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16" r:id="rId2"/>
  </p:sldMasterIdLst>
  <p:notesMasterIdLst>
    <p:notesMasterId r:id="rId100"/>
  </p:notesMasterIdLst>
  <p:sldIdLst>
    <p:sldId id="1324" r:id="rId3"/>
    <p:sldId id="263" r:id="rId4"/>
    <p:sldId id="777" r:id="rId5"/>
    <p:sldId id="266" r:id="rId6"/>
    <p:sldId id="356" r:id="rId7"/>
    <p:sldId id="372" r:id="rId8"/>
    <p:sldId id="351" r:id="rId9"/>
    <p:sldId id="320" r:id="rId10"/>
    <p:sldId id="321" r:id="rId11"/>
    <p:sldId id="323" r:id="rId12"/>
    <p:sldId id="330" r:id="rId13"/>
    <p:sldId id="331" r:id="rId14"/>
    <p:sldId id="1490" r:id="rId15"/>
    <p:sldId id="454" r:id="rId16"/>
    <p:sldId id="455" r:id="rId17"/>
    <p:sldId id="324" r:id="rId18"/>
    <p:sldId id="269" r:id="rId19"/>
    <p:sldId id="361" r:id="rId20"/>
    <p:sldId id="348" r:id="rId21"/>
    <p:sldId id="1491" r:id="rId22"/>
    <p:sldId id="360" r:id="rId23"/>
    <p:sldId id="1492" r:id="rId24"/>
    <p:sldId id="279" r:id="rId25"/>
    <p:sldId id="283" r:id="rId26"/>
    <p:sldId id="374" r:id="rId27"/>
    <p:sldId id="375" r:id="rId28"/>
    <p:sldId id="376" r:id="rId29"/>
    <p:sldId id="377" r:id="rId30"/>
    <p:sldId id="378" r:id="rId31"/>
    <p:sldId id="288" r:id="rId32"/>
    <p:sldId id="379" r:id="rId33"/>
    <p:sldId id="297" r:id="rId34"/>
    <p:sldId id="298" r:id="rId35"/>
    <p:sldId id="400" r:id="rId36"/>
    <p:sldId id="303" r:id="rId37"/>
    <p:sldId id="465" r:id="rId38"/>
    <p:sldId id="381" r:id="rId39"/>
    <p:sldId id="383" r:id="rId40"/>
    <p:sldId id="441" r:id="rId41"/>
    <p:sldId id="439" r:id="rId42"/>
    <p:sldId id="442" r:id="rId43"/>
    <p:sldId id="310" r:id="rId44"/>
    <p:sldId id="384" r:id="rId45"/>
    <p:sldId id="443" r:id="rId46"/>
    <p:sldId id="444" r:id="rId47"/>
    <p:sldId id="385" r:id="rId48"/>
    <p:sldId id="1493" r:id="rId49"/>
    <p:sldId id="402" r:id="rId50"/>
    <p:sldId id="403" r:id="rId51"/>
    <p:sldId id="404" r:id="rId52"/>
    <p:sldId id="405" r:id="rId53"/>
    <p:sldId id="406" r:id="rId54"/>
    <p:sldId id="407" r:id="rId55"/>
    <p:sldId id="408" r:id="rId56"/>
    <p:sldId id="409" r:id="rId57"/>
    <p:sldId id="410" r:id="rId58"/>
    <p:sldId id="411" r:id="rId59"/>
    <p:sldId id="412" r:id="rId60"/>
    <p:sldId id="413" r:id="rId61"/>
    <p:sldId id="414" r:id="rId62"/>
    <p:sldId id="415" r:id="rId63"/>
    <p:sldId id="416" r:id="rId64"/>
    <p:sldId id="417" r:id="rId65"/>
    <p:sldId id="418" r:id="rId66"/>
    <p:sldId id="419" r:id="rId67"/>
    <p:sldId id="420" r:id="rId68"/>
    <p:sldId id="421" r:id="rId69"/>
    <p:sldId id="422" r:id="rId70"/>
    <p:sldId id="423" r:id="rId71"/>
    <p:sldId id="424" r:id="rId72"/>
    <p:sldId id="425" r:id="rId73"/>
    <p:sldId id="426" r:id="rId74"/>
    <p:sldId id="427" r:id="rId75"/>
    <p:sldId id="428" r:id="rId76"/>
    <p:sldId id="429" r:id="rId77"/>
    <p:sldId id="430" r:id="rId78"/>
    <p:sldId id="431" r:id="rId79"/>
    <p:sldId id="432" r:id="rId80"/>
    <p:sldId id="434" r:id="rId81"/>
    <p:sldId id="1495" r:id="rId82"/>
    <p:sldId id="435" r:id="rId83"/>
    <p:sldId id="436" r:id="rId84"/>
    <p:sldId id="437" r:id="rId85"/>
    <p:sldId id="723" r:id="rId86"/>
    <p:sldId id="920" r:id="rId87"/>
    <p:sldId id="910" r:id="rId88"/>
    <p:sldId id="909" r:id="rId89"/>
    <p:sldId id="911" r:id="rId90"/>
    <p:sldId id="912" r:id="rId91"/>
    <p:sldId id="724" r:id="rId92"/>
    <p:sldId id="913" r:id="rId93"/>
    <p:sldId id="914" r:id="rId94"/>
    <p:sldId id="735" r:id="rId95"/>
    <p:sldId id="905" r:id="rId96"/>
    <p:sldId id="906" r:id="rId97"/>
    <p:sldId id="438" r:id="rId98"/>
    <p:sldId id="1494" r:id="rId99"/>
  </p:sldIdLst>
  <p:sldSz cx="12192000" cy="6858000"/>
  <p:notesSz cx="6858000" cy="9144000"/>
  <p:defaultTextStyle>
    <a:defPPr>
      <a:defRPr lang="de-DE"/>
    </a:defPPr>
    <a:lvl1pPr algn="l" rtl="0" eaLnBrk="0" fontAlgn="base" hangingPunct="0">
      <a:spcBef>
        <a:spcPct val="0"/>
      </a:spcBef>
      <a:spcAft>
        <a:spcPct val="0"/>
      </a:spcAft>
      <a:defRPr kern="1200">
        <a:solidFill>
          <a:schemeClr val="tx1"/>
        </a:solidFill>
        <a:latin typeface="Myriad Pro" pitchFamily="34" charset="0"/>
        <a:ea typeface="+mn-ea"/>
        <a:cs typeface="+mn-cs"/>
      </a:defRPr>
    </a:lvl1pPr>
    <a:lvl2pPr marL="457200" algn="l" rtl="0" eaLnBrk="0" fontAlgn="base" hangingPunct="0">
      <a:spcBef>
        <a:spcPct val="0"/>
      </a:spcBef>
      <a:spcAft>
        <a:spcPct val="0"/>
      </a:spcAft>
      <a:defRPr kern="1200">
        <a:solidFill>
          <a:schemeClr val="tx1"/>
        </a:solidFill>
        <a:latin typeface="Myriad Pro" pitchFamily="34" charset="0"/>
        <a:ea typeface="+mn-ea"/>
        <a:cs typeface="+mn-cs"/>
      </a:defRPr>
    </a:lvl2pPr>
    <a:lvl3pPr marL="914400" algn="l" rtl="0" eaLnBrk="0" fontAlgn="base" hangingPunct="0">
      <a:spcBef>
        <a:spcPct val="0"/>
      </a:spcBef>
      <a:spcAft>
        <a:spcPct val="0"/>
      </a:spcAft>
      <a:defRPr kern="1200">
        <a:solidFill>
          <a:schemeClr val="tx1"/>
        </a:solidFill>
        <a:latin typeface="Myriad Pro"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Pro"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572">
          <p15:clr>
            <a:srgbClr val="A4A3A4"/>
          </p15:clr>
        </p15:guide>
        <p15:guide id="3" orient="horz" pos="4247">
          <p15:clr>
            <a:srgbClr val="A4A3A4"/>
          </p15:clr>
        </p15:guide>
        <p15:guide id="4" orient="horz" pos="4125">
          <p15:clr>
            <a:srgbClr val="A4A3A4"/>
          </p15:clr>
        </p15:guide>
        <p15:guide id="5" pos="3840">
          <p15:clr>
            <a:srgbClr val="A4A3A4"/>
          </p15:clr>
        </p15:guide>
        <p15:guide id="6" pos="91">
          <p15:clr>
            <a:srgbClr val="A4A3A4"/>
          </p15:clr>
        </p15:guide>
        <p15:guide id="7" pos="7600">
          <p15:clr>
            <a:srgbClr val="A4A3A4"/>
          </p15:clr>
        </p15:guide>
        <p15:guide id="8" pos="393">
          <p15:clr>
            <a:srgbClr val="A4A3A4"/>
          </p15:clr>
        </p15:guide>
        <p15:guide id="9" pos="736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949"/>
    <a:srgbClr val="BCB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89" autoAdjust="0"/>
    <p:restoredTop sz="81497" autoAdjust="0"/>
  </p:normalViewPr>
  <p:slideViewPr>
    <p:cSldViewPr>
      <p:cViewPr varScale="1">
        <p:scale>
          <a:sx n="99" d="100"/>
          <a:sy n="99" d="100"/>
        </p:scale>
        <p:origin x="1952" y="168"/>
      </p:cViewPr>
      <p:guideLst>
        <p:guide orient="horz" pos="2160"/>
        <p:guide orient="horz" pos="572"/>
        <p:guide orient="horz" pos="4247"/>
        <p:guide orient="horz" pos="4125"/>
        <p:guide pos="3840"/>
        <p:guide pos="91"/>
        <p:guide pos="7600"/>
        <p:guide pos="393"/>
        <p:guide pos="736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97" d="100"/>
          <a:sy n="97" d="100"/>
        </p:scale>
        <p:origin x="3976"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EDB547-C4B2-504A-B6E4-0935639C6A0F}"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90AB80DE-2886-8941-9554-AEF62BE688F3}">
      <dgm:prSet phldrT="[Text]"/>
      <dgm:spPr/>
      <dgm:t>
        <a:bodyPr/>
        <a:lstStyle/>
        <a:p>
          <a:r>
            <a:rPr lang="en-US"/>
            <a:t>B</a:t>
          </a:r>
        </a:p>
      </dgm:t>
    </dgm:pt>
    <dgm:pt modelId="{A0C7F140-5AA7-704C-BEA5-1BDE982A222A}" type="parTrans" cxnId="{D756D088-9420-5940-807A-7A2B71A2E215}">
      <dgm:prSet/>
      <dgm:spPr/>
      <dgm:t>
        <a:bodyPr/>
        <a:lstStyle/>
        <a:p>
          <a:endParaRPr lang="en-US"/>
        </a:p>
      </dgm:t>
    </dgm:pt>
    <dgm:pt modelId="{E9AD5A6C-6D95-2B46-9E11-622F6F364435}" type="sibTrans" cxnId="{D756D088-9420-5940-807A-7A2B71A2E215}">
      <dgm:prSet/>
      <dgm:spPr>
        <a:solidFill>
          <a:srgbClr val="FFC000"/>
        </a:solidFill>
      </dgm:spPr>
      <dgm:t>
        <a:bodyPr/>
        <a:lstStyle/>
        <a:p>
          <a:endParaRPr lang="en-US"/>
        </a:p>
      </dgm:t>
    </dgm:pt>
    <dgm:pt modelId="{F2B2CC2A-935F-474D-9B9B-3E5CE430FED8}">
      <dgm:prSet phldrT="[Text]"/>
      <dgm:spPr/>
      <dgm:t>
        <a:bodyPr/>
        <a:lstStyle/>
        <a:p>
          <a:r>
            <a:rPr lang="en-US"/>
            <a:t>A</a:t>
          </a:r>
        </a:p>
      </dgm:t>
    </dgm:pt>
    <dgm:pt modelId="{9932B195-9C45-EA4B-A572-72BEA8552D0D}" type="parTrans" cxnId="{57658B94-6A45-524F-8180-A2BE15967F3E}">
      <dgm:prSet/>
      <dgm:spPr/>
      <dgm:t>
        <a:bodyPr/>
        <a:lstStyle/>
        <a:p>
          <a:endParaRPr lang="en-US"/>
        </a:p>
      </dgm:t>
    </dgm:pt>
    <dgm:pt modelId="{2A9DBED9-4209-764E-9789-9DCF2FA16852}" type="sibTrans" cxnId="{57658B94-6A45-524F-8180-A2BE15967F3E}">
      <dgm:prSet/>
      <dgm:spPr>
        <a:solidFill>
          <a:srgbClr val="FFC000"/>
        </a:solidFill>
      </dgm:spPr>
      <dgm:t>
        <a:bodyPr/>
        <a:lstStyle/>
        <a:p>
          <a:endParaRPr lang="en-US"/>
        </a:p>
      </dgm:t>
    </dgm:pt>
    <dgm:pt modelId="{84B05B3E-DBE9-C447-BA97-7455F9C49CE9}">
      <dgm:prSet phldrT="[Text]"/>
      <dgm:spPr/>
      <dgm:t>
        <a:bodyPr/>
        <a:lstStyle/>
        <a:p>
          <a:r>
            <a:rPr lang="en-US"/>
            <a:t>C</a:t>
          </a:r>
        </a:p>
      </dgm:t>
    </dgm:pt>
    <dgm:pt modelId="{823BC545-30DD-D949-995D-730597FDBA67}" type="parTrans" cxnId="{F61CA2F9-E03C-7F4A-807D-D8C1317E6A52}">
      <dgm:prSet/>
      <dgm:spPr/>
      <dgm:t>
        <a:bodyPr/>
        <a:lstStyle/>
        <a:p>
          <a:endParaRPr lang="en-US"/>
        </a:p>
      </dgm:t>
    </dgm:pt>
    <dgm:pt modelId="{15DD87DA-004B-1D4D-8690-FFCD305F9285}" type="sibTrans" cxnId="{F61CA2F9-E03C-7F4A-807D-D8C1317E6A52}">
      <dgm:prSet/>
      <dgm:spPr>
        <a:solidFill>
          <a:srgbClr val="FFC000"/>
        </a:solidFill>
      </dgm:spPr>
      <dgm:t>
        <a:bodyPr/>
        <a:lstStyle/>
        <a:p>
          <a:endParaRPr lang="en-US"/>
        </a:p>
      </dgm:t>
    </dgm:pt>
    <dgm:pt modelId="{28160E48-47B8-2242-91BE-4A223B3DD47A}" type="pres">
      <dgm:prSet presAssocID="{B0EDB547-C4B2-504A-B6E4-0935639C6A0F}" presName="cycle" presStyleCnt="0">
        <dgm:presLayoutVars>
          <dgm:dir/>
          <dgm:resizeHandles val="exact"/>
        </dgm:presLayoutVars>
      </dgm:prSet>
      <dgm:spPr/>
    </dgm:pt>
    <dgm:pt modelId="{87B2D472-6291-B949-9CBA-05C69713EB56}" type="pres">
      <dgm:prSet presAssocID="{90AB80DE-2886-8941-9554-AEF62BE688F3}" presName="dummy" presStyleCnt="0"/>
      <dgm:spPr/>
    </dgm:pt>
    <dgm:pt modelId="{06E61704-C79F-724B-9513-A1DF39B1E9A3}" type="pres">
      <dgm:prSet presAssocID="{90AB80DE-2886-8941-9554-AEF62BE688F3}" presName="node" presStyleLbl="revTx" presStyleIdx="0" presStyleCnt="3">
        <dgm:presLayoutVars>
          <dgm:bulletEnabled val="1"/>
        </dgm:presLayoutVars>
      </dgm:prSet>
      <dgm:spPr/>
    </dgm:pt>
    <dgm:pt modelId="{092EA419-1C8C-4143-984B-4767BBCFA19B}" type="pres">
      <dgm:prSet presAssocID="{E9AD5A6C-6D95-2B46-9E11-622F6F364435}" presName="sibTrans" presStyleLbl="node1" presStyleIdx="0" presStyleCnt="3"/>
      <dgm:spPr/>
    </dgm:pt>
    <dgm:pt modelId="{7626ED8F-6C92-3542-AD85-3ABDAD6E0405}" type="pres">
      <dgm:prSet presAssocID="{F2B2CC2A-935F-474D-9B9B-3E5CE430FED8}" presName="dummy" presStyleCnt="0"/>
      <dgm:spPr/>
    </dgm:pt>
    <dgm:pt modelId="{50EA28C4-172F-AF41-A081-E6CFD2E0D587}" type="pres">
      <dgm:prSet presAssocID="{F2B2CC2A-935F-474D-9B9B-3E5CE430FED8}" presName="node" presStyleLbl="revTx" presStyleIdx="1" presStyleCnt="3">
        <dgm:presLayoutVars>
          <dgm:bulletEnabled val="1"/>
        </dgm:presLayoutVars>
      </dgm:prSet>
      <dgm:spPr/>
    </dgm:pt>
    <dgm:pt modelId="{B8DEC0BA-D33F-C34F-8323-4EA29DAAC372}" type="pres">
      <dgm:prSet presAssocID="{2A9DBED9-4209-764E-9789-9DCF2FA16852}" presName="sibTrans" presStyleLbl="node1" presStyleIdx="1" presStyleCnt="3"/>
      <dgm:spPr/>
    </dgm:pt>
    <dgm:pt modelId="{115C2D9B-5E29-1B48-A946-15E729069C08}" type="pres">
      <dgm:prSet presAssocID="{84B05B3E-DBE9-C447-BA97-7455F9C49CE9}" presName="dummy" presStyleCnt="0"/>
      <dgm:spPr/>
    </dgm:pt>
    <dgm:pt modelId="{5C7C83F6-911F-984B-9118-F9984AAA3E25}" type="pres">
      <dgm:prSet presAssocID="{84B05B3E-DBE9-C447-BA97-7455F9C49CE9}" presName="node" presStyleLbl="revTx" presStyleIdx="2" presStyleCnt="3">
        <dgm:presLayoutVars>
          <dgm:bulletEnabled val="1"/>
        </dgm:presLayoutVars>
      </dgm:prSet>
      <dgm:spPr/>
    </dgm:pt>
    <dgm:pt modelId="{11FCB940-E3E3-104D-8048-3A1197B80D1A}" type="pres">
      <dgm:prSet presAssocID="{15DD87DA-004B-1D4D-8690-FFCD305F9285}" presName="sibTrans" presStyleLbl="node1" presStyleIdx="2" presStyleCnt="3"/>
      <dgm:spPr/>
    </dgm:pt>
  </dgm:ptLst>
  <dgm:cxnLst>
    <dgm:cxn modelId="{D756D088-9420-5940-807A-7A2B71A2E215}" srcId="{B0EDB547-C4B2-504A-B6E4-0935639C6A0F}" destId="{90AB80DE-2886-8941-9554-AEF62BE688F3}" srcOrd="0" destOrd="0" parTransId="{A0C7F140-5AA7-704C-BEA5-1BDE982A222A}" sibTransId="{E9AD5A6C-6D95-2B46-9E11-622F6F364435}"/>
    <dgm:cxn modelId="{9A998391-6F76-2F48-9489-E0776321D564}" type="presOf" srcId="{2A9DBED9-4209-764E-9789-9DCF2FA16852}" destId="{B8DEC0BA-D33F-C34F-8323-4EA29DAAC372}" srcOrd="0" destOrd="0" presId="urn:microsoft.com/office/officeart/2005/8/layout/cycle1"/>
    <dgm:cxn modelId="{57658B94-6A45-524F-8180-A2BE15967F3E}" srcId="{B0EDB547-C4B2-504A-B6E4-0935639C6A0F}" destId="{F2B2CC2A-935F-474D-9B9B-3E5CE430FED8}" srcOrd="1" destOrd="0" parTransId="{9932B195-9C45-EA4B-A572-72BEA8552D0D}" sibTransId="{2A9DBED9-4209-764E-9789-9DCF2FA16852}"/>
    <dgm:cxn modelId="{6E4AF5A3-FF70-F543-8640-56EE786709F0}" type="presOf" srcId="{E9AD5A6C-6D95-2B46-9E11-622F6F364435}" destId="{092EA419-1C8C-4143-984B-4767BBCFA19B}" srcOrd="0" destOrd="0" presId="urn:microsoft.com/office/officeart/2005/8/layout/cycle1"/>
    <dgm:cxn modelId="{FDF305A7-0030-F74C-A3EF-7D7E100364B6}" type="presOf" srcId="{B0EDB547-C4B2-504A-B6E4-0935639C6A0F}" destId="{28160E48-47B8-2242-91BE-4A223B3DD47A}" srcOrd="0" destOrd="0" presId="urn:microsoft.com/office/officeart/2005/8/layout/cycle1"/>
    <dgm:cxn modelId="{70E403BE-6CBE-254D-81BD-8E9D0BC7587A}" type="presOf" srcId="{15DD87DA-004B-1D4D-8690-FFCD305F9285}" destId="{11FCB940-E3E3-104D-8048-3A1197B80D1A}" srcOrd="0" destOrd="0" presId="urn:microsoft.com/office/officeart/2005/8/layout/cycle1"/>
    <dgm:cxn modelId="{F6F8B6C4-A61C-D741-A140-230D61B280DE}" type="presOf" srcId="{84B05B3E-DBE9-C447-BA97-7455F9C49CE9}" destId="{5C7C83F6-911F-984B-9118-F9984AAA3E25}" srcOrd="0" destOrd="0" presId="urn:microsoft.com/office/officeart/2005/8/layout/cycle1"/>
    <dgm:cxn modelId="{1689CDD0-3BB4-1547-8FA4-D08316B4DEF9}" type="presOf" srcId="{90AB80DE-2886-8941-9554-AEF62BE688F3}" destId="{06E61704-C79F-724B-9513-A1DF39B1E9A3}" srcOrd="0" destOrd="0" presId="urn:microsoft.com/office/officeart/2005/8/layout/cycle1"/>
    <dgm:cxn modelId="{F61CA2F9-E03C-7F4A-807D-D8C1317E6A52}" srcId="{B0EDB547-C4B2-504A-B6E4-0935639C6A0F}" destId="{84B05B3E-DBE9-C447-BA97-7455F9C49CE9}" srcOrd="2" destOrd="0" parTransId="{823BC545-30DD-D949-995D-730597FDBA67}" sibTransId="{15DD87DA-004B-1D4D-8690-FFCD305F9285}"/>
    <dgm:cxn modelId="{FD3E92FE-0350-5845-8660-C1A4404F625C}" type="presOf" srcId="{F2B2CC2A-935F-474D-9B9B-3E5CE430FED8}" destId="{50EA28C4-172F-AF41-A081-E6CFD2E0D587}" srcOrd="0" destOrd="0" presId="urn:microsoft.com/office/officeart/2005/8/layout/cycle1"/>
    <dgm:cxn modelId="{37A8ACB0-6766-E84C-AB7E-AD71E44DAF5C}" type="presParOf" srcId="{28160E48-47B8-2242-91BE-4A223B3DD47A}" destId="{87B2D472-6291-B949-9CBA-05C69713EB56}" srcOrd="0" destOrd="0" presId="urn:microsoft.com/office/officeart/2005/8/layout/cycle1"/>
    <dgm:cxn modelId="{5F1AB61C-DB59-9949-822A-0FFCCDF5F7AF}" type="presParOf" srcId="{28160E48-47B8-2242-91BE-4A223B3DD47A}" destId="{06E61704-C79F-724B-9513-A1DF39B1E9A3}" srcOrd="1" destOrd="0" presId="urn:microsoft.com/office/officeart/2005/8/layout/cycle1"/>
    <dgm:cxn modelId="{4AA7EA6E-AB01-CF4C-9A62-F557975DDFF2}" type="presParOf" srcId="{28160E48-47B8-2242-91BE-4A223B3DD47A}" destId="{092EA419-1C8C-4143-984B-4767BBCFA19B}" srcOrd="2" destOrd="0" presId="urn:microsoft.com/office/officeart/2005/8/layout/cycle1"/>
    <dgm:cxn modelId="{6F2B81B0-E766-2A44-9618-EE166809DD15}" type="presParOf" srcId="{28160E48-47B8-2242-91BE-4A223B3DD47A}" destId="{7626ED8F-6C92-3542-AD85-3ABDAD6E0405}" srcOrd="3" destOrd="0" presId="urn:microsoft.com/office/officeart/2005/8/layout/cycle1"/>
    <dgm:cxn modelId="{4F4E9C9F-1220-3148-AEFA-E5C9CDA5B7D8}" type="presParOf" srcId="{28160E48-47B8-2242-91BE-4A223B3DD47A}" destId="{50EA28C4-172F-AF41-A081-E6CFD2E0D587}" srcOrd="4" destOrd="0" presId="urn:microsoft.com/office/officeart/2005/8/layout/cycle1"/>
    <dgm:cxn modelId="{B37B5FE8-0B39-AF40-AF82-03A4BC56602D}" type="presParOf" srcId="{28160E48-47B8-2242-91BE-4A223B3DD47A}" destId="{B8DEC0BA-D33F-C34F-8323-4EA29DAAC372}" srcOrd="5" destOrd="0" presId="urn:microsoft.com/office/officeart/2005/8/layout/cycle1"/>
    <dgm:cxn modelId="{AA92D159-EB96-2840-9879-25B08BF51E45}" type="presParOf" srcId="{28160E48-47B8-2242-91BE-4A223B3DD47A}" destId="{115C2D9B-5E29-1B48-A946-15E729069C08}" srcOrd="6" destOrd="0" presId="urn:microsoft.com/office/officeart/2005/8/layout/cycle1"/>
    <dgm:cxn modelId="{F629F065-DBCF-5B40-9ACD-8B4CD7250163}" type="presParOf" srcId="{28160E48-47B8-2242-91BE-4A223B3DD47A}" destId="{5C7C83F6-911F-984B-9118-F9984AAA3E25}" srcOrd="7" destOrd="0" presId="urn:microsoft.com/office/officeart/2005/8/layout/cycle1"/>
    <dgm:cxn modelId="{8E49E128-E935-7241-AFDC-754F47A3E984}" type="presParOf" srcId="{28160E48-47B8-2242-91BE-4A223B3DD47A}" destId="{11FCB940-E3E3-104D-8048-3A1197B80D1A}"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61704-C79F-724B-9513-A1DF39B1E9A3}">
      <dsp:nvSpPr>
        <dsp:cNvPr id="0" name=""/>
        <dsp:cNvSpPr/>
      </dsp:nvSpPr>
      <dsp:spPr>
        <a:xfrm>
          <a:off x="1502364" y="214814"/>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en-US" sz="5000" kern="1200"/>
            <a:t>B</a:t>
          </a:r>
        </a:p>
      </dsp:txBody>
      <dsp:txXfrm>
        <a:off x="1502364" y="214814"/>
        <a:ext cx="892224" cy="892224"/>
      </dsp:txXfrm>
    </dsp:sp>
    <dsp:sp modelId="{092EA419-1C8C-4143-984B-4767BBCFA19B}">
      <dsp:nvSpPr>
        <dsp:cNvPr id="0" name=""/>
        <dsp:cNvSpPr/>
      </dsp:nvSpPr>
      <dsp:spPr>
        <a:xfrm>
          <a:off x="141710" y="38826"/>
          <a:ext cx="2111436" cy="2111436"/>
        </a:xfrm>
        <a:prstGeom prst="circularArrow">
          <a:avLst>
            <a:gd name="adj1" fmla="val 8240"/>
            <a:gd name="adj2" fmla="val 575402"/>
            <a:gd name="adj3" fmla="val 2967128"/>
            <a:gd name="adj4" fmla="val 49530"/>
            <a:gd name="adj5" fmla="val 9613"/>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EA28C4-172F-AF41-A081-E6CFD2E0D587}">
      <dsp:nvSpPr>
        <dsp:cNvPr id="0" name=""/>
        <dsp:cNvSpPr/>
      </dsp:nvSpPr>
      <dsp:spPr>
        <a:xfrm>
          <a:off x="751316" y="1515668"/>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en-US" sz="5000" kern="1200"/>
            <a:t>A</a:t>
          </a:r>
        </a:p>
      </dsp:txBody>
      <dsp:txXfrm>
        <a:off x="751316" y="1515668"/>
        <a:ext cx="892224" cy="892224"/>
      </dsp:txXfrm>
    </dsp:sp>
    <dsp:sp modelId="{B8DEC0BA-D33F-C34F-8323-4EA29DAAC372}">
      <dsp:nvSpPr>
        <dsp:cNvPr id="0" name=""/>
        <dsp:cNvSpPr/>
      </dsp:nvSpPr>
      <dsp:spPr>
        <a:xfrm>
          <a:off x="141710" y="38826"/>
          <a:ext cx="2111436" cy="2111436"/>
        </a:xfrm>
        <a:prstGeom prst="circularArrow">
          <a:avLst>
            <a:gd name="adj1" fmla="val 8240"/>
            <a:gd name="adj2" fmla="val 575402"/>
            <a:gd name="adj3" fmla="val 10175069"/>
            <a:gd name="adj4" fmla="val 7257470"/>
            <a:gd name="adj5" fmla="val 9613"/>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C83F6-911F-984B-9118-F9984AAA3E25}">
      <dsp:nvSpPr>
        <dsp:cNvPr id="0" name=""/>
        <dsp:cNvSpPr/>
      </dsp:nvSpPr>
      <dsp:spPr>
        <a:xfrm>
          <a:off x="267" y="214814"/>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en-US" sz="5000" kern="1200"/>
            <a:t>C</a:t>
          </a:r>
        </a:p>
      </dsp:txBody>
      <dsp:txXfrm>
        <a:off x="267" y="214814"/>
        <a:ext cx="892224" cy="892224"/>
      </dsp:txXfrm>
    </dsp:sp>
    <dsp:sp modelId="{11FCB940-E3E3-104D-8048-3A1197B80D1A}">
      <dsp:nvSpPr>
        <dsp:cNvPr id="0" name=""/>
        <dsp:cNvSpPr/>
      </dsp:nvSpPr>
      <dsp:spPr>
        <a:xfrm>
          <a:off x="141710" y="38826"/>
          <a:ext cx="2111436" cy="2111436"/>
        </a:xfrm>
        <a:prstGeom prst="circularArrow">
          <a:avLst>
            <a:gd name="adj1" fmla="val 8240"/>
            <a:gd name="adj2" fmla="val 575402"/>
            <a:gd name="adj3" fmla="val 16859778"/>
            <a:gd name="adj4" fmla="val 14964820"/>
            <a:gd name="adj5" fmla="val 9613"/>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11427F5B-BDD9-40F4-B7D0-B08D3FDA269C}"/>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de-DE" altLang="de-DE"/>
          </a:p>
        </p:txBody>
      </p:sp>
      <p:sp>
        <p:nvSpPr>
          <p:cNvPr id="152579" name="Rectangle 3">
            <a:extLst>
              <a:ext uri="{FF2B5EF4-FFF2-40B4-BE49-F238E27FC236}">
                <a16:creationId xmlns:a16="http://schemas.microsoft.com/office/drawing/2014/main" id="{363E4263-94E1-4D4D-9E7C-8D06454B212D}"/>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de-DE" altLang="de-DE"/>
          </a:p>
        </p:txBody>
      </p:sp>
      <p:sp>
        <p:nvSpPr>
          <p:cNvPr id="5124" name="Rectangle 4">
            <a:extLst>
              <a:ext uri="{FF2B5EF4-FFF2-40B4-BE49-F238E27FC236}">
                <a16:creationId xmlns:a16="http://schemas.microsoft.com/office/drawing/2014/main" id="{E1F43AB6-52C2-C776-224C-E661552E20CF}"/>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2581" name="Rectangle 5">
            <a:extLst>
              <a:ext uri="{FF2B5EF4-FFF2-40B4-BE49-F238E27FC236}">
                <a16:creationId xmlns:a16="http://schemas.microsoft.com/office/drawing/2014/main" id="{1822054B-1735-4153-A310-9E537C5CF474}"/>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152582" name="Rectangle 6">
            <a:extLst>
              <a:ext uri="{FF2B5EF4-FFF2-40B4-BE49-F238E27FC236}">
                <a16:creationId xmlns:a16="http://schemas.microsoft.com/office/drawing/2014/main" id="{4C3494C4-CCAD-479E-8D8D-F857F33D712D}"/>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de-DE" altLang="de-DE"/>
          </a:p>
        </p:txBody>
      </p:sp>
      <p:sp>
        <p:nvSpPr>
          <p:cNvPr id="152583" name="Rectangle 7">
            <a:extLst>
              <a:ext uri="{FF2B5EF4-FFF2-40B4-BE49-F238E27FC236}">
                <a16:creationId xmlns:a16="http://schemas.microsoft.com/office/drawing/2014/main" id="{F1FEF8A7-EFEC-4499-B029-DF39B82BEE65}"/>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8209D7F4-7232-0A4B-9ECD-211BED8CA6B6}" type="slidenum">
              <a:rPr lang="de-DE" altLang="de-DE"/>
              <a:pPr/>
              <a:t>‹#›</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1-4, 6: Planning book</a:t>
            </a:r>
          </a:p>
          <a:p>
            <a:r>
              <a:rPr lang="en-GB" dirty="0"/>
              <a:t>5, 7: AIMA</a:t>
            </a:r>
          </a:p>
          <a:p>
            <a:r>
              <a:rPr lang="en-GB"/>
              <a:t>8: Rao</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145607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0F16018-32ED-914C-A655-E35A16676D4D}" type="slidenum">
              <a:rPr lang="de-DE" sz="1200"/>
              <a:pPr/>
              <a:t>14</a:t>
            </a:fld>
            <a:endParaRPr lang="de-DE" sz="1200"/>
          </a:p>
        </p:txBody>
      </p:sp>
      <p:sp>
        <p:nvSpPr>
          <p:cNvPr id="52226" name="Rectangle 2"/>
          <p:cNvSpPr>
            <a:spLocks noGrp="1" noRot="1" noChangeAspect="1" noChangeArrowheads="1" noTextEdit="1"/>
          </p:cNvSpPr>
          <p:nvPr>
            <p:ph type="sldImg"/>
          </p:nvPr>
        </p:nvSpPr>
        <p:spPr>
          <a:xfrm>
            <a:off x="685800" y="1143000"/>
            <a:ext cx="5486400" cy="3086100"/>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Utility theory: roots in economics; obvious candidate: money (or an agent’s total net </a:t>
            </a:r>
            <a:r>
              <a:rPr lang="en-GB" sz="1200" kern="1200" dirty="0" err="1">
                <a:solidFill>
                  <a:schemeClr val="tx1"/>
                </a:solidFill>
                <a:effectLst/>
                <a:latin typeface="+mn-lt"/>
                <a:ea typeface="+mn-ea"/>
                <a:cs typeface="+mn-cs"/>
              </a:rPr>
              <a:t>asssets</a:t>
            </a:r>
            <a:r>
              <a:rPr lang="en-GB" sz="120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agent prefers more money to less, all other things being equal, exhibits a </a:t>
            </a:r>
            <a:r>
              <a:rPr lang="en-GB" sz="1200" b="1" kern="1200" dirty="0">
                <a:solidFill>
                  <a:schemeClr val="tx1"/>
                </a:solidFill>
                <a:effectLst/>
                <a:latin typeface="+mn-lt"/>
                <a:ea typeface="+mn-ea"/>
                <a:cs typeface="+mn-cs"/>
              </a:rPr>
              <a:t>monotonic preference </a:t>
            </a:r>
            <a:r>
              <a:rPr lang="en-GB" sz="1200" kern="1200" dirty="0">
                <a:solidFill>
                  <a:schemeClr val="tx1"/>
                </a:solidFill>
                <a:effectLst/>
                <a:latin typeface="+mn-lt"/>
                <a:ea typeface="+mn-ea"/>
                <a:cs typeface="+mn-cs"/>
              </a:rPr>
              <a:t>for more money; nothing about preferences between </a:t>
            </a:r>
            <a:r>
              <a:rPr lang="en-GB" sz="1200" i="1" kern="1200" dirty="0">
                <a:solidFill>
                  <a:schemeClr val="tx1"/>
                </a:solidFill>
                <a:effectLst/>
                <a:latin typeface="+mn-lt"/>
                <a:ea typeface="+mn-ea"/>
                <a:cs typeface="+mn-cs"/>
              </a:rPr>
              <a:t>lotteries </a:t>
            </a:r>
            <a:r>
              <a:rPr lang="en-GB" sz="1200" kern="1200" dirty="0">
                <a:solidFill>
                  <a:schemeClr val="tx1"/>
                </a:solidFill>
                <a:effectLst/>
                <a:latin typeface="+mn-lt"/>
                <a:ea typeface="+mn-ea"/>
                <a:cs typeface="+mn-cs"/>
              </a:rPr>
              <a:t>involving money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logarithmic utility function; should not assume that this is the definitive utility function for monetary value, but it is likely that most people have a utility function that is concave for positive wealth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27646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093A0E52-5143-5943-8285-90BA53A5C0A3}" type="slidenum">
              <a:rPr lang="de-DE" sz="1200"/>
              <a:pPr/>
              <a:t>15</a:t>
            </a:fld>
            <a:endParaRPr lang="de-DE" sz="1200"/>
          </a:p>
        </p:txBody>
      </p:sp>
      <p:sp>
        <p:nvSpPr>
          <p:cNvPr id="54274" name="Rectangle 2"/>
          <p:cNvSpPr>
            <a:spLocks noGrp="1" noRot="1" noChangeAspect="1" noChangeArrowheads="1" noTextEdit="1"/>
          </p:cNvSpPr>
          <p:nvPr>
            <p:ph type="sldImg"/>
          </p:nvPr>
        </p:nvSpPr>
        <p:spPr>
          <a:xfrm>
            <a:off x="685800" y="1143000"/>
            <a:ext cx="5486400" cy="3086100"/>
          </a:xfrm>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Averse: </a:t>
            </a:r>
            <a:r>
              <a:rPr lang="en-GB" sz="1200" kern="1200" dirty="0">
                <a:solidFill>
                  <a:schemeClr val="tx1"/>
                </a:solidFill>
                <a:effectLst/>
                <a:latin typeface="+mn-lt"/>
                <a:ea typeface="+mn-ea"/>
                <a:cs typeface="+mn-cs"/>
              </a:rPr>
              <a:t>prefer a sure thing with a payoff that is less than the expected monetary value of a gamble</a:t>
            </a:r>
            <a:endParaRPr lang="en-US" dirty="0">
              <a:ea typeface="ＭＳ Ｐゴシック" charset="0"/>
              <a:cs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Seeking: </a:t>
            </a:r>
            <a:r>
              <a:rPr lang="en-GB" sz="1200" kern="1200" dirty="0">
                <a:solidFill>
                  <a:schemeClr val="tx1"/>
                </a:solidFill>
                <a:effectLst/>
                <a:latin typeface="+mn-lt"/>
                <a:ea typeface="+mn-ea"/>
                <a:cs typeface="+mn-cs"/>
              </a:rPr>
              <a:t>someone already $10,000,000 in debt might well accept a gamble on a fair coin with a gain of $10,000,000 for heads and a loss of $20,000,000 for tails; Such behaviour might be called desperate, but it is rational if one is already in a desperate situation.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a typeface="ＭＳ Ｐゴシック" charset="0"/>
                <a:cs typeface="ＭＳ Ｐゴシック" charset="0"/>
              </a:rPr>
              <a:t>Neutral: </a:t>
            </a:r>
            <a:r>
              <a:rPr lang="en-GB" sz="1200" kern="1200" dirty="0">
                <a:solidFill>
                  <a:schemeClr val="tx1"/>
                </a:solidFill>
                <a:effectLst/>
                <a:latin typeface="+mn-lt"/>
                <a:ea typeface="+mn-ea"/>
                <a:cs typeface="+mn-cs"/>
              </a:rPr>
              <a:t>Risk aversion is the basis for the insurance industry</a:t>
            </a:r>
            <a:r>
              <a:rPr lang="en-US" sz="1200" kern="1200" dirty="0">
                <a:solidFill>
                  <a:schemeClr val="tx1"/>
                </a:solidFill>
                <a:effectLst/>
                <a:latin typeface="+mn-lt"/>
                <a:ea typeface="ＭＳ Ｐゴシック" charset="0"/>
                <a:cs typeface="+mn-cs"/>
              </a:rPr>
              <a:t>; </a:t>
            </a:r>
            <a:r>
              <a:rPr lang="en-GB" sz="1200" kern="1200" dirty="0">
                <a:solidFill>
                  <a:schemeClr val="tx1"/>
                </a:solidFill>
                <a:effectLst/>
                <a:latin typeface="+mn-lt"/>
                <a:ea typeface="+mn-ea"/>
                <a:cs typeface="+mn-cs"/>
              </a:rPr>
              <a:t>People would rather pay a small insurance premium than gamble the price of their house against the chance of a fire. From the insurance company’s point of view, the price of the house is very small compared with the firm’s total reserves. This means that the insurer’s utility curve is approximately linear over such a small region, and the gamble costs the company almost nothing.</a:t>
            </a:r>
            <a:endParaRPr lang="en-GB" dirty="0"/>
          </a:p>
        </p:txBody>
      </p:sp>
    </p:spTree>
    <p:extLst>
      <p:ext uri="{BB962C8B-B14F-4D97-AF65-F5344CB8AC3E}">
        <p14:creationId xmlns:p14="http://schemas.microsoft.com/office/powerpoint/2010/main" val="2352158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16</a:t>
            </a:fld>
            <a:endParaRPr lang="de-DE" sz="1200"/>
          </a:p>
        </p:txBody>
      </p:sp>
      <p:sp>
        <p:nvSpPr>
          <p:cNvPr id="50178" name="Rectangle 2"/>
          <p:cNvSpPr>
            <a:spLocks noGrp="1" noRot="1" noChangeAspect="1" noChangeArrowheads="1" noTextEdit="1"/>
          </p:cNvSpPr>
          <p:nvPr>
            <p:ph type="sldImg"/>
          </p:nvPr>
        </p:nvSpPr>
        <p:spPr>
          <a:xfrm>
            <a:off x="685800" y="1143000"/>
            <a:ext cx="5486400" cy="3086100"/>
          </a:xfrm>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38757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BE1A2F7-91B3-B04F-BD46-15DC6BDE8BB4}" type="slidenum">
              <a:rPr lang="de-DE" sz="1200"/>
              <a:pPr/>
              <a:t>17</a:t>
            </a:fld>
            <a:endParaRPr lang="de-DE" sz="1200"/>
          </a:p>
        </p:txBody>
      </p:sp>
      <p:sp>
        <p:nvSpPr>
          <p:cNvPr id="58370" name="Rectangle 2"/>
          <p:cNvSpPr>
            <a:spLocks noGrp="1" noRot="1" noChangeAspect="1" noChangeArrowheads="1" noTextEdit="1"/>
          </p:cNvSpPr>
          <p:nvPr>
            <p:ph type="sldImg"/>
          </p:nvPr>
        </p:nvSpPr>
        <p:spPr>
          <a:xfrm>
            <a:off x="685800" y="1143000"/>
            <a:ext cx="5486400" cy="3086100"/>
          </a:xfrm>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Siting a new airport requires consideration of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disruption caused by construction;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cost of land;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distance from </a:t>
            </a:r>
            <a:r>
              <a:rPr lang="en-GB" sz="1200" kern="1200" err="1">
                <a:solidFill>
                  <a:schemeClr val="tx1"/>
                </a:solidFill>
                <a:effectLst/>
                <a:latin typeface="+mn-lt"/>
                <a:ea typeface="+mn-ea"/>
                <a:cs typeface="+mn-cs"/>
              </a:rPr>
              <a:t>centers</a:t>
            </a:r>
            <a:r>
              <a:rPr lang="en-GB" sz="1200" kern="1200">
                <a:solidFill>
                  <a:schemeClr val="tx1"/>
                </a:solidFill>
                <a:effectLst/>
                <a:latin typeface="+mn-lt"/>
                <a:ea typeface="+mn-ea"/>
                <a:cs typeface="+mn-cs"/>
              </a:rPr>
              <a:t> of population;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noise of flight operations;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safety issues arising from local topography and weather conditions</a:t>
            </a:r>
            <a:endParaRPr lang="en-US">
              <a:ea typeface="ＭＳ Ｐゴシック" charset="0"/>
              <a:cs typeface="ＭＳ Ｐゴシック" charset="0"/>
            </a:endParaRPr>
          </a:p>
        </p:txBody>
      </p:sp>
    </p:spTree>
    <p:extLst>
      <p:ext uri="{BB962C8B-B14F-4D97-AF65-F5344CB8AC3E}">
        <p14:creationId xmlns:p14="http://schemas.microsoft.com/office/powerpoint/2010/main" val="3223804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Similar to Bayesian networks that decompose the joint probability of several random variables</a:t>
            </a:r>
          </a:p>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18</a:t>
            </a:fld>
            <a:endParaRPr lang="en-GB"/>
          </a:p>
        </p:txBody>
      </p:sp>
    </p:spTree>
    <p:extLst>
      <p:ext uri="{BB962C8B-B14F-4D97-AF65-F5344CB8AC3E}">
        <p14:creationId xmlns:p14="http://schemas.microsoft.com/office/powerpoint/2010/main" val="2214161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0C9063-D72C-2E4D-B2DC-FA0E620C5106}" type="slidenum">
              <a:rPr lang="de-DE" sz="1200"/>
              <a:pPr/>
              <a:t>19</a:t>
            </a:fld>
            <a:endParaRPr lang="de-DE" sz="1200"/>
          </a:p>
        </p:txBody>
      </p:sp>
      <p:sp>
        <p:nvSpPr>
          <p:cNvPr id="67586" name="Rectangle 2"/>
          <p:cNvSpPr>
            <a:spLocks noGrp="1" noRot="1" noChangeAspect="1" noChangeArrowheads="1" noTextEdit="1"/>
          </p:cNvSpPr>
          <p:nvPr>
            <p:ph type="sldImg"/>
          </p:nvPr>
        </p:nvSpPr>
        <p:spPr>
          <a:xfrm>
            <a:off x="685800" y="1143000"/>
            <a:ext cx="5486400" cy="3086100"/>
          </a:xfrm>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MPI, where it </a:t>
            </a:r>
            <a:r>
              <a:rPr lang="en-GB" sz="1200" i="1" kern="1200" dirty="0">
                <a:solidFill>
                  <a:schemeClr val="tx1"/>
                </a:solidFill>
                <a:effectLst/>
                <a:latin typeface="+mn-lt"/>
                <a:ea typeface="+mn-ea"/>
                <a:cs typeface="+mn-cs"/>
              </a:rPr>
              <a:t>doesn’t </a:t>
            </a:r>
            <a:r>
              <a:rPr lang="en-GB" sz="1200" kern="1200" dirty="0">
                <a:solidFill>
                  <a:schemeClr val="tx1"/>
                </a:solidFill>
                <a:effectLst/>
                <a:latin typeface="+mn-lt"/>
                <a:ea typeface="+mn-ea"/>
                <a:cs typeface="+mn-cs"/>
              </a:rPr>
              <a:t>hold: Suppose you are at a medieval market, considering the purchase of some hunting dogs, some chickens, and some wicker cages for the chickens. The hunting dogs are very valuable, but if you don’t have enough cages for the chickens, the dogs will eat the chickens; hence, the trade-off between dogs and chickens depends strongly on the number of cages, and MPI is violated.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existence of these kinds of interactions among various attributes makes it much harder to assess the overall value function.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3599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0C9063-D72C-2E4D-B2DC-FA0E620C5106}" type="slidenum">
              <a:rPr lang="de-DE" sz="1200"/>
              <a:pPr/>
              <a:t>20</a:t>
            </a:fld>
            <a:endParaRPr lang="de-DE" sz="1200"/>
          </a:p>
        </p:txBody>
      </p:sp>
      <p:sp>
        <p:nvSpPr>
          <p:cNvPr id="67586" name="Rectangle 2"/>
          <p:cNvSpPr>
            <a:spLocks noGrp="1" noRot="1" noChangeAspect="1" noChangeArrowheads="1" noTextEdit="1"/>
          </p:cNvSpPr>
          <p:nvPr>
            <p:ph type="sldImg"/>
          </p:nvPr>
        </p:nvSpPr>
        <p:spPr>
          <a:xfrm>
            <a:off x="685800" y="1143000"/>
            <a:ext cx="5486400" cy="3086100"/>
          </a:xfrm>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93878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Utility theory / decision theory: background in economy / operations research / insurance industry</a:t>
            </a:r>
          </a:p>
        </p:txBody>
      </p:sp>
      <p:sp>
        <p:nvSpPr>
          <p:cNvPr id="4" name="Slide Number Placeholder 3"/>
          <p:cNvSpPr>
            <a:spLocks noGrp="1"/>
          </p:cNvSpPr>
          <p:nvPr>
            <p:ph type="sldNum" sz="quarter" idx="5"/>
          </p:nvPr>
        </p:nvSpPr>
        <p:spPr/>
        <p:txBody>
          <a:bodyPr/>
          <a:lstStyle/>
          <a:p>
            <a:fld id="{8F5BF81A-3E81-274B-90A2-0A51F25FFEBC}" type="slidenum">
              <a:rPr lang="en-GB" smtClean="0"/>
              <a:t>22</a:t>
            </a:fld>
            <a:endParaRPr lang="en-GB"/>
          </a:p>
        </p:txBody>
      </p:sp>
    </p:spTree>
    <p:extLst>
      <p:ext uri="{BB962C8B-B14F-4D97-AF65-F5344CB8AC3E}">
        <p14:creationId xmlns:p14="http://schemas.microsoft.com/office/powerpoint/2010/main" val="3516579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23</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96854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4913241-B813-CC4F-974C-C0D4EDFE77DC}" type="slidenum">
              <a:rPr lang="de-DE" sz="1200"/>
              <a:pPr/>
              <a:t>24</a:t>
            </a:fld>
            <a:endParaRPr lang="de-DE" sz="1200"/>
          </a:p>
        </p:txBody>
      </p:sp>
      <p:sp>
        <p:nvSpPr>
          <p:cNvPr id="32770" name="Rectangle 2"/>
          <p:cNvSpPr>
            <a:spLocks noGrp="1" noRot="1" noChangeAspect="1" noChangeArrowheads="1" noTextEdit="1"/>
          </p:cNvSpPr>
          <p:nvPr>
            <p:ph type="sldImg"/>
          </p:nvPr>
        </p:nvSpPr>
        <p:spPr>
          <a:xfrm>
            <a:off x="685800" y="1143000"/>
            <a:ext cx="5486400" cy="3086100"/>
          </a:xfrm>
          <a:ln/>
        </p:spPr>
      </p:sp>
      <p:sp>
        <p:nvSpPr>
          <p:cNvPr id="327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Example: Hidden Markov Model (HMM)</a:t>
            </a:r>
          </a:p>
        </p:txBody>
      </p:sp>
    </p:spTree>
    <p:extLst>
      <p:ext uri="{BB962C8B-B14F-4D97-AF65-F5344CB8AC3E}">
        <p14:creationId xmlns:p14="http://schemas.microsoft.com/office/powerpoint/2010/main" val="2941323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a:t>
            </a:fld>
            <a:endParaRPr lang="en-GB"/>
          </a:p>
        </p:txBody>
      </p:sp>
    </p:spTree>
    <p:extLst>
      <p:ext uri="{BB962C8B-B14F-4D97-AF65-F5344CB8AC3E}">
        <p14:creationId xmlns:p14="http://schemas.microsoft.com/office/powerpoint/2010/main" val="2748427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25</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16083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26</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2372451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27</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3274044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28</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1137041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29</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U executed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	</a:t>
            </a:r>
            <a:r>
              <a:rPr lang="en-US" dirty="0"/>
              <a:t>up with prob. 0.8</a:t>
            </a:r>
          </a:p>
          <a:p>
            <a:pPr eaLnBrk="1" hangingPunct="1"/>
            <a:r>
              <a:rPr lang="en-US" dirty="0">
                <a:ea typeface="ＭＳ Ｐゴシック" charset="0"/>
                <a:cs typeface="ＭＳ Ｐゴシック" charset="0"/>
              </a:rPr>
              <a:t>	right with prob. 0.1</a:t>
            </a:r>
          </a:p>
          <a:p>
            <a:pPr eaLnBrk="1" hangingPunct="1"/>
            <a:r>
              <a:rPr lang="en-US" dirty="0">
                <a:ea typeface="ＭＳ Ｐゴシック" charset="0"/>
                <a:cs typeface="ＭＳ Ｐゴシック" charset="0"/>
              </a:rPr>
              <a:t>	left with prob. 0.1 (left is blocked, so no move)</a:t>
            </a:r>
          </a:p>
        </p:txBody>
      </p:sp>
    </p:spTree>
    <p:extLst>
      <p:ext uri="{BB962C8B-B14F-4D97-AF65-F5344CB8AC3E}">
        <p14:creationId xmlns:p14="http://schemas.microsoft.com/office/powerpoint/2010/main" val="639833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15E7BD0-5663-9943-BCF9-B8F14611D399}" type="slidenum">
              <a:rPr lang="de-DE" sz="1200"/>
              <a:pPr/>
              <a:t>30</a:t>
            </a:fld>
            <a:endParaRPr lang="de-DE" sz="1200"/>
          </a:p>
        </p:txBody>
      </p:sp>
      <p:sp>
        <p:nvSpPr>
          <p:cNvPr id="43010" name="Rectangle 2"/>
          <p:cNvSpPr>
            <a:spLocks noGrp="1" noRot="1" noChangeAspect="1" noChangeArrowheads="1" noTextEdit="1"/>
          </p:cNvSpPr>
          <p:nvPr>
            <p:ph type="sldImg"/>
          </p:nvPr>
        </p:nvSpPr>
        <p:spPr>
          <a:xfrm>
            <a:off x="685800" y="1143000"/>
            <a:ext cx="5486400" cy="3086100"/>
          </a:xfrm>
          <a:ln/>
        </p:spPr>
      </p:sp>
      <p:sp>
        <p:nvSpPr>
          <p:cNvPr id="430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198792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7F29666-B0EA-BF46-BAB6-5EBC7B807C76}" type="slidenum">
              <a:rPr lang="de-DE" sz="1200"/>
              <a:pPr/>
              <a:t>31</a:t>
            </a:fld>
            <a:endParaRPr lang="de-DE" sz="1200"/>
          </a:p>
        </p:txBody>
      </p:sp>
      <p:sp>
        <p:nvSpPr>
          <p:cNvPr id="24578" name="Rectangle 2"/>
          <p:cNvSpPr>
            <a:spLocks noGrp="1" noRot="1" noChangeAspect="1" noChangeArrowheads="1" noTextEdit="1"/>
          </p:cNvSpPr>
          <p:nvPr>
            <p:ph type="sldImg"/>
          </p:nvPr>
        </p:nvSpPr>
        <p:spPr>
          <a:xfrm>
            <a:off x="685800" y="1143000"/>
            <a:ext cx="5486400" cy="3086100"/>
          </a:xfrm>
          <a:ln/>
        </p:spPr>
      </p:sp>
      <p:sp>
        <p:nvSpPr>
          <p:cNvPr id="245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rgbClr val="FF0000"/>
                </a:solidFill>
                <a:latin typeface="Tahoma" charset="0"/>
              </a:rPr>
              <a:t>only if the sequence is executed blindly! </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62951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748CFF2-CE41-224B-B3DA-E61D0D81CBEF}" type="slidenum">
              <a:rPr lang="de-DE" sz="1200"/>
              <a:pPr/>
              <a:t>32</a:t>
            </a:fld>
            <a:endParaRPr lang="de-DE" sz="1200"/>
          </a:p>
        </p:txBody>
      </p:sp>
      <p:sp>
        <p:nvSpPr>
          <p:cNvPr id="61442" name="Rectangle 2"/>
          <p:cNvSpPr>
            <a:spLocks noGrp="1" noRot="1" noChangeAspect="1" noChangeArrowheads="1" noTextEdit="1"/>
          </p:cNvSpPr>
          <p:nvPr>
            <p:ph type="sldImg"/>
          </p:nvPr>
        </p:nvSpPr>
        <p:spPr>
          <a:xfrm>
            <a:off x="685800" y="1143000"/>
            <a:ext cx="5486400" cy="3086100"/>
          </a:xfrm>
          <a:ln/>
        </p:spPr>
      </p:sp>
      <p:sp>
        <p:nvSpPr>
          <p:cNvPr id="6144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72124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5DD9BDB-8C85-F24D-A7DC-8D26FFAC07A9}" type="slidenum">
              <a:rPr lang="de-DE" sz="1200"/>
              <a:pPr/>
              <a:t>33</a:t>
            </a:fld>
            <a:endParaRPr lang="de-DE" sz="1200"/>
          </a:p>
        </p:txBody>
      </p:sp>
      <p:sp>
        <p:nvSpPr>
          <p:cNvPr id="63490" name="Rectangle 2"/>
          <p:cNvSpPr>
            <a:spLocks noGrp="1" noRot="1" noChangeAspect="1" noChangeArrowheads="1" noTextEdit="1"/>
          </p:cNvSpPr>
          <p:nvPr>
            <p:ph type="sldImg"/>
          </p:nvPr>
        </p:nvSpPr>
        <p:spPr>
          <a:xfrm>
            <a:off x="685800" y="1143000"/>
            <a:ext cx="5486400" cy="3086100"/>
          </a:xfrm>
          <a:ln/>
        </p:spPr>
      </p:sp>
      <p:sp>
        <p:nvSpPr>
          <p:cNvPr id="6349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648768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34</a:t>
            </a:fld>
            <a:endParaRPr lang="en-GB"/>
          </a:p>
        </p:txBody>
      </p:sp>
    </p:spTree>
    <p:extLst>
      <p:ext uri="{BB962C8B-B14F-4D97-AF65-F5344CB8AC3E}">
        <p14:creationId xmlns:p14="http://schemas.microsoft.com/office/powerpoint/2010/main" val="2310139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Utility theory / decision theory: background in economy / operations research / insurance industry</a:t>
            </a:r>
          </a:p>
        </p:txBody>
      </p:sp>
      <p:sp>
        <p:nvSpPr>
          <p:cNvPr id="4" name="Slide Number Placeholder 3"/>
          <p:cNvSpPr>
            <a:spLocks noGrp="1"/>
          </p:cNvSpPr>
          <p:nvPr>
            <p:ph type="sldNum" sz="quarter" idx="5"/>
          </p:nvPr>
        </p:nvSpPr>
        <p:spPr/>
        <p:txBody>
          <a:bodyPr/>
          <a:lstStyle/>
          <a:p>
            <a:fld id="{8F5BF81A-3E81-274B-90A2-0A51F25FFEBC}" type="slidenum">
              <a:rPr lang="en-GB" smtClean="0"/>
              <a:t>7</a:t>
            </a:fld>
            <a:endParaRPr lang="en-GB"/>
          </a:p>
        </p:txBody>
      </p:sp>
    </p:spTree>
    <p:extLst>
      <p:ext uri="{BB962C8B-B14F-4D97-AF65-F5344CB8AC3E}">
        <p14:creationId xmlns:p14="http://schemas.microsoft.com/office/powerpoint/2010/main" val="4135964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35</a:t>
            </a:fld>
            <a:endParaRPr lang="de-DE" sz="1200"/>
          </a:p>
        </p:txBody>
      </p:sp>
      <p:sp>
        <p:nvSpPr>
          <p:cNvPr id="73730" name="Rectangle 2"/>
          <p:cNvSpPr>
            <a:spLocks noGrp="1" noRot="1" noChangeAspect="1" noChangeArrowheads="1" noTextEdit="1"/>
          </p:cNvSpPr>
          <p:nvPr>
            <p:ph type="sldImg"/>
          </p:nvPr>
        </p:nvSpPr>
        <p:spPr>
          <a:xfrm>
            <a:off x="685800" y="1143000"/>
            <a:ext cx="5486400" cy="3086100"/>
          </a:xfrm>
          <a:ln/>
        </p:spPr>
      </p:sp>
      <p:sp>
        <p:nvSpPr>
          <p:cNvPr id="737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51657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37</a:t>
            </a:fld>
            <a:endParaRPr lang="de-DE" sz="1200"/>
          </a:p>
        </p:txBody>
      </p:sp>
      <p:sp>
        <p:nvSpPr>
          <p:cNvPr id="73730" name="Rectangle 2"/>
          <p:cNvSpPr>
            <a:spLocks noGrp="1" noRot="1" noChangeAspect="1" noChangeArrowheads="1" noTextEdit="1"/>
          </p:cNvSpPr>
          <p:nvPr>
            <p:ph type="sldImg"/>
          </p:nvPr>
        </p:nvSpPr>
        <p:spPr>
          <a:xfrm>
            <a:off x="685800" y="1143000"/>
            <a:ext cx="5486400" cy="3086100"/>
          </a:xfrm>
          <a:ln/>
        </p:spPr>
      </p:sp>
      <p:sp>
        <p:nvSpPr>
          <p:cNvPr id="737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10455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39</a:t>
            </a:fld>
            <a:endParaRPr lang="de-DE" sz="1200"/>
          </a:p>
        </p:txBody>
      </p:sp>
      <p:sp>
        <p:nvSpPr>
          <p:cNvPr id="73730" name="Rectangle 2"/>
          <p:cNvSpPr>
            <a:spLocks noGrp="1" noRot="1" noChangeAspect="1" noChangeArrowheads="1" noTextEdit="1"/>
          </p:cNvSpPr>
          <p:nvPr>
            <p:ph type="sldImg"/>
          </p:nvPr>
        </p:nvSpPr>
        <p:spPr>
          <a:xfrm>
            <a:off x="685800" y="1143000"/>
            <a:ext cx="5486400" cy="3086100"/>
          </a:xfrm>
          <a:ln/>
        </p:spPr>
      </p:sp>
      <p:sp>
        <p:nvSpPr>
          <p:cNvPr id="737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687428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40</a:t>
            </a:fld>
            <a:endParaRPr lang="de-DE" sz="1200"/>
          </a:p>
        </p:txBody>
      </p:sp>
      <p:sp>
        <p:nvSpPr>
          <p:cNvPr id="73730" name="Rectangle 2"/>
          <p:cNvSpPr>
            <a:spLocks noGrp="1" noRot="1" noChangeAspect="1" noChangeArrowheads="1" noTextEdit="1"/>
          </p:cNvSpPr>
          <p:nvPr>
            <p:ph type="sldImg"/>
          </p:nvPr>
        </p:nvSpPr>
        <p:spPr>
          <a:xfrm>
            <a:off x="685800" y="1143000"/>
            <a:ext cx="5486400" cy="3086100"/>
          </a:xfrm>
          <a:ln/>
        </p:spPr>
      </p:sp>
      <p:sp>
        <p:nvSpPr>
          <p:cNvPr id="737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64738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A082C441-DE5E-3547-BF9C-D51836DA7EB6}" type="slidenum">
              <a:rPr lang="de-DE" sz="1200"/>
              <a:pPr/>
              <a:t>41</a:t>
            </a:fld>
            <a:endParaRPr lang="de-DE" sz="1200"/>
          </a:p>
        </p:txBody>
      </p:sp>
      <p:sp>
        <p:nvSpPr>
          <p:cNvPr id="73730" name="Rectangle 2"/>
          <p:cNvSpPr>
            <a:spLocks noGrp="1" noRot="1" noChangeAspect="1" noChangeArrowheads="1" noTextEdit="1"/>
          </p:cNvSpPr>
          <p:nvPr>
            <p:ph type="sldImg"/>
          </p:nvPr>
        </p:nvSpPr>
        <p:spPr>
          <a:xfrm>
            <a:off x="685800" y="1143000"/>
            <a:ext cx="5486400" cy="3086100"/>
          </a:xfrm>
          <a:ln/>
        </p:spPr>
      </p:sp>
      <p:sp>
        <p:nvSpPr>
          <p:cNvPr id="737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35247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42</a:t>
            </a:fld>
            <a:endParaRPr lang="de-DE" sz="1200"/>
          </a:p>
        </p:txBody>
      </p:sp>
      <p:sp>
        <p:nvSpPr>
          <p:cNvPr id="88066" name="Rectangle 2"/>
          <p:cNvSpPr>
            <a:spLocks noGrp="1" noRot="1" noChangeAspect="1" noChangeArrowheads="1" noTextEdit="1"/>
          </p:cNvSpPr>
          <p:nvPr>
            <p:ph type="sldImg"/>
          </p:nvPr>
        </p:nvSpPr>
        <p:spPr>
          <a:xfrm>
            <a:off x="685800" y="1143000"/>
            <a:ext cx="5486400" cy="3086100"/>
          </a:xfrm>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131897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44</a:t>
            </a:fld>
            <a:endParaRPr lang="de-DE" sz="1200"/>
          </a:p>
        </p:txBody>
      </p:sp>
      <p:sp>
        <p:nvSpPr>
          <p:cNvPr id="88066" name="Rectangle 2"/>
          <p:cNvSpPr>
            <a:spLocks noGrp="1" noRot="1" noChangeAspect="1" noChangeArrowheads="1" noTextEdit="1"/>
          </p:cNvSpPr>
          <p:nvPr>
            <p:ph type="sldImg"/>
          </p:nvPr>
        </p:nvSpPr>
        <p:spPr>
          <a:xfrm>
            <a:off x="685800" y="1143000"/>
            <a:ext cx="5486400" cy="3086100"/>
          </a:xfrm>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7263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45</a:t>
            </a:fld>
            <a:endParaRPr lang="de-DE" sz="1200"/>
          </a:p>
        </p:txBody>
      </p:sp>
      <p:sp>
        <p:nvSpPr>
          <p:cNvPr id="88066" name="Rectangle 2"/>
          <p:cNvSpPr>
            <a:spLocks noGrp="1" noRot="1" noChangeAspect="1" noChangeArrowheads="1" noTextEdit="1"/>
          </p:cNvSpPr>
          <p:nvPr>
            <p:ph type="sldImg"/>
          </p:nvPr>
        </p:nvSpPr>
        <p:spPr>
          <a:xfrm>
            <a:off x="685800" y="1143000"/>
            <a:ext cx="5486400" cy="3086100"/>
          </a:xfrm>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08450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Utility theory / decision theory: background in economy / operations research / insurance industry</a:t>
            </a:r>
          </a:p>
        </p:txBody>
      </p:sp>
      <p:sp>
        <p:nvSpPr>
          <p:cNvPr id="4" name="Slide Number Placeholder 3"/>
          <p:cNvSpPr>
            <a:spLocks noGrp="1"/>
          </p:cNvSpPr>
          <p:nvPr>
            <p:ph type="sldNum" sz="quarter" idx="5"/>
          </p:nvPr>
        </p:nvSpPr>
        <p:spPr/>
        <p:txBody>
          <a:bodyPr/>
          <a:lstStyle/>
          <a:p>
            <a:fld id="{8F5BF81A-3E81-274B-90A2-0A51F25FFEBC}" type="slidenum">
              <a:rPr lang="en-GB" smtClean="0"/>
              <a:t>47</a:t>
            </a:fld>
            <a:endParaRPr lang="en-GB"/>
          </a:p>
        </p:txBody>
      </p:sp>
    </p:spTree>
    <p:extLst>
      <p:ext uri="{BB962C8B-B14F-4D97-AF65-F5344CB8AC3E}">
        <p14:creationId xmlns:p14="http://schemas.microsoft.com/office/powerpoint/2010/main" val="3482119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Cost to go: immediate cost of first action + expected cost of following policy afterwards</a:t>
            </a:r>
          </a:p>
        </p:txBody>
      </p:sp>
      <p:sp>
        <p:nvSpPr>
          <p:cNvPr id="4" name="Slide Number Placeholder 3"/>
          <p:cNvSpPr>
            <a:spLocks noGrp="1"/>
          </p:cNvSpPr>
          <p:nvPr>
            <p:ph type="sldNum" sz="quarter" idx="5"/>
          </p:nvPr>
        </p:nvSpPr>
        <p:spPr/>
        <p:txBody>
          <a:bodyPr/>
          <a:lstStyle/>
          <a:p>
            <a:fld id="{8F5BF81A-3E81-274B-90A2-0A51F25FFEBC}" type="slidenum">
              <a:rPr lang="en-GB" smtClean="0"/>
              <a:t>54</a:t>
            </a:fld>
            <a:endParaRPr lang="en-GB"/>
          </a:p>
        </p:txBody>
      </p:sp>
    </p:spTree>
    <p:extLst>
      <p:ext uri="{BB962C8B-B14F-4D97-AF65-F5344CB8AC3E}">
        <p14:creationId xmlns:p14="http://schemas.microsoft.com/office/powerpoint/2010/main" val="2972681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1DB0812-5C4A-D240-9985-6FE5E4964E68}" type="slidenum">
              <a:rPr lang="de-DE" sz="1200"/>
              <a:pPr/>
              <a:t>8</a:t>
            </a:fld>
            <a:endParaRPr lang="de-DE" sz="1200"/>
          </a:p>
        </p:txBody>
      </p:sp>
      <p:sp>
        <p:nvSpPr>
          <p:cNvPr id="37890" name="Rectangle 2"/>
          <p:cNvSpPr>
            <a:spLocks noGrp="1" noRot="1" noChangeAspect="1" noChangeArrowheads="1" noTextEdit="1"/>
          </p:cNvSpPr>
          <p:nvPr>
            <p:ph type="sldImg"/>
          </p:nvPr>
        </p:nvSpPr>
        <p:spPr>
          <a:xfrm>
            <a:off x="685800" y="1143000"/>
            <a:ext cx="5486400" cy="3086100"/>
          </a:xfrm>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Think of the set of outcomes for each action as a </a:t>
            </a:r>
            <a:r>
              <a:rPr lang="en-GB" sz="1200" b="1" kern="1200">
                <a:solidFill>
                  <a:schemeClr val="tx1"/>
                </a:solidFill>
                <a:effectLst/>
                <a:latin typeface="+mn-lt"/>
                <a:ea typeface="+mn-ea"/>
                <a:cs typeface="+mn-cs"/>
              </a:rPr>
              <a:t>lottery</a:t>
            </a:r>
            <a:r>
              <a:rPr lang="en-GB" sz="1200" kern="1200">
                <a:solidFill>
                  <a:schemeClr val="tx1"/>
                </a:solidFill>
                <a:effectLst/>
                <a:latin typeface="+mn-lt"/>
                <a:ea typeface="+mn-ea"/>
                <a:cs typeface="+mn-cs"/>
              </a:rPr>
              <a:t>—think of each action as a ticket </a:t>
            </a:r>
            <a:endParaRPr lang="en-GB"/>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16323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No information propagation</a:t>
            </a:r>
          </a:p>
        </p:txBody>
      </p:sp>
      <p:sp>
        <p:nvSpPr>
          <p:cNvPr id="4" name="Slide Number Placeholder 3"/>
          <p:cNvSpPr>
            <a:spLocks noGrp="1"/>
          </p:cNvSpPr>
          <p:nvPr>
            <p:ph type="sldNum" sz="quarter" idx="5"/>
          </p:nvPr>
        </p:nvSpPr>
        <p:spPr/>
        <p:txBody>
          <a:bodyPr/>
          <a:lstStyle/>
          <a:p>
            <a:fld id="{8F5BF81A-3E81-274B-90A2-0A51F25FFEBC}" type="slidenum">
              <a:rPr lang="en-GB" smtClean="0"/>
              <a:t>57</a:t>
            </a:fld>
            <a:endParaRPr lang="en-GB"/>
          </a:p>
        </p:txBody>
      </p:sp>
    </p:spTree>
    <p:extLst>
      <p:ext uri="{BB962C8B-B14F-4D97-AF65-F5344CB8AC3E}">
        <p14:creationId xmlns:p14="http://schemas.microsoft.com/office/powerpoint/2010/main" val="3519788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60</a:t>
            </a:fld>
            <a:endParaRPr lang="de-DE" sz="1200"/>
          </a:p>
        </p:txBody>
      </p:sp>
      <p:sp>
        <p:nvSpPr>
          <p:cNvPr id="88066" name="Rectangle 2"/>
          <p:cNvSpPr>
            <a:spLocks noGrp="1" noRot="1" noChangeAspect="1" noChangeArrowheads="1" noTextEdit="1"/>
          </p:cNvSpPr>
          <p:nvPr>
            <p:ph type="sldImg"/>
          </p:nvPr>
        </p:nvSpPr>
        <p:spPr>
          <a:xfrm>
            <a:off x="685800" y="1143000"/>
            <a:ext cx="5486400" cy="3086100"/>
          </a:xfrm>
          <a:ln/>
        </p:spPr>
      </p:sp>
      <p:sp>
        <p:nvSpPr>
          <p:cNvPr id="880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287475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dirty="0"/>
                  <a:t>for loop in Update transition model: update all probabilities that change because of the updated </a:t>
                </a:r>
                <a:r>
                  <a:rPr lang="en-GB" dirty="0" err="1"/>
                  <a:t>N</a:t>
                </a:r>
                <a:r>
                  <a:rPr lang="en-GB" baseline="-25000" dirty="0" err="1"/>
                  <a:t>sa</a:t>
                </a:r>
                <a:endParaRPr lang="en-GB" baseline="-25000" dirty="0"/>
              </a:p>
            </p:txBody>
          </p:sp>
        </mc:Choice>
        <mc:Fallback xmlns="">
          <p:sp>
            <p:nvSpPr>
              <p:cNvPr id="3" name="Notes Placeholder 2"/>
              <p:cNvSpPr>
                <a:spLocks noGrp="1"/>
              </p:cNvSpPr>
              <p:nvPr>
                <p:ph type="body" idx="1"/>
              </p:nvPr>
            </p:nvSpPr>
            <p:spPr/>
            <p:txBody>
              <a:bodyPr/>
              <a:lstStyle/>
              <a:p>
                <a:r>
                  <a:rPr lang="en-GB" dirty="0"/>
                  <a:t>Static</a:t>
                </a:r>
              </a:p>
              <a:p>
                <a:pPr lvl="1"/>
                <a:r>
                  <a:rPr lang="en-GB" i="0">
                    <a:latin typeface="Cambria Math" panose="02040503050406030204" pitchFamily="18" charset="0"/>
                    <a:ea typeface="Cambria Math" panose="02040503050406030204" pitchFamily="18" charset="0"/>
                  </a:rPr>
                  <a:t>𝜋</a:t>
                </a:r>
                <a:r>
                  <a:rPr lang="en-GB" dirty="0"/>
                  <a:t>, a fixed policy</a:t>
                </a:r>
              </a:p>
              <a:p>
                <a:pPr lvl="1"/>
                <a:r>
                  <a:rPr lang="en-GB" i="0" dirty="0">
                    <a:latin typeface="Cambria Math" panose="02040503050406030204" pitchFamily="18" charset="0"/>
                  </a:rPr>
                  <a:t>𝑚𝑑𝑝</a:t>
                </a:r>
                <a:r>
                  <a:rPr lang="en-GB" dirty="0"/>
                  <a:t>, an MDP with model </a:t>
                </a:r>
                <a:r>
                  <a:rPr lang="en-GB" i="0" dirty="0">
                    <a:latin typeface="Cambria Math" panose="02040503050406030204" pitchFamily="18" charset="0"/>
                  </a:rPr>
                  <a:t>𝑃(</a:t>
                </a:r>
                <a:r>
                  <a:rPr lang="en-GB" i="0" dirty="0" err="1">
                    <a:latin typeface="Cambria Math" panose="02040503050406030204" pitchFamily="18" charset="0"/>
                  </a:rPr>
                  <a:t>𝑠</a:t>
                </a:r>
                <a:r>
                  <a:rPr lang="de-DE" i="0" dirty="0">
                    <a:latin typeface="Cambria Math" panose="02040503050406030204" pitchFamily="18" charset="0"/>
                  </a:rPr>
                  <a:t>^′│</a:t>
                </a:r>
                <a:r>
                  <a:rPr lang="en-GB" i="0" dirty="0" err="1">
                    <a:latin typeface="Cambria Math" panose="02040503050406030204" pitchFamily="18" charset="0"/>
                  </a:rPr>
                  <a:t>𝑠</a:t>
                </a:r>
                <a:r>
                  <a:rPr lang="en-GB" i="0" dirty="0">
                    <a:latin typeface="Cambria Math" panose="02040503050406030204" pitchFamily="18" charset="0"/>
                  </a:rPr>
                  <a:t>, 𝑎)</a:t>
                </a:r>
                <a:r>
                  <a:rPr lang="en-GB" dirty="0"/>
                  <a:t>, reward </a:t>
                </a:r>
                <a:r>
                  <a:rPr lang="en-GB" i="0" dirty="0">
                    <a:latin typeface="Cambria Math" panose="02040503050406030204" pitchFamily="18" charset="0"/>
                  </a:rPr>
                  <a:t>𝑅(𝑠)</a:t>
                </a:r>
                <a:r>
                  <a:rPr lang="en-GB" dirty="0"/>
                  <a:t>, discount </a:t>
                </a:r>
                <a:r>
                  <a:rPr lang="en-GB" i="0">
                    <a:latin typeface="Cambria Math" panose="02040503050406030204" pitchFamily="18" charset="0"/>
                    <a:ea typeface="Cambria Math" panose="02040503050406030204" pitchFamily="18" charset="0"/>
                  </a:rPr>
                  <a:t>𝛾</a:t>
                </a:r>
                <a:endParaRPr lang="en-GB" dirty="0"/>
              </a:p>
              <a:p>
                <a:pPr lvl="1"/>
                <a:r>
                  <a:rPr lang="en-GB" i="0" dirty="0">
                    <a:latin typeface="Cambria Math" panose="02040503050406030204" pitchFamily="18" charset="0"/>
                  </a:rPr>
                  <a:t>𝑈</a:t>
                </a:r>
                <a:r>
                  <a:rPr lang="en-GB" dirty="0"/>
                  <a:t>, a table of utilities, initially empty</a:t>
                </a:r>
              </a:p>
              <a:p>
                <a:pPr lvl="1"/>
                <a:r>
                  <a:rPr lang="en-GB" i="0" dirty="0">
                    <a:latin typeface="Cambria Math" panose="02040503050406030204" pitchFamily="18" charset="0"/>
                  </a:rPr>
                  <a:t>𝑁</a:t>
                </a:r>
                <a:r>
                  <a:rPr lang="de-DE" b="0" i="0" dirty="0">
                    <a:latin typeface="Cambria Math" panose="02040503050406030204" pitchFamily="18" charset="0"/>
                  </a:rPr>
                  <a:t>_</a:t>
                </a:r>
                <a:r>
                  <a:rPr lang="en-GB" i="0" dirty="0">
                    <a:latin typeface="Cambria Math" panose="02040503050406030204" pitchFamily="18" charset="0"/>
                  </a:rPr>
                  <a:t>𝑠𝑎</a:t>
                </a:r>
                <a:r>
                  <a:rPr lang="en-GB" dirty="0"/>
                  <a:t>, a table of frequencies for state-action pairs, initially </a:t>
                </a:r>
                <a:r>
                  <a:rPr lang="en-GB" i="0" dirty="0">
                    <a:latin typeface="Cambria Math" panose="02040503050406030204" pitchFamily="18" charset="0"/>
                  </a:rPr>
                  <a:t>0</a:t>
                </a:r>
                <a:endParaRPr lang="en-GB" dirty="0"/>
              </a:p>
              <a:p>
                <a:pPr lvl="1"/>
                <a:r>
                  <a:rPr lang="en-GB" i="0" dirty="0">
                    <a:latin typeface="Cambria Math" panose="02040503050406030204" pitchFamily="18" charset="0"/>
                  </a:rPr>
                  <a:t>𝑁</a:t>
                </a:r>
                <a:r>
                  <a:rPr lang="de-DE" b="0" i="0" dirty="0">
                    <a:latin typeface="Cambria Math" panose="02040503050406030204" pitchFamily="18" charset="0"/>
                  </a:rPr>
                  <a:t>_(</a:t>
                </a:r>
                <a:r>
                  <a:rPr lang="en-GB" i="0" dirty="0">
                    <a:latin typeface="Cambria Math" panose="02040503050406030204" pitchFamily="18" charset="0"/>
                  </a:rPr>
                  <a:t>𝑠𝑎𝑠</a:t>
                </a:r>
                <a:r>
                  <a:rPr lang="de-DE" b="0" i="0" dirty="0">
                    <a:latin typeface="Cambria Math" panose="02040503050406030204" pitchFamily="18" charset="0"/>
                  </a:rPr>
                  <a:t>^′ )</a:t>
                </a:r>
                <a:r>
                  <a:rPr lang="en-GB" dirty="0"/>
                  <a:t>, a table of frequencies for state-action-state triples, initially </a:t>
                </a:r>
                <a:r>
                  <a:rPr lang="en-GB" i="0" dirty="0">
                    <a:latin typeface="Cambria Math" panose="02040503050406030204" pitchFamily="18" charset="0"/>
                  </a:rPr>
                  <a:t>0</a:t>
                </a:r>
                <a:r>
                  <a:rPr lang="en-GB" dirty="0"/>
                  <a:t> </a:t>
                </a:r>
              </a:p>
              <a:p>
                <a:pPr lvl="1"/>
                <a:r>
                  <a:rPr lang="en-GB" i="0" dirty="0">
                    <a:latin typeface="Cambria Math" panose="02040503050406030204" pitchFamily="18" charset="0"/>
                  </a:rPr>
                  <a:t>𝑠, 𝑎</a:t>
                </a:r>
                <a:r>
                  <a:rPr lang="en-GB" i="1" dirty="0"/>
                  <a:t> </a:t>
                </a:r>
                <a:r>
                  <a:rPr lang="en-GB" dirty="0"/>
                  <a:t>the previous state and action, initially </a:t>
                </a:r>
                <a:r>
                  <a:rPr lang="en-GB" dirty="0">
                    <a:latin typeface="Courier New" panose="02070309020205020404" pitchFamily="49" charset="0"/>
                    <a:cs typeface="Courier New" panose="02070309020205020404" pitchFamily="49" charset="0"/>
                  </a:rPr>
                  <a:t>null</a:t>
                </a:r>
                <a:r>
                  <a:rPr lang="en-GB" dirty="0"/>
                  <a:t> </a:t>
                </a:r>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63</a:t>
            </a:fld>
            <a:endParaRPr lang="en-GB"/>
          </a:p>
        </p:txBody>
      </p:sp>
    </p:spTree>
    <p:extLst>
      <p:ext uri="{BB962C8B-B14F-4D97-AF65-F5344CB8AC3E}">
        <p14:creationId xmlns:p14="http://schemas.microsoft.com/office/powerpoint/2010/main" val="2588026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like cost to go for utilities (here it more or less fits)</a:t>
            </a:r>
          </a:p>
        </p:txBody>
      </p:sp>
      <p:sp>
        <p:nvSpPr>
          <p:cNvPr id="4" name="Slide Number Placeholder 3"/>
          <p:cNvSpPr>
            <a:spLocks noGrp="1"/>
          </p:cNvSpPr>
          <p:nvPr>
            <p:ph type="sldNum" sz="quarter" idx="5"/>
          </p:nvPr>
        </p:nvSpPr>
        <p:spPr/>
        <p:txBody>
          <a:bodyPr/>
          <a:lstStyle/>
          <a:p>
            <a:fld id="{8F5BF81A-3E81-274B-90A2-0A51F25FFEBC}" type="slidenum">
              <a:rPr lang="en-GB" smtClean="0"/>
              <a:t>77</a:t>
            </a:fld>
            <a:endParaRPr lang="en-GB"/>
          </a:p>
        </p:txBody>
      </p:sp>
    </p:spTree>
    <p:extLst>
      <p:ext uri="{BB962C8B-B14F-4D97-AF65-F5344CB8AC3E}">
        <p14:creationId xmlns:p14="http://schemas.microsoft.com/office/powerpoint/2010/main" val="35557929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81</a:t>
            </a:fld>
            <a:endParaRPr lang="en-GB"/>
          </a:p>
        </p:txBody>
      </p:sp>
    </p:spTree>
    <p:extLst>
      <p:ext uri="{BB962C8B-B14F-4D97-AF65-F5344CB8AC3E}">
        <p14:creationId xmlns:p14="http://schemas.microsoft.com/office/powerpoint/2010/main" val="427172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an algorithm implementing this idea quantitatively</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89</a:t>
            </a:fld>
            <a:endParaRPr lang="en-GB"/>
          </a:p>
        </p:txBody>
      </p:sp>
    </p:spTree>
    <p:extLst>
      <p:ext uri="{BB962C8B-B14F-4D97-AF65-F5344CB8AC3E}">
        <p14:creationId xmlns:p14="http://schemas.microsoft.com/office/powerpoint/2010/main" val="3333651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a:rPr>
                          <m:t>𝜇</m:t>
                        </m:r>
                      </m:e>
                      <m:sub>
                        <m:r>
                          <a:rPr lang="en-US" i="1">
                            <a:solidFill>
                              <a:srgbClr val="C00000"/>
                            </a:solidFill>
                            <a:latin typeface="Cambria Math"/>
                          </a:rPr>
                          <m:t>𝑖</m:t>
                        </m:r>
                      </m:sub>
                    </m:sSub>
                  </m:oMath>
                </a14:m>
                <a:r>
                  <a:rPr lang="en-GB" dirty="0"/>
                  <a:t> expected reward</a:t>
                </a:r>
              </a:p>
              <a:p>
                <a14:m>
                  <m:oMath xmlns:m="http://schemas.openxmlformats.org/officeDocument/2006/math">
                    <m:sSub>
                      <m:sSubPr>
                        <m:ctrlPr>
                          <a:rPr lang="en-US" i="1"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a:rPr>
                              <m:t>𝜇</m:t>
                            </m:r>
                          </m:e>
                        </m:acc>
                      </m:e>
                      <m:sub>
                        <m:r>
                          <a:rPr lang="en-US" i="1">
                            <a:latin typeface="Cambria Math"/>
                          </a:rPr>
                          <m:t>𝑖</m:t>
                        </m:r>
                      </m:sub>
                    </m:sSub>
                  </m:oMath>
                </a14:m>
                <a:r>
                  <a:rPr lang="en-GB" dirty="0"/>
                  <a:t> estimate of reward</a:t>
                </a:r>
              </a:p>
              <a:p>
                <a14:m>
                  <m:oMath xmlns:m="http://schemas.openxmlformats.org/officeDocument/2006/math">
                    <m:sSub>
                      <m:sSubPr>
                        <m:ctrlPr>
                          <a:rPr lang="de-DE" b="0" i="1" dirty="0" smtClean="0">
                            <a:solidFill>
                              <a:srgbClr val="C00000"/>
                            </a:solidFill>
                            <a:latin typeface="Cambria Math" panose="02040503050406030204" pitchFamily="18" charset="0"/>
                          </a:rPr>
                        </m:ctrlPr>
                      </m:sSubPr>
                      <m:e>
                        <m:r>
                          <a:rPr lang="de-DE" b="0" i="1" dirty="0" smtClean="0">
                            <a:solidFill>
                              <a:srgbClr val="C00000"/>
                            </a:solidFill>
                            <a:latin typeface="Cambria Math" panose="02040503050406030204" pitchFamily="18" charset="0"/>
                          </a:rPr>
                          <m:t>𝑟</m:t>
                        </m:r>
                      </m:e>
                      <m:sub>
                        <m:r>
                          <a:rPr lang="de-DE" b="0" i="1" dirty="0" smtClean="0">
                            <a:solidFill>
                              <a:srgbClr val="C00000"/>
                            </a:solidFill>
                            <a:latin typeface="Cambria Math" panose="02040503050406030204" pitchFamily="18" charset="0"/>
                          </a:rPr>
                          <m:t>𝑖</m:t>
                        </m:r>
                      </m:sub>
                    </m:sSub>
                  </m:oMath>
                </a14:m>
                <a:r>
                  <a:rPr lang="en-GB" dirty="0"/>
                  <a:t> actual value during UCB</a:t>
                </a:r>
              </a:p>
            </p:txBody>
          </p:sp>
        </mc:Choice>
        <mc:Fallback xmlns="">
          <p:sp>
            <p:nvSpPr>
              <p:cNvPr id="3" name="Notes Placeholder 2"/>
              <p:cNvSpPr>
                <a:spLocks noGrp="1"/>
              </p:cNvSpPr>
              <p:nvPr>
                <p:ph type="body" idx="1"/>
              </p:nvPr>
            </p:nvSpPr>
            <p:spPr/>
            <p:txBody>
              <a:bodyPr/>
              <a:lstStyle/>
              <a:p>
                <a:r>
                  <a:rPr lang="en-US" i="0">
                    <a:solidFill>
                      <a:srgbClr val="C00000"/>
                    </a:solidFill>
                    <a:latin typeface="Cambria Math"/>
                  </a:rPr>
                  <a:t>𝜇</a:t>
                </a:r>
                <a:r>
                  <a:rPr lang="en-US" i="0">
                    <a:solidFill>
                      <a:srgbClr val="C00000"/>
                    </a:solidFill>
                    <a:latin typeface="Cambria Math" panose="02040503050406030204" pitchFamily="18" charset="0"/>
                  </a:rPr>
                  <a:t>_</a:t>
                </a:r>
                <a:r>
                  <a:rPr lang="en-US" i="0">
                    <a:solidFill>
                      <a:srgbClr val="C00000"/>
                    </a:solidFill>
                    <a:latin typeface="Cambria Math"/>
                  </a:rPr>
                  <a:t>𝑖</a:t>
                </a:r>
                <a:r>
                  <a:rPr lang="en-GB" dirty="0"/>
                  <a:t> expected reward</a:t>
                </a:r>
              </a:p>
              <a:p>
                <a:r>
                  <a:rPr lang="en-US" i="0" dirty="0">
                    <a:latin typeface="Cambria Math"/>
                  </a:rPr>
                  <a:t>𝜇</a:t>
                </a:r>
                <a:r>
                  <a:rPr lang="en-US" i="0" dirty="0">
                    <a:latin typeface="Cambria Math" panose="02040503050406030204" pitchFamily="18" charset="0"/>
                  </a:rPr>
                  <a:t> ̂</a:t>
                </a:r>
                <a:r>
                  <a:rPr lang="en-US" i="0">
                    <a:latin typeface="Cambria Math" panose="02040503050406030204" pitchFamily="18" charset="0"/>
                  </a:rPr>
                  <a:t>_</a:t>
                </a:r>
                <a:r>
                  <a:rPr lang="en-US" i="0">
                    <a:latin typeface="Cambria Math"/>
                  </a:rPr>
                  <a:t>𝑖</a:t>
                </a:r>
                <a:r>
                  <a:rPr lang="en-GB" dirty="0"/>
                  <a:t> estimate of reward</a:t>
                </a:r>
              </a:p>
              <a:p>
                <a:r>
                  <a:rPr lang="de-DE" b="0" i="0" dirty="0">
                    <a:solidFill>
                      <a:srgbClr val="C00000"/>
                    </a:solidFill>
                    <a:latin typeface="Cambria Math" panose="02040503050406030204" pitchFamily="18" charset="0"/>
                  </a:rPr>
                  <a:t>𝑟_𝑖</a:t>
                </a:r>
                <a:r>
                  <a:rPr lang="en-GB" dirty="0"/>
                  <a:t> actual value during UCB</a:t>
                </a:r>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92</a:t>
            </a:fld>
            <a:endParaRPr lang="en-GB"/>
          </a:p>
        </p:txBody>
      </p:sp>
    </p:spTree>
    <p:extLst>
      <p:ext uri="{BB962C8B-B14F-4D97-AF65-F5344CB8AC3E}">
        <p14:creationId xmlns:p14="http://schemas.microsoft.com/office/powerpoint/2010/main" val="622338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93</a:t>
            </a:fld>
            <a:endParaRPr lang="en-GB"/>
          </a:p>
        </p:txBody>
      </p:sp>
    </p:spTree>
    <p:extLst>
      <p:ext uri="{BB962C8B-B14F-4D97-AF65-F5344CB8AC3E}">
        <p14:creationId xmlns:p14="http://schemas.microsoft.com/office/powerpoint/2010/main" val="511505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96</a:t>
            </a:fld>
            <a:endParaRPr lang="en-GB"/>
          </a:p>
        </p:txBody>
      </p:sp>
    </p:spTree>
    <p:extLst>
      <p:ext uri="{BB962C8B-B14F-4D97-AF65-F5344CB8AC3E}">
        <p14:creationId xmlns:p14="http://schemas.microsoft.com/office/powerpoint/2010/main" val="370651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Utility theory / decision theory: background in economy / operations research / insurance industry</a:t>
            </a:r>
          </a:p>
        </p:txBody>
      </p:sp>
      <p:sp>
        <p:nvSpPr>
          <p:cNvPr id="4" name="Slide Number Placeholder 3"/>
          <p:cNvSpPr>
            <a:spLocks noGrp="1"/>
          </p:cNvSpPr>
          <p:nvPr>
            <p:ph type="sldNum" sz="quarter" idx="5"/>
          </p:nvPr>
        </p:nvSpPr>
        <p:spPr/>
        <p:txBody>
          <a:bodyPr/>
          <a:lstStyle/>
          <a:p>
            <a:fld id="{8F5BF81A-3E81-274B-90A2-0A51F25FFEBC}" type="slidenum">
              <a:rPr lang="en-GB" smtClean="0"/>
              <a:t>97</a:t>
            </a:fld>
            <a:endParaRPr lang="en-GB"/>
          </a:p>
        </p:txBody>
      </p:sp>
    </p:spTree>
    <p:extLst>
      <p:ext uri="{BB962C8B-B14F-4D97-AF65-F5344CB8AC3E}">
        <p14:creationId xmlns:p14="http://schemas.microsoft.com/office/powerpoint/2010/main" val="903063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2E1164C-AF67-6241-876F-0D579FD2B9EA}" type="slidenum">
              <a:rPr lang="de-DE" sz="1200"/>
              <a:pPr/>
              <a:t>9</a:t>
            </a:fld>
            <a:endParaRPr lang="de-DE" sz="1200"/>
          </a:p>
        </p:txBody>
      </p:sp>
      <p:sp>
        <p:nvSpPr>
          <p:cNvPr id="39938" name="Rectangle 2"/>
          <p:cNvSpPr>
            <a:spLocks noGrp="1" noRot="1" noChangeAspect="1" noChangeArrowheads="1" noTextEdit="1"/>
          </p:cNvSpPr>
          <p:nvPr>
            <p:ph type="sldImg"/>
          </p:nvPr>
        </p:nvSpPr>
        <p:spPr>
          <a:xfrm>
            <a:off x="685800" y="1143000"/>
            <a:ext cx="5486400" cy="3086100"/>
          </a:xfrm>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98236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A313916-7973-264C-9041-AA041C8BB952}" type="slidenum">
              <a:rPr lang="de-DE" sz="1200"/>
              <a:pPr/>
              <a:t>10</a:t>
            </a:fld>
            <a:endParaRPr lang="de-DE" sz="1200"/>
          </a:p>
        </p:txBody>
      </p:sp>
      <p:sp>
        <p:nvSpPr>
          <p:cNvPr id="44034" name="Rectangle 2"/>
          <p:cNvSpPr>
            <a:spLocks noGrp="1" noRot="1" noChangeAspect="1" noChangeArrowheads="1" noTextEdit="1"/>
          </p:cNvSpPr>
          <p:nvPr>
            <p:ph type="sldImg"/>
          </p:nvPr>
        </p:nvSpPr>
        <p:spPr>
          <a:xfrm>
            <a:off x="685800" y="1143000"/>
            <a:ext cx="5486400" cy="3086100"/>
          </a:xfrm>
          <a:ln/>
        </p:spPr>
      </p:sp>
      <mc:AlternateContent xmlns:mc="http://schemas.openxmlformats.org/markup-compatibility/2006" xmlns:a14="http://schemas.microsoft.com/office/drawing/2010/main">
        <mc:Choice Requires="a14">
          <p:sp>
            <p:nvSpPr>
              <p:cNvPr id="44035" name="Rectangle 3"/>
              <p:cNvSpPr>
                <a:spLocks noGrp="1" noChangeArrowheads="1"/>
              </p:cNvSpPr>
              <p:nvPr>
                <p:ph type="body" idx="1"/>
              </p:nvPr>
            </p:nvSpPr>
            <p:spPr>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14:m>
                  <m:oMath xmlns:m="http://schemas.openxmlformats.org/officeDocument/2006/math">
                    <m:r>
                      <a:rPr lang="en-US" i="1" smtClean="0">
                        <a:latin typeface="Cambria Math" panose="02040503050406030204" pitchFamily="18" charset="0"/>
                        <a:sym typeface="Symbol" charset="0"/>
                      </a:rPr>
                      <m:t>𝐵</m:t>
                    </m:r>
                  </m:oMath>
                </a14:m>
                <a:r>
                  <a:rPr lang="en-US" dirty="0">
                    <a:sym typeface="Symbol" charset="0"/>
                  </a:rPr>
                  <a:t> for sure and the lottery that yields </a:t>
                </a:r>
                <a14:m>
                  <m:oMath xmlns:m="http://schemas.openxmlformats.org/officeDocument/2006/math">
                    <m:r>
                      <a:rPr lang="en-US" i="1" smtClean="0">
                        <a:latin typeface="Cambria Math" panose="02040503050406030204" pitchFamily="18" charset="0"/>
                        <a:sym typeface="Symbol" charset="0"/>
                      </a:rPr>
                      <m:t>𝐴</m:t>
                    </m:r>
                  </m:oMath>
                </a14:m>
                <a:r>
                  <a:rPr lang="en-US" dirty="0">
                    <a:sym typeface="Symbol" charset="0"/>
                  </a:rPr>
                  <a:t> with probability </a:t>
                </a:r>
                <a14:m>
                  <m:oMath xmlns:m="http://schemas.openxmlformats.org/officeDocument/2006/math">
                    <m:r>
                      <a:rPr lang="en-US" i="1" smtClean="0">
                        <a:latin typeface="Cambria Math" panose="02040503050406030204" pitchFamily="18" charset="0"/>
                        <a:sym typeface="Symbol" charset="0"/>
                      </a:rPr>
                      <m:t>𝑝</m:t>
                    </m:r>
                  </m:oMath>
                </a14:m>
                <a:r>
                  <a:rPr lang="en-US" dirty="0">
                    <a:sym typeface="Symbol" charset="0"/>
                  </a:rPr>
                  <a:t> and </a:t>
                </a:r>
                <a14:m>
                  <m:oMath xmlns:m="http://schemas.openxmlformats.org/officeDocument/2006/math">
                    <m:r>
                      <a:rPr lang="en-US" i="1" smtClean="0">
                        <a:latin typeface="Cambria Math" panose="02040503050406030204" pitchFamily="18" charset="0"/>
                        <a:sym typeface="Symbol" charset="0"/>
                      </a:rPr>
                      <m:t>𝐶</m:t>
                    </m:r>
                  </m:oMath>
                </a14:m>
                <a:r>
                  <a:rPr lang="en-US" dirty="0">
                    <a:sym typeface="Symbol" charset="0"/>
                  </a:rPr>
                  <a:t> with probability </a:t>
                </a:r>
                <a14:m>
                  <m:oMath xmlns:m="http://schemas.openxmlformats.org/officeDocument/2006/math">
                    <m:r>
                      <a:rPr lang="en-US" i="1" smtClean="0">
                        <a:latin typeface="Cambria Math" panose="02040503050406030204" pitchFamily="18" charset="0"/>
                        <a:sym typeface="Symbol" charset="0"/>
                      </a:rPr>
                      <m:t>1−</m:t>
                    </m:r>
                    <m:r>
                      <a:rPr lang="en-US" i="1" smtClean="0">
                        <a:latin typeface="Cambria Math" panose="02040503050406030204" pitchFamily="18" charset="0"/>
                        <a:sym typeface="Symbol" charset="0"/>
                      </a:rPr>
                      <m:t>𝑝</m:t>
                    </m:r>
                  </m:oMath>
                </a14:m>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 </a:t>
                </a:r>
                <a:r>
                  <a:rPr lang="en-GB" sz="1200" kern="1200" dirty="0">
                    <a:solidFill>
                      <a:schemeClr val="tx1"/>
                    </a:solidFill>
                    <a:effectLst/>
                    <a:latin typeface="+mn-lt"/>
                    <a:ea typeface="+mn-ea"/>
                    <a:cs typeface="+mn-cs"/>
                  </a:rPr>
                  <a:t>We can account for the enjoyment of gambling by encoding gambling events into the state description; for example, “Have $10 and gambled” could be preferred to “Have $10 and didn’t gamble.” </a:t>
                </a:r>
                <a:endParaRPr lang="en-GB" dirty="0"/>
              </a:p>
            </p:txBody>
          </p:sp>
        </mc:Choice>
        <mc:Fallback xmlns="">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r>
                  <a:rPr lang="en-US" i="0" dirty="0">
                    <a:latin typeface="Cambria Math" panose="02040503050406030204" pitchFamily="18" charset="0"/>
                    <a:sym typeface="Symbol" charset="0"/>
                  </a:rPr>
                  <a:t>𝐵</a:t>
                </a:r>
                <a:r>
                  <a:rPr lang="en-US" dirty="0">
                    <a:sym typeface="Symbol" charset="0"/>
                  </a:rPr>
                  <a:t> for sure and the lottery that yields </a:t>
                </a:r>
                <a:r>
                  <a:rPr lang="en-US" i="0" dirty="0">
                    <a:latin typeface="Cambria Math" panose="02040503050406030204" pitchFamily="18" charset="0"/>
                    <a:sym typeface="Symbol" charset="0"/>
                  </a:rPr>
                  <a:t>𝐴</a:t>
                </a:r>
                <a:r>
                  <a:rPr lang="en-US" dirty="0">
                    <a:sym typeface="Symbol" charset="0"/>
                  </a:rPr>
                  <a:t> with probability </a:t>
                </a:r>
                <a:r>
                  <a:rPr lang="en-US" i="0" dirty="0">
                    <a:latin typeface="Cambria Math" panose="02040503050406030204" pitchFamily="18" charset="0"/>
                    <a:sym typeface="Symbol" charset="0"/>
                  </a:rPr>
                  <a:t>𝑝</a:t>
                </a:r>
                <a:r>
                  <a:rPr lang="en-US" dirty="0">
                    <a:sym typeface="Symbol" charset="0"/>
                  </a:rPr>
                  <a:t> and </a:t>
                </a:r>
                <a:r>
                  <a:rPr lang="en-US" i="0" dirty="0">
                    <a:latin typeface="Cambria Math" panose="02040503050406030204" pitchFamily="18" charset="0"/>
                    <a:sym typeface="Symbol" charset="0"/>
                  </a:rPr>
                  <a:t>𝐶</a:t>
                </a:r>
                <a:r>
                  <a:rPr lang="en-US" dirty="0">
                    <a:sym typeface="Symbol" charset="0"/>
                  </a:rPr>
                  <a:t> with probability </a:t>
                </a:r>
                <a:r>
                  <a:rPr lang="en-US" i="0" dirty="0">
                    <a:latin typeface="Cambria Math" panose="02040503050406030204" pitchFamily="18" charset="0"/>
                    <a:sym typeface="Symbol" charset="0"/>
                  </a:rPr>
                  <a:t>1−𝑝</a:t>
                </a:r>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a:t>
                </a:r>
              </a:p>
            </p:txBody>
          </p:sp>
        </mc:Fallback>
      </mc:AlternateContent>
    </p:spTree>
    <p:extLst>
      <p:ext uri="{BB962C8B-B14F-4D97-AF65-F5344CB8AC3E}">
        <p14:creationId xmlns:p14="http://schemas.microsoft.com/office/powerpoint/2010/main" val="402788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D1359611-00C0-5749-8D0A-9EEC4AC52D9F}" type="slidenum">
              <a:rPr lang="de-DE" sz="1200"/>
              <a:pPr/>
              <a:t>11</a:t>
            </a:fld>
            <a:endParaRPr lang="de-DE" sz="1200"/>
          </a:p>
        </p:txBody>
      </p:sp>
      <p:sp>
        <p:nvSpPr>
          <p:cNvPr id="46082" name="Rectangle 2"/>
          <p:cNvSpPr>
            <a:spLocks noGrp="1" noRot="1" noChangeAspect="1" noChangeArrowheads="1" noTextEdit="1"/>
          </p:cNvSpPr>
          <p:nvPr>
            <p:ph type="sldImg"/>
          </p:nvPr>
        </p:nvSpPr>
        <p:spPr>
          <a:xfrm>
            <a:off x="685800" y="1143000"/>
            <a:ext cx="5486400" cy="3086100"/>
          </a:xfrm>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58781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72BCAF2-B839-E54C-B471-F38ABB23D155}" type="slidenum">
              <a:rPr lang="de-DE" sz="1200"/>
              <a:pPr/>
              <a:t>12</a:t>
            </a:fld>
            <a:endParaRPr lang="de-DE" sz="1200"/>
          </a:p>
        </p:txBody>
      </p:sp>
      <p:sp>
        <p:nvSpPr>
          <p:cNvPr id="48130" name="Rectangle 2"/>
          <p:cNvSpPr>
            <a:spLocks noGrp="1" noRot="1" noChangeAspect="1" noChangeArrowheads="1" noTextEdit="1"/>
          </p:cNvSpPr>
          <p:nvPr>
            <p:ph type="sldImg"/>
          </p:nvPr>
        </p:nvSpPr>
        <p:spPr>
          <a:xfrm>
            <a:off x="685800" y="1143000"/>
            <a:ext cx="5486400" cy="3086100"/>
          </a:xfrm>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83603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13</a:t>
            </a:fld>
            <a:endParaRPr lang="de-DE" sz="1200"/>
          </a:p>
        </p:txBody>
      </p:sp>
      <p:sp>
        <p:nvSpPr>
          <p:cNvPr id="50178" name="Rectangle 2"/>
          <p:cNvSpPr>
            <a:spLocks noGrp="1" noRot="1" noChangeAspect="1" noChangeArrowheads="1" noTextEdit="1"/>
          </p:cNvSpPr>
          <p:nvPr>
            <p:ph type="sldImg"/>
          </p:nvPr>
        </p:nvSpPr>
        <p:spPr>
          <a:xfrm>
            <a:off x="685800" y="1143000"/>
            <a:ext cx="5486400" cy="3086100"/>
          </a:xfrm>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16494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1072758"/>
            <a:ext cx="10363200" cy="1470025"/>
          </a:xfrm>
        </p:spPr>
        <p:txBody>
          <a:bodyPr/>
          <a:lstStyle/>
          <a:p>
            <a:r>
              <a:rPr lang="de-DE" dirty="0"/>
              <a:t>Titelmasterformat durch Klicken bearbeiten</a:t>
            </a:r>
          </a:p>
        </p:txBody>
      </p:sp>
      <p:sp>
        <p:nvSpPr>
          <p:cNvPr id="3" name="Untertitel 2"/>
          <p:cNvSpPr>
            <a:spLocks noGrp="1"/>
          </p:cNvSpPr>
          <p:nvPr>
            <p:ph type="subTitle" idx="1"/>
          </p:nvPr>
        </p:nvSpPr>
        <p:spPr>
          <a:xfrm>
            <a:off x="1828800" y="2828528"/>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dirty="0"/>
              <a:t>Formatvorlage des Untertitelmasters durch Klicken bearbeiten</a:t>
            </a:r>
          </a:p>
        </p:txBody>
      </p:sp>
      <p:sp>
        <p:nvSpPr>
          <p:cNvPr id="4" name="Rectangle 5">
            <a:extLst>
              <a:ext uri="{FF2B5EF4-FFF2-40B4-BE49-F238E27FC236}">
                <a16:creationId xmlns:a16="http://schemas.microsoft.com/office/drawing/2014/main" id="{F064E6A0-87DB-298F-8ACC-9CA812C41ACB}"/>
              </a:ext>
            </a:extLst>
          </p:cNvPr>
          <p:cNvSpPr>
            <a:spLocks noGrp="1" noChangeArrowheads="1"/>
          </p:cNvSpPr>
          <p:nvPr>
            <p:ph type="dt" sz="half" idx="10"/>
          </p:nvPr>
        </p:nvSpPr>
        <p:spPr>
          <a:xfrm>
            <a:off x="10992544" y="6544518"/>
            <a:ext cx="28448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altLang="de-DE" sz="1100" baseline="0" smtClean="0">
                <a:solidFill>
                  <a:schemeClr val="bg1"/>
                </a:solidFill>
              </a:defRPr>
            </a:lvl1pPr>
          </a:lstStyle>
          <a:p>
            <a:pPr eaLnBrk="1" hangingPunct="1"/>
            <a:r>
              <a:rPr lang="de-DE"/>
              <a:t>Foundation</a:t>
            </a:r>
            <a:endParaRPr lang="de-DE" dirty="0"/>
          </a:p>
        </p:txBody>
      </p:sp>
      <p:sp>
        <p:nvSpPr>
          <p:cNvPr id="5" name="Rectangle 6">
            <a:extLst>
              <a:ext uri="{FF2B5EF4-FFF2-40B4-BE49-F238E27FC236}">
                <a16:creationId xmlns:a16="http://schemas.microsoft.com/office/drawing/2014/main" id="{C7021022-1907-6B2F-D618-3B3E14E173AE}"/>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6" name="Rectangle 7">
            <a:extLst>
              <a:ext uri="{FF2B5EF4-FFF2-40B4-BE49-F238E27FC236}">
                <a16:creationId xmlns:a16="http://schemas.microsoft.com/office/drawing/2014/main" id="{4F4CCA7C-1A5A-C8B3-704D-8A9FEB92F0A4}"/>
              </a:ext>
            </a:extLst>
          </p:cNvPr>
          <p:cNvSpPr>
            <a:spLocks noGrp="1" noChangeArrowheads="1"/>
          </p:cNvSpPr>
          <p:nvPr>
            <p:ph type="sldNum" sz="quarter" idx="12"/>
          </p:nvPr>
        </p:nvSpPr>
        <p:spPr>
          <a:ln/>
        </p:spPr>
        <p:txBody>
          <a:bodyPr/>
          <a:lstStyle>
            <a:lvl1pPr>
              <a:defRPr/>
            </a:lvl1pPr>
          </a:lstStyle>
          <a:p>
            <a:fld id="{977AAD8F-87AA-5842-B8CB-939F8CE30101}" type="slidenum">
              <a:rPr lang="de-DE" altLang="de-DE"/>
              <a:pPr/>
              <a:t>‹#›</a:t>
            </a:fld>
            <a:endParaRPr lang="de-DE" altLang="de-DE"/>
          </a:p>
        </p:txBody>
      </p:sp>
    </p:spTree>
    <p:extLst>
      <p:ext uri="{BB962C8B-B14F-4D97-AF65-F5344CB8AC3E}">
        <p14:creationId xmlns:p14="http://schemas.microsoft.com/office/powerpoint/2010/main" val="4015931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6" name="Rectangle 6">
            <a:extLst>
              <a:ext uri="{FF2B5EF4-FFF2-40B4-BE49-F238E27FC236}">
                <a16:creationId xmlns:a16="http://schemas.microsoft.com/office/drawing/2014/main" id="{331C4983-3E1A-6E96-284E-75DB135C16E5}"/>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8" name="Rectangle 5">
            <a:extLst>
              <a:ext uri="{FF2B5EF4-FFF2-40B4-BE49-F238E27FC236}">
                <a16:creationId xmlns:a16="http://schemas.microsoft.com/office/drawing/2014/main" id="{19F7D2F3-98F1-E133-9DAA-95248D6C8512}"/>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Foundation</a:t>
            </a:r>
            <a:endParaRPr lang="de-DE" dirty="0"/>
          </a:p>
        </p:txBody>
      </p:sp>
      <p:sp>
        <p:nvSpPr>
          <p:cNvPr id="9" name="Rectangle 7">
            <a:extLst>
              <a:ext uri="{FF2B5EF4-FFF2-40B4-BE49-F238E27FC236}">
                <a16:creationId xmlns:a16="http://schemas.microsoft.com/office/drawing/2014/main" id="{F8092F52-14C0-2EBB-9A5D-05666F602A39}"/>
              </a:ext>
            </a:extLst>
          </p:cNvPr>
          <p:cNvSpPr>
            <a:spLocks noGrp="1" noChangeArrowheads="1"/>
          </p:cNvSpPr>
          <p:nvPr>
            <p:ph type="sldNum" sz="quarter" idx="12"/>
          </p:nvPr>
        </p:nvSpPr>
        <p:spPr>
          <a:xfrm>
            <a:off x="9293148" y="6544220"/>
            <a:ext cx="2844800" cy="196850"/>
          </a:xfrm>
          <a:ln/>
        </p:spPr>
        <p:txBody>
          <a:bodyPr/>
          <a:lstStyle>
            <a:lvl1pPr>
              <a:defRPr/>
            </a:lvl1pPr>
          </a:lstStyle>
          <a:p>
            <a:fld id="{E2B27E33-7340-E745-A0D4-4FED3BE74C0B}" type="slidenum">
              <a:rPr lang="de-DE" altLang="de-DE"/>
              <a:pPr/>
              <a:t>‹#›</a:t>
            </a:fld>
            <a:endParaRPr lang="de-DE" altLang="de-DE"/>
          </a:p>
        </p:txBody>
      </p:sp>
    </p:spTree>
    <p:extLst>
      <p:ext uri="{BB962C8B-B14F-4D97-AF65-F5344CB8AC3E}">
        <p14:creationId xmlns:p14="http://schemas.microsoft.com/office/powerpoint/2010/main" val="383574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2E975-2AE0-395C-B8F9-D5EA618FD28E}"/>
              </a:ext>
            </a:extLst>
          </p:cNvPr>
          <p:cNvSpPr>
            <a:spLocks noGrp="1"/>
          </p:cNvSpPr>
          <p:nvPr>
            <p:ph type="title"/>
          </p:nvPr>
        </p:nvSpPr>
        <p:spPr/>
        <p:txBody>
          <a:bodyPr/>
          <a:lstStyle/>
          <a:p>
            <a:r>
              <a:rPr lang="en-GB"/>
              <a:t>Click to edit Master title style</a:t>
            </a:r>
            <a:endParaRPr lang="en-DE"/>
          </a:p>
        </p:txBody>
      </p:sp>
      <p:sp>
        <p:nvSpPr>
          <p:cNvPr id="3" name="Footer Placeholder 2">
            <a:extLst>
              <a:ext uri="{FF2B5EF4-FFF2-40B4-BE49-F238E27FC236}">
                <a16:creationId xmlns:a16="http://schemas.microsoft.com/office/drawing/2014/main" id="{B229A005-D251-A0A7-715B-A2C4F44C18C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E9782810-F053-6F7A-DE07-957EE365FC11}"/>
              </a:ext>
            </a:extLst>
          </p:cNvPr>
          <p:cNvSpPr>
            <a:spLocks noGrp="1"/>
          </p:cNvSpPr>
          <p:nvPr>
            <p:ph type="sldNum" sz="quarter" idx="11"/>
          </p:nvPr>
        </p:nvSpPr>
        <p:spPr/>
        <p:txBody>
          <a:bodyPr/>
          <a:lstStyle/>
          <a:p>
            <a:fld id="{EB1502E6-D9AE-3544-B6D5-378AAA0B915F}" type="slidenum">
              <a:rPr lang="de-DE" altLang="de-DE" smtClean="0"/>
              <a:pPr/>
              <a:t>‹#›</a:t>
            </a:fld>
            <a:endParaRPr lang="de-DE" altLang="de-DE" dirty="0"/>
          </a:p>
        </p:txBody>
      </p:sp>
      <p:sp>
        <p:nvSpPr>
          <p:cNvPr id="5" name="Date Placeholder 4">
            <a:extLst>
              <a:ext uri="{FF2B5EF4-FFF2-40B4-BE49-F238E27FC236}">
                <a16:creationId xmlns:a16="http://schemas.microsoft.com/office/drawing/2014/main" id="{0351DFA4-5F3B-7298-2AF4-D51F374CB6EF}"/>
              </a:ext>
            </a:extLst>
          </p:cNvPr>
          <p:cNvSpPr>
            <a:spLocks noGrp="1"/>
          </p:cNvSpPr>
          <p:nvPr>
            <p:ph type="dt" sz="half" idx="12"/>
          </p:nvPr>
        </p:nvSpPr>
        <p:spPr/>
        <p:txBody>
          <a:bodyPr/>
          <a:lstStyle/>
          <a:p>
            <a:pPr eaLnBrk="1" hangingPunct="1"/>
            <a:r>
              <a:rPr lang="de-DE"/>
              <a:t>Foundation</a:t>
            </a:r>
            <a:endParaRPr lang="en-GB" dirty="0"/>
          </a:p>
        </p:txBody>
      </p:sp>
    </p:spTree>
    <p:extLst>
      <p:ext uri="{BB962C8B-B14F-4D97-AF65-F5344CB8AC3E}">
        <p14:creationId xmlns:p14="http://schemas.microsoft.com/office/powerpoint/2010/main" val="1683980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625" y="1665066"/>
            <a:ext cx="11472051" cy="4240848"/>
          </a:xfrm>
        </p:spPr>
        <p:txBody>
          <a:bodyPr/>
          <a:lstStyle>
            <a:lvl1pPr marL="274363" marR="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210" marR="0"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2472" marR="0"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363" marR="0" lvl="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210" marR="0" lvl="1"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1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2472" marR="0" lvl="2"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9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7320" marR="0" lvl="3"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7320" marR="0" lvl="4"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7320" marR="0" lvl="5"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7320" marR="0" lvl="6"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7320" marR="0" lvl="7"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7320" marR="0" lvl="8"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Foundation</a:t>
            </a:r>
            <a:endParaRPr lang="de-DE"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Marcel Gehrke</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0" i="0" baseline="0">
                <a:solidFill>
                  <a:schemeClr val="bg2"/>
                </a:solidFill>
                <a:latin typeface="Helvetica" pitchFamily="2" charset="0"/>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pPr/>
              <a:t>‹#›</a:t>
            </a:fld>
            <a:endParaRPr lang="en-GB" dirty="0"/>
          </a:p>
        </p:txBody>
      </p:sp>
      <p:sp>
        <p:nvSpPr>
          <p:cNvPr id="14" name="Linie">
            <a:extLst>
              <a:ext uri="{FF2B5EF4-FFF2-40B4-BE49-F238E27FC236}">
                <a16:creationId xmlns:a16="http://schemas.microsoft.com/office/drawing/2014/main" id="{74E4E7DF-5D97-5A48-92FB-8CDE15E71AB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b="0" i="0" dirty="0">
              <a:latin typeface="Helvetica" pitchFamily="2" charset="0"/>
            </a:endParaRPr>
          </a:p>
        </p:txBody>
      </p:sp>
    </p:spTree>
    <p:extLst>
      <p:ext uri="{BB962C8B-B14F-4D97-AF65-F5344CB8AC3E}">
        <p14:creationId xmlns:p14="http://schemas.microsoft.com/office/powerpoint/2010/main" val="3397969639"/>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9" pos="227">
          <p15:clr>
            <a:srgbClr val="FBAE40"/>
          </p15:clr>
        </p15:guide>
        <p15:guide id="10" pos="7461">
          <p15:clr>
            <a:srgbClr val="FBAE40"/>
          </p15:clr>
        </p15:guide>
        <p15:guide id="11" orient="horz" pos="1463">
          <p15:clr>
            <a:srgbClr val="FBAE40"/>
          </p15:clr>
        </p15:guide>
        <p15:guide id="12" orient="horz" pos="3618">
          <p15:clr>
            <a:srgbClr val="FBAE40"/>
          </p15:clr>
        </p15:guide>
        <p15:guide id="13" orient="horz" pos="851">
          <p15:clr>
            <a:srgbClr val="FBAE40"/>
          </p15:clr>
        </p15:guide>
        <p15:guide id="14" pos="301">
          <p15:clr>
            <a:srgbClr val="FBAE40"/>
          </p15:clr>
        </p15:guide>
        <p15:guide id="15" pos="737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Foundation</a:t>
            </a:r>
            <a:endParaRPr lang="de-DE" dirty="0"/>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Marcel Gehrke</a:t>
            </a:r>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0" i="0" baseline="0">
                <a:solidFill>
                  <a:schemeClr val="bg2"/>
                </a:solidFill>
                <a:latin typeface="Helvetica" pitchFamily="2" charset="0"/>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pPr/>
              <a:t>‹#›</a:t>
            </a:fld>
            <a:endParaRPr lang="en-GB" dirty="0"/>
          </a:p>
        </p:txBody>
      </p:sp>
      <p:sp>
        <p:nvSpPr>
          <p:cNvPr id="9" name="Linie">
            <a:extLst>
              <a:ext uri="{FF2B5EF4-FFF2-40B4-BE49-F238E27FC236}">
                <a16:creationId xmlns:a16="http://schemas.microsoft.com/office/drawing/2014/main" id="{9885FC69-7E8B-8346-A374-037CEFCE3D22}"/>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b="0" i="0" dirty="0">
              <a:latin typeface="Helvetica" pitchFamily="2" charset="0"/>
            </a:endParaRPr>
          </a:p>
        </p:txBody>
      </p:sp>
    </p:spTree>
    <p:extLst>
      <p:ext uri="{BB962C8B-B14F-4D97-AF65-F5344CB8AC3E}">
        <p14:creationId xmlns:p14="http://schemas.microsoft.com/office/powerpoint/2010/main" val="4257628134"/>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9" pos="227">
          <p15:clr>
            <a:srgbClr val="FBAE40"/>
          </p15:clr>
        </p15:guide>
        <p15:guide id="10" pos="7461">
          <p15:clr>
            <a:srgbClr val="FBAE40"/>
          </p15:clr>
        </p15:guide>
        <p15:guide id="11" orient="horz" pos="1463">
          <p15:clr>
            <a:srgbClr val="FBAE40"/>
          </p15:clr>
        </p15:guide>
        <p15:guide id="12" orient="horz" pos="3618">
          <p15:clr>
            <a:srgbClr val="FBAE40"/>
          </p15:clr>
        </p15:guide>
        <p15:guide id="13" orient="horz" pos="851">
          <p15:clr>
            <a:srgbClr val="FBAE40"/>
          </p15:clr>
        </p15:guide>
        <p15:guide id="14" pos="301">
          <p15:clr>
            <a:srgbClr val="FBAE40"/>
          </p15:clr>
        </p15:guide>
        <p15:guide id="15" pos="737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10776520" y="6543971"/>
            <a:ext cx="2743200" cy="197397"/>
          </a:xfrm>
        </p:spPr>
        <p:txBody>
          <a:bodyPr/>
          <a:lstStyle/>
          <a:p>
            <a:r>
              <a:rPr lang="de-DE"/>
              <a:t>Introduction</a:t>
            </a:r>
            <a:endParaRPr lang="en-US"/>
          </a:p>
        </p:txBody>
      </p:sp>
      <p:sp>
        <p:nvSpPr>
          <p:cNvPr id="5" name="Footer Placeholder 4"/>
          <p:cNvSpPr>
            <a:spLocks noGrp="1"/>
          </p:cNvSpPr>
          <p:nvPr>
            <p:ph type="ftr" sz="quarter" idx="11"/>
          </p:nvPr>
        </p:nvSpPr>
        <p:spPr/>
        <p:txBody>
          <a:bodyPr/>
          <a:lstStyle/>
          <a:p>
            <a:r>
              <a:rPr lang="en-US"/>
              <a:t>Marcel Gehrke</a:t>
            </a:r>
          </a:p>
        </p:txBody>
      </p:sp>
      <p:sp>
        <p:nvSpPr>
          <p:cNvPr id="6" name="Slide Number Placeholder 5"/>
          <p:cNvSpPr>
            <a:spLocks noGrp="1"/>
          </p:cNvSpPr>
          <p:nvPr>
            <p:ph type="sldNum" sz="quarter" idx="12"/>
          </p:nvPr>
        </p:nvSpPr>
        <p:spPr/>
        <p:txBody>
          <a:bodyPr/>
          <a:lstStyle/>
          <a:p>
            <a:fld id="{DB7C4649-800D-CB47-881A-AA04BFFFB18C}" type="slidenum">
              <a:rPr lang="en-US" smtClean="0"/>
              <a:t>‹#›</a:t>
            </a:fld>
            <a:endParaRPr lang="en-US"/>
          </a:p>
        </p:txBody>
      </p:sp>
    </p:spTree>
    <p:extLst>
      <p:ext uri="{BB962C8B-B14F-4D97-AF65-F5344CB8AC3E}">
        <p14:creationId xmlns:p14="http://schemas.microsoft.com/office/powerpoint/2010/main" val="359994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0"/>
            <a:ext cx="10363200" cy="1470025"/>
          </a:xfrm>
        </p:spPr>
        <p:txBody>
          <a:bodyPr/>
          <a:lstStyle>
            <a:lvl1pPr algn="ctr">
              <a:defRPr/>
            </a:lvl1pPr>
          </a:lstStyle>
          <a:p>
            <a:r>
              <a:rPr lang="de-DE" dirty="0"/>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5" name="Rectangle 5">
            <a:extLst>
              <a:ext uri="{FF2B5EF4-FFF2-40B4-BE49-F238E27FC236}">
                <a16:creationId xmlns:a16="http://schemas.microsoft.com/office/drawing/2014/main" id="{AB62B406-432E-9776-0BCC-A3FC243D1CE2}"/>
              </a:ext>
            </a:extLst>
          </p:cNvPr>
          <p:cNvSpPr>
            <a:spLocks noGrp="1" noChangeArrowheads="1"/>
          </p:cNvSpPr>
          <p:nvPr>
            <p:ph type="ftr" sz="quarter" idx="11"/>
          </p:nvPr>
        </p:nvSpPr>
        <p:spPr>
          <a:xfrm>
            <a:off x="4178300" y="6400800"/>
            <a:ext cx="3860800" cy="196850"/>
          </a:xfrm>
          <a:prstGeom prst="rect">
            <a:avLst/>
          </a:prstGeom>
          <a:ln/>
        </p:spPr>
        <p:txBody>
          <a:bodyPr/>
          <a:lstStyle>
            <a:lvl1pPr>
              <a:defRPr>
                <a:solidFill>
                  <a:srgbClr val="003949"/>
                </a:solidFill>
              </a:defRPr>
            </a:lvl1pPr>
          </a:lstStyle>
          <a:p>
            <a:pPr>
              <a:defRPr/>
            </a:pPr>
            <a:r>
              <a:rPr lang="de-DE" altLang="de-DE" dirty="0"/>
              <a:t>Marcel Gehrke</a:t>
            </a:r>
          </a:p>
        </p:txBody>
      </p:sp>
    </p:spTree>
    <p:extLst>
      <p:ext uri="{BB962C8B-B14F-4D97-AF65-F5344CB8AC3E}">
        <p14:creationId xmlns:p14="http://schemas.microsoft.com/office/powerpoint/2010/main" val="1696529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a:extLst>
              <a:ext uri="{FF2B5EF4-FFF2-40B4-BE49-F238E27FC236}">
                <a16:creationId xmlns:a16="http://schemas.microsoft.com/office/drawing/2014/main" id="{D514FF3D-6843-1838-3419-AE6694AE658D}"/>
              </a:ext>
            </a:extLst>
          </p:cNvPr>
          <p:cNvSpPr>
            <a:spLocks noGrp="1" noChangeArrowheads="1"/>
          </p:cNvSpPr>
          <p:nvPr>
            <p:ph type="ftr" sz="quarter" idx="11"/>
          </p:nvPr>
        </p:nvSpPr>
        <p:spPr>
          <a:xfrm>
            <a:off x="4178300" y="6400800"/>
            <a:ext cx="3860800" cy="196850"/>
          </a:xfrm>
          <a:prstGeom prst="rect">
            <a:avLst/>
          </a:prstGeom>
          <a:ln/>
        </p:spPr>
        <p:txBody>
          <a:bodyPr/>
          <a:lstStyle>
            <a:lvl1pPr>
              <a:defRPr/>
            </a:lvl1pPr>
          </a:lstStyle>
          <a:p>
            <a:pPr>
              <a:defRPr/>
            </a:pPr>
            <a:r>
              <a:rPr lang="de-DE" altLang="de-DE"/>
              <a:t>Marcel Gehrke</a:t>
            </a:r>
            <a:endParaRPr lang="de-DE" altLang="de-DE" dirty="0"/>
          </a:p>
        </p:txBody>
      </p:sp>
    </p:spTree>
    <p:extLst>
      <p:ext uri="{BB962C8B-B14F-4D97-AF65-F5344CB8AC3E}">
        <p14:creationId xmlns:p14="http://schemas.microsoft.com/office/powerpoint/2010/main" val="967361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5"/>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5" name="Rectangle 5">
            <a:extLst>
              <a:ext uri="{FF2B5EF4-FFF2-40B4-BE49-F238E27FC236}">
                <a16:creationId xmlns:a16="http://schemas.microsoft.com/office/drawing/2014/main" id="{3253A054-81FB-2BD3-B4D3-BBBCA5DC56FF}"/>
              </a:ext>
            </a:extLst>
          </p:cNvPr>
          <p:cNvSpPr>
            <a:spLocks noGrp="1" noChangeArrowheads="1"/>
          </p:cNvSpPr>
          <p:nvPr>
            <p:ph type="ftr" sz="quarter" idx="11"/>
          </p:nvPr>
        </p:nvSpPr>
        <p:spPr>
          <a:xfrm>
            <a:off x="4178300" y="6400800"/>
            <a:ext cx="3860800" cy="196850"/>
          </a:xfrm>
          <a:prstGeom prst="rect">
            <a:avLst/>
          </a:prstGeom>
          <a:ln/>
        </p:spPr>
        <p:txBody>
          <a:bodyPr/>
          <a:lstStyle>
            <a:lvl1pPr>
              <a:defRPr/>
            </a:lvl1pPr>
          </a:lstStyle>
          <a:p>
            <a:pPr>
              <a:defRPr/>
            </a:pPr>
            <a:r>
              <a:rPr lang="de-DE" altLang="de-DE"/>
              <a:t>Marcel Gehrke</a:t>
            </a:r>
          </a:p>
        </p:txBody>
      </p:sp>
    </p:spTree>
    <p:extLst>
      <p:ext uri="{BB962C8B-B14F-4D97-AF65-F5344CB8AC3E}">
        <p14:creationId xmlns:p14="http://schemas.microsoft.com/office/powerpoint/2010/main" val="671940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3" y="2854330"/>
            <a:ext cx="5441951" cy="3527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254752" y="2854330"/>
            <a:ext cx="5441949" cy="3527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oter Placeholder 5">
            <a:extLst>
              <a:ext uri="{FF2B5EF4-FFF2-40B4-BE49-F238E27FC236}">
                <a16:creationId xmlns:a16="http://schemas.microsoft.com/office/drawing/2014/main" id="{417621B6-27FD-439B-6B76-BF5A865E5CF9}"/>
              </a:ext>
            </a:extLst>
          </p:cNvPr>
          <p:cNvSpPr>
            <a:spLocks noGrp="1" noChangeArrowheads="1"/>
          </p:cNvSpPr>
          <p:nvPr>
            <p:ph type="ftr" sz="quarter" idx="11"/>
          </p:nvPr>
        </p:nvSpPr>
        <p:spPr>
          <a:xfrm>
            <a:off x="4178300" y="6400800"/>
            <a:ext cx="3860800" cy="196850"/>
          </a:xfrm>
          <a:prstGeom prst="rect">
            <a:avLst/>
          </a:prstGeom>
          <a:ln/>
        </p:spPr>
        <p:txBody>
          <a:bodyPr/>
          <a:lstStyle>
            <a:lvl1pPr>
              <a:defRPr/>
            </a:lvl1pPr>
          </a:lstStyle>
          <a:p>
            <a:pPr>
              <a:defRPr/>
            </a:pPr>
            <a:r>
              <a:rPr lang="de-DE" altLang="de-DE"/>
              <a:t>Marcel Gehrke</a:t>
            </a:r>
          </a:p>
        </p:txBody>
      </p:sp>
    </p:spTree>
    <p:extLst>
      <p:ext uri="{BB962C8B-B14F-4D97-AF65-F5344CB8AC3E}">
        <p14:creationId xmlns:p14="http://schemas.microsoft.com/office/powerpoint/2010/main" val="177253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31AE-87ED-23EA-A0DF-576F5C3352D8}"/>
              </a:ext>
            </a:extLst>
          </p:cNvPr>
          <p:cNvSpPr>
            <a:spLocks noGrp="1"/>
          </p:cNvSpPr>
          <p:nvPr>
            <p:ph type="title"/>
          </p:nvPr>
        </p:nvSpPr>
        <p:spPr/>
        <p:txBody>
          <a:bodyPr/>
          <a:lstStyle>
            <a:lvl1pPr>
              <a:defRPr>
                <a:solidFill>
                  <a:srgbClr val="003949"/>
                </a:solidFill>
              </a:defRPr>
            </a:lvl1pPr>
          </a:lstStyle>
          <a:p>
            <a:r>
              <a:rPr lang="en-GB" dirty="0"/>
              <a:t>Click to edit Master title style</a:t>
            </a:r>
            <a:endParaRPr lang="en-DE" dirty="0"/>
          </a:p>
        </p:txBody>
      </p:sp>
      <p:sp>
        <p:nvSpPr>
          <p:cNvPr id="3" name="Footer Placeholder 2">
            <a:extLst>
              <a:ext uri="{FF2B5EF4-FFF2-40B4-BE49-F238E27FC236}">
                <a16:creationId xmlns:a16="http://schemas.microsoft.com/office/drawing/2014/main" id="{A8B20C3E-3727-A652-8ACE-1037A0B8462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3CBB7139-16BD-CB74-0BFC-EFCA5D2F924B}"/>
              </a:ext>
            </a:extLst>
          </p:cNvPr>
          <p:cNvSpPr>
            <a:spLocks noGrp="1"/>
          </p:cNvSpPr>
          <p:nvPr>
            <p:ph type="sldNum" sz="quarter" idx="11"/>
          </p:nvPr>
        </p:nvSpPr>
        <p:spPr/>
        <p:txBody>
          <a:bodyPr/>
          <a:lstStyle/>
          <a:p>
            <a:fld id="{EB1502E6-D9AE-3544-B6D5-378AAA0B915F}" type="slidenum">
              <a:rPr lang="de-DE" altLang="de-DE" smtClean="0"/>
              <a:pPr/>
              <a:t>‹#›</a:t>
            </a:fld>
            <a:endParaRPr lang="de-DE" altLang="de-DE" dirty="0"/>
          </a:p>
        </p:txBody>
      </p:sp>
      <p:sp>
        <p:nvSpPr>
          <p:cNvPr id="5" name="Date Placeholder 4">
            <a:extLst>
              <a:ext uri="{FF2B5EF4-FFF2-40B4-BE49-F238E27FC236}">
                <a16:creationId xmlns:a16="http://schemas.microsoft.com/office/drawing/2014/main" id="{35B17745-B2BF-6560-46C3-661B172D927A}"/>
              </a:ext>
            </a:extLst>
          </p:cNvPr>
          <p:cNvSpPr>
            <a:spLocks noGrp="1"/>
          </p:cNvSpPr>
          <p:nvPr>
            <p:ph type="dt" sz="half" idx="12"/>
          </p:nvPr>
        </p:nvSpPr>
        <p:spPr>
          <a:xfrm>
            <a:off x="10985648" y="6543971"/>
            <a:ext cx="2743200" cy="197397"/>
          </a:xfrm>
        </p:spPr>
        <p:txBody>
          <a:bodyPr/>
          <a:lstStyle/>
          <a:p>
            <a:pPr eaLnBrk="1" hangingPunct="1"/>
            <a:r>
              <a:rPr lang="de-DE"/>
              <a:t>Foundation</a:t>
            </a:r>
            <a:endParaRPr lang="de-DE" dirty="0"/>
          </a:p>
        </p:txBody>
      </p:sp>
      <p:sp>
        <p:nvSpPr>
          <p:cNvPr id="8" name="Text Placeholder 7">
            <a:extLst>
              <a:ext uri="{FF2B5EF4-FFF2-40B4-BE49-F238E27FC236}">
                <a16:creationId xmlns:a16="http://schemas.microsoft.com/office/drawing/2014/main" id="{98076BE6-2DCC-DD13-A85C-7AE755217229}"/>
              </a:ext>
            </a:extLst>
          </p:cNvPr>
          <p:cNvSpPr>
            <a:spLocks noGrp="1"/>
          </p:cNvSpPr>
          <p:nvPr>
            <p:ph type="body" sz="quarter" idx="13"/>
          </p:nvPr>
        </p:nvSpPr>
        <p:spPr>
          <a:xfrm>
            <a:off x="623392" y="1332843"/>
            <a:ext cx="11087099" cy="4584266"/>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E" dirty="0"/>
          </a:p>
        </p:txBody>
      </p:sp>
    </p:spTree>
    <p:extLst>
      <p:ext uri="{BB962C8B-B14F-4D97-AF65-F5344CB8AC3E}">
        <p14:creationId xmlns:p14="http://schemas.microsoft.com/office/powerpoint/2010/main" val="338440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AD036-FF24-F732-2C36-9B4D1655DA2B}"/>
              </a:ext>
            </a:extLst>
          </p:cNvPr>
          <p:cNvSpPr>
            <a:spLocks noGrp="1"/>
          </p:cNvSpPr>
          <p:nvPr>
            <p:ph type="title"/>
          </p:nvPr>
        </p:nvSpPr>
        <p:spPr/>
        <p:txBody>
          <a:bodyPr/>
          <a:lstStyle>
            <a:lvl1pPr>
              <a:defRPr>
                <a:solidFill>
                  <a:srgbClr val="003949"/>
                </a:solidFill>
              </a:defRPr>
            </a:lvl1pPr>
          </a:lstStyle>
          <a:p>
            <a:r>
              <a:rPr lang="de-DE" dirty="0"/>
              <a:t>Mastertitelformat bearbeiten</a:t>
            </a:r>
            <a:endParaRPr lang="en-US" dirty="0"/>
          </a:p>
        </p:txBody>
      </p:sp>
      <p:sp>
        <p:nvSpPr>
          <p:cNvPr id="3" name="Datumsplatzhalter 2">
            <a:extLst>
              <a:ext uri="{FF2B5EF4-FFF2-40B4-BE49-F238E27FC236}">
                <a16:creationId xmlns:a16="http://schemas.microsoft.com/office/drawing/2014/main" id="{A4298F4C-9EDF-2CBA-C887-CFA64C4FDE9B}"/>
              </a:ext>
            </a:extLst>
          </p:cNvPr>
          <p:cNvSpPr>
            <a:spLocks noGrp="1"/>
          </p:cNvSpPr>
          <p:nvPr>
            <p:ph type="dt" sz="half" idx="10"/>
          </p:nvPr>
        </p:nvSpPr>
        <p:spPr>
          <a:xfrm>
            <a:off x="10992544" y="6544220"/>
            <a:ext cx="2844800" cy="196850"/>
          </a:xfrm>
          <a:prstGeom prst="rect">
            <a:avLst/>
          </a:prstGeom>
        </p:spPr>
        <p:txBody>
          <a:bodyPr/>
          <a:lstStyle/>
          <a:p>
            <a:pPr>
              <a:defRPr/>
            </a:pPr>
            <a:r>
              <a:rPr lang="de-DE"/>
              <a:t>Foundation</a:t>
            </a:r>
            <a:endParaRPr lang="de-DE" dirty="0"/>
          </a:p>
        </p:txBody>
      </p:sp>
      <p:sp>
        <p:nvSpPr>
          <p:cNvPr id="4" name="Fußzeilenplatzhalter 3">
            <a:extLst>
              <a:ext uri="{FF2B5EF4-FFF2-40B4-BE49-F238E27FC236}">
                <a16:creationId xmlns:a16="http://schemas.microsoft.com/office/drawing/2014/main" id="{E046F0BF-75C9-61C0-FA4E-C954496B3552}"/>
              </a:ext>
            </a:extLst>
          </p:cNvPr>
          <p:cNvSpPr>
            <a:spLocks noGrp="1"/>
          </p:cNvSpPr>
          <p:nvPr>
            <p:ph type="ftr" sz="quarter" idx="11"/>
          </p:nvPr>
        </p:nvSpPr>
        <p:spPr/>
        <p:txBody>
          <a:bodyPr/>
          <a:lstStyle/>
          <a:p>
            <a:pPr>
              <a:defRPr/>
            </a:pPr>
            <a:r>
              <a:rPr lang="de-DE" altLang="de-DE"/>
              <a:t>Marcel Gehrke</a:t>
            </a:r>
          </a:p>
        </p:txBody>
      </p:sp>
      <p:sp>
        <p:nvSpPr>
          <p:cNvPr id="5" name="Foliennummernplatzhalter 4">
            <a:extLst>
              <a:ext uri="{FF2B5EF4-FFF2-40B4-BE49-F238E27FC236}">
                <a16:creationId xmlns:a16="http://schemas.microsoft.com/office/drawing/2014/main" id="{9B61DCFD-F06B-934D-3EB3-063764631736}"/>
              </a:ext>
            </a:extLst>
          </p:cNvPr>
          <p:cNvSpPr>
            <a:spLocks noGrp="1"/>
          </p:cNvSpPr>
          <p:nvPr>
            <p:ph type="sldNum" sz="quarter" idx="12"/>
          </p:nvPr>
        </p:nvSpPr>
        <p:spPr/>
        <p:txBody>
          <a:bodyPr/>
          <a:lstStyle/>
          <a:p>
            <a:fld id="{EB1502E6-D9AE-3544-B6D5-378AAA0B915F}" type="slidenum">
              <a:rPr lang="de-DE" altLang="de-DE" smtClean="0"/>
              <a:pPr/>
              <a:t>‹#›</a:t>
            </a:fld>
            <a:endParaRPr lang="de-DE" altLang="de-DE"/>
          </a:p>
        </p:txBody>
      </p:sp>
    </p:spTree>
    <p:extLst>
      <p:ext uri="{BB962C8B-B14F-4D97-AF65-F5344CB8AC3E}">
        <p14:creationId xmlns:p14="http://schemas.microsoft.com/office/powerpoint/2010/main" val="2261973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2624936"/>
            <a:ext cx="103632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1124744"/>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5">
            <a:extLst>
              <a:ext uri="{FF2B5EF4-FFF2-40B4-BE49-F238E27FC236}">
                <a16:creationId xmlns:a16="http://schemas.microsoft.com/office/drawing/2014/main" id="{336FD393-749F-CB20-DFAE-AE4C1B885656}"/>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Foundation</a:t>
            </a:r>
            <a:endParaRPr lang="de-DE" dirty="0"/>
          </a:p>
        </p:txBody>
      </p:sp>
      <p:sp>
        <p:nvSpPr>
          <p:cNvPr id="5" name="Rectangle 6">
            <a:extLst>
              <a:ext uri="{FF2B5EF4-FFF2-40B4-BE49-F238E27FC236}">
                <a16:creationId xmlns:a16="http://schemas.microsoft.com/office/drawing/2014/main" id="{89B4B142-CF9A-18A8-C62D-0C244DC41C4B}"/>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6" name="Rectangle 7">
            <a:extLst>
              <a:ext uri="{FF2B5EF4-FFF2-40B4-BE49-F238E27FC236}">
                <a16:creationId xmlns:a16="http://schemas.microsoft.com/office/drawing/2014/main" id="{CC514B0B-83D5-2387-0F3A-26A2170C8392}"/>
              </a:ext>
            </a:extLst>
          </p:cNvPr>
          <p:cNvSpPr>
            <a:spLocks noGrp="1" noChangeArrowheads="1"/>
          </p:cNvSpPr>
          <p:nvPr>
            <p:ph type="sldNum" sz="quarter" idx="12"/>
          </p:nvPr>
        </p:nvSpPr>
        <p:spPr>
          <a:ln/>
        </p:spPr>
        <p:txBody>
          <a:bodyPr/>
          <a:lstStyle>
            <a:lvl1pPr>
              <a:defRPr/>
            </a:lvl1pPr>
          </a:lstStyle>
          <a:p>
            <a:fld id="{69DB3D1D-DD84-4B4A-9CE0-A7926FBB0509}" type="slidenum">
              <a:rPr lang="de-DE" altLang="de-DE"/>
              <a:pPr/>
              <a:t>‹#›</a:t>
            </a:fld>
            <a:endParaRPr lang="de-DE" altLang="de-DE"/>
          </a:p>
        </p:txBody>
      </p:sp>
    </p:spTree>
    <p:extLst>
      <p:ext uri="{BB962C8B-B14F-4D97-AF65-F5344CB8AC3E}">
        <p14:creationId xmlns:p14="http://schemas.microsoft.com/office/powerpoint/2010/main" val="1467316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3" y="1486892"/>
            <a:ext cx="5441951" cy="367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254752" y="1486892"/>
            <a:ext cx="5441949" cy="367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Rectangle 6">
            <a:extLst>
              <a:ext uri="{FF2B5EF4-FFF2-40B4-BE49-F238E27FC236}">
                <a16:creationId xmlns:a16="http://schemas.microsoft.com/office/drawing/2014/main" id="{38079E2A-CFC4-EDEE-201B-473CE7710D2A}"/>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7" name="Rectangle 7">
            <a:extLst>
              <a:ext uri="{FF2B5EF4-FFF2-40B4-BE49-F238E27FC236}">
                <a16:creationId xmlns:a16="http://schemas.microsoft.com/office/drawing/2014/main" id="{B1229DF8-A0C0-40FE-2F5F-7FB1FDEF69AF}"/>
              </a:ext>
            </a:extLst>
          </p:cNvPr>
          <p:cNvSpPr>
            <a:spLocks noGrp="1" noChangeArrowheads="1"/>
          </p:cNvSpPr>
          <p:nvPr>
            <p:ph type="sldNum" sz="quarter" idx="12"/>
          </p:nvPr>
        </p:nvSpPr>
        <p:spPr>
          <a:ln/>
        </p:spPr>
        <p:txBody>
          <a:bodyPr/>
          <a:lstStyle>
            <a:lvl1pPr>
              <a:defRPr/>
            </a:lvl1pPr>
          </a:lstStyle>
          <a:p>
            <a:fld id="{64B4E222-6F86-BD49-9814-DB2FFE58B7CC}" type="slidenum">
              <a:rPr lang="de-DE" altLang="de-DE"/>
              <a:pPr/>
              <a:t>‹#›</a:t>
            </a:fld>
            <a:endParaRPr lang="de-DE" altLang="de-DE"/>
          </a:p>
        </p:txBody>
      </p:sp>
      <p:sp>
        <p:nvSpPr>
          <p:cNvPr id="8" name="Datumsplatzhalter 38">
            <a:extLst>
              <a:ext uri="{FF2B5EF4-FFF2-40B4-BE49-F238E27FC236}">
                <a16:creationId xmlns:a16="http://schemas.microsoft.com/office/drawing/2014/main" id="{6ADE2858-83D8-DC51-F3D5-D1067AE027FB}"/>
              </a:ext>
            </a:extLst>
          </p:cNvPr>
          <p:cNvSpPr>
            <a:spLocks noGrp="1"/>
          </p:cNvSpPr>
          <p:nvPr>
            <p:ph type="dt" sz="half" idx="13"/>
          </p:nvPr>
        </p:nvSpPr>
        <p:spPr>
          <a:xfrm>
            <a:off x="1098564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latin typeface="Helvetica" pitchFamily="2" charset="0"/>
              </a:defRPr>
            </a:lvl1pPr>
          </a:lstStyle>
          <a:p>
            <a:pPr eaLnBrk="1" hangingPunct="1"/>
            <a:r>
              <a:rPr lang="de-DE"/>
              <a:t>Foundation</a:t>
            </a:r>
            <a:endParaRPr lang="en-GB" dirty="0"/>
          </a:p>
        </p:txBody>
      </p:sp>
    </p:spTree>
    <p:extLst>
      <p:ext uri="{BB962C8B-B14F-4D97-AF65-F5344CB8AC3E}">
        <p14:creationId xmlns:p14="http://schemas.microsoft.com/office/powerpoint/2010/main" val="464735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a:extLst>
              <a:ext uri="{FF2B5EF4-FFF2-40B4-BE49-F238E27FC236}">
                <a16:creationId xmlns:a16="http://schemas.microsoft.com/office/drawing/2014/main" id="{A0563766-472E-1D19-189F-61D68A52DD3E}"/>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Foundation</a:t>
            </a:r>
            <a:endParaRPr lang="de-DE" dirty="0"/>
          </a:p>
        </p:txBody>
      </p:sp>
      <p:sp>
        <p:nvSpPr>
          <p:cNvPr id="8" name="Rectangle 6">
            <a:extLst>
              <a:ext uri="{FF2B5EF4-FFF2-40B4-BE49-F238E27FC236}">
                <a16:creationId xmlns:a16="http://schemas.microsoft.com/office/drawing/2014/main" id="{E13E4BA2-892D-7606-7870-3D51664D6CC5}"/>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9" name="Rectangle 7">
            <a:extLst>
              <a:ext uri="{FF2B5EF4-FFF2-40B4-BE49-F238E27FC236}">
                <a16:creationId xmlns:a16="http://schemas.microsoft.com/office/drawing/2014/main" id="{7DA18773-DA26-0DA5-B393-9C585065A522}"/>
              </a:ext>
            </a:extLst>
          </p:cNvPr>
          <p:cNvSpPr>
            <a:spLocks noGrp="1" noChangeArrowheads="1"/>
          </p:cNvSpPr>
          <p:nvPr>
            <p:ph type="sldNum" sz="quarter" idx="12"/>
          </p:nvPr>
        </p:nvSpPr>
        <p:spPr>
          <a:ln/>
        </p:spPr>
        <p:txBody>
          <a:bodyPr/>
          <a:lstStyle>
            <a:lvl1pPr>
              <a:defRPr/>
            </a:lvl1pPr>
          </a:lstStyle>
          <a:p>
            <a:fld id="{369F4492-6024-C045-87CB-BD2613364E7E}" type="slidenum">
              <a:rPr lang="de-DE" altLang="de-DE"/>
              <a:pPr/>
              <a:t>‹#›</a:t>
            </a:fld>
            <a:endParaRPr lang="de-DE" altLang="de-DE"/>
          </a:p>
        </p:txBody>
      </p:sp>
    </p:spTree>
    <p:extLst>
      <p:ext uri="{BB962C8B-B14F-4D97-AF65-F5344CB8AC3E}">
        <p14:creationId xmlns:p14="http://schemas.microsoft.com/office/powerpoint/2010/main" val="710058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a:extLst>
              <a:ext uri="{FF2B5EF4-FFF2-40B4-BE49-F238E27FC236}">
                <a16:creationId xmlns:a16="http://schemas.microsoft.com/office/drawing/2014/main" id="{0262A037-0E48-86DC-7558-82FD8ED52B74}"/>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Foundation</a:t>
            </a:r>
            <a:endParaRPr lang="de-DE" dirty="0"/>
          </a:p>
        </p:txBody>
      </p:sp>
      <p:sp>
        <p:nvSpPr>
          <p:cNvPr id="4" name="Rectangle 6">
            <a:extLst>
              <a:ext uri="{FF2B5EF4-FFF2-40B4-BE49-F238E27FC236}">
                <a16:creationId xmlns:a16="http://schemas.microsoft.com/office/drawing/2014/main" id="{D3F3DF89-1139-E426-FE45-113805E1911D}"/>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5" name="Rectangle 7">
            <a:extLst>
              <a:ext uri="{FF2B5EF4-FFF2-40B4-BE49-F238E27FC236}">
                <a16:creationId xmlns:a16="http://schemas.microsoft.com/office/drawing/2014/main" id="{D6B7E253-A105-56FF-7550-A8B383DE79DA}"/>
              </a:ext>
            </a:extLst>
          </p:cNvPr>
          <p:cNvSpPr>
            <a:spLocks noGrp="1" noChangeArrowheads="1"/>
          </p:cNvSpPr>
          <p:nvPr>
            <p:ph type="sldNum" sz="quarter" idx="12"/>
          </p:nvPr>
        </p:nvSpPr>
        <p:spPr>
          <a:ln/>
        </p:spPr>
        <p:txBody>
          <a:bodyPr/>
          <a:lstStyle>
            <a:lvl1pPr>
              <a:defRPr/>
            </a:lvl1pPr>
          </a:lstStyle>
          <a:p>
            <a:fld id="{E2B27E33-7340-E745-A0D4-4FED3BE74C0B}" type="slidenum">
              <a:rPr lang="de-DE" altLang="de-DE"/>
              <a:pPr/>
              <a:t>‹#›</a:t>
            </a:fld>
            <a:endParaRPr lang="de-DE" altLang="de-DE"/>
          </a:p>
        </p:txBody>
      </p:sp>
    </p:spTree>
    <p:extLst>
      <p:ext uri="{BB962C8B-B14F-4D97-AF65-F5344CB8AC3E}">
        <p14:creationId xmlns:p14="http://schemas.microsoft.com/office/powerpoint/2010/main" val="2015145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7860E7E-6026-12FE-1725-8DBB998BB8D9}"/>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5" name="Rectangle 5">
            <a:extLst>
              <a:ext uri="{FF2B5EF4-FFF2-40B4-BE49-F238E27FC236}">
                <a16:creationId xmlns:a16="http://schemas.microsoft.com/office/drawing/2014/main" id="{8EE2DD6A-2CA7-DBF7-56E9-F622869DF067}"/>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Foundation</a:t>
            </a:r>
            <a:endParaRPr lang="de-DE" dirty="0"/>
          </a:p>
        </p:txBody>
      </p:sp>
      <p:sp>
        <p:nvSpPr>
          <p:cNvPr id="6" name="Rectangle 7">
            <a:extLst>
              <a:ext uri="{FF2B5EF4-FFF2-40B4-BE49-F238E27FC236}">
                <a16:creationId xmlns:a16="http://schemas.microsoft.com/office/drawing/2014/main" id="{41AE56D1-A5F7-A1C5-ADC4-F8B8122FADB5}"/>
              </a:ext>
            </a:extLst>
          </p:cNvPr>
          <p:cNvSpPr>
            <a:spLocks noGrp="1" noChangeArrowheads="1"/>
          </p:cNvSpPr>
          <p:nvPr>
            <p:ph type="sldNum" sz="quarter" idx="12"/>
          </p:nvPr>
        </p:nvSpPr>
        <p:spPr>
          <a:xfrm>
            <a:off x="9293148" y="6544220"/>
            <a:ext cx="2844800" cy="196850"/>
          </a:xfrm>
          <a:ln/>
        </p:spPr>
        <p:txBody>
          <a:bodyPr/>
          <a:lstStyle>
            <a:lvl1pPr>
              <a:defRPr/>
            </a:lvl1pPr>
          </a:lstStyle>
          <a:p>
            <a:fld id="{E2B27E33-7340-E745-A0D4-4FED3BE74C0B}" type="slidenum">
              <a:rPr lang="de-DE" altLang="de-DE"/>
              <a:pPr/>
              <a:t>‹#›</a:t>
            </a:fld>
            <a:endParaRPr lang="de-DE" altLang="de-DE"/>
          </a:p>
        </p:txBody>
      </p:sp>
      <p:sp>
        <p:nvSpPr>
          <p:cNvPr id="7" name="Title 6">
            <a:extLst>
              <a:ext uri="{FF2B5EF4-FFF2-40B4-BE49-F238E27FC236}">
                <a16:creationId xmlns:a16="http://schemas.microsoft.com/office/drawing/2014/main" id="{145B48EA-881D-CA6C-6B09-0186312B3BE0}"/>
              </a:ext>
            </a:extLst>
          </p:cNvPr>
          <p:cNvSpPr>
            <a:spLocks noGrp="1"/>
          </p:cNvSpPr>
          <p:nvPr>
            <p:ph type="title"/>
          </p:nvPr>
        </p:nvSpPr>
        <p:spPr/>
        <p:txBody>
          <a:bodyPr/>
          <a:lstStyle/>
          <a:p>
            <a:r>
              <a:rPr lang="en-GB"/>
              <a:t>Click to edit Master title style</a:t>
            </a:r>
            <a:endParaRPr lang="en-DE"/>
          </a:p>
        </p:txBody>
      </p:sp>
    </p:spTree>
    <p:extLst>
      <p:ext uri="{BB962C8B-B14F-4D97-AF65-F5344CB8AC3E}">
        <p14:creationId xmlns:p14="http://schemas.microsoft.com/office/powerpoint/2010/main" val="744617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6" name="Rectangle 6">
            <a:extLst>
              <a:ext uri="{FF2B5EF4-FFF2-40B4-BE49-F238E27FC236}">
                <a16:creationId xmlns:a16="http://schemas.microsoft.com/office/drawing/2014/main" id="{BD6DCE1C-4DFB-8170-996E-58AC732761EF}"/>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8" name="Rectangle 5">
            <a:extLst>
              <a:ext uri="{FF2B5EF4-FFF2-40B4-BE49-F238E27FC236}">
                <a16:creationId xmlns:a16="http://schemas.microsoft.com/office/drawing/2014/main" id="{0CD6BBBA-141B-0C1B-979B-9785816B0DFC}"/>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Foundation</a:t>
            </a:r>
            <a:endParaRPr lang="de-DE" dirty="0"/>
          </a:p>
        </p:txBody>
      </p:sp>
      <p:sp>
        <p:nvSpPr>
          <p:cNvPr id="9" name="Rectangle 7">
            <a:extLst>
              <a:ext uri="{FF2B5EF4-FFF2-40B4-BE49-F238E27FC236}">
                <a16:creationId xmlns:a16="http://schemas.microsoft.com/office/drawing/2014/main" id="{89F6F018-882F-C635-4BC2-9FFC3C9D263D}"/>
              </a:ext>
            </a:extLst>
          </p:cNvPr>
          <p:cNvSpPr>
            <a:spLocks noGrp="1" noChangeArrowheads="1"/>
          </p:cNvSpPr>
          <p:nvPr>
            <p:ph type="sldNum" sz="quarter" idx="12"/>
          </p:nvPr>
        </p:nvSpPr>
        <p:spPr>
          <a:xfrm>
            <a:off x="9293148" y="6544220"/>
            <a:ext cx="2844800" cy="196850"/>
          </a:xfrm>
          <a:ln/>
        </p:spPr>
        <p:txBody>
          <a:bodyPr/>
          <a:lstStyle>
            <a:lvl1pPr>
              <a:defRPr/>
            </a:lvl1pPr>
          </a:lstStyle>
          <a:p>
            <a:fld id="{E2B27E33-7340-E745-A0D4-4FED3BE74C0B}" type="slidenum">
              <a:rPr lang="de-DE" altLang="de-DE"/>
              <a:pPr/>
              <a:t>‹#›</a:t>
            </a:fld>
            <a:endParaRPr lang="de-DE" altLang="de-DE"/>
          </a:p>
        </p:txBody>
      </p:sp>
    </p:spTree>
    <p:extLst>
      <p:ext uri="{BB962C8B-B14F-4D97-AF65-F5344CB8AC3E}">
        <p14:creationId xmlns:p14="http://schemas.microsoft.com/office/powerpoint/2010/main" val="3011857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05" name="Rectangle 45">
            <a:extLst>
              <a:ext uri="{FF2B5EF4-FFF2-40B4-BE49-F238E27FC236}">
                <a16:creationId xmlns:a16="http://schemas.microsoft.com/office/drawing/2014/main" id="{60416FDB-1085-4406-985D-DA68EDE4245B}"/>
              </a:ext>
            </a:extLst>
          </p:cNvPr>
          <p:cNvSpPr>
            <a:spLocks noChangeArrowheads="1"/>
          </p:cNvSpPr>
          <p:nvPr userDrawn="1"/>
        </p:nvSpPr>
        <p:spPr bwMode="auto">
          <a:xfrm flipV="1">
            <a:off x="0" y="6093296"/>
            <a:ext cx="12192000" cy="764704"/>
          </a:xfrm>
          <a:prstGeom prst="rect">
            <a:avLst/>
          </a:prstGeom>
          <a:solidFill>
            <a:srgbClr val="004B5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eaLnBrk="1" hangingPunct="1">
              <a:defRPr/>
            </a:pPr>
            <a:endParaRPr lang="de-DE" altLang="de-DE" dirty="0">
              <a:latin typeface="Helvetica" pitchFamily="2" charset="0"/>
            </a:endParaRPr>
          </a:p>
        </p:txBody>
      </p:sp>
      <p:sp>
        <p:nvSpPr>
          <p:cNvPr id="4099" name="Rectangle 3">
            <a:extLst>
              <a:ext uri="{FF2B5EF4-FFF2-40B4-BE49-F238E27FC236}">
                <a16:creationId xmlns:a16="http://schemas.microsoft.com/office/drawing/2014/main" id="{7B547895-5BD2-5E4F-4459-1F61525F4D81}"/>
              </a:ext>
            </a:extLst>
          </p:cNvPr>
          <p:cNvSpPr>
            <a:spLocks noGrp="1" noChangeArrowheads="1"/>
          </p:cNvSpPr>
          <p:nvPr>
            <p:ph type="title"/>
          </p:nvPr>
        </p:nvSpPr>
        <p:spPr bwMode="auto">
          <a:xfrm>
            <a:off x="609600" y="321914"/>
            <a:ext cx="11087100" cy="65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DE" altLang="de-DE" dirty="0"/>
              <a:t>Titelmasterformat durch Klicken bearbeiten</a:t>
            </a:r>
          </a:p>
        </p:txBody>
      </p:sp>
      <p:sp>
        <p:nvSpPr>
          <p:cNvPr id="4100" name="Rectangle 4">
            <a:extLst>
              <a:ext uri="{FF2B5EF4-FFF2-40B4-BE49-F238E27FC236}">
                <a16:creationId xmlns:a16="http://schemas.microsoft.com/office/drawing/2014/main" id="{1FAF66C0-B328-DCA8-11A2-DBF55DDCDF35}"/>
              </a:ext>
            </a:extLst>
          </p:cNvPr>
          <p:cNvSpPr>
            <a:spLocks noGrp="1" noChangeArrowheads="1"/>
          </p:cNvSpPr>
          <p:nvPr>
            <p:ph type="body" idx="1"/>
          </p:nvPr>
        </p:nvSpPr>
        <p:spPr bwMode="auto">
          <a:xfrm>
            <a:off x="609600" y="1341363"/>
            <a:ext cx="11087100" cy="457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normAutofit/>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26982" name="Rectangle 6">
            <a:extLst>
              <a:ext uri="{FF2B5EF4-FFF2-40B4-BE49-F238E27FC236}">
                <a16:creationId xmlns:a16="http://schemas.microsoft.com/office/drawing/2014/main" id="{9EA694A0-41DA-4564-B23A-F966AB87CEDE}"/>
              </a:ext>
            </a:extLst>
          </p:cNvPr>
          <p:cNvSpPr>
            <a:spLocks noGrp="1" noChangeArrowheads="1"/>
          </p:cNvSpPr>
          <p:nvPr>
            <p:ph type="ftr" sz="quarter" idx="3"/>
          </p:nvPr>
        </p:nvSpPr>
        <p:spPr bwMode="auto">
          <a:xfrm>
            <a:off x="-789136" y="6511323"/>
            <a:ext cx="38608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700" b="1" baseline="0">
                <a:solidFill>
                  <a:schemeClr val="bg1"/>
                </a:solidFill>
                <a:latin typeface="Helvetica" pitchFamily="2" charset="0"/>
              </a:defRPr>
            </a:lvl1pPr>
          </a:lstStyle>
          <a:p>
            <a:pPr>
              <a:defRPr/>
            </a:pPr>
            <a:r>
              <a:rPr lang="de-DE" altLang="de-DE"/>
              <a:t>Marcel Gehrke</a:t>
            </a:r>
            <a:endParaRPr lang="de-DE" altLang="de-DE" dirty="0"/>
          </a:p>
        </p:txBody>
      </p:sp>
      <p:sp>
        <p:nvSpPr>
          <p:cNvPr id="126983" name="Rectangle 7">
            <a:extLst>
              <a:ext uri="{FF2B5EF4-FFF2-40B4-BE49-F238E27FC236}">
                <a16:creationId xmlns:a16="http://schemas.microsoft.com/office/drawing/2014/main" id="{97BAA880-AAE2-45E6-8C74-A8D4133C5343}"/>
              </a:ext>
            </a:extLst>
          </p:cNvPr>
          <p:cNvSpPr>
            <a:spLocks noGrp="1" noChangeArrowheads="1"/>
          </p:cNvSpPr>
          <p:nvPr>
            <p:ph type="sldNum" sz="quarter" idx="4"/>
          </p:nvPr>
        </p:nvSpPr>
        <p:spPr bwMode="auto">
          <a:xfrm>
            <a:off x="9293148" y="6544220"/>
            <a:ext cx="28448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100" baseline="0">
                <a:solidFill>
                  <a:schemeClr val="bg1"/>
                </a:solidFill>
                <a:latin typeface="Helvetica" pitchFamily="2" charset="0"/>
              </a:defRPr>
            </a:lvl1pPr>
          </a:lstStyle>
          <a:p>
            <a:fld id="{EB1502E6-D9AE-3544-B6D5-378AAA0B915F}" type="slidenum">
              <a:rPr lang="de-DE" altLang="de-DE" smtClean="0"/>
              <a:pPr/>
              <a:t>‹#›</a:t>
            </a:fld>
            <a:endParaRPr lang="de-DE" altLang="de-DE" dirty="0"/>
          </a:p>
        </p:txBody>
      </p:sp>
      <p:grpSp>
        <p:nvGrpSpPr>
          <p:cNvPr id="2" name="Gruppieren 1">
            <a:extLst>
              <a:ext uri="{FF2B5EF4-FFF2-40B4-BE49-F238E27FC236}">
                <a16:creationId xmlns:a16="http://schemas.microsoft.com/office/drawing/2014/main" id="{BBAE9D33-5A6B-DC7C-396E-4C1002671367}"/>
              </a:ext>
            </a:extLst>
          </p:cNvPr>
          <p:cNvGrpSpPr/>
          <p:nvPr userDrawn="1"/>
        </p:nvGrpSpPr>
        <p:grpSpPr>
          <a:xfrm>
            <a:off x="149027" y="6165304"/>
            <a:ext cx="2424357" cy="612776"/>
            <a:chOff x="149027" y="6165304"/>
            <a:chExt cx="2424357" cy="612776"/>
          </a:xfrm>
        </p:grpSpPr>
        <p:sp>
          <p:nvSpPr>
            <p:cNvPr id="3" name="Textfeld 2">
              <a:extLst>
                <a:ext uri="{FF2B5EF4-FFF2-40B4-BE49-F238E27FC236}">
                  <a16:creationId xmlns:a16="http://schemas.microsoft.com/office/drawing/2014/main" id="{C25B5705-8D64-5485-783B-CCE6DBB8CB51}"/>
                </a:ext>
              </a:extLst>
            </p:cNvPr>
            <p:cNvSpPr txBox="1"/>
            <p:nvPr userDrawn="1"/>
          </p:nvSpPr>
          <p:spPr>
            <a:xfrm>
              <a:off x="746602" y="6237312"/>
              <a:ext cx="1826782" cy="342273"/>
            </a:xfrm>
            <a:prstGeom prst="rect">
              <a:avLst/>
            </a:prstGeom>
            <a:noFill/>
          </p:spPr>
          <p:txBody>
            <a:bodyPr wrap="none" rtlCol="0">
              <a:spAutoFit/>
            </a:bodyPr>
            <a:lstStyle/>
            <a:p>
              <a:pPr>
                <a:lnSpc>
                  <a:spcPct val="120000"/>
                </a:lnSpc>
              </a:pPr>
              <a:r>
                <a:rPr lang="de-DE" sz="700" b="1" i="0" spc="40" baseline="0" dirty="0">
                  <a:solidFill>
                    <a:schemeClr val="bg1"/>
                  </a:solidFill>
                  <a:latin typeface="CMU Bright SemiBold" panose="02000603000000000000" pitchFamily="2" charset="0"/>
                  <a:ea typeface="CMU Bright SemiBold" panose="02000603000000000000" pitchFamily="2" charset="0"/>
                  <a:cs typeface="CMU Bright SemiBold" panose="02000603000000000000" pitchFamily="2" charset="0"/>
                </a:rPr>
                <a:t>UNIVERSITÄT ZU LÜBECK</a:t>
              </a:r>
            </a:p>
            <a:p>
              <a:pPr>
                <a:lnSpc>
                  <a:spcPct val="120000"/>
                </a:lnSpc>
              </a:pPr>
              <a:r>
                <a:rPr lang="de-DE" sz="700" b="1" i="0" spc="40" baseline="0" dirty="0">
                  <a:solidFill>
                    <a:schemeClr val="bg1"/>
                  </a:solidFill>
                  <a:latin typeface="CMU Bright SemiBold" panose="02000603000000000000" pitchFamily="2" charset="0"/>
                  <a:ea typeface="CMU Bright SemiBold" panose="02000603000000000000" pitchFamily="2" charset="0"/>
                  <a:cs typeface="CMU Bright SemiBold" panose="02000603000000000000" pitchFamily="2" charset="0"/>
                </a:rPr>
                <a:t>INSTITUT FÜR INFORMATIONSSYSTEME</a:t>
              </a:r>
            </a:p>
          </p:txBody>
        </p:sp>
        <p:sp>
          <p:nvSpPr>
            <p:cNvPr id="4" name="Freeform 14">
              <a:extLst>
                <a:ext uri="{FF2B5EF4-FFF2-40B4-BE49-F238E27FC236}">
                  <a16:creationId xmlns:a16="http://schemas.microsoft.com/office/drawing/2014/main" id="{20A29D9F-3FB1-FD9C-8B4A-AD05285EE120}"/>
                </a:ext>
              </a:extLst>
            </p:cNvPr>
            <p:cNvSpPr>
              <a:spLocks noEditPoints="1"/>
            </p:cNvSpPr>
            <p:nvPr userDrawn="1"/>
          </p:nvSpPr>
          <p:spPr bwMode="auto">
            <a:xfrm>
              <a:off x="228402" y="6227217"/>
              <a:ext cx="381000" cy="479425"/>
            </a:xfrm>
            <a:custGeom>
              <a:avLst/>
              <a:gdLst>
                <a:gd name="T0" fmla="*/ 8 w 3371"/>
                <a:gd name="T1" fmla="*/ 21 h 4236"/>
                <a:gd name="T2" fmla="*/ 14 w 3371"/>
                <a:gd name="T3" fmla="*/ 20 h 4236"/>
                <a:gd name="T4" fmla="*/ 4 w 3371"/>
                <a:gd name="T5" fmla="*/ 19 h 4236"/>
                <a:gd name="T6" fmla="*/ 11 w 3371"/>
                <a:gd name="T7" fmla="*/ 19 h 4236"/>
                <a:gd name="T8" fmla="*/ 14 w 3371"/>
                <a:gd name="T9" fmla="*/ 18 h 4236"/>
                <a:gd name="T10" fmla="*/ 3 w 3371"/>
                <a:gd name="T11" fmla="*/ 14 h 4236"/>
                <a:gd name="T12" fmla="*/ 8 w 3371"/>
                <a:gd name="T13" fmla="*/ 16 h 4236"/>
                <a:gd name="T14" fmla="*/ 14 w 3371"/>
                <a:gd name="T15" fmla="*/ 15 h 4236"/>
                <a:gd name="T16" fmla="*/ 5 w 3371"/>
                <a:gd name="T17" fmla="*/ 13 h 4236"/>
                <a:gd name="T18" fmla="*/ 7 w 3371"/>
                <a:gd name="T19" fmla="*/ 1 h 4236"/>
                <a:gd name="T20" fmla="*/ 13 w 3371"/>
                <a:gd name="T21" fmla="*/ 10 h 4236"/>
                <a:gd name="T22" fmla="*/ 15 w 3371"/>
                <a:gd name="T23" fmla="*/ 12 h 4236"/>
                <a:gd name="T24" fmla="*/ 16 w 3371"/>
                <a:gd name="T25" fmla="*/ 10 h 4236"/>
                <a:gd name="T26" fmla="*/ 13 w 3371"/>
                <a:gd name="T27" fmla="*/ 9 h 4236"/>
                <a:gd name="T28" fmla="*/ 12 w 3371"/>
                <a:gd name="T29" fmla="*/ 11 h 4236"/>
                <a:gd name="T30" fmla="*/ 11 w 3371"/>
                <a:gd name="T31" fmla="*/ 9 h 4236"/>
                <a:gd name="T32" fmla="*/ 10 w 3371"/>
                <a:gd name="T33" fmla="*/ 7 h 4236"/>
                <a:gd name="T34" fmla="*/ 9 w 3371"/>
                <a:gd name="T35" fmla="*/ 5 h 4236"/>
                <a:gd name="T36" fmla="*/ 7 w 3371"/>
                <a:gd name="T37" fmla="*/ 1 h 4236"/>
                <a:gd name="T38" fmla="*/ 7 w 3371"/>
                <a:gd name="T39" fmla="*/ 3 h 4236"/>
                <a:gd name="T40" fmla="*/ 7 w 3371"/>
                <a:gd name="T41" fmla="*/ 5 h 4236"/>
                <a:gd name="T42" fmla="*/ 6 w 3371"/>
                <a:gd name="T43" fmla="*/ 8 h 4236"/>
                <a:gd name="T44" fmla="*/ 5 w 3371"/>
                <a:gd name="T45" fmla="*/ 10 h 4236"/>
                <a:gd name="T46" fmla="*/ 4 w 3371"/>
                <a:gd name="T47" fmla="*/ 9 h 4236"/>
                <a:gd name="T48" fmla="*/ 7 w 3371"/>
                <a:gd name="T49" fmla="*/ 12 h 4236"/>
                <a:gd name="T50" fmla="*/ 3 w 3371"/>
                <a:gd name="T51" fmla="*/ 7 h 4236"/>
                <a:gd name="T52" fmla="*/ 3 w 3371"/>
                <a:gd name="T53" fmla="*/ 6 h 4236"/>
                <a:gd name="T54" fmla="*/ 2 w 3371"/>
                <a:gd name="T55" fmla="*/ 12 h 4236"/>
                <a:gd name="T56" fmla="*/ 2 w 3371"/>
                <a:gd name="T57" fmla="*/ 9 h 4236"/>
                <a:gd name="T58" fmla="*/ 2 w 3371"/>
                <a:gd name="T59" fmla="*/ 18 h 4236"/>
                <a:gd name="T60" fmla="*/ 7 w 3371"/>
                <a:gd name="T61" fmla="*/ 19 h 4236"/>
                <a:gd name="T62" fmla="*/ 15 w 3371"/>
                <a:gd name="T63" fmla="*/ 15 h 4236"/>
                <a:gd name="T64" fmla="*/ 14 w 3371"/>
                <a:gd name="T65" fmla="*/ 12 h 4236"/>
                <a:gd name="T66" fmla="*/ 12 w 3371"/>
                <a:gd name="T67" fmla="*/ 13 h 4236"/>
                <a:gd name="T68" fmla="*/ 13 w 3371"/>
                <a:gd name="T69" fmla="*/ 15 h 4236"/>
                <a:gd name="T70" fmla="*/ 11 w 3371"/>
                <a:gd name="T71" fmla="*/ 13 h 4236"/>
                <a:gd name="T72" fmla="*/ 10 w 3371"/>
                <a:gd name="T73" fmla="*/ 11 h 4236"/>
                <a:gd name="T74" fmla="*/ 10 w 3371"/>
                <a:gd name="T75" fmla="*/ 8 h 4236"/>
                <a:gd name="T76" fmla="*/ 9 w 3371"/>
                <a:gd name="T77" fmla="*/ 6 h 4236"/>
                <a:gd name="T78" fmla="*/ 7 w 3371"/>
                <a:gd name="T79" fmla="*/ 6 h 4236"/>
                <a:gd name="T80" fmla="*/ 8 w 3371"/>
                <a:gd name="T81" fmla="*/ 8 h 4236"/>
                <a:gd name="T82" fmla="*/ 7 w 3371"/>
                <a:gd name="T83" fmla="*/ 10 h 4236"/>
                <a:gd name="T84" fmla="*/ 9 w 3371"/>
                <a:gd name="T85" fmla="*/ 13 h 4236"/>
                <a:gd name="T86" fmla="*/ 9 w 3371"/>
                <a:gd name="T87" fmla="*/ 12 h 4236"/>
                <a:gd name="T88" fmla="*/ 9 w 3371"/>
                <a:gd name="T89" fmla="*/ 8 h 4236"/>
                <a:gd name="T90" fmla="*/ 10 w 3371"/>
                <a:gd name="T91" fmla="*/ 12 h 4236"/>
                <a:gd name="T92" fmla="*/ 11 w 3371"/>
                <a:gd name="T93" fmla="*/ 16 h 4236"/>
                <a:gd name="T94" fmla="*/ 6 w 3371"/>
                <a:gd name="T95" fmla="*/ 17 h 4236"/>
                <a:gd name="T96" fmla="*/ 2 w 3371"/>
                <a:gd name="T97" fmla="*/ 14 h 4236"/>
                <a:gd name="T98" fmla="*/ 3 w 3371"/>
                <a:gd name="T99" fmla="*/ 11 h 4236"/>
                <a:gd name="T100" fmla="*/ 7 w 3371"/>
                <a:gd name="T101" fmla="*/ 11 h 4236"/>
                <a:gd name="T102" fmla="*/ 6 w 3371"/>
                <a:gd name="T103" fmla="*/ 10 h 4236"/>
                <a:gd name="T104" fmla="*/ 6 w 3371"/>
                <a:gd name="T105" fmla="*/ 13 h 4236"/>
                <a:gd name="T106" fmla="*/ 7 w 3371"/>
                <a:gd name="T107" fmla="*/ 9 h 4236"/>
                <a:gd name="T108" fmla="*/ 14 w 3371"/>
                <a:gd name="T109" fmla="*/ 12 h 4236"/>
                <a:gd name="T110" fmla="*/ 11 w 3371"/>
                <a:gd name="T111" fmla="*/ 15 h 4236"/>
                <a:gd name="T112" fmla="*/ 17 w 3371"/>
                <a:gd name="T113" fmla="*/ 9 h 4236"/>
                <a:gd name="T114" fmla="*/ 8 w 3371"/>
                <a:gd name="T115" fmla="*/ 3 h 4236"/>
                <a:gd name="T116" fmla="*/ 8 w 3371"/>
                <a:gd name="T117" fmla="*/ 2 h 4236"/>
                <a:gd name="T118" fmla="*/ 5 w 3371"/>
                <a:gd name="T119" fmla="*/ 8 h 4236"/>
                <a:gd name="T120" fmla="*/ 2 w 3371"/>
                <a:gd name="T121" fmla="*/ 9 h 4236"/>
                <a:gd name="T122" fmla="*/ 2 w 3371"/>
                <a:gd name="T123" fmla="*/ 18 h 4236"/>
                <a:gd name="T124" fmla="*/ 16 w 3371"/>
                <a:gd name="T125" fmla="*/ 18 h 42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371" h="4236">
                  <a:moveTo>
                    <a:pt x="1441" y="4180"/>
                  </a:moveTo>
                  <a:lnTo>
                    <a:pt x="1439" y="4188"/>
                  </a:lnTo>
                  <a:lnTo>
                    <a:pt x="1435" y="4196"/>
                  </a:lnTo>
                  <a:lnTo>
                    <a:pt x="1431" y="4205"/>
                  </a:lnTo>
                  <a:lnTo>
                    <a:pt x="1427" y="4212"/>
                  </a:lnTo>
                  <a:lnTo>
                    <a:pt x="1430" y="4216"/>
                  </a:lnTo>
                  <a:lnTo>
                    <a:pt x="1433" y="4221"/>
                  </a:lnTo>
                  <a:lnTo>
                    <a:pt x="1438" y="4224"/>
                  </a:lnTo>
                  <a:lnTo>
                    <a:pt x="1441" y="4227"/>
                  </a:lnTo>
                  <a:lnTo>
                    <a:pt x="1446" y="4229"/>
                  </a:lnTo>
                  <a:lnTo>
                    <a:pt x="1450" y="4230"/>
                  </a:lnTo>
                  <a:lnTo>
                    <a:pt x="1456" y="4231"/>
                  </a:lnTo>
                  <a:lnTo>
                    <a:pt x="1460" y="4232"/>
                  </a:lnTo>
                  <a:lnTo>
                    <a:pt x="1471" y="4232"/>
                  </a:lnTo>
                  <a:lnTo>
                    <a:pt x="1482" y="4231"/>
                  </a:lnTo>
                  <a:lnTo>
                    <a:pt x="1494" y="4229"/>
                  </a:lnTo>
                  <a:lnTo>
                    <a:pt x="1505" y="4225"/>
                  </a:lnTo>
                  <a:lnTo>
                    <a:pt x="1529" y="4215"/>
                  </a:lnTo>
                  <a:lnTo>
                    <a:pt x="1552" y="4205"/>
                  </a:lnTo>
                  <a:lnTo>
                    <a:pt x="1571" y="4194"/>
                  </a:lnTo>
                  <a:lnTo>
                    <a:pt x="1585" y="4186"/>
                  </a:lnTo>
                  <a:lnTo>
                    <a:pt x="1596" y="4186"/>
                  </a:lnTo>
                  <a:lnTo>
                    <a:pt x="1605" y="4187"/>
                  </a:lnTo>
                  <a:lnTo>
                    <a:pt x="1615" y="4188"/>
                  </a:lnTo>
                  <a:lnTo>
                    <a:pt x="1625" y="4190"/>
                  </a:lnTo>
                  <a:lnTo>
                    <a:pt x="1645" y="4196"/>
                  </a:lnTo>
                  <a:lnTo>
                    <a:pt x="1666" y="4203"/>
                  </a:lnTo>
                  <a:lnTo>
                    <a:pt x="1686" y="4211"/>
                  </a:lnTo>
                  <a:lnTo>
                    <a:pt x="1707" y="4220"/>
                  </a:lnTo>
                  <a:lnTo>
                    <a:pt x="1728" y="4228"/>
                  </a:lnTo>
                  <a:lnTo>
                    <a:pt x="1750" y="4236"/>
                  </a:lnTo>
                  <a:lnTo>
                    <a:pt x="1754" y="4233"/>
                  </a:lnTo>
                  <a:lnTo>
                    <a:pt x="1758" y="4226"/>
                  </a:lnTo>
                  <a:lnTo>
                    <a:pt x="1763" y="4219"/>
                  </a:lnTo>
                  <a:lnTo>
                    <a:pt x="1766" y="4211"/>
                  </a:lnTo>
                  <a:lnTo>
                    <a:pt x="1743" y="4194"/>
                  </a:lnTo>
                  <a:lnTo>
                    <a:pt x="1721" y="4179"/>
                  </a:lnTo>
                  <a:lnTo>
                    <a:pt x="1701" y="4169"/>
                  </a:lnTo>
                  <a:lnTo>
                    <a:pt x="1681" y="4159"/>
                  </a:lnTo>
                  <a:lnTo>
                    <a:pt x="1663" y="4153"/>
                  </a:lnTo>
                  <a:lnTo>
                    <a:pt x="1645" y="4150"/>
                  </a:lnTo>
                  <a:lnTo>
                    <a:pt x="1628" y="4148"/>
                  </a:lnTo>
                  <a:lnTo>
                    <a:pt x="1610" y="4147"/>
                  </a:lnTo>
                  <a:lnTo>
                    <a:pt x="1593" y="4148"/>
                  </a:lnTo>
                  <a:lnTo>
                    <a:pt x="1574" y="4151"/>
                  </a:lnTo>
                  <a:lnTo>
                    <a:pt x="1555" y="4154"/>
                  </a:lnTo>
                  <a:lnTo>
                    <a:pt x="1535" y="4158"/>
                  </a:lnTo>
                  <a:lnTo>
                    <a:pt x="1491" y="4169"/>
                  </a:lnTo>
                  <a:lnTo>
                    <a:pt x="1441" y="4180"/>
                  </a:lnTo>
                  <a:close/>
                  <a:moveTo>
                    <a:pt x="897" y="4046"/>
                  </a:moveTo>
                  <a:lnTo>
                    <a:pt x="905" y="4061"/>
                  </a:lnTo>
                  <a:lnTo>
                    <a:pt x="913" y="4076"/>
                  </a:lnTo>
                  <a:lnTo>
                    <a:pt x="929" y="4076"/>
                  </a:lnTo>
                  <a:lnTo>
                    <a:pt x="943" y="4075"/>
                  </a:lnTo>
                  <a:lnTo>
                    <a:pt x="956" y="4074"/>
                  </a:lnTo>
                  <a:lnTo>
                    <a:pt x="970" y="4073"/>
                  </a:lnTo>
                  <a:lnTo>
                    <a:pt x="984" y="4070"/>
                  </a:lnTo>
                  <a:lnTo>
                    <a:pt x="998" y="4066"/>
                  </a:lnTo>
                  <a:lnTo>
                    <a:pt x="1013" y="4062"/>
                  </a:lnTo>
                  <a:lnTo>
                    <a:pt x="1030" y="4057"/>
                  </a:lnTo>
                  <a:lnTo>
                    <a:pt x="1032" y="4059"/>
                  </a:lnTo>
                  <a:lnTo>
                    <a:pt x="1036" y="4063"/>
                  </a:lnTo>
                  <a:lnTo>
                    <a:pt x="1057" y="4063"/>
                  </a:lnTo>
                  <a:lnTo>
                    <a:pt x="1077" y="4064"/>
                  </a:lnTo>
                  <a:lnTo>
                    <a:pt x="1095" y="4065"/>
                  </a:lnTo>
                  <a:lnTo>
                    <a:pt x="1110" y="4068"/>
                  </a:lnTo>
                  <a:lnTo>
                    <a:pt x="1126" y="4071"/>
                  </a:lnTo>
                  <a:lnTo>
                    <a:pt x="1140" y="4074"/>
                  </a:lnTo>
                  <a:lnTo>
                    <a:pt x="1154" y="4078"/>
                  </a:lnTo>
                  <a:lnTo>
                    <a:pt x="1166" y="4082"/>
                  </a:lnTo>
                  <a:lnTo>
                    <a:pt x="1193" y="4092"/>
                  </a:lnTo>
                  <a:lnTo>
                    <a:pt x="1221" y="4103"/>
                  </a:lnTo>
                  <a:lnTo>
                    <a:pt x="1255" y="4115"/>
                  </a:lnTo>
                  <a:lnTo>
                    <a:pt x="1295" y="4128"/>
                  </a:lnTo>
                  <a:lnTo>
                    <a:pt x="1313" y="4131"/>
                  </a:lnTo>
                  <a:lnTo>
                    <a:pt x="1332" y="4132"/>
                  </a:lnTo>
                  <a:lnTo>
                    <a:pt x="1350" y="4132"/>
                  </a:lnTo>
                  <a:lnTo>
                    <a:pt x="1369" y="4130"/>
                  </a:lnTo>
                  <a:lnTo>
                    <a:pt x="1388" y="4128"/>
                  </a:lnTo>
                  <a:lnTo>
                    <a:pt x="1408" y="4123"/>
                  </a:lnTo>
                  <a:lnTo>
                    <a:pt x="1427" y="4119"/>
                  </a:lnTo>
                  <a:lnTo>
                    <a:pt x="1446" y="4114"/>
                  </a:lnTo>
                  <a:lnTo>
                    <a:pt x="1485" y="4103"/>
                  </a:lnTo>
                  <a:lnTo>
                    <a:pt x="1524" y="4093"/>
                  </a:lnTo>
                  <a:lnTo>
                    <a:pt x="1543" y="4089"/>
                  </a:lnTo>
                  <a:lnTo>
                    <a:pt x="1562" y="4084"/>
                  </a:lnTo>
                  <a:lnTo>
                    <a:pt x="1581" y="4081"/>
                  </a:lnTo>
                  <a:lnTo>
                    <a:pt x="1600" y="4078"/>
                  </a:lnTo>
                  <a:lnTo>
                    <a:pt x="1641" y="4094"/>
                  </a:lnTo>
                  <a:lnTo>
                    <a:pt x="1676" y="4109"/>
                  </a:lnTo>
                  <a:lnTo>
                    <a:pt x="1708" y="4121"/>
                  </a:lnTo>
                  <a:lnTo>
                    <a:pt x="1738" y="4133"/>
                  </a:lnTo>
                  <a:lnTo>
                    <a:pt x="1754" y="4137"/>
                  </a:lnTo>
                  <a:lnTo>
                    <a:pt x="1770" y="4142"/>
                  </a:lnTo>
                  <a:lnTo>
                    <a:pt x="1787" y="4147"/>
                  </a:lnTo>
                  <a:lnTo>
                    <a:pt x="1806" y="4151"/>
                  </a:lnTo>
                  <a:lnTo>
                    <a:pt x="1825" y="4155"/>
                  </a:lnTo>
                  <a:lnTo>
                    <a:pt x="1847" y="4158"/>
                  </a:lnTo>
                  <a:lnTo>
                    <a:pt x="1870" y="4163"/>
                  </a:lnTo>
                  <a:lnTo>
                    <a:pt x="1897" y="4166"/>
                  </a:lnTo>
                  <a:lnTo>
                    <a:pt x="1929" y="4164"/>
                  </a:lnTo>
                  <a:lnTo>
                    <a:pt x="1960" y="4161"/>
                  </a:lnTo>
                  <a:lnTo>
                    <a:pt x="1988" y="4157"/>
                  </a:lnTo>
                  <a:lnTo>
                    <a:pt x="2016" y="4152"/>
                  </a:lnTo>
                  <a:lnTo>
                    <a:pt x="2030" y="4149"/>
                  </a:lnTo>
                  <a:lnTo>
                    <a:pt x="2043" y="4145"/>
                  </a:lnTo>
                  <a:lnTo>
                    <a:pt x="2058" y="4139"/>
                  </a:lnTo>
                  <a:lnTo>
                    <a:pt x="2072" y="4134"/>
                  </a:lnTo>
                  <a:lnTo>
                    <a:pt x="2101" y="4121"/>
                  </a:lnTo>
                  <a:lnTo>
                    <a:pt x="2132" y="4104"/>
                  </a:lnTo>
                  <a:lnTo>
                    <a:pt x="2150" y="4097"/>
                  </a:lnTo>
                  <a:lnTo>
                    <a:pt x="2167" y="4093"/>
                  </a:lnTo>
                  <a:lnTo>
                    <a:pt x="2182" y="4090"/>
                  </a:lnTo>
                  <a:lnTo>
                    <a:pt x="2195" y="4090"/>
                  </a:lnTo>
                  <a:lnTo>
                    <a:pt x="2209" y="4090"/>
                  </a:lnTo>
                  <a:lnTo>
                    <a:pt x="2223" y="4092"/>
                  </a:lnTo>
                  <a:lnTo>
                    <a:pt x="2235" y="4095"/>
                  </a:lnTo>
                  <a:lnTo>
                    <a:pt x="2249" y="4098"/>
                  </a:lnTo>
                  <a:lnTo>
                    <a:pt x="2277" y="4105"/>
                  </a:lnTo>
                  <a:lnTo>
                    <a:pt x="2307" y="4112"/>
                  </a:lnTo>
                  <a:lnTo>
                    <a:pt x="2325" y="4114"/>
                  </a:lnTo>
                  <a:lnTo>
                    <a:pt x="2344" y="4114"/>
                  </a:lnTo>
                  <a:lnTo>
                    <a:pt x="2364" y="4113"/>
                  </a:lnTo>
                  <a:lnTo>
                    <a:pt x="2387" y="4110"/>
                  </a:lnTo>
                  <a:lnTo>
                    <a:pt x="2393" y="4097"/>
                  </a:lnTo>
                  <a:lnTo>
                    <a:pt x="2400" y="4085"/>
                  </a:lnTo>
                  <a:lnTo>
                    <a:pt x="2364" y="4072"/>
                  </a:lnTo>
                  <a:lnTo>
                    <a:pt x="2323" y="4057"/>
                  </a:lnTo>
                  <a:lnTo>
                    <a:pt x="2301" y="4048"/>
                  </a:lnTo>
                  <a:lnTo>
                    <a:pt x="2279" y="4042"/>
                  </a:lnTo>
                  <a:lnTo>
                    <a:pt x="2255" y="4035"/>
                  </a:lnTo>
                  <a:lnTo>
                    <a:pt x="2232" y="4030"/>
                  </a:lnTo>
                  <a:lnTo>
                    <a:pt x="2210" y="4026"/>
                  </a:lnTo>
                  <a:lnTo>
                    <a:pt x="2189" y="4024"/>
                  </a:lnTo>
                  <a:lnTo>
                    <a:pt x="2178" y="4024"/>
                  </a:lnTo>
                  <a:lnTo>
                    <a:pt x="2168" y="4025"/>
                  </a:lnTo>
                  <a:lnTo>
                    <a:pt x="2157" y="4026"/>
                  </a:lnTo>
                  <a:lnTo>
                    <a:pt x="2148" y="4028"/>
                  </a:lnTo>
                  <a:lnTo>
                    <a:pt x="2138" y="4030"/>
                  </a:lnTo>
                  <a:lnTo>
                    <a:pt x="2130" y="4034"/>
                  </a:lnTo>
                  <a:lnTo>
                    <a:pt x="2121" y="4038"/>
                  </a:lnTo>
                  <a:lnTo>
                    <a:pt x="2114" y="4043"/>
                  </a:lnTo>
                  <a:lnTo>
                    <a:pt x="2107" y="4049"/>
                  </a:lnTo>
                  <a:lnTo>
                    <a:pt x="2099" y="4056"/>
                  </a:lnTo>
                  <a:lnTo>
                    <a:pt x="2094" y="4064"/>
                  </a:lnTo>
                  <a:lnTo>
                    <a:pt x="2088" y="4073"/>
                  </a:lnTo>
                  <a:lnTo>
                    <a:pt x="2069" y="4082"/>
                  </a:lnTo>
                  <a:lnTo>
                    <a:pt x="2049" y="4090"/>
                  </a:lnTo>
                  <a:lnTo>
                    <a:pt x="2029" y="4097"/>
                  </a:lnTo>
                  <a:lnTo>
                    <a:pt x="2008" y="4102"/>
                  </a:lnTo>
                  <a:lnTo>
                    <a:pt x="1988" y="4108"/>
                  </a:lnTo>
                  <a:lnTo>
                    <a:pt x="1967" y="4111"/>
                  </a:lnTo>
                  <a:lnTo>
                    <a:pt x="1946" y="4114"/>
                  </a:lnTo>
                  <a:lnTo>
                    <a:pt x="1926" y="4116"/>
                  </a:lnTo>
                  <a:lnTo>
                    <a:pt x="1905" y="4117"/>
                  </a:lnTo>
                  <a:lnTo>
                    <a:pt x="1884" y="4117"/>
                  </a:lnTo>
                  <a:lnTo>
                    <a:pt x="1863" y="4117"/>
                  </a:lnTo>
                  <a:lnTo>
                    <a:pt x="1843" y="4116"/>
                  </a:lnTo>
                  <a:lnTo>
                    <a:pt x="1822" y="4114"/>
                  </a:lnTo>
                  <a:lnTo>
                    <a:pt x="1802" y="4112"/>
                  </a:lnTo>
                  <a:lnTo>
                    <a:pt x="1782" y="4109"/>
                  </a:lnTo>
                  <a:lnTo>
                    <a:pt x="1762" y="4104"/>
                  </a:lnTo>
                  <a:lnTo>
                    <a:pt x="1739" y="4093"/>
                  </a:lnTo>
                  <a:lnTo>
                    <a:pt x="1718" y="4080"/>
                  </a:lnTo>
                  <a:lnTo>
                    <a:pt x="1699" y="4066"/>
                  </a:lnTo>
                  <a:lnTo>
                    <a:pt x="1680" y="4054"/>
                  </a:lnTo>
                  <a:lnTo>
                    <a:pt x="1671" y="4047"/>
                  </a:lnTo>
                  <a:lnTo>
                    <a:pt x="1661" y="4042"/>
                  </a:lnTo>
                  <a:lnTo>
                    <a:pt x="1652" y="4037"/>
                  </a:lnTo>
                  <a:lnTo>
                    <a:pt x="1641" y="4033"/>
                  </a:lnTo>
                  <a:lnTo>
                    <a:pt x="1632" y="4029"/>
                  </a:lnTo>
                  <a:lnTo>
                    <a:pt x="1621" y="4026"/>
                  </a:lnTo>
                  <a:lnTo>
                    <a:pt x="1611" y="4025"/>
                  </a:lnTo>
                  <a:lnTo>
                    <a:pt x="1599" y="4024"/>
                  </a:lnTo>
                  <a:lnTo>
                    <a:pt x="1561" y="4036"/>
                  </a:lnTo>
                  <a:lnTo>
                    <a:pt x="1519" y="4049"/>
                  </a:lnTo>
                  <a:lnTo>
                    <a:pt x="1496" y="4057"/>
                  </a:lnTo>
                  <a:lnTo>
                    <a:pt x="1472" y="4064"/>
                  </a:lnTo>
                  <a:lnTo>
                    <a:pt x="1449" y="4071"/>
                  </a:lnTo>
                  <a:lnTo>
                    <a:pt x="1425" y="4076"/>
                  </a:lnTo>
                  <a:lnTo>
                    <a:pt x="1402" y="4080"/>
                  </a:lnTo>
                  <a:lnTo>
                    <a:pt x="1379" y="4083"/>
                  </a:lnTo>
                  <a:lnTo>
                    <a:pt x="1355" y="4084"/>
                  </a:lnTo>
                  <a:lnTo>
                    <a:pt x="1334" y="4084"/>
                  </a:lnTo>
                  <a:lnTo>
                    <a:pt x="1324" y="4083"/>
                  </a:lnTo>
                  <a:lnTo>
                    <a:pt x="1313" y="4081"/>
                  </a:lnTo>
                  <a:lnTo>
                    <a:pt x="1304" y="4078"/>
                  </a:lnTo>
                  <a:lnTo>
                    <a:pt x="1293" y="4075"/>
                  </a:lnTo>
                  <a:lnTo>
                    <a:pt x="1285" y="4072"/>
                  </a:lnTo>
                  <a:lnTo>
                    <a:pt x="1275" y="4066"/>
                  </a:lnTo>
                  <a:lnTo>
                    <a:pt x="1267" y="4061"/>
                  </a:lnTo>
                  <a:lnTo>
                    <a:pt x="1259" y="4055"/>
                  </a:lnTo>
                  <a:lnTo>
                    <a:pt x="1225" y="4039"/>
                  </a:lnTo>
                  <a:lnTo>
                    <a:pt x="1197" y="4025"/>
                  </a:lnTo>
                  <a:lnTo>
                    <a:pt x="1172" y="4014"/>
                  </a:lnTo>
                  <a:lnTo>
                    <a:pt x="1151" y="4004"/>
                  </a:lnTo>
                  <a:lnTo>
                    <a:pt x="1131" y="3998"/>
                  </a:lnTo>
                  <a:lnTo>
                    <a:pt x="1114" y="3993"/>
                  </a:lnTo>
                  <a:lnTo>
                    <a:pt x="1098" y="3990"/>
                  </a:lnTo>
                  <a:lnTo>
                    <a:pt x="1082" y="3990"/>
                  </a:lnTo>
                  <a:lnTo>
                    <a:pt x="1066" y="3991"/>
                  </a:lnTo>
                  <a:lnTo>
                    <a:pt x="1049" y="3995"/>
                  </a:lnTo>
                  <a:lnTo>
                    <a:pt x="1031" y="3999"/>
                  </a:lnTo>
                  <a:lnTo>
                    <a:pt x="1011" y="4005"/>
                  </a:lnTo>
                  <a:lnTo>
                    <a:pt x="963" y="4023"/>
                  </a:lnTo>
                  <a:lnTo>
                    <a:pt x="897" y="4046"/>
                  </a:lnTo>
                  <a:close/>
                  <a:moveTo>
                    <a:pt x="440" y="3888"/>
                  </a:moveTo>
                  <a:lnTo>
                    <a:pt x="478" y="3881"/>
                  </a:lnTo>
                  <a:lnTo>
                    <a:pt x="510" y="3875"/>
                  </a:lnTo>
                  <a:lnTo>
                    <a:pt x="536" y="3869"/>
                  </a:lnTo>
                  <a:lnTo>
                    <a:pt x="559" y="3862"/>
                  </a:lnTo>
                  <a:lnTo>
                    <a:pt x="577" y="3858"/>
                  </a:lnTo>
                  <a:lnTo>
                    <a:pt x="591" y="3854"/>
                  </a:lnTo>
                  <a:lnTo>
                    <a:pt x="604" y="3853"/>
                  </a:lnTo>
                  <a:lnTo>
                    <a:pt x="617" y="3853"/>
                  </a:lnTo>
                  <a:lnTo>
                    <a:pt x="622" y="3853"/>
                  </a:lnTo>
                  <a:lnTo>
                    <a:pt x="628" y="3854"/>
                  </a:lnTo>
                  <a:lnTo>
                    <a:pt x="634" y="3856"/>
                  </a:lnTo>
                  <a:lnTo>
                    <a:pt x="640" y="3859"/>
                  </a:lnTo>
                  <a:lnTo>
                    <a:pt x="654" y="3866"/>
                  </a:lnTo>
                  <a:lnTo>
                    <a:pt x="669" y="3876"/>
                  </a:lnTo>
                  <a:lnTo>
                    <a:pt x="713" y="3907"/>
                  </a:lnTo>
                  <a:lnTo>
                    <a:pt x="774" y="3954"/>
                  </a:lnTo>
                  <a:lnTo>
                    <a:pt x="787" y="3960"/>
                  </a:lnTo>
                  <a:lnTo>
                    <a:pt x="798" y="3965"/>
                  </a:lnTo>
                  <a:lnTo>
                    <a:pt x="810" y="3969"/>
                  </a:lnTo>
                  <a:lnTo>
                    <a:pt x="820" y="3972"/>
                  </a:lnTo>
                  <a:lnTo>
                    <a:pt x="831" y="3975"/>
                  </a:lnTo>
                  <a:lnTo>
                    <a:pt x="841" y="3978"/>
                  </a:lnTo>
                  <a:lnTo>
                    <a:pt x="852" y="3979"/>
                  </a:lnTo>
                  <a:lnTo>
                    <a:pt x="861" y="3980"/>
                  </a:lnTo>
                  <a:lnTo>
                    <a:pt x="880" y="3981"/>
                  </a:lnTo>
                  <a:lnTo>
                    <a:pt x="898" y="3979"/>
                  </a:lnTo>
                  <a:lnTo>
                    <a:pt x="916" y="3975"/>
                  </a:lnTo>
                  <a:lnTo>
                    <a:pt x="934" y="3971"/>
                  </a:lnTo>
                  <a:lnTo>
                    <a:pt x="970" y="3959"/>
                  </a:lnTo>
                  <a:lnTo>
                    <a:pt x="1009" y="3945"/>
                  </a:lnTo>
                  <a:lnTo>
                    <a:pt x="1030" y="3937"/>
                  </a:lnTo>
                  <a:lnTo>
                    <a:pt x="1052" y="3931"/>
                  </a:lnTo>
                  <a:lnTo>
                    <a:pt x="1076" y="3925"/>
                  </a:lnTo>
                  <a:lnTo>
                    <a:pt x="1101" y="3919"/>
                  </a:lnTo>
                  <a:lnTo>
                    <a:pt x="1121" y="3935"/>
                  </a:lnTo>
                  <a:lnTo>
                    <a:pt x="1141" y="3949"/>
                  </a:lnTo>
                  <a:lnTo>
                    <a:pt x="1161" y="3962"/>
                  </a:lnTo>
                  <a:lnTo>
                    <a:pt x="1182" y="3973"/>
                  </a:lnTo>
                  <a:lnTo>
                    <a:pt x="1203" y="3984"/>
                  </a:lnTo>
                  <a:lnTo>
                    <a:pt x="1225" y="3993"/>
                  </a:lnTo>
                  <a:lnTo>
                    <a:pt x="1248" y="4001"/>
                  </a:lnTo>
                  <a:lnTo>
                    <a:pt x="1270" y="4007"/>
                  </a:lnTo>
                  <a:lnTo>
                    <a:pt x="1293" y="4014"/>
                  </a:lnTo>
                  <a:lnTo>
                    <a:pt x="1316" y="4018"/>
                  </a:lnTo>
                  <a:lnTo>
                    <a:pt x="1341" y="4021"/>
                  </a:lnTo>
                  <a:lnTo>
                    <a:pt x="1365" y="4024"/>
                  </a:lnTo>
                  <a:lnTo>
                    <a:pt x="1389" y="4025"/>
                  </a:lnTo>
                  <a:lnTo>
                    <a:pt x="1413" y="4026"/>
                  </a:lnTo>
                  <a:lnTo>
                    <a:pt x="1439" y="4025"/>
                  </a:lnTo>
                  <a:lnTo>
                    <a:pt x="1465" y="4024"/>
                  </a:lnTo>
                  <a:lnTo>
                    <a:pt x="1526" y="3986"/>
                  </a:lnTo>
                  <a:lnTo>
                    <a:pt x="1568" y="3961"/>
                  </a:lnTo>
                  <a:lnTo>
                    <a:pt x="1585" y="3952"/>
                  </a:lnTo>
                  <a:lnTo>
                    <a:pt x="1599" y="3947"/>
                  </a:lnTo>
                  <a:lnTo>
                    <a:pt x="1605" y="3945"/>
                  </a:lnTo>
                  <a:lnTo>
                    <a:pt x="1611" y="3944"/>
                  </a:lnTo>
                  <a:lnTo>
                    <a:pt x="1617" y="3944"/>
                  </a:lnTo>
                  <a:lnTo>
                    <a:pt x="1622" y="3945"/>
                  </a:lnTo>
                  <a:lnTo>
                    <a:pt x="1628" y="3946"/>
                  </a:lnTo>
                  <a:lnTo>
                    <a:pt x="1634" y="3948"/>
                  </a:lnTo>
                  <a:lnTo>
                    <a:pt x="1639" y="3951"/>
                  </a:lnTo>
                  <a:lnTo>
                    <a:pt x="1645" y="3954"/>
                  </a:lnTo>
                  <a:lnTo>
                    <a:pt x="1658" y="3964"/>
                  </a:lnTo>
                  <a:lnTo>
                    <a:pt x="1672" y="3975"/>
                  </a:lnTo>
                  <a:lnTo>
                    <a:pt x="1711" y="4008"/>
                  </a:lnTo>
                  <a:lnTo>
                    <a:pt x="1765" y="4053"/>
                  </a:lnTo>
                  <a:lnTo>
                    <a:pt x="1780" y="4058"/>
                  </a:lnTo>
                  <a:lnTo>
                    <a:pt x="1795" y="4061"/>
                  </a:lnTo>
                  <a:lnTo>
                    <a:pt x="1804" y="4064"/>
                  </a:lnTo>
                  <a:lnTo>
                    <a:pt x="1812" y="4066"/>
                  </a:lnTo>
                  <a:lnTo>
                    <a:pt x="1822" y="4071"/>
                  </a:lnTo>
                  <a:lnTo>
                    <a:pt x="1830" y="4076"/>
                  </a:lnTo>
                  <a:lnTo>
                    <a:pt x="1876" y="4075"/>
                  </a:lnTo>
                  <a:lnTo>
                    <a:pt x="1916" y="4073"/>
                  </a:lnTo>
                  <a:lnTo>
                    <a:pt x="1934" y="4071"/>
                  </a:lnTo>
                  <a:lnTo>
                    <a:pt x="1952" y="4068"/>
                  </a:lnTo>
                  <a:lnTo>
                    <a:pt x="1968" y="4065"/>
                  </a:lnTo>
                  <a:lnTo>
                    <a:pt x="1985" y="4061"/>
                  </a:lnTo>
                  <a:lnTo>
                    <a:pt x="2002" y="4056"/>
                  </a:lnTo>
                  <a:lnTo>
                    <a:pt x="2019" y="4049"/>
                  </a:lnTo>
                  <a:lnTo>
                    <a:pt x="2036" y="4043"/>
                  </a:lnTo>
                  <a:lnTo>
                    <a:pt x="2053" y="4035"/>
                  </a:lnTo>
                  <a:lnTo>
                    <a:pt x="2071" y="4024"/>
                  </a:lnTo>
                  <a:lnTo>
                    <a:pt x="2089" y="4014"/>
                  </a:lnTo>
                  <a:lnTo>
                    <a:pt x="2108" y="4001"/>
                  </a:lnTo>
                  <a:lnTo>
                    <a:pt x="2129" y="3987"/>
                  </a:lnTo>
                  <a:lnTo>
                    <a:pt x="2139" y="3982"/>
                  </a:lnTo>
                  <a:lnTo>
                    <a:pt x="2151" y="3979"/>
                  </a:lnTo>
                  <a:lnTo>
                    <a:pt x="2162" y="3975"/>
                  </a:lnTo>
                  <a:lnTo>
                    <a:pt x="2173" y="3973"/>
                  </a:lnTo>
                  <a:lnTo>
                    <a:pt x="2185" y="3972"/>
                  </a:lnTo>
                  <a:lnTo>
                    <a:pt x="2196" y="3972"/>
                  </a:lnTo>
                  <a:lnTo>
                    <a:pt x="2208" y="3972"/>
                  </a:lnTo>
                  <a:lnTo>
                    <a:pt x="2220" y="3973"/>
                  </a:lnTo>
                  <a:lnTo>
                    <a:pt x="2243" y="3977"/>
                  </a:lnTo>
                  <a:lnTo>
                    <a:pt x="2267" y="3981"/>
                  </a:lnTo>
                  <a:lnTo>
                    <a:pt x="2291" y="3987"/>
                  </a:lnTo>
                  <a:lnTo>
                    <a:pt x="2317" y="3993"/>
                  </a:lnTo>
                  <a:lnTo>
                    <a:pt x="2342" y="4000"/>
                  </a:lnTo>
                  <a:lnTo>
                    <a:pt x="2368" y="4005"/>
                  </a:lnTo>
                  <a:lnTo>
                    <a:pt x="2396" y="4008"/>
                  </a:lnTo>
                  <a:lnTo>
                    <a:pt x="2424" y="4011"/>
                  </a:lnTo>
                  <a:lnTo>
                    <a:pt x="2438" y="4011"/>
                  </a:lnTo>
                  <a:lnTo>
                    <a:pt x="2453" y="4010"/>
                  </a:lnTo>
                  <a:lnTo>
                    <a:pt x="2468" y="4009"/>
                  </a:lnTo>
                  <a:lnTo>
                    <a:pt x="2482" y="4007"/>
                  </a:lnTo>
                  <a:lnTo>
                    <a:pt x="2497" y="4004"/>
                  </a:lnTo>
                  <a:lnTo>
                    <a:pt x="2513" y="4001"/>
                  </a:lnTo>
                  <a:lnTo>
                    <a:pt x="2529" y="3996"/>
                  </a:lnTo>
                  <a:lnTo>
                    <a:pt x="2545" y="3989"/>
                  </a:lnTo>
                  <a:lnTo>
                    <a:pt x="2570" y="3979"/>
                  </a:lnTo>
                  <a:lnTo>
                    <a:pt x="2593" y="3969"/>
                  </a:lnTo>
                  <a:lnTo>
                    <a:pt x="2615" y="3962"/>
                  </a:lnTo>
                  <a:lnTo>
                    <a:pt x="2636" y="3955"/>
                  </a:lnTo>
                  <a:lnTo>
                    <a:pt x="2657" y="3950"/>
                  </a:lnTo>
                  <a:lnTo>
                    <a:pt x="2676" y="3946"/>
                  </a:lnTo>
                  <a:lnTo>
                    <a:pt x="2697" y="3943"/>
                  </a:lnTo>
                  <a:lnTo>
                    <a:pt x="2716" y="3941"/>
                  </a:lnTo>
                  <a:lnTo>
                    <a:pt x="2756" y="3938"/>
                  </a:lnTo>
                  <a:lnTo>
                    <a:pt x="2798" y="3938"/>
                  </a:lnTo>
                  <a:lnTo>
                    <a:pt x="2844" y="3938"/>
                  </a:lnTo>
                  <a:lnTo>
                    <a:pt x="2898" y="3938"/>
                  </a:lnTo>
                  <a:lnTo>
                    <a:pt x="2897" y="3929"/>
                  </a:lnTo>
                  <a:lnTo>
                    <a:pt x="2897" y="3921"/>
                  </a:lnTo>
                  <a:lnTo>
                    <a:pt x="2897" y="3911"/>
                  </a:lnTo>
                  <a:lnTo>
                    <a:pt x="2896" y="3903"/>
                  </a:lnTo>
                  <a:lnTo>
                    <a:pt x="2819" y="3888"/>
                  </a:lnTo>
                  <a:lnTo>
                    <a:pt x="2761" y="3874"/>
                  </a:lnTo>
                  <a:lnTo>
                    <a:pt x="2738" y="3869"/>
                  </a:lnTo>
                  <a:lnTo>
                    <a:pt x="2717" y="3865"/>
                  </a:lnTo>
                  <a:lnTo>
                    <a:pt x="2698" y="3862"/>
                  </a:lnTo>
                  <a:lnTo>
                    <a:pt x="2680" y="3861"/>
                  </a:lnTo>
                  <a:lnTo>
                    <a:pt x="2671" y="3862"/>
                  </a:lnTo>
                  <a:lnTo>
                    <a:pt x="2663" y="3862"/>
                  </a:lnTo>
                  <a:lnTo>
                    <a:pt x="2654" y="3865"/>
                  </a:lnTo>
                  <a:lnTo>
                    <a:pt x="2646" y="3867"/>
                  </a:lnTo>
                  <a:lnTo>
                    <a:pt x="2628" y="3872"/>
                  </a:lnTo>
                  <a:lnTo>
                    <a:pt x="2609" y="3880"/>
                  </a:lnTo>
                  <a:lnTo>
                    <a:pt x="2588" y="3893"/>
                  </a:lnTo>
                  <a:lnTo>
                    <a:pt x="2564" y="3908"/>
                  </a:lnTo>
                  <a:lnTo>
                    <a:pt x="2536" y="3926"/>
                  </a:lnTo>
                  <a:lnTo>
                    <a:pt x="2504" y="3948"/>
                  </a:lnTo>
                  <a:lnTo>
                    <a:pt x="2489" y="3954"/>
                  </a:lnTo>
                  <a:lnTo>
                    <a:pt x="2474" y="3959"/>
                  </a:lnTo>
                  <a:lnTo>
                    <a:pt x="2460" y="3963"/>
                  </a:lnTo>
                  <a:lnTo>
                    <a:pt x="2445" y="3965"/>
                  </a:lnTo>
                  <a:lnTo>
                    <a:pt x="2432" y="3966"/>
                  </a:lnTo>
                  <a:lnTo>
                    <a:pt x="2418" y="3967"/>
                  </a:lnTo>
                  <a:lnTo>
                    <a:pt x="2405" y="3967"/>
                  </a:lnTo>
                  <a:lnTo>
                    <a:pt x="2393" y="3966"/>
                  </a:lnTo>
                  <a:lnTo>
                    <a:pt x="2379" y="3965"/>
                  </a:lnTo>
                  <a:lnTo>
                    <a:pt x="2366" y="3963"/>
                  </a:lnTo>
                  <a:lnTo>
                    <a:pt x="2355" y="3960"/>
                  </a:lnTo>
                  <a:lnTo>
                    <a:pt x="2342" y="3956"/>
                  </a:lnTo>
                  <a:lnTo>
                    <a:pt x="2318" y="3949"/>
                  </a:lnTo>
                  <a:lnTo>
                    <a:pt x="2294" y="3942"/>
                  </a:lnTo>
                  <a:lnTo>
                    <a:pt x="2271" y="3933"/>
                  </a:lnTo>
                  <a:lnTo>
                    <a:pt x="2248" y="3926"/>
                  </a:lnTo>
                  <a:lnTo>
                    <a:pt x="2225" y="3919"/>
                  </a:lnTo>
                  <a:lnTo>
                    <a:pt x="2202" y="3915"/>
                  </a:lnTo>
                  <a:lnTo>
                    <a:pt x="2190" y="3913"/>
                  </a:lnTo>
                  <a:lnTo>
                    <a:pt x="2178" y="3913"/>
                  </a:lnTo>
                  <a:lnTo>
                    <a:pt x="2166" y="3913"/>
                  </a:lnTo>
                  <a:lnTo>
                    <a:pt x="2154" y="3914"/>
                  </a:lnTo>
                  <a:lnTo>
                    <a:pt x="2143" y="3915"/>
                  </a:lnTo>
                  <a:lnTo>
                    <a:pt x="2130" y="3918"/>
                  </a:lnTo>
                  <a:lnTo>
                    <a:pt x="2117" y="3923"/>
                  </a:lnTo>
                  <a:lnTo>
                    <a:pt x="2105" y="3928"/>
                  </a:lnTo>
                  <a:lnTo>
                    <a:pt x="2080" y="3945"/>
                  </a:lnTo>
                  <a:lnTo>
                    <a:pt x="2058" y="3960"/>
                  </a:lnTo>
                  <a:lnTo>
                    <a:pt x="2037" y="3973"/>
                  </a:lnTo>
                  <a:lnTo>
                    <a:pt x="2017" y="3984"/>
                  </a:lnTo>
                  <a:lnTo>
                    <a:pt x="1998" y="3993"/>
                  </a:lnTo>
                  <a:lnTo>
                    <a:pt x="1980" y="4001"/>
                  </a:lnTo>
                  <a:lnTo>
                    <a:pt x="1963" y="4006"/>
                  </a:lnTo>
                  <a:lnTo>
                    <a:pt x="1947" y="4010"/>
                  </a:lnTo>
                  <a:lnTo>
                    <a:pt x="1933" y="4014"/>
                  </a:lnTo>
                  <a:lnTo>
                    <a:pt x="1918" y="4015"/>
                  </a:lnTo>
                  <a:lnTo>
                    <a:pt x="1904" y="4015"/>
                  </a:lnTo>
                  <a:lnTo>
                    <a:pt x="1890" y="4014"/>
                  </a:lnTo>
                  <a:lnTo>
                    <a:pt x="1878" y="4010"/>
                  </a:lnTo>
                  <a:lnTo>
                    <a:pt x="1866" y="4007"/>
                  </a:lnTo>
                  <a:lnTo>
                    <a:pt x="1853" y="4003"/>
                  </a:lnTo>
                  <a:lnTo>
                    <a:pt x="1842" y="3998"/>
                  </a:lnTo>
                  <a:lnTo>
                    <a:pt x="1817" y="3986"/>
                  </a:lnTo>
                  <a:lnTo>
                    <a:pt x="1793" y="3971"/>
                  </a:lnTo>
                  <a:lnTo>
                    <a:pt x="1768" y="3956"/>
                  </a:lnTo>
                  <a:lnTo>
                    <a:pt x="1740" y="3940"/>
                  </a:lnTo>
                  <a:lnTo>
                    <a:pt x="1726" y="3932"/>
                  </a:lnTo>
                  <a:lnTo>
                    <a:pt x="1711" y="3924"/>
                  </a:lnTo>
                  <a:lnTo>
                    <a:pt x="1694" y="3916"/>
                  </a:lnTo>
                  <a:lnTo>
                    <a:pt x="1677" y="3909"/>
                  </a:lnTo>
                  <a:lnTo>
                    <a:pt x="1658" y="3903"/>
                  </a:lnTo>
                  <a:lnTo>
                    <a:pt x="1639" y="3896"/>
                  </a:lnTo>
                  <a:lnTo>
                    <a:pt x="1618" y="3890"/>
                  </a:lnTo>
                  <a:lnTo>
                    <a:pt x="1596" y="3886"/>
                  </a:lnTo>
                  <a:lnTo>
                    <a:pt x="1540" y="3913"/>
                  </a:lnTo>
                  <a:lnTo>
                    <a:pt x="1492" y="3935"/>
                  </a:lnTo>
                  <a:lnTo>
                    <a:pt x="1470" y="3945"/>
                  </a:lnTo>
                  <a:lnTo>
                    <a:pt x="1450" y="3952"/>
                  </a:lnTo>
                  <a:lnTo>
                    <a:pt x="1430" y="3959"/>
                  </a:lnTo>
                  <a:lnTo>
                    <a:pt x="1410" y="3963"/>
                  </a:lnTo>
                  <a:lnTo>
                    <a:pt x="1391" y="3965"/>
                  </a:lnTo>
                  <a:lnTo>
                    <a:pt x="1370" y="3966"/>
                  </a:lnTo>
                  <a:lnTo>
                    <a:pt x="1349" y="3964"/>
                  </a:lnTo>
                  <a:lnTo>
                    <a:pt x="1327" y="3961"/>
                  </a:lnTo>
                  <a:lnTo>
                    <a:pt x="1303" y="3954"/>
                  </a:lnTo>
                  <a:lnTo>
                    <a:pt x="1277" y="3947"/>
                  </a:lnTo>
                  <a:lnTo>
                    <a:pt x="1248" y="3936"/>
                  </a:lnTo>
                  <a:lnTo>
                    <a:pt x="1217" y="3924"/>
                  </a:lnTo>
                  <a:lnTo>
                    <a:pt x="1188" y="3902"/>
                  </a:lnTo>
                  <a:lnTo>
                    <a:pt x="1155" y="3876"/>
                  </a:lnTo>
                  <a:lnTo>
                    <a:pt x="1138" y="3865"/>
                  </a:lnTo>
                  <a:lnTo>
                    <a:pt x="1123" y="3855"/>
                  </a:lnTo>
                  <a:lnTo>
                    <a:pt x="1116" y="3851"/>
                  </a:lnTo>
                  <a:lnTo>
                    <a:pt x="1108" y="3848"/>
                  </a:lnTo>
                  <a:lnTo>
                    <a:pt x="1103" y="3844"/>
                  </a:lnTo>
                  <a:lnTo>
                    <a:pt x="1097" y="3843"/>
                  </a:lnTo>
                  <a:lnTo>
                    <a:pt x="1030" y="3872"/>
                  </a:lnTo>
                  <a:lnTo>
                    <a:pt x="975" y="3897"/>
                  </a:lnTo>
                  <a:lnTo>
                    <a:pt x="952" y="3908"/>
                  </a:lnTo>
                  <a:lnTo>
                    <a:pt x="929" y="3916"/>
                  </a:lnTo>
                  <a:lnTo>
                    <a:pt x="908" y="3923"/>
                  </a:lnTo>
                  <a:lnTo>
                    <a:pt x="887" y="3928"/>
                  </a:lnTo>
                  <a:lnTo>
                    <a:pt x="877" y="3929"/>
                  </a:lnTo>
                  <a:lnTo>
                    <a:pt x="867" y="3929"/>
                  </a:lnTo>
                  <a:lnTo>
                    <a:pt x="857" y="3929"/>
                  </a:lnTo>
                  <a:lnTo>
                    <a:pt x="847" y="3929"/>
                  </a:lnTo>
                  <a:lnTo>
                    <a:pt x="836" y="3927"/>
                  </a:lnTo>
                  <a:lnTo>
                    <a:pt x="826" y="3925"/>
                  </a:lnTo>
                  <a:lnTo>
                    <a:pt x="815" y="3922"/>
                  </a:lnTo>
                  <a:lnTo>
                    <a:pt x="803" y="3917"/>
                  </a:lnTo>
                  <a:lnTo>
                    <a:pt x="792" y="3913"/>
                  </a:lnTo>
                  <a:lnTo>
                    <a:pt x="780" y="3907"/>
                  </a:lnTo>
                  <a:lnTo>
                    <a:pt x="768" y="3900"/>
                  </a:lnTo>
                  <a:lnTo>
                    <a:pt x="754" y="3892"/>
                  </a:lnTo>
                  <a:lnTo>
                    <a:pt x="726" y="3873"/>
                  </a:lnTo>
                  <a:lnTo>
                    <a:pt x="696" y="3850"/>
                  </a:lnTo>
                  <a:lnTo>
                    <a:pt x="681" y="3840"/>
                  </a:lnTo>
                  <a:lnTo>
                    <a:pt x="664" y="3832"/>
                  </a:lnTo>
                  <a:lnTo>
                    <a:pt x="646" y="3823"/>
                  </a:lnTo>
                  <a:lnTo>
                    <a:pt x="627" y="3817"/>
                  </a:lnTo>
                  <a:lnTo>
                    <a:pt x="607" y="3811"/>
                  </a:lnTo>
                  <a:lnTo>
                    <a:pt x="587" y="3806"/>
                  </a:lnTo>
                  <a:lnTo>
                    <a:pt x="567" y="3804"/>
                  </a:lnTo>
                  <a:lnTo>
                    <a:pt x="547" y="3803"/>
                  </a:lnTo>
                  <a:lnTo>
                    <a:pt x="536" y="3804"/>
                  </a:lnTo>
                  <a:lnTo>
                    <a:pt x="527" y="3804"/>
                  </a:lnTo>
                  <a:lnTo>
                    <a:pt x="518" y="3806"/>
                  </a:lnTo>
                  <a:lnTo>
                    <a:pt x="509" y="3809"/>
                  </a:lnTo>
                  <a:lnTo>
                    <a:pt x="501" y="3811"/>
                  </a:lnTo>
                  <a:lnTo>
                    <a:pt x="492" y="3815"/>
                  </a:lnTo>
                  <a:lnTo>
                    <a:pt x="485" y="3818"/>
                  </a:lnTo>
                  <a:lnTo>
                    <a:pt x="477" y="3823"/>
                  </a:lnTo>
                  <a:lnTo>
                    <a:pt x="470" y="3829"/>
                  </a:lnTo>
                  <a:lnTo>
                    <a:pt x="464" y="3835"/>
                  </a:lnTo>
                  <a:lnTo>
                    <a:pt x="458" y="3841"/>
                  </a:lnTo>
                  <a:lnTo>
                    <a:pt x="453" y="3849"/>
                  </a:lnTo>
                  <a:lnTo>
                    <a:pt x="449" y="3857"/>
                  </a:lnTo>
                  <a:lnTo>
                    <a:pt x="446" y="3867"/>
                  </a:lnTo>
                  <a:lnTo>
                    <a:pt x="443" y="3877"/>
                  </a:lnTo>
                  <a:lnTo>
                    <a:pt x="440" y="3888"/>
                  </a:lnTo>
                  <a:close/>
                  <a:moveTo>
                    <a:pt x="650" y="3648"/>
                  </a:moveTo>
                  <a:lnTo>
                    <a:pt x="605" y="3654"/>
                  </a:lnTo>
                  <a:lnTo>
                    <a:pt x="560" y="3663"/>
                  </a:lnTo>
                  <a:lnTo>
                    <a:pt x="515" y="3673"/>
                  </a:lnTo>
                  <a:lnTo>
                    <a:pt x="471" y="3685"/>
                  </a:lnTo>
                  <a:lnTo>
                    <a:pt x="450" y="3692"/>
                  </a:lnTo>
                  <a:lnTo>
                    <a:pt x="428" y="3700"/>
                  </a:lnTo>
                  <a:lnTo>
                    <a:pt x="407" y="3707"/>
                  </a:lnTo>
                  <a:lnTo>
                    <a:pt x="386" y="3716"/>
                  </a:lnTo>
                  <a:lnTo>
                    <a:pt x="364" y="3724"/>
                  </a:lnTo>
                  <a:lnTo>
                    <a:pt x="344" y="3733"/>
                  </a:lnTo>
                  <a:lnTo>
                    <a:pt x="324" y="3744"/>
                  </a:lnTo>
                  <a:lnTo>
                    <a:pt x="304" y="3755"/>
                  </a:lnTo>
                  <a:lnTo>
                    <a:pt x="306" y="3760"/>
                  </a:lnTo>
                  <a:lnTo>
                    <a:pt x="310" y="3766"/>
                  </a:lnTo>
                  <a:lnTo>
                    <a:pt x="315" y="3774"/>
                  </a:lnTo>
                  <a:lnTo>
                    <a:pt x="320" y="3781"/>
                  </a:lnTo>
                  <a:lnTo>
                    <a:pt x="351" y="3774"/>
                  </a:lnTo>
                  <a:lnTo>
                    <a:pt x="388" y="3762"/>
                  </a:lnTo>
                  <a:lnTo>
                    <a:pt x="430" y="3749"/>
                  </a:lnTo>
                  <a:lnTo>
                    <a:pt x="474" y="3736"/>
                  </a:lnTo>
                  <a:lnTo>
                    <a:pt x="518" y="3724"/>
                  </a:lnTo>
                  <a:lnTo>
                    <a:pt x="561" y="3714"/>
                  </a:lnTo>
                  <a:lnTo>
                    <a:pt x="579" y="3711"/>
                  </a:lnTo>
                  <a:lnTo>
                    <a:pt x="597" y="3710"/>
                  </a:lnTo>
                  <a:lnTo>
                    <a:pt x="611" y="3709"/>
                  </a:lnTo>
                  <a:lnTo>
                    <a:pt x="625" y="3711"/>
                  </a:lnTo>
                  <a:lnTo>
                    <a:pt x="646" y="3735"/>
                  </a:lnTo>
                  <a:lnTo>
                    <a:pt x="666" y="3757"/>
                  </a:lnTo>
                  <a:lnTo>
                    <a:pt x="686" y="3777"/>
                  </a:lnTo>
                  <a:lnTo>
                    <a:pt x="707" y="3796"/>
                  </a:lnTo>
                  <a:lnTo>
                    <a:pt x="728" y="3814"/>
                  </a:lnTo>
                  <a:lnTo>
                    <a:pt x="751" y="3833"/>
                  </a:lnTo>
                  <a:lnTo>
                    <a:pt x="776" y="3851"/>
                  </a:lnTo>
                  <a:lnTo>
                    <a:pt x="802" y="3871"/>
                  </a:lnTo>
                  <a:lnTo>
                    <a:pt x="817" y="3876"/>
                  </a:lnTo>
                  <a:lnTo>
                    <a:pt x="831" y="3879"/>
                  </a:lnTo>
                  <a:lnTo>
                    <a:pt x="843" y="3881"/>
                  </a:lnTo>
                  <a:lnTo>
                    <a:pt x="856" y="3882"/>
                  </a:lnTo>
                  <a:lnTo>
                    <a:pt x="869" y="3882"/>
                  </a:lnTo>
                  <a:lnTo>
                    <a:pt x="880" y="3881"/>
                  </a:lnTo>
                  <a:lnTo>
                    <a:pt x="892" y="3880"/>
                  </a:lnTo>
                  <a:lnTo>
                    <a:pt x="903" y="3877"/>
                  </a:lnTo>
                  <a:lnTo>
                    <a:pt x="913" y="3874"/>
                  </a:lnTo>
                  <a:lnTo>
                    <a:pt x="924" y="3871"/>
                  </a:lnTo>
                  <a:lnTo>
                    <a:pt x="934" y="3866"/>
                  </a:lnTo>
                  <a:lnTo>
                    <a:pt x="944" y="3861"/>
                  </a:lnTo>
                  <a:lnTo>
                    <a:pt x="963" y="3850"/>
                  </a:lnTo>
                  <a:lnTo>
                    <a:pt x="982" y="3838"/>
                  </a:lnTo>
                  <a:lnTo>
                    <a:pt x="1017" y="3812"/>
                  </a:lnTo>
                  <a:lnTo>
                    <a:pt x="1051" y="3787"/>
                  </a:lnTo>
                  <a:lnTo>
                    <a:pt x="1060" y="3783"/>
                  </a:lnTo>
                  <a:lnTo>
                    <a:pt x="1068" y="3778"/>
                  </a:lnTo>
                  <a:lnTo>
                    <a:pt x="1078" y="3774"/>
                  </a:lnTo>
                  <a:lnTo>
                    <a:pt x="1087" y="3770"/>
                  </a:lnTo>
                  <a:lnTo>
                    <a:pt x="1096" y="3767"/>
                  </a:lnTo>
                  <a:lnTo>
                    <a:pt x="1106" y="3765"/>
                  </a:lnTo>
                  <a:lnTo>
                    <a:pt x="1116" y="3764"/>
                  </a:lnTo>
                  <a:lnTo>
                    <a:pt x="1125" y="3763"/>
                  </a:lnTo>
                  <a:lnTo>
                    <a:pt x="1166" y="3806"/>
                  </a:lnTo>
                  <a:lnTo>
                    <a:pt x="1202" y="3841"/>
                  </a:lnTo>
                  <a:lnTo>
                    <a:pt x="1219" y="3856"/>
                  </a:lnTo>
                  <a:lnTo>
                    <a:pt x="1234" y="3869"/>
                  </a:lnTo>
                  <a:lnTo>
                    <a:pt x="1249" y="3880"/>
                  </a:lnTo>
                  <a:lnTo>
                    <a:pt x="1262" y="3889"/>
                  </a:lnTo>
                  <a:lnTo>
                    <a:pt x="1275" y="3897"/>
                  </a:lnTo>
                  <a:lnTo>
                    <a:pt x="1288" y="3904"/>
                  </a:lnTo>
                  <a:lnTo>
                    <a:pt x="1299" y="3908"/>
                  </a:lnTo>
                  <a:lnTo>
                    <a:pt x="1312" y="3912"/>
                  </a:lnTo>
                  <a:lnTo>
                    <a:pt x="1323" y="3914"/>
                  </a:lnTo>
                  <a:lnTo>
                    <a:pt x="1334" y="3914"/>
                  </a:lnTo>
                  <a:lnTo>
                    <a:pt x="1346" y="3914"/>
                  </a:lnTo>
                  <a:lnTo>
                    <a:pt x="1356" y="3912"/>
                  </a:lnTo>
                  <a:lnTo>
                    <a:pt x="1368" y="3910"/>
                  </a:lnTo>
                  <a:lnTo>
                    <a:pt x="1380" y="3907"/>
                  </a:lnTo>
                  <a:lnTo>
                    <a:pt x="1391" y="3902"/>
                  </a:lnTo>
                  <a:lnTo>
                    <a:pt x="1404" y="3896"/>
                  </a:lnTo>
                  <a:lnTo>
                    <a:pt x="1430" y="3882"/>
                  </a:lnTo>
                  <a:lnTo>
                    <a:pt x="1460" y="3867"/>
                  </a:lnTo>
                  <a:lnTo>
                    <a:pt x="1492" y="3849"/>
                  </a:lnTo>
                  <a:lnTo>
                    <a:pt x="1530" y="3829"/>
                  </a:lnTo>
                  <a:lnTo>
                    <a:pt x="1573" y="3807"/>
                  </a:lnTo>
                  <a:lnTo>
                    <a:pt x="1622" y="3785"/>
                  </a:lnTo>
                  <a:lnTo>
                    <a:pt x="1632" y="3792"/>
                  </a:lnTo>
                  <a:lnTo>
                    <a:pt x="1657" y="3807"/>
                  </a:lnTo>
                  <a:lnTo>
                    <a:pt x="1693" y="3832"/>
                  </a:lnTo>
                  <a:lnTo>
                    <a:pt x="1737" y="3859"/>
                  </a:lnTo>
                  <a:lnTo>
                    <a:pt x="1761" y="3874"/>
                  </a:lnTo>
                  <a:lnTo>
                    <a:pt x="1786" y="3888"/>
                  </a:lnTo>
                  <a:lnTo>
                    <a:pt x="1810" y="3900"/>
                  </a:lnTo>
                  <a:lnTo>
                    <a:pt x="1834" y="3913"/>
                  </a:lnTo>
                  <a:lnTo>
                    <a:pt x="1859" y="3923"/>
                  </a:lnTo>
                  <a:lnTo>
                    <a:pt x="1882" y="3931"/>
                  </a:lnTo>
                  <a:lnTo>
                    <a:pt x="1892" y="3935"/>
                  </a:lnTo>
                  <a:lnTo>
                    <a:pt x="1903" y="3937"/>
                  </a:lnTo>
                  <a:lnTo>
                    <a:pt x="1914" y="3940"/>
                  </a:lnTo>
                  <a:lnTo>
                    <a:pt x="1923" y="3941"/>
                  </a:lnTo>
                  <a:lnTo>
                    <a:pt x="1942" y="3938"/>
                  </a:lnTo>
                  <a:lnTo>
                    <a:pt x="1962" y="3934"/>
                  </a:lnTo>
                  <a:lnTo>
                    <a:pt x="1980" y="3928"/>
                  </a:lnTo>
                  <a:lnTo>
                    <a:pt x="1998" y="3921"/>
                  </a:lnTo>
                  <a:lnTo>
                    <a:pt x="2015" y="3913"/>
                  </a:lnTo>
                  <a:lnTo>
                    <a:pt x="2032" y="3904"/>
                  </a:lnTo>
                  <a:lnTo>
                    <a:pt x="2049" y="3894"/>
                  </a:lnTo>
                  <a:lnTo>
                    <a:pt x="2064" y="3885"/>
                  </a:lnTo>
                  <a:lnTo>
                    <a:pt x="2081" y="3875"/>
                  </a:lnTo>
                  <a:lnTo>
                    <a:pt x="2097" y="3867"/>
                  </a:lnTo>
                  <a:lnTo>
                    <a:pt x="2114" y="3858"/>
                  </a:lnTo>
                  <a:lnTo>
                    <a:pt x="2131" y="3850"/>
                  </a:lnTo>
                  <a:lnTo>
                    <a:pt x="2149" y="3843"/>
                  </a:lnTo>
                  <a:lnTo>
                    <a:pt x="2167" y="3839"/>
                  </a:lnTo>
                  <a:lnTo>
                    <a:pt x="2186" y="3836"/>
                  </a:lnTo>
                  <a:lnTo>
                    <a:pt x="2205" y="3835"/>
                  </a:lnTo>
                  <a:lnTo>
                    <a:pt x="2244" y="3851"/>
                  </a:lnTo>
                  <a:lnTo>
                    <a:pt x="2279" y="3865"/>
                  </a:lnTo>
                  <a:lnTo>
                    <a:pt x="2310" y="3875"/>
                  </a:lnTo>
                  <a:lnTo>
                    <a:pt x="2339" y="3884"/>
                  </a:lnTo>
                  <a:lnTo>
                    <a:pt x="2353" y="3888"/>
                  </a:lnTo>
                  <a:lnTo>
                    <a:pt x="2365" y="3890"/>
                  </a:lnTo>
                  <a:lnTo>
                    <a:pt x="2378" y="3892"/>
                  </a:lnTo>
                  <a:lnTo>
                    <a:pt x="2390" y="3893"/>
                  </a:lnTo>
                  <a:lnTo>
                    <a:pt x="2402" y="3894"/>
                  </a:lnTo>
                  <a:lnTo>
                    <a:pt x="2414" y="3894"/>
                  </a:lnTo>
                  <a:lnTo>
                    <a:pt x="2425" y="3894"/>
                  </a:lnTo>
                  <a:lnTo>
                    <a:pt x="2436" y="3893"/>
                  </a:lnTo>
                  <a:lnTo>
                    <a:pt x="2447" y="3891"/>
                  </a:lnTo>
                  <a:lnTo>
                    <a:pt x="2459" y="3889"/>
                  </a:lnTo>
                  <a:lnTo>
                    <a:pt x="2470" y="3886"/>
                  </a:lnTo>
                  <a:lnTo>
                    <a:pt x="2481" y="3881"/>
                  </a:lnTo>
                  <a:lnTo>
                    <a:pt x="2506" y="3872"/>
                  </a:lnTo>
                  <a:lnTo>
                    <a:pt x="2531" y="3860"/>
                  </a:lnTo>
                  <a:lnTo>
                    <a:pt x="2557" y="3846"/>
                  </a:lnTo>
                  <a:lnTo>
                    <a:pt x="2587" y="3828"/>
                  </a:lnTo>
                  <a:lnTo>
                    <a:pt x="2618" y="3807"/>
                  </a:lnTo>
                  <a:lnTo>
                    <a:pt x="2654" y="3785"/>
                  </a:lnTo>
                  <a:lnTo>
                    <a:pt x="2665" y="3782"/>
                  </a:lnTo>
                  <a:lnTo>
                    <a:pt x="2676" y="3780"/>
                  </a:lnTo>
                  <a:lnTo>
                    <a:pt x="2687" y="3779"/>
                  </a:lnTo>
                  <a:lnTo>
                    <a:pt x="2699" y="3778"/>
                  </a:lnTo>
                  <a:lnTo>
                    <a:pt x="2722" y="3778"/>
                  </a:lnTo>
                  <a:lnTo>
                    <a:pt x="2745" y="3780"/>
                  </a:lnTo>
                  <a:lnTo>
                    <a:pt x="2769" y="3783"/>
                  </a:lnTo>
                  <a:lnTo>
                    <a:pt x="2794" y="3787"/>
                  </a:lnTo>
                  <a:lnTo>
                    <a:pt x="2818" y="3793"/>
                  </a:lnTo>
                  <a:lnTo>
                    <a:pt x="2843" y="3798"/>
                  </a:lnTo>
                  <a:lnTo>
                    <a:pt x="2869" y="3803"/>
                  </a:lnTo>
                  <a:lnTo>
                    <a:pt x="2895" y="3807"/>
                  </a:lnTo>
                  <a:lnTo>
                    <a:pt x="2921" y="3811"/>
                  </a:lnTo>
                  <a:lnTo>
                    <a:pt x="2948" y="3813"/>
                  </a:lnTo>
                  <a:lnTo>
                    <a:pt x="2961" y="3813"/>
                  </a:lnTo>
                  <a:lnTo>
                    <a:pt x="2975" y="3813"/>
                  </a:lnTo>
                  <a:lnTo>
                    <a:pt x="2988" y="3812"/>
                  </a:lnTo>
                  <a:lnTo>
                    <a:pt x="3003" y="3811"/>
                  </a:lnTo>
                  <a:lnTo>
                    <a:pt x="3016" y="3809"/>
                  </a:lnTo>
                  <a:lnTo>
                    <a:pt x="3030" y="3805"/>
                  </a:lnTo>
                  <a:lnTo>
                    <a:pt x="3044" y="3802"/>
                  </a:lnTo>
                  <a:lnTo>
                    <a:pt x="3057" y="3797"/>
                  </a:lnTo>
                  <a:lnTo>
                    <a:pt x="3055" y="3792"/>
                  </a:lnTo>
                  <a:lnTo>
                    <a:pt x="3053" y="3786"/>
                  </a:lnTo>
                  <a:lnTo>
                    <a:pt x="3027" y="3782"/>
                  </a:lnTo>
                  <a:lnTo>
                    <a:pt x="2999" y="3778"/>
                  </a:lnTo>
                  <a:lnTo>
                    <a:pt x="2973" y="3774"/>
                  </a:lnTo>
                  <a:lnTo>
                    <a:pt x="2946" y="3768"/>
                  </a:lnTo>
                  <a:lnTo>
                    <a:pt x="2893" y="3757"/>
                  </a:lnTo>
                  <a:lnTo>
                    <a:pt x="2839" y="3745"/>
                  </a:lnTo>
                  <a:lnTo>
                    <a:pt x="2786" y="3735"/>
                  </a:lnTo>
                  <a:lnTo>
                    <a:pt x="2733" y="3726"/>
                  </a:lnTo>
                  <a:lnTo>
                    <a:pt x="2707" y="3723"/>
                  </a:lnTo>
                  <a:lnTo>
                    <a:pt x="2681" y="3721"/>
                  </a:lnTo>
                  <a:lnTo>
                    <a:pt x="2655" y="3720"/>
                  </a:lnTo>
                  <a:lnTo>
                    <a:pt x="2630" y="3720"/>
                  </a:lnTo>
                  <a:lnTo>
                    <a:pt x="2605" y="3742"/>
                  </a:lnTo>
                  <a:lnTo>
                    <a:pt x="2579" y="3762"/>
                  </a:lnTo>
                  <a:lnTo>
                    <a:pt x="2556" y="3781"/>
                  </a:lnTo>
                  <a:lnTo>
                    <a:pt x="2533" y="3798"/>
                  </a:lnTo>
                  <a:lnTo>
                    <a:pt x="2511" y="3813"/>
                  </a:lnTo>
                  <a:lnTo>
                    <a:pt x="2488" y="3826"/>
                  </a:lnTo>
                  <a:lnTo>
                    <a:pt x="2477" y="3832"/>
                  </a:lnTo>
                  <a:lnTo>
                    <a:pt x="2465" y="3837"/>
                  </a:lnTo>
                  <a:lnTo>
                    <a:pt x="2455" y="3841"/>
                  </a:lnTo>
                  <a:lnTo>
                    <a:pt x="2443" y="3844"/>
                  </a:lnTo>
                  <a:lnTo>
                    <a:pt x="2433" y="3848"/>
                  </a:lnTo>
                  <a:lnTo>
                    <a:pt x="2421" y="3851"/>
                  </a:lnTo>
                  <a:lnTo>
                    <a:pt x="2409" y="3852"/>
                  </a:lnTo>
                  <a:lnTo>
                    <a:pt x="2398" y="3853"/>
                  </a:lnTo>
                  <a:lnTo>
                    <a:pt x="2386" y="3853"/>
                  </a:lnTo>
                  <a:lnTo>
                    <a:pt x="2375" y="3852"/>
                  </a:lnTo>
                  <a:lnTo>
                    <a:pt x="2362" y="3851"/>
                  </a:lnTo>
                  <a:lnTo>
                    <a:pt x="2350" y="3849"/>
                  </a:lnTo>
                  <a:lnTo>
                    <a:pt x="2338" y="3846"/>
                  </a:lnTo>
                  <a:lnTo>
                    <a:pt x="2325" y="3841"/>
                  </a:lnTo>
                  <a:lnTo>
                    <a:pt x="2311" y="3836"/>
                  </a:lnTo>
                  <a:lnTo>
                    <a:pt x="2299" y="3830"/>
                  </a:lnTo>
                  <a:lnTo>
                    <a:pt x="2285" y="3823"/>
                  </a:lnTo>
                  <a:lnTo>
                    <a:pt x="2270" y="3815"/>
                  </a:lnTo>
                  <a:lnTo>
                    <a:pt x="2256" y="3806"/>
                  </a:lnTo>
                  <a:lnTo>
                    <a:pt x="2242" y="3796"/>
                  </a:lnTo>
                  <a:lnTo>
                    <a:pt x="2243" y="3795"/>
                  </a:lnTo>
                  <a:lnTo>
                    <a:pt x="2244" y="3793"/>
                  </a:lnTo>
                  <a:lnTo>
                    <a:pt x="2243" y="3792"/>
                  </a:lnTo>
                  <a:lnTo>
                    <a:pt x="2243" y="3791"/>
                  </a:lnTo>
                  <a:lnTo>
                    <a:pt x="2237" y="3791"/>
                  </a:lnTo>
                  <a:lnTo>
                    <a:pt x="2233" y="3792"/>
                  </a:lnTo>
                  <a:lnTo>
                    <a:pt x="2223" y="3780"/>
                  </a:lnTo>
                  <a:lnTo>
                    <a:pt x="2213" y="3770"/>
                  </a:lnTo>
                  <a:lnTo>
                    <a:pt x="2204" y="3763"/>
                  </a:lnTo>
                  <a:lnTo>
                    <a:pt x="2196" y="3758"/>
                  </a:lnTo>
                  <a:lnTo>
                    <a:pt x="2188" y="3755"/>
                  </a:lnTo>
                  <a:lnTo>
                    <a:pt x="2182" y="3753"/>
                  </a:lnTo>
                  <a:lnTo>
                    <a:pt x="2174" y="3751"/>
                  </a:lnTo>
                  <a:lnTo>
                    <a:pt x="2168" y="3751"/>
                  </a:lnTo>
                  <a:lnTo>
                    <a:pt x="2160" y="3754"/>
                  </a:lnTo>
                  <a:lnTo>
                    <a:pt x="2154" y="3756"/>
                  </a:lnTo>
                  <a:lnTo>
                    <a:pt x="2147" y="3759"/>
                  </a:lnTo>
                  <a:lnTo>
                    <a:pt x="2138" y="3764"/>
                  </a:lnTo>
                  <a:lnTo>
                    <a:pt x="2120" y="3775"/>
                  </a:lnTo>
                  <a:lnTo>
                    <a:pt x="2099" y="3786"/>
                  </a:lnTo>
                  <a:lnTo>
                    <a:pt x="2083" y="3801"/>
                  </a:lnTo>
                  <a:lnTo>
                    <a:pt x="2069" y="3814"/>
                  </a:lnTo>
                  <a:lnTo>
                    <a:pt x="2055" y="3825"/>
                  </a:lnTo>
                  <a:lnTo>
                    <a:pt x="2040" y="3836"/>
                  </a:lnTo>
                  <a:lnTo>
                    <a:pt x="2026" y="3846"/>
                  </a:lnTo>
                  <a:lnTo>
                    <a:pt x="2013" y="3855"/>
                  </a:lnTo>
                  <a:lnTo>
                    <a:pt x="1999" y="3862"/>
                  </a:lnTo>
                  <a:lnTo>
                    <a:pt x="1985" y="3869"/>
                  </a:lnTo>
                  <a:lnTo>
                    <a:pt x="1972" y="3875"/>
                  </a:lnTo>
                  <a:lnTo>
                    <a:pt x="1959" y="3879"/>
                  </a:lnTo>
                  <a:lnTo>
                    <a:pt x="1946" y="3884"/>
                  </a:lnTo>
                  <a:lnTo>
                    <a:pt x="1933" y="3887"/>
                  </a:lnTo>
                  <a:lnTo>
                    <a:pt x="1920" y="3889"/>
                  </a:lnTo>
                  <a:lnTo>
                    <a:pt x="1907" y="3889"/>
                  </a:lnTo>
                  <a:lnTo>
                    <a:pt x="1896" y="3889"/>
                  </a:lnTo>
                  <a:lnTo>
                    <a:pt x="1883" y="3888"/>
                  </a:lnTo>
                  <a:lnTo>
                    <a:pt x="1870" y="3887"/>
                  </a:lnTo>
                  <a:lnTo>
                    <a:pt x="1858" y="3884"/>
                  </a:lnTo>
                  <a:lnTo>
                    <a:pt x="1846" y="3879"/>
                  </a:lnTo>
                  <a:lnTo>
                    <a:pt x="1833" y="3875"/>
                  </a:lnTo>
                  <a:lnTo>
                    <a:pt x="1822" y="3870"/>
                  </a:lnTo>
                  <a:lnTo>
                    <a:pt x="1809" y="3863"/>
                  </a:lnTo>
                  <a:lnTo>
                    <a:pt x="1797" y="3856"/>
                  </a:lnTo>
                  <a:lnTo>
                    <a:pt x="1786" y="3848"/>
                  </a:lnTo>
                  <a:lnTo>
                    <a:pt x="1773" y="3839"/>
                  </a:lnTo>
                  <a:lnTo>
                    <a:pt x="1761" y="3829"/>
                  </a:lnTo>
                  <a:lnTo>
                    <a:pt x="1749" y="3818"/>
                  </a:lnTo>
                  <a:lnTo>
                    <a:pt x="1736" y="3806"/>
                  </a:lnTo>
                  <a:lnTo>
                    <a:pt x="1712" y="3781"/>
                  </a:lnTo>
                  <a:lnTo>
                    <a:pt x="1687" y="3753"/>
                  </a:lnTo>
                  <a:lnTo>
                    <a:pt x="1672" y="3742"/>
                  </a:lnTo>
                  <a:lnTo>
                    <a:pt x="1657" y="3735"/>
                  </a:lnTo>
                  <a:lnTo>
                    <a:pt x="1643" y="3730"/>
                  </a:lnTo>
                  <a:lnTo>
                    <a:pt x="1630" y="3727"/>
                  </a:lnTo>
                  <a:lnTo>
                    <a:pt x="1616" y="3727"/>
                  </a:lnTo>
                  <a:lnTo>
                    <a:pt x="1602" y="3728"/>
                  </a:lnTo>
                  <a:lnTo>
                    <a:pt x="1590" y="3731"/>
                  </a:lnTo>
                  <a:lnTo>
                    <a:pt x="1576" y="3737"/>
                  </a:lnTo>
                  <a:lnTo>
                    <a:pt x="1563" y="3742"/>
                  </a:lnTo>
                  <a:lnTo>
                    <a:pt x="1551" y="3749"/>
                  </a:lnTo>
                  <a:lnTo>
                    <a:pt x="1538" y="3757"/>
                  </a:lnTo>
                  <a:lnTo>
                    <a:pt x="1524" y="3765"/>
                  </a:lnTo>
                  <a:lnTo>
                    <a:pt x="1499" y="3784"/>
                  </a:lnTo>
                  <a:lnTo>
                    <a:pt x="1472" y="3803"/>
                  </a:lnTo>
                  <a:lnTo>
                    <a:pt x="1459" y="3812"/>
                  </a:lnTo>
                  <a:lnTo>
                    <a:pt x="1445" y="3821"/>
                  </a:lnTo>
                  <a:lnTo>
                    <a:pt x="1431" y="3829"/>
                  </a:lnTo>
                  <a:lnTo>
                    <a:pt x="1418" y="3836"/>
                  </a:lnTo>
                  <a:lnTo>
                    <a:pt x="1403" y="3842"/>
                  </a:lnTo>
                  <a:lnTo>
                    <a:pt x="1388" y="3848"/>
                  </a:lnTo>
                  <a:lnTo>
                    <a:pt x="1372" y="3851"/>
                  </a:lnTo>
                  <a:lnTo>
                    <a:pt x="1356" y="3853"/>
                  </a:lnTo>
                  <a:lnTo>
                    <a:pt x="1339" y="3854"/>
                  </a:lnTo>
                  <a:lnTo>
                    <a:pt x="1323" y="3852"/>
                  </a:lnTo>
                  <a:lnTo>
                    <a:pt x="1306" y="3848"/>
                  </a:lnTo>
                  <a:lnTo>
                    <a:pt x="1288" y="3841"/>
                  </a:lnTo>
                  <a:lnTo>
                    <a:pt x="1269" y="3833"/>
                  </a:lnTo>
                  <a:lnTo>
                    <a:pt x="1250" y="3821"/>
                  </a:lnTo>
                  <a:lnTo>
                    <a:pt x="1230" y="3806"/>
                  </a:lnTo>
                  <a:lnTo>
                    <a:pt x="1209" y="3788"/>
                  </a:lnTo>
                  <a:lnTo>
                    <a:pt x="1177" y="3753"/>
                  </a:lnTo>
                  <a:lnTo>
                    <a:pt x="1153" y="3727"/>
                  </a:lnTo>
                  <a:lnTo>
                    <a:pt x="1142" y="3719"/>
                  </a:lnTo>
                  <a:lnTo>
                    <a:pt x="1133" y="3712"/>
                  </a:lnTo>
                  <a:lnTo>
                    <a:pt x="1128" y="3710"/>
                  </a:lnTo>
                  <a:lnTo>
                    <a:pt x="1124" y="3708"/>
                  </a:lnTo>
                  <a:lnTo>
                    <a:pt x="1120" y="3707"/>
                  </a:lnTo>
                  <a:lnTo>
                    <a:pt x="1115" y="3706"/>
                  </a:lnTo>
                  <a:lnTo>
                    <a:pt x="1106" y="3707"/>
                  </a:lnTo>
                  <a:lnTo>
                    <a:pt x="1096" y="3710"/>
                  </a:lnTo>
                  <a:lnTo>
                    <a:pt x="1084" y="3714"/>
                  </a:lnTo>
                  <a:lnTo>
                    <a:pt x="1071" y="3722"/>
                  </a:lnTo>
                  <a:lnTo>
                    <a:pt x="1040" y="3743"/>
                  </a:lnTo>
                  <a:lnTo>
                    <a:pt x="998" y="3772"/>
                  </a:lnTo>
                  <a:lnTo>
                    <a:pt x="982" y="3780"/>
                  </a:lnTo>
                  <a:lnTo>
                    <a:pt x="966" y="3788"/>
                  </a:lnTo>
                  <a:lnTo>
                    <a:pt x="950" y="3795"/>
                  </a:lnTo>
                  <a:lnTo>
                    <a:pt x="935" y="3800"/>
                  </a:lnTo>
                  <a:lnTo>
                    <a:pt x="922" y="3805"/>
                  </a:lnTo>
                  <a:lnTo>
                    <a:pt x="909" y="3810"/>
                  </a:lnTo>
                  <a:lnTo>
                    <a:pt x="896" y="3812"/>
                  </a:lnTo>
                  <a:lnTo>
                    <a:pt x="884" y="3814"/>
                  </a:lnTo>
                  <a:lnTo>
                    <a:pt x="872" y="3815"/>
                  </a:lnTo>
                  <a:lnTo>
                    <a:pt x="861" y="3815"/>
                  </a:lnTo>
                  <a:lnTo>
                    <a:pt x="851" y="3814"/>
                  </a:lnTo>
                  <a:lnTo>
                    <a:pt x="840" y="3813"/>
                  </a:lnTo>
                  <a:lnTo>
                    <a:pt x="830" y="3811"/>
                  </a:lnTo>
                  <a:lnTo>
                    <a:pt x="820" y="3807"/>
                  </a:lnTo>
                  <a:lnTo>
                    <a:pt x="811" y="3803"/>
                  </a:lnTo>
                  <a:lnTo>
                    <a:pt x="801" y="3799"/>
                  </a:lnTo>
                  <a:lnTo>
                    <a:pt x="792" y="3794"/>
                  </a:lnTo>
                  <a:lnTo>
                    <a:pt x="783" y="3787"/>
                  </a:lnTo>
                  <a:lnTo>
                    <a:pt x="774" y="3781"/>
                  </a:lnTo>
                  <a:lnTo>
                    <a:pt x="765" y="3774"/>
                  </a:lnTo>
                  <a:lnTo>
                    <a:pt x="747" y="3758"/>
                  </a:lnTo>
                  <a:lnTo>
                    <a:pt x="731" y="3739"/>
                  </a:lnTo>
                  <a:lnTo>
                    <a:pt x="693" y="3697"/>
                  </a:lnTo>
                  <a:lnTo>
                    <a:pt x="650" y="3648"/>
                  </a:lnTo>
                  <a:close/>
                  <a:moveTo>
                    <a:pt x="2360" y="3126"/>
                  </a:moveTo>
                  <a:lnTo>
                    <a:pt x="2344" y="3109"/>
                  </a:lnTo>
                  <a:lnTo>
                    <a:pt x="2328" y="3093"/>
                  </a:lnTo>
                  <a:lnTo>
                    <a:pt x="2321" y="3086"/>
                  </a:lnTo>
                  <a:lnTo>
                    <a:pt x="2315" y="3079"/>
                  </a:lnTo>
                  <a:lnTo>
                    <a:pt x="2310" y="3073"/>
                  </a:lnTo>
                  <a:lnTo>
                    <a:pt x="2307" y="3068"/>
                  </a:lnTo>
                  <a:lnTo>
                    <a:pt x="2315" y="3069"/>
                  </a:lnTo>
                  <a:lnTo>
                    <a:pt x="2322" y="3070"/>
                  </a:lnTo>
                  <a:lnTo>
                    <a:pt x="2330" y="3071"/>
                  </a:lnTo>
                  <a:lnTo>
                    <a:pt x="2339" y="3073"/>
                  </a:lnTo>
                  <a:lnTo>
                    <a:pt x="2357" y="3079"/>
                  </a:lnTo>
                  <a:lnTo>
                    <a:pt x="2376" y="3087"/>
                  </a:lnTo>
                  <a:lnTo>
                    <a:pt x="2396" y="3096"/>
                  </a:lnTo>
                  <a:lnTo>
                    <a:pt x="2416" y="3108"/>
                  </a:lnTo>
                  <a:lnTo>
                    <a:pt x="2436" y="3120"/>
                  </a:lnTo>
                  <a:lnTo>
                    <a:pt x="2456" y="3132"/>
                  </a:lnTo>
                  <a:lnTo>
                    <a:pt x="2495" y="3158"/>
                  </a:lnTo>
                  <a:lnTo>
                    <a:pt x="2532" y="3183"/>
                  </a:lnTo>
                  <a:lnTo>
                    <a:pt x="2564" y="3205"/>
                  </a:lnTo>
                  <a:lnTo>
                    <a:pt x="2588" y="3222"/>
                  </a:lnTo>
                  <a:lnTo>
                    <a:pt x="2612" y="3237"/>
                  </a:lnTo>
                  <a:lnTo>
                    <a:pt x="2632" y="3250"/>
                  </a:lnTo>
                  <a:lnTo>
                    <a:pt x="2654" y="3261"/>
                  </a:lnTo>
                  <a:lnTo>
                    <a:pt x="2684" y="3276"/>
                  </a:lnTo>
                  <a:lnTo>
                    <a:pt x="2704" y="3282"/>
                  </a:lnTo>
                  <a:lnTo>
                    <a:pt x="2723" y="3290"/>
                  </a:lnTo>
                  <a:lnTo>
                    <a:pt x="2742" y="3297"/>
                  </a:lnTo>
                  <a:lnTo>
                    <a:pt x="2761" y="3307"/>
                  </a:lnTo>
                  <a:lnTo>
                    <a:pt x="2799" y="3326"/>
                  </a:lnTo>
                  <a:lnTo>
                    <a:pt x="2837" y="3346"/>
                  </a:lnTo>
                  <a:lnTo>
                    <a:pt x="2856" y="3355"/>
                  </a:lnTo>
                  <a:lnTo>
                    <a:pt x="2875" y="3365"/>
                  </a:lnTo>
                  <a:lnTo>
                    <a:pt x="2895" y="3374"/>
                  </a:lnTo>
                  <a:lnTo>
                    <a:pt x="2915" y="3382"/>
                  </a:lnTo>
                  <a:lnTo>
                    <a:pt x="2935" y="3388"/>
                  </a:lnTo>
                  <a:lnTo>
                    <a:pt x="2955" y="3394"/>
                  </a:lnTo>
                  <a:lnTo>
                    <a:pt x="2977" y="3397"/>
                  </a:lnTo>
                  <a:lnTo>
                    <a:pt x="2998" y="3401"/>
                  </a:lnTo>
                  <a:lnTo>
                    <a:pt x="2989" y="3401"/>
                  </a:lnTo>
                  <a:lnTo>
                    <a:pt x="2976" y="3403"/>
                  </a:lnTo>
                  <a:lnTo>
                    <a:pt x="2963" y="3407"/>
                  </a:lnTo>
                  <a:lnTo>
                    <a:pt x="2950" y="3413"/>
                  </a:lnTo>
                  <a:lnTo>
                    <a:pt x="2919" y="3427"/>
                  </a:lnTo>
                  <a:lnTo>
                    <a:pt x="2886" y="3444"/>
                  </a:lnTo>
                  <a:lnTo>
                    <a:pt x="2855" y="3461"/>
                  </a:lnTo>
                  <a:lnTo>
                    <a:pt x="2824" y="3476"/>
                  </a:lnTo>
                  <a:lnTo>
                    <a:pt x="2810" y="3482"/>
                  </a:lnTo>
                  <a:lnTo>
                    <a:pt x="2798" y="3486"/>
                  </a:lnTo>
                  <a:lnTo>
                    <a:pt x="2786" y="3489"/>
                  </a:lnTo>
                  <a:lnTo>
                    <a:pt x="2777" y="3490"/>
                  </a:lnTo>
                  <a:lnTo>
                    <a:pt x="2765" y="3489"/>
                  </a:lnTo>
                  <a:lnTo>
                    <a:pt x="2752" y="3486"/>
                  </a:lnTo>
                  <a:lnTo>
                    <a:pt x="2738" y="3482"/>
                  </a:lnTo>
                  <a:lnTo>
                    <a:pt x="2723" y="3477"/>
                  </a:lnTo>
                  <a:lnTo>
                    <a:pt x="2691" y="3465"/>
                  </a:lnTo>
                  <a:lnTo>
                    <a:pt x="2659" y="3451"/>
                  </a:lnTo>
                  <a:lnTo>
                    <a:pt x="2644" y="3443"/>
                  </a:lnTo>
                  <a:lnTo>
                    <a:pt x="2629" y="3436"/>
                  </a:lnTo>
                  <a:lnTo>
                    <a:pt x="2615" y="3427"/>
                  </a:lnTo>
                  <a:lnTo>
                    <a:pt x="2604" y="3419"/>
                  </a:lnTo>
                  <a:lnTo>
                    <a:pt x="2593" y="3411"/>
                  </a:lnTo>
                  <a:lnTo>
                    <a:pt x="2585" y="3403"/>
                  </a:lnTo>
                  <a:lnTo>
                    <a:pt x="2579" y="3395"/>
                  </a:lnTo>
                  <a:lnTo>
                    <a:pt x="2576" y="3388"/>
                  </a:lnTo>
                  <a:lnTo>
                    <a:pt x="2560" y="3370"/>
                  </a:lnTo>
                  <a:lnTo>
                    <a:pt x="2546" y="3352"/>
                  </a:lnTo>
                  <a:lnTo>
                    <a:pt x="2529" y="3337"/>
                  </a:lnTo>
                  <a:lnTo>
                    <a:pt x="2513" y="3322"/>
                  </a:lnTo>
                  <a:lnTo>
                    <a:pt x="2479" y="3295"/>
                  </a:lnTo>
                  <a:lnTo>
                    <a:pt x="2447" y="3269"/>
                  </a:lnTo>
                  <a:lnTo>
                    <a:pt x="2433" y="3256"/>
                  </a:lnTo>
                  <a:lnTo>
                    <a:pt x="2418" y="3241"/>
                  </a:lnTo>
                  <a:lnTo>
                    <a:pt x="2405" y="3226"/>
                  </a:lnTo>
                  <a:lnTo>
                    <a:pt x="2393" y="3209"/>
                  </a:lnTo>
                  <a:lnTo>
                    <a:pt x="2387" y="3201"/>
                  </a:lnTo>
                  <a:lnTo>
                    <a:pt x="2382" y="3191"/>
                  </a:lnTo>
                  <a:lnTo>
                    <a:pt x="2377" y="3182"/>
                  </a:lnTo>
                  <a:lnTo>
                    <a:pt x="2373" y="3172"/>
                  </a:lnTo>
                  <a:lnTo>
                    <a:pt x="2368" y="3161"/>
                  </a:lnTo>
                  <a:lnTo>
                    <a:pt x="2365" y="3150"/>
                  </a:lnTo>
                  <a:lnTo>
                    <a:pt x="2362" y="3138"/>
                  </a:lnTo>
                  <a:lnTo>
                    <a:pt x="2360" y="3126"/>
                  </a:lnTo>
                  <a:close/>
                  <a:moveTo>
                    <a:pt x="2770" y="3532"/>
                  </a:moveTo>
                  <a:lnTo>
                    <a:pt x="2786" y="3528"/>
                  </a:lnTo>
                  <a:lnTo>
                    <a:pt x="2803" y="3524"/>
                  </a:lnTo>
                  <a:lnTo>
                    <a:pt x="2819" y="3519"/>
                  </a:lnTo>
                  <a:lnTo>
                    <a:pt x="2836" y="3513"/>
                  </a:lnTo>
                  <a:lnTo>
                    <a:pt x="2852" y="3506"/>
                  </a:lnTo>
                  <a:lnTo>
                    <a:pt x="2869" y="3499"/>
                  </a:lnTo>
                  <a:lnTo>
                    <a:pt x="2884" y="3490"/>
                  </a:lnTo>
                  <a:lnTo>
                    <a:pt x="2901" y="3482"/>
                  </a:lnTo>
                  <a:lnTo>
                    <a:pt x="2933" y="3463"/>
                  </a:lnTo>
                  <a:lnTo>
                    <a:pt x="2963" y="3443"/>
                  </a:lnTo>
                  <a:lnTo>
                    <a:pt x="2993" y="3422"/>
                  </a:lnTo>
                  <a:lnTo>
                    <a:pt x="3020" y="3399"/>
                  </a:lnTo>
                  <a:lnTo>
                    <a:pt x="2968" y="3381"/>
                  </a:lnTo>
                  <a:lnTo>
                    <a:pt x="2916" y="3362"/>
                  </a:lnTo>
                  <a:lnTo>
                    <a:pt x="2865" y="3340"/>
                  </a:lnTo>
                  <a:lnTo>
                    <a:pt x="2817" y="3319"/>
                  </a:lnTo>
                  <a:lnTo>
                    <a:pt x="2767" y="3298"/>
                  </a:lnTo>
                  <a:lnTo>
                    <a:pt x="2719" y="3275"/>
                  </a:lnTo>
                  <a:lnTo>
                    <a:pt x="2670" y="3253"/>
                  </a:lnTo>
                  <a:lnTo>
                    <a:pt x="2622" y="3229"/>
                  </a:lnTo>
                  <a:lnTo>
                    <a:pt x="2587" y="3203"/>
                  </a:lnTo>
                  <a:lnTo>
                    <a:pt x="2547" y="3172"/>
                  </a:lnTo>
                  <a:lnTo>
                    <a:pt x="2525" y="3158"/>
                  </a:lnTo>
                  <a:lnTo>
                    <a:pt x="2501" y="3142"/>
                  </a:lnTo>
                  <a:lnTo>
                    <a:pt x="2478" y="3127"/>
                  </a:lnTo>
                  <a:lnTo>
                    <a:pt x="2454" y="3112"/>
                  </a:lnTo>
                  <a:lnTo>
                    <a:pt x="2431" y="3098"/>
                  </a:lnTo>
                  <a:lnTo>
                    <a:pt x="2406" y="3086"/>
                  </a:lnTo>
                  <a:lnTo>
                    <a:pt x="2382" y="3075"/>
                  </a:lnTo>
                  <a:lnTo>
                    <a:pt x="2359" y="3065"/>
                  </a:lnTo>
                  <a:lnTo>
                    <a:pt x="2336" y="3057"/>
                  </a:lnTo>
                  <a:lnTo>
                    <a:pt x="2315" y="3051"/>
                  </a:lnTo>
                  <a:lnTo>
                    <a:pt x="2304" y="3049"/>
                  </a:lnTo>
                  <a:lnTo>
                    <a:pt x="2293" y="3047"/>
                  </a:lnTo>
                  <a:lnTo>
                    <a:pt x="2283" y="3046"/>
                  </a:lnTo>
                  <a:lnTo>
                    <a:pt x="2273" y="3046"/>
                  </a:lnTo>
                  <a:lnTo>
                    <a:pt x="2280" y="3064"/>
                  </a:lnTo>
                  <a:lnTo>
                    <a:pt x="2287" y="3082"/>
                  </a:lnTo>
                  <a:lnTo>
                    <a:pt x="2296" y="3099"/>
                  </a:lnTo>
                  <a:lnTo>
                    <a:pt x="2305" y="3118"/>
                  </a:lnTo>
                  <a:lnTo>
                    <a:pt x="2316" y="3138"/>
                  </a:lnTo>
                  <a:lnTo>
                    <a:pt x="2327" y="3157"/>
                  </a:lnTo>
                  <a:lnTo>
                    <a:pt x="2339" y="3174"/>
                  </a:lnTo>
                  <a:lnTo>
                    <a:pt x="2353" y="3194"/>
                  </a:lnTo>
                  <a:lnTo>
                    <a:pt x="2366" y="3213"/>
                  </a:lnTo>
                  <a:lnTo>
                    <a:pt x="2381" y="3232"/>
                  </a:lnTo>
                  <a:lnTo>
                    <a:pt x="2397" y="3251"/>
                  </a:lnTo>
                  <a:lnTo>
                    <a:pt x="2413" y="3270"/>
                  </a:lnTo>
                  <a:lnTo>
                    <a:pt x="2428" y="3288"/>
                  </a:lnTo>
                  <a:lnTo>
                    <a:pt x="2446" y="3306"/>
                  </a:lnTo>
                  <a:lnTo>
                    <a:pt x="2463" y="3323"/>
                  </a:lnTo>
                  <a:lnTo>
                    <a:pt x="2481" y="3341"/>
                  </a:lnTo>
                  <a:lnTo>
                    <a:pt x="2518" y="3375"/>
                  </a:lnTo>
                  <a:lnTo>
                    <a:pt x="2555" y="3407"/>
                  </a:lnTo>
                  <a:lnTo>
                    <a:pt x="2574" y="3422"/>
                  </a:lnTo>
                  <a:lnTo>
                    <a:pt x="2593" y="3436"/>
                  </a:lnTo>
                  <a:lnTo>
                    <a:pt x="2612" y="3449"/>
                  </a:lnTo>
                  <a:lnTo>
                    <a:pt x="2630" y="3462"/>
                  </a:lnTo>
                  <a:lnTo>
                    <a:pt x="2649" y="3475"/>
                  </a:lnTo>
                  <a:lnTo>
                    <a:pt x="2668" y="3485"/>
                  </a:lnTo>
                  <a:lnTo>
                    <a:pt x="2686" y="3496"/>
                  </a:lnTo>
                  <a:lnTo>
                    <a:pt x="2704" y="3505"/>
                  </a:lnTo>
                  <a:lnTo>
                    <a:pt x="2721" y="3514"/>
                  </a:lnTo>
                  <a:lnTo>
                    <a:pt x="2738" y="3520"/>
                  </a:lnTo>
                  <a:lnTo>
                    <a:pt x="2755" y="3526"/>
                  </a:lnTo>
                  <a:lnTo>
                    <a:pt x="2770" y="3532"/>
                  </a:lnTo>
                  <a:close/>
                  <a:moveTo>
                    <a:pt x="991" y="2132"/>
                  </a:moveTo>
                  <a:lnTo>
                    <a:pt x="1000" y="2133"/>
                  </a:lnTo>
                  <a:lnTo>
                    <a:pt x="1007" y="2135"/>
                  </a:lnTo>
                  <a:lnTo>
                    <a:pt x="1000" y="2133"/>
                  </a:lnTo>
                  <a:lnTo>
                    <a:pt x="991" y="2132"/>
                  </a:lnTo>
                  <a:close/>
                  <a:moveTo>
                    <a:pt x="1007" y="2135"/>
                  </a:moveTo>
                  <a:lnTo>
                    <a:pt x="1011" y="2138"/>
                  </a:lnTo>
                  <a:lnTo>
                    <a:pt x="1016" y="2141"/>
                  </a:lnTo>
                  <a:lnTo>
                    <a:pt x="1019" y="2147"/>
                  </a:lnTo>
                  <a:lnTo>
                    <a:pt x="1021" y="2154"/>
                  </a:lnTo>
                  <a:lnTo>
                    <a:pt x="1022" y="2161"/>
                  </a:lnTo>
                  <a:lnTo>
                    <a:pt x="1021" y="2171"/>
                  </a:lnTo>
                  <a:lnTo>
                    <a:pt x="1019" y="2181"/>
                  </a:lnTo>
                  <a:lnTo>
                    <a:pt x="1016" y="2193"/>
                  </a:lnTo>
                  <a:lnTo>
                    <a:pt x="1006" y="2197"/>
                  </a:lnTo>
                  <a:lnTo>
                    <a:pt x="998" y="2201"/>
                  </a:lnTo>
                  <a:lnTo>
                    <a:pt x="991" y="2200"/>
                  </a:lnTo>
                  <a:lnTo>
                    <a:pt x="985" y="2199"/>
                  </a:lnTo>
                  <a:lnTo>
                    <a:pt x="980" y="2197"/>
                  </a:lnTo>
                  <a:lnTo>
                    <a:pt x="975" y="2195"/>
                  </a:lnTo>
                  <a:lnTo>
                    <a:pt x="971" y="2193"/>
                  </a:lnTo>
                  <a:lnTo>
                    <a:pt x="967" y="2190"/>
                  </a:lnTo>
                  <a:lnTo>
                    <a:pt x="964" y="2186"/>
                  </a:lnTo>
                  <a:lnTo>
                    <a:pt x="962" y="2183"/>
                  </a:lnTo>
                  <a:lnTo>
                    <a:pt x="959" y="2175"/>
                  </a:lnTo>
                  <a:lnTo>
                    <a:pt x="956" y="2166"/>
                  </a:lnTo>
                  <a:lnTo>
                    <a:pt x="956" y="2156"/>
                  </a:lnTo>
                  <a:lnTo>
                    <a:pt x="957" y="2145"/>
                  </a:lnTo>
                  <a:lnTo>
                    <a:pt x="966" y="2140"/>
                  </a:lnTo>
                  <a:lnTo>
                    <a:pt x="974" y="2136"/>
                  </a:lnTo>
                  <a:lnTo>
                    <a:pt x="983" y="2134"/>
                  </a:lnTo>
                  <a:lnTo>
                    <a:pt x="991" y="2132"/>
                  </a:lnTo>
                  <a:lnTo>
                    <a:pt x="983" y="2132"/>
                  </a:lnTo>
                  <a:lnTo>
                    <a:pt x="974" y="2133"/>
                  </a:lnTo>
                  <a:lnTo>
                    <a:pt x="965" y="2135"/>
                  </a:lnTo>
                  <a:lnTo>
                    <a:pt x="955" y="2137"/>
                  </a:lnTo>
                  <a:lnTo>
                    <a:pt x="952" y="2151"/>
                  </a:lnTo>
                  <a:lnTo>
                    <a:pt x="951" y="2163"/>
                  </a:lnTo>
                  <a:lnTo>
                    <a:pt x="951" y="2169"/>
                  </a:lnTo>
                  <a:lnTo>
                    <a:pt x="952" y="2174"/>
                  </a:lnTo>
                  <a:lnTo>
                    <a:pt x="953" y="2179"/>
                  </a:lnTo>
                  <a:lnTo>
                    <a:pt x="955" y="2184"/>
                  </a:lnTo>
                  <a:lnTo>
                    <a:pt x="959" y="2189"/>
                  </a:lnTo>
                  <a:lnTo>
                    <a:pt x="962" y="2193"/>
                  </a:lnTo>
                  <a:lnTo>
                    <a:pt x="966" y="2196"/>
                  </a:lnTo>
                  <a:lnTo>
                    <a:pt x="970" y="2199"/>
                  </a:lnTo>
                  <a:lnTo>
                    <a:pt x="975" y="2202"/>
                  </a:lnTo>
                  <a:lnTo>
                    <a:pt x="981" y="2204"/>
                  </a:lnTo>
                  <a:lnTo>
                    <a:pt x="987" y="2207"/>
                  </a:lnTo>
                  <a:lnTo>
                    <a:pt x="994" y="2208"/>
                  </a:lnTo>
                  <a:lnTo>
                    <a:pt x="1003" y="2204"/>
                  </a:lnTo>
                  <a:lnTo>
                    <a:pt x="1009" y="2201"/>
                  </a:lnTo>
                  <a:lnTo>
                    <a:pt x="1016" y="2197"/>
                  </a:lnTo>
                  <a:lnTo>
                    <a:pt x="1021" y="2193"/>
                  </a:lnTo>
                  <a:lnTo>
                    <a:pt x="1025" y="2188"/>
                  </a:lnTo>
                  <a:lnTo>
                    <a:pt x="1028" y="2182"/>
                  </a:lnTo>
                  <a:lnTo>
                    <a:pt x="1030" y="2177"/>
                  </a:lnTo>
                  <a:lnTo>
                    <a:pt x="1031" y="2171"/>
                  </a:lnTo>
                  <a:lnTo>
                    <a:pt x="1031" y="2165"/>
                  </a:lnTo>
                  <a:lnTo>
                    <a:pt x="1031" y="2160"/>
                  </a:lnTo>
                  <a:lnTo>
                    <a:pt x="1029" y="2155"/>
                  </a:lnTo>
                  <a:lnTo>
                    <a:pt x="1027" y="2149"/>
                  </a:lnTo>
                  <a:lnTo>
                    <a:pt x="1023" y="2144"/>
                  </a:lnTo>
                  <a:lnTo>
                    <a:pt x="1019" y="2141"/>
                  </a:lnTo>
                  <a:lnTo>
                    <a:pt x="1013" y="2137"/>
                  </a:lnTo>
                  <a:lnTo>
                    <a:pt x="1007" y="2135"/>
                  </a:lnTo>
                  <a:close/>
                  <a:moveTo>
                    <a:pt x="685" y="2791"/>
                  </a:moveTo>
                  <a:lnTo>
                    <a:pt x="695" y="2779"/>
                  </a:lnTo>
                  <a:lnTo>
                    <a:pt x="702" y="2770"/>
                  </a:lnTo>
                  <a:lnTo>
                    <a:pt x="706" y="2762"/>
                  </a:lnTo>
                  <a:lnTo>
                    <a:pt x="708" y="2757"/>
                  </a:lnTo>
                  <a:lnTo>
                    <a:pt x="708" y="2752"/>
                  </a:lnTo>
                  <a:lnTo>
                    <a:pt x="706" y="2745"/>
                  </a:lnTo>
                  <a:lnTo>
                    <a:pt x="701" y="2738"/>
                  </a:lnTo>
                  <a:lnTo>
                    <a:pt x="695" y="2728"/>
                  </a:lnTo>
                  <a:lnTo>
                    <a:pt x="680" y="2728"/>
                  </a:lnTo>
                  <a:lnTo>
                    <a:pt x="665" y="2726"/>
                  </a:lnTo>
                  <a:lnTo>
                    <a:pt x="660" y="2739"/>
                  </a:lnTo>
                  <a:lnTo>
                    <a:pt x="656" y="2748"/>
                  </a:lnTo>
                  <a:lnTo>
                    <a:pt x="654" y="2754"/>
                  </a:lnTo>
                  <a:lnTo>
                    <a:pt x="652" y="2759"/>
                  </a:lnTo>
                  <a:lnTo>
                    <a:pt x="654" y="2764"/>
                  </a:lnTo>
                  <a:lnTo>
                    <a:pt x="657" y="2771"/>
                  </a:lnTo>
                  <a:lnTo>
                    <a:pt x="662" y="2779"/>
                  </a:lnTo>
                  <a:lnTo>
                    <a:pt x="669" y="2791"/>
                  </a:lnTo>
                  <a:lnTo>
                    <a:pt x="685" y="2791"/>
                  </a:lnTo>
                  <a:close/>
                  <a:moveTo>
                    <a:pt x="501" y="2879"/>
                  </a:moveTo>
                  <a:lnTo>
                    <a:pt x="502" y="2888"/>
                  </a:lnTo>
                  <a:lnTo>
                    <a:pt x="503" y="2897"/>
                  </a:lnTo>
                  <a:lnTo>
                    <a:pt x="505" y="2904"/>
                  </a:lnTo>
                  <a:lnTo>
                    <a:pt x="507" y="2910"/>
                  </a:lnTo>
                  <a:lnTo>
                    <a:pt x="515" y="2924"/>
                  </a:lnTo>
                  <a:lnTo>
                    <a:pt x="529" y="2943"/>
                  </a:lnTo>
                  <a:lnTo>
                    <a:pt x="541" y="2937"/>
                  </a:lnTo>
                  <a:lnTo>
                    <a:pt x="553" y="2930"/>
                  </a:lnTo>
                  <a:lnTo>
                    <a:pt x="552" y="2911"/>
                  </a:lnTo>
                  <a:lnTo>
                    <a:pt x="551" y="2897"/>
                  </a:lnTo>
                  <a:lnTo>
                    <a:pt x="550" y="2890"/>
                  </a:lnTo>
                  <a:lnTo>
                    <a:pt x="548" y="2885"/>
                  </a:lnTo>
                  <a:lnTo>
                    <a:pt x="546" y="2881"/>
                  </a:lnTo>
                  <a:lnTo>
                    <a:pt x="544" y="2877"/>
                  </a:lnTo>
                  <a:lnTo>
                    <a:pt x="541" y="2874"/>
                  </a:lnTo>
                  <a:lnTo>
                    <a:pt x="536" y="2872"/>
                  </a:lnTo>
                  <a:lnTo>
                    <a:pt x="532" y="2871"/>
                  </a:lnTo>
                  <a:lnTo>
                    <a:pt x="528" y="2871"/>
                  </a:lnTo>
                  <a:lnTo>
                    <a:pt x="515" y="2873"/>
                  </a:lnTo>
                  <a:lnTo>
                    <a:pt x="501" y="2879"/>
                  </a:lnTo>
                  <a:close/>
                  <a:moveTo>
                    <a:pt x="638" y="3120"/>
                  </a:moveTo>
                  <a:lnTo>
                    <a:pt x="638" y="3127"/>
                  </a:lnTo>
                  <a:lnTo>
                    <a:pt x="639" y="3132"/>
                  </a:lnTo>
                  <a:lnTo>
                    <a:pt x="641" y="3139"/>
                  </a:lnTo>
                  <a:lnTo>
                    <a:pt x="643" y="3144"/>
                  </a:lnTo>
                  <a:lnTo>
                    <a:pt x="649" y="3157"/>
                  </a:lnTo>
                  <a:lnTo>
                    <a:pt x="659" y="3170"/>
                  </a:lnTo>
                  <a:lnTo>
                    <a:pt x="670" y="3164"/>
                  </a:lnTo>
                  <a:lnTo>
                    <a:pt x="682" y="3159"/>
                  </a:lnTo>
                  <a:lnTo>
                    <a:pt x="682" y="3144"/>
                  </a:lnTo>
                  <a:lnTo>
                    <a:pt x="680" y="3132"/>
                  </a:lnTo>
                  <a:lnTo>
                    <a:pt x="679" y="3127"/>
                  </a:lnTo>
                  <a:lnTo>
                    <a:pt x="677" y="3124"/>
                  </a:lnTo>
                  <a:lnTo>
                    <a:pt x="675" y="3120"/>
                  </a:lnTo>
                  <a:lnTo>
                    <a:pt x="673" y="3117"/>
                  </a:lnTo>
                  <a:lnTo>
                    <a:pt x="669" y="3115"/>
                  </a:lnTo>
                  <a:lnTo>
                    <a:pt x="666" y="3114"/>
                  </a:lnTo>
                  <a:lnTo>
                    <a:pt x="663" y="3113"/>
                  </a:lnTo>
                  <a:lnTo>
                    <a:pt x="659" y="3113"/>
                  </a:lnTo>
                  <a:lnTo>
                    <a:pt x="649" y="3115"/>
                  </a:lnTo>
                  <a:lnTo>
                    <a:pt x="638" y="3120"/>
                  </a:lnTo>
                  <a:close/>
                  <a:moveTo>
                    <a:pt x="601" y="3237"/>
                  </a:moveTo>
                  <a:lnTo>
                    <a:pt x="593" y="3234"/>
                  </a:lnTo>
                  <a:lnTo>
                    <a:pt x="588" y="3233"/>
                  </a:lnTo>
                  <a:lnTo>
                    <a:pt x="583" y="3232"/>
                  </a:lnTo>
                  <a:lnTo>
                    <a:pt x="579" y="3232"/>
                  </a:lnTo>
                  <a:lnTo>
                    <a:pt x="571" y="3234"/>
                  </a:lnTo>
                  <a:lnTo>
                    <a:pt x="562" y="3238"/>
                  </a:lnTo>
                  <a:lnTo>
                    <a:pt x="562" y="3246"/>
                  </a:lnTo>
                  <a:lnTo>
                    <a:pt x="563" y="3254"/>
                  </a:lnTo>
                  <a:lnTo>
                    <a:pt x="564" y="3261"/>
                  </a:lnTo>
                  <a:lnTo>
                    <a:pt x="567" y="3267"/>
                  </a:lnTo>
                  <a:lnTo>
                    <a:pt x="574" y="3282"/>
                  </a:lnTo>
                  <a:lnTo>
                    <a:pt x="585" y="3299"/>
                  </a:lnTo>
                  <a:lnTo>
                    <a:pt x="591" y="3297"/>
                  </a:lnTo>
                  <a:lnTo>
                    <a:pt x="597" y="3295"/>
                  </a:lnTo>
                  <a:lnTo>
                    <a:pt x="601" y="3292"/>
                  </a:lnTo>
                  <a:lnTo>
                    <a:pt x="604" y="3290"/>
                  </a:lnTo>
                  <a:lnTo>
                    <a:pt x="606" y="3287"/>
                  </a:lnTo>
                  <a:lnTo>
                    <a:pt x="608" y="3283"/>
                  </a:lnTo>
                  <a:lnTo>
                    <a:pt x="609" y="3280"/>
                  </a:lnTo>
                  <a:lnTo>
                    <a:pt x="609" y="3277"/>
                  </a:lnTo>
                  <a:lnTo>
                    <a:pt x="607" y="3260"/>
                  </a:lnTo>
                  <a:lnTo>
                    <a:pt x="601" y="3237"/>
                  </a:lnTo>
                  <a:close/>
                  <a:moveTo>
                    <a:pt x="966" y="3442"/>
                  </a:moveTo>
                  <a:lnTo>
                    <a:pt x="972" y="3441"/>
                  </a:lnTo>
                  <a:lnTo>
                    <a:pt x="980" y="3439"/>
                  </a:lnTo>
                  <a:lnTo>
                    <a:pt x="993" y="3434"/>
                  </a:lnTo>
                  <a:lnTo>
                    <a:pt x="1018" y="3427"/>
                  </a:lnTo>
                  <a:lnTo>
                    <a:pt x="978" y="3382"/>
                  </a:lnTo>
                  <a:lnTo>
                    <a:pt x="973" y="3382"/>
                  </a:lnTo>
                  <a:lnTo>
                    <a:pt x="969" y="3383"/>
                  </a:lnTo>
                  <a:lnTo>
                    <a:pt x="966" y="3384"/>
                  </a:lnTo>
                  <a:lnTo>
                    <a:pt x="963" y="3386"/>
                  </a:lnTo>
                  <a:lnTo>
                    <a:pt x="956" y="3390"/>
                  </a:lnTo>
                  <a:lnTo>
                    <a:pt x="950" y="3393"/>
                  </a:lnTo>
                  <a:lnTo>
                    <a:pt x="950" y="3430"/>
                  </a:lnTo>
                  <a:lnTo>
                    <a:pt x="957" y="3436"/>
                  </a:lnTo>
                  <a:lnTo>
                    <a:pt x="966" y="3442"/>
                  </a:lnTo>
                  <a:close/>
                  <a:moveTo>
                    <a:pt x="1195" y="3308"/>
                  </a:moveTo>
                  <a:lnTo>
                    <a:pt x="1191" y="3326"/>
                  </a:lnTo>
                  <a:lnTo>
                    <a:pt x="1197" y="3335"/>
                  </a:lnTo>
                  <a:lnTo>
                    <a:pt x="1204" y="3345"/>
                  </a:lnTo>
                  <a:lnTo>
                    <a:pt x="1214" y="3345"/>
                  </a:lnTo>
                  <a:lnTo>
                    <a:pt x="1224" y="3346"/>
                  </a:lnTo>
                  <a:lnTo>
                    <a:pt x="1235" y="3346"/>
                  </a:lnTo>
                  <a:lnTo>
                    <a:pt x="1246" y="3347"/>
                  </a:lnTo>
                  <a:lnTo>
                    <a:pt x="1243" y="3331"/>
                  </a:lnTo>
                  <a:lnTo>
                    <a:pt x="1242" y="3320"/>
                  </a:lnTo>
                  <a:lnTo>
                    <a:pt x="1238" y="3312"/>
                  </a:lnTo>
                  <a:lnTo>
                    <a:pt x="1233" y="3302"/>
                  </a:lnTo>
                  <a:lnTo>
                    <a:pt x="1195" y="3308"/>
                  </a:lnTo>
                  <a:close/>
                  <a:moveTo>
                    <a:pt x="1006" y="3097"/>
                  </a:moveTo>
                  <a:lnTo>
                    <a:pt x="960" y="3097"/>
                  </a:lnTo>
                  <a:lnTo>
                    <a:pt x="961" y="3120"/>
                  </a:lnTo>
                  <a:lnTo>
                    <a:pt x="962" y="3131"/>
                  </a:lnTo>
                  <a:lnTo>
                    <a:pt x="963" y="3139"/>
                  </a:lnTo>
                  <a:lnTo>
                    <a:pt x="964" y="3144"/>
                  </a:lnTo>
                  <a:lnTo>
                    <a:pt x="969" y="3146"/>
                  </a:lnTo>
                  <a:lnTo>
                    <a:pt x="973" y="3147"/>
                  </a:lnTo>
                  <a:lnTo>
                    <a:pt x="981" y="3148"/>
                  </a:lnTo>
                  <a:lnTo>
                    <a:pt x="994" y="3150"/>
                  </a:lnTo>
                  <a:lnTo>
                    <a:pt x="1001" y="3149"/>
                  </a:lnTo>
                  <a:lnTo>
                    <a:pt x="1005" y="3148"/>
                  </a:lnTo>
                  <a:lnTo>
                    <a:pt x="1009" y="3147"/>
                  </a:lnTo>
                  <a:lnTo>
                    <a:pt x="1012" y="3144"/>
                  </a:lnTo>
                  <a:lnTo>
                    <a:pt x="1014" y="3141"/>
                  </a:lnTo>
                  <a:lnTo>
                    <a:pt x="1016" y="3138"/>
                  </a:lnTo>
                  <a:lnTo>
                    <a:pt x="1017" y="3134"/>
                  </a:lnTo>
                  <a:lnTo>
                    <a:pt x="1017" y="3130"/>
                  </a:lnTo>
                  <a:lnTo>
                    <a:pt x="1014" y="3122"/>
                  </a:lnTo>
                  <a:lnTo>
                    <a:pt x="1012" y="3113"/>
                  </a:lnTo>
                  <a:lnTo>
                    <a:pt x="1009" y="3105"/>
                  </a:lnTo>
                  <a:lnTo>
                    <a:pt x="1006" y="3097"/>
                  </a:lnTo>
                  <a:close/>
                  <a:moveTo>
                    <a:pt x="1155" y="2961"/>
                  </a:moveTo>
                  <a:lnTo>
                    <a:pt x="1155" y="2971"/>
                  </a:lnTo>
                  <a:lnTo>
                    <a:pt x="1156" y="2979"/>
                  </a:lnTo>
                  <a:lnTo>
                    <a:pt x="1157" y="2985"/>
                  </a:lnTo>
                  <a:lnTo>
                    <a:pt x="1159" y="2992"/>
                  </a:lnTo>
                  <a:lnTo>
                    <a:pt x="1162" y="2997"/>
                  </a:lnTo>
                  <a:lnTo>
                    <a:pt x="1167" y="3003"/>
                  </a:lnTo>
                  <a:lnTo>
                    <a:pt x="1174" y="3011"/>
                  </a:lnTo>
                  <a:lnTo>
                    <a:pt x="1182" y="3018"/>
                  </a:lnTo>
                  <a:lnTo>
                    <a:pt x="1186" y="3018"/>
                  </a:lnTo>
                  <a:lnTo>
                    <a:pt x="1192" y="3015"/>
                  </a:lnTo>
                  <a:lnTo>
                    <a:pt x="1197" y="3011"/>
                  </a:lnTo>
                  <a:lnTo>
                    <a:pt x="1203" y="3006"/>
                  </a:lnTo>
                  <a:lnTo>
                    <a:pt x="1215" y="2997"/>
                  </a:lnTo>
                  <a:lnTo>
                    <a:pt x="1224" y="2989"/>
                  </a:lnTo>
                  <a:lnTo>
                    <a:pt x="1223" y="2977"/>
                  </a:lnTo>
                  <a:lnTo>
                    <a:pt x="1222" y="2967"/>
                  </a:lnTo>
                  <a:lnTo>
                    <a:pt x="1219" y="2959"/>
                  </a:lnTo>
                  <a:lnTo>
                    <a:pt x="1216" y="2954"/>
                  </a:lnTo>
                  <a:lnTo>
                    <a:pt x="1213" y="2949"/>
                  </a:lnTo>
                  <a:lnTo>
                    <a:pt x="1209" y="2947"/>
                  </a:lnTo>
                  <a:lnTo>
                    <a:pt x="1203" y="2946"/>
                  </a:lnTo>
                  <a:lnTo>
                    <a:pt x="1198" y="2946"/>
                  </a:lnTo>
                  <a:lnTo>
                    <a:pt x="1186" y="2948"/>
                  </a:lnTo>
                  <a:lnTo>
                    <a:pt x="1175" y="2953"/>
                  </a:lnTo>
                  <a:lnTo>
                    <a:pt x="1164" y="2957"/>
                  </a:lnTo>
                  <a:lnTo>
                    <a:pt x="1155" y="2961"/>
                  </a:lnTo>
                  <a:close/>
                  <a:moveTo>
                    <a:pt x="1609" y="3202"/>
                  </a:moveTo>
                  <a:lnTo>
                    <a:pt x="1593" y="3201"/>
                  </a:lnTo>
                  <a:lnTo>
                    <a:pt x="1578" y="3201"/>
                  </a:lnTo>
                  <a:lnTo>
                    <a:pt x="1562" y="3201"/>
                  </a:lnTo>
                  <a:lnTo>
                    <a:pt x="1547" y="3200"/>
                  </a:lnTo>
                  <a:lnTo>
                    <a:pt x="1545" y="3208"/>
                  </a:lnTo>
                  <a:lnTo>
                    <a:pt x="1545" y="3217"/>
                  </a:lnTo>
                  <a:lnTo>
                    <a:pt x="1544" y="3225"/>
                  </a:lnTo>
                  <a:lnTo>
                    <a:pt x="1544" y="3237"/>
                  </a:lnTo>
                  <a:lnTo>
                    <a:pt x="1574" y="3244"/>
                  </a:lnTo>
                  <a:lnTo>
                    <a:pt x="1584" y="3244"/>
                  </a:lnTo>
                  <a:lnTo>
                    <a:pt x="1593" y="3242"/>
                  </a:lnTo>
                  <a:lnTo>
                    <a:pt x="1600" y="3238"/>
                  </a:lnTo>
                  <a:lnTo>
                    <a:pt x="1605" y="3234"/>
                  </a:lnTo>
                  <a:lnTo>
                    <a:pt x="1609" y="3227"/>
                  </a:lnTo>
                  <a:lnTo>
                    <a:pt x="1610" y="3220"/>
                  </a:lnTo>
                  <a:lnTo>
                    <a:pt x="1610" y="3211"/>
                  </a:lnTo>
                  <a:lnTo>
                    <a:pt x="1609" y="3202"/>
                  </a:lnTo>
                  <a:close/>
                  <a:moveTo>
                    <a:pt x="1891" y="3352"/>
                  </a:moveTo>
                  <a:lnTo>
                    <a:pt x="1882" y="3354"/>
                  </a:lnTo>
                  <a:lnTo>
                    <a:pt x="1873" y="3357"/>
                  </a:lnTo>
                  <a:lnTo>
                    <a:pt x="1864" y="3360"/>
                  </a:lnTo>
                  <a:lnTo>
                    <a:pt x="1855" y="3364"/>
                  </a:lnTo>
                  <a:lnTo>
                    <a:pt x="1853" y="3372"/>
                  </a:lnTo>
                  <a:lnTo>
                    <a:pt x="1852" y="3379"/>
                  </a:lnTo>
                  <a:lnTo>
                    <a:pt x="1851" y="3388"/>
                  </a:lnTo>
                  <a:lnTo>
                    <a:pt x="1850" y="3396"/>
                  </a:lnTo>
                  <a:lnTo>
                    <a:pt x="1862" y="3408"/>
                  </a:lnTo>
                  <a:lnTo>
                    <a:pt x="1874" y="3422"/>
                  </a:lnTo>
                  <a:lnTo>
                    <a:pt x="1884" y="3420"/>
                  </a:lnTo>
                  <a:lnTo>
                    <a:pt x="1892" y="3418"/>
                  </a:lnTo>
                  <a:lnTo>
                    <a:pt x="1899" y="3414"/>
                  </a:lnTo>
                  <a:lnTo>
                    <a:pt x="1903" y="3411"/>
                  </a:lnTo>
                  <a:lnTo>
                    <a:pt x="1906" y="3408"/>
                  </a:lnTo>
                  <a:lnTo>
                    <a:pt x="1909" y="3404"/>
                  </a:lnTo>
                  <a:lnTo>
                    <a:pt x="1910" y="3399"/>
                  </a:lnTo>
                  <a:lnTo>
                    <a:pt x="1910" y="3394"/>
                  </a:lnTo>
                  <a:lnTo>
                    <a:pt x="1909" y="3389"/>
                  </a:lnTo>
                  <a:lnTo>
                    <a:pt x="1908" y="3384"/>
                  </a:lnTo>
                  <a:lnTo>
                    <a:pt x="1906" y="3378"/>
                  </a:lnTo>
                  <a:lnTo>
                    <a:pt x="1904" y="3373"/>
                  </a:lnTo>
                  <a:lnTo>
                    <a:pt x="1898" y="3363"/>
                  </a:lnTo>
                  <a:lnTo>
                    <a:pt x="1891" y="3352"/>
                  </a:lnTo>
                  <a:close/>
                  <a:moveTo>
                    <a:pt x="1735" y="3013"/>
                  </a:moveTo>
                  <a:lnTo>
                    <a:pt x="1732" y="3021"/>
                  </a:lnTo>
                  <a:lnTo>
                    <a:pt x="1728" y="3030"/>
                  </a:lnTo>
                  <a:lnTo>
                    <a:pt x="1725" y="3039"/>
                  </a:lnTo>
                  <a:lnTo>
                    <a:pt x="1721" y="3048"/>
                  </a:lnTo>
                  <a:lnTo>
                    <a:pt x="1731" y="3055"/>
                  </a:lnTo>
                  <a:lnTo>
                    <a:pt x="1740" y="3061"/>
                  </a:lnTo>
                  <a:lnTo>
                    <a:pt x="1750" y="3069"/>
                  </a:lnTo>
                  <a:lnTo>
                    <a:pt x="1759" y="3076"/>
                  </a:lnTo>
                  <a:lnTo>
                    <a:pt x="1769" y="3074"/>
                  </a:lnTo>
                  <a:lnTo>
                    <a:pt x="1781" y="3069"/>
                  </a:lnTo>
                  <a:lnTo>
                    <a:pt x="1793" y="3064"/>
                  </a:lnTo>
                  <a:lnTo>
                    <a:pt x="1806" y="3058"/>
                  </a:lnTo>
                  <a:lnTo>
                    <a:pt x="1805" y="3053"/>
                  </a:lnTo>
                  <a:lnTo>
                    <a:pt x="1802" y="3046"/>
                  </a:lnTo>
                  <a:lnTo>
                    <a:pt x="1799" y="3039"/>
                  </a:lnTo>
                  <a:lnTo>
                    <a:pt x="1793" y="3032"/>
                  </a:lnTo>
                  <a:lnTo>
                    <a:pt x="1786" y="3020"/>
                  </a:lnTo>
                  <a:lnTo>
                    <a:pt x="1782" y="3015"/>
                  </a:lnTo>
                  <a:lnTo>
                    <a:pt x="1735" y="3013"/>
                  </a:lnTo>
                  <a:close/>
                  <a:moveTo>
                    <a:pt x="2549" y="2200"/>
                  </a:moveTo>
                  <a:lnTo>
                    <a:pt x="2558" y="2202"/>
                  </a:lnTo>
                  <a:lnTo>
                    <a:pt x="2569" y="2205"/>
                  </a:lnTo>
                  <a:lnTo>
                    <a:pt x="2579" y="2208"/>
                  </a:lnTo>
                  <a:lnTo>
                    <a:pt x="2590" y="2210"/>
                  </a:lnTo>
                  <a:lnTo>
                    <a:pt x="2589" y="2218"/>
                  </a:lnTo>
                  <a:lnTo>
                    <a:pt x="2587" y="2227"/>
                  </a:lnTo>
                  <a:lnTo>
                    <a:pt x="2583" y="2235"/>
                  </a:lnTo>
                  <a:lnTo>
                    <a:pt x="2576" y="2245"/>
                  </a:lnTo>
                  <a:lnTo>
                    <a:pt x="2573" y="2245"/>
                  </a:lnTo>
                  <a:lnTo>
                    <a:pt x="2536" y="2219"/>
                  </a:lnTo>
                  <a:lnTo>
                    <a:pt x="2549" y="2200"/>
                  </a:lnTo>
                  <a:close/>
                  <a:moveTo>
                    <a:pt x="2593" y="2205"/>
                  </a:moveTo>
                  <a:lnTo>
                    <a:pt x="2545" y="2193"/>
                  </a:lnTo>
                  <a:lnTo>
                    <a:pt x="2529" y="2221"/>
                  </a:lnTo>
                  <a:lnTo>
                    <a:pt x="2539" y="2230"/>
                  </a:lnTo>
                  <a:lnTo>
                    <a:pt x="2551" y="2237"/>
                  </a:lnTo>
                  <a:lnTo>
                    <a:pt x="2561" y="2246"/>
                  </a:lnTo>
                  <a:lnTo>
                    <a:pt x="2573" y="2254"/>
                  </a:lnTo>
                  <a:lnTo>
                    <a:pt x="2578" y="2254"/>
                  </a:lnTo>
                  <a:lnTo>
                    <a:pt x="2587" y="2240"/>
                  </a:lnTo>
                  <a:lnTo>
                    <a:pt x="2591" y="2230"/>
                  </a:lnTo>
                  <a:lnTo>
                    <a:pt x="2593" y="2219"/>
                  </a:lnTo>
                  <a:lnTo>
                    <a:pt x="2593" y="2205"/>
                  </a:lnTo>
                  <a:close/>
                  <a:moveTo>
                    <a:pt x="2606" y="2199"/>
                  </a:moveTo>
                  <a:lnTo>
                    <a:pt x="2603" y="2217"/>
                  </a:lnTo>
                  <a:lnTo>
                    <a:pt x="2599" y="2232"/>
                  </a:lnTo>
                  <a:lnTo>
                    <a:pt x="2596" y="2238"/>
                  </a:lnTo>
                  <a:lnTo>
                    <a:pt x="2593" y="2246"/>
                  </a:lnTo>
                  <a:lnTo>
                    <a:pt x="2589" y="2253"/>
                  </a:lnTo>
                  <a:lnTo>
                    <a:pt x="2584" y="2262"/>
                  </a:lnTo>
                  <a:lnTo>
                    <a:pt x="2537" y="2258"/>
                  </a:lnTo>
                  <a:lnTo>
                    <a:pt x="2531" y="2245"/>
                  </a:lnTo>
                  <a:lnTo>
                    <a:pt x="2526" y="2233"/>
                  </a:lnTo>
                  <a:lnTo>
                    <a:pt x="2522" y="2223"/>
                  </a:lnTo>
                  <a:lnTo>
                    <a:pt x="2521" y="2214"/>
                  </a:lnTo>
                  <a:lnTo>
                    <a:pt x="2522" y="2207"/>
                  </a:lnTo>
                  <a:lnTo>
                    <a:pt x="2525" y="2200"/>
                  </a:lnTo>
                  <a:lnTo>
                    <a:pt x="2528" y="2195"/>
                  </a:lnTo>
                  <a:lnTo>
                    <a:pt x="2532" y="2191"/>
                  </a:lnTo>
                  <a:lnTo>
                    <a:pt x="2538" y="2189"/>
                  </a:lnTo>
                  <a:lnTo>
                    <a:pt x="2546" y="2186"/>
                  </a:lnTo>
                  <a:lnTo>
                    <a:pt x="2554" y="2186"/>
                  </a:lnTo>
                  <a:lnTo>
                    <a:pt x="2563" y="2186"/>
                  </a:lnTo>
                  <a:lnTo>
                    <a:pt x="2572" y="2189"/>
                  </a:lnTo>
                  <a:lnTo>
                    <a:pt x="2583" y="2191"/>
                  </a:lnTo>
                  <a:lnTo>
                    <a:pt x="2594" y="2195"/>
                  </a:lnTo>
                  <a:lnTo>
                    <a:pt x="2606" y="2199"/>
                  </a:lnTo>
                  <a:close/>
                  <a:moveTo>
                    <a:pt x="2532" y="2180"/>
                  </a:moveTo>
                  <a:lnTo>
                    <a:pt x="2522" y="2196"/>
                  </a:lnTo>
                  <a:lnTo>
                    <a:pt x="2515" y="2209"/>
                  </a:lnTo>
                  <a:lnTo>
                    <a:pt x="2512" y="2213"/>
                  </a:lnTo>
                  <a:lnTo>
                    <a:pt x="2510" y="2218"/>
                  </a:lnTo>
                  <a:lnTo>
                    <a:pt x="2510" y="2222"/>
                  </a:lnTo>
                  <a:lnTo>
                    <a:pt x="2509" y="2226"/>
                  </a:lnTo>
                  <a:lnTo>
                    <a:pt x="2510" y="2230"/>
                  </a:lnTo>
                  <a:lnTo>
                    <a:pt x="2512" y="2234"/>
                  </a:lnTo>
                  <a:lnTo>
                    <a:pt x="2514" y="2238"/>
                  </a:lnTo>
                  <a:lnTo>
                    <a:pt x="2517" y="2244"/>
                  </a:lnTo>
                  <a:lnTo>
                    <a:pt x="2528" y="2255"/>
                  </a:lnTo>
                  <a:lnTo>
                    <a:pt x="2541" y="2271"/>
                  </a:lnTo>
                  <a:lnTo>
                    <a:pt x="2552" y="2270"/>
                  </a:lnTo>
                  <a:lnTo>
                    <a:pt x="2564" y="2270"/>
                  </a:lnTo>
                  <a:lnTo>
                    <a:pt x="2575" y="2271"/>
                  </a:lnTo>
                  <a:lnTo>
                    <a:pt x="2587" y="2271"/>
                  </a:lnTo>
                  <a:lnTo>
                    <a:pt x="2592" y="2260"/>
                  </a:lnTo>
                  <a:lnTo>
                    <a:pt x="2597" y="2251"/>
                  </a:lnTo>
                  <a:lnTo>
                    <a:pt x="2603" y="2242"/>
                  </a:lnTo>
                  <a:lnTo>
                    <a:pt x="2606" y="2234"/>
                  </a:lnTo>
                  <a:lnTo>
                    <a:pt x="2608" y="2225"/>
                  </a:lnTo>
                  <a:lnTo>
                    <a:pt x="2610" y="2215"/>
                  </a:lnTo>
                  <a:lnTo>
                    <a:pt x="2610" y="2204"/>
                  </a:lnTo>
                  <a:lnTo>
                    <a:pt x="2610" y="2193"/>
                  </a:lnTo>
                  <a:lnTo>
                    <a:pt x="2597" y="2186"/>
                  </a:lnTo>
                  <a:lnTo>
                    <a:pt x="2587" y="2182"/>
                  </a:lnTo>
                  <a:lnTo>
                    <a:pt x="2578" y="2180"/>
                  </a:lnTo>
                  <a:lnTo>
                    <a:pt x="2570" y="2178"/>
                  </a:lnTo>
                  <a:lnTo>
                    <a:pt x="2563" y="2177"/>
                  </a:lnTo>
                  <a:lnTo>
                    <a:pt x="2554" y="2178"/>
                  </a:lnTo>
                  <a:lnTo>
                    <a:pt x="2544" y="2178"/>
                  </a:lnTo>
                  <a:lnTo>
                    <a:pt x="2532" y="2180"/>
                  </a:lnTo>
                  <a:close/>
                  <a:moveTo>
                    <a:pt x="2703" y="2945"/>
                  </a:moveTo>
                  <a:lnTo>
                    <a:pt x="2706" y="2937"/>
                  </a:lnTo>
                  <a:lnTo>
                    <a:pt x="2709" y="2927"/>
                  </a:lnTo>
                  <a:lnTo>
                    <a:pt x="2712" y="2919"/>
                  </a:lnTo>
                  <a:lnTo>
                    <a:pt x="2716" y="2910"/>
                  </a:lnTo>
                  <a:lnTo>
                    <a:pt x="2705" y="2897"/>
                  </a:lnTo>
                  <a:lnTo>
                    <a:pt x="2698" y="2888"/>
                  </a:lnTo>
                  <a:lnTo>
                    <a:pt x="2694" y="2886"/>
                  </a:lnTo>
                  <a:lnTo>
                    <a:pt x="2691" y="2885"/>
                  </a:lnTo>
                  <a:lnTo>
                    <a:pt x="2688" y="2885"/>
                  </a:lnTo>
                  <a:lnTo>
                    <a:pt x="2685" y="2886"/>
                  </a:lnTo>
                  <a:lnTo>
                    <a:pt x="2670" y="2898"/>
                  </a:lnTo>
                  <a:lnTo>
                    <a:pt x="2644" y="2918"/>
                  </a:lnTo>
                  <a:lnTo>
                    <a:pt x="2654" y="2931"/>
                  </a:lnTo>
                  <a:lnTo>
                    <a:pt x="2666" y="2945"/>
                  </a:lnTo>
                  <a:lnTo>
                    <a:pt x="2703" y="2945"/>
                  </a:lnTo>
                  <a:close/>
                  <a:moveTo>
                    <a:pt x="2856" y="3054"/>
                  </a:moveTo>
                  <a:lnTo>
                    <a:pt x="2861" y="3041"/>
                  </a:lnTo>
                  <a:lnTo>
                    <a:pt x="2865" y="3033"/>
                  </a:lnTo>
                  <a:lnTo>
                    <a:pt x="2867" y="3027"/>
                  </a:lnTo>
                  <a:lnTo>
                    <a:pt x="2867" y="3021"/>
                  </a:lnTo>
                  <a:lnTo>
                    <a:pt x="2865" y="3017"/>
                  </a:lnTo>
                  <a:lnTo>
                    <a:pt x="2862" y="3012"/>
                  </a:lnTo>
                  <a:lnTo>
                    <a:pt x="2858" y="3006"/>
                  </a:lnTo>
                  <a:lnTo>
                    <a:pt x="2852" y="2998"/>
                  </a:lnTo>
                  <a:lnTo>
                    <a:pt x="2815" y="2998"/>
                  </a:lnTo>
                  <a:lnTo>
                    <a:pt x="2810" y="3005"/>
                  </a:lnTo>
                  <a:lnTo>
                    <a:pt x="2805" y="3014"/>
                  </a:lnTo>
                  <a:lnTo>
                    <a:pt x="2801" y="3022"/>
                  </a:lnTo>
                  <a:lnTo>
                    <a:pt x="2797" y="3031"/>
                  </a:lnTo>
                  <a:lnTo>
                    <a:pt x="2808" y="3045"/>
                  </a:lnTo>
                  <a:lnTo>
                    <a:pt x="2820" y="3058"/>
                  </a:lnTo>
                  <a:lnTo>
                    <a:pt x="2828" y="3057"/>
                  </a:lnTo>
                  <a:lnTo>
                    <a:pt x="2838" y="3056"/>
                  </a:lnTo>
                  <a:lnTo>
                    <a:pt x="2847" y="3055"/>
                  </a:lnTo>
                  <a:lnTo>
                    <a:pt x="2856" y="3054"/>
                  </a:lnTo>
                  <a:close/>
                  <a:moveTo>
                    <a:pt x="2951" y="3159"/>
                  </a:moveTo>
                  <a:lnTo>
                    <a:pt x="2953" y="3149"/>
                  </a:lnTo>
                  <a:lnTo>
                    <a:pt x="2954" y="3142"/>
                  </a:lnTo>
                  <a:lnTo>
                    <a:pt x="2953" y="3136"/>
                  </a:lnTo>
                  <a:lnTo>
                    <a:pt x="2952" y="3132"/>
                  </a:lnTo>
                  <a:lnTo>
                    <a:pt x="2947" y="3124"/>
                  </a:lnTo>
                  <a:lnTo>
                    <a:pt x="2938" y="3114"/>
                  </a:lnTo>
                  <a:lnTo>
                    <a:pt x="2928" y="3115"/>
                  </a:lnTo>
                  <a:lnTo>
                    <a:pt x="2919" y="3118"/>
                  </a:lnTo>
                  <a:lnTo>
                    <a:pt x="2913" y="3123"/>
                  </a:lnTo>
                  <a:lnTo>
                    <a:pt x="2908" y="3128"/>
                  </a:lnTo>
                  <a:lnTo>
                    <a:pt x="2902" y="3132"/>
                  </a:lnTo>
                  <a:lnTo>
                    <a:pt x="2899" y="3136"/>
                  </a:lnTo>
                  <a:lnTo>
                    <a:pt x="2895" y="3140"/>
                  </a:lnTo>
                  <a:lnTo>
                    <a:pt x="2892" y="3141"/>
                  </a:lnTo>
                  <a:lnTo>
                    <a:pt x="2905" y="3155"/>
                  </a:lnTo>
                  <a:lnTo>
                    <a:pt x="2918" y="3170"/>
                  </a:lnTo>
                  <a:lnTo>
                    <a:pt x="2927" y="3167"/>
                  </a:lnTo>
                  <a:lnTo>
                    <a:pt x="2934" y="3164"/>
                  </a:lnTo>
                  <a:lnTo>
                    <a:pt x="2942" y="3162"/>
                  </a:lnTo>
                  <a:lnTo>
                    <a:pt x="2951" y="3159"/>
                  </a:lnTo>
                  <a:close/>
                  <a:moveTo>
                    <a:pt x="2191" y="3518"/>
                  </a:moveTo>
                  <a:lnTo>
                    <a:pt x="2191" y="3524"/>
                  </a:lnTo>
                  <a:lnTo>
                    <a:pt x="2193" y="3531"/>
                  </a:lnTo>
                  <a:lnTo>
                    <a:pt x="2197" y="3536"/>
                  </a:lnTo>
                  <a:lnTo>
                    <a:pt x="2202" y="3541"/>
                  </a:lnTo>
                  <a:lnTo>
                    <a:pt x="2208" y="3544"/>
                  </a:lnTo>
                  <a:lnTo>
                    <a:pt x="2214" y="3549"/>
                  </a:lnTo>
                  <a:lnTo>
                    <a:pt x="2222" y="3551"/>
                  </a:lnTo>
                  <a:lnTo>
                    <a:pt x="2230" y="3554"/>
                  </a:lnTo>
                  <a:lnTo>
                    <a:pt x="2246" y="3552"/>
                  </a:lnTo>
                  <a:lnTo>
                    <a:pt x="2262" y="3551"/>
                  </a:lnTo>
                  <a:lnTo>
                    <a:pt x="2264" y="3533"/>
                  </a:lnTo>
                  <a:lnTo>
                    <a:pt x="2264" y="3522"/>
                  </a:lnTo>
                  <a:lnTo>
                    <a:pt x="2253" y="3518"/>
                  </a:lnTo>
                  <a:lnTo>
                    <a:pt x="2243" y="3514"/>
                  </a:lnTo>
                  <a:lnTo>
                    <a:pt x="2233" y="3512"/>
                  </a:lnTo>
                  <a:lnTo>
                    <a:pt x="2224" y="3509"/>
                  </a:lnTo>
                  <a:lnTo>
                    <a:pt x="2215" y="3509"/>
                  </a:lnTo>
                  <a:lnTo>
                    <a:pt x="2207" y="3511"/>
                  </a:lnTo>
                  <a:lnTo>
                    <a:pt x="2198" y="3514"/>
                  </a:lnTo>
                  <a:lnTo>
                    <a:pt x="2191" y="3518"/>
                  </a:lnTo>
                  <a:close/>
                  <a:moveTo>
                    <a:pt x="1568" y="3494"/>
                  </a:moveTo>
                  <a:lnTo>
                    <a:pt x="1561" y="3501"/>
                  </a:lnTo>
                  <a:lnTo>
                    <a:pt x="1555" y="3509"/>
                  </a:lnTo>
                  <a:lnTo>
                    <a:pt x="1548" y="3518"/>
                  </a:lnTo>
                  <a:lnTo>
                    <a:pt x="1541" y="3526"/>
                  </a:lnTo>
                  <a:lnTo>
                    <a:pt x="1556" y="3540"/>
                  </a:lnTo>
                  <a:lnTo>
                    <a:pt x="1572" y="3555"/>
                  </a:lnTo>
                  <a:lnTo>
                    <a:pt x="1575" y="3554"/>
                  </a:lnTo>
                  <a:lnTo>
                    <a:pt x="1580" y="3553"/>
                  </a:lnTo>
                  <a:lnTo>
                    <a:pt x="1591" y="3548"/>
                  </a:lnTo>
                  <a:lnTo>
                    <a:pt x="1612" y="3538"/>
                  </a:lnTo>
                  <a:lnTo>
                    <a:pt x="1613" y="3533"/>
                  </a:lnTo>
                  <a:lnTo>
                    <a:pt x="1613" y="3528"/>
                  </a:lnTo>
                  <a:lnTo>
                    <a:pt x="1612" y="3523"/>
                  </a:lnTo>
                  <a:lnTo>
                    <a:pt x="1611" y="3518"/>
                  </a:lnTo>
                  <a:lnTo>
                    <a:pt x="1608" y="3511"/>
                  </a:lnTo>
                  <a:lnTo>
                    <a:pt x="1606" y="3506"/>
                  </a:lnTo>
                  <a:lnTo>
                    <a:pt x="1568" y="3494"/>
                  </a:lnTo>
                  <a:close/>
                  <a:moveTo>
                    <a:pt x="655" y="3436"/>
                  </a:moveTo>
                  <a:lnTo>
                    <a:pt x="655" y="3444"/>
                  </a:lnTo>
                  <a:lnTo>
                    <a:pt x="656" y="3451"/>
                  </a:lnTo>
                  <a:lnTo>
                    <a:pt x="658" y="3459"/>
                  </a:lnTo>
                  <a:lnTo>
                    <a:pt x="660" y="3465"/>
                  </a:lnTo>
                  <a:lnTo>
                    <a:pt x="666" y="3480"/>
                  </a:lnTo>
                  <a:lnTo>
                    <a:pt x="676" y="3497"/>
                  </a:lnTo>
                  <a:lnTo>
                    <a:pt x="687" y="3489"/>
                  </a:lnTo>
                  <a:lnTo>
                    <a:pt x="699" y="3483"/>
                  </a:lnTo>
                  <a:lnTo>
                    <a:pt x="698" y="3464"/>
                  </a:lnTo>
                  <a:lnTo>
                    <a:pt x="696" y="3450"/>
                  </a:lnTo>
                  <a:lnTo>
                    <a:pt x="695" y="3445"/>
                  </a:lnTo>
                  <a:lnTo>
                    <a:pt x="694" y="3440"/>
                  </a:lnTo>
                  <a:lnTo>
                    <a:pt x="692" y="3437"/>
                  </a:lnTo>
                  <a:lnTo>
                    <a:pt x="689" y="3433"/>
                  </a:lnTo>
                  <a:lnTo>
                    <a:pt x="686" y="3431"/>
                  </a:lnTo>
                  <a:lnTo>
                    <a:pt x="684" y="3429"/>
                  </a:lnTo>
                  <a:lnTo>
                    <a:pt x="680" y="3429"/>
                  </a:lnTo>
                  <a:lnTo>
                    <a:pt x="677" y="3429"/>
                  </a:lnTo>
                  <a:lnTo>
                    <a:pt x="667" y="3431"/>
                  </a:lnTo>
                  <a:lnTo>
                    <a:pt x="655" y="3436"/>
                  </a:lnTo>
                  <a:close/>
                  <a:moveTo>
                    <a:pt x="303" y="1911"/>
                  </a:moveTo>
                  <a:lnTo>
                    <a:pt x="298" y="1909"/>
                  </a:lnTo>
                  <a:lnTo>
                    <a:pt x="294" y="1908"/>
                  </a:lnTo>
                  <a:lnTo>
                    <a:pt x="291" y="1905"/>
                  </a:lnTo>
                  <a:lnTo>
                    <a:pt x="288" y="1903"/>
                  </a:lnTo>
                  <a:lnTo>
                    <a:pt x="285" y="1899"/>
                  </a:lnTo>
                  <a:lnTo>
                    <a:pt x="284" y="1897"/>
                  </a:lnTo>
                  <a:lnTo>
                    <a:pt x="282" y="1896"/>
                  </a:lnTo>
                  <a:lnTo>
                    <a:pt x="279" y="1898"/>
                  </a:lnTo>
                  <a:lnTo>
                    <a:pt x="273" y="1903"/>
                  </a:lnTo>
                  <a:lnTo>
                    <a:pt x="262" y="1913"/>
                  </a:lnTo>
                  <a:lnTo>
                    <a:pt x="270" y="1923"/>
                  </a:lnTo>
                  <a:lnTo>
                    <a:pt x="280" y="1933"/>
                  </a:lnTo>
                  <a:lnTo>
                    <a:pt x="285" y="1931"/>
                  </a:lnTo>
                  <a:lnTo>
                    <a:pt x="292" y="1924"/>
                  </a:lnTo>
                  <a:lnTo>
                    <a:pt x="298" y="1917"/>
                  </a:lnTo>
                  <a:lnTo>
                    <a:pt x="303" y="1911"/>
                  </a:lnTo>
                  <a:close/>
                  <a:moveTo>
                    <a:pt x="432" y="2032"/>
                  </a:moveTo>
                  <a:lnTo>
                    <a:pt x="445" y="2020"/>
                  </a:lnTo>
                  <a:lnTo>
                    <a:pt x="456" y="2006"/>
                  </a:lnTo>
                  <a:lnTo>
                    <a:pt x="467" y="1993"/>
                  </a:lnTo>
                  <a:lnTo>
                    <a:pt x="476" y="1979"/>
                  </a:lnTo>
                  <a:lnTo>
                    <a:pt x="479" y="1973"/>
                  </a:lnTo>
                  <a:lnTo>
                    <a:pt x="483" y="1966"/>
                  </a:lnTo>
                  <a:lnTo>
                    <a:pt x="486" y="1958"/>
                  </a:lnTo>
                  <a:lnTo>
                    <a:pt x="488" y="1951"/>
                  </a:lnTo>
                  <a:lnTo>
                    <a:pt x="489" y="1943"/>
                  </a:lnTo>
                  <a:lnTo>
                    <a:pt x="489" y="1935"/>
                  </a:lnTo>
                  <a:lnTo>
                    <a:pt x="489" y="1927"/>
                  </a:lnTo>
                  <a:lnTo>
                    <a:pt x="488" y="1918"/>
                  </a:lnTo>
                  <a:lnTo>
                    <a:pt x="482" y="1921"/>
                  </a:lnTo>
                  <a:lnTo>
                    <a:pt x="476" y="1925"/>
                  </a:lnTo>
                  <a:lnTo>
                    <a:pt x="472" y="1931"/>
                  </a:lnTo>
                  <a:lnTo>
                    <a:pt x="467" y="1937"/>
                  </a:lnTo>
                  <a:lnTo>
                    <a:pt x="458" y="1951"/>
                  </a:lnTo>
                  <a:lnTo>
                    <a:pt x="452" y="1967"/>
                  </a:lnTo>
                  <a:lnTo>
                    <a:pt x="440" y="1999"/>
                  </a:lnTo>
                  <a:lnTo>
                    <a:pt x="431" y="2030"/>
                  </a:lnTo>
                  <a:lnTo>
                    <a:pt x="431" y="2031"/>
                  </a:lnTo>
                  <a:lnTo>
                    <a:pt x="432" y="2032"/>
                  </a:lnTo>
                  <a:close/>
                  <a:moveTo>
                    <a:pt x="1039" y="2308"/>
                  </a:moveTo>
                  <a:lnTo>
                    <a:pt x="1039" y="2337"/>
                  </a:lnTo>
                  <a:lnTo>
                    <a:pt x="1040" y="2365"/>
                  </a:lnTo>
                  <a:lnTo>
                    <a:pt x="1041" y="2394"/>
                  </a:lnTo>
                  <a:lnTo>
                    <a:pt x="1043" y="2422"/>
                  </a:lnTo>
                  <a:lnTo>
                    <a:pt x="1048" y="2479"/>
                  </a:lnTo>
                  <a:lnTo>
                    <a:pt x="1055" y="2536"/>
                  </a:lnTo>
                  <a:lnTo>
                    <a:pt x="1063" y="2593"/>
                  </a:lnTo>
                  <a:lnTo>
                    <a:pt x="1071" y="2651"/>
                  </a:lnTo>
                  <a:lnTo>
                    <a:pt x="1080" y="2710"/>
                  </a:lnTo>
                  <a:lnTo>
                    <a:pt x="1087" y="2767"/>
                  </a:lnTo>
                  <a:lnTo>
                    <a:pt x="1099" y="2773"/>
                  </a:lnTo>
                  <a:lnTo>
                    <a:pt x="1110" y="2779"/>
                  </a:lnTo>
                  <a:lnTo>
                    <a:pt x="1114" y="2779"/>
                  </a:lnTo>
                  <a:lnTo>
                    <a:pt x="1116" y="2780"/>
                  </a:lnTo>
                  <a:lnTo>
                    <a:pt x="1112" y="2719"/>
                  </a:lnTo>
                  <a:lnTo>
                    <a:pt x="1106" y="2659"/>
                  </a:lnTo>
                  <a:lnTo>
                    <a:pt x="1101" y="2599"/>
                  </a:lnTo>
                  <a:lnTo>
                    <a:pt x="1095" y="2538"/>
                  </a:lnTo>
                  <a:lnTo>
                    <a:pt x="1087" y="2479"/>
                  </a:lnTo>
                  <a:lnTo>
                    <a:pt x="1079" y="2420"/>
                  </a:lnTo>
                  <a:lnTo>
                    <a:pt x="1074" y="2391"/>
                  </a:lnTo>
                  <a:lnTo>
                    <a:pt x="1067" y="2362"/>
                  </a:lnTo>
                  <a:lnTo>
                    <a:pt x="1061" y="2333"/>
                  </a:lnTo>
                  <a:lnTo>
                    <a:pt x="1055" y="2305"/>
                  </a:lnTo>
                  <a:lnTo>
                    <a:pt x="1046" y="2306"/>
                  </a:lnTo>
                  <a:lnTo>
                    <a:pt x="1039" y="2308"/>
                  </a:lnTo>
                  <a:close/>
                  <a:moveTo>
                    <a:pt x="1006" y="2315"/>
                  </a:moveTo>
                  <a:lnTo>
                    <a:pt x="1006" y="2368"/>
                  </a:lnTo>
                  <a:lnTo>
                    <a:pt x="1006" y="2421"/>
                  </a:lnTo>
                  <a:lnTo>
                    <a:pt x="1006" y="2476"/>
                  </a:lnTo>
                  <a:lnTo>
                    <a:pt x="1007" y="2530"/>
                  </a:lnTo>
                  <a:lnTo>
                    <a:pt x="1008" y="2585"/>
                  </a:lnTo>
                  <a:lnTo>
                    <a:pt x="1009" y="2640"/>
                  </a:lnTo>
                  <a:lnTo>
                    <a:pt x="1013" y="2695"/>
                  </a:lnTo>
                  <a:lnTo>
                    <a:pt x="1018" y="2750"/>
                  </a:lnTo>
                  <a:lnTo>
                    <a:pt x="1033" y="2749"/>
                  </a:lnTo>
                  <a:lnTo>
                    <a:pt x="1049" y="2748"/>
                  </a:lnTo>
                  <a:lnTo>
                    <a:pt x="1045" y="2694"/>
                  </a:lnTo>
                  <a:lnTo>
                    <a:pt x="1042" y="2640"/>
                  </a:lnTo>
                  <a:lnTo>
                    <a:pt x="1039" y="2586"/>
                  </a:lnTo>
                  <a:lnTo>
                    <a:pt x="1036" y="2531"/>
                  </a:lnTo>
                  <a:lnTo>
                    <a:pt x="1032" y="2477"/>
                  </a:lnTo>
                  <a:lnTo>
                    <a:pt x="1029" y="2423"/>
                  </a:lnTo>
                  <a:lnTo>
                    <a:pt x="1026" y="2369"/>
                  </a:lnTo>
                  <a:lnTo>
                    <a:pt x="1023" y="2315"/>
                  </a:lnTo>
                  <a:lnTo>
                    <a:pt x="1006" y="2315"/>
                  </a:lnTo>
                  <a:close/>
                  <a:moveTo>
                    <a:pt x="955" y="2318"/>
                  </a:moveTo>
                  <a:lnTo>
                    <a:pt x="948" y="2329"/>
                  </a:lnTo>
                  <a:lnTo>
                    <a:pt x="943" y="2343"/>
                  </a:lnTo>
                  <a:lnTo>
                    <a:pt x="937" y="2360"/>
                  </a:lnTo>
                  <a:lnTo>
                    <a:pt x="933" y="2378"/>
                  </a:lnTo>
                  <a:lnTo>
                    <a:pt x="930" y="2398"/>
                  </a:lnTo>
                  <a:lnTo>
                    <a:pt x="927" y="2419"/>
                  </a:lnTo>
                  <a:lnTo>
                    <a:pt x="924" y="2441"/>
                  </a:lnTo>
                  <a:lnTo>
                    <a:pt x="922" y="2463"/>
                  </a:lnTo>
                  <a:lnTo>
                    <a:pt x="919" y="2508"/>
                  </a:lnTo>
                  <a:lnTo>
                    <a:pt x="917" y="2551"/>
                  </a:lnTo>
                  <a:lnTo>
                    <a:pt x="917" y="2589"/>
                  </a:lnTo>
                  <a:lnTo>
                    <a:pt x="917" y="2619"/>
                  </a:lnTo>
                  <a:lnTo>
                    <a:pt x="918" y="2620"/>
                  </a:lnTo>
                  <a:lnTo>
                    <a:pt x="921" y="2620"/>
                  </a:lnTo>
                  <a:lnTo>
                    <a:pt x="916" y="2655"/>
                  </a:lnTo>
                  <a:lnTo>
                    <a:pt x="913" y="2680"/>
                  </a:lnTo>
                  <a:lnTo>
                    <a:pt x="913" y="2685"/>
                  </a:lnTo>
                  <a:lnTo>
                    <a:pt x="914" y="2691"/>
                  </a:lnTo>
                  <a:lnTo>
                    <a:pt x="917" y="2696"/>
                  </a:lnTo>
                  <a:lnTo>
                    <a:pt x="921" y="2701"/>
                  </a:lnTo>
                  <a:lnTo>
                    <a:pt x="926" y="2706"/>
                  </a:lnTo>
                  <a:lnTo>
                    <a:pt x="933" y="2712"/>
                  </a:lnTo>
                  <a:lnTo>
                    <a:pt x="942" y="2717"/>
                  </a:lnTo>
                  <a:lnTo>
                    <a:pt x="952" y="2722"/>
                  </a:lnTo>
                  <a:lnTo>
                    <a:pt x="955" y="2722"/>
                  </a:lnTo>
                  <a:lnTo>
                    <a:pt x="959" y="2723"/>
                  </a:lnTo>
                  <a:lnTo>
                    <a:pt x="964" y="2675"/>
                  </a:lnTo>
                  <a:lnTo>
                    <a:pt x="968" y="2626"/>
                  </a:lnTo>
                  <a:lnTo>
                    <a:pt x="973" y="2576"/>
                  </a:lnTo>
                  <a:lnTo>
                    <a:pt x="978" y="2527"/>
                  </a:lnTo>
                  <a:lnTo>
                    <a:pt x="980" y="2477"/>
                  </a:lnTo>
                  <a:lnTo>
                    <a:pt x="982" y="2427"/>
                  </a:lnTo>
                  <a:lnTo>
                    <a:pt x="982" y="2404"/>
                  </a:lnTo>
                  <a:lnTo>
                    <a:pt x="981" y="2380"/>
                  </a:lnTo>
                  <a:lnTo>
                    <a:pt x="980" y="2357"/>
                  </a:lnTo>
                  <a:lnTo>
                    <a:pt x="978" y="2332"/>
                  </a:lnTo>
                  <a:lnTo>
                    <a:pt x="966" y="2325"/>
                  </a:lnTo>
                  <a:lnTo>
                    <a:pt x="955" y="2318"/>
                  </a:lnTo>
                  <a:close/>
                  <a:moveTo>
                    <a:pt x="864" y="1894"/>
                  </a:moveTo>
                  <a:lnTo>
                    <a:pt x="836" y="1851"/>
                  </a:lnTo>
                  <a:lnTo>
                    <a:pt x="815" y="1818"/>
                  </a:lnTo>
                  <a:lnTo>
                    <a:pt x="807" y="1803"/>
                  </a:lnTo>
                  <a:lnTo>
                    <a:pt x="798" y="1789"/>
                  </a:lnTo>
                  <a:lnTo>
                    <a:pt x="792" y="1776"/>
                  </a:lnTo>
                  <a:lnTo>
                    <a:pt x="787" y="1763"/>
                  </a:lnTo>
                  <a:lnTo>
                    <a:pt x="782" y="1749"/>
                  </a:lnTo>
                  <a:lnTo>
                    <a:pt x="779" y="1735"/>
                  </a:lnTo>
                  <a:lnTo>
                    <a:pt x="776" y="1722"/>
                  </a:lnTo>
                  <a:lnTo>
                    <a:pt x="774" y="1706"/>
                  </a:lnTo>
                  <a:lnTo>
                    <a:pt x="771" y="1669"/>
                  </a:lnTo>
                  <a:lnTo>
                    <a:pt x="770" y="1623"/>
                  </a:lnTo>
                  <a:lnTo>
                    <a:pt x="760" y="1632"/>
                  </a:lnTo>
                  <a:lnTo>
                    <a:pt x="753" y="1640"/>
                  </a:lnTo>
                  <a:lnTo>
                    <a:pt x="746" y="1649"/>
                  </a:lnTo>
                  <a:lnTo>
                    <a:pt x="741" y="1658"/>
                  </a:lnTo>
                  <a:lnTo>
                    <a:pt x="738" y="1669"/>
                  </a:lnTo>
                  <a:lnTo>
                    <a:pt x="735" y="1679"/>
                  </a:lnTo>
                  <a:lnTo>
                    <a:pt x="734" y="1690"/>
                  </a:lnTo>
                  <a:lnTo>
                    <a:pt x="733" y="1701"/>
                  </a:lnTo>
                  <a:lnTo>
                    <a:pt x="733" y="1712"/>
                  </a:lnTo>
                  <a:lnTo>
                    <a:pt x="734" y="1725"/>
                  </a:lnTo>
                  <a:lnTo>
                    <a:pt x="736" y="1736"/>
                  </a:lnTo>
                  <a:lnTo>
                    <a:pt x="738" y="1749"/>
                  </a:lnTo>
                  <a:lnTo>
                    <a:pt x="745" y="1774"/>
                  </a:lnTo>
                  <a:lnTo>
                    <a:pt x="755" y="1801"/>
                  </a:lnTo>
                  <a:lnTo>
                    <a:pt x="765" y="1827"/>
                  </a:lnTo>
                  <a:lnTo>
                    <a:pt x="777" y="1854"/>
                  </a:lnTo>
                  <a:lnTo>
                    <a:pt x="790" y="1880"/>
                  </a:lnTo>
                  <a:lnTo>
                    <a:pt x="801" y="1905"/>
                  </a:lnTo>
                  <a:lnTo>
                    <a:pt x="813" y="1931"/>
                  </a:lnTo>
                  <a:lnTo>
                    <a:pt x="825" y="1955"/>
                  </a:lnTo>
                  <a:lnTo>
                    <a:pt x="833" y="1978"/>
                  </a:lnTo>
                  <a:lnTo>
                    <a:pt x="840" y="1999"/>
                  </a:lnTo>
                  <a:lnTo>
                    <a:pt x="840" y="2000"/>
                  </a:lnTo>
                  <a:lnTo>
                    <a:pt x="841" y="2003"/>
                  </a:lnTo>
                  <a:lnTo>
                    <a:pt x="846" y="1999"/>
                  </a:lnTo>
                  <a:lnTo>
                    <a:pt x="849" y="1995"/>
                  </a:lnTo>
                  <a:lnTo>
                    <a:pt x="852" y="1990"/>
                  </a:lnTo>
                  <a:lnTo>
                    <a:pt x="855" y="1984"/>
                  </a:lnTo>
                  <a:lnTo>
                    <a:pt x="859" y="1968"/>
                  </a:lnTo>
                  <a:lnTo>
                    <a:pt x="861" y="1951"/>
                  </a:lnTo>
                  <a:lnTo>
                    <a:pt x="864" y="1916"/>
                  </a:lnTo>
                  <a:lnTo>
                    <a:pt x="864" y="1894"/>
                  </a:lnTo>
                  <a:close/>
                  <a:moveTo>
                    <a:pt x="859" y="1682"/>
                  </a:moveTo>
                  <a:lnTo>
                    <a:pt x="866" y="1682"/>
                  </a:lnTo>
                  <a:lnTo>
                    <a:pt x="873" y="1680"/>
                  </a:lnTo>
                  <a:lnTo>
                    <a:pt x="880" y="1677"/>
                  </a:lnTo>
                  <a:lnTo>
                    <a:pt x="889" y="1673"/>
                  </a:lnTo>
                  <a:lnTo>
                    <a:pt x="906" y="1662"/>
                  </a:lnTo>
                  <a:lnTo>
                    <a:pt x="924" y="1650"/>
                  </a:lnTo>
                  <a:lnTo>
                    <a:pt x="943" y="1636"/>
                  </a:lnTo>
                  <a:lnTo>
                    <a:pt x="961" y="1622"/>
                  </a:lnTo>
                  <a:lnTo>
                    <a:pt x="979" y="1610"/>
                  </a:lnTo>
                  <a:lnTo>
                    <a:pt x="994" y="1600"/>
                  </a:lnTo>
                  <a:lnTo>
                    <a:pt x="987" y="1587"/>
                  </a:lnTo>
                  <a:lnTo>
                    <a:pt x="981" y="1576"/>
                  </a:lnTo>
                  <a:lnTo>
                    <a:pt x="969" y="1576"/>
                  </a:lnTo>
                  <a:lnTo>
                    <a:pt x="960" y="1577"/>
                  </a:lnTo>
                  <a:lnTo>
                    <a:pt x="949" y="1579"/>
                  </a:lnTo>
                  <a:lnTo>
                    <a:pt x="940" y="1583"/>
                  </a:lnTo>
                  <a:lnTo>
                    <a:pt x="931" y="1588"/>
                  </a:lnTo>
                  <a:lnTo>
                    <a:pt x="922" y="1594"/>
                  </a:lnTo>
                  <a:lnTo>
                    <a:pt x="913" y="1601"/>
                  </a:lnTo>
                  <a:lnTo>
                    <a:pt x="906" y="1610"/>
                  </a:lnTo>
                  <a:lnTo>
                    <a:pt x="898" y="1618"/>
                  </a:lnTo>
                  <a:lnTo>
                    <a:pt x="891" y="1626"/>
                  </a:lnTo>
                  <a:lnTo>
                    <a:pt x="885" y="1636"/>
                  </a:lnTo>
                  <a:lnTo>
                    <a:pt x="878" y="1645"/>
                  </a:lnTo>
                  <a:lnTo>
                    <a:pt x="868" y="1664"/>
                  </a:lnTo>
                  <a:lnTo>
                    <a:pt x="859" y="1682"/>
                  </a:lnTo>
                  <a:close/>
                  <a:moveTo>
                    <a:pt x="1045" y="1688"/>
                  </a:moveTo>
                  <a:lnTo>
                    <a:pt x="1040" y="1686"/>
                  </a:lnTo>
                  <a:lnTo>
                    <a:pt x="1036" y="1685"/>
                  </a:lnTo>
                  <a:lnTo>
                    <a:pt x="1032" y="1685"/>
                  </a:lnTo>
                  <a:lnTo>
                    <a:pt x="1029" y="1685"/>
                  </a:lnTo>
                  <a:lnTo>
                    <a:pt x="1023" y="1685"/>
                  </a:lnTo>
                  <a:lnTo>
                    <a:pt x="1018" y="1686"/>
                  </a:lnTo>
                  <a:lnTo>
                    <a:pt x="1013" y="1674"/>
                  </a:lnTo>
                  <a:lnTo>
                    <a:pt x="1010" y="1662"/>
                  </a:lnTo>
                  <a:lnTo>
                    <a:pt x="1006" y="1652"/>
                  </a:lnTo>
                  <a:lnTo>
                    <a:pt x="1002" y="1640"/>
                  </a:lnTo>
                  <a:lnTo>
                    <a:pt x="994" y="1638"/>
                  </a:lnTo>
                  <a:lnTo>
                    <a:pt x="986" y="1638"/>
                  </a:lnTo>
                  <a:lnTo>
                    <a:pt x="979" y="1638"/>
                  </a:lnTo>
                  <a:lnTo>
                    <a:pt x="971" y="1640"/>
                  </a:lnTo>
                  <a:lnTo>
                    <a:pt x="964" y="1643"/>
                  </a:lnTo>
                  <a:lnTo>
                    <a:pt x="957" y="1648"/>
                  </a:lnTo>
                  <a:lnTo>
                    <a:pt x="951" y="1653"/>
                  </a:lnTo>
                  <a:lnTo>
                    <a:pt x="945" y="1658"/>
                  </a:lnTo>
                  <a:lnTo>
                    <a:pt x="940" y="1664"/>
                  </a:lnTo>
                  <a:lnTo>
                    <a:pt x="934" y="1672"/>
                  </a:lnTo>
                  <a:lnTo>
                    <a:pt x="930" y="1679"/>
                  </a:lnTo>
                  <a:lnTo>
                    <a:pt x="927" y="1687"/>
                  </a:lnTo>
                  <a:lnTo>
                    <a:pt x="924" y="1695"/>
                  </a:lnTo>
                  <a:lnTo>
                    <a:pt x="922" y="1704"/>
                  </a:lnTo>
                  <a:lnTo>
                    <a:pt x="921" y="1711"/>
                  </a:lnTo>
                  <a:lnTo>
                    <a:pt x="919" y="1719"/>
                  </a:lnTo>
                  <a:lnTo>
                    <a:pt x="930" y="1709"/>
                  </a:lnTo>
                  <a:lnTo>
                    <a:pt x="942" y="1699"/>
                  </a:lnTo>
                  <a:lnTo>
                    <a:pt x="951" y="1708"/>
                  </a:lnTo>
                  <a:lnTo>
                    <a:pt x="961" y="1716"/>
                  </a:lnTo>
                  <a:lnTo>
                    <a:pt x="961" y="1719"/>
                  </a:lnTo>
                  <a:lnTo>
                    <a:pt x="959" y="1724"/>
                  </a:lnTo>
                  <a:lnTo>
                    <a:pt x="956" y="1727"/>
                  </a:lnTo>
                  <a:lnTo>
                    <a:pt x="954" y="1731"/>
                  </a:lnTo>
                  <a:lnTo>
                    <a:pt x="948" y="1738"/>
                  </a:lnTo>
                  <a:lnTo>
                    <a:pt x="943" y="1746"/>
                  </a:lnTo>
                  <a:lnTo>
                    <a:pt x="953" y="1751"/>
                  </a:lnTo>
                  <a:lnTo>
                    <a:pt x="966" y="1756"/>
                  </a:lnTo>
                  <a:lnTo>
                    <a:pt x="978" y="1750"/>
                  </a:lnTo>
                  <a:lnTo>
                    <a:pt x="988" y="1743"/>
                  </a:lnTo>
                  <a:lnTo>
                    <a:pt x="999" y="1735"/>
                  </a:lnTo>
                  <a:lnTo>
                    <a:pt x="1008" y="1727"/>
                  </a:lnTo>
                  <a:lnTo>
                    <a:pt x="1026" y="1710"/>
                  </a:lnTo>
                  <a:lnTo>
                    <a:pt x="1045" y="1688"/>
                  </a:lnTo>
                  <a:close/>
                  <a:moveTo>
                    <a:pt x="1425" y="300"/>
                  </a:moveTo>
                  <a:lnTo>
                    <a:pt x="1425" y="291"/>
                  </a:lnTo>
                  <a:lnTo>
                    <a:pt x="1423" y="282"/>
                  </a:lnTo>
                  <a:lnTo>
                    <a:pt x="1421" y="275"/>
                  </a:lnTo>
                  <a:lnTo>
                    <a:pt x="1419" y="269"/>
                  </a:lnTo>
                  <a:lnTo>
                    <a:pt x="1414" y="263"/>
                  </a:lnTo>
                  <a:lnTo>
                    <a:pt x="1411" y="259"/>
                  </a:lnTo>
                  <a:lnTo>
                    <a:pt x="1406" y="256"/>
                  </a:lnTo>
                  <a:lnTo>
                    <a:pt x="1402" y="254"/>
                  </a:lnTo>
                  <a:lnTo>
                    <a:pt x="1396" y="253"/>
                  </a:lnTo>
                  <a:lnTo>
                    <a:pt x="1391" y="252"/>
                  </a:lnTo>
                  <a:lnTo>
                    <a:pt x="1385" y="252"/>
                  </a:lnTo>
                  <a:lnTo>
                    <a:pt x="1380" y="253"/>
                  </a:lnTo>
                  <a:lnTo>
                    <a:pt x="1374" y="254"/>
                  </a:lnTo>
                  <a:lnTo>
                    <a:pt x="1369" y="256"/>
                  </a:lnTo>
                  <a:lnTo>
                    <a:pt x="1364" y="259"/>
                  </a:lnTo>
                  <a:lnTo>
                    <a:pt x="1358" y="262"/>
                  </a:lnTo>
                  <a:lnTo>
                    <a:pt x="1354" y="265"/>
                  </a:lnTo>
                  <a:lnTo>
                    <a:pt x="1350" y="270"/>
                  </a:lnTo>
                  <a:lnTo>
                    <a:pt x="1346" y="274"/>
                  </a:lnTo>
                  <a:lnTo>
                    <a:pt x="1343" y="278"/>
                  </a:lnTo>
                  <a:lnTo>
                    <a:pt x="1341" y="283"/>
                  </a:lnTo>
                  <a:lnTo>
                    <a:pt x="1338" y="289"/>
                  </a:lnTo>
                  <a:lnTo>
                    <a:pt x="1338" y="294"/>
                  </a:lnTo>
                  <a:lnTo>
                    <a:pt x="1338" y="299"/>
                  </a:lnTo>
                  <a:lnTo>
                    <a:pt x="1339" y="304"/>
                  </a:lnTo>
                  <a:lnTo>
                    <a:pt x="1342" y="310"/>
                  </a:lnTo>
                  <a:lnTo>
                    <a:pt x="1345" y="316"/>
                  </a:lnTo>
                  <a:lnTo>
                    <a:pt x="1350" y="321"/>
                  </a:lnTo>
                  <a:lnTo>
                    <a:pt x="1355" y="327"/>
                  </a:lnTo>
                  <a:lnTo>
                    <a:pt x="1363" y="331"/>
                  </a:lnTo>
                  <a:lnTo>
                    <a:pt x="1372" y="336"/>
                  </a:lnTo>
                  <a:lnTo>
                    <a:pt x="1383" y="340"/>
                  </a:lnTo>
                  <a:lnTo>
                    <a:pt x="1391" y="339"/>
                  </a:lnTo>
                  <a:lnTo>
                    <a:pt x="1398" y="336"/>
                  </a:lnTo>
                  <a:lnTo>
                    <a:pt x="1404" y="332"/>
                  </a:lnTo>
                  <a:lnTo>
                    <a:pt x="1409" y="327"/>
                  </a:lnTo>
                  <a:lnTo>
                    <a:pt x="1418" y="314"/>
                  </a:lnTo>
                  <a:lnTo>
                    <a:pt x="1425" y="300"/>
                  </a:lnTo>
                  <a:close/>
                  <a:moveTo>
                    <a:pt x="1742" y="295"/>
                  </a:moveTo>
                  <a:lnTo>
                    <a:pt x="1749" y="312"/>
                  </a:lnTo>
                  <a:lnTo>
                    <a:pt x="1755" y="323"/>
                  </a:lnTo>
                  <a:lnTo>
                    <a:pt x="1761" y="328"/>
                  </a:lnTo>
                  <a:lnTo>
                    <a:pt x="1767" y="332"/>
                  </a:lnTo>
                  <a:lnTo>
                    <a:pt x="1775" y="336"/>
                  </a:lnTo>
                  <a:lnTo>
                    <a:pt x="1788" y="340"/>
                  </a:lnTo>
                  <a:lnTo>
                    <a:pt x="1796" y="338"/>
                  </a:lnTo>
                  <a:lnTo>
                    <a:pt x="1805" y="335"/>
                  </a:lnTo>
                  <a:lnTo>
                    <a:pt x="1812" y="331"/>
                  </a:lnTo>
                  <a:lnTo>
                    <a:pt x="1817" y="327"/>
                  </a:lnTo>
                  <a:lnTo>
                    <a:pt x="1823" y="321"/>
                  </a:lnTo>
                  <a:lnTo>
                    <a:pt x="1826" y="317"/>
                  </a:lnTo>
                  <a:lnTo>
                    <a:pt x="1829" y="312"/>
                  </a:lnTo>
                  <a:lnTo>
                    <a:pt x="1831" y="307"/>
                  </a:lnTo>
                  <a:lnTo>
                    <a:pt x="1832" y="301"/>
                  </a:lnTo>
                  <a:lnTo>
                    <a:pt x="1832" y="295"/>
                  </a:lnTo>
                  <a:lnTo>
                    <a:pt x="1831" y="290"/>
                  </a:lnTo>
                  <a:lnTo>
                    <a:pt x="1830" y="284"/>
                  </a:lnTo>
                  <a:lnTo>
                    <a:pt x="1829" y="279"/>
                  </a:lnTo>
                  <a:lnTo>
                    <a:pt x="1826" y="275"/>
                  </a:lnTo>
                  <a:lnTo>
                    <a:pt x="1824" y="270"/>
                  </a:lnTo>
                  <a:lnTo>
                    <a:pt x="1820" y="265"/>
                  </a:lnTo>
                  <a:lnTo>
                    <a:pt x="1816" y="261"/>
                  </a:lnTo>
                  <a:lnTo>
                    <a:pt x="1812" y="258"/>
                  </a:lnTo>
                  <a:lnTo>
                    <a:pt x="1808" y="255"/>
                  </a:lnTo>
                  <a:lnTo>
                    <a:pt x="1803" y="253"/>
                  </a:lnTo>
                  <a:lnTo>
                    <a:pt x="1797" y="252"/>
                  </a:lnTo>
                  <a:lnTo>
                    <a:pt x="1792" y="251"/>
                  </a:lnTo>
                  <a:lnTo>
                    <a:pt x="1787" y="251"/>
                  </a:lnTo>
                  <a:lnTo>
                    <a:pt x="1782" y="251"/>
                  </a:lnTo>
                  <a:lnTo>
                    <a:pt x="1776" y="253"/>
                  </a:lnTo>
                  <a:lnTo>
                    <a:pt x="1771" y="255"/>
                  </a:lnTo>
                  <a:lnTo>
                    <a:pt x="1766" y="259"/>
                  </a:lnTo>
                  <a:lnTo>
                    <a:pt x="1761" y="263"/>
                  </a:lnTo>
                  <a:lnTo>
                    <a:pt x="1755" y="270"/>
                  </a:lnTo>
                  <a:lnTo>
                    <a:pt x="1750" y="277"/>
                  </a:lnTo>
                  <a:lnTo>
                    <a:pt x="1746" y="285"/>
                  </a:lnTo>
                  <a:lnTo>
                    <a:pt x="1742" y="295"/>
                  </a:lnTo>
                  <a:close/>
                  <a:moveTo>
                    <a:pt x="1638" y="111"/>
                  </a:moveTo>
                  <a:lnTo>
                    <a:pt x="1633" y="102"/>
                  </a:lnTo>
                  <a:lnTo>
                    <a:pt x="1628" y="93"/>
                  </a:lnTo>
                  <a:lnTo>
                    <a:pt x="1621" y="87"/>
                  </a:lnTo>
                  <a:lnTo>
                    <a:pt x="1615" y="80"/>
                  </a:lnTo>
                  <a:lnTo>
                    <a:pt x="1610" y="76"/>
                  </a:lnTo>
                  <a:lnTo>
                    <a:pt x="1603" y="73"/>
                  </a:lnTo>
                  <a:lnTo>
                    <a:pt x="1597" y="71"/>
                  </a:lnTo>
                  <a:lnTo>
                    <a:pt x="1591" y="70"/>
                  </a:lnTo>
                  <a:lnTo>
                    <a:pt x="1584" y="71"/>
                  </a:lnTo>
                  <a:lnTo>
                    <a:pt x="1579" y="73"/>
                  </a:lnTo>
                  <a:lnTo>
                    <a:pt x="1573" y="76"/>
                  </a:lnTo>
                  <a:lnTo>
                    <a:pt x="1566" y="80"/>
                  </a:lnTo>
                  <a:lnTo>
                    <a:pt x="1561" y="86"/>
                  </a:lnTo>
                  <a:lnTo>
                    <a:pt x="1556" y="93"/>
                  </a:lnTo>
                  <a:lnTo>
                    <a:pt x="1551" y="102"/>
                  </a:lnTo>
                  <a:lnTo>
                    <a:pt x="1545" y="111"/>
                  </a:lnTo>
                  <a:lnTo>
                    <a:pt x="1549" y="121"/>
                  </a:lnTo>
                  <a:lnTo>
                    <a:pt x="1553" y="128"/>
                  </a:lnTo>
                  <a:lnTo>
                    <a:pt x="1556" y="133"/>
                  </a:lnTo>
                  <a:lnTo>
                    <a:pt x="1559" y="138"/>
                  </a:lnTo>
                  <a:lnTo>
                    <a:pt x="1564" y="141"/>
                  </a:lnTo>
                  <a:lnTo>
                    <a:pt x="1571" y="144"/>
                  </a:lnTo>
                  <a:lnTo>
                    <a:pt x="1579" y="148"/>
                  </a:lnTo>
                  <a:lnTo>
                    <a:pt x="1592" y="152"/>
                  </a:lnTo>
                  <a:lnTo>
                    <a:pt x="1600" y="149"/>
                  </a:lnTo>
                  <a:lnTo>
                    <a:pt x="1608" y="147"/>
                  </a:lnTo>
                  <a:lnTo>
                    <a:pt x="1615" y="143"/>
                  </a:lnTo>
                  <a:lnTo>
                    <a:pt x="1620" y="140"/>
                  </a:lnTo>
                  <a:lnTo>
                    <a:pt x="1625" y="134"/>
                  </a:lnTo>
                  <a:lnTo>
                    <a:pt x="1630" y="128"/>
                  </a:lnTo>
                  <a:lnTo>
                    <a:pt x="1634" y="121"/>
                  </a:lnTo>
                  <a:lnTo>
                    <a:pt x="1638" y="111"/>
                  </a:lnTo>
                  <a:close/>
                  <a:moveTo>
                    <a:pt x="1638" y="474"/>
                  </a:moveTo>
                  <a:lnTo>
                    <a:pt x="1633" y="464"/>
                  </a:lnTo>
                  <a:lnTo>
                    <a:pt x="1628" y="456"/>
                  </a:lnTo>
                  <a:lnTo>
                    <a:pt x="1622" y="449"/>
                  </a:lnTo>
                  <a:lnTo>
                    <a:pt x="1617" y="443"/>
                  </a:lnTo>
                  <a:lnTo>
                    <a:pt x="1612" y="439"/>
                  </a:lnTo>
                  <a:lnTo>
                    <a:pt x="1605" y="436"/>
                  </a:lnTo>
                  <a:lnTo>
                    <a:pt x="1600" y="432"/>
                  </a:lnTo>
                  <a:lnTo>
                    <a:pt x="1595" y="430"/>
                  </a:lnTo>
                  <a:lnTo>
                    <a:pt x="1590" y="430"/>
                  </a:lnTo>
                  <a:lnTo>
                    <a:pt x="1584" y="430"/>
                  </a:lnTo>
                  <a:lnTo>
                    <a:pt x="1579" y="430"/>
                  </a:lnTo>
                  <a:lnTo>
                    <a:pt x="1574" y="432"/>
                  </a:lnTo>
                  <a:lnTo>
                    <a:pt x="1570" y="433"/>
                  </a:lnTo>
                  <a:lnTo>
                    <a:pt x="1565" y="437"/>
                  </a:lnTo>
                  <a:lnTo>
                    <a:pt x="1561" y="440"/>
                  </a:lnTo>
                  <a:lnTo>
                    <a:pt x="1558" y="443"/>
                  </a:lnTo>
                  <a:lnTo>
                    <a:pt x="1555" y="447"/>
                  </a:lnTo>
                  <a:lnTo>
                    <a:pt x="1552" y="451"/>
                  </a:lnTo>
                  <a:lnTo>
                    <a:pt x="1551" y="457"/>
                  </a:lnTo>
                  <a:lnTo>
                    <a:pt x="1548" y="461"/>
                  </a:lnTo>
                  <a:lnTo>
                    <a:pt x="1547" y="466"/>
                  </a:lnTo>
                  <a:lnTo>
                    <a:pt x="1547" y="471"/>
                  </a:lnTo>
                  <a:lnTo>
                    <a:pt x="1548" y="477"/>
                  </a:lnTo>
                  <a:lnTo>
                    <a:pt x="1549" y="482"/>
                  </a:lnTo>
                  <a:lnTo>
                    <a:pt x="1552" y="487"/>
                  </a:lnTo>
                  <a:lnTo>
                    <a:pt x="1555" y="493"/>
                  </a:lnTo>
                  <a:lnTo>
                    <a:pt x="1558" y="498"/>
                  </a:lnTo>
                  <a:lnTo>
                    <a:pt x="1563" y="503"/>
                  </a:lnTo>
                  <a:lnTo>
                    <a:pt x="1568" y="507"/>
                  </a:lnTo>
                  <a:lnTo>
                    <a:pt x="1575" y="512"/>
                  </a:lnTo>
                  <a:lnTo>
                    <a:pt x="1582" y="516"/>
                  </a:lnTo>
                  <a:lnTo>
                    <a:pt x="1592" y="519"/>
                  </a:lnTo>
                  <a:lnTo>
                    <a:pt x="1601" y="516"/>
                  </a:lnTo>
                  <a:lnTo>
                    <a:pt x="1610" y="513"/>
                  </a:lnTo>
                  <a:lnTo>
                    <a:pt x="1616" y="509"/>
                  </a:lnTo>
                  <a:lnTo>
                    <a:pt x="1621" y="505"/>
                  </a:lnTo>
                  <a:lnTo>
                    <a:pt x="1625" y="500"/>
                  </a:lnTo>
                  <a:lnTo>
                    <a:pt x="1630" y="493"/>
                  </a:lnTo>
                  <a:lnTo>
                    <a:pt x="1634" y="484"/>
                  </a:lnTo>
                  <a:lnTo>
                    <a:pt x="1638" y="474"/>
                  </a:lnTo>
                  <a:close/>
                  <a:moveTo>
                    <a:pt x="2360" y="1932"/>
                  </a:moveTo>
                  <a:lnTo>
                    <a:pt x="2355" y="1939"/>
                  </a:lnTo>
                  <a:lnTo>
                    <a:pt x="2349" y="1948"/>
                  </a:lnTo>
                  <a:lnTo>
                    <a:pt x="2345" y="1955"/>
                  </a:lnTo>
                  <a:lnTo>
                    <a:pt x="2341" y="1964"/>
                  </a:lnTo>
                  <a:lnTo>
                    <a:pt x="2287" y="1961"/>
                  </a:lnTo>
                  <a:lnTo>
                    <a:pt x="2282" y="1972"/>
                  </a:lnTo>
                  <a:lnTo>
                    <a:pt x="2299" y="1987"/>
                  </a:lnTo>
                  <a:lnTo>
                    <a:pt x="2321" y="1986"/>
                  </a:lnTo>
                  <a:lnTo>
                    <a:pt x="2343" y="1986"/>
                  </a:lnTo>
                  <a:lnTo>
                    <a:pt x="2365" y="1985"/>
                  </a:lnTo>
                  <a:lnTo>
                    <a:pt x="2387" y="1984"/>
                  </a:lnTo>
                  <a:lnTo>
                    <a:pt x="2365" y="1932"/>
                  </a:lnTo>
                  <a:lnTo>
                    <a:pt x="2360" y="1932"/>
                  </a:lnTo>
                  <a:close/>
                  <a:moveTo>
                    <a:pt x="2500" y="1854"/>
                  </a:moveTo>
                  <a:lnTo>
                    <a:pt x="2496" y="1859"/>
                  </a:lnTo>
                  <a:lnTo>
                    <a:pt x="2493" y="1864"/>
                  </a:lnTo>
                  <a:lnTo>
                    <a:pt x="2491" y="1871"/>
                  </a:lnTo>
                  <a:lnTo>
                    <a:pt x="2490" y="1880"/>
                  </a:lnTo>
                  <a:lnTo>
                    <a:pt x="2513" y="1880"/>
                  </a:lnTo>
                  <a:lnTo>
                    <a:pt x="2536" y="1879"/>
                  </a:lnTo>
                  <a:lnTo>
                    <a:pt x="2559" y="1879"/>
                  </a:lnTo>
                  <a:lnTo>
                    <a:pt x="2584" y="1879"/>
                  </a:lnTo>
                  <a:lnTo>
                    <a:pt x="2563" y="1872"/>
                  </a:lnTo>
                  <a:lnTo>
                    <a:pt x="2541" y="1865"/>
                  </a:lnTo>
                  <a:lnTo>
                    <a:pt x="2520" y="1859"/>
                  </a:lnTo>
                  <a:lnTo>
                    <a:pt x="2500" y="1854"/>
                  </a:lnTo>
                  <a:close/>
                  <a:moveTo>
                    <a:pt x="2443" y="1763"/>
                  </a:moveTo>
                  <a:lnTo>
                    <a:pt x="2442" y="1774"/>
                  </a:lnTo>
                  <a:lnTo>
                    <a:pt x="2442" y="1786"/>
                  </a:lnTo>
                  <a:lnTo>
                    <a:pt x="2463" y="1782"/>
                  </a:lnTo>
                  <a:lnTo>
                    <a:pt x="2479" y="1778"/>
                  </a:lnTo>
                  <a:lnTo>
                    <a:pt x="2482" y="1778"/>
                  </a:lnTo>
                  <a:lnTo>
                    <a:pt x="2485" y="1778"/>
                  </a:lnTo>
                  <a:lnTo>
                    <a:pt x="2489" y="1779"/>
                  </a:lnTo>
                  <a:lnTo>
                    <a:pt x="2493" y="1781"/>
                  </a:lnTo>
                  <a:lnTo>
                    <a:pt x="2496" y="1784"/>
                  </a:lnTo>
                  <a:lnTo>
                    <a:pt x="2499" y="1788"/>
                  </a:lnTo>
                  <a:lnTo>
                    <a:pt x="2502" y="1792"/>
                  </a:lnTo>
                  <a:lnTo>
                    <a:pt x="2507" y="1800"/>
                  </a:lnTo>
                  <a:lnTo>
                    <a:pt x="2494" y="1810"/>
                  </a:lnTo>
                  <a:lnTo>
                    <a:pt x="2482" y="1821"/>
                  </a:lnTo>
                  <a:lnTo>
                    <a:pt x="2487" y="1830"/>
                  </a:lnTo>
                  <a:lnTo>
                    <a:pt x="2492" y="1841"/>
                  </a:lnTo>
                  <a:lnTo>
                    <a:pt x="2513" y="1841"/>
                  </a:lnTo>
                  <a:lnTo>
                    <a:pt x="2533" y="1842"/>
                  </a:lnTo>
                  <a:lnTo>
                    <a:pt x="2554" y="1842"/>
                  </a:lnTo>
                  <a:lnTo>
                    <a:pt x="2575" y="1843"/>
                  </a:lnTo>
                  <a:lnTo>
                    <a:pt x="2575" y="1824"/>
                  </a:lnTo>
                  <a:lnTo>
                    <a:pt x="2555" y="1821"/>
                  </a:lnTo>
                  <a:lnTo>
                    <a:pt x="2551" y="1813"/>
                  </a:lnTo>
                  <a:lnTo>
                    <a:pt x="2549" y="1807"/>
                  </a:lnTo>
                  <a:lnTo>
                    <a:pt x="2549" y="1801"/>
                  </a:lnTo>
                  <a:lnTo>
                    <a:pt x="2549" y="1795"/>
                  </a:lnTo>
                  <a:lnTo>
                    <a:pt x="2552" y="1786"/>
                  </a:lnTo>
                  <a:lnTo>
                    <a:pt x="2556" y="1775"/>
                  </a:lnTo>
                  <a:lnTo>
                    <a:pt x="2571" y="1773"/>
                  </a:lnTo>
                  <a:lnTo>
                    <a:pt x="2587" y="1773"/>
                  </a:lnTo>
                  <a:lnTo>
                    <a:pt x="2587" y="1754"/>
                  </a:lnTo>
                  <a:lnTo>
                    <a:pt x="2563" y="1749"/>
                  </a:lnTo>
                  <a:lnTo>
                    <a:pt x="2542" y="1745"/>
                  </a:lnTo>
                  <a:lnTo>
                    <a:pt x="2527" y="1744"/>
                  </a:lnTo>
                  <a:lnTo>
                    <a:pt x="2512" y="1744"/>
                  </a:lnTo>
                  <a:lnTo>
                    <a:pt x="2497" y="1746"/>
                  </a:lnTo>
                  <a:lnTo>
                    <a:pt x="2482" y="1750"/>
                  </a:lnTo>
                  <a:lnTo>
                    <a:pt x="2465" y="1755"/>
                  </a:lnTo>
                  <a:lnTo>
                    <a:pt x="2443" y="1763"/>
                  </a:lnTo>
                  <a:close/>
                  <a:moveTo>
                    <a:pt x="2447" y="1697"/>
                  </a:moveTo>
                  <a:lnTo>
                    <a:pt x="2447" y="1722"/>
                  </a:lnTo>
                  <a:lnTo>
                    <a:pt x="2472" y="1720"/>
                  </a:lnTo>
                  <a:lnTo>
                    <a:pt x="2496" y="1720"/>
                  </a:lnTo>
                  <a:lnTo>
                    <a:pt x="2520" y="1720"/>
                  </a:lnTo>
                  <a:lnTo>
                    <a:pt x="2545" y="1719"/>
                  </a:lnTo>
                  <a:lnTo>
                    <a:pt x="2569" y="1719"/>
                  </a:lnTo>
                  <a:lnTo>
                    <a:pt x="2593" y="1719"/>
                  </a:lnTo>
                  <a:lnTo>
                    <a:pt x="2617" y="1719"/>
                  </a:lnTo>
                  <a:lnTo>
                    <a:pt x="2642" y="1719"/>
                  </a:lnTo>
                  <a:lnTo>
                    <a:pt x="2628" y="1710"/>
                  </a:lnTo>
                  <a:lnTo>
                    <a:pt x="2614" y="1703"/>
                  </a:lnTo>
                  <a:lnTo>
                    <a:pt x="2602" y="1696"/>
                  </a:lnTo>
                  <a:lnTo>
                    <a:pt x="2590" y="1691"/>
                  </a:lnTo>
                  <a:lnTo>
                    <a:pt x="2578" y="1687"/>
                  </a:lnTo>
                  <a:lnTo>
                    <a:pt x="2567" y="1685"/>
                  </a:lnTo>
                  <a:lnTo>
                    <a:pt x="2555" y="1682"/>
                  </a:lnTo>
                  <a:lnTo>
                    <a:pt x="2545" y="1682"/>
                  </a:lnTo>
                  <a:lnTo>
                    <a:pt x="2534" y="1682"/>
                  </a:lnTo>
                  <a:lnTo>
                    <a:pt x="2522" y="1683"/>
                  </a:lnTo>
                  <a:lnTo>
                    <a:pt x="2511" y="1685"/>
                  </a:lnTo>
                  <a:lnTo>
                    <a:pt x="2499" y="1687"/>
                  </a:lnTo>
                  <a:lnTo>
                    <a:pt x="2475" y="1692"/>
                  </a:lnTo>
                  <a:lnTo>
                    <a:pt x="2447" y="1697"/>
                  </a:lnTo>
                  <a:close/>
                  <a:moveTo>
                    <a:pt x="2977" y="2747"/>
                  </a:moveTo>
                  <a:lnTo>
                    <a:pt x="2971" y="2735"/>
                  </a:lnTo>
                  <a:lnTo>
                    <a:pt x="2965" y="2722"/>
                  </a:lnTo>
                  <a:lnTo>
                    <a:pt x="2952" y="2724"/>
                  </a:lnTo>
                  <a:lnTo>
                    <a:pt x="2943" y="2726"/>
                  </a:lnTo>
                  <a:lnTo>
                    <a:pt x="2936" y="2729"/>
                  </a:lnTo>
                  <a:lnTo>
                    <a:pt x="2930" y="2732"/>
                  </a:lnTo>
                  <a:lnTo>
                    <a:pt x="2926" y="2736"/>
                  </a:lnTo>
                  <a:lnTo>
                    <a:pt x="2921" y="2742"/>
                  </a:lnTo>
                  <a:lnTo>
                    <a:pt x="2917" y="2752"/>
                  </a:lnTo>
                  <a:lnTo>
                    <a:pt x="2913" y="2763"/>
                  </a:lnTo>
                  <a:lnTo>
                    <a:pt x="2919" y="2773"/>
                  </a:lnTo>
                  <a:lnTo>
                    <a:pt x="2927" y="2784"/>
                  </a:lnTo>
                  <a:lnTo>
                    <a:pt x="2932" y="2782"/>
                  </a:lnTo>
                  <a:lnTo>
                    <a:pt x="2939" y="2780"/>
                  </a:lnTo>
                  <a:lnTo>
                    <a:pt x="2947" y="2776"/>
                  </a:lnTo>
                  <a:lnTo>
                    <a:pt x="2954" y="2771"/>
                  </a:lnTo>
                  <a:lnTo>
                    <a:pt x="2960" y="2766"/>
                  </a:lnTo>
                  <a:lnTo>
                    <a:pt x="2967" y="2759"/>
                  </a:lnTo>
                  <a:lnTo>
                    <a:pt x="2973" y="2753"/>
                  </a:lnTo>
                  <a:lnTo>
                    <a:pt x="2977" y="2747"/>
                  </a:lnTo>
                  <a:close/>
                  <a:moveTo>
                    <a:pt x="2961" y="2035"/>
                  </a:moveTo>
                  <a:lnTo>
                    <a:pt x="2972" y="2035"/>
                  </a:lnTo>
                  <a:lnTo>
                    <a:pt x="2982" y="2036"/>
                  </a:lnTo>
                  <a:lnTo>
                    <a:pt x="2981" y="2028"/>
                  </a:lnTo>
                  <a:lnTo>
                    <a:pt x="2978" y="2021"/>
                  </a:lnTo>
                  <a:lnTo>
                    <a:pt x="2974" y="2012"/>
                  </a:lnTo>
                  <a:lnTo>
                    <a:pt x="2969" y="2004"/>
                  </a:lnTo>
                  <a:lnTo>
                    <a:pt x="2963" y="1996"/>
                  </a:lnTo>
                  <a:lnTo>
                    <a:pt x="2956" y="1988"/>
                  </a:lnTo>
                  <a:lnTo>
                    <a:pt x="2949" y="1980"/>
                  </a:lnTo>
                  <a:lnTo>
                    <a:pt x="2941" y="1973"/>
                  </a:lnTo>
                  <a:lnTo>
                    <a:pt x="2926" y="1959"/>
                  </a:lnTo>
                  <a:lnTo>
                    <a:pt x="2910" y="1949"/>
                  </a:lnTo>
                  <a:lnTo>
                    <a:pt x="2902" y="1944"/>
                  </a:lnTo>
                  <a:lnTo>
                    <a:pt x="2895" y="1942"/>
                  </a:lnTo>
                  <a:lnTo>
                    <a:pt x="2890" y="1940"/>
                  </a:lnTo>
                  <a:lnTo>
                    <a:pt x="2884" y="1939"/>
                  </a:lnTo>
                  <a:lnTo>
                    <a:pt x="2903" y="1961"/>
                  </a:lnTo>
                  <a:lnTo>
                    <a:pt x="2922" y="1985"/>
                  </a:lnTo>
                  <a:lnTo>
                    <a:pt x="2942" y="2009"/>
                  </a:lnTo>
                  <a:lnTo>
                    <a:pt x="2961" y="2035"/>
                  </a:lnTo>
                  <a:close/>
                  <a:moveTo>
                    <a:pt x="3351" y="1894"/>
                  </a:moveTo>
                  <a:lnTo>
                    <a:pt x="3352" y="1909"/>
                  </a:lnTo>
                  <a:lnTo>
                    <a:pt x="3351" y="1923"/>
                  </a:lnTo>
                  <a:lnTo>
                    <a:pt x="3349" y="1938"/>
                  </a:lnTo>
                  <a:lnTo>
                    <a:pt x="3345" y="1951"/>
                  </a:lnTo>
                  <a:lnTo>
                    <a:pt x="3341" y="1965"/>
                  </a:lnTo>
                  <a:lnTo>
                    <a:pt x="3337" y="1976"/>
                  </a:lnTo>
                  <a:lnTo>
                    <a:pt x="3331" y="1988"/>
                  </a:lnTo>
                  <a:lnTo>
                    <a:pt x="3323" y="1999"/>
                  </a:lnTo>
                  <a:lnTo>
                    <a:pt x="3316" y="2011"/>
                  </a:lnTo>
                  <a:lnTo>
                    <a:pt x="3308" y="2021"/>
                  </a:lnTo>
                  <a:lnTo>
                    <a:pt x="3298" y="2031"/>
                  </a:lnTo>
                  <a:lnTo>
                    <a:pt x="3289" y="2041"/>
                  </a:lnTo>
                  <a:lnTo>
                    <a:pt x="3267" y="2060"/>
                  </a:lnTo>
                  <a:lnTo>
                    <a:pt x="3245" y="2078"/>
                  </a:lnTo>
                  <a:lnTo>
                    <a:pt x="3199" y="2114"/>
                  </a:lnTo>
                  <a:lnTo>
                    <a:pt x="3152" y="2149"/>
                  </a:lnTo>
                  <a:lnTo>
                    <a:pt x="3142" y="2159"/>
                  </a:lnTo>
                  <a:lnTo>
                    <a:pt x="3131" y="2169"/>
                  </a:lnTo>
                  <a:lnTo>
                    <a:pt x="3121" y="2178"/>
                  </a:lnTo>
                  <a:lnTo>
                    <a:pt x="3111" y="2189"/>
                  </a:lnTo>
                  <a:lnTo>
                    <a:pt x="3103" y="2199"/>
                  </a:lnTo>
                  <a:lnTo>
                    <a:pt x="3094" y="2211"/>
                  </a:lnTo>
                  <a:lnTo>
                    <a:pt x="3086" y="2222"/>
                  </a:lnTo>
                  <a:lnTo>
                    <a:pt x="3080" y="2235"/>
                  </a:lnTo>
                  <a:lnTo>
                    <a:pt x="3087" y="2234"/>
                  </a:lnTo>
                  <a:lnTo>
                    <a:pt x="3096" y="2231"/>
                  </a:lnTo>
                  <a:lnTo>
                    <a:pt x="3109" y="2228"/>
                  </a:lnTo>
                  <a:lnTo>
                    <a:pt x="3123" y="2222"/>
                  </a:lnTo>
                  <a:lnTo>
                    <a:pt x="3154" y="2210"/>
                  </a:lnTo>
                  <a:lnTo>
                    <a:pt x="3189" y="2196"/>
                  </a:lnTo>
                  <a:lnTo>
                    <a:pt x="3222" y="2182"/>
                  </a:lnTo>
                  <a:lnTo>
                    <a:pt x="3251" y="2171"/>
                  </a:lnTo>
                  <a:lnTo>
                    <a:pt x="3262" y="2167"/>
                  </a:lnTo>
                  <a:lnTo>
                    <a:pt x="3272" y="2164"/>
                  </a:lnTo>
                  <a:lnTo>
                    <a:pt x="3278" y="2163"/>
                  </a:lnTo>
                  <a:lnTo>
                    <a:pt x="3282" y="2164"/>
                  </a:lnTo>
                  <a:lnTo>
                    <a:pt x="3252" y="2190"/>
                  </a:lnTo>
                  <a:lnTo>
                    <a:pt x="3219" y="2217"/>
                  </a:lnTo>
                  <a:lnTo>
                    <a:pt x="3184" y="2245"/>
                  </a:lnTo>
                  <a:lnTo>
                    <a:pt x="3149" y="2271"/>
                  </a:lnTo>
                  <a:lnTo>
                    <a:pt x="3131" y="2284"/>
                  </a:lnTo>
                  <a:lnTo>
                    <a:pt x="3113" y="2295"/>
                  </a:lnTo>
                  <a:lnTo>
                    <a:pt x="3094" y="2307"/>
                  </a:lnTo>
                  <a:lnTo>
                    <a:pt x="3076" y="2316"/>
                  </a:lnTo>
                  <a:lnTo>
                    <a:pt x="3058" y="2325"/>
                  </a:lnTo>
                  <a:lnTo>
                    <a:pt x="3039" y="2332"/>
                  </a:lnTo>
                  <a:lnTo>
                    <a:pt x="3022" y="2338"/>
                  </a:lnTo>
                  <a:lnTo>
                    <a:pt x="3003" y="2341"/>
                  </a:lnTo>
                  <a:lnTo>
                    <a:pt x="2994" y="2331"/>
                  </a:lnTo>
                  <a:lnTo>
                    <a:pt x="2985" y="2322"/>
                  </a:lnTo>
                  <a:lnTo>
                    <a:pt x="2976" y="2312"/>
                  </a:lnTo>
                  <a:lnTo>
                    <a:pt x="2967" y="2304"/>
                  </a:lnTo>
                  <a:lnTo>
                    <a:pt x="2961" y="2309"/>
                  </a:lnTo>
                  <a:lnTo>
                    <a:pt x="2955" y="2319"/>
                  </a:lnTo>
                  <a:lnTo>
                    <a:pt x="2949" y="2331"/>
                  </a:lnTo>
                  <a:lnTo>
                    <a:pt x="2942" y="2346"/>
                  </a:lnTo>
                  <a:lnTo>
                    <a:pt x="2928" y="2383"/>
                  </a:lnTo>
                  <a:lnTo>
                    <a:pt x="2914" y="2425"/>
                  </a:lnTo>
                  <a:lnTo>
                    <a:pt x="2900" y="2469"/>
                  </a:lnTo>
                  <a:lnTo>
                    <a:pt x="2890" y="2509"/>
                  </a:lnTo>
                  <a:lnTo>
                    <a:pt x="2885" y="2527"/>
                  </a:lnTo>
                  <a:lnTo>
                    <a:pt x="2882" y="2542"/>
                  </a:lnTo>
                  <a:lnTo>
                    <a:pt x="2880" y="2554"/>
                  </a:lnTo>
                  <a:lnTo>
                    <a:pt x="2879" y="2564"/>
                  </a:lnTo>
                  <a:lnTo>
                    <a:pt x="2907" y="2561"/>
                  </a:lnTo>
                  <a:lnTo>
                    <a:pt x="2913" y="2538"/>
                  </a:lnTo>
                  <a:lnTo>
                    <a:pt x="2919" y="2516"/>
                  </a:lnTo>
                  <a:lnTo>
                    <a:pt x="2926" y="2494"/>
                  </a:lnTo>
                  <a:lnTo>
                    <a:pt x="2932" y="2472"/>
                  </a:lnTo>
                  <a:lnTo>
                    <a:pt x="2938" y="2449"/>
                  </a:lnTo>
                  <a:lnTo>
                    <a:pt x="2946" y="2426"/>
                  </a:lnTo>
                  <a:lnTo>
                    <a:pt x="2952" y="2404"/>
                  </a:lnTo>
                  <a:lnTo>
                    <a:pt x="2958" y="2382"/>
                  </a:lnTo>
                  <a:lnTo>
                    <a:pt x="2974" y="2384"/>
                  </a:lnTo>
                  <a:lnTo>
                    <a:pt x="2989" y="2386"/>
                  </a:lnTo>
                  <a:lnTo>
                    <a:pt x="3005" y="2388"/>
                  </a:lnTo>
                  <a:lnTo>
                    <a:pt x="3020" y="2391"/>
                  </a:lnTo>
                  <a:lnTo>
                    <a:pt x="3024" y="2413"/>
                  </a:lnTo>
                  <a:lnTo>
                    <a:pt x="3025" y="2435"/>
                  </a:lnTo>
                  <a:lnTo>
                    <a:pt x="3026" y="2457"/>
                  </a:lnTo>
                  <a:lnTo>
                    <a:pt x="3027" y="2480"/>
                  </a:lnTo>
                  <a:lnTo>
                    <a:pt x="3026" y="2529"/>
                  </a:lnTo>
                  <a:lnTo>
                    <a:pt x="3024" y="2579"/>
                  </a:lnTo>
                  <a:lnTo>
                    <a:pt x="3020" y="2628"/>
                  </a:lnTo>
                  <a:lnTo>
                    <a:pt x="3017" y="2678"/>
                  </a:lnTo>
                  <a:lnTo>
                    <a:pt x="3013" y="2726"/>
                  </a:lnTo>
                  <a:lnTo>
                    <a:pt x="3010" y="2774"/>
                  </a:lnTo>
                  <a:lnTo>
                    <a:pt x="2990" y="2791"/>
                  </a:lnTo>
                  <a:lnTo>
                    <a:pt x="2958" y="2815"/>
                  </a:lnTo>
                  <a:lnTo>
                    <a:pt x="2942" y="2827"/>
                  </a:lnTo>
                  <a:lnTo>
                    <a:pt x="2928" y="2836"/>
                  </a:lnTo>
                  <a:lnTo>
                    <a:pt x="2921" y="2840"/>
                  </a:lnTo>
                  <a:lnTo>
                    <a:pt x="2915" y="2842"/>
                  </a:lnTo>
                  <a:lnTo>
                    <a:pt x="2911" y="2843"/>
                  </a:lnTo>
                  <a:lnTo>
                    <a:pt x="2908" y="2842"/>
                  </a:lnTo>
                  <a:lnTo>
                    <a:pt x="2895" y="2819"/>
                  </a:lnTo>
                  <a:lnTo>
                    <a:pt x="2882" y="2796"/>
                  </a:lnTo>
                  <a:lnTo>
                    <a:pt x="2870" y="2773"/>
                  </a:lnTo>
                  <a:lnTo>
                    <a:pt x="2858" y="2751"/>
                  </a:lnTo>
                  <a:lnTo>
                    <a:pt x="2885" y="2724"/>
                  </a:lnTo>
                  <a:lnTo>
                    <a:pt x="2914" y="2698"/>
                  </a:lnTo>
                  <a:lnTo>
                    <a:pt x="2941" y="2669"/>
                  </a:lnTo>
                  <a:lnTo>
                    <a:pt x="2969" y="2642"/>
                  </a:lnTo>
                  <a:lnTo>
                    <a:pt x="2963" y="2638"/>
                  </a:lnTo>
                  <a:lnTo>
                    <a:pt x="2958" y="2636"/>
                  </a:lnTo>
                  <a:lnTo>
                    <a:pt x="2952" y="2633"/>
                  </a:lnTo>
                  <a:lnTo>
                    <a:pt x="2945" y="2633"/>
                  </a:lnTo>
                  <a:lnTo>
                    <a:pt x="2937" y="2635"/>
                  </a:lnTo>
                  <a:lnTo>
                    <a:pt x="2930" y="2637"/>
                  </a:lnTo>
                  <a:lnTo>
                    <a:pt x="2921" y="2640"/>
                  </a:lnTo>
                  <a:lnTo>
                    <a:pt x="2913" y="2644"/>
                  </a:lnTo>
                  <a:lnTo>
                    <a:pt x="2894" y="2655"/>
                  </a:lnTo>
                  <a:lnTo>
                    <a:pt x="2875" y="2667"/>
                  </a:lnTo>
                  <a:lnTo>
                    <a:pt x="2855" y="2681"/>
                  </a:lnTo>
                  <a:lnTo>
                    <a:pt x="2834" y="2696"/>
                  </a:lnTo>
                  <a:lnTo>
                    <a:pt x="2813" y="2711"/>
                  </a:lnTo>
                  <a:lnTo>
                    <a:pt x="2793" y="2724"/>
                  </a:lnTo>
                  <a:lnTo>
                    <a:pt x="2772" y="2737"/>
                  </a:lnTo>
                  <a:lnTo>
                    <a:pt x="2755" y="2748"/>
                  </a:lnTo>
                  <a:lnTo>
                    <a:pt x="2746" y="2752"/>
                  </a:lnTo>
                  <a:lnTo>
                    <a:pt x="2738" y="2755"/>
                  </a:lnTo>
                  <a:lnTo>
                    <a:pt x="2729" y="2757"/>
                  </a:lnTo>
                  <a:lnTo>
                    <a:pt x="2722" y="2758"/>
                  </a:lnTo>
                  <a:lnTo>
                    <a:pt x="2716" y="2758"/>
                  </a:lnTo>
                  <a:lnTo>
                    <a:pt x="2709" y="2756"/>
                  </a:lnTo>
                  <a:lnTo>
                    <a:pt x="2704" y="2754"/>
                  </a:lnTo>
                  <a:lnTo>
                    <a:pt x="2699" y="2750"/>
                  </a:lnTo>
                  <a:lnTo>
                    <a:pt x="2724" y="2686"/>
                  </a:lnTo>
                  <a:lnTo>
                    <a:pt x="2755" y="2610"/>
                  </a:lnTo>
                  <a:lnTo>
                    <a:pt x="2787" y="2525"/>
                  </a:lnTo>
                  <a:lnTo>
                    <a:pt x="2823" y="2435"/>
                  </a:lnTo>
                  <a:lnTo>
                    <a:pt x="2841" y="2389"/>
                  </a:lnTo>
                  <a:lnTo>
                    <a:pt x="2860" y="2345"/>
                  </a:lnTo>
                  <a:lnTo>
                    <a:pt x="2879" y="2303"/>
                  </a:lnTo>
                  <a:lnTo>
                    <a:pt x="2899" y="2262"/>
                  </a:lnTo>
                  <a:lnTo>
                    <a:pt x="2918" y="2222"/>
                  </a:lnTo>
                  <a:lnTo>
                    <a:pt x="2937" y="2188"/>
                  </a:lnTo>
                  <a:lnTo>
                    <a:pt x="2956" y="2155"/>
                  </a:lnTo>
                  <a:lnTo>
                    <a:pt x="2975" y="2127"/>
                  </a:lnTo>
                  <a:lnTo>
                    <a:pt x="2972" y="2111"/>
                  </a:lnTo>
                  <a:lnTo>
                    <a:pt x="2966" y="2096"/>
                  </a:lnTo>
                  <a:lnTo>
                    <a:pt x="2958" y="2079"/>
                  </a:lnTo>
                  <a:lnTo>
                    <a:pt x="2949" y="2063"/>
                  </a:lnTo>
                  <a:lnTo>
                    <a:pt x="2929" y="2031"/>
                  </a:lnTo>
                  <a:lnTo>
                    <a:pt x="2907" y="2000"/>
                  </a:lnTo>
                  <a:lnTo>
                    <a:pt x="2897" y="1986"/>
                  </a:lnTo>
                  <a:lnTo>
                    <a:pt x="2888" y="1971"/>
                  </a:lnTo>
                  <a:lnTo>
                    <a:pt x="2879" y="1957"/>
                  </a:lnTo>
                  <a:lnTo>
                    <a:pt x="2873" y="1944"/>
                  </a:lnTo>
                  <a:lnTo>
                    <a:pt x="2867" y="1932"/>
                  </a:lnTo>
                  <a:lnTo>
                    <a:pt x="2865" y="1921"/>
                  </a:lnTo>
                  <a:lnTo>
                    <a:pt x="2865" y="1916"/>
                  </a:lnTo>
                  <a:lnTo>
                    <a:pt x="2865" y="1911"/>
                  </a:lnTo>
                  <a:lnTo>
                    <a:pt x="2866" y="1905"/>
                  </a:lnTo>
                  <a:lnTo>
                    <a:pt x="2869" y="1901"/>
                  </a:lnTo>
                  <a:lnTo>
                    <a:pt x="2885" y="1912"/>
                  </a:lnTo>
                  <a:lnTo>
                    <a:pt x="2905" y="1927"/>
                  </a:lnTo>
                  <a:lnTo>
                    <a:pt x="2929" y="1943"/>
                  </a:lnTo>
                  <a:lnTo>
                    <a:pt x="2952" y="1960"/>
                  </a:lnTo>
                  <a:lnTo>
                    <a:pt x="2975" y="1976"/>
                  </a:lnTo>
                  <a:lnTo>
                    <a:pt x="2997" y="1989"/>
                  </a:lnTo>
                  <a:lnTo>
                    <a:pt x="3009" y="1994"/>
                  </a:lnTo>
                  <a:lnTo>
                    <a:pt x="3018" y="1997"/>
                  </a:lnTo>
                  <a:lnTo>
                    <a:pt x="3028" y="1999"/>
                  </a:lnTo>
                  <a:lnTo>
                    <a:pt x="3037" y="2000"/>
                  </a:lnTo>
                  <a:lnTo>
                    <a:pt x="3045" y="1983"/>
                  </a:lnTo>
                  <a:lnTo>
                    <a:pt x="3053" y="1966"/>
                  </a:lnTo>
                  <a:lnTo>
                    <a:pt x="3062" y="1950"/>
                  </a:lnTo>
                  <a:lnTo>
                    <a:pt x="3070" y="1935"/>
                  </a:lnTo>
                  <a:lnTo>
                    <a:pt x="3080" y="1922"/>
                  </a:lnTo>
                  <a:lnTo>
                    <a:pt x="3091" y="1910"/>
                  </a:lnTo>
                  <a:lnTo>
                    <a:pt x="3098" y="1903"/>
                  </a:lnTo>
                  <a:lnTo>
                    <a:pt x="3105" y="1898"/>
                  </a:lnTo>
                  <a:lnTo>
                    <a:pt x="3112" y="1893"/>
                  </a:lnTo>
                  <a:lnTo>
                    <a:pt x="3120" y="1888"/>
                  </a:lnTo>
                  <a:lnTo>
                    <a:pt x="3132" y="1895"/>
                  </a:lnTo>
                  <a:lnTo>
                    <a:pt x="3145" y="1902"/>
                  </a:lnTo>
                  <a:lnTo>
                    <a:pt x="3150" y="1946"/>
                  </a:lnTo>
                  <a:lnTo>
                    <a:pt x="3137" y="1953"/>
                  </a:lnTo>
                  <a:lnTo>
                    <a:pt x="3125" y="1960"/>
                  </a:lnTo>
                  <a:lnTo>
                    <a:pt x="3113" y="1969"/>
                  </a:lnTo>
                  <a:lnTo>
                    <a:pt x="3103" y="1977"/>
                  </a:lnTo>
                  <a:lnTo>
                    <a:pt x="3094" y="1986"/>
                  </a:lnTo>
                  <a:lnTo>
                    <a:pt x="3086" y="1995"/>
                  </a:lnTo>
                  <a:lnTo>
                    <a:pt x="3077" y="2005"/>
                  </a:lnTo>
                  <a:lnTo>
                    <a:pt x="3071" y="2015"/>
                  </a:lnTo>
                  <a:lnTo>
                    <a:pt x="3065" y="2026"/>
                  </a:lnTo>
                  <a:lnTo>
                    <a:pt x="3060" y="2037"/>
                  </a:lnTo>
                  <a:lnTo>
                    <a:pt x="3054" y="2049"/>
                  </a:lnTo>
                  <a:lnTo>
                    <a:pt x="3049" y="2063"/>
                  </a:lnTo>
                  <a:lnTo>
                    <a:pt x="3041" y="2091"/>
                  </a:lnTo>
                  <a:lnTo>
                    <a:pt x="3032" y="2123"/>
                  </a:lnTo>
                  <a:lnTo>
                    <a:pt x="3041" y="2128"/>
                  </a:lnTo>
                  <a:lnTo>
                    <a:pt x="3049" y="2132"/>
                  </a:lnTo>
                  <a:lnTo>
                    <a:pt x="3057" y="2133"/>
                  </a:lnTo>
                  <a:lnTo>
                    <a:pt x="3066" y="2134"/>
                  </a:lnTo>
                  <a:lnTo>
                    <a:pt x="3073" y="2133"/>
                  </a:lnTo>
                  <a:lnTo>
                    <a:pt x="3082" y="2130"/>
                  </a:lnTo>
                  <a:lnTo>
                    <a:pt x="3089" y="2128"/>
                  </a:lnTo>
                  <a:lnTo>
                    <a:pt x="3096" y="2124"/>
                  </a:lnTo>
                  <a:lnTo>
                    <a:pt x="3103" y="2119"/>
                  </a:lnTo>
                  <a:lnTo>
                    <a:pt x="3110" y="2114"/>
                  </a:lnTo>
                  <a:lnTo>
                    <a:pt x="3117" y="2107"/>
                  </a:lnTo>
                  <a:lnTo>
                    <a:pt x="3123" y="2100"/>
                  </a:lnTo>
                  <a:lnTo>
                    <a:pt x="3136" y="2085"/>
                  </a:lnTo>
                  <a:lnTo>
                    <a:pt x="3147" y="2068"/>
                  </a:lnTo>
                  <a:lnTo>
                    <a:pt x="3158" y="2050"/>
                  </a:lnTo>
                  <a:lnTo>
                    <a:pt x="3167" y="2032"/>
                  </a:lnTo>
                  <a:lnTo>
                    <a:pt x="3176" y="2015"/>
                  </a:lnTo>
                  <a:lnTo>
                    <a:pt x="3183" y="2000"/>
                  </a:lnTo>
                  <a:lnTo>
                    <a:pt x="3189" y="1987"/>
                  </a:lnTo>
                  <a:lnTo>
                    <a:pt x="3195" y="1976"/>
                  </a:lnTo>
                  <a:lnTo>
                    <a:pt x="3199" y="1970"/>
                  </a:lnTo>
                  <a:lnTo>
                    <a:pt x="3202" y="1968"/>
                  </a:lnTo>
                  <a:lnTo>
                    <a:pt x="3210" y="1974"/>
                  </a:lnTo>
                  <a:lnTo>
                    <a:pt x="3217" y="1978"/>
                  </a:lnTo>
                  <a:lnTo>
                    <a:pt x="3221" y="1979"/>
                  </a:lnTo>
                  <a:lnTo>
                    <a:pt x="3226" y="1979"/>
                  </a:lnTo>
                  <a:lnTo>
                    <a:pt x="3233" y="1978"/>
                  </a:lnTo>
                  <a:lnTo>
                    <a:pt x="3241" y="1977"/>
                  </a:lnTo>
                  <a:lnTo>
                    <a:pt x="3243" y="1970"/>
                  </a:lnTo>
                  <a:lnTo>
                    <a:pt x="3243" y="1962"/>
                  </a:lnTo>
                  <a:lnTo>
                    <a:pt x="3244" y="1956"/>
                  </a:lnTo>
                  <a:lnTo>
                    <a:pt x="3243" y="1951"/>
                  </a:lnTo>
                  <a:lnTo>
                    <a:pt x="3242" y="1941"/>
                  </a:lnTo>
                  <a:lnTo>
                    <a:pt x="3240" y="1932"/>
                  </a:lnTo>
                  <a:lnTo>
                    <a:pt x="3239" y="1924"/>
                  </a:lnTo>
                  <a:lnTo>
                    <a:pt x="3240" y="1916"/>
                  </a:lnTo>
                  <a:lnTo>
                    <a:pt x="3241" y="1912"/>
                  </a:lnTo>
                  <a:lnTo>
                    <a:pt x="3244" y="1908"/>
                  </a:lnTo>
                  <a:lnTo>
                    <a:pt x="3247" y="1902"/>
                  </a:lnTo>
                  <a:lnTo>
                    <a:pt x="3252" y="1897"/>
                  </a:lnTo>
                  <a:lnTo>
                    <a:pt x="3278" y="1902"/>
                  </a:lnTo>
                  <a:lnTo>
                    <a:pt x="3278" y="1912"/>
                  </a:lnTo>
                  <a:lnTo>
                    <a:pt x="3278" y="1921"/>
                  </a:lnTo>
                  <a:lnTo>
                    <a:pt x="3278" y="1931"/>
                  </a:lnTo>
                  <a:lnTo>
                    <a:pt x="3278" y="1940"/>
                  </a:lnTo>
                  <a:lnTo>
                    <a:pt x="3295" y="1929"/>
                  </a:lnTo>
                  <a:lnTo>
                    <a:pt x="3308" y="1917"/>
                  </a:lnTo>
                  <a:lnTo>
                    <a:pt x="3314" y="1911"/>
                  </a:lnTo>
                  <a:lnTo>
                    <a:pt x="3319" y="1903"/>
                  </a:lnTo>
                  <a:lnTo>
                    <a:pt x="3324" y="1895"/>
                  </a:lnTo>
                  <a:lnTo>
                    <a:pt x="3331" y="1884"/>
                  </a:lnTo>
                  <a:lnTo>
                    <a:pt x="3340" y="1888"/>
                  </a:lnTo>
                  <a:lnTo>
                    <a:pt x="3351" y="1894"/>
                  </a:lnTo>
                  <a:close/>
                  <a:moveTo>
                    <a:pt x="3148" y="2036"/>
                  </a:moveTo>
                  <a:lnTo>
                    <a:pt x="3148" y="2014"/>
                  </a:lnTo>
                  <a:lnTo>
                    <a:pt x="3134" y="2007"/>
                  </a:lnTo>
                  <a:lnTo>
                    <a:pt x="3121" y="1999"/>
                  </a:lnTo>
                  <a:lnTo>
                    <a:pt x="3121" y="1989"/>
                  </a:lnTo>
                  <a:lnTo>
                    <a:pt x="3125" y="1988"/>
                  </a:lnTo>
                  <a:lnTo>
                    <a:pt x="3129" y="1988"/>
                  </a:lnTo>
                  <a:lnTo>
                    <a:pt x="3133" y="1989"/>
                  </a:lnTo>
                  <a:lnTo>
                    <a:pt x="3138" y="1990"/>
                  </a:lnTo>
                  <a:lnTo>
                    <a:pt x="3147" y="1994"/>
                  </a:lnTo>
                  <a:lnTo>
                    <a:pt x="3158" y="2000"/>
                  </a:lnTo>
                  <a:lnTo>
                    <a:pt x="3157" y="2012"/>
                  </a:lnTo>
                  <a:lnTo>
                    <a:pt x="3154" y="2022"/>
                  </a:lnTo>
                  <a:lnTo>
                    <a:pt x="3152" y="2030"/>
                  </a:lnTo>
                  <a:lnTo>
                    <a:pt x="3149" y="2039"/>
                  </a:lnTo>
                  <a:lnTo>
                    <a:pt x="3146" y="2045"/>
                  </a:lnTo>
                  <a:lnTo>
                    <a:pt x="3143" y="2051"/>
                  </a:lnTo>
                  <a:lnTo>
                    <a:pt x="3139" y="2056"/>
                  </a:lnTo>
                  <a:lnTo>
                    <a:pt x="3134" y="2061"/>
                  </a:lnTo>
                  <a:lnTo>
                    <a:pt x="3124" y="2069"/>
                  </a:lnTo>
                  <a:lnTo>
                    <a:pt x="3111" y="2077"/>
                  </a:lnTo>
                  <a:lnTo>
                    <a:pt x="3096" y="2083"/>
                  </a:lnTo>
                  <a:lnTo>
                    <a:pt x="3080" y="2090"/>
                  </a:lnTo>
                  <a:lnTo>
                    <a:pt x="3075" y="2087"/>
                  </a:lnTo>
                  <a:lnTo>
                    <a:pt x="3070" y="2086"/>
                  </a:lnTo>
                  <a:lnTo>
                    <a:pt x="3086" y="2050"/>
                  </a:lnTo>
                  <a:lnTo>
                    <a:pt x="3095" y="2031"/>
                  </a:lnTo>
                  <a:lnTo>
                    <a:pt x="3099" y="2027"/>
                  </a:lnTo>
                  <a:lnTo>
                    <a:pt x="3101" y="2025"/>
                  </a:lnTo>
                  <a:lnTo>
                    <a:pt x="3103" y="2026"/>
                  </a:lnTo>
                  <a:lnTo>
                    <a:pt x="3105" y="2028"/>
                  </a:lnTo>
                  <a:lnTo>
                    <a:pt x="3107" y="2031"/>
                  </a:lnTo>
                  <a:lnTo>
                    <a:pt x="3110" y="2034"/>
                  </a:lnTo>
                  <a:lnTo>
                    <a:pt x="3113" y="2037"/>
                  </a:lnTo>
                  <a:lnTo>
                    <a:pt x="3118" y="2041"/>
                  </a:lnTo>
                  <a:lnTo>
                    <a:pt x="3123" y="2043"/>
                  </a:lnTo>
                  <a:lnTo>
                    <a:pt x="3129" y="2043"/>
                  </a:lnTo>
                  <a:lnTo>
                    <a:pt x="3138" y="2041"/>
                  </a:lnTo>
                  <a:lnTo>
                    <a:pt x="3148" y="2036"/>
                  </a:lnTo>
                  <a:close/>
                  <a:moveTo>
                    <a:pt x="3052" y="1898"/>
                  </a:moveTo>
                  <a:lnTo>
                    <a:pt x="3050" y="1898"/>
                  </a:lnTo>
                  <a:lnTo>
                    <a:pt x="3048" y="1899"/>
                  </a:lnTo>
                  <a:lnTo>
                    <a:pt x="3035" y="1882"/>
                  </a:lnTo>
                  <a:lnTo>
                    <a:pt x="3026" y="1865"/>
                  </a:lnTo>
                  <a:lnTo>
                    <a:pt x="3017" y="1850"/>
                  </a:lnTo>
                  <a:lnTo>
                    <a:pt x="3011" y="1837"/>
                  </a:lnTo>
                  <a:lnTo>
                    <a:pt x="3012" y="1836"/>
                  </a:lnTo>
                  <a:lnTo>
                    <a:pt x="3013" y="1836"/>
                  </a:lnTo>
                  <a:lnTo>
                    <a:pt x="3024" y="1846"/>
                  </a:lnTo>
                  <a:lnTo>
                    <a:pt x="3038" y="1861"/>
                  </a:lnTo>
                  <a:lnTo>
                    <a:pt x="3045" y="1871"/>
                  </a:lnTo>
                  <a:lnTo>
                    <a:pt x="3050" y="1880"/>
                  </a:lnTo>
                  <a:lnTo>
                    <a:pt x="3052" y="1884"/>
                  </a:lnTo>
                  <a:lnTo>
                    <a:pt x="3053" y="1888"/>
                  </a:lnTo>
                  <a:lnTo>
                    <a:pt x="3053" y="1894"/>
                  </a:lnTo>
                  <a:lnTo>
                    <a:pt x="3052" y="1898"/>
                  </a:lnTo>
                  <a:close/>
                  <a:moveTo>
                    <a:pt x="2856" y="1718"/>
                  </a:moveTo>
                  <a:lnTo>
                    <a:pt x="2850" y="1730"/>
                  </a:lnTo>
                  <a:lnTo>
                    <a:pt x="2843" y="1746"/>
                  </a:lnTo>
                  <a:lnTo>
                    <a:pt x="2836" y="1764"/>
                  </a:lnTo>
                  <a:lnTo>
                    <a:pt x="2828" y="1785"/>
                  </a:lnTo>
                  <a:lnTo>
                    <a:pt x="2813" y="1832"/>
                  </a:lnTo>
                  <a:lnTo>
                    <a:pt x="2795" y="1883"/>
                  </a:lnTo>
                  <a:lnTo>
                    <a:pt x="2785" y="1908"/>
                  </a:lnTo>
                  <a:lnTo>
                    <a:pt x="2774" y="1931"/>
                  </a:lnTo>
                  <a:lnTo>
                    <a:pt x="2762" y="1953"/>
                  </a:lnTo>
                  <a:lnTo>
                    <a:pt x="2749" y="1972"/>
                  </a:lnTo>
                  <a:lnTo>
                    <a:pt x="2743" y="1979"/>
                  </a:lnTo>
                  <a:lnTo>
                    <a:pt x="2736" y="1988"/>
                  </a:lnTo>
                  <a:lnTo>
                    <a:pt x="2729" y="1994"/>
                  </a:lnTo>
                  <a:lnTo>
                    <a:pt x="2721" y="1999"/>
                  </a:lnTo>
                  <a:lnTo>
                    <a:pt x="2713" y="2004"/>
                  </a:lnTo>
                  <a:lnTo>
                    <a:pt x="2705" y="2007"/>
                  </a:lnTo>
                  <a:lnTo>
                    <a:pt x="2697" y="2009"/>
                  </a:lnTo>
                  <a:lnTo>
                    <a:pt x="2688" y="2010"/>
                  </a:lnTo>
                  <a:lnTo>
                    <a:pt x="2686" y="2010"/>
                  </a:lnTo>
                  <a:lnTo>
                    <a:pt x="2687" y="1915"/>
                  </a:lnTo>
                  <a:lnTo>
                    <a:pt x="2690" y="1837"/>
                  </a:lnTo>
                  <a:lnTo>
                    <a:pt x="2689" y="1803"/>
                  </a:lnTo>
                  <a:lnTo>
                    <a:pt x="2688" y="1772"/>
                  </a:lnTo>
                  <a:lnTo>
                    <a:pt x="2687" y="1757"/>
                  </a:lnTo>
                  <a:lnTo>
                    <a:pt x="2685" y="1745"/>
                  </a:lnTo>
                  <a:lnTo>
                    <a:pt x="2682" y="1732"/>
                  </a:lnTo>
                  <a:lnTo>
                    <a:pt x="2679" y="1720"/>
                  </a:lnTo>
                  <a:lnTo>
                    <a:pt x="2674" y="1709"/>
                  </a:lnTo>
                  <a:lnTo>
                    <a:pt x="2669" y="1698"/>
                  </a:lnTo>
                  <a:lnTo>
                    <a:pt x="2663" y="1689"/>
                  </a:lnTo>
                  <a:lnTo>
                    <a:pt x="2655" y="1679"/>
                  </a:lnTo>
                  <a:lnTo>
                    <a:pt x="2648" y="1671"/>
                  </a:lnTo>
                  <a:lnTo>
                    <a:pt x="2638" y="1662"/>
                  </a:lnTo>
                  <a:lnTo>
                    <a:pt x="2628" y="1655"/>
                  </a:lnTo>
                  <a:lnTo>
                    <a:pt x="2616" y="1649"/>
                  </a:lnTo>
                  <a:lnTo>
                    <a:pt x="2604" y="1642"/>
                  </a:lnTo>
                  <a:lnTo>
                    <a:pt x="2589" y="1636"/>
                  </a:lnTo>
                  <a:lnTo>
                    <a:pt x="2573" y="1631"/>
                  </a:lnTo>
                  <a:lnTo>
                    <a:pt x="2555" y="1625"/>
                  </a:lnTo>
                  <a:lnTo>
                    <a:pt x="2536" y="1620"/>
                  </a:lnTo>
                  <a:lnTo>
                    <a:pt x="2515" y="1616"/>
                  </a:lnTo>
                  <a:lnTo>
                    <a:pt x="2493" y="1613"/>
                  </a:lnTo>
                  <a:lnTo>
                    <a:pt x="2469" y="1608"/>
                  </a:lnTo>
                  <a:lnTo>
                    <a:pt x="2463" y="1600"/>
                  </a:lnTo>
                  <a:lnTo>
                    <a:pt x="2460" y="1593"/>
                  </a:lnTo>
                  <a:lnTo>
                    <a:pt x="2457" y="1586"/>
                  </a:lnTo>
                  <a:lnTo>
                    <a:pt x="2456" y="1581"/>
                  </a:lnTo>
                  <a:lnTo>
                    <a:pt x="2468" y="1575"/>
                  </a:lnTo>
                  <a:lnTo>
                    <a:pt x="2479" y="1569"/>
                  </a:lnTo>
                  <a:lnTo>
                    <a:pt x="2493" y="1564"/>
                  </a:lnTo>
                  <a:lnTo>
                    <a:pt x="2507" y="1560"/>
                  </a:lnTo>
                  <a:lnTo>
                    <a:pt x="2522" y="1557"/>
                  </a:lnTo>
                  <a:lnTo>
                    <a:pt x="2538" y="1554"/>
                  </a:lnTo>
                  <a:lnTo>
                    <a:pt x="2555" y="1550"/>
                  </a:lnTo>
                  <a:lnTo>
                    <a:pt x="2573" y="1548"/>
                  </a:lnTo>
                  <a:lnTo>
                    <a:pt x="2610" y="1545"/>
                  </a:lnTo>
                  <a:lnTo>
                    <a:pt x="2650" y="1544"/>
                  </a:lnTo>
                  <a:lnTo>
                    <a:pt x="2691" y="1545"/>
                  </a:lnTo>
                  <a:lnTo>
                    <a:pt x="2732" y="1546"/>
                  </a:lnTo>
                  <a:lnTo>
                    <a:pt x="2775" y="1550"/>
                  </a:lnTo>
                  <a:lnTo>
                    <a:pt x="2816" y="1555"/>
                  </a:lnTo>
                  <a:lnTo>
                    <a:pt x="2856" y="1560"/>
                  </a:lnTo>
                  <a:lnTo>
                    <a:pt x="2895" y="1566"/>
                  </a:lnTo>
                  <a:lnTo>
                    <a:pt x="2931" y="1573"/>
                  </a:lnTo>
                  <a:lnTo>
                    <a:pt x="2963" y="1580"/>
                  </a:lnTo>
                  <a:lnTo>
                    <a:pt x="2993" y="1587"/>
                  </a:lnTo>
                  <a:lnTo>
                    <a:pt x="3017" y="1595"/>
                  </a:lnTo>
                  <a:lnTo>
                    <a:pt x="2996" y="1610"/>
                  </a:lnTo>
                  <a:lnTo>
                    <a:pt x="2976" y="1625"/>
                  </a:lnTo>
                  <a:lnTo>
                    <a:pt x="2955" y="1640"/>
                  </a:lnTo>
                  <a:lnTo>
                    <a:pt x="2935" y="1655"/>
                  </a:lnTo>
                  <a:lnTo>
                    <a:pt x="2915" y="1671"/>
                  </a:lnTo>
                  <a:lnTo>
                    <a:pt x="2895" y="1687"/>
                  </a:lnTo>
                  <a:lnTo>
                    <a:pt x="2876" y="1703"/>
                  </a:lnTo>
                  <a:lnTo>
                    <a:pt x="2856" y="1718"/>
                  </a:lnTo>
                  <a:close/>
                  <a:moveTo>
                    <a:pt x="2458" y="1637"/>
                  </a:moveTo>
                  <a:lnTo>
                    <a:pt x="2496" y="1642"/>
                  </a:lnTo>
                  <a:lnTo>
                    <a:pt x="2529" y="1648"/>
                  </a:lnTo>
                  <a:lnTo>
                    <a:pt x="2557" y="1654"/>
                  </a:lnTo>
                  <a:lnTo>
                    <a:pt x="2581" y="1661"/>
                  </a:lnTo>
                  <a:lnTo>
                    <a:pt x="2592" y="1667"/>
                  </a:lnTo>
                  <a:lnTo>
                    <a:pt x="2603" y="1671"/>
                  </a:lnTo>
                  <a:lnTo>
                    <a:pt x="2611" y="1676"/>
                  </a:lnTo>
                  <a:lnTo>
                    <a:pt x="2619" y="1681"/>
                  </a:lnTo>
                  <a:lnTo>
                    <a:pt x="2627" y="1687"/>
                  </a:lnTo>
                  <a:lnTo>
                    <a:pt x="2633" y="1693"/>
                  </a:lnTo>
                  <a:lnTo>
                    <a:pt x="2638" y="1700"/>
                  </a:lnTo>
                  <a:lnTo>
                    <a:pt x="2644" y="1708"/>
                  </a:lnTo>
                  <a:lnTo>
                    <a:pt x="2648" y="1716"/>
                  </a:lnTo>
                  <a:lnTo>
                    <a:pt x="2652" y="1725"/>
                  </a:lnTo>
                  <a:lnTo>
                    <a:pt x="2655" y="1734"/>
                  </a:lnTo>
                  <a:lnTo>
                    <a:pt x="2657" y="1744"/>
                  </a:lnTo>
                  <a:lnTo>
                    <a:pt x="2662" y="1766"/>
                  </a:lnTo>
                  <a:lnTo>
                    <a:pt x="2664" y="1791"/>
                  </a:lnTo>
                  <a:lnTo>
                    <a:pt x="2665" y="1821"/>
                  </a:lnTo>
                  <a:lnTo>
                    <a:pt x="2665" y="1853"/>
                  </a:lnTo>
                  <a:lnTo>
                    <a:pt x="2665" y="1890"/>
                  </a:lnTo>
                  <a:lnTo>
                    <a:pt x="2663" y="1930"/>
                  </a:lnTo>
                  <a:lnTo>
                    <a:pt x="2661" y="1950"/>
                  </a:lnTo>
                  <a:lnTo>
                    <a:pt x="2656" y="1968"/>
                  </a:lnTo>
                  <a:lnTo>
                    <a:pt x="2651" y="1985"/>
                  </a:lnTo>
                  <a:lnTo>
                    <a:pt x="2645" y="2000"/>
                  </a:lnTo>
                  <a:lnTo>
                    <a:pt x="2637" y="2015"/>
                  </a:lnTo>
                  <a:lnTo>
                    <a:pt x="2629" y="2029"/>
                  </a:lnTo>
                  <a:lnTo>
                    <a:pt x="2619" y="2041"/>
                  </a:lnTo>
                  <a:lnTo>
                    <a:pt x="2610" y="2052"/>
                  </a:lnTo>
                  <a:lnTo>
                    <a:pt x="2598" y="2063"/>
                  </a:lnTo>
                  <a:lnTo>
                    <a:pt x="2587" y="2072"/>
                  </a:lnTo>
                  <a:lnTo>
                    <a:pt x="2573" y="2081"/>
                  </a:lnTo>
                  <a:lnTo>
                    <a:pt x="2559" y="2088"/>
                  </a:lnTo>
                  <a:lnTo>
                    <a:pt x="2545" y="2095"/>
                  </a:lnTo>
                  <a:lnTo>
                    <a:pt x="2530" y="2100"/>
                  </a:lnTo>
                  <a:lnTo>
                    <a:pt x="2514" y="2104"/>
                  </a:lnTo>
                  <a:lnTo>
                    <a:pt x="2497" y="2107"/>
                  </a:lnTo>
                  <a:lnTo>
                    <a:pt x="2447" y="2100"/>
                  </a:lnTo>
                  <a:lnTo>
                    <a:pt x="2447" y="2088"/>
                  </a:lnTo>
                  <a:lnTo>
                    <a:pt x="2446" y="2077"/>
                  </a:lnTo>
                  <a:lnTo>
                    <a:pt x="2446" y="2065"/>
                  </a:lnTo>
                  <a:lnTo>
                    <a:pt x="2446" y="2054"/>
                  </a:lnTo>
                  <a:lnTo>
                    <a:pt x="2456" y="2050"/>
                  </a:lnTo>
                  <a:lnTo>
                    <a:pt x="2466" y="2045"/>
                  </a:lnTo>
                  <a:lnTo>
                    <a:pt x="2476" y="2041"/>
                  </a:lnTo>
                  <a:lnTo>
                    <a:pt x="2485" y="2036"/>
                  </a:lnTo>
                  <a:lnTo>
                    <a:pt x="2485" y="2030"/>
                  </a:lnTo>
                  <a:lnTo>
                    <a:pt x="2484" y="2025"/>
                  </a:lnTo>
                  <a:lnTo>
                    <a:pt x="2482" y="2020"/>
                  </a:lnTo>
                  <a:lnTo>
                    <a:pt x="2480" y="2015"/>
                  </a:lnTo>
                  <a:lnTo>
                    <a:pt x="2475" y="2010"/>
                  </a:lnTo>
                  <a:lnTo>
                    <a:pt x="2469" y="2006"/>
                  </a:lnTo>
                  <a:lnTo>
                    <a:pt x="2462" y="2004"/>
                  </a:lnTo>
                  <a:lnTo>
                    <a:pt x="2457" y="2002"/>
                  </a:lnTo>
                  <a:lnTo>
                    <a:pt x="2455" y="2000"/>
                  </a:lnTo>
                  <a:lnTo>
                    <a:pt x="2453" y="1999"/>
                  </a:lnTo>
                  <a:lnTo>
                    <a:pt x="2452" y="1997"/>
                  </a:lnTo>
                  <a:lnTo>
                    <a:pt x="2452" y="1995"/>
                  </a:lnTo>
                  <a:lnTo>
                    <a:pt x="2458" y="1990"/>
                  </a:lnTo>
                  <a:lnTo>
                    <a:pt x="2464" y="1986"/>
                  </a:lnTo>
                  <a:lnTo>
                    <a:pt x="2472" y="1984"/>
                  </a:lnTo>
                  <a:lnTo>
                    <a:pt x="2479" y="1984"/>
                  </a:lnTo>
                  <a:lnTo>
                    <a:pt x="2492" y="1986"/>
                  </a:lnTo>
                  <a:lnTo>
                    <a:pt x="2504" y="1988"/>
                  </a:lnTo>
                  <a:lnTo>
                    <a:pt x="2510" y="1989"/>
                  </a:lnTo>
                  <a:lnTo>
                    <a:pt x="2515" y="1989"/>
                  </a:lnTo>
                  <a:lnTo>
                    <a:pt x="2519" y="1988"/>
                  </a:lnTo>
                  <a:lnTo>
                    <a:pt x="2522" y="1986"/>
                  </a:lnTo>
                  <a:lnTo>
                    <a:pt x="2525" y="1981"/>
                  </a:lnTo>
                  <a:lnTo>
                    <a:pt x="2526" y="1975"/>
                  </a:lnTo>
                  <a:lnTo>
                    <a:pt x="2526" y="1966"/>
                  </a:lnTo>
                  <a:lnTo>
                    <a:pt x="2525" y="1953"/>
                  </a:lnTo>
                  <a:lnTo>
                    <a:pt x="2445" y="1953"/>
                  </a:lnTo>
                  <a:lnTo>
                    <a:pt x="2446" y="1940"/>
                  </a:lnTo>
                  <a:lnTo>
                    <a:pt x="2450" y="1931"/>
                  </a:lnTo>
                  <a:lnTo>
                    <a:pt x="2453" y="1923"/>
                  </a:lnTo>
                  <a:lnTo>
                    <a:pt x="2456" y="1918"/>
                  </a:lnTo>
                  <a:lnTo>
                    <a:pt x="2459" y="1913"/>
                  </a:lnTo>
                  <a:lnTo>
                    <a:pt x="2462" y="1908"/>
                  </a:lnTo>
                  <a:lnTo>
                    <a:pt x="2463" y="1901"/>
                  </a:lnTo>
                  <a:lnTo>
                    <a:pt x="2462" y="1891"/>
                  </a:lnTo>
                  <a:lnTo>
                    <a:pt x="2433" y="1888"/>
                  </a:lnTo>
                  <a:lnTo>
                    <a:pt x="2403" y="1887"/>
                  </a:lnTo>
                  <a:lnTo>
                    <a:pt x="2373" y="1886"/>
                  </a:lnTo>
                  <a:lnTo>
                    <a:pt x="2343" y="1884"/>
                  </a:lnTo>
                  <a:lnTo>
                    <a:pt x="2344" y="1864"/>
                  </a:lnTo>
                  <a:lnTo>
                    <a:pt x="2346" y="1846"/>
                  </a:lnTo>
                  <a:lnTo>
                    <a:pt x="2348" y="1828"/>
                  </a:lnTo>
                  <a:lnTo>
                    <a:pt x="2353" y="1811"/>
                  </a:lnTo>
                  <a:lnTo>
                    <a:pt x="2358" y="1795"/>
                  </a:lnTo>
                  <a:lnTo>
                    <a:pt x="2364" y="1781"/>
                  </a:lnTo>
                  <a:lnTo>
                    <a:pt x="2372" y="1766"/>
                  </a:lnTo>
                  <a:lnTo>
                    <a:pt x="2379" y="1751"/>
                  </a:lnTo>
                  <a:lnTo>
                    <a:pt x="2396" y="1724"/>
                  </a:lnTo>
                  <a:lnTo>
                    <a:pt x="2416" y="1696"/>
                  </a:lnTo>
                  <a:lnTo>
                    <a:pt x="2436" y="1668"/>
                  </a:lnTo>
                  <a:lnTo>
                    <a:pt x="2458" y="1637"/>
                  </a:lnTo>
                  <a:close/>
                  <a:moveTo>
                    <a:pt x="2310" y="1899"/>
                  </a:moveTo>
                  <a:lnTo>
                    <a:pt x="2301" y="1901"/>
                  </a:lnTo>
                  <a:lnTo>
                    <a:pt x="2291" y="1904"/>
                  </a:lnTo>
                  <a:lnTo>
                    <a:pt x="2282" y="1906"/>
                  </a:lnTo>
                  <a:lnTo>
                    <a:pt x="2272" y="1909"/>
                  </a:lnTo>
                  <a:lnTo>
                    <a:pt x="2267" y="1902"/>
                  </a:lnTo>
                  <a:lnTo>
                    <a:pt x="2263" y="1897"/>
                  </a:lnTo>
                  <a:lnTo>
                    <a:pt x="2275" y="1887"/>
                  </a:lnTo>
                  <a:lnTo>
                    <a:pt x="2290" y="1879"/>
                  </a:lnTo>
                  <a:lnTo>
                    <a:pt x="2300" y="1890"/>
                  </a:lnTo>
                  <a:lnTo>
                    <a:pt x="2310" y="1899"/>
                  </a:lnTo>
                  <a:close/>
                  <a:moveTo>
                    <a:pt x="2407" y="2119"/>
                  </a:moveTo>
                  <a:lnTo>
                    <a:pt x="2400" y="2113"/>
                  </a:lnTo>
                  <a:lnTo>
                    <a:pt x="2394" y="2106"/>
                  </a:lnTo>
                  <a:lnTo>
                    <a:pt x="2395" y="2101"/>
                  </a:lnTo>
                  <a:lnTo>
                    <a:pt x="2396" y="2098"/>
                  </a:lnTo>
                  <a:lnTo>
                    <a:pt x="2398" y="2096"/>
                  </a:lnTo>
                  <a:lnTo>
                    <a:pt x="2400" y="2095"/>
                  </a:lnTo>
                  <a:lnTo>
                    <a:pt x="2405" y="2096"/>
                  </a:lnTo>
                  <a:lnTo>
                    <a:pt x="2415" y="2099"/>
                  </a:lnTo>
                  <a:lnTo>
                    <a:pt x="2416" y="2106"/>
                  </a:lnTo>
                  <a:lnTo>
                    <a:pt x="2417" y="2115"/>
                  </a:lnTo>
                  <a:lnTo>
                    <a:pt x="2412" y="2118"/>
                  </a:lnTo>
                  <a:lnTo>
                    <a:pt x="2407" y="2119"/>
                  </a:lnTo>
                  <a:close/>
                  <a:moveTo>
                    <a:pt x="2252" y="1930"/>
                  </a:moveTo>
                  <a:lnTo>
                    <a:pt x="2269" y="1929"/>
                  </a:lnTo>
                  <a:lnTo>
                    <a:pt x="2287" y="1925"/>
                  </a:lnTo>
                  <a:lnTo>
                    <a:pt x="2304" y="1922"/>
                  </a:lnTo>
                  <a:lnTo>
                    <a:pt x="2321" y="1918"/>
                  </a:lnTo>
                  <a:lnTo>
                    <a:pt x="2329" y="1917"/>
                  </a:lnTo>
                  <a:lnTo>
                    <a:pt x="2338" y="1916"/>
                  </a:lnTo>
                  <a:lnTo>
                    <a:pt x="2347" y="1916"/>
                  </a:lnTo>
                  <a:lnTo>
                    <a:pt x="2356" y="1916"/>
                  </a:lnTo>
                  <a:lnTo>
                    <a:pt x="2365" y="1917"/>
                  </a:lnTo>
                  <a:lnTo>
                    <a:pt x="2375" y="1919"/>
                  </a:lnTo>
                  <a:lnTo>
                    <a:pt x="2384" y="1922"/>
                  </a:lnTo>
                  <a:lnTo>
                    <a:pt x="2394" y="1928"/>
                  </a:lnTo>
                  <a:lnTo>
                    <a:pt x="2393" y="1936"/>
                  </a:lnTo>
                  <a:lnTo>
                    <a:pt x="2392" y="1946"/>
                  </a:lnTo>
                  <a:lnTo>
                    <a:pt x="2392" y="1955"/>
                  </a:lnTo>
                  <a:lnTo>
                    <a:pt x="2393" y="1964"/>
                  </a:lnTo>
                  <a:lnTo>
                    <a:pt x="2395" y="1983"/>
                  </a:lnTo>
                  <a:lnTo>
                    <a:pt x="2397" y="2000"/>
                  </a:lnTo>
                  <a:lnTo>
                    <a:pt x="2400" y="2020"/>
                  </a:lnTo>
                  <a:lnTo>
                    <a:pt x="2401" y="2039"/>
                  </a:lnTo>
                  <a:lnTo>
                    <a:pt x="2401" y="2049"/>
                  </a:lnTo>
                  <a:lnTo>
                    <a:pt x="2400" y="2059"/>
                  </a:lnTo>
                  <a:lnTo>
                    <a:pt x="2399" y="2069"/>
                  </a:lnTo>
                  <a:lnTo>
                    <a:pt x="2397" y="2080"/>
                  </a:lnTo>
                  <a:lnTo>
                    <a:pt x="2388" y="2079"/>
                  </a:lnTo>
                  <a:lnTo>
                    <a:pt x="2382" y="2077"/>
                  </a:lnTo>
                  <a:lnTo>
                    <a:pt x="2376" y="2073"/>
                  </a:lnTo>
                  <a:lnTo>
                    <a:pt x="2369" y="2070"/>
                  </a:lnTo>
                  <a:lnTo>
                    <a:pt x="2360" y="2063"/>
                  </a:lnTo>
                  <a:lnTo>
                    <a:pt x="2351" y="2055"/>
                  </a:lnTo>
                  <a:lnTo>
                    <a:pt x="2351" y="2049"/>
                  </a:lnTo>
                  <a:lnTo>
                    <a:pt x="2361" y="2041"/>
                  </a:lnTo>
                  <a:lnTo>
                    <a:pt x="2369" y="2036"/>
                  </a:lnTo>
                  <a:lnTo>
                    <a:pt x="2379" y="2034"/>
                  </a:lnTo>
                  <a:lnTo>
                    <a:pt x="2394" y="2032"/>
                  </a:lnTo>
                  <a:lnTo>
                    <a:pt x="2388" y="2023"/>
                  </a:lnTo>
                  <a:lnTo>
                    <a:pt x="2384" y="2012"/>
                  </a:lnTo>
                  <a:lnTo>
                    <a:pt x="2360" y="2008"/>
                  </a:lnTo>
                  <a:lnTo>
                    <a:pt x="2336" y="2006"/>
                  </a:lnTo>
                  <a:lnTo>
                    <a:pt x="2324" y="2006"/>
                  </a:lnTo>
                  <a:lnTo>
                    <a:pt x="2313" y="2007"/>
                  </a:lnTo>
                  <a:lnTo>
                    <a:pt x="2304" y="2009"/>
                  </a:lnTo>
                  <a:lnTo>
                    <a:pt x="2294" y="2013"/>
                  </a:lnTo>
                  <a:lnTo>
                    <a:pt x="2309" y="2029"/>
                  </a:lnTo>
                  <a:lnTo>
                    <a:pt x="2324" y="2049"/>
                  </a:lnTo>
                  <a:lnTo>
                    <a:pt x="2340" y="2071"/>
                  </a:lnTo>
                  <a:lnTo>
                    <a:pt x="2356" y="2096"/>
                  </a:lnTo>
                  <a:lnTo>
                    <a:pt x="2372" y="2121"/>
                  </a:lnTo>
                  <a:lnTo>
                    <a:pt x="2386" y="2146"/>
                  </a:lnTo>
                  <a:lnTo>
                    <a:pt x="2401" y="2171"/>
                  </a:lnTo>
                  <a:lnTo>
                    <a:pt x="2416" y="2193"/>
                  </a:lnTo>
                  <a:lnTo>
                    <a:pt x="2425" y="2192"/>
                  </a:lnTo>
                  <a:lnTo>
                    <a:pt x="2434" y="2192"/>
                  </a:lnTo>
                  <a:lnTo>
                    <a:pt x="2443" y="2192"/>
                  </a:lnTo>
                  <a:lnTo>
                    <a:pt x="2453" y="2192"/>
                  </a:lnTo>
                  <a:lnTo>
                    <a:pt x="2428" y="2169"/>
                  </a:lnTo>
                  <a:lnTo>
                    <a:pt x="2462" y="2132"/>
                  </a:lnTo>
                  <a:lnTo>
                    <a:pt x="2464" y="2133"/>
                  </a:lnTo>
                  <a:lnTo>
                    <a:pt x="2469" y="2135"/>
                  </a:lnTo>
                  <a:lnTo>
                    <a:pt x="2474" y="2139"/>
                  </a:lnTo>
                  <a:lnTo>
                    <a:pt x="2480" y="2145"/>
                  </a:lnTo>
                  <a:lnTo>
                    <a:pt x="2473" y="2165"/>
                  </a:lnTo>
                  <a:lnTo>
                    <a:pt x="2469" y="2181"/>
                  </a:lnTo>
                  <a:lnTo>
                    <a:pt x="2465" y="2195"/>
                  </a:lnTo>
                  <a:lnTo>
                    <a:pt x="2462" y="2208"/>
                  </a:lnTo>
                  <a:lnTo>
                    <a:pt x="2460" y="2213"/>
                  </a:lnTo>
                  <a:lnTo>
                    <a:pt x="2457" y="2218"/>
                  </a:lnTo>
                  <a:lnTo>
                    <a:pt x="2454" y="2223"/>
                  </a:lnTo>
                  <a:lnTo>
                    <a:pt x="2450" y="2229"/>
                  </a:lnTo>
                  <a:lnTo>
                    <a:pt x="2444" y="2235"/>
                  </a:lnTo>
                  <a:lnTo>
                    <a:pt x="2438" y="2240"/>
                  </a:lnTo>
                  <a:lnTo>
                    <a:pt x="2430" y="2247"/>
                  </a:lnTo>
                  <a:lnTo>
                    <a:pt x="2420" y="2254"/>
                  </a:lnTo>
                  <a:lnTo>
                    <a:pt x="2418" y="2272"/>
                  </a:lnTo>
                  <a:lnTo>
                    <a:pt x="2415" y="2303"/>
                  </a:lnTo>
                  <a:lnTo>
                    <a:pt x="2409" y="2340"/>
                  </a:lnTo>
                  <a:lnTo>
                    <a:pt x="2403" y="2378"/>
                  </a:lnTo>
                  <a:lnTo>
                    <a:pt x="2400" y="2396"/>
                  </a:lnTo>
                  <a:lnTo>
                    <a:pt x="2396" y="2413"/>
                  </a:lnTo>
                  <a:lnTo>
                    <a:pt x="2392" y="2428"/>
                  </a:lnTo>
                  <a:lnTo>
                    <a:pt x="2387" y="2441"/>
                  </a:lnTo>
                  <a:lnTo>
                    <a:pt x="2385" y="2446"/>
                  </a:lnTo>
                  <a:lnTo>
                    <a:pt x="2383" y="2451"/>
                  </a:lnTo>
                  <a:lnTo>
                    <a:pt x="2380" y="2454"/>
                  </a:lnTo>
                  <a:lnTo>
                    <a:pt x="2378" y="2456"/>
                  </a:lnTo>
                  <a:lnTo>
                    <a:pt x="2376" y="2458"/>
                  </a:lnTo>
                  <a:lnTo>
                    <a:pt x="2373" y="2458"/>
                  </a:lnTo>
                  <a:lnTo>
                    <a:pt x="2370" y="2457"/>
                  </a:lnTo>
                  <a:lnTo>
                    <a:pt x="2367" y="2455"/>
                  </a:lnTo>
                  <a:lnTo>
                    <a:pt x="2346" y="2427"/>
                  </a:lnTo>
                  <a:lnTo>
                    <a:pt x="2327" y="2400"/>
                  </a:lnTo>
                  <a:lnTo>
                    <a:pt x="2317" y="2388"/>
                  </a:lnTo>
                  <a:lnTo>
                    <a:pt x="2307" y="2377"/>
                  </a:lnTo>
                  <a:lnTo>
                    <a:pt x="2298" y="2366"/>
                  </a:lnTo>
                  <a:lnTo>
                    <a:pt x="2288" y="2359"/>
                  </a:lnTo>
                  <a:lnTo>
                    <a:pt x="2278" y="2351"/>
                  </a:lnTo>
                  <a:lnTo>
                    <a:pt x="2268" y="2347"/>
                  </a:lnTo>
                  <a:lnTo>
                    <a:pt x="2263" y="2346"/>
                  </a:lnTo>
                  <a:lnTo>
                    <a:pt x="2258" y="2346"/>
                  </a:lnTo>
                  <a:lnTo>
                    <a:pt x="2252" y="2346"/>
                  </a:lnTo>
                  <a:lnTo>
                    <a:pt x="2246" y="2347"/>
                  </a:lnTo>
                  <a:lnTo>
                    <a:pt x="2241" y="2348"/>
                  </a:lnTo>
                  <a:lnTo>
                    <a:pt x="2235" y="2350"/>
                  </a:lnTo>
                  <a:lnTo>
                    <a:pt x="2229" y="2353"/>
                  </a:lnTo>
                  <a:lnTo>
                    <a:pt x="2223" y="2358"/>
                  </a:lnTo>
                  <a:lnTo>
                    <a:pt x="2217" y="2363"/>
                  </a:lnTo>
                  <a:lnTo>
                    <a:pt x="2211" y="2368"/>
                  </a:lnTo>
                  <a:lnTo>
                    <a:pt x="2205" y="2376"/>
                  </a:lnTo>
                  <a:lnTo>
                    <a:pt x="2198" y="2383"/>
                  </a:lnTo>
                  <a:lnTo>
                    <a:pt x="2189" y="2374"/>
                  </a:lnTo>
                  <a:lnTo>
                    <a:pt x="2206" y="2360"/>
                  </a:lnTo>
                  <a:lnTo>
                    <a:pt x="2223" y="2346"/>
                  </a:lnTo>
                  <a:lnTo>
                    <a:pt x="2241" y="2333"/>
                  </a:lnTo>
                  <a:lnTo>
                    <a:pt x="2258" y="2320"/>
                  </a:lnTo>
                  <a:lnTo>
                    <a:pt x="2245" y="2309"/>
                  </a:lnTo>
                  <a:lnTo>
                    <a:pt x="2232" y="2298"/>
                  </a:lnTo>
                  <a:lnTo>
                    <a:pt x="2253" y="2283"/>
                  </a:lnTo>
                  <a:lnTo>
                    <a:pt x="2244" y="2236"/>
                  </a:lnTo>
                  <a:lnTo>
                    <a:pt x="2234" y="2193"/>
                  </a:lnTo>
                  <a:lnTo>
                    <a:pt x="2225" y="2152"/>
                  </a:lnTo>
                  <a:lnTo>
                    <a:pt x="2214" y="2111"/>
                  </a:lnTo>
                  <a:lnTo>
                    <a:pt x="2209" y="2091"/>
                  </a:lnTo>
                  <a:lnTo>
                    <a:pt x="2202" y="2072"/>
                  </a:lnTo>
                  <a:lnTo>
                    <a:pt x="2194" y="2054"/>
                  </a:lnTo>
                  <a:lnTo>
                    <a:pt x="2186" y="2035"/>
                  </a:lnTo>
                  <a:lnTo>
                    <a:pt x="2176" y="2017"/>
                  </a:lnTo>
                  <a:lnTo>
                    <a:pt x="2166" y="1999"/>
                  </a:lnTo>
                  <a:lnTo>
                    <a:pt x="2154" y="1983"/>
                  </a:lnTo>
                  <a:lnTo>
                    <a:pt x="2140" y="1965"/>
                  </a:lnTo>
                  <a:lnTo>
                    <a:pt x="2111" y="1943"/>
                  </a:lnTo>
                  <a:lnTo>
                    <a:pt x="2070" y="1913"/>
                  </a:lnTo>
                  <a:lnTo>
                    <a:pt x="2049" y="1897"/>
                  </a:lnTo>
                  <a:lnTo>
                    <a:pt x="2032" y="1883"/>
                  </a:lnTo>
                  <a:lnTo>
                    <a:pt x="2018" y="1872"/>
                  </a:lnTo>
                  <a:lnTo>
                    <a:pt x="2013" y="1864"/>
                  </a:lnTo>
                  <a:lnTo>
                    <a:pt x="2026" y="1866"/>
                  </a:lnTo>
                  <a:lnTo>
                    <a:pt x="2044" y="1872"/>
                  </a:lnTo>
                  <a:lnTo>
                    <a:pt x="2055" y="1874"/>
                  </a:lnTo>
                  <a:lnTo>
                    <a:pt x="2064" y="1877"/>
                  </a:lnTo>
                  <a:lnTo>
                    <a:pt x="2074" y="1878"/>
                  </a:lnTo>
                  <a:lnTo>
                    <a:pt x="2083" y="1879"/>
                  </a:lnTo>
                  <a:lnTo>
                    <a:pt x="2073" y="1844"/>
                  </a:lnTo>
                  <a:lnTo>
                    <a:pt x="2061" y="1809"/>
                  </a:lnTo>
                  <a:lnTo>
                    <a:pt x="2049" y="1774"/>
                  </a:lnTo>
                  <a:lnTo>
                    <a:pt x="2034" y="1741"/>
                  </a:lnTo>
                  <a:lnTo>
                    <a:pt x="2003" y="1672"/>
                  </a:lnTo>
                  <a:lnTo>
                    <a:pt x="1972" y="1605"/>
                  </a:lnTo>
                  <a:lnTo>
                    <a:pt x="1956" y="1573"/>
                  </a:lnTo>
                  <a:lnTo>
                    <a:pt x="1940" y="1539"/>
                  </a:lnTo>
                  <a:lnTo>
                    <a:pt x="1925" y="1507"/>
                  </a:lnTo>
                  <a:lnTo>
                    <a:pt x="1911" y="1474"/>
                  </a:lnTo>
                  <a:lnTo>
                    <a:pt x="1900" y="1443"/>
                  </a:lnTo>
                  <a:lnTo>
                    <a:pt x="1889" y="1411"/>
                  </a:lnTo>
                  <a:lnTo>
                    <a:pt x="1880" y="1379"/>
                  </a:lnTo>
                  <a:lnTo>
                    <a:pt x="1873" y="1349"/>
                  </a:lnTo>
                  <a:lnTo>
                    <a:pt x="1883" y="1356"/>
                  </a:lnTo>
                  <a:lnTo>
                    <a:pt x="1891" y="1364"/>
                  </a:lnTo>
                  <a:lnTo>
                    <a:pt x="1900" y="1374"/>
                  </a:lnTo>
                  <a:lnTo>
                    <a:pt x="1909" y="1384"/>
                  </a:lnTo>
                  <a:lnTo>
                    <a:pt x="1926" y="1408"/>
                  </a:lnTo>
                  <a:lnTo>
                    <a:pt x="1943" y="1433"/>
                  </a:lnTo>
                  <a:lnTo>
                    <a:pt x="1959" y="1462"/>
                  </a:lnTo>
                  <a:lnTo>
                    <a:pt x="1976" y="1491"/>
                  </a:lnTo>
                  <a:lnTo>
                    <a:pt x="1992" y="1522"/>
                  </a:lnTo>
                  <a:lnTo>
                    <a:pt x="2007" y="1552"/>
                  </a:lnTo>
                  <a:lnTo>
                    <a:pt x="2024" y="1584"/>
                  </a:lnTo>
                  <a:lnTo>
                    <a:pt x="2041" y="1615"/>
                  </a:lnTo>
                  <a:lnTo>
                    <a:pt x="2058" y="1643"/>
                  </a:lnTo>
                  <a:lnTo>
                    <a:pt x="2076" y="1672"/>
                  </a:lnTo>
                  <a:lnTo>
                    <a:pt x="2084" y="1685"/>
                  </a:lnTo>
                  <a:lnTo>
                    <a:pt x="2094" y="1697"/>
                  </a:lnTo>
                  <a:lnTo>
                    <a:pt x="2103" y="1709"/>
                  </a:lnTo>
                  <a:lnTo>
                    <a:pt x="2113" y="1720"/>
                  </a:lnTo>
                  <a:lnTo>
                    <a:pt x="2124" y="1731"/>
                  </a:lnTo>
                  <a:lnTo>
                    <a:pt x="2133" y="1739"/>
                  </a:lnTo>
                  <a:lnTo>
                    <a:pt x="2144" y="1749"/>
                  </a:lnTo>
                  <a:lnTo>
                    <a:pt x="2154" y="1756"/>
                  </a:lnTo>
                  <a:lnTo>
                    <a:pt x="2153" y="1765"/>
                  </a:lnTo>
                  <a:lnTo>
                    <a:pt x="2153" y="1775"/>
                  </a:lnTo>
                  <a:lnTo>
                    <a:pt x="2160" y="1781"/>
                  </a:lnTo>
                  <a:lnTo>
                    <a:pt x="2169" y="1787"/>
                  </a:lnTo>
                  <a:lnTo>
                    <a:pt x="2175" y="1794"/>
                  </a:lnTo>
                  <a:lnTo>
                    <a:pt x="2182" y="1803"/>
                  </a:lnTo>
                  <a:lnTo>
                    <a:pt x="2193" y="1821"/>
                  </a:lnTo>
                  <a:lnTo>
                    <a:pt x="2204" y="1841"/>
                  </a:lnTo>
                  <a:lnTo>
                    <a:pt x="2214" y="1863"/>
                  </a:lnTo>
                  <a:lnTo>
                    <a:pt x="2226" y="1885"/>
                  </a:lnTo>
                  <a:lnTo>
                    <a:pt x="2237" y="1908"/>
                  </a:lnTo>
                  <a:lnTo>
                    <a:pt x="2252" y="1930"/>
                  </a:lnTo>
                  <a:close/>
                  <a:moveTo>
                    <a:pt x="2216" y="1811"/>
                  </a:moveTo>
                  <a:lnTo>
                    <a:pt x="2212" y="1806"/>
                  </a:lnTo>
                  <a:lnTo>
                    <a:pt x="2209" y="1802"/>
                  </a:lnTo>
                  <a:lnTo>
                    <a:pt x="2218" y="1799"/>
                  </a:lnTo>
                  <a:lnTo>
                    <a:pt x="2226" y="1795"/>
                  </a:lnTo>
                  <a:lnTo>
                    <a:pt x="2233" y="1793"/>
                  </a:lnTo>
                  <a:lnTo>
                    <a:pt x="2240" y="1792"/>
                  </a:lnTo>
                  <a:lnTo>
                    <a:pt x="2247" y="1793"/>
                  </a:lnTo>
                  <a:lnTo>
                    <a:pt x="2254" y="1794"/>
                  </a:lnTo>
                  <a:lnTo>
                    <a:pt x="2265" y="1798"/>
                  </a:lnTo>
                  <a:lnTo>
                    <a:pt x="2277" y="1803"/>
                  </a:lnTo>
                  <a:lnTo>
                    <a:pt x="2273" y="1806"/>
                  </a:lnTo>
                  <a:lnTo>
                    <a:pt x="2270" y="1808"/>
                  </a:lnTo>
                  <a:lnTo>
                    <a:pt x="2267" y="1809"/>
                  </a:lnTo>
                  <a:lnTo>
                    <a:pt x="2263" y="1811"/>
                  </a:lnTo>
                  <a:lnTo>
                    <a:pt x="2255" y="1812"/>
                  </a:lnTo>
                  <a:lnTo>
                    <a:pt x="2246" y="1812"/>
                  </a:lnTo>
                  <a:lnTo>
                    <a:pt x="2230" y="1812"/>
                  </a:lnTo>
                  <a:lnTo>
                    <a:pt x="2216" y="1811"/>
                  </a:lnTo>
                  <a:close/>
                  <a:moveTo>
                    <a:pt x="2245" y="1780"/>
                  </a:moveTo>
                  <a:lnTo>
                    <a:pt x="2232" y="1778"/>
                  </a:lnTo>
                  <a:lnTo>
                    <a:pt x="2222" y="1775"/>
                  </a:lnTo>
                  <a:lnTo>
                    <a:pt x="2211" y="1772"/>
                  </a:lnTo>
                  <a:lnTo>
                    <a:pt x="2203" y="1769"/>
                  </a:lnTo>
                  <a:lnTo>
                    <a:pt x="2194" y="1766"/>
                  </a:lnTo>
                  <a:lnTo>
                    <a:pt x="2187" y="1762"/>
                  </a:lnTo>
                  <a:lnTo>
                    <a:pt x="2181" y="1757"/>
                  </a:lnTo>
                  <a:lnTo>
                    <a:pt x="2174" y="1753"/>
                  </a:lnTo>
                  <a:lnTo>
                    <a:pt x="2187" y="1750"/>
                  </a:lnTo>
                  <a:lnTo>
                    <a:pt x="2199" y="1749"/>
                  </a:lnTo>
                  <a:lnTo>
                    <a:pt x="2209" y="1748"/>
                  </a:lnTo>
                  <a:lnTo>
                    <a:pt x="2217" y="1749"/>
                  </a:lnTo>
                  <a:lnTo>
                    <a:pt x="2225" y="1751"/>
                  </a:lnTo>
                  <a:lnTo>
                    <a:pt x="2230" y="1753"/>
                  </a:lnTo>
                  <a:lnTo>
                    <a:pt x="2235" y="1756"/>
                  </a:lnTo>
                  <a:lnTo>
                    <a:pt x="2239" y="1760"/>
                  </a:lnTo>
                  <a:lnTo>
                    <a:pt x="2242" y="1763"/>
                  </a:lnTo>
                  <a:lnTo>
                    <a:pt x="2244" y="1767"/>
                  </a:lnTo>
                  <a:lnTo>
                    <a:pt x="2245" y="1770"/>
                  </a:lnTo>
                  <a:lnTo>
                    <a:pt x="2245" y="1773"/>
                  </a:lnTo>
                  <a:lnTo>
                    <a:pt x="2246" y="1778"/>
                  </a:lnTo>
                  <a:lnTo>
                    <a:pt x="2245" y="1780"/>
                  </a:lnTo>
                  <a:close/>
                  <a:moveTo>
                    <a:pt x="2209" y="1715"/>
                  </a:moveTo>
                  <a:lnTo>
                    <a:pt x="2178" y="1724"/>
                  </a:lnTo>
                  <a:lnTo>
                    <a:pt x="2162" y="1729"/>
                  </a:lnTo>
                  <a:lnTo>
                    <a:pt x="2152" y="1730"/>
                  </a:lnTo>
                  <a:lnTo>
                    <a:pt x="2145" y="1730"/>
                  </a:lnTo>
                  <a:lnTo>
                    <a:pt x="2140" y="1725"/>
                  </a:lnTo>
                  <a:lnTo>
                    <a:pt x="2135" y="1720"/>
                  </a:lnTo>
                  <a:lnTo>
                    <a:pt x="2151" y="1714"/>
                  </a:lnTo>
                  <a:lnTo>
                    <a:pt x="2169" y="1707"/>
                  </a:lnTo>
                  <a:lnTo>
                    <a:pt x="2178" y="1704"/>
                  </a:lnTo>
                  <a:lnTo>
                    <a:pt x="2188" y="1701"/>
                  </a:lnTo>
                  <a:lnTo>
                    <a:pt x="2198" y="1700"/>
                  </a:lnTo>
                  <a:lnTo>
                    <a:pt x="2208" y="1701"/>
                  </a:lnTo>
                  <a:lnTo>
                    <a:pt x="2208" y="1708"/>
                  </a:lnTo>
                  <a:lnTo>
                    <a:pt x="2209" y="1715"/>
                  </a:lnTo>
                  <a:close/>
                  <a:moveTo>
                    <a:pt x="2183" y="1685"/>
                  </a:moveTo>
                  <a:lnTo>
                    <a:pt x="2173" y="1689"/>
                  </a:lnTo>
                  <a:lnTo>
                    <a:pt x="2168" y="1691"/>
                  </a:lnTo>
                  <a:lnTo>
                    <a:pt x="2164" y="1692"/>
                  </a:lnTo>
                  <a:lnTo>
                    <a:pt x="2158" y="1692"/>
                  </a:lnTo>
                  <a:lnTo>
                    <a:pt x="2135" y="1685"/>
                  </a:lnTo>
                  <a:lnTo>
                    <a:pt x="2122" y="1680"/>
                  </a:lnTo>
                  <a:lnTo>
                    <a:pt x="2117" y="1678"/>
                  </a:lnTo>
                  <a:lnTo>
                    <a:pt x="2115" y="1675"/>
                  </a:lnTo>
                  <a:lnTo>
                    <a:pt x="2121" y="1671"/>
                  </a:lnTo>
                  <a:lnTo>
                    <a:pt x="2132" y="1667"/>
                  </a:lnTo>
                  <a:lnTo>
                    <a:pt x="2145" y="1663"/>
                  </a:lnTo>
                  <a:lnTo>
                    <a:pt x="2157" y="1661"/>
                  </a:lnTo>
                  <a:lnTo>
                    <a:pt x="2163" y="1661"/>
                  </a:lnTo>
                  <a:lnTo>
                    <a:pt x="2169" y="1662"/>
                  </a:lnTo>
                  <a:lnTo>
                    <a:pt x="2173" y="1663"/>
                  </a:lnTo>
                  <a:lnTo>
                    <a:pt x="2177" y="1666"/>
                  </a:lnTo>
                  <a:lnTo>
                    <a:pt x="2181" y="1669"/>
                  </a:lnTo>
                  <a:lnTo>
                    <a:pt x="2183" y="1673"/>
                  </a:lnTo>
                  <a:lnTo>
                    <a:pt x="2184" y="1678"/>
                  </a:lnTo>
                  <a:lnTo>
                    <a:pt x="2183" y="1685"/>
                  </a:lnTo>
                  <a:close/>
                  <a:moveTo>
                    <a:pt x="2150" y="1626"/>
                  </a:moveTo>
                  <a:lnTo>
                    <a:pt x="2149" y="1632"/>
                  </a:lnTo>
                  <a:lnTo>
                    <a:pt x="2148" y="1637"/>
                  </a:lnTo>
                  <a:lnTo>
                    <a:pt x="2146" y="1641"/>
                  </a:lnTo>
                  <a:lnTo>
                    <a:pt x="2143" y="1644"/>
                  </a:lnTo>
                  <a:lnTo>
                    <a:pt x="2139" y="1646"/>
                  </a:lnTo>
                  <a:lnTo>
                    <a:pt x="2136" y="1649"/>
                  </a:lnTo>
                  <a:lnTo>
                    <a:pt x="2133" y="1650"/>
                  </a:lnTo>
                  <a:lnTo>
                    <a:pt x="2129" y="1651"/>
                  </a:lnTo>
                  <a:lnTo>
                    <a:pt x="2122" y="1651"/>
                  </a:lnTo>
                  <a:lnTo>
                    <a:pt x="2118" y="1651"/>
                  </a:lnTo>
                  <a:lnTo>
                    <a:pt x="2117" y="1650"/>
                  </a:lnTo>
                  <a:lnTo>
                    <a:pt x="2118" y="1649"/>
                  </a:lnTo>
                  <a:lnTo>
                    <a:pt x="2121" y="1649"/>
                  </a:lnTo>
                  <a:lnTo>
                    <a:pt x="2107" y="1651"/>
                  </a:lnTo>
                  <a:lnTo>
                    <a:pt x="2092" y="1652"/>
                  </a:lnTo>
                  <a:lnTo>
                    <a:pt x="2124" y="1623"/>
                  </a:lnTo>
                  <a:lnTo>
                    <a:pt x="2136" y="1624"/>
                  </a:lnTo>
                  <a:lnTo>
                    <a:pt x="2150" y="1626"/>
                  </a:lnTo>
                  <a:close/>
                  <a:moveTo>
                    <a:pt x="2077" y="1637"/>
                  </a:moveTo>
                  <a:lnTo>
                    <a:pt x="2055" y="1614"/>
                  </a:lnTo>
                  <a:lnTo>
                    <a:pt x="2068" y="1607"/>
                  </a:lnTo>
                  <a:lnTo>
                    <a:pt x="2078" y="1602"/>
                  </a:lnTo>
                  <a:lnTo>
                    <a:pt x="2089" y="1598"/>
                  </a:lnTo>
                  <a:lnTo>
                    <a:pt x="2097" y="1596"/>
                  </a:lnTo>
                  <a:lnTo>
                    <a:pt x="2105" y="1595"/>
                  </a:lnTo>
                  <a:lnTo>
                    <a:pt x="2111" y="1596"/>
                  </a:lnTo>
                  <a:lnTo>
                    <a:pt x="2116" y="1597"/>
                  </a:lnTo>
                  <a:lnTo>
                    <a:pt x="2119" y="1599"/>
                  </a:lnTo>
                  <a:lnTo>
                    <a:pt x="2120" y="1602"/>
                  </a:lnTo>
                  <a:lnTo>
                    <a:pt x="2120" y="1605"/>
                  </a:lnTo>
                  <a:lnTo>
                    <a:pt x="2118" y="1610"/>
                  </a:lnTo>
                  <a:lnTo>
                    <a:pt x="2114" y="1615"/>
                  </a:lnTo>
                  <a:lnTo>
                    <a:pt x="2108" y="1620"/>
                  </a:lnTo>
                  <a:lnTo>
                    <a:pt x="2100" y="1625"/>
                  </a:lnTo>
                  <a:lnTo>
                    <a:pt x="2090" y="1631"/>
                  </a:lnTo>
                  <a:lnTo>
                    <a:pt x="2077" y="1637"/>
                  </a:lnTo>
                  <a:close/>
                  <a:moveTo>
                    <a:pt x="2112" y="1575"/>
                  </a:moveTo>
                  <a:lnTo>
                    <a:pt x="2102" y="1577"/>
                  </a:lnTo>
                  <a:lnTo>
                    <a:pt x="2092" y="1579"/>
                  </a:lnTo>
                  <a:lnTo>
                    <a:pt x="2082" y="1582"/>
                  </a:lnTo>
                  <a:lnTo>
                    <a:pt x="2073" y="1585"/>
                  </a:lnTo>
                  <a:lnTo>
                    <a:pt x="2062" y="1581"/>
                  </a:lnTo>
                  <a:lnTo>
                    <a:pt x="2053" y="1578"/>
                  </a:lnTo>
                  <a:lnTo>
                    <a:pt x="2043" y="1575"/>
                  </a:lnTo>
                  <a:lnTo>
                    <a:pt x="2034" y="1571"/>
                  </a:lnTo>
                  <a:lnTo>
                    <a:pt x="2039" y="1562"/>
                  </a:lnTo>
                  <a:lnTo>
                    <a:pt x="2043" y="1554"/>
                  </a:lnTo>
                  <a:lnTo>
                    <a:pt x="2054" y="1552"/>
                  </a:lnTo>
                  <a:lnTo>
                    <a:pt x="2061" y="1551"/>
                  </a:lnTo>
                  <a:lnTo>
                    <a:pt x="2069" y="1552"/>
                  </a:lnTo>
                  <a:lnTo>
                    <a:pt x="2076" y="1554"/>
                  </a:lnTo>
                  <a:lnTo>
                    <a:pt x="2082" y="1556"/>
                  </a:lnTo>
                  <a:lnTo>
                    <a:pt x="2091" y="1560"/>
                  </a:lnTo>
                  <a:lnTo>
                    <a:pt x="2100" y="1566"/>
                  </a:lnTo>
                  <a:lnTo>
                    <a:pt x="2112" y="1575"/>
                  </a:lnTo>
                  <a:close/>
                  <a:moveTo>
                    <a:pt x="2086" y="1540"/>
                  </a:moveTo>
                  <a:lnTo>
                    <a:pt x="2077" y="1540"/>
                  </a:lnTo>
                  <a:lnTo>
                    <a:pt x="2069" y="1540"/>
                  </a:lnTo>
                  <a:lnTo>
                    <a:pt x="2061" y="1539"/>
                  </a:lnTo>
                  <a:lnTo>
                    <a:pt x="2053" y="1539"/>
                  </a:lnTo>
                  <a:lnTo>
                    <a:pt x="2041" y="1530"/>
                  </a:lnTo>
                  <a:lnTo>
                    <a:pt x="2031" y="1522"/>
                  </a:lnTo>
                  <a:lnTo>
                    <a:pt x="2046" y="1510"/>
                  </a:lnTo>
                  <a:lnTo>
                    <a:pt x="2056" y="1506"/>
                  </a:lnTo>
                  <a:lnTo>
                    <a:pt x="2060" y="1507"/>
                  </a:lnTo>
                  <a:lnTo>
                    <a:pt x="2067" y="1510"/>
                  </a:lnTo>
                  <a:lnTo>
                    <a:pt x="2074" y="1515"/>
                  </a:lnTo>
                  <a:lnTo>
                    <a:pt x="2083" y="1524"/>
                  </a:lnTo>
                  <a:lnTo>
                    <a:pt x="2084" y="1532"/>
                  </a:lnTo>
                  <a:lnTo>
                    <a:pt x="2086" y="1540"/>
                  </a:lnTo>
                  <a:close/>
                  <a:moveTo>
                    <a:pt x="2045" y="1457"/>
                  </a:moveTo>
                  <a:lnTo>
                    <a:pt x="2044" y="1466"/>
                  </a:lnTo>
                  <a:lnTo>
                    <a:pt x="2041" y="1480"/>
                  </a:lnTo>
                  <a:lnTo>
                    <a:pt x="2039" y="1486"/>
                  </a:lnTo>
                  <a:lnTo>
                    <a:pt x="2036" y="1492"/>
                  </a:lnTo>
                  <a:lnTo>
                    <a:pt x="2035" y="1494"/>
                  </a:lnTo>
                  <a:lnTo>
                    <a:pt x="2034" y="1495"/>
                  </a:lnTo>
                  <a:lnTo>
                    <a:pt x="2032" y="1495"/>
                  </a:lnTo>
                  <a:lnTo>
                    <a:pt x="2031" y="1495"/>
                  </a:lnTo>
                  <a:lnTo>
                    <a:pt x="2018" y="1490"/>
                  </a:lnTo>
                  <a:lnTo>
                    <a:pt x="2007" y="1484"/>
                  </a:lnTo>
                  <a:lnTo>
                    <a:pt x="2000" y="1477"/>
                  </a:lnTo>
                  <a:lnTo>
                    <a:pt x="1994" y="1472"/>
                  </a:lnTo>
                  <a:lnTo>
                    <a:pt x="1997" y="1469"/>
                  </a:lnTo>
                  <a:lnTo>
                    <a:pt x="2001" y="1466"/>
                  </a:lnTo>
                  <a:lnTo>
                    <a:pt x="2007" y="1463"/>
                  </a:lnTo>
                  <a:lnTo>
                    <a:pt x="2015" y="1459"/>
                  </a:lnTo>
                  <a:lnTo>
                    <a:pt x="2022" y="1457"/>
                  </a:lnTo>
                  <a:lnTo>
                    <a:pt x="2031" y="1456"/>
                  </a:lnTo>
                  <a:lnTo>
                    <a:pt x="2039" y="1455"/>
                  </a:lnTo>
                  <a:lnTo>
                    <a:pt x="2045" y="1457"/>
                  </a:lnTo>
                  <a:close/>
                  <a:moveTo>
                    <a:pt x="1995" y="1446"/>
                  </a:moveTo>
                  <a:lnTo>
                    <a:pt x="1985" y="1440"/>
                  </a:lnTo>
                  <a:lnTo>
                    <a:pt x="1976" y="1435"/>
                  </a:lnTo>
                  <a:lnTo>
                    <a:pt x="1966" y="1430"/>
                  </a:lnTo>
                  <a:lnTo>
                    <a:pt x="1958" y="1425"/>
                  </a:lnTo>
                  <a:lnTo>
                    <a:pt x="1958" y="1416"/>
                  </a:lnTo>
                  <a:lnTo>
                    <a:pt x="1958" y="1409"/>
                  </a:lnTo>
                  <a:lnTo>
                    <a:pt x="1960" y="1402"/>
                  </a:lnTo>
                  <a:lnTo>
                    <a:pt x="1961" y="1397"/>
                  </a:lnTo>
                  <a:lnTo>
                    <a:pt x="1963" y="1394"/>
                  </a:lnTo>
                  <a:lnTo>
                    <a:pt x="1965" y="1391"/>
                  </a:lnTo>
                  <a:lnTo>
                    <a:pt x="1968" y="1390"/>
                  </a:lnTo>
                  <a:lnTo>
                    <a:pt x="1971" y="1389"/>
                  </a:lnTo>
                  <a:lnTo>
                    <a:pt x="1974" y="1389"/>
                  </a:lnTo>
                  <a:lnTo>
                    <a:pt x="1977" y="1390"/>
                  </a:lnTo>
                  <a:lnTo>
                    <a:pt x="1980" y="1392"/>
                  </a:lnTo>
                  <a:lnTo>
                    <a:pt x="1984" y="1394"/>
                  </a:lnTo>
                  <a:lnTo>
                    <a:pt x="1991" y="1400"/>
                  </a:lnTo>
                  <a:lnTo>
                    <a:pt x="1997" y="1408"/>
                  </a:lnTo>
                  <a:lnTo>
                    <a:pt x="2003" y="1416"/>
                  </a:lnTo>
                  <a:lnTo>
                    <a:pt x="2007" y="1425"/>
                  </a:lnTo>
                  <a:lnTo>
                    <a:pt x="2011" y="1433"/>
                  </a:lnTo>
                  <a:lnTo>
                    <a:pt x="2013" y="1440"/>
                  </a:lnTo>
                  <a:lnTo>
                    <a:pt x="2013" y="1444"/>
                  </a:lnTo>
                  <a:lnTo>
                    <a:pt x="2013" y="1446"/>
                  </a:lnTo>
                  <a:lnTo>
                    <a:pt x="2012" y="1448"/>
                  </a:lnTo>
                  <a:lnTo>
                    <a:pt x="2010" y="1449"/>
                  </a:lnTo>
                  <a:lnTo>
                    <a:pt x="2007" y="1450"/>
                  </a:lnTo>
                  <a:lnTo>
                    <a:pt x="2004" y="1449"/>
                  </a:lnTo>
                  <a:lnTo>
                    <a:pt x="2000" y="1448"/>
                  </a:lnTo>
                  <a:lnTo>
                    <a:pt x="1995" y="1446"/>
                  </a:lnTo>
                  <a:close/>
                  <a:moveTo>
                    <a:pt x="1991" y="1370"/>
                  </a:moveTo>
                  <a:lnTo>
                    <a:pt x="1983" y="1374"/>
                  </a:lnTo>
                  <a:lnTo>
                    <a:pt x="1977" y="1378"/>
                  </a:lnTo>
                  <a:lnTo>
                    <a:pt x="1965" y="1382"/>
                  </a:lnTo>
                  <a:lnTo>
                    <a:pt x="1945" y="1390"/>
                  </a:lnTo>
                  <a:lnTo>
                    <a:pt x="1933" y="1382"/>
                  </a:lnTo>
                  <a:lnTo>
                    <a:pt x="1921" y="1376"/>
                  </a:lnTo>
                  <a:lnTo>
                    <a:pt x="1935" y="1372"/>
                  </a:lnTo>
                  <a:lnTo>
                    <a:pt x="1950" y="1370"/>
                  </a:lnTo>
                  <a:lnTo>
                    <a:pt x="1968" y="1370"/>
                  </a:lnTo>
                  <a:lnTo>
                    <a:pt x="1991" y="1370"/>
                  </a:lnTo>
                  <a:close/>
                  <a:moveTo>
                    <a:pt x="1967" y="1350"/>
                  </a:moveTo>
                  <a:lnTo>
                    <a:pt x="1903" y="1350"/>
                  </a:lnTo>
                  <a:lnTo>
                    <a:pt x="1906" y="1332"/>
                  </a:lnTo>
                  <a:lnTo>
                    <a:pt x="1921" y="1331"/>
                  </a:lnTo>
                  <a:lnTo>
                    <a:pt x="1937" y="1331"/>
                  </a:lnTo>
                  <a:lnTo>
                    <a:pt x="1952" y="1329"/>
                  </a:lnTo>
                  <a:lnTo>
                    <a:pt x="1967" y="1329"/>
                  </a:lnTo>
                  <a:lnTo>
                    <a:pt x="1967" y="1350"/>
                  </a:lnTo>
                  <a:close/>
                  <a:moveTo>
                    <a:pt x="1939" y="1282"/>
                  </a:moveTo>
                  <a:lnTo>
                    <a:pt x="1938" y="1291"/>
                  </a:lnTo>
                  <a:lnTo>
                    <a:pt x="1938" y="1302"/>
                  </a:lnTo>
                  <a:lnTo>
                    <a:pt x="1923" y="1303"/>
                  </a:lnTo>
                  <a:lnTo>
                    <a:pt x="1908" y="1304"/>
                  </a:lnTo>
                  <a:lnTo>
                    <a:pt x="1895" y="1305"/>
                  </a:lnTo>
                  <a:lnTo>
                    <a:pt x="1881" y="1307"/>
                  </a:lnTo>
                  <a:lnTo>
                    <a:pt x="1873" y="1299"/>
                  </a:lnTo>
                  <a:lnTo>
                    <a:pt x="1866" y="1291"/>
                  </a:lnTo>
                  <a:lnTo>
                    <a:pt x="1873" y="1284"/>
                  </a:lnTo>
                  <a:lnTo>
                    <a:pt x="1882" y="1280"/>
                  </a:lnTo>
                  <a:lnTo>
                    <a:pt x="1889" y="1277"/>
                  </a:lnTo>
                  <a:lnTo>
                    <a:pt x="1898" y="1276"/>
                  </a:lnTo>
                  <a:lnTo>
                    <a:pt x="1907" y="1276"/>
                  </a:lnTo>
                  <a:lnTo>
                    <a:pt x="1917" y="1277"/>
                  </a:lnTo>
                  <a:lnTo>
                    <a:pt x="1927" y="1279"/>
                  </a:lnTo>
                  <a:lnTo>
                    <a:pt x="1939" y="1282"/>
                  </a:lnTo>
                  <a:close/>
                  <a:moveTo>
                    <a:pt x="1910" y="1241"/>
                  </a:moveTo>
                  <a:lnTo>
                    <a:pt x="1893" y="1247"/>
                  </a:lnTo>
                  <a:lnTo>
                    <a:pt x="1877" y="1254"/>
                  </a:lnTo>
                  <a:lnTo>
                    <a:pt x="1861" y="1261"/>
                  </a:lnTo>
                  <a:lnTo>
                    <a:pt x="1849" y="1264"/>
                  </a:lnTo>
                  <a:lnTo>
                    <a:pt x="1844" y="1252"/>
                  </a:lnTo>
                  <a:lnTo>
                    <a:pt x="1840" y="1242"/>
                  </a:lnTo>
                  <a:lnTo>
                    <a:pt x="1858" y="1235"/>
                  </a:lnTo>
                  <a:lnTo>
                    <a:pt x="1873" y="1231"/>
                  </a:lnTo>
                  <a:lnTo>
                    <a:pt x="1882" y="1231"/>
                  </a:lnTo>
                  <a:lnTo>
                    <a:pt x="1890" y="1232"/>
                  </a:lnTo>
                  <a:lnTo>
                    <a:pt x="1900" y="1235"/>
                  </a:lnTo>
                  <a:lnTo>
                    <a:pt x="1910" y="1241"/>
                  </a:lnTo>
                  <a:close/>
                  <a:moveTo>
                    <a:pt x="1886" y="1193"/>
                  </a:moveTo>
                  <a:lnTo>
                    <a:pt x="1861" y="1207"/>
                  </a:lnTo>
                  <a:lnTo>
                    <a:pt x="1847" y="1214"/>
                  </a:lnTo>
                  <a:lnTo>
                    <a:pt x="1842" y="1216"/>
                  </a:lnTo>
                  <a:lnTo>
                    <a:pt x="1839" y="1217"/>
                  </a:lnTo>
                  <a:lnTo>
                    <a:pt x="1832" y="1212"/>
                  </a:lnTo>
                  <a:lnTo>
                    <a:pt x="1828" y="1208"/>
                  </a:lnTo>
                  <a:lnTo>
                    <a:pt x="1826" y="1205"/>
                  </a:lnTo>
                  <a:lnTo>
                    <a:pt x="1825" y="1202"/>
                  </a:lnTo>
                  <a:lnTo>
                    <a:pt x="1826" y="1200"/>
                  </a:lnTo>
                  <a:lnTo>
                    <a:pt x="1827" y="1196"/>
                  </a:lnTo>
                  <a:lnTo>
                    <a:pt x="1830" y="1192"/>
                  </a:lnTo>
                  <a:lnTo>
                    <a:pt x="1833" y="1188"/>
                  </a:lnTo>
                  <a:lnTo>
                    <a:pt x="1846" y="1188"/>
                  </a:lnTo>
                  <a:lnTo>
                    <a:pt x="1860" y="1188"/>
                  </a:lnTo>
                  <a:lnTo>
                    <a:pt x="1872" y="1189"/>
                  </a:lnTo>
                  <a:lnTo>
                    <a:pt x="1885" y="1189"/>
                  </a:lnTo>
                  <a:lnTo>
                    <a:pt x="1885" y="1191"/>
                  </a:lnTo>
                  <a:lnTo>
                    <a:pt x="1886" y="1193"/>
                  </a:lnTo>
                  <a:close/>
                  <a:moveTo>
                    <a:pt x="1846" y="1150"/>
                  </a:moveTo>
                  <a:lnTo>
                    <a:pt x="1838" y="1155"/>
                  </a:lnTo>
                  <a:lnTo>
                    <a:pt x="1830" y="1160"/>
                  </a:lnTo>
                  <a:lnTo>
                    <a:pt x="1826" y="1163"/>
                  </a:lnTo>
                  <a:lnTo>
                    <a:pt x="1823" y="1165"/>
                  </a:lnTo>
                  <a:lnTo>
                    <a:pt x="1819" y="1166"/>
                  </a:lnTo>
                  <a:lnTo>
                    <a:pt x="1813" y="1166"/>
                  </a:lnTo>
                  <a:lnTo>
                    <a:pt x="1809" y="1166"/>
                  </a:lnTo>
                  <a:lnTo>
                    <a:pt x="1806" y="1164"/>
                  </a:lnTo>
                  <a:lnTo>
                    <a:pt x="1803" y="1160"/>
                  </a:lnTo>
                  <a:lnTo>
                    <a:pt x="1801" y="1157"/>
                  </a:lnTo>
                  <a:lnTo>
                    <a:pt x="1797" y="1151"/>
                  </a:lnTo>
                  <a:lnTo>
                    <a:pt x="1795" y="1147"/>
                  </a:lnTo>
                  <a:lnTo>
                    <a:pt x="1808" y="1140"/>
                  </a:lnTo>
                  <a:lnTo>
                    <a:pt x="1817" y="1135"/>
                  </a:lnTo>
                  <a:lnTo>
                    <a:pt x="1823" y="1133"/>
                  </a:lnTo>
                  <a:lnTo>
                    <a:pt x="1828" y="1133"/>
                  </a:lnTo>
                  <a:lnTo>
                    <a:pt x="1835" y="1134"/>
                  </a:lnTo>
                  <a:lnTo>
                    <a:pt x="1844" y="1135"/>
                  </a:lnTo>
                  <a:lnTo>
                    <a:pt x="1845" y="1142"/>
                  </a:lnTo>
                  <a:lnTo>
                    <a:pt x="1846" y="1150"/>
                  </a:lnTo>
                  <a:close/>
                  <a:moveTo>
                    <a:pt x="1813" y="1105"/>
                  </a:moveTo>
                  <a:lnTo>
                    <a:pt x="1806" y="1112"/>
                  </a:lnTo>
                  <a:lnTo>
                    <a:pt x="1797" y="1117"/>
                  </a:lnTo>
                  <a:lnTo>
                    <a:pt x="1793" y="1120"/>
                  </a:lnTo>
                  <a:lnTo>
                    <a:pt x="1790" y="1121"/>
                  </a:lnTo>
                  <a:lnTo>
                    <a:pt x="1786" y="1123"/>
                  </a:lnTo>
                  <a:lnTo>
                    <a:pt x="1783" y="1123"/>
                  </a:lnTo>
                  <a:lnTo>
                    <a:pt x="1771" y="1116"/>
                  </a:lnTo>
                  <a:lnTo>
                    <a:pt x="1761" y="1110"/>
                  </a:lnTo>
                  <a:lnTo>
                    <a:pt x="1767" y="1097"/>
                  </a:lnTo>
                  <a:lnTo>
                    <a:pt x="1774" y="1085"/>
                  </a:lnTo>
                  <a:lnTo>
                    <a:pt x="1782" y="1087"/>
                  </a:lnTo>
                  <a:lnTo>
                    <a:pt x="1790" y="1092"/>
                  </a:lnTo>
                  <a:lnTo>
                    <a:pt x="1801" y="1097"/>
                  </a:lnTo>
                  <a:lnTo>
                    <a:pt x="1813" y="1105"/>
                  </a:lnTo>
                  <a:close/>
                  <a:moveTo>
                    <a:pt x="1795" y="1070"/>
                  </a:moveTo>
                  <a:lnTo>
                    <a:pt x="1792" y="1077"/>
                  </a:lnTo>
                  <a:lnTo>
                    <a:pt x="1775" y="1077"/>
                  </a:lnTo>
                  <a:lnTo>
                    <a:pt x="1758" y="1077"/>
                  </a:lnTo>
                  <a:lnTo>
                    <a:pt x="1743" y="1077"/>
                  </a:lnTo>
                  <a:lnTo>
                    <a:pt x="1727" y="1078"/>
                  </a:lnTo>
                  <a:lnTo>
                    <a:pt x="1717" y="1070"/>
                  </a:lnTo>
                  <a:lnTo>
                    <a:pt x="1727" y="1064"/>
                  </a:lnTo>
                  <a:lnTo>
                    <a:pt x="1735" y="1060"/>
                  </a:lnTo>
                  <a:lnTo>
                    <a:pt x="1743" y="1058"/>
                  </a:lnTo>
                  <a:lnTo>
                    <a:pt x="1751" y="1057"/>
                  </a:lnTo>
                  <a:lnTo>
                    <a:pt x="1758" y="1058"/>
                  </a:lnTo>
                  <a:lnTo>
                    <a:pt x="1769" y="1060"/>
                  </a:lnTo>
                  <a:lnTo>
                    <a:pt x="1781" y="1063"/>
                  </a:lnTo>
                  <a:lnTo>
                    <a:pt x="1795" y="1070"/>
                  </a:lnTo>
                  <a:close/>
                  <a:moveTo>
                    <a:pt x="1764" y="1021"/>
                  </a:moveTo>
                  <a:lnTo>
                    <a:pt x="1762" y="1026"/>
                  </a:lnTo>
                  <a:lnTo>
                    <a:pt x="1762" y="1033"/>
                  </a:lnTo>
                  <a:lnTo>
                    <a:pt x="1752" y="1034"/>
                  </a:lnTo>
                  <a:lnTo>
                    <a:pt x="1743" y="1035"/>
                  </a:lnTo>
                  <a:lnTo>
                    <a:pt x="1734" y="1036"/>
                  </a:lnTo>
                  <a:lnTo>
                    <a:pt x="1726" y="1037"/>
                  </a:lnTo>
                  <a:lnTo>
                    <a:pt x="1688" y="1010"/>
                  </a:lnTo>
                  <a:lnTo>
                    <a:pt x="1689" y="1006"/>
                  </a:lnTo>
                  <a:lnTo>
                    <a:pt x="1691" y="1003"/>
                  </a:lnTo>
                  <a:lnTo>
                    <a:pt x="1694" y="1002"/>
                  </a:lnTo>
                  <a:lnTo>
                    <a:pt x="1698" y="1001"/>
                  </a:lnTo>
                  <a:lnTo>
                    <a:pt x="1710" y="1002"/>
                  </a:lnTo>
                  <a:lnTo>
                    <a:pt x="1724" y="1005"/>
                  </a:lnTo>
                  <a:lnTo>
                    <a:pt x="1749" y="1015"/>
                  </a:lnTo>
                  <a:lnTo>
                    <a:pt x="1764" y="1021"/>
                  </a:lnTo>
                  <a:close/>
                  <a:moveTo>
                    <a:pt x="1734" y="989"/>
                  </a:moveTo>
                  <a:lnTo>
                    <a:pt x="1731" y="990"/>
                  </a:lnTo>
                  <a:lnTo>
                    <a:pt x="1729" y="992"/>
                  </a:lnTo>
                  <a:lnTo>
                    <a:pt x="1717" y="988"/>
                  </a:lnTo>
                  <a:lnTo>
                    <a:pt x="1708" y="984"/>
                  </a:lnTo>
                  <a:lnTo>
                    <a:pt x="1697" y="980"/>
                  </a:lnTo>
                  <a:lnTo>
                    <a:pt x="1688" y="977"/>
                  </a:lnTo>
                  <a:lnTo>
                    <a:pt x="1691" y="970"/>
                  </a:lnTo>
                  <a:lnTo>
                    <a:pt x="1695" y="965"/>
                  </a:lnTo>
                  <a:lnTo>
                    <a:pt x="1705" y="968"/>
                  </a:lnTo>
                  <a:lnTo>
                    <a:pt x="1714" y="971"/>
                  </a:lnTo>
                  <a:lnTo>
                    <a:pt x="1724" y="975"/>
                  </a:lnTo>
                  <a:lnTo>
                    <a:pt x="1734" y="980"/>
                  </a:lnTo>
                  <a:lnTo>
                    <a:pt x="1734" y="989"/>
                  </a:lnTo>
                  <a:close/>
                  <a:moveTo>
                    <a:pt x="1705" y="959"/>
                  </a:moveTo>
                  <a:lnTo>
                    <a:pt x="1695" y="954"/>
                  </a:lnTo>
                  <a:lnTo>
                    <a:pt x="1687" y="950"/>
                  </a:lnTo>
                  <a:lnTo>
                    <a:pt x="1679" y="946"/>
                  </a:lnTo>
                  <a:lnTo>
                    <a:pt x="1673" y="941"/>
                  </a:lnTo>
                  <a:lnTo>
                    <a:pt x="1668" y="936"/>
                  </a:lnTo>
                  <a:lnTo>
                    <a:pt x="1666" y="931"/>
                  </a:lnTo>
                  <a:lnTo>
                    <a:pt x="1663" y="926"/>
                  </a:lnTo>
                  <a:lnTo>
                    <a:pt x="1664" y="919"/>
                  </a:lnTo>
                  <a:lnTo>
                    <a:pt x="1669" y="918"/>
                  </a:lnTo>
                  <a:lnTo>
                    <a:pt x="1673" y="918"/>
                  </a:lnTo>
                  <a:lnTo>
                    <a:pt x="1677" y="919"/>
                  </a:lnTo>
                  <a:lnTo>
                    <a:pt x="1681" y="921"/>
                  </a:lnTo>
                  <a:lnTo>
                    <a:pt x="1691" y="924"/>
                  </a:lnTo>
                  <a:lnTo>
                    <a:pt x="1704" y="930"/>
                  </a:lnTo>
                  <a:lnTo>
                    <a:pt x="1700" y="935"/>
                  </a:lnTo>
                  <a:lnTo>
                    <a:pt x="1699" y="941"/>
                  </a:lnTo>
                  <a:lnTo>
                    <a:pt x="1699" y="945"/>
                  </a:lnTo>
                  <a:lnTo>
                    <a:pt x="1701" y="950"/>
                  </a:lnTo>
                  <a:lnTo>
                    <a:pt x="1705" y="956"/>
                  </a:lnTo>
                  <a:lnTo>
                    <a:pt x="1705" y="959"/>
                  </a:lnTo>
                  <a:close/>
                  <a:moveTo>
                    <a:pt x="1677" y="903"/>
                  </a:moveTo>
                  <a:lnTo>
                    <a:pt x="1667" y="900"/>
                  </a:lnTo>
                  <a:lnTo>
                    <a:pt x="1657" y="898"/>
                  </a:lnTo>
                  <a:lnTo>
                    <a:pt x="1660" y="890"/>
                  </a:lnTo>
                  <a:lnTo>
                    <a:pt x="1664" y="882"/>
                  </a:lnTo>
                  <a:lnTo>
                    <a:pt x="1668" y="885"/>
                  </a:lnTo>
                  <a:lnTo>
                    <a:pt x="1671" y="888"/>
                  </a:lnTo>
                  <a:lnTo>
                    <a:pt x="1674" y="891"/>
                  </a:lnTo>
                  <a:lnTo>
                    <a:pt x="1676" y="895"/>
                  </a:lnTo>
                  <a:lnTo>
                    <a:pt x="1678" y="898"/>
                  </a:lnTo>
                  <a:lnTo>
                    <a:pt x="1679" y="902"/>
                  </a:lnTo>
                  <a:lnTo>
                    <a:pt x="1679" y="903"/>
                  </a:lnTo>
                  <a:lnTo>
                    <a:pt x="1678" y="903"/>
                  </a:lnTo>
                  <a:lnTo>
                    <a:pt x="1677" y="903"/>
                  </a:lnTo>
                  <a:close/>
                  <a:moveTo>
                    <a:pt x="1677" y="810"/>
                  </a:moveTo>
                  <a:lnTo>
                    <a:pt x="1677" y="821"/>
                  </a:lnTo>
                  <a:lnTo>
                    <a:pt x="1675" y="830"/>
                  </a:lnTo>
                  <a:lnTo>
                    <a:pt x="1671" y="839"/>
                  </a:lnTo>
                  <a:lnTo>
                    <a:pt x="1664" y="851"/>
                  </a:lnTo>
                  <a:lnTo>
                    <a:pt x="1643" y="851"/>
                  </a:lnTo>
                  <a:lnTo>
                    <a:pt x="1623" y="851"/>
                  </a:lnTo>
                  <a:lnTo>
                    <a:pt x="1603" y="851"/>
                  </a:lnTo>
                  <a:lnTo>
                    <a:pt x="1583" y="851"/>
                  </a:lnTo>
                  <a:lnTo>
                    <a:pt x="1563" y="851"/>
                  </a:lnTo>
                  <a:lnTo>
                    <a:pt x="1543" y="851"/>
                  </a:lnTo>
                  <a:lnTo>
                    <a:pt x="1523" y="852"/>
                  </a:lnTo>
                  <a:lnTo>
                    <a:pt x="1503" y="852"/>
                  </a:lnTo>
                  <a:lnTo>
                    <a:pt x="1501" y="838"/>
                  </a:lnTo>
                  <a:lnTo>
                    <a:pt x="1501" y="830"/>
                  </a:lnTo>
                  <a:lnTo>
                    <a:pt x="1503" y="822"/>
                  </a:lnTo>
                  <a:lnTo>
                    <a:pt x="1506" y="813"/>
                  </a:lnTo>
                  <a:lnTo>
                    <a:pt x="1524" y="811"/>
                  </a:lnTo>
                  <a:lnTo>
                    <a:pt x="1545" y="807"/>
                  </a:lnTo>
                  <a:lnTo>
                    <a:pt x="1568" y="805"/>
                  </a:lnTo>
                  <a:lnTo>
                    <a:pt x="1593" y="802"/>
                  </a:lnTo>
                  <a:lnTo>
                    <a:pt x="1617" y="801"/>
                  </a:lnTo>
                  <a:lnTo>
                    <a:pt x="1640" y="801"/>
                  </a:lnTo>
                  <a:lnTo>
                    <a:pt x="1651" y="802"/>
                  </a:lnTo>
                  <a:lnTo>
                    <a:pt x="1660" y="804"/>
                  </a:lnTo>
                  <a:lnTo>
                    <a:pt x="1670" y="806"/>
                  </a:lnTo>
                  <a:lnTo>
                    <a:pt x="1677" y="810"/>
                  </a:lnTo>
                  <a:close/>
                  <a:moveTo>
                    <a:pt x="1604" y="621"/>
                  </a:moveTo>
                  <a:lnTo>
                    <a:pt x="1590" y="615"/>
                  </a:lnTo>
                  <a:lnTo>
                    <a:pt x="1575" y="610"/>
                  </a:lnTo>
                  <a:lnTo>
                    <a:pt x="1574" y="600"/>
                  </a:lnTo>
                  <a:lnTo>
                    <a:pt x="1575" y="592"/>
                  </a:lnTo>
                  <a:lnTo>
                    <a:pt x="1578" y="587"/>
                  </a:lnTo>
                  <a:lnTo>
                    <a:pt x="1581" y="583"/>
                  </a:lnTo>
                  <a:lnTo>
                    <a:pt x="1586" y="581"/>
                  </a:lnTo>
                  <a:lnTo>
                    <a:pt x="1592" y="581"/>
                  </a:lnTo>
                  <a:lnTo>
                    <a:pt x="1597" y="582"/>
                  </a:lnTo>
                  <a:lnTo>
                    <a:pt x="1602" y="585"/>
                  </a:lnTo>
                  <a:lnTo>
                    <a:pt x="1608" y="588"/>
                  </a:lnTo>
                  <a:lnTo>
                    <a:pt x="1612" y="592"/>
                  </a:lnTo>
                  <a:lnTo>
                    <a:pt x="1615" y="596"/>
                  </a:lnTo>
                  <a:lnTo>
                    <a:pt x="1617" y="601"/>
                  </a:lnTo>
                  <a:lnTo>
                    <a:pt x="1617" y="607"/>
                  </a:lnTo>
                  <a:lnTo>
                    <a:pt x="1615" y="612"/>
                  </a:lnTo>
                  <a:lnTo>
                    <a:pt x="1611" y="616"/>
                  </a:lnTo>
                  <a:lnTo>
                    <a:pt x="1604" y="621"/>
                  </a:lnTo>
                  <a:close/>
                  <a:moveTo>
                    <a:pt x="1623" y="757"/>
                  </a:moveTo>
                  <a:lnTo>
                    <a:pt x="1576" y="770"/>
                  </a:lnTo>
                  <a:lnTo>
                    <a:pt x="1571" y="763"/>
                  </a:lnTo>
                  <a:lnTo>
                    <a:pt x="1567" y="756"/>
                  </a:lnTo>
                  <a:lnTo>
                    <a:pt x="1580" y="750"/>
                  </a:lnTo>
                  <a:lnTo>
                    <a:pt x="1602" y="743"/>
                  </a:lnTo>
                  <a:lnTo>
                    <a:pt x="1608" y="741"/>
                  </a:lnTo>
                  <a:lnTo>
                    <a:pt x="1612" y="741"/>
                  </a:lnTo>
                  <a:lnTo>
                    <a:pt x="1617" y="741"/>
                  </a:lnTo>
                  <a:lnTo>
                    <a:pt x="1620" y="742"/>
                  </a:lnTo>
                  <a:lnTo>
                    <a:pt x="1623" y="744"/>
                  </a:lnTo>
                  <a:lnTo>
                    <a:pt x="1624" y="747"/>
                  </a:lnTo>
                  <a:lnTo>
                    <a:pt x="1625" y="751"/>
                  </a:lnTo>
                  <a:lnTo>
                    <a:pt x="1623" y="757"/>
                  </a:lnTo>
                  <a:close/>
                  <a:moveTo>
                    <a:pt x="1618" y="660"/>
                  </a:moveTo>
                  <a:lnTo>
                    <a:pt x="1623" y="668"/>
                  </a:lnTo>
                  <a:lnTo>
                    <a:pt x="1628" y="676"/>
                  </a:lnTo>
                  <a:lnTo>
                    <a:pt x="1622" y="683"/>
                  </a:lnTo>
                  <a:lnTo>
                    <a:pt x="1617" y="688"/>
                  </a:lnTo>
                  <a:lnTo>
                    <a:pt x="1612" y="692"/>
                  </a:lnTo>
                  <a:lnTo>
                    <a:pt x="1606" y="693"/>
                  </a:lnTo>
                  <a:lnTo>
                    <a:pt x="1595" y="692"/>
                  </a:lnTo>
                  <a:lnTo>
                    <a:pt x="1585" y="690"/>
                  </a:lnTo>
                  <a:lnTo>
                    <a:pt x="1578" y="688"/>
                  </a:lnTo>
                  <a:lnTo>
                    <a:pt x="1573" y="685"/>
                  </a:lnTo>
                  <a:lnTo>
                    <a:pt x="1570" y="683"/>
                  </a:lnTo>
                  <a:lnTo>
                    <a:pt x="1567" y="680"/>
                  </a:lnTo>
                  <a:lnTo>
                    <a:pt x="1566" y="676"/>
                  </a:lnTo>
                  <a:lnTo>
                    <a:pt x="1567" y="673"/>
                  </a:lnTo>
                  <a:lnTo>
                    <a:pt x="1571" y="670"/>
                  </a:lnTo>
                  <a:lnTo>
                    <a:pt x="1574" y="667"/>
                  </a:lnTo>
                  <a:lnTo>
                    <a:pt x="1579" y="665"/>
                  </a:lnTo>
                  <a:lnTo>
                    <a:pt x="1585" y="663"/>
                  </a:lnTo>
                  <a:lnTo>
                    <a:pt x="1592" y="661"/>
                  </a:lnTo>
                  <a:lnTo>
                    <a:pt x="1600" y="660"/>
                  </a:lnTo>
                  <a:lnTo>
                    <a:pt x="1609" y="660"/>
                  </a:lnTo>
                  <a:lnTo>
                    <a:pt x="1618" y="660"/>
                  </a:lnTo>
                  <a:close/>
                  <a:moveTo>
                    <a:pt x="1640" y="539"/>
                  </a:moveTo>
                  <a:lnTo>
                    <a:pt x="1628" y="544"/>
                  </a:lnTo>
                  <a:lnTo>
                    <a:pt x="1615" y="550"/>
                  </a:lnTo>
                  <a:lnTo>
                    <a:pt x="1602" y="555"/>
                  </a:lnTo>
                  <a:lnTo>
                    <a:pt x="1590" y="560"/>
                  </a:lnTo>
                  <a:lnTo>
                    <a:pt x="1582" y="559"/>
                  </a:lnTo>
                  <a:lnTo>
                    <a:pt x="1574" y="556"/>
                  </a:lnTo>
                  <a:lnTo>
                    <a:pt x="1567" y="554"/>
                  </a:lnTo>
                  <a:lnTo>
                    <a:pt x="1560" y="551"/>
                  </a:lnTo>
                  <a:lnTo>
                    <a:pt x="1555" y="548"/>
                  </a:lnTo>
                  <a:lnTo>
                    <a:pt x="1548" y="543"/>
                  </a:lnTo>
                  <a:lnTo>
                    <a:pt x="1543" y="540"/>
                  </a:lnTo>
                  <a:lnTo>
                    <a:pt x="1539" y="536"/>
                  </a:lnTo>
                  <a:lnTo>
                    <a:pt x="1530" y="526"/>
                  </a:lnTo>
                  <a:lnTo>
                    <a:pt x="1524" y="516"/>
                  </a:lnTo>
                  <a:lnTo>
                    <a:pt x="1520" y="504"/>
                  </a:lnTo>
                  <a:lnTo>
                    <a:pt x="1517" y="494"/>
                  </a:lnTo>
                  <a:lnTo>
                    <a:pt x="1517" y="482"/>
                  </a:lnTo>
                  <a:lnTo>
                    <a:pt x="1518" y="470"/>
                  </a:lnTo>
                  <a:lnTo>
                    <a:pt x="1521" y="459"/>
                  </a:lnTo>
                  <a:lnTo>
                    <a:pt x="1526" y="448"/>
                  </a:lnTo>
                  <a:lnTo>
                    <a:pt x="1534" y="438"/>
                  </a:lnTo>
                  <a:lnTo>
                    <a:pt x="1542" y="428"/>
                  </a:lnTo>
                  <a:lnTo>
                    <a:pt x="1547" y="424"/>
                  </a:lnTo>
                  <a:lnTo>
                    <a:pt x="1554" y="421"/>
                  </a:lnTo>
                  <a:lnTo>
                    <a:pt x="1560" y="416"/>
                  </a:lnTo>
                  <a:lnTo>
                    <a:pt x="1566" y="413"/>
                  </a:lnTo>
                  <a:lnTo>
                    <a:pt x="1566" y="391"/>
                  </a:lnTo>
                  <a:lnTo>
                    <a:pt x="1566" y="369"/>
                  </a:lnTo>
                  <a:lnTo>
                    <a:pt x="1566" y="347"/>
                  </a:lnTo>
                  <a:lnTo>
                    <a:pt x="1567" y="325"/>
                  </a:lnTo>
                  <a:lnTo>
                    <a:pt x="1537" y="325"/>
                  </a:lnTo>
                  <a:lnTo>
                    <a:pt x="1506" y="325"/>
                  </a:lnTo>
                  <a:lnTo>
                    <a:pt x="1477" y="325"/>
                  </a:lnTo>
                  <a:lnTo>
                    <a:pt x="1446" y="326"/>
                  </a:lnTo>
                  <a:lnTo>
                    <a:pt x="1442" y="335"/>
                  </a:lnTo>
                  <a:lnTo>
                    <a:pt x="1435" y="344"/>
                  </a:lnTo>
                  <a:lnTo>
                    <a:pt x="1430" y="350"/>
                  </a:lnTo>
                  <a:lnTo>
                    <a:pt x="1423" y="355"/>
                  </a:lnTo>
                  <a:lnTo>
                    <a:pt x="1415" y="358"/>
                  </a:lnTo>
                  <a:lnTo>
                    <a:pt x="1408" y="360"/>
                  </a:lnTo>
                  <a:lnTo>
                    <a:pt x="1400" y="362"/>
                  </a:lnTo>
                  <a:lnTo>
                    <a:pt x="1392" y="362"/>
                  </a:lnTo>
                  <a:lnTo>
                    <a:pt x="1384" y="360"/>
                  </a:lnTo>
                  <a:lnTo>
                    <a:pt x="1375" y="358"/>
                  </a:lnTo>
                  <a:lnTo>
                    <a:pt x="1367" y="355"/>
                  </a:lnTo>
                  <a:lnTo>
                    <a:pt x="1358" y="351"/>
                  </a:lnTo>
                  <a:lnTo>
                    <a:pt x="1351" y="346"/>
                  </a:lnTo>
                  <a:lnTo>
                    <a:pt x="1344" y="340"/>
                  </a:lnTo>
                  <a:lnTo>
                    <a:pt x="1337" y="334"/>
                  </a:lnTo>
                  <a:lnTo>
                    <a:pt x="1331" y="328"/>
                  </a:lnTo>
                  <a:lnTo>
                    <a:pt x="1326" y="320"/>
                  </a:lnTo>
                  <a:lnTo>
                    <a:pt x="1320" y="313"/>
                  </a:lnTo>
                  <a:lnTo>
                    <a:pt x="1317" y="306"/>
                  </a:lnTo>
                  <a:lnTo>
                    <a:pt x="1314" y="298"/>
                  </a:lnTo>
                  <a:lnTo>
                    <a:pt x="1312" y="290"/>
                  </a:lnTo>
                  <a:lnTo>
                    <a:pt x="1312" y="281"/>
                  </a:lnTo>
                  <a:lnTo>
                    <a:pt x="1312" y="273"/>
                  </a:lnTo>
                  <a:lnTo>
                    <a:pt x="1315" y="265"/>
                  </a:lnTo>
                  <a:lnTo>
                    <a:pt x="1318" y="258"/>
                  </a:lnTo>
                  <a:lnTo>
                    <a:pt x="1324" y="250"/>
                  </a:lnTo>
                  <a:lnTo>
                    <a:pt x="1331" y="243"/>
                  </a:lnTo>
                  <a:lnTo>
                    <a:pt x="1339" y="236"/>
                  </a:lnTo>
                  <a:lnTo>
                    <a:pt x="1350" y="229"/>
                  </a:lnTo>
                  <a:lnTo>
                    <a:pt x="1363" y="224"/>
                  </a:lnTo>
                  <a:lnTo>
                    <a:pt x="1377" y="219"/>
                  </a:lnTo>
                  <a:lnTo>
                    <a:pt x="1394" y="215"/>
                  </a:lnTo>
                  <a:lnTo>
                    <a:pt x="1417" y="223"/>
                  </a:lnTo>
                  <a:lnTo>
                    <a:pt x="1429" y="231"/>
                  </a:lnTo>
                  <a:lnTo>
                    <a:pt x="1434" y="235"/>
                  </a:lnTo>
                  <a:lnTo>
                    <a:pt x="1440" y="242"/>
                  </a:lnTo>
                  <a:lnTo>
                    <a:pt x="1444" y="253"/>
                  </a:lnTo>
                  <a:lnTo>
                    <a:pt x="1450" y="267"/>
                  </a:lnTo>
                  <a:lnTo>
                    <a:pt x="1479" y="267"/>
                  </a:lnTo>
                  <a:lnTo>
                    <a:pt x="1508" y="267"/>
                  </a:lnTo>
                  <a:lnTo>
                    <a:pt x="1538" y="267"/>
                  </a:lnTo>
                  <a:lnTo>
                    <a:pt x="1567" y="267"/>
                  </a:lnTo>
                  <a:lnTo>
                    <a:pt x="1566" y="242"/>
                  </a:lnTo>
                  <a:lnTo>
                    <a:pt x="1566" y="216"/>
                  </a:lnTo>
                  <a:lnTo>
                    <a:pt x="1565" y="189"/>
                  </a:lnTo>
                  <a:lnTo>
                    <a:pt x="1565" y="164"/>
                  </a:lnTo>
                  <a:lnTo>
                    <a:pt x="1552" y="157"/>
                  </a:lnTo>
                  <a:lnTo>
                    <a:pt x="1539" y="149"/>
                  </a:lnTo>
                  <a:lnTo>
                    <a:pt x="1530" y="142"/>
                  </a:lnTo>
                  <a:lnTo>
                    <a:pt x="1523" y="133"/>
                  </a:lnTo>
                  <a:lnTo>
                    <a:pt x="1519" y="125"/>
                  </a:lnTo>
                  <a:lnTo>
                    <a:pt x="1517" y="116"/>
                  </a:lnTo>
                  <a:lnTo>
                    <a:pt x="1517" y="108"/>
                  </a:lnTo>
                  <a:lnTo>
                    <a:pt x="1519" y="99"/>
                  </a:lnTo>
                  <a:lnTo>
                    <a:pt x="1522" y="91"/>
                  </a:lnTo>
                  <a:lnTo>
                    <a:pt x="1526" y="83"/>
                  </a:lnTo>
                  <a:lnTo>
                    <a:pt x="1533" y="74"/>
                  </a:lnTo>
                  <a:lnTo>
                    <a:pt x="1539" y="67"/>
                  </a:lnTo>
                  <a:lnTo>
                    <a:pt x="1547" y="59"/>
                  </a:lnTo>
                  <a:lnTo>
                    <a:pt x="1556" y="53"/>
                  </a:lnTo>
                  <a:lnTo>
                    <a:pt x="1565" y="48"/>
                  </a:lnTo>
                  <a:lnTo>
                    <a:pt x="1575" y="42"/>
                  </a:lnTo>
                  <a:lnTo>
                    <a:pt x="1585" y="38"/>
                  </a:lnTo>
                  <a:lnTo>
                    <a:pt x="1595" y="36"/>
                  </a:lnTo>
                  <a:lnTo>
                    <a:pt x="1605" y="34"/>
                  </a:lnTo>
                  <a:lnTo>
                    <a:pt x="1615" y="33"/>
                  </a:lnTo>
                  <a:lnTo>
                    <a:pt x="1623" y="34"/>
                  </a:lnTo>
                  <a:lnTo>
                    <a:pt x="1633" y="36"/>
                  </a:lnTo>
                  <a:lnTo>
                    <a:pt x="1640" y="39"/>
                  </a:lnTo>
                  <a:lnTo>
                    <a:pt x="1648" y="45"/>
                  </a:lnTo>
                  <a:lnTo>
                    <a:pt x="1653" y="51"/>
                  </a:lnTo>
                  <a:lnTo>
                    <a:pt x="1657" y="59"/>
                  </a:lnTo>
                  <a:lnTo>
                    <a:pt x="1660" y="70"/>
                  </a:lnTo>
                  <a:lnTo>
                    <a:pt x="1661" y="83"/>
                  </a:lnTo>
                  <a:lnTo>
                    <a:pt x="1661" y="97"/>
                  </a:lnTo>
                  <a:lnTo>
                    <a:pt x="1659" y="114"/>
                  </a:lnTo>
                  <a:lnTo>
                    <a:pt x="1654" y="133"/>
                  </a:lnTo>
                  <a:lnTo>
                    <a:pt x="1648" y="154"/>
                  </a:lnTo>
                  <a:lnTo>
                    <a:pt x="1625" y="165"/>
                  </a:lnTo>
                  <a:lnTo>
                    <a:pt x="1624" y="190"/>
                  </a:lnTo>
                  <a:lnTo>
                    <a:pt x="1624" y="217"/>
                  </a:lnTo>
                  <a:lnTo>
                    <a:pt x="1624" y="242"/>
                  </a:lnTo>
                  <a:lnTo>
                    <a:pt x="1624" y="267"/>
                  </a:lnTo>
                  <a:lnTo>
                    <a:pt x="1649" y="267"/>
                  </a:lnTo>
                  <a:lnTo>
                    <a:pt x="1674" y="267"/>
                  </a:lnTo>
                  <a:lnTo>
                    <a:pt x="1698" y="267"/>
                  </a:lnTo>
                  <a:lnTo>
                    <a:pt x="1724" y="267"/>
                  </a:lnTo>
                  <a:lnTo>
                    <a:pt x="1727" y="256"/>
                  </a:lnTo>
                  <a:lnTo>
                    <a:pt x="1732" y="246"/>
                  </a:lnTo>
                  <a:lnTo>
                    <a:pt x="1737" y="239"/>
                  </a:lnTo>
                  <a:lnTo>
                    <a:pt x="1743" y="233"/>
                  </a:lnTo>
                  <a:lnTo>
                    <a:pt x="1749" y="227"/>
                  </a:lnTo>
                  <a:lnTo>
                    <a:pt x="1755" y="223"/>
                  </a:lnTo>
                  <a:lnTo>
                    <a:pt x="1763" y="221"/>
                  </a:lnTo>
                  <a:lnTo>
                    <a:pt x="1770" y="219"/>
                  </a:lnTo>
                  <a:lnTo>
                    <a:pt x="1778" y="218"/>
                  </a:lnTo>
                  <a:lnTo>
                    <a:pt x="1787" y="219"/>
                  </a:lnTo>
                  <a:lnTo>
                    <a:pt x="1795" y="220"/>
                  </a:lnTo>
                  <a:lnTo>
                    <a:pt x="1804" y="221"/>
                  </a:lnTo>
                  <a:lnTo>
                    <a:pt x="1822" y="226"/>
                  </a:lnTo>
                  <a:lnTo>
                    <a:pt x="1841" y="234"/>
                  </a:lnTo>
                  <a:lnTo>
                    <a:pt x="1844" y="245"/>
                  </a:lnTo>
                  <a:lnTo>
                    <a:pt x="1847" y="256"/>
                  </a:lnTo>
                  <a:lnTo>
                    <a:pt x="1849" y="266"/>
                  </a:lnTo>
                  <a:lnTo>
                    <a:pt x="1850" y="276"/>
                  </a:lnTo>
                  <a:lnTo>
                    <a:pt x="1850" y="285"/>
                  </a:lnTo>
                  <a:lnTo>
                    <a:pt x="1850" y="295"/>
                  </a:lnTo>
                  <a:lnTo>
                    <a:pt x="1849" y="303"/>
                  </a:lnTo>
                  <a:lnTo>
                    <a:pt x="1847" y="311"/>
                  </a:lnTo>
                  <a:lnTo>
                    <a:pt x="1845" y="318"/>
                  </a:lnTo>
                  <a:lnTo>
                    <a:pt x="1843" y="326"/>
                  </a:lnTo>
                  <a:lnTo>
                    <a:pt x="1840" y="332"/>
                  </a:lnTo>
                  <a:lnTo>
                    <a:pt x="1835" y="337"/>
                  </a:lnTo>
                  <a:lnTo>
                    <a:pt x="1831" y="343"/>
                  </a:lnTo>
                  <a:lnTo>
                    <a:pt x="1827" y="348"/>
                  </a:lnTo>
                  <a:lnTo>
                    <a:pt x="1822" y="352"/>
                  </a:lnTo>
                  <a:lnTo>
                    <a:pt x="1816" y="355"/>
                  </a:lnTo>
                  <a:lnTo>
                    <a:pt x="1811" y="358"/>
                  </a:lnTo>
                  <a:lnTo>
                    <a:pt x="1805" y="360"/>
                  </a:lnTo>
                  <a:lnTo>
                    <a:pt x="1800" y="363"/>
                  </a:lnTo>
                  <a:lnTo>
                    <a:pt x="1793" y="364"/>
                  </a:lnTo>
                  <a:lnTo>
                    <a:pt x="1787" y="364"/>
                  </a:lnTo>
                  <a:lnTo>
                    <a:pt x="1782" y="364"/>
                  </a:lnTo>
                  <a:lnTo>
                    <a:pt x="1775" y="364"/>
                  </a:lnTo>
                  <a:lnTo>
                    <a:pt x="1769" y="362"/>
                  </a:lnTo>
                  <a:lnTo>
                    <a:pt x="1763" y="359"/>
                  </a:lnTo>
                  <a:lnTo>
                    <a:pt x="1757" y="357"/>
                  </a:lnTo>
                  <a:lnTo>
                    <a:pt x="1751" y="353"/>
                  </a:lnTo>
                  <a:lnTo>
                    <a:pt x="1746" y="349"/>
                  </a:lnTo>
                  <a:lnTo>
                    <a:pt x="1740" y="345"/>
                  </a:lnTo>
                  <a:lnTo>
                    <a:pt x="1736" y="338"/>
                  </a:lnTo>
                  <a:lnTo>
                    <a:pt x="1731" y="332"/>
                  </a:lnTo>
                  <a:lnTo>
                    <a:pt x="1727" y="326"/>
                  </a:lnTo>
                  <a:lnTo>
                    <a:pt x="1701" y="325"/>
                  </a:lnTo>
                  <a:lnTo>
                    <a:pt x="1675" y="325"/>
                  </a:lnTo>
                  <a:lnTo>
                    <a:pt x="1650" y="325"/>
                  </a:lnTo>
                  <a:lnTo>
                    <a:pt x="1624" y="325"/>
                  </a:lnTo>
                  <a:lnTo>
                    <a:pt x="1624" y="348"/>
                  </a:lnTo>
                  <a:lnTo>
                    <a:pt x="1624" y="371"/>
                  </a:lnTo>
                  <a:lnTo>
                    <a:pt x="1624" y="394"/>
                  </a:lnTo>
                  <a:lnTo>
                    <a:pt x="1625" y="418"/>
                  </a:lnTo>
                  <a:lnTo>
                    <a:pt x="1634" y="422"/>
                  </a:lnTo>
                  <a:lnTo>
                    <a:pt x="1641" y="427"/>
                  </a:lnTo>
                  <a:lnTo>
                    <a:pt x="1647" y="433"/>
                  </a:lnTo>
                  <a:lnTo>
                    <a:pt x="1651" y="440"/>
                  </a:lnTo>
                  <a:lnTo>
                    <a:pt x="1654" y="447"/>
                  </a:lnTo>
                  <a:lnTo>
                    <a:pt x="1656" y="455"/>
                  </a:lnTo>
                  <a:lnTo>
                    <a:pt x="1657" y="462"/>
                  </a:lnTo>
                  <a:lnTo>
                    <a:pt x="1657" y="470"/>
                  </a:lnTo>
                  <a:lnTo>
                    <a:pt x="1655" y="488"/>
                  </a:lnTo>
                  <a:lnTo>
                    <a:pt x="1651" y="505"/>
                  </a:lnTo>
                  <a:lnTo>
                    <a:pt x="1645" y="523"/>
                  </a:lnTo>
                  <a:lnTo>
                    <a:pt x="1640" y="539"/>
                  </a:lnTo>
                  <a:close/>
                  <a:moveTo>
                    <a:pt x="1542" y="657"/>
                  </a:moveTo>
                  <a:lnTo>
                    <a:pt x="1542" y="675"/>
                  </a:lnTo>
                  <a:lnTo>
                    <a:pt x="1540" y="702"/>
                  </a:lnTo>
                  <a:lnTo>
                    <a:pt x="1538" y="713"/>
                  </a:lnTo>
                  <a:lnTo>
                    <a:pt x="1535" y="723"/>
                  </a:lnTo>
                  <a:lnTo>
                    <a:pt x="1534" y="726"/>
                  </a:lnTo>
                  <a:lnTo>
                    <a:pt x="1532" y="728"/>
                  </a:lnTo>
                  <a:lnTo>
                    <a:pt x="1529" y="728"/>
                  </a:lnTo>
                  <a:lnTo>
                    <a:pt x="1527" y="726"/>
                  </a:lnTo>
                  <a:lnTo>
                    <a:pt x="1514" y="721"/>
                  </a:lnTo>
                  <a:lnTo>
                    <a:pt x="1500" y="716"/>
                  </a:lnTo>
                  <a:lnTo>
                    <a:pt x="1486" y="710"/>
                  </a:lnTo>
                  <a:lnTo>
                    <a:pt x="1472" y="705"/>
                  </a:lnTo>
                  <a:lnTo>
                    <a:pt x="1471" y="695"/>
                  </a:lnTo>
                  <a:lnTo>
                    <a:pt x="1470" y="687"/>
                  </a:lnTo>
                  <a:lnTo>
                    <a:pt x="1485" y="676"/>
                  </a:lnTo>
                  <a:lnTo>
                    <a:pt x="1500" y="667"/>
                  </a:lnTo>
                  <a:lnTo>
                    <a:pt x="1514" y="656"/>
                  </a:lnTo>
                  <a:lnTo>
                    <a:pt x="1528" y="647"/>
                  </a:lnTo>
                  <a:lnTo>
                    <a:pt x="1535" y="652"/>
                  </a:lnTo>
                  <a:lnTo>
                    <a:pt x="1542" y="657"/>
                  </a:lnTo>
                  <a:close/>
                  <a:moveTo>
                    <a:pt x="1486" y="636"/>
                  </a:moveTo>
                  <a:lnTo>
                    <a:pt x="1467" y="649"/>
                  </a:lnTo>
                  <a:lnTo>
                    <a:pt x="1440" y="665"/>
                  </a:lnTo>
                  <a:lnTo>
                    <a:pt x="1427" y="672"/>
                  </a:lnTo>
                  <a:lnTo>
                    <a:pt x="1417" y="677"/>
                  </a:lnTo>
                  <a:lnTo>
                    <a:pt x="1408" y="681"/>
                  </a:lnTo>
                  <a:lnTo>
                    <a:pt x="1404" y="682"/>
                  </a:lnTo>
                  <a:lnTo>
                    <a:pt x="1383" y="670"/>
                  </a:lnTo>
                  <a:lnTo>
                    <a:pt x="1361" y="657"/>
                  </a:lnTo>
                  <a:lnTo>
                    <a:pt x="1339" y="646"/>
                  </a:lnTo>
                  <a:lnTo>
                    <a:pt x="1318" y="633"/>
                  </a:lnTo>
                  <a:lnTo>
                    <a:pt x="1322" y="631"/>
                  </a:lnTo>
                  <a:lnTo>
                    <a:pt x="1328" y="629"/>
                  </a:lnTo>
                  <a:lnTo>
                    <a:pt x="1336" y="627"/>
                  </a:lnTo>
                  <a:lnTo>
                    <a:pt x="1346" y="626"/>
                  </a:lnTo>
                  <a:lnTo>
                    <a:pt x="1369" y="625"/>
                  </a:lnTo>
                  <a:lnTo>
                    <a:pt x="1395" y="625"/>
                  </a:lnTo>
                  <a:lnTo>
                    <a:pt x="1423" y="626"/>
                  </a:lnTo>
                  <a:lnTo>
                    <a:pt x="1448" y="627"/>
                  </a:lnTo>
                  <a:lnTo>
                    <a:pt x="1470" y="628"/>
                  </a:lnTo>
                  <a:lnTo>
                    <a:pt x="1486" y="628"/>
                  </a:lnTo>
                  <a:lnTo>
                    <a:pt x="1486" y="636"/>
                  </a:lnTo>
                  <a:close/>
                  <a:moveTo>
                    <a:pt x="1305" y="664"/>
                  </a:moveTo>
                  <a:lnTo>
                    <a:pt x="1318" y="673"/>
                  </a:lnTo>
                  <a:lnTo>
                    <a:pt x="1332" y="682"/>
                  </a:lnTo>
                  <a:lnTo>
                    <a:pt x="1345" y="691"/>
                  </a:lnTo>
                  <a:lnTo>
                    <a:pt x="1358" y="702"/>
                  </a:lnTo>
                  <a:lnTo>
                    <a:pt x="1358" y="721"/>
                  </a:lnTo>
                  <a:lnTo>
                    <a:pt x="1345" y="731"/>
                  </a:lnTo>
                  <a:lnTo>
                    <a:pt x="1332" y="742"/>
                  </a:lnTo>
                  <a:lnTo>
                    <a:pt x="1318" y="753"/>
                  </a:lnTo>
                  <a:lnTo>
                    <a:pt x="1305" y="763"/>
                  </a:lnTo>
                  <a:lnTo>
                    <a:pt x="1293" y="756"/>
                  </a:lnTo>
                  <a:lnTo>
                    <a:pt x="1291" y="731"/>
                  </a:lnTo>
                  <a:lnTo>
                    <a:pt x="1290" y="705"/>
                  </a:lnTo>
                  <a:lnTo>
                    <a:pt x="1291" y="692"/>
                  </a:lnTo>
                  <a:lnTo>
                    <a:pt x="1294" y="681"/>
                  </a:lnTo>
                  <a:lnTo>
                    <a:pt x="1295" y="675"/>
                  </a:lnTo>
                  <a:lnTo>
                    <a:pt x="1298" y="671"/>
                  </a:lnTo>
                  <a:lnTo>
                    <a:pt x="1301" y="667"/>
                  </a:lnTo>
                  <a:lnTo>
                    <a:pt x="1305" y="664"/>
                  </a:lnTo>
                  <a:close/>
                  <a:moveTo>
                    <a:pt x="1275" y="635"/>
                  </a:moveTo>
                  <a:lnTo>
                    <a:pt x="1270" y="645"/>
                  </a:lnTo>
                  <a:lnTo>
                    <a:pt x="1266" y="654"/>
                  </a:lnTo>
                  <a:lnTo>
                    <a:pt x="1208" y="657"/>
                  </a:lnTo>
                  <a:lnTo>
                    <a:pt x="1207" y="661"/>
                  </a:lnTo>
                  <a:lnTo>
                    <a:pt x="1204" y="665"/>
                  </a:lnTo>
                  <a:lnTo>
                    <a:pt x="1198" y="663"/>
                  </a:lnTo>
                  <a:lnTo>
                    <a:pt x="1191" y="662"/>
                  </a:lnTo>
                  <a:lnTo>
                    <a:pt x="1184" y="662"/>
                  </a:lnTo>
                  <a:lnTo>
                    <a:pt x="1178" y="663"/>
                  </a:lnTo>
                  <a:lnTo>
                    <a:pt x="1165" y="665"/>
                  </a:lnTo>
                  <a:lnTo>
                    <a:pt x="1154" y="670"/>
                  </a:lnTo>
                  <a:lnTo>
                    <a:pt x="1141" y="675"/>
                  </a:lnTo>
                  <a:lnTo>
                    <a:pt x="1129" y="680"/>
                  </a:lnTo>
                  <a:lnTo>
                    <a:pt x="1123" y="682"/>
                  </a:lnTo>
                  <a:lnTo>
                    <a:pt x="1117" y="684"/>
                  </a:lnTo>
                  <a:lnTo>
                    <a:pt x="1110" y="685"/>
                  </a:lnTo>
                  <a:lnTo>
                    <a:pt x="1104" y="685"/>
                  </a:lnTo>
                  <a:lnTo>
                    <a:pt x="1074" y="683"/>
                  </a:lnTo>
                  <a:lnTo>
                    <a:pt x="1057" y="682"/>
                  </a:lnTo>
                  <a:lnTo>
                    <a:pt x="1048" y="681"/>
                  </a:lnTo>
                  <a:lnTo>
                    <a:pt x="1043" y="680"/>
                  </a:lnTo>
                  <a:lnTo>
                    <a:pt x="1045" y="675"/>
                  </a:lnTo>
                  <a:lnTo>
                    <a:pt x="1048" y="671"/>
                  </a:lnTo>
                  <a:lnTo>
                    <a:pt x="1051" y="668"/>
                  </a:lnTo>
                  <a:lnTo>
                    <a:pt x="1056" y="664"/>
                  </a:lnTo>
                  <a:lnTo>
                    <a:pt x="1067" y="656"/>
                  </a:lnTo>
                  <a:lnTo>
                    <a:pt x="1080" y="650"/>
                  </a:lnTo>
                  <a:lnTo>
                    <a:pt x="1095" y="644"/>
                  </a:lnTo>
                  <a:lnTo>
                    <a:pt x="1112" y="638"/>
                  </a:lnTo>
                  <a:lnTo>
                    <a:pt x="1129" y="633"/>
                  </a:lnTo>
                  <a:lnTo>
                    <a:pt x="1147" y="629"/>
                  </a:lnTo>
                  <a:lnTo>
                    <a:pt x="1166" y="626"/>
                  </a:lnTo>
                  <a:lnTo>
                    <a:pt x="1185" y="624"/>
                  </a:lnTo>
                  <a:lnTo>
                    <a:pt x="1203" y="623"/>
                  </a:lnTo>
                  <a:lnTo>
                    <a:pt x="1221" y="623"/>
                  </a:lnTo>
                  <a:lnTo>
                    <a:pt x="1237" y="624"/>
                  </a:lnTo>
                  <a:lnTo>
                    <a:pt x="1252" y="626"/>
                  </a:lnTo>
                  <a:lnTo>
                    <a:pt x="1258" y="628"/>
                  </a:lnTo>
                  <a:lnTo>
                    <a:pt x="1265" y="630"/>
                  </a:lnTo>
                  <a:lnTo>
                    <a:pt x="1270" y="632"/>
                  </a:lnTo>
                  <a:lnTo>
                    <a:pt x="1275" y="635"/>
                  </a:lnTo>
                  <a:close/>
                  <a:moveTo>
                    <a:pt x="1042" y="742"/>
                  </a:moveTo>
                  <a:lnTo>
                    <a:pt x="1047" y="737"/>
                  </a:lnTo>
                  <a:lnTo>
                    <a:pt x="1056" y="731"/>
                  </a:lnTo>
                  <a:lnTo>
                    <a:pt x="1065" y="727"/>
                  </a:lnTo>
                  <a:lnTo>
                    <a:pt x="1077" y="723"/>
                  </a:lnTo>
                  <a:lnTo>
                    <a:pt x="1104" y="714"/>
                  </a:lnTo>
                  <a:lnTo>
                    <a:pt x="1135" y="707"/>
                  </a:lnTo>
                  <a:lnTo>
                    <a:pt x="1167" y="702"/>
                  </a:lnTo>
                  <a:lnTo>
                    <a:pt x="1198" y="697"/>
                  </a:lnTo>
                  <a:lnTo>
                    <a:pt x="1224" y="693"/>
                  </a:lnTo>
                  <a:lnTo>
                    <a:pt x="1246" y="691"/>
                  </a:lnTo>
                  <a:lnTo>
                    <a:pt x="1269" y="717"/>
                  </a:lnTo>
                  <a:lnTo>
                    <a:pt x="1255" y="722"/>
                  </a:lnTo>
                  <a:lnTo>
                    <a:pt x="1241" y="727"/>
                  </a:lnTo>
                  <a:lnTo>
                    <a:pt x="1228" y="731"/>
                  </a:lnTo>
                  <a:lnTo>
                    <a:pt x="1214" y="736"/>
                  </a:lnTo>
                  <a:lnTo>
                    <a:pt x="1186" y="742"/>
                  </a:lnTo>
                  <a:lnTo>
                    <a:pt x="1159" y="745"/>
                  </a:lnTo>
                  <a:lnTo>
                    <a:pt x="1132" y="748"/>
                  </a:lnTo>
                  <a:lnTo>
                    <a:pt x="1104" y="749"/>
                  </a:lnTo>
                  <a:lnTo>
                    <a:pt x="1077" y="751"/>
                  </a:lnTo>
                  <a:lnTo>
                    <a:pt x="1050" y="753"/>
                  </a:lnTo>
                  <a:lnTo>
                    <a:pt x="1046" y="747"/>
                  </a:lnTo>
                  <a:lnTo>
                    <a:pt x="1042" y="742"/>
                  </a:lnTo>
                  <a:close/>
                  <a:moveTo>
                    <a:pt x="1063" y="812"/>
                  </a:moveTo>
                  <a:lnTo>
                    <a:pt x="1069" y="809"/>
                  </a:lnTo>
                  <a:lnTo>
                    <a:pt x="1078" y="805"/>
                  </a:lnTo>
                  <a:lnTo>
                    <a:pt x="1089" y="802"/>
                  </a:lnTo>
                  <a:lnTo>
                    <a:pt x="1101" y="798"/>
                  </a:lnTo>
                  <a:lnTo>
                    <a:pt x="1131" y="792"/>
                  </a:lnTo>
                  <a:lnTo>
                    <a:pt x="1162" y="786"/>
                  </a:lnTo>
                  <a:lnTo>
                    <a:pt x="1178" y="784"/>
                  </a:lnTo>
                  <a:lnTo>
                    <a:pt x="1194" y="783"/>
                  </a:lnTo>
                  <a:lnTo>
                    <a:pt x="1209" y="782"/>
                  </a:lnTo>
                  <a:lnTo>
                    <a:pt x="1222" y="783"/>
                  </a:lnTo>
                  <a:lnTo>
                    <a:pt x="1234" y="784"/>
                  </a:lnTo>
                  <a:lnTo>
                    <a:pt x="1243" y="786"/>
                  </a:lnTo>
                  <a:lnTo>
                    <a:pt x="1248" y="788"/>
                  </a:lnTo>
                  <a:lnTo>
                    <a:pt x="1252" y="791"/>
                  </a:lnTo>
                  <a:lnTo>
                    <a:pt x="1254" y="793"/>
                  </a:lnTo>
                  <a:lnTo>
                    <a:pt x="1256" y="796"/>
                  </a:lnTo>
                  <a:lnTo>
                    <a:pt x="1232" y="800"/>
                  </a:lnTo>
                  <a:lnTo>
                    <a:pt x="1209" y="805"/>
                  </a:lnTo>
                  <a:lnTo>
                    <a:pt x="1185" y="810"/>
                  </a:lnTo>
                  <a:lnTo>
                    <a:pt x="1162" y="814"/>
                  </a:lnTo>
                  <a:lnTo>
                    <a:pt x="1139" y="818"/>
                  </a:lnTo>
                  <a:lnTo>
                    <a:pt x="1117" y="821"/>
                  </a:lnTo>
                  <a:lnTo>
                    <a:pt x="1094" y="824"/>
                  </a:lnTo>
                  <a:lnTo>
                    <a:pt x="1071" y="826"/>
                  </a:lnTo>
                  <a:lnTo>
                    <a:pt x="1067" y="819"/>
                  </a:lnTo>
                  <a:lnTo>
                    <a:pt x="1063" y="812"/>
                  </a:lnTo>
                  <a:close/>
                  <a:moveTo>
                    <a:pt x="1345" y="793"/>
                  </a:moveTo>
                  <a:lnTo>
                    <a:pt x="1351" y="785"/>
                  </a:lnTo>
                  <a:lnTo>
                    <a:pt x="1358" y="778"/>
                  </a:lnTo>
                  <a:lnTo>
                    <a:pt x="1367" y="772"/>
                  </a:lnTo>
                  <a:lnTo>
                    <a:pt x="1375" y="765"/>
                  </a:lnTo>
                  <a:lnTo>
                    <a:pt x="1385" y="760"/>
                  </a:lnTo>
                  <a:lnTo>
                    <a:pt x="1394" y="756"/>
                  </a:lnTo>
                  <a:lnTo>
                    <a:pt x="1405" y="753"/>
                  </a:lnTo>
                  <a:lnTo>
                    <a:pt x="1415" y="750"/>
                  </a:lnTo>
                  <a:lnTo>
                    <a:pt x="1426" y="748"/>
                  </a:lnTo>
                  <a:lnTo>
                    <a:pt x="1437" y="749"/>
                  </a:lnTo>
                  <a:lnTo>
                    <a:pt x="1446" y="750"/>
                  </a:lnTo>
                  <a:lnTo>
                    <a:pt x="1457" y="754"/>
                  </a:lnTo>
                  <a:lnTo>
                    <a:pt x="1466" y="758"/>
                  </a:lnTo>
                  <a:lnTo>
                    <a:pt x="1475" y="764"/>
                  </a:lnTo>
                  <a:lnTo>
                    <a:pt x="1483" y="773"/>
                  </a:lnTo>
                  <a:lnTo>
                    <a:pt x="1490" y="783"/>
                  </a:lnTo>
                  <a:lnTo>
                    <a:pt x="1415" y="790"/>
                  </a:lnTo>
                  <a:lnTo>
                    <a:pt x="1375" y="792"/>
                  </a:lnTo>
                  <a:lnTo>
                    <a:pt x="1356" y="793"/>
                  </a:lnTo>
                  <a:lnTo>
                    <a:pt x="1345" y="793"/>
                  </a:lnTo>
                  <a:close/>
                  <a:moveTo>
                    <a:pt x="1457" y="896"/>
                  </a:moveTo>
                  <a:lnTo>
                    <a:pt x="1462" y="909"/>
                  </a:lnTo>
                  <a:lnTo>
                    <a:pt x="1466" y="928"/>
                  </a:lnTo>
                  <a:lnTo>
                    <a:pt x="1463" y="929"/>
                  </a:lnTo>
                  <a:lnTo>
                    <a:pt x="1461" y="931"/>
                  </a:lnTo>
                  <a:lnTo>
                    <a:pt x="1456" y="926"/>
                  </a:lnTo>
                  <a:lnTo>
                    <a:pt x="1453" y="921"/>
                  </a:lnTo>
                  <a:lnTo>
                    <a:pt x="1452" y="915"/>
                  </a:lnTo>
                  <a:lnTo>
                    <a:pt x="1451" y="911"/>
                  </a:lnTo>
                  <a:lnTo>
                    <a:pt x="1453" y="904"/>
                  </a:lnTo>
                  <a:lnTo>
                    <a:pt x="1457" y="896"/>
                  </a:lnTo>
                  <a:close/>
                  <a:moveTo>
                    <a:pt x="1462" y="1061"/>
                  </a:moveTo>
                  <a:lnTo>
                    <a:pt x="1457" y="1064"/>
                  </a:lnTo>
                  <a:lnTo>
                    <a:pt x="1454" y="1066"/>
                  </a:lnTo>
                  <a:lnTo>
                    <a:pt x="1453" y="1066"/>
                  </a:lnTo>
                  <a:lnTo>
                    <a:pt x="1452" y="1065"/>
                  </a:lnTo>
                  <a:lnTo>
                    <a:pt x="1446" y="1057"/>
                  </a:lnTo>
                  <a:lnTo>
                    <a:pt x="1442" y="1052"/>
                  </a:lnTo>
                  <a:lnTo>
                    <a:pt x="1440" y="1046"/>
                  </a:lnTo>
                  <a:lnTo>
                    <a:pt x="1439" y="1042"/>
                  </a:lnTo>
                  <a:lnTo>
                    <a:pt x="1441" y="1035"/>
                  </a:lnTo>
                  <a:lnTo>
                    <a:pt x="1446" y="1022"/>
                  </a:lnTo>
                  <a:lnTo>
                    <a:pt x="1448" y="1023"/>
                  </a:lnTo>
                  <a:lnTo>
                    <a:pt x="1451" y="1025"/>
                  </a:lnTo>
                  <a:lnTo>
                    <a:pt x="1453" y="1030"/>
                  </a:lnTo>
                  <a:lnTo>
                    <a:pt x="1457" y="1036"/>
                  </a:lnTo>
                  <a:lnTo>
                    <a:pt x="1459" y="1042"/>
                  </a:lnTo>
                  <a:lnTo>
                    <a:pt x="1461" y="1048"/>
                  </a:lnTo>
                  <a:lnTo>
                    <a:pt x="1462" y="1056"/>
                  </a:lnTo>
                  <a:lnTo>
                    <a:pt x="1462" y="1061"/>
                  </a:lnTo>
                  <a:close/>
                  <a:moveTo>
                    <a:pt x="1432" y="983"/>
                  </a:moveTo>
                  <a:lnTo>
                    <a:pt x="1427" y="974"/>
                  </a:lnTo>
                  <a:lnTo>
                    <a:pt x="1422" y="966"/>
                  </a:lnTo>
                  <a:lnTo>
                    <a:pt x="1417" y="958"/>
                  </a:lnTo>
                  <a:lnTo>
                    <a:pt x="1412" y="949"/>
                  </a:lnTo>
                  <a:lnTo>
                    <a:pt x="1415" y="941"/>
                  </a:lnTo>
                  <a:lnTo>
                    <a:pt x="1420" y="935"/>
                  </a:lnTo>
                  <a:lnTo>
                    <a:pt x="1423" y="932"/>
                  </a:lnTo>
                  <a:lnTo>
                    <a:pt x="1426" y="931"/>
                  </a:lnTo>
                  <a:lnTo>
                    <a:pt x="1429" y="931"/>
                  </a:lnTo>
                  <a:lnTo>
                    <a:pt x="1431" y="934"/>
                  </a:lnTo>
                  <a:lnTo>
                    <a:pt x="1434" y="937"/>
                  </a:lnTo>
                  <a:lnTo>
                    <a:pt x="1437" y="943"/>
                  </a:lnTo>
                  <a:lnTo>
                    <a:pt x="1438" y="948"/>
                  </a:lnTo>
                  <a:lnTo>
                    <a:pt x="1439" y="954"/>
                  </a:lnTo>
                  <a:lnTo>
                    <a:pt x="1440" y="961"/>
                  </a:lnTo>
                  <a:lnTo>
                    <a:pt x="1440" y="966"/>
                  </a:lnTo>
                  <a:lnTo>
                    <a:pt x="1439" y="972"/>
                  </a:lnTo>
                  <a:lnTo>
                    <a:pt x="1438" y="977"/>
                  </a:lnTo>
                  <a:lnTo>
                    <a:pt x="1435" y="981"/>
                  </a:lnTo>
                  <a:lnTo>
                    <a:pt x="1432" y="983"/>
                  </a:lnTo>
                  <a:close/>
                  <a:moveTo>
                    <a:pt x="1410" y="1099"/>
                  </a:moveTo>
                  <a:lnTo>
                    <a:pt x="1413" y="1091"/>
                  </a:lnTo>
                  <a:lnTo>
                    <a:pt x="1417" y="1085"/>
                  </a:lnTo>
                  <a:lnTo>
                    <a:pt x="1419" y="1084"/>
                  </a:lnTo>
                  <a:lnTo>
                    <a:pt x="1420" y="1083"/>
                  </a:lnTo>
                  <a:lnTo>
                    <a:pt x="1422" y="1082"/>
                  </a:lnTo>
                  <a:lnTo>
                    <a:pt x="1424" y="1082"/>
                  </a:lnTo>
                  <a:lnTo>
                    <a:pt x="1427" y="1084"/>
                  </a:lnTo>
                  <a:lnTo>
                    <a:pt x="1432" y="1087"/>
                  </a:lnTo>
                  <a:lnTo>
                    <a:pt x="1439" y="1093"/>
                  </a:lnTo>
                  <a:lnTo>
                    <a:pt x="1446" y="1100"/>
                  </a:lnTo>
                  <a:lnTo>
                    <a:pt x="1446" y="1103"/>
                  </a:lnTo>
                  <a:lnTo>
                    <a:pt x="1445" y="1107"/>
                  </a:lnTo>
                  <a:lnTo>
                    <a:pt x="1443" y="1110"/>
                  </a:lnTo>
                  <a:lnTo>
                    <a:pt x="1439" y="1117"/>
                  </a:lnTo>
                  <a:lnTo>
                    <a:pt x="1435" y="1117"/>
                  </a:lnTo>
                  <a:lnTo>
                    <a:pt x="1422" y="1108"/>
                  </a:lnTo>
                  <a:lnTo>
                    <a:pt x="1410" y="1099"/>
                  </a:lnTo>
                  <a:close/>
                  <a:moveTo>
                    <a:pt x="1399" y="1041"/>
                  </a:moveTo>
                  <a:lnTo>
                    <a:pt x="1386" y="1030"/>
                  </a:lnTo>
                  <a:lnTo>
                    <a:pt x="1379" y="1021"/>
                  </a:lnTo>
                  <a:lnTo>
                    <a:pt x="1374" y="1012"/>
                  </a:lnTo>
                  <a:lnTo>
                    <a:pt x="1371" y="1001"/>
                  </a:lnTo>
                  <a:lnTo>
                    <a:pt x="1374" y="997"/>
                  </a:lnTo>
                  <a:lnTo>
                    <a:pt x="1377" y="992"/>
                  </a:lnTo>
                  <a:lnTo>
                    <a:pt x="1390" y="995"/>
                  </a:lnTo>
                  <a:lnTo>
                    <a:pt x="1403" y="997"/>
                  </a:lnTo>
                  <a:lnTo>
                    <a:pt x="1403" y="1008"/>
                  </a:lnTo>
                  <a:lnTo>
                    <a:pt x="1403" y="1023"/>
                  </a:lnTo>
                  <a:lnTo>
                    <a:pt x="1402" y="1030"/>
                  </a:lnTo>
                  <a:lnTo>
                    <a:pt x="1401" y="1037"/>
                  </a:lnTo>
                  <a:lnTo>
                    <a:pt x="1400" y="1041"/>
                  </a:lnTo>
                  <a:lnTo>
                    <a:pt x="1399" y="1041"/>
                  </a:lnTo>
                  <a:close/>
                  <a:moveTo>
                    <a:pt x="1355" y="1042"/>
                  </a:moveTo>
                  <a:lnTo>
                    <a:pt x="1366" y="1055"/>
                  </a:lnTo>
                  <a:lnTo>
                    <a:pt x="1376" y="1066"/>
                  </a:lnTo>
                  <a:lnTo>
                    <a:pt x="1375" y="1075"/>
                  </a:lnTo>
                  <a:lnTo>
                    <a:pt x="1374" y="1082"/>
                  </a:lnTo>
                  <a:lnTo>
                    <a:pt x="1374" y="1091"/>
                  </a:lnTo>
                  <a:lnTo>
                    <a:pt x="1373" y="1099"/>
                  </a:lnTo>
                  <a:lnTo>
                    <a:pt x="1368" y="1099"/>
                  </a:lnTo>
                  <a:lnTo>
                    <a:pt x="1363" y="1100"/>
                  </a:lnTo>
                  <a:lnTo>
                    <a:pt x="1358" y="1099"/>
                  </a:lnTo>
                  <a:lnTo>
                    <a:pt x="1354" y="1098"/>
                  </a:lnTo>
                  <a:lnTo>
                    <a:pt x="1352" y="1096"/>
                  </a:lnTo>
                  <a:lnTo>
                    <a:pt x="1350" y="1094"/>
                  </a:lnTo>
                  <a:lnTo>
                    <a:pt x="1347" y="1087"/>
                  </a:lnTo>
                  <a:lnTo>
                    <a:pt x="1345" y="1079"/>
                  </a:lnTo>
                  <a:lnTo>
                    <a:pt x="1345" y="1063"/>
                  </a:lnTo>
                  <a:lnTo>
                    <a:pt x="1345" y="1052"/>
                  </a:lnTo>
                  <a:lnTo>
                    <a:pt x="1350" y="1046"/>
                  </a:lnTo>
                  <a:lnTo>
                    <a:pt x="1355" y="1042"/>
                  </a:lnTo>
                  <a:close/>
                  <a:moveTo>
                    <a:pt x="1356" y="1294"/>
                  </a:moveTo>
                  <a:lnTo>
                    <a:pt x="1371" y="1302"/>
                  </a:lnTo>
                  <a:lnTo>
                    <a:pt x="1387" y="1310"/>
                  </a:lnTo>
                  <a:lnTo>
                    <a:pt x="1387" y="1318"/>
                  </a:lnTo>
                  <a:lnTo>
                    <a:pt x="1388" y="1325"/>
                  </a:lnTo>
                  <a:lnTo>
                    <a:pt x="1384" y="1324"/>
                  </a:lnTo>
                  <a:lnTo>
                    <a:pt x="1381" y="1324"/>
                  </a:lnTo>
                  <a:lnTo>
                    <a:pt x="1365" y="1315"/>
                  </a:lnTo>
                  <a:lnTo>
                    <a:pt x="1356" y="1309"/>
                  </a:lnTo>
                  <a:lnTo>
                    <a:pt x="1352" y="1306"/>
                  </a:lnTo>
                  <a:lnTo>
                    <a:pt x="1349" y="1302"/>
                  </a:lnTo>
                  <a:lnTo>
                    <a:pt x="1352" y="1298"/>
                  </a:lnTo>
                  <a:lnTo>
                    <a:pt x="1356" y="1294"/>
                  </a:lnTo>
                  <a:close/>
                  <a:moveTo>
                    <a:pt x="1344" y="1338"/>
                  </a:moveTo>
                  <a:lnTo>
                    <a:pt x="1354" y="1350"/>
                  </a:lnTo>
                  <a:lnTo>
                    <a:pt x="1366" y="1364"/>
                  </a:lnTo>
                  <a:lnTo>
                    <a:pt x="1371" y="1373"/>
                  </a:lnTo>
                  <a:lnTo>
                    <a:pt x="1375" y="1382"/>
                  </a:lnTo>
                  <a:lnTo>
                    <a:pt x="1377" y="1392"/>
                  </a:lnTo>
                  <a:lnTo>
                    <a:pt x="1380" y="1402"/>
                  </a:lnTo>
                  <a:lnTo>
                    <a:pt x="1374" y="1402"/>
                  </a:lnTo>
                  <a:lnTo>
                    <a:pt x="1369" y="1405"/>
                  </a:lnTo>
                  <a:lnTo>
                    <a:pt x="1362" y="1401"/>
                  </a:lnTo>
                  <a:lnTo>
                    <a:pt x="1355" y="1398"/>
                  </a:lnTo>
                  <a:lnTo>
                    <a:pt x="1349" y="1394"/>
                  </a:lnTo>
                  <a:lnTo>
                    <a:pt x="1344" y="1390"/>
                  </a:lnTo>
                  <a:lnTo>
                    <a:pt x="1333" y="1380"/>
                  </a:lnTo>
                  <a:lnTo>
                    <a:pt x="1325" y="1372"/>
                  </a:lnTo>
                  <a:lnTo>
                    <a:pt x="1329" y="1362"/>
                  </a:lnTo>
                  <a:lnTo>
                    <a:pt x="1332" y="1354"/>
                  </a:lnTo>
                  <a:lnTo>
                    <a:pt x="1336" y="1345"/>
                  </a:lnTo>
                  <a:lnTo>
                    <a:pt x="1339" y="1338"/>
                  </a:lnTo>
                  <a:lnTo>
                    <a:pt x="1344" y="1338"/>
                  </a:lnTo>
                  <a:close/>
                  <a:moveTo>
                    <a:pt x="1324" y="1406"/>
                  </a:moveTo>
                  <a:lnTo>
                    <a:pt x="1333" y="1407"/>
                  </a:lnTo>
                  <a:lnTo>
                    <a:pt x="1344" y="1409"/>
                  </a:lnTo>
                  <a:lnTo>
                    <a:pt x="1345" y="1413"/>
                  </a:lnTo>
                  <a:lnTo>
                    <a:pt x="1345" y="1419"/>
                  </a:lnTo>
                  <a:lnTo>
                    <a:pt x="1345" y="1427"/>
                  </a:lnTo>
                  <a:lnTo>
                    <a:pt x="1344" y="1434"/>
                  </a:lnTo>
                  <a:lnTo>
                    <a:pt x="1343" y="1440"/>
                  </a:lnTo>
                  <a:lnTo>
                    <a:pt x="1341" y="1445"/>
                  </a:lnTo>
                  <a:lnTo>
                    <a:pt x="1338" y="1447"/>
                  </a:lnTo>
                  <a:lnTo>
                    <a:pt x="1337" y="1447"/>
                  </a:lnTo>
                  <a:lnTo>
                    <a:pt x="1335" y="1447"/>
                  </a:lnTo>
                  <a:lnTo>
                    <a:pt x="1334" y="1446"/>
                  </a:lnTo>
                  <a:lnTo>
                    <a:pt x="1322" y="1428"/>
                  </a:lnTo>
                  <a:lnTo>
                    <a:pt x="1315" y="1416"/>
                  </a:lnTo>
                  <a:lnTo>
                    <a:pt x="1319" y="1411"/>
                  </a:lnTo>
                  <a:lnTo>
                    <a:pt x="1324" y="1406"/>
                  </a:lnTo>
                  <a:close/>
                  <a:moveTo>
                    <a:pt x="1332" y="1524"/>
                  </a:moveTo>
                  <a:lnTo>
                    <a:pt x="1322" y="1515"/>
                  </a:lnTo>
                  <a:lnTo>
                    <a:pt x="1311" y="1507"/>
                  </a:lnTo>
                  <a:lnTo>
                    <a:pt x="1300" y="1499"/>
                  </a:lnTo>
                  <a:lnTo>
                    <a:pt x="1290" y="1490"/>
                  </a:lnTo>
                  <a:lnTo>
                    <a:pt x="1299" y="1478"/>
                  </a:lnTo>
                  <a:lnTo>
                    <a:pt x="1309" y="1470"/>
                  </a:lnTo>
                  <a:lnTo>
                    <a:pt x="1313" y="1468"/>
                  </a:lnTo>
                  <a:lnTo>
                    <a:pt x="1317" y="1466"/>
                  </a:lnTo>
                  <a:lnTo>
                    <a:pt x="1320" y="1464"/>
                  </a:lnTo>
                  <a:lnTo>
                    <a:pt x="1325" y="1464"/>
                  </a:lnTo>
                  <a:lnTo>
                    <a:pt x="1328" y="1464"/>
                  </a:lnTo>
                  <a:lnTo>
                    <a:pt x="1331" y="1464"/>
                  </a:lnTo>
                  <a:lnTo>
                    <a:pt x="1334" y="1465"/>
                  </a:lnTo>
                  <a:lnTo>
                    <a:pt x="1336" y="1466"/>
                  </a:lnTo>
                  <a:lnTo>
                    <a:pt x="1341" y="1470"/>
                  </a:lnTo>
                  <a:lnTo>
                    <a:pt x="1344" y="1475"/>
                  </a:lnTo>
                  <a:lnTo>
                    <a:pt x="1347" y="1483"/>
                  </a:lnTo>
                  <a:lnTo>
                    <a:pt x="1348" y="1489"/>
                  </a:lnTo>
                  <a:lnTo>
                    <a:pt x="1348" y="1496"/>
                  </a:lnTo>
                  <a:lnTo>
                    <a:pt x="1347" y="1504"/>
                  </a:lnTo>
                  <a:lnTo>
                    <a:pt x="1346" y="1510"/>
                  </a:lnTo>
                  <a:lnTo>
                    <a:pt x="1343" y="1517"/>
                  </a:lnTo>
                  <a:lnTo>
                    <a:pt x="1338" y="1521"/>
                  </a:lnTo>
                  <a:lnTo>
                    <a:pt x="1332" y="1524"/>
                  </a:lnTo>
                  <a:close/>
                  <a:moveTo>
                    <a:pt x="1284" y="1541"/>
                  </a:moveTo>
                  <a:lnTo>
                    <a:pt x="1289" y="1528"/>
                  </a:lnTo>
                  <a:lnTo>
                    <a:pt x="1294" y="1518"/>
                  </a:lnTo>
                  <a:lnTo>
                    <a:pt x="1299" y="1519"/>
                  </a:lnTo>
                  <a:lnTo>
                    <a:pt x="1306" y="1522"/>
                  </a:lnTo>
                  <a:lnTo>
                    <a:pt x="1312" y="1527"/>
                  </a:lnTo>
                  <a:lnTo>
                    <a:pt x="1318" y="1534"/>
                  </a:lnTo>
                  <a:lnTo>
                    <a:pt x="1322" y="1538"/>
                  </a:lnTo>
                  <a:lnTo>
                    <a:pt x="1324" y="1542"/>
                  </a:lnTo>
                  <a:lnTo>
                    <a:pt x="1326" y="1546"/>
                  </a:lnTo>
                  <a:lnTo>
                    <a:pt x="1327" y="1550"/>
                  </a:lnTo>
                  <a:lnTo>
                    <a:pt x="1327" y="1555"/>
                  </a:lnTo>
                  <a:lnTo>
                    <a:pt x="1326" y="1559"/>
                  </a:lnTo>
                  <a:lnTo>
                    <a:pt x="1324" y="1563"/>
                  </a:lnTo>
                  <a:lnTo>
                    <a:pt x="1320" y="1567"/>
                  </a:lnTo>
                  <a:lnTo>
                    <a:pt x="1311" y="1560"/>
                  </a:lnTo>
                  <a:lnTo>
                    <a:pt x="1301" y="1554"/>
                  </a:lnTo>
                  <a:lnTo>
                    <a:pt x="1292" y="1547"/>
                  </a:lnTo>
                  <a:lnTo>
                    <a:pt x="1284" y="1541"/>
                  </a:lnTo>
                  <a:close/>
                  <a:moveTo>
                    <a:pt x="1261" y="1573"/>
                  </a:moveTo>
                  <a:lnTo>
                    <a:pt x="1275" y="1570"/>
                  </a:lnTo>
                  <a:lnTo>
                    <a:pt x="1290" y="1569"/>
                  </a:lnTo>
                  <a:lnTo>
                    <a:pt x="1298" y="1579"/>
                  </a:lnTo>
                  <a:lnTo>
                    <a:pt x="1311" y="1595"/>
                  </a:lnTo>
                  <a:lnTo>
                    <a:pt x="1314" y="1600"/>
                  </a:lnTo>
                  <a:lnTo>
                    <a:pt x="1315" y="1604"/>
                  </a:lnTo>
                  <a:lnTo>
                    <a:pt x="1316" y="1610"/>
                  </a:lnTo>
                  <a:lnTo>
                    <a:pt x="1316" y="1614"/>
                  </a:lnTo>
                  <a:lnTo>
                    <a:pt x="1315" y="1618"/>
                  </a:lnTo>
                  <a:lnTo>
                    <a:pt x="1313" y="1622"/>
                  </a:lnTo>
                  <a:lnTo>
                    <a:pt x="1310" y="1626"/>
                  </a:lnTo>
                  <a:lnTo>
                    <a:pt x="1304" y="1631"/>
                  </a:lnTo>
                  <a:lnTo>
                    <a:pt x="1292" y="1622"/>
                  </a:lnTo>
                  <a:lnTo>
                    <a:pt x="1284" y="1615"/>
                  </a:lnTo>
                  <a:lnTo>
                    <a:pt x="1277" y="1608"/>
                  </a:lnTo>
                  <a:lnTo>
                    <a:pt x="1273" y="1602"/>
                  </a:lnTo>
                  <a:lnTo>
                    <a:pt x="1268" y="1588"/>
                  </a:lnTo>
                  <a:lnTo>
                    <a:pt x="1261" y="1573"/>
                  </a:lnTo>
                  <a:close/>
                  <a:moveTo>
                    <a:pt x="1280" y="1685"/>
                  </a:moveTo>
                  <a:lnTo>
                    <a:pt x="1244" y="1639"/>
                  </a:lnTo>
                  <a:lnTo>
                    <a:pt x="1250" y="1630"/>
                  </a:lnTo>
                  <a:lnTo>
                    <a:pt x="1255" y="1624"/>
                  </a:lnTo>
                  <a:lnTo>
                    <a:pt x="1258" y="1623"/>
                  </a:lnTo>
                  <a:lnTo>
                    <a:pt x="1260" y="1622"/>
                  </a:lnTo>
                  <a:lnTo>
                    <a:pt x="1262" y="1622"/>
                  </a:lnTo>
                  <a:lnTo>
                    <a:pt x="1265" y="1622"/>
                  </a:lnTo>
                  <a:lnTo>
                    <a:pt x="1269" y="1625"/>
                  </a:lnTo>
                  <a:lnTo>
                    <a:pt x="1272" y="1630"/>
                  </a:lnTo>
                  <a:lnTo>
                    <a:pt x="1275" y="1636"/>
                  </a:lnTo>
                  <a:lnTo>
                    <a:pt x="1277" y="1643"/>
                  </a:lnTo>
                  <a:lnTo>
                    <a:pt x="1281" y="1658"/>
                  </a:lnTo>
                  <a:lnTo>
                    <a:pt x="1284" y="1673"/>
                  </a:lnTo>
                  <a:lnTo>
                    <a:pt x="1284" y="1678"/>
                  </a:lnTo>
                  <a:lnTo>
                    <a:pt x="1282" y="1682"/>
                  </a:lnTo>
                  <a:lnTo>
                    <a:pt x="1282" y="1685"/>
                  </a:lnTo>
                  <a:lnTo>
                    <a:pt x="1281" y="1686"/>
                  </a:lnTo>
                  <a:lnTo>
                    <a:pt x="1280" y="1685"/>
                  </a:lnTo>
                  <a:close/>
                  <a:moveTo>
                    <a:pt x="1243" y="1690"/>
                  </a:moveTo>
                  <a:lnTo>
                    <a:pt x="1287" y="1720"/>
                  </a:lnTo>
                  <a:lnTo>
                    <a:pt x="1286" y="1724"/>
                  </a:lnTo>
                  <a:lnTo>
                    <a:pt x="1286" y="1729"/>
                  </a:lnTo>
                  <a:lnTo>
                    <a:pt x="1285" y="1731"/>
                  </a:lnTo>
                  <a:lnTo>
                    <a:pt x="1285" y="1733"/>
                  </a:lnTo>
                  <a:lnTo>
                    <a:pt x="1284" y="1734"/>
                  </a:lnTo>
                  <a:lnTo>
                    <a:pt x="1282" y="1734"/>
                  </a:lnTo>
                  <a:lnTo>
                    <a:pt x="1270" y="1729"/>
                  </a:lnTo>
                  <a:lnTo>
                    <a:pt x="1257" y="1724"/>
                  </a:lnTo>
                  <a:lnTo>
                    <a:pt x="1246" y="1717"/>
                  </a:lnTo>
                  <a:lnTo>
                    <a:pt x="1233" y="1712"/>
                  </a:lnTo>
                  <a:lnTo>
                    <a:pt x="1232" y="1707"/>
                  </a:lnTo>
                  <a:lnTo>
                    <a:pt x="1232" y="1700"/>
                  </a:lnTo>
                  <a:lnTo>
                    <a:pt x="1238" y="1695"/>
                  </a:lnTo>
                  <a:lnTo>
                    <a:pt x="1243" y="1690"/>
                  </a:lnTo>
                  <a:close/>
                  <a:moveTo>
                    <a:pt x="1237" y="1741"/>
                  </a:moveTo>
                  <a:lnTo>
                    <a:pt x="1246" y="1744"/>
                  </a:lnTo>
                  <a:lnTo>
                    <a:pt x="1252" y="1749"/>
                  </a:lnTo>
                  <a:lnTo>
                    <a:pt x="1255" y="1752"/>
                  </a:lnTo>
                  <a:lnTo>
                    <a:pt x="1257" y="1757"/>
                  </a:lnTo>
                  <a:lnTo>
                    <a:pt x="1260" y="1765"/>
                  </a:lnTo>
                  <a:lnTo>
                    <a:pt x="1262" y="1774"/>
                  </a:lnTo>
                  <a:lnTo>
                    <a:pt x="1256" y="1784"/>
                  </a:lnTo>
                  <a:lnTo>
                    <a:pt x="1253" y="1788"/>
                  </a:lnTo>
                  <a:lnTo>
                    <a:pt x="1252" y="1790"/>
                  </a:lnTo>
                  <a:lnTo>
                    <a:pt x="1250" y="1789"/>
                  </a:lnTo>
                  <a:lnTo>
                    <a:pt x="1237" y="1780"/>
                  </a:lnTo>
                  <a:lnTo>
                    <a:pt x="1224" y="1769"/>
                  </a:lnTo>
                  <a:lnTo>
                    <a:pt x="1224" y="1756"/>
                  </a:lnTo>
                  <a:lnTo>
                    <a:pt x="1227" y="1751"/>
                  </a:lnTo>
                  <a:lnTo>
                    <a:pt x="1230" y="1747"/>
                  </a:lnTo>
                  <a:lnTo>
                    <a:pt x="1237" y="1741"/>
                  </a:lnTo>
                  <a:close/>
                  <a:moveTo>
                    <a:pt x="1209" y="1806"/>
                  </a:moveTo>
                  <a:lnTo>
                    <a:pt x="1215" y="1809"/>
                  </a:lnTo>
                  <a:lnTo>
                    <a:pt x="1220" y="1811"/>
                  </a:lnTo>
                  <a:lnTo>
                    <a:pt x="1225" y="1815"/>
                  </a:lnTo>
                  <a:lnTo>
                    <a:pt x="1230" y="1819"/>
                  </a:lnTo>
                  <a:lnTo>
                    <a:pt x="1235" y="1823"/>
                  </a:lnTo>
                  <a:lnTo>
                    <a:pt x="1240" y="1829"/>
                  </a:lnTo>
                  <a:lnTo>
                    <a:pt x="1246" y="1836"/>
                  </a:lnTo>
                  <a:lnTo>
                    <a:pt x="1251" y="1845"/>
                  </a:lnTo>
                  <a:lnTo>
                    <a:pt x="1249" y="1847"/>
                  </a:lnTo>
                  <a:lnTo>
                    <a:pt x="1247" y="1849"/>
                  </a:lnTo>
                  <a:lnTo>
                    <a:pt x="1243" y="1851"/>
                  </a:lnTo>
                  <a:lnTo>
                    <a:pt x="1241" y="1853"/>
                  </a:lnTo>
                  <a:lnTo>
                    <a:pt x="1229" y="1841"/>
                  </a:lnTo>
                  <a:lnTo>
                    <a:pt x="1217" y="1829"/>
                  </a:lnTo>
                  <a:lnTo>
                    <a:pt x="1212" y="1823"/>
                  </a:lnTo>
                  <a:lnTo>
                    <a:pt x="1209" y="1818"/>
                  </a:lnTo>
                  <a:lnTo>
                    <a:pt x="1209" y="1815"/>
                  </a:lnTo>
                  <a:lnTo>
                    <a:pt x="1208" y="1812"/>
                  </a:lnTo>
                  <a:lnTo>
                    <a:pt x="1208" y="1809"/>
                  </a:lnTo>
                  <a:lnTo>
                    <a:pt x="1209" y="1806"/>
                  </a:lnTo>
                  <a:close/>
                  <a:moveTo>
                    <a:pt x="1203" y="1860"/>
                  </a:moveTo>
                  <a:lnTo>
                    <a:pt x="1212" y="1866"/>
                  </a:lnTo>
                  <a:lnTo>
                    <a:pt x="1225" y="1877"/>
                  </a:lnTo>
                  <a:lnTo>
                    <a:pt x="1231" y="1884"/>
                  </a:lnTo>
                  <a:lnTo>
                    <a:pt x="1234" y="1892"/>
                  </a:lnTo>
                  <a:lnTo>
                    <a:pt x="1234" y="1896"/>
                  </a:lnTo>
                  <a:lnTo>
                    <a:pt x="1234" y="1900"/>
                  </a:lnTo>
                  <a:lnTo>
                    <a:pt x="1233" y="1904"/>
                  </a:lnTo>
                  <a:lnTo>
                    <a:pt x="1231" y="1909"/>
                  </a:lnTo>
                  <a:lnTo>
                    <a:pt x="1215" y="1897"/>
                  </a:lnTo>
                  <a:lnTo>
                    <a:pt x="1204" y="1887"/>
                  </a:lnTo>
                  <a:lnTo>
                    <a:pt x="1201" y="1881"/>
                  </a:lnTo>
                  <a:lnTo>
                    <a:pt x="1200" y="1876"/>
                  </a:lnTo>
                  <a:lnTo>
                    <a:pt x="1200" y="1868"/>
                  </a:lnTo>
                  <a:lnTo>
                    <a:pt x="1203" y="1860"/>
                  </a:lnTo>
                  <a:close/>
                  <a:moveTo>
                    <a:pt x="1186" y="1921"/>
                  </a:moveTo>
                  <a:lnTo>
                    <a:pt x="1194" y="1923"/>
                  </a:lnTo>
                  <a:lnTo>
                    <a:pt x="1201" y="1927"/>
                  </a:lnTo>
                  <a:lnTo>
                    <a:pt x="1204" y="1929"/>
                  </a:lnTo>
                  <a:lnTo>
                    <a:pt x="1209" y="1933"/>
                  </a:lnTo>
                  <a:lnTo>
                    <a:pt x="1212" y="1938"/>
                  </a:lnTo>
                  <a:lnTo>
                    <a:pt x="1216" y="1944"/>
                  </a:lnTo>
                  <a:lnTo>
                    <a:pt x="1211" y="1952"/>
                  </a:lnTo>
                  <a:lnTo>
                    <a:pt x="1207" y="1959"/>
                  </a:lnTo>
                  <a:lnTo>
                    <a:pt x="1196" y="1959"/>
                  </a:lnTo>
                  <a:lnTo>
                    <a:pt x="1188" y="1951"/>
                  </a:lnTo>
                  <a:lnTo>
                    <a:pt x="1180" y="1943"/>
                  </a:lnTo>
                  <a:lnTo>
                    <a:pt x="1182" y="1932"/>
                  </a:lnTo>
                  <a:lnTo>
                    <a:pt x="1186" y="1921"/>
                  </a:lnTo>
                  <a:close/>
                  <a:moveTo>
                    <a:pt x="1177" y="2028"/>
                  </a:moveTo>
                  <a:lnTo>
                    <a:pt x="1171" y="2020"/>
                  </a:lnTo>
                  <a:lnTo>
                    <a:pt x="1164" y="2011"/>
                  </a:lnTo>
                  <a:lnTo>
                    <a:pt x="1158" y="2004"/>
                  </a:lnTo>
                  <a:lnTo>
                    <a:pt x="1152" y="1995"/>
                  </a:lnTo>
                  <a:lnTo>
                    <a:pt x="1156" y="1987"/>
                  </a:lnTo>
                  <a:lnTo>
                    <a:pt x="1160" y="1980"/>
                  </a:lnTo>
                  <a:lnTo>
                    <a:pt x="1162" y="1979"/>
                  </a:lnTo>
                  <a:lnTo>
                    <a:pt x="1164" y="1978"/>
                  </a:lnTo>
                  <a:lnTo>
                    <a:pt x="1166" y="1977"/>
                  </a:lnTo>
                  <a:lnTo>
                    <a:pt x="1169" y="1978"/>
                  </a:lnTo>
                  <a:lnTo>
                    <a:pt x="1172" y="1979"/>
                  </a:lnTo>
                  <a:lnTo>
                    <a:pt x="1175" y="1983"/>
                  </a:lnTo>
                  <a:lnTo>
                    <a:pt x="1178" y="1988"/>
                  </a:lnTo>
                  <a:lnTo>
                    <a:pt x="1180" y="1993"/>
                  </a:lnTo>
                  <a:lnTo>
                    <a:pt x="1182" y="1999"/>
                  </a:lnTo>
                  <a:lnTo>
                    <a:pt x="1184" y="2006"/>
                  </a:lnTo>
                  <a:lnTo>
                    <a:pt x="1184" y="2012"/>
                  </a:lnTo>
                  <a:lnTo>
                    <a:pt x="1184" y="2018"/>
                  </a:lnTo>
                  <a:lnTo>
                    <a:pt x="1184" y="2023"/>
                  </a:lnTo>
                  <a:lnTo>
                    <a:pt x="1182" y="2027"/>
                  </a:lnTo>
                  <a:lnTo>
                    <a:pt x="1181" y="2028"/>
                  </a:lnTo>
                  <a:lnTo>
                    <a:pt x="1180" y="2028"/>
                  </a:lnTo>
                  <a:lnTo>
                    <a:pt x="1178" y="2029"/>
                  </a:lnTo>
                  <a:lnTo>
                    <a:pt x="1177" y="2028"/>
                  </a:lnTo>
                  <a:close/>
                  <a:moveTo>
                    <a:pt x="1153" y="1901"/>
                  </a:moveTo>
                  <a:lnTo>
                    <a:pt x="1142" y="1912"/>
                  </a:lnTo>
                  <a:lnTo>
                    <a:pt x="1129" y="1923"/>
                  </a:lnTo>
                  <a:lnTo>
                    <a:pt x="1117" y="1934"/>
                  </a:lnTo>
                  <a:lnTo>
                    <a:pt x="1102" y="1943"/>
                  </a:lnTo>
                  <a:lnTo>
                    <a:pt x="1095" y="1948"/>
                  </a:lnTo>
                  <a:lnTo>
                    <a:pt x="1087" y="1952"/>
                  </a:lnTo>
                  <a:lnTo>
                    <a:pt x="1080" y="1955"/>
                  </a:lnTo>
                  <a:lnTo>
                    <a:pt x="1072" y="1957"/>
                  </a:lnTo>
                  <a:lnTo>
                    <a:pt x="1064" y="1958"/>
                  </a:lnTo>
                  <a:lnTo>
                    <a:pt x="1057" y="1959"/>
                  </a:lnTo>
                  <a:lnTo>
                    <a:pt x="1048" y="1958"/>
                  </a:lnTo>
                  <a:lnTo>
                    <a:pt x="1041" y="1957"/>
                  </a:lnTo>
                  <a:lnTo>
                    <a:pt x="1021" y="1943"/>
                  </a:lnTo>
                  <a:lnTo>
                    <a:pt x="1010" y="1936"/>
                  </a:lnTo>
                  <a:lnTo>
                    <a:pt x="1006" y="1934"/>
                  </a:lnTo>
                  <a:lnTo>
                    <a:pt x="1004" y="1933"/>
                  </a:lnTo>
                  <a:lnTo>
                    <a:pt x="1013" y="1950"/>
                  </a:lnTo>
                  <a:lnTo>
                    <a:pt x="1024" y="1968"/>
                  </a:lnTo>
                  <a:lnTo>
                    <a:pt x="1028" y="1977"/>
                  </a:lnTo>
                  <a:lnTo>
                    <a:pt x="1032" y="1987"/>
                  </a:lnTo>
                  <a:lnTo>
                    <a:pt x="1036" y="1995"/>
                  </a:lnTo>
                  <a:lnTo>
                    <a:pt x="1038" y="2004"/>
                  </a:lnTo>
                  <a:lnTo>
                    <a:pt x="1038" y="2012"/>
                  </a:lnTo>
                  <a:lnTo>
                    <a:pt x="1038" y="2021"/>
                  </a:lnTo>
                  <a:lnTo>
                    <a:pt x="1036" y="2028"/>
                  </a:lnTo>
                  <a:lnTo>
                    <a:pt x="1031" y="2034"/>
                  </a:lnTo>
                  <a:lnTo>
                    <a:pt x="1024" y="2041"/>
                  </a:lnTo>
                  <a:lnTo>
                    <a:pt x="1016" y="2046"/>
                  </a:lnTo>
                  <a:lnTo>
                    <a:pt x="1004" y="2050"/>
                  </a:lnTo>
                  <a:lnTo>
                    <a:pt x="990" y="2053"/>
                  </a:lnTo>
                  <a:lnTo>
                    <a:pt x="984" y="2051"/>
                  </a:lnTo>
                  <a:lnTo>
                    <a:pt x="979" y="2049"/>
                  </a:lnTo>
                  <a:lnTo>
                    <a:pt x="973" y="2046"/>
                  </a:lnTo>
                  <a:lnTo>
                    <a:pt x="969" y="2043"/>
                  </a:lnTo>
                  <a:lnTo>
                    <a:pt x="962" y="2035"/>
                  </a:lnTo>
                  <a:lnTo>
                    <a:pt x="955" y="2027"/>
                  </a:lnTo>
                  <a:lnTo>
                    <a:pt x="951" y="2017"/>
                  </a:lnTo>
                  <a:lnTo>
                    <a:pt x="947" y="2007"/>
                  </a:lnTo>
                  <a:lnTo>
                    <a:pt x="945" y="1996"/>
                  </a:lnTo>
                  <a:lnTo>
                    <a:pt x="943" y="1985"/>
                  </a:lnTo>
                  <a:lnTo>
                    <a:pt x="940" y="1960"/>
                  </a:lnTo>
                  <a:lnTo>
                    <a:pt x="937" y="1937"/>
                  </a:lnTo>
                  <a:lnTo>
                    <a:pt x="935" y="1927"/>
                  </a:lnTo>
                  <a:lnTo>
                    <a:pt x="933" y="1916"/>
                  </a:lnTo>
                  <a:lnTo>
                    <a:pt x="931" y="1906"/>
                  </a:lnTo>
                  <a:lnTo>
                    <a:pt x="927" y="1898"/>
                  </a:lnTo>
                  <a:lnTo>
                    <a:pt x="908" y="1867"/>
                  </a:lnTo>
                  <a:lnTo>
                    <a:pt x="891" y="1839"/>
                  </a:lnTo>
                  <a:lnTo>
                    <a:pt x="877" y="1811"/>
                  </a:lnTo>
                  <a:lnTo>
                    <a:pt x="866" y="1784"/>
                  </a:lnTo>
                  <a:lnTo>
                    <a:pt x="856" y="1759"/>
                  </a:lnTo>
                  <a:lnTo>
                    <a:pt x="850" y="1734"/>
                  </a:lnTo>
                  <a:lnTo>
                    <a:pt x="845" y="1712"/>
                  </a:lnTo>
                  <a:lnTo>
                    <a:pt x="841" y="1690"/>
                  </a:lnTo>
                  <a:lnTo>
                    <a:pt x="841" y="1670"/>
                  </a:lnTo>
                  <a:lnTo>
                    <a:pt x="841" y="1651"/>
                  </a:lnTo>
                  <a:lnTo>
                    <a:pt x="845" y="1633"/>
                  </a:lnTo>
                  <a:lnTo>
                    <a:pt x="849" y="1617"/>
                  </a:lnTo>
                  <a:lnTo>
                    <a:pt x="855" y="1602"/>
                  </a:lnTo>
                  <a:lnTo>
                    <a:pt x="864" y="1589"/>
                  </a:lnTo>
                  <a:lnTo>
                    <a:pt x="872" y="1578"/>
                  </a:lnTo>
                  <a:lnTo>
                    <a:pt x="883" y="1568"/>
                  </a:lnTo>
                  <a:lnTo>
                    <a:pt x="894" y="1560"/>
                  </a:lnTo>
                  <a:lnTo>
                    <a:pt x="908" y="1554"/>
                  </a:lnTo>
                  <a:lnTo>
                    <a:pt x="922" y="1549"/>
                  </a:lnTo>
                  <a:lnTo>
                    <a:pt x="936" y="1546"/>
                  </a:lnTo>
                  <a:lnTo>
                    <a:pt x="952" y="1545"/>
                  </a:lnTo>
                  <a:lnTo>
                    <a:pt x="969" y="1546"/>
                  </a:lnTo>
                  <a:lnTo>
                    <a:pt x="987" y="1549"/>
                  </a:lnTo>
                  <a:lnTo>
                    <a:pt x="1005" y="1554"/>
                  </a:lnTo>
                  <a:lnTo>
                    <a:pt x="1024" y="1561"/>
                  </a:lnTo>
                  <a:lnTo>
                    <a:pt x="1043" y="1569"/>
                  </a:lnTo>
                  <a:lnTo>
                    <a:pt x="1063" y="1581"/>
                  </a:lnTo>
                  <a:lnTo>
                    <a:pt x="1083" y="1594"/>
                  </a:lnTo>
                  <a:lnTo>
                    <a:pt x="1103" y="1610"/>
                  </a:lnTo>
                  <a:lnTo>
                    <a:pt x="1123" y="1626"/>
                  </a:lnTo>
                  <a:lnTo>
                    <a:pt x="1144" y="1646"/>
                  </a:lnTo>
                  <a:lnTo>
                    <a:pt x="1164" y="1669"/>
                  </a:lnTo>
                  <a:lnTo>
                    <a:pt x="1160" y="1676"/>
                  </a:lnTo>
                  <a:lnTo>
                    <a:pt x="1155" y="1681"/>
                  </a:lnTo>
                  <a:lnTo>
                    <a:pt x="1150" y="1688"/>
                  </a:lnTo>
                  <a:lnTo>
                    <a:pt x="1142" y="1693"/>
                  </a:lnTo>
                  <a:lnTo>
                    <a:pt x="1126" y="1701"/>
                  </a:lnTo>
                  <a:lnTo>
                    <a:pt x="1109" y="1710"/>
                  </a:lnTo>
                  <a:lnTo>
                    <a:pt x="1093" y="1716"/>
                  </a:lnTo>
                  <a:lnTo>
                    <a:pt x="1078" y="1723"/>
                  </a:lnTo>
                  <a:lnTo>
                    <a:pt x="1071" y="1726"/>
                  </a:lnTo>
                  <a:lnTo>
                    <a:pt x="1066" y="1728"/>
                  </a:lnTo>
                  <a:lnTo>
                    <a:pt x="1062" y="1731"/>
                  </a:lnTo>
                  <a:lnTo>
                    <a:pt x="1060" y="1734"/>
                  </a:lnTo>
                  <a:lnTo>
                    <a:pt x="1074" y="1744"/>
                  </a:lnTo>
                  <a:lnTo>
                    <a:pt x="1087" y="1753"/>
                  </a:lnTo>
                  <a:lnTo>
                    <a:pt x="1101" y="1763"/>
                  </a:lnTo>
                  <a:lnTo>
                    <a:pt x="1115" y="1772"/>
                  </a:lnTo>
                  <a:lnTo>
                    <a:pt x="1113" y="1778"/>
                  </a:lnTo>
                  <a:lnTo>
                    <a:pt x="1107" y="1787"/>
                  </a:lnTo>
                  <a:lnTo>
                    <a:pt x="1099" y="1799"/>
                  </a:lnTo>
                  <a:lnTo>
                    <a:pt x="1090" y="1811"/>
                  </a:lnTo>
                  <a:lnTo>
                    <a:pt x="1071" y="1837"/>
                  </a:lnTo>
                  <a:lnTo>
                    <a:pt x="1060" y="1851"/>
                  </a:lnTo>
                  <a:lnTo>
                    <a:pt x="1067" y="1855"/>
                  </a:lnTo>
                  <a:lnTo>
                    <a:pt x="1075" y="1857"/>
                  </a:lnTo>
                  <a:lnTo>
                    <a:pt x="1080" y="1857"/>
                  </a:lnTo>
                  <a:lnTo>
                    <a:pt x="1084" y="1855"/>
                  </a:lnTo>
                  <a:lnTo>
                    <a:pt x="1087" y="1853"/>
                  </a:lnTo>
                  <a:lnTo>
                    <a:pt x="1090" y="1849"/>
                  </a:lnTo>
                  <a:lnTo>
                    <a:pt x="1093" y="1846"/>
                  </a:lnTo>
                  <a:lnTo>
                    <a:pt x="1095" y="1842"/>
                  </a:lnTo>
                  <a:lnTo>
                    <a:pt x="1098" y="1838"/>
                  </a:lnTo>
                  <a:lnTo>
                    <a:pt x="1100" y="1834"/>
                  </a:lnTo>
                  <a:lnTo>
                    <a:pt x="1103" y="1830"/>
                  </a:lnTo>
                  <a:lnTo>
                    <a:pt x="1107" y="1827"/>
                  </a:lnTo>
                  <a:lnTo>
                    <a:pt x="1113" y="1826"/>
                  </a:lnTo>
                  <a:lnTo>
                    <a:pt x="1119" y="1825"/>
                  </a:lnTo>
                  <a:lnTo>
                    <a:pt x="1126" y="1826"/>
                  </a:lnTo>
                  <a:lnTo>
                    <a:pt x="1136" y="1828"/>
                  </a:lnTo>
                  <a:lnTo>
                    <a:pt x="1131" y="1839"/>
                  </a:lnTo>
                  <a:lnTo>
                    <a:pt x="1127" y="1848"/>
                  </a:lnTo>
                  <a:lnTo>
                    <a:pt x="1125" y="1855"/>
                  </a:lnTo>
                  <a:lnTo>
                    <a:pt x="1125" y="1861"/>
                  </a:lnTo>
                  <a:lnTo>
                    <a:pt x="1125" y="1865"/>
                  </a:lnTo>
                  <a:lnTo>
                    <a:pt x="1127" y="1869"/>
                  </a:lnTo>
                  <a:lnTo>
                    <a:pt x="1129" y="1873"/>
                  </a:lnTo>
                  <a:lnTo>
                    <a:pt x="1133" y="1875"/>
                  </a:lnTo>
                  <a:lnTo>
                    <a:pt x="1139" y="1879"/>
                  </a:lnTo>
                  <a:lnTo>
                    <a:pt x="1145" y="1883"/>
                  </a:lnTo>
                  <a:lnTo>
                    <a:pt x="1148" y="1886"/>
                  </a:lnTo>
                  <a:lnTo>
                    <a:pt x="1151" y="1891"/>
                  </a:lnTo>
                  <a:lnTo>
                    <a:pt x="1153" y="1895"/>
                  </a:lnTo>
                  <a:lnTo>
                    <a:pt x="1153" y="1901"/>
                  </a:lnTo>
                  <a:close/>
                  <a:moveTo>
                    <a:pt x="961" y="1484"/>
                  </a:moveTo>
                  <a:lnTo>
                    <a:pt x="929" y="1506"/>
                  </a:lnTo>
                  <a:lnTo>
                    <a:pt x="900" y="1527"/>
                  </a:lnTo>
                  <a:lnTo>
                    <a:pt x="876" y="1545"/>
                  </a:lnTo>
                  <a:lnTo>
                    <a:pt x="855" y="1562"/>
                  </a:lnTo>
                  <a:lnTo>
                    <a:pt x="838" y="1577"/>
                  </a:lnTo>
                  <a:lnTo>
                    <a:pt x="825" y="1592"/>
                  </a:lnTo>
                  <a:lnTo>
                    <a:pt x="819" y="1599"/>
                  </a:lnTo>
                  <a:lnTo>
                    <a:pt x="814" y="1606"/>
                  </a:lnTo>
                  <a:lnTo>
                    <a:pt x="811" y="1615"/>
                  </a:lnTo>
                  <a:lnTo>
                    <a:pt x="807" y="1622"/>
                  </a:lnTo>
                  <a:lnTo>
                    <a:pt x="804" y="1631"/>
                  </a:lnTo>
                  <a:lnTo>
                    <a:pt x="802" y="1638"/>
                  </a:lnTo>
                  <a:lnTo>
                    <a:pt x="800" y="1648"/>
                  </a:lnTo>
                  <a:lnTo>
                    <a:pt x="800" y="1656"/>
                  </a:lnTo>
                  <a:lnTo>
                    <a:pt x="800" y="1676"/>
                  </a:lnTo>
                  <a:lnTo>
                    <a:pt x="802" y="1699"/>
                  </a:lnTo>
                  <a:lnTo>
                    <a:pt x="807" y="1725"/>
                  </a:lnTo>
                  <a:lnTo>
                    <a:pt x="813" y="1754"/>
                  </a:lnTo>
                  <a:lnTo>
                    <a:pt x="820" y="1787"/>
                  </a:lnTo>
                  <a:lnTo>
                    <a:pt x="829" y="1825"/>
                  </a:lnTo>
                  <a:lnTo>
                    <a:pt x="851" y="1849"/>
                  </a:lnTo>
                  <a:lnTo>
                    <a:pt x="869" y="1869"/>
                  </a:lnTo>
                  <a:lnTo>
                    <a:pt x="875" y="1878"/>
                  </a:lnTo>
                  <a:lnTo>
                    <a:pt x="881" y="1885"/>
                  </a:lnTo>
                  <a:lnTo>
                    <a:pt x="886" y="1894"/>
                  </a:lnTo>
                  <a:lnTo>
                    <a:pt x="890" y="1902"/>
                  </a:lnTo>
                  <a:lnTo>
                    <a:pt x="893" y="1911"/>
                  </a:lnTo>
                  <a:lnTo>
                    <a:pt x="894" y="1920"/>
                  </a:lnTo>
                  <a:lnTo>
                    <a:pt x="895" y="1930"/>
                  </a:lnTo>
                  <a:lnTo>
                    <a:pt x="895" y="1941"/>
                  </a:lnTo>
                  <a:lnTo>
                    <a:pt x="894" y="1954"/>
                  </a:lnTo>
                  <a:lnTo>
                    <a:pt x="892" y="1970"/>
                  </a:lnTo>
                  <a:lnTo>
                    <a:pt x="889" y="1987"/>
                  </a:lnTo>
                  <a:lnTo>
                    <a:pt x="885" y="2006"/>
                  </a:lnTo>
                  <a:lnTo>
                    <a:pt x="867" y="2012"/>
                  </a:lnTo>
                  <a:lnTo>
                    <a:pt x="849" y="2018"/>
                  </a:lnTo>
                  <a:lnTo>
                    <a:pt x="833" y="2025"/>
                  </a:lnTo>
                  <a:lnTo>
                    <a:pt x="817" y="2029"/>
                  </a:lnTo>
                  <a:lnTo>
                    <a:pt x="807" y="2022"/>
                  </a:lnTo>
                  <a:lnTo>
                    <a:pt x="797" y="2013"/>
                  </a:lnTo>
                  <a:lnTo>
                    <a:pt x="788" y="2006"/>
                  </a:lnTo>
                  <a:lnTo>
                    <a:pt x="777" y="1997"/>
                  </a:lnTo>
                  <a:lnTo>
                    <a:pt x="774" y="1973"/>
                  </a:lnTo>
                  <a:lnTo>
                    <a:pt x="769" y="1951"/>
                  </a:lnTo>
                  <a:lnTo>
                    <a:pt x="762" y="1930"/>
                  </a:lnTo>
                  <a:lnTo>
                    <a:pt x="755" y="1909"/>
                  </a:lnTo>
                  <a:lnTo>
                    <a:pt x="746" y="1888"/>
                  </a:lnTo>
                  <a:lnTo>
                    <a:pt x="738" y="1869"/>
                  </a:lnTo>
                  <a:lnTo>
                    <a:pt x="728" y="1849"/>
                  </a:lnTo>
                  <a:lnTo>
                    <a:pt x="719" y="1829"/>
                  </a:lnTo>
                  <a:lnTo>
                    <a:pt x="715" y="1828"/>
                  </a:lnTo>
                  <a:lnTo>
                    <a:pt x="712" y="1828"/>
                  </a:lnTo>
                  <a:lnTo>
                    <a:pt x="709" y="1805"/>
                  </a:lnTo>
                  <a:lnTo>
                    <a:pt x="708" y="1783"/>
                  </a:lnTo>
                  <a:lnTo>
                    <a:pt x="707" y="1761"/>
                  </a:lnTo>
                  <a:lnTo>
                    <a:pt x="705" y="1739"/>
                  </a:lnTo>
                  <a:lnTo>
                    <a:pt x="703" y="1719"/>
                  </a:lnTo>
                  <a:lnTo>
                    <a:pt x="701" y="1698"/>
                  </a:lnTo>
                  <a:lnTo>
                    <a:pt x="698" y="1678"/>
                  </a:lnTo>
                  <a:lnTo>
                    <a:pt x="695" y="1658"/>
                  </a:lnTo>
                  <a:lnTo>
                    <a:pt x="722" y="1635"/>
                  </a:lnTo>
                  <a:lnTo>
                    <a:pt x="755" y="1608"/>
                  </a:lnTo>
                  <a:lnTo>
                    <a:pt x="792" y="1579"/>
                  </a:lnTo>
                  <a:lnTo>
                    <a:pt x="828" y="1547"/>
                  </a:lnTo>
                  <a:lnTo>
                    <a:pt x="845" y="1531"/>
                  </a:lnTo>
                  <a:lnTo>
                    <a:pt x="860" y="1514"/>
                  </a:lnTo>
                  <a:lnTo>
                    <a:pt x="874" y="1498"/>
                  </a:lnTo>
                  <a:lnTo>
                    <a:pt x="886" y="1482"/>
                  </a:lnTo>
                  <a:lnTo>
                    <a:pt x="891" y="1473"/>
                  </a:lnTo>
                  <a:lnTo>
                    <a:pt x="895" y="1465"/>
                  </a:lnTo>
                  <a:lnTo>
                    <a:pt x="899" y="1456"/>
                  </a:lnTo>
                  <a:lnTo>
                    <a:pt x="902" y="1448"/>
                  </a:lnTo>
                  <a:lnTo>
                    <a:pt x="904" y="1439"/>
                  </a:lnTo>
                  <a:lnTo>
                    <a:pt x="905" y="1431"/>
                  </a:lnTo>
                  <a:lnTo>
                    <a:pt x="905" y="1422"/>
                  </a:lnTo>
                  <a:lnTo>
                    <a:pt x="905" y="1415"/>
                  </a:lnTo>
                  <a:lnTo>
                    <a:pt x="909" y="1411"/>
                  </a:lnTo>
                  <a:lnTo>
                    <a:pt x="914" y="1409"/>
                  </a:lnTo>
                  <a:lnTo>
                    <a:pt x="919" y="1408"/>
                  </a:lnTo>
                  <a:lnTo>
                    <a:pt x="925" y="1409"/>
                  </a:lnTo>
                  <a:lnTo>
                    <a:pt x="931" y="1411"/>
                  </a:lnTo>
                  <a:lnTo>
                    <a:pt x="936" y="1414"/>
                  </a:lnTo>
                  <a:lnTo>
                    <a:pt x="942" y="1418"/>
                  </a:lnTo>
                  <a:lnTo>
                    <a:pt x="947" y="1424"/>
                  </a:lnTo>
                  <a:lnTo>
                    <a:pt x="951" y="1430"/>
                  </a:lnTo>
                  <a:lnTo>
                    <a:pt x="955" y="1436"/>
                  </a:lnTo>
                  <a:lnTo>
                    <a:pt x="959" y="1444"/>
                  </a:lnTo>
                  <a:lnTo>
                    <a:pt x="961" y="1451"/>
                  </a:lnTo>
                  <a:lnTo>
                    <a:pt x="963" y="1459"/>
                  </a:lnTo>
                  <a:lnTo>
                    <a:pt x="963" y="1467"/>
                  </a:lnTo>
                  <a:lnTo>
                    <a:pt x="963" y="1475"/>
                  </a:lnTo>
                  <a:lnTo>
                    <a:pt x="961" y="1484"/>
                  </a:lnTo>
                  <a:close/>
                  <a:moveTo>
                    <a:pt x="897" y="2125"/>
                  </a:moveTo>
                  <a:lnTo>
                    <a:pt x="887" y="2191"/>
                  </a:lnTo>
                  <a:lnTo>
                    <a:pt x="860" y="2177"/>
                  </a:lnTo>
                  <a:lnTo>
                    <a:pt x="835" y="2163"/>
                  </a:lnTo>
                  <a:lnTo>
                    <a:pt x="809" y="2151"/>
                  </a:lnTo>
                  <a:lnTo>
                    <a:pt x="782" y="2137"/>
                  </a:lnTo>
                  <a:lnTo>
                    <a:pt x="784" y="2143"/>
                  </a:lnTo>
                  <a:lnTo>
                    <a:pt x="789" y="2155"/>
                  </a:lnTo>
                  <a:lnTo>
                    <a:pt x="794" y="2169"/>
                  </a:lnTo>
                  <a:lnTo>
                    <a:pt x="796" y="2176"/>
                  </a:lnTo>
                  <a:lnTo>
                    <a:pt x="803" y="2186"/>
                  </a:lnTo>
                  <a:lnTo>
                    <a:pt x="814" y="2197"/>
                  </a:lnTo>
                  <a:lnTo>
                    <a:pt x="826" y="2208"/>
                  </a:lnTo>
                  <a:lnTo>
                    <a:pt x="839" y="2218"/>
                  </a:lnTo>
                  <a:lnTo>
                    <a:pt x="855" y="2229"/>
                  </a:lnTo>
                  <a:lnTo>
                    <a:pt x="872" y="2237"/>
                  </a:lnTo>
                  <a:lnTo>
                    <a:pt x="890" y="2247"/>
                  </a:lnTo>
                  <a:lnTo>
                    <a:pt x="908" y="2254"/>
                  </a:lnTo>
                  <a:lnTo>
                    <a:pt x="927" y="2260"/>
                  </a:lnTo>
                  <a:lnTo>
                    <a:pt x="946" y="2267"/>
                  </a:lnTo>
                  <a:lnTo>
                    <a:pt x="965" y="2271"/>
                  </a:lnTo>
                  <a:lnTo>
                    <a:pt x="984" y="2274"/>
                  </a:lnTo>
                  <a:lnTo>
                    <a:pt x="1001" y="2275"/>
                  </a:lnTo>
                  <a:lnTo>
                    <a:pt x="1018" y="2275"/>
                  </a:lnTo>
                  <a:lnTo>
                    <a:pt x="1026" y="2274"/>
                  </a:lnTo>
                  <a:lnTo>
                    <a:pt x="1033" y="2273"/>
                  </a:lnTo>
                  <a:lnTo>
                    <a:pt x="1041" y="2271"/>
                  </a:lnTo>
                  <a:lnTo>
                    <a:pt x="1047" y="2269"/>
                  </a:lnTo>
                  <a:lnTo>
                    <a:pt x="1053" y="2274"/>
                  </a:lnTo>
                  <a:lnTo>
                    <a:pt x="1060" y="2281"/>
                  </a:lnTo>
                  <a:lnTo>
                    <a:pt x="1065" y="2287"/>
                  </a:lnTo>
                  <a:lnTo>
                    <a:pt x="1071" y="2295"/>
                  </a:lnTo>
                  <a:lnTo>
                    <a:pt x="1083" y="2312"/>
                  </a:lnTo>
                  <a:lnTo>
                    <a:pt x="1096" y="2330"/>
                  </a:lnTo>
                  <a:lnTo>
                    <a:pt x="1103" y="2324"/>
                  </a:lnTo>
                  <a:lnTo>
                    <a:pt x="1112" y="2319"/>
                  </a:lnTo>
                  <a:lnTo>
                    <a:pt x="1115" y="2324"/>
                  </a:lnTo>
                  <a:lnTo>
                    <a:pt x="1117" y="2330"/>
                  </a:lnTo>
                  <a:lnTo>
                    <a:pt x="1120" y="2338"/>
                  </a:lnTo>
                  <a:lnTo>
                    <a:pt x="1121" y="2347"/>
                  </a:lnTo>
                  <a:lnTo>
                    <a:pt x="1125" y="2369"/>
                  </a:lnTo>
                  <a:lnTo>
                    <a:pt x="1127" y="2395"/>
                  </a:lnTo>
                  <a:lnTo>
                    <a:pt x="1131" y="2456"/>
                  </a:lnTo>
                  <a:lnTo>
                    <a:pt x="1134" y="2528"/>
                  </a:lnTo>
                  <a:lnTo>
                    <a:pt x="1136" y="2565"/>
                  </a:lnTo>
                  <a:lnTo>
                    <a:pt x="1138" y="2602"/>
                  </a:lnTo>
                  <a:lnTo>
                    <a:pt x="1141" y="2640"/>
                  </a:lnTo>
                  <a:lnTo>
                    <a:pt x="1145" y="2676"/>
                  </a:lnTo>
                  <a:lnTo>
                    <a:pt x="1151" y="2712"/>
                  </a:lnTo>
                  <a:lnTo>
                    <a:pt x="1157" y="2744"/>
                  </a:lnTo>
                  <a:lnTo>
                    <a:pt x="1161" y="2759"/>
                  </a:lnTo>
                  <a:lnTo>
                    <a:pt x="1166" y="2774"/>
                  </a:lnTo>
                  <a:lnTo>
                    <a:pt x="1171" y="2788"/>
                  </a:lnTo>
                  <a:lnTo>
                    <a:pt x="1177" y="2800"/>
                  </a:lnTo>
                  <a:lnTo>
                    <a:pt x="1188" y="2799"/>
                  </a:lnTo>
                  <a:lnTo>
                    <a:pt x="1199" y="2796"/>
                  </a:lnTo>
                  <a:lnTo>
                    <a:pt x="1212" y="2792"/>
                  </a:lnTo>
                  <a:lnTo>
                    <a:pt x="1224" y="2788"/>
                  </a:lnTo>
                  <a:lnTo>
                    <a:pt x="1212" y="2735"/>
                  </a:lnTo>
                  <a:lnTo>
                    <a:pt x="1202" y="2696"/>
                  </a:lnTo>
                  <a:lnTo>
                    <a:pt x="1199" y="2680"/>
                  </a:lnTo>
                  <a:lnTo>
                    <a:pt x="1198" y="2666"/>
                  </a:lnTo>
                  <a:lnTo>
                    <a:pt x="1197" y="2655"/>
                  </a:lnTo>
                  <a:lnTo>
                    <a:pt x="1198" y="2644"/>
                  </a:lnTo>
                  <a:lnTo>
                    <a:pt x="1201" y="2635"/>
                  </a:lnTo>
                  <a:lnTo>
                    <a:pt x="1205" y="2626"/>
                  </a:lnTo>
                  <a:lnTo>
                    <a:pt x="1213" y="2618"/>
                  </a:lnTo>
                  <a:lnTo>
                    <a:pt x="1222" y="2609"/>
                  </a:lnTo>
                  <a:lnTo>
                    <a:pt x="1234" y="2601"/>
                  </a:lnTo>
                  <a:lnTo>
                    <a:pt x="1248" y="2591"/>
                  </a:lnTo>
                  <a:lnTo>
                    <a:pt x="1265" y="2581"/>
                  </a:lnTo>
                  <a:lnTo>
                    <a:pt x="1285" y="2568"/>
                  </a:lnTo>
                  <a:lnTo>
                    <a:pt x="1288" y="2571"/>
                  </a:lnTo>
                  <a:lnTo>
                    <a:pt x="1290" y="2574"/>
                  </a:lnTo>
                  <a:lnTo>
                    <a:pt x="1292" y="2579"/>
                  </a:lnTo>
                  <a:lnTo>
                    <a:pt x="1294" y="2584"/>
                  </a:lnTo>
                  <a:lnTo>
                    <a:pt x="1296" y="2594"/>
                  </a:lnTo>
                  <a:lnTo>
                    <a:pt x="1297" y="2607"/>
                  </a:lnTo>
                  <a:lnTo>
                    <a:pt x="1297" y="2621"/>
                  </a:lnTo>
                  <a:lnTo>
                    <a:pt x="1296" y="2637"/>
                  </a:lnTo>
                  <a:lnTo>
                    <a:pt x="1294" y="2652"/>
                  </a:lnTo>
                  <a:lnTo>
                    <a:pt x="1292" y="2668"/>
                  </a:lnTo>
                  <a:lnTo>
                    <a:pt x="1285" y="2702"/>
                  </a:lnTo>
                  <a:lnTo>
                    <a:pt x="1277" y="2735"/>
                  </a:lnTo>
                  <a:lnTo>
                    <a:pt x="1271" y="2763"/>
                  </a:lnTo>
                  <a:lnTo>
                    <a:pt x="1266" y="2788"/>
                  </a:lnTo>
                  <a:lnTo>
                    <a:pt x="1269" y="2789"/>
                  </a:lnTo>
                  <a:lnTo>
                    <a:pt x="1271" y="2791"/>
                  </a:lnTo>
                  <a:lnTo>
                    <a:pt x="1273" y="2794"/>
                  </a:lnTo>
                  <a:lnTo>
                    <a:pt x="1275" y="2800"/>
                  </a:lnTo>
                  <a:lnTo>
                    <a:pt x="1281" y="2800"/>
                  </a:lnTo>
                  <a:lnTo>
                    <a:pt x="1289" y="2800"/>
                  </a:lnTo>
                  <a:lnTo>
                    <a:pt x="1297" y="2786"/>
                  </a:lnTo>
                  <a:lnTo>
                    <a:pt x="1307" y="2771"/>
                  </a:lnTo>
                  <a:lnTo>
                    <a:pt x="1311" y="2771"/>
                  </a:lnTo>
                  <a:lnTo>
                    <a:pt x="1316" y="2774"/>
                  </a:lnTo>
                  <a:lnTo>
                    <a:pt x="1326" y="2778"/>
                  </a:lnTo>
                  <a:lnTo>
                    <a:pt x="1344" y="2789"/>
                  </a:lnTo>
                  <a:lnTo>
                    <a:pt x="1346" y="2831"/>
                  </a:lnTo>
                  <a:lnTo>
                    <a:pt x="1349" y="2828"/>
                  </a:lnTo>
                  <a:lnTo>
                    <a:pt x="1352" y="2824"/>
                  </a:lnTo>
                  <a:lnTo>
                    <a:pt x="1355" y="2818"/>
                  </a:lnTo>
                  <a:lnTo>
                    <a:pt x="1358" y="2812"/>
                  </a:lnTo>
                  <a:lnTo>
                    <a:pt x="1364" y="2796"/>
                  </a:lnTo>
                  <a:lnTo>
                    <a:pt x="1369" y="2777"/>
                  </a:lnTo>
                  <a:lnTo>
                    <a:pt x="1373" y="2755"/>
                  </a:lnTo>
                  <a:lnTo>
                    <a:pt x="1377" y="2732"/>
                  </a:lnTo>
                  <a:lnTo>
                    <a:pt x="1381" y="2706"/>
                  </a:lnTo>
                  <a:lnTo>
                    <a:pt x="1383" y="2680"/>
                  </a:lnTo>
                  <a:lnTo>
                    <a:pt x="1387" y="2628"/>
                  </a:lnTo>
                  <a:lnTo>
                    <a:pt x="1389" y="2582"/>
                  </a:lnTo>
                  <a:lnTo>
                    <a:pt x="1390" y="2544"/>
                  </a:lnTo>
                  <a:lnTo>
                    <a:pt x="1389" y="2521"/>
                  </a:lnTo>
                  <a:lnTo>
                    <a:pt x="1377" y="2516"/>
                  </a:lnTo>
                  <a:lnTo>
                    <a:pt x="1366" y="2511"/>
                  </a:lnTo>
                  <a:lnTo>
                    <a:pt x="1354" y="2507"/>
                  </a:lnTo>
                  <a:lnTo>
                    <a:pt x="1344" y="2501"/>
                  </a:lnTo>
                  <a:lnTo>
                    <a:pt x="1346" y="2487"/>
                  </a:lnTo>
                  <a:lnTo>
                    <a:pt x="1348" y="2472"/>
                  </a:lnTo>
                  <a:lnTo>
                    <a:pt x="1353" y="2473"/>
                  </a:lnTo>
                  <a:lnTo>
                    <a:pt x="1358" y="2475"/>
                  </a:lnTo>
                  <a:lnTo>
                    <a:pt x="1363" y="2478"/>
                  </a:lnTo>
                  <a:lnTo>
                    <a:pt x="1368" y="2482"/>
                  </a:lnTo>
                  <a:lnTo>
                    <a:pt x="1376" y="2495"/>
                  </a:lnTo>
                  <a:lnTo>
                    <a:pt x="1386" y="2510"/>
                  </a:lnTo>
                  <a:lnTo>
                    <a:pt x="1394" y="2507"/>
                  </a:lnTo>
                  <a:lnTo>
                    <a:pt x="1403" y="2505"/>
                  </a:lnTo>
                  <a:lnTo>
                    <a:pt x="1408" y="2487"/>
                  </a:lnTo>
                  <a:lnTo>
                    <a:pt x="1412" y="2468"/>
                  </a:lnTo>
                  <a:lnTo>
                    <a:pt x="1417" y="2449"/>
                  </a:lnTo>
                  <a:lnTo>
                    <a:pt x="1420" y="2427"/>
                  </a:lnTo>
                  <a:lnTo>
                    <a:pt x="1423" y="2386"/>
                  </a:lnTo>
                  <a:lnTo>
                    <a:pt x="1425" y="2344"/>
                  </a:lnTo>
                  <a:lnTo>
                    <a:pt x="1426" y="2302"/>
                  </a:lnTo>
                  <a:lnTo>
                    <a:pt x="1427" y="2260"/>
                  </a:lnTo>
                  <a:lnTo>
                    <a:pt x="1428" y="2240"/>
                  </a:lnTo>
                  <a:lnTo>
                    <a:pt x="1429" y="2221"/>
                  </a:lnTo>
                  <a:lnTo>
                    <a:pt x="1431" y="2202"/>
                  </a:lnTo>
                  <a:lnTo>
                    <a:pt x="1434" y="2184"/>
                  </a:lnTo>
                  <a:lnTo>
                    <a:pt x="1444" y="2173"/>
                  </a:lnTo>
                  <a:lnTo>
                    <a:pt x="1453" y="2161"/>
                  </a:lnTo>
                  <a:lnTo>
                    <a:pt x="1461" y="2151"/>
                  </a:lnTo>
                  <a:lnTo>
                    <a:pt x="1468" y="2141"/>
                  </a:lnTo>
                  <a:lnTo>
                    <a:pt x="1481" y="2119"/>
                  </a:lnTo>
                  <a:lnTo>
                    <a:pt x="1492" y="2093"/>
                  </a:lnTo>
                  <a:lnTo>
                    <a:pt x="1494" y="2095"/>
                  </a:lnTo>
                  <a:lnTo>
                    <a:pt x="1496" y="2096"/>
                  </a:lnTo>
                  <a:lnTo>
                    <a:pt x="1491" y="2142"/>
                  </a:lnTo>
                  <a:lnTo>
                    <a:pt x="1488" y="2189"/>
                  </a:lnTo>
                  <a:lnTo>
                    <a:pt x="1484" y="2235"/>
                  </a:lnTo>
                  <a:lnTo>
                    <a:pt x="1482" y="2282"/>
                  </a:lnTo>
                  <a:lnTo>
                    <a:pt x="1479" y="2329"/>
                  </a:lnTo>
                  <a:lnTo>
                    <a:pt x="1476" y="2377"/>
                  </a:lnTo>
                  <a:lnTo>
                    <a:pt x="1473" y="2423"/>
                  </a:lnTo>
                  <a:lnTo>
                    <a:pt x="1471" y="2471"/>
                  </a:lnTo>
                  <a:lnTo>
                    <a:pt x="1469" y="2518"/>
                  </a:lnTo>
                  <a:lnTo>
                    <a:pt x="1467" y="2566"/>
                  </a:lnTo>
                  <a:lnTo>
                    <a:pt x="1465" y="2613"/>
                  </a:lnTo>
                  <a:lnTo>
                    <a:pt x="1463" y="2661"/>
                  </a:lnTo>
                  <a:lnTo>
                    <a:pt x="1461" y="2708"/>
                  </a:lnTo>
                  <a:lnTo>
                    <a:pt x="1459" y="2756"/>
                  </a:lnTo>
                  <a:lnTo>
                    <a:pt x="1457" y="2804"/>
                  </a:lnTo>
                  <a:lnTo>
                    <a:pt x="1454" y="2850"/>
                  </a:lnTo>
                  <a:lnTo>
                    <a:pt x="1495" y="2850"/>
                  </a:lnTo>
                  <a:lnTo>
                    <a:pt x="1506" y="2770"/>
                  </a:lnTo>
                  <a:lnTo>
                    <a:pt x="1527" y="2770"/>
                  </a:lnTo>
                  <a:lnTo>
                    <a:pt x="1548" y="2770"/>
                  </a:lnTo>
                  <a:lnTo>
                    <a:pt x="1570" y="2771"/>
                  </a:lnTo>
                  <a:lnTo>
                    <a:pt x="1591" y="2771"/>
                  </a:lnTo>
                  <a:lnTo>
                    <a:pt x="1612" y="2773"/>
                  </a:lnTo>
                  <a:lnTo>
                    <a:pt x="1634" y="2774"/>
                  </a:lnTo>
                  <a:lnTo>
                    <a:pt x="1656" y="2777"/>
                  </a:lnTo>
                  <a:lnTo>
                    <a:pt x="1678" y="2780"/>
                  </a:lnTo>
                  <a:lnTo>
                    <a:pt x="1681" y="2879"/>
                  </a:lnTo>
                  <a:lnTo>
                    <a:pt x="1675" y="2878"/>
                  </a:lnTo>
                  <a:lnTo>
                    <a:pt x="1669" y="2878"/>
                  </a:lnTo>
                  <a:lnTo>
                    <a:pt x="1619" y="2875"/>
                  </a:lnTo>
                  <a:lnTo>
                    <a:pt x="1567" y="2872"/>
                  </a:lnTo>
                  <a:lnTo>
                    <a:pt x="1516" y="2869"/>
                  </a:lnTo>
                  <a:lnTo>
                    <a:pt x="1463" y="2865"/>
                  </a:lnTo>
                  <a:lnTo>
                    <a:pt x="1409" y="2860"/>
                  </a:lnTo>
                  <a:lnTo>
                    <a:pt x="1356" y="2854"/>
                  </a:lnTo>
                  <a:lnTo>
                    <a:pt x="1304" y="2847"/>
                  </a:lnTo>
                  <a:lnTo>
                    <a:pt x="1251" y="2838"/>
                  </a:lnTo>
                  <a:lnTo>
                    <a:pt x="1198" y="2828"/>
                  </a:lnTo>
                  <a:lnTo>
                    <a:pt x="1146" y="2816"/>
                  </a:lnTo>
                  <a:lnTo>
                    <a:pt x="1121" y="2809"/>
                  </a:lnTo>
                  <a:lnTo>
                    <a:pt x="1096" y="2801"/>
                  </a:lnTo>
                  <a:lnTo>
                    <a:pt x="1071" y="2794"/>
                  </a:lnTo>
                  <a:lnTo>
                    <a:pt x="1047" y="2786"/>
                  </a:lnTo>
                  <a:lnTo>
                    <a:pt x="1023" y="2776"/>
                  </a:lnTo>
                  <a:lnTo>
                    <a:pt x="999" y="2767"/>
                  </a:lnTo>
                  <a:lnTo>
                    <a:pt x="975" y="2756"/>
                  </a:lnTo>
                  <a:lnTo>
                    <a:pt x="952" y="2744"/>
                  </a:lnTo>
                  <a:lnTo>
                    <a:pt x="929" y="2733"/>
                  </a:lnTo>
                  <a:lnTo>
                    <a:pt x="907" y="2720"/>
                  </a:lnTo>
                  <a:lnTo>
                    <a:pt x="885" y="2707"/>
                  </a:lnTo>
                  <a:lnTo>
                    <a:pt x="864" y="2693"/>
                  </a:lnTo>
                  <a:lnTo>
                    <a:pt x="865" y="2667"/>
                  </a:lnTo>
                  <a:lnTo>
                    <a:pt x="868" y="2643"/>
                  </a:lnTo>
                  <a:lnTo>
                    <a:pt x="872" y="2619"/>
                  </a:lnTo>
                  <a:lnTo>
                    <a:pt x="877" y="2593"/>
                  </a:lnTo>
                  <a:lnTo>
                    <a:pt x="890" y="2545"/>
                  </a:lnTo>
                  <a:lnTo>
                    <a:pt x="904" y="2495"/>
                  </a:lnTo>
                  <a:lnTo>
                    <a:pt x="910" y="2470"/>
                  </a:lnTo>
                  <a:lnTo>
                    <a:pt x="916" y="2444"/>
                  </a:lnTo>
                  <a:lnTo>
                    <a:pt x="922" y="2419"/>
                  </a:lnTo>
                  <a:lnTo>
                    <a:pt x="925" y="2394"/>
                  </a:lnTo>
                  <a:lnTo>
                    <a:pt x="928" y="2367"/>
                  </a:lnTo>
                  <a:lnTo>
                    <a:pt x="928" y="2341"/>
                  </a:lnTo>
                  <a:lnTo>
                    <a:pt x="928" y="2327"/>
                  </a:lnTo>
                  <a:lnTo>
                    <a:pt x="927" y="2313"/>
                  </a:lnTo>
                  <a:lnTo>
                    <a:pt x="925" y="2300"/>
                  </a:lnTo>
                  <a:lnTo>
                    <a:pt x="923" y="2285"/>
                  </a:lnTo>
                  <a:lnTo>
                    <a:pt x="910" y="2285"/>
                  </a:lnTo>
                  <a:lnTo>
                    <a:pt x="897" y="2285"/>
                  </a:lnTo>
                  <a:lnTo>
                    <a:pt x="891" y="2321"/>
                  </a:lnTo>
                  <a:lnTo>
                    <a:pt x="885" y="2369"/>
                  </a:lnTo>
                  <a:lnTo>
                    <a:pt x="877" y="2425"/>
                  </a:lnTo>
                  <a:lnTo>
                    <a:pt x="869" y="2487"/>
                  </a:lnTo>
                  <a:lnTo>
                    <a:pt x="860" y="2546"/>
                  </a:lnTo>
                  <a:lnTo>
                    <a:pt x="850" y="2600"/>
                  </a:lnTo>
                  <a:lnTo>
                    <a:pt x="846" y="2623"/>
                  </a:lnTo>
                  <a:lnTo>
                    <a:pt x="840" y="2643"/>
                  </a:lnTo>
                  <a:lnTo>
                    <a:pt x="835" y="2660"/>
                  </a:lnTo>
                  <a:lnTo>
                    <a:pt x="829" y="2673"/>
                  </a:lnTo>
                  <a:lnTo>
                    <a:pt x="821" y="2670"/>
                  </a:lnTo>
                  <a:lnTo>
                    <a:pt x="813" y="2668"/>
                  </a:lnTo>
                  <a:lnTo>
                    <a:pt x="804" y="2666"/>
                  </a:lnTo>
                  <a:lnTo>
                    <a:pt x="797" y="2664"/>
                  </a:lnTo>
                  <a:lnTo>
                    <a:pt x="794" y="2622"/>
                  </a:lnTo>
                  <a:lnTo>
                    <a:pt x="794" y="2580"/>
                  </a:lnTo>
                  <a:lnTo>
                    <a:pt x="794" y="2538"/>
                  </a:lnTo>
                  <a:lnTo>
                    <a:pt x="794" y="2496"/>
                  </a:lnTo>
                  <a:lnTo>
                    <a:pt x="794" y="2455"/>
                  </a:lnTo>
                  <a:lnTo>
                    <a:pt x="793" y="2415"/>
                  </a:lnTo>
                  <a:lnTo>
                    <a:pt x="791" y="2395"/>
                  </a:lnTo>
                  <a:lnTo>
                    <a:pt x="790" y="2376"/>
                  </a:lnTo>
                  <a:lnTo>
                    <a:pt x="787" y="2357"/>
                  </a:lnTo>
                  <a:lnTo>
                    <a:pt x="783" y="2338"/>
                  </a:lnTo>
                  <a:lnTo>
                    <a:pt x="757" y="2282"/>
                  </a:lnTo>
                  <a:lnTo>
                    <a:pt x="731" y="2226"/>
                  </a:lnTo>
                  <a:lnTo>
                    <a:pt x="704" y="2170"/>
                  </a:lnTo>
                  <a:lnTo>
                    <a:pt x="678" y="2115"/>
                  </a:lnTo>
                  <a:lnTo>
                    <a:pt x="652" y="2059"/>
                  </a:lnTo>
                  <a:lnTo>
                    <a:pt x="627" y="2004"/>
                  </a:lnTo>
                  <a:lnTo>
                    <a:pt x="603" y="1949"/>
                  </a:lnTo>
                  <a:lnTo>
                    <a:pt x="580" y="1895"/>
                  </a:lnTo>
                  <a:lnTo>
                    <a:pt x="575" y="1860"/>
                  </a:lnTo>
                  <a:lnTo>
                    <a:pt x="573" y="1826"/>
                  </a:lnTo>
                  <a:lnTo>
                    <a:pt x="571" y="1792"/>
                  </a:lnTo>
                  <a:lnTo>
                    <a:pt x="570" y="1757"/>
                  </a:lnTo>
                  <a:lnTo>
                    <a:pt x="569" y="1725"/>
                  </a:lnTo>
                  <a:lnTo>
                    <a:pt x="569" y="1691"/>
                  </a:lnTo>
                  <a:lnTo>
                    <a:pt x="570" y="1658"/>
                  </a:lnTo>
                  <a:lnTo>
                    <a:pt x="571" y="1625"/>
                  </a:lnTo>
                  <a:lnTo>
                    <a:pt x="585" y="1617"/>
                  </a:lnTo>
                  <a:lnTo>
                    <a:pt x="597" y="1611"/>
                  </a:lnTo>
                  <a:lnTo>
                    <a:pt x="602" y="1608"/>
                  </a:lnTo>
                  <a:lnTo>
                    <a:pt x="608" y="1608"/>
                  </a:lnTo>
                  <a:lnTo>
                    <a:pt x="617" y="1608"/>
                  </a:lnTo>
                  <a:lnTo>
                    <a:pt x="627" y="1611"/>
                  </a:lnTo>
                  <a:lnTo>
                    <a:pt x="635" y="1625"/>
                  </a:lnTo>
                  <a:lnTo>
                    <a:pt x="643" y="1640"/>
                  </a:lnTo>
                  <a:lnTo>
                    <a:pt x="650" y="1657"/>
                  </a:lnTo>
                  <a:lnTo>
                    <a:pt x="659" y="1677"/>
                  </a:lnTo>
                  <a:lnTo>
                    <a:pt x="665" y="1720"/>
                  </a:lnTo>
                  <a:lnTo>
                    <a:pt x="670" y="1759"/>
                  </a:lnTo>
                  <a:lnTo>
                    <a:pt x="677" y="1794"/>
                  </a:lnTo>
                  <a:lnTo>
                    <a:pt x="683" y="1826"/>
                  </a:lnTo>
                  <a:lnTo>
                    <a:pt x="690" y="1856"/>
                  </a:lnTo>
                  <a:lnTo>
                    <a:pt x="699" y="1882"/>
                  </a:lnTo>
                  <a:lnTo>
                    <a:pt x="707" y="1908"/>
                  </a:lnTo>
                  <a:lnTo>
                    <a:pt x="719" y="1932"/>
                  </a:lnTo>
                  <a:lnTo>
                    <a:pt x="732" y="1955"/>
                  </a:lnTo>
                  <a:lnTo>
                    <a:pt x="746" y="1977"/>
                  </a:lnTo>
                  <a:lnTo>
                    <a:pt x="763" y="1999"/>
                  </a:lnTo>
                  <a:lnTo>
                    <a:pt x="783" y="2023"/>
                  </a:lnTo>
                  <a:lnTo>
                    <a:pt x="807" y="2046"/>
                  </a:lnTo>
                  <a:lnTo>
                    <a:pt x="833" y="2070"/>
                  </a:lnTo>
                  <a:lnTo>
                    <a:pt x="862" y="2097"/>
                  </a:lnTo>
                  <a:lnTo>
                    <a:pt x="897" y="2125"/>
                  </a:lnTo>
                  <a:close/>
                  <a:moveTo>
                    <a:pt x="643" y="1487"/>
                  </a:moveTo>
                  <a:lnTo>
                    <a:pt x="629" y="1484"/>
                  </a:lnTo>
                  <a:lnTo>
                    <a:pt x="616" y="1481"/>
                  </a:lnTo>
                  <a:lnTo>
                    <a:pt x="602" y="1477"/>
                  </a:lnTo>
                  <a:lnTo>
                    <a:pt x="588" y="1474"/>
                  </a:lnTo>
                  <a:lnTo>
                    <a:pt x="573" y="1443"/>
                  </a:lnTo>
                  <a:lnTo>
                    <a:pt x="560" y="1409"/>
                  </a:lnTo>
                  <a:lnTo>
                    <a:pt x="554" y="1392"/>
                  </a:lnTo>
                  <a:lnTo>
                    <a:pt x="550" y="1375"/>
                  </a:lnTo>
                  <a:lnTo>
                    <a:pt x="547" y="1359"/>
                  </a:lnTo>
                  <a:lnTo>
                    <a:pt x="546" y="1345"/>
                  </a:lnTo>
                  <a:lnTo>
                    <a:pt x="560" y="1333"/>
                  </a:lnTo>
                  <a:lnTo>
                    <a:pt x="589" y="1309"/>
                  </a:lnTo>
                  <a:lnTo>
                    <a:pt x="597" y="1304"/>
                  </a:lnTo>
                  <a:lnTo>
                    <a:pt x="604" y="1299"/>
                  </a:lnTo>
                  <a:lnTo>
                    <a:pt x="611" y="1295"/>
                  </a:lnTo>
                  <a:lnTo>
                    <a:pt x="618" y="1293"/>
                  </a:lnTo>
                  <a:lnTo>
                    <a:pt x="623" y="1291"/>
                  </a:lnTo>
                  <a:lnTo>
                    <a:pt x="627" y="1293"/>
                  </a:lnTo>
                  <a:lnTo>
                    <a:pt x="628" y="1294"/>
                  </a:lnTo>
                  <a:lnTo>
                    <a:pt x="629" y="1295"/>
                  </a:lnTo>
                  <a:lnTo>
                    <a:pt x="630" y="1297"/>
                  </a:lnTo>
                  <a:lnTo>
                    <a:pt x="630" y="1300"/>
                  </a:lnTo>
                  <a:lnTo>
                    <a:pt x="624" y="1306"/>
                  </a:lnTo>
                  <a:lnTo>
                    <a:pt x="619" y="1314"/>
                  </a:lnTo>
                  <a:lnTo>
                    <a:pt x="612" y="1321"/>
                  </a:lnTo>
                  <a:lnTo>
                    <a:pt x="608" y="1329"/>
                  </a:lnTo>
                  <a:lnTo>
                    <a:pt x="604" y="1338"/>
                  </a:lnTo>
                  <a:lnTo>
                    <a:pt x="601" y="1346"/>
                  </a:lnTo>
                  <a:lnTo>
                    <a:pt x="598" y="1356"/>
                  </a:lnTo>
                  <a:lnTo>
                    <a:pt x="596" y="1365"/>
                  </a:lnTo>
                  <a:lnTo>
                    <a:pt x="594" y="1375"/>
                  </a:lnTo>
                  <a:lnTo>
                    <a:pt x="594" y="1384"/>
                  </a:lnTo>
                  <a:lnTo>
                    <a:pt x="596" y="1394"/>
                  </a:lnTo>
                  <a:lnTo>
                    <a:pt x="598" y="1403"/>
                  </a:lnTo>
                  <a:lnTo>
                    <a:pt x="601" y="1414"/>
                  </a:lnTo>
                  <a:lnTo>
                    <a:pt x="604" y="1425"/>
                  </a:lnTo>
                  <a:lnTo>
                    <a:pt x="609" y="1434"/>
                  </a:lnTo>
                  <a:lnTo>
                    <a:pt x="616" y="1445"/>
                  </a:lnTo>
                  <a:lnTo>
                    <a:pt x="627" y="1436"/>
                  </a:lnTo>
                  <a:lnTo>
                    <a:pt x="639" y="1430"/>
                  </a:lnTo>
                  <a:lnTo>
                    <a:pt x="639" y="1410"/>
                  </a:lnTo>
                  <a:lnTo>
                    <a:pt x="639" y="1392"/>
                  </a:lnTo>
                  <a:lnTo>
                    <a:pt x="641" y="1375"/>
                  </a:lnTo>
                  <a:lnTo>
                    <a:pt x="643" y="1359"/>
                  </a:lnTo>
                  <a:lnTo>
                    <a:pt x="649" y="1327"/>
                  </a:lnTo>
                  <a:lnTo>
                    <a:pt x="658" y="1295"/>
                  </a:lnTo>
                  <a:lnTo>
                    <a:pt x="658" y="1283"/>
                  </a:lnTo>
                  <a:lnTo>
                    <a:pt x="656" y="1272"/>
                  </a:lnTo>
                  <a:lnTo>
                    <a:pt x="652" y="1262"/>
                  </a:lnTo>
                  <a:lnTo>
                    <a:pt x="649" y="1251"/>
                  </a:lnTo>
                  <a:lnTo>
                    <a:pt x="645" y="1242"/>
                  </a:lnTo>
                  <a:lnTo>
                    <a:pt x="640" y="1232"/>
                  </a:lnTo>
                  <a:lnTo>
                    <a:pt x="635" y="1223"/>
                  </a:lnTo>
                  <a:lnTo>
                    <a:pt x="628" y="1213"/>
                  </a:lnTo>
                  <a:lnTo>
                    <a:pt x="616" y="1195"/>
                  </a:lnTo>
                  <a:lnTo>
                    <a:pt x="604" y="1178"/>
                  </a:lnTo>
                  <a:lnTo>
                    <a:pt x="598" y="1169"/>
                  </a:lnTo>
                  <a:lnTo>
                    <a:pt x="592" y="1160"/>
                  </a:lnTo>
                  <a:lnTo>
                    <a:pt x="588" y="1152"/>
                  </a:lnTo>
                  <a:lnTo>
                    <a:pt x="584" y="1142"/>
                  </a:lnTo>
                  <a:lnTo>
                    <a:pt x="590" y="1138"/>
                  </a:lnTo>
                  <a:lnTo>
                    <a:pt x="596" y="1134"/>
                  </a:lnTo>
                  <a:lnTo>
                    <a:pt x="603" y="1137"/>
                  </a:lnTo>
                  <a:lnTo>
                    <a:pt x="610" y="1141"/>
                  </a:lnTo>
                  <a:lnTo>
                    <a:pt x="618" y="1148"/>
                  </a:lnTo>
                  <a:lnTo>
                    <a:pt x="626" y="1156"/>
                  </a:lnTo>
                  <a:lnTo>
                    <a:pt x="643" y="1173"/>
                  </a:lnTo>
                  <a:lnTo>
                    <a:pt x="660" y="1192"/>
                  </a:lnTo>
                  <a:lnTo>
                    <a:pt x="675" y="1211"/>
                  </a:lnTo>
                  <a:lnTo>
                    <a:pt x="688" y="1227"/>
                  </a:lnTo>
                  <a:lnTo>
                    <a:pt x="698" y="1238"/>
                  </a:lnTo>
                  <a:lnTo>
                    <a:pt x="703" y="1242"/>
                  </a:lnTo>
                  <a:lnTo>
                    <a:pt x="708" y="1235"/>
                  </a:lnTo>
                  <a:lnTo>
                    <a:pt x="714" y="1229"/>
                  </a:lnTo>
                  <a:lnTo>
                    <a:pt x="704" y="1194"/>
                  </a:lnTo>
                  <a:lnTo>
                    <a:pt x="696" y="1160"/>
                  </a:lnTo>
                  <a:lnTo>
                    <a:pt x="688" y="1128"/>
                  </a:lnTo>
                  <a:lnTo>
                    <a:pt x="681" y="1095"/>
                  </a:lnTo>
                  <a:lnTo>
                    <a:pt x="675" y="1063"/>
                  </a:lnTo>
                  <a:lnTo>
                    <a:pt x="669" y="1031"/>
                  </a:lnTo>
                  <a:lnTo>
                    <a:pt x="664" y="999"/>
                  </a:lnTo>
                  <a:lnTo>
                    <a:pt x="660" y="967"/>
                  </a:lnTo>
                  <a:lnTo>
                    <a:pt x="670" y="953"/>
                  </a:lnTo>
                  <a:lnTo>
                    <a:pt x="674" y="953"/>
                  </a:lnTo>
                  <a:lnTo>
                    <a:pt x="681" y="967"/>
                  </a:lnTo>
                  <a:lnTo>
                    <a:pt x="687" y="982"/>
                  </a:lnTo>
                  <a:lnTo>
                    <a:pt x="693" y="997"/>
                  </a:lnTo>
                  <a:lnTo>
                    <a:pt x="698" y="1011"/>
                  </a:lnTo>
                  <a:lnTo>
                    <a:pt x="703" y="1027"/>
                  </a:lnTo>
                  <a:lnTo>
                    <a:pt x="707" y="1043"/>
                  </a:lnTo>
                  <a:lnTo>
                    <a:pt x="711" y="1060"/>
                  </a:lnTo>
                  <a:lnTo>
                    <a:pt x="715" y="1077"/>
                  </a:lnTo>
                  <a:lnTo>
                    <a:pt x="720" y="1113"/>
                  </a:lnTo>
                  <a:lnTo>
                    <a:pt x="723" y="1149"/>
                  </a:lnTo>
                  <a:lnTo>
                    <a:pt x="725" y="1186"/>
                  </a:lnTo>
                  <a:lnTo>
                    <a:pt x="724" y="1223"/>
                  </a:lnTo>
                  <a:lnTo>
                    <a:pt x="723" y="1241"/>
                  </a:lnTo>
                  <a:lnTo>
                    <a:pt x="722" y="1260"/>
                  </a:lnTo>
                  <a:lnTo>
                    <a:pt x="720" y="1278"/>
                  </a:lnTo>
                  <a:lnTo>
                    <a:pt x="717" y="1296"/>
                  </a:lnTo>
                  <a:lnTo>
                    <a:pt x="714" y="1314"/>
                  </a:lnTo>
                  <a:lnTo>
                    <a:pt x="711" y="1332"/>
                  </a:lnTo>
                  <a:lnTo>
                    <a:pt x="706" y="1350"/>
                  </a:lnTo>
                  <a:lnTo>
                    <a:pt x="701" y="1366"/>
                  </a:lnTo>
                  <a:lnTo>
                    <a:pt x="696" y="1383"/>
                  </a:lnTo>
                  <a:lnTo>
                    <a:pt x="690" y="1400"/>
                  </a:lnTo>
                  <a:lnTo>
                    <a:pt x="684" y="1416"/>
                  </a:lnTo>
                  <a:lnTo>
                    <a:pt x="677" y="1431"/>
                  </a:lnTo>
                  <a:lnTo>
                    <a:pt x="669" y="1446"/>
                  </a:lnTo>
                  <a:lnTo>
                    <a:pt x="661" y="1461"/>
                  </a:lnTo>
                  <a:lnTo>
                    <a:pt x="652" y="1474"/>
                  </a:lnTo>
                  <a:lnTo>
                    <a:pt x="643" y="1487"/>
                  </a:lnTo>
                  <a:close/>
                  <a:moveTo>
                    <a:pt x="665" y="1124"/>
                  </a:moveTo>
                  <a:lnTo>
                    <a:pt x="661" y="1122"/>
                  </a:lnTo>
                  <a:lnTo>
                    <a:pt x="658" y="1120"/>
                  </a:lnTo>
                  <a:lnTo>
                    <a:pt x="654" y="1118"/>
                  </a:lnTo>
                  <a:lnTo>
                    <a:pt x="650" y="1114"/>
                  </a:lnTo>
                  <a:lnTo>
                    <a:pt x="644" y="1104"/>
                  </a:lnTo>
                  <a:lnTo>
                    <a:pt x="638" y="1094"/>
                  </a:lnTo>
                  <a:lnTo>
                    <a:pt x="631" y="1080"/>
                  </a:lnTo>
                  <a:lnTo>
                    <a:pt x="626" y="1065"/>
                  </a:lnTo>
                  <a:lnTo>
                    <a:pt x="621" y="1051"/>
                  </a:lnTo>
                  <a:lnTo>
                    <a:pt x="617" y="1034"/>
                  </a:lnTo>
                  <a:lnTo>
                    <a:pt x="608" y="1001"/>
                  </a:lnTo>
                  <a:lnTo>
                    <a:pt x="602" y="970"/>
                  </a:lnTo>
                  <a:lnTo>
                    <a:pt x="597" y="944"/>
                  </a:lnTo>
                  <a:lnTo>
                    <a:pt x="593" y="927"/>
                  </a:lnTo>
                  <a:lnTo>
                    <a:pt x="599" y="921"/>
                  </a:lnTo>
                  <a:lnTo>
                    <a:pt x="603" y="914"/>
                  </a:lnTo>
                  <a:lnTo>
                    <a:pt x="610" y="922"/>
                  </a:lnTo>
                  <a:lnTo>
                    <a:pt x="618" y="930"/>
                  </a:lnTo>
                  <a:lnTo>
                    <a:pt x="624" y="942"/>
                  </a:lnTo>
                  <a:lnTo>
                    <a:pt x="630" y="953"/>
                  </a:lnTo>
                  <a:lnTo>
                    <a:pt x="637" y="967"/>
                  </a:lnTo>
                  <a:lnTo>
                    <a:pt x="643" y="982"/>
                  </a:lnTo>
                  <a:lnTo>
                    <a:pt x="648" y="998"/>
                  </a:lnTo>
                  <a:lnTo>
                    <a:pt x="652" y="1014"/>
                  </a:lnTo>
                  <a:lnTo>
                    <a:pt x="657" y="1029"/>
                  </a:lnTo>
                  <a:lnTo>
                    <a:pt x="660" y="1045"/>
                  </a:lnTo>
                  <a:lnTo>
                    <a:pt x="663" y="1061"/>
                  </a:lnTo>
                  <a:lnTo>
                    <a:pt x="665" y="1076"/>
                  </a:lnTo>
                  <a:lnTo>
                    <a:pt x="666" y="1090"/>
                  </a:lnTo>
                  <a:lnTo>
                    <a:pt x="667" y="1102"/>
                  </a:lnTo>
                  <a:lnTo>
                    <a:pt x="666" y="1114"/>
                  </a:lnTo>
                  <a:lnTo>
                    <a:pt x="665" y="1124"/>
                  </a:lnTo>
                  <a:close/>
                  <a:moveTo>
                    <a:pt x="571" y="1191"/>
                  </a:moveTo>
                  <a:lnTo>
                    <a:pt x="563" y="1207"/>
                  </a:lnTo>
                  <a:lnTo>
                    <a:pt x="555" y="1222"/>
                  </a:lnTo>
                  <a:lnTo>
                    <a:pt x="547" y="1234"/>
                  </a:lnTo>
                  <a:lnTo>
                    <a:pt x="537" y="1247"/>
                  </a:lnTo>
                  <a:lnTo>
                    <a:pt x="528" y="1259"/>
                  </a:lnTo>
                  <a:lnTo>
                    <a:pt x="516" y="1268"/>
                  </a:lnTo>
                  <a:lnTo>
                    <a:pt x="503" y="1278"/>
                  </a:lnTo>
                  <a:lnTo>
                    <a:pt x="488" y="1286"/>
                  </a:lnTo>
                  <a:lnTo>
                    <a:pt x="488" y="1279"/>
                  </a:lnTo>
                  <a:lnTo>
                    <a:pt x="489" y="1270"/>
                  </a:lnTo>
                  <a:lnTo>
                    <a:pt x="491" y="1262"/>
                  </a:lnTo>
                  <a:lnTo>
                    <a:pt x="494" y="1253"/>
                  </a:lnTo>
                  <a:lnTo>
                    <a:pt x="498" y="1245"/>
                  </a:lnTo>
                  <a:lnTo>
                    <a:pt x="503" y="1236"/>
                  </a:lnTo>
                  <a:lnTo>
                    <a:pt x="507" y="1228"/>
                  </a:lnTo>
                  <a:lnTo>
                    <a:pt x="513" y="1221"/>
                  </a:lnTo>
                  <a:lnTo>
                    <a:pt x="518" y="1213"/>
                  </a:lnTo>
                  <a:lnTo>
                    <a:pt x="525" y="1207"/>
                  </a:lnTo>
                  <a:lnTo>
                    <a:pt x="532" y="1201"/>
                  </a:lnTo>
                  <a:lnTo>
                    <a:pt x="540" y="1196"/>
                  </a:lnTo>
                  <a:lnTo>
                    <a:pt x="547" y="1193"/>
                  </a:lnTo>
                  <a:lnTo>
                    <a:pt x="554" y="1191"/>
                  </a:lnTo>
                  <a:lnTo>
                    <a:pt x="563" y="1190"/>
                  </a:lnTo>
                  <a:lnTo>
                    <a:pt x="571" y="1191"/>
                  </a:lnTo>
                  <a:close/>
                  <a:moveTo>
                    <a:pt x="527" y="1307"/>
                  </a:moveTo>
                  <a:lnTo>
                    <a:pt x="544" y="1286"/>
                  </a:lnTo>
                  <a:lnTo>
                    <a:pt x="566" y="1260"/>
                  </a:lnTo>
                  <a:lnTo>
                    <a:pt x="579" y="1247"/>
                  </a:lnTo>
                  <a:lnTo>
                    <a:pt x="589" y="1235"/>
                  </a:lnTo>
                  <a:lnTo>
                    <a:pt x="594" y="1231"/>
                  </a:lnTo>
                  <a:lnTo>
                    <a:pt x="600" y="1227"/>
                  </a:lnTo>
                  <a:lnTo>
                    <a:pt x="605" y="1224"/>
                  </a:lnTo>
                  <a:lnTo>
                    <a:pt x="609" y="1223"/>
                  </a:lnTo>
                  <a:lnTo>
                    <a:pt x="615" y="1228"/>
                  </a:lnTo>
                  <a:lnTo>
                    <a:pt x="621" y="1233"/>
                  </a:lnTo>
                  <a:lnTo>
                    <a:pt x="605" y="1250"/>
                  </a:lnTo>
                  <a:lnTo>
                    <a:pt x="578" y="1279"/>
                  </a:lnTo>
                  <a:lnTo>
                    <a:pt x="564" y="1293"/>
                  </a:lnTo>
                  <a:lnTo>
                    <a:pt x="551" y="1304"/>
                  </a:lnTo>
                  <a:lnTo>
                    <a:pt x="542" y="1313"/>
                  </a:lnTo>
                  <a:lnTo>
                    <a:pt x="536" y="1316"/>
                  </a:lnTo>
                  <a:lnTo>
                    <a:pt x="531" y="1310"/>
                  </a:lnTo>
                  <a:lnTo>
                    <a:pt x="527" y="1307"/>
                  </a:lnTo>
                  <a:close/>
                  <a:moveTo>
                    <a:pt x="570" y="2089"/>
                  </a:moveTo>
                  <a:lnTo>
                    <a:pt x="569" y="2097"/>
                  </a:lnTo>
                  <a:lnTo>
                    <a:pt x="565" y="2107"/>
                  </a:lnTo>
                  <a:lnTo>
                    <a:pt x="561" y="2121"/>
                  </a:lnTo>
                  <a:lnTo>
                    <a:pt x="554" y="2135"/>
                  </a:lnTo>
                  <a:lnTo>
                    <a:pt x="547" y="2146"/>
                  </a:lnTo>
                  <a:lnTo>
                    <a:pt x="540" y="2156"/>
                  </a:lnTo>
                  <a:lnTo>
                    <a:pt x="536" y="2159"/>
                  </a:lnTo>
                  <a:lnTo>
                    <a:pt x="532" y="2160"/>
                  </a:lnTo>
                  <a:lnTo>
                    <a:pt x="529" y="2160"/>
                  </a:lnTo>
                  <a:lnTo>
                    <a:pt x="527" y="2158"/>
                  </a:lnTo>
                  <a:lnTo>
                    <a:pt x="520" y="2149"/>
                  </a:lnTo>
                  <a:lnTo>
                    <a:pt x="514" y="2139"/>
                  </a:lnTo>
                  <a:lnTo>
                    <a:pt x="510" y="2127"/>
                  </a:lnTo>
                  <a:lnTo>
                    <a:pt x="507" y="2115"/>
                  </a:lnTo>
                  <a:lnTo>
                    <a:pt x="505" y="2101"/>
                  </a:lnTo>
                  <a:lnTo>
                    <a:pt x="504" y="2087"/>
                  </a:lnTo>
                  <a:lnTo>
                    <a:pt x="504" y="2072"/>
                  </a:lnTo>
                  <a:lnTo>
                    <a:pt x="504" y="2059"/>
                  </a:lnTo>
                  <a:lnTo>
                    <a:pt x="506" y="2044"/>
                  </a:lnTo>
                  <a:lnTo>
                    <a:pt x="508" y="2029"/>
                  </a:lnTo>
                  <a:lnTo>
                    <a:pt x="512" y="2015"/>
                  </a:lnTo>
                  <a:lnTo>
                    <a:pt x="516" y="2003"/>
                  </a:lnTo>
                  <a:lnTo>
                    <a:pt x="521" y="1990"/>
                  </a:lnTo>
                  <a:lnTo>
                    <a:pt x="527" y="1978"/>
                  </a:lnTo>
                  <a:lnTo>
                    <a:pt x="532" y="1969"/>
                  </a:lnTo>
                  <a:lnTo>
                    <a:pt x="540" y="1960"/>
                  </a:lnTo>
                  <a:lnTo>
                    <a:pt x="549" y="1972"/>
                  </a:lnTo>
                  <a:lnTo>
                    <a:pt x="561" y="1988"/>
                  </a:lnTo>
                  <a:lnTo>
                    <a:pt x="573" y="2005"/>
                  </a:lnTo>
                  <a:lnTo>
                    <a:pt x="584" y="2024"/>
                  </a:lnTo>
                  <a:lnTo>
                    <a:pt x="588" y="2033"/>
                  </a:lnTo>
                  <a:lnTo>
                    <a:pt x="591" y="2043"/>
                  </a:lnTo>
                  <a:lnTo>
                    <a:pt x="593" y="2052"/>
                  </a:lnTo>
                  <a:lnTo>
                    <a:pt x="592" y="2061"/>
                  </a:lnTo>
                  <a:lnTo>
                    <a:pt x="592" y="2065"/>
                  </a:lnTo>
                  <a:lnTo>
                    <a:pt x="590" y="2069"/>
                  </a:lnTo>
                  <a:lnTo>
                    <a:pt x="589" y="2073"/>
                  </a:lnTo>
                  <a:lnTo>
                    <a:pt x="586" y="2077"/>
                  </a:lnTo>
                  <a:lnTo>
                    <a:pt x="583" y="2080"/>
                  </a:lnTo>
                  <a:lnTo>
                    <a:pt x="580" y="2083"/>
                  </a:lnTo>
                  <a:lnTo>
                    <a:pt x="575" y="2086"/>
                  </a:lnTo>
                  <a:lnTo>
                    <a:pt x="570" y="2089"/>
                  </a:lnTo>
                  <a:close/>
                  <a:moveTo>
                    <a:pt x="541" y="2251"/>
                  </a:moveTo>
                  <a:lnTo>
                    <a:pt x="534" y="2251"/>
                  </a:lnTo>
                  <a:lnTo>
                    <a:pt x="527" y="2247"/>
                  </a:lnTo>
                  <a:lnTo>
                    <a:pt x="521" y="2244"/>
                  </a:lnTo>
                  <a:lnTo>
                    <a:pt x="522" y="2235"/>
                  </a:lnTo>
                  <a:lnTo>
                    <a:pt x="523" y="2229"/>
                  </a:lnTo>
                  <a:lnTo>
                    <a:pt x="525" y="2222"/>
                  </a:lnTo>
                  <a:lnTo>
                    <a:pt x="527" y="2216"/>
                  </a:lnTo>
                  <a:lnTo>
                    <a:pt x="533" y="2204"/>
                  </a:lnTo>
                  <a:lnTo>
                    <a:pt x="541" y="2194"/>
                  </a:lnTo>
                  <a:lnTo>
                    <a:pt x="554" y="2194"/>
                  </a:lnTo>
                  <a:lnTo>
                    <a:pt x="553" y="2208"/>
                  </a:lnTo>
                  <a:lnTo>
                    <a:pt x="552" y="2221"/>
                  </a:lnTo>
                  <a:lnTo>
                    <a:pt x="551" y="2229"/>
                  </a:lnTo>
                  <a:lnTo>
                    <a:pt x="548" y="2235"/>
                  </a:lnTo>
                  <a:lnTo>
                    <a:pt x="545" y="2242"/>
                  </a:lnTo>
                  <a:lnTo>
                    <a:pt x="541" y="2251"/>
                  </a:lnTo>
                  <a:close/>
                  <a:moveTo>
                    <a:pt x="532" y="1843"/>
                  </a:moveTo>
                  <a:lnTo>
                    <a:pt x="530" y="1860"/>
                  </a:lnTo>
                  <a:lnTo>
                    <a:pt x="527" y="1876"/>
                  </a:lnTo>
                  <a:lnTo>
                    <a:pt x="524" y="1891"/>
                  </a:lnTo>
                  <a:lnTo>
                    <a:pt x="520" y="1906"/>
                  </a:lnTo>
                  <a:lnTo>
                    <a:pt x="510" y="1936"/>
                  </a:lnTo>
                  <a:lnTo>
                    <a:pt x="498" y="1965"/>
                  </a:lnTo>
                  <a:lnTo>
                    <a:pt x="486" y="1993"/>
                  </a:lnTo>
                  <a:lnTo>
                    <a:pt x="471" y="2022"/>
                  </a:lnTo>
                  <a:lnTo>
                    <a:pt x="456" y="2051"/>
                  </a:lnTo>
                  <a:lnTo>
                    <a:pt x="440" y="2082"/>
                  </a:lnTo>
                  <a:lnTo>
                    <a:pt x="459" y="2085"/>
                  </a:lnTo>
                  <a:lnTo>
                    <a:pt x="466" y="2109"/>
                  </a:lnTo>
                  <a:lnTo>
                    <a:pt x="477" y="2155"/>
                  </a:lnTo>
                  <a:lnTo>
                    <a:pt x="492" y="2214"/>
                  </a:lnTo>
                  <a:lnTo>
                    <a:pt x="507" y="2282"/>
                  </a:lnTo>
                  <a:lnTo>
                    <a:pt x="514" y="2315"/>
                  </a:lnTo>
                  <a:lnTo>
                    <a:pt x="522" y="2349"/>
                  </a:lnTo>
                  <a:lnTo>
                    <a:pt x="528" y="2381"/>
                  </a:lnTo>
                  <a:lnTo>
                    <a:pt x="532" y="2410"/>
                  </a:lnTo>
                  <a:lnTo>
                    <a:pt x="535" y="2437"/>
                  </a:lnTo>
                  <a:lnTo>
                    <a:pt x="537" y="2460"/>
                  </a:lnTo>
                  <a:lnTo>
                    <a:pt x="537" y="2470"/>
                  </a:lnTo>
                  <a:lnTo>
                    <a:pt x="536" y="2477"/>
                  </a:lnTo>
                  <a:lnTo>
                    <a:pt x="535" y="2484"/>
                  </a:lnTo>
                  <a:lnTo>
                    <a:pt x="533" y="2490"/>
                  </a:lnTo>
                  <a:lnTo>
                    <a:pt x="516" y="2481"/>
                  </a:lnTo>
                  <a:lnTo>
                    <a:pt x="501" y="2473"/>
                  </a:lnTo>
                  <a:lnTo>
                    <a:pt x="487" y="2464"/>
                  </a:lnTo>
                  <a:lnTo>
                    <a:pt x="473" y="2456"/>
                  </a:lnTo>
                  <a:lnTo>
                    <a:pt x="459" y="2450"/>
                  </a:lnTo>
                  <a:lnTo>
                    <a:pt x="446" y="2443"/>
                  </a:lnTo>
                  <a:lnTo>
                    <a:pt x="439" y="2441"/>
                  </a:lnTo>
                  <a:lnTo>
                    <a:pt x="432" y="2439"/>
                  </a:lnTo>
                  <a:lnTo>
                    <a:pt x="425" y="2437"/>
                  </a:lnTo>
                  <a:lnTo>
                    <a:pt x="417" y="2436"/>
                  </a:lnTo>
                  <a:lnTo>
                    <a:pt x="417" y="2446"/>
                  </a:lnTo>
                  <a:lnTo>
                    <a:pt x="418" y="2456"/>
                  </a:lnTo>
                  <a:lnTo>
                    <a:pt x="421" y="2464"/>
                  </a:lnTo>
                  <a:lnTo>
                    <a:pt x="425" y="2473"/>
                  </a:lnTo>
                  <a:lnTo>
                    <a:pt x="429" y="2481"/>
                  </a:lnTo>
                  <a:lnTo>
                    <a:pt x="433" y="2489"/>
                  </a:lnTo>
                  <a:lnTo>
                    <a:pt x="438" y="2496"/>
                  </a:lnTo>
                  <a:lnTo>
                    <a:pt x="445" y="2502"/>
                  </a:lnTo>
                  <a:lnTo>
                    <a:pt x="459" y="2516"/>
                  </a:lnTo>
                  <a:lnTo>
                    <a:pt x="475" y="2528"/>
                  </a:lnTo>
                  <a:lnTo>
                    <a:pt x="492" y="2538"/>
                  </a:lnTo>
                  <a:lnTo>
                    <a:pt x="510" y="2549"/>
                  </a:lnTo>
                  <a:lnTo>
                    <a:pt x="547" y="2569"/>
                  </a:lnTo>
                  <a:lnTo>
                    <a:pt x="582" y="2590"/>
                  </a:lnTo>
                  <a:lnTo>
                    <a:pt x="598" y="2601"/>
                  </a:lnTo>
                  <a:lnTo>
                    <a:pt x="611" y="2612"/>
                  </a:lnTo>
                  <a:lnTo>
                    <a:pt x="617" y="2619"/>
                  </a:lnTo>
                  <a:lnTo>
                    <a:pt x="622" y="2625"/>
                  </a:lnTo>
                  <a:lnTo>
                    <a:pt x="627" y="2632"/>
                  </a:lnTo>
                  <a:lnTo>
                    <a:pt x="630" y="2639"/>
                  </a:lnTo>
                  <a:lnTo>
                    <a:pt x="610" y="2668"/>
                  </a:lnTo>
                  <a:lnTo>
                    <a:pt x="587" y="2702"/>
                  </a:lnTo>
                  <a:lnTo>
                    <a:pt x="575" y="2717"/>
                  </a:lnTo>
                  <a:lnTo>
                    <a:pt x="562" y="2731"/>
                  </a:lnTo>
                  <a:lnTo>
                    <a:pt x="555" y="2737"/>
                  </a:lnTo>
                  <a:lnTo>
                    <a:pt x="548" y="2741"/>
                  </a:lnTo>
                  <a:lnTo>
                    <a:pt x="542" y="2745"/>
                  </a:lnTo>
                  <a:lnTo>
                    <a:pt x="534" y="2749"/>
                  </a:lnTo>
                  <a:lnTo>
                    <a:pt x="487" y="2723"/>
                  </a:lnTo>
                  <a:lnTo>
                    <a:pt x="447" y="2699"/>
                  </a:lnTo>
                  <a:lnTo>
                    <a:pt x="429" y="2688"/>
                  </a:lnTo>
                  <a:lnTo>
                    <a:pt x="412" y="2678"/>
                  </a:lnTo>
                  <a:lnTo>
                    <a:pt x="397" y="2667"/>
                  </a:lnTo>
                  <a:lnTo>
                    <a:pt x="383" y="2657"/>
                  </a:lnTo>
                  <a:lnTo>
                    <a:pt x="371" y="2647"/>
                  </a:lnTo>
                  <a:lnTo>
                    <a:pt x="360" y="2637"/>
                  </a:lnTo>
                  <a:lnTo>
                    <a:pt x="351" y="2627"/>
                  </a:lnTo>
                  <a:lnTo>
                    <a:pt x="341" y="2617"/>
                  </a:lnTo>
                  <a:lnTo>
                    <a:pt x="334" y="2606"/>
                  </a:lnTo>
                  <a:lnTo>
                    <a:pt x="327" y="2596"/>
                  </a:lnTo>
                  <a:lnTo>
                    <a:pt x="322" y="2585"/>
                  </a:lnTo>
                  <a:lnTo>
                    <a:pt x="317" y="2574"/>
                  </a:lnTo>
                  <a:lnTo>
                    <a:pt x="314" y="2563"/>
                  </a:lnTo>
                  <a:lnTo>
                    <a:pt x="311" y="2551"/>
                  </a:lnTo>
                  <a:lnTo>
                    <a:pt x="308" y="2538"/>
                  </a:lnTo>
                  <a:lnTo>
                    <a:pt x="307" y="2526"/>
                  </a:lnTo>
                  <a:lnTo>
                    <a:pt x="306" y="2512"/>
                  </a:lnTo>
                  <a:lnTo>
                    <a:pt x="306" y="2498"/>
                  </a:lnTo>
                  <a:lnTo>
                    <a:pt x="307" y="2482"/>
                  </a:lnTo>
                  <a:lnTo>
                    <a:pt x="308" y="2467"/>
                  </a:lnTo>
                  <a:lnTo>
                    <a:pt x="318" y="2391"/>
                  </a:lnTo>
                  <a:lnTo>
                    <a:pt x="332" y="2298"/>
                  </a:lnTo>
                  <a:lnTo>
                    <a:pt x="341" y="2291"/>
                  </a:lnTo>
                  <a:lnTo>
                    <a:pt x="350" y="2286"/>
                  </a:lnTo>
                  <a:lnTo>
                    <a:pt x="358" y="2282"/>
                  </a:lnTo>
                  <a:lnTo>
                    <a:pt x="367" y="2278"/>
                  </a:lnTo>
                  <a:lnTo>
                    <a:pt x="384" y="2275"/>
                  </a:lnTo>
                  <a:lnTo>
                    <a:pt x="410" y="2271"/>
                  </a:lnTo>
                  <a:lnTo>
                    <a:pt x="417" y="2287"/>
                  </a:lnTo>
                  <a:lnTo>
                    <a:pt x="426" y="2303"/>
                  </a:lnTo>
                  <a:lnTo>
                    <a:pt x="433" y="2319"/>
                  </a:lnTo>
                  <a:lnTo>
                    <a:pt x="441" y="2334"/>
                  </a:lnTo>
                  <a:lnTo>
                    <a:pt x="443" y="2334"/>
                  </a:lnTo>
                  <a:lnTo>
                    <a:pt x="445" y="2335"/>
                  </a:lnTo>
                  <a:lnTo>
                    <a:pt x="449" y="2330"/>
                  </a:lnTo>
                  <a:lnTo>
                    <a:pt x="451" y="2325"/>
                  </a:lnTo>
                  <a:lnTo>
                    <a:pt x="452" y="2319"/>
                  </a:lnTo>
                  <a:lnTo>
                    <a:pt x="453" y="2312"/>
                  </a:lnTo>
                  <a:lnTo>
                    <a:pt x="452" y="2306"/>
                  </a:lnTo>
                  <a:lnTo>
                    <a:pt x="450" y="2298"/>
                  </a:lnTo>
                  <a:lnTo>
                    <a:pt x="448" y="2292"/>
                  </a:lnTo>
                  <a:lnTo>
                    <a:pt x="446" y="2286"/>
                  </a:lnTo>
                  <a:lnTo>
                    <a:pt x="432" y="2259"/>
                  </a:lnTo>
                  <a:lnTo>
                    <a:pt x="421" y="2239"/>
                  </a:lnTo>
                  <a:lnTo>
                    <a:pt x="399" y="2237"/>
                  </a:lnTo>
                  <a:lnTo>
                    <a:pt x="379" y="2233"/>
                  </a:lnTo>
                  <a:lnTo>
                    <a:pt x="360" y="2228"/>
                  </a:lnTo>
                  <a:lnTo>
                    <a:pt x="342" y="2221"/>
                  </a:lnTo>
                  <a:lnTo>
                    <a:pt x="324" y="2215"/>
                  </a:lnTo>
                  <a:lnTo>
                    <a:pt x="307" y="2207"/>
                  </a:lnTo>
                  <a:lnTo>
                    <a:pt x="292" y="2198"/>
                  </a:lnTo>
                  <a:lnTo>
                    <a:pt x="276" y="2190"/>
                  </a:lnTo>
                  <a:lnTo>
                    <a:pt x="245" y="2170"/>
                  </a:lnTo>
                  <a:lnTo>
                    <a:pt x="216" y="2146"/>
                  </a:lnTo>
                  <a:lnTo>
                    <a:pt x="185" y="2123"/>
                  </a:lnTo>
                  <a:lnTo>
                    <a:pt x="152" y="2098"/>
                  </a:lnTo>
                  <a:lnTo>
                    <a:pt x="151" y="2090"/>
                  </a:lnTo>
                  <a:lnTo>
                    <a:pt x="151" y="2084"/>
                  </a:lnTo>
                  <a:lnTo>
                    <a:pt x="78" y="2071"/>
                  </a:lnTo>
                  <a:lnTo>
                    <a:pt x="78" y="2061"/>
                  </a:lnTo>
                  <a:lnTo>
                    <a:pt x="79" y="2052"/>
                  </a:lnTo>
                  <a:lnTo>
                    <a:pt x="112" y="2061"/>
                  </a:lnTo>
                  <a:lnTo>
                    <a:pt x="145" y="2070"/>
                  </a:lnTo>
                  <a:lnTo>
                    <a:pt x="178" y="2079"/>
                  </a:lnTo>
                  <a:lnTo>
                    <a:pt x="211" y="2088"/>
                  </a:lnTo>
                  <a:lnTo>
                    <a:pt x="212" y="2095"/>
                  </a:lnTo>
                  <a:lnTo>
                    <a:pt x="214" y="2102"/>
                  </a:lnTo>
                  <a:lnTo>
                    <a:pt x="233" y="2108"/>
                  </a:lnTo>
                  <a:lnTo>
                    <a:pt x="261" y="2118"/>
                  </a:lnTo>
                  <a:lnTo>
                    <a:pt x="277" y="2122"/>
                  </a:lnTo>
                  <a:lnTo>
                    <a:pt x="292" y="2125"/>
                  </a:lnTo>
                  <a:lnTo>
                    <a:pt x="298" y="2126"/>
                  </a:lnTo>
                  <a:lnTo>
                    <a:pt x="304" y="2127"/>
                  </a:lnTo>
                  <a:lnTo>
                    <a:pt x="310" y="2127"/>
                  </a:lnTo>
                  <a:lnTo>
                    <a:pt x="314" y="2126"/>
                  </a:lnTo>
                  <a:lnTo>
                    <a:pt x="304" y="2116"/>
                  </a:lnTo>
                  <a:lnTo>
                    <a:pt x="295" y="2104"/>
                  </a:lnTo>
                  <a:lnTo>
                    <a:pt x="284" y="2095"/>
                  </a:lnTo>
                  <a:lnTo>
                    <a:pt x="273" y="2084"/>
                  </a:lnTo>
                  <a:lnTo>
                    <a:pt x="248" y="2066"/>
                  </a:lnTo>
                  <a:lnTo>
                    <a:pt x="223" y="2049"/>
                  </a:lnTo>
                  <a:lnTo>
                    <a:pt x="171" y="2016"/>
                  </a:lnTo>
                  <a:lnTo>
                    <a:pt x="123" y="1985"/>
                  </a:lnTo>
                  <a:lnTo>
                    <a:pt x="111" y="1976"/>
                  </a:lnTo>
                  <a:lnTo>
                    <a:pt x="101" y="1968"/>
                  </a:lnTo>
                  <a:lnTo>
                    <a:pt x="91" y="1959"/>
                  </a:lnTo>
                  <a:lnTo>
                    <a:pt x="82" y="1950"/>
                  </a:lnTo>
                  <a:lnTo>
                    <a:pt x="74" y="1940"/>
                  </a:lnTo>
                  <a:lnTo>
                    <a:pt x="67" y="1931"/>
                  </a:lnTo>
                  <a:lnTo>
                    <a:pt x="61" y="1920"/>
                  </a:lnTo>
                  <a:lnTo>
                    <a:pt x="55" y="1910"/>
                  </a:lnTo>
                  <a:lnTo>
                    <a:pt x="51" y="1899"/>
                  </a:lnTo>
                  <a:lnTo>
                    <a:pt x="49" y="1886"/>
                  </a:lnTo>
                  <a:lnTo>
                    <a:pt x="48" y="1875"/>
                  </a:lnTo>
                  <a:lnTo>
                    <a:pt x="48" y="1861"/>
                  </a:lnTo>
                  <a:lnTo>
                    <a:pt x="49" y="1847"/>
                  </a:lnTo>
                  <a:lnTo>
                    <a:pt x="53" y="1832"/>
                  </a:lnTo>
                  <a:lnTo>
                    <a:pt x="57" y="1818"/>
                  </a:lnTo>
                  <a:lnTo>
                    <a:pt x="65" y="1801"/>
                  </a:lnTo>
                  <a:lnTo>
                    <a:pt x="70" y="1799"/>
                  </a:lnTo>
                  <a:lnTo>
                    <a:pt x="74" y="1799"/>
                  </a:lnTo>
                  <a:lnTo>
                    <a:pt x="78" y="1800"/>
                  </a:lnTo>
                  <a:lnTo>
                    <a:pt x="82" y="1802"/>
                  </a:lnTo>
                  <a:lnTo>
                    <a:pt x="85" y="1804"/>
                  </a:lnTo>
                  <a:lnTo>
                    <a:pt x="87" y="1808"/>
                  </a:lnTo>
                  <a:lnTo>
                    <a:pt x="89" y="1812"/>
                  </a:lnTo>
                  <a:lnTo>
                    <a:pt x="91" y="1818"/>
                  </a:lnTo>
                  <a:lnTo>
                    <a:pt x="94" y="1828"/>
                  </a:lnTo>
                  <a:lnTo>
                    <a:pt x="97" y="1841"/>
                  </a:lnTo>
                  <a:lnTo>
                    <a:pt x="102" y="1853"/>
                  </a:lnTo>
                  <a:lnTo>
                    <a:pt x="107" y="1863"/>
                  </a:lnTo>
                  <a:lnTo>
                    <a:pt x="116" y="1851"/>
                  </a:lnTo>
                  <a:lnTo>
                    <a:pt x="127" y="1841"/>
                  </a:lnTo>
                  <a:lnTo>
                    <a:pt x="139" y="1830"/>
                  </a:lnTo>
                  <a:lnTo>
                    <a:pt x="149" y="1820"/>
                  </a:lnTo>
                  <a:lnTo>
                    <a:pt x="162" y="1826"/>
                  </a:lnTo>
                  <a:lnTo>
                    <a:pt x="173" y="1835"/>
                  </a:lnTo>
                  <a:lnTo>
                    <a:pt x="174" y="1844"/>
                  </a:lnTo>
                  <a:lnTo>
                    <a:pt x="174" y="1854"/>
                  </a:lnTo>
                  <a:lnTo>
                    <a:pt x="176" y="1863"/>
                  </a:lnTo>
                  <a:lnTo>
                    <a:pt x="177" y="1874"/>
                  </a:lnTo>
                  <a:lnTo>
                    <a:pt x="169" y="1878"/>
                  </a:lnTo>
                  <a:lnTo>
                    <a:pt x="162" y="1882"/>
                  </a:lnTo>
                  <a:lnTo>
                    <a:pt x="162" y="1899"/>
                  </a:lnTo>
                  <a:lnTo>
                    <a:pt x="172" y="1899"/>
                  </a:lnTo>
                  <a:lnTo>
                    <a:pt x="182" y="1897"/>
                  </a:lnTo>
                  <a:lnTo>
                    <a:pt x="189" y="1895"/>
                  </a:lnTo>
                  <a:lnTo>
                    <a:pt x="196" y="1893"/>
                  </a:lnTo>
                  <a:lnTo>
                    <a:pt x="207" y="1887"/>
                  </a:lnTo>
                  <a:lnTo>
                    <a:pt x="216" y="1885"/>
                  </a:lnTo>
                  <a:lnTo>
                    <a:pt x="219" y="1885"/>
                  </a:lnTo>
                  <a:lnTo>
                    <a:pt x="222" y="1886"/>
                  </a:lnTo>
                  <a:lnTo>
                    <a:pt x="225" y="1890"/>
                  </a:lnTo>
                  <a:lnTo>
                    <a:pt x="228" y="1894"/>
                  </a:lnTo>
                  <a:lnTo>
                    <a:pt x="231" y="1901"/>
                  </a:lnTo>
                  <a:lnTo>
                    <a:pt x="236" y="1911"/>
                  </a:lnTo>
                  <a:lnTo>
                    <a:pt x="239" y="1923"/>
                  </a:lnTo>
                  <a:lnTo>
                    <a:pt x="243" y="1939"/>
                  </a:lnTo>
                  <a:lnTo>
                    <a:pt x="247" y="1947"/>
                  </a:lnTo>
                  <a:lnTo>
                    <a:pt x="253" y="1955"/>
                  </a:lnTo>
                  <a:lnTo>
                    <a:pt x="259" y="1962"/>
                  </a:lnTo>
                  <a:lnTo>
                    <a:pt x="265" y="1970"/>
                  </a:lnTo>
                  <a:lnTo>
                    <a:pt x="278" y="1983"/>
                  </a:lnTo>
                  <a:lnTo>
                    <a:pt x="294" y="1995"/>
                  </a:lnTo>
                  <a:lnTo>
                    <a:pt x="326" y="2018"/>
                  </a:lnTo>
                  <a:lnTo>
                    <a:pt x="361" y="2042"/>
                  </a:lnTo>
                  <a:lnTo>
                    <a:pt x="363" y="2041"/>
                  </a:lnTo>
                  <a:lnTo>
                    <a:pt x="365" y="2039"/>
                  </a:lnTo>
                  <a:lnTo>
                    <a:pt x="367" y="2035"/>
                  </a:lnTo>
                  <a:lnTo>
                    <a:pt x="368" y="2032"/>
                  </a:lnTo>
                  <a:lnTo>
                    <a:pt x="369" y="2025"/>
                  </a:lnTo>
                  <a:lnTo>
                    <a:pt x="369" y="2014"/>
                  </a:lnTo>
                  <a:lnTo>
                    <a:pt x="368" y="1990"/>
                  </a:lnTo>
                  <a:lnTo>
                    <a:pt x="363" y="1961"/>
                  </a:lnTo>
                  <a:lnTo>
                    <a:pt x="359" y="1933"/>
                  </a:lnTo>
                  <a:lnTo>
                    <a:pt x="354" y="1906"/>
                  </a:lnTo>
                  <a:lnTo>
                    <a:pt x="349" y="1887"/>
                  </a:lnTo>
                  <a:lnTo>
                    <a:pt x="346" y="1876"/>
                  </a:lnTo>
                  <a:lnTo>
                    <a:pt x="329" y="1867"/>
                  </a:lnTo>
                  <a:lnTo>
                    <a:pt x="310" y="1858"/>
                  </a:lnTo>
                  <a:lnTo>
                    <a:pt x="292" y="1849"/>
                  </a:lnTo>
                  <a:lnTo>
                    <a:pt x="275" y="1841"/>
                  </a:lnTo>
                  <a:lnTo>
                    <a:pt x="275" y="1837"/>
                  </a:lnTo>
                  <a:lnTo>
                    <a:pt x="277" y="1832"/>
                  </a:lnTo>
                  <a:lnTo>
                    <a:pt x="280" y="1829"/>
                  </a:lnTo>
                  <a:lnTo>
                    <a:pt x="283" y="1825"/>
                  </a:lnTo>
                  <a:lnTo>
                    <a:pt x="291" y="1818"/>
                  </a:lnTo>
                  <a:lnTo>
                    <a:pt x="296" y="1811"/>
                  </a:lnTo>
                  <a:lnTo>
                    <a:pt x="305" y="1815"/>
                  </a:lnTo>
                  <a:lnTo>
                    <a:pt x="315" y="1820"/>
                  </a:lnTo>
                  <a:lnTo>
                    <a:pt x="323" y="1825"/>
                  </a:lnTo>
                  <a:lnTo>
                    <a:pt x="332" y="1830"/>
                  </a:lnTo>
                  <a:lnTo>
                    <a:pt x="348" y="1844"/>
                  </a:lnTo>
                  <a:lnTo>
                    <a:pt x="362" y="1861"/>
                  </a:lnTo>
                  <a:lnTo>
                    <a:pt x="393" y="1897"/>
                  </a:lnTo>
                  <a:lnTo>
                    <a:pt x="426" y="1933"/>
                  </a:lnTo>
                  <a:lnTo>
                    <a:pt x="434" y="1931"/>
                  </a:lnTo>
                  <a:lnTo>
                    <a:pt x="441" y="1928"/>
                  </a:lnTo>
                  <a:lnTo>
                    <a:pt x="449" y="1923"/>
                  </a:lnTo>
                  <a:lnTo>
                    <a:pt x="455" y="1919"/>
                  </a:lnTo>
                  <a:lnTo>
                    <a:pt x="468" y="1909"/>
                  </a:lnTo>
                  <a:lnTo>
                    <a:pt x="479" y="1896"/>
                  </a:lnTo>
                  <a:lnTo>
                    <a:pt x="501" y="1868"/>
                  </a:lnTo>
                  <a:lnTo>
                    <a:pt x="522" y="1839"/>
                  </a:lnTo>
                  <a:lnTo>
                    <a:pt x="527" y="1841"/>
                  </a:lnTo>
                  <a:lnTo>
                    <a:pt x="532" y="1843"/>
                  </a:lnTo>
                  <a:close/>
                  <a:moveTo>
                    <a:pt x="409" y="1854"/>
                  </a:moveTo>
                  <a:lnTo>
                    <a:pt x="403" y="1850"/>
                  </a:lnTo>
                  <a:lnTo>
                    <a:pt x="399" y="1848"/>
                  </a:lnTo>
                  <a:lnTo>
                    <a:pt x="395" y="1845"/>
                  </a:lnTo>
                  <a:lnTo>
                    <a:pt x="393" y="1842"/>
                  </a:lnTo>
                  <a:lnTo>
                    <a:pt x="391" y="1839"/>
                  </a:lnTo>
                  <a:lnTo>
                    <a:pt x="389" y="1836"/>
                  </a:lnTo>
                  <a:lnTo>
                    <a:pt x="388" y="1832"/>
                  </a:lnTo>
                  <a:lnTo>
                    <a:pt x="388" y="1829"/>
                  </a:lnTo>
                  <a:lnTo>
                    <a:pt x="388" y="1822"/>
                  </a:lnTo>
                  <a:lnTo>
                    <a:pt x="390" y="1816"/>
                  </a:lnTo>
                  <a:lnTo>
                    <a:pt x="394" y="1809"/>
                  </a:lnTo>
                  <a:lnTo>
                    <a:pt x="399" y="1803"/>
                  </a:lnTo>
                  <a:lnTo>
                    <a:pt x="406" y="1797"/>
                  </a:lnTo>
                  <a:lnTo>
                    <a:pt x="412" y="1791"/>
                  </a:lnTo>
                  <a:lnTo>
                    <a:pt x="418" y="1787"/>
                  </a:lnTo>
                  <a:lnTo>
                    <a:pt x="426" y="1783"/>
                  </a:lnTo>
                  <a:lnTo>
                    <a:pt x="432" y="1781"/>
                  </a:lnTo>
                  <a:lnTo>
                    <a:pt x="438" y="1779"/>
                  </a:lnTo>
                  <a:lnTo>
                    <a:pt x="444" y="1779"/>
                  </a:lnTo>
                  <a:lnTo>
                    <a:pt x="447" y="1780"/>
                  </a:lnTo>
                  <a:lnTo>
                    <a:pt x="440" y="1798"/>
                  </a:lnTo>
                  <a:lnTo>
                    <a:pt x="432" y="1818"/>
                  </a:lnTo>
                  <a:lnTo>
                    <a:pt x="428" y="1827"/>
                  </a:lnTo>
                  <a:lnTo>
                    <a:pt x="421" y="1837"/>
                  </a:lnTo>
                  <a:lnTo>
                    <a:pt x="415" y="1845"/>
                  </a:lnTo>
                  <a:lnTo>
                    <a:pt x="409" y="1854"/>
                  </a:lnTo>
                  <a:close/>
                  <a:moveTo>
                    <a:pt x="310" y="1902"/>
                  </a:moveTo>
                  <a:lnTo>
                    <a:pt x="310" y="1944"/>
                  </a:lnTo>
                  <a:lnTo>
                    <a:pt x="308" y="1966"/>
                  </a:lnTo>
                  <a:lnTo>
                    <a:pt x="308" y="1974"/>
                  </a:lnTo>
                  <a:lnTo>
                    <a:pt x="307" y="1974"/>
                  </a:lnTo>
                  <a:lnTo>
                    <a:pt x="296" y="1967"/>
                  </a:lnTo>
                  <a:lnTo>
                    <a:pt x="284" y="1958"/>
                  </a:lnTo>
                  <a:lnTo>
                    <a:pt x="273" y="1950"/>
                  </a:lnTo>
                  <a:lnTo>
                    <a:pt x="263" y="1939"/>
                  </a:lnTo>
                  <a:lnTo>
                    <a:pt x="255" y="1929"/>
                  </a:lnTo>
                  <a:lnTo>
                    <a:pt x="248" y="1918"/>
                  </a:lnTo>
                  <a:lnTo>
                    <a:pt x="245" y="1912"/>
                  </a:lnTo>
                  <a:lnTo>
                    <a:pt x="244" y="1905"/>
                  </a:lnTo>
                  <a:lnTo>
                    <a:pt x="243" y="1899"/>
                  </a:lnTo>
                  <a:lnTo>
                    <a:pt x="242" y="1893"/>
                  </a:lnTo>
                  <a:lnTo>
                    <a:pt x="253" y="1887"/>
                  </a:lnTo>
                  <a:lnTo>
                    <a:pt x="260" y="1883"/>
                  </a:lnTo>
                  <a:lnTo>
                    <a:pt x="266" y="1881"/>
                  </a:lnTo>
                  <a:lnTo>
                    <a:pt x="270" y="1881"/>
                  </a:lnTo>
                  <a:lnTo>
                    <a:pt x="284" y="1887"/>
                  </a:lnTo>
                  <a:lnTo>
                    <a:pt x="310" y="1902"/>
                  </a:lnTo>
                  <a:close/>
                  <a:moveTo>
                    <a:pt x="296" y="2867"/>
                  </a:moveTo>
                  <a:lnTo>
                    <a:pt x="310" y="2878"/>
                  </a:lnTo>
                  <a:lnTo>
                    <a:pt x="325" y="2889"/>
                  </a:lnTo>
                  <a:lnTo>
                    <a:pt x="343" y="2902"/>
                  </a:lnTo>
                  <a:lnTo>
                    <a:pt x="362" y="2915"/>
                  </a:lnTo>
                  <a:lnTo>
                    <a:pt x="406" y="2942"/>
                  </a:lnTo>
                  <a:lnTo>
                    <a:pt x="451" y="2969"/>
                  </a:lnTo>
                  <a:lnTo>
                    <a:pt x="473" y="2984"/>
                  </a:lnTo>
                  <a:lnTo>
                    <a:pt x="494" y="2998"/>
                  </a:lnTo>
                  <a:lnTo>
                    <a:pt x="514" y="3013"/>
                  </a:lnTo>
                  <a:lnTo>
                    <a:pt x="533" y="3027"/>
                  </a:lnTo>
                  <a:lnTo>
                    <a:pt x="550" y="3040"/>
                  </a:lnTo>
                  <a:lnTo>
                    <a:pt x="564" y="3054"/>
                  </a:lnTo>
                  <a:lnTo>
                    <a:pt x="569" y="3061"/>
                  </a:lnTo>
                  <a:lnTo>
                    <a:pt x="574" y="3068"/>
                  </a:lnTo>
                  <a:lnTo>
                    <a:pt x="579" y="3074"/>
                  </a:lnTo>
                  <a:lnTo>
                    <a:pt x="582" y="3080"/>
                  </a:lnTo>
                  <a:lnTo>
                    <a:pt x="567" y="3098"/>
                  </a:lnTo>
                  <a:lnTo>
                    <a:pt x="556" y="3110"/>
                  </a:lnTo>
                  <a:lnTo>
                    <a:pt x="550" y="3113"/>
                  </a:lnTo>
                  <a:lnTo>
                    <a:pt x="544" y="3115"/>
                  </a:lnTo>
                  <a:lnTo>
                    <a:pt x="536" y="3117"/>
                  </a:lnTo>
                  <a:lnTo>
                    <a:pt x="526" y="3120"/>
                  </a:lnTo>
                  <a:lnTo>
                    <a:pt x="493" y="3103"/>
                  </a:lnTo>
                  <a:lnTo>
                    <a:pt x="451" y="3078"/>
                  </a:lnTo>
                  <a:lnTo>
                    <a:pt x="429" y="3064"/>
                  </a:lnTo>
                  <a:lnTo>
                    <a:pt x="405" y="3048"/>
                  </a:lnTo>
                  <a:lnTo>
                    <a:pt x="381" y="3031"/>
                  </a:lnTo>
                  <a:lnTo>
                    <a:pt x="359" y="3014"/>
                  </a:lnTo>
                  <a:lnTo>
                    <a:pt x="339" y="2995"/>
                  </a:lnTo>
                  <a:lnTo>
                    <a:pt x="320" y="2976"/>
                  </a:lnTo>
                  <a:lnTo>
                    <a:pt x="313" y="2966"/>
                  </a:lnTo>
                  <a:lnTo>
                    <a:pt x="305" y="2957"/>
                  </a:lnTo>
                  <a:lnTo>
                    <a:pt x="299" y="2947"/>
                  </a:lnTo>
                  <a:lnTo>
                    <a:pt x="294" y="2938"/>
                  </a:lnTo>
                  <a:lnTo>
                    <a:pt x="289" y="2929"/>
                  </a:lnTo>
                  <a:lnTo>
                    <a:pt x="286" y="2920"/>
                  </a:lnTo>
                  <a:lnTo>
                    <a:pt x="284" y="2910"/>
                  </a:lnTo>
                  <a:lnTo>
                    <a:pt x="283" y="2901"/>
                  </a:lnTo>
                  <a:lnTo>
                    <a:pt x="284" y="2892"/>
                  </a:lnTo>
                  <a:lnTo>
                    <a:pt x="286" y="2884"/>
                  </a:lnTo>
                  <a:lnTo>
                    <a:pt x="291" y="2875"/>
                  </a:lnTo>
                  <a:lnTo>
                    <a:pt x="296" y="2867"/>
                  </a:lnTo>
                  <a:close/>
                  <a:moveTo>
                    <a:pt x="323" y="3058"/>
                  </a:moveTo>
                  <a:lnTo>
                    <a:pt x="329" y="3054"/>
                  </a:lnTo>
                  <a:lnTo>
                    <a:pt x="333" y="3050"/>
                  </a:lnTo>
                  <a:lnTo>
                    <a:pt x="353" y="3068"/>
                  </a:lnTo>
                  <a:lnTo>
                    <a:pt x="373" y="3085"/>
                  </a:lnTo>
                  <a:lnTo>
                    <a:pt x="392" y="3099"/>
                  </a:lnTo>
                  <a:lnTo>
                    <a:pt x="411" y="3114"/>
                  </a:lnTo>
                  <a:lnTo>
                    <a:pt x="431" y="3127"/>
                  </a:lnTo>
                  <a:lnTo>
                    <a:pt x="452" y="3141"/>
                  </a:lnTo>
                  <a:lnTo>
                    <a:pt x="475" y="3153"/>
                  </a:lnTo>
                  <a:lnTo>
                    <a:pt x="501" y="3167"/>
                  </a:lnTo>
                  <a:lnTo>
                    <a:pt x="494" y="3189"/>
                  </a:lnTo>
                  <a:lnTo>
                    <a:pt x="488" y="3211"/>
                  </a:lnTo>
                  <a:lnTo>
                    <a:pt x="483" y="3235"/>
                  </a:lnTo>
                  <a:lnTo>
                    <a:pt x="476" y="3257"/>
                  </a:lnTo>
                  <a:lnTo>
                    <a:pt x="474" y="3257"/>
                  </a:lnTo>
                  <a:lnTo>
                    <a:pt x="473" y="3258"/>
                  </a:lnTo>
                  <a:lnTo>
                    <a:pt x="435" y="3238"/>
                  </a:lnTo>
                  <a:lnTo>
                    <a:pt x="405" y="3219"/>
                  </a:lnTo>
                  <a:lnTo>
                    <a:pt x="391" y="3210"/>
                  </a:lnTo>
                  <a:lnTo>
                    <a:pt x="379" y="3201"/>
                  </a:lnTo>
                  <a:lnTo>
                    <a:pt x="369" y="3191"/>
                  </a:lnTo>
                  <a:lnTo>
                    <a:pt x="359" y="3182"/>
                  </a:lnTo>
                  <a:lnTo>
                    <a:pt x="351" y="3171"/>
                  </a:lnTo>
                  <a:lnTo>
                    <a:pt x="344" y="3160"/>
                  </a:lnTo>
                  <a:lnTo>
                    <a:pt x="338" y="3147"/>
                  </a:lnTo>
                  <a:lnTo>
                    <a:pt x="334" y="3133"/>
                  </a:lnTo>
                  <a:lnTo>
                    <a:pt x="330" y="3117"/>
                  </a:lnTo>
                  <a:lnTo>
                    <a:pt x="326" y="3099"/>
                  </a:lnTo>
                  <a:lnTo>
                    <a:pt x="324" y="3080"/>
                  </a:lnTo>
                  <a:lnTo>
                    <a:pt x="323" y="3058"/>
                  </a:lnTo>
                  <a:close/>
                  <a:moveTo>
                    <a:pt x="364" y="3242"/>
                  </a:moveTo>
                  <a:lnTo>
                    <a:pt x="370" y="3243"/>
                  </a:lnTo>
                  <a:lnTo>
                    <a:pt x="378" y="3246"/>
                  </a:lnTo>
                  <a:lnTo>
                    <a:pt x="390" y="3252"/>
                  </a:lnTo>
                  <a:lnTo>
                    <a:pt x="403" y="3258"/>
                  </a:lnTo>
                  <a:lnTo>
                    <a:pt x="436" y="3275"/>
                  </a:lnTo>
                  <a:lnTo>
                    <a:pt x="474" y="3296"/>
                  </a:lnTo>
                  <a:lnTo>
                    <a:pt x="511" y="3318"/>
                  </a:lnTo>
                  <a:lnTo>
                    <a:pt x="545" y="3339"/>
                  </a:lnTo>
                  <a:lnTo>
                    <a:pt x="560" y="3349"/>
                  </a:lnTo>
                  <a:lnTo>
                    <a:pt x="572" y="3357"/>
                  </a:lnTo>
                  <a:lnTo>
                    <a:pt x="583" y="3366"/>
                  </a:lnTo>
                  <a:lnTo>
                    <a:pt x="589" y="3372"/>
                  </a:lnTo>
                  <a:lnTo>
                    <a:pt x="579" y="3395"/>
                  </a:lnTo>
                  <a:lnTo>
                    <a:pt x="562" y="3428"/>
                  </a:lnTo>
                  <a:lnTo>
                    <a:pt x="546" y="3457"/>
                  </a:lnTo>
                  <a:lnTo>
                    <a:pt x="539" y="3469"/>
                  </a:lnTo>
                  <a:lnTo>
                    <a:pt x="508" y="3447"/>
                  </a:lnTo>
                  <a:lnTo>
                    <a:pt x="472" y="3425"/>
                  </a:lnTo>
                  <a:lnTo>
                    <a:pt x="454" y="3412"/>
                  </a:lnTo>
                  <a:lnTo>
                    <a:pt x="436" y="3401"/>
                  </a:lnTo>
                  <a:lnTo>
                    <a:pt x="419" y="3388"/>
                  </a:lnTo>
                  <a:lnTo>
                    <a:pt x="403" y="3374"/>
                  </a:lnTo>
                  <a:lnTo>
                    <a:pt x="389" y="3360"/>
                  </a:lnTo>
                  <a:lnTo>
                    <a:pt x="376" y="3346"/>
                  </a:lnTo>
                  <a:lnTo>
                    <a:pt x="371" y="3338"/>
                  </a:lnTo>
                  <a:lnTo>
                    <a:pt x="365" y="3331"/>
                  </a:lnTo>
                  <a:lnTo>
                    <a:pt x="361" y="3322"/>
                  </a:lnTo>
                  <a:lnTo>
                    <a:pt x="358" y="3315"/>
                  </a:lnTo>
                  <a:lnTo>
                    <a:pt x="356" y="3307"/>
                  </a:lnTo>
                  <a:lnTo>
                    <a:pt x="354" y="3298"/>
                  </a:lnTo>
                  <a:lnTo>
                    <a:pt x="353" y="3290"/>
                  </a:lnTo>
                  <a:lnTo>
                    <a:pt x="353" y="3280"/>
                  </a:lnTo>
                  <a:lnTo>
                    <a:pt x="354" y="3271"/>
                  </a:lnTo>
                  <a:lnTo>
                    <a:pt x="356" y="3261"/>
                  </a:lnTo>
                  <a:lnTo>
                    <a:pt x="359" y="3252"/>
                  </a:lnTo>
                  <a:lnTo>
                    <a:pt x="364" y="3242"/>
                  </a:lnTo>
                  <a:close/>
                  <a:moveTo>
                    <a:pt x="400" y="3436"/>
                  </a:moveTo>
                  <a:lnTo>
                    <a:pt x="409" y="3436"/>
                  </a:lnTo>
                  <a:lnTo>
                    <a:pt x="417" y="3438"/>
                  </a:lnTo>
                  <a:lnTo>
                    <a:pt x="427" y="3441"/>
                  </a:lnTo>
                  <a:lnTo>
                    <a:pt x="436" y="3445"/>
                  </a:lnTo>
                  <a:lnTo>
                    <a:pt x="455" y="3456"/>
                  </a:lnTo>
                  <a:lnTo>
                    <a:pt x="475" y="3468"/>
                  </a:lnTo>
                  <a:lnTo>
                    <a:pt x="515" y="3497"/>
                  </a:lnTo>
                  <a:lnTo>
                    <a:pt x="550" y="3522"/>
                  </a:lnTo>
                  <a:lnTo>
                    <a:pt x="542" y="3531"/>
                  </a:lnTo>
                  <a:lnTo>
                    <a:pt x="531" y="3540"/>
                  </a:lnTo>
                  <a:lnTo>
                    <a:pt x="518" y="3549"/>
                  </a:lnTo>
                  <a:lnTo>
                    <a:pt x="505" y="3557"/>
                  </a:lnTo>
                  <a:lnTo>
                    <a:pt x="491" y="3564"/>
                  </a:lnTo>
                  <a:lnTo>
                    <a:pt x="477" y="3572"/>
                  </a:lnTo>
                  <a:lnTo>
                    <a:pt x="465" y="3577"/>
                  </a:lnTo>
                  <a:lnTo>
                    <a:pt x="455" y="3580"/>
                  </a:lnTo>
                  <a:lnTo>
                    <a:pt x="446" y="3573"/>
                  </a:lnTo>
                  <a:lnTo>
                    <a:pt x="436" y="3565"/>
                  </a:lnTo>
                  <a:lnTo>
                    <a:pt x="429" y="3558"/>
                  </a:lnTo>
                  <a:lnTo>
                    <a:pt x="424" y="3551"/>
                  </a:lnTo>
                  <a:lnTo>
                    <a:pt x="418" y="3542"/>
                  </a:lnTo>
                  <a:lnTo>
                    <a:pt x="414" y="3535"/>
                  </a:lnTo>
                  <a:lnTo>
                    <a:pt x="411" y="3526"/>
                  </a:lnTo>
                  <a:lnTo>
                    <a:pt x="408" y="3518"/>
                  </a:lnTo>
                  <a:lnTo>
                    <a:pt x="405" y="3499"/>
                  </a:lnTo>
                  <a:lnTo>
                    <a:pt x="402" y="3480"/>
                  </a:lnTo>
                  <a:lnTo>
                    <a:pt x="401" y="3458"/>
                  </a:lnTo>
                  <a:lnTo>
                    <a:pt x="400" y="3436"/>
                  </a:lnTo>
                  <a:close/>
                  <a:moveTo>
                    <a:pt x="590" y="3511"/>
                  </a:moveTo>
                  <a:lnTo>
                    <a:pt x="599" y="3479"/>
                  </a:lnTo>
                  <a:lnTo>
                    <a:pt x="607" y="3450"/>
                  </a:lnTo>
                  <a:lnTo>
                    <a:pt x="618" y="3423"/>
                  </a:lnTo>
                  <a:lnTo>
                    <a:pt x="630" y="3396"/>
                  </a:lnTo>
                  <a:lnTo>
                    <a:pt x="668" y="3409"/>
                  </a:lnTo>
                  <a:lnTo>
                    <a:pt x="708" y="3423"/>
                  </a:lnTo>
                  <a:lnTo>
                    <a:pt x="750" y="3437"/>
                  </a:lnTo>
                  <a:lnTo>
                    <a:pt x="790" y="3452"/>
                  </a:lnTo>
                  <a:lnTo>
                    <a:pt x="830" y="3468"/>
                  </a:lnTo>
                  <a:lnTo>
                    <a:pt x="870" y="3487"/>
                  </a:lnTo>
                  <a:lnTo>
                    <a:pt x="890" y="3497"/>
                  </a:lnTo>
                  <a:lnTo>
                    <a:pt x="910" y="3507"/>
                  </a:lnTo>
                  <a:lnTo>
                    <a:pt x="929" y="3519"/>
                  </a:lnTo>
                  <a:lnTo>
                    <a:pt x="948" y="3531"/>
                  </a:lnTo>
                  <a:lnTo>
                    <a:pt x="949" y="3556"/>
                  </a:lnTo>
                  <a:lnTo>
                    <a:pt x="948" y="3586"/>
                  </a:lnTo>
                  <a:lnTo>
                    <a:pt x="946" y="3600"/>
                  </a:lnTo>
                  <a:lnTo>
                    <a:pt x="943" y="3614"/>
                  </a:lnTo>
                  <a:lnTo>
                    <a:pt x="941" y="3620"/>
                  </a:lnTo>
                  <a:lnTo>
                    <a:pt x="938" y="3627"/>
                  </a:lnTo>
                  <a:lnTo>
                    <a:pt x="935" y="3632"/>
                  </a:lnTo>
                  <a:lnTo>
                    <a:pt x="932" y="3636"/>
                  </a:lnTo>
                  <a:lnTo>
                    <a:pt x="893" y="3619"/>
                  </a:lnTo>
                  <a:lnTo>
                    <a:pt x="850" y="3600"/>
                  </a:lnTo>
                  <a:lnTo>
                    <a:pt x="803" y="3579"/>
                  </a:lnTo>
                  <a:lnTo>
                    <a:pt x="757" y="3559"/>
                  </a:lnTo>
                  <a:lnTo>
                    <a:pt x="733" y="3550"/>
                  </a:lnTo>
                  <a:lnTo>
                    <a:pt x="711" y="3540"/>
                  </a:lnTo>
                  <a:lnTo>
                    <a:pt x="687" y="3532"/>
                  </a:lnTo>
                  <a:lnTo>
                    <a:pt x="666" y="3525"/>
                  </a:lnTo>
                  <a:lnTo>
                    <a:pt x="645" y="3519"/>
                  </a:lnTo>
                  <a:lnTo>
                    <a:pt x="625" y="3515"/>
                  </a:lnTo>
                  <a:lnTo>
                    <a:pt x="607" y="3512"/>
                  </a:lnTo>
                  <a:lnTo>
                    <a:pt x="590" y="3511"/>
                  </a:lnTo>
                  <a:close/>
                  <a:moveTo>
                    <a:pt x="964" y="3615"/>
                  </a:moveTo>
                  <a:lnTo>
                    <a:pt x="971" y="3596"/>
                  </a:lnTo>
                  <a:lnTo>
                    <a:pt x="978" y="3577"/>
                  </a:lnTo>
                  <a:lnTo>
                    <a:pt x="985" y="3558"/>
                  </a:lnTo>
                  <a:lnTo>
                    <a:pt x="992" y="3540"/>
                  </a:lnTo>
                  <a:lnTo>
                    <a:pt x="1024" y="3543"/>
                  </a:lnTo>
                  <a:lnTo>
                    <a:pt x="1056" y="3548"/>
                  </a:lnTo>
                  <a:lnTo>
                    <a:pt x="1087" y="3552"/>
                  </a:lnTo>
                  <a:lnTo>
                    <a:pt x="1119" y="3558"/>
                  </a:lnTo>
                  <a:lnTo>
                    <a:pt x="1182" y="3571"/>
                  </a:lnTo>
                  <a:lnTo>
                    <a:pt x="1244" y="3584"/>
                  </a:lnTo>
                  <a:lnTo>
                    <a:pt x="1308" y="3599"/>
                  </a:lnTo>
                  <a:lnTo>
                    <a:pt x="1371" y="3612"/>
                  </a:lnTo>
                  <a:lnTo>
                    <a:pt x="1403" y="3618"/>
                  </a:lnTo>
                  <a:lnTo>
                    <a:pt x="1435" y="3624"/>
                  </a:lnTo>
                  <a:lnTo>
                    <a:pt x="1468" y="3629"/>
                  </a:lnTo>
                  <a:lnTo>
                    <a:pt x="1501" y="3633"/>
                  </a:lnTo>
                  <a:lnTo>
                    <a:pt x="1502" y="3612"/>
                  </a:lnTo>
                  <a:lnTo>
                    <a:pt x="1502" y="3591"/>
                  </a:lnTo>
                  <a:lnTo>
                    <a:pt x="1504" y="3570"/>
                  </a:lnTo>
                  <a:lnTo>
                    <a:pt x="1505" y="3549"/>
                  </a:lnTo>
                  <a:lnTo>
                    <a:pt x="1507" y="3527"/>
                  </a:lnTo>
                  <a:lnTo>
                    <a:pt x="1509" y="3507"/>
                  </a:lnTo>
                  <a:lnTo>
                    <a:pt x="1511" y="3487"/>
                  </a:lnTo>
                  <a:lnTo>
                    <a:pt x="1515" y="3467"/>
                  </a:lnTo>
                  <a:lnTo>
                    <a:pt x="1571" y="3467"/>
                  </a:lnTo>
                  <a:lnTo>
                    <a:pt x="1648" y="3464"/>
                  </a:lnTo>
                  <a:lnTo>
                    <a:pt x="1737" y="3461"/>
                  </a:lnTo>
                  <a:lnTo>
                    <a:pt x="1831" y="3459"/>
                  </a:lnTo>
                  <a:lnTo>
                    <a:pt x="1878" y="3460"/>
                  </a:lnTo>
                  <a:lnTo>
                    <a:pt x="1922" y="3461"/>
                  </a:lnTo>
                  <a:lnTo>
                    <a:pt x="1963" y="3463"/>
                  </a:lnTo>
                  <a:lnTo>
                    <a:pt x="2000" y="3467"/>
                  </a:lnTo>
                  <a:lnTo>
                    <a:pt x="2017" y="3470"/>
                  </a:lnTo>
                  <a:lnTo>
                    <a:pt x="2033" y="3474"/>
                  </a:lnTo>
                  <a:lnTo>
                    <a:pt x="2046" y="3477"/>
                  </a:lnTo>
                  <a:lnTo>
                    <a:pt x="2058" y="3481"/>
                  </a:lnTo>
                  <a:lnTo>
                    <a:pt x="2069" y="3485"/>
                  </a:lnTo>
                  <a:lnTo>
                    <a:pt x="2077" y="3490"/>
                  </a:lnTo>
                  <a:lnTo>
                    <a:pt x="2083" y="3497"/>
                  </a:lnTo>
                  <a:lnTo>
                    <a:pt x="2088" y="3503"/>
                  </a:lnTo>
                  <a:lnTo>
                    <a:pt x="2094" y="3527"/>
                  </a:lnTo>
                  <a:lnTo>
                    <a:pt x="2098" y="3553"/>
                  </a:lnTo>
                  <a:lnTo>
                    <a:pt x="2102" y="3579"/>
                  </a:lnTo>
                  <a:lnTo>
                    <a:pt x="2105" y="3608"/>
                  </a:lnTo>
                  <a:lnTo>
                    <a:pt x="2079" y="3634"/>
                  </a:lnTo>
                  <a:lnTo>
                    <a:pt x="2055" y="3660"/>
                  </a:lnTo>
                  <a:lnTo>
                    <a:pt x="2032" y="3685"/>
                  </a:lnTo>
                  <a:lnTo>
                    <a:pt x="2008" y="3708"/>
                  </a:lnTo>
                  <a:lnTo>
                    <a:pt x="1996" y="3719"/>
                  </a:lnTo>
                  <a:lnTo>
                    <a:pt x="1984" y="3728"/>
                  </a:lnTo>
                  <a:lnTo>
                    <a:pt x="1971" y="3738"/>
                  </a:lnTo>
                  <a:lnTo>
                    <a:pt x="1957" y="3745"/>
                  </a:lnTo>
                  <a:lnTo>
                    <a:pt x="1943" y="3753"/>
                  </a:lnTo>
                  <a:lnTo>
                    <a:pt x="1928" y="3759"/>
                  </a:lnTo>
                  <a:lnTo>
                    <a:pt x="1911" y="3764"/>
                  </a:lnTo>
                  <a:lnTo>
                    <a:pt x="1895" y="3767"/>
                  </a:lnTo>
                  <a:lnTo>
                    <a:pt x="1883" y="3759"/>
                  </a:lnTo>
                  <a:lnTo>
                    <a:pt x="1864" y="3745"/>
                  </a:lnTo>
                  <a:lnTo>
                    <a:pt x="1844" y="3729"/>
                  </a:lnTo>
                  <a:lnTo>
                    <a:pt x="1823" y="3710"/>
                  </a:lnTo>
                  <a:lnTo>
                    <a:pt x="1813" y="3700"/>
                  </a:lnTo>
                  <a:lnTo>
                    <a:pt x="1804" y="3690"/>
                  </a:lnTo>
                  <a:lnTo>
                    <a:pt x="1797" y="3681"/>
                  </a:lnTo>
                  <a:lnTo>
                    <a:pt x="1791" y="3671"/>
                  </a:lnTo>
                  <a:lnTo>
                    <a:pt x="1789" y="3667"/>
                  </a:lnTo>
                  <a:lnTo>
                    <a:pt x="1788" y="3663"/>
                  </a:lnTo>
                  <a:lnTo>
                    <a:pt x="1787" y="3658"/>
                  </a:lnTo>
                  <a:lnTo>
                    <a:pt x="1787" y="3655"/>
                  </a:lnTo>
                  <a:lnTo>
                    <a:pt x="1787" y="3651"/>
                  </a:lnTo>
                  <a:lnTo>
                    <a:pt x="1789" y="3648"/>
                  </a:lnTo>
                  <a:lnTo>
                    <a:pt x="1790" y="3645"/>
                  </a:lnTo>
                  <a:lnTo>
                    <a:pt x="1793" y="3642"/>
                  </a:lnTo>
                  <a:lnTo>
                    <a:pt x="1895" y="3654"/>
                  </a:lnTo>
                  <a:lnTo>
                    <a:pt x="1898" y="3668"/>
                  </a:lnTo>
                  <a:lnTo>
                    <a:pt x="1900" y="3682"/>
                  </a:lnTo>
                  <a:lnTo>
                    <a:pt x="1900" y="3694"/>
                  </a:lnTo>
                  <a:lnTo>
                    <a:pt x="1900" y="3708"/>
                  </a:lnTo>
                  <a:lnTo>
                    <a:pt x="1900" y="3721"/>
                  </a:lnTo>
                  <a:lnTo>
                    <a:pt x="1902" y="3733"/>
                  </a:lnTo>
                  <a:lnTo>
                    <a:pt x="1903" y="3740"/>
                  </a:lnTo>
                  <a:lnTo>
                    <a:pt x="1904" y="3746"/>
                  </a:lnTo>
                  <a:lnTo>
                    <a:pt x="1907" y="3753"/>
                  </a:lnTo>
                  <a:lnTo>
                    <a:pt x="1909" y="3759"/>
                  </a:lnTo>
                  <a:lnTo>
                    <a:pt x="1914" y="3755"/>
                  </a:lnTo>
                  <a:lnTo>
                    <a:pt x="1918" y="3749"/>
                  </a:lnTo>
                  <a:lnTo>
                    <a:pt x="1921" y="3744"/>
                  </a:lnTo>
                  <a:lnTo>
                    <a:pt x="1924" y="3739"/>
                  </a:lnTo>
                  <a:lnTo>
                    <a:pt x="1928" y="3726"/>
                  </a:lnTo>
                  <a:lnTo>
                    <a:pt x="1931" y="3712"/>
                  </a:lnTo>
                  <a:lnTo>
                    <a:pt x="1937" y="3684"/>
                  </a:lnTo>
                  <a:lnTo>
                    <a:pt x="1940" y="3658"/>
                  </a:lnTo>
                  <a:lnTo>
                    <a:pt x="1964" y="3655"/>
                  </a:lnTo>
                  <a:lnTo>
                    <a:pt x="1988" y="3653"/>
                  </a:lnTo>
                  <a:lnTo>
                    <a:pt x="2015" y="3653"/>
                  </a:lnTo>
                  <a:lnTo>
                    <a:pt x="2044" y="3654"/>
                  </a:lnTo>
                  <a:lnTo>
                    <a:pt x="2043" y="3646"/>
                  </a:lnTo>
                  <a:lnTo>
                    <a:pt x="2042" y="3636"/>
                  </a:lnTo>
                  <a:lnTo>
                    <a:pt x="2041" y="3627"/>
                  </a:lnTo>
                  <a:lnTo>
                    <a:pt x="2040" y="3618"/>
                  </a:lnTo>
                  <a:lnTo>
                    <a:pt x="1973" y="3609"/>
                  </a:lnTo>
                  <a:lnTo>
                    <a:pt x="1904" y="3598"/>
                  </a:lnTo>
                  <a:lnTo>
                    <a:pt x="1870" y="3593"/>
                  </a:lnTo>
                  <a:lnTo>
                    <a:pt x="1836" y="3589"/>
                  </a:lnTo>
                  <a:lnTo>
                    <a:pt x="1803" y="3586"/>
                  </a:lnTo>
                  <a:lnTo>
                    <a:pt x="1769" y="3583"/>
                  </a:lnTo>
                  <a:lnTo>
                    <a:pt x="1735" y="3581"/>
                  </a:lnTo>
                  <a:lnTo>
                    <a:pt x="1702" y="3582"/>
                  </a:lnTo>
                  <a:lnTo>
                    <a:pt x="1686" y="3583"/>
                  </a:lnTo>
                  <a:lnTo>
                    <a:pt x="1670" y="3584"/>
                  </a:lnTo>
                  <a:lnTo>
                    <a:pt x="1653" y="3587"/>
                  </a:lnTo>
                  <a:lnTo>
                    <a:pt x="1637" y="3589"/>
                  </a:lnTo>
                  <a:lnTo>
                    <a:pt x="1621" y="3592"/>
                  </a:lnTo>
                  <a:lnTo>
                    <a:pt x="1605" y="3596"/>
                  </a:lnTo>
                  <a:lnTo>
                    <a:pt x="1590" y="3600"/>
                  </a:lnTo>
                  <a:lnTo>
                    <a:pt x="1574" y="3605"/>
                  </a:lnTo>
                  <a:lnTo>
                    <a:pt x="1558" y="3611"/>
                  </a:lnTo>
                  <a:lnTo>
                    <a:pt x="1543" y="3617"/>
                  </a:lnTo>
                  <a:lnTo>
                    <a:pt x="1528" y="3625"/>
                  </a:lnTo>
                  <a:lnTo>
                    <a:pt x="1514" y="3633"/>
                  </a:lnTo>
                  <a:lnTo>
                    <a:pt x="1489" y="3652"/>
                  </a:lnTo>
                  <a:lnTo>
                    <a:pt x="1468" y="3670"/>
                  </a:lnTo>
                  <a:lnTo>
                    <a:pt x="1448" y="3684"/>
                  </a:lnTo>
                  <a:lnTo>
                    <a:pt x="1430" y="3697"/>
                  </a:lnTo>
                  <a:lnTo>
                    <a:pt x="1413" y="3706"/>
                  </a:lnTo>
                  <a:lnTo>
                    <a:pt x="1398" y="3713"/>
                  </a:lnTo>
                  <a:lnTo>
                    <a:pt x="1384" y="3720"/>
                  </a:lnTo>
                  <a:lnTo>
                    <a:pt x="1371" y="3723"/>
                  </a:lnTo>
                  <a:lnTo>
                    <a:pt x="1358" y="3725"/>
                  </a:lnTo>
                  <a:lnTo>
                    <a:pt x="1348" y="3726"/>
                  </a:lnTo>
                  <a:lnTo>
                    <a:pt x="1337" y="3725"/>
                  </a:lnTo>
                  <a:lnTo>
                    <a:pt x="1328" y="3722"/>
                  </a:lnTo>
                  <a:lnTo>
                    <a:pt x="1318" y="3719"/>
                  </a:lnTo>
                  <a:lnTo>
                    <a:pt x="1310" y="3713"/>
                  </a:lnTo>
                  <a:lnTo>
                    <a:pt x="1301" y="3707"/>
                  </a:lnTo>
                  <a:lnTo>
                    <a:pt x="1293" y="3701"/>
                  </a:lnTo>
                  <a:lnTo>
                    <a:pt x="1259" y="3668"/>
                  </a:lnTo>
                  <a:lnTo>
                    <a:pt x="1220" y="3630"/>
                  </a:lnTo>
                  <a:lnTo>
                    <a:pt x="1209" y="3621"/>
                  </a:lnTo>
                  <a:lnTo>
                    <a:pt x="1196" y="3613"/>
                  </a:lnTo>
                  <a:lnTo>
                    <a:pt x="1183" y="3605"/>
                  </a:lnTo>
                  <a:lnTo>
                    <a:pt x="1169" y="3597"/>
                  </a:lnTo>
                  <a:lnTo>
                    <a:pt x="1152" y="3591"/>
                  </a:lnTo>
                  <a:lnTo>
                    <a:pt x="1135" y="3584"/>
                  </a:lnTo>
                  <a:lnTo>
                    <a:pt x="1116" y="3580"/>
                  </a:lnTo>
                  <a:lnTo>
                    <a:pt x="1095" y="3576"/>
                  </a:lnTo>
                  <a:lnTo>
                    <a:pt x="1062" y="3589"/>
                  </a:lnTo>
                  <a:lnTo>
                    <a:pt x="1028" y="3601"/>
                  </a:lnTo>
                  <a:lnTo>
                    <a:pt x="1011" y="3607"/>
                  </a:lnTo>
                  <a:lnTo>
                    <a:pt x="995" y="3611"/>
                  </a:lnTo>
                  <a:lnTo>
                    <a:pt x="980" y="3614"/>
                  </a:lnTo>
                  <a:lnTo>
                    <a:pt x="964" y="3615"/>
                  </a:lnTo>
                  <a:close/>
                  <a:moveTo>
                    <a:pt x="2136" y="3586"/>
                  </a:moveTo>
                  <a:lnTo>
                    <a:pt x="2136" y="3560"/>
                  </a:lnTo>
                  <a:lnTo>
                    <a:pt x="2137" y="3534"/>
                  </a:lnTo>
                  <a:lnTo>
                    <a:pt x="2138" y="3507"/>
                  </a:lnTo>
                  <a:lnTo>
                    <a:pt x="2139" y="3481"/>
                  </a:lnTo>
                  <a:lnTo>
                    <a:pt x="2154" y="3474"/>
                  </a:lnTo>
                  <a:lnTo>
                    <a:pt x="2168" y="3466"/>
                  </a:lnTo>
                  <a:lnTo>
                    <a:pt x="2183" y="3461"/>
                  </a:lnTo>
                  <a:lnTo>
                    <a:pt x="2197" y="3456"/>
                  </a:lnTo>
                  <a:lnTo>
                    <a:pt x="2212" y="3452"/>
                  </a:lnTo>
                  <a:lnTo>
                    <a:pt x="2228" y="3449"/>
                  </a:lnTo>
                  <a:lnTo>
                    <a:pt x="2243" y="3447"/>
                  </a:lnTo>
                  <a:lnTo>
                    <a:pt x="2259" y="3445"/>
                  </a:lnTo>
                  <a:lnTo>
                    <a:pt x="2290" y="3443"/>
                  </a:lnTo>
                  <a:lnTo>
                    <a:pt x="2323" y="3442"/>
                  </a:lnTo>
                  <a:lnTo>
                    <a:pt x="2356" y="3441"/>
                  </a:lnTo>
                  <a:lnTo>
                    <a:pt x="2389" y="3440"/>
                  </a:lnTo>
                  <a:lnTo>
                    <a:pt x="2394" y="3431"/>
                  </a:lnTo>
                  <a:lnTo>
                    <a:pt x="2398" y="3423"/>
                  </a:lnTo>
                  <a:lnTo>
                    <a:pt x="2403" y="3414"/>
                  </a:lnTo>
                  <a:lnTo>
                    <a:pt x="2407" y="3407"/>
                  </a:lnTo>
                  <a:lnTo>
                    <a:pt x="2415" y="3411"/>
                  </a:lnTo>
                  <a:lnTo>
                    <a:pt x="2427" y="3423"/>
                  </a:lnTo>
                  <a:lnTo>
                    <a:pt x="2446" y="3441"/>
                  </a:lnTo>
                  <a:lnTo>
                    <a:pt x="2468" y="3461"/>
                  </a:lnTo>
                  <a:lnTo>
                    <a:pt x="2509" y="3503"/>
                  </a:lnTo>
                  <a:lnTo>
                    <a:pt x="2536" y="3530"/>
                  </a:lnTo>
                  <a:lnTo>
                    <a:pt x="2488" y="3546"/>
                  </a:lnTo>
                  <a:lnTo>
                    <a:pt x="2442" y="3562"/>
                  </a:lnTo>
                  <a:lnTo>
                    <a:pt x="2399" y="3575"/>
                  </a:lnTo>
                  <a:lnTo>
                    <a:pt x="2358" y="3587"/>
                  </a:lnTo>
                  <a:lnTo>
                    <a:pt x="2337" y="3591"/>
                  </a:lnTo>
                  <a:lnTo>
                    <a:pt x="2317" y="3595"/>
                  </a:lnTo>
                  <a:lnTo>
                    <a:pt x="2296" y="3599"/>
                  </a:lnTo>
                  <a:lnTo>
                    <a:pt x="2274" y="3602"/>
                  </a:lnTo>
                  <a:lnTo>
                    <a:pt x="2252" y="3606"/>
                  </a:lnTo>
                  <a:lnTo>
                    <a:pt x="2230" y="3608"/>
                  </a:lnTo>
                  <a:lnTo>
                    <a:pt x="2206" y="3610"/>
                  </a:lnTo>
                  <a:lnTo>
                    <a:pt x="2182" y="3611"/>
                  </a:lnTo>
                  <a:lnTo>
                    <a:pt x="2170" y="3605"/>
                  </a:lnTo>
                  <a:lnTo>
                    <a:pt x="2158" y="3598"/>
                  </a:lnTo>
                  <a:lnTo>
                    <a:pt x="2147" y="3592"/>
                  </a:lnTo>
                  <a:lnTo>
                    <a:pt x="2136" y="3586"/>
                  </a:lnTo>
                  <a:close/>
                  <a:moveTo>
                    <a:pt x="2279" y="3649"/>
                  </a:moveTo>
                  <a:lnTo>
                    <a:pt x="2288" y="3644"/>
                  </a:lnTo>
                  <a:lnTo>
                    <a:pt x="2298" y="3638"/>
                  </a:lnTo>
                  <a:lnTo>
                    <a:pt x="2307" y="3634"/>
                  </a:lnTo>
                  <a:lnTo>
                    <a:pt x="2318" y="3631"/>
                  </a:lnTo>
                  <a:lnTo>
                    <a:pt x="2338" y="3627"/>
                  </a:lnTo>
                  <a:lnTo>
                    <a:pt x="2358" y="3625"/>
                  </a:lnTo>
                  <a:lnTo>
                    <a:pt x="2379" y="3623"/>
                  </a:lnTo>
                  <a:lnTo>
                    <a:pt x="2401" y="3621"/>
                  </a:lnTo>
                  <a:lnTo>
                    <a:pt x="2423" y="3618"/>
                  </a:lnTo>
                  <a:lnTo>
                    <a:pt x="2447" y="3615"/>
                  </a:lnTo>
                  <a:lnTo>
                    <a:pt x="2470" y="3606"/>
                  </a:lnTo>
                  <a:lnTo>
                    <a:pt x="2491" y="3595"/>
                  </a:lnTo>
                  <a:lnTo>
                    <a:pt x="2512" y="3586"/>
                  </a:lnTo>
                  <a:lnTo>
                    <a:pt x="2533" y="3578"/>
                  </a:lnTo>
                  <a:lnTo>
                    <a:pt x="2545" y="3575"/>
                  </a:lnTo>
                  <a:lnTo>
                    <a:pt x="2555" y="3573"/>
                  </a:lnTo>
                  <a:lnTo>
                    <a:pt x="2566" y="3572"/>
                  </a:lnTo>
                  <a:lnTo>
                    <a:pt x="2576" y="3572"/>
                  </a:lnTo>
                  <a:lnTo>
                    <a:pt x="2588" y="3574"/>
                  </a:lnTo>
                  <a:lnTo>
                    <a:pt x="2598" y="3577"/>
                  </a:lnTo>
                  <a:lnTo>
                    <a:pt x="2610" y="3581"/>
                  </a:lnTo>
                  <a:lnTo>
                    <a:pt x="2621" y="3588"/>
                  </a:lnTo>
                  <a:lnTo>
                    <a:pt x="2588" y="3614"/>
                  </a:lnTo>
                  <a:lnTo>
                    <a:pt x="2556" y="3639"/>
                  </a:lnTo>
                  <a:lnTo>
                    <a:pt x="2526" y="3664"/>
                  </a:lnTo>
                  <a:lnTo>
                    <a:pt x="2495" y="3686"/>
                  </a:lnTo>
                  <a:lnTo>
                    <a:pt x="2479" y="3695"/>
                  </a:lnTo>
                  <a:lnTo>
                    <a:pt x="2463" y="3705"/>
                  </a:lnTo>
                  <a:lnTo>
                    <a:pt x="2447" y="3713"/>
                  </a:lnTo>
                  <a:lnTo>
                    <a:pt x="2431" y="3720"/>
                  </a:lnTo>
                  <a:lnTo>
                    <a:pt x="2413" y="3725"/>
                  </a:lnTo>
                  <a:lnTo>
                    <a:pt x="2394" y="3729"/>
                  </a:lnTo>
                  <a:lnTo>
                    <a:pt x="2374" y="3731"/>
                  </a:lnTo>
                  <a:lnTo>
                    <a:pt x="2353" y="3732"/>
                  </a:lnTo>
                  <a:lnTo>
                    <a:pt x="2344" y="3729"/>
                  </a:lnTo>
                  <a:lnTo>
                    <a:pt x="2337" y="3725"/>
                  </a:lnTo>
                  <a:lnTo>
                    <a:pt x="2330" y="3722"/>
                  </a:lnTo>
                  <a:lnTo>
                    <a:pt x="2324" y="3718"/>
                  </a:lnTo>
                  <a:lnTo>
                    <a:pt x="2313" y="3708"/>
                  </a:lnTo>
                  <a:lnTo>
                    <a:pt x="2305" y="3699"/>
                  </a:lnTo>
                  <a:lnTo>
                    <a:pt x="2298" y="3688"/>
                  </a:lnTo>
                  <a:lnTo>
                    <a:pt x="2291" y="3676"/>
                  </a:lnTo>
                  <a:lnTo>
                    <a:pt x="2285" y="3663"/>
                  </a:lnTo>
                  <a:lnTo>
                    <a:pt x="2279" y="3649"/>
                  </a:lnTo>
                  <a:close/>
                  <a:moveTo>
                    <a:pt x="3015" y="3210"/>
                  </a:moveTo>
                  <a:lnTo>
                    <a:pt x="3013" y="3300"/>
                  </a:lnTo>
                  <a:lnTo>
                    <a:pt x="3008" y="3299"/>
                  </a:lnTo>
                  <a:lnTo>
                    <a:pt x="3005" y="3299"/>
                  </a:lnTo>
                  <a:lnTo>
                    <a:pt x="2988" y="3298"/>
                  </a:lnTo>
                  <a:lnTo>
                    <a:pt x="2972" y="3297"/>
                  </a:lnTo>
                  <a:lnTo>
                    <a:pt x="2957" y="3294"/>
                  </a:lnTo>
                  <a:lnTo>
                    <a:pt x="2943" y="3292"/>
                  </a:lnTo>
                  <a:lnTo>
                    <a:pt x="2917" y="3284"/>
                  </a:lnTo>
                  <a:lnTo>
                    <a:pt x="2890" y="3276"/>
                  </a:lnTo>
                  <a:lnTo>
                    <a:pt x="2889" y="3274"/>
                  </a:lnTo>
                  <a:lnTo>
                    <a:pt x="2890" y="3272"/>
                  </a:lnTo>
                  <a:lnTo>
                    <a:pt x="2891" y="3270"/>
                  </a:lnTo>
                  <a:lnTo>
                    <a:pt x="2892" y="3267"/>
                  </a:lnTo>
                  <a:lnTo>
                    <a:pt x="2897" y="3262"/>
                  </a:lnTo>
                  <a:lnTo>
                    <a:pt x="2903" y="3257"/>
                  </a:lnTo>
                  <a:lnTo>
                    <a:pt x="2921" y="3245"/>
                  </a:lnTo>
                  <a:lnTo>
                    <a:pt x="2942" y="3234"/>
                  </a:lnTo>
                  <a:lnTo>
                    <a:pt x="2966" y="3223"/>
                  </a:lnTo>
                  <a:lnTo>
                    <a:pt x="2987" y="3216"/>
                  </a:lnTo>
                  <a:lnTo>
                    <a:pt x="2996" y="3213"/>
                  </a:lnTo>
                  <a:lnTo>
                    <a:pt x="3004" y="3210"/>
                  </a:lnTo>
                  <a:lnTo>
                    <a:pt x="3010" y="3209"/>
                  </a:lnTo>
                  <a:lnTo>
                    <a:pt x="3015" y="3210"/>
                  </a:lnTo>
                  <a:close/>
                  <a:moveTo>
                    <a:pt x="2899" y="3215"/>
                  </a:moveTo>
                  <a:lnTo>
                    <a:pt x="2892" y="3204"/>
                  </a:lnTo>
                  <a:lnTo>
                    <a:pt x="2884" y="3195"/>
                  </a:lnTo>
                  <a:lnTo>
                    <a:pt x="2879" y="3185"/>
                  </a:lnTo>
                  <a:lnTo>
                    <a:pt x="2874" y="3177"/>
                  </a:lnTo>
                  <a:lnTo>
                    <a:pt x="2871" y="3168"/>
                  </a:lnTo>
                  <a:lnTo>
                    <a:pt x="2867" y="3160"/>
                  </a:lnTo>
                  <a:lnTo>
                    <a:pt x="2865" y="3152"/>
                  </a:lnTo>
                  <a:lnTo>
                    <a:pt x="2863" y="3145"/>
                  </a:lnTo>
                  <a:lnTo>
                    <a:pt x="2863" y="3139"/>
                  </a:lnTo>
                  <a:lnTo>
                    <a:pt x="2863" y="3131"/>
                  </a:lnTo>
                  <a:lnTo>
                    <a:pt x="2864" y="3126"/>
                  </a:lnTo>
                  <a:lnTo>
                    <a:pt x="2866" y="3120"/>
                  </a:lnTo>
                  <a:lnTo>
                    <a:pt x="2869" y="3114"/>
                  </a:lnTo>
                  <a:lnTo>
                    <a:pt x="2872" y="3108"/>
                  </a:lnTo>
                  <a:lnTo>
                    <a:pt x="2876" y="3103"/>
                  </a:lnTo>
                  <a:lnTo>
                    <a:pt x="2880" y="3098"/>
                  </a:lnTo>
                  <a:lnTo>
                    <a:pt x="2891" y="3088"/>
                  </a:lnTo>
                  <a:lnTo>
                    <a:pt x="2902" y="3079"/>
                  </a:lnTo>
                  <a:lnTo>
                    <a:pt x="2917" y="3070"/>
                  </a:lnTo>
                  <a:lnTo>
                    <a:pt x="2932" y="3060"/>
                  </a:lnTo>
                  <a:lnTo>
                    <a:pt x="2966" y="3041"/>
                  </a:lnTo>
                  <a:lnTo>
                    <a:pt x="3001" y="3019"/>
                  </a:lnTo>
                  <a:lnTo>
                    <a:pt x="3005" y="3020"/>
                  </a:lnTo>
                  <a:lnTo>
                    <a:pt x="3007" y="3022"/>
                  </a:lnTo>
                  <a:lnTo>
                    <a:pt x="3010" y="3024"/>
                  </a:lnTo>
                  <a:lnTo>
                    <a:pt x="3012" y="3029"/>
                  </a:lnTo>
                  <a:lnTo>
                    <a:pt x="3017" y="3038"/>
                  </a:lnTo>
                  <a:lnTo>
                    <a:pt x="3024" y="3048"/>
                  </a:lnTo>
                  <a:lnTo>
                    <a:pt x="3025" y="3070"/>
                  </a:lnTo>
                  <a:lnTo>
                    <a:pt x="3026" y="3088"/>
                  </a:lnTo>
                  <a:lnTo>
                    <a:pt x="3025" y="3105"/>
                  </a:lnTo>
                  <a:lnTo>
                    <a:pt x="3023" y="3120"/>
                  </a:lnTo>
                  <a:lnTo>
                    <a:pt x="3019" y="3131"/>
                  </a:lnTo>
                  <a:lnTo>
                    <a:pt x="3014" y="3142"/>
                  </a:lnTo>
                  <a:lnTo>
                    <a:pt x="3008" y="3151"/>
                  </a:lnTo>
                  <a:lnTo>
                    <a:pt x="3000" y="3160"/>
                  </a:lnTo>
                  <a:lnTo>
                    <a:pt x="2992" y="3167"/>
                  </a:lnTo>
                  <a:lnTo>
                    <a:pt x="2982" y="3174"/>
                  </a:lnTo>
                  <a:lnTo>
                    <a:pt x="2971" y="3181"/>
                  </a:lnTo>
                  <a:lnTo>
                    <a:pt x="2959" y="3186"/>
                  </a:lnTo>
                  <a:lnTo>
                    <a:pt x="2932" y="3200"/>
                  </a:lnTo>
                  <a:lnTo>
                    <a:pt x="2899" y="3215"/>
                  </a:lnTo>
                  <a:close/>
                  <a:moveTo>
                    <a:pt x="3008" y="2836"/>
                  </a:moveTo>
                  <a:lnTo>
                    <a:pt x="3014" y="2863"/>
                  </a:lnTo>
                  <a:lnTo>
                    <a:pt x="3020" y="2890"/>
                  </a:lnTo>
                  <a:lnTo>
                    <a:pt x="3023" y="2905"/>
                  </a:lnTo>
                  <a:lnTo>
                    <a:pt x="3025" y="2920"/>
                  </a:lnTo>
                  <a:lnTo>
                    <a:pt x="3024" y="2936"/>
                  </a:lnTo>
                  <a:lnTo>
                    <a:pt x="3023" y="2953"/>
                  </a:lnTo>
                  <a:lnTo>
                    <a:pt x="3000" y="2968"/>
                  </a:lnTo>
                  <a:lnTo>
                    <a:pt x="2972" y="2991"/>
                  </a:lnTo>
                  <a:lnTo>
                    <a:pt x="2939" y="3018"/>
                  </a:lnTo>
                  <a:lnTo>
                    <a:pt x="2903" y="3046"/>
                  </a:lnTo>
                  <a:lnTo>
                    <a:pt x="2869" y="3073"/>
                  </a:lnTo>
                  <a:lnTo>
                    <a:pt x="2837" y="3096"/>
                  </a:lnTo>
                  <a:lnTo>
                    <a:pt x="2823" y="3106"/>
                  </a:lnTo>
                  <a:lnTo>
                    <a:pt x="2810" y="3113"/>
                  </a:lnTo>
                  <a:lnTo>
                    <a:pt x="2801" y="3118"/>
                  </a:lnTo>
                  <a:lnTo>
                    <a:pt x="2793" y="3121"/>
                  </a:lnTo>
                  <a:lnTo>
                    <a:pt x="2778" y="3091"/>
                  </a:lnTo>
                  <a:lnTo>
                    <a:pt x="2764" y="3061"/>
                  </a:lnTo>
                  <a:lnTo>
                    <a:pt x="2751" y="3034"/>
                  </a:lnTo>
                  <a:lnTo>
                    <a:pt x="2739" y="3006"/>
                  </a:lnTo>
                  <a:lnTo>
                    <a:pt x="2761" y="2992"/>
                  </a:lnTo>
                  <a:lnTo>
                    <a:pt x="2795" y="2968"/>
                  </a:lnTo>
                  <a:lnTo>
                    <a:pt x="2836" y="2939"/>
                  </a:lnTo>
                  <a:lnTo>
                    <a:pt x="2881" y="2908"/>
                  </a:lnTo>
                  <a:lnTo>
                    <a:pt x="2924" y="2879"/>
                  </a:lnTo>
                  <a:lnTo>
                    <a:pt x="2963" y="2854"/>
                  </a:lnTo>
                  <a:lnTo>
                    <a:pt x="2979" y="2846"/>
                  </a:lnTo>
                  <a:lnTo>
                    <a:pt x="2993" y="2840"/>
                  </a:lnTo>
                  <a:lnTo>
                    <a:pt x="2998" y="2837"/>
                  </a:lnTo>
                  <a:lnTo>
                    <a:pt x="3003" y="2836"/>
                  </a:lnTo>
                  <a:lnTo>
                    <a:pt x="3006" y="2836"/>
                  </a:lnTo>
                  <a:lnTo>
                    <a:pt x="3008" y="2836"/>
                  </a:lnTo>
                  <a:close/>
                  <a:moveTo>
                    <a:pt x="2879" y="2868"/>
                  </a:moveTo>
                  <a:lnTo>
                    <a:pt x="2853" y="2888"/>
                  </a:lnTo>
                  <a:lnTo>
                    <a:pt x="2824" y="2909"/>
                  </a:lnTo>
                  <a:lnTo>
                    <a:pt x="2796" y="2931"/>
                  </a:lnTo>
                  <a:lnTo>
                    <a:pt x="2766" y="2952"/>
                  </a:lnTo>
                  <a:lnTo>
                    <a:pt x="2750" y="2961"/>
                  </a:lnTo>
                  <a:lnTo>
                    <a:pt x="2736" y="2971"/>
                  </a:lnTo>
                  <a:lnTo>
                    <a:pt x="2720" y="2979"/>
                  </a:lnTo>
                  <a:lnTo>
                    <a:pt x="2705" y="2986"/>
                  </a:lnTo>
                  <a:lnTo>
                    <a:pt x="2689" y="2993"/>
                  </a:lnTo>
                  <a:lnTo>
                    <a:pt x="2673" y="2998"/>
                  </a:lnTo>
                  <a:lnTo>
                    <a:pt x="2657" y="3003"/>
                  </a:lnTo>
                  <a:lnTo>
                    <a:pt x="2642" y="3006"/>
                  </a:lnTo>
                  <a:lnTo>
                    <a:pt x="2631" y="2975"/>
                  </a:lnTo>
                  <a:lnTo>
                    <a:pt x="2619" y="2942"/>
                  </a:lnTo>
                  <a:lnTo>
                    <a:pt x="2609" y="2910"/>
                  </a:lnTo>
                  <a:lnTo>
                    <a:pt x="2600" y="2883"/>
                  </a:lnTo>
                  <a:lnTo>
                    <a:pt x="2632" y="2861"/>
                  </a:lnTo>
                  <a:lnTo>
                    <a:pt x="2672" y="2831"/>
                  </a:lnTo>
                  <a:lnTo>
                    <a:pt x="2695" y="2815"/>
                  </a:lnTo>
                  <a:lnTo>
                    <a:pt x="2719" y="2800"/>
                  </a:lnTo>
                  <a:lnTo>
                    <a:pt x="2742" y="2788"/>
                  </a:lnTo>
                  <a:lnTo>
                    <a:pt x="2765" y="2776"/>
                  </a:lnTo>
                  <a:lnTo>
                    <a:pt x="2777" y="2772"/>
                  </a:lnTo>
                  <a:lnTo>
                    <a:pt x="2788" y="2768"/>
                  </a:lnTo>
                  <a:lnTo>
                    <a:pt x="2799" y="2766"/>
                  </a:lnTo>
                  <a:lnTo>
                    <a:pt x="2809" y="2764"/>
                  </a:lnTo>
                  <a:lnTo>
                    <a:pt x="2819" y="2763"/>
                  </a:lnTo>
                  <a:lnTo>
                    <a:pt x="2828" y="2764"/>
                  </a:lnTo>
                  <a:lnTo>
                    <a:pt x="2837" y="2767"/>
                  </a:lnTo>
                  <a:lnTo>
                    <a:pt x="2845" y="2771"/>
                  </a:lnTo>
                  <a:lnTo>
                    <a:pt x="2853" y="2776"/>
                  </a:lnTo>
                  <a:lnTo>
                    <a:pt x="2860" y="2784"/>
                  </a:lnTo>
                  <a:lnTo>
                    <a:pt x="2865" y="2793"/>
                  </a:lnTo>
                  <a:lnTo>
                    <a:pt x="2871" y="2804"/>
                  </a:lnTo>
                  <a:lnTo>
                    <a:pt x="2874" y="2816"/>
                  </a:lnTo>
                  <a:lnTo>
                    <a:pt x="2877" y="2831"/>
                  </a:lnTo>
                  <a:lnTo>
                    <a:pt x="2879" y="2849"/>
                  </a:lnTo>
                  <a:lnTo>
                    <a:pt x="2879" y="2868"/>
                  </a:lnTo>
                  <a:close/>
                  <a:moveTo>
                    <a:pt x="2808" y="2367"/>
                  </a:moveTo>
                  <a:lnTo>
                    <a:pt x="2804" y="2396"/>
                  </a:lnTo>
                  <a:lnTo>
                    <a:pt x="2798" y="2426"/>
                  </a:lnTo>
                  <a:lnTo>
                    <a:pt x="2789" y="2459"/>
                  </a:lnTo>
                  <a:lnTo>
                    <a:pt x="2779" y="2494"/>
                  </a:lnTo>
                  <a:lnTo>
                    <a:pt x="2766" y="2529"/>
                  </a:lnTo>
                  <a:lnTo>
                    <a:pt x="2751" y="2565"/>
                  </a:lnTo>
                  <a:lnTo>
                    <a:pt x="2735" y="2600"/>
                  </a:lnTo>
                  <a:lnTo>
                    <a:pt x="2717" y="2635"/>
                  </a:lnTo>
                  <a:lnTo>
                    <a:pt x="2706" y="2651"/>
                  </a:lnTo>
                  <a:lnTo>
                    <a:pt x="2697" y="2668"/>
                  </a:lnTo>
                  <a:lnTo>
                    <a:pt x="2686" y="2684"/>
                  </a:lnTo>
                  <a:lnTo>
                    <a:pt x="2674" y="2700"/>
                  </a:lnTo>
                  <a:lnTo>
                    <a:pt x="2663" y="2715"/>
                  </a:lnTo>
                  <a:lnTo>
                    <a:pt x="2651" y="2729"/>
                  </a:lnTo>
                  <a:lnTo>
                    <a:pt x="2640" y="2741"/>
                  </a:lnTo>
                  <a:lnTo>
                    <a:pt x="2627" y="2754"/>
                  </a:lnTo>
                  <a:lnTo>
                    <a:pt x="2614" y="2766"/>
                  </a:lnTo>
                  <a:lnTo>
                    <a:pt x="2600" y="2776"/>
                  </a:lnTo>
                  <a:lnTo>
                    <a:pt x="2588" y="2786"/>
                  </a:lnTo>
                  <a:lnTo>
                    <a:pt x="2574" y="2794"/>
                  </a:lnTo>
                  <a:lnTo>
                    <a:pt x="2560" y="2800"/>
                  </a:lnTo>
                  <a:lnTo>
                    <a:pt x="2546" y="2807"/>
                  </a:lnTo>
                  <a:lnTo>
                    <a:pt x="2532" y="2811"/>
                  </a:lnTo>
                  <a:lnTo>
                    <a:pt x="2517" y="2814"/>
                  </a:lnTo>
                  <a:lnTo>
                    <a:pt x="2493" y="2811"/>
                  </a:lnTo>
                  <a:lnTo>
                    <a:pt x="2469" y="2808"/>
                  </a:lnTo>
                  <a:lnTo>
                    <a:pt x="2445" y="2805"/>
                  </a:lnTo>
                  <a:lnTo>
                    <a:pt x="2421" y="2801"/>
                  </a:lnTo>
                  <a:lnTo>
                    <a:pt x="2422" y="2789"/>
                  </a:lnTo>
                  <a:lnTo>
                    <a:pt x="2423" y="2777"/>
                  </a:lnTo>
                  <a:lnTo>
                    <a:pt x="2425" y="2767"/>
                  </a:lnTo>
                  <a:lnTo>
                    <a:pt x="2428" y="2756"/>
                  </a:lnTo>
                  <a:lnTo>
                    <a:pt x="2432" y="2748"/>
                  </a:lnTo>
                  <a:lnTo>
                    <a:pt x="2436" y="2739"/>
                  </a:lnTo>
                  <a:lnTo>
                    <a:pt x="2440" y="2731"/>
                  </a:lnTo>
                  <a:lnTo>
                    <a:pt x="2445" y="2723"/>
                  </a:lnTo>
                  <a:lnTo>
                    <a:pt x="2452" y="2717"/>
                  </a:lnTo>
                  <a:lnTo>
                    <a:pt x="2458" y="2711"/>
                  </a:lnTo>
                  <a:lnTo>
                    <a:pt x="2464" y="2704"/>
                  </a:lnTo>
                  <a:lnTo>
                    <a:pt x="2472" y="2699"/>
                  </a:lnTo>
                  <a:lnTo>
                    <a:pt x="2488" y="2688"/>
                  </a:lnTo>
                  <a:lnTo>
                    <a:pt x="2504" y="2679"/>
                  </a:lnTo>
                  <a:lnTo>
                    <a:pt x="2540" y="2660"/>
                  </a:lnTo>
                  <a:lnTo>
                    <a:pt x="2577" y="2639"/>
                  </a:lnTo>
                  <a:lnTo>
                    <a:pt x="2595" y="2626"/>
                  </a:lnTo>
                  <a:lnTo>
                    <a:pt x="2613" y="2611"/>
                  </a:lnTo>
                  <a:lnTo>
                    <a:pt x="2622" y="2603"/>
                  </a:lnTo>
                  <a:lnTo>
                    <a:pt x="2630" y="2594"/>
                  </a:lnTo>
                  <a:lnTo>
                    <a:pt x="2637" y="2585"/>
                  </a:lnTo>
                  <a:lnTo>
                    <a:pt x="2646" y="2574"/>
                  </a:lnTo>
                  <a:lnTo>
                    <a:pt x="2656" y="2540"/>
                  </a:lnTo>
                  <a:lnTo>
                    <a:pt x="2667" y="2508"/>
                  </a:lnTo>
                  <a:lnTo>
                    <a:pt x="2678" y="2475"/>
                  </a:lnTo>
                  <a:lnTo>
                    <a:pt x="2687" y="2442"/>
                  </a:lnTo>
                  <a:lnTo>
                    <a:pt x="2699" y="2410"/>
                  </a:lnTo>
                  <a:lnTo>
                    <a:pt x="2710" y="2379"/>
                  </a:lnTo>
                  <a:lnTo>
                    <a:pt x="2723" y="2348"/>
                  </a:lnTo>
                  <a:lnTo>
                    <a:pt x="2737" y="2318"/>
                  </a:lnTo>
                  <a:lnTo>
                    <a:pt x="2748" y="2319"/>
                  </a:lnTo>
                  <a:lnTo>
                    <a:pt x="2758" y="2322"/>
                  </a:lnTo>
                  <a:lnTo>
                    <a:pt x="2766" y="2326"/>
                  </a:lnTo>
                  <a:lnTo>
                    <a:pt x="2775" y="2331"/>
                  </a:lnTo>
                  <a:lnTo>
                    <a:pt x="2789" y="2347"/>
                  </a:lnTo>
                  <a:lnTo>
                    <a:pt x="2808" y="2367"/>
                  </a:lnTo>
                  <a:close/>
                  <a:moveTo>
                    <a:pt x="2666" y="2254"/>
                  </a:moveTo>
                  <a:lnTo>
                    <a:pt x="2671" y="2255"/>
                  </a:lnTo>
                  <a:lnTo>
                    <a:pt x="2675" y="2255"/>
                  </a:lnTo>
                  <a:lnTo>
                    <a:pt x="2680" y="2257"/>
                  </a:lnTo>
                  <a:lnTo>
                    <a:pt x="2684" y="2258"/>
                  </a:lnTo>
                  <a:lnTo>
                    <a:pt x="2687" y="2260"/>
                  </a:lnTo>
                  <a:lnTo>
                    <a:pt x="2689" y="2264"/>
                  </a:lnTo>
                  <a:lnTo>
                    <a:pt x="2691" y="2266"/>
                  </a:lnTo>
                  <a:lnTo>
                    <a:pt x="2693" y="2269"/>
                  </a:lnTo>
                  <a:lnTo>
                    <a:pt x="2695" y="2276"/>
                  </a:lnTo>
                  <a:lnTo>
                    <a:pt x="2695" y="2285"/>
                  </a:lnTo>
                  <a:lnTo>
                    <a:pt x="2694" y="2294"/>
                  </a:lnTo>
                  <a:lnTo>
                    <a:pt x="2692" y="2304"/>
                  </a:lnTo>
                  <a:lnTo>
                    <a:pt x="2686" y="2324"/>
                  </a:lnTo>
                  <a:lnTo>
                    <a:pt x="2679" y="2344"/>
                  </a:lnTo>
                  <a:lnTo>
                    <a:pt x="2670" y="2362"/>
                  </a:lnTo>
                  <a:lnTo>
                    <a:pt x="2664" y="2376"/>
                  </a:lnTo>
                  <a:lnTo>
                    <a:pt x="2654" y="2376"/>
                  </a:lnTo>
                  <a:lnTo>
                    <a:pt x="2649" y="2375"/>
                  </a:lnTo>
                  <a:lnTo>
                    <a:pt x="2645" y="2374"/>
                  </a:lnTo>
                  <a:lnTo>
                    <a:pt x="2643" y="2352"/>
                  </a:lnTo>
                  <a:lnTo>
                    <a:pt x="2642" y="2335"/>
                  </a:lnTo>
                  <a:lnTo>
                    <a:pt x="2643" y="2322"/>
                  </a:lnTo>
                  <a:lnTo>
                    <a:pt x="2644" y="2309"/>
                  </a:lnTo>
                  <a:lnTo>
                    <a:pt x="2647" y="2297"/>
                  </a:lnTo>
                  <a:lnTo>
                    <a:pt x="2651" y="2285"/>
                  </a:lnTo>
                  <a:lnTo>
                    <a:pt x="2657" y="2271"/>
                  </a:lnTo>
                  <a:lnTo>
                    <a:pt x="2666" y="2254"/>
                  </a:lnTo>
                  <a:close/>
                  <a:moveTo>
                    <a:pt x="2593" y="2322"/>
                  </a:moveTo>
                  <a:lnTo>
                    <a:pt x="2599" y="2325"/>
                  </a:lnTo>
                  <a:lnTo>
                    <a:pt x="2604" y="2329"/>
                  </a:lnTo>
                  <a:lnTo>
                    <a:pt x="2609" y="2333"/>
                  </a:lnTo>
                  <a:lnTo>
                    <a:pt x="2613" y="2338"/>
                  </a:lnTo>
                  <a:lnTo>
                    <a:pt x="2621" y="2349"/>
                  </a:lnTo>
                  <a:lnTo>
                    <a:pt x="2626" y="2361"/>
                  </a:lnTo>
                  <a:lnTo>
                    <a:pt x="2630" y="2376"/>
                  </a:lnTo>
                  <a:lnTo>
                    <a:pt x="2633" y="2390"/>
                  </a:lnTo>
                  <a:lnTo>
                    <a:pt x="2635" y="2406"/>
                  </a:lnTo>
                  <a:lnTo>
                    <a:pt x="2636" y="2422"/>
                  </a:lnTo>
                  <a:lnTo>
                    <a:pt x="2635" y="2439"/>
                  </a:lnTo>
                  <a:lnTo>
                    <a:pt x="2634" y="2456"/>
                  </a:lnTo>
                  <a:lnTo>
                    <a:pt x="2631" y="2472"/>
                  </a:lnTo>
                  <a:lnTo>
                    <a:pt x="2628" y="2489"/>
                  </a:lnTo>
                  <a:lnTo>
                    <a:pt x="2624" y="2505"/>
                  </a:lnTo>
                  <a:lnTo>
                    <a:pt x="2618" y="2519"/>
                  </a:lnTo>
                  <a:lnTo>
                    <a:pt x="2613" y="2533"/>
                  </a:lnTo>
                  <a:lnTo>
                    <a:pt x="2607" y="2545"/>
                  </a:lnTo>
                  <a:lnTo>
                    <a:pt x="2604" y="2545"/>
                  </a:lnTo>
                  <a:lnTo>
                    <a:pt x="2599" y="2534"/>
                  </a:lnTo>
                  <a:lnTo>
                    <a:pt x="2597" y="2523"/>
                  </a:lnTo>
                  <a:lnTo>
                    <a:pt x="2594" y="2510"/>
                  </a:lnTo>
                  <a:lnTo>
                    <a:pt x="2592" y="2496"/>
                  </a:lnTo>
                  <a:lnTo>
                    <a:pt x="2589" y="2468"/>
                  </a:lnTo>
                  <a:lnTo>
                    <a:pt x="2587" y="2438"/>
                  </a:lnTo>
                  <a:lnTo>
                    <a:pt x="2586" y="2408"/>
                  </a:lnTo>
                  <a:lnTo>
                    <a:pt x="2586" y="2381"/>
                  </a:lnTo>
                  <a:lnTo>
                    <a:pt x="2585" y="2354"/>
                  </a:lnTo>
                  <a:lnTo>
                    <a:pt x="2584" y="2332"/>
                  </a:lnTo>
                  <a:lnTo>
                    <a:pt x="2593" y="2322"/>
                  </a:lnTo>
                  <a:close/>
                  <a:moveTo>
                    <a:pt x="2493" y="2250"/>
                  </a:moveTo>
                  <a:lnTo>
                    <a:pt x="2494" y="2237"/>
                  </a:lnTo>
                  <a:lnTo>
                    <a:pt x="2495" y="2226"/>
                  </a:lnTo>
                  <a:lnTo>
                    <a:pt x="2497" y="2214"/>
                  </a:lnTo>
                  <a:lnTo>
                    <a:pt x="2499" y="2203"/>
                  </a:lnTo>
                  <a:lnTo>
                    <a:pt x="2503" y="2194"/>
                  </a:lnTo>
                  <a:lnTo>
                    <a:pt x="2508" y="2185"/>
                  </a:lnTo>
                  <a:lnTo>
                    <a:pt x="2513" y="2177"/>
                  </a:lnTo>
                  <a:lnTo>
                    <a:pt x="2518" y="2170"/>
                  </a:lnTo>
                  <a:lnTo>
                    <a:pt x="2525" y="2163"/>
                  </a:lnTo>
                  <a:lnTo>
                    <a:pt x="2532" y="2158"/>
                  </a:lnTo>
                  <a:lnTo>
                    <a:pt x="2540" y="2154"/>
                  </a:lnTo>
                  <a:lnTo>
                    <a:pt x="2550" y="2149"/>
                  </a:lnTo>
                  <a:lnTo>
                    <a:pt x="2559" y="2147"/>
                  </a:lnTo>
                  <a:lnTo>
                    <a:pt x="2570" y="2145"/>
                  </a:lnTo>
                  <a:lnTo>
                    <a:pt x="2581" y="2144"/>
                  </a:lnTo>
                  <a:lnTo>
                    <a:pt x="2593" y="2145"/>
                  </a:lnTo>
                  <a:lnTo>
                    <a:pt x="2604" y="2159"/>
                  </a:lnTo>
                  <a:lnTo>
                    <a:pt x="2611" y="2172"/>
                  </a:lnTo>
                  <a:lnTo>
                    <a:pt x="2617" y="2185"/>
                  </a:lnTo>
                  <a:lnTo>
                    <a:pt x="2623" y="2200"/>
                  </a:lnTo>
                  <a:lnTo>
                    <a:pt x="2626" y="2215"/>
                  </a:lnTo>
                  <a:lnTo>
                    <a:pt x="2629" y="2232"/>
                  </a:lnTo>
                  <a:lnTo>
                    <a:pt x="2632" y="2251"/>
                  </a:lnTo>
                  <a:lnTo>
                    <a:pt x="2634" y="2272"/>
                  </a:lnTo>
                  <a:lnTo>
                    <a:pt x="2618" y="2279"/>
                  </a:lnTo>
                  <a:lnTo>
                    <a:pt x="2604" y="2288"/>
                  </a:lnTo>
                  <a:lnTo>
                    <a:pt x="2584" y="2286"/>
                  </a:lnTo>
                  <a:lnTo>
                    <a:pt x="2567" y="2284"/>
                  </a:lnTo>
                  <a:lnTo>
                    <a:pt x="2553" y="2281"/>
                  </a:lnTo>
                  <a:lnTo>
                    <a:pt x="2540" y="2277"/>
                  </a:lnTo>
                  <a:lnTo>
                    <a:pt x="2529" y="2273"/>
                  </a:lnTo>
                  <a:lnTo>
                    <a:pt x="2518" y="2268"/>
                  </a:lnTo>
                  <a:lnTo>
                    <a:pt x="2507" y="2260"/>
                  </a:lnTo>
                  <a:lnTo>
                    <a:pt x="2493" y="2250"/>
                  </a:lnTo>
                  <a:close/>
                  <a:moveTo>
                    <a:pt x="2547" y="2332"/>
                  </a:moveTo>
                  <a:lnTo>
                    <a:pt x="2550" y="2349"/>
                  </a:lnTo>
                  <a:lnTo>
                    <a:pt x="2553" y="2366"/>
                  </a:lnTo>
                  <a:lnTo>
                    <a:pt x="2555" y="2384"/>
                  </a:lnTo>
                  <a:lnTo>
                    <a:pt x="2557" y="2401"/>
                  </a:lnTo>
                  <a:lnTo>
                    <a:pt x="2560" y="2438"/>
                  </a:lnTo>
                  <a:lnTo>
                    <a:pt x="2561" y="2475"/>
                  </a:lnTo>
                  <a:lnTo>
                    <a:pt x="2561" y="2513"/>
                  </a:lnTo>
                  <a:lnTo>
                    <a:pt x="2563" y="2550"/>
                  </a:lnTo>
                  <a:lnTo>
                    <a:pt x="2563" y="2586"/>
                  </a:lnTo>
                  <a:lnTo>
                    <a:pt x="2564" y="2620"/>
                  </a:lnTo>
                  <a:lnTo>
                    <a:pt x="2548" y="2626"/>
                  </a:lnTo>
                  <a:lnTo>
                    <a:pt x="2533" y="2633"/>
                  </a:lnTo>
                  <a:lnTo>
                    <a:pt x="2517" y="2640"/>
                  </a:lnTo>
                  <a:lnTo>
                    <a:pt x="2502" y="2647"/>
                  </a:lnTo>
                  <a:lnTo>
                    <a:pt x="2492" y="2638"/>
                  </a:lnTo>
                  <a:lnTo>
                    <a:pt x="2494" y="2604"/>
                  </a:lnTo>
                  <a:lnTo>
                    <a:pt x="2496" y="2565"/>
                  </a:lnTo>
                  <a:lnTo>
                    <a:pt x="2499" y="2521"/>
                  </a:lnTo>
                  <a:lnTo>
                    <a:pt x="2502" y="2478"/>
                  </a:lnTo>
                  <a:lnTo>
                    <a:pt x="2506" y="2457"/>
                  </a:lnTo>
                  <a:lnTo>
                    <a:pt x="2509" y="2436"/>
                  </a:lnTo>
                  <a:lnTo>
                    <a:pt x="2513" y="2416"/>
                  </a:lnTo>
                  <a:lnTo>
                    <a:pt x="2517" y="2396"/>
                  </a:lnTo>
                  <a:lnTo>
                    <a:pt x="2523" y="2378"/>
                  </a:lnTo>
                  <a:lnTo>
                    <a:pt x="2530" y="2361"/>
                  </a:lnTo>
                  <a:lnTo>
                    <a:pt x="2537" y="2346"/>
                  </a:lnTo>
                  <a:lnTo>
                    <a:pt x="2547" y="2332"/>
                  </a:lnTo>
                  <a:close/>
                  <a:moveTo>
                    <a:pt x="2474" y="2291"/>
                  </a:moveTo>
                  <a:lnTo>
                    <a:pt x="2487" y="2300"/>
                  </a:lnTo>
                  <a:lnTo>
                    <a:pt x="2499" y="2308"/>
                  </a:lnTo>
                  <a:lnTo>
                    <a:pt x="2513" y="2316"/>
                  </a:lnTo>
                  <a:lnTo>
                    <a:pt x="2526" y="2326"/>
                  </a:lnTo>
                  <a:lnTo>
                    <a:pt x="2523" y="2342"/>
                  </a:lnTo>
                  <a:lnTo>
                    <a:pt x="2516" y="2383"/>
                  </a:lnTo>
                  <a:lnTo>
                    <a:pt x="2507" y="2440"/>
                  </a:lnTo>
                  <a:lnTo>
                    <a:pt x="2493" y="2506"/>
                  </a:lnTo>
                  <a:lnTo>
                    <a:pt x="2484" y="2538"/>
                  </a:lnTo>
                  <a:lnTo>
                    <a:pt x="2476" y="2569"/>
                  </a:lnTo>
                  <a:lnTo>
                    <a:pt x="2468" y="2598"/>
                  </a:lnTo>
                  <a:lnTo>
                    <a:pt x="2458" y="2623"/>
                  </a:lnTo>
                  <a:lnTo>
                    <a:pt x="2454" y="2633"/>
                  </a:lnTo>
                  <a:lnTo>
                    <a:pt x="2449" y="2643"/>
                  </a:lnTo>
                  <a:lnTo>
                    <a:pt x="2444" y="2650"/>
                  </a:lnTo>
                  <a:lnTo>
                    <a:pt x="2439" y="2657"/>
                  </a:lnTo>
                  <a:lnTo>
                    <a:pt x="2434" y="2662"/>
                  </a:lnTo>
                  <a:lnTo>
                    <a:pt x="2430" y="2664"/>
                  </a:lnTo>
                  <a:lnTo>
                    <a:pt x="2424" y="2665"/>
                  </a:lnTo>
                  <a:lnTo>
                    <a:pt x="2419" y="2663"/>
                  </a:lnTo>
                  <a:lnTo>
                    <a:pt x="2417" y="2659"/>
                  </a:lnTo>
                  <a:lnTo>
                    <a:pt x="2415" y="2654"/>
                  </a:lnTo>
                  <a:lnTo>
                    <a:pt x="2415" y="2647"/>
                  </a:lnTo>
                  <a:lnTo>
                    <a:pt x="2415" y="2639"/>
                  </a:lnTo>
                  <a:lnTo>
                    <a:pt x="2418" y="2621"/>
                  </a:lnTo>
                  <a:lnTo>
                    <a:pt x="2424" y="2599"/>
                  </a:lnTo>
                  <a:lnTo>
                    <a:pt x="2443" y="2546"/>
                  </a:lnTo>
                  <a:lnTo>
                    <a:pt x="2465" y="2489"/>
                  </a:lnTo>
                  <a:lnTo>
                    <a:pt x="2477" y="2459"/>
                  </a:lnTo>
                  <a:lnTo>
                    <a:pt x="2487" y="2431"/>
                  </a:lnTo>
                  <a:lnTo>
                    <a:pt x="2495" y="2403"/>
                  </a:lnTo>
                  <a:lnTo>
                    <a:pt x="2501" y="2378"/>
                  </a:lnTo>
                  <a:lnTo>
                    <a:pt x="2503" y="2366"/>
                  </a:lnTo>
                  <a:lnTo>
                    <a:pt x="2504" y="2356"/>
                  </a:lnTo>
                  <a:lnTo>
                    <a:pt x="2504" y="2345"/>
                  </a:lnTo>
                  <a:lnTo>
                    <a:pt x="2503" y="2335"/>
                  </a:lnTo>
                  <a:lnTo>
                    <a:pt x="2502" y="2328"/>
                  </a:lnTo>
                  <a:lnTo>
                    <a:pt x="2499" y="2321"/>
                  </a:lnTo>
                  <a:lnTo>
                    <a:pt x="2495" y="2314"/>
                  </a:lnTo>
                  <a:lnTo>
                    <a:pt x="2490" y="2310"/>
                  </a:lnTo>
                  <a:lnTo>
                    <a:pt x="2484" y="2314"/>
                  </a:lnTo>
                  <a:lnTo>
                    <a:pt x="2480" y="2321"/>
                  </a:lnTo>
                  <a:lnTo>
                    <a:pt x="2476" y="2327"/>
                  </a:lnTo>
                  <a:lnTo>
                    <a:pt x="2472" y="2334"/>
                  </a:lnTo>
                  <a:lnTo>
                    <a:pt x="2463" y="2351"/>
                  </a:lnTo>
                  <a:lnTo>
                    <a:pt x="2456" y="2371"/>
                  </a:lnTo>
                  <a:lnTo>
                    <a:pt x="2447" y="2393"/>
                  </a:lnTo>
                  <a:lnTo>
                    <a:pt x="2440" y="2417"/>
                  </a:lnTo>
                  <a:lnTo>
                    <a:pt x="2433" y="2442"/>
                  </a:lnTo>
                  <a:lnTo>
                    <a:pt x="2425" y="2469"/>
                  </a:lnTo>
                  <a:lnTo>
                    <a:pt x="2411" y="2523"/>
                  </a:lnTo>
                  <a:lnTo>
                    <a:pt x="2397" y="2574"/>
                  </a:lnTo>
                  <a:lnTo>
                    <a:pt x="2389" y="2599"/>
                  </a:lnTo>
                  <a:lnTo>
                    <a:pt x="2382" y="2621"/>
                  </a:lnTo>
                  <a:lnTo>
                    <a:pt x="2375" y="2641"/>
                  </a:lnTo>
                  <a:lnTo>
                    <a:pt x="2366" y="2659"/>
                  </a:lnTo>
                  <a:lnTo>
                    <a:pt x="2360" y="2658"/>
                  </a:lnTo>
                  <a:lnTo>
                    <a:pt x="2357" y="2657"/>
                  </a:lnTo>
                  <a:lnTo>
                    <a:pt x="2356" y="2655"/>
                  </a:lnTo>
                  <a:lnTo>
                    <a:pt x="2355" y="2652"/>
                  </a:lnTo>
                  <a:lnTo>
                    <a:pt x="2362" y="2612"/>
                  </a:lnTo>
                  <a:lnTo>
                    <a:pt x="2370" y="2565"/>
                  </a:lnTo>
                  <a:lnTo>
                    <a:pt x="2381" y="2511"/>
                  </a:lnTo>
                  <a:lnTo>
                    <a:pt x="2394" y="2457"/>
                  </a:lnTo>
                  <a:lnTo>
                    <a:pt x="2400" y="2431"/>
                  </a:lnTo>
                  <a:lnTo>
                    <a:pt x="2408" y="2404"/>
                  </a:lnTo>
                  <a:lnTo>
                    <a:pt x="2417" y="2380"/>
                  </a:lnTo>
                  <a:lnTo>
                    <a:pt x="2426" y="2357"/>
                  </a:lnTo>
                  <a:lnTo>
                    <a:pt x="2437" y="2337"/>
                  </a:lnTo>
                  <a:lnTo>
                    <a:pt x="2447" y="2318"/>
                  </a:lnTo>
                  <a:lnTo>
                    <a:pt x="2454" y="2310"/>
                  </a:lnTo>
                  <a:lnTo>
                    <a:pt x="2460" y="2303"/>
                  </a:lnTo>
                  <a:lnTo>
                    <a:pt x="2466" y="2296"/>
                  </a:lnTo>
                  <a:lnTo>
                    <a:pt x="2474" y="2291"/>
                  </a:lnTo>
                  <a:close/>
                  <a:moveTo>
                    <a:pt x="2208" y="2401"/>
                  </a:moveTo>
                  <a:lnTo>
                    <a:pt x="2224" y="2395"/>
                  </a:lnTo>
                  <a:lnTo>
                    <a:pt x="2237" y="2390"/>
                  </a:lnTo>
                  <a:lnTo>
                    <a:pt x="2249" y="2388"/>
                  </a:lnTo>
                  <a:lnTo>
                    <a:pt x="2261" y="2388"/>
                  </a:lnTo>
                  <a:lnTo>
                    <a:pt x="2270" y="2390"/>
                  </a:lnTo>
                  <a:lnTo>
                    <a:pt x="2280" y="2394"/>
                  </a:lnTo>
                  <a:lnTo>
                    <a:pt x="2288" y="2399"/>
                  </a:lnTo>
                  <a:lnTo>
                    <a:pt x="2296" y="2406"/>
                  </a:lnTo>
                  <a:lnTo>
                    <a:pt x="2304" y="2415"/>
                  </a:lnTo>
                  <a:lnTo>
                    <a:pt x="2311" y="2425"/>
                  </a:lnTo>
                  <a:lnTo>
                    <a:pt x="2320" y="2437"/>
                  </a:lnTo>
                  <a:lnTo>
                    <a:pt x="2328" y="2449"/>
                  </a:lnTo>
                  <a:lnTo>
                    <a:pt x="2347" y="2476"/>
                  </a:lnTo>
                  <a:lnTo>
                    <a:pt x="2370" y="2507"/>
                  </a:lnTo>
                  <a:lnTo>
                    <a:pt x="2370" y="2513"/>
                  </a:lnTo>
                  <a:lnTo>
                    <a:pt x="2368" y="2523"/>
                  </a:lnTo>
                  <a:lnTo>
                    <a:pt x="2365" y="2533"/>
                  </a:lnTo>
                  <a:lnTo>
                    <a:pt x="2362" y="2546"/>
                  </a:lnTo>
                  <a:lnTo>
                    <a:pt x="2353" y="2573"/>
                  </a:lnTo>
                  <a:lnTo>
                    <a:pt x="2341" y="2603"/>
                  </a:lnTo>
                  <a:lnTo>
                    <a:pt x="2330" y="2630"/>
                  </a:lnTo>
                  <a:lnTo>
                    <a:pt x="2320" y="2654"/>
                  </a:lnTo>
                  <a:lnTo>
                    <a:pt x="2316" y="2663"/>
                  </a:lnTo>
                  <a:lnTo>
                    <a:pt x="2311" y="2669"/>
                  </a:lnTo>
                  <a:lnTo>
                    <a:pt x="2309" y="2674"/>
                  </a:lnTo>
                  <a:lnTo>
                    <a:pt x="2307" y="2675"/>
                  </a:lnTo>
                  <a:lnTo>
                    <a:pt x="2302" y="2670"/>
                  </a:lnTo>
                  <a:lnTo>
                    <a:pt x="2298" y="2667"/>
                  </a:lnTo>
                  <a:lnTo>
                    <a:pt x="2294" y="2663"/>
                  </a:lnTo>
                  <a:lnTo>
                    <a:pt x="2292" y="2660"/>
                  </a:lnTo>
                  <a:lnTo>
                    <a:pt x="2290" y="2656"/>
                  </a:lnTo>
                  <a:lnTo>
                    <a:pt x="2289" y="2652"/>
                  </a:lnTo>
                  <a:lnTo>
                    <a:pt x="2289" y="2649"/>
                  </a:lnTo>
                  <a:lnTo>
                    <a:pt x="2289" y="2646"/>
                  </a:lnTo>
                  <a:lnTo>
                    <a:pt x="2293" y="2632"/>
                  </a:lnTo>
                  <a:lnTo>
                    <a:pt x="2300" y="2618"/>
                  </a:lnTo>
                  <a:lnTo>
                    <a:pt x="2287" y="2593"/>
                  </a:lnTo>
                  <a:lnTo>
                    <a:pt x="2272" y="2567"/>
                  </a:lnTo>
                  <a:lnTo>
                    <a:pt x="2256" y="2539"/>
                  </a:lnTo>
                  <a:lnTo>
                    <a:pt x="2242" y="2511"/>
                  </a:lnTo>
                  <a:lnTo>
                    <a:pt x="2235" y="2496"/>
                  </a:lnTo>
                  <a:lnTo>
                    <a:pt x="2229" y="2482"/>
                  </a:lnTo>
                  <a:lnTo>
                    <a:pt x="2223" y="2468"/>
                  </a:lnTo>
                  <a:lnTo>
                    <a:pt x="2218" y="2454"/>
                  </a:lnTo>
                  <a:lnTo>
                    <a:pt x="2214" y="2440"/>
                  </a:lnTo>
                  <a:lnTo>
                    <a:pt x="2211" y="2426"/>
                  </a:lnTo>
                  <a:lnTo>
                    <a:pt x="2209" y="2414"/>
                  </a:lnTo>
                  <a:lnTo>
                    <a:pt x="2208" y="2401"/>
                  </a:lnTo>
                  <a:close/>
                  <a:moveTo>
                    <a:pt x="2291" y="2793"/>
                  </a:moveTo>
                  <a:lnTo>
                    <a:pt x="2287" y="2793"/>
                  </a:lnTo>
                  <a:lnTo>
                    <a:pt x="2282" y="2790"/>
                  </a:lnTo>
                  <a:lnTo>
                    <a:pt x="2277" y="2787"/>
                  </a:lnTo>
                  <a:lnTo>
                    <a:pt x="2278" y="2776"/>
                  </a:lnTo>
                  <a:lnTo>
                    <a:pt x="2280" y="2764"/>
                  </a:lnTo>
                  <a:lnTo>
                    <a:pt x="2283" y="2754"/>
                  </a:lnTo>
                  <a:lnTo>
                    <a:pt x="2287" y="2743"/>
                  </a:lnTo>
                  <a:lnTo>
                    <a:pt x="2296" y="2722"/>
                  </a:lnTo>
                  <a:lnTo>
                    <a:pt x="2303" y="2702"/>
                  </a:lnTo>
                  <a:lnTo>
                    <a:pt x="2308" y="2706"/>
                  </a:lnTo>
                  <a:lnTo>
                    <a:pt x="2313" y="2711"/>
                  </a:lnTo>
                  <a:lnTo>
                    <a:pt x="2312" y="2721"/>
                  </a:lnTo>
                  <a:lnTo>
                    <a:pt x="2311" y="2733"/>
                  </a:lnTo>
                  <a:lnTo>
                    <a:pt x="2309" y="2742"/>
                  </a:lnTo>
                  <a:lnTo>
                    <a:pt x="2307" y="2753"/>
                  </a:lnTo>
                  <a:lnTo>
                    <a:pt x="2304" y="2762"/>
                  </a:lnTo>
                  <a:lnTo>
                    <a:pt x="2301" y="2773"/>
                  </a:lnTo>
                  <a:lnTo>
                    <a:pt x="2297" y="2782"/>
                  </a:lnTo>
                  <a:lnTo>
                    <a:pt x="2291" y="2793"/>
                  </a:lnTo>
                  <a:close/>
                  <a:moveTo>
                    <a:pt x="2336" y="2772"/>
                  </a:moveTo>
                  <a:lnTo>
                    <a:pt x="2334" y="2772"/>
                  </a:lnTo>
                  <a:lnTo>
                    <a:pt x="2332" y="2773"/>
                  </a:lnTo>
                  <a:lnTo>
                    <a:pt x="2329" y="2767"/>
                  </a:lnTo>
                  <a:lnTo>
                    <a:pt x="2327" y="2761"/>
                  </a:lnTo>
                  <a:lnTo>
                    <a:pt x="2325" y="2756"/>
                  </a:lnTo>
                  <a:lnTo>
                    <a:pt x="2325" y="2751"/>
                  </a:lnTo>
                  <a:lnTo>
                    <a:pt x="2325" y="2745"/>
                  </a:lnTo>
                  <a:lnTo>
                    <a:pt x="2326" y="2740"/>
                  </a:lnTo>
                  <a:lnTo>
                    <a:pt x="2327" y="2735"/>
                  </a:lnTo>
                  <a:lnTo>
                    <a:pt x="2329" y="2731"/>
                  </a:lnTo>
                  <a:lnTo>
                    <a:pt x="2341" y="2713"/>
                  </a:lnTo>
                  <a:lnTo>
                    <a:pt x="2354" y="2696"/>
                  </a:lnTo>
                  <a:lnTo>
                    <a:pt x="2362" y="2700"/>
                  </a:lnTo>
                  <a:lnTo>
                    <a:pt x="2370" y="2704"/>
                  </a:lnTo>
                  <a:lnTo>
                    <a:pt x="2365" y="2715"/>
                  </a:lnTo>
                  <a:lnTo>
                    <a:pt x="2355" y="2735"/>
                  </a:lnTo>
                  <a:lnTo>
                    <a:pt x="2344" y="2757"/>
                  </a:lnTo>
                  <a:lnTo>
                    <a:pt x="2336" y="2772"/>
                  </a:lnTo>
                  <a:close/>
                  <a:moveTo>
                    <a:pt x="2395" y="2710"/>
                  </a:moveTo>
                  <a:lnTo>
                    <a:pt x="2397" y="2710"/>
                  </a:lnTo>
                  <a:lnTo>
                    <a:pt x="2398" y="2717"/>
                  </a:lnTo>
                  <a:lnTo>
                    <a:pt x="2398" y="2724"/>
                  </a:lnTo>
                  <a:lnTo>
                    <a:pt x="2397" y="2731"/>
                  </a:lnTo>
                  <a:lnTo>
                    <a:pt x="2394" y="2737"/>
                  </a:lnTo>
                  <a:lnTo>
                    <a:pt x="2385" y="2750"/>
                  </a:lnTo>
                  <a:lnTo>
                    <a:pt x="2375" y="2764"/>
                  </a:lnTo>
                  <a:lnTo>
                    <a:pt x="2367" y="2752"/>
                  </a:lnTo>
                  <a:lnTo>
                    <a:pt x="2374" y="2741"/>
                  </a:lnTo>
                  <a:lnTo>
                    <a:pt x="2381" y="2731"/>
                  </a:lnTo>
                  <a:lnTo>
                    <a:pt x="2387" y="2720"/>
                  </a:lnTo>
                  <a:lnTo>
                    <a:pt x="2395" y="2710"/>
                  </a:lnTo>
                  <a:close/>
                  <a:moveTo>
                    <a:pt x="2273" y="2875"/>
                  </a:moveTo>
                  <a:lnTo>
                    <a:pt x="2265" y="2870"/>
                  </a:lnTo>
                  <a:lnTo>
                    <a:pt x="2256" y="2864"/>
                  </a:lnTo>
                  <a:lnTo>
                    <a:pt x="2252" y="2861"/>
                  </a:lnTo>
                  <a:lnTo>
                    <a:pt x="2249" y="2857"/>
                  </a:lnTo>
                  <a:lnTo>
                    <a:pt x="2247" y="2854"/>
                  </a:lnTo>
                  <a:lnTo>
                    <a:pt x="2246" y="2850"/>
                  </a:lnTo>
                  <a:lnTo>
                    <a:pt x="2247" y="2845"/>
                  </a:lnTo>
                  <a:lnTo>
                    <a:pt x="2248" y="2841"/>
                  </a:lnTo>
                  <a:lnTo>
                    <a:pt x="2250" y="2836"/>
                  </a:lnTo>
                  <a:lnTo>
                    <a:pt x="2253" y="2833"/>
                  </a:lnTo>
                  <a:lnTo>
                    <a:pt x="2256" y="2830"/>
                  </a:lnTo>
                  <a:lnTo>
                    <a:pt x="2260" y="2828"/>
                  </a:lnTo>
                  <a:lnTo>
                    <a:pt x="2264" y="2826"/>
                  </a:lnTo>
                  <a:lnTo>
                    <a:pt x="2269" y="2825"/>
                  </a:lnTo>
                  <a:lnTo>
                    <a:pt x="2280" y="2823"/>
                  </a:lnTo>
                  <a:lnTo>
                    <a:pt x="2291" y="2822"/>
                  </a:lnTo>
                  <a:lnTo>
                    <a:pt x="2305" y="2822"/>
                  </a:lnTo>
                  <a:lnTo>
                    <a:pt x="2320" y="2824"/>
                  </a:lnTo>
                  <a:lnTo>
                    <a:pt x="2350" y="2828"/>
                  </a:lnTo>
                  <a:lnTo>
                    <a:pt x="2382" y="2834"/>
                  </a:lnTo>
                  <a:lnTo>
                    <a:pt x="2412" y="2841"/>
                  </a:lnTo>
                  <a:lnTo>
                    <a:pt x="2438" y="2845"/>
                  </a:lnTo>
                  <a:lnTo>
                    <a:pt x="2412" y="2849"/>
                  </a:lnTo>
                  <a:lnTo>
                    <a:pt x="2385" y="2854"/>
                  </a:lnTo>
                  <a:lnTo>
                    <a:pt x="2359" y="2860"/>
                  </a:lnTo>
                  <a:lnTo>
                    <a:pt x="2334" y="2865"/>
                  </a:lnTo>
                  <a:lnTo>
                    <a:pt x="2311" y="2869"/>
                  </a:lnTo>
                  <a:lnTo>
                    <a:pt x="2293" y="2872"/>
                  </a:lnTo>
                  <a:lnTo>
                    <a:pt x="2280" y="2874"/>
                  </a:lnTo>
                  <a:lnTo>
                    <a:pt x="2273" y="2875"/>
                  </a:lnTo>
                  <a:close/>
                  <a:moveTo>
                    <a:pt x="2513" y="3071"/>
                  </a:moveTo>
                  <a:lnTo>
                    <a:pt x="2484" y="3054"/>
                  </a:lnTo>
                  <a:lnTo>
                    <a:pt x="2459" y="3037"/>
                  </a:lnTo>
                  <a:lnTo>
                    <a:pt x="2436" y="3020"/>
                  </a:lnTo>
                  <a:lnTo>
                    <a:pt x="2415" y="3004"/>
                  </a:lnTo>
                  <a:lnTo>
                    <a:pt x="2395" y="2986"/>
                  </a:lnTo>
                  <a:lnTo>
                    <a:pt x="2375" y="2968"/>
                  </a:lnTo>
                  <a:lnTo>
                    <a:pt x="2355" y="2948"/>
                  </a:lnTo>
                  <a:lnTo>
                    <a:pt x="2332" y="2926"/>
                  </a:lnTo>
                  <a:lnTo>
                    <a:pt x="2346" y="2921"/>
                  </a:lnTo>
                  <a:lnTo>
                    <a:pt x="2359" y="2917"/>
                  </a:lnTo>
                  <a:lnTo>
                    <a:pt x="2372" y="2912"/>
                  </a:lnTo>
                  <a:lnTo>
                    <a:pt x="2384" y="2909"/>
                  </a:lnTo>
                  <a:lnTo>
                    <a:pt x="2397" y="2907"/>
                  </a:lnTo>
                  <a:lnTo>
                    <a:pt x="2409" y="2905"/>
                  </a:lnTo>
                  <a:lnTo>
                    <a:pt x="2422" y="2904"/>
                  </a:lnTo>
                  <a:lnTo>
                    <a:pt x="2435" y="2904"/>
                  </a:lnTo>
                  <a:lnTo>
                    <a:pt x="2461" y="2903"/>
                  </a:lnTo>
                  <a:lnTo>
                    <a:pt x="2488" y="2904"/>
                  </a:lnTo>
                  <a:lnTo>
                    <a:pt x="2515" y="2905"/>
                  </a:lnTo>
                  <a:lnTo>
                    <a:pt x="2542" y="2906"/>
                  </a:lnTo>
                  <a:lnTo>
                    <a:pt x="2557" y="2930"/>
                  </a:lnTo>
                  <a:lnTo>
                    <a:pt x="2578" y="2968"/>
                  </a:lnTo>
                  <a:lnTo>
                    <a:pt x="2588" y="2990"/>
                  </a:lnTo>
                  <a:lnTo>
                    <a:pt x="2595" y="3009"/>
                  </a:lnTo>
                  <a:lnTo>
                    <a:pt x="2597" y="3018"/>
                  </a:lnTo>
                  <a:lnTo>
                    <a:pt x="2599" y="3027"/>
                  </a:lnTo>
                  <a:lnTo>
                    <a:pt x="2599" y="3033"/>
                  </a:lnTo>
                  <a:lnTo>
                    <a:pt x="2598" y="3039"/>
                  </a:lnTo>
                  <a:lnTo>
                    <a:pt x="2577" y="3048"/>
                  </a:lnTo>
                  <a:lnTo>
                    <a:pt x="2553" y="3057"/>
                  </a:lnTo>
                  <a:lnTo>
                    <a:pt x="2540" y="3062"/>
                  </a:lnTo>
                  <a:lnTo>
                    <a:pt x="2530" y="3067"/>
                  </a:lnTo>
                  <a:lnTo>
                    <a:pt x="2520" y="3070"/>
                  </a:lnTo>
                  <a:lnTo>
                    <a:pt x="2513" y="3071"/>
                  </a:lnTo>
                  <a:close/>
                  <a:moveTo>
                    <a:pt x="2846" y="3245"/>
                  </a:moveTo>
                  <a:lnTo>
                    <a:pt x="2840" y="3245"/>
                  </a:lnTo>
                  <a:lnTo>
                    <a:pt x="2824" y="3240"/>
                  </a:lnTo>
                  <a:lnTo>
                    <a:pt x="2810" y="3234"/>
                  </a:lnTo>
                  <a:lnTo>
                    <a:pt x="2797" y="3228"/>
                  </a:lnTo>
                  <a:lnTo>
                    <a:pt x="2785" y="3221"/>
                  </a:lnTo>
                  <a:lnTo>
                    <a:pt x="2774" y="3215"/>
                  </a:lnTo>
                  <a:lnTo>
                    <a:pt x="2763" y="3207"/>
                  </a:lnTo>
                  <a:lnTo>
                    <a:pt x="2752" y="3200"/>
                  </a:lnTo>
                  <a:lnTo>
                    <a:pt x="2742" y="3191"/>
                  </a:lnTo>
                  <a:lnTo>
                    <a:pt x="2743" y="3186"/>
                  </a:lnTo>
                  <a:lnTo>
                    <a:pt x="2744" y="3182"/>
                  </a:lnTo>
                  <a:lnTo>
                    <a:pt x="2746" y="3177"/>
                  </a:lnTo>
                  <a:lnTo>
                    <a:pt x="2750" y="3172"/>
                  </a:lnTo>
                  <a:lnTo>
                    <a:pt x="2754" y="3169"/>
                  </a:lnTo>
                  <a:lnTo>
                    <a:pt x="2759" y="3166"/>
                  </a:lnTo>
                  <a:lnTo>
                    <a:pt x="2764" y="3163"/>
                  </a:lnTo>
                  <a:lnTo>
                    <a:pt x="2769" y="3160"/>
                  </a:lnTo>
                  <a:lnTo>
                    <a:pt x="2782" y="3157"/>
                  </a:lnTo>
                  <a:lnTo>
                    <a:pt x="2796" y="3154"/>
                  </a:lnTo>
                  <a:lnTo>
                    <a:pt x="2810" y="3154"/>
                  </a:lnTo>
                  <a:lnTo>
                    <a:pt x="2824" y="3155"/>
                  </a:lnTo>
                  <a:lnTo>
                    <a:pt x="2831" y="3158"/>
                  </a:lnTo>
                  <a:lnTo>
                    <a:pt x="2837" y="3160"/>
                  </a:lnTo>
                  <a:lnTo>
                    <a:pt x="2843" y="3162"/>
                  </a:lnTo>
                  <a:lnTo>
                    <a:pt x="2848" y="3165"/>
                  </a:lnTo>
                  <a:lnTo>
                    <a:pt x="2853" y="3168"/>
                  </a:lnTo>
                  <a:lnTo>
                    <a:pt x="2857" y="3172"/>
                  </a:lnTo>
                  <a:lnTo>
                    <a:pt x="2861" y="3178"/>
                  </a:lnTo>
                  <a:lnTo>
                    <a:pt x="2863" y="3183"/>
                  </a:lnTo>
                  <a:lnTo>
                    <a:pt x="2865" y="3188"/>
                  </a:lnTo>
                  <a:lnTo>
                    <a:pt x="2866" y="3195"/>
                  </a:lnTo>
                  <a:lnTo>
                    <a:pt x="2866" y="3202"/>
                  </a:lnTo>
                  <a:lnTo>
                    <a:pt x="2864" y="3209"/>
                  </a:lnTo>
                  <a:lnTo>
                    <a:pt x="2862" y="3218"/>
                  </a:lnTo>
                  <a:lnTo>
                    <a:pt x="2858" y="3226"/>
                  </a:lnTo>
                  <a:lnTo>
                    <a:pt x="2853" y="3236"/>
                  </a:lnTo>
                  <a:lnTo>
                    <a:pt x="2846" y="3245"/>
                  </a:lnTo>
                  <a:close/>
                  <a:moveTo>
                    <a:pt x="2724" y="3185"/>
                  </a:moveTo>
                  <a:lnTo>
                    <a:pt x="2721" y="3185"/>
                  </a:lnTo>
                  <a:lnTo>
                    <a:pt x="2719" y="3185"/>
                  </a:lnTo>
                  <a:lnTo>
                    <a:pt x="2694" y="3176"/>
                  </a:lnTo>
                  <a:lnTo>
                    <a:pt x="2673" y="3167"/>
                  </a:lnTo>
                  <a:lnTo>
                    <a:pt x="2654" y="3157"/>
                  </a:lnTo>
                  <a:lnTo>
                    <a:pt x="2636" y="3147"/>
                  </a:lnTo>
                  <a:lnTo>
                    <a:pt x="2618" y="3135"/>
                  </a:lnTo>
                  <a:lnTo>
                    <a:pt x="2603" y="3124"/>
                  </a:lnTo>
                  <a:lnTo>
                    <a:pt x="2585" y="3110"/>
                  </a:lnTo>
                  <a:lnTo>
                    <a:pt x="2567" y="3096"/>
                  </a:lnTo>
                  <a:lnTo>
                    <a:pt x="2618" y="3064"/>
                  </a:lnTo>
                  <a:lnTo>
                    <a:pt x="2656" y="3038"/>
                  </a:lnTo>
                  <a:lnTo>
                    <a:pt x="2670" y="3029"/>
                  </a:lnTo>
                  <a:lnTo>
                    <a:pt x="2683" y="3022"/>
                  </a:lnTo>
                  <a:lnTo>
                    <a:pt x="2688" y="3020"/>
                  </a:lnTo>
                  <a:lnTo>
                    <a:pt x="2693" y="3018"/>
                  </a:lnTo>
                  <a:lnTo>
                    <a:pt x="2698" y="3017"/>
                  </a:lnTo>
                  <a:lnTo>
                    <a:pt x="2702" y="3017"/>
                  </a:lnTo>
                  <a:lnTo>
                    <a:pt x="2705" y="3018"/>
                  </a:lnTo>
                  <a:lnTo>
                    <a:pt x="2708" y="3019"/>
                  </a:lnTo>
                  <a:lnTo>
                    <a:pt x="2711" y="3021"/>
                  </a:lnTo>
                  <a:lnTo>
                    <a:pt x="2714" y="3024"/>
                  </a:lnTo>
                  <a:lnTo>
                    <a:pt x="2720" y="3033"/>
                  </a:lnTo>
                  <a:lnTo>
                    <a:pt x="2724" y="3046"/>
                  </a:lnTo>
                  <a:lnTo>
                    <a:pt x="2735" y="3082"/>
                  </a:lnTo>
                  <a:lnTo>
                    <a:pt x="2746" y="3135"/>
                  </a:lnTo>
                  <a:lnTo>
                    <a:pt x="2739" y="3141"/>
                  </a:lnTo>
                  <a:lnTo>
                    <a:pt x="2733" y="3146"/>
                  </a:lnTo>
                  <a:lnTo>
                    <a:pt x="2729" y="3150"/>
                  </a:lnTo>
                  <a:lnTo>
                    <a:pt x="2726" y="3155"/>
                  </a:lnTo>
                  <a:lnTo>
                    <a:pt x="2725" y="3161"/>
                  </a:lnTo>
                  <a:lnTo>
                    <a:pt x="2725" y="3167"/>
                  </a:lnTo>
                  <a:lnTo>
                    <a:pt x="2724" y="3176"/>
                  </a:lnTo>
                  <a:lnTo>
                    <a:pt x="2724" y="3185"/>
                  </a:lnTo>
                  <a:close/>
                  <a:moveTo>
                    <a:pt x="2258" y="2775"/>
                  </a:moveTo>
                  <a:lnTo>
                    <a:pt x="2250" y="2775"/>
                  </a:lnTo>
                  <a:lnTo>
                    <a:pt x="2232" y="2771"/>
                  </a:lnTo>
                  <a:lnTo>
                    <a:pt x="2217" y="2767"/>
                  </a:lnTo>
                  <a:lnTo>
                    <a:pt x="2203" y="2761"/>
                  </a:lnTo>
                  <a:lnTo>
                    <a:pt x="2190" y="2755"/>
                  </a:lnTo>
                  <a:lnTo>
                    <a:pt x="2178" y="2749"/>
                  </a:lnTo>
                  <a:lnTo>
                    <a:pt x="2169" y="2741"/>
                  </a:lnTo>
                  <a:lnTo>
                    <a:pt x="2159" y="2734"/>
                  </a:lnTo>
                  <a:lnTo>
                    <a:pt x="2151" y="2725"/>
                  </a:lnTo>
                  <a:lnTo>
                    <a:pt x="2143" y="2717"/>
                  </a:lnTo>
                  <a:lnTo>
                    <a:pt x="2135" y="2706"/>
                  </a:lnTo>
                  <a:lnTo>
                    <a:pt x="2127" y="2696"/>
                  </a:lnTo>
                  <a:lnTo>
                    <a:pt x="2119" y="2685"/>
                  </a:lnTo>
                  <a:lnTo>
                    <a:pt x="2102" y="2660"/>
                  </a:lnTo>
                  <a:lnTo>
                    <a:pt x="2084" y="2632"/>
                  </a:lnTo>
                  <a:lnTo>
                    <a:pt x="1998" y="2629"/>
                  </a:lnTo>
                  <a:lnTo>
                    <a:pt x="1997" y="2627"/>
                  </a:lnTo>
                  <a:lnTo>
                    <a:pt x="1995" y="2626"/>
                  </a:lnTo>
                  <a:lnTo>
                    <a:pt x="2018" y="2617"/>
                  </a:lnTo>
                  <a:lnTo>
                    <a:pt x="2036" y="2609"/>
                  </a:lnTo>
                  <a:lnTo>
                    <a:pt x="2051" y="2605"/>
                  </a:lnTo>
                  <a:lnTo>
                    <a:pt x="2061" y="2603"/>
                  </a:lnTo>
                  <a:lnTo>
                    <a:pt x="2070" y="2602"/>
                  </a:lnTo>
                  <a:lnTo>
                    <a:pt x="2076" y="2604"/>
                  </a:lnTo>
                  <a:lnTo>
                    <a:pt x="2081" y="2606"/>
                  </a:lnTo>
                  <a:lnTo>
                    <a:pt x="2084" y="2610"/>
                  </a:lnTo>
                  <a:lnTo>
                    <a:pt x="2089" y="2614"/>
                  </a:lnTo>
                  <a:lnTo>
                    <a:pt x="2092" y="2619"/>
                  </a:lnTo>
                  <a:lnTo>
                    <a:pt x="2096" y="2624"/>
                  </a:lnTo>
                  <a:lnTo>
                    <a:pt x="2102" y="2628"/>
                  </a:lnTo>
                  <a:lnTo>
                    <a:pt x="2111" y="2631"/>
                  </a:lnTo>
                  <a:lnTo>
                    <a:pt x="2121" y="2633"/>
                  </a:lnTo>
                  <a:lnTo>
                    <a:pt x="2135" y="2636"/>
                  </a:lnTo>
                  <a:lnTo>
                    <a:pt x="2153" y="2635"/>
                  </a:lnTo>
                  <a:lnTo>
                    <a:pt x="2143" y="2621"/>
                  </a:lnTo>
                  <a:lnTo>
                    <a:pt x="2132" y="2607"/>
                  </a:lnTo>
                  <a:lnTo>
                    <a:pt x="2121" y="2592"/>
                  </a:lnTo>
                  <a:lnTo>
                    <a:pt x="2111" y="2579"/>
                  </a:lnTo>
                  <a:lnTo>
                    <a:pt x="2079" y="2582"/>
                  </a:lnTo>
                  <a:lnTo>
                    <a:pt x="2048" y="2585"/>
                  </a:lnTo>
                  <a:lnTo>
                    <a:pt x="2017" y="2587"/>
                  </a:lnTo>
                  <a:lnTo>
                    <a:pt x="1985" y="2590"/>
                  </a:lnTo>
                  <a:lnTo>
                    <a:pt x="1980" y="2585"/>
                  </a:lnTo>
                  <a:lnTo>
                    <a:pt x="1974" y="2579"/>
                  </a:lnTo>
                  <a:lnTo>
                    <a:pt x="1995" y="2572"/>
                  </a:lnTo>
                  <a:lnTo>
                    <a:pt x="2014" y="2567"/>
                  </a:lnTo>
                  <a:lnTo>
                    <a:pt x="2031" y="2562"/>
                  </a:lnTo>
                  <a:lnTo>
                    <a:pt x="2048" y="2557"/>
                  </a:lnTo>
                  <a:lnTo>
                    <a:pt x="2065" y="2554"/>
                  </a:lnTo>
                  <a:lnTo>
                    <a:pt x="2084" y="2551"/>
                  </a:lnTo>
                  <a:lnTo>
                    <a:pt x="2107" y="2550"/>
                  </a:lnTo>
                  <a:lnTo>
                    <a:pt x="2132" y="2549"/>
                  </a:lnTo>
                  <a:lnTo>
                    <a:pt x="2159" y="2584"/>
                  </a:lnTo>
                  <a:lnTo>
                    <a:pt x="2173" y="2583"/>
                  </a:lnTo>
                  <a:lnTo>
                    <a:pt x="2187" y="2583"/>
                  </a:lnTo>
                  <a:lnTo>
                    <a:pt x="2166" y="2563"/>
                  </a:lnTo>
                  <a:lnTo>
                    <a:pt x="2149" y="2547"/>
                  </a:lnTo>
                  <a:lnTo>
                    <a:pt x="2141" y="2542"/>
                  </a:lnTo>
                  <a:lnTo>
                    <a:pt x="2134" y="2536"/>
                  </a:lnTo>
                  <a:lnTo>
                    <a:pt x="2127" y="2532"/>
                  </a:lnTo>
                  <a:lnTo>
                    <a:pt x="2120" y="2529"/>
                  </a:lnTo>
                  <a:lnTo>
                    <a:pt x="2107" y="2524"/>
                  </a:lnTo>
                  <a:lnTo>
                    <a:pt x="2090" y="2519"/>
                  </a:lnTo>
                  <a:lnTo>
                    <a:pt x="2071" y="2516"/>
                  </a:lnTo>
                  <a:lnTo>
                    <a:pt x="2046" y="2513"/>
                  </a:lnTo>
                  <a:lnTo>
                    <a:pt x="2046" y="2505"/>
                  </a:lnTo>
                  <a:lnTo>
                    <a:pt x="2051" y="2501"/>
                  </a:lnTo>
                  <a:lnTo>
                    <a:pt x="2056" y="2498"/>
                  </a:lnTo>
                  <a:lnTo>
                    <a:pt x="2063" y="2496"/>
                  </a:lnTo>
                  <a:lnTo>
                    <a:pt x="2071" y="2495"/>
                  </a:lnTo>
                  <a:lnTo>
                    <a:pt x="2087" y="2493"/>
                  </a:lnTo>
                  <a:lnTo>
                    <a:pt x="2105" y="2493"/>
                  </a:lnTo>
                  <a:lnTo>
                    <a:pt x="2140" y="2494"/>
                  </a:lnTo>
                  <a:lnTo>
                    <a:pt x="2173" y="2495"/>
                  </a:lnTo>
                  <a:lnTo>
                    <a:pt x="2192" y="2532"/>
                  </a:lnTo>
                  <a:lnTo>
                    <a:pt x="2211" y="2565"/>
                  </a:lnTo>
                  <a:lnTo>
                    <a:pt x="2227" y="2595"/>
                  </a:lnTo>
                  <a:lnTo>
                    <a:pt x="2242" y="2625"/>
                  </a:lnTo>
                  <a:lnTo>
                    <a:pt x="2247" y="2640"/>
                  </a:lnTo>
                  <a:lnTo>
                    <a:pt x="2252" y="2656"/>
                  </a:lnTo>
                  <a:lnTo>
                    <a:pt x="2256" y="2673"/>
                  </a:lnTo>
                  <a:lnTo>
                    <a:pt x="2259" y="2691"/>
                  </a:lnTo>
                  <a:lnTo>
                    <a:pt x="2261" y="2708"/>
                  </a:lnTo>
                  <a:lnTo>
                    <a:pt x="2261" y="2730"/>
                  </a:lnTo>
                  <a:lnTo>
                    <a:pt x="2260" y="2751"/>
                  </a:lnTo>
                  <a:lnTo>
                    <a:pt x="2258" y="2775"/>
                  </a:lnTo>
                  <a:close/>
                  <a:moveTo>
                    <a:pt x="2220" y="2308"/>
                  </a:moveTo>
                  <a:lnTo>
                    <a:pt x="2208" y="2318"/>
                  </a:lnTo>
                  <a:lnTo>
                    <a:pt x="2196" y="2326"/>
                  </a:lnTo>
                  <a:lnTo>
                    <a:pt x="2185" y="2332"/>
                  </a:lnTo>
                  <a:lnTo>
                    <a:pt x="2174" y="2339"/>
                  </a:lnTo>
                  <a:lnTo>
                    <a:pt x="2154" y="2350"/>
                  </a:lnTo>
                  <a:lnTo>
                    <a:pt x="2133" y="2361"/>
                  </a:lnTo>
                  <a:lnTo>
                    <a:pt x="2147" y="2384"/>
                  </a:lnTo>
                  <a:lnTo>
                    <a:pt x="2162" y="2408"/>
                  </a:lnTo>
                  <a:lnTo>
                    <a:pt x="2175" y="2433"/>
                  </a:lnTo>
                  <a:lnTo>
                    <a:pt x="2190" y="2456"/>
                  </a:lnTo>
                  <a:lnTo>
                    <a:pt x="2185" y="2463"/>
                  </a:lnTo>
                  <a:lnTo>
                    <a:pt x="2181" y="2471"/>
                  </a:lnTo>
                  <a:lnTo>
                    <a:pt x="2158" y="2471"/>
                  </a:lnTo>
                  <a:lnTo>
                    <a:pt x="2138" y="2472"/>
                  </a:lnTo>
                  <a:lnTo>
                    <a:pt x="2120" y="2474"/>
                  </a:lnTo>
                  <a:lnTo>
                    <a:pt x="2105" y="2476"/>
                  </a:lnTo>
                  <a:lnTo>
                    <a:pt x="2073" y="2482"/>
                  </a:lnTo>
                  <a:lnTo>
                    <a:pt x="2040" y="2489"/>
                  </a:lnTo>
                  <a:lnTo>
                    <a:pt x="2039" y="2493"/>
                  </a:lnTo>
                  <a:lnTo>
                    <a:pt x="2038" y="2497"/>
                  </a:lnTo>
                  <a:lnTo>
                    <a:pt x="2035" y="2502"/>
                  </a:lnTo>
                  <a:lnTo>
                    <a:pt x="2032" y="2507"/>
                  </a:lnTo>
                  <a:lnTo>
                    <a:pt x="2024" y="2516"/>
                  </a:lnTo>
                  <a:lnTo>
                    <a:pt x="2014" y="2525"/>
                  </a:lnTo>
                  <a:lnTo>
                    <a:pt x="2003" y="2532"/>
                  </a:lnTo>
                  <a:lnTo>
                    <a:pt x="1993" y="2539"/>
                  </a:lnTo>
                  <a:lnTo>
                    <a:pt x="1982" y="2545"/>
                  </a:lnTo>
                  <a:lnTo>
                    <a:pt x="1974" y="2548"/>
                  </a:lnTo>
                  <a:lnTo>
                    <a:pt x="1973" y="2526"/>
                  </a:lnTo>
                  <a:lnTo>
                    <a:pt x="1972" y="2505"/>
                  </a:lnTo>
                  <a:lnTo>
                    <a:pt x="1971" y="2483"/>
                  </a:lnTo>
                  <a:lnTo>
                    <a:pt x="1968" y="2462"/>
                  </a:lnTo>
                  <a:lnTo>
                    <a:pt x="1962" y="2421"/>
                  </a:lnTo>
                  <a:lnTo>
                    <a:pt x="1955" y="2381"/>
                  </a:lnTo>
                  <a:lnTo>
                    <a:pt x="1947" y="2342"/>
                  </a:lnTo>
                  <a:lnTo>
                    <a:pt x="1939" y="2302"/>
                  </a:lnTo>
                  <a:lnTo>
                    <a:pt x="1931" y="2263"/>
                  </a:lnTo>
                  <a:lnTo>
                    <a:pt x="1924" y="2223"/>
                  </a:lnTo>
                  <a:lnTo>
                    <a:pt x="1930" y="2217"/>
                  </a:lnTo>
                  <a:lnTo>
                    <a:pt x="1937" y="2213"/>
                  </a:lnTo>
                  <a:lnTo>
                    <a:pt x="1943" y="2210"/>
                  </a:lnTo>
                  <a:lnTo>
                    <a:pt x="1949" y="2207"/>
                  </a:lnTo>
                  <a:lnTo>
                    <a:pt x="1956" y="2205"/>
                  </a:lnTo>
                  <a:lnTo>
                    <a:pt x="1962" y="2204"/>
                  </a:lnTo>
                  <a:lnTo>
                    <a:pt x="1969" y="2204"/>
                  </a:lnTo>
                  <a:lnTo>
                    <a:pt x="1977" y="2205"/>
                  </a:lnTo>
                  <a:lnTo>
                    <a:pt x="1984" y="2207"/>
                  </a:lnTo>
                  <a:lnTo>
                    <a:pt x="1991" y="2210"/>
                  </a:lnTo>
                  <a:lnTo>
                    <a:pt x="1998" y="2212"/>
                  </a:lnTo>
                  <a:lnTo>
                    <a:pt x="2005" y="2216"/>
                  </a:lnTo>
                  <a:lnTo>
                    <a:pt x="2020" y="2225"/>
                  </a:lnTo>
                  <a:lnTo>
                    <a:pt x="2035" y="2235"/>
                  </a:lnTo>
                  <a:lnTo>
                    <a:pt x="2050" y="2247"/>
                  </a:lnTo>
                  <a:lnTo>
                    <a:pt x="2063" y="2259"/>
                  </a:lnTo>
                  <a:lnTo>
                    <a:pt x="2077" y="2273"/>
                  </a:lnTo>
                  <a:lnTo>
                    <a:pt x="2091" y="2287"/>
                  </a:lnTo>
                  <a:lnTo>
                    <a:pt x="2115" y="2312"/>
                  </a:lnTo>
                  <a:lnTo>
                    <a:pt x="2135" y="2333"/>
                  </a:lnTo>
                  <a:lnTo>
                    <a:pt x="2156" y="2325"/>
                  </a:lnTo>
                  <a:lnTo>
                    <a:pt x="2175" y="2319"/>
                  </a:lnTo>
                  <a:lnTo>
                    <a:pt x="2195" y="2313"/>
                  </a:lnTo>
                  <a:lnTo>
                    <a:pt x="2220" y="2308"/>
                  </a:lnTo>
                  <a:close/>
                  <a:moveTo>
                    <a:pt x="2040" y="2105"/>
                  </a:moveTo>
                  <a:lnTo>
                    <a:pt x="2041" y="2105"/>
                  </a:lnTo>
                  <a:lnTo>
                    <a:pt x="2043" y="2106"/>
                  </a:lnTo>
                  <a:lnTo>
                    <a:pt x="2043" y="2117"/>
                  </a:lnTo>
                  <a:lnTo>
                    <a:pt x="2041" y="2129"/>
                  </a:lnTo>
                  <a:lnTo>
                    <a:pt x="2038" y="2142"/>
                  </a:lnTo>
                  <a:lnTo>
                    <a:pt x="2033" y="2155"/>
                  </a:lnTo>
                  <a:lnTo>
                    <a:pt x="2027" y="2167"/>
                  </a:lnTo>
                  <a:lnTo>
                    <a:pt x="2020" y="2179"/>
                  </a:lnTo>
                  <a:lnTo>
                    <a:pt x="2017" y="2183"/>
                  </a:lnTo>
                  <a:lnTo>
                    <a:pt x="2013" y="2189"/>
                  </a:lnTo>
                  <a:lnTo>
                    <a:pt x="2008" y="2193"/>
                  </a:lnTo>
                  <a:lnTo>
                    <a:pt x="2003" y="2196"/>
                  </a:lnTo>
                  <a:lnTo>
                    <a:pt x="1997" y="2191"/>
                  </a:lnTo>
                  <a:lnTo>
                    <a:pt x="1992" y="2185"/>
                  </a:lnTo>
                  <a:lnTo>
                    <a:pt x="2040" y="2105"/>
                  </a:lnTo>
                  <a:close/>
                  <a:moveTo>
                    <a:pt x="1972" y="2120"/>
                  </a:moveTo>
                  <a:lnTo>
                    <a:pt x="1975" y="2120"/>
                  </a:lnTo>
                  <a:lnTo>
                    <a:pt x="1979" y="2122"/>
                  </a:lnTo>
                  <a:lnTo>
                    <a:pt x="1984" y="2124"/>
                  </a:lnTo>
                  <a:lnTo>
                    <a:pt x="1992" y="2128"/>
                  </a:lnTo>
                  <a:lnTo>
                    <a:pt x="1979" y="2143"/>
                  </a:lnTo>
                  <a:lnTo>
                    <a:pt x="1969" y="2158"/>
                  </a:lnTo>
                  <a:lnTo>
                    <a:pt x="1960" y="2175"/>
                  </a:lnTo>
                  <a:lnTo>
                    <a:pt x="1950" y="2192"/>
                  </a:lnTo>
                  <a:lnTo>
                    <a:pt x="1947" y="2192"/>
                  </a:lnTo>
                  <a:lnTo>
                    <a:pt x="1943" y="2193"/>
                  </a:lnTo>
                  <a:lnTo>
                    <a:pt x="1939" y="2193"/>
                  </a:lnTo>
                  <a:lnTo>
                    <a:pt x="1945" y="2173"/>
                  </a:lnTo>
                  <a:lnTo>
                    <a:pt x="1953" y="2154"/>
                  </a:lnTo>
                  <a:lnTo>
                    <a:pt x="1961" y="2136"/>
                  </a:lnTo>
                  <a:lnTo>
                    <a:pt x="1972" y="2120"/>
                  </a:lnTo>
                  <a:close/>
                  <a:moveTo>
                    <a:pt x="2207" y="2268"/>
                  </a:moveTo>
                  <a:lnTo>
                    <a:pt x="2197" y="2272"/>
                  </a:lnTo>
                  <a:lnTo>
                    <a:pt x="2189" y="2275"/>
                  </a:lnTo>
                  <a:lnTo>
                    <a:pt x="2179" y="2279"/>
                  </a:lnTo>
                  <a:lnTo>
                    <a:pt x="2171" y="2285"/>
                  </a:lnTo>
                  <a:lnTo>
                    <a:pt x="2146" y="2277"/>
                  </a:lnTo>
                  <a:lnTo>
                    <a:pt x="2125" y="2272"/>
                  </a:lnTo>
                  <a:lnTo>
                    <a:pt x="2116" y="2268"/>
                  </a:lnTo>
                  <a:lnTo>
                    <a:pt x="2108" y="2265"/>
                  </a:lnTo>
                  <a:lnTo>
                    <a:pt x="2100" y="2260"/>
                  </a:lnTo>
                  <a:lnTo>
                    <a:pt x="2093" y="2256"/>
                  </a:lnTo>
                  <a:lnTo>
                    <a:pt x="2087" y="2252"/>
                  </a:lnTo>
                  <a:lnTo>
                    <a:pt x="2080" y="2246"/>
                  </a:lnTo>
                  <a:lnTo>
                    <a:pt x="2074" y="2239"/>
                  </a:lnTo>
                  <a:lnTo>
                    <a:pt x="2069" y="2232"/>
                  </a:lnTo>
                  <a:lnTo>
                    <a:pt x="2056" y="2214"/>
                  </a:lnTo>
                  <a:lnTo>
                    <a:pt x="2042" y="2191"/>
                  </a:lnTo>
                  <a:lnTo>
                    <a:pt x="2050" y="2174"/>
                  </a:lnTo>
                  <a:lnTo>
                    <a:pt x="2057" y="2157"/>
                  </a:lnTo>
                  <a:lnTo>
                    <a:pt x="2064" y="2140"/>
                  </a:lnTo>
                  <a:lnTo>
                    <a:pt x="2072" y="2124"/>
                  </a:lnTo>
                  <a:lnTo>
                    <a:pt x="2079" y="2123"/>
                  </a:lnTo>
                  <a:lnTo>
                    <a:pt x="2088" y="2123"/>
                  </a:lnTo>
                  <a:lnTo>
                    <a:pt x="2087" y="2145"/>
                  </a:lnTo>
                  <a:lnTo>
                    <a:pt x="2086" y="2164"/>
                  </a:lnTo>
                  <a:lnTo>
                    <a:pt x="2084" y="2179"/>
                  </a:lnTo>
                  <a:lnTo>
                    <a:pt x="2084" y="2192"/>
                  </a:lnTo>
                  <a:lnTo>
                    <a:pt x="2087" y="2197"/>
                  </a:lnTo>
                  <a:lnTo>
                    <a:pt x="2089" y="2202"/>
                  </a:lnTo>
                  <a:lnTo>
                    <a:pt x="2093" y="2208"/>
                  </a:lnTo>
                  <a:lnTo>
                    <a:pt x="2098" y="2212"/>
                  </a:lnTo>
                  <a:lnTo>
                    <a:pt x="2105" y="2217"/>
                  </a:lnTo>
                  <a:lnTo>
                    <a:pt x="2112" y="2221"/>
                  </a:lnTo>
                  <a:lnTo>
                    <a:pt x="2121" y="2227"/>
                  </a:lnTo>
                  <a:lnTo>
                    <a:pt x="2133" y="2232"/>
                  </a:lnTo>
                  <a:lnTo>
                    <a:pt x="2133" y="2225"/>
                  </a:lnTo>
                  <a:lnTo>
                    <a:pt x="2132" y="2218"/>
                  </a:lnTo>
                  <a:lnTo>
                    <a:pt x="2130" y="2213"/>
                  </a:lnTo>
                  <a:lnTo>
                    <a:pt x="2128" y="2208"/>
                  </a:lnTo>
                  <a:lnTo>
                    <a:pt x="2121" y="2200"/>
                  </a:lnTo>
                  <a:lnTo>
                    <a:pt x="2116" y="2195"/>
                  </a:lnTo>
                  <a:lnTo>
                    <a:pt x="2118" y="2185"/>
                  </a:lnTo>
                  <a:lnTo>
                    <a:pt x="2121" y="2176"/>
                  </a:lnTo>
                  <a:lnTo>
                    <a:pt x="2126" y="2167"/>
                  </a:lnTo>
                  <a:lnTo>
                    <a:pt x="2131" y="2159"/>
                  </a:lnTo>
                  <a:lnTo>
                    <a:pt x="2141" y="2143"/>
                  </a:lnTo>
                  <a:lnTo>
                    <a:pt x="2152" y="2127"/>
                  </a:lnTo>
                  <a:lnTo>
                    <a:pt x="2131" y="2109"/>
                  </a:lnTo>
                  <a:lnTo>
                    <a:pt x="2114" y="2093"/>
                  </a:lnTo>
                  <a:lnTo>
                    <a:pt x="2106" y="2086"/>
                  </a:lnTo>
                  <a:lnTo>
                    <a:pt x="2097" y="2080"/>
                  </a:lnTo>
                  <a:lnTo>
                    <a:pt x="2088" y="2072"/>
                  </a:lnTo>
                  <a:lnTo>
                    <a:pt x="2077" y="2066"/>
                  </a:lnTo>
                  <a:lnTo>
                    <a:pt x="2062" y="2067"/>
                  </a:lnTo>
                  <a:lnTo>
                    <a:pt x="2045" y="2071"/>
                  </a:lnTo>
                  <a:lnTo>
                    <a:pt x="2027" y="2076"/>
                  </a:lnTo>
                  <a:lnTo>
                    <a:pt x="2010" y="2080"/>
                  </a:lnTo>
                  <a:lnTo>
                    <a:pt x="1992" y="2084"/>
                  </a:lnTo>
                  <a:lnTo>
                    <a:pt x="1976" y="2086"/>
                  </a:lnTo>
                  <a:lnTo>
                    <a:pt x="1968" y="2086"/>
                  </a:lnTo>
                  <a:lnTo>
                    <a:pt x="1962" y="2086"/>
                  </a:lnTo>
                  <a:lnTo>
                    <a:pt x="1956" y="2086"/>
                  </a:lnTo>
                  <a:lnTo>
                    <a:pt x="1952" y="2084"/>
                  </a:lnTo>
                  <a:lnTo>
                    <a:pt x="1950" y="2077"/>
                  </a:lnTo>
                  <a:lnTo>
                    <a:pt x="1950" y="2069"/>
                  </a:lnTo>
                  <a:lnTo>
                    <a:pt x="1960" y="2062"/>
                  </a:lnTo>
                  <a:lnTo>
                    <a:pt x="1969" y="2055"/>
                  </a:lnTo>
                  <a:lnTo>
                    <a:pt x="1979" y="2050"/>
                  </a:lnTo>
                  <a:lnTo>
                    <a:pt x="1987" y="2046"/>
                  </a:lnTo>
                  <a:lnTo>
                    <a:pt x="1997" y="2042"/>
                  </a:lnTo>
                  <a:lnTo>
                    <a:pt x="2005" y="2039"/>
                  </a:lnTo>
                  <a:lnTo>
                    <a:pt x="2014" y="2036"/>
                  </a:lnTo>
                  <a:lnTo>
                    <a:pt x="2023" y="2034"/>
                  </a:lnTo>
                  <a:lnTo>
                    <a:pt x="2042" y="2032"/>
                  </a:lnTo>
                  <a:lnTo>
                    <a:pt x="2061" y="2031"/>
                  </a:lnTo>
                  <a:lnTo>
                    <a:pt x="2083" y="2030"/>
                  </a:lnTo>
                  <a:lnTo>
                    <a:pt x="2107" y="2028"/>
                  </a:lnTo>
                  <a:lnTo>
                    <a:pt x="2100" y="2014"/>
                  </a:lnTo>
                  <a:lnTo>
                    <a:pt x="2093" y="2000"/>
                  </a:lnTo>
                  <a:lnTo>
                    <a:pt x="2084" y="1989"/>
                  </a:lnTo>
                  <a:lnTo>
                    <a:pt x="2075" y="1978"/>
                  </a:lnTo>
                  <a:lnTo>
                    <a:pt x="2065" y="1969"/>
                  </a:lnTo>
                  <a:lnTo>
                    <a:pt x="2055" y="1960"/>
                  </a:lnTo>
                  <a:lnTo>
                    <a:pt x="2044" y="1953"/>
                  </a:lnTo>
                  <a:lnTo>
                    <a:pt x="2033" y="1946"/>
                  </a:lnTo>
                  <a:lnTo>
                    <a:pt x="2010" y="1933"/>
                  </a:lnTo>
                  <a:lnTo>
                    <a:pt x="1985" y="1921"/>
                  </a:lnTo>
                  <a:lnTo>
                    <a:pt x="1960" y="1910"/>
                  </a:lnTo>
                  <a:lnTo>
                    <a:pt x="1936" y="1898"/>
                  </a:lnTo>
                  <a:lnTo>
                    <a:pt x="1935" y="1895"/>
                  </a:lnTo>
                  <a:lnTo>
                    <a:pt x="1936" y="1893"/>
                  </a:lnTo>
                  <a:lnTo>
                    <a:pt x="1937" y="1890"/>
                  </a:lnTo>
                  <a:lnTo>
                    <a:pt x="1939" y="1884"/>
                  </a:lnTo>
                  <a:lnTo>
                    <a:pt x="1957" y="1888"/>
                  </a:lnTo>
                  <a:lnTo>
                    <a:pt x="1974" y="1895"/>
                  </a:lnTo>
                  <a:lnTo>
                    <a:pt x="1991" y="1900"/>
                  </a:lnTo>
                  <a:lnTo>
                    <a:pt x="2006" y="1906"/>
                  </a:lnTo>
                  <a:lnTo>
                    <a:pt x="2021" y="1913"/>
                  </a:lnTo>
                  <a:lnTo>
                    <a:pt x="2035" y="1920"/>
                  </a:lnTo>
                  <a:lnTo>
                    <a:pt x="2049" y="1928"/>
                  </a:lnTo>
                  <a:lnTo>
                    <a:pt x="2061" y="1935"/>
                  </a:lnTo>
                  <a:lnTo>
                    <a:pt x="2073" y="1943"/>
                  </a:lnTo>
                  <a:lnTo>
                    <a:pt x="2084" y="1952"/>
                  </a:lnTo>
                  <a:lnTo>
                    <a:pt x="2095" y="1961"/>
                  </a:lnTo>
                  <a:lnTo>
                    <a:pt x="2105" y="1971"/>
                  </a:lnTo>
                  <a:lnTo>
                    <a:pt x="2114" y="1980"/>
                  </a:lnTo>
                  <a:lnTo>
                    <a:pt x="2124" y="1991"/>
                  </a:lnTo>
                  <a:lnTo>
                    <a:pt x="2132" y="2002"/>
                  </a:lnTo>
                  <a:lnTo>
                    <a:pt x="2139" y="2013"/>
                  </a:lnTo>
                  <a:lnTo>
                    <a:pt x="2147" y="2025"/>
                  </a:lnTo>
                  <a:lnTo>
                    <a:pt x="2153" y="2037"/>
                  </a:lnTo>
                  <a:lnTo>
                    <a:pt x="2159" y="2050"/>
                  </a:lnTo>
                  <a:lnTo>
                    <a:pt x="2166" y="2064"/>
                  </a:lnTo>
                  <a:lnTo>
                    <a:pt x="2171" y="2078"/>
                  </a:lnTo>
                  <a:lnTo>
                    <a:pt x="2175" y="2092"/>
                  </a:lnTo>
                  <a:lnTo>
                    <a:pt x="2181" y="2107"/>
                  </a:lnTo>
                  <a:lnTo>
                    <a:pt x="2185" y="2122"/>
                  </a:lnTo>
                  <a:lnTo>
                    <a:pt x="2192" y="2155"/>
                  </a:lnTo>
                  <a:lnTo>
                    <a:pt x="2197" y="2191"/>
                  </a:lnTo>
                  <a:lnTo>
                    <a:pt x="2203" y="2228"/>
                  </a:lnTo>
                  <a:lnTo>
                    <a:pt x="2207" y="2268"/>
                  </a:lnTo>
                  <a:close/>
                  <a:moveTo>
                    <a:pt x="2063" y="1838"/>
                  </a:moveTo>
                  <a:lnTo>
                    <a:pt x="2062" y="1842"/>
                  </a:lnTo>
                  <a:lnTo>
                    <a:pt x="2059" y="1844"/>
                  </a:lnTo>
                  <a:lnTo>
                    <a:pt x="2053" y="1847"/>
                  </a:lnTo>
                  <a:lnTo>
                    <a:pt x="2041" y="1853"/>
                  </a:lnTo>
                  <a:lnTo>
                    <a:pt x="2032" y="1847"/>
                  </a:lnTo>
                  <a:lnTo>
                    <a:pt x="2023" y="1842"/>
                  </a:lnTo>
                  <a:lnTo>
                    <a:pt x="2015" y="1837"/>
                  </a:lnTo>
                  <a:lnTo>
                    <a:pt x="2006" y="1832"/>
                  </a:lnTo>
                  <a:lnTo>
                    <a:pt x="2017" y="1825"/>
                  </a:lnTo>
                  <a:lnTo>
                    <a:pt x="2027" y="1818"/>
                  </a:lnTo>
                  <a:lnTo>
                    <a:pt x="2036" y="1823"/>
                  </a:lnTo>
                  <a:lnTo>
                    <a:pt x="2045" y="1827"/>
                  </a:lnTo>
                  <a:lnTo>
                    <a:pt x="2054" y="1832"/>
                  </a:lnTo>
                  <a:lnTo>
                    <a:pt x="2063" y="1838"/>
                  </a:lnTo>
                  <a:close/>
                  <a:moveTo>
                    <a:pt x="2035" y="1785"/>
                  </a:moveTo>
                  <a:lnTo>
                    <a:pt x="2039" y="1797"/>
                  </a:lnTo>
                  <a:lnTo>
                    <a:pt x="1973" y="1797"/>
                  </a:lnTo>
                  <a:lnTo>
                    <a:pt x="1974" y="1791"/>
                  </a:lnTo>
                  <a:lnTo>
                    <a:pt x="1975" y="1787"/>
                  </a:lnTo>
                  <a:lnTo>
                    <a:pt x="1991" y="1786"/>
                  </a:lnTo>
                  <a:lnTo>
                    <a:pt x="2005" y="1786"/>
                  </a:lnTo>
                  <a:lnTo>
                    <a:pt x="2020" y="1785"/>
                  </a:lnTo>
                  <a:lnTo>
                    <a:pt x="2035" y="1785"/>
                  </a:lnTo>
                  <a:close/>
                  <a:moveTo>
                    <a:pt x="2014" y="1753"/>
                  </a:moveTo>
                  <a:lnTo>
                    <a:pt x="1999" y="1757"/>
                  </a:lnTo>
                  <a:lnTo>
                    <a:pt x="1984" y="1762"/>
                  </a:lnTo>
                  <a:lnTo>
                    <a:pt x="1973" y="1754"/>
                  </a:lnTo>
                  <a:lnTo>
                    <a:pt x="1961" y="1747"/>
                  </a:lnTo>
                  <a:lnTo>
                    <a:pt x="1957" y="1743"/>
                  </a:lnTo>
                  <a:lnTo>
                    <a:pt x="1954" y="1739"/>
                  </a:lnTo>
                  <a:lnTo>
                    <a:pt x="1953" y="1735"/>
                  </a:lnTo>
                  <a:lnTo>
                    <a:pt x="1953" y="1731"/>
                  </a:lnTo>
                  <a:lnTo>
                    <a:pt x="1974" y="1730"/>
                  </a:lnTo>
                  <a:lnTo>
                    <a:pt x="1988" y="1731"/>
                  </a:lnTo>
                  <a:lnTo>
                    <a:pt x="1994" y="1733"/>
                  </a:lnTo>
                  <a:lnTo>
                    <a:pt x="2000" y="1737"/>
                  </a:lnTo>
                  <a:lnTo>
                    <a:pt x="2006" y="1744"/>
                  </a:lnTo>
                  <a:lnTo>
                    <a:pt x="2014" y="1753"/>
                  </a:lnTo>
                  <a:close/>
                  <a:moveTo>
                    <a:pt x="2005" y="1697"/>
                  </a:moveTo>
                  <a:lnTo>
                    <a:pt x="2005" y="1701"/>
                  </a:lnTo>
                  <a:lnTo>
                    <a:pt x="2006" y="1707"/>
                  </a:lnTo>
                  <a:lnTo>
                    <a:pt x="2002" y="1711"/>
                  </a:lnTo>
                  <a:lnTo>
                    <a:pt x="1998" y="1716"/>
                  </a:lnTo>
                  <a:lnTo>
                    <a:pt x="1995" y="1718"/>
                  </a:lnTo>
                  <a:lnTo>
                    <a:pt x="1993" y="1720"/>
                  </a:lnTo>
                  <a:lnTo>
                    <a:pt x="1990" y="1722"/>
                  </a:lnTo>
                  <a:lnTo>
                    <a:pt x="1986" y="1722"/>
                  </a:lnTo>
                  <a:lnTo>
                    <a:pt x="1971" y="1719"/>
                  </a:lnTo>
                  <a:lnTo>
                    <a:pt x="1959" y="1716"/>
                  </a:lnTo>
                  <a:lnTo>
                    <a:pt x="1954" y="1714"/>
                  </a:lnTo>
                  <a:lnTo>
                    <a:pt x="1950" y="1712"/>
                  </a:lnTo>
                  <a:lnTo>
                    <a:pt x="1947" y="1708"/>
                  </a:lnTo>
                  <a:lnTo>
                    <a:pt x="1945" y="1704"/>
                  </a:lnTo>
                  <a:lnTo>
                    <a:pt x="1959" y="1697"/>
                  </a:lnTo>
                  <a:lnTo>
                    <a:pt x="1972" y="1693"/>
                  </a:lnTo>
                  <a:lnTo>
                    <a:pt x="1979" y="1691"/>
                  </a:lnTo>
                  <a:lnTo>
                    <a:pt x="1987" y="1691"/>
                  </a:lnTo>
                  <a:lnTo>
                    <a:pt x="1996" y="1693"/>
                  </a:lnTo>
                  <a:lnTo>
                    <a:pt x="2005" y="1697"/>
                  </a:lnTo>
                  <a:close/>
                  <a:moveTo>
                    <a:pt x="1984" y="1660"/>
                  </a:moveTo>
                  <a:lnTo>
                    <a:pt x="1979" y="1667"/>
                  </a:lnTo>
                  <a:lnTo>
                    <a:pt x="1974" y="1674"/>
                  </a:lnTo>
                  <a:lnTo>
                    <a:pt x="1966" y="1674"/>
                  </a:lnTo>
                  <a:lnTo>
                    <a:pt x="1952" y="1669"/>
                  </a:lnTo>
                  <a:lnTo>
                    <a:pt x="1938" y="1663"/>
                  </a:lnTo>
                  <a:lnTo>
                    <a:pt x="1924" y="1658"/>
                  </a:lnTo>
                  <a:lnTo>
                    <a:pt x="1910" y="1654"/>
                  </a:lnTo>
                  <a:lnTo>
                    <a:pt x="1914" y="1651"/>
                  </a:lnTo>
                  <a:lnTo>
                    <a:pt x="1917" y="1649"/>
                  </a:lnTo>
                  <a:lnTo>
                    <a:pt x="1920" y="1648"/>
                  </a:lnTo>
                  <a:lnTo>
                    <a:pt x="1924" y="1646"/>
                  </a:lnTo>
                  <a:lnTo>
                    <a:pt x="1934" y="1645"/>
                  </a:lnTo>
                  <a:lnTo>
                    <a:pt x="1943" y="1646"/>
                  </a:lnTo>
                  <a:lnTo>
                    <a:pt x="1953" y="1649"/>
                  </a:lnTo>
                  <a:lnTo>
                    <a:pt x="1963" y="1652"/>
                  </a:lnTo>
                  <a:lnTo>
                    <a:pt x="1974" y="1656"/>
                  </a:lnTo>
                  <a:lnTo>
                    <a:pt x="1984" y="1660"/>
                  </a:lnTo>
                  <a:close/>
                  <a:moveTo>
                    <a:pt x="1957" y="1618"/>
                  </a:moveTo>
                  <a:lnTo>
                    <a:pt x="1946" y="1626"/>
                  </a:lnTo>
                  <a:lnTo>
                    <a:pt x="1939" y="1625"/>
                  </a:lnTo>
                  <a:lnTo>
                    <a:pt x="1933" y="1623"/>
                  </a:lnTo>
                  <a:lnTo>
                    <a:pt x="1926" y="1622"/>
                  </a:lnTo>
                  <a:lnTo>
                    <a:pt x="1922" y="1620"/>
                  </a:lnTo>
                  <a:lnTo>
                    <a:pt x="1915" y="1614"/>
                  </a:lnTo>
                  <a:lnTo>
                    <a:pt x="1907" y="1607"/>
                  </a:lnTo>
                  <a:lnTo>
                    <a:pt x="1912" y="1600"/>
                  </a:lnTo>
                  <a:lnTo>
                    <a:pt x="1918" y="1593"/>
                  </a:lnTo>
                  <a:lnTo>
                    <a:pt x="1921" y="1589"/>
                  </a:lnTo>
                  <a:lnTo>
                    <a:pt x="1924" y="1586"/>
                  </a:lnTo>
                  <a:lnTo>
                    <a:pt x="1927" y="1584"/>
                  </a:lnTo>
                  <a:lnTo>
                    <a:pt x="1930" y="1584"/>
                  </a:lnTo>
                  <a:lnTo>
                    <a:pt x="1937" y="1589"/>
                  </a:lnTo>
                  <a:lnTo>
                    <a:pt x="1943" y="1597"/>
                  </a:lnTo>
                  <a:lnTo>
                    <a:pt x="1947" y="1601"/>
                  </a:lnTo>
                  <a:lnTo>
                    <a:pt x="1950" y="1606"/>
                  </a:lnTo>
                  <a:lnTo>
                    <a:pt x="1954" y="1612"/>
                  </a:lnTo>
                  <a:lnTo>
                    <a:pt x="1957" y="1618"/>
                  </a:lnTo>
                  <a:close/>
                  <a:moveTo>
                    <a:pt x="1930" y="1565"/>
                  </a:moveTo>
                  <a:lnTo>
                    <a:pt x="1927" y="1569"/>
                  </a:lnTo>
                  <a:lnTo>
                    <a:pt x="1924" y="1575"/>
                  </a:lnTo>
                  <a:lnTo>
                    <a:pt x="1912" y="1575"/>
                  </a:lnTo>
                  <a:lnTo>
                    <a:pt x="1899" y="1565"/>
                  </a:lnTo>
                  <a:lnTo>
                    <a:pt x="1885" y="1556"/>
                  </a:lnTo>
                  <a:lnTo>
                    <a:pt x="1889" y="1550"/>
                  </a:lnTo>
                  <a:lnTo>
                    <a:pt x="1895" y="1546"/>
                  </a:lnTo>
                  <a:lnTo>
                    <a:pt x="1900" y="1544"/>
                  </a:lnTo>
                  <a:lnTo>
                    <a:pt x="1906" y="1543"/>
                  </a:lnTo>
                  <a:lnTo>
                    <a:pt x="1909" y="1543"/>
                  </a:lnTo>
                  <a:lnTo>
                    <a:pt x="1914" y="1544"/>
                  </a:lnTo>
                  <a:lnTo>
                    <a:pt x="1917" y="1546"/>
                  </a:lnTo>
                  <a:lnTo>
                    <a:pt x="1920" y="1548"/>
                  </a:lnTo>
                  <a:lnTo>
                    <a:pt x="1923" y="1551"/>
                  </a:lnTo>
                  <a:lnTo>
                    <a:pt x="1925" y="1555"/>
                  </a:lnTo>
                  <a:lnTo>
                    <a:pt x="1928" y="1560"/>
                  </a:lnTo>
                  <a:lnTo>
                    <a:pt x="1930" y="1565"/>
                  </a:lnTo>
                  <a:close/>
                  <a:moveTo>
                    <a:pt x="1920" y="1514"/>
                  </a:moveTo>
                  <a:lnTo>
                    <a:pt x="1916" y="1517"/>
                  </a:lnTo>
                  <a:lnTo>
                    <a:pt x="1910" y="1520"/>
                  </a:lnTo>
                  <a:lnTo>
                    <a:pt x="1905" y="1521"/>
                  </a:lnTo>
                  <a:lnTo>
                    <a:pt x="1899" y="1522"/>
                  </a:lnTo>
                  <a:lnTo>
                    <a:pt x="1886" y="1523"/>
                  </a:lnTo>
                  <a:lnTo>
                    <a:pt x="1879" y="1523"/>
                  </a:lnTo>
                  <a:lnTo>
                    <a:pt x="1846" y="1508"/>
                  </a:lnTo>
                  <a:lnTo>
                    <a:pt x="1848" y="1499"/>
                  </a:lnTo>
                  <a:lnTo>
                    <a:pt x="1850" y="1491"/>
                  </a:lnTo>
                  <a:lnTo>
                    <a:pt x="1867" y="1496"/>
                  </a:lnTo>
                  <a:lnTo>
                    <a:pt x="1884" y="1503"/>
                  </a:lnTo>
                  <a:lnTo>
                    <a:pt x="1902" y="1508"/>
                  </a:lnTo>
                  <a:lnTo>
                    <a:pt x="1920" y="1514"/>
                  </a:lnTo>
                  <a:close/>
                  <a:moveTo>
                    <a:pt x="1900" y="1476"/>
                  </a:moveTo>
                  <a:lnTo>
                    <a:pt x="1836" y="1475"/>
                  </a:lnTo>
                  <a:lnTo>
                    <a:pt x="1828" y="1466"/>
                  </a:lnTo>
                  <a:lnTo>
                    <a:pt x="1839" y="1459"/>
                  </a:lnTo>
                  <a:lnTo>
                    <a:pt x="1848" y="1455"/>
                  </a:lnTo>
                  <a:lnTo>
                    <a:pt x="1855" y="1452"/>
                  </a:lnTo>
                  <a:lnTo>
                    <a:pt x="1863" y="1452"/>
                  </a:lnTo>
                  <a:lnTo>
                    <a:pt x="1870" y="1454"/>
                  </a:lnTo>
                  <a:lnTo>
                    <a:pt x="1879" y="1458"/>
                  </a:lnTo>
                  <a:lnTo>
                    <a:pt x="1888" y="1466"/>
                  </a:lnTo>
                  <a:lnTo>
                    <a:pt x="1900" y="1476"/>
                  </a:lnTo>
                  <a:close/>
                  <a:moveTo>
                    <a:pt x="1877" y="1414"/>
                  </a:moveTo>
                  <a:lnTo>
                    <a:pt x="1877" y="1424"/>
                  </a:lnTo>
                  <a:lnTo>
                    <a:pt x="1872" y="1428"/>
                  </a:lnTo>
                  <a:lnTo>
                    <a:pt x="1867" y="1431"/>
                  </a:lnTo>
                  <a:lnTo>
                    <a:pt x="1861" y="1432"/>
                  </a:lnTo>
                  <a:lnTo>
                    <a:pt x="1855" y="1433"/>
                  </a:lnTo>
                  <a:lnTo>
                    <a:pt x="1844" y="1432"/>
                  </a:lnTo>
                  <a:lnTo>
                    <a:pt x="1832" y="1431"/>
                  </a:lnTo>
                  <a:lnTo>
                    <a:pt x="1817" y="1398"/>
                  </a:lnTo>
                  <a:lnTo>
                    <a:pt x="1824" y="1396"/>
                  </a:lnTo>
                  <a:lnTo>
                    <a:pt x="1831" y="1396"/>
                  </a:lnTo>
                  <a:lnTo>
                    <a:pt x="1839" y="1397"/>
                  </a:lnTo>
                  <a:lnTo>
                    <a:pt x="1846" y="1399"/>
                  </a:lnTo>
                  <a:lnTo>
                    <a:pt x="1862" y="1406"/>
                  </a:lnTo>
                  <a:lnTo>
                    <a:pt x="1877" y="1414"/>
                  </a:lnTo>
                  <a:close/>
                  <a:moveTo>
                    <a:pt x="1861" y="1352"/>
                  </a:moveTo>
                  <a:lnTo>
                    <a:pt x="1860" y="1364"/>
                  </a:lnTo>
                  <a:lnTo>
                    <a:pt x="1859" y="1377"/>
                  </a:lnTo>
                  <a:lnTo>
                    <a:pt x="1851" y="1377"/>
                  </a:lnTo>
                  <a:lnTo>
                    <a:pt x="1843" y="1378"/>
                  </a:lnTo>
                  <a:lnTo>
                    <a:pt x="1824" y="1377"/>
                  </a:lnTo>
                  <a:lnTo>
                    <a:pt x="1810" y="1376"/>
                  </a:lnTo>
                  <a:lnTo>
                    <a:pt x="1805" y="1376"/>
                  </a:lnTo>
                  <a:lnTo>
                    <a:pt x="1801" y="1375"/>
                  </a:lnTo>
                  <a:lnTo>
                    <a:pt x="1795" y="1372"/>
                  </a:lnTo>
                  <a:lnTo>
                    <a:pt x="1790" y="1368"/>
                  </a:lnTo>
                  <a:lnTo>
                    <a:pt x="1795" y="1358"/>
                  </a:lnTo>
                  <a:lnTo>
                    <a:pt x="1801" y="1350"/>
                  </a:lnTo>
                  <a:lnTo>
                    <a:pt x="1806" y="1341"/>
                  </a:lnTo>
                  <a:lnTo>
                    <a:pt x="1811" y="1333"/>
                  </a:lnTo>
                  <a:lnTo>
                    <a:pt x="1817" y="1336"/>
                  </a:lnTo>
                  <a:lnTo>
                    <a:pt x="1823" y="1339"/>
                  </a:lnTo>
                  <a:lnTo>
                    <a:pt x="1829" y="1340"/>
                  </a:lnTo>
                  <a:lnTo>
                    <a:pt x="1835" y="1342"/>
                  </a:lnTo>
                  <a:lnTo>
                    <a:pt x="1842" y="1343"/>
                  </a:lnTo>
                  <a:lnTo>
                    <a:pt x="1848" y="1344"/>
                  </a:lnTo>
                  <a:lnTo>
                    <a:pt x="1854" y="1347"/>
                  </a:lnTo>
                  <a:lnTo>
                    <a:pt x="1861" y="1352"/>
                  </a:lnTo>
                  <a:close/>
                  <a:moveTo>
                    <a:pt x="1839" y="1315"/>
                  </a:moveTo>
                  <a:lnTo>
                    <a:pt x="1840" y="1316"/>
                  </a:lnTo>
                  <a:lnTo>
                    <a:pt x="1838" y="1317"/>
                  </a:lnTo>
                  <a:lnTo>
                    <a:pt x="1835" y="1318"/>
                  </a:lnTo>
                  <a:lnTo>
                    <a:pt x="1832" y="1319"/>
                  </a:lnTo>
                  <a:lnTo>
                    <a:pt x="1824" y="1319"/>
                  </a:lnTo>
                  <a:lnTo>
                    <a:pt x="1817" y="1319"/>
                  </a:lnTo>
                  <a:lnTo>
                    <a:pt x="1809" y="1317"/>
                  </a:lnTo>
                  <a:lnTo>
                    <a:pt x="1801" y="1314"/>
                  </a:lnTo>
                  <a:lnTo>
                    <a:pt x="1792" y="1309"/>
                  </a:lnTo>
                  <a:lnTo>
                    <a:pt x="1785" y="1306"/>
                  </a:lnTo>
                  <a:lnTo>
                    <a:pt x="1777" y="1303"/>
                  </a:lnTo>
                  <a:lnTo>
                    <a:pt x="1771" y="1301"/>
                  </a:lnTo>
                  <a:lnTo>
                    <a:pt x="1769" y="1301"/>
                  </a:lnTo>
                  <a:lnTo>
                    <a:pt x="1767" y="1301"/>
                  </a:lnTo>
                  <a:lnTo>
                    <a:pt x="1765" y="1302"/>
                  </a:lnTo>
                  <a:lnTo>
                    <a:pt x="1763" y="1303"/>
                  </a:lnTo>
                  <a:lnTo>
                    <a:pt x="1767" y="1299"/>
                  </a:lnTo>
                  <a:lnTo>
                    <a:pt x="1772" y="1295"/>
                  </a:lnTo>
                  <a:lnTo>
                    <a:pt x="1776" y="1290"/>
                  </a:lnTo>
                  <a:lnTo>
                    <a:pt x="1782" y="1288"/>
                  </a:lnTo>
                  <a:lnTo>
                    <a:pt x="1786" y="1287"/>
                  </a:lnTo>
                  <a:lnTo>
                    <a:pt x="1791" y="1286"/>
                  </a:lnTo>
                  <a:lnTo>
                    <a:pt x="1796" y="1286"/>
                  </a:lnTo>
                  <a:lnTo>
                    <a:pt x="1802" y="1287"/>
                  </a:lnTo>
                  <a:lnTo>
                    <a:pt x="1807" y="1288"/>
                  </a:lnTo>
                  <a:lnTo>
                    <a:pt x="1812" y="1290"/>
                  </a:lnTo>
                  <a:lnTo>
                    <a:pt x="1816" y="1294"/>
                  </a:lnTo>
                  <a:lnTo>
                    <a:pt x="1822" y="1297"/>
                  </a:lnTo>
                  <a:lnTo>
                    <a:pt x="1831" y="1305"/>
                  </a:lnTo>
                  <a:lnTo>
                    <a:pt x="1839" y="1315"/>
                  </a:lnTo>
                  <a:close/>
                  <a:moveTo>
                    <a:pt x="1816" y="1253"/>
                  </a:moveTo>
                  <a:lnTo>
                    <a:pt x="1815" y="1258"/>
                  </a:lnTo>
                  <a:lnTo>
                    <a:pt x="1815" y="1263"/>
                  </a:lnTo>
                  <a:lnTo>
                    <a:pt x="1782" y="1273"/>
                  </a:lnTo>
                  <a:lnTo>
                    <a:pt x="1766" y="1270"/>
                  </a:lnTo>
                  <a:lnTo>
                    <a:pt x="1754" y="1267"/>
                  </a:lnTo>
                  <a:lnTo>
                    <a:pt x="1750" y="1265"/>
                  </a:lnTo>
                  <a:lnTo>
                    <a:pt x="1747" y="1263"/>
                  </a:lnTo>
                  <a:lnTo>
                    <a:pt x="1745" y="1261"/>
                  </a:lnTo>
                  <a:lnTo>
                    <a:pt x="1744" y="1258"/>
                  </a:lnTo>
                  <a:lnTo>
                    <a:pt x="1744" y="1256"/>
                  </a:lnTo>
                  <a:lnTo>
                    <a:pt x="1745" y="1252"/>
                  </a:lnTo>
                  <a:lnTo>
                    <a:pt x="1746" y="1249"/>
                  </a:lnTo>
                  <a:lnTo>
                    <a:pt x="1749" y="1246"/>
                  </a:lnTo>
                  <a:lnTo>
                    <a:pt x="1756" y="1240"/>
                  </a:lnTo>
                  <a:lnTo>
                    <a:pt x="1766" y="1231"/>
                  </a:lnTo>
                  <a:lnTo>
                    <a:pt x="1776" y="1236"/>
                  </a:lnTo>
                  <a:lnTo>
                    <a:pt x="1786" y="1243"/>
                  </a:lnTo>
                  <a:lnTo>
                    <a:pt x="1792" y="1245"/>
                  </a:lnTo>
                  <a:lnTo>
                    <a:pt x="1799" y="1248"/>
                  </a:lnTo>
                  <a:lnTo>
                    <a:pt x="1807" y="1251"/>
                  </a:lnTo>
                  <a:lnTo>
                    <a:pt x="1816" y="1253"/>
                  </a:lnTo>
                  <a:close/>
                  <a:moveTo>
                    <a:pt x="1797" y="1202"/>
                  </a:moveTo>
                  <a:lnTo>
                    <a:pt x="1791" y="1208"/>
                  </a:lnTo>
                  <a:lnTo>
                    <a:pt x="1784" y="1213"/>
                  </a:lnTo>
                  <a:lnTo>
                    <a:pt x="1781" y="1216"/>
                  </a:lnTo>
                  <a:lnTo>
                    <a:pt x="1777" y="1219"/>
                  </a:lnTo>
                  <a:lnTo>
                    <a:pt x="1774" y="1220"/>
                  </a:lnTo>
                  <a:lnTo>
                    <a:pt x="1771" y="1220"/>
                  </a:lnTo>
                  <a:lnTo>
                    <a:pt x="1764" y="1217"/>
                  </a:lnTo>
                  <a:lnTo>
                    <a:pt x="1758" y="1215"/>
                  </a:lnTo>
                  <a:lnTo>
                    <a:pt x="1754" y="1213"/>
                  </a:lnTo>
                  <a:lnTo>
                    <a:pt x="1750" y="1210"/>
                  </a:lnTo>
                  <a:lnTo>
                    <a:pt x="1745" y="1204"/>
                  </a:lnTo>
                  <a:lnTo>
                    <a:pt x="1739" y="1196"/>
                  </a:lnTo>
                  <a:lnTo>
                    <a:pt x="1755" y="1191"/>
                  </a:lnTo>
                  <a:lnTo>
                    <a:pt x="1769" y="1187"/>
                  </a:lnTo>
                  <a:lnTo>
                    <a:pt x="1775" y="1187"/>
                  </a:lnTo>
                  <a:lnTo>
                    <a:pt x="1782" y="1189"/>
                  </a:lnTo>
                  <a:lnTo>
                    <a:pt x="1789" y="1194"/>
                  </a:lnTo>
                  <a:lnTo>
                    <a:pt x="1797" y="1202"/>
                  </a:lnTo>
                  <a:close/>
                  <a:moveTo>
                    <a:pt x="1790" y="1165"/>
                  </a:moveTo>
                  <a:lnTo>
                    <a:pt x="1784" y="1170"/>
                  </a:lnTo>
                  <a:lnTo>
                    <a:pt x="1778" y="1173"/>
                  </a:lnTo>
                  <a:lnTo>
                    <a:pt x="1773" y="1175"/>
                  </a:lnTo>
                  <a:lnTo>
                    <a:pt x="1765" y="1177"/>
                  </a:lnTo>
                  <a:lnTo>
                    <a:pt x="1735" y="1170"/>
                  </a:lnTo>
                  <a:lnTo>
                    <a:pt x="1713" y="1164"/>
                  </a:lnTo>
                  <a:lnTo>
                    <a:pt x="1710" y="1161"/>
                  </a:lnTo>
                  <a:lnTo>
                    <a:pt x="1708" y="1159"/>
                  </a:lnTo>
                  <a:lnTo>
                    <a:pt x="1707" y="1157"/>
                  </a:lnTo>
                  <a:lnTo>
                    <a:pt x="1708" y="1155"/>
                  </a:lnTo>
                  <a:lnTo>
                    <a:pt x="1711" y="1152"/>
                  </a:lnTo>
                  <a:lnTo>
                    <a:pt x="1715" y="1150"/>
                  </a:lnTo>
                  <a:lnTo>
                    <a:pt x="1721" y="1147"/>
                  </a:lnTo>
                  <a:lnTo>
                    <a:pt x="1730" y="1144"/>
                  </a:lnTo>
                  <a:lnTo>
                    <a:pt x="1747" y="1150"/>
                  </a:lnTo>
                  <a:lnTo>
                    <a:pt x="1762" y="1155"/>
                  </a:lnTo>
                  <a:lnTo>
                    <a:pt x="1775" y="1159"/>
                  </a:lnTo>
                  <a:lnTo>
                    <a:pt x="1790" y="1165"/>
                  </a:lnTo>
                  <a:close/>
                  <a:moveTo>
                    <a:pt x="1751" y="1110"/>
                  </a:moveTo>
                  <a:lnTo>
                    <a:pt x="1743" y="1118"/>
                  </a:lnTo>
                  <a:lnTo>
                    <a:pt x="1735" y="1128"/>
                  </a:lnTo>
                  <a:lnTo>
                    <a:pt x="1725" y="1120"/>
                  </a:lnTo>
                  <a:lnTo>
                    <a:pt x="1713" y="1113"/>
                  </a:lnTo>
                  <a:lnTo>
                    <a:pt x="1702" y="1107"/>
                  </a:lnTo>
                  <a:lnTo>
                    <a:pt x="1692" y="1100"/>
                  </a:lnTo>
                  <a:lnTo>
                    <a:pt x="1699" y="1097"/>
                  </a:lnTo>
                  <a:lnTo>
                    <a:pt x="1707" y="1095"/>
                  </a:lnTo>
                  <a:lnTo>
                    <a:pt x="1715" y="1094"/>
                  </a:lnTo>
                  <a:lnTo>
                    <a:pt x="1725" y="1094"/>
                  </a:lnTo>
                  <a:lnTo>
                    <a:pt x="1733" y="1095"/>
                  </a:lnTo>
                  <a:lnTo>
                    <a:pt x="1740" y="1098"/>
                  </a:lnTo>
                  <a:lnTo>
                    <a:pt x="1744" y="1100"/>
                  </a:lnTo>
                  <a:lnTo>
                    <a:pt x="1747" y="1102"/>
                  </a:lnTo>
                  <a:lnTo>
                    <a:pt x="1749" y="1107"/>
                  </a:lnTo>
                  <a:lnTo>
                    <a:pt x="1751" y="1110"/>
                  </a:lnTo>
                  <a:close/>
                  <a:moveTo>
                    <a:pt x="1676" y="1039"/>
                  </a:moveTo>
                  <a:lnTo>
                    <a:pt x="1685" y="1043"/>
                  </a:lnTo>
                  <a:lnTo>
                    <a:pt x="1695" y="1048"/>
                  </a:lnTo>
                  <a:lnTo>
                    <a:pt x="1705" y="1053"/>
                  </a:lnTo>
                  <a:lnTo>
                    <a:pt x="1714" y="1057"/>
                  </a:lnTo>
                  <a:lnTo>
                    <a:pt x="1713" y="1066"/>
                  </a:lnTo>
                  <a:lnTo>
                    <a:pt x="1713" y="1076"/>
                  </a:lnTo>
                  <a:lnTo>
                    <a:pt x="1707" y="1076"/>
                  </a:lnTo>
                  <a:lnTo>
                    <a:pt x="1701" y="1077"/>
                  </a:lnTo>
                  <a:lnTo>
                    <a:pt x="1696" y="1075"/>
                  </a:lnTo>
                  <a:lnTo>
                    <a:pt x="1690" y="1073"/>
                  </a:lnTo>
                  <a:lnTo>
                    <a:pt x="1683" y="1068"/>
                  </a:lnTo>
                  <a:lnTo>
                    <a:pt x="1678" y="1063"/>
                  </a:lnTo>
                  <a:lnTo>
                    <a:pt x="1674" y="1058"/>
                  </a:lnTo>
                  <a:lnTo>
                    <a:pt x="1672" y="1052"/>
                  </a:lnTo>
                  <a:lnTo>
                    <a:pt x="1671" y="1048"/>
                  </a:lnTo>
                  <a:lnTo>
                    <a:pt x="1672" y="1045"/>
                  </a:lnTo>
                  <a:lnTo>
                    <a:pt x="1673" y="1042"/>
                  </a:lnTo>
                  <a:lnTo>
                    <a:pt x="1676" y="1039"/>
                  </a:lnTo>
                  <a:close/>
                  <a:moveTo>
                    <a:pt x="1656" y="1049"/>
                  </a:moveTo>
                  <a:lnTo>
                    <a:pt x="1660" y="1054"/>
                  </a:lnTo>
                  <a:lnTo>
                    <a:pt x="1664" y="1060"/>
                  </a:lnTo>
                  <a:lnTo>
                    <a:pt x="1669" y="1066"/>
                  </a:lnTo>
                  <a:lnTo>
                    <a:pt x="1672" y="1075"/>
                  </a:lnTo>
                  <a:lnTo>
                    <a:pt x="1674" y="1082"/>
                  </a:lnTo>
                  <a:lnTo>
                    <a:pt x="1673" y="1090"/>
                  </a:lnTo>
                  <a:lnTo>
                    <a:pt x="1672" y="1093"/>
                  </a:lnTo>
                  <a:lnTo>
                    <a:pt x="1671" y="1096"/>
                  </a:lnTo>
                  <a:lnTo>
                    <a:pt x="1668" y="1098"/>
                  </a:lnTo>
                  <a:lnTo>
                    <a:pt x="1664" y="1100"/>
                  </a:lnTo>
                  <a:lnTo>
                    <a:pt x="1658" y="1084"/>
                  </a:lnTo>
                  <a:lnTo>
                    <a:pt x="1653" y="1071"/>
                  </a:lnTo>
                  <a:lnTo>
                    <a:pt x="1652" y="1064"/>
                  </a:lnTo>
                  <a:lnTo>
                    <a:pt x="1652" y="1059"/>
                  </a:lnTo>
                  <a:lnTo>
                    <a:pt x="1653" y="1054"/>
                  </a:lnTo>
                  <a:lnTo>
                    <a:pt x="1656" y="1049"/>
                  </a:lnTo>
                  <a:close/>
                  <a:moveTo>
                    <a:pt x="1562" y="900"/>
                  </a:moveTo>
                  <a:lnTo>
                    <a:pt x="1575" y="895"/>
                  </a:lnTo>
                  <a:lnTo>
                    <a:pt x="1586" y="892"/>
                  </a:lnTo>
                  <a:lnTo>
                    <a:pt x="1593" y="891"/>
                  </a:lnTo>
                  <a:lnTo>
                    <a:pt x="1600" y="890"/>
                  </a:lnTo>
                  <a:lnTo>
                    <a:pt x="1608" y="890"/>
                  </a:lnTo>
                  <a:lnTo>
                    <a:pt x="1617" y="890"/>
                  </a:lnTo>
                  <a:lnTo>
                    <a:pt x="1623" y="922"/>
                  </a:lnTo>
                  <a:lnTo>
                    <a:pt x="1630" y="959"/>
                  </a:lnTo>
                  <a:lnTo>
                    <a:pt x="1635" y="1000"/>
                  </a:lnTo>
                  <a:lnTo>
                    <a:pt x="1640" y="1045"/>
                  </a:lnTo>
                  <a:lnTo>
                    <a:pt x="1645" y="1093"/>
                  </a:lnTo>
                  <a:lnTo>
                    <a:pt x="1649" y="1142"/>
                  </a:lnTo>
                  <a:lnTo>
                    <a:pt x="1653" y="1195"/>
                  </a:lnTo>
                  <a:lnTo>
                    <a:pt x="1655" y="1248"/>
                  </a:lnTo>
                  <a:lnTo>
                    <a:pt x="1657" y="1302"/>
                  </a:lnTo>
                  <a:lnTo>
                    <a:pt x="1657" y="1355"/>
                  </a:lnTo>
                  <a:lnTo>
                    <a:pt x="1657" y="1408"/>
                  </a:lnTo>
                  <a:lnTo>
                    <a:pt x="1656" y="1459"/>
                  </a:lnTo>
                  <a:lnTo>
                    <a:pt x="1653" y="1509"/>
                  </a:lnTo>
                  <a:lnTo>
                    <a:pt x="1650" y="1556"/>
                  </a:lnTo>
                  <a:lnTo>
                    <a:pt x="1644" y="1599"/>
                  </a:lnTo>
                  <a:lnTo>
                    <a:pt x="1637" y="1638"/>
                  </a:lnTo>
                  <a:lnTo>
                    <a:pt x="1624" y="1638"/>
                  </a:lnTo>
                  <a:lnTo>
                    <a:pt x="1612" y="1638"/>
                  </a:lnTo>
                  <a:lnTo>
                    <a:pt x="1598" y="1639"/>
                  </a:lnTo>
                  <a:lnTo>
                    <a:pt x="1585" y="1639"/>
                  </a:lnTo>
                  <a:lnTo>
                    <a:pt x="1577" y="1635"/>
                  </a:lnTo>
                  <a:lnTo>
                    <a:pt x="1567" y="1632"/>
                  </a:lnTo>
                  <a:lnTo>
                    <a:pt x="1559" y="1627"/>
                  </a:lnTo>
                  <a:lnTo>
                    <a:pt x="1549" y="1624"/>
                  </a:lnTo>
                  <a:lnTo>
                    <a:pt x="1543" y="1583"/>
                  </a:lnTo>
                  <a:lnTo>
                    <a:pt x="1538" y="1541"/>
                  </a:lnTo>
                  <a:lnTo>
                    <a:pt x="1535" y="1496"/>
                  </a:lnTo>
                  <a:lnTo>
                    <a:pt x="1533" y="1451"/>
                  </a:lnTo>
                  <a:lnTo>
                    <a:pt x="1533" y="1406"/>
                  </a:lnTo>
                  <a:lnTo>
                    <a:pt x="1533" y="1358"/>
                  </a:lnTo>
                  <a:lnTo>
                    <a:pt x="1535" y="1310"/>
                  </a:lnTo>
                  <a:lnTo>
                    <a:pt x="1537" y="1263"/>
                  </a:lnTo>
                  <a:lnTo>
                    <a:pt x="1542" y="1168"/>
                  </a:lnTo>
                  <a:lnTo>
                    <a:pt x="1549" y="1074"/>
                  </a:lnTo>
                  <a:lnTo>
                    <a:pt x="1557" y="984"/>
                  </a:lnTo>
                  <a:lnTo>
                    <a:pt x="1562" y="900"/>
                  </a:lnTo>
                  <a:close/>
                  <a:moveTo>
                    <a:pt x="1489" y="1021"/>
                  </a:moveTo>
                  <a:lnTo>
                    <a:pt x="1511" y="1021"/>
                  </a:lnTo>
                  <a:lnTo>
                    <a:pt x="1521" y="1030"/>
                  </a:lnTo>
                  <a:lnTo>
                    <a:pt x="1529" y="1041"/>
                  </a:lnTo>
                  <a:lnTo>
                    <a:pt x="1533" y="1046"/>
                  </a:lnTo>
                  <a:lnTo>
                    <a:pt x="1534" y="1053"/>
                  </a:lnTo>
                  <a:lnTo>
                    <a:pt x="1533" y="1056"/>
                  </a:lnTo>
                  <a:lnTo>
                    <a:pt x="1532" y="1059"/>
                  </a:lnTo>
                  <a:lnTo>
                    <a:pt x="1529" y="1062"/>
                  </a:lnTo>
                  <a:lnTo>
                    <a:pt x="1527" y="1066"/>
                  </a:lnTo>
                  <a:lnTo>
                    <a:pt x="1517" y="1060"/>
                  </a:lnTo>
                  <a:lnTo>
                    <a:pt x="1510" y="1055"/>
                  </a:lnTo>
                  <a:lnTo>
                    <a:pt x="1505" y="1051"/>
                  </a:lnTo>
                  <a:lnTo>
                    <a:pt x="1501" y="1045"/>
                  </a:lnTo>
                  <a:lnTo>
                    <a:pt x="1495" y="1035"/>
                  </a:lnTo>
                  <a:lnTo>
                    <a:pt x="1489" y="1021"/>
                  </a:lnTo>
                  <a:close/>
                  <a:moveTo>
                    <a:pt x="1480" y="1078"/>
                  </a:moveTo>
                  <a:lnTo>
                    <a:pt x="1485" y="1074"/>
                  </a:lnTo>
                  <a:lnTo>
                    <a:pt x="1491" y="1071"/>
                  </a:lnTo>
                  <a:lnTo>
                    <a:pt x="1499" y="1078"/>
                  </a:lnTo>
                  <a:lnTo>
                    <a:pt x="1507" y="1086"/>
                  </a:lnTo>
                  <a:lnTo>
                    <a:pt x="1518" y="1094"/>
                  </a:lnTo>
                  <a:lnTo>
                    <a:pt x="1532" y="1102"/>
                  </a:lnTo>
                  <a:lnTo>
                    <a:pt x="1528" y="1110"/>
                  </a:lnTo>
                  <a:lnTo>
                    <a:pt x="1525" y="1116"/>
                  </a:lnTo>
                  <a:lnTo>
                    <a:pt x="1519" y="1116"/>
                  </a:lnTo>
                  <a:lnTo>
                    <a:pt x="1505" y="1105"/>
                  </a:lnTo>
                  <a:lnTo>
                    <a:pt x="1495" y="1097"/>
                  </a:lnTo>
                  <a:lnTo>
                    <a:pt x="1487" y="1087"/>
                  </a:lnTo>
                  <a:lnTo>
                    <a:pt x="1480" y="1078"/>
                  </a:lnTo>
                  <a:close/>
                  <a:moveTo>
                    <a:pt x="1472" y="997"/>
                  </a:moveTo>
                  <a:lnTo>
                    <a:pt x="1467" y="997"/>
                  </a:lnTo>
                  <a:lnTo>
                    <a:pt x="1465" y="995"/>
                  </a:lnTo>
                  <a:lnTo>
                    <a:pt x="1463" y="995"/>
                  </a:lnTo>
                  <a:lnTo>
                    <a:pt x="1467" y="984"/>
                  </a:lnTo>
                  <a:lnTo>
                    <a:pt x="1471" y="973"/>
                  </a:lnTo>
                  <a:lnTo>
                    <a:pt x="1475" y="974"/>
                  </a:lnTo>
                  <a:lnTo>
                    <a:pt x="1478" y="975"/>
                  </a:lnTo>
                  <a:lnTo>
                    <a:pt x="1479" y="978"/>
                  </a:lnTo>
                  <a:lnTo>
                    <a:pt x="1479" y="981"/>
                  </a:lnTo>
                  <a:lnTo>
                    <a:pt x="1479" y="984"/>
                  </a:lnTo>
                  <a:lnTo>
                    <a:pt x="1477" y="987"/>
                  </a:lnTo>
                  <a:lnTo>
                    <a:pt x="1475" y="991"/>
                  </a:lnTo>
                  <a:lnTo>
                    <a:pt x="1472" y="997"/>
                  </a:lnTo>
                  <a:close/>
                  <a:moveTo>
                    <a:pt x="1517" y="1180"/>
                  </a:moveTo>
                  <a:lnTo>
                    <a:pt x="1511" y="1180"/>
                  </a:lnTo>
                  <a:lnTo>
                    <a:pt x="1506" y="1182"/>
                  </a:lnTo>
                  <a:lnTo>
                    <a:pt x="1496" y="1172"/>
                  </a:lnTo>
                  <a:lnTo>
                    <a:pt x="1485" y="1163"/>
                  </a:lnTo>
                  <a:lnTo>
                    <a:pt x="1476" y="1152"/>
                  </a:lnTo>
                  <a:lnTo>
                    <a:pt x="1465" y="1142"/>
                  </a:lnTo>
                  <a:lnTo>
                    <a:pt x="1466" y="1139"/>
                  </a:lnTo>
                  <a:lnTo>
                    <a:pt x="1467" y="1136"/>
                  </a:lnTo>
                  <a:lnTo>
                    <a:pt x="1469" y="1135"/>
                  </a:lnTo>
                  <a:lnTo>
                    <a:pt x="1472" y="1134"/>
                  </a:lnTo>
                  <a:lnTo>
                    <a:pt x="1477" y="1135"/>
                  </a:lnTo>
                  <a:lnTo>
                    <a:pt x="1481" y="1136"/>
                  </a:lnTo>
                  <a:lnTo>
                    <a:pt x="1485" y="1138"/>
                  </a:lnTo>
                  <a:lnTo>
                    <a:pt x="1489" y="1140"/>
                  </a:lnTo>
                  <a:lnTo>
                    <a:pt x="1494" y="1144"/>
                  </a:lnTo>
                  <a:lnTo>
                    <a:pt x="1499" y="1148"/>
                  </a:lnTo>
                  <a:lnTo>
                    <a:pt x="1503" y="1152"/>
                  </a:lnTo>
                  <a:lnTo>
                    <a:pt x="1507" y="1157"/>
                  </a:lnTo>
                  <a:lnTo>
                    <a:pt x="1510" y="1163"/>
                  </a:lnTo>
                  <a:lnTo>
                    <a:pt x="1514" y="1169"/>
                  </a:lnTo>
                  <a:lnTo>
                    <a:pt x="1516" y="1174"/>
                  </a:lnTo>
                  <a:lnTo>
                    <a:pt x="1517" y="1180"/>
                  </a:lnTo>
                  <a:close/>
                  <a:moveTo>
                    <a:pt x="1454" y="1209"/>
                  </a:moveTo>
                  <a:lnTo>
                    <a:pt x="1459" y="1205"/>
                  </a:lnTo>
                  <a:lnTo>
                    <a:pt x="1463" y="1202"/>
                  </a:lnTo>
                  <a:lnTo>
                    <a:pt x="1467" y="1202"/>
                  </a:lnTo>
                  <a:lnTo>
                    <a:pt x="1471" y="1202"/>
                  </a:lnTo>
                  <a:lnTo>
                    <a:pt x="1482" y="1207"/>
                  </a:lnTo>
                  <a:lnTo>
                    <a:pt x="1498" y="1215"/>
                  </a:lnTo>
                  <a:lnTo>
                    <a:pt x="1502" y="1256"/>
                  </a:lnTo>
                  <a:lnTo>
                    <a:pt x="1501" y="1256"/>
                  </a:lnTo>
                  <a:lnTo>
                    <a:pt x="1499" y="1258"/>
                  </a:lnTo>
                  <a:lnTo>
                    <a:pt x="1475" y="1232"/>
                  </a:lnTo>
                  <a:lnTo>
                    <a:pt x="1462" y="1219"/>
                  </a:lnTo>
                  <a:lnTo>
                    <a:pt x="1457" y="1212"/>
                  </a:lnTo>
                  <a:lnTo>
                    <a:pt x="1454" y="1209"/>
                  </a:lnTo>
                  <a:close/>
                  <a:moveTo>
                    <a:pt x="1451" y="1257"/>
                  </a:moveTo>
                  <a:lnTo>
                    <a:pt x="1459" y="1260"/>
                  </a:lnTo>
                  <a:lnTo>
                    <a:pt x="1469" y="1268"/>
                  </a:lnTo>
                  <a:lnTo>
                    <a:pt x="1482" y="1279"/>
                  </a:lnTo>
                  <a:lnTo>
                    <a:pt x="1492" y="1288"/>
                  </a:lnTo>
                  <a:lnTo>
                    <a:pt x="1492" y="1301"/>
                  </a:lnTo>
                  <a:lnTo>
                    <a:pt x="1494" y="1314"/>
                  </a:lnTo>
                  <a:lnTo>
                    <a:pt x="1489" y="1314"/>
                  </a:lnTo>
                  <a:lnTo>
                    <a:pt x="1486" y="1313"/>
                  </a:lnTo>
                  <a:lnTo>
                    <a:pt x="1483" y="1313"/>
                  </a:lnTo>
                  <a:lnTo>
                    <a:pt x="1480" y="1310"/>
                  </a:lnTo>
                  <a:lnTo>
                    <a:pt x="1477" y="1308"/>
                  </a:lnTo>
                  <a:lnTo>
                    <a:pt x="1475" y="1304"/>
                  </a:lnTo>
                  <a:lnTo>
                    <a:pt x="1468" y="1296"/>
                  </a:lnTo>
                  <a:lnTo>
                    <a:pt x="1463" y="1286"/>
                  </a:lnTo>
                  <a:lnTo>
                    <a:pt x="1456" y="1266"/>
                  </a:lnTo>
                  <a:lnTo>
                    <a:pt x="1451" y="1257"/>
                  </a:lnTo>
                  <a:close/>
                  <a:moveTo>
                    <a:pt x="1510" y="2736"/>
                  </a:moveTo>
                  <a:lnTo>
                    <a:pt x="1502" y="2728"/>
                  </a:lnTo>
                  <a:lnTo>
                    <a:pt x="1498" y="2722"/>
                  </a:lnTo>
                  <a:lnTo>
                    <a:pt x="1497" y="2717"/>
                  </a:lnTo>
                  <a:lnTo>
                    <a:pt x="1498" y="2711"/>
                  </a:lnTo>
                  <a:lnTo>
                    <a:pt x="1517" y="2705"/>
                  </a:lnTo>
                  <a:lnTo>
                    <a:pt x="1542" y="2700"/>
                  </a:lnTo>
                  <a:lnTo>
                    <a:pt x="1557" y="2697"/>
                  </a:lnTo>
                  <a:lnTo>
                    <a:pt x="1573" y="2695"/>
                  </a:lnTo>
                  <a:lnTo>
                    <a:pt x="1589" y="2693"/>
                  </a:lnTo>
                  <a:lnTo>
                    <a:pt x="1603" y="2691"/>
                  </a:lnTo>
                  <a:lnTo>
                    <a:pt x="1619" y="2691"/>
                  </a:lnTo>
                  <a:lnTo>
                    <a:pt x="1634" y="2691"/>
                  </a:lnTo>
                  <a:lnTo>
                    <a:pt x="1648" y="2693"/>
                  </a:lnTo>
                  <a:lnTo>
                    <a:pt x="1660" y="2696"/>
                  </a:lnTo>
                  <a:lnTo>
                    <a:pt x="1666" y="2698"/>
                  </a:lnTo>
                  <a:lnTo>
                    <a:pt x="1671" y="2700"/>
                  </a:lnTo>
                  <a:lnTo>
                    <a:pt x="1675" y="2703"/>
                  </a:lnTo>
                  <a:lnTo>
                    <a:pt x="1679" y="2706"/>
                  </a:lnTo>
                  <a:lnTo>
                    <a:pt x="1682" y="2711"/>
                  </a:lnTo>
                  <a:lnTo>
                    <a:pt x="1686" y="2715"/>
                  </a:lnTo>
                  <a:lnTo>
                    <a:pt x="1688" y="2719"/>
                  </a:lnTo>
                  <a:lnTo>
                    <a:pt x="1689" y="2724"/>
                  </a:lnTo>
                  <a:lnTo>
                    <a:pt x="1667" y="2725"/>
                  </a:lnTo>
                  <a:lnTo>
                    <a:pt x="1643" y="2726"/>
                  </a:lnTo>
                  <a:lnTo>
                    <a:pt x="1620" y="2729"/>
                  </a:lnTo>
                  <a:lnTo>
                    <a:pt x="1597" y="2731"/>
                  </a:lnTo>
                  <a:lnTo>
                    <a:pt x="1574" y="2733"/>
                  </a:lnTo>
                  <a:lnTo>
                    <a:pt x="1552" y="2734"/>
                  </a:lnTo>
                  <a:lnTo>
                    <a:pt x="1530" y="2735"/>
                  </a:lnTo>
                  <a:lnTo>
                    <a:pt x="1510" y="2736"/>
                  </a:lnTo>
                  <a:close/>
                  <a:moveTo>
                    <a:pt x="1744" y="1409"/>
                  </a:moveTo>
                  <a:lnTo>
                    <a:pt x="1743" y="1413"/>
                  </a:lnTo>
                  <a:lnTo>
                    <a:pt x="1739" y="1416"/>
                  </a:lnTo>
                  <a:lnTo>
                    <a:pt x="1736" y="1419"/>
                  </a:lnTo>
                  <a:lnTo>
                    <a:pt x="1732" y="1422"/>
                  </a:lnTo>
                  <a:lnTo>
                    <a:pt x="1724" y="1427"/>
                  </a:lnTo>
                  <a:lnTo>
                    <a:pt x="1718" y="1428"/>
                  </a:lnTo>
                  <a:lnTo>
                    <a:pt x="1710" y="1422"/>
                  </a:lnTo>
                  <a:lnTo>
                    <a:pt x="1701" y="1417"/>
                  </a:lnTo>
                  <a:lnTo>
                    <a:pt x="1693" y="1413"/>
                  </a:lnTo>
                  <a:lnTo>
                    <a:pt x="1686" y="1409"/>
                  </a:lnTo>
                  <a:lnTo>
                    <a:pt x="1693" y="1397"/>
                  </a:lnTo>
                  <a:lnTo>
                    <a:pt x="1702" y="1387"/>
                  </a:lnTo>
                  <a:lnTo>
                    <a:pt x="1712" y="1392"/>
                  </a:lnTo>
                  <a:lnTo>
                    <a:pt x="1723" y="1397"/>
                  </a:lnTo>
                  <a:lnTo>
                    <a:pt x="1733" y="1402"/>
                  </a:lnTo>
                  <a:lnTo>
                    <a:pt x="1744" y="1409"/>
                  </a:lnTo>
                  <a:close/>
                  <a:moveTo>
                    <a:pt x="1686" y="1344"/>
                  </a:moveTo>
                  <a:lnTo>
                    <a:pt x="1693" y="1340"/>
                  </a:lnTo>
                  <a:lnTo>
                    <a:pt x="1700" y="1337"/>
                  </a:lnTo>
                  <a:lnTo>
                    <a:pt x="1715" y="1351"/>
                  </a:lnTo>
                  <a:lnTo>
                    <a:pt x="1731" y="1364"/>
                  </a:lnTo>
                  <a:lnTo>
                    <a:pt x="1725" y="1370"/>
                  </a:lnTo>
                  <a:lnTo>
                    <a:pt x="1719" y="1377"/>
                  </a:lnTo>
                  <a:lnTo>
                    <a:pt x="1711" y="1375"/>
                  </a:lnTo>
                  <a:lnTo>
                    <a:pt x="1705" y="1373"/>
                  </a:lnTo>
                  <a:lnTo>
                    <a:pt x="1697" y="1371"/>
                  </a:lnTo>
                  <a:lnTo>
                    <a:pt x="1692" y="1366"/>
                  </a:lnTo>
                  <a:lnTo>
                    <a:pt x="1688" y="1362"/>
                  </a:lnTo>
                  <a:lnTo>
                    <a:pt x="1686" y="1357"/>
                  </a:lnTo>
                  <a:lnTo>
                    <a:pt x="1685" y="1352"/>
                  </a:lnTo>
                  <a:lnTo>
                    <a:pt x="1686" y="1344"/>
                  </a:lnTo>
                  <a:close/>
                  <a:moveTo>
                    <a:pt x="1735" y="1295"/>
                  </a:moveTo>
                  <a:lnTo>
                    <a:pt x="1732" y="1297"/>
                  </a:lnTo>
                  <a:lnTo>
                    <a:pt x="1728" y="1299"/>
                  </a:lnTo>
                  <a:lnTo>
                    <a:pt x="1723" y="1301"/>
                  </a:lnTo>
                  <a:lnTo>
                    <a:pt x="1717" y="1302"/>
                  </a:lnTo>
                  <a:lnTo>
                    <a:pt x="1705" y="1304"/>
                  </a:lnTo>
                  <a:lnTo>
                    <a:pt x="1696" y="1305"/>
                  </a:lnTo>
                  <a:lnTo>
                    <a:pt x="1682" y="1298"/>
                  </a:lnTo>
                  <a:lnTo>
                    <a:pt x="1670" y="1291"/>
                  </a:lnTo>
                  <a:lnTo>
                    <a:pt x="1679" y="1287"/>
                  </a:lnTo>
                  <a:lnTo>
                    <a:pt x="1695" y="1282"/>
                  </a:lnTo>
                  <a:lnTo>
                    <a:pt x="1711" y="1278"/>
                  </a:lnTo>
                  <a:lnTo>
                    <a:pt x="1724" y="1277"/>
                  </a:lnTo>
                  <a:lnTo>
                    <a:pt x="1735" y="1295"/>
                  </a:lnTo>
                  <a:close/>
                  <a:moveTo>
                    <a:pt x="1727" y="1230"/>
                  </a:moveTo>
                  <a:lnTo>
                    <a:pt x="1726" y="1242"/>
                  </a:lnTo>
                  <a:lnTo>
                    <a:pt x="1725" y="1253"/>
                  </a:lnTo>
                  <a:lnTo>
                    <a:pt x="1718" y="1253"/>
                  </a:lnTo>
                  <a:lnTo>
                    <a:pt x="1712" y="1254"/>
                  </a:lnTo>
                  <a:lnTo>
                    <a:pt x="1699" y="1248"/>
                  </a:lnTo>
                  <a:lnTo>
                    <a:pt x="1687" y="1242"/>
                  </a:lnTo>
                  <a:lnTo>
                    <a:pt x="1674" y="1234"/>
                  </a:lnTo>
                  <a:lnTo>
                    <a:pt x="1662" y="1228"/>
                  </a:lnTo>
                  <a:lnTo>
                    <a:pt x="1669" y="1222"/>
                  </a:lnTo>
                  <a:lnTo>
                    <a:pt x="1676" y="1215"/>
                  </a:lnTo>
                  <a:lnTo>
                    <a:pt x="1687" y="1215"/>
                  </a:lnTo>
                  <a:lnTo>
                    <a:pt x="1696" y="1217"/>
                  </a:lnTo>
                  <a:lnTo>
                    <a:pt x="1704" y="1220"/>
                  </a:lnTo>
                  <a:lnTo>
                    <a:pt x="1711" y="1222"/>
                  </a:lnTo>
                  <a:lnTo>
                    <a:pt x="1720" y="1227"/>
                  </a:lnTo>
                  <a:lnTo>
                    <a:pt x="1727" y="1230"/>
                  </a:lnTo>
                  <a:close/>
                  <a:moveTo>
                    <a:pt x="1668" y="1766"/>
                  </a:moveTo>
                  <a:lnTo>
                    <a:pt x="1669" y="1819"/>
                  </a:lnTo>
                  <a:lnTo>
                    <a:pt x="1671" y="1871"/>
                  </a:lnTo>
                  <a:lnTo>
                    <a:pt x="1673" y="1923"/>
                  </a:lnTo>
                  <a:lnTo>
                    <a:pt x="1675" y="1976"/>
                  </a:lnTo>
                  <a:lnTo>
                    <a:pt x="1677" y="2029"/>
                  </a:lnTo>
                  <a:lnTo>
                    <a:pt x="1679" y="2082"/>
                  </a:lnTo>
                  <a:lnTo>
                    <a:pt x="1681" y="2135"/>
                  </a:lnTo>
                  <a:lnTo>
                    <a:pt x="1683" y="2188"/>
                  </a:lnTo>
                  <a:lnTo>
                    <a:pt x="1686" y="2240"/>
                  </a:lnTo>
                  <a:lnTo>
                    <a:pt x="1687" y="2293"/>
                  </a:lnTo>
                  <a:lnTo>
                    <a:pt x="1689" y="2346"/>
                  </a:lnTo>
                  <a:lnTo>
                    <a:pt x="1690" y="2399"/>
                  </a:lnTo>
                  <a:lnTo>
                    <a:pt x="1690" y="2452"/>
                  </a:lnTo>
                  <a:lnTo>
                    <a:pt x="1690" y="2506"/>
                  </a:lnTo>
                  <a:lnTo>
                    <a:pt x="1689" y="2558"/>
                  </a:lnTo>
                  <a:lnTo>
                    <a:pt x="1688" y="2611"/>
                  </a:lnTo>
                  <a:lnTo>
                    <a:pt x="1681" y="2624"/>
                  </a:lnTo>
                  <a:lnTo>
                    <a:pt x="1676" y="2638"/>
                  </a:lnTo>
                  <a:lnTo>
                    <a:pt x="1662" y="2641"/>
                  </a:lnTo>
                  <a:lnTo>
                    <a:pt x="1649" y="2643"/>
                  </a:lnTo>
                  <a:lnTo>
                    <a:pt x="1634" y="2645"/>
                  </a:lnTo>
                  <a:lnTo>
                    <a:pt x="1619" y="2645"/>
                  </a:lnTo>
                  <a:lnTo>
                    <a:pt x="1590" y="2645"/>
                  </a:lnTo>
                  <a:lnTo>
                    <a:pt x="1563" y="2645"/>
                  </a:lnTo>
                  <a:lnTo>
                    <a:pt x="1549" y="2641"/>
                  </a:lnTo>
                  <a:lnTo>
                    <a:pt x="1536" y="2638"/>
                  </a:lnTo>
                  <a:lnTo>
                    <a:pt x="1522" y="2633"/>
                  </a:lnTo>
                  <a:lnTo>
                    <a:pt x="1509" y="2630"/>
                  </a:lnTo>
                  <a:lnTo>
                    <a:pt x="1510" y="2575"/>
                  </a:lnTo>
                  <a:lnTo>
                    <a:pt x="1513" y="2520"/>
                  </a:lnTo>
                  <a:lnTo>
                    <a:pt x="1515" y="2467"/>
                  </a:lnTo>
                  <a:lnTo>
                    <a:pt x="1516" y="2412"/>
                  </a:lnTo>
                  <a:lnTo>
                    <a:pt x="1518" y="2357"/>
                  </a:lnTo>
                  <a:lnTo>
                    <a:pt x="1519" y="2302"/>
                  </a:lnTo>
                  <a:lnTo>
                    <a:pt x="1521" y="2247"/>
                  </a:lnTo>
                  <a:lnTo>
                    <a:pt x="1523" y="2192"/>
                  </a:lnTo>
                  <a:lnTo>
                    <a:pt x="1524" y="2137"/>
                  </a:lnTo>
                  <a:lnTo>
                    <a:pt x="1526" y="2082"/>
                  </a:lnTo>
                  <a:lnTo>
                    <a:pt x="1528" y="2027"/>
                  </a:lnTo>
                  <a:lnTo>
                    <a:pt x="1530" y="1973"/>
                  </a:lnTo>
                  <a:lnTo>
                    <a:pt x="1532" y="1918"/>
                  </a:lnTo>
                  <a:lnTo>
                    <a:pt x="1534" y="1863"/>
                  </a:lnTo>
                  <a:lnTo>
                    <a:pt x="1536" y="1808"/>
                  </a:lnTo>
                  <a:lnTo>
                    <a:pt x="1537" y="1753"/>
                  </a:lnTo>
                  <a:lnTo>
                    <a:pt x="1570" y="1752"/>
                  </a:lnTo>
                  <a:lnTo>
                    <a:pt x="1599" y="1753"/>
                  </a:lnTo>
                  <a:lnTo>
                    <a:pt x="1614" y="1754"/>
                  </a:lnTo>
                  <a:lnTo>
                    <a:pt x="1631" y="1757"/>
                  </a:lnTo>
                  <a:lnTo>
                    <a:pt x="1648" y="1761"/>
                  </a:lnTo>
                  <a:lnTo>
                    <a:pt x="1668" y="1766"/>
                  </a:lnTo>
                  <a:close/>
                  <a:moveTo>
                    <a:pt x="1552" y="1662"/>
                  </a:moveTo>
                  <a:lnTo>
                    <a:pt x="1578" y="1666"/>
                  </a:lnTo>
                  <a:lnTo>
                    <a:pt x="1604" y="1671"/>
                  </a:lnTo>
                  <a:lnTo>
                    <a:pt x="1618" y="1674"/>
                  </a:lnTo>
                  <a:lnTo>
                    <a:pt x="1632" y="1678"/>
                  </a:lnTo>
                  <a:lnTo>
                    <a:pt x="1645" y="1682"/>
                  </a:lnTo>
                  <a:lnTo>
                    <a:pt x="1661" y="1689"/>
                  </a:lnTo>
                  <a:lnTo>
                    <a:pt x="1660" y="1698"/>
                  </a:lnTo>
                  <a:lnTo>
                    <a:pt x="1660" y="1707"/>
                  </a:lnTo>
                  <a:lnTo>
                    <a:pt x="1644" y="1709"/>
                  </a:lnTo>
                  <a:lnTo>
                    <a:pt x="1629" y="1710"/>
                  </a:lnTo>
                  <a:lnTo>
                    <a:pt x="1613" y="1712"/>
                  </a:lnTo>
                  <a:lnTo>
                    <a:pt x="1598" y="1714"/>
                  </a:lnTo>
                  <a:lnTo>
                    <a:pt x="1585" y="1713"/>
                  </a:lnTo>
                  <a:lnTo>
                    <a:pt x="1573" y="1712"/>
                  </a:lnTo>
                  <a:lnTo>
                    <a:pt x="1560" y="1711"/>
                  </a:lnTo>
                  <a:lnTo>
                    <a:pt x="1547" y="1710"/>
                  </a:lnTo>
                  <a:lnTo>
                    <a:pt x="1543" y="1700"/>
                  </a:lnTo>
                  <a:lnTo>
                    <a:pt x="1540" y="1693"/>
                  </a:lnTo>
                  <a:lnTo>
                    <a:pt x="1539" y="1688"/>
                  </a:lnTo>
                  <a:lnTo>
                    <a:pt x="1540" y="1682"/>
                  </a:lnTo>
                  <a:lnTo>
                    <a:pt x="1544" y="1674"/>
                  </a:lnTo>
                  <a:lnTo>
                    <a:pt x="1552" y="1662"/>
                  </a:lnTo>
                  <a:close/>
                  <a:moveTo>
                    <a:pt x="1501" y="1531"/>
                  </a:moveTo>
                  <a:lnTo>
                    <a:pt x="1505" y="1542"/>
                  </a:lnTo>
                  <a:lnTo>
                    <a:pt x="1509" y="1552"/>
                  </a:lnTo>
                  <a:lnTo>
                    <a:pt x="1511" y="1564"/>
                  </a:lnTo>
                  <a:lnTo>
                    <a:pt x="1514" y="1576"/>
                  </a:lnTo>
                  <a:lnTo>
                    <a:pt x="1513" y="1587"/>
                  </a:lnTo>
                  <a:lnTo>
                    <a:pt x="1511" y="1598"/>
                  </a:lnTo>
                  <a:lnTo>
                    <a:pt x="1509" y="1603"/>
                  </a:lnTo>
                  <a:lnTo>
                    <a:pt x="1507" y="1608"/>
                  </a:lnTo>
                  <a:lnTo>
                    <a:pt x="1504" y="1613"/>
                  </a:lnTo>
                  <a:lnTo>
                    <a:pt x="1501" y="1617"/>
                  </a:lnTo>
                  <a:lnTo>
                    <a:pt x="1500" y="1616"/>
                  </a:lnTo>
                  <a:lnTo>
                    <a:pt x="1500" y="1614"/>
                  </a:lnTo>
                  <a:lnTo>
                    <a:pt x="1496" y="1599"/>
                  </a:lnTo>
                  <a:lnTo>
                    <a:pt x="1490" y="1570"/>
                  </a:lnTo>
                  <a:lnTo>
                    <a:pt x="1489" y="1557"/>
                  </a:lnTo>
                  <a:lnTo>
                    <a:pt x="1490" y="1544"/>
                  </a:lnTo>
                  <a:lnTo>
                    <a:pt x="1491" y="1539"/>
                  </a:lnTo>
                  <a:lnTo>
                    <a:pt x="1494" y="1534"/>
                  </a:lnTo>
                  <a:lnTo>
                    <a:pt x="1497" y="1532"/>
                  </a:lnTo>
                  <a:lnTo>
                    <a:pt x="1501" y="1531"/>
                  </a:lnTo>
                  <a:close/>
                  <a:moveTo>
                    <a:pt x="1429" y="1466"/>
                  </a:moveTo>
                  <a:lnTo>
                    <a:pt x="1434" y="1454"/>
                  </a:lnTo>
                  <a:lnTo>
                    <a:pt x="1441" y="1445"/>
                  </a:lnTo>
                  <a:lnTo>
                    <a:pt x="1452" y="1451"/>
                  </a:lnTo>
                  <a:lnTo>
                    <a:pt x="1465" y="1456"/>
                  </a:lnTo>
                  <a:lnTo>
                    <a:pt x="1477" y="1463"/>
                  </a:lnTo>
                  <a:lnTo>
                    <a:pt x="1489" y="1468"/>
                  </a:lnTo>
                  <a:lnTo>
                    <a:pt x="1489" y="1476"/>
                  </a:lnTo>
                  <a:lnTo>
                    <a:pt x="1487" y="1490"/>
                  </a:lnTo>
                  <a:lnTo>
                    <a:pt x="1484" y="1502"/>
                  </a:lnTo>
                  <a:lnTo>
                    <a:pt x="1482" y="1506"/>
                  </a:lnTo>
                  <a:lnTo>
                    <a:pt x="1468" y="1495"/>
                  </a:lnTo>
                  <a:lnTo>
                    <a:pt x="1454" y="1485"/>
                  </a:lnTo>
                  <a:lnTo>
                    <a:pt x="1442" y="1475"/>
                  </a:lnTo>
                  <a:lnTo>
                    <a:pt x="1429" y="1466"/>
                  </a:lnTo>
                  <a:close/>
                  <a:moveTo>
                    <a:pt x="1424" y="1525"/>
                  </a:moveTo>
                  <a:lnTo>
                    <a:pt x="1431" y="1518"/>
                  </a:lnTo>
                  <a:lnTo>
                    <a:pt x="1439" y="1510"/>
                  </a:lnTo>
                  <a:lnTo>
                    <a:pt x="1450" y="1519"/>
                  </a:lnTo>
                  <a:lnTo>
                    <a:pt x="1462" y="1527"/>
                  </a:lnTo>
                  <a:lnTo>
                    <a:pt x="1473" y="1536"/>
                  </a:lnTo>
                  <a:lnTo>
                    <a:pt x="1486" y="1544"/>
                  </a:lnTo>
                  <a:lnTo>
                    <a:pt x="1484" y="1548"/>
                  </a:lnTo>
                  <a:lnTo>
                    <a:pt x="1482" y="1556"/>
                  </a:lnTo>
                  <a:lnTo>
                    <a:pt x="1478" y="1562"/>
                  </a:lnTo>
                  <a:lnTo>
                    <a:pt x="1475" y="1565"/>
                  </a:lnTo>
                  <a:lnTo>
                    <a:pt x="1461" y="1555"/>
                  </a:lnTo>
                  <a:lnTo>
                    <a:pt x="1448" y="1545"/>
                  </a:lnTo>
                  <a:lnTo>
                    <a:pt x="1435" y="1534"/>
                  </a:lnTo>
                  <a:lnTo>
                    <a:pt x="1424" y="1525"/>
                  </a:lnTo>
                  <a:close/>
                  <a:moveTo>
                    <a:pt x="1448" y="1616"/>
                  </a:moveTo>
                  <a:lnTo>
                    <a:pt x="1442" y="1605"/>
                  </a:lnTo>
                  <a:lnTo>
                    <a:pt x="1437" y="1597"/>
                  </a:lnTo>
                  <a:lnTo>
                    <a:pt x="1433" y="1589"/>
                  </a:lnTo>
                  <a:lnTo>
                    <a:pt x="1431" y="1584"/>
                  </a:lnTo>
                  <a:lnTo>
                    <a:pt x="1430" y="1578"/>
                  </a:lnTo>
                  <a:lnTo>
                    <a:pt x="1430" y="1571"/>
                  </a:lnTo>
                  <a:lnTo>
                    <a:pt x="1430" y="1565"/>
                  </a:lnTo>
                  <a:lnTo>
                    <a:pt x="1431" y="1556"/>
                  </a:lnTo>
                  <a:lnTo>
                    <a:pt x="1438" y="1560"/>
                  </a:lnTo>
                  <a:lnTo>
                    <a:pt x="1444" y="1565"/>
                  </a:lnTo>
                  <a:lnTo>
                    <a:pt x="1450" y="1571"/>
                  </a:lnTo>
                  <a:lnTo>
                    <a:pt x="1456" y="1579"/>
                  </a:lnTo>
                  <a:lnTo>
                    <a:pt x="1461" y="1587"/>
                  </a:lnTo>
                  <a:lnTo>
                    <a:pt x="1465" y="1596"/>
                  </a:lnTo>
                  <a:lnTo>
                    <a:pt x="1467" y="1606"/>
                  </a:lnTo>
                  <a:lnTo>
                    <a:pt x="1468" y="1618"/>
                  </a:lnTo>
                  <a:lnTo>
                    <a:pt x="1458" y="1617"/>
                  </a:lnTo>
                  <a:lnTo>
                    <a:pt x="1448" y="1616"/>
                  </a:lnTo>
                  <a:close/>
                  <a:moveTo>
                    <a:pt x="1419" y="1605"/>
                  </a:moveTo>
                  <a:lnTo>
                    <a:pt x="1427" y="1615"/>
                  </a:lnTo>
                  <a:lnTo>
                    <a:pt x="1438" y="1627"/>
                  </a:lnTo>
                  <a:lnTo>
                    <a:pt x="1449" y="1642"/>
                  </a:lnTo>
                  <a:lnTo>
                    <a:pt x="1460" y="1658"/>
                  </a:lnTo>
                  <a:lnTo>
                    <a:pt x="1464" y="1666"/>
                  </a:lnTo>
                  <a:lnTo>
                    <a:pt x="1467" y="1671"/>
                  </a:lnTo>
                  <a:lnTo>
                    <a:pt x="1469" y="1676"/>
                  </a:lnTo>
                  <a:lnTo>
                    <a:pt x="1469" y="1680"/>
                  </a:lnTo>
                  <a:lnTo>
                    <a:pt x="1469" y="1682"/>
                  </a:lnTo>
                  <a:lnTo>
                    <a:pt x="1468" y="1683"/>
                  </a:lnTo>
                  <a:lnTo>
                    <a:pt x="1467" y="1683"/>
                  </a:lnTo>
                  <a:lnTo>
                    <a:pt x="1465" y="1683"/>
                  </a:lnTo>
                  <a:lnTo>
                    <a:pt x="1460" y="1682"/>
                  </a:lnTo>
                  <a:lnTo>
                    <a:pt x="1451" y="1678"/>
                  </a:lnTo>
                  <a:lnTo>
                    <a:pt x="1445" y="1673"/>
                  </a:lnTo>
                  <a:lnTo>
                    <a:pt x="1435" y="1664"/>
                  </a:lnTo>
                  <a:lnTo>
                    <a:pt x="1425" y="1652"/>
                  </a:lnTo>
                  <a:lnTo>
                    <a:pt x="1414" y="1639"/>
                  </a:lnTo>
                  <a:lnTo>
                    <a:pt x="1410" y="1633"/>
                  </a:lnTo>
                  <a:lnTo>
                    <a:pt x="1407" y="1626"/>
                  </a:lnTo>
                  <a:lnTo>
                    <a:pt x="1405" y="1621"/>
                  </a:lnTo>
                  <a:lnTo>
                    <a:pt x="1404" y="1616"/>
                  </a:lnTo>
                  <a:lnTo>
                    <a:pt x="1405" y="1612"/>
                  </a:lnTo>
                  <a:lnTo>
                    <a:pt x="1407" y="1608"/>
                  </a:lnTo>
                  <a:lnTo>
                    <a:pt x="1412" y="1606"/>
                  </a:lnTo>
                  <a:lnTo>
                    <a:pt x="1419" y="1605"/>
                  </a:lnTo>
                  <a:close/>
                  <a:moveTo>
                    <a:pt x="1382" y="1676"/>
                  </a:moveTo>
                  <a:lnTo>
                    <a:pt x="1385" y="1672"/>
                  </a:lnTo>
                  <a:lnTo>
                    <a:pt x="1389" y="1670"/>
                  </a:lnTo>
                  <a:lnTo>
                    <a:pt x="1393" y="1669"/>
                  </a:lnTo>
                  <a:lnTo>
                    <a:pt x="1399" y="1669"/>
                  </a:lnTo>
                  <a:lnTo>
                    <a:pt x="1403" y="1669"/>
                  </a:lnTo>
                  <a:lnTo>
                    <a:pt x="1408" y="1670"/>
                  </a:lnTo>
                  <a:lnTo>
                    <a:pt x="1413" y="1672"/>
                  </a:lnTo>
                  <a:lnTo>
                    <a:pt x="1419" y="1675"/>
                  </a:lnTo>
                  <a:lnTo>
                    <a:pt x="1429" y="1681"/>
                  </a:lnTo>
                  <a:lnTo>
                    <a:pt x="1440" y="1689"/>
                  </a:lnTo>
                  <a:lnTo>
                    <a:pt x="1450" y="1697"/>
                  </a:lnTo>
                  <a:lnTo>
                    <a:pt x="1460" y="1705"/>
                  </a:lnTo>
                  <a:lnTo>
                    <a:pt x="1459" y="1711"/>
                  </a:lnTo>
                  <a:lnTo>
                    <a:pt x="1458" y="1718"/>
                  </a:lnTo>
                  <a:lnTo>
                    <a:pt x="1449" y="1719"/>
                  </a:lnTo>
                  <a:lnTo>
                    <a:pt x="1442" y="1722"/>
                  </a:lnTo>
                  <a:lnTo>
                    <a:pt x="1430" y="1718"/>
                  </a:lnTo>
                  <a:lnTo>
                    <a:pt x="1421" y="1713"/>
                  </a:lnTo>
                  <a:lnTo>
                    <a:pt x="1412" y="1708"/>
                  </a:lnTo>
                  <a:lnTo>
                    <a:pt x="1405" y="1701"/>
                  </a:lnTo>
                  <a:lnTo>
                    <a:pt x="1392" y="1689"/>
                  </a:lnTo>
                  <a:lnTo>
                    <a:pt x="1382" y="1676"/>
                  </a:lnTo>
                  <a:close/>
                  <a:moveTo>
                    <a:pt x="1441" y="1791"/>
                  </a:moveTo>
                  <a:lnTo>
                    <a:pt x="1428" y="1785"/>
                  </a:lnTo>
                  <a:lnTo>
                    <a:pt x="1418" y="1778"/>
                  </a:lnTo>
                  <a:lnTo>
                    <a:pt x="1409" y="1770"/>
                  </a:lnTo>
                  <a:lnTo>
                    <a:pt x="1403" y="1763"/>
                  </a:lnTo>
                  <a:lnTo>
                    <a:pt x="1401" y="1759"/>
                  </a:lnTo>
                  <a:lnTo>
                    <a:pt x="1399" y="1755"/>
                  </a:lnTo>
                  <a:lnTo>
                    <a:pt x="1399" y="1751"/>
                  </a:lnTo>
                  <a:lnTo>
                    <a:pt x="1399" y="1747"/>
                  </a:lnTo>
                  <a:lnTo>
                    <a:pt x="1399" y="1742"/>
                  </a:lnTo>
                  <a:lnTo>
                    <a:pt x="1401" y="1737"/>
                  </a:lnTo>
                  <a:lnTo>
                    <a:pt x="1403" y="1732"/>
                  </a:lnTo>
                  <a:lnTo>
                    <a:pt x="1407" y="1727"/>
                  </a:lnTo>
                  <a:lnTo>
                    <a:pt x="1412" y="1730"/>
                  </a:lnTo>
                  <a:lnTo>
                    <a:pt x="1421" y="1735"/>
                  </a:lnTo>
                  <a:lnTo>
                    <a:pt x="1430" y="1743"/>
                  </a:lnTo>
                  <a:lnTo>
                    <a:pt x="1441" y="1751"/>
                  </a:lnTo>
                  <a:lnTo>
                    <a:pt x="1445" y="1756"/>
                  </a:lnTo>
                  <a:lnTo>
                    <a:pt x="1448" y="1761"/>
                  </a:lnTo>
                  <a:lnTo>
                    <a:pt x="1450" y="1766"/>
                  </a:lnTo>
                  <a:lnTo>
                    <a:pt x="1452" y="1771"/>
                  </a:lnTo>
                  <a:lnTo>
                    <a:pt x="1451" y="1776"/>
                  </a:lnTo>
                  <a:lnTo>
                    <a:pt x="1450" y="1782"/>
                  </a:lnTo>
                  <a:lnTo>
                    <a:pt x="1446" y="1787"/>
                  </a:lnTo>
                  <a:lnTo>
                    <a:pt x="1441" y="1791"/>
                  </a:lnTo>
                  <a:close/>
                  <a:moveTo>
                    <a:pt x="1435" y="1879"/>
                  </a:moveTo>
                  <a:lnTo>
                    <a:pt x="1437" y="1881"/>
                  </a:lnTo>
                  <a:lnTo>
                    <a:pt x="1437" y="1883"/>
                  </a:lnTo>
                  <a:lnTo>
                    <a:pt x="1428" y="1890"/>
                  </a:lnTo>
                  <a:lnTo>
                    <a:pt x="1421" y="1897"/>
                  </a:lnTo>
                  <a:lnTo>
                    <a:pt x="1373" y="1867"/>
                  </a:lnTo>
                  <a:lnTo>
                    <a:pt x="1372" y="1861"/>
                  </a:lnTo>
                  <a:lnTo>
                    <a:pt x="1372" y="1858"/>
                  </a:lnTo>
                  <a:lnTo>
                    <a:pt x="1373" y="1855"/>
                  </a:lnTo>
                  <a:lnTo>
                    <a:pt x="1375" y="1850"/>
                  </a:lnTo>
                  <a:lnTo>
                    <a:pt x="1390" y="1858"/>
                  </a:lnTo>
                  <a:lnTo>
                    <a:pt x="1405" y="1865"/>
                  </a:lnTo>
                  <a:lnTo>
                    <a:pt x="1421" y="1872"/>
                  </a:lnTo>
                  <a:lnTo>
                    <a:pt x="1435" y="1879"/>
                  </a:lnTo>
                  <a:close/>
                  <a:moveTo>
                    <a:pt x="1377" y="1797"/>
                  </a:moveTo>
                  <a:lnTo>
                    <a:pt x="1381" y="1794"/>
                  </a:lnTo>
                  <a:lnTo>
                    <a:pt x="1384" y="1791"/>
                  </a:lnTo>
                  <a:lnTo>
                    <a:pt x="1388" y="1790"/>
                  </a:lnTo>
                  <a:lnTo>
                    <a:pt x="1392" y="1789"/>
                  </a:lnTo>
                  <a:lnTo>
                    <a:pt x="1401" y="1789"/>
                  </a:lnTo>
                  <a:lnTo>
                    <a:pt x="1410" y="1790"/>
                  </a:lnTo>
                  <a:lnTo>
                    <a:pt x="1420" y="1794"/>
                  </a:lnTo>
                  <a:lnTo>
                    <a:pt x="1429" y="1800"/>
                  </a:lnTo>
                  <a:lnTo>
                    <a:pt x="1438" y="1806"/>
                  </a:lnTo>
                  <a:lnTo>
                    <a:pt x="1445" y="1813"/>
                  </a:lnTo>
                  <a:lnTo>
                    <a:pt x="1441" y="1822"/>
                  </a:lnTo>
                  <a:lnTo>
                    <a:pt x="1438" y="1830"/>
                  </a:lnTo>
                  <a:lnTo>
                    <a:pt x="1410" y="1830"/>
                  </a:lnTo>
                  <a:lnTo>
                    <a:pt x="1402" y="1823"/>
                  </a:lnTo>
                  <a:lnTo>
                    <a:pt x="1394" y="1817"/>
                  </a:lnTo>
                  <a:lnTo>
                    <a:pt x="1386" y="1810"/>
                  </a:lnTo>
                  <a:lnTo>
                    <a:pt x="1377" y="1804"/>
                  </a:lnTo>
                  <a:lnTo>
                    <a:pt x="1377" y="1797"/>
                  </a:lnTo>
                  <a:close/>
                  <a:moveTo>
                    <a:pt x="1681" y="1150"/>
                  </a:moveTo>
                  <a:lnTo>
                    <a:pt x="1675" y="1148"/>
                  </a:lnTo>
                  <a:lnTo>
                    <a:pt x="1667" y="1144"/>
                  </a:lnTo>
                  <a:lnTo>
                    <a:pt x="1662" y="1141"/>
                  </a:lnTo>
                  <a:lnTo>
                    <a:pt x="1659" y="1139"/>
                  </a:lnTo>
                  <a:lnTo>
                    <a:pt x="1657" y="1137"/>
                  </a:lnTo>
                  <a:lnTo>
                    <a:pt x="1656" y="1135"/>
                  </a:lnTo>
                  <a:lnTo>
                    <a:pt x="1661" y="1130"/>
                  </a:lnTo>
                  <a:lnTo>
                    <a:pt x="1666" y="1126"/>
                  </a:lnTo>
                  <a:lnTo>
                    <a:pt x="1669" y="1123"/>
                  </a:lnTo>
                  <a:lnTo>
                    <a:pt x="1672" y="1122"/>
                  </a:lnTo>
                  <a:lnTo>
                    <a:pt x="1675" y="1123"/>
                  </a:lnTo>
                  <a:lnTo>
                    <a:pt x="1679" y="1127"/>
                  </a:lnTo>
                  <a:lnTo>
                    <a:pt x="1685" y="1131"/>
                  </a:lnTo>
                  <a:lnTo>
                    <a:pt x="1692" y="1138"/>
                  </a:lnTo>
                  <a:lnTo>
                    <a:pt x="1690" y="1141"/>
                  </a:lnTo>
                  <a:lnTo>
                    <a:pt x="1687" y="1146"/>
                  </a:lnTo>
                  <a:lnTo>
                    <a:pt x="1683" y="1149"/>
                  </a:lnTo>
                  <a:lnTo>
                    <a:pt x="1681" y="1150"/>
                  </a:lnTo>
                  <a:close/>
                  <a:moveTo>
                    <a:pt x="1713" y="1196"/>
                  </a:moveTo>
                  <a:lnTo>
                    <a:pt x="1709" y="1195"/>
                  </a:lnTo>
                  <a:lnTo>
                    <a:pt x="1702" y="1197"/>
                  </a:lnTo>
                  <a:lnTo>
                    <a:pt x="1696" y="1200"/>
                  </a:lnTo>
                  <a:lnTo>
                    <a:pt x="1692" y="1202"/>
                  </a:lnTo>
                  <a:lnTo>
                    <a:pt x="1683" y="1198"/>
                  </a:lnTo>
                  <a:lnTo>
                    <a:pt x="1673" y="1193"/>
                  </a:lnTo>
                  <a:lnTo>
                    <a:pt x="1662" y="1189"/>
                  </a:lnTo>
                  <a:lnTo>
                    <a:pt x="1655" y="1186"/>
                  </a:lnTo>
                  <a:lnTo>
                    <a:pt x="1658" y="1183"/>
                  </a:lnTo>
                  <a:lnTo>
                    <a:pt x="1662" y="1180"/>
                  </a:lnTo>
                  <a:lnTo>
                    <a:pt x="1669" y="1178"/>
                  </a:lnTo>
                  <a:lnTo>
                    <a:pt x="1675" y="1177"/>
                  </a:lnTo>
                  <a:lnTo>
                    <a:pt x="1683" y="1178"/>
                  </a:lnTo>
                  <a:lnTo>
                    <a:pt x="1692" y="1182"/>
                  </a:lnTo>
                  <a:lnTo>
                    <a:pt x="1697" y="1184"/>
                  </a:lnTo>
                  <a:lnTo>
                    <a:pt x="1702" y="1187"/>
                  </a:lnTo>
                  <a:lnTo>
                    <a:pt x="1708" y="1191"/>
                  </a:lnTo>
                  <a:lnTo>
                    <a:pt x="1713" y="1196"/>
                  </a:lnTo>
                  <a:close/>
                  <a:moveTo>
                    <a:pt x="1961" y="2788"/>
                  </a:moveTo>
                  <a:lnTo>
                    <a:pt x="1977" y="2809"/>
                  </a:lnTo>
                  <a:lnTo>
                    <a:pt x="1988" y="2830"/>
                  </a:lnTo>
                  <a:lnTo>
                    <a:pt x="2000" y="2853"/>
                  </a:lnTo>
                  <a:lnTo>
                    <a:pt x="2012" y="2883"/>
                  </a:lnTo>
                  <a:lnTo>
                    <a:pt x="1992" y="2888"/>
                  </a:lnTo>
                  <a:lnTo>
                    <a:pt x="1973" y="2892"/>
                  </a:lnTo>
                  <a:lnTo>
                    <a:pt x="1954" y="2897"/>
                  </a:lnTo>
                  <a:lnTo>
                    <a:pt x="1936" y="2899"/>
                  </a:lnTo>
                  <a:lnTo>
                    <a:pt x="1900" y="2902"/>
                  </a:lnTo>
                  <a:lnTo>
                    <a:pt x="1862" y="2904"/>
                  </a:lnTo>
                  <a:lnTo>
                    <a:pt x="1828" y="2902"/>
                  </a:lnTo>
                  <a:lnTo>
                    <a:pt x="1795" y="2898"/>
                  </a:lnTo>
                  <a:lnTo>
                    <a:pt x="1765" y="2893"/>
                  </a:lnTo>
                  <a:lnTo>
                    <a:pt x="1736" y="2887"/>
                  </a:lnTo>
                  <a:lnTo>
                    <a:pt x="1738" y="2511"/>
                  </a:lnTo>
                  <a:lnTo>
                    <a:pt x="1736" y="2474"/>
                  </a:lnTo>
                  <a:lnTo>
                    <a:pt x="1732" y="2423"/>
                  </a:lnTo>
                  <a:lnTo>
                    <a:pt x="1727" y="2360"/>
                  </a:lnTo>
                  <a:lnTo>
                    <a:pt x="1720" y="2285"/>
                  </a:lnTo>
                  <a:lnTo>
                    <a:pt x="1714" y="2202"/>
                  </a:lnTo>
                  <a:lnTo>
                    <a:pt x="1707" y="2115"/>
                  </a:lnTo>
                  <a:lnTo>
                    <a:pt x="1699" y="2023"/>
                  </a:lnTo>
                  <a:lnTo>
                    <a:pt x="1693" y="1930"/>
                  </a:lnTo>
                  <a:lnTo>
                    <a:pt x="1686" y="1839"/>
                  </a:lnTo>
                  <a:lnTo>
                    <a:pt x="1680" y="1751"/>
                  </a:lnTo>
                  <a:lnTo>
                    <a:pt x="1676" y="1669"/>
                  </a:lnTo>
                  <a:lnTo>
                    <a:pt x="1673" y="1595"/>
                  </a:lnTo>
                  <a:lnTo>
                    <a:pt x="1672" y="1532"/>
                  </a:lnTo>
                  <a:lnTo>
                    <a:pt x="1672" y="1482"/>
                  </a:lnTo>
                  <a:lnTo>
                    <a:pt x="1674" y="1463"/>
                  </a:lnTo>
                  <a:lnTo>
                    <a:pt x="1675" y="1447"/>
                  </a:lnTo>
                  <a:lnTo>
                    <a:pt x="1678" y="1436"/>
                  </a:lnTo>
                  <a:lnTo>
                    <a:pt x="1681" y="1430"/>
                  </a:lnTo>
                  <a:lnTo>
                    <a:pt x="1683" y="1433"/>
                  </a:lnTo>
                  <a:lnTo>
                    <a:pt x="1687" y="1435"/>
                  </a:lnTo>
                  <a:lnTo>
                    <a:pt x="1690" y="1437"/>
                  </a:lnTo>
                  <a:lnTo>
                    <a:pt x="1694" y="1438"/>
                  </a:lnTo>
                  <a:lnTo>
                    <a:pt x="1704" y="1439"/>
                  </a:lnTo>
                  <a:lnTo>
                    <a:pt x="1714" y="1439"/>
                  </a:lnTo>
                  <a:lnTo>
                    <a:pt x="1725" y="1440"/>
                  </a:lnTo>
                  <a:lnTo>
                    <a:pt x="1734" y="1444"/>
                  </a:lnTo>
                  <a:lnTo>
                    <a:pt x="1738" y="1446"/>
                  </a:lnTo>
                  <a:lnTo>
                    <a:pt x="1742" y="1449"/>
                  </a:lnTo>
                  <a:lnTo>
                    <a:pt x="1745" y="1452"/>
                  </a:lnTo>
                  <a:lnTo>
                    <a:pt x="1747" y="1457"/>
                  </a:lnTo>
                  <a:lnTo>
                    <a:pt x="1743" y="1463"/>
                  </a:lnTo>
                  <a:lnTo>
                    <a:pt x="1739" y="1469"/>
                  </a:lnTo>
                  <a:lnTo>
                    <a:pt x="1730" y="1465"/>
                  </a:lnTo>
                  <a:lnTo>
                    <a:pt x="1723" y="1462"/>
                  </a:lnTo>
                  <a:lnTo>
                    <a:pt x="1715" y="1459"/>
                  </a:lnTo>
                  <a:lnTo>
                    <a:pt x="1709" y="1458"/>
                  </a:lnTo>
                  <a:lnTo>
                    <a:pt x="1696" y="1457"/>
                  </a:lnTo>
                  <a:lnTo>
                    <a:pt x="1680" y="1457"/>
                  </a:lnTo>
                  <a:lnTo>
                    <a:pt x="1683" y="1487"/>
                  </a:lnTo>
                  <a:lnTo>
                    <a:pt x="1688" y="1515"/>
                  </a:lnTo>
                  <a:lnTo>
                    <a:pt x="1692" y="1544"/>
                  </a:lnTo>
                  <a:lnTo>
                    <a:pt x="1697" y="1573"/>
                  </a:lnTo>
                  <a:lnTo>
                    <a:pt x="1710" y="1629"/>
                  </a:lnTo>
                  <a:lnTo>
                    <a:pt x="1723" y="1685"/>
                  </a:lnTo>
                  <a:lnTo>
                    <a:pt x="1735" y="1742"/>
                  </a:lnTo>
                  <a:lnTo>
                    <a:pt x="1746" y="1800"/>
                  </a:lnTo>
                  <a:lnTo>
                    <a:pt x="1751" y="1829"/>
                  </a:lnTo>
                  <a:lnTo>
                    <a:pt x="1755" y="1859"/>
                  </a:lnTo>
                  <a:lnTo>
                    <a:pt x="1758" y="1890"/>
                  </a:lnTo>
                  <a:lnTo>
                    <a:pt x="1762" y="1921"/>
                  </a:lnTo>
                  <a:lnTo>
                    <a:pt x="1764" y="1936"/>
                  </a:lnTo>
                  <a:lnTo>
                    <a:pt x="1767" y="1949"/>
                  </a:lnTo>
                  <a:lnTo>
                    <a:pt x="1771" y="1960"/>
                  </a:lnTo>
                  <a:lnTo>
                    <a:pt x="1775" y="1973"/>
                  </a:lnTo>
                  <a:lnTo>
                    <a:pt x="1778" y="1986"/>
                  </a:lnTo>
                  <a:lnTo>
                    <a:pt x="1781" y="1999"/>
                  </a:lnTo>
                  <a:lnTo>
                    <a:pt x="1781" y="2008"/>
                  </a:lnTo>
                  <a:lnTo>
                    <a:pt x="1781" y="2016"/>
                  </a:lnTo>
                  <a:lnTo>
                    <a:pt x="1781" y="2026"/>
                  </a:lnTo>
                  <a:lnTo>
                    <a:pt x="1778" y="2036"/>
                  </a:lnTo>
                  <a:lnTo>
                    <a:pt x="1786" y="2045"/>
                  </a:lnTo>
                  <a:lnTo>
                    <a:pt x="1792" y="2054"/>
                  </a:lnTo>
                  <a:lnTo>
                    <a:pt x="1789" y="2069"/>
                  </a:lnTo>
                  <a:lnTo>
                    <a:pt x="1788" y="2085"/>
                  </a:lnTo>
                  <a:lnTo>
                    <a:pt x="1787" y="2102"/>
                  </a:lnTo>
                  <a:lnTo>
                    <a:pt x="1788" y="2120"/>
                  </a:lnTo>
                  <a:lnTo>
                    <a:pt x="1789" y="2138"/>
                  </a:lnTo>
                  <a:lnTo>
                    <a:pt x="1792" y="2157"/>
                  </a:lnTo>
                  <a:lnTo>
                    <a:pt x="1795" y="2176"/>
                  </a:lnTo>
                  <a:lnTo>
                    <a:pt x="1800" y="2196"/>
                  </a:lnTo>
                  <a:lnTo>
                    <a:pt x="1821" y="2279"/>
                  </a:lnTo>
                  <a:lnTo>
                    <a:pt x="1845" y="2367"/>
                  </a:lnTo>
                  <a:lnTo>
                    <a:pt x="1855" y="2410"/>
                  </a:lnTo>
                  <a:lnTo>
                    <a:pt x="1865" y="2455"/>
                  </a:lnTo>
                  <a:lnTo>
                    <a:pt x="1868" y="2476"/>
                  </a:lnTo>
                  <a:lnTo>
                    <a:pt x="1871" y="2498"/>
                  </a:lnTo>
                  <a:lnTo>
                    <a:pt x="1873" y="2519"/>
                  </a:lnTo>
                  <a:lnTo>
                    <a:pt x="1874" y="2539"/>
                  </a:lnTo>
                  <a:lnTo>
                    <a:pt x="1874" y="2559"/>
                  </a:lnTo>
                  <a:lnTo>
                    <a:pt x="1872" y="2580"/>
                  </a:lnTo>
                  <a:lnTo>
                    <a:pt x="1870" y="2599"/>
                  </a:lnTo>
                  <a:lnTo>
                    <a:pt x="1866" y="2618"/>
                  </a:lnTo>
                  <a:lnTo>
                    <a:pt x="1860" y="2636"/>
                  </a:lnTo>
                  <a:lnTo>
                    <a:pt x="1853" y="2652"/>
                  </a:lnTo>
                  <a:lnTo>
                    <a:pt x="1844" y="2669"/>
                  </a:lnTo>
                  <a:lnTo>
                    <a:pt x="1833" y="2685"/>
                  </a:lnTo>
                  <a:lnTo>
                    <a:pt x="1817" y="2698"/>
                  </a:lnTo>
                  <a:lnTo>
                    <a:pt x="1802" y="2712"/>
                  </a:lnTo>
                  <a:lnTo>
                    <a:pt x="1786" y="2724"/>
                  </a:lnTo>
                  <a:lnTo>
                    <a:pt x="1771" y="2737"/>
                  </a:lnTo>
                  <a:lnTo>
                    <a:pt x="1771" y="2757"/>
                  </a:lnTo>
                  <a:lnTo>
                    <a:pt x="1771" y="2776"/>
                  </a:lnTo>
                  <a:lnTo>
                    <a:pt x="1771" y="2796"/>
                  </a:lnTo>
                  <a:lnTo>
                    <a:pt x="1771" y="2815"/>
                  </a:lnTo>
                  <a:lnTo>
                    <a:pt x="1790" y="2822"/>
                  </a:lnTo>
                  <a:lnTo>
                    <a:pt x="1806" y="2827"/>
                  </a:lnTo>
                  <a:lnTo>
                    <a:pt x="1820" y="2829"/>
                  </a:lnTo>
                  <a:lnTo>
                    <a:pt x="1831" y="2830"/>
                  </a:lnTo>
                  <a:lnTo>
                    <a:pt x="1842" y="2829"/>
                  </a:lnTo>
                  <a:lnTo>
                    <a:pt x="1851" y="2828"/>
                  </a:lnTo>
                  <a:lnTo>
                    <a:pt x="1860" y="2825"/>
                  </a:lnTo>
                  <a:lnTo>
                    <a:pt x="1868" y="2822"/>
                  </a:lnTo>
                  <a:lnTo>
                    <a:pt x="1884" y="2813"/>
                  </a:lnTo>
                  <a:lnTo>
                    <a:pt x="1904" y="2804"/>
                  </a:lnTo>
                  <a:lnTo>
                    <a:pt x="1915" y="2799"/>
                  </a:lnTo>
                  <a:lnTo>
                    <a:pt x="1928" y="2795"/>
                  </a:lnTo>
                  <a:lnTo>
                    <a:pt x="1944" y="2791"/>
                  </a:lnTo>
                  <a:lnTo>
                    <a:pt x="1961" y="2788"/>
                  </a:lnTo>
                  <a:close/>
                  <a:moveTo>
                    <a:pt x="1839" y="2753"/>
                  </a:moveTo>
                  <a:lnTo>
                    <a:pt x="1840" y="2762"/>
                  </a:lnTo>
                  <a:lnTo>
                    <a:pt x="1842" y="2772"/>
                  </a:lnTo>
                  <a:lnTo>
                    <a:pt x="1831" y="2786"/>
                  </a:lnTo>
                  <a:lnTo>
                    <a:pt x="1826" y="2793"/>
                  </a:lnTo>
                  <a:lnTo>
                    <a:pt x="1824" y="2795"/>
                  </a:lnTo>
                  <a:lnTo>
                    <a:pt x="1823" y="2795"/>
                  </a:lnTo>
                  <a:lnTo>
                    <a:pt x="1808" y="2788"/>
                  </a:lnTo>
                  <a:lnTo>
                    <a:pt x="1793" y="2781"/>
                  </a:lnTo>
                  <a:lnTo>
                    <a:pt x="1794" y="2769"/>
                  </a:lnTo>
                  <a:lnTo>
                    <a:pt x="1796" y="2759"/>
                  </a:lnTo>
                  <a:lnTo>
                    <a:pt x="1797" y="2756"/>
                  </a:lnTo>
                  <a:lnTo>
                    <a:pt x="1800" y="2754"/>
                  </a:lnTo>
                  <a:lnTo>
                    <a:pt x="1802" y="2752"/>
                  </a:lnTo>
                  <a:lnTo>
                    <a:pt x="1804" y="2750"/>
                  </a:lnTo>
                  <a:lnTo>
                    <a:pt x="1809" y="2749"/>
                  </a:lnTo>
                  <a:lnTo>
                    <a:pt x="1816" y="2749"/>
                  </a:lnTo>
                  <a:lnTo>
                    <a:pt x="1826" y="2751"/>
                  </a:lnTo>
                  <a:lnTo>
                    <a:pt x="1839" y="2753"/>
                  </a:lnTo>
                  <a:close/>
                  <a:moveTo>
                    <a:pt x="2036" y="2668"/>
                  </a:moveTo>
                  <a:lnTo>
                    <a:pt x="2026" y="2677"/>
                  </a:lnTo>
                  <a:lnTo>
                    <a:pt x="2007" y="2691"/>
                  </a:lnTo>
                  <a:lnTo>
                    <a:pt x="1981" y="2708"/>
                  </a:lnTo>
                  <a:lnTo>
                    <a:pt x="1953" y="2728"/>
                  </a:lnTo>
                  <a:lnTo>
                    <a:pt x="1924" y="2745"/>
                  </a:lnTo>
                  <a:lnTo>
                    <a:pt x="1899" y="2761"/>
                  </a:lnTo>
                  <a:lnTo>
                    <a:pt x="1881" y="2773"/>
                  </a:lnTo>
                  <a:lnTo>
                    <a:pt x="1874" y="2776"/>
                  </a:lnTo>
                  <a:lnTo>
                    <a:pt x="1865" y="2761"/>
                  </a:lnTo>
                  <a:lnTo>
                    <a:pt x="1855" y="2747"/>
                  </a:lnTo>
                  <a:lnTo>
                    <a:pt x="1847" y="2732"/>
                  </a:lnTo>
                  <a:lnTo>
                    <a:pt x="1839" y="2717"/>
                  </a:lnTo>
                  <a:lnTo>
                    <a:pt x="1861" y="2703"/>
                  </a:lnTo>
                  <a:lnTo>
                    <a:pt x="1884" y="2687"/>
                  </a:lnTo>
                  <a:lnTo>
                    <a:pt x="1897" y="2680"/>
                  </a:lnTo>
                  <a:lnTo>
                    <a:pt x="1908" y="2673"/>
                  </a:lnTo>
                  <a:lnTo>
                    <a:pt x="1921" y="2666"/>
                  </a:lnTo>
                  <a:lnTo>
                    <a:pt x="1934" y="2660"/>
                  </a:lnTo>
                  <a:lnTo>
                    <a:pt x="1946" y="2655"/>
                  </a:lnTo>
                  <a:lnTo>
                    <a:pt x="1959" y="2651"/>
                  </a:lnTo>
                  <a:lnTo>
                    <a:pt x="1972" y="2649"/>
                  </a:lnTo>
                  <a:lnTo>
                    <a:pt x="1984" y="2648"/>
                  </a:lnTo>
                  <a:lnTo>
                    <a:pt x="1998" y="2650"/>
                  </a:lnTo>
                  <a:lnTo>
                    <a:pt x="2011" y="2654"/>
                  </a:lnTo>
                  <a:lnTo>
                    <a:pt x="2017" y="2656"/>
                  </a:lnTo>
                  <a:lnTo>
                    <a:pt x="2023" y="2660"/>
                  </a:lnTo>
                  <a:lnTo>
                    <a:pt x="2030" y="2663"/>
                  </a:lnTo>
                  <a:lnTo>
                    <a:pt x="2036" y="2668"/>
                  </a:lnTo>
                  <a:close/>
                  <a:moveTo>
                    <a:pt x="1897" y="2610"/>
                  </a:moveTo>
                  <a:lnTo>
                    <a:pt x="1902" y="2610"/>
                  </a:lnTo>
                  <a:lnTo>
                    <a:pt x="1907" y="2610"/>
                  </a:lnTo>
                  <a:lnTo>
                    <a:pt x="1910" y="2611"/>
                  </a:lnTo>
                  <a:lnTo>
                    <a:pt x="1914" y="2613"/>
                  </a:lnTo>
                  <a:lnTo>
                    <a:pt x="1918" y="2615"/>
                  </a:lnTo>
                  <a:lnTo>
                    <a:pt x="1923" y="2619"/>
                  </a:lnTo>
                  <a:lnTo>
                    <a:pt x="1923" y="2624"/>
                  </a:lnTo>
                  <a:lnTo>
                    <a:pt x="1918" y="2626"/>
                  </a:lnTo>
                  <a:lnTo>
                    <a:pt x="1914" y="2628"/>
                  </a:lnTo>
                  <a:lnTo>
                    <a:pt x="1908" y="2629"/>
                  </a:lnTo>
                  <a:lnTo>
                    <a:pt x="1905" y="2629"/>
                  </a:lnTo>
                  <a:lnTo>
                    <a:pt x="1900" y="2628"/>
                  </a:lnTo>
                  <a:lnTo>
                    <a:pt x="1896" y="2628"/>
                  </a:lnTo>
                  <a:lnTo>
                    <a:pt x="1896" y="2619"/>
                  </a:lnTo>
                  <a:lnTo>
                    <a:pt x="1897" y="2610"/>
                  </a:lnTo>
                  <a:close/>
                  <a:moveTo>
                    <a:pt x="1944" y="2572"/>
                  </a:moveTo>
                  <a:lnTo>
                    <a:pt x="1943" y="2579"/>
                  </a:lnTo>
                  <a:lnTo>
                    <a:pt x="1940" y="2587"/>
                  </a:lnTo>
                  <a:lnTo>
                    <a:pt x="1938" y="2590"/>
                  </a:lnTo>
                  <a:lnTo>
                    <a:pt x="1937" y="2593"/>
                  </a:lnTo>
                  <a:lnTo>
                    <a:pt x="1935" y="2594"/>
                  </a:lnTo>
                  <a:lnTo>
                    <a:pt x="1934" y="2594"/>
                  </a:lnTo>
                  <a:lnTo>
                    <a:pt x="1923" y="2591"/>
                  </a:lnTo>
                  <a:lnTo>
                    <a:pt x="1912" y="2587"/>
                  </a:lnTo>
                  <a:lnTo>
                    <a:pt x="1903" y="2584"/>
                  </a:lnTo>
                  <a:lnTo>
                    <a:pt x="1892" y="2581"/>
                  </a:lnTo>
                  <a:lnTo>
                    <a:pt x="1892" y="2573"/>
                  </a:lnTo>
                  <a:lnTo>
                    <a:pt x="1891" y="2565"/>
                  </a:lnTo>
                  <a:lnTo>
                    <a:pt x="1897" y="2562"/>
                  </a:lnTo>
                  <a:lnTo>
                    <a:pt x="1902" y="2558"/>
                  </a:lnTo>
                  <a:lnTo>
                    <a:pt x="1909" y="2556"/>
                  </a:lnTo>
                  <a:lnTo>
                    <a:pt x="1917" y="2556"/>
                  </a:lnTo>
                  <a:lnTo>
                    <a:pt x="1924" y="2557"/>
                  </a:lnTo>
                  <a:lnTo>
                    <a:pt x="1931" y="2561"/>
                  </a:lnTo>
                  <a:lnTo>
                    <a:pt x="1939" y="2566"/>
                  </a:lnTo>
                  <a:lnTo>
                    <a:pt x="1944" y="2572"/>
                  </a:lnTo>
                  <a:close/>
                  <a:moveTo>
                    <a:pt x="1941" y="2524"/>
                  </a:moveTo>
                  <a:lnTo>
                    <a:pt x="1940" y="2526"/>
                  </a:lnTo>
                  <a:lnTo>
                    <a:pt x="1939" y="2530"/>
                  </a:lnTo>
                  <a:lnTo>
                    <a:pt x="1934" y="2530"/>
                  </a:lnTo>
                  <a:lnTo>
                    <a:pt x="1924" y="2527"/>
                  </a:lnTo>
                  <a:lnTo>
                    <a:pt x="1915" y="2525"/>
                  </a:lnTo>
                  <a:lnTo>
                    <a:pt x="1906" y="2523"/>
                  </a:lnTo>
                  <a:lnTo>
                    <a:pt x="1897" y="2520"/>
                  </a:lnTo>
                  <a:lnTo>
                    <a:pt x="1902" y="2516"/>
                  </a:lnTo>
                  <a:lnTo>
                    <a:pt x="1907" y="2514"/>
                  </a:lnTo>
                  <a:lnTo>
                    <a:pt x="1912" y="2512"/>
                  </a:lnTo>
                  <a:lnTo>
                    <a:pt x="1917" y="2512"/>
                  </a:lnTo>
                  <a:lnTo>
                    <a:pt x="1922" y="2512"/>
                  </a:lnTo>
                  <a:lnTo>
                    <a:pt x="1928" y="2514"/>
                  </a:lnTo>
                  <a:lnTo>
                    <a:pt x="1935" y="2518"/>
                  </a:lnTo>
                  <a:lnTo>
                    <a:pt x="1941" y="2524"/>
                  </a:lnTo>
                  <a:close/>
                  <a:moveTo>
                    <a:pt x="1930" y="2470"/>
                  </a:moveTo>
                  <a:lnTo>
                    <a:pt x="1928" y="2476"/>
                  </a:lnTo>
                  <a:lnTo>
                    <a:pt x="1924" y="2486"/>
                  </a:lnTo>
                  <a:lnTo>
                    <a:pt x="1921" y="2490"/>
                  </a:lnTo>
                  <a:lnTo>
                    <a:pt x="1919" y="2494"/>
                  </a:lnTo>
                  <a:lnTo>
                    <a:pt x="1917" y="2496"/>
                  </a:lnTo>
                  <a:lnTo>
                    <a:pt x="1915" y="2496"/>
                  </a:lnTo>
                  <a:lnTo>
                    <a:pt x="1906" y="2493"/>
                  </a:lnTo>
                  <a:lnTo>
                    <a:pt x="1899" y="2489"/>
                  </a:lnTo>
                  <a:lnTo>
                    <a:pt x="1893" y="2484"/>
                  </a:lnTo>
                  <a:lnTo>
                    <a:pt x="1889" y="2480"/>
                  </a:lnTo>
                  <a:lnTo>
                    <a:pt x="1881" y="2471"/>
                  </a:lnTo>
                  <a:lnTo>
                    <a:pt x="1874" y="2461"/>
                  </a:lnTo>
                  <a:lnTo>
                    <a:pt x="1889" y="2458"/>
                  </a:lnTo>
                  <a:lnTo>
                    <a:pt x="1901" y="2458"/>
                  </a:lnTo>
                  <a:lnTo>
                    <a:pt x="1906" y="2459"/>
                  </a:lnTo>
                  <a:lnTo>
                    <a:pt x="1914" y="2461"/>
                  </a:lnTo>
                  <a:lnTo>
                    <a:pt x="1921" y="2464"/>
                  </a:lnTo>
                  <a:lnTo>
                    <a:pt x="1930" y="2470"/>
                  </a:lnTo>
                  <a:close/>
                  <a:moveTo>
                    <a:pt x="1895" y="2397"/>
                  </a:moveTo>
                  <a:lnTo>
                    <a:pt x="1906" y="2406"/>
                  </a:lnTo>
                  <a:lnTo>
                    <a:pt x="1919" y="2416"/>
                  </a:lnTo>
                  <a:lnTo>
                    <a:pt x="1914" y="2423"/>
                  </a:lnTo>
                  <a:lnTo>
                    <a:pt x="1909" y="2432"/>
                  </a:lnTo>
                  <a:lnTo>
                    <a:pt x="1878" y="2432"/>
                  </a:lnTo>
                  <a:lnTo>
                    <a:pt x="1870" y="2422"/>
                  </a:lnTo>
                  <a:lnTo>
                    <a:pt x="1863" y="2412"/>
                  </a:lnTo>
                  <a:lnTo>
                    <a:pt x="1870" y="2408"/>
                  </a:lnTo>
                  <a:lnTo>
                    <a:pt x="1879" y="2404"/>
                  </a:lnTo>
                  <a:lnTo>
                    <a:pt x="1887" y="2401"/>
                  </a:lnTo>
                  <a:lnTo>
                    <a:pt x="1895" y="2397"/>
                  </a:lnTo>
                  <a:close/>
                  <a:moveTo>
                    <a:pt x="1919" y="2358"/>
                  </a:moveTo>
                  <a:lnTo>
                    <a:pt x="1916" y="2362"/>
                  </a:lnTo>
                  <a:lnTo>
                    <a:pt x="1911" y="2366"/>
                  </a:lnTo>
                  <a:lnTo>
                    <a:pt x="1905" y="2370"/>
                  </a:lnTo>
                  <a:lnTo>
                    <a:pt x="1900" y="2374"/>
                  </a:lnTo>
                  <a:lnTo>
                    <a:pt x="1887" y="2371"/>
                  </a:lnTo>
                  <a:lnTo>
                    <a:pt x="1878" y="2368"/>
                  </a:lnTo>
                  <a:lnTo>
                    <a:pt x="1870" y="2364"/>
                  </a:lnTo>
                  <a:lnTo>
                    <a:pt x="1866" y="2360"/>
                  </a:lnTo>
                  <a:lnTo>
                    <a:pt x="1859" y="2347"/>
                  </a:lnTo>
                  <a:lnTo>
                    <a:pt x="1849" y="2330"/>
                  </a:lnTo>
                  <a:lnTo>
                    <a:pt x="1859" y="2330"/>
                  </a:lnTo>
                  <a:lnTo>
                    <a:pt x="1868" y="2331"/>
                  </a:lnTo>
                  <a:lnTo>
                    <a:pt x="1876" y="2332"/>
                  </a:lnTo>
                  <a:lnTo>
                    <a:pt x="1883" y="2334"/>
                  </a:lnTo>
                  <a:lnTo>
                    <a:pt x="1890" y="2338"/>
                  </a:lnTo>
                  <a:lnTo>
                    <a:pt x="1898" y="2342"/>
                  </a:lnTo>
                  <a:lnTo>
                    <a:pt x="1907" y="2349"/>
                  </a:lnTo>
                  <a:lnTo>
                    <a:pt x="1919" y="2358"/>
                  </a:lnTo>
                  <a:close/>
                  <a:moveTo>
                    <a:pt x="1905" y="1948"/>
                  </a:moveTo>
                  <a:lnTo>
                    <a:pt x="1904" y="1937"/>
                  </a:lnTo>
                  <a:lnTo>
                    <a:pt x="1903" y="1928"/>
                  </a:lnTo>
                  <a:lnTo>
                    <a:pt x="1914" y="1929"/>
                  </a:lnTo>
                  <a:lnTo>
                    <a:pt x="1924" y="1931"/>
                  </a:lnTo>
                  <a:lnTo>
                    <a:pt x="1934" y="1933"/>
                  </a:lnTo>
                  <a:lnTo>
                    <a:pt x="1943" y="1936"/>
                  </a:lnTo>
                  <a:lnTo>
                    <a:pt x="1953" y="1940"/>
                  </a:lnTo>
                  <a:lnTo>
                    <a:pt x="1961" y="1944"/>
                  </a:lnTo>
                  <a:lnTo>
                    <a:pt x="1969" y="1949"/>
                  </a:lnTo>
                  <a:lnTo>
                    <a:pt x="1978" y="1954"/>
                  </a:lnTo>
                  <a:lnTo>
                    <a:pt x="1995" y="1966"/>
                  </a:lnTo>
                  <a:lnTo>
                    <a:pt x="2012" y="1978"/>
                  </a:lnTo>
                  <a:lnTo>
                    <a:pt x="2030" y="1993"/>
                  </a:lnTo>
                  <a:lnTo>
                    <a:pt x="2048" y="2009"/>
                  </a:lnTo>
                  <a:lnTo>
                    <a:pt x="2045" y="2012"/>
                  </a:lnTo>
                  <a:lnTo>
                    <a:pt x="2042" y="2014"/>
                  </a:lnTo>
                  <a:lnTo>
                    <a:pt x="2040" y="2015"/>
                  </a:lnTo>
                  <a:lnTo>
                    <a:pt x="2036" y="2016"/>
                  </a:lnTo>
                  <a:lnTo>
                    <a:pt x="2003" y="1998"/>
                  </a:lnTo>
                  <a:lnTo>
                    <a:pt x="1971" y="1981"/>
                  </a:lnTo>
                  <a:lnTo>
                    <a:pt x="1938" y="1965"/>
                  </a:lnTo>
                  <a:lnTo>
                    <a:pt x="1905" y="1948"/>
                  </a:lnTo>
                  <a:close/>
                  <a:moveTo>
                    <a:pt x="1976" y="2015"/>
                  </a:moveTo>
                  <a:lnTo>
                    <a:pt x="1976" y="2021"/>
                  </a:lnTo>
                  <a:lnTo>
                    <a:pt x="1975" y="2026"/>
                  </a:lnTo>
                  <a:lnTo>
                    <a:pt x="1973" y="2030"/>
                  </a:lnTo>
                  <a:lnTo>
                    <a:pt x="1972" y="2034"/>
                  </a:lnTo>
                  <a:lnTo>
                    <a:pt x="1966" y="2042"/>
                  </a:lnTo>
                  <a:lnTo>
                    <a:pt x="1959" y="2049"/>
                  </a:lnTo>
                  <a:lnTo>
                    <a:pt x="1943" y="2061"/>
                  </a:lnTo>
                  <a:lnTo>
                    <a:pt x="1926" y="2073"/>
                  </a:lnTo>
                  <a:lnTo>
                    <a:pt x="1925" y="2095"/>
                  </a:lnTo>
                  <a:lnTo>
                    <a:pt x="1923" y="2117"/>
                  </a:lnTo>
                  <a:lnTo>
                    <a:pt x="1919" y="2140"/>
                  </a:lnTo>
                  <a:lnTo>
                    <a:pt x="1915" y="2164"/>
                  </a:lnTo>
                  <a:lnTo>
                    <a:pt x="1911" y="2164"/>
                  </a:lnTo>
                  <a:lnTo>
                    <a:pt x="1909" y="2165"/>
                  </a:lnTo>
                  <a:lnTo>
                    <a:pt x="1905" y="2164"/>
                  </a:lnTo>
                  <a:lnTo>
                    <a:pt x="1902" y="2163"/>
                  </a:lnTo>
                  <a:lnTo>
                    <a:pt x="1900" y="2144"/>
                  </a:lnTo>
                  <a:lnTo>
                    <a:pt x="1897" y="2121"/>
                  </a:lnTo>
                  <a:lnTo>
                    <a:pt x="1892" y="2096"/>
                  </a:lnTo>
                  <a:lnTo>
                    <a:pt x="1888" y="2068"/>
                  </a:lnTo>
                  <a:lnTo>
                    <a:pt x="1886" y="2042"/>
                  </a:lnTo>
                  <a:lnTo>
                    <a:pt x="1885" y="2017"/>
                  </a:lnTo>
                  <a:lnTo>
                    <a:pt x="1886" y="2007"/>
                  </a:lnTo>
                  <a:lnTo>
                    <a:pt x="1888" y="1997"/>
                  </a:lnTo>
                  <a:lnTo>
                    <a:pt x="1891" y="1990"/>
                  </a:lnTo>
                  <a:lnTo>
                    <a:pt x="1895" y="1984"/>
                  </a:lnTo>
                  <a:lnTo>
                    <a:pt x="1916" y="1988"/>
                  </a:lnTo>
                  <a:lnTo>
                    <a:pt x="1935" y="1993"/>
                  </a:lnTo>
                  <a:lnTo>
                    <a:pt x="1943" y="1997"/>
                  </a:lnTo>
                  <a:lnTo>
                    <a:pt x="1954" y="2002"/>
                  </a:lnTo>
                  <a:lnTo>
                    <a:pt x="1964" y="2008"/>
                  </a:lnTo>
                  <a:lnTo>
                    <a:pt x="1976" y="2015"/>
                  </a:lnTo>
                  <a:close/>
                  <a:moveTo>
                    <a:pt x="1745" y="1321"/>
                  </a:moveTo>
                  <a:lnTo>
                    <a:pt x="1749" y="1328"/>
                  </a:lnTo>
                  <a:lnTo>
                    <a:pt x="1754" y="1338"/>
                  </a:lnTo>
                  <a:lnTo>
                    <a:pt x="1759" y="1350"/>
                  </a:lnTo>
                  <a:lnTo>
                    <a:pt x="1765" y="1362"/>
                  </a:lnTo>
                  <a:lnTo>
                    <a:pt x="1776" y="1391"/>
                  </a:lnTo>
                  <a:lnTo>
                    <a:pt x="1789" y="1420"/>
                  </a:lnTo>
                  <a:lnTo>
                    <a:pt x="1801" y="1450"/>
                  </a:lnTo>
                  <a:lnTo>
                    <a:pt x="1814" y="1476"/>
                  </a:lnTo>
                  <a:lnTo>
                    <a:pt x="1821" y="1487"/>
                  </a:lnTo>
                  <a:lnTo>
                    <a:pt x="1827" y="1496"/>
                  </a:lnTo>
                  <a:lnTo>
                    <a:pt x="1833" y="1504"/>
                  </a:lnTo>
                  <a:lnTo>
                    <a:pt x="1841" y="1509"/>
                  </a:lnTo>
                  <a:lnTo>
                    <a:pt x="1843" y="1530"/>
                  </a:lnTo>
                  <a:lnTo>
                    <a:pt x="1847" y="1551"/>
                  </a:lnTo>
                  <a:lnTo>
                    <a:pt x="1852" y="1571"/>
                  </a:lnTo>
                  <a:lnTo>
                    <a:pt x="1859" y="1592"/>
                  </a:lnTo>
                  <a:lnTo>
                    <a:pt x="1866" y="1612"/>
                  </a:lnTo>
                  <a:lnTo>
                    <a:pt x="1874" y="1632"/>
                  </a:lnTo>
                  <a:lnTo>
                    <a:pt x="1883" y="1652"/>
                  </a:lnTo>
                  <a:lnTo>
                    <a:pt x="1892" y="1671"/>
                  </a:lnTo>
                  <a:lnTo>
                    <a:pt x="1911" y="1711"/>
                  </a:lnTo>
                  <a:lnTo>
                    <a:pt x="1929" y="1751"/>
                  </a:lnTo>
                  <a:lnTo>
                    <a:pt x="1939" y="1771"/>
                  </a:lnTo>
                  <a:lnTo>
                    <a:pt x="1946" y="1792"/>
                  </a:lnTo>
                  <a:lnTo>
                    <a:pt x="1954" y="1815"/>
                  </a:lnTo>
                  <a:lnTo>
                    <a:pt x="1961" y="1836"/>
                  </a:lnTo>
                  <a:lnTo>
                    <a:pt x="1938" y="1851"/>
                  </a:lnTo>
                  <a:lnTo>
                    <a:pt x="1911" y="1873"/>
                  </a:lnTo>
                  <a:lnTo>
                    <a:pt x="1899" y="1882"/>
                  </a:lnTo>
                  <a:lnTo>
                    <a:pt x="1886" y="1891"/>
                  </a:lnTo>
                  <a:lnTo>
                    <a:pt x="1877" y="1897"/>
                  </a:lnTo>
                  <a:lnTo>
                    <a:pt x="1868" y="1900"/>
                  </a:lnTo>
                  <a:lnTo>
                    <a:pt x="1866" y="1896"/>
                  </a:lnTo>
                  <a:lnTo>
                    <a:pt x="1863" y="1890"/>
                  </a:lnTo>
                  <a:lnTo>
                    <a:pt x="1860" y="1881"/>
                  </a:lnTo>
                  <a:lnTo>
                    <a:pt x="1855" y="1869"/>
                  </a:lnTo>
                  <a:lnTo>
                    <a:pt x="1848" y="1842"/>
                  </a:lnTo>
                  <a:lnTo>
                    <a:pt x="1839" y="1807"/>
                  </a:lnTo>
                  <a:lnTo>
                    <a:pt x="1820" y="1723"/>
                  </a:lnTo>
                  <a:lnTo>
                    <a:pt x="1799" y="1625"/>
                  </a:lnTo>
                  <a:lnTo>
                    <a:pt x="1780" y="1527"/>
                  </a:lnTo>
                  <a:lnTo>
                    <a:pt x="1763" y="1436"/>
                  </a:lnTo>
                  <a:lnTo>
                    <a:pt x="1750" y="1364"/>
                  </a:lnTo>
                  <a:lnTo>
                    <a:pt x="1745" y="1321"/>
                  </a:lnTo>
                  <a:close/>
                  <a:moveTo>
                    <a:pt x="1705" y="1495"/>
                  </a:moveTo>
                  <a:lnTo>
                    <a:pt x="1708" y="1492"/>
                  </a:lnTo>
                  <a:lnTo>
                    <a:pt x="1711" y="1490"/>
                  </a:lnTo>
                  <a:lnTo>
                    <a:pt x="1714" y="1489"/>
                  </a:lnTo>
                  <a:lnTo>
                    <a:pt x="1718" y="1488"/>
                  </a:lnTo>
                  <a:lnTo>
                    <a:pt x="1726" y="1488"/>
                  </a:lnTo>
                  <a:lnTo>
                    <a:pt x="1733" y="1491"/>
                  </a:lnTo>
                  <a:lnTo>
                    <a:pt x="1750" y="1501"/>
                  </a:lnTo>
                  <a:lnTo>
                    <a:pt x="1768" y="1513"/>
                  </a:lnTo>
                  <a:lnTo>
                    <a:pt x="1762" y="1520"/>
                  </a:lnTo>
                  <a:lnTo>
                    <a:pt x="1756" y="1526"/>
                  </a:lnTo>
                  <a:lnTo>
                    <a:pt x="1740" y="1525"/>
                  </a:lnTo>
                  <a:lnTo>
                    <a:pt x="1725" y="1525"/>
                  </a:lnTo>
                  <a:lnTo>
                    <a:pt x="1714" y="1510"/>
                  </a:lnTo>
                  <a:lnTo>
                    <a:pt x="1705" y="1495"/>
                  </a:lnTo>
                  <a:close/>
                  <a:moveTo>
                    <a:pt x="1709" y="1552"/>
                  </a:moveTo>
                  <a:lnTo>
                    <a:pt x="1717" y="1549"/>
                  </a:lnTo>
                  <a:lnTo>
                    <a:pt x="1725" y="1547"/>
                  </a:lnTo>
                  <a:lnTo>
                    <a:pt x="1732" y="1546"/>
                  </a:lnTo>
                  <a:lnTo>
                    <a:pt x="1740" y="1545"/>
                  </a:lnTo>
                  <a:lnTo>
                    <a:pt x="1748" y="1546"/>
                  </a:lnTo>
                  <a:lnTo>
                    <a:pt x="1756" y="1547"/>
                  </a:lnTo>
                  <a:lnTo>
                    <a:pt x="1765" y="1551"/>
                  </a:lnTo>
                  <a:lnTo>
                    <a:pt x="1774" y="1557"/>
                  </a:lnTo>
                  <a:lnTo>
                    <a:pt x="1768" y="1563"/>
                  </a:lnTo>
                  <a:lnTo>
                    <a:pt x="1762" y="1567"/>
                  </a:lnTo>
                  <a:lnTo>
                    <a:pt x="1756" y="1569"/>
                  </a:lnTo>
                  <a:lnTo>
                    <a:pt x="1751" y="1570"/>
                  </a:lnTo>
                  <a:lnTo>
                    <a:pt x="1709" y="1552"/>
                  </a:lnTo>
                  <a:close/>
                  <a:moveTo>
                    <a:pt x="1726" y="1604"/>
                  </a:moveTo>
                  <a:lnTo>
                    <a:pt x="1724" y="1595"/>
                  </a:lnTo>
                  <a:lnTo>
                    <a:pt x="1723" y="1586"/>
                  </a:lnTo>
                  <a:lnTo>
                    <a:pt x="1735" y="1586"/>
                  </a:lnTo>
                  <a:lnTo>
                    <a:pt x="1748" y="1587"/>
                  </a:lnTo>
                  <a:lnTo>
                    <a:pt x="1762" y="1587"/>
                  </a:lnTo>
                  <a:lnTo>
                    <a:pt x="1775" y="1588"/>
                  </a:lnTo>
                  <a:lnTo>
                    <a:pt x="1780" y="1598"/>
                  </a:lnTo>
                  <a:lnTo>
                    <a:pt x="1784" y="1610"/>
                  </a:lnTo>
                  <a:lnTo>
                    <a:pt x="1780" y="1610"/>
                  </a:lnTo>
                  <a:lnTo>
                    <a:pt x="1775" y="1611"/>
                  </a:lnTo>
                  <a:lnTo>
                    <a:pt x="1763" y="1608"/>
                  </a:lnTo>
                  <a:lnTo>
                    <a:pt x="1750" y="1607"/>
                  </a:lnTo>
                  <a:lnTo>
                    <a:pt x="1738" y="1605"/>
                  </a:lnTo>
                  <a:lnTo>
                    <a:pt x="1726" y="1604"/>
                  </a:lnTo>
                  <a:close/>
                  <a:moveTo>
                    <a:pt x="1736" y="1650"/>
                  </a:moveTo>
                  <a:lnTo>
                    <a:pt x="1736" y="1640"/>
                  </a:lnTo>
                  <a:lnTo>
                    <a:pt x="1738" y="1636"/>
                  </a:lnTo>
                  <a:lnTo>
                    <a:pt x="1742" y="1632"/>
                  </a:lnTo>
                  <a:lnTo>
                    <a:pt x="1745" y="1627"/>
                  </a:lnTo>
                  <a:lnTo>
                    <a:pt x="1758" y="1634"/>
                  </a:lnTo>
                  <a:lnTo>
                    <a:pt x="1772" y="1641"/>
                  </a:lnTo>
                  <a:lnTo>
                    <a:pt x="1787" y="1648"/>
                  </a:lnTo>
                  <a:lnTo>
                    <a:pt x="1801" y="1655"/>
                  </a:lnTo>
                  <a:lnTo>
                    <a:pt x="1796" y="1659"/>
                  </a:lnTo>
                  <a:lnTo>
                    <a:pt x="1792" y="1662"/>
                  </a:lnTo>
                  <a:lnTo>
                    <a:pt x="1788" y="1663"/>
                  </a:lnTo>
                  <a:lnTo>
                    <a:pt x="1783" y="1664"/>
                  </a:lnTo>
                  <a:lnTo>
                    <a:pt x="1774" y="1666"/>
                  </a:lnTo>
                  <a:lnTo>
                    <a:pt x="1765" y="1666"/>
                  </a:lnTo>
                  <a:lnTo>
                    <a:pt x="1750" y="1657"/>
                  </a:lnTo>
                  <a:lnTo>
                    <a:pt x="1736" y="1650"/>
                  </a:lnTo>
                  <a:close/>
                  <a:moveTo>
                    <a:pt x="1794" y="1717"/>
                  </a:moveTo>
                  <a:lnTo>
                    <a:pt x="1783" y="1709"/>
                  </a:lnTo>
                  <a:lnTo>
                    <a:pt x="1772" y="1700"/>
                  </a:lnTo>
                  <a:lnTo>
                    <a:pt x="1761" y="1693"/>
                  </a:lnTo>
                  <a:lnTo>
                    <a:pt x="1750" y="1685"/>
                  </a:lnTo>
                  <a:lnTo>
                    <a:pt x="1789" y="1677"/>
                  </a:lnTo>
                  <a:lnTo>
                    <a:pt x="1810" y="1697"/>
                  </a:lnTo>
                  <a:lnTo>
                    <a:pt x="1810" y="1703"/>
                  </a:lnTo>
                  <a:lnTo>
                    <a:pt x="1809" y="1707"/>
                  </a:lnTo>
                  <a:lnTo>
                    <a:pt x="1807" y="1710"/>
                  </a:lnTo>
                  <a:lnTo>
                    <a:pt x="1805" y="1712"/>
                  </a:lnTo>
                  <a:lnTo>
                    <a:pt x="1800" y="1716"/>
                  </a:lnTo>
                  <a:lnTo>
                    <a:pt x="1794" y="1717"/>
                  </a:lnTo>
                  <a:close/>
                  <a:moveTo>
                    <a:pt x="1745" y="1729"/>
                  </a:moveTo>
                  <a:lnTo>
                    <a:pt x="1749" y="1723"/>
                  </a:lnTo>
                  <a:lnTo>
                    <a:pt x="1753" y="1717"/>
                  </a:lnTo>
                  <a:lnTo>
                    <a:pt x="1767" y="1728"/>
                  </a:lnTo>
                  <a:lnTo>
                    <a:pt x="1781" y="1739"/>
                  </a:lnTo>
                  <a:lnTo>
                    <a:pt x="1794" y="1751"/>
                  </a:lnTo>
                  <a:lnTo>
                    <a:pt x="1808" y="1763"/>
                  </a:lnTo>
                  <a:lnTo>
                    <a:pt x="1802" y="1769"/>
                  </a:lnTo>
                  <a:lnTo>
                    <a:pt x="1797" y="1776"/>
                  </a:lnTo>
                  <a:lnTo>
                    <a:pt x="1791" y="1776"/>
                  </a:lnTo>
                  <a:lnTo>
                    <a:pt x="1780" y="1771"/>
                  </a:lnTo>
                  <a:lnTo>
                    <a:pt x="1771" y="1766"/>
                  </a:lnTo>
                  <a:lnTo>
                    <a:pt x="1765" y="1761"/>
                  </a:lnTo>
                  <a:lnTo>
                    <a:pt x="1759" y="1754"/>
                  </a:lnTo>
                  <a:lnTo>
                    <a:pt x="1752" y="1742"/>
                  </a:lnTo>
                  <a:lnTo>
                    <a:pt x="1745" y="1729"/>
                  </a:lnTo>
                  <a:close/>
                  <a:moveTo>
                    <a:pt x="1766" y="1800"/>
                  </a:moveTo>
                  <a:lnTo>
                    <a:pt x="1766" y="1784"/>
                  </a:lnTo>
                  <a:lnTo>
                    <a:pt x="1782" y="1787"/>
                  </a:lnTo>
                  <a:lnTo>
                    <a:pt x="1797" y="1791"/>
                  </a:lnTo>
                  <a:lnTo>
                    <a:pt x="1813" y="1795"/>
                  </a:lnTo>
                  <a:lnTo>
                    <a:pt x="1829" y="1800"/>
                  </a:lnTo>
                  <a:lnTo>
                    <a:pt x="1824" y="1806"/>
                  </a:lnTo>
                  <a:lnTo>
                    <a:pt x="1819" y="1810"/>
                  </a:lnTo>
                  <a:lnTo>
                    <a:pt x="1814" y="1812"/>
                  </a:lnTo>
                  <a:lnTo>
                    <a:pt x="1809" y="1813"/>
                  </a:lnTo>
                  <a:lnTo>
                    <a:pt x="1797" y="1809"/>
                  </a:lnTo>
                  <a:lnTo>
                    <a:pt x="1787" y="1806"/>
                  </a:lnTo>
                  <a:lnTo>
                    <a:pt x="1776" y="1803"/>
                  </a:lnTo>
                  <a:lnTo>
                    <a:pt x="1766" y="1800"/>
                  </a:lnTo>
                  <a:close/>
                  <a:moveTo>
                    <a:pt x="1790" y="1836"/>
                  </a:moveTo>
                  <a:lnTo>
                    <a:pt x="1801" y="1836"/>
                  </a:lnTo>
                  <a:lnTo>
                    <a:pt x="1811" y="1837"/>
                  </a:lnTo>
                  <a:lnTo>
                    <a:pt x="1821" y="1837"/>
                  </a:lnTo>
                  <a:lnTo>
                    <a:pt x="1831" y="1838"/>
                  </a:lnTo>
                  <a:lnTo>
                    <a:pt x="1836" y="1847"/>
                  </a:lnTo>
                  <a:lnTo>
                    <a:pt x="1842" y="1858"/>
                  </a:lnTo>
                  <a:lnTo>
                    <a:pt x="1835" y="1864"/>
                  </a:lnTo>
                  <a:lnTo>
                    <a:pt x="1829" y="1871"/>
                  </a:lnTo>
                  <a:lnTo>
                    <a:pt x="1801" y="1865"/>
                  </a:lnTo>
                  <a:lnTo>
                    <a:pt x="1795" y="1850"/>
                  </a:lnTo>
                  <a:lnTo>
                    <a:pt x="1790" y="1836"/>
                  </a:lnTo>
                  <a:close/>
                  <a:moveTo>
                    <a:pt x="1791" y="1903"/>
                  </a:moveTo>
                  <a:lnTo>
                    <a:pt x="1804" y="1898"/>
                  </a:lnTo>
                  <a:lnTo>
                    <a:pt x="1819" y="1892"/>
                  </a:lnTo>
                  <a:lnTo>
                    <a:pt x="1826" y="1890"/>
                  </a:lnTo>
                  <a:lnTo>
                    <a:pt x="1834" y="1890"/>
                  </a:lnTo>
                  <a:lnTo>
                    <a:pt x="1839" y="1891"/>
                  </a:lnTo>
                  <a:lnTo>
                    <a:pt x="1843" y="1892"/>
                  </a:lnTo>
                  <a:lnTo>
                    <a:pt x="1847" y="1894"/>
                  </a:lnTo>
                  <a:lnTo>
                    <a:pt x="1852" y="1897"/>
                  </a:lnTo>
                  <a:lnTo>
                    <a:pt x="1852" y="1910"/>
                  </a:lnTo>
                  <a:lnTo>
                    <a:pt x="1836" y="1919"/>
                  </a:lnTo>
                  <a:lnTo>
                    <a:pt x="1823" y="1918"/>
                  </a:lnTo>
                  <a:lnTo>
                    <a:pt x="1809" y="1915"/>
                  </a:lnTo>
                  <a:lnTo>
                    <a:pt x="1804" y="1913"/>
                  </a:lnTo>
                  <a:lnTo>
                    <a:pt x="1799" y="1911"/>
                  </a:lnTo>
                  <a:lnTo>
                    <a:pt x="1794" y="1908"/>
                  </a:lnTo>
                  <a:lnTo>
                    <a:pt x="1791" y="1903"/>
                  </a:lnTo>
                  <a:close/>
                  <a:moveTo>
                    <a:pt x="1799" y="1961"/>
                  </a:moveTo>
                  <a:lnTo>
                    <a:pt x="1797" y="1956"/>
                  </a:lnTo>
                  <a:lnTo>
                    <a:pt x="1797" y="1952"/>
                  </a:lnTo>
                  <a:lnTo>
                    <a:pt x="1799" y="1949"/>
                  </a:lnTo>
                  <a:lnTo>
                    <a:pt x="1801" y="1947"/>
                  </a:lnTo>
                  <a:lnTo>
                    <a:pt x="1803" y="1946"/>
                  </a:lnTo>
                  <a:lnTo>
                    <a:pt x="1806" y="1944"/>
                  </a:lnTo>
                  <a:lnTo>
                    <a:pt x="1810" y="1946"/>
                  </a:lnTo>
                  <a:lnTo>
                    <a:pt x="1814" y="1947"/>
                  </a:lnTo>
                  <a:lnTo>
                    <a:pt x="1833" y="1954"/>
                  </a:lnTo>
                  <a:lnTo>
                    <a:pt x="1848" y="1960"/>
                  </a:lnTo>
                  <a:lnTo>
                    <a:pt x="1848" y="1965"/>
                  </a:lnTo>
                  <a:lnTo>
                    <a:pt x="1848" y="1971"/>
                  </a:lnTo>
                  <a:lnTo>
                    <a:pt x="1847" y="1974"/>
                  </a:lnTo>
                  <a:lnTo>
                    <a:pt x="1846" y="1976"/>
                  </a:lnTo>
                  <a:lnTo>
                    <a:pt x="1845" y="1977"/>
                  </a:lnTo>
                  <a:lnTo>
                    <a:pt x="1843" y="1977"/>
                  </a:lnTo>
                  <a:lnTo>
                    <a:pt x="1831" y="1973"/>
                  </a:lnTo>
                  <a:lnTo>
                    <a:pt x="1821" y="1969"/>
                  </a:lnTo>
                  <a:lnTo>
                    <a:pt x="1809" y="1966"/>
                  </a:lnTo>
                  <a:lnTo>
                    <a:pt x="1799" y="1961"/>
                  </a:lnTo>
                  <a:close/>
                  <a:moveTo>
                    <a:pt x="1804" y="2021"/>
                  </a:moveTo>
                  <a:lnTo>
                    <a:pt x="1805" y="2009"/>
                  </a:lnTo>
                  <a:lnTo>
                    <a:pt x="1806" y="1998"/>
                  </a:lnTo>
                  <a:lnTo>
                    <a:pt x="1823" y="2004"/>
                  </a:lnTo>
                  <a:lnTo>
                    <a:pt x="1840" y="2008"/>
                  </a:lnTo>
                  <a:lnTo>
                    <a:pt x="1857" y="2013"/>
                  </a:lnTo>
                  <a:lnTo>
                    <a:pt x="1874" y="2018"/>
                  </a:lnTo>
                  <a:lnTo>
                    <a:pt x="1869" y="2022"/>
                  </a:lnTo>
                  <a:lnTo>
                    <a:pt x="1864" y="2025"/>
                  </a:lnTo>
                  <a:lnTo>
                    <a:pt x="1858" y="2028"/>
                  </a:lnTo>
                  <a:lnTo>
                    <a:pt x="1852" y="2029"/>
                  </a:lnTo>
                  <a:lnTo>
                    <a:pt x="1842" y="2032"/>
                  </a:lnTo>
                  <a:lnTo>
                    <a:pt x="1833" y="2033"/>
                  </a:lnTo>
                  <a:lnTo>
                    <a:pt x="1819" y="2026"/>
                  </a:lnTo>
                  <a:lnTo>
                    <a:pt x="1804" y="2021"/>
                  </a:lnTo>
                  <a:close/>
                  <a:moveTo>
                    <a:pt x="1812" y="2070"/>
                  </a:moveTo>
                  <a:lnTo>
                    <a:pt x="1811" y="2060"/>
                  </a:lnTo>
                  <a:lnTo>
                    <a:pt x="1811" y="2050"/>
                  </a:lnTo>
                  <a:lnTo>
                    <a:pt x="1820" y="2049"/>
                  </a:lnTo>
                  <a:lnTo>
                    <a:pt x="1827" y="2050"/>
                  </a:lnTo>
                  <a:lnTo>
                    <a:pt x="1835" y="2052"/>
                  </a:lnTo>
                  <a:lnTo>
                    <a:pt x="1842" y="2055"/>
                  </a:lnTo>
                  <a:lnTo>
                    <a:pt x="1857" y="2066"/>
                  </a:lnTo>
                  <a:lnTo>
                    <a:pt x="1873" y="2080"/>
                  </a:lnTo>
                  <a:lnTo>
                    <a:pt x="1863" y="2088"/>
                  </a:lnTo>
                  <a:lnTo>
                    <a:pt x="1853" y="2098"/>
                  </a:lnTo>
                  <a:lnTo>
                    <a:pt x="1843" y="2091"/>
                  </a:lnTo>
                  <a:lnTo>
                    <a:pt x="1832" y="2084"/>
                  </a:lnTo>
                  <a:lnTo>
                    <a:pt x="1823" y="2078"/>
                  </a:lnTo>
                  <a:lnTo>
                    <a:pt x="1812" y="2070"/>
                  </a:lnTo>
                  <a:close/>
                  <a:moveTo>
                    <a:pt x="1829" y="2140"/>
                  </a:moveTo>
                  <a:lnTo>
                    <a:pt x="1817" y="2115"/>
                  </a:lnTo>
                  <a:lnTo>
                    <a:pt x="1827" y="2113"/>
                  </a:lnTo>
                  <a:lnTo>
                    <a:pt x="1835" y="2113"/>
                  </a:lnTo>
                  <a:lnTo>
                    <a:pt x="1844" y="2115"/>
                  </a:lnTo>
                  <a:lnTo>
                    <a:pt x="1852" y="2118"/>
                  </a:lnTo>
                  <a:lnTo>
                    <a:pt x="1871" y="2126"/>
                  </a:lnTo>
                  <a:lnTo>
                    <a:pt x="1891" y="2137"/>
                  </a:lnTo>
                  <a:lnTo>
                    <a:pt x="1891" y="2153"/>
                  </a:lnTo>
                  <a:lnTo>
                    <a:pt x="1887" y="2153"/>
                  </a:lnTo>
                  <a:lnTo>
                    <a:pt x="1883" y="2155"/>
                  </a:lnTo>
                  <a:lnTo>
                    <a:pt x="1869" y="2151"/>
                  </a:lnTo>
                  <a:lnTo>
                    <a:pt x="1855" y="2146"/>
                  </a:lnTo>
                  <a:lnTo>
                    <a:pt x="1843" y="2143"/>
                  </a:lnTo>
                  <a:lnTo>
                    <a:pt x="1829" y="2140"/>
                  </a:lnTo>
                  <a:close/>
                  <a:moveTo>
                    <a:pt x="1831" y="2175"/>
                  </a:moveTo>
                  <a:lnTo>
                    <a:pt x="1848" y="2174"/>
                  </a:lnTo>
                  <a:lnTo>
                    <a:pt x="1862" y="2174"/>
                  </a:lnTo>
                  <a:lnTo>
                    <a:pt x="1869" y="2176"/>
                  </a:lnTo>
                  <a:lnTo>
                    <a:pt x="1878" y="2179"/>
                  </a:lnTo>
                  <a:lnTo>
                    <a:pt x="1886" y="2184"/>
                  </a:lnTo>
                  <a:lnTo>
                    <a:pt x="1897" y="2192"/>
                  </a:lnTo>
                  <a:lnTo>
                    <a:pt x="1887" y="2199"/>
                  </a:lnTo>
                  <a:lnTo>
                    <a:pt x="1880" y="2208"/>
                  </a:lnTo>
                  <a:lnTo>
                    <a:pt x="1863" y="2199"/>
                  </a:lnTo>
                  <a:lnTo>
                    <a:pt x="1849" y="2191"/>
                  </a:lnTo>
                  <a:lnTo>
                    <a:pt x="1843" y="2188"/>
                  </a:lnTo>
                  <a:lnTo>
                    <a:pt x="1839" y="2183"/>
                  </a:lnTo>
                  <a:lnTo>
                    <a:pt x="1834" y="2179"/>
                  </a:lnTo>
                  <a:lnTo>
                    <a:pt x="1831" y="2175"/>
                  </a:lnTo>
                  <a:close/>
                  <a:moveTo>
                    <a:pt x="1843" y="2274"/>
                  </a:moveTo>
                  <a:lnTo>
                    <a:pt x="1859" y="2278"/>
                  </a:lnTo>
                  <a:lnTo>
                    <a:pt x="1873" y="2284"/>
                  </a:lnTo>
                  <a:lnTo>
                    <a:pt x="1889" y="2289"/>
                  </a:lnTo>
                  <a:lnTo>
                    <a:pt x="1905" y="2294"/>
                  </a:lnTo>
                  <a:lnTo>
                    <a:pt x="1904" y="2308"/>
                  </a:lnTo>
                  <a:lnTo>
                    <a:pt x="1903" y="2322"/>
                  </a:lnTo>
                  <a:lnTo>
                    <a:pt x="1896" y="2321"/>
                  </a:lnTo>
                  <a:lnTo>
                    <a:pt x="1887" y="2321"/>
                  </a:lnTo>
                  <a:lnTo>
                    <a:pt x="1876" y="2319"/>
                  </a:lnTo>
                  <a:lnTo>
                    <a:pt x="1866" y="2314"/>
                  </a:lnTo>
                  <a:lnTo>
                    <a:pt x="1858" y="2310"/>
                  </a:lnTo>
                  <a:lnTo>
                    <a:pt x="1850" y="2304"/>
                  </a:lnTo>
                  <a:lnTo>
                    <a:pt x="1848" y="2301"/>
                  </a:lnTo>
                  <a:lnTo>
                    <a:pt x="1845" y="2297"/>
                  </a:lnTo>
                  <a:lnTo>
                    <a:pt x="1844" y="2293"/>
                  </a:lnTo>
                  <a:lnTo>
                    <a:pt x="1842" y="2290"/>
                  </a:lnTo>
                  <a:lnTo>
                    <a:pt x="1842" y="2286"/>
                  </a:lnTo>
                  <a:lnTo>
                    <a:pt x="1842" y="2282"/>
                  </a:lnTo>
                  <a:lnTo>
                    <a:pt x="1842" y="2278"/>
                  </a:lnTo>
                  <a:lnTo>
                    <a:pt x="1843" y="2274"/>
                  </a:lnTo>
                  <a:close/>
                  <a:moveTo>
                    <a:pt x="1832" y="2230"/>
                  </a:moveTo>
                  <a:lnTo>
                    <a:pt x="1832" y="2223"/>
                  </a:lnTo>
                  <a:lnTo>
                    <a:pt x="1842" y="2219"/>
                  </a:lnTo>
                  <a:lnTo>
                    <a:pt x="1850" y="2216"/>
                  </a:lnTo>
                  <a:lnTo>
                    <a:pt x="1858" y="2215"/>
                  </a:lnTo>
                  <a:lnTo>
                    <a:pt x="1864" y="2216"/>
                  </a:lnTo>
                  <a:lnTo>
                    <a:pt x="1871" y="2219"/>
                  </a:lnTo>
                  <a:lnTo>
                    <a:pt x="1880" y="2225"/>
                  </a:lnTo>
                  <a:lnTo>
                    <a:pt x="1891" y="2232"/>
                  </a:lnTo>
                  <a:lnTo>
                    <a:pt x="1905" y="2241"/>
                  </a:lnTo>
                  <a:lnTo>
                    <a:pt x="1905" y="2248"/>
                  </a:lnTo>
                  <a:lnTo>
                    <a:pt x="1891" y="2259"/>
                  </a:lnTo>
                  <a:lnTo>
                    <a:pt x="1880" y="2256"/>
                  </a:lnTo>
                  <a:lnTo>
                    <a:pt x="1870" y="2254"/>
                  </a:lnTo>
                  <a:lnTo>
                    <a:pt x="1862" y="2251"/>
                  </a:lnTo>
                  <a:lnTo>
                    <a:pt x="1854" y="2247"/>
                  </a:lnTo>
                  <a:lnTo>
                    <a:pt x="1843" y="2239"/>
                  </a:lnTo>
                  <a:lnTo>
                    <a:pt x="1832" y="2230"/>
                  </a:lnTo>
                  <a:close/>
                  <a:moveTo>
                    <a:pt x="1688" y="2963"/>
                  </a:moveTo>
                  <a:lnTo>
                    <a:pt x="1732" y="2963"/>
                  </a:lnTo>
                  <a:lnTo>
                    <a:pt x="1776" y="2962"/>
                  </a:lnTo>
                  <a:lnTo>
                    <a:pt x="1821" y="2961"/>
                  </a:lnTo>
                  <a:lnTo>
                    <a:pt x="1865" y="2961"/>
                  </a:lnTo>
                  <a:lnTo>
                    <a:pt x="1887" y="2961"/>
                  </a:lnTo>
                  <a:lnTo>
                    <a:pt x="1910" y="2962"/>
                  </a:lnTo>
                  <a:lnTo>
                    <a:pt x="1933" y="2963"/>
                  </a:lnTo>
                  <a:lnTo>
                    <a:pt x="1955" y="2965"/>
                  </a:lnTo>
                  <a:lnTo>
                    <a:pt x="1978" y="2967"/>
                  </a:lnTo>
                  <a:lnTo>
                    <a:pt x="2000" y="2972"/>
                  </a:lnTo>
                  <a:lnTo>
                    <a:pt x="2023" y="2976"/>
                  </a:lnTo>
                  <a:lnTo>
                    <a:pt x="2046" y="2981"/>
                  </a:lnTo>
                  <a:lnTo>
                    <a:pt x="2046" y="3013"/>
                  </a:lnTo>
                  <a:lnTo>
                    <a:pt x="2048" y="3046"/>
                  </a:lnTo>
                  <a:lnTo>
                    <a:pt x="2049" y="3078"/>
                  </a:lnTo>
                  <a:lnTo>
                    <a:pt x="2050" y="3111"/>
                  </a:lnTo>
                  <a:lnTo>
                    <a:pt x="2034" y="3113"/>
                  </a:lnTo>
                  <a:lnTo>
                    <a:pt x="2018" y="3116"/>
                  </a:lnTo>
                  <a:lnTo>
                    <a:pt x="2002" y="3120"/>
                  </a:lnTo>
                  <a:lnTo>
                    <a:pt x="1987" y="3123"/>
                  </a:lnTo>
                  <a:lnTo>
                    <a:pt x="1947" y="3121"/>
                  </a:lnTo>
                  <a:lnTo>
                    <a:pt x="1908" y="3120"/>
                  </a:lnTo>
                  <a:lnTo>
                    <a:pt x="1869" y="3117"/>
                  </a:lnTo>
                  <a:lnTo>
                    <a:pt x="1830" y="3116"/>
                  </a:lnTo>
                  <a:lnTo>
                    <a:pt x="1791" y="3115"/>
                  </a:lnTo>
                  <a:lnTo>
                    <a:pt x="1753" y="3113"/>
                  </a:lnTo>
                  <a:lnTo>
                    <a:pt x="1715" y="3110"/>
                  </a:lnTo>
                  <a:lnTo>
                    <a:pt x="1677" y="3107"/>
                  </a:lnTo>
                  <a:lnTo>
                    <a:pt x="1676" y="3069"/>
                  </a:lnTo>
                  <a:lnTo>
                    <a:pt x="1676" y="3029"/>
                  </a:lnTo>
                  <a:lnTo>
                    <a:pt x="1677" y="3009"/>
                  </a:lnTo>
                  <a:lnTo>
                    <a:pt x="1679" y="2991"/>
                  </a:lnTo>
                  <a:lnTo>
                    <a:pt x="1681" y="2983"/>
                  </a:lnTo>
                  <a:lnTo>
                    <a:pt x="1682" y="2976"/>
                  </a:lnTo>
                  <a:lnTo>
                    <a:pt x="1685" y="2969"/>
                  </a:lnTo>
                  <a:lnTo>
                    <a:pt x="1688" y="2963"/>
                  </a:lnTo>
                  <a:close/>
                  <a:moveTo>
                    <a:pt x="2177" y="3126"/>
                  </a:moveTo>
                  <a:lnTo>
                    <a:pt x="2113" y="3112"/>
                  </a:lnTo>
                  <a:lnTo>
                    <a:pt x="2100" y="3074"/>
                  </a:lnTo>
                  <a:lnTo>
                    <a:pt x="2087" y="3037"/>
                  </a:lnTo>
                  <a:lnTo>
                    <a:pt x="2083" y="3021"/>
                  </a:lnTo>
                  <a:lnTo>
                    <a:pt x="2081" y="3009"/>
                  </a:lnTo>
                  <a:lnTo>
                    <a:pt x="2082" y="3003"/>
                  </a:lnTo>
                  <a:lnTo>
                    <a:pt x="2083" y="2999"/>
                  </a:lnTo>
                  <a:lnTo>
                    <a:pt x="2087" y="2997"/>
                  </a:lnTo>
                  <a:lnTo>
                    <a:pt x="2091" y="2996"/>
                  </a:lnTo>
                  <a:lnTo>
                    <a:pt x="2093" y="2997"/>
                  </a:lnTo>
                  <a:lnTo>
                    <a:pt x="2097" y="2999"/>
                  </a:lnTo>
                  <a:lnTo>
                    <a:pt x="2102" y="3004"/>
                  </a:lnTo>
                  <a:lnTo>
                    <a:pt x="2108" y="3010"/>
                  </a:lnTo>
                  <a:lnTo>
                    <a:pt x="2122" y="3025"/>
                  </a:lnTo>
                  <a:lnTo>
                    <a:pt x="2138" y="3043"/>
                  </a:lnTo>
                  <a:lnTo>
                    <a:pt x="2153" y="3064"/>
                  </a:lnTo>
                  <a:lnTo>
                    <a:pt x="2168" y="3084"/>
                  </a:lnTo>
                  <a:lnTo>
                    <a:pt x="2173" y="3093"/>
                  </a:lnTo>
                  <a:lnTo>
                    <a:pt x="2178" y="3102"/>
                  </a:lnTo>
                  <a:lnTo>
                    <a:pt x="2183" y="3109"/>
                  </a:lnTo>
                  <a:lnTo>
                    <a:pt x="2185" y="3115"/>
                  </a:lnTo>
                  <a:lnTo>
                    <a:pt x="2182" y="3121"/>
                  </a:lnTo>
                  <a:lnTo>
                    <a:pt x="2177" y="3126"/>
                  </a:lnTo>
                  <a:close/>
                  <a:moveTo>
                    <a:pt x="2392" y="3388"/>
                  </a:moveTo>
                  <a:lnTo>
                    <a:pt x="2364" y="3395"/>
                  </a:lnTo>
                  <a:lnTo>
                    <a:pt x="2335" y="3402"/>
                  </a:lnTo>
                  <a:lnTo>
                    <a:pt x="2302" y="3408"/>
                  </a:lnTo>
                  <a:lnTo>
                    <a:pt x="2268" y="3414"/>
                  </a:lnTo>
                  <a:lnTo>
                    <a:pt x="2233" y="3420"/>
                  </a:lnTo>
                  <a:lnTo>
                    <a:pt x="2197" y="3424"/>
                  </a:lnTo>
                  <a:lnTo>
                    <a:pt x="2160" y="3428"/>
                  </a:lnTo>
                  <a:lnTo>
                    <a:pt x="2124" y="3431"/>
                  </a:lnTo>
                  <a:lnTo>
                    <a:pt x="2050" y="3437"/>
                  </a:lnTo>
                  <a:lnTo>
                    <a:pt x="1978" y="3441"/>
                  </a:lnTo>
                  <a:lnTo>
                    <a:pt x="1912" y="3443"/>
                  </a:lnTo>
                  <a:lnTo>
                    <a:pt x="1854" y="3443"/>
                  </a:lnTo>
                  <a:lnTo>
                    <a:pt x="1844" y="3439"/>
                  </a:lnTo>
                  <a:lnTo>
                    <a:pt x="1834" y="3434"/>
                  </a:lnTo>
                  <a:lnTo>
                    <a:pt x="1827" y="3429"/>
                  </a:lnTo>
                  <a:lnTo>
                    <a:pt x="1821" y="3424"/>
                  </a:lnTo>
                  <a:lnTo>
                    <a:pt x="1816" y="3418"/>
                  </a:lnTo>
                  <a:lnTo>
                    <a:pt x="1812" y="3411"/>
                  </a:lnTo>
                  <a:lnTo>
                    <a:pt x="1810" y="3404"/>
                  </a:lnTo>
                  <a:lnTo>
                    <a:pt x="1809" y="3396"/>
                  </a:lnTo>
                  <a:lnTo>
                    <a:pt x="1808" y="3381"/>
                  </a:lnTo>
                  <a:lnTo>
                    <a:pt x="1809" y="3363"/>
                  </a:lnTo>
                  <a:lnTo>
                    <a:pt x="1810" y="3343"/>
                  </a:lnTo>
                  <a:lnTo>
                    <a:pt x="1812" y="3322"/>
                  </a:lnTo>
                  <a:lnTo>
                    <a:pt x="1842" y="3319"/>
                  </a:lnTo>
                  <a:lnTo>
                    <a:pt x="1871" y="3316"/>
                  </a:lnTo>
                  <a:lnTo>
                    <a:pt x="1901" y="3315"/>
                  </a:lnTo>
                  <a:lnTo>
                    <a:pt x="1930" y="3313"/>
                  </a:lnTo>
                  <a:lnTo>
                    <a:pt x="1991" y="3312"/>
                  </a:lnTo>
                  <a:lnTo>
                    <a:pt x="2051" y="3311"/>
                  </a:lnTo>
                  <a:lnTo>
                    <a:pt x="2112" y="3312"/>
                  </a:lnTo>
                  <a:lnTo>
                    <a:pt x="2173" y="3314"/>
                  </a:lnTo>
                  <a:lnTo>
                    <a:pt x="2234" y="3316"/>
                  </a:lnTo>
                  <a:lnTo>
                    <a:pt x="2294" y="3318"/>
                  </a:lnTo>
                  <a:lnTo>
                    <a:pt x="2294" y="3281"/>
                  </a:lnTo>
                  <a:lnTo>
                    <a:pt x="2259" y="3283"/>
                  </a:lnTo>
                  <a:lnTo>
                    <a:pt x="2216" y="3287"/>
                  </a:lnTo>
                  <a:lnTo>
                    <a:pt x="2193" y="3289"/>
                  </a:lnTo>
                  <a:lnTo>
                    <a:pt x="2169" y="3290"/>
                  </a:lnTo>
                  <a:lnTo>
                    <a:pt x="2146" y="3291"/>
                  </a:lnTo>
                  <a:lnTo>
                    <a:pt x="2122" y="3291"/>
                  </a:lnTo>
                  <a:lnTo>
                    <a:pt x="2100" y="3289"/>
                  </a:lnTo>
                  <a:lnTo>
                    <a:pt x="2080" y="3285"/>
                  </a:lnTo>
                  <a:lnTo>
                    <a:pt x="2071" y="3282"/>
                  </a:lnTo>
                  <a:lnTo>
                    <a:pt x="2061" y="3279"/>
                  </a:lnTo>
                  <a:lnTo>
                    <a:pt x="2053" y="3276"/>
                  </a:lnTo>
                  <a:lnTo>
                    <a:pt x="2044" y="3272"/>
                  </a:lnTo>
                  <a:lnTo>
                    <a:pt x="2038" y="3266"/>
                  </a:lnTo>
                  <a:lnTo>
                    <a:pt x="2032" y="3260"/>
                  </a:lnTo>
                  <a:lnTo>
                    <a:pt x="2025" y="3254"/>
                  </a:lnTo>
                  <a:lnTo>
                    <a:pt x="2021" y="3246"/>
                  </a:lnTo>
                  <a:lnTo>
                    <a:pt x="2017" y="3239"/>
                  </a:lnTo>
                  <a:lnTo>
                    <a:pt x="2015" y="3229"/>
                  </a:lnTo>
                  <a:lnTo>
                    <a:pt x="2013" y="3220"/>
                  </a:lnTo>
                  <a:lnTo>
                    <a:pt x="2013" y="3209"/>
                  </a:lnTo>
                  <a:lnTo>
                    <a:pt x="2019" y="3205"/>
                  </a:lnTo>
                  <a:lnTo>
                    <a:pt x="2026" y="3203"/>
                  </a:lnTo>
                  <a:lnTo>
                    <a:pt x="2034" y="3202"/>
                  </a:lnTo>
                  <a:lnTo>
                    <a:pt x="2042" y="3203"/>
                  </a:lnTo>
                  <a:lnTo>
                    <a:pt x="2059" y="3205"/>
                  </a:lnTo>
                  <a:lnTo>
                    <a:pt x="2078" y="3207"/>
                  </a:lnTo>
                  <a:lnTo>
                    <a:pt x="2070" y="3222"/>
                  </a:lnTo>
                  <a:lnTo>
                    <a:pt x="2062" y="3237"/>
                  </a:lnTo>
                  <a:lnTo>
                    <a:pt x="2069" y="3246"/>
                  </a:lnTo>
                  <a:lnTo>
                    <a:pt x="2076" y="3256"/>
                  </a:lnTo>
                  <a:lnTo>
                    <a:pt x="2090" y="3256"/>
                  </a:lnTo>
                  <a:lnTo>
                    <a:pt x="2102" y="3256"/>
                  </a:lnTo>
                  <a:lnTo>
                    <a:pt x="2116" y="3257"/>
                  </a:lnTo>
                  <a:lnTo>
                    <a:pt x="2129" y="3257"/>
                  </a:lnTo>
                  <a:lnTo>
                    <a:pt x="2125" y="3209"/>
                  </a:lnTo>
                  <a:lnTo>
                    <a:pt x="2111" y="3206"/>
                  </a:lnTo>
                  <a:lnTo>
                    <a:pt x="2097" y="3205"/>
                  </a:lnTo>
                  <a:lnTo>
                    <a:pt x="2131" y="3200"/>
                  </a:lnTo>
                  <a:lnTo>
                    <a:pt x="2162" y="3196"/>
                  </a:lnTo>
                  <a:lnTo>
                    <a:pt x="2187" y="3194"/>
                  </a:lnTo>
                  <a:lnTo>
                    <a:pt x="2209" y="3192"/>
                  </a:lnTo>
                  <a:lnTo>
                    <a:pt x="2218" y="3192"/>
                  </a:lnTo>
                  <a:lnTo>
                    <a:pt x="2228" y="3194"/>
                  </a:lnTo>
                  <a:lnTo>
                    <a:pt x="2236" y="3196"/>
                  </a:lnTo>
                  <a:lnTo>
                    <a:pt x="2244" y="3197"/>
                  </a:lnTo>
                  <a:lnTo>
                    <a:pt x="2251" y="3200"/>
                  </a:lnTo>
                  <a:lnTo>
                    <a:pt x="2259" y="3203"/>
                  </a:lnTo>
                  <a:lnTo>
                    <a:pt x="2265" y="3206"/>
                  </a:lnTo>
                  <a:lnTo>
                    <a:pt x="2272" y="3210"/>
                  </a:lnTo>
                  <a:lnTo>
                    <a:pt x="2279" y="3216"/>
                  </a:lnTo>
                  <a:lnTo>
                    <a:pt x="2284" y="3222"/>
                  </a:lnTo>
                  <a:lnTo>
                    <a:pt x="2290" y="3228"/>
                  </a:lnTo>
                  <a:lnTo>
                    <a:pt x="2297" y="3236"/>
                  </a:lnTo>
                  <a:lnTo>
                    <a:pt x="2308" y="3252"/>
                  </a:lnTo>
                  <a:lnTo>
                    <a:pt x="2322" y="3272"/>
                  </a:lnTo>
                  <a:lnTo>
                    <a:pt x="2351" y="3322"/>
                  </a:lnTo>
                  <a:lnTo>
                    <a:pt x="2392" y="3388"/>
                  </a:lnTo>
                  <a:close/>
                  <a:moveTo>
                    <a:pt x="1969" y="3187"/>
                  </a:moveTo>
                  <a:lnTo>
                    <a:pt x="1972" y="3206"/>
                  </a:lnTo>
                  <a:lnTo>
                    <a:pt x="1973" y="3227"/>
                  </a:lnTo>
                  <a:lnTo>
                    <a:pt x="1973" y="3248"/>
                  </a:lnTo>
                  <a:lnTo>
                    <a:pt x="1972" y="3270"/>
                  </a:lnTo>
                  <a:lnTo>
                    <a:pt x="1943" y="3270"/>
                  </a:lnTo>
                  <a:lnTo>
                    <a:pt x="1915" y="3270"/>
                  </a:lnTo>
                  <a:lnTo>
                    <a:pt x="1887" y="3269"/>
                  </a:lnTo>
                  <a:lnTo>
                    <a:pt x="1859" y="3269"/>
                  </a:lnTo>
                  <a:lnTo>
                    <a:pt x="1817" y="3270"/>
                  </a:lnTo>
                  <a:lnTo>
                    <a:pt x="1771" y="3271"/>
                  </a:lnTo>
                  <a:lnTo>
                    <a:pt x="1723" y="3273"/>
                  </a:lnTo>
                  <a:lnTo>
                    <a:pt x="1672" y="3273"/>
                  </a:lnTo>
                  <a:lnTo>
                    <a:pt x="1647" y="3273"/>
                  </a:lnTo>
                  <a:lnTo>
                    <a:pt x="1622" y="3273"/>
                  </a:lnTo>
                  <a:lnTo>
                    <a:pt x="1599" y="3272"/>
                  </a:lnTo>
                  <a:lnTo>
                    <a:pt x="1576" y="3270"/>
                  </a:lnTo>
                  <a:lnTo>
                    <a:pt x="1554" y="3266"/>
                  </a:lnTo>
                  <a:lnTo>
                    <a:pt x="1534" y="3263"/>
                  </a:lnTo>
                  <a:lnTo>
                    <a:pt x="1515" y="3259"/>
                  </a:lnTo>
                  <a:lnTo>
                    <a:pt x="1497" y="3254"/>
                  </a:lnTo>
                  <a:lnTo>
                    <a:pt x="1500" y="3155"/>
                  </a:lnTo>
                  <a:lnTo>
                    <a:pt x="1551" y="3154"/>
                  </a:lnTo>
                  <a:lnTo>
                    <a:pt x="1610" y="3152"/>
                  </a:lnTo>
                  <a:lnTo>
                    <a:pt x="1673" y="3151"/>
                  </a:lnTo>
                  <a:lnTo>
                    <a:pt x="1739" y="3151"/>
                  </a:lnTo>
                  <a:lnTo>
                    <a:pt x="1772" y="3152"/>
                  </a:lnTo>
                  <a:lnTo>
                    <a:pt x="1805" y="3153"/>
                  </a:lnTo>
                  <a:lnTo>
                    <a:pt x="1836" y="3155"/>
                  </a:lnTo>
                  <a:lnTo>
                    <a:pt x="1867" y="3160"/>
                  </a:lnTo>
                  <a:lnTo>
                    <a:pt x="1896" y="3164"/>
                  </a:lnTo>
                  <a:lnTo>
                    <a:pt x="1922" y="3170"/>
                  </a:lnTo>
                  <a:lnTo>
                    <a:pt x="1935" y="3174"/>
                  </a:lnTo>
                  <a:lnTo>
                    <a:pt x="1947" y="3178"/>
                  </a:lnTo>
                  <a:lnTo>
                    <a:pt x="1959" y="3183"/>
                  </a:lnTo>
                  <a:lnTo>
                    <a:pt x="1969" y="3187"/>
                  </a:lnTo>
                  <a:close/>
                  <a:moveTo>
                    <a:pt x="1087" y="3052"/>
                  </a:moveTo>
                  <a:lnTo>
                    <a:pt x="1088" y="3032"/>
                  </a:lnTo>
                  <a:lnTo>
                    <a:pt x="1091" y="3012"/>
                  </a:lnTo>
                  <a:lnTo>
                    <a:pt x="1097" y="2991"/>
                  </a:lnTo>
                  <a:lnTo>
                    <a:pt x="1102" y="2969"/>
                  </a:lnTo>
                  <a:lnTo>
                    <a:pt x="1109" y="2949"/>
                  </a:lnTo>
                  <a:lnTo>
                    <a:pt x="1118" y="2929"/>
                  </a:lnTo>
                  <a:lnTo>
                    <a:pt x="1126" y="2911"/>
                  </a:lnTo>
                  <a:lnTo>
                    <a:pt x="1136" y="2894"/>
                  </a:lnTo>
                  <a:lnTo>
                    <a:pt x="1195" y="2897"/>
                  </a:lnTo>
                  <a:lnTo>
                    <a:pt x="1254" y="2901"/>
                  </a:lnTo>
                  <a:lnTo>
                    <a:pt x="1315" y="2905"/>
                  </a:lnTo>
                  <a:lnTo>
                    <a:pt x="1376" y="2910"/>
                  </a:lnTo>
                  <a:lnTo>
                    <a:pt x="1438" y="2916"/>
                  </a:lnTo>
                  <a:lnTo>
                    <a:pt x="1499" y="2923"/>
                  </a:lnTo>
                  <a:lnTo>
                    <a:pt x="1560" y="2930"/>
                  </a:lnTo>
                  <a:lnTo>
                    <a:pt x="1620" y="2939"/>
                  </a:lnTo>
                  <a:lnTo>
                    <a:pt x="1621" y="2940"/>
                  </a:lnTo>
                  <a:lnTo>
                    <a:pt x="1623" y="2942"/>
                  </a:lnTo>
                  <a:lnTo>
                    <a:pt x="1624" y="2945"/>
                  </a:lnTo>
                  <a:lnTo>
                    <a:pt x="1625" y="2949"/>
                  </a:lnTo>
                  <a:lnTo>
                    <a:pt x="1628" y="2960"/>
                  </a:lnTo>
                  <a:lnTo>
                    <a:pt x="1630" y="2973"/>
                  </a:lnTo>
                  <a:lnTo>
                    <a:pt x="1631" y="3002"/>
                  </a:lnTo>
                  <a:lnTo>
                    <a:pt x="1630" y="3036"/>
                  </a:lnTo>
                  <a:lnTo>
                    <a:pt x="1628" y="3068"/>
                  </a:lnTo>
                  <a:lnTo>
                    <a:pt x="1625" y="3096"/>
                  </a:lnTo>
                  <a:lnTo>
                    <a:pt x="1623" y="3116"/>
                  </a:lnTo>
                  <a:lnTo>
                    <a:pt x="1622" y="3123"/>
                  </a:lnTo>
                  <a:lnTo>
                    <a:pt x="1556" y="3117"/>
                  </a:lnTo>
                  <a:lnTo>
                    <a:pt x="1487" y="3112"/>
                  </a:lnTo>
                  <a:lnTo>
                    <a:pt x="1418" y="3108"/>
                  </a:lnTo>
                  <a:lnTo>
                    <a:pt x="1348" y="3103"/>
                  </a:lnTo>
                  <a:lnTo>
                    <a:pt x="1313" y="3099"/>
                  </a:lnTo>
                  <a:lnTo>
                    <a:pt x="1279" y="3096"/>
                  </a:lnTo>
                  <a:lnTo>
                    <a:pt x="1246" y="3091"/>
                  </a:lnTo>
                  <a:lnTo>
                    <a:pt x="1213" y="3086"/>
                  </a:lnTo>
                  <a:lnTo>
                    <a:pt x="1180" y="3079"/>
                  </a:lnTo>
                  <a:lnTo>
                    <a:pt x="1148" y="3072"/>
                  </a:lnTo>
                  <a:lnTo>
                    <a:pt x="1118" y="3062"/>
                  </a:lnTo>
                  <a:lnTo>
                    <a:pt x="1087" y="3052"/>
                  </a:lnTo>
                  <a:close/>
                  <a:moveTo>
                    <a:pt x="1465" y="3155"/>
                  </a:moveTo>
                  <a:lnTo>
                    <a:pt x="1466" y="3177"/>
                  </a:lnTo>
                  <a:lnTo>
                    <a:pt x="1467" y="3200"/>
                  </a:lnTo>
                  <a:lnTo>
                    <a:pt x="1468" y="3225"/>
                  </a:lnTo>
                  <a:lnTo>
                    <a:pt x="1466" y="3253"/>
                  </a:lnTo>
                  <a:lnTo>
                    <a:pt x="1463" y="3252"/>
                  </a:lnTo>
                  <a:lnTo>
                    <a:pt x="1459" y="3252"/>
                  </a:lnTo>
                  <a:lnTo>
                    <a:pt x="1423" y="3250"/>
                  </a:lnTo>
                  <a:lnTo>
                    <a:pt x="1387" y="3246"/>
                  </a:lnTo>
                  <a:lnTo>
                    <a:pt x="1352" y="3242"/>
                  </a:lnTo>
                  <a:lnTo>
                    <a:pt x="1317" y="3238"/>
                  </a:lnTo>
                  <a:lnTo>
                    <a:pt x="1249" y="3227"/>
                  </a:lnTo>
                  <a:lnTo>
                    <a:pt x="1181" y="3215"/>
                  </a:lnTo>
                  <a:lnTo>
                    <a:pt x="1115" y="3201"/>
                  </a:lnTo>
                  <a:lnTo>
                    <a:pt x="1048" y="3185"/>
                  </a:lnTo>
                  <a:lnTo>
                    <a:pt x="981" y="3168"/>
                  </a:lnTo>
                  <a:lnTo>
                    <a:pt x="911" y="3151"/>
                  </a:lnTo>
                  <a:lnTo>
                    <a:pt x="916" y="3122"/>
                  </a:lnTo>
                  <a:lnTo>
                    <a:pt x="922" y="3096"/>
                  </a:lnTo>
                  <a:lnTo>
                    <a:pt x="929" y="3073"/>
                  </a:lnTo>
                  <a:lnTo>
                    <a:pt x="937" y="3050"/>
                  </a:lnTo>
                  <a:lnTo>
                    <a:pt x="1003" y="3066"/>
                  </a:lnTo>
                  <a:lnTo>
                    <a:pt x="1068" y="3080"/>
                  </a:lnTo>
                  <a:lnTo>
                    <a:pt x="1134" y="3093"/>
                  </a:lnTo>
                  <a:lnTo>
                    <a:pt x="1200" y="3106"/>
                  </a:lnTo>
                  <a:lnTo>
                    <a:pt x="1266" y="3118"/>
                  </a:lnTo>
                  <a:lnTo>
                    <a:pt x="1331" y="3130"/>
                  </a:lnTo>
                  <a:lnTo>
                    <a:pt x="1399" y="3143"/>
                  </a:lnTo>
                  <a:lnTo>
                    <a:pt x="1465" y="3155"/>
                  </a:lnTo>
                  <a:close/>
                  <a:moveTo>
                    <a:pt x="1144" y="3353"/>
                  </a:moveTo>
                  <a:lnTo>
                    <a:pt x="1141" y="3344"/>
                  </a:lnTo>
                  <a:lnTo>
                    <a:pt x="1139" y="3333"/>
                  </a:lnTo>
                  <a:lnTo>
                    <a:pt x="1138" y="3321"/>
                  </a:lnTo>
                  <a:lnTo>
                    <a:pt x="1138" y="3309"/>
                  </a:lnTo>
                  <a:lnTo>
                    <a:pt x="1140" y="3287"/>
                  </a:lnTo>
                  <a:lnTo>
                    <a:pt x="1142" y="3270"/>
                  </a:lnTo>
                  <a:lnTo>
                    <a:pt x="1177" y="3271"/>
                  </a:lnTo>
                  <a:lnTo>
                    <a:pt x="1213" y="3272"/>
                  </a:lnTo>
                  <a:lnTo>
                    <a:pt x="1249" y="3275"/>
                  </a:lnTo>
                  <a:lnTo>
                    <a:pt x="1285" y="3278"/>
                  </a:lnTo>
                  <a:lnTo>
                    <a:pt x="1356" y="3285"/>
                  </a:lnTo>
                  <a:lnTo>
                    <a:pt x="1429" y="3295"/>
                  </a:lnTo>
                  <a:lnTo>
                    <a:pt x="1502" y="3304"/>
                  </a:lnTo>
                  <a:lnTo>
                    <a:pt x="1575" y="3313"/>
                  </a:lnTo>
                  <a:lnTo>
                    <a:pt x="1612" y="3317"/>
                  </a:lnTo>
                  <a:lnTo>
                    <a:pt x="1649" y="3320"/>
                  </a:lnTo>
                  <a:lnTo>
                    <a:pt x="1686" y="3322"/>
                  </a:lnTo>
                  <a:lnTo>
                    <a:pt x="1724" y="3323"/>
                  </a:lnTo>
                  <a:lnTo>
                    <a:pt x="1734" y="3326"/>
                  </a:lnTo>
                  <a:lnTo>
                    <a:pt x="1745" y="3327"/>
                  </a:lnTo>
                  <a:lnTo>
                    <a:pt x="1751" y="3329"/>
                  </a:lnTo>
                  <a:lnTo>
                    <a:pt x="1756" y="3331"/>
                  </a:lnTo>
                  <a:lnTo>
                    <a:pt x="1764" y="3334"/>
                  </a:lnTo>
                  <a:lnTo>
                    <a:pt x="1770" y="3338"/>
                  </a:lnTo>
                  <a:lnTo>
                    <a:pt x="1770" y="3357"/>
                  </a:lnTo>
                  <a:lnTo>
                    <a:pt x="1770" y="3377"/>
                  </a:lnTo>
                  <a:lnTo>
                    <a:pt x="1770" y="3396"/>
                  </a:lnTo>
                  <a:lnTo>
                    <a:pt x="1771" y="3416"/>
                  </a:lnTo>
                  <a:lnTo>
                    <a:pt x="1757" y="3419"/>
                  </a:lnTo>
                  <a:lnTo>
                    <a:pt x="1743" y="3422"/>
                  </a:lnTo>
                  <a:lnTo>
                    <a:pt x="1729" y="3425"/>
                  </a:lnTo>
                  <a:lnTo>
                    <a:pt x="1715" y="3428"/>
                  </a:lnTo>
                  <a:lnTo>
                    <a:pt x="1643" y="3424"/>
                  </a:lnTo>
                  <a:lnTo>
                    <a:pt x="1571" y="3420"/>
                  </a:lnTo>
                  <a:lnTo>
                    <a:pt x="1498" y="3415"/>
                  </a:lnTo>
                  <a:lnTo>
                    <a:pt x="1424" y="3410"/>
                  </a:lnTo>
                  <a:lnTo>
                    <a:pt x="1387" y="3407"/>
                  </a:lnTo>
                  <a:lnTo>
                    <a:pt x="1351" y="3402"/>
                  </a:lnTo>
                  <a:lnTo>
                    <a:pt x="1315" y="3397"/>
                  </a:lnTo>
                  <a:lnTo>
                    <a:pt x="1279" y="3391"/>
                  </a:lnTo>
                  <a:lnTo>
                    <a:pt x="1244" y="3384"/>
                  </a:lnTo>
                  <a:lnTo>
                    <a:pt x="1211" y="3375"/>
                  </a:lnTo>
                  <a:lnTo>
                    <a:pt x="1177" y="3365"/>
                  </a:lnTo>
                  <a:lnTo>
                    <a:pt x="1144" y="3353"/>
                  </a:lnTo>
                  <a:close/>
                  <a:moveTo>
                    <a:pt x="1466" y="3588"/>
                  </a:moveTo>
                  <a:lnTo>
                    <a:pt x="1462" y="3588"/>
                  </a:lnTo>
                  <a:lnTo>
                    <a:pt x="1459" y="3589"/>
                  </a:lnTo>
                  <a:lnTo>
                    <a:pt x="1388" y="3576"/>
                  </a:lnTo>
                  <a:lnTo>
                    <a:pt x="1317" y="3561"/>
                  </a:lnTo>
                  <a:lnTo>
                    <a:pt x="1248" y="3545"/>
                  </a:lnTo>
                  <a:lnTo>
                    <a:pt x="1177" y="3530"/>
                  </a:lnTo>
                  <a:lnTo>
                    <a:pt x="1107" y="3512"/>
                  </a:lnTo>
                  <a:lnTo>
                    <a:pt x="1039" y="3494"/>
                  </a:lnTo>
                  <a:lnTo>
                    <a:pt x="971" y="3475"/>
                  </a:lnTo>
                  <a:lnTo>
                    <a:pt x="905" y="3455"/>
                  </a:lnTo>
                  <a:lnTo>
                    <a:pt x="907" y="3427"/>
                  </a:lnTo>
                  <a:lnTo>
                    <a:pt x="911" y="3401"/>
                  </a:lnTo>
                  <a:lnTo>
                    <a:pt x="916" y="3375"/>
                  </a:lnTo>
                  <a:lnTo>
                    <a:pt x="924" y="3351"/>
                  </a:lnTo>
                  <a:lnTo>
                    <a:pt x="940" y="3352"/>
                  </a:lnTo>
                  <a:lnTo>
                    <a:pt x="956" y="3353"/>
                  </a:lnTo>
                  <a:lnTo>
                    <a:pt x="973" y="3356"/>
                  </a:lnTo>
                  <a:lnTo>
                    <a:pt x="991" y="3360"/>
                  </a:lnTo>
                  <a:lnTo>
                    <a:pt x="1030" y="3370"/>
                  </a:lnTo>
                  <a:lnTo>
                    <a:pt x="1070" y="3383"/>
                  </a:lnTo>
                  <a:lnTo>
                    <a:pt x="1110" y="3395"/>
                  </a:lnTo>
                  <a:lnTo>
                    <a:pt x="1150" y="3409"/>
                  </a:lnTo>
                  <a:lnTo>
                    <a:pt x="1186" y="3422"/>
                  </a:lnTo>
                  <a:lnTo>
                    <a:pt x="1220" y="3431"/>
                  </a:lnTo>
                  <a:lnTo>
                    <a:pt x="1241" y="3433"/>
                  </a:lnTo>
                  <a:lnTo>
                    <a:pt x="1265" y="3434"/>
                  </a:lnTo>
                  <a:lnTo>
                    <a:pt x="1290" y="3436"/>
                  </a:lnTo>
                  <a:lnTo>
                    <a:pt x="1314" y="3436"/>
                  </a:lnTo>
                  <a:lnTo>
                    <a:pt x="1339" y="3437"/>
                  </a:lnTo>
                  <a:lnTo>
                    <a:pt x="1365" y="3438"/>
                  </a:lnTo>
                  <a:lnTo>
                    <a:pt x="1388" y="3440"/>
                  </a:lnTo>
                  <a:lnTo>
                    <a:pt x="1410" y="3444"/>
                  </a:lnTo>
                  <a:lnTo>
                    <a:pt x="1421" y="3447"/>
                  </a:lnTo>
                  <a:lnTo>
                    <a:pt x="1430" y="3450"/>
                  </a:lnTo>
                  <a:lnTo>
                    <a:pt x="1440" y="3455"/>
                  </a:lnTo>
                  <a:lnTo>
                    <a:pt x="1448" y="3460"/>
                  </a:lnTo>
                  <a:lnTo>
                    <a:pt x="1456" y="3465"/>
                  </a:lnTo>
                  <a:lnTo>
                    <a:pt x="1462" y="3471"/>
                  </a:lnTo>
                  <a:lnTo>
                    <a:pt x="1468" y="3478"/>
                  </a:lnTo>
                  <a:lnTo>
                    <a:pt x="1472" y="3486"/>
                  </a:lnTo>
                  <a:lnTo>
                    <a:pt x="1477" y="3495"/>
                  </a:lnTo>
                  <a:lnTo>
                    <a:pt x="1479" y="3504"/>
                  </a:lnTo>
                  <a:lnTo>
                    <a:pt x="1480" y="3516"/>
                  </a:lnTo>
                  <a:lnTo>
                    <a:pt x="1480" y="3527"/>
                  </a:lnTo>
                  <a:lnTo>
                    <a:pt x="1479" y="3541"/>
                  </a:lnTo>
                  <a:lnTo>
                    <a:pt x="1477" y="3555"/>
                  </a:lnTo>
                  <a:lnTo>
                    <a:pt x="1472" y="3571"/>
                  </a:lnTo>
                  <a:lnTo>
                    <a:pt x="1466" y="3588"/>
                  </a:lnTo>
                  <a:close/>
                  <a:moveTo>
                    <a:pt x="884" y="3317"/>
                  </a:moveTo>
                  <a:lnTo>
                    <a:pt x="883" y="3328"/>
                  </a:lnTo>
                  <a:lnTo>
                    <a:pt x="880" y="3343"/>
                  </a:lnTo>
                  <a:lnTo>
                    <a:pt x="876" y="3360"/>
                  </a:lnTo>
                  <a:lnTo>
                    <a:pt x="870" y="3378"/>
                  </a:lnTo>
                  <a:lnTo>
                    <a:pt x="867" y="3387"/>
                  </a:lnTo>
                  <a:lnTo>
                    <a:pt x="862" y="3395"/>
                  </a:lnTo>
                  <a:lnTo>
                    <a:pt x="858" y="3403"/>
                  </a:lnTo>
                  <a:lnTo>
                    <a:pt x="854" y="3409"/>
                  </a:lnTo>
                  <a:lnTo>
                    <a:pt x="850" y="3415"/>
                  </a:lnTo>
                  <a:lnTo>
                    <a:pt x="845" y="3420"/>
                  </a:lnTo>
                  <a:lnTo>
                    <a:pt x="839" y="3422"/>
                  </a:lnTo>
                  <a:lnTo>
                    <a:pt x="833" y="3423"/>
                  </a:lnTo>
                  <a:lnTo>
                    <a:pt x="812" y="3416"/>
                  </a:lnTo>
                  <a:lnTo>
                    <a:pt x="790" y="3410"/>
                  </a:lnTo>
                  <a:lnTo>
                    <a:pt x="769" y="3403"/>
                  </a:lnTo>
                  <a:lnTo>
                    <a:pt x="747" y="3394"/>
                  </a:lnTo>
                  <a:lnTo>
                    <a:pt x="704" y="3376"/>
                  </a:lnTo>
                  <a:lnTo>
                    <a:pt x="663" y="3356"/>
                  </a:lnTo>
                  <a:lnTo>
                    <a:pt x="622" y="3335"/>
                  </a:lnTo>
                  <a:lnTo>
                    <a:pt x="583" y="3313"/>
                  </a:lnTo>
                  <a:lnTo>
                    <a:pt x="545" y="3291"/>
                  </a:lnTo>
                  <a:lnTo>
                    <a:pt x="509" y="3269"/>
                  </a:lnTo>
                  <a:lnTo>
                    <a:pt x="509" y="3256"/>
                  </a:lnTo>
                  <a:lnTo>
                    <a:pt x="511" y="3243"/>
                  </a:lnTo>
                  <a:lnTo>
                    <a:pt x="513" y="3229"/>
                  </a:lnTo>
                  <a:lnTo>
                    <a:pt x="517" y="3216"/>
                  </a:lnTo>
                  <a:lnTo>
                    <a:pt x="521" y="3202"/>
                  </a:lnTo>
                  <a:lnTo>
                    <a:pt x="526" y="3190"/>
                  </a:lnTo>
                  <a:lnTo>
                    <a:pt x="530" y="3179"/>
                  </a:lnTo>
                  <a:lnTo>
                    <a:pt x="535" y="3170"/>
                  </a:lnTo>
                  <a:lnTo>
                    <a:pt x="580" y="3185"/>
                  </a:lnTo>
                  <a:lnTo>
                    <a:pt x="623" y="3201"/>
                  </a:lnTo>
                  <a:lnTo>
                    <a:pt x="665" y="3218"/>
                  </a:lnTo>
                  <a:lnTo>
                    <a:pt x="708" y="3235"/>
                  </a:lnTo>
                  <a:lnTo>
                    <a:pt x="751" y="3254"/>
                  </a:lnTo>
                  <a:lnTo>
                    <a:pt x="794" y="3273"/>
                  </a:lnTo>
                  <a:lnTo>
                    <a:pt x="838" y="3294"/>
                  </a:lnTo>
                  <a:lnTo>
                    <a:pt x="884" y="3317"/>
                  </a:lnTo>
                  <a:close/>
                  <a:moveTo>
                    <a:pt x="587" y="3104"/>
                  </a:moveTo>
                  <a:lnTo>
                    <a:pt x="596" y="3099"/>
                  </a:lnTo>
                  <a:lnTo>
                    <a:pt x="605" y="3097"/>
                  </a:lnTo>
                  <a:lnTo>
                    <a:pt x="616" y="3095"/>
                  </a:lnTo>
                  <a:lnTo>
                    <a:pt x="627" y="3095"/>
                  </a:lnTo>
                  <a:lnTo>
                    <a:pt x="640" y="3095"/>
                  </a:lnTo>
                  <a:lnTo>
                    <a:pt x="652" y="3096"/>
                  </a:lnTo>
                  <a:lnTo>
                    <a:pt x="666" y="3098"/>
                  </a:lnTo>
                  <a:lnTo>
                    <a:pt x="681" y="3101"/>
                  </a:lnTo>
                  <a:lnTo>
                    <a:pt x="712" y="3108"/>
                  </a:lnTo>
                  <a:lnTo>
                    <a:pt x="744" y="3117"/>
                  </a:lnTo>
                  <a:lnTo>
                    <a:pt x="778" y="3129"/>
                  </a:lnTo>
                  <a:lnTo>
                    <a:pt x="813" y="3142"/>
                  </a:lnTo>
                  <a:lnTo>
                    <a:pt x="884" y="3170"/>
                  </a:lnTo>
                  <a:lnTo>
                    <a:pt x="951" y="3199"/>
                  </a:lnTo>
                  <a:lnTo>
                    <a:pt x="983" y="3211"/>
                  </a:lnTo>
                  <a:lnTo>
                    <a:pt x="1012" y="3224"/>
                  </a:lnTo>
                  <a:lnTo>
                    <a:pt x="1040" y="3235"/>
                  </a:lnTo>
                  <a:lnTo>
                    <a:pt x="1063" y="3243"/>
                  </a:lnTo>
                  <a:lnTo>
                    <a:pt x="1072" y="3246"/>
                  </a:lnTo>
                  <a:lnTo>
                    <a:pt x="1080" y="3251"/>
                  </a:lnTo>
                  <a:lnTo>
                    <a:pt x="1086" y="3254"/>
                  </a:lnTo>
                  <a:lnTo>
                    <a:pt x="1090" y="3258"/>
                  </a:lnTo>
                  <a:lnTo>
                    <a:pt x="1095" y="3261"/>
                  </a:lnTo>
                  <a:lnTo>
                    <a:pt x="1097" y="3265"/>
                  </a:lnTo>
                  <a:lnTo>
                    <a:pt x="1098" y="3270"/>
                  </a:lnTo>
                  <a:lnTo>
                    <a:pt x="1099" y="3274"/>
                  </a:lnTo>
                  <a:lnTo>
                    <a:pt x="1098" y="3279"/>
                  </a:lnTo>
                  <a:lnTo>
                    <a:pt x="1097" y="3283"/>
                  </a:lnTo>
                  <a:lnTo>
                    <a:pt x="1095" y="3290"/>
                  </a:lnTo>
                  <a:lnTo>
                    <a:pt x="1093" y="3296"/>
                  </a:lnTo>
                  <a:lnTo>
                    <a:pt x="1085" y="3311"/>
                  </a:lnTo>
                  <a:lnTo>
                    <a:pt x="1077" y="3328"/>
                  </a:lnTo>
                  <a:lnTo>
                    <a:pt x="1071" y="3328"/>
                  </a:lnTo>
                  <a:lnTo>
                    <a:pt x="1026" y="3314"/>
                  </a:lnTo>
                  <a:lnTo>
                    <a:pt x="963" y="3295"/>
                  </a:lnTo>
                  <a:lnTo>
                    <a:pt x="928" y="3284"/>
                  </a:lnTo>
                  <a:lnTo>
                    <a:pt x="891" y="3273"/>
                  </a:lnTo>
                  <a:lnTo>
                    <a:pt x="852" y="3260"/>
                  </a:lnTo>
                  <a:lnTo>
                    <a:pt x="814" y="3247"/>
                  </a:lnTo>
                  <a:lnTo>
                    <a:pt x="776" y="3233"/>
                  </a:lnTo>
                  <a:lnTo>
                    <a:pt x="739" y="3217"/>
                  </a:lnTo>
                  <a:lnTo>
                    <a:pt x="721" y="3209"/>
                  </a:lnTo>
                  <a:lnTo>
                    <a:pt x="704" y="3201"/>
                  </a:lnTo>
                  <a:lnTo>
                    <a:pt x="687" y="3192"/>
                  </a:lnTo>
                  <a:lnTo>
                    <a:pt x="673" y="3183"/>
                  </a:lnTo>
                  <a:lnTo>
                    <a:pt x="658" y="3174"/>
                  </a:lnTo>
                  <a:lnTo>
                    <a:pt x="644" y="3165"/>
                  </a:lnTo>
                  <a:lnTo>
                    <a:pt x="631" y="3155"/>
                  </a:lnTo>
                  <a:lnTo>
                    <a:pt x="620" y="3146"/>
                  </a:lnTo>
                  <a:lnTo>
                    <a:pt x="609" y="3135"/>
                  </a:lnTo>
                  <a:lnTo>
                    <a:pt x="600" y="3125"/>
                  </a:lnTo>
                  <a:lnTo>
                    <a:pt x="592" y="3114"/>
                  </a:lnTo>
                  <a:lnTo>
                    <a:pt x="587" y="3104"/>
                  </a:lnTo>
                  <a:close/>
                  <a:moveTo>
                    <a:pt x="409" y="2901"/>
                  </a:moveTo>
                  <a:lnTo>
                    <a:pt x="388" y="2882"/>
                  </a:lnTo>
                  <a:lnTo>
                    <a:pt x="369" y="2865"/>
                  </a:lnTo>
                  <a:lnTo>
                    <a:pt x="353" y="2848"/>
                  </a:lnTo>
                  <a:lnTo>
                    <a:pt x="338" y="2832"/>
                  </a:lnTo>
                  <a:lnTo>
                    <a:pt x="324" y="2816"/>
                  </a:lnTo>
                  <a:lnTo>
                    <a:pt x="312" y="2798"/>
                  </a:lnTo>
                  <a:lnTo>
                    <a:pt x="300" y="2778"/>
                  </a:lnTo>
                  <a:lnTo>
                    <a:pt x="288" y="2756"/>
                  </a:lnTo>
                  <a:lnTo>
                    <a:pt x="296" y="2742"/>
                  </a:lnTo>
                  <a:lnTo>
                    <a:pt x="302" y="2729"/>
                  </a:lnTo>
                  <a:lnTo>
                    <a:pt x="305" y="2716"/>
                  </a:lnTo>
                  <a:lnTo>
                    <a:pt x="308" y="2703"/>
                  </a:lnTo>
                  <a:lnTo>
                    <a:pt x="311" y="2691"/>
                  </a:lnTo>
                  <a:lnTo>
                    <a:pt x="314" y="2678"/>
                  </a:lnTo>
                  <a:lnTo>
                    <a:pt x="317" y="2665"/>
                  </a:lnTo>
                  <a:lnTo>
                    <a:pt x="323" y="2652"/>
                  </a:lnTo>
                  <a:lnTo>
                    <a:pt x="361" y="2678"/>
                  </a:lnTo>
                  <a:lnTo>
                    <a:pt x="397" y="2704"/>
                  </a:lnTo>
                  <a:lnTo>
                    <a:pt x="415" y="2718"/>
                  </a:lnTo>
                  <a:lnTo>
                    <a:pt x="433" y="2734"/>
                  </a:lnTo>
                  <a:lnTo>
                    <a:pt x="452" y="2750"/>
                  </a:lnTo>
                  <a:lnTo>
                    <a:pt x="471" y="2768"/>
                  </a:lnTo>
                  <a:lnTo>
                    <a:pt x="470" y="2774"/>
                  </a:lnTo>
                  <a:lnTo>
                    <a:pt x="468" y="2782"/>
                  </a:lnTo>
                  <a:lnTo>
                    <a:pt x="465" y="2791"/>
                  </a:lnTo>
                  <a:lnTo>
                    <a:pt x="461" y="2801"/>
                  </a:lnTo>
                  <a:lnTo>
                    <a:pt x="451" y="2823"/>
                  </a:lnTo>
                  <a:lnTo>
                    <a:pt x="439" y="2846"/>
                  </a:lnTo>
                  <a:lnTo>
                    <a:pt x="418" y="2884"/>
                  </a:lnTo>
                  <a:lnTo>
                    <a:pt x="409" y="2901"/>
                  </a:lnTo>
                  <a:close/>
                  <a:moveTo>
                    <a:pt x="497" y="2807"/>
                  </a:moveTo>
                  <a:lnTo>
                    <a:pt x="546" y="2833"/>
                  </a:lnTo>
                  <a:lnTo>
                    <a:pt x="594" y="2862"/>
                  </a:lnTo>
                  <a:lnTo>
                    <a:pt x="643" y="2891"/>
                  </a:lnTo>
                  <a:lnTo>
                    <a:pt x="693" y="2921"/>
                  </a:lnTo>
                  <a:lnTo>
                    <a:pt x="742" y="2952"/>
                  </a:lnTo>
                  <a:lnTo>
                    <a:pt x="792" y="2982"/>
                  </a:lnTo>
                  <a:lnTo>
                    <a:pt x="843" y="3012"/>
                  </a:lnTo>
                  <a:lnTo>
                    <a:pt x="894" y="3041"/>
                  </a:lnTo>
                  <a:lnTo>
                    <a:pt x="891" y="3065"/>
                  </a:lnTo>
                  <a:lnTo>
                    <a:pt x="886" y="3089"/>
                  </a:lnTo>
                  <a:lnTo>
                    <a:pt x="878" y="3114"/>
                  </a:lnTo>
                  <a:lnTo>
                    <a:pt x="870" y="3140"/>
                  </a:lnTo>
                  <a:lnTo>
                    <a:pt x="866" y="3140"/>
                  </a:lnTo>
                  <a:lnTo>
                    <a:pt x="864" y="3141"/>
                  </a:lnTo>
                  <a:lnTo>
                    <a:pt x="808" y="3116"/>
                  </a:lnTo>
                  <a:lnTo>
                    <a:pt x="753" y="3092"/>
                  </a:lnTo>
                  <a:lnTo>
                    <a:pt x="699" y="3068"/>
                  </a:lnTo>
                  <a:lnTo>
                    <a:pt x="646" y="3042"/>
                  </a:lnTo>
                  <a:lnTo>
                    <a:pt x="594" y="3016"/>
                  </a:lnTo>
                  <a:lnTo>
                    <a:pt x="543" y="2989"/>
                  </a:lnTo>
                  <a:lnTo>
                    <a:pt x="518" y="2974"/>
                  </a:lnTo>
                  <a:lnTo>
                    <a:pt x="493" y="2959"/>
                  </a:lnTo>
                  <a:lnTo>
                    <a:pt x="469" y="2944"/>
                  </a:lnTo>
                  <a:lnTo>
                    <a:pt x="444" y="2928"/>
                  </a:lnTo>
                  <a:lnTo>
                    <a:pt x="445" y="2919"/>
                  </a:lnTo>
                  <a:lnTo>
                    <a:pt x="446" y="2910"/>
                  </a:lnTo>
                  <a:lnTo>
                    <a:pt x="447" y="2902"/>
                  </a:lnTo>
                  <a:lnTo>
                    <a:pt x="449" y="2893"/>
                  </a:lnTo>
                  <a:lnTo>
                    <a:pt x="455" y="2878"/>
                  </a:lnTo>
                  <a:lnTo>
                    <a:pt x="463" y="2862"/>
                  </a:lnTo>
                  <a:lnTo>
                    <a:pt x="479" y="2833"/>
                  </a:lnTo>
                  <a:lnTo>
                    <a:pt x="497" y="2807"/>
                  </a:lnTo>
                  <a:close/>
                  <a:moveTo>
                    <a:pt x="1081" y="2887"/>
                  </a:moveTo>
                  <a:lnTo>
                    <a:pt x="1072" y="2923"/>
                  </a:lnTo>
                  <a:lnTo>
                    <a:pt x="1060" y="2975"/>
                  </a:lnTo>
                  <a:lnTo>
                    <a:pt x="1057" y="2987"/>
                  </a:lnTo>
                  <a:lnTo>
                    <a:pt x="1052" y="2999"/>
                  </a:lnTo>
                  <a:lnTo>
                    <a:pt x="1048" y="3011"/>
                  </a:lnTo>
                  <a:lnTo>
                    <a:pt x="1043" y="3020"/>
                  </a:lnTo>
                  <a:lnTo>
                    <a:pt x="1038" y="3029"/>
                  </a:lnTo>
                  <a:lnTo>
                    <a:pt x="1032" y="3035"/>
                  </a:lnTo>
                  <a:lnTo>
                    <a:pt x="1029" y="3037"/>
                  </a:lnTo>
                  <a:lnTo>
                    <a:pt x="1027" y="3039"/>
                  </a:lnTo>
                  <a:lnTo>
                    <a:pt x="1024" y="3040"/>
                  </a:lnTo>
                  <a:lnTo>
                    <a:pt x="1021" y="3040"/>
                  </a:lnTo>
                  <a:lnTo>
                    <a:pt x="990" y="3031"/>
                  </a:lnTo>
                  <a:lnTo>
                    <a:pt x="961" y="3020"/>
                  </a:lnTo>
                  <a:lnTo>
                    <a:pt x="930" y="3009"/>
                  </a:lnTo>
                  <a:lnTo>
                    <a:pt x="900" y="2996"/>
                  </a:lnTo>
                  <a:lnTo>
                    <a:pt x="871" y="2982"/>
                  </a:lnTo>
                  <a:lnTo>
                    <a:pt x="841" y="2967"/>
                  </a:lnTo>
                  <a:lnTo>
                    <a:pt x="812" y="2953"/>
                  </a:lnTo>
                  <a:lnTo>
                    <a:pt x="783" y="2937"/>
                  </a:lnTo>
                  <a:lnTo>
                    <a:pt x="755" y="2920"/>
                  </a:lnTo>
                  <a:lnTo>
                    <a:pt x="726" y="2903"/>
                  </a:lnTo>
                  <a:lnTo>
                    <a:pt x="699" y="2885"/>
                  </a:lnTo>
                  <a:lnTo>
                    <a:pt x="671" y="2868"/>
                  </a:lnTo>
                  <a:lnTo>
                    <a:pt x="619" y="2832"/>
                  </a:lnTo>
                  <a:lnTo>
                    <a:pt x="568" y="2796"/>
                  </a:lnTo>
                  <a:lnTo>
                    <a:pt x="592" y="2762"/>
                  </a:lnTo>
                  <a:lnTo>
                    <a:pt x="616" y="2730"/>
                  </a:lnTo>
                  <a:lnTo>
                    <a:pt x="641" y="2698"/>
                  </a:lnTo>
                  <a:lnTo>
                    <a:pt x="667" y="2667"/>
                  </a:lnTo>
                  <a:lnTo>
                    <a:pt x="678" y="2668"/>
                  </a:lnTo>
                  <a:lnTo>
                    <a:pt x="694" y="2674"/>
                  </a:lnTo>
                  <a:lnTo>
                    <a:pt x="715" y="2681"/>
                  </a:lnTo>
                  <a:lnTo>
                    <a:pt x="739" y="2692"/>
                  </a:lnTo>
                  <a:lnTo>
                    <a:pt x="768" y="2704"/>
                  </a:lnTo>
                  <a:lnTo>
                    <a:pt x="799" y="2718"/>
                  </a:lnTo>
                  <a:lnTo>
                    <a:pt x="832" y="2734"/>
                  </a:lnTo>
                  <a:lnTo>
                    <a:pt x="866" y="2751"/>
                  </a:lnTo>
                  <a:lnTo>
                    <a:pt x="900" y="2769"/>
                  </a:lnTo>
                  <a:lnTo>
                    <a:pt x="934" y="2787"/>
                  </a:lnTo>
                  <a:lnTo>
                    <a:pt x="967" y="2805"/>
                  </a:lnTo>
                  <a:lnTo>
                    <a:pt x="997" y="2824"/>
                  </a:lnTo>
                  <a:lnTo>
                    <a:pt x="1024" y="2841"/>
                  </a:lnTo>
                  <a:lnTo>
                    <a:pt x="1048" y="2857"/>
                  </a:lnTo>
                  <a:lnTo>
                    <a:pt x="1059" y="2866"/>
                  </a:lnTo>
                  <a:lnTo>
                    <a:pt x="1067" y="2873"/>
                  </a:lnTo>
                  <a:lnTo>
                    <a:pt x="1075" y="2881"/>
                  </a:lnTo>
                  <a:lnTo>
                    <a:pt x="1081" y="2887"/>
                  </a:lnTo>
                  <a:close/>
                  <a:moveTo>
                    <a:pt x="577" y="2200"/>
                  </a:moveTo>
                  <a:lnTo>
                    <a:pt x="572" y="2191"/>
                  </a:lnTo>
                  <a:lnTo>
                    <a:pt x="568" y="2180"/>
                  </a:lnTo>
                  <a:lnTo>
                    <a:pt x="564" y="2171"/>
                  </a:lnTo>
                  <a:lnTo>
                    <a:pt x="561" y="2160"/>
                  </a:lnTo>
                  <a:lnTo>
                    <a:pt x="566" y="2155"/>
                  </a:lnTo>
                  <a:lnTo>
                    <a:pt x="570" y="2152"/>
                  </a:lnTo>
                  <a:lnTo>
                    <a:pt x="572" y="2151"/>
                  </a:lnTo>
                  <a:lnTo>
                    <a:pt x="574" y="2151"/>
                  </a:lnTo>
                  <a:lnTo>
                    <a:pt x="578" y="2157"/>
                  </a:lnTo>
                  <a:lnTo>
                    <a:pt x="580" y="2164"/>
                  </a:lnTo>
                  <a:lnTo>
                    <a:pt x="582" y="2174"/>
                  </a:lnTo>
                  <a:lnTo>
                    <a:pt x="583" y="2183"/>
                  </a:lnTo>
                  <a:lnTo>
                    <a:pt x="582" y="2192"/>
                  </a:lnTo>
                  <a:lnTo>
                    <a:pt x="581" y="2198"/>
                  </a:lnTo>
                  <a:lnTo>
                    <a:pt x="581" y="2200"/>
                  </a:lnTo>
                  <a:lnTo>
                    <a:pt x="580" y="2201"/>
                  </a:lnTo>
                  <a:lnTo>
                    <a:pt x="578" y="2201"/>
                  </a:lnTo>
                  <a:lnTo>
                    <a:pt x="577" y="2200"/>
                  </a:lnTo>
                  <a:close/>
                  <a:moveTo>
                    <a:pt x="603" y="2165"/>
                  </a:moveTo>
                  <a:lnTo>
                    <a:pt x="597" y="2152"/>
                  </a:lnTo>
                  <a:lnTo>
                    <a:pt x="591" y="2140"/>
                  </a:lnTo>
                  <a:lnTo>
                    <a:pt x="598" y="2132"/>
                  </a:lnTo>
                  <a:lnTo>
                    <a:pt x="605" y="2123"/>
                  </a:lnTo>
                  <a:lnTo>
                    <a:pt x="607" y="2134"/>
                  </a:lnTo>
                  <a:lnTo>
                    <a:pt x="609" y="2151"/>
                  </a:lnTo>
                  <a:lnTo>
                    <a:pt x="609" y="2159"/>
                  </a:lnTo>
                  <a:lnTo>
                    <a:pt x="609" y="2165"/>
                  </a:lnTo>
                  <a:lnTo>
                    <a:pt x="608" y="2166"/>
                  </a:lnTo>
                  <a:lnTo>
                    <a:pt x="607" y="2167"/>
                  </a:lnTo>
                  <a:lnTo>
                    <a:pt x="605" y="2166"/>
                  </a:lnTo>
                  <a:lnTo>
                    <a:pt x="603" y="2165"/>
                  </a:lnTo>
                  <a:close/>
                  <a:moveTo>
                    <a:pt x="721" y="2607"/>
                  </a:moveTo>
                  <a:lnTo>
                    <a:pt x="716" y="2607"/>
                  </a:lnTo>
                  <a:lnTo>
                    <a:pt x="712" y="2608"/>
                  </a:lnTo>
                  <a:lnTo>
                    <a:pt x="699" y="2605"/>
                  </a:lnTo>
                  <a:lnTo>
                    <a:pt x="687" y="2601"/>
                  </a:lnTo>
                  <a:lnTo>
                    <a:pt x="676" y="2595"/>
                  </a:lnTo>
                  <a:lnTo>
                    <a:pt x="665" y="2589"/>
                  </a:lnTo>
                  <a:lnTo>
                    <a:pt x="655" y="2582"/>
                  </a:lnTo>
                  <a:lnTo>
                    <a:pt x="645" y="2572"/>
                  </a:lnTo>
                  <a:lnTo>
                    <a:pt x="636" y="2564"/>
                  </a:lnTo>
                  <a:lnTo>
                    <a:pt x="627" y="2553"/>
                  </a:lnTo>
                  <a:lnTo>
                    <a:pt x="619" y="2542"/>
                  </a:lnTo>
                  <a:lnTo>
                    <a:pt x="611" y="2530"/>
                  </a:lnTo>
                  <a:lnTo>
                    <a:pt x="604" y="2517"/>
                  </a:lnTo>
                  <a:lnTo>
                    <a:pt x="598" y="2505"/>
                  </a:lnTo>
                  <a:lnTo>
                    <a:pt x="591" y="2491"/>
                  </a:lnTo>
                  <a:lnTo>
                    <a:pt x="586" y="2477"/>
                  </a:lnTo>
                  <a:lnTo>
                    <a:pt x="582" y="2462"/>
                  </a:lnTo>
                  <a:lnTo>
                    <a:pt x="578" y="2447"/>
                  </a:lnTo>
                  <a:lnTo>
                    <a:pt x="573" y="2433"/>
                  </a:lnTo>
                  <a:lnTo>
                    <a:pt x="570" y="2418"/>
                  </a:lnTo>
                  <a:lnTo>
                    <a:pt x="568" y="2403"/>
                  </a:lnTo>
                  <a:lnTo>
                    <a:pt x="566" y="2387"/>
                  </a:lnTo>
                  <a:lnTo>
                    <a:pt x="565" y="2372"/>
                  </a:lnTo>
                  <a:lnTo>
                    <a:pt x="564" y="2358"/>
                  </a:lnTo>
                  <a:lnTo>
                    <a:pt x="564" y="2343"/>
                  </a:lnTo>
                  <a:lnTo>
                    <a:pt x="565" y="2329"/>
                  </a:lnTo>
                  <a:lnTo>
                    <a:pt x="566" y="2314"/>
                  </a:lnTo>
                  <a:lnTo>
                    <a:pt x="568" y="2302"/>
                  </a:lnTo>
                  <a:lnTo>
                    <a:pt x="571" y="2288"/>
                  </a:lnTo>
                  <a:lnTo>
                    <a:pt x="574" y="2275"/>
                  </a:lnTo>
                  <a:lnTo>
                    <a:pt x="579" y="2264"/>
                  </a:lnTo>
                  <a:lnTo>
                    <a:pt x="583" y="2253"/>
                  </a:lnTo>
                  <a:lnTo>
                    <a:pt x="588" y="2242"/>
                  </a:lnTo>
                  <a:lnTo>
                    <a:pt x="594" y="2233"/>
                  </a:lnTo>
                  <a:lnTo>
                    <a:pt x="605" y="2223"/>
                  </a:lnTo>
                  <a:lnTo>
                    <a:pt x="615" y="2217"/>
                  </a:lnTo>
                  <a:lnTo>
                    <a:pt x="624" y="2214"/>
                  </a:lnTo>
                  <a:lnTo>
                    <a:pt x="634" y="2213"/>
                  </a:lnTo>
                  <a:lnTo>
                    <a:pt x="643" y="2214"/>
                  </a:lnTo>
                  <a:lnTo>
                    <a:pt x="651" y="2218"/>
                  </a:lnTo>
                  <a:lnTo>
                    <a:pt x="660" y="2223"/>
                  </a:lnTo>
                  <a:lnTo>
                    <a:pt x="668" y="2231"/>
                  </a:lnTo>
                  <a:lnTo>
                    <a:pt x="676" y="2240"/>
                  </a:lnTo>
                  <a:lnTo>
                    <a:pt x="683" y="2251"/>
                  </a:lnTo>
                  <a:lnTo>
                    <a:pt x="689" y="2263"/>
                  </a:lnTo>
                  <a:lnTo>
                    <a:pt x="696" y="2276"/>
                  </a:lnTo>
                  <a:lnTo>
                    <a:pt x="702" y="2291"/>
                  </a:lnTo>
                  <a:lnTo>
                    <a:pt x="708" y="2308"/>
                  </a:lnTo>
                  <a:lnTo>
                    <a:pt x="713" y="2324"/>
                  </a:lnTo>
                  <a:lnTo>
                    <a:pt x="718" y="2342"/>
                  </a:lnTo>
                  <a:lnTo>
                    <a:pt x="722" y="2360"/>
                  </a:lnTo>
                  <a:lnTo>
                    <a:pt x="726" y="2379"/>
                  </a:lnTo>
                  <a:lnTo>
                    <a:pt x="730" y="2398"/>
                  </a:lnTo>
                  <a:lnTo>
                    <a:pt x="732" y="2417"/>
                  </a:lnTo>
                  <a:lnTo>
                    <a:pt x="736" y="2455"/>
                  </a:lnTo>
                  <a:lnTo>
                    <a:pt x="738" y="2492"/>
                  </a:lnTo>
                  <a:lnTo>
                    <a:pt x="738" y="2510"/>
                  </a:lnTo>
                  <a:lnTo>
                    <a:pt x="737" y="2527"/>
                  </a:lnTo>
                  <a:lnTo>
                    <a:pt x="736" y="2544"/>
                  </a:lnTo>
                  <a:lnTo>
                    <a:pt x="735" y="2558"/>
                  </a:lnTo>
                  <a:lnTo>
                    <a:pt x="732" y="2573"/>
                  </a:lnTo>
                  <a:lnTo>
                    <a:pt x="728" y="2586"/>
                  </a:lnTo>
                  <a:lnTo>
                    <a:pt x="725" y="2598"/>
                  </a:lnTo>
                  <a:lnTo>
                    <a:pt x="721" y="2607"/>
                  </a:lnTo>
                  <a:close/>
                  <a:moveTo>
                    <a:pt x="1337" y="2754"/>
                  </a:moveTo>
                  <a:lnTo>
                    <a:pt x="1326" y="2753"/>
                  </a:lnTo>
                  <a:lnTo>
                    <a:pt x="1314" y="2753"/>
                  </a:lnTo>
                  <a:lnTo>
                    <a:pt x="1306" y="2744"/>
                  </a:lnTo>
                  <a:lnTo>
                    <a:pt x="1297" y="2735"/>
                  </a:lnTo>
                  <a:lnTo>
                    <a:pt x="1301" y="2730"/>
                  </a:lnTo>
                  <a:lnTo>
                    <a:pt x="1306" y="2724"/>
                  </a:lnTo>
                  <a:lnTo>
                    <a:pt x="1310" y="2719"/>
                  </a:lnTo>
                  <a:lnTo>
                    <a:pt x="1315" y="2715"/>
                  </a:lnTo>
                  <a:lnTo>
                    <a:pt x="1324" y="2722"/>
                  </a:lnTo>
                  <a:lnTo>
                    <a:pt x="1330" y="2729"/>
                  </a:lnTo>
                  <a:lnTo>
                    <a:pt x="1333" y="2733"/>
                  </a:lnTo>
                  <a:lnTo>
                    <a:pt x="1335" y="2738"/>
                  </a:lnTo>
                  <a:lnTo>
                    <a:pt x="1336" y="2745"/>
                  </a:lnTo>
                  <a:lnTo>
                    <a:pt x="1337" y="2754"/>
                  </a:lnTo>
                  <a:close/>
                  <a:moveTo>
                    <a:pt x="1357" y="2702"/>
                  </a:moveTo>
                  <a:lnTo>
                    <a:pt x="1347" y="2696"/>
                  </a:lnTo>
                  <a:lnTo>
                    <a:pt x="1337" y="2688"/>
                  </a:lnTo>
                  <a:lnTo>
                    <a:pt x="1327" y="2681"/>
                  </a:lnTo>
                  <a:lnTo>
                    <a:pt x="1318" y="2674"/>
                  </a:lnTo>
                  <a:lnTo>
                    <a:pt x="1311" y="2666"/>
                  </a:lnTo>
                  <a:lnTo>
                    <a:pt x="1305" y="2658"/>
                  </a:lnTo>
                  <a:lnTo>
                    <a:pt x="1303" y="2652"/>
                  </a:lnTo>
                  <a:lnTo>
                    <a:pt x="1300" y="2648"/>
                  </a:lnTo>
                  <a:lnTo>
                    <a:pt x="1299" y="2644"/>
                  </a:lnTo>
                  <a:lnTo>
                    <a:pt x="1299" y="2639"/>
                  </a:lnTo>
                  <a:lnTo>
                    <a:pt x="1308" y="2641"/>
                  </a:lnTo>
                  <a:lnTo>
                    <a:pt x="1317" y="2644"/>
                  </a:lnTo>
                  <a:lnTo>
                    <a:pt x="1328" y="2649"/>
                  </a:lnTo>
                  <a:lnTo>
                    <a:pt x="1337" y="2657"/>
                  </a:lnTo>
                  <a:lnTo>
                    <a:pt x="1342" y="2661"/>
                  </a:lnTo>
                  <a:lnTo>
                    <a:pt x="1346" y="2665"/>
                  </a:lnTo>
                  <a:lnTo>
                    <a:pt x="1350" y="2670"/>
                  </a:lnTo>
                  <a:lnTo>
                    <a:pt x="1353" y="2676"/>
                  </a:lnTo>
                  <a:lnTo>
                    <a:pt x="1355" y="2682"/>
                  </a:lnTo>
                  <a:lnTo>
                    <a:pt x="1356" y="2688"/>
                  </a:lnTo>
                  <a:lnTo>
                    <a:pt x="1357" y="2695"/>
                  </a:lnTo>
                  <a:lnTo>
                    <a:pt x="1357" y="2702"/>
                  </a:lnTo>
                  <a:close/>
                  <a:moveTo>
                    <a:pt x="1366" y="2613"/>
                  </a:moveTo>
                  <a:lnTo>
                    <a:pt x="1364" y="2632"/>
                  </a:lnTo>
                  <a:lnTo>
                    <a:pt x="1357" y="2631"/>
                  </a:lnTo>
                  <a:lnTo>
                    <a:pt x="1351" y="2631"/>
                  </a:lnTo>
                  <a:lnTo>
                    <a:pt x="1344" y="2629"/>
                  </a:lnTo>
                  <a:lnTo>
                    <a:pt x="1338" y="2627"/>
                  </a:lnTo>
                  <a:lnTo>
                    <a:pt x="1335" y="2624"/>
                  </a:lnTo>
                  <a:lnTo>
                    <a:pt x="1333" y="2620"/>
                  </a:lnTo>
                  <a:lnTo>
                    <a:pt x="1330" y="2611"/>
                  </a:lnTo>
                  <a:lnTo>
                    <a:pt x="1328" y="2604"/>
                  </a:lnTo>
                  <a:lnTo>
                    <a:pt x="1332" y="2596"/>
                  </a:lnTo>
                  <a:lnTo>
                    <a:pt x="1336" y="2593"/>
                  </a:lnTo>
                  <a:lnTo>
                    <a:pt x="1338" y="2592"/>
                  </a:lnTo>
                  <a:lnTo>
                    <a:pt x="1341" y="2591"/>
                  </a:lnTo>
                  <a:lnTo>
                    <a:pt x="1342" y="2591"/>
                  </a:lnTo>
                  <a:lnTo>
                    <a:pt x="1344" y="2592"/>
                  </a:lnTo>
                  <a:lnTo>
                    <a:pt x="1352" y="2599"/>
                  </a:lnTo>
                  <a:lnTo>
                    <a:pt x="1366" y="2613"/>
                  </a:lnTo>
                  <a:close/>
                  <a:moveTo>
                    <a:pt x="1372" y="2553"/>
                  </a:moveTo>
                  <a:lnTo>
                    <a:pt x="1372" y="2561"/>
                  </a:lnTo>
                  <a:lnTo>
                    <a:pt x="1372" y="2568"/>
                  </a:lnTo>
                  <a:lnTo>
                    <a:pt x="1370" y="2570"/>
                  </a:lnTo>
                  <a:lnTo>
                    <a:pt x="1368" y="2571"/>
                  </a:lnTo>
                  <a:lnTo>
                    <a:pt x="1367" y="2571"/>
                  </a:lnTo>
                  <a:lnTo>
                    <a:pt x="1364" y="2571"/>
                  </a:lnTo>
                  <a:lnTo>
                    <a:pt x="1356" y="2567"/>
                  </a:lnTo>
                  <a:lnTo>
                    <a:pt x="1350" y="2563"/>
                  </a:lnTo>
                  <a:lnTo>
                    <a:pt x="1346" y="2558"/>
                  </a:lnTo>
                  <a:lnTo>
                    <a:pt x="1341" y="2554"/>
                  </a:lnTo>
                  <a:lnTo>
                    <a:pt x="1334" y="2545"/>
                  </a:lnTo>
                  <a:lnTo>
                    <a:pt x="1328" y="2535"/>
                  </a:lnTo>
                  <a:lnTo>
                    <a:pt x="1329" y="2528"/>
                  </a:lnTo>
                  <a:lnTo>
                    <a:pt x="1330" y="2521"/>
                  </a:lnTo>
                  <a:lnTo>
                    <a:pt x="1336" y="2524"/>
                  </a:lnTo>
                  <a:lnTo>
                    <a:pt x="1342" y="2527"/>
                  </a:lnTo>
                  <a:lnTo>
                    <a:pt x="1346" y="2530"/>
                  </a:lnTo>
                  <a:lnTo>
                    <a:pt x="1350" y="2534"/>
                  </a:lnTo>
                  <a:lnTo>
                    <a:pt x="1354" y="2538"/>
                  </a:lnTo>
                  <a:lnTo>
                    <a:pt x="1358" y="2544"/>
                  </a:lnTo>
                  <a:lnTo>
                    <a:pt x="1365" y="2548"/>
                  </a:lnTo>
                  <a:lnTo>
                    <a:pt x="1372" y="2553"/>
                  </a:lnTo>
                  <a:close/>
                  <a:moveTo>
                    <a:pt x="1330" y="2250"/>
                  </a:moveTo>
                  <a:lnTo>
                    <a:pt x="1332" y="2265"/>
                  </a:lnTo>
                  <a:lnTo>
                    <a:pt x="1327" y="2270"/>
                  </a:lnTo>
                  <a:lnTo>
                    <a:pt x="1322" y="2276"/>
                  </a:lnTo>
                  <a:lnTo>
                    <a:pt x="1315" y="2265"/>
                  </a:lnTo>
                  <a:lnTo>
                    <a:pt x="1309" y="2253"/>
                  </a:lnTo>
                  <a:lnTo>
                    <a:pt x="1330" y="2250"/>
                  </a:lnTo>
                  <a:close/>
                  <a:moveTo>
                    <a:pt x="1343" y="2226"/>
                  </a:moveTo>
                  <a:lnTo>
                    <a:pt x="1341" y="2226"/>
                  </a:lnTo>
                  <a:lnTo>
                    <a:pt x="1337" y="2227"/>
                  </a:lnTo>
                  <a:lnTo>
                    <a:pt x="1331" y="2221"/>
                  </a:lnTo>
                  <a:lnTo>
                    <a:pt x="1324" y="2217"/>
                  </a:lnTo>
                  <a:lnTo>
                    <a:pt x="1325" y="2209"/>
                  </a:lnTo>
                  <a:lnTo>
                    <a:pt x="1327" y="2203"/>
                  </a:lnTo>
                  <a:lnTo>
                    <a:pt x="1330" y="2199"/>
                  </a:lnTo>
                  <a:lnTo>
                    <a:pt x="1334" y="2194"/>
                  </a:lnTo>
                  <a:lnTo>
                    <a:pt x="1326" y="2193"/>
                  </a:lnTo>
                  <a:lnTo>
                    <a:pt x="1317" y="2193"/>
                  </a:lnTo>
                  <a:lnTo>
                    <a:pt x="1309" y="2192"/>
                  </a:lnTo>
                  <a:lnTo>
                    <a:pt x="1300" y="2192"/>
                  </a:lnTo>
                  <a:lnTo>
                    <a:pt x="1296" y="2176"/>
                  </a:lnTo>
                  <a:lnTo>
                    <a:pt x="1292" y="2160"/>
                  </a:lnTo>
                  <a:lnTo>
                    <a:pt x="1290" y="2146"/>
                  </a:lnTo>
                  <a:lnTo>
                    <a:pt x="1288" y="2133"/>
                  </a:lnTo>
                  <a:lnTo>
                    <a:pt x="1287" y="2120"/>
                  </a:lnTo>
                  <a:lnTo>
                    <a:pt x="1286" y="2108"/>
                  </a:lnTo>
                  <a:lnTo>
                    <a:pt x="1287" y="2097"/>
                  </a:lnTo>
                  <a:lnTo>
                    <a:pt x="1287" y="2085"/>
                  </a:lnTo>
                  <a:lnTo>
                    <a:pt x="1291" y="2062"/>
                  </a:lnTo>
                  <a:lnTo>
                    <a:pt x="1296" y="2037"/>
                  </a:lnTo>
                  <a:lnTo>
                    <a:pt x="1304" y="2012"/>
                  </a:lnTo>
                  <a:lnTo>
                    <a:pt x="1312" y="1983"/>
                  </a:lnTo>
                  <a:lnTo>
                    <a:pt x="1332" y="1975"/>
                  </a:lnTo>
                  <a:lnTo>
                    <a:pt x="1353" y="1969"/>
                  </a:lnTo>
                  <a:lnTo>
                    <a:pt x="1373" y="1962"/>
                  </a:lnTo>
                  <a:lnTo>
                    <a:pt x="1394" y="1956"/>
                  </a:lnTo>
                  <a:lnTo>
                    <a:pt x="1415" y="1952"/>
                  </a:lnTo>
                  <a:lnTo>
                    <a:pt x="1437" y="1948"/>
                  </a:lnTo>
                  <a:lnTo>
                    <a:pt x="1460" y="1946"/>
                  </a:lnTo>
                  <a:lnTo>
                    <a:pt x="1483" y="1944"/>
                  </a:lnTo>
                  <a:lnTo>
                    <a:pt x="1485" y="1948"/>
                  </a:lnTo>
                  <a:lnTo>
                    <a:pt x="1487" y="1952"/>
                  </a:lnTo>
                  <a:lnTo>
                    <a:pt x="1482" y="1959"/>
                  </a:lnTo>
                  <a:lnTo>
                    <a:pt x="1477" y="1967"/>
                  </a:lnTo>
                  <a:lnTo>
                    <a:pt x="1471" y="1972"/>
                  </a:lnTo>
                  <a:lnTo>
                    <a:pt x="1465" y="1977"/>
                  </a:lnTo>
                  <a:lnTo>
                    <a:pt x="1453" y="1987"/>
                  </a:lnTo>
                  <a:lnTo>
                    <a:pt x="1441" y="1993"/>
                  </a:lnTo>
                  <a:lnTo>
                    <a:pt x="1415" y="2002"/>
                  </a:lnTo>
                  <a:lnTo>
                    <a:pt x="1391" y="2009"/>
                  </a:lnTo>
                  <a:lnTo>
                    <a:pt x="1380" y="2013"/>
                  </a:lnTo>
                  <a:lnTo>
                    <a:pt x="1370" y="2018"/>
                  </a:lnTo>
                  <a:lnTo>
                    <a:pt x="1365" y="2022"/>
                  </a:lnTo>
                  <a:lnTo>
                    <a:pt x="1361" y="2026"/>
                  </a:lnTo>
                  <a:lnTo>
                    <a:pt x="1356" y="2030"/>
                  </a:lnTo>
                  <a:lnTo>
                    <a:pt x="1353" y="2035"/>
                  </a:lnTo>
                  <a:lnTo>
                    <a:pt x="1350" y="2041"/>
                  </a:lnTo>
                  <a:lnTo>
                    <a:pt x="1348" y="2047"/>
                  </a:lnTo>
                  <a:lnTo>
                    <a:pt x="1346" y="2054"/>
                  </a:lnTo>
                  <a:lnTo>
                    <a:pt x="1344" y="2063"/>
                  </a:lnTo>
                  <a:lnTo>
                    <a:pt x="1343" y="2071"/>
                  </a:lnTo>
                  <a:lnTo>
                    <a:pt x="1342" y="2082"/>
                  </a:lnTo>
                  <a:lnTo>
                    <a:pt x="1342" y="2093"/>
                  </a:lnTo>
                  <a:lnTo>
                    <a:pt x="1343" y="2106"/>
                  </a:lnTo>
                  <a:lnTo>
                    <a:pt x="1335" y="2130"/>
                  </a:lnTo>
                  <a:lnTo>
                    <a:pt x="1328" y="2148"/>
                  </a:lnTo>
                  <a:lnTo>
                    <a:pt x="1327" y="2152"/>
                  </a:lnTo>
                  <a:lnTo>
                    <a:pt x="1327" y="2156"/>
                  </a:lnTo>
                  <a:lnTo>
                    <a:pt x="1328" y="2159"/>
                  </a:lnTo>
                  <a:lnTo>
                    <a:pt x="1329" y="2163"/>
                  </a:lnTo>
                  <a:lnTo>
                    <a:pt x="1332" y="2167"/>
                  </a:lnTo>
                  <a:lnTo>
                    <a:pt x="1335" y="2171"/>
                  </a:lnTo>
                  <a:lnTo>
                    <a:pt x="1341" y="2175"/>
                  </a:lnTo>
                  <a:lnTo>
                    <a:pt x="1347" y="2180"/>
                  </a:lnTo>
                  <a:lnTo>
                    <a:pt x="1348" y="2191"/>
                  </a:lnTo>
                  <a:lnTo>
                    <a:pt x="1349" y="2201"/>
                  </a:lnTo>
                  <a:lnTo>
                    <a:pt x="1349" y="2207"/>
                  </a:lnTo>
                  <a:lnTo>
                    <a:pt x="1348" y="2212"/>
                  </a:lnTo>
                  <a:lnTo>
                    <a:pt x="1346" y="2218"/>
                  </a:lnTo>
                  <a:lnTo>
                    <a:pt x="1343" y="2226"/>
                  </a:lnTo>
                  <a:close/>
                  <a:moveTo>
                    <a:pt x="1383" y="2439"/>
                  </a:moveTo>
                  <a:lnTo>
                    <a:pt x="1380" y="2444"/>
                  </a:lnTo>
                  <a:lnTo>
                    <a:pt x="1377" y="2451"/>
                  </a:lnTo>
                  <a:lnTo>
                    <a:pt x="1366" y="2449"/>
                  </a:lnTo>
                  <a:lnTo>
                    <a:pt x="1354" y="2446"/>
                  </a:lnTo>
                  <a:lnTo>
                    <a:pt x="1350" y="2437"/>
                  </a:lnTo>
                  <a:lnTo>
                    <a:pt x="1346" y="2427"/>
                  </a:lnTo>
                  <a:lnTo>
                    <a:pt x="1351" y="2425"/>
                  </a:lnTo>
                  <a:lnTo>
                    <a:pt x="1355" y="2423"/>
                  </a:lnTo>
                  <a:lnTo>
                    <a:pt x="1360" y="2423"/>
                  </a:lnTo>
                  <a:lnTo>
                    <a:pt x="1363" y="2424"/>
                  </a:lnTo>
                  <a:lnTo>
                    <a:pt x="1371" y="2430"/>
                  </a:lnTo>
                  <a:lnTo>
                    <a:pt x="1383" y="2439"/>
                  </a:lnTo>
                  <a:close/>
                  <a:moveTo>
                    <a:pt x="1351" y="2338"/>
                  </a:moveTo>
                  <a:lnTo>
                    <a:pt x="1360" y="2341"/>
                  </a:lnTo>
                  <a:lnTo>
                    <a:pt x="1366" y="2345"/>
                  </a:lnTo>
                  <a:lnTo>
                    <a:pt x="1371" y="2349"/>
                  </a:lnTo>
                  <a:lnTo>
                    <a:pt x="1375" y="2353"/>
                  </a:lnTo>
                  <a:lnTo>
                    <a:pt x="1379" y="2358"/>
                  </a:lnTo>
                  <a:lnTo>
                    <a:pt x="1380" y="2361"/>
                  </a:lnTo>
                  <a:lnTo>
                    <a:pt x="1381" y="2365"/>
                  </a:lnTo>
                  <a:lnTo>
                    <a:pt x="1382" y="2369"/>
                  </a:lnTo>
                  <a:lnTo>
                    <a:pt x="1381" y="2376"/>
                  </a:lnTo>
                  <a:lnTo>
                    <a:pt x="1379" y="2380"/>
                  </a:lnTo>
                  <a:lnTo>
                    <a:pt x="1375" y="2383"/>
                  </a:lnTo>
                  <a:lnTo>
                    <a:pt x="1374" y="2383"/>
                  </a:lnTo>
                  <a:lnTo>
                    <a:pt x="1364" y="2377"/>
                  </a:lnTo>
                  <a:lnTo>
                    <a:pt x="1356" y="2371"/>
                  </a:lnTo>
                  <a:lnTo>
                    <a:pt x="1350" y="2366"/>
                  </a:lnTo>
                  <a:lnTo>
                    <a:pt x="1346" y="2362"/>
                  </a:lnTo>
                  <a:lnTo>
                    <a:pt x="1345" y="2359"/>
                  </a:lnTo>
                  <a:lnTo>
                    <a:pt x="1344" y="2357"/>
                  </a:lnTo>
                  <a:lnTo>
                    <a:pt x="1344" y="2354"/>
                  </a:lnTo>
                  <a:lnTo>
                    <a:pt x="1345" y="2351"/>
                  </a:lnTo>
                  <a:lnTo>
                    <a:pt x="1347" y="2345"/>
                  </a:lnTo>
                  <a:lnTo>
                    <a:pt x="1351" y="2338"/>
                  </a:lnTo>
                  <a:close/>
                  <a:moveTo>
                    <a:pt x="1385" y="2319"/>
                  </a:moveTo>
                  <a:lnTo>
                    <a:pt x="1380" y="2323"/>
                  </a:lnTo>
                  <a:lnTo>
                    <a:pt x="1375" y="2327"/>
                  </a:lnTo>
                  <a:lnTo>
                    <a:pt x="1367" y="2319"/>
                  </a:lnTo>
                  <a:lnTo>
                    <a:pt x="1358" y="2311"/>
                  </a:lnTo>
                  <a:lnTo>
                    <a:pt x="1358" y="2305"/>
                  </a:lnTo>
                  <a:lnTo>
                    <a:pt x="1358" y="2300"/>
                  </a:lnTo>
                  <a:lnTo>
                    <a:pt x="1371" y="2309"/>
                  </a:lnTo>
                  <a:lnTo>
                    <a:pt x="1385" y="2319"/>
                  </a:lnTo>
                  <a:close/>
                  <a:moveTo>
                    <a:pt x="1408" y="2273"/>
                  </a:moveTo>
                  <a:lnTo>
                    <a:pt x="1405" y="2276"/>
                  </a:lnTo>
                  <a:lnTo>
                    <a:pt x="1403" y="2278"/>
                  </a:lnTo>
                  <a:lnTo>
                    <a:pt x="1400" y="2279"/>
                  </a:lnTo>
                  <a:lnTo>
                    <a:pt x="1396" y="2279"/>
                  </a:lnTo>
                  <a:lnTo>
                    <a:pt x="1383" y="2271"/>
                  </a:lnTo>
                  <a:lnTo>
                    <a:pt x="1371" y="2264"/>
                  </a:lnTo>
                  <a:lnTo>
                    <a:pt x="1371" y="2249"/>
                  </a:lnTo>
                  <a:lnTo>
                    <a:pt x="1376" y="2246"/>
                  </a:lnTo>
                  <a:lnTo>
                    <a:pt x="1382" y="2245"/>
                  </a:lnTo>
                  <a:lnTo>
                    <a:pt x="1387" y="2246"/>
                  </a:lnTo>
                  <a:lnTo>
                    <a:pt x="1391" y="2249"/>
                  </a:lnTo>
                  <a:lnTo>
                    <a:pt x="1399" y="2259"/>
                  </a:lnTo>
                  <a:lnTo>
                    <a:pt x="1408" y="2273"/>
                  </a:lnTo>
                  <a:close/>
                  <a:moveTo>
                    <a:pt x="1372" y="2204"/>
                  </a:moveTo>
                  <a:lnTo>
                    <a:pt x="1376" y="2205"/>
                  </a:lnTo>
                  <a:lnTo>
                    <a:pt x="1383" y="2208"/>
                  </a:lnTo>
                  <a:lnTo>
                    <a:pt x="1389" y="2211"/>
                  </a:lnTo>
                  <a:lnTo>
                    <a:pt x="1399" y="2217"/>
                  </a:lnTo>
                  <a:lnTo>
                    <a:pt x="1396" y="2217"/>
                  </a:lnTo>
                  <a:lnTo>
                    <a:pt x="1394" y="2218"/>
                  </a:lnTo>
                  <a:lnTo>
                    <a:pt x="1370" y="2208"/>
                  </a:lnTo>
                  <a:lnTo>
                    <a:pt x="1371" y="2205"/>
                  </a:lnTo>
                  <a:lnTo>
                    <a:pt x="1372" y="2204"/>
                  </a:lnTo>
                  <a:close/>
                  <a:moveTo>
                    <a:pt x="1448" y="2134"/>
                  </a:moveTo>
                  <a:lnTo>
                    <a:pt x="1442" y="2141"/>
                  </a:lnTo>
                  <a:lnTo>
                    <a:pt x="1433" y="2148"/>
                  </a:lnTo>
                  <a:lnTo>
                    <a:pt x="1425" y="2155"/>
                  </a:lnTo>
                  <a:lnTo>
                    <a:pt x="1415" y="2160"/>
                  </a:lnTo>
                  <a:lnTo>
                    <a:pt x="1405" y="2164"/>
                  </a:lnTo>
                  <a:lnTo>
                    <a:pt x="1395" y="2167"/>
                  </a:lnTo>
                  <a:lnTo>
                    <a:pt x="1386" y="2170"/>
                  </a:lnTo>
                  <a:lnTo>
                    <a:pt x="1377" y="2171"/>
                  </a:lnTo>
                  <a:lnTo>
                    <a:pt x="1370" y="2160"/>
                  </a:lnTo>
                  <a:lnTo>
                    <a:pt x="1388" y="2144"/>
                  </a:lnTo>
                  <a:lnTo>
                    <a:pt x="1406" y="2130"/>
                  </a:lnTo>
                  <a:lnTo>
                    <a:pt x="1410" y="2128"/>
                  </a:lnTo>
                  <a:lnTo>
                    <a:pt x="1415" y="2126"/>
                  </a:lnTo>
                  <a:lnTo>
                    <a:pt x="1421" y="2125"/>
                  </a:lnTo>
                  <a:lnTo>
                    <a:pt x="1426" y="2125"/>
                  </a:lnTo>
                  <a:lnTo>
                    <a:pt x="1431" y="2125"/>
                  </a:lnTo>
                  <a:lnTo>
                    <a:pt x="1437" y="2127"/>
                  </a:lnTo>
                  <a:lnTo>
                    <a:pt x="1443" y="2129"/>
                  </a:lnTo>
                  <a:lnTo>
                    <a:pt x="1448" y="2134"/>
                  </a:lnTo>
                  <a:close/>
                  <a:moveTo>
                    <a:pt x="1440" y="2045"/>
                  </a:moveTo>
                  <a:lnTo>
                    <a:pt x="1425" y="2049"/>
                  </a:lnTo>
                  <a:lnTo>
                    <a:pt x="1407" y="2054"/>
                  </a:lnTo>
                  <a:lnTo>
                    <a:pt x="1398" y="2058"/>
                  </a:lnTo>
                  <a:lnTo>
                    <a:pt x="1389" y="2060"/>
                  </a:lnTo>
                  <a:lnTo>
                    <a:pt x="1383" y="2061"/>
                  </a:lnTo>
                  <a:lnTo>
                    <a:pt x="1379" y="2061"/>
                  </a:lnTo>
                  <a:lnTo>
                    <a:pt x="1375" y="2055"/>
                  </a:lnTo>
                  <a:lnTo>
                    <a:pt x="1373" y="2051"/>
                  </a:lnTo>
                  <a:lnTo>
                    <a:pt x="1391" y="2040"/>
                  </a:lnTo>
                  <a:lnTo>
                    <a:pt x="1407" y="2031"/>
                  </a:lnTo>
                  <a:lnTo>
                    <a:pt x="1415" y="2027"/>
                  </a:lnTo>
                  <a:lnTo>
                    <a:pt x="1424" y="2025"/>
                  </a:lnTo>
                  <a:lnTo>
                    <a:pt x="1434" y="2024"/>
                  </a:lnTo>
                  <a:lnTo>
                    <a:pt x="1447" y="2024"/>
                  </a:lnTo>
                  <a:lnTo>
                    <a:pt x="1440" y="2045"/>
                  </a:lnTo>
                  <a:close/>
                  <a:moveTo>
                    <a:pt x="1467" y="2062"/>
                  </a:moveTo>
                  <a:lnTo>
                    <a:pt x="1466" y="2067"/>
                  </a:lnTo>
                  <a:lnTo>
                    <a:pt x="1464" y="2072"/>
                  </a:lnTo>
                  <a:lnTo>
                    <a:pt x="1461" y="2078"/>
                  </a:lnTo>
                  <a:lnTo>
                    <a:pt x="1457" y="2082"/>
                  </a:lnTo>
                  <a:lnTo>
                    <a:pt x="1451" y="2086"/>
                  </a:lnTo>
                  <a:lnTo>
                    <a:pt x="1445" y="2089"/>
                  </a:lnTo>
                  <a:lnTo>
                    <a:pt x="1439" y="2093"/>
                  </a:lnTo>
                  <a:lnTo>
                    <a:pt x="1431" y="2097"/>
                  </a:lnTo>
                  <a:lnTo>
                    <a:pt x="1418" y="2102"/>
                  </a:lnTo>
                  <a:lnTo>
                    <a:pt x="1403" y="2106"/>
                  </a:lnTo>
                  <a:lnTo>
                    <a:pt x="1390" y="2109"/>
                  </a:lnTo>
                  <a:lnTo>
                    <a:pt x="1380" y="2111"/>
                  </a:lnTo>
                  <a:lnTo>
                    <a:pt x="1370" y="2104"/>
                  </a:lnTo>
                  <a:lnTo>
                    <a:pt x="1383" y="2096"/>
                  </a:lnTo>
                  <a:lnTo>
                    <a:pt x="1393" y="2088"/>
                  </a:lnTo>
                  <a:lnTo>
                    <a:pt x="1404" y="2082"/>
                  </a:lnTo>
                  <a:lnTo>
                    <a:pt x="1414" y="2078"/>
                  </a:lnTo>
                  <a:lnTo>
                    <a:pt x="1425" y="2073"/>
                  </a:lnTo>
                  <a:lnTo>
                    <a:pt x="1438" y="2069"/>
                  </a:lnTo>
                  <a:lnTo>
                    <a:pt x="1451" y="2066"/>
                  </a:lnTo>
                  <a:lnTo>
                    <a:pt x="1467" y="2062"/>
                  </a:lnTo>
                  <a:close/>
                  <a:moveTo>
                    <a:pt x="1108" y="2167"/>
                  </a:moveTo>
                  <a:lnTo>
                    <a:pt x="1121" y="2174"/>
                  </a:lnTo>
                  <a:lnTo>
                    <a:pt x="1135" y="2180"/>
                  </a:lnTo>
                  <a:lnTo>
                    <a:pt x="1132" y="2202"/>
                  </a:lnTo>
                  <a:lnTo>
                    <a:pt x="1125" y="2248"/>
                  </a:lnTo>
                  <a:lnTo>
                    <a:pt x="1121" y="2272"/>
                  </a:lnTo>
                  <a:lnTo>
                    <a:pt x="1116" y="2292"/>
                  </a:lnTo>
                  <a:lnTo>
                    <a:pt x="1114" y="2300"/>
                  </a:lnTo>
                  <a:lnTo>
                    <a:pt x="1112" y="2305"/>
                  </a:lnTo>
                  <a:lnTo>
                    <a:pt x="1110" y="2306"/>
                  </a:lnTo>
                  <a:lnTo>
                    <a:pt x="1109" y="2307"/>
                  </a:lnTo>
                  <a:lnTo>
                    <a:pt x="1108" y="2307"/>
                  </a:lnTo>
                  <a:lnTo>
                    <a:pt x="1094" y="2278"/>
                  </a:lnTo>
                  <a:lnTo>
                    <a:pt x="1084" y="2259"/>
                  </a:lnTo>
                  <a:lnTo>
                    <a:pt x="1081" y="2252"/>
                  </a:lnTo>
                  <a:lnTo>
                    <a:pt x="1078" y="2246"/>
                  </a:lnTo>
                  <a:lnTo>
                    <a:pt x="1077" y="2240"/>
                  </a:lnTo>
                  <a:lnTo>
                    <a:pt x="1077" y="2235"/>
                  </a:lnTo>
                  <a:lnTo>
                    <a:pt x="1077" y="2231"/>
                  </a:lnTo>
                  <a:lnTo>
                    <a:pt x="1079" y="2226"/>
                  </a:lnTo>
                  <a:lnTo>
                    <a:pt x="1081" y="2219"/>
                  </a:lnTo>
                  <a:lnTo>
                    <a:pt x="1085" y="2213"/>
                  </a:lnTo>
                  <a:lnTo>
                    <a:pt x="1095" y="2194"/>
                  </a:lnTo>
                  <a:lnTo>
                    <a:pt x="1108" y="2167"/>
                  </a:lnTo>
                  <a:close/>
                  <a:moveTo>
                    <a:pt x="1082" y="1993"/>
                  </a:moveTo>
                  <a:lnTo>
                    <a:pt x="1097" y="1985"/>
                  </a:lnTo>
                  <a:lnTo>
                    <a:pt x="1112" y="1976"/>
                  </a:lnTo>
                  <a:lnTo>
                    <a:pt x="1116" y="1984"/>
                  </a:lnTo>
                  <a:lnTo>
                    <a:pt x="1118" y="1989"/>
                  </a:lnTo>
                  <a:lnTo>
                    <a:pt x="1120" y="1994"/>
                  </a:lnTo>
                  <a:lnTo>
                    <a:pt x="1122" y="2004"/>
                  </a:lnTo>
                  <a:lnTo>
                    <a:pt x="1118" y="2011"/>
                  </a:lnTo>
                  <a:lnTo>
                    <a:pt x="1114" y="2018"/>
                  </a:lnTo>
                  <a:lnTo>
                    <a:pt x="1110" y="2018"/>
                  </a:lnTo>
                  <a:lnTo>
                    <a:pt x="1098" y="2016"/>
                  </a:lnTo>
                  <a:lnTo>
                    <a:pt x="1084" y="2014"/>
                  </a:lnTo>
                  <a:lnTo>
                    <a:pt x="1082" y="1993"/>
                  </a:lnTo>
                  <a:close/>
                  <a:moveTo>
                    <a:pt x="1052" y="2076"/>
                  </a:moveTo>
                  <a:lnTo>
                    <a:pt x="1067" y="2063"/>
                  </a:lnTo>
                  <a:lnTo>
                    <a:pt x="1081" y="2051"/>
                  </a:lnTo>
                  <a:lnTo>
                    <a:pt x="1089" y="2055"/>
                  </a:lnTo>
                  <a:lnTo>
                    <a:pt x="1096" y="2060"/>
                  </a:lnTo>
                  <a:lnTo>
                    <a:pt x="1098" y="2062"/>
                  </a:lnTo>
                  <a:lnTo>
                    <a:pt x="1101" y="2067"/>
                  </a:lnTo>
                  <a:lnTo>
                    <a:pt x="1104" y="2072"/>
                  </a:lnTo>
                  <a:lnTo>
                    <a:pt x="1107" y="2081"/>
                  </a:lnTo>
                  <a:lnTo>
                    <a:pt x="1098" y="2086"/>
                  </a:lnTo>
                  <a:lnTo>
                    <a:pt x="1089" y="2089"/>
                  </a:lnTo>
                  <a:lnTo>
                    <a:pt x="1082" y="2091"/>
                  </a:lnTo>
                  <a:lnTo>
                    <a:pt x="1076" y="2092"/>
                  </a:lnTo>
                  <a:lnTo>
                    <a:pt x="1063" y="2085"/>
                  </a:lnTo>
                  <a:lnTo>
                    <a:pt x="1057" y="2080"/>
                  </a:lnTo>
                  <a:lnTo>
                    <a:pt x="1055" y="2078"/>
                  </a:lnTo>
                  <a:lnTo>
                    <a:pt x="1052" y="2076"/>
                  </a:lnTo>
                  <a:close/>
                  <a:moveTo>
                    <a:pt x="909" y="2088"/>
                  </a:moveTo>
                  <a:lnTo>
                    <a:pt x="899" y="2085"/>
                  </a:lnTo>
                  <a:lnTo>
                    <a:pt x="891" y="2082"/>
                  </a:lnTo>
                  <a:lnTo>
                    <a:pt x="883" y="2079"/>
                  </a:lnTo>
                  <a:lnTo>
                    <a:pt x="876" y="2074"/>
                  </a:lnTo>
                  <a:lnTo>
                    <a:pt x="871" y="2070"/>
                  </a:lnTo>
                  <a:lnTo>
                    <a:pt x="867" y="2065"/>
                  </a:lnTo>
                  <a:lnTo>
                    <a:pt x="864" y="2061"/>
                  </a:lnTo>
                  <a:lnTo>
                    <a:pt x="862" y="2056"/>
                  </a:lnTo>
                  <a:lnTo>
                    <a:pt x="862" y="2052"/>
                  </a:lnTo>
                  <a:lnTo>
                    <a:pt x="865" y="2048"/>
                  </a:lnTo>
                  <a:lnTo>
                    <a:pt x="868" y="2045"/>
                  </a:lnTo>
                  <a:lnTo>
                    <a:pt x="874" y="2042"/>
                  </a:lnTo>
                  <a:lnTo>
                    <a:pt x="881" y="2039"/>
                  </a:lnTo>
                  <a:lnTo>
                    <a:pt x="890" y="2036"/>
                  </a:lnTo>
                  <a:lnTo>
                    <a:pt x="902" y="2035"/>
                  </a:lnTo>
                  <a:lnTo>
                    <a:pt x="915" y="2035"/>
                  </a:lnTo>
                  <a:lnTo>
                    <a:pt x="921" y="2044"/>
                  </a:lnTo>
                  <a:lnTo>
                    <a:pt x="925" y="2051"/>
                  </a:lnTo>
                  <a:lnTo>
                    <a:pt x="929" y="2060"/>
                  </a:lnTo>
                  <a:lnTo>
                    <a:pt x="931" y="2066"/>
                  </a:lnTo>
                  <a:lnTo>
                    <a:pt x="932" y="2069"/>
                  </a:lnTo>
                  <a:lnTo>
                    <a:pt x="931" y="2072"/>
                  </a:lnTo>
                  <a:lnTo>
                    <a:pt x="930" y="2076"/>
                  </a:lnTo>
                  <a:lnTo>
                    <a:pt x="928" y="2079"/>
                  </a:lnTo>
                  <a:lnTo>
                    <a:pt x="925" y="2082"/>
                  </a:lnTo>
                  <a:lnTo>
                    <a:pt x="921" y="2084"/>
                  </a:lnTo>
                  <a:lnTo>
                    <a:pt x="915" y="2086"/>
                  </a:lnTo>
                  <a:lnTo>
                    <a:pt x="909" y="2088"/>
                  </a:lnTo>
                  <a:close/>
                  <a:moveTo>
                    <a:pt x="1025" y="2098"/>
                  </a:moveTo>
                  <a:lnTo>
                    <a:pt x="1027" y="2113"/>
                  </a:lnTo>
                  <a:lnTo>
                    <a:pt x="1033" y="2108"/>
                  </a:lnTo>
                  <a:lnTo>
                    <a:pt x="1039" y="2104"/>
                  </a:lnTo>
                  <a:lnTo>
                    <a:pt x="1046" y="2114"/>
                  </a:lnTo>
                  <a:lnTo>
                    <a:pt x="1051" y="2123"/>
                  </a:lnTo>
                  <a:lnTo>
                    <a:pt x="1057" y="2135"/>
                  </a:lnTo>
                  <a:lnTo>
                    <a:pt x="1060" y="2145"/>
                  </a:lnTo>
                  <a:lnTo>
                    <a:pt x="1063" y="2158"/>
                  </a:lnTo>
                  <a:lnTo>
                    <a:pt x="1064" y="2170"/>
                  </a:lnTo>
                  <a:lnTo>
                    <a:pt x="1064" y="2182"/>
                  </a:lnTo>
                  <a:lnTo>
                    <a:pt x="1063" y="2194"/>
                  </a:lnTo>
                  <a:lnTo>
                    <a:pt x="1061" y="2204"/>
                  </a:lnTo>
                  <a:lnTo>
                    <a:pt x="1057" y="2215"/>
                  </a:lnTo>
                  <a:lnTo>
                    <a:pt x="1051" y="2225"/>
                  </a:lnTo>
                  <a:lnTo>
                    <a:pt x="1044" y="2233"/>
                  </a:lnTo>
                  <a:lnTo>
                    <a:pt x="1040" y="2236"/>
                  </a:lnTo>
                  <a:lnTo>
                    <a:pt x="1036" y="2239"/>
                  </a:lnTo>
                  <a:lnTo>
                    <a:pt x="1030" y="2242"/>
                  </a:lnTo>
                  <a:lnTo>
                    <a:pt x="1025" y="2245"/>
                  </a:lnTo>
                  <a:lnTo>
                    <a:pt x="1019" y="2247"/>
                  </a:lnTo>
                  <a:lnTo>
                    <a:pt x="1012" y="2248"/>
                  </a:lnTo>
                  <a:lnTo>
                    <a:pt x="1006" y="2249"/>
                  </a:lnTo>
                  <a:lnTo>
                    <a:pt x="999" y="2249"/>
                  </a:lnTo>
                  <a:lnTo>
                    <a:pt x="986" y="2246"/>
                  </a:lnTo>
                  <a:lnTo>
                    <a:pt x="973" y="2242"/>
                  </a:lnTo>
                  <a:lnTo>
                    <a:pt x="963" y="2238"/>
                  </a:lnTo>
                  <a:lnTo>
                    <a:pt x="953" y="2234"/>
                  </a:lnTo>
                  <a:lnTo>
                    <a:pt x="944" y="2230"/>
                  </a:lnTo>
                  <a:lnTo>
                    <a:pt x="936" y="2225"/>
                  </a:lnTo>
                  <a:lnTo>
                    <a:pt x="930" y="2219"/>
                  </a:lnTo>
                  <a:lnTo>
                    <a:pt x="924" y="2214"/>
                  </a:lnTo>
                  <a:lnTo>
                    <a:pt x="919" y="2209"/>
                  </a:lnTo>
                  <a:lnTo>
                    <a:pt x="915" y="2203"/>
                  </a:lnTo>
                  <a:lnTo>
                    <a:pt x="913" y="2197"/>
                  </a:lnTo>
                  <a:lnTo>
                    <a:pt x="911" y="2192"/>
                  </a:lnTo>
                  <a:lnTo>
                    <a:pt x="910" y="2185"/>
                  </a:lnTo>
                  <a:lnTo>
                    <a:pt x="909" y="2180"/>
                  </a:lnTo>
                  <a:lnTo>
                    <a:pt x="910" y="2174"/>
                  </a:lnTo>
                  <a:lnTo>
                    <a:pt x="911" y="2169"/>
                  </a:lnTo>
                  <a:lnTo>
                    <a:pt x="913" y="2162"/>
                  </a:lnTo>
                  <a:lnTo>
                    <a:pt x="916" y="2157"/>
                  </a:lnTo>
                  <a:lnTo>
                    <a:pt x="921" y="2151"/>
                  </a:lnTo>
                  <a:lnTo>
                    <a:pt x="925" y="2145"/>
                  </a:lnTo>
                  <a:lnTo>
                    <a:pt x="930" y="2140"/>
                  </a:lnTo>
                  <a:lnTo>
                    <a:pt x="935" y="2135"/>
                  </a:lnTo>
                  <a:lnTo>
                    <a:pt x="942" y="2129"/>
                  </a:lnTo>
                  <a:lnTo>
                    <a:pt x="949" y="2124"/>
                  </a:lnTo>
                  <a:lnTo>
                    <a:pt x="965" y="2116"/>
                  </a:lnTo>
                  <a:lnTo>
                    <a:pt x="983" y="2108"/>
                  </a:lnTo>
                  <a:lnTo>
                    <a:pt x="1003" y="2102"/>
                  </a:lnTo>
                  <a:lnTo>
                    <a:pt x="1025" y="2098"/>
                  </a:lnTo>
                  <a:close/>
                  <a:moveTo>
                    <a:pt x="1165" y="2066"/>
                  </a:moveTo>
                  <a:lnTo>
                    <a:pt x="1156" y="2058"/>
                  </a:lnTo>
                  <a:lnTo>
                    <a:pt x="1145" y="2051"/>
                  </a:lnTo>
                  <a:lnTo>
                    <a:pt x="1146" y="2045"/>
                  </a:lnTo>
                  <a:lnTo>
                    <a:pt x="1146" y="2039"/>
                  </a:lnTo>
                  <a:lnTo>
                    <a:pt x="1152" y="2041"/>
                  </a:lnTo>
                  <a:lnTo>
                    <a:pt x="1159" y="2045"/>
                  </a:lnTo>
                  <a:lnTo>
                    <a:pt x="1164" y="2048"/>
                  </a:lnTo>
                  <a:lnTo>
                    <a:pt x="1169" y="2051"/>
                  </a:lnTo>
                  <a:lnTo>
                    <a:pt x="1172" y="2055"/>
                  </a:lnTo>
                  <a:lnTo>
                    <a:pt x="1175" y="2061"/>
                  </a:lnTo>
                  <a:lnTo>
                    <a:pt x="1170" y="2063"/>
                  </a:lnTo>
                  <a:lnTo>
                    <a:pt x="1165" y="2066"/>
                  </a:lnTo>
                  <a:close/>
                  <a:moveTo>
                    <a:pt x="1196" y="2165"/>
                  </a:moveTo>
                  <a:lnTo>
                    <a:pt x="1193" y="2170"/>
                  </a:lnTo>
                  <a:lnTo>
                    <a:pt x="1190" y="2174"/>
                  </a:lnTo>
                  <a:lnTo>
                    <a:pt x="1186" y="2177"/>
                  </a:lnTo>
                  <a:lnTo>
                    <a:pt x="1183" y="2179"/>
                  </a:lnTo>
                  <a:lnTo>
                    <a:pt x="1170" y="2174"/>
                  </a:lnTo>
                  <a:lnTo>
                    <a:pt x="1157" y="2167"/>
                  </a:lnTo>
                  <a:lnTo>
                    <a:pt x="1144" y="2161"/>
                  </a:lnTo>
                  <a:lnTo>
                    <a:pt x="1134" y="2155"/>
                  </a:lnTo>
                  <a:lnTo>
                    <a:pt x="1114" y="2142"/>
                  </a:lnTo>
                  <a:lnTo>
                    <a:pt x="1095" y="2127"/>
                  </a:lnTo>
                  <a:lnTo>
                    <a:pt x="1095" y="2121"/>
                  </a:lnTo>
                  <a:lnTo>
                    <a:pt x="1095" y="2115"/>
                  </a:lnTo>
                  <a:lnTo>
                    <a:pt x="1108" y="2116"/>
                  </a:lnTo>
                  <a:lnTo>
                    <a:pt x="1122" y="2118"/>
                  </a:lnTo>
                  <a:lnTo>
                    <a:pt x="1135" y="2120"/>
                  </a:lnTo>
                  <a:lnTo>
                    <a:pt x="1147" y="2125"/>
                  </a:lnTo>
                  <a:lnTo>
                    <a:pt x="1160" y="2132"/>
                  </a:lnTo>
                  <a:lnTo>
                    <a:pt x="1172" y="2140"/>
                  </a:lnTo>
                  <a:lnTo>
                    <a:pt x="1178" y="2145"/>
                  </a:lnTo>
                  <a:lnTo>
                    <a:pt x="1184" y="2152"/>
                  </a:lnTo>
                  <a:lnTo>
                    <a:pt x="1190" y="2158"/>
                  </a:lnTo>
                  <a:lnTo>
                    <a:pt x="1196" y="2165"/>
                  </a:lnTo>
                  <a:close/>
                  <a:moveTo>
                    <a:pt x="1189" y="2468"/>
                  </a:moveTo>
                  <a:lnTo>
                    <a:pt x="1210" y="2468"/>
                  </a:lnTo>
                  <a:lnTo>
                    <a:pt x="1216" y="2441"/>
                  </a:lnTo>
                  <a:lnTo>
                    <a:pt x="1221" y="2417"/>
                  </a:lnTo>
                  <a:lnTo>
                    <a:pt x="1228" y="2394"/>
                  </a:lnTo>
                  <a:lnTo>
                    <a:pt x="1234" y="2371"/>
                  </a:lnTo>
                  <a:lnTo>
                    <a:pt x="1241" y="2350"/>
                  </a:lnTo>
                  <a:lnTo>
                    <a:pt x="1250" y="2328"/>
                  </a:lnTo>
                  <a:lnTo>
                    <a:pt x="1260" y="2306"/>
                  </a:lnTo>
                  <a:lnTo>
                    <a:pt x="1271" y="2283"/>
                  </a:lnTo>
                  <a:lnTo>
                    <a:pt x="1286" y="2284"/>
                  </a:lnTo>
                  <a:lnTo>
                    <a:pt x="1300" y="2285"/>
                  </a:lnTo>
                  <a:lnTo>
                    <a:pt x="1315" y="2286"/>
                  </a:lnTo>
                  <a:lnTo>
                    <a:pt x="1330" y="2287"/>
                  </a:lnTo>
                  <a:lnTo>
                    <a:pt x="1326" y="2325"/>
                  </a:lnTo>
                  <a:lnTo>
                    <a:pt x="1322" y="2366"/>
                  </a:lnTo>
                  <a:lnTo>
                    <a:pt x="1318" y="2387"/>
                  </a:lnTo>
                  <a:lnTo>
                    <a:pt x="1315" y="2408"/>
                  </a:lnTo>
                  <a:lnTo>
                    <a:pt x="1311" y="2428"/>
                  </a:lnTo>
                  <a:lnTo>
                    <a:pt x="1306" y="2449"/>
                  </a:lnTo>
                  <a:lnTo>
                    <a:pt x="1299" y="2469"/>
                  </a:lnTo>
                  <a:lnTo>
                    <a:pt x="1291" y="2487"/>
                  </a:lnTo>
                  <a:lnTo>
                    <a:pt x="1287" y="2495"/>
                  </a:lnTo>
                  <a:lnTo>
                    <a:pt x="1281" y="2503"/>
                  </a:lnTo>
                  <a:lnTo>
                    <a:pt x="1276" y="2512"/>
                  </a:lnTo>
                  <a:lnTo>
                    <a:pt x="1271" y="2519"/>
                  </a:lnTo>
                  <a:lnTo>
                    <a:pt x="1265" y="2526"/>
                  </a:lnTo>
                  <a:lnTo>
                    <a:pt x="1257" y="2533"/>
                  </a:lnTo>
                  <a:lnTo>
                    <a:pt x="1250" y="2538"/>
                  </a:lnTo>
                  <a:lnTo>
                    <a:pt x="1242" y="2544"/>
                  </a:lnTo>
                  <a:lnTo>
                    <a:pt x="1234" y="2549"/>
                  </a:lnTo>
                  <a:lnTo>
                    <a:pt x="1224" y="2553"/>
                  </a:lnTo>
                  <a:lnTo>
                    <a:pt x="1215" y="2557"/>
                  </a:lnTo>
                  <a:lnTo>
                    <a:pt x="1204" y="2559"/>
                  </a:lnTo>
                  <a:lnTo>
                    <a:pt x="1197" y="2557"/>
                  </a:lnTo>
                  <a:lnTo>
                    <a:pt x="1191" y="2554"/>
                  </a:lnTo>
                  <a:lnTo>
                    <a:pt x="1184" y="2549"/>
                  </a:lnTo>
                  <a:lnTo>
                    <a:pt x="1179" y="2542"/>
                  </a:lnTo>
                  <a:lnTo>
                    <a:pt x="1174" y="2534"/>
                  </a:lnTo>
                  <a:lnTo>
                    <a:pt x="1171" y="2525"/>
                  </a:lnTo>
                  <a:lnTo>
                    <a:pt x="1166" y="2515"/>
                  </a:lnTo>
                  <a:lnTo>
                    <a:pt x="1163" y="2503"/>
                  </a:lnTo>
                  <a:lnTo>
                    <a:pt x="1161" y="2492"/>
                  </a:lnTo>
                  <a:lnTo>
                    <a:pt x="1159" y="2479"/>
                  </a:lnTo>
                  <a:lnTo>
                    <a:pt x="1157" y="2465"/>
                  </a:lnTo>
                  <a:lnTo>
                    <a:pt x="1156" y="2452"/>
                  </a:lnTo>
                  <a:lnTo>
                    <a:pt x="1155" y="2422"/>
                  </a:lnTo>
                  <a:lnTo>
                    <a:pt x="1155" y="2393"/>
                  </a:lnTo>
                  <a:lnTo>
                    <a:pt x="1156" y="2362"/>
                  </a:lnTo>
                  <a:lnTo>
                    <a:pt x="1158" y="2332"/>
                  </a:lnTo>
                  <a:lnTo>
                    <a:pt x="1161" y="2304"/>
                  </a:lnTo>
                  <a:lnTo>
                    <a:pt x="1164" y="2278"/>
                  </a:lnTo>
                  <a:lnTo>
                    <a:pt x="1167" y="2256"/>
                  </a:lnTo>
                  <a:lnTo>
                    <a:pt x="1172" y="2237"/>
                  </a:lnTo>
                  <a:lnTo>
                    <a:pt x="1175" y="2223"/>
                  </a:lnTo>
                  <a:lnTo>
                    <a:pt x="1178" y="2215"/>
                  </a:lnTo>
                  <a:lnTo>
                    <a:pt x="1191" y="2223"/>
                  </a:lnTo>
                  <a:lnTo>
                    <a:pt x="1203" y="2233"/>
                  </a:lnTo>
                  <a:lnTo>
                    <a:pt x="1202" y="2260"/>
                  </a:lnTo>
                  <a:lnTo>
                    <a:pt x="1201" y="2289"/>
                  </a:lnTo>
                  <a:lnTo>
                    <a:pt x="1199" y="2318"/>
                  </a:lnTo>
                  <a:lnTo>
                    <a:pt x="1197" y="2347"/>
                  </a:lnTo>
                  <a:lnTo>
                    <a:pt x="1195" y="2377"/>
                  </a:lnTo>
                  <a:lnTo>
                    <a:pt x="1193" y="2406"/>
                  </a:lnTo>
                  <a:lnTo>
                    <a:pt x="1191" y="2437"/>
                  </a:lnTo>
                  <a:lnTo>
                    <a:pt x="1189" y="2468"/>
                  </a:lnTo>
                  <a:close/>
                  <a:moveTo>
                    <a:pt x="1491" y="1346"/>
                  </a:moveTo>
                  <a:lnTo>
                    <a:pt x="1490" y="1361"/>
                  </a:lnTo>
                  <a:lnTo>
                    <a:pt x="1489" y="1376"/>
                  </a:lnTo>
                  <a:lnTo>
                    <a:pt x="1488" y="1376"/>
                  </a:lnTo>
                  <a:lnTo>
                    <a:pt x="1487" y="1377"/>
                  </a:lnTo>
                  <a:lnTo>
                    <a:pt x="1478" y="1372"/>
                  </a:lnTo>
                  <a:lnTo>
                    <a:pt x="1469" y="1364"/>
                  </a:lnTo>
                  <a:lnTo>
                    <a:pt x="1463" y="1358"/>
                  </a:lnTo>
                  <a:lnTo>
                    <a:pt x="1457" y="1352"/>
                  </a:lnTo>
                  <a:lnTo>
                    <a:pt x="1446" y="1341"/>
                  </a:lnTo>
                  <a:lnTo>
                    <a:pt x="1437" y="1332"/>
                  </a:lnTo>
                  <a:lnTo>
                    <a:pt x="1437" y="1391"/>
                  </a:lnTo>
                  <a:lnTo>
                    <a:pt x="1451" y="1393"/>
                  </a:lnTo>
                  <a:lnTo>
                    <a:pt x="1465" y="1397"/>
                  </a:lnTo>
                  <a:lnTo>
                    <a:pt x="1468" y="1399"/>
                  </a:lnTo>
                  <a:lnTo>
                    <a:pt x="1471" y="1401"/>
                  </a:lnTo>
                  <a:lnTo>
                    <a:pt x="1473" y="1405"/>
                  </a:lnTo>
                  <a:lnTo>
                    <a:pt x="1475" y="1408"/>
                  </a:lnTo>
                  <a:lnTo>
                    <a:pt x="1477" y="1412"/>
                  </a:lnTo>
                  <a:lnTo>
                    <a:pt x="1478" y="1418"/>
                  </a:lnTo>
                  <a:lnTo>
                    <a:pt x="1478" y="1425"/>
                  </a:lnTo>
                  <a:lnTo>
                    <a:pt x="1478" y="1432"/>
                  </a:lnTo>
                  <a:lnTo>
                    <a:pt x="1475" y="1435"/>
                  </a:lnTo>
                  <a:lnTo>
                    <a:pt x="1470" y="1438"/>
                  </a:lnTo>
                  <a:lnTo>
                    <a:pt x="1428" y="1401"/>
                  </a:lnTo>
                  <a:lnTo>
                    <a:pt x="1420" y="1432"/>
                  </a:lnTo>
                  <a:lnTo>
                    <a:pt x="1412" y="1464"/>
                  </a:lnTo>
                  <a:lnTo>
                    <a:pt x="1404" y="1495"/>
                  </a:lnTo>
                  <a:lnTo>
                    <a:pt x="1398" y="1528"/>
                  </a:lnTo>
                  <a:lnTo>
                    <a:pt x="1390" y="1561"/>
                  </a:lnTo>
                  <a:lnTo>
                    <a:pt x="1385" y="1595"/>
                  </a:lnTo>
                  <a:lnTo>
                    <a:pt x="1380" y="1627"/>
                  </a:lnTo>
                  <a:lnTo>
                    <a:pt x="1374" y="1661"/>
                  </a:lnTo>
                  <a:lnTo>
                    <a:pt x="1370" y="1695"/>
                  </a:lnTo>
                  <a:lnTo>
                    <a:pt x="1367" y="1729"/>
                  </a:lnTo>
                  <a:lnTo>
                    <a:pt x="1365" y="1764"/>
                  </a:lnTo>
                  <a:lnTo>
                    <a:pt x="1363" y="1798"/>
                  </a:lnTo>
                  <a:lnTo>
                    <a:pt x="1362" y="1831"/>
                  </a:lnTo>
                  <a:lnTo>
                    <a:pt x="1361" y="1865"/>
                  </a:lnTo>
                  <a:lnTo>
                    <a:pt x="1361" y="1898"/>
                  </a:lnTo>
                  <a:lnTo>
                    <a:pt x="1363" y="1932"/>
                  </a:lnTo>
                  <a:lnTo>
                    <a:pt x="1374" y="1922"/>
                  </a:lnTo>
                  <a:lnTo>
                    <a:pt x="1384" y="1916"/>
                  </a:lnTo>
                  <a:lnTo>
                    <a:pt x="1392" y="1913"/>
                  </a:lnTo>
                  <a:lnTo>
                    <a:pt x="1401" y="1911"/>
                  </a:lnTo>
                  <a:lnTo>
                    <a:pt x="1409" y="1911"/>
                  </a:lnTo>
                  <a:lnTo>
                    <a:pt x="1420" y="1912"/>
                  </a:lnTo>
                  <a:lnTo>
                    <a:pt x="1432" y="1914"/>
                  </a:lnTo>
                  <a:lnTo>
                    <a:pt x="1448" y="1917"/>
                  </a:lnTo>
                  <a:lnTo>
                    <a:pt x="1453" y="1881"/>
                  </a:lnTo>
                  <a:lnTo>
                    <a:pt x="1458" y="1845"/>
                  </a:lnTo>
                  <a:lnTo>
                    <a:pt x="1463" y="1809"/>
                  </a:lnTo>
                  <a:lnTo>
                    <a:pt x="1468" y="1774"/>
                  </a:lnTo>
                  <a:lnTo>
                    <a:pt x="1473" y="1739"/>
                  </a:lnTo>
                  <a:lnTo>
                    <a:pt x="1481" y="1705"/>
                  </a:lnTo>
                  <a:lnTo>
                    <a:pt x="1489" y="1672"/>
                  </a:lnTo>
                  <a:lnTo>
                    <a:pt x="1500" y="1641"/>
                  </a:lnTo>
                  <a:lnTo>
                    <a:pt x="1503" y="1656"/>
                  </a:lnTo>
                  <a:lnTo>
                    <a:pt x="1506" y="1672"/>
                  </a:lnTo>
                  <a:lnTo>
                    <a:pt x="1508" y="1688"/>
                  </a:lnTo>
                  <a:lnTo>
                    <a:pt x="1510" y="1704"/>
                  </a:lnTo>
                  <a:lnTo>
                    <a:pt x="1510" y="1720"/>
                  </a:lnTo>
                  <a:lnTo>
                    <a:pt x="1510" y="1737"/>
                  </a:lnTo>
                  <a:lnTo>
                    <a:pt x="1509" y="1754"/>
                  </a:lnTo>
                  <a:lnTo>
                    <a:pt x="1508" y="1772"/>
                  </a:lnTo>
                  <a:lnTo>
                    <a:pt x="1505" y="1807"/>
                  </a:lnTo>
                  <a:lnTo>
                    <a:pt x="1501" y="1842"/>
                  </a:lnTo>
                  <a:lnTo>
                    <a:pt x="1497" y="1877"/>
                  </a:lnTo>
                  <a:lnTo>
                    <a:pt x="1492" y="1911"/>
                  </a:lnTo>
                  <a:lnTo>
                    <a:pt x="1464" y="1918"/>
                  </a:lnTo>
                  <a:lnTo>
                    <a:pt x="1440" y="1925"/>
                  </a:lnTo>
                  <a:lnTo>
                    <a:pt x="1417" y="1933"/>
                  </a:lnTo>
                  <a:lnTo>
                    <a:pt x="1394" y="1941"/>
                  </a:lnTo>
                  <a:lnTo>
                    <a:pt x="1373" y="1951"/>
                  </a:lnTo>
                  <a:lnTo>
                    <a:pt x="1352" y="1959"/>
                  </a:lnTo>
                  <a:lnTo>
                    <a:pt x="1330" y="1969"/>
                  </a:lnTo>
                  <a:lnTo>
                    <a:pt x="1307" y="1977"/>
                  </a:lnTo>
                  <a:lnTo>
                    <a:pt x="1295" y="2005"/>
                  </a:lnTo>
                  <a:lnTo>
                    <a:pt x="1284" y="2030"/>
                  </a:lnTo>
                  <a:lnTo>
                    <a:pt x="1274" y="2053"/>
                  </a:lnTo>
                  <a:lnTo>
                    <a:pt x="1267" y="2078"/>
                  </a:lnTo>
                  <a:lnTo>
                    <a:pt x="1263" y="2089"/>
                  </a:lnTo>
                  <a:lnTo>
                    <a:pt x="1260" y="2103"/>
                  </a:lnTo>
                  <a:lnTo>
                    <a:pt x="1258" y="2117"/>
                  </a:lnTo>
                  <a:lnTo>
                    <a:pt x="1257" y="2130"/>
                  </a:lnTo>
                  <a:lnTo>
                    <a:pt x="1256" y="2146"/>
                  </a:lnTo>
                  <a:lnTo>
                    <a:pt x="1255" y="2163"/>
                  </a:lnTo>
                  <a:lnTo>
                    <a:pt x="1255" y="2181"/>
                  </a:lnTo>
                  <a:lnTo>
                    <a:pt x="1256" y="2201"/>
                  </a:lnTo>
                  <a:lnTo>
                    <a:pt x="1270" y="2204"/>
                  </a:lnTo>
                  <a:lnTo>
                    <a:pt x="1282" y="2209"/>
                  </a:lnTo>
                  <a:lnTo>
                    <a:pt x="1282" y="2219"/>
                  </a:lnTo>
                  <a:lnTo>
                    <a:pt x="1276" y="2220"/>
                  </a:lnTo>
                  <a:lnTo>
                    <a:pt x="1271" y="2221"/>
                  </a:lnTo>
                  <a:lnTo>
                    <a:pt x="1266" y="2223"/>
                  </a:lnTo>
                  <a:lnTo>
                    <a:pt x="1261" y="2227"/>
                  </a:lnTo>
                  <a:lnTo>
                    <a:pt x="1257" y="2230"/>
                  </a:lnTo>
                  <a:lnTo>
                    <a:pt x="1254" y="2234"/>
                  </a:lnTo>
                  <a:lnTo>
                    <a:pt x="1251" y="2237"/>
                  </a:lnTo>
                  <a:lnTo>
                    <a:pt x="1248" y="2242"/>
                  </a:lnTo>
                  <a:lnTo>
                    <a:pt x="1242" y="2252"/>
                  </a:lnTo>
                  <a:lnTo>
                    <a:pt x="1238" y="2264"/>
                  </a:lnTo>
                  <a:lnTo>
                    <a:pt x="1235" y="2275"/>
                  </a:lnTo>
                  <a:lnTo>
                    <a:pt x="1231" y="2288"/>
                  </a:lnTo>
                  <a:lnTo>
                    <a:pt x="1228" y="2288"/>
                  </a:lnTo>
                  <a:lnTo>
                    <a:pt x="1228" y="2271"/>
                  </a:lnTo>
                  <a:lnTo>
                    <a:pt x="1229" y="2234"/>
                  </a:lnTo>
                  <a:lnTo>
                    <a:pt x="1231" y="2195"/>
                  </a:lnTo>
                  <a:lnTo>
                    <a:pt x="1231" y="2174"/>
                  </a:lnTo>
                  <a:lnTo>
                    <a:pt x="1224" y="2156"/>
                  </a:lnTo>
                  <a:lnTo>
                    <a:pt x="1219" y="2139"/>
                  </a:lnTo>
                  <a:lnTo>
                    <a:pt x="1216" y="2120"/>
                  </a:lnTo>
                  <a:lnTo>
                    <a:pt x="1213" y="2102"/>
                  </a:lnTo>
                  <a:lnTo>
                    <a:pt x="1212" y="2083"/>
                  </a:lnTo>
                  <a:lnTo>
                    <a:pt x="1212" y="2064"/>
                  </a:lnTo>
                  <a:lnTo>
                    <a:pt x="1212" y="2044"/>
                  </a:lnTo>
                  <a:lnTo>
                    <a:pt x="1214" y="2024"/>
                  </a:lnTo>
                  <a:lnTo>
                    <a:pt x="1216" y="2005"/>
                  </a:lnTo>
                  <a:lnTo>
                    <a:pt x="1220" y="1984"/>
                  </a:lnTo>
                  <a:lnTo>
                    <a:pt x="1224" y="1964"/>
                  </a:lnTo>
                  <a:lnTo>
                    <a:pt x="1229" y="1943"/>
                  </a:lnTo>
                  <a:lnTo>
                    <a:pt x="1240" y="1902"/>
                  </a:lnTo>
                  <a:lnTo>
                    <a:pt x="1254" y="1861"/>
                  </a:lnTo>
                  <a:lnTo>
                    <a:pt x="1285" y="1779"/>
                  </a:lnTo>
                  <a:lnTo>
                    <a:pt x="1315" y="1699"/>
                  </a:lnTo>
                  <a:lnTo>
                    <a:pt x="1329" y="1661"/>
                  </a:lnTo>
                  <a:lnTo>
                    <a:pt x="1343" y="1624"/>
                  </a:lnTo>
                  <a:lnTo>
                    <a:pt x="1353" y="1589"/>
                  </a:lnTo>
                  <a:lnTo>
                    <a:pt x="1362" y="1556"/>
                  </a:lnTo>
                  <a:lnTo>
                    <a:pt x="1364" y="1530"/>
                  </a:lnTo>
                  <a:lnTo>
                    <a:pt x="1368" y="1498"/>
                  </a:lnTo>
                  <a:lnTo>
                    <a:pt x="1374" y="1459"/>
                  </a:lnTo>
                  <a:lnTo>
                    <a:pt x="1382" y="1421"/>
                  </a:lnTo>
                  <a:lnTo>
                    <a:pt x="1387" y="1402"/>
                  </a:lnTo>
                  <a:lnTo>
                    <a:pt x="1391" y="1383"/>
                  </a:lnTo>
                  <a:lnTo>
                    <a:pt x="1396" y="1366"/>
                  </a:lnTo>
                  <a:lnTo>
                    <a:pt x="1403" y="1351"/>
                  </a:lnTo>
                  <a:lnTo>
                    <a:pt x="1409" y="1337"/>
                  </a:lnTo>
                  <a:lnTo>
                    <a:pt x="1415" y="1325"/>
                  </a:lnTo>
                  <a:lnTo>
                    <a:pt x="1419" y="1321"/>
                  </a:lnTo>
                  <a:lnTo>
                    <a:pt x="1422" y="1317"/>
                  </a:lnTo>
                  <a:lnTo>
                    <a:pt x="1426" y="1313"/>
                  </a:lnTo>
                  <a:lnTo>
                    <a:pt x="1429" y="1310"/>
                  </a:lnTo>
                  <a:lnTo>
                    <a:pt x="1444" y="1320"/>
                  </a:lnTo>
                  <a:lnTo>
                    <a:pt x="1460" y="1328"/>
                  </a:lnTo>
                  <a:lnTo>
                    <a:pt x="1476" y="1338"/>
                  </a:lnTo>
                  <a:lnTo>
                    <a:pt x="1491" y="1346"/>
                  </a:lnTo>
                  <a:close/>
                  <a:moveTo>
                    <a:pt x="1390" y="1159"/>
                  </a:moveTo>
                  <a:lnTo>
                    <a:pt x="1390" y="1156"/>
                  </a:lnTo>
                  <a:lnTo>
                    <a:pt x="1391" y="1152"/>
                  </a:lnTo>
                  <a:lnTo>
                    <a:pt x="1393" y="1146"/>
                  </a:lnTo>
                  <a:lnTo>
                    <a:pt x="1399" y="1135"/>
                  </a:lnTo>
                  <a:lnTo>
                    <a:pt x="1409" y="1140"/>
                  </a:lnTo>
                  <a:lnTo>
                    <a:pt x="1422" y="1148"/>
                  </a:lnTo>
                  <a:lnTo>
                    <a:pt x="1426" y="1152"/>
                  </a:lnTo>
                  <a:lnTo>
                    <a:pt x="1430" y="1158"/>
                  </a:lnTo>
                  <a:lnTo>
                    <a:pt x="1432" y="1161"/>
                  </a:lnTo>
                  <a:lnTo>
                    <a:pt x="1433" y="1166"/>
                  </a:lnTo>
                  <a:lnTo>
                    <a:pt x="1433" y="1170"/>
                  </a:lnTo>
                  <a:lnTo>
                    <a:pt x="1433" y="1174"/>
                  </a:lnTo>
                  <a:lnTo>
                    <a:pt x="1428" y="1177"/>
                  </a:lnTo>
                  <a:lnTo>
                    <a:pt x="1424" y="1180"/>
                  </a:lnTo>
                  <a:lnTo>
                    <a:pt x="1415" y="1175"/>
                  </a:lnTo>
                  <a:lnTo>
                    <a:pt x="1407" y="1170"/>
                  </a:lnTo>
                  <a:lnTo>
                    <a:pt x="1399" y="1165"/>
                  </a:lnTo>
                  <a:lnTo>
                    <a:pt x="1390" y="1159"/>
                  </a:lnTo>
                  <a:close/>
                  <a:moveTo>
                    <a:pt x="1423" y="1288"/>
                  </a:moveTo>
                  <a:lnTo>
                    <a:pt x="1418" y="1290"/>
                  </a:lnTo>
                  <a:lnTo>
                    <a:pt x="1412" y="1294"/>
                  </a:lnTo>
                  <a:lnTo>
                    <a:pt x="1400" y="1281"/>
                  </a:lnTo>
                  <a:lnTo>
                    <a:pt x="1388" y="1267"/>
                  </a:lnTo>
                  <a:lnTo>
                    <a:pt x="1375" y="1254"/>
                  </a:lnTo>
                  <a:lnTo>
                    <a:pt x="1363" y="1242"/>
                  </a:lnTo>
                  <a:lnTo>
                    <a:pt x="1367" y="1239"/>
                  </a:lnTo>
                  <a:lnTo>
                    <a:pt x="1371" y="1236"/>
                  </a:lnTo>
                  <a:lnTo>
                    <a:pt x="1375" y="1235"/>
                  </a:lnTo>
                  <a:lnTo>
                    <a:pt x="1380" y="1235"/>
                  </a:lnTo>
                  <a:lnTo>
                    <a:pt x="1384" y="1236"/>
                  </a:lnTo>
                  <a:lnTo>
                    <a:pt x="1388" y="1239"/>
                  </a:lnTo>
                  <a:lnTo>
                    <a:pt x="1392" y="1242"/>
                  </a:lnTo>
                  <a:lnTo>
                    <a:pt x="1398" y="1245"/>
                  </a:lnTo>
                  <a:lnTo>
                    <a:pt x="1405" y="1253"/>
                  </a:lnTo>
                  <a:lnTo>
                    <a:pt x="1413" y="1264"/>
                  </a:lnTo>
                  <a:lnTo>
                    <a:pt x="1419" y="1276"/>
                  </a:lnTo>
                  <a:lnTo>
                    <a:pt x="1423" y="1288"/>
                  </a:lnTo>
                  <a:close/>
                  <a:moveTo>
                    <a:pt x="1384" y="1198"/>
                  </a:moveTo>
                  <a:lnTo>
                    <a:pt x="1387" y="1194"/>
                  </a:lnTo>
                  <a:lnTo>
                    <a:pt x="1390" y="1189"/>
                  </a:lnTo>
                  <a:lnTo>
                    <a:pt x="1406" y="1197"/>
                  </a:lnTo>
                  <a:lnTo>
                    <a:pt x="1422" y="1207"/>
                  </a:lnTo>
                  <a:lnTo>
                    <a:pt x="1422" y="1210"/>
                  </a:lnTo>
                  <a:lnTo>
                    <a:pt x="1421" y="1213"/>
                  </a:lnTo>
                  <a:lnTo>
                    <a:pt x="1420" y="1215"/>
                  </a:lnTo>
                  <a:lnTo>
                    <a:pt x="1418" y="1217"/>
                  </a:lnTo>
                  <a:lnTo>
                    <a:pt x="1415" y="1220"/>
                  </a:lnTo>
                  <a:lnTo>
                    <a:pt x="1412" y="1221"/>
                  </a:lnTo>
                  <a:lnTo>
                    <a:pt x="1409" y="1222"/>
                  </a:lnTo>
                  <a:lnTo>
                    <a:pt x="1407" y="1222"/>
                  </a:lnTo>
                  <a:lnTo>
                    <a:pt x="1399" y="1215"/>
                  </a:lnTo>
                  <a:lnTo>
                    <a:pt x="1392" y="1209"/>
                  </a:lnTo>
                  <a:lnTo>
                    <a:pt x="1387" y="1203"/>
                  </a:lnTo>
                  <a:lnTo>
                    <a:pt x="1384" y="1198"/>
                  </a:lnTo>
                  <a:close/>
                  <a:moveTo>
                    <a:pt x="1534" y="918"/>
                  </a:moveTo>
                  <a:lnTo>
                    <a:pt x="1527" y="922"/>
                  </a:lnTo>
                  <a:lnTo>
                    <a:pt x="1521" y="926"/>
                  </a:lnTo>
                  <a:lnTo>
                    <a:pt x="1500" y="913"/>
                  </a:lnTo>
                  <a:lnTo>
                    <a:pt x="1500" y="906"/>
                  </a:lnTo>
                  <a:lnTo>
                    <a:pt x="1504" y="903"/>
                  </a:lnTo>
                  <a:lnTo>
                    <a:pt x="1507" y="899"/>
                  </a:lnTo>
                  <a:lnTo>
                    <a:pt x="1509" y="898"/>
                  </a:lnTo>
                  <a:lnTo>
                    <a:pt x="1513" y="897"/>
                  </a:lnTo>
                  <a:lnTo>
                    <a:pt x="1520" y="900"/>
                  </a:lnTo>
                  <a:lnTo>
                    <a:pt x="1535" y="909"/>
                  </a:lnTo>
                  <a:lnTo>
                    <a:pt x="1535" y="913"/>
                  </a:lnTo>
                  <a:lnTo>
                    <a:pt x="1534" y="918"/>
                  </a:lnTo>
                  <a:close/>
                  <a:moveTo>
                    <a:pt x="1535" y="990"/>
                  </a:moveTo>
                  <a:lnTo>
                    <a:pt x="1533" y="995"/>
                  </a:lnTo>
                  <a:lnTo>
                    <a:pt x="1529" y="999"/>
                  </a:lnTo>
                  <a:lnTo>
                    <a:pt x="1526" y="1003"/>
                  </a:lnTo>
                  <a:lnTo>
                    <a:pt x="1523" y="1005"/>
                  </a:lnTo>
                  <a:lnTo>
                    <a:pt x="1510" y="997"/>
                  </a:lnTo>
                  <a:lnTo>
                    <a:pt x="1499" y="988"/>
                  </a:lnTo>
                  <a:lnTo>
                    <a:pt x="1502" y="981"/>
                  </a:lnTo>
                  <a:lnTo>
                    <a:pt x="1506" y="973"/>
                  </a:lnTo>
                  <a:lnTo>
                    <a:pt x="1513" y="975"/>
                  </a:lnTo>
                  <a:lnTo>
                    <a:pt x="1519" y="978"/>
                  </a:lnTo>
                  <a:lnTo>
                    <a:pt x="1526" y="983"/>
                  </a:lnTo>
                  <a:lnTo>
                    <a:pt x="1535" y="990"/>
                  </a:lnTo>
                  <a:close/>
                  <a:moveTo>
                    <a:pt x="2684" y="2062"/>
                  </a:moveTo>
                  <a:lnTo>
                    <a:pt x="2682" y="2058"/>
                  </a:lnTo>
                  <a:lnTo>
                    <a:pt x="2680" y="2055"/>
                  </a:lnTo>
                  <a:lnTo>
                    <a:pt x="2691" y="2045"/>
                  </a:lnTo>
                  <a:lnTo>
                    <a:pt x="2702" y="2035"/>
                  </a:lnTo>
                  <a:lnTo>
                    <a:pt x="2712" y="2028"/>
                  </a:lnTo>
                  <a:lnTo>
                    <a:pt x="2723" y="2021"/>
                  </a:lnTo>
                  <a:lnTo>
                    <a:pt x="2745" y="2008"/>
                  </a:lnTo>
                  <a:lnTo>
                    <a:pt x="2772" y="1994"/>
                  </a:lnTo>
                  <a:lnTo>
                    <a:pt x="2782" y="2007"/>
                  </a:lnTo>
                  <a:lnTo>
                    <a:pt x="2791" y="2021"/>
                  </a:lnTo>
                  <a:lnTo>
                    <a:pt x="2788" y="2026"/>
                  </a:lnTo>
                  <a:lnTo>
                    <a:pt x="2783" y="2030"/>
                  </a:lnTo>
                  <a:lnTo>
                    <a:pt x="2778" y="2034"/>
                  </a:lnTo>
                  <a:lnTo>
                    <a:pt x="2772" y="2037"/>
                  </a:lnTo>
                  <a:lnTo>
                    <a:pt x="2758" y="2045"/>
                  </a:lnTo>
                  <a:lnTo>
                    <a:pt x="2742" y="2050"/>
                  </a:lnTo>
                  <a:lnTo>
                    <a:pt x="2710" y="2056"/>
                  </a:lnTo>
                  <a:lnTo>
                    <a:pt x="2684" y="2062"/>
                  </a:lnTo>
                  <a:close/>
                  <a:moveTo>
                    <a:pt x="2834" y="1946"/>
                  </a:moveTo>
                  <a:lnTo>
                    <a:pt x="2840" y="1961"/>
                  </a:lnTo>
                  <a:lnTo>
                    <a:pt x="2850" y="1991"/>
                  </a:lnTo>
                  <a:lnTo>
                    <a:pt x="2862" y="2028"/>
                  </a:lnTo>
                  <a:lnTo>
                    <a:pt x="2874" y="2069"/>
                  </a:lnTo>
                  <a:lnTo>
                    <a:pt x="2879" y="2088"/>
                  </a:lnTo>
                  <a:lnTo>
                    <a:pt x="2884" y="2106"/>
                  </a:lnTo>
                  <a:lnTo>
                    <a:pt x="2888" y="2122"/>
                  </a:lnTo>
                  <a:lnTo>
                    <a:pt x="2890" y="2136"/>
                  </a:lnTo>
                  <a:lnTo>
                    <a:pt x="2891" y="2145"/>
                  </a:lnTo>
                  <a:lnTo>
                    <a:pt x="2890" y="2152"/>
                  </a:lnTo>
                  <a:lnTo>
                    <a:pt x="2888" y="2153"/>
                  </a:lnTo>
                  <a:lnTo>
                    <a:pt x="2885" y="2152"/>
                  </a:lnTo>
                  <a:lnTo>
                    <a:pt x="2883" y="2151"/>
                  </a:lnTo>
                  <a:lnTo>
                    <a:pt x="2880" y="2147"/>
                  </a:lnTo>
                  <a:lnTo>
                    <a:pt x="2866" y="2117"/>
                  </a:lnTo>
                  <a:lnTo>
                    <a:pt x="2853" y="2089"/>
                  </a:lnTo>
                  <a:lnTo>
                    <a:pt x="2839" y="2064"/>
                  </a:lnTo>
                  <a:lnTo>
                    <a:pt x="2828" y="2041"/>
                  </a:lnTo>
                  <a:lnTo>
                    <a:pt x="2824" y="2030"/>
                  </a:lnTo>
                  <a:lnTo>
                    <a:pt x="2821" y="2018"/>
                  </a:lnTo>
                  <a:lnTo>
                    <a:pt x="2819" y="2007"/>
                  </a:lnTo>
                  <a:lnTo>
                    <a:pt x="2819" y="1995"/>
                  </a:lnTo>
                  <a:lnTo>
                    <a:pt x="2820" y="1984"/>
                  </a:lnTo>
                  <a:lnTo>
                    <a:pt x="2823" y="1972"/>
                  </a:lnTo>
                  <a:lnTo>
                    <a:pt x="2827" y="1959"/>
                  </a:lnTo>
                  <a:lnTo>
                    <a:pt x="2834" y="1946"/>
                  </a:lnTo>
                  <a:close/>
                  <a:moveTo>
                    <a:pt x="2667" y="2184"/>
                  </a:moveTo>
                  <a:lnTo>
                    <a:pt x="2676" y="2190"/>
                  </a:lnTo>
                  <a:lnTo>
                    <a:pt x="2686" y="2193"/>
                  </a:lnTo>
                  <a:lnTo>
                    <a:pt x="2697" y="2197"/>
                  </a:lnTo>
                  <a:lnTo>
                    <a:pt x="2707" y="2200"/>
                  </a:lnTo>
                  <a:lnTo>
                    <a:pt x="2731" y="2207"/>
                  </a:lnTo>
                  <a:lnTo>
                    <a:pt x="2758" y="2213"/>
                  </a:lnTo>
                  <a:lnTo>
                    <a:pt x="2784" y="2219"/>
                  </a:lnTo>
                  <a:lnTo>
                    <a:pt x="2812" y="2227"/>
                  </a:lnTo>
                  <a:lnTo>
                    <a:pt x="2824" y="2231"/>
                  </a:lnTo>
                  <a:lnTo>
                    <a:pt x="2838" y="2235"/>
                  </a:lnTo>
                  <a:lnTo>
                    <a:pt x="2851" y="2240"/>
                  </a:lnTo>
                  <a:lnTo>
                    <a:pt x="2863" y="2246"/>
                  </a:lnTo>
                  <a:lnTo>
                    <a:pt x="2858" y="2260"/>
                  </a:lnTo>
                  <a:lnTo>
                    <a:pt x="2851" y="2277"/>
                  </a:lnTo>
                  <a:lnTo>
                    <a:pt x="2847" y="2287"/>
                  </a:lnTo>
                  <a:lnTo>
                    <a:pt x="2843" y="2295"/>
                  </a:lnTo>
                  <a:lnTo>
                    <a:pt x="2839" y="2302"/>
                  </a:lnTo>
                  <a:lnTo>
                    <a:pt x="2835" y="2308"/>
                  </a:lnTo>
                  <a:lnTo>
                    <a:pt x="2801" y="2290"/>
                  </a:lnTo>
                  <a:lnTo>
                    <a:pt x="2767" y="2271"/>
                  </a:lnTo>
                  <a:lnTo>
                    <a:pt x="2736" y="2251"/>
                  </a:lnTo>
                  <a:lnTo>
                    <a:pt x="2704" y="2228"/>
                  </a:lnTo>
                  <a:lnTo>
                    <a:pt x="2689" y="2216"/>
                  </a:lnTo>
                  <a:lnTo>
                    <a:pt x="2674" y="2203"/>
                  </a:lnTo>
                  <a:lnTo>
                    <a:pt x="2660" y="2191"/>
                  </a:lnTo>
                  <a:lnTo>
                    <a:pt x="2646" y="2178"/>
                  </a:lnTo>
                  <a:lnTo>
                    <a:pt x="2633" y="2164"/>
                  </a:lnTo>
                  <a:lnTo>
                    <a:pt x="2621" y="2151"/>
                  </a:lnTo>
                  <a:lnTo>
                    <a:pt x="2608" y="2137"/>
                  </a:lnTo>
                  <a:lnTo>
                    <a:pt x="2597" y="2122"/>
                  </a:lnTo>
                  <a:lnTo>
                    <a:pt x="2603" y="2116"/>
                  </a:lnTo>
                  <a:lnTo>
                    <a:pt x="2608" y="2110"/>
                  </a:lnTo>
                  <a:lnTo>
                    <a:pt x="2615" y="2106"/>
                  </a:lnTo>
                  <a:lnTo>
                    <a:pt x="2623" y="2102"/>
                  </a:lnTo>
                  <a:lnTo>
                    <a:pt x="2630" y="2099"/>
                  </a:lnTo>
                  <a:lnTo>
                    <a:pt x="2638" y="2097"/>
                  </a:lnTo>
                  <a:lnTo>
                    <a:pt x="2648" y="2095"/>
                  </a:lnTo>
                  <a:lnTo>
                    <a:pt x="2656" y="2092"/>
                  </a:lnTo>
                  <a:lnTo>
                    <a:pt x="2693" y="2089"/>
                  </a:lnTo>
                  <a:lnTo>
                    <a:pt x="2728" y="2087"/>
                  </a:lnTo>
                  <a:lnTo>
                    <a:pt x="2728" y="2089"/>
                  </a:lnTo>
                  <a:lnTo>
                    <a:pt x="2729" y="2092"/>
                  </a:lnTo>
                  <a:lnTo>
                    <a:pt x="2762" y="2083"/>
                  </a:lnTo>
                  <a:lnTo>
                    <a:pt x="2786" y="2076"/>
                  </a:lnTo>
                  <a:lnTo>
                    <a:pt x="2791" y="2076"/>
                  </a:lnTo>
                  <a:lnTo>
                    <a:pt x="2797" y="2074"/>
                  </a:lnTo>
                  <a:lnTo>
                    <a:pt x="2803" y="2076"/>
                  </a:lnTo>
                  <a:lnTo>
                    <a:pt x="2808" y="2078"/>
                  </a:lnTo>
                  <a:lnTo>
                    <a:pt x="2815" y="2080"/>
                  </a:lnTo>
                  <a:lnTo>
                    <a:pt x="2821" y="2083"/>
                  </a:lnTo>
                  <a:lnTo>
                    <a:pt x="2827" y="2087"/>
                  </a:lnTo>
                  <a:lnTo>
                    <a:pt x="2835" y="2093"/>
                  </a:lnTo>
                  <a:lnTo>
                    <a:pt x="2816" y="2122"/>
                  </a:lnTo>
                  <a:lnTo>
                    <a:pt x="2791" y="2122"/>
                  </a:lnTo>
                  <a:lnTo>
                    <a:pt x="2765" y="2120"/>
                  </a:lnTo>
                  <a:lnTo>
                    <a:pt x="2738" y="2119"/>
                  </a:lnTo>
                  <a:lnTo>
                    <a:pt x="2710" y="2118"/>
                  </a:lnTo>
                  <a:lnTo>
                    <a:pt x="2697" y="2119"/>
                  </a:lnTo>
                  <a:lnTo>
                    <a:pt x="2683" y="2120"/>
                  </a:lnTo>
                  <a:lnTo>
                    <a:pt x="2670" y="2121"/>
                  </a:lnTo>
                  <a:lnTo>
                    <a:pt x="2659" y="2124"/>
                  </a:lnTo>
                  <a:lnTo>
                    <a:pt x="2647" y="2127"/>
                  </a:lnTo>
                  <a:lnTo>
                    <a:pt x="2636" y="2133"/>
                  </a:lnTo>
                  <a:lnTo>
                    <a:pt x="2627" y="2139"/>
                  </a:lnTo>
                  <a:lnTo>
                    <a:pt x="2619" y="2146"/>
                  </a:lnTo>
                  <a:lnTo>
                    <a:pt x="2650" y="2146"/>
                  </a:lnTo>
                  <a:lnTo>
                    <a:pt x="2679" y="2147"/>
                  </a:lnTo>
                  <a:lnTo>
                    <a:pt x="2707" y="2149"/>
                  </a:lnTo>
                  <a:lnTo>
                    <a:pt x="2737" y="2152"/>
                  </a:lnTo>
                  <a:lnTo>
                    <a:pt x="2765" y="2156"/>
                  </a:lnTo>
                  <a:lnTo>
                    <a:pt x="2795" y="2160"/>
                  </a:lnTo>
                  <a:lnTo>
                    <a:pt x="2825" y="2165"/>
                  </a:lnTo>
                  <a:lnTo>
                    <a:pt x="2858" y="2172"/>
                  </a:lnTo>
                  <a:lnTo>
                    <a:pt x="2856" y="2177"/>
                  </a:lnTo>
                  <a:lnTo>
                    <a:pt x="2853" y="2182"/>
                  </a:lnTo>
                  <a:lnTo>
                    <a:pt x="2850" y="2186"/>
                  </a:lnTo>
                  <a:lnTo>
                    <a:pt x="2845" y="2190"/>
                  </a:lnTo>
                  <a:lnTo>
                    <a:pt x="2841" y="2193"/>
                  </a:lnTo>
                  <a:lnTo>
                    <a:pt x="2836" y="2195"/>
                  </a:lnTo>
                  <a:lnTo>
                    <a:pt x="2831" y="2197"/>
                  </a:lnTo>
                  <a:lnTo>
                    <a:pt x="2825" y="2198"/>
                  </a:lnTo>
                  <a:lnTo>
                    <a:pt x="2813" y="2199"/>
                  </a:lnTo>
                  <a:lnTo>
                    <a:pt x="2798" y="2199"/>
                  </a:lnTo>
                  <a:lnTo>
                    <a:pt x="2783" y="2198"/>
                  </a:lnTo>
                  <a:lnTo>
                    <a:pt x="2768" y="2195"/>
                  </a:lnTo>
                  <a:lnTo>
                    <a:pt x="2738" y="2189"/>
                  </a:lnTo>
                  <a:lnTo>
                    <a:pt x="2709" y="2180"/>
                  </a:lnTo>
                  <a:lnTo>
                    <a:pt x="2685" y="2172"/>
                  </a:lnTo>
                  <a:lnTo>
                    <a:pt x="2668" y="2166"/>
                  </a:lnTo>
                  <a:lnTo>
                    <a:pt x="2667" y="2176"/>
                  </a:lnTo>
                  <a:lnTo>
                    <a:pt x="2667" y="2184"/>
                  </a:lnTo>
                  <a:close/>
                  <a:moveTo>
                    <a:pt x="2189" y="3031"/>
                  </a:moveTo>
                  <a:lnTo>
                    <a:pt x="2168" y="3005"/>
                  </a:lnTo>
                  <a:lnTo>
                    <a:pt x="2139" y="2972"/>
                  </a:lnTo>
                  <a:lnTo>
                    <a:pt x="2107" y="2933"/>
                  </a:lnTo>
                  <a:lnTo>
                    <a:pt x="2073" y="2891"/>
                  </a:lnTo>
                  <a:lnTo>
                    <a:pt x="2057" y="2869"/>
                  </a:lnTo>
                  <a:lnTo>
                    <a:pt x="2042" y="2848"/>
                  </a:lnTo>
                  <a:lnTo>
                    <a:pt x="2027" y="2828"/>
                  </a:lnTo>
                  <a:lnTo>
                    <a:pt x="2015" y="2808"/>
                  </a:lnTo>
                  <a:lnTo>
                    <a:pt x="2005" y="2789"/>
                  </a:lnTo>
                  <a:lnTo>
                    <a:pt x="1997" y="2772"/>
                  </a:lnTo>
                  <a:lnTo>
                    <a:pt x="1995" y="2763"/>
                  </a:lnTo>
                  <a:lnTo>
                    <a:pt x="1993" y="2756"/>
                  </a:lnTo>
                  <a:lnTo>
                    <a:pt x="1991" y="2749"/>
                  </a:lnTo>
                  <a:lnTo>
                    <a:pt x="1991" y="2742"/>
                  </a:lnTo>
                  <a:lnTo>
                    <a:pt x="1998" y="2738"/>
                  </a:lnTo>
                  <a:lnTo>
                    <a:pt x="2006" y="2736"/>
                  </a:lnTo>
                  <a:lnTo>
                    <a:pt x="2014" y="2735"/>
                  </a:lnTo>
                  <a:lnTo>
                    <a:pt x="2021" y="2734"/>
                  </a:lnTo>
                  <a:lnTo>
                    <a:pt x="2029" y="2734"/>
                  </a:lnTo>
                  <a:lnTo>
                    <a:pt x="2036" y="2735"/>
                  </a:lnTo>
                  <a:lnTo>
                    <a:pt x="2043" y="2737"/>
                  </a:lnTo>
                  <a:lnTo>
                    <a:pt x="2051" y="2739"/>
                  </a:lnTo>
                  <a:lnTo>
                    <a:pt x="2065" y="2745"/>
                  </a:lnTo>
                  <a:lnTo>
                    <a:pt x="2080" y="2754"/>
                  </a:lnTo>
                  <a:lnTo>
                    <a:pt x="2094" y="2764"/>
                  </a:lnTo>
                  <a:lnTo>
                    <a:pt x="2108" y="2776"/>
                  </a:lnTo>
                  <a:lnTo>
                    <a:pt x="2120" y="2789"/>
                  </a:lnTo>
                  <a:lnTo>
                    <a:pt x="2134" y="2804"/>
                  </a:lnTo>
                  <a:lnTo>
                    <a:pt x="2146" y="2817"/>
                  </a:lnTo>
                  <a:lnTo>
                    <a:pt x="2158" y="2832"/>
                  </a:lnTo>
                  <a:lnTo>
                    <a:pt x="2181" y="2862"/>
                  </a:lnTo>
                  <a:lnTo>
                    <a:pt x="2202" y="2888"/>
                  </a:lnTo>
                  <a:lnTo>
                    <a:pt x="2226" y="2911"/>
                  </a:lnTo>
                  <a:lnTo>
                    <a:pt x="2251" y="2935"/>
                  </a:lnTo>
                  <a:lnTo>
                    <a:pt x="2277" y="2956"/>
                  </a:lnTo>
                  <a:lnTo>
                    <a:pt x="2303" y="2977"/>
                  </a:lnTo>
                  <a:lnTo>
                    <a:pt x="2330" y="2996"/>
                  </a:lnTo>
                  <a:lnTo>
                    <a:pt x="2358" y="3015"/>
                  </a:lnTo>
                  <a:lnTo>
                    <a:pt x="2386" y="3033"/>
                  </a:lnTo>
                  <a:lnTo>
                    <a:pt x="2415" y="3051"/>
                  </a:lnTo>
                  <a:lnTo>
                    <a:pt x="2473" y="3085"/>
                  </a:lnTo>
                  <a:lnTo>
                    <a:pt x="2533" y="3116"/>
                  </a:lnTo>
                  <a:lnTo>
                    <a:pt x="2593" y="3148"/>
                  </a:lnTo>
                  <a:lnTo>
                    <a:pt x="2654" y="3180"/>
                  </a:lnTo>
                  <a:lnTo>
                    <a:pt x="2799" y="3251"/>
                  </a:lnTo>
                  <a:lnTo>
                    <a:pt x="2909" y="3303"/>
                  </a:lnTo>
                  <a:lnTo>
                    <a:pt x="2987" y="3341"/>
                  </a:lnTo>
                  <a:lnTo>
                    <a:pt x="3039" y="3367"/>
                  </a:lnTo>
                  <a:lnTo>
                    <a:pt x="3072" y="3384"/>
                  </a:lnTo>
                  <a:lnTo>
                    <a:pt x="3089" y="3392"/>
                  </a:lnTo>
                  <a:lnTo>
                    <a:pt x="3096" y="3396"/>
                  </a:lnTo>
                  <a:lnTo>
                    <a:pt x="3100" y="3399"/>
                  </a:lnTo>
                  <a:lnTo>
                    <a:pt x="3082" y="3423"/>
                  </a:lnTo>
                  <a:lnTo>
                    <a:pt x="3064" y="3445"/>
                  </a:lnTo>
                  <a:lnTo>
                    <a:pt x="3047" y="3465"/>
                  </a:lnTo>
                  <a:lnTo>
                    <a:pt x="3031" y="3483"/>
                  </a:lnTo>
                  <a:lnTo>
                    <a:pt x="3015" y="3500"/>
                  </a:lnTo>
                  <a:lnTo>
                    <a:pt x="2999" y="3514"/>
                  </a:lnTo>
                  <a:lnTo>
                    <a:pt x="2984" y="3526"/>
                  </a:lnTo>
                  <a:lnTo>
                    <a:pt x="2967" y="3538"/>
                  </a:lnTo>
                  <a:lnTo>
                    <a:pt x="2950" y="3548"/>
                  </a:lnTo>
                  <a:lnTo>
                    <a:pt x="2932" y="3557"/>
                  </a:lnTo>
                  <a:lnTo>
                    <a:pt x="2913" y="3564"/>
                  </a:lnTo>
                  <a:lnTo>
                    <a:pt x="2893" y="3571"/>
                  </a:lnTo>
                  <a:lnTo>
                    <a:pt x="2871" y="3577"/>
                  </a:lnTo>
                  <a:lnTo>
                    <a:pt x="2847" y="3582"/>
                  </a:lnTo>
                  <a:lnTo>
                    <a:pt x="2822" y="3587"/>
                  </a:lnTo>
                  <a:lnTo>
                    <a:pt x="2795" y="3591"/>
                  </a:lnTo>
                  <a:lnTo>
                    <a:pt x="2765" y="3583"/>
                  </a:lnTo>
                  <a:lnTo>
                    <a:pt x="2737" y="3575"/>
                  </a:lnTo>
                  <a:lnTo>
                    <a:pt x="2709" y="3565"/>
                  </a:lnTo>
                  <a:lnTo>
                    <a:pt x="2684" y="3556"/>
                  </a:lnTo>
                  <a:lnTo>
                    <a:pt x="2659" y="3545"/>
                  </a:lnTo>
                  <a:lnTo>
                    <a:pt x="2634" y="3534"/>
                  </a:lnTo>
                  <a:lnTo>
                    <a:pt x="2612" y="3521"/>
                  </a:lnTo>
                  <a:lnTo>
                    <a:pt x="2590" y="3508"/>
                  </a:lnTo>
                  <a:lnTo>
                    <a:pt x="2569" y="3496"/>
                  </a:lnTo>
                  <a:lnTo>
                    <a:pt x="2549" y="3482"/>
                  </a:lnTo>
                  <a:lnTo>
                    <a:pt x="2530" y="3467"/>
                  </a:lnTo>
                  <a:lnTo>
                    <a:pt x="2511" y="3451"/>
                  </a:lnTo>
                  <a:lnTo>
                    <a:pt x="2493" y="3436"/>
                  </a:lnTo>
                  <a:lnTo>
                    <a:pt x="2475" y="3419"/>
                  </a:lnTo>
                  <a:lnTo>
                    <a:pt x="2458" y="3402"/>
                  </a:lnTo>
                  <a:lnTo>
                    <a:pt x="2441" y="3384"/>
                  </a:lnTo>
                  <a:lnTo>
                    <a:pt x="2425" y="3366"/>
                  </a:lnTo>
                  <a:lnTo>
                    <a:pt x="2409" y="3347"/>
                  </a:lnTo>
                  <a:lnTo>
                    <a:pt x="2394" y="3328"/>
                  </a:lnTo>
                  <a:lnTo>
                    <a:pt x="2378" y="3308"/>
                  </a:lnTo>
                  <a:lnTo>
                    <a:pt x="2348" y="3266"/>
                  </a:lnTo>
                  <a:lnTo>
                    <a:pt x="2318" y="3223"/>
                  </a:lnTo>
                  <a:lnTo>
                    <a:pt x="2256" y="3130"/>
                  </a:lnTo>
                  <a:lnTo>
                    <a:pt x="2189" y="3031"/>
                  </a:lnTo>
                  <a:close/>
                  <a:moveTo>
                    <a:pt x="2687" y="3624"/>
                  </a:moveTo>
                  <a:lnTo>
                    <a:pt x="2694" y="3613"/>
                  </a:lnTo>
                  <a:lnTo>
                    <a:pt x="2703" y="3602"/>
                  </a:lnTo>
                  <a:lnTo>
                    <a:pt x="2721" y="3606"/>
                  </a:lnTo>
                  <a:lnTo>
                    <a:pt x="2738" y="3609"/>
                  </a:lnTo>
                  <a:lnTo>
                    <a:pt x="2755" y="3611"/>
                  </a:lnTo>
                  <a:lnTo>
                    <a:pt x="2769" y="3613"/>
                  </a:lnTo>
                  <a:lnTo>
                    <a:pt x="2784" y="3614"/>
                  </a:lnTo>
                  <a:lnTo>
                    <a:pt x="2798" y="3614"/>
                  </a:lnTo>
                  <a:lnTo>
                    <a:pt x="2812" y="3613"/>
                  </a:lnTo>
                  <a:lnTo>
                    <a:pt x="2824" y="3612"/>
                  </a:lnTo>
                  <a:lnTo>
                    <a:pt x="2852" y="3609"/>
                  </a:lnTo>
                  <a:lnTo>
                    <a:pt x="2881" y="3602"/>
                  </a:lnTo>
                  <a:lnTo>
                    <a:pt x="2914" y="3595"/>
                  </a:lnTo>
                  <a:lnTo>
                    <a:pt x="2951" y="3586"/>
                  </a:lnTo>
                  <a:lnTo>
                    <a:pt x="2950" y="3605"/>
                  </a:lnTo>
                  <a:lnTo>
                    <a:pt x="2950" y="3625"/>
                  </a:lnTo>
                  <a:lnTo>
                    <a:pt x="2949" y="3644"/>
                  </a:lnTo>
                  <a:lnTo>
                    <a:pt x="2949" y="3664"/>
                  </a:lnTo>
                  <a:lnTo>
                    <a:pt x="2815" y="3671"/>
                  </a:lnTo>
                  <a:lnTo>
                    <a:pt x="2743" y="3646"/>
                  </a:lnTo>
                  <a:lnTo>
                    <a:pt x="2706" y="3633"/>
                  </a:lnTo>
                  <a:lnTo>
                    <a:pt x="2691" y="3627"/>
                  </a:lnTo>
                  <a:lnTo>
                    <a:pt x="2687" y="3624"/>
                  </a:lnTo>
                  <a:close/>
                  <a:moveTo>
                    <a:pt x="1322" y="1148"/>
                  </a:moveTo>
                  <a:lnTo>
                    <a:pt x="1314" y="1133"/>
                  </a:lnTo>
                  <a:lnTo>
                    <a:pt x="1310" y="1121"/>
                  </a:lnTo>
                  <a:lnTo>
                    <a:pt x="1308" y="1110"/>
                  </a:lnTo>
                  <a:lnTo>
                    <a:pt x="1307" y="1097"/>
                  </a:lnTo>
                  <a:lnTo>
                    <a:pt x="1312" y="1091"/>
                  </a:lnTo>
                  <a:lnTo>
                    <a:pt x="1319" y="1084"/>
                  </a:lnTo>
                  <a:lnTo>
                    <a:pt x="1323" y="1086"/>
                  </a:lnTo>
                  <a:lnTo>
                    <a:pt x="1325" y="1091"/>
                  </a:lnTo>
                  <a:lnTo>
                    <a:pt x="1327" y="1095"/>
                  </a:lnTo>
                  <a:lnTo>
                    <a:pt x="1328" y="1100"/>
                  </a:lnTo>
                  <a:lnTo>
                    <a:pt x="1329" y="1112"/>
                  </a:lnTo>
                  <a:lnTo>
                    <a:pt x="1330" y="1123"/>
                  </a:lnTo>
                  <a:lnTo>
                    <a:pt x="1329" y="1134"/>
                  </a:lnTo>
                  <a:lnTo>
                    <a:pt x="1327" y="1142"/>
                  </a:lnTo>
                  <a:lnTo>
                    <a:pt x="1326" y="1146"/>
                  </a:lnTo>
                  <a:lnTo>
                    <a:pt x="1325" y="1148"/>
                  </a:lnTo>
                  <a:lnTo>
                    <a:pt x="1324" y="1149"/>
                  </a:lnTo>
                  <a:lnTo>
                    <a:pt x="1322" y="1148"/>
                  </a:lnTo>
                  <a:close/>
                  <a:moveTo>
                    <a:pt x="1309" y="1203"/>
                  </a:moveTo>
                  <a:lnTo>
                    <a:pt x="1305" y="1207"/>
                  </a:lnTo>
                  <a:lnTo>
                    <a:pt x="1300" y="1211"/>
                  </a:lnTo>
                  <a:lnTo>
                    <a:pt x="1296" y="1214"/>
                  </a:lnTo>
                  <a:lnTo>
                    <a:pt x="1292" y="1215"/>
                  </a:lnTo>
                  <a:lnTo>
                    <a:pt x="1268" y="1159"/>
                  </a:lnTo>
                  <a:lnTo>
                    <a:pt x="1272" y="1153"/>
                  </a:lnTo>
                  <a:lnTo>
                    <a:pt x="1276" y="1147"/>
                  </a:lnTo>
                  <a:lnTo>
                    <a:pt x="1284" y="1149"/>
                  </a:lnTo>
                  <a:lnTo>
                    <a:pt x="1290" y="1152"/>
                  </a:lnTo>
                  <a:lnTo>
                    <a:pt x="1295" y="1156"/>
                  </a:lnTo>
                  <a:lnTo>
                    <a:pt x="1298" y="1163"/>
                  </a:lnTo>
                  <a:lnTo>
                    <a:pt x="1301" y="1169"/>
                  </a:lnTo>
                  <a:lnTo>
                    <a:pt x="1304" y="1178"/>
                  </a:lnTo>
                  <a:lnTo>
                    <a:pt x="1306" y="1189"/>
                  </a:lnTo>
                  <a:lnTo>
                    <a:pt x="1309" y="1203"/>
                  </a:lnTo>
                  <a:close/>
                  <a:moveTo>
                    <a:pt x="1271" y="1209"/>
                  </a:moveTo>
                  <a:lnTo>
                    <a:pt x="1271" y="1219"/>
                  </a:lnTo>
                  <a:lnTo>
                    <a:pt x="1271" y="1228"/>
                  </a:lnTo>
                  <a:lnTo>
                    <a:pt x="1272" y="1238"/>
                  </a:lnTo>
                  <a:lnTo>
                    <a:pt x="1272" y="1246"/>
                  </a:lnTo>
                  <a:lnTo>
                    <a:pt x="1262" y="1252"/>
                  </a:lnTo>
                  <a:lnTo>
                    <a:pt x="1254" y="1259"/>
                  </a:lnTo>
                  <a:lnTo>
                    <a:pt x="1246" y="1245"/>
                  </a:lnTo>
                  <a:lnTo>
                    <a:pt x="1240" y="1234"/>
                  </a:lnTo>
                  <a:lnTo>
                    <a:pt x="1236" y="1226"/>
                  </a:lnTo>
                  <a:lnTo>
                    <a:pt x="1234" y="1219"/>
                  </a:lnTo>
                  <a:lnTo>
                    <a:pt x="1233" y="1205"/>
                  </a:lnTo>
                  <a:lnTo>
                    <a:pt x="1232" y="1185"/>
                  </a:lnTo>
                  <a:lnTo>
                    <a:pt x="1240" y="1186"/>
                  </a:lnTo>
                  <a:lnTo>
                    <a:pt x="1246" y="1188"/>
                  </a:lnTo>
                  <a:lnTo>
                    <a:pt x="1250" y="1191"/>
                  </a:lnTo>
                  <a:lnTo>
                    <a:pt x="1253" y="1194"/>
                  </a:lnTo>
                  <a:lnTo>
                    <a:pt x="1256" y="1198"/>
                  </a:lnTo>
                  <a:lnTo>
                    <a:pt x="1259" y="1203"/>
                  </a:lnTo>
                  <a:lnTo>
                    <a:pt x="1265" y="1207"/>
                  </a:lnTo>
                  <a:lnTo>
                    <a:pt x="1271" y="1209"/>
                  </a:lnTo>
                  <a:close/>
                  <a:moveTo>
                    <a:pt x="1210" y="1236"/>
                  </a:moveTo>
                  <a:lnTo>
                    <a:pt x="1221" y="1249"/>
                  </a:lnTo>
                  <a:lnTo>
                    <a:pt x="1232" y="1263"/>
                  </a:lnTo>
                  <a:lnTo>
                    <a:pt x="1237" y="1271"/>
                  </a:lnTo>
                  <a:lnTo>
                    <a:pt x="1240" y="1282"/>
                  </a:lnTo>
                  <a:lnTo>
                    <a:pt x="1242" y="1293"/>
                  </a:lnTo>
                  <a:lnTo>
                    <a:pt x="1242" y="1306"/>
                  </a:lnTo>
                  <a:lnTo>
                    <a:pt x="1234" y="1310"/>
                  </a:lnTo>
                  <a:lnTo>
                    <a:pt x="1227" y="1317"/>
                  </a:lnTo>
                  <a:lnTo>
                    <a:pt x="1218" y="1301"/>
                  </a:lnTo>
                  <a:lnTo>
                    <a:pt x="1210" y="1285"/>
                  </a:lnTo>
                  <a:lnTo>
                    <a:pt x="1201" y="1269"/>
                  </a:lnTo>
                  <a:lnTo>
                    <a:pt x="1192" y="1253"/>
                  </a:lnTo>
                  <a:lnTo>
                    <a:pt x="1201" y="1245"/>
                  </a:lnTo>
                  <a:lnTo>
                    <a:pt x="1210" y="1236"/>
                  </a:lnTo>
                  <a:close/>
                  <a:moveTo>
                    <a:pt x="1176" y="1288"/>
                  </a:moveTo>
                  <a:lnTo>
                    <a:pt x="1181" y="1299"/>
                  </a:lnTo>
                  <a:lnTo>
                    <a:pt x="1188" y="1310"/>
                  </a:lnTo>
                  <a:lnTo>
                    <a:pt x="1194" y="1322"/>
                  </a:lnTo>
                  <a:lnTo>
                    <a:pt x="1200" y="1334"/>
                  </a:lnTo>
                  <a:lnTo>
                    <a:pt x="1196" y="1350"/>
                  </a:lnTo>
                  <a:lnTo>
                    <a:pt x="1194" y="1358"/>
                  </a:lnTo>
                  <a:lnTo>
                    <a:pt x="1193" y="1360"/>
                  </a:lnTo>
                  <a:lnTo>
                    <a:pt x="1192" y="1360"/>
                  </a:lnTo>
                  <a:lnTo>
                    <a:pt x="1191" y="1360"/>
                  </a:lnTo>
                  <a:lnTo>
                    <a:pt x="1181" y="1346"/>
                  </a:lnTo>
                  <a:lnTo>
                    <a:pt x="1172" y="1333"/>
                  </a:lnTo>
                  <a:lnTo>
                    <a:pt x="1162" y="1320"/>
                  </a:lnTo>
                  <a:lnTo>
                    <a:pt x="1154" y="1307"/>
                  </a:lnTo>
                  <a:lnTo>
                    <a:pt x="1176" y="1288"/>
                  </a:lnTo>
                  <a:close/>
                  <a:moveTo>
                    <a:pt x="1153" y="1343"/>
                  </a:moveTo>
                  <a:lnTo>
                    <a:pt x="1160" y="1361"/>
                  </a:lnTo>
                  <a:lnTo>
                    <a:pt x="1164" y="1377"/>
                  </a:lnTo>
                  <a:lnTo>
                    <a:pt x="1166" y="1385"/>
                  </a:lnTo>
                  <a:lnTo>
                    <a:pt x="1166" y="1396"/>
                  </a:lnTo>
                  <a:lnTo>
                    <a:pt x="1166" y="1409"/>
                  </a:lnTo>
                  <a:lnTo>
                    <a:pt x="1166" y="1424"/>
                  </a:lnTo>
                  <a:lnTo>
                    <a:pt x="1157" y="1411"/>
                  </a:lnTo>
                  <a:lnTo>
                    <a:pt x="1151" y="1400"/>
                  </a:lnTo>
                  <a:lnTo>
                    <a:pt x="1145" y="1391"/>
                  </a:lnTo>
                  <a:lnTo>
                    <a:pt x="1141" y="1382"/>
                  </a:lnTo>
                  <a:lnTo>
                    <a:pt x="1139" y="1375"/>
                  </a:lnTo>
                  <a:lnTo>
                    <a:pt x="1138" y="1366"/>
                  </a:lnTo>
                  <a:lnTo>
                    <a:pt x="1137" y="1356"/>
                  </a:lnTo>
                  <a:lnTo>
                    <a:pt x="1136" y="1343"/>
                  </a:lnTo>
                  <a:lnTo>
                    <a:pt x="1153" y="1343"/>
                  </a:lnTo>
                  <a:close/>
                  <a:moveTo>
                    <a:pt x="1129" y="1462"/>
                  </a:moveTo>
                  <a:lnTo>
                    <a:pt x="1121" y="1456"/>
                  </a:lnTo>
                  <a:lnTo>
                    <a:pt x="1114" y="1450"/>
                  </a:lnTo>
                  <a:lnTo>
                    <a:pt x="1107" y="1444"/>
                  </a:lnTo>
                  <a:lnTo>
                    <a:pt x="1103" y="1436"/>
                  </a:lnTo>
                  <a:lnTo>
                    <a:pt x="1097" y="1420"/>
                  </a:lnTo>
                  <a:lnTo>
                    <a:pt x="1093" y="1407"/>
                  </a:lnTo>
                  <a:lnTo>
                    <a:pt x="1098" y="1400"/>
                  </a:lnTo>
                  <a:lnTo>
                    <a:pt x="1103" y="1394"/>
                  </a:lnTo>
                  <a:lnTo>
                    <a:pt x="1112" y="1396"/>
                  </a:lnTo>
                  <a:lnTo>
                    <a:pt x="1118" y="1399"/>
                  </a:lnTo>
                  <a:lnTo>
                    <a:pt x="1123" y="1403"/>
                  </a:lnTo>
                  <a:lnTo>
                    <a:pt x="1126" y="1408"/>
                  </a:lnTo>
                  <a:lnTo>
                    <a:pt x="1129" y="1413"/>
                  </a:lnTo>
                  <a:lnTo>
                    <a:pt x="1132" y="1419"/>
                  </a:lnTo>
                  <a:lnTo>
                    <a:pt x="1133" y="1425"/>
                  </a:lnTo>
                  <a:lnTo>
                    <a:pt x="1134" y="1431"/>
                  </a:lnTo>
                  <a:lnTo>
                    <a:pt x="1134" y="1443"/>
                  </a:lnTo>
                  <a:lnTo>
                    <a:pt x="1132" y="1452"/>
                  </a:lnTo>
                  <a:lnTo>
                    <a:pt x="1131" y="1458"/>
                  </a:lnTo>
                  <a:lnTo>
                    <a:pt x="1129" y="1462"/>
                  </a:lnTo>
                  <a:close/>
                  <a:moveTo>
                    <a:pt x="1101" y="1467"/>
                  </a:moveTo>
                  <a:lnTo>
                    <a:pt x="1105" y="1511"/>
                  </a:lnTo>
                  <a:lnTo>
                    <a:pt x="1101" y="1511"/>
                  </a:lnTo>
                  <a:lnTo>
                    <a:pt x="1098" y="1512"/>
                  </a:lnTo>
                  <a:lnTo>
                    <a:pt x="1089" y="1504"/>
                  </a:lnTo>
                  <a:lnTo>
                    <a:pt x="1083" y="1498"/>
                  </a:lnTo>
                  <a:lnTo>
                    <a:pt x="1079" y="1492"/>
                  </a:lnTo>
                  <a:lnTo>
                    <a:pt x="1077" y="1487"/>
                  </a:lnTo>
                  <a:lnTo>
                    <a:pt x="1077" y="1476"/>
                  </a:lnTo>
                  <a:lnTo>
                    <a:pt x="1078" y="1463"/>
                  </a:lnTo>
                  <a:lnTo>
                    <a:pt x="1084" y="1462"/>
                  </a:lnTo>
                  <a:lnTo>
                    <a:pt x="1088" y="1462"/>
                  </a:lnTo>
                  <a:lnTo>
                    <a:pt x="1094" y="1464"/>
                  </a:lnTo>
                  <a:lnTo>
                    <a:pt x="1101" y="1467"/>
                  </a:lnTo>
                  <a:close/>
                  <a:moveTo>
                    <a:pt x="3340" y="1844"/>
                  </a:moveTo>
                  <a:lnTo>
                    <a:pt x="3336" y="1844"/>
                  </a:lnTo>
                  <a:lnTo>
                    <a:pt x="3330" y="1846"/>
                  </a:lnTo>
                  <a:lnTo>
                    <a:pt x="3321" y="1849"/>
                  </a:lnTo>
                  <a:lnTo>
                    <a:pt x="3312" y="1854"/>
                  </a:lnTo>
                  <a:lnTo>
                    <a:pt x="3289" y="1864"/>
                  </a:lnTo>
                  <a:lnTo>
                    <a:pt x="3264" y="1876"/>
                  </a:lnTo>
                  <a:lnTo>
                    <a:pt x="3240" y="1890"/>
                  </a:lnTo>
                  <a:lnTo>
                    <a:pt x="3218" y="1902"/>
                  </a:lnTo>
                  <a:lnTo>
                    <a:pt x="3200" y="1913"/>
                  </a:lnTo>
                  <a:lnTo>
                    <a:pt x="3188" y="1920"/>
                  </a:lnTo>
                  <a:lnTo>
                    <a:pt x="3162" y="1890"/>
                  </a:lnTo>
                  <a:lnTo>
                    <a:pt x="3145" y="1869"/>
                  </a:lnTo>
                  <a:lnTo>
                    <a:pt x="3137" y="1858"/>
                  </a:lnTo>
                  <a:lnTo>
                    <a:pt x="3130" y="1853"/>
                  </a:lnTo>
                  <a:lnTo>
                    <a:pt x="3128" y="1853"/>
                  </a:lnTo>
                  <a:lnTo>
                    <a:pt x="3126" y="1854"/>
                  </a:lnTo>
                  <a:lnTo>
                    <a:pt x="3122" y="1856"/>
                  </a:lnTo>
                  <a:lnTo>
                    <a:pt x="3118" y="1859"/>
                  </a:lnTo>
                  <a:lnTo>
                    <a:pt x="3111" y="1862"/>
                  </a:lnTo>
                  <a:lnTo>
                    <a:pt x="3103" y="1866"/>
                  </a:lnTo>
                  <a:lnTo>
                    <a:pt x="3092" y="1871"/>
                  </a:lnTo>
                  <a:lnTo>
                    <a:pt x="3079" y="1874"/>
                  </a:lnTo>
                  <a:lnTo>
                    <a:pt x="3050" y="1844"/>
                  </a:lnTo>
                  <a:lnTo>
                    <a:pt x="3023" y="1813"/>
                  </a:lnTo>
                  <a:lnTo>
                    <a:pt x="2994" y="1783"/>
                  </a:lnTo>
                  <a:lnTo>
                    <a:pt x="2967" y="1752"/>
                  </a:lnTo>
                  <a:lnTo>
                    <a:pt x="2954" y="1756"/>
                  </a:lnTo>
                  <a:lnTo>
                    <a:pt x="2941" y="1762"/>
                  </a:lnTo>
                  <a:lnTo>
                    <a:pt x="2946" y="1775"/>
                  </a:lnTo>
                  <a:lnTo>
                    <a:pt x="2954" y="1797"/>
                  </a:lnTo>
                  <a:lnTo>
                    <a:pt x="2966" y="1825"/>
                  </a:lnTo>
                  <a:lnTo>
                    <a:pt x="2978" y="1855"/>
                  </a:lnTo>
                  <a:lnTo>
                    <a:pt x="2991" y="1884"/>
                  </a:lnTo>
                  <a:lnTo>
                    <a:pt x="3000" y="1911"/>
                  </a:lnTo>
                  <a:lnTo>
                    <a:pt x="3004" y="1921"/>
                  </a:lnTo>
                  <a:lnTo>
                    <a:pt x="3005" y="1931"/>
                  </a:lnTo>
                  <a:lnTo>
                    <a:pt x="3006" y="1937"/>
                  </a:lnTo>
                  <a:lnTo>
                    <a:pt x="3004" y="1940"/>
                  </a:lnTo>
                  <a:lnTo>
                    <a:pt x="2970" y="1921"/>
                  </a:lnTo>
                  <a:lnTo>
                    <a:pt x="2936" y="1901"/>
                  </a:lnTo>
                  <a:lnTo>
                    <a:pt x="2903" y="1881"/>
                  </a:lnTo>
                  <a:lnTo>
                    <a:pt x="2870" y="1862"/>
                  </a:lnTo>
                  <a:lnTo>
                    <a:pt x="2870" y="1847"/>
                  </a:lnTo>
                  <a:lnTo>
                    <a:pt x="2871" y="1834"/>
                  </a:lnTo>
                  <a:lnTo>
                    <a:pt x="2872" y="1821"/>
                  </a:lnTo>
                  <a:lnTo>
                    <a:pt x="2875" y="1809"/>
                  </a:lnTo>
                  <a:lnTo>
                    <a:pt x="2878" y="1798"/>
                  </a:lnTo>
                  <a:lnTo>
                    <a:pt x="2882" y="1787"/>
                  </a:lnTo>
                  <a:lnTo>
                    <a:pt x="2886" y="1776"/>
                  </a:lnTo>
                  <a:lnTo>
                    <a:pt x="2892" y="1767"/>
                  </a:lnTo>
                  <a:lnTo>
                    <a:pt x="2898" y="1757"/>
                  </a:lnTo>
                  <a:lnTo>
                    <a:pt x="2904" y="1748"/>
                  </a:lnTo>
                  <a:lnTo>
                    <a:pt x="2912" y="1741"/>
                  </a:lnTo>
                  <a:lnTo>
                    <a:pt x="2919" y="1732"/>
                  </a:lnTo>
                  <a:lnTo>
                    <a:pt x="2935" y="1717"/>
                  </a:lnTo>
                  <a:lnTo>
                    <a:pt x="2953" y="1703"/>
                  </a:lnTo>
                  <a:lnTo>
                    <a:pt x="2990" y="1676"/>
                  </a:lnTo>
                  <a:lnTo>
                    <a:pt x="3027" y="1649"/>
                  </a:lnTo>
                  <a:lnTo>
                    <a:pt x="3045" y="1634"/>
                  </a:lnTo>
                  <a:lnTo>
                    <a:pt x="3062" y="1618"/>
                  </a:lnTo>
                  <a:lnTo>
                    <a:pt x="3069" y="1610"/>
                  </a:lnTo>
                  <a:lnTo>
                    <a:pt x="3076" y="1601"/>
                  </a:lnTo>
                  <a:lnTo>
                    <a:pt x="3084" y="1592"/>
                  </a:lnTo>
                  <a:lnTo>
                    <a:pt x="3090" y="1582"/>
                  </a:lnTo>
                  <a:lnTo>
                    <a:pt x="3086" y="1575"/>
                  </a:lnTo>
                  <a:lnTo>
                    <a:pt x="3082" y="1568"/>
                  </a:lnTo>
                  <a:lnTo>
                    <a:pt x="2998" y="1554"/>
                  </a:lnTo>
                  <a:lnTo>
                    <a:pt x="2913" y="1539"/>
                  </a:lnTo>
                  <a:lnTo>
                    <a:pt x="2869" y="1532"/>
                  </a:lnTo>
                  <a:lnTo>
                    <a:pt x="2825" y="1526"/>
                  </a:lnTo>
                  <a:lnTo>
                    <a:pt x="2782" y="1522"/>
                  </a:lnTo>
                  <a:lnTo>
                    <a:pt x="2739" y="1518"/>
                  </a:lnTo>
                  <a:lnTo>
                    <a:pt x="2695" y="1517"/>
                  </a:lnTo>
                  <a:lnTo>
                    <a:pt x="2652" y="1517"/>
                  </a:lnTo>
                  <a:lnTo>
                    <a:pt x="2631" y="1518"/>
                  </a:lnTo>
                  <a:lnTo>
                    <a:pt x="2610" y="1520"/>
                  </a:lnTo>
                  <a:lnTo>
                    <a:pt x="2589" y="1522"/>
                  </a:lnTo>
                  <a:lnTo>
                    <a:pt x="2568" y="1525"/>
                  </a:lnTo>
                  <a:lnTo>
                    <a:pt x="2548" y="1529"/>
                  </a:lnTo>
                  <a:lnTo>
                    <a:pt x="2528" y="1533"/>
                  </a:lnTo>
                  <a:lnTo>
                    <a:pt x="2508" y="1539"/>
                  </a:lnTo>
                  <a:lnTo>
                    <a:pt x="2488" y="1545"/>
                  </a:lnTo>
                  <a:lnTo>
                    <a:pt x="2469" y="1552"/>
                  </a:lnTo>
                  <a:lnTo>
                    <a:pt x="2450" y="1561"/>
                  </a:lnTo>
                  <a:lnTo>
                    <a:pt x="2431" y="1569"/>
                  </a:lnTo>
                  <a:lnTo>
                    <a:pt x="2412" y="1580"/>
                  </a:lnTo>
                  <a:lnTo>
                    <a:pt x="2405" y="1607"/>
                  </a:lnTo>
                  <a:lnTo>
                    <a:pt x="2394" y="1648"/>
                  </a:lnTo>
                  <a:lnTo>
                    <a:pt x="2378" y="1696"/>
                  </a:lnTo>
                  <a:lnTo>
                    <a:pt x="2360" y="1747"/>
                  </a:lnTo>
                  <a:lnTo>
                    <a:pt x="2350" y="1771"/>
                  </a:lnTo>
                  <a:lnTo>
                    <a:pt x="2341" y="1794"/>
                  </a:lnTo>
                  <a:lnTo>
                    <a:pt x="2332" y="1817"/>
                  </a:lnTo>
                  <a:lnTo>
                    <a:pt x="2323" y="1836"/>
                  </a:lnTo>
                  <a:lnTo>
                    <a:pt x="2315" y="1851"/>
                  </a:lnTo>
                  <a:lnTo>
                    <a:pt x="2307" y="1863"/>
                  </a:lnTo>
                  <a:lnTo>
                    <a:pt x="2303" y="1868"/>
                  </a:lnTo>
                  <a:lnTo>
                    <a:pt x="2300" y="1872"/>
                  </a:lnTo>
                  <a:lnTo>
                    <a:pt x="2297" y="1874"/>
                  </a:lnTo>
                  <a:lnTo>
                    <a:pt x="2294" y="1874"/>
                  </a:lnTo>
                  <a:lnTo>
                    <a:pt x="2279" y="1868"/>
                  </a:lnTo>
                  <a:lnTo>
                    <a:pt x="2264" y="1863"/>
                  </a:lnTo>
                  <a:lnTo>
                    <a:pt x="2249" y="1857"/>
                  </a:lnTo>
                  <a:lnTo>
                    <a:pt x="2234" y="1851"/>
                  </a:lnTo>
                  <a:lnTo>
                    <a:pt x="2235" y="1849"/>
                  </a:lnTo>
                  <a:lnTo>
                    <a:pt x="2237" y="1847"/>
                  </a:lnTo>
                  <a:lnTo>
                    <a:pt x="2240" y="1846"/>
                  </a:lnTo>
                  <a:lnTo>
                    <a:pt x="2243" y="1844"/>
                  </a:lnTo>
                  <a:lnTo>
                    <a:pt x="2250" y="1842"/>
                  </a:lnTo>
                  <a:lnTo>
                    <a:pt x="2259" y="1841"/>
                  </a:lnTo>
                  <a:lnTo>
                    <a:pt x="2277" y="1841"/>
                  </a:lnTo>
                  <a:lnTo>
                    <a:pt x="2290" y="1840"/>
                  </a:lnTo>
                  <a:lnTo>
                    <a:pt x="2283" y="1811"/>
                  </a:lnTo>
                  <a:lnTo>
                    <a:pt x="2277" y="1786"/>
                  </a:lnTo>
                  <a:lnTo>
                    <a:pt x="2269" y="1764"/>
                  </a:lnTo>
                  <a:lnTo>
                    <a:pt x="2261" y="1745"/>
                  </a:lnTo>
                  <a:lnTo>
                    <a:pt x="2256" y="1736"/>
                  </a:lnTo>
                  <a:lnTo>
                    <a:pt x="2251" y="1728"/>
                  </a:lnTo>
                  <a:lnTo>
                    <a:pt x="2245" y="1719"/>
                  </a:lnTo>
                  <a:lnTo>
                    <a:pt x="2237" y="1712"/>
                  </a:lnTo>
                  <a:lnTo>
                    <a:pt x="2230" y="1704"/>
                  </a:lnTo>
                  <a:lnTo>
                    <a:pt x="2221" y="1695"/>
                  </a:lnTo>
                  <a:lnTo>
                    <a:pt x="2210" y="1687"/>
                  </a:lnTo>
                  <a:lnTo>
                    <a:pt x="2198" y="1677"/>
                  </a:lnTo>
                  <a:lnTo>
                    <a:pt x="2179" y="1654"/>
                  </a:lnTo>
                  <a:lnTo>
                    <a:pt x="2160" y="1629"/>
                  </a:lnTo>
                  <a:lnTo>
                    <a:pt x="2143" y="1604"/>
                  </a:lnTo>
                  <a:lnTo>
                    <a:pt x="2126" y="1579"/>
                  </a:lnTo>
                  <a:lnTo>
                    <a:pt x="2109" y="1555"/>
                  </a:lnTo>
                  <a:lnTo>
                    <a:pt x="2093" y="1528"/>
                  </a:lnTo>
                  <a:lnTo>
                    <a:pt x="2078" y="1503"/>
                  </a:lnTo>
                  <a:lnTo>
                    <a:pt x="2063" y="1477"/>
                  </a:lnTo>
                  <a:lnTo>
                    <a:pt x="2035" y="1425"/>
                  </a:lnTo>
                  <a:lnTo>
                    <a:pt x="2006" y="1373"/>
                  </a:lnTo>
                  <a:lnTo>
                    <a:pt x="1979" y="1320"/>
                  </a:lnTo>
                  <a:lnTo>
                    <a:pt x="1950" y="1267"/>
                  </a:lnTo>
                  <a:lnTo>
                    <a:pt x="1926" y="1229"/>
                  </a:lnTo>
                  <a:lnTo>
                    <a:pt x="1901" y="1191"/>
                  </a:lnTo>
                  <a:lnTo>
                    <a:pt x="1874" y="1154"/>
                  </a:lnTo>
                  <a:lnTo>
                    <a:pt x="1848" y="1117"/>
                  </a:lnTo>
                  <a:lnTo>
                    <a:pt x="1835" y="1098"/>
                  </a:lnTo>
                  <a:lnTo>
                    <a:pt x="1823" y="1080"/>
                  </a:lnTo>
                  <a:lnTo>
                    <a:pt x="1811" y="1061"/>
                  </a:lnTo>
                  <a:lnTo>
                    <a:pt x="1801" y="1043"/>
                  </a:lnTo>
                  <a:lnTo>
                    <a:pt x="1791" y="1024"/>
                  </a:lnTo>
                  <a:lnTo>
                    <a:pt x="1783" y="1006"/>
                  </a:lnTo>
                  <a:lnTo>
                    <a:pt x="1775" y="987"/>
                  </a:lnTo>
                  <a:lnTo>
                    <a:pt x="1769" y="969"/>
                  </a:lnTo>
                  <a:lnTo>
                    <a:pt x="1754" y="964"/>
                  </a:lnTo>
                  <a:lnTo>
                    <a:pt x="1739" y="960"/>
                  </a:lnTo>
                  <a:lnTo>
                    <a:pt x="1736" y="948"/>
                  </a:lnTo>
                  <a:lnTo>
                    <a:pt x="1734" y="936"/>
                  </a:lnTo>
                  <a:lnTo>
                    <a:pt x="1731" y="926"/>
                  </a:lnTo>
                  <a:lnTo>
                    <a:pt x="1729" y="914"/>
                  </a:lnTo>
                  <a:lnTo>
                    <a:pt x="1723" y="886"/>
                  </a:lnTo>
                  <a:lnTo>
                    <a:pt x="1715" y="858"/>
                  </a:lnTo>
                  <a:lnTo>
                    <a:pt x="1708" y="832"/>
                  </a:lnTo>
                  <a:lnTo>
                    <a:pt x="1698" y="806"/>
                  </a:lnTo>
                  <a:lnTo>
                    <a:pt x="1680" y="759"/>
                  </a:lnTo>
                  <a:lnTo>
                    <a:pt x="1666" y="713"/>
                  </a:lnTo>
                  <a:lnTo>
                    <a:pt x="1660" y="691"/>
                  </a:lnTo>
                  <a:lnTo>
                    <a:pt x="1657" y="668"/>
                  </a:lnTo>
                  <a:lnTo>
                    <a:pt x="1656" y="656"/>
                  </a:lnTo>
                  <a:lnTo>
                    <a:pt x="1656" y="646"/>
                  </a:lnTo>
                  <a:lnTo>
                    <a:pt x="1656" y="633"/>
                  </a:lnTo>
                  <a:lnTo>
                    <a:pt x="1657" y="621"/>
                  </a:lnTo>
                  <a:lnTo>
                    <a:pt x="1659" y="610"/>
                  </a:lnTo>
                  <a:lnTo>
                    <a:pt x="1662" y="597"/>
                  </a:lnTo>
                  <a:lnTo>
                    <a:pt x="1667" y="585"/>
                  </a:lnTo>
                  <a:lnTo>
                    <a:pt x="1672" y="572"/>
                  </a:lnTo>
                  <a:lnTo>
                    <a:pt x="1677" y="559"/>
                  </a:lnTo>
                  <a:lnTo>
                    <a:pt x="1685" y="545"/>
                  </a:lnTo>
                  <a:lnTo>
                    <a:pt x="1693" y="532"/>
                  </a:lnTo>
                  <a:lnTo>
                    <a:pt x="1702" y="518"/>
                  </a:lnTo>
                  <a:lnTo>
                    <a:pt x="1698" y="492"/>
                  </a:lnTo>
                  <a:lnTo>
                    <a:pt x="1694" y="466"/>
                  </a:lnTo>
                  <a:lnTo>
                    <a:pt x="1691" y="441"/>
                  </a:lnTo>
                  <a:lnTo>
                    <a:pt x="1687" y="415"/>
                  </a:lnTo>
                  <a:lnTo>
                    <a:pt x="1674" y="407"/>
                  </a:lnTo>
                  <a:lnTo>
                    <a:pt x="1664" y="401"/>
                  </a:lnTo>
                  <a:lnTo>
                    <a:pt x="1658" y="395"/>
                  </a:lnTo>
                  <a:lnTo>
                    <a:pt x="1653" y="391"/>
                  </a:lnTo>
                  <a:lnTo>
                    <a:pt x="1650" y="385"/>
                  </a:lnTo>
                  <a:lnTo>
                    <a:pt x="1645" y="377"/>
                  </a:lnTo>
                  <a:lnTo>
                    <a:pt x="1642" y="369"/>
                  </a:lnTo>
                  <a:lnTo>
                    <a:pt x="1638" y="356"/>
                  </a:lnTo>
                  <a:lnTo>
                    <a:pt x="1644" y="352"/>
                  </a:lnTo>
                  <a:lnTo>
                    <a:pt x="1652" y="350"/>
                  </a:lnTo>
                  <a:lnTo>
                    <a:pt x="1658" y="348"/>
                  </a:lnTo>
                  <a:lnTo>
                    <a:pt x="1664" y="348"/>
                  </a:lnTo>
                  <a:lnTo>
                    <a:pt x="1672" y="349"/>
                  </a:lnTo>
                  <a:lnTo>
                    <a:pt x="1678" y="351"/>
                  </a:lnTo>
                  <a:lnTo>
                    <a:pt x="1686" y="353"/>
                  </a:lnTo>
                  <a:lnTo>
                    <a:pt x="1692" y="357"/>
                  </a:lnTo>
                  <a:lnTo>
                    <a:pt x="1705" y="367"/>
                  </a:lnTo>
                  <a:lnTo>
                    <a:pt x="1718" y="377"/>
                  </a:lnTo>
                  <a:lnTo>
                    <a:pt x="1730" y="389"/>
                  </a:lnTo>
                  <a:lnTo>
                    <a:pt x="1742" y="401"/>
                  </a:lnTo>
                  <a:lnTo>
                    <a:pt x="1768" y="403"/>
                  </a:lnTo>
                  <a:lnTo>
                    <a:pt x="1791" y="403"/>
                  </a:lnTo>
                  <a:lnTo>
                    <a:pt x="1812" y="402"/>
                  </a:lnTo>
                  <a:lnTo>
                    <a:pt x="1830" y="397"/>
                  </a:lnTo>
                  <a:lnTo>
                    <a:pt x="1846" y="392"/>
                  </a:lnTo>
                  <a:lnTo>
                    <a:pt x="1859" y="385"/>
                  </a:lnTo>
                  <a:lnTo>
                    <a:pt x="1870" y="377"/>
                  </a:lnTo>
                  <a:lnTo>
                    <a:pt x="1879" y="368"/>
                  </a:lnTo>
                  <a:lnTo>
                    <a:pt x="1886" y="357"/>
                  </a:lnTo>
                  <a:lnTo>
                    <a:pt x="1890" y="346"/>
                  </a:lnTo>
                  <a:lnTo>
                    <a:pt x="1893" y="334"/>
                  </a:lnTo>
                  <a:lnTo>
                    <a:pt x="1895" y="322"/>
                  </a:lnTo>
                  <a:lnTo>
                    <a:pt x="1893" y="310"/>
                  </a:lnTo>
                  <a:lnTo>
                    <a:pt x="1891" y="297"/>
                  </a:lnTo>
                  <a:lnTo>
                    <a:pt x="1888" y="284"/>
                  </a:lnTo>
                  <a:lnTo>
                    <a:pt x="1883" y="273"/>
                  </a:lnTo>
                  <a:lnTo>
                    <a:pt x="1877" y="261"/>
                  </a:lnTo>
                  <a:lnTo>
                    <a:pt x="1868" y="250"/>
                  </a:lnTo>
                  <a:lnTo>
                    <a:pt x="1860" y="239"/>
                  </a:lnTo>
                  <a:lnTo>
                    <a:pt x="1849" y="231"/>
                  </a:lnTo>
                  <a:lnTo>
                    <a:pt x="1839" y="222"/>
                  </a:lnTo>
                  <a:lnTo>
                    <a:pt x="1827" y="215"/>
                  </a:lnTo>
                  <a:lnTo>
                    <a:pt x="1814" y="209"/>
                  </a:lnTo>
                  <a:lnTo>
                    <a:pt x="1801" y="206"/>
                  </a:lnTo>
                  <a:lnTo>
                    <a:pt x="1787" y="205"/>
                  </a:lnTo>
                  <a:lnTo>
                    <a:pt x="1773" y="205"/>
                  </a:lnTo>
                  <a:lnTo>
                    <a:pt x="1758" y="207"/>
                  </a:lnTo>
                  <a:lnTo>
                    <a:pt x="1743" y="213"/>
                  </a:lnTo>
                  <a:lnTo>
                    <a:pt x="1728" y="221"/>
                  </a:lnTo>
                  <a:lnTo>
                    <a:pt x="1712" y="231"/>
                  </a:lnTo>
                  <a:lnTo>
                    <a:pt x="1697" y="244"/>
                  </a:lnTo>
                  <a:lnTo>
                    <a:pt x="1681" y="261"/>
                  </a:lnTo>
                  <a:lnTo>
                    <a:pt x="1674" y="257"/>
                  </a:lnTo>
                  <a:lnTo>
                    <a:pt x="1667" y="253"/>
                  </a:lnTo>
                  <a:lnTo>
                    <a:pt x="1661" y="248"/>
                  </a:lnTo>
                  <a:lnTo>
                    <a:pt x="1656" y="244"/>
                  </a:lnTo>
                  <a:lnTo>
                    <a:pt x="1653" y="239"/>
                  </a:lnTo>
                  <a:lnTo>
                    <a:pt x="1650" y="234"/>
                  </a:lnTo>
                  <a:lnTo>
                    <a:pt x="1648" y="228"/>
                  </a:lnTo>
                  <a:lnTo>
                    <a:pt x="1647" y="223"/>
                  </a:lnTo>
                  <a:lnTo>
                    <a:pt x="1647" y="217"/>
                  </a:lnTo>
                  <a:lnTo>
                    <a:pt x="1647" y="210"/>
                  </a:lnTo>
                  <a:lnTo>
                    <a:pt x="1648" y="204"/>
                  </a:lnTo>
                  <a:lnTo>
                    <a:pt x="1650" y="198"/>
                  </a:lnTo>
                  <a:lnTo>
                    <a:pt x="1654" y="184"/>
                  </a:lnTo>
                  <a:lnTo>
                    <a:pt x="1659" y="170"/>
                  </a:lnTo>
                  <a:lnTo>
                    <a:pt x="1673" y="139"/>
                  </a:lnTo>
                  <a:lnTo>
                    <a:pt x="1686" y="105"/>
                  </a:lnTo>
                  <a:lnTo>
                    <a:pt x="1691" y="87"/>
                  </a:lnTo>
                  <a:lnTo>
                    <a:pt x="1694" y="68"/>
                  </a:lnTo>
                  <a:lnTo>
                    <a:pt x="1694" y="58"/>
                  </a:lnTo>
                  <a:lnTo>
                    <a:pt x="1694" y="49"/>
                  </a:lnTo>
                  <a:lnTo>
                    <a:pt x="1694" y="38"/>
                  </a:lnTo>
                  <a:lnTo>
                    <a:pt x="1692" y="29"/>
                  </a:lnTo>
                  <a:lnTo>
                    <a:pt x="1667" y="20"/>
                  </a:lnTo>
                  <a:lnTo>
                    <a:pt x="1642" y="12"/>
                  </a:lnTo>
                  <a:lnTo>
                    <a:pt x="1619" y="5"/>
                  </a:lnTo>
                  <a:lnTo>
                    <a:pt x="1597" y="1"/>
                  </a:lnTo>
                  <a:lnTo>
                    <a:pt x="1585" y="0"/>
                  </a:lnTo>
                  <a:lnTo>
                    <a:pt x="1575" y="0"/>
                  </a:lnTo>
                  <a:lnTo>
                    <a:pt x="1564" y="1"/>
                  </a:lnTo>
                  <a:lnTo>
                    <a:pt x="1553" y="3"/>
                  </a:lnTo>
                  <a:lnTo>
                    <a:pt x="1542" y="6"/>
                  </a:lnTo>
                  <a:lnTo>
                    <a:pt x="1532" y="11"/>
                  </a:lnTo>
                  <a:lnTo>
                    <a:pt x="1520" y="17"/>
                  </a:lnTo>
                  <a:lnTo>
                    <a:pt x="1509" y="24"/>
                  </a:lnTo>
                  <a:lnTo>
                    <a:pt x="1504" y="33"/>
                  </a:lnTo>
                  <a:lnTo>
                    <a:pt x="1500" y="40"/>
                  </a:lnTo>
                  <a:lnTo>
                    <a:pt x="1497" y="49"/>
                  </a:lnTo>
                  <a:lnTo>
                    <a:pt x="1495" y="56"/>
                  </a:lnTo>
                  <a:lnTo>
                    <a:pt x="1492" y="64"/>
                  </a:lnTo>
                  <a:lnTo>
                    <a:pt x="1491" y="71"/>
                  </a:lnTo>
                  <a:lnTo>
                    <a:pt x="1490" y="78"/>
                  </a:lnTo>
                  <a:lnTo>
                    <a:pt x="1490" y="85"/>
                  </a:lnTo>
                  <a:lnTo>
                    <a:pt x="1492" y="99"/>
                  </a:lnTo>
                  <a:lnTo>
                    <a:pt x="1496" y="112"/>
                  </a:lnTo>
                  <a:lnTo>
                    <a:pt x="1500" y="126"/>
                  </a:lnTo>
                  <a:lnTo>
                    <a:pt x="1506" y="140"/>
                  </a:lnTo>
                  <a:lnTo>
                    <a:pt x="1519" y="167"/>
                  </a:lnTo>
                  <a:lnTo>
                    <a:pt x="1530" y="195"/>
                  </a:lnTo>
                  <a:lnTo>
                    <a:pt x="1536" y="210"/>
                  </a:lnTo>
                  <a:lnTo>
                    <a:pt x="1539" y="225"/>
                  </a:lnTo>
                  <a:lnTo>
                    <a:pt x="1541" y="242"/>
                  </a:lnTo>
                  <a:lnTo>
                    <a:pt x="1541" y="259"/>
                  </a:lnTo>
                  <a:lnTo>
                    <a:pt x="1535" y="259"/>
                  </a:lnTo>
                  <a:lnTo>
                    <a:pt x="1527" y="259"/>
                  </a:lnTo>
                  <a:lnTo>
                    <a:pt x="1521" y="258"/>
                  </a:lnTo>
                  <a:lnTo>
                    <a:pt x="1515" y="256"/>
                  </a:lnTo>
                  <a:lnTo>
                    <a:pt x="1501" y="252"/>
                  </a:lnTo>
                  <a:lnTo>
                    <a:pt x="1488" y="244"/>
                  </a:lnTo>
                  <a:lnTo>
                    <a:pt x="1463" y="228"/>
                  </a:lnTo>
                  <a:lnTo>
                    <a:pt x="1438" y="211"/>
                  </a:lnTo>
                  <a:lnTo>
                    <a:pt x="1425" y="204"/>
                  </a:lnTo>
                  <a:lnTo>
                    <a:pt x="1411" y="199"/>
                  </a:lnTo>
                  <a:lnTo>
                    <a:pt x="1404" y="197"/>
                  </a:lnTo>
                  <a:lnTo>
                    <a:pt x="1398" y="195"/>
                  </a:lnTo>
                  <a:lnTo>
                    <a:pt x="1390" y="194"/>
                  </a:lnTo>
                  <a:lnTo>
                    <a:pt x="1383" y="194"/>
                  </a:lnTo>
                  <a:lnTo>
                    <a:pt x="1375" y="194"/>
                  </a:lnTo>
                  <a:lnTo>
                    <a:pt x="1368" y="195"/>
                  </a:lnTo>
                  <a:lnTo>
                    <a:pt x="1360" y="197"/>
                  </a:lnTo>
                  <a:lnTo>
                    <a:pt x="1351" y="200"/>
                  </a:lnTo>
                  <a:lnTo>
                    <a:pt x="1344" y="203"/>
                  </a:lnTo>
                  <a:lnTo>
                    <a:pt x="1335" y="208"/>
                  </a:lnTo>
                  <a:lnTo>
                    <a:pt x="1326" y="215"/>
                  </a:lnTo>
                  <a:lnTo>
                    <a:pt x="1317" y="222"/>
                  </a:lnTo>
                  <a:lnTo>
                    <a:pt x="1309" y="250"/>
                  </a:lnTo>
                  <a:lnTo>
                    <a:pt x="1303" y="274"/>
                  </a:lnTo>
                  <a:lnTo>
                    <a:pt x="1298" y="296"/>
                  </a:lnTo>
                  <a:lnTo>
                    <a:pt x="1296" y="315"/>
                  </a:lnTo>
                  <a:lnTo>
                    <a:pt x="1294" y="332"/>
                  </a:lnTo>
                  <a:lnTo>
                    <a:pt x="1294" y="347"/>
                  </a:lnTo>
                  <a:lnTo>
                    <a:pt x="1296" y="359"/>
                  </a:lnTo>
                  <a:lnTo>
                    <a:pt x="1298" y="370"/>
                  </a:lnTo>
                  <a:lnTo>
                    <a:pt x="1303" y="378"/>
                  </a:lnTo>
                  <a:lnTo>
                    <a:pt x="1308" y="385"/>
                  </a:lnTo>
                  <a:lnTo>
                    <a:pt x="1313" y="390"/>
                  </a:lnTo>
                  <a:lnTo>
                    <a:pt x="1320" y="393"/>
                  </a:lnTo>
                  <a:lnTo>
                    <a:pt x="1329" y="395"/>
                  </a:lnTo>
                  <a:lnTo>
                    <a:pt x="1337" y="396"/>
                  </a:lnTo>
                  <a:lnTo>
                    <a:pt x="1347" y="396"/>
                  </a:lnTo>
                  <a:lnTo>
                    <a:pt x="1357" y="395"/>
                  </a:lnTo>
                  <a:lnTo>
                    <a:pt x="1380" y="391"/>
                  </a:lnTo>
                  <a:lnTo>
                    <a:pt x="1404" y="384"/>
                  </a:lnTo>
                  <a:lnTo>
                    <a:pt x="1428" y="375"/>
                  </a:lnTo>
                  <a:lnTo>
                    <a:pt x="1454" y="367"/>
                  </a:lnTo>
                  <a:lnTo>
                    <a:pt x="1480" y="359"/>
                  </a:lnTo>
                  <a:lnTo>
                    <a:pt x="1505" y="354"/>
                  </a:lnTo>
                  <a:lnTo>
                    <a:pt x="1518" y="352"/>
                  </a:lnTo>
                  <a:lnTo>
                    <a:pt x="1529" y="351"/>
                  </a:lnTo>
                  <a:lnTo>
                    <a:pt x="1541" y="351"/>
                  </a:lnTo>
                  <a:lnTo>
                    <a:pt x="1552" y="352"/>
                  </a:lnTo>
                  <a:lnTo>
                    <a:pt x="1553" y="358"/>
                  </a:lnTo>
                  <a:lnTo>
                    <a:pt x="1552" y="365"/>
                  </a:lnTo>
                  <a:lnTo>
                    <a:pt x="1551" y="370"/>
                  </a:lnTo>
                  <a:lnTo>
                    <a:pt x="1549" y="375"/>
                  </a:lnTo>
                  <a:lnTo>
                    <a:pt x="1544" y="386"/>
                  </a:lnTo>
                  <a:lnTo>
                    <a:pt x="1537" y="395"/>
                  </a:lnTo>
                  <a:lnTo>
                    <a:pt x="1521" y="413"/>
                  </a:lnTo>
                  <a:lnTo>
                    <a:pt x="1505" y="432"/>
                  </a:lnTo>
                  <a:lnTo>
                    <a:pt x="1498" y="443"/>
                  </a:lnTo>
                  <a:lnTo>
                    <a:pt x="1494" y="455"/>
                  </a:lnTo>
                  <a:lnTo>
                    <a:pt x="1491" y="461"/>
                  </a:lnTo>
                  <a:lnTo>
                    <a:pt x="1490" y="468"/>
                  </a:lnTo>
                  <a:lnTo>
                    <a:pt x="1490" y="476"/>
                  </a:lnTo>
                  <a:lnTo>
                    <a:pt x="1491" y="483"/>
                  </a:lnTo>
                  <a:lnTo>
                    <a:pt x="1492" y="492"/>
                  </a:lnTo>
                  <a:lnTo>
                    <a:pt x="1495" y="500"/>
                  </a:lnTo>
                  <a:lnTo>
                    <a:pt x="1499" y="509"/>
                  </a:lnTo>
                  <a:lnTo>
                    <a:pt x="1503" y="519"/>
                  </a:lnTo>
                  <a:lnTo>
                    <a:pt x="1508" y="530"/>
                  </a:lnTo>
                  <a:lnTo>
                    <a:pt x="1516" y="541"/>
                  </a:lnTo>
                  <a:lnTo>
                    <a:pt x="1524" y="554"/>
                  </a:lnTo>
                  <a:lnTo>
                    <a:pt x="1534" y="567"/>
                  </a:lnTo>
                  <a:lnTo>
                    <a:pt x="1502" y="574"/>
                  </a:lnTo>
                  <a:lnTo>
                    <a:pt x="1471" y="581"/>
                  </a:lnTo>
                  <a:lnTo>
                    <a:pt x="1440" y="588"/>
                  </a:lnTo>
                  <a:lnTo>
                    <a:pt x="1409" y="593"/>
                  </a:lnTo>
                  <a:lnTo>
                    <a:pt x="1346" y="602"/>
                  </a:lnTo>
                  <a:lnTo>
                    <a:pt x="1282" y="611"/>
                  </a:lnTo>
                  <a:lnTo>
                    <a:pt x="1219" y="618"/>
                  </a:lnTo>
                  <a:lnTo>
                    <a:pt x="1157" y="625"/>
                  </a:lnTo>
                  <a:lnTo>
                    <a:pt x="1095" y="633"/>
                  </a:lnTo>
                  <a:lnTo>
                    <a:pt x="1032" y="642"/>
                  </a:lnTo>
                  <a:lnTo>
                    <a:pt x="1028" y="655"/>
                  </a:lnTo>
                  <a:lnTo>
                    <a:pt x="1024" y="669"/>
                  </a:lnTo>
                  <a:lnTo>
                    <a:pt x="1020" y="683"/>
                  </a:lnTo>
                  <a:lnTo>
                    <a:pt x="1016" y="697"/>
                  </a:lnTo>
                  <a:lnTo>
                    <a:pt x="1027" y="704"/>
                  </a:lnTo>
                  <a:lnTo>
                    <a:pt x="1039" y="710"/>
                  </a:lnTo>
                  <a:lnTo>
                    <a:pt x="1037" y="726"/>
                  </a:lnTo>
                  <a:lnTo>
                    <a:pt x="1034" y="744"/>
                  </a:lnTo>
                  <a:lnTo>
                    <a:pt x="1033" y="754"/>
                  </a:lnTo>
                  <a:lnTo>
                    <a:pt x="1032" y="763"/>
                  </a:lnTo>
                  <a:lnTo>
                    <a:pt x="1032" y="774"/>
                  </a:lnTo>
                  <a:lnTo>
                    <a:pt x="1032" y="784"/>
                  </a:lnTo>
                  <a:lnTo>
                    <a:pt x="1055" y="795"/>
                  </a:lnTo>
                  <a:lnTo>
                    <a:pt x="1042" y="812"/>
                  </a:lnTo>
                  <a:lnTo>
                    <a:pt x="1032" y="823"/>
                  </a:lnTo>
                  <a:lnTo>
                    <a:pt x="1031" y="825"/>
                  </a:lnTo>
                  <a:lnTo>
                    <a:pt x="1031" y="829"/>
                  </a:lnTo>
                  <a:lnTo>
                    <a:pt x="1032" y="832"/>
                  </a:lnTo>
                  <a:lnTo>
                    <a:pt x="1033" y="836"/>
                  </a:lnTo>
                  <a:lnTo>
                    <a:pt x="1041" y="847"/>
                  </a:lnTo>
                  <a:lnTo>
                    <a:pt x="1052" y="860"/>
                  </a:lnTo>
                  <a:lnTo>
                    <a:pt x="1074" y="862"/>
                  </a:lnTo>
                  <a:lnTo>
                    <a:pt x="1096" y="863"/>
                  </a:lnTo>
                  <a:lnTo>
                    <a:pt x="1119" y="863"/>
                  </a:lnTo>
                  <a:lnTo>
                    <a:pt x="1143" y="861"/>
                  </a:lnTo>
                  <a:lnTo>
                    <a:pt x="1169" y="859"/>
                  </a:lnTo>
                  <a:lnTo>
                    <a:pt x="1195" y="856"/>
                  </a:lnTo>
                  <a:lnTo>
                    <a:pt x="1221" y="852"/>
                  </a:lnTo>
                  <a:lnTo>
                    <a:pt x="1249" y="848"/>
                  </a:lnTo>
                  <a:lnTo>
                    <a:pt x="1303" y="838"/>
                  </a:lnTo>
                  <a:lnTo>
                    <a:pt x="1356" y="829"/>
                  </a:lnTo>
                  <a:lnTo>
                    <a:pt x="1407" y="820"/>
                  </a:lnTo>
                  <a:lnTo>
                    <a:pt x="1453" y="815"/>
                  </a:lnTo>
                  <a:lnTo>
                    <a:pt x="1451" y="834"/>
                  </a:lnTo>
                  <a:lnTo>
                    <a:pt x="1447" y="854"/>
                  </a:lnTo>
                  <a:lnTo>
                    <a:pt x="1441" y="875"/>
                  </a:lnTo>
                  <a:lnTo>
                    <a:pt x="1430" y="897"/>
                  </a:lnTo>
                  <a:lnTo>
                    <a:pt x="1419" y="921"/>
                  </a:lnTo>
                  <a:lnTo>
                    <a:pt x="1405" y="944"/>
                  </a:lnTo>
                  <a:lnTo>
                    <a:pt x="1389" y="968"/>
                  </a:lnTo>
                  <a:lnTo>
                    <a:pt x="1372" y="993"/>
                  </a:lnTo>
                  <a:lnTo>
                    <a:pt x="1334" y="1044"/>
                  </a:lnTo>
                  <a:lnTo>
                    <a:pt x="1293" y="1097"/>
                  </a:lnTo>
                  <a:lnTo>
                    <a:pt x="1250" y="1150"/>
                  </a:lnTo>
                  <a:lnTo>
                    <a:pt x="1208" y="1203"/>
                  </a:lnTo>
                  <a:lnTo>
                    <a:pt x="1186" y="1229"/>
                  </a:lnTo>
                  <a:lnTo>
                    <a:pt x="1166" y="1254"/>
                  </a:lnTo>
                  <a:lnTo>
                    <a:pt x="1148" y="1281"/>
                  </a:lnTo>
                  <a:lnTo>
                    <a:pt x="1131" y="1305"/>
                  </a:lnTo>
                  <a:lnTo>
                    <a:pt x="1114" y="1331"/>
                  </a:lnTo>
                  <a:lnTo>
                    <a:pt x="1100" y="1354"/>
                  </a:lnTo>
                  <a:lnTo>
                    <a:pt x="1087" y="1378"/>
                  </a:lnTo>
                  <a:lnTo>
                    <a:pt x="1077" y="1400"/>
                  </a:lnTo>
                  <a:lnTo>
                    <a:pt x="1068" y="1421"/>
                  </a:lnTo>
                  <a:lnTo>
                    <a:pt x="1063" y="1443"/>
                  </a:lnTo>
                  <a:lnTo>
                    <a:pt x="1060" y="1463"/>
                  </a:lnTo>
                  <a:lnTo>
                    <a:pt x="1060" y="1481"/>
                  </a:lnTo>
                  <a:lnTo>
                    <a:pt x="1064" y="1499"/>
                  </a:lnTo>
                  <a:lnTo>
                    <a:pt x="1070" y="1514"/>
                  </a:lnTo>
                  <a:lnTo>
                    <a:pt x="1082" y="1529"/>
                  </a:lnTo>
                  <a:lnTo>
                    <a:pt x="1097" y="1543"/>
                  </a:lnTo>
                  <a:lnTo>
                    <a:pt x="1108" y="1527"/>
                  </a:lnTo>
                  <a:lnTo>
                    <a:pt x="1120" y="1510"/>
                  </a:lnTo>
                  <a:lnTo>
                    <a:pt x="1131" y="1493"/>
                  </a:lnTo>
                  <a:lnTo>
                    <a:pt x="1140" y="1476"/>
                  </a:lnTo>
                  <a:lnTo>
                    <a:pt x="1155" y="1448"/>
                  </a:lnTo>
                  <a:lnTo>
                    <a:pt x="1165" y="1431"/>
                  </a:lnTo>
                  <a:lnTo>
                    <a:pt x="1177" y="1414"/>
                  </a:lnTo>
                  <a:lnTo>
                    <a:pt x="1197" y="1383"/>
                  </a:lnTo>
                  <a:lnTo>
                    <a:pt x="1221" y="1345"/>
                  </a:lnTo>
                  <a:lnTo>
                    <a:pt x="1250" y="1303"/>
                  </a:lnTo>
                  <a:lnTo>
                    <a:pt x="1278" y="1261"/>
                  </a:lnTo>
                  <a:lnTo>
                    <a:pt x="1304" y="1223"/>
                  </a:lnTo>
                  <a:lnTo>
                    <a:pt x="1324" y="1194"/>
                  </a:lnTo>
                  <a:lnTo>
                    <a:pt x="1337" y="1177"/>
                  </a:lnTo>
                  <a:lnTo>
                    <a:pt x="1345" y="1180"/>
                  </a:lnTo>
                  <a:lnTo>
                    <a:pt x="1352" y="1184"/>
                  </a:lnTo>
                  <a:lnTo>
                    <a:pt x="1354" y="1190"/>
                  </a:lnTo>
                  <a:lnTo>
                    <a:pt x="1355" y="1198"/>
                  </a:lnTo>
                  <a:lnTo>
                    <a:pt x="1355" y="1208"/>
                  </a:lnTo>
                  <a:lnTo>
                    <a:pt x="1355" y="1217"/>
                  </a:lnTo>
                  <a:lnTo>
                    <a:pt x="1352" y="1241"/>
                  </a:lnTo>
                  <a:lnTo>
                    <a:pt x="1348" y="1266"/>
                  </a:lnTo>
                  <a:lnTo>
                    <a:pt x="1342" y="1294"/>
                  </a:lnTo>
                  <a:lnTo>
                    <a:pt x="1334" y="1324"/>
                  </a:lnTo>
                  <a:lnTo>
                    <a:pt x="1325" y="1355"/>
                  </a:lnTo>
                  <a:lnTo>
                    <a:pt x="1315" y="1387"/>
                  </a:lnTo>
                  <a:lnTo>
                    <a:pt x="1293" y="1451"/>
                  </a:lnTo>
                  <a:lnTo>
                    <a:pt x="1272" y="1512"/>
                  </a:lnTo>
                  <a:lnTo>
                    <a:pt x="1254" y="1565"/>
                  </a:lnTo>
                  <a:lnTo>
                    <a:pt x="1240" y="1608"/>
                  </a:lnTo>
                  <a:lnTo>
                    <a:pt x="1236" y="1639"/>
                  </a:lnTo>
                  <a:lnTo>
                    <a:pt x="1232" y="1671"/>
                  </a:lnTo>
                  <a:lnTo>
                    <a:pt x="1227" y="1703"/>
                  </a:lnTo>
                  <a:lnTo>
                    <a:pt x="1221" y="1735"/>
                  </a:lnTo>
                  <a:lnTo>
                    <a:pt x="1215" y="1767"/>
                  </a:lnTo>
                  <a:lnTo>
                    <a:pt x="1205" y="1798"/>
                  </a:lnTo>
                  <a:lnTo>
                    <a:pt x="1200" y="1813"/>
                  </a:lnTo>
                  <a:lnTo>
                    <a:pt x="1194" y="1828"/>
                  </a:lnTo>
                  <a:lnTo>
                    <a:pt x="1188" y="1843"/>
                  </a:lnTo>
                  <a:lnTo>
                    <a:pt x="1180" y="1858"/>
                  </a:lnTo>
                  <a:lnTo>
                    <a:pt x="1174" y="1854"/>
                  </a:lnTo>
                  <a:lnTo>
                    <a:pt x="1171" y="1848"/>
                  </a:lnTo>
                  <a:lnTo>
                    <a:pt x="1167" y="1844"/>
                  </a:lnTo>
                  <a:lnTo>
                    <a:pt x="1166" y="1840"/>
                  </a:lnTo>
                  <a:lnTo>
                    <a:pt x="1166" y="1832"/>
                  </a:lnTo>
                  <a:lnTo>
                    <a:pt x="1166" y="1825"/>
                  </a:lnTo>
                  <a:lnTo>
                    <a:pt x="1166" y="1822"/>
                  </a:lnTo>
                  <a:lnTo>
                    <a:pt x="1166" y="1818"/>
                  </a:lnTo>
                  <a:lnTo>
                    <a:pt x="1165" y="1815"/>
                  </a:lnTo>
                  <a:lnTo>
                    <a:pt x="1162" y="1811"/>
                  </a:lnTo>
                  <a:lnTo>
                    <a:pt x="1158" y="1808"/>
                  </a:lnTo>
                  <a:lnTo>
                    <a:pt x="1153" y="1805"/>
                  </a:lnTo>
                  <a:lnTo>
                    <a:pt x="1145" y="1802"/>
                  </a:lnTo>
                  <a:lnTo>
                    <a:pt x="1135" y="1799"/>
                  </a:lnTo>
                  <a:lnTo>
                    <a:pt x="1144" y="1774"/>
                  </a:lnTo>
                  <a:lnTo>
                    <a:pt x="1150" y="1756"/>
                  </a:lnTo>
                  <a:lnTo>
                    <a:pt x="1152" y="1745"/>
                  </a:lnTo>
                  <a:lnTo>
                    <a:pt x="1154" y="1735"/>
                  </a:lnTo>
                  <a:lnTo>
                    <a:pt x="1156" y="1731"/>
                  </a:lnTo>
                  <a:lnTo>
                    <a:pt x="1158" y="1727"/>
                  </a:lnTo>
                  <a:lnTo>
                    <a:pt x="1161" y="1723"/>
                  </a:lnTo>
                  <a:lnTo>
                    <a:pt x="1166" y="1718"/>
                  </a:lnTo>
                  <a:lnTo>
                    <a:pt x="1180" y="1706"/>
                  </a:lnTo>
                  <a:lnTo>
                    <a:pt x="1201" y="1688"/>
                  </a:lnTo>
                  <a:lnTo>
                    <a:pt x="1200" y="1678"/>
                  </a:lnTo>
                  <a:lnTo>
                    <a:pt x="1199" y="1669"/>
                  </a:lnTo>
                  <a:lnTo>
                    <a:pt x="1196" y="1659"/>
                  </a:lnTo>
                  <a:lnTo>
                    <a:pt x="1193" y="1650"/>
                  </a:lnTo>
                  <a:lnTo>
                    <a:pt x="1190" y="1641"/>
                  </a:lnTo>
                  <a:lnTo>
                    <a:pt x="1185" y="1633"/>
                  </a:lnTo>
                  <a:lnTo>
                    <a:pt x="1180" y="1625"/>
                  </a:lnTo>
                  <a:lnTo>
                    <a:pt x="1175" y="1618"/>
                  </a:lnTo>
                  <a:lnTo>
                    <a:pt x="1163" y="1603"/>
                  </a:lnTo>
                  <a:lnTo>
                    <a:pt x="1150" y="1589"/>
                  </a:lnTo>
                  <a:lnTo>
                    <a:pt x="1135" y="1577"/>
                  </a:lnTo>
                  <a:lnTo>
                    <a:pt x="1119" y="1565"/>
                  </a:lnTo>
                  <a:lnTo>
                    <a:pt x="1102" y="1555"/>
                  </a:lnTo>
                  <a:lnTo>
                    <a:pt x="1085" y="1544"/>
                  </a:lnTo>
                  <a:lnTo>
                    <a:pt x="1068" y="1536"/>
                  </a:lnTo>
                  <a:lnTo>
                    <a:pt x="1050" y="1526"/>
                  </a:lnTo>
                  <a:lnTo>
                    <a:pt x="1018" y="1510"/>
                  </a:lnTo>
                  <a:lnTo>
                    <a:pt x="989" y="1494"/>
                  </a:lnTo>
                  <a:lnTo>
                    <a:pt x="989" y="1473"/>
                  </a:lnTo>
                  <a:lnTo>
                    <a:pt x="988" y="1453"/>
                  </a:lnTo>
                  <a:lnTo>
                    <a:pt x="986" y="1436"/>
                  </a:lnTo>
                  <a:lnTo>
                    <a:pt x="983" y="1422"/>
                  </a:lnTo>
                  <a:lnTo>
                    <a:pt x="979" y="1410"/>
                  </a:lnTo>
                  <a:lnTo>
                    <a:pt x="972" y="1400"/>
                  </a:lnTo>
                  <a:lnTo>
                    <a:pt x="969" y="1396"/>
                  </a:lnTo>
                  <a:lnTo>
                    <a:pt x="966" y="1393"/>
                  </a:lnTo>
                  <a:lnTo>
                    <a:pt x="962" y="1390"/>
                  </a:lnTo>
                  <a:lnTo>
                    <a:pt x="957" y="1388"/>
                  </a:lnTo>
                  <a:lnTo>
                    <a:pt x="953" y="1385"/>
                  </a:lnTo>
                  <a:lnTo>
                    <a:pt x="949" y="1384"/>
                  </a:lnTo>
                  <a:lnTo>
                    <a:pt x="944" y="1383"/>
                  </a:lnTo>
                  <a:lnTo>
                    <a:pt x="938" y="1383"/>
                  </a:lnTo>
                  <a:lnTo>
                    <a:pt x="928" y="1384"/>
                  </a:lnTo>
                  <a:lnTo>
                    <a:pt x="916" y="1387"/>
                  </a:lnTo>
                  <a:lnTo>
                    <a:pt x="904" y="1391"/>
                  </a:lnTo>
                  <a:lnTo>
                    <a:pt x="891" y="1397"/>
                  </a:lnTo>
                  <a:lnTo>
                    <a:pt x="877" y="1405"/>
                  </a:lnTo>
                  <a:lnTo>
                    <a:pt x="862" y="1414"/>
                  </a:lnTo>
                  <a:lnTo>
                    <a:pt x="874" y="1424"/>
                  </a:lnTo>
                  <a:lnTo>
                    <a:pt x="887" y="1434"/>
                  </a:lnTo>
                  <a:lnTo>
                    <a:pt x="887" y="1457"/>
                  </a:lnTo>
                  <a:lnTo>
                    <a:pt x="864" y="1474"/>
                  </a:lnTo>
                  <a:lnTo>
                    <a:pt x="840" y="1491"/>
                  </a:lnTo>
                  <a:lnTo>
                    <a:pt x="816" y="1508"/>
                  </a:lnTo>
                  <a:lnTo>
                    <a:pt x="792" y="1525"/>
                  </a:lnTo>
                  <a:lnTo>
                    <a:pt x="768" y="1541"/>
                  </a:lnTo>
                  <a:lnTo>
                    <a:pt x="744" y="1558"/>
                  </a:lnTo>
                  <a:lnTo>
                    <a:pt x="720" y="1573"/>
                  </a:lnTo>
                  <a:lnTo>
                    <a:pt x="698" y="1588"/>
                  </a:lnTo>
                  <a:lnTo>
                    <a:pt x="693" y="1584"/>
                  </a:lnTo>
                  <a:lnTo>
                    <a:pt x="688" y="1579"/>
                  </a:lnTo>
                  <a:lnTo>
                    <a:pt x="685" y="1573"/>
                  </a:lnTo>
                  <a:lnTo>
                    <a:pt x="683" y="1565"/>
                  </a:lnTo>
                  <a:lnTo>
                    <a:pt x="681" y="1557"/>
                  </a:lnTo>
                  <a:lnTo>
                    <a:pt x="680" y="1548"/>
                  </a:lnTo>
                  <a:lnTo>
                    <a:pt x="680" y="1539"/>
                  </a:lnTo>
                  <a:lnTo>
                    <a:pt x="681" y="1528"/>
                  </a:lnTo>
                  <a:lnTo>
                    <a:pt x="683" y="1506"/>
                  </a:lnTo>
                  <a:lnTo>
                    <a:pt x="688" y="1482"/>
                  </a:lnTo>
                  <a:lnTo>
                    <a:pt x="695" y="1457"/>
                  </a:lnTo>
                  <a:lnTo>
                    <a:pt x="702" y="1431"/>
                  </a:lnTo>
                  <a:lnTo>
                    <a:pt x="720" y="1379"/>
                  </a:lnTo>
                  <a:lnTo>
                    <a:pt x="737" y="1331"/>
                  </a:lnTo>
                  <a:lnTo>
                    <a:pt x="752" y="1290"/>
                  </a:lnTo>
                  <a:lnTo>
                    <a:pt x="761" y="1263"/>
                  </a:lnTo>
                  <a:lnTo>
                    <a:pt x="759" y="1190"/>
                  </a:lnTo>
                  <a:lnTo>
                    <a:pt x="756" y="1123"/>
                  </a:lnTo>
                  <a:lnTo>
                    <a:pt x="753" y="1093"/>
                  </a:lnTo>
                  <a:lnTo>
                    <a:pt x="749" y="1063"/>
                  </a:lnTo>
                  <a:lnTo>
                    <a:pt x="746" y="1049"/>
                  </a:lnTo>
                  <a:lnTo>
                    <a:pt x="743" y="1036"/>
                  </a:lnTo>
                  <a:lnTo>
                    <a:pt x="740" y="1022"/>
                  </a:lnTo>
                  <a:lnTo>
                    <a:pt x="736" y="1009"/>
                  </a:lnTo>
                  <a:lnTo>
                    <a:pt x="731" y="998"/>
                  </a:lnTo>
                  <a:lnTo>
                    <a:pt x="726" y="986"/>
                  </a:lnTo>
                  <a:lnTo>
                    <a:pt x="720" y="974"/>
                  </a:lnTo>
                  <a:lnTo>
                    <a:pt x="714" y="964"/>
                  </a:lnTo>
                  <a:lnTo>
                    <a:pt x="706" y="954"/>
                  </a:lnTo>
                  <a:lnTo>
                    <a:pt x="699" y="945"/>
                  </a:lnTo>
                  <a:lnTo>
                    <a:pt x="690" y="936"/>
                  </a:lnTo>
                  <a:lnTo>
                    <a:pt x="681" y="928"/>
                  </a:lnTo>
                  <a:lnTo>
                    <a:pt x="670" y="921"/>
                  </a:lnTo>
                  <a:lnTo>
                    <a:pt x="660" y="913"/>
                  </a:lnTo>
                  <a:lnTo>
                    <a:pt x="647" y="908"/>
                  </a:lnTo>
                  <a:lnTo>
                    <a:pt x="635" y="902"/>
                  </a:lnTo>
                  <a:lnTo>
                    <a:pt x="621" y="897"/>
                  </a:lnTo>
                  <a:lnTo>
                    <a:pt x="606" y="893"/>
                  </a:lnTo>
                  <a:lnTo>
                    <a:pt x="589" y="889"/>
                  </a:lnTo>
                  <a:lnTo>
                    <a:pt x="572" y="887"/>
                  </a:lnTo>
                  <a:lnTo>
                    <a:pt x="570" y="893"/>
                  </a:lnTo>
                  <a:lnTo>
                    <a:pt x="569" y="902"/>
                  </a:lnTo>
                  <a:lnTo>
                    <a:pt x="568" y="912"/>
                  </a:lnTo>
                  <a:lnTo>
                    <a:pt x="568" y="924"/>
                  </a:lnTo>
                  <a:lnTo>
                    <a:pt x="570" y="950"/>
                  </a:lnTo>
                  <a:lnTo>
                    <a:pt x="574" y="980"/>
                  </a:lnTo>
                  <a:lnTo>
                    <a:pt x="580" y="1010"/>
                  </a:lnTo>
                  <a:lnTo>
                    <a:pt x="585" y="1040"/>
                  </a:lnTo>
                  <a:lnTo>
                    <a:pt x="589" y="1066"/>
                  </a:lnTo>
                  <a:lnTo>
                    <a:pt x="591" y="1087"/>
                  </a:lnTo>
                  <a:lnTo>
                    <a:pt x="562" y="1122"/>
                  </a:lnTo>
                  <a:lnTo>
                    <a:pt x="533" y="1155"/>
                  </a:lnTo>
                  <a:lnTo>
                    <a:pt x="520" y="1171"/>
                  </a:lnTo>
                  <a:lnTo>
                    <a:pt x="508" y="1187"/>
                  </a:lnTo>
                  <a:lnTo>
                    <a:pt x="497" y="1203"/>
                  </a:lnTo>
                  <a:lnTo>
                    <a:pt x="488" y="1219"/>
                  </a:lnTo>
                  <a:lnTo>
                    <a:pt x="485" y="1226"/>
                  </a:lnTo>
                  <a:lnTo>
                    <a:pt x="482" y="1234"/>
                  </a:lnTo>
                  <a:lnTo>
                    <a:pt x="478" y="1243"/>
                  </a:lnTo>
                  <a:lnTo>
                    <a:pt x="476" y="1251"/>
                  </a:lnTo>
                  <a:lnTo>
                    <a:pt x="474" y="1260"/>
                  </a:lnTo>
                  <a:lnTo>
                    <a:pt x="473" y="1268"/>
                  </a:lnTo>
                  <a:lnTo>
                    <a:pt x="473" y="1277"/>
                  </a:lnTo>
                  <a:lnTo>
                    <a:pt x="473" y="1285"/>
                  </a:lnTo>
                  <a:lnTo>
                    <a:pt x="474" y="1295"/>
                  </a:lnTo>
                  <a:lnTo>
                    <a:pt x="476" y="1303"/>
                  </a:lnTo>
                  <a:lnTo>
                    <a:pt x="479" y="1313"/>
                  </a:lnTo>
                  <a:lnTo>
                    <a:pt x="483" y="1323"/>
                  </a:lnTo>
                  <a:lnTo>
                    <a:pt x="487" y="1333"/>
                  </a:lnTo>
                  <a:lnTo>
                    <a:pt x="492" y="1343"/>
                  </a:lnTo>
                  <a:lnTo>
                    <a:pt x="498" y="1354"/>
                  </a:lnTo>
                  <a:lnTo>
                    <a:pt x="506" y="1364"/>
                  </a:lnTo>
                  <a:lnTo>
                    <a:pt x="508" y="1383"/>
                  </a:lnTo>
                  <a:lnTo>
                    <a:pt x="510" y="1401"/>
                  </a:lnTo>
                  <a:lnTo>
                    <a:pt x="513" y="1416"/>
                  </a:lnTo>
                  <a:lnTo>
                    <a:pt x="517" y="1431"/>
                  </a:lnTo>
                  <a:lnTo>
                    <a:pt x="522" y="1443"/>
                  </a:lnTo>
                  <a:lnTo>
                    <a:pt x="527" y="1453"/>
                  </a:lnTo>
                  <a:lnTo>
                    <a:pt x="533" y="1463"/>
                  </a:lnTo>
                  <a:lnTo>
                    <a:pt x="541" y="1471"/>
                  </a:lnTo>
                  <a:lnTo>
                    <a:pt x="548" y="1478"/>
                  </a:lnTo>
                  <a:lnTo>
                    <a:pt x="558" y="1485"/>
                  </a:lnTo>
                  <a:lnTo>
                    <a:pt x="568" y="1491"/>
                  </a:lnTo>
                  <a:lnTo>
                    <a:pt x="581" y="1496"/>
                  </a:lnTo>
                  <a:lnTo>
                    <a:pt x="609" y="1507"/>
                  </a:lnTo>
                  <a:lnTo>
                    <a:pt x="645" y="1517"/>
                  </a:lnTo>
                  <a:lnTo>
                    <a:pt x="645" y="1526"/>
                  </a:lnTo>
                  <a:lnTo>
                    <a:pt x="646" y="1537"/>
                  </a:lnTo>
                  <a:lnTo>
                    <a:pt x="550" y="1537"/>
                  </a:lnTo>
                  <a:lnTo>
                    <a:pt x="551" y="1551"/>
                  </a:lnTo>
                  <a:lnTo>
                    <a:pt x="551" y="1567"/>
                  </a:lnTo>
                  <a:lnTo>
                    <a:pt x="555" y="1568"/>
                  </a:lnTo>
                  <a:lnTo>
                    <a:pt x="560" y="1569"/>
                  </a:lnTo>
                  <a:lnTo>
                    <a:pt x="565" y="1570"/>
                  </a:lnTo>
                  <a:lnTo>
                    <a:pt x="571" y="1570"/>
                  </a:lnTo>
                  <a:lnTo>
                    <a:pt x="585" y="1570"/>
                  </a:lnTo>
                  <a:lnTo>
                    <a:pt x="600" y="1569"/>
                  </a:lnTo>
                  <a:lnTo>
                    <a:pt x="629" y="1565"/>
                  </a:lnTo>
                  <a:lnTo>
                    <a:pt x="655" y="1562"/>
                  </a:lnTo>
                  <a:lnTo>
                    <a:pt x="655" y="1571"/>
                  </a:lnTo>
                  <a:lnTo>
                    <a:pt x="656" y="1582"/>
                  </a:lnTo>
                  <a:lnTo>
                    <a:pt x="646" y="1585"/>
                  </a:lnTo>
                  <a:lnTo>
                    <a:pt x="634" y="1587"/>
                  </a:lnTo>
                  <a:lnTo>
                    <a:pt x="619" y="1588"/>
                  </a:lnTo>
                  <a:lnTo>
                    <a:pt x="603" y="1589"/>
                  </a:lnTo>
                  <a:lnTo>
                    <a:pt x="587" y="1589"/>
                  </a:lnTo>
                  <a:lnTo>
                    <a:pt x="572" y="1590"/>
                  </a:lnTo>
                  <a:lnTo>
                    <a:pt x="559" y="1592"/>
                  </a:lnTo>
                  <a:lnTo>
                    <a:pt x="547" y="1594"/>
                  </a:lnTo>
                  <a:lnTo>
                    <a:pt x="546" y="1615"/>
                  </a:lnTo>
                  <a:lnTo>
                    <a:pt x="545" y="1635"/>
                  </a:lnTo>
                  <a:lnTo>
                    <a:pt x="543" y="1656"/>
                  </a:lnTo>
                  <a:lnTo>
                    <a:pt x="541" y="1677"/>
                  </a:lnTo>
                  <a:lnTo>
                    <a:pt x="537" y="1698"/>
                  </a:lnTo>
                  <a:lnTo>
                    <a:pt x="534" y="1718"/>
                  </a:lnTo>
                  <a:lnTo>
                    <a:pt x="531" y="1739"/>
                  </a:lnTo>
                  <a:lnTo>
                    <a:pt x="527" y="1761"/>
                  </a:lnTo>
                  <a:lnTo>
                    <a:pt x="508" y="1791"/>
                  </a:lnTo>
                  <a:lnTo>
                    <a:pt x="477" y="1839"/>
                  </a:lnTo>
                  <a:lnTo>
                    <a:pt x="461" y="1861"/>
                  </a:lnTo>
                  <a:lnTo>
                    <a:pt x="448" y="1878"/>
                  </a:lnTo>
                  <a:lnTo>
                    <a:pt x="441" y="1884"/>
                  </a:lnTo>
                  <a:lnTo>
                    <a:pt x="435" y="1888"/>
                  </a:lnTo>
                  <a:lnTo>
                    <a:pt x="433" y="1890"/>
                  </a:lnTo>
                  <a:lnTo>
                    <a:pt x="431" y="1891"/>
                  </a:lnTo>
                  <a:lnTo>
                    <a:pt x="430" y="1890"/>
                  </a:lnTo>
                  <a:lnTo>
                    <a:pt x="428" y="1888"/>
                  </a:lnTo>
                  <a:lnTo>
                    <a:pt x="451" y="1842"/>
                  </a:lnTo>
                  <a:lnTo>
                    <a:pt x="469" y="1800"/>
                  </a:lnTo>
                  <a:lnTo>
                    <a:pt x="476" y="1781"/>
                  </a:lnTo>
                  <a:lnTo>
                    <a:pt x="482" y="1764"/>
                  </a:lnTo>
                  <a:lnTo>
                    <a:pt x="485" y="1750"/>
                  </a:lnTo>
                  <a:lnTo>
                    <a:pt x="486" y="1739"/>
                  </a:lnTo>
                  <a:lnTo>
                    <a:pt x="485" y="1735"/>
                  </a:lnTo>
                  <a:lnTo>
                    <a:pt x="484" y="1731"/>
                  </a:lnTo>
                  <a:lnTo>
                    <a:pt x="483" y="1729"/>
                  </a:lnTo>
                  <a:lnTo>
                    <a:pt x="479" y="1727"/>
                  </a:lnTo>
                  <a:lnTo>
                    <a:pt x="476" y="1726"/>
                  </a:lnTo>
                  <a:lnTo>
                    <a:pt x="472" y="1726"/>
                  </a:lnTo>
                  <a:lnTo>
                    <a:pt x="468" y="1728"/>
                  </a:lnTo>
                  <a:lnTo>
                    <a:pt x="461" y="1730"/>
                  </a:lnTo>
                  <a:lnTo>
                    <a:pt x="448" y="1738"/>
                  </a:lnTo>
                  <a:lnTo>
                    <a:pt x="430" y="1751"/>
                  </a:lnTo>
                  <a:lnTo>
                    <a:pt x="408" y="1770"/>
                  </a:lnTo>
                  <a:lnTo>
                    <a:pt x="381" y="1794"/>
                  </a:lnTo>
                  <a:lnTo>
                    <a:pt x="373" y="1798"/>
                  </a:lnTo>
                  <a:lnTo>
                    <a:pt x="365" y="1800"/>
                  </a:lnTo>
                  <a:lnTo>
                    <a:pt x="358" y="1802"/>
                  </a:lnTo>
                  <a:lnTo>
                    <a:pt x="352" y="1803"/>
                  </a:lnTo>
                  <a:lnTo>
                    <a:pt x="341" y="1803"/>
                  </a:lnTo>
                  <a:lnTo>
                    <a:pt x="331" y="1802"/>
                  </a:lnTo>
                  <a:lnTo>
                    <a:pt x="315" y="1797"/>
                  </a:lnTo>
                  <a:lnTo>
                    <a:pt x="302" y="1790"/>
                  </a:lnTo>
                  <a:lnTo>
                    <a:pt x="296" y="1789"/>
                  </a:lnTo>
                  <a:lnTo>
                    <a:pt x="289" y="1789"/>
                  </a:lnTo>
                  <a:lnTo>
                    <a:pt x="286" y="1790"/>
                  </a:lnTo>
                  <a:lnTo>
                    <a:pt x="282" y="1791"/>
                  </a:lnTo>
                  <a:lnTo>
                    <a:pt x="279" y="1793"/>
                  </a:lnTo>
                  <a:lnTo>
                    <a:pt x="275" y="1797"/>
                  </a:lnTo>
                  <a:lnTo>
                    <a:pt x="265" y="1805"/>
                  </a:lnTo>
                  <a:lnTo>
                    <a:pt x="255" y="1818"/>
                  </a:lnTo>
                  <a:lnTo>
                    <a:pt x="242" y="1835"/>
                  </a:lnTo>
                  <a:lnTo>
                    <a:pt x="227" y="1857"/>
                  </a:lnTo>
                  <a:lnTo>
                    <a:pt x="206" y="1841"/>
                  </a:lnTo>
                  <a:lnTo>
                    <a:pt x="190" y="1828"/>
                  </a:lnTo>
                  <a:lnTo>
                    <a:pt x="178" y="1819"/>
                  </a:lnTo>
                  <a:lnTo>
                    <a:pt x="167" y="1812"/>
                  </a:lnTo>
                  <a:lnTo>
                    <a:pt x="161" y="1810"/>
                  </a:lnTo>
                  <a:lnTo>
                    <a:pt x="155" y="1808"/>
                  </a:lnTo>
                  <a:lnTo>
                    <a:pt x="149" y="1807"/>
                  </a:lnTo>
                  <a:lnTo>
                    <a:pt x="143" y="1806"/>
                  </a:lnTo>
                  <a:lnTo>
                    <a:pt x="127" y="1805"/>
                  </a:lnTo>
                  <a:lnTo>
                    <a:pt x="107" y="1805"/>
                  </a:lnTo>
                  <a:lnTo>
                    <a:pt x="95" y="1792"/>
                  </a:lnTo>
                  <a:lnTo>
                    <a:pt x="86" y="1780"/>
                  </a:lnTo>
                  <a:lnTo>
                    <a:pt x="69" y="1779"/>
                  </a:lnTo>
                  <a:lnTo>
                    <a:pt x="53" y="1779"/>
                  </a:lnTo>
                  <a:lnTo>
                    <a:pt x="37" y="1779"/>
                  </a:lnTo>
                  <a:lnTo>
                    <a:pt x="21" y="1779"/>
                  </a:lnTo>
                  <a:lnTo>
                    <a:pt x="16" y="1789"/>
                  </a:lnTo>
                  <a:lnTo>
                    <a:pt x="11" y="1800"/>
                  </a:lnTo>
                  <a:lnTo>
                    <a:pt x="6" y="1810"/>
                  </a:lnTo>
                  <a:lnTo>
                    <a:pt x="0" y="1821"/>
                  </a:lnTo>
                  <a:lnTo>
                    <a:pt x="5" y="1831"/>
                  </a:lnTo>
                  <a:lnTo>
                    <a:pt x="9" y="1841"/>
                  </a:lnTo>
                  <a:lnTo>
                    <a:pt x="13" y="1851"/>
                  </a:lnTo>
                  <a:lnTo>
                    <a:pt x="17" y="1862"/>
                  </a:lnTo>
                  <a:lnTo>
                    <a:pt x="16" y="1875"/>
                  </a:lnTo>
                  <a:lnTo>
                    <a:pt x="17" y="1887"/>
                  </a:lnTo>
                  <a:lnTo>
                    <a:pt x="18" y="1898"/>
                  </a:lnTo>
                  <a:lnTo>
                    <a:pt x="19" y="1910"/>
                  </a:lnTo>
                  <a:lnTo>
                    <a:pt x="21" y="1919"/>
                  </a:lnTo>
                  <a:lnTo>
                    <a:pt x="25" y="1929"/>
                  </a:lnTo>
                  <a:lnTo>
                    <a:pt x="27" y="1938"/>
                  </a:lnTo>
                  <a:lnTo>
                    <a:pt x="31" y="1947"/>
                  </a:lnTo>
                  <a:lnTo>
                    <a:pt x="35" y="1954"/>
                  </a:lnTo>
                  <a:lnTo>
                    <a:pt x="39" y="1961"/>
                  </a:lnTo>
                  <a:lnTo>
                    <a:pt x="45" y="1969"/>
                  </a:lnTo>
                  <a:lnTo>
                    <a:pt x="50" y="1975"/>
                  </a:lnTo>
                  <a:lnTo>
                    <a:pt x="62" y="1988"/>
                  </a:lnTo>
                  <a:lnTo>
                    <a:pt x="75" y="1998"/>
                  </a:lnTo>
                  <a:lnTo>
                    <a:pt x="90" y="2008"/>
                  </a:lnTo>
                  <a:lnTo>
                    <a:pt x="106" y="2017"/>
                  </a:lnTo>
                  <a:lnTo>
                    <a:pt x="123" y="2026"/>
                  </a:lnTo>
                  <a:lnTo>
                    <a:pt x="141" y="2035"/>
                  </a:lnTo>
                  <a:lnTo>
                    <a:pt x="178" y="2053"/>
                  </a:lnTo>
                  <a:lnTo>
                    <a:pt x="217" y="2074"/>
                  </a:lnTo>
                  <a:lnTo>
                    <a:pt x="215" y="2076"/>
                  </a:lnTo>
                  <a:lnTo>
                    <a:pt x="212" y="2077"/>
                  </a:lnTo>
                  <a:lnTo>
                    <a:pt x="209" y="2078"/>
                  </a:lnTo>
                  <a:lnTo>
                    <a:pt x="206" y="2078"/>
                  </a:lnTo>
                  <a:lnTo>
                    <a:pt x="198" y="2077"/>
                  </a:lnTo>
                  <a:lnTo>
                    <a:pt x="187" y="2074"/>
                  </a:lnTo>
                  <a:lnTo>
                    <a:pt x="163" y="2066"/>
                  </a:lnTo>
                  <a:lnTo>
                    <a:pt x="135" y="2055"/>
                  </a:lnTo>
                  <a:lnTo>
                    <a:pt x="107" y="2045"/>
                  </a:lnTo>
                  <a:lnTo>
                    <a:pt x="79" y="2034"/>
                  </a:lnTo>
                  <a:lnTo>
                    <a:pt x="66" y="2031"/>
                  </a:lnTo>
                  <a:lnTo>
                    <a:pt x="54" y="2028"/>
                  </a:lnTo>
                  <a:lnTo>
                    <a:pt x="45" y="2027"/>
                  </a:lnTo>
                  <a:lnTo>
                    <a:pt x="35" y="2027"/>
                  </a:lnTo>
                  <a:lnTo>
                    <a:pt x="28" y="2042"/>
                  </a:lnTo>
                  <a:lnTo>
                    <a:pt x="21" y="2056"/>
                  </a:lnTo>
                  <a:lnTo>
                    <a:pt x="53" y="2101"/>
                  </a:lnTo>
                  <a:lnTo>
                    <a:pt x="66" y="2103"/>
                  </a:lnTo>
                  <a:lnTo>
                    <a:pt x="78" y="2107"/>
                  </a:lnTo>
                  <a:lnTo>
                    <a:pt x="92" y="2113"/>
                  </a:lnTo>
                  <a:lnTo>
                    <a:pt x="107" y="2121"/>
                  </a:lnTo>
                  <a:lnTo>
                    <a:pt x="122" y="2130"/>
                  </a:lnTo>
                  <a:lnTo>
                    <a:pt x="136" y="2140"/>
                  </a:lnTo>
                  <a:lnTo>
                    <a:pt x="152" y="2152"/>
                  </a:lnTo>
                  <a:lnTo>
                    <a:pt x="168" y="2164"/>
                  </a:lnTo>
                  <a:lnTo>
                    <a:pt x="199" y="2190"/>
                  </a:lnTo>
                  <a:lnTo>
                    <a:pt x="229" y="2215"/>
                  </a:lnTo>
                  <a:lnTo>
                    <a:pt x="258" y="2238"/>
                  </a:lnTo>
                  <a:lnTo>
                    <a:pt x="282" y="2258"/>
                  </a:lnTo>
                  <a:lnTo>
                    <a:pt x="279" y="2302"/>
                  </a:lnTo>
                  <a:lnTo>
                    <a:pt x="275" y="2344"/>
                  </a:lnTo>
                  <a:lnTo>
                    <a:pt x="270" y="2386"/>
                  </a:lnTo>
                  <a:lnTo>
                    <a:pt x="267" y="2428"/>
                  </a:lnTo>
                  <a:lnTo>
                    <a:pt x="263" y="2471"/>
                  </a:lnTo>
                  <a:lnTo>
                    <a:pt x="260" y="2513"/>
                  </a:lnTo>
                  <a:lnTo>
                    <a:pt x="256" y="2556"/>
                  </a:lnTo>
                  <a:lnTo>
                    <a:pt x="253" y="2599"/>
                  </a:lnTo>
                  <a:lnTo>
                    <a:pt x="261" y="2604"/>
                  </a:lnTo>
                  <a:lnTo>
                    <a:pt x="270" y="2610"/>
                  </a:lnTo>
                  <a:lnTo>
                    <a:pt x="266" y="2631"/>
                  </a:lnTo>
                  <a:lnTo>
                    <a:pt x="260" y="2655"/>
                  </a:lnTo>
                  <a:lnTo>
                    <a:pt x="254" y="2681"/>
                  </a:lnTo>
                  <a:lnTo>
                    <a:pt x="247" y="2707"/>
                  </a:lnTo>
                  <a:lnTo>
                    <a:pt x="241" y="2734"/>
                  </a:lnTo>
                  <a:lnTo>
                    <a:pt x="237" y="2759"/>
                  </a:lnTo>
                  <a:lnTo>
                    <a:pt x="233" y="2784"/>
                  </a:lnTo>
                  <a:lnTo>
                    <a:pt x="231" y="2805"/>
                  </a:lnTo>
                  <a:lnTo>
                    <a:pt x="240" y="2813"/>
                  </a:lnTo>
                  <a:lnTo>
                    <a:pt x="247" y="2822"/>
                  </a:lnTo>
                  <a:lnTo>
                    <a:pt x="252" y="2829"/>
                  </a:lnTo>
                  <a:lnTo>
                    <a:pt x="255" y="2837"/>
                  </a:lnTo>
                  <a:lnTo>
                    <a:pt x="256" y="2845"/>
                  </a:lnTo>
                  <a:lnTo>
                    <a:pt x="256" y="2852"/>
                  </a:lnTo>
                  <a:lnTo>
                    <a:pt x="255" y="2860"/>
                  </a:lnTo>
                  <a:lnTo>
                    <a:pt x="253" y="2868"/>
                  </a:lnTo>
                  <a:lnTo>
                    <a:pt x="246" y="2886"/>
                  </a:lnTo>
                  <a:lnTo>
                    <a:pt x="240" y="2907"/>
                  </a:lnTo>
                  <a:lnTo>
                    <a:pt x="237" y="2920"/>
                  </a:lnTo>
                  <a:lnTo>
                    <a:pt x="235" y="2933"/>
                  </a:lnTo>
                  <a:lnTo>
                    <a:pt x="233" y="2947"/>
                  </a:lnTo>
                  <a:lnTo>
                    <a:pt x="231" y="2963"/>
                  </a:lnTo>
                  <a:lnTo>
                    <a:pt x="242" y="2976"/>
                  </a:lnTo>
                  <a:lnTo>
                    <a:pt x="250" y="2987"/>
                  </a:lnTo>
                  <a:lnTo>
                    <a:pt x="258" y="2998"/>
                  </a:lnTo>
                  <a:lnTo>
                    <a:pt x="263" y="3010"/>
                  </a:lnTo>
                  <a:lnTo>
                    <a:pt x="267" y="3021"/>
                  </a:lnTo>
                  <a:lnTo>
                    <a:pt x="270" y="3033"/>
                  </a:lnTo>
                  <a:lnTo>
                    <a:pt x="274" y="3045"/>
                  </a:lnTo>
                  <a:lnTo>
                    <a:pt x="275" y="3057"/>
                  </a:lnTo>
                  <a:lnTo>
                    <a:pt x="276" y="3083"/>
                  </a:lnTo>
                  <a:lnTo>
                    <a:pt x="276" y="3111"/>
                  </a:lnTo>
                  <a:lnTo>
                    <a:pt x="274" y="3142"/>
                  </a:lnTo>
                  <a:lnTo>
                    <a:pt x="273" y="3176"/>
                  </a:lnTo>
                  <a:lnTo>
                    <a:pt x="285" y="3186"/>
                  </a:lnTo>
                  <a:lnTo>
                    <a:pt x="299" y="3198"/>
                  </a:lnTo>
                  <a:lnTo>
                    <a:pt x="299" y="3218"/>
                  </a:lnTo>
                  <a:lnTo>
                    <a:pt x="299" y="3239"/>
                  </a:lnTo>
                  <a:lnTo>
                    <a:pt x="300" y="3260"/>
                  </a:lnTo>
                  <a:lnTo>
                    <a:pt x="300" y="3280"/>
                  </a:lnTo>
                  <a:lnTo>
                    <a:pt x="300" y="3301"/>
                  </a:lnTo>
                  <a:lnTo>
                    <a:pt x="301" y="3322"/>
                  </a:lnTo>
                  <a:lnTo>
                    <a:pt x="301" y="3344"/>
                  </a:lnTo>
                  <a:lnTo>
                    <a:pt x="302" y="3364"/>
                  </a:lnTo>
                  <a:lnTo>
                    <a:pt x="312" y="3372"/>
                  </a:lnTo>
                  <a:lnTo>
                    <a:pt x="321" y="3381"/>
                  </a:lnTo>
                  <a:lnTo>
                    <a:pt x="332" y="3389"/>
                  </a:lnTo>
                  <a:lnTo>
                    <a:pt x="341" y="3397"/>
                  </a:lnTo>
                  <a:lnTo>
                    <a:pt x="342" y="3423"/>
                  </a:lnTo>
                  <a:lnTo>
                    <a:pt x="343" y="3446"/>
                  </a:lnTo>
                  <a:lnTo>
                    <a:pt x="345" y="3469"/>
                  </a:lnTo>
                  <a:lnTo>
                    <a:pt x="348" y="3492"/>
                  </a:lnTo>
                  <a:lnTo>
                    <a:pt x="351" y="3515"/>
                  </a:lnTo>
                  <a:lnTo>
                    <a:pt x="354" y="3538"/>
                  </a:lnTo>
                  <a:lnTo>
                    <a:pt x="359" y="3563"/>
                  </a:lnTo>
                  <a:lnTo>
                    <a:pt x="364" y="3589"/>
                  </a:lnTo>
                  <a:lnTo>
                    <a:pt x="348" y="3597"/>
                  </a:lnTo>
                  <a:lnTo>
                    <a:pt x="331" y="3602"/>
                  </a:lnTo>
                  <a:lnTo>
                    <a:pt x="315" y="3606"/>
                  </a:lnTo>
                  <a:lnTo>
                    <a:pt x="298" y="3609"/>
                  </a:lnTo>
                  <a:lnTo>
                    <a:pt x="282" y="3612"/>
                  </a:lnTo>
                  <a:lnTo>
                    <a:pt x="265" y="3615"/>
                  </a:lnTo>
                  <a:lnTo>
                    <a:pt x="248" y="3620"/>
                  </a:lnTo>
                  <a:lnTo>
                    <a:pt x="230" y="3628"/>
                  </a:lnTo>
                  <a:lnTo>
                    <a:pt x="247" y="3649"/>
                  </a:lnTo>
                  <a:lnTo>
                    <a:pt x="275" y="3649"/>
                  </a:lnTo>
                  <a:lnTo>
                    <a:pt x="301" y="3648"/>
                  </a:lnTo>
                  <a:lnTo>
                    <a:pt x="326" y="3645"/>
                  </a:lnTo>
                  <a:lnTo>
                    <a:pt x="352" y="3642"/>
                  </a:lnTo>
                  <a:lnTo>
                    <a:pt x="376" y="3636"/>
                  </a:lnTo>
                  <a:lnTo>
                    <a:pt x="400" y="3631"/>
                  </a:lnTo>
                  <a:lnTo>
                    <a:pt x="424" y="3625"/>
                  </a:lnTo>
                  <a:lnTo>
                    <a:pt x="447" y="3617"/>
                  </a:lnTo>
                  <a:lnTo>
                    <a:pt x="493" y="3605"/>
                  </a:lnTo>
                  <a:lnTo>
                    <a:pt x="540" y="3592"/>
                  </a:lnTo>
                  <a:lnTo>
                    <a:pt x="563" y="3588"/>
                  </a:lnTo>
                  <a:lnTo>
                    <a:pt x="587" y="3583"/>
                  </a:lnTo>
                  <a:lnTo>
                    <a:pt x="611" y="3581"/>
                  </a:lnTo>
                  <a:lnTo>
                    <a:pt x="637" y="3580"/>
                  </a:lnTo>
                  <a:lnTo>
                    <a:pt x="658" y="3592"/>
                  </a:lnTo>
                  <a:lnTo>
                    <a:pt x="676" y="3604"/>
                  </a:lnTo>
                  <a:lnTo>
                    <a:pt x="694" y="3614"/>
                  </a:lnTo>
                  <a:lnTo>
                    <a:pt x="711" y="3625"/>
                  </a:lnTo>
                  <a:lnTo>
                    <a:pt x="740" y="3646"/>
                  </a:lnTo>
                  <a:lnTo>
                    <a:pt x="765" y="3665"/>
                  </a:lnTo>
                  <a:lnTo>
                    <a:pt x="789" y="3682"/>
                  </a:lnTo>
                  <a:lnTo>
                    <a:pt x="810" y="3698"/>
                  </a:lnTo>
                  <a:lnTo>
                    <a:pt x="819" y="3704"/>
                  </a:lnTo>
                  <a:lnTo>
                    <a:pt x="829" y="3710"/>
                  </a:lnTo>
                  <a:lnTo>
                    <a:pt x="838" y="3716"/>
                  </a:lnTo>
                  <a:lnTo>
                    <a:pt x="849" y="3721"/>
                  </a:lnTo>
                  <a:lnTo>
                    <a:pt x="858" y="3724"/>
                  </a:lnTo>
                  <a:lnTo>
                    <a:pt x="869" y="3727"/>
                  </a:lnTo>
                  <a:lnTo>
                    <a:pt x="878" y="3729"/>
                  </a:lnTo>
                  <a:lnTo>
                    <a:pt x="890" y="3730"/>
                  </a:lnTo>
                  <a:lnTo>
                    <a:pt x="902" y="3730"/>
                  </a:lnTo>
                  <a:lnTo>
                    <a:pt x="913" y="3729"/>
                  </a:lnTo>
                  <a:lnTo>
                    <a:pt x="926" y="3727"/>
                  </a:lnTo>
                  <a:lnTo>
                    <a:pt x="940" y="3725"/>
                  </a:lnTo>
                  <a:lnTo>
                    <a:pt x="954" y="3721"/>
                  </a:lnTo>
                  <a:lnTo>
                    <a:pt x="970" y="3714"/>
                  </a:lnTo>
                  <a:lnTo>
                    <a:pt x="987" y="3708"/>
                  </a:lnTo>
                  <a:lnTo>
                    <a:pt x="1005" y="3701"/>
                  </a:lnTo>
                  <a:lnTo>
                    <a:pt x="1025" y="3691"/>
                  </a:lnTo>
                  <a:lnTo>
                    <a:pt x="1046" y="3681"/>
                  </a:lnTo>
                  <a:lnTo>
                    <a:pt x="1069" y="3668"/>
                  </a:lnTo>
                  <a:lnTo>
                    <a:pt x="1094" y="3654"/>
                  </a:lnTo>
                  <a:lnTo>
                    <a:pt x="1105" y="3653"/>
                  </a:lnTo>
                  <a:lnTo>
                    <a:pt x="1117" y="3654"/>
                  </a:lnTo>
                  <a:lnTo>
                    <a:pt x="1127" y="3655"/>
                  </a:lnTo>
                  <a:lnTo>
                    <a:pt x="1138" y="3658"/>
                  </a:lnTo>
                  <a:lnTo>
                    <a:pt x="1148" y="3662"/>
                  </a:lnTo>
                  <a:lnTo>
                    <a:pt x="1158" y="3667"/>
                  </a:lnTo>
                  <a:lnTo>
                    <a:pt x="1167" y="3672"/>
                  </a:lnTo>
                  <a:lnTo>
                    <a:pt x="1177" y="3679"/>
                  </a:lnTo>
                  <a:lnTo>
                    <a:pt x="1195" y="3693"/>
                  </a:lnTo>
                  <a:lnTo>
                    <a:pt x="1212" y="3709"/>
                  </a:lnTo>
                  <a:lnTo>
                    <a:pt x="1230" y="3726"/>
                  </a:lnTo>
                  <a:lnTo>
                    <a:pt x="1247" y="3743"/>
                  </a:lnTo>
                  <a:lnTo>
                    <a:pt x="1265" y="3759"/>
                  </a:lnTo>
                  <a:lnTo>
                    <a:pt x="1285" y="3773"/>
                  </a:lnTo>
                  <a:lnTo>
                    <a:pt x="1294" y="3779"/>
                  </a:lnTo>
                  <a:lnTo>
                    <a:pt x="1305" y="3784"/>
                  </a:lnTo>
                  <a:lnTo>
                    <a:pt x="1315" y="3788"/>
                  </a:lnTo>
                  <a:lnTo>
                    <a:pt x="1327" y="3792"/>
                  </a:lnTo>
                  <a:lnTo>
                    <a:pt x="1338" y="3794"/>
                  </a:lnTo>
                  <a:lnTo>
                    <a:pt x="1350" y="3796"/>
                  </a:lnTo>
                  <a:lnTo>
                    <a:pt x="1364" y="3796"/>
                  </a:lnTo>
                  <a:lnTo>
                    <a:pt x="1376" y="3794"/>
                  </a:lnTo>
                  <a:lnTo>
                    <a:pt x="1391" y="3791"/>
                  </a:lnTo>
                  <a:lnTo>
                    <a:pt x="1406" y="3786"/>
                  </a:lnTo>
                  <a:lnTo>
                    <a:pt x="1422" y="3780"/>
                  </a:lnTo>
                  <a:lnTo>
                    <a:pt x="1438" y="3772"/>
                  </a:lnTo>
                  <a:lnTo>
                    <a:pt x="1485" y="3733"/>
                  </a:lnTo>
                  <a:lnTo>
                    <a:pt x="1526" y="3702"/>
                  </a:lnTo>
                  <a:lnTo>
                    <a:pt x="1543" y="3689"/>
                  </a:lnTo>
                  <a:lnTo>
                    <a:pt x="1560" y="3677"/>
                  </a:lnTo>
                  <a:lnTo>
                    <a:pt x="1575" y="3668"/>
                  </a:lnTo>
                  <a:lnTo>
                    <a:pt x="1590" y="3661"/>
                  </a:lnTo>
                  <a:lnTo>
                    <a:pt x="1602" y="3654"/>
                  </a:lnTo>
                  <a:lnTo>
                    <a:pt x="1614" y="3650"/>
                  </a:lnTo>
                  <a:lnTo>
                    <a:pt x="1625" y="3647"/>
                  </a:lnTo>
                  <a:lnTo>
                    <a:pt x="1635" y="3645"/>
                  </a:lnTo>
                  <a:lnTo>
                    <a:pt x="1645" y="3645"/>
                  </a:lnTo>
                  <a:lnTo>
                    <a:pt x="1655" y="3646"/>
                  </a:lnTo>
                  <a:lnTo>
                    <a:pt x="1663" y="3648"/>
                  </a:lnTo>
                  <a:lnTo>
                    <a:pt x="1672" y="3651"/>
                  </a:lnTo>
                  <a:lnTo>
                    <a:pt x="1681" y="3655"/>
                  </a:lnTo>
                  <a:lnTo>
                    <a:pt x="1690" y="3662"/>
                  </a:lnTo>
                  <a:lnTo>
                    <a:pt x="1698" y="3668"/>
                  </a:lnTo>
                  <a:lnTo>
                    <a:pt x="1708" y="3676"/>
                  </a:lnTo>
                  <a:lnTo>
                    <a:pt x="1727" y="3694"/>
                  </a:lnTo>
                  <a:lnTo>
                    <a:pt x="1748" y="3717"/>
                  </a:lnTo>
                  <a:lnTo>
                    <a:pt x="1773" y="3741"/>
                  </a:lnTo>
                  <a:lnTo>
                    <a:pt x="1803" y="3768"/>
                  </a:lnTo>
                  <a:lnTo>
                    <a:pt x="1820" y="3783"/>
                  </a:lnTo>
                  <a:lnTo>
                    <a:pt x="1838" y="3798"/>
                  </a:lnTo>
                  <a:lnTo>
                    <a:pt x="1857" y="3813"/>
                  </a:lnTo>
                  <a:lnTo>
                    <a:pt x="1878" y="3829"/>
                  </a:lnTo>
                  <a:lnTo>
                    <a:pt x="1901" y="3829"/>
                  </a:lnTo>
                  <a:lnTo>
                    <a:pt x="1923" y="3828"/>
                  </a:lnTo>
                  <a:lnTo>
                    <a:pt x="1945" y="3828"/>
                  </a:lnTo>
                  <a:lnTo>
                    <a:pt x="1967" y="3828"/>
                  </a:lnTo>
                  <a:lnTo>
                    <a:pt x="2008" y="3798"/>
                  </a:lnTo>
                  <a:lnTo>
                    <a:pt x="2042" y="3770"/>
                  </a:lnTo>
                  <a:lnTo>
                    <a:pt x="2071" y="3746"/>
                  </a:lnTo>
                  <a:lnTo>
                    <a:pt x="2095" y="3724"/>
                  </a:lnTo>
                  <a:lnTo>
                    <a:pt x="2115" y="3706"/>
                  </a:lnTo>
                  <a:lnTo>
                    <a:pt x="2133" y="3691"/>
                  </a:lnTo>
                  <a:lnTo>
                    <a:pt x="2140" y="3685"/>
                  </a:lnTo>
                  <a:lnTo>
                    <a:pt x="2149" y="3681"/>
                  </a:lnTo>
                  <a:lnTo>
                    <a:pt x="2156" y="3676"/>
                  </a:lnTo>
                  <a:lnTo>
                    <a:pt x="2164" y="3673"/>
                  </a:lnTo>
                  <a:lnTo>
                    <a:pt x="2172" y="3672"/>
                  </a:lnTo>
                  <a:lnTo>
                    <a:pt x="2179" y="3671"/>
                  </a:lnTo>
                  <a:lnTo>
                    <a:pt x="2188" y="3672"/>
                  </a:lnTo>
                  <a:lnTo>
                    <a:pt x="2196" y="3673"/>
                  </a:lnTo>
                  <a:lnTo>
                    <a:pt x="2206" y="3676"/>
                  </a:lnTo>
                  <a:lnTo>
                    <a:pt x="2215" y="3681"/>
                  </a:lnTo>
                  <a:lnTo>
                    <a:pt x="2226" y="3687"/>
                  </a:lnTo>
                  <a:lnTo>
                    <a:pt x="2237" y="3693"/>
                  </a:lnTo>
                  <a:lnTo>
                    <a:pt x="2264" y="3712"/>
                  </a:lnTo>
                  <a:lnTo>
                    <a:pt x="2296" y="3736"/>
                  </a:lnTo>
                  <a:lnTo>
                    <a:pt x="2334" y="3766"/>
                  </a:lnTo>
                  <a:lnTo>
                    <a:pt x="2379" y="3802"/>
                  </a:lnTo>
                  <a:lnTo>
                    <a:pt x="2390" y="3804"/>
                  </a:lnTo>
                  <a:lnTo>
                    <a:pt x="2401" y="3804"/>
                  </a:lnTo>
                  <a:lnTo>
                    <a:pt x="2413" y="3803"/>
                  </a:lnTo>
                  <a:lnTo>
                    <a:pt x="2423" y="3802"/>
                  </a:lnTo>
                  <a:lnTo>
                    <a:pt x="2434" y="3800"/>
                  </a:lnTo>
                  <a:lnTo>
                    <a:pt x="2444" y="3797"/>
                  </a:lnTo>
                  <a:lnTo>
                    <a:pt x="2455" y="3793"/>
                  </a:lnTo>
                  <a:lnTo>
                    <a:pt x="2464" y="3788"/>
                  </a:lnTo>
                  <a:lnTo>
                    <a:pt x="2484" y="3778"/>
                  </a:lnTo>
                  <a:lnTo>
                    <a:pt x="2503" y="3765"/>
                  </a:lnTo>
                  <a:lnTo>
                    <a:pt x="2521" y="3751"/>
                  </a:lnTo>
                  <a:lnTo>
                    <a:pt x="2539" y="3737"/>
                  </a:lnTo>
                  <a:lnTo>
                    <a:pt x="2573" y="3707"/>
                  </a:lnTo>
                  <a:lnTo>
                    <a:pt x="2606" y="3681"/>
                  </a:lnTo>
                  <a:lnTo>
                    <a:pt x="2621" y="3670"/>
                  </a:lnTo>
                  <a:lnTo>
                    <a:pt x="2636" y="3662"/>
                  </a:lnTo>
                  <a:lnTo>
                    <a:pt x="2644" y="3658"/>
                  </a:lnTo>
                  <a:lnTo>
                    <a:pt x="2651" y="3656"/>
                  </a:lnTo>
                  <a:lnTo>
                    <a:pt x="2659" y="3655"/>
                  </a:lnTo>
                  <a:lnTo>
                    <a:pt x="2666" y="3654"/>
                  </a:lnTo>
                  <a:lnTo>
                    <a:pt x="2702" y="3667"/>
                  </a:lnTo>
                  <a:lnTo>
                    <a:pt x="2735" y="3679"/>
                  </a:lnTo>
                  <a:lnTo>
                    <a:pt x="2764" y="3689"/>
                  </a:lnTo>
                  <a:lnTo>
                    <a:pt x="2791" y="3697"/>
                  </a:lnTo>
                  <a:lnTo>
                    <a:pt x="2818" y="3703"/>
                  </a:lnTo>
                  <a:lnTo>
                    <a:pt x="2842" y="3708"/>
                  </a:lnTo>
                  <a:lnTo>
                    <a:pt x="2866" y="3710"/>
                  </a:lnTo>
                  <a:lnTo>
                    <a:pt x="2890" y="3711"/>
                  </a:lnTo>
                  <a:lnTo>
                    <a:pt x="2901" y="3710"/>
                  </a:lnTo>
                  <a:lnTo>
                    <a:pt x="2913" y="3709"/>
                  </a:lnTo>
                  <a:lnTo>
                    <a:pt x="2924" y="3708"/>
                  </a:lnTo>
                  <a:lnTo>
                    <a:pt x="2937" y="3706"/>
                  </a:lnTo>
                  <a:lnTo>
                    <a:pt x="2962" y="3700"/>
                  </a:lnTo>
                  <a:lnTo>
                    <a:pt x="2990" y="3691"/>
                  </a:lnTo>
                  <a:lnTo>
                    <a:pt x="3018" y="3680"/>
                  </a:lnTo>
                  <a:lnTo>
                    <a:pt x="3050" y="3666"/>
                  </a:lnTo>
                  <a:lnTo>
                    <a:pt x="3086" y="3649"/>
                  </a:lnTo>
                  <a:lnTo>
                    <a:pt x="3124" y="3629"/>
                  </a:lnTo>
                  <a:lnTo>
                    <a:pt x="3118" y="3621"/>
                  </a:lnTo>
                  <a:lnTo>
                    <a:pt x="3111" y="3615"/>
                  </a:lnTo>
                  <a:lnTo>
                    <a:pt x="3106" y="3610"/>
                  </a:lnTo>
                  <a:lnTo>
                    <a:pt x="3101" y="3606"/>
                  </a:lnTo>
                  <a:lnTo>
                    <a:pt x="3095" y="3602"/>
                  </a:lnTo>
                  <a:lnTo>
                    <a:pt x="3090" y="3599"/>
                  </a:lnTo>
                  <a:lnTo>
                    <a:pt x="3086" y="3598"/>
                  </a:lnTo>
                  <a:lnTo>
                    <a:pt x="3081" y="3597"/>
                  </a:lnTo>
                  <a:lnTo>
                    <a:pt x="3076" y="3597"/>
                  </a:lnTo>
                  <a:lnTo>
                    <a:pt x="3072" y="3598"/>
                  </a:lnTo>
                  <a:lnTo>
                    <a:pt x="3068" y="3600"/>
                  </a:lnTo>
                  <a:lnTo>
                    <a:pt x="3064" y="3601"/>
                  </a:lnTo>
                  <a:lnTo>
                    <a:pt x="3056" y="3608"/>
                  </a:lnTo>
                  <a:lnTo>
                    <a:pt x="3049" y="3614"/>
                  </a:lnTo>
                  <a:lnTo>
                    <a:pt x="3033" y="3631"/>
                  </a:lnTo>
                  <a:lnTo>
                    <a:pt x="3017" y="3648"/>
                  </a:lnTo>
                  <a:lnTo>
                    <a:pt x="3009" y="3655"/>
                  </a:lnTo>
                  <a:lnTo>
                    <a:pt x="2999" y="3661"/>
                  </a:lnTo>
                  <a:lnTo>
                    <a:pt x="2994" y="3663"/>
                  </a:lnTo>
                  <a:lnTo>
                    <a:pt x="2989" y="3665"/>
                  </a:lnTo>
                  <a:lnTo>
                    <a:pt x="2984" y="3666"/>
                  </a:lnTo>
                  <a:lnTo>
                    <a:pt x="2978" y="3666"/>
                  </a:lnTo>
                  <a:lnTo>
                    <a:pt x="2976" y="3653"/>
                  </a:lnTo>
                  <a:lnTo>
                    <a:pt x="2975" y="3642"/>
                  </a:lnTo>
                  <a:lnTo>
                    <a:pt x="2976" y="3630"/>
                  </a:lnTo>
                  <a:lnTo>
                    <a:pt x="2976" y="3619"/>
                  </a:lnTo>
                  <a:lnTo>
                    <a:pt x="2979" y="3598"/>
                  </a:lnTo>
                  <a:lnTo>
                    <a:pt x="2980" y="3577"/>
                  </a:lnTo>
                  <a:lnTo>
                    <a:pt x="3004" y="3555"/>
                  </a:lnTo>
                  <a:lnTo>
                    <a:pt x="3028" y="3532"/>
                  </a:lnTo>
                  <a:lnTo>
                    <a:pt x="3051" y="3509"/>
                  </a:lnTo>
                  <a:lnTo>
                    <a:pt x="3075" y="3487"/>
                  </a:lnTo>
                  <a:lnTo>
                    <a:pt x="3099" y="3465"/>
                  </a:lnTo>
                  <a:lnTo>
                    <a:pt x="3122" y="3443"/>
                  </a:lnTo>
                  <a:lnTo>
                    <a:pt x="3146" y="3420"/>
                  </a:lnTo>
                  <a:lnTo>
                    <a:pt x="3169" y="3397"/>
                  </a:lnTo>
                  <a:lnTo>
                    <a:pt x="3169" y="3394"/>
                  </a:lnTo>
                  <a:lnTo>
                    <a:pt x="3139" y="3378"/>
                  </a:lnTo>
                  <a:lnTo>
                    <a:pt x="3109" y="3364"/>
                  </a:lnTo>
                  <a:lnTo>
                    <a:pt x="3079" y="3349"/>
                  </a:lnTo>
                  <a:lnTo>
                    <a:pt x="3049" y="3333"/>
                  </a:lnTo>
                  <a:lnTo>
                    <a:pt x="3050" y="3308"/>
                  </a:lnTo>
                  <a:lnTo>
                    <a:pt x="3050" y="3282"/>
                  </a:lnTo>
                  <a:lnTo>
                    <a:pt x="3052" y="3257"/>
                  </a:lnTo>
                  <a:lnTo>
                    <a:pt x="3054" y="3232"/>
                  </a:lnTo>
                  <a:lnTo>
                    <a:pt x="3056" y="3220"/>
                  </a:lnTo>
                  <a:lnTo>
                    <a:pt x="3058" y="3208"/>
                  </a:lnTo>
                  <a:lnTo>
                    <a:pt x="3063" y="3198"/>
                  </a:lnTo>
                  <a:lnTo>
                    <a:pt x="3067" y="3186"/>
                  </a:lnTo>
                  <a:lnTo>
                    <a:pt x="3071" y="3177"/>
                  </a:lnTo>
                  <a:lnTo>
                    <a:pt x="3077" y="3167"/>
                  </a:lnTo>
                  <a:lnTo>
                    <a:pt x="3085" y="3158"/>
                  </a:lnTo>
                  <a:lnTo>
                    <a:pt x="3093" y="3150"/>
                  </a:lnTo>
                  <a:lnTo>
                    <a:pt x="3086" y="3105"/>
                  </a:lnTo>
                  <a:lnTo>
                    <a:pt x="3080" y="3058"/>
                  </a:lnTo>
                  <a:lnTo>
                    <a:pt x="3074" y="3012"/>
                  </a:lnTo>
                  <a:lnTo>
                    <a:pt x="3071" y="2965"/>
                  </a:lnTo>
                  <a:lnTo>
                    <a:pt x="3068" y="2918"/>
                  </a:lnTo>
                  <a:lnTo>
                    <a:pt x="3066" y="2871"/>
                  </a:lnTo>
                  <a:lnTo>
                    <a:pt x="3066" y="2824"/>
                  </a:lnTo>
                  <a:lnTo>
                    <a:pt x="3066" y="2776"/>
                  </a:lnTo>
                  <a:lnTo>
                    <a:pt x="3066" y="2729"/>
                  </a:lnTo>
                  <a:lnTo>
                    <a:pt x="3068" y="2681"/>
                  </a:lnTo>
                  <a:lnTo>
                    <a:pt x="3069" y="2635"/>
                  </a:lnTo>
                  <a:lnTo>
                    <a:pt x="3071" y="2587"/>
                  </a:lnTo>
                  <a:lnTo>
                    <a:pt x="3074" y="2540"/>
                  </a:lnTo>
                  <a:lnTo>
                    <a:pt x="3077" y="2494"/>
                  </a:lnTo>
                  <a:lnTo>
                    <a:pt x="3080" y="2449"/>
                  </a:lnTo>
                  <a:lnTo>
                    <a:pt x="3083" y="2402"/>
                  </a:lnTo>
                  <a:lnTo>
                    <a:pt x="3095" y="2383"/>
                  </a:lnTo>
                  <a:lnTo>
                    <a:pt x="3108" y="2363"/>
                  </a:lnTo>
                  <a:lnTo>
                    <a:pt x="3121" y="2344"/>
                  </a:lnTo>
                  <a:lnTo>
                    <a:pt x="3133" y="2325"/>
                  </a:lnTo>
                  <a:lnTo>
                    <a:pt x="3147" y="2310"/>
                  </a:lnTo>
                  <a:lnTo>
                    <a:pt x="3160" y="2297"/>
                  </a:lnTo>
                  <a:lnTo>
                    <a:pt x="3173" y="2285"/>
                  </a:lnTo>
                  <a:lnTo>
                    <a:pt x="3187" y="2274"/>
                  </a:lnTo>
                  <a:lnTo>
                    <a:pt x="3216" y="2253"/>
                  </a:lnTo>
                  <a:lnTo>
                    <a:pt x="3245" y="2234"/>
                  </a:lnTo>
                  <a:lnTo>
                    <a:pt x="3274" y="2215"/>
                  </a:lnTo>
                  <a:lnTo>
                    <a:pt x="3303" y="2194"/>
                  </a:lnTo>
                  <a:lnTo>
                    <a:pt x="3317" y="2183"/>
                  </a:lnTo>
                  <a:lnTo>
                    <a:pt x="3331" y="2171"/>
                  </a:lnTo>
                  <a:lnTo>
                    <a:pt x="3344" y="2158"/>
                  </a:lnTo>
                  <a:lnTo>
                    <a:pt x="3358" y="2143"/>
                  </a:lnTo>
                  <a:lnTo>
                    <a:pt x="3340" y="2119"/>
                  </a:lnTo>
                  <a:lnTo>
                    <a:pt x="3316" y="2124"/>
                  </a:lnTo>
                  <a:lnTo>
                    <a:pt x="3293" y="2130"/>
                  </a:lnTo>
                  <a:lnTo>
                    <a:pt x="3272" y="2137"/>
                  </a:lnTo>
                  <a:lnTo>
                    <a:pt x="3253" y="2143"/>
                  </a:lnTo>
                  <a:lnTo>
                    <a:pt x="3233" y="2151"/>
                  </a:lnTo>
                  <a:lnTo>
                    <a:pt x="3214" y="2159"/>
                  </a:lnTo>
                  <a:lnTo>
                    <a:pt x="3194" y="2169"/>
                  </a:lnTo>
                  <a:lnTo>
                    <a:pt x="3172" y="2180"/>
                  </a:lnTo>
                  <a:lnTo>
                    <a:pt x="3171" y="2174"/>
                  </a:lnTo>
                  <a:lnTo>
                    <a:pt x="3171" y="2167"/>
                  </a:lnTo>
                  <a:lnTo>
                    <a:pt x="3173" y="2162"/>
                  </a:lnTo>
                  <a:lnTo>
                    <a:pt x="3177" y="2157"/>
                  </a:lnTo>
                  <a:lnTo>
                    <a:pt x="3182" y="2153"/>
                  </a:lnTo>
                  <a:lnTo>
                    <a:pt x="3189" y="2148"/>
                  </a:lnTo>
                  <a:lnTo>
                    <a:pt x="3197" y="2143"/>
                  </a:lnTo>
                  <a:lnTo>
                    <a:pt x="3205" y="2139"/>
                  </a:lnTo>
                  <a:lnTo>
                    <a:pt x="3225" y="2130"/>
                  </a:lnTo>
                  <a:lnTo>
                    <a:pt x="3247" y="2120"/>
                  </a:lnTo>
                  <a:lnTo>
                    <a:pt x="3272" y="2109"/>
                  </a:lnTo>
                  <a:lnTo>
                    <a:pt x="3295" y="2096"/>
                  </a:lnTo>
                  <a:lnTo>
                    <a:pt x="3306" y="2088"/>
                  </a:lnTo>
                  <a:lnTo>
                    <a:pt x="3317" y="2080"/>
                  </a:lnTo>
                  <a:lnTo>
                    <a:pt x="3328" y="2070"/>
                  </a:lnTo>
                  <a:lnTo>
                    <a:pt x="3337" y="2061"/>
                  </a:lnTo>
                  <a:lnTo>
                    <a:pt x="3345" y="2050"/>
                  </a:lnTo>
                  <a:lnTo>
                    <a:pt x="3354" y="2037"/>
                  </a:lnTo>
                  <a:lnTo>
                    <a:pt x="3360" y="2025"/>
                  </a:lnTo>
                  <a:lnTo>
                    <a:pt x="3366" y="2010"/>
                  </a:lnTo>
                  <a:lnTo>
                    <a:pt x="3369" y="1995"/>
                  </a:lnTo>
                  <a:lnTo>
                    <a:pt x="3371" y="1977"/>
                  </a:lnTo>
                  <a:lnTo>
                    <a:pt x="3371" y="1959"/>
                  </a:lnTo>
                  <a:lnTo>
                    <a:pt x="3370" y="1939"/>
                  </a:lnTo>
                  <a:lnTo>
                    <a:pt x="3366" y="1918"/>
                  </a:lnTo>
                  <a:lnTo>
                    <a:pt x="3359" y="1895"/>
                  </a:lnTo>
                  <a:lnTo>
                    <a:pt x="3352" y="1871"/>
                  </a:lnTo>
                  <a:lnTo>
                    <a:pt x="3340" y="18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5" name="Freeform 15">
              <a:extLst>
                <a:ext uri="{FF2B5EF4-FFF2-40B4-BE49-F238E27FC236}">
                  <a16:creationId xmlns:a16="http://schemas.microsoft.com/office/drawing/2014/main" id="{B95BF1EE-974D-981C-AD99-E78A2A39A628}"/>
                </a:ext>
              </a:extLst>
            </p:cNvPr>
            <p:cNvSpPr>
              <a:spLocks/>
            </p:cNvSpPr>
            <p:nvPr userDrawn="1"/>
          </p:nvSpPr>
          <p:spPr bwMode="auto">
            <a:xfrm>
              <a:off x="301427" y="6725692"/>
              <a:ext cx="33338" cy="38100"/>
            </a:xfrm>
            <a:custGeom>
              <a:avLst/>
              <a:gdLst>
                <a:gd name="T0" fmla="*/ 1 w 304"/>
                <a:gd name="T1" fmla="*/ 0 h 338"/>
                <a:gd name="T2" fmla="*/ 1 w 304"/>
                <a:gd name="T3" fmla="*/ 0 h 338"/>
                <a:gd name="T4" fmla="*/ 1 w 304"/>
                <a:gd name="T5" fmla="*/ 1 h 338"/>
                <a:gd name="T6" fmla="*/ 1 w 304"/>
                <a:gd name="T7" fmla="*/ 1 h 338"/>
                <a:gd name="T8" fmla="*/ 1 w 304"/>
                <a:gd name="T9" fmla="*/ 0 h 338"/>
                <a:gd name="T10" fmla="*/ 1 w 304"/>
                <a:gd name="T11" fmla="*/ 0 h 338"/>
                <a:gd name="T12" fmla="*/ 1 w 304"/>
                <a:gd name="T13" fmla="*/ 0 h 338"/>
                <a:gd name="T14" fmla="*/ 1 w 304"/>
                <a:gd name="T15" fmla="*/ 0 h 338"/>
                <a:gd name="T16" fmla="*/ 1 w 304"/>
                <a:gd name="T17" fmla="*/ 0 h 338"/>
                <a:gd name="T18" fmla="*/ 1 w 304"/>
                <a:gd name="T19" fmla="*/ 0 h 338"/>
                <a:gd name="T20" fmla="*/ 1 w 304"/>
                <a:gd name="T21" fmla="*/ 0 h 338"/>
                <a:gd name="T22" fmla="*/ 1 w 304"/>
                <a:gd name="T23" fmla="*/ 0 h 338"/>
                <a:gd name="T24" fmla="*/ 1 w 304"/>
                <a:gd name="T25" fmla="*/ 0 h 338"/>
                <a:gd name="T26" fmla="*/ 1 w 304"/>
                <a:gd name="T27" fmla="*/ 0 h 338"/>
                <a:gd name="T28" fmla="*/ 1 w 304"/>
                <a:gd name="T29" fmla="*/ 0 h 338"/>
                <a:gd name="T30" fmla="*/ 1 w 304"/>
                <a:gd name="T31" fmla="*/ 1 h 338"/>
                <a:gd name="T32" fmla="*/ 1 w 304"/>
                <a:gd name="T33" fmla="*/ 1 h 338"/>
                <a:gd name="T34" fmla="*/ 1 w 304"/>
                <a:gd name="T35" fmla="*/ 1 h 338"/>
                <a:gd name="T36" fmla="*/ 1 w 304"/>
                <a:gd name="T37" fmla="*/ 1 h 338"/>
                <a:gd name="T38" fmla="*/ 1 w 304"/>
                <a:gd name="T39" fmla="*/ 1 h 338"/>
                <a:gd name="T40" fmla="*/ 1 w 304"/>
                <a:gd name="T41" fmla="*/ 1 h 338"/>
                <a:gd name="T42" fmla="*/ 1 w 304"/>
                <a:gd name="T43" fmla="*/ 1 h 338"/>
                <a:gd name="T44" fmla="*/ 1 w 304"/>
                <a:gd name="T45" fmla="*/ 1 h 338"/>
                <a:gd name="T46" fmla="*/ 1 w 304"/>
                <a:gd name="T47" fmla="*/ 1 h 338"/>
                <a:gd name="T48" fmla="*/ 1 w 304"/>
                <a:gd name="T49" fmla="*/ 1 h 338"/>
                <a:gd name="T50" fmla="*/ 1 w 304"/>
                <a:gd name="T51" fmla="*/ 1 h 338"/>
                <a:gd name="T52" fmla="*/ 1 w 304"/>
                <a:gd name="T53" fmla="*/ 2 h 338"/>
                <a:gd name="T54" fmla="*/ 1 w 304"/>
                <a:gd name="T55" fmla="*/ 2 h 338"/>
                <a:gd name="T56" fmla="*/ 1 w 304"/>
                <a:gd name="T57" fmla="*/ 2 h 338"/>
                <a:gd name="T58" fmla="*/ 1 w 304"/>
                <a:gd name="T59" fmla="*/ 2 h 338"/>
                <a:gd name="T60" fmla="*/ 1 w 304"/>
                <a:gd name="T61" fmla="*/ 2 h 338"/>
                <a:gd name="T62" fmla="*/ 0 w 304"/>
                <a:gd name="T63" fmla="*/ 2 h 338"/>
                <a:gd name="T64" fmla="*/ 0 w 304"/>
                <a:gd name="T65" fmla="*/ 2 h 338"/>
                <a:gd name="T66" fmla="*/ 0 w 304"/>
                <a:gd name="T67" fmla="*/ 2 h 338"/>
                <a:gd name="T68" fmla="*/ 0 w 304"/>
                <a:gd name="T69" fmla="*/ 1 h 338"/>
                <a:gd name="T70" fmla="*/ 0 w 304"/>
                <a:gd name="T71" fmla="*/ 1 h 338"/>
                <a:gd name="T72" fmla="*/ 0 w 304"/>
                <a:gd name="T73" fmla="*/ 1 h 338"/>
                <a:gd name="T74" fmla="*/ 0 w 304"/>
                <a:gd name="T75" fmla="*/ 1 h 338"/>
                <a:gd name="T76" fmla="*/ 0 w 304"/>
                <a:gd name="T77" fmla="*/ 1 h 338"/>
                <a:gd name="T78" fmla="*/ 1 w 304"/>
                <a:gd name="T79" fmla="*/ 1 h 338"/>
                <a:gd name="T80" fmla="*/ 1 w 304"/>
                <a:gd name="T81" fmla="*/ 1 h 338"/>
                <a:gd name="T82" fmla="*/ 1 w 304"/>
                <a:gd name="T83" fmla="*/ 1 h 338"/>
                <a:gd name="T84" fmla="*/ 1 w 304"/>
                <a:gd name="T85" fmla="*/ 1 h 338"/>
                <a:gd name="T86" fmla="*/ 1 w 304"/>
                <a:gd name="T87" fmla="*/ 1 h 338"/>
                <a:gd name="T88" fmla="*/ 1 w 304"/>
                <a:gd name="T89" fmla="*/ 1 h 338"/>
                <a:gd name="T90" fmla="*/ 1 w 304"/>
                <a:gd name="T91" fmla="*/ 1 h 338"/>
                <a:gd name="T92" fmla="*/ 1 w 304"/>
                <a:gd name="T93" fmla="*/ 1 h 338"/>
                <a:gd name="T94" fmla="*/ 1 w 304"/>
                <a:gd name="T95" fmla="*/ 1 h 338"/>
                <a:gd name="T96" fmla="*/ 0 w 304"/>
                <a:gd name="T97" fmla="*/ 1 h 338"/>
                <a:gd name="T98" fmla="*/ 0 w 304"/>
                <a:gd name="T99" fmla="*/ 1 h 338"/>
                <a:gd name="T100" fmla="*/ 0 w 304"/>
                <a:gd name="T101" fmla="*/ 1 h 338"/>
                <a:gd name="T102" fmla="*/ 0 w 304"/>
                <a:gd name="T103" fmla="*/ 1 h 338"/>
                <a:gd name="T104" fmla="*/ 0 w 304"/>
                <a:gd name="T105" fmla="*/ 0 h 338"/>
                <a:gd name="T106" fmla="*/ 0 w 304"/>
                <a:gd name="T107" fmla="*/ 0 h 338"/>
                <a:gd name="T108" fmla="*/ 0 w 304"/>
                <a:gd name="T109" fmla="*/ 0 h 338"/>
                <a:gd name="T110" fmla="*/ 0 w 304"/>
                <a:gd name="T111" fmla="*/ 0 h 338"/>
                <a:gd name="T112" fmla="*/ 0 w 304"/>
                <a:gd name="T113" fmla="*/ 0 h 338"/>
                <a:gd name="T114" fmla="*/ 0 w 304"/>
                <a:gd name="T115" fmla="*/ 0 h 338"/>
                <a:gd name="T116" fmla="*/ 1 w 304"/>
                <a:gd name="T117" fmla="*/ 0 h 338"/>
                <a:gd name="T118" fmla="*/ 1 w 304"/>
                <a:gd name="T119" fmla="*/ 0 h 338"/>
                <a:gd name="T120" fmla="*/ 1 w 304"/>
                <a:gd name="T121" fmla="*/ 0 h 338"/>
                <a:gd name="T122" fmla="*/ 1 w 304"/>
                <a:gd name="T123" fmla="*/ 0 h 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4" h="338">
                  <a:moveTo>
                    <a:pt x="223" y="12"/>
                  </a:moveTo>
                  <a:lnTo>
                    <a:pt x="245" y="19"/>
                  </a:lnTo>
                  <a:lnTo>
                    <a:pt x="267" y="29"/>
                  </a:lnTo>
                  <a:lnTo>
                    <a:pt x="287" y="38"/>
                  </a:lnTo>
                  <a:lnTo>
                    <a:pt x="304" y="50"/>
                  </a:lnTo>
                  <a:lnTo>
                    <a:pt x="275" y="143"/>
                  </a:lnTo>
                  <a:lnTo>
                    <a:pt x="238" y="131"/>
                  </a:lnTo>
                  <a:lnTo>
                    <a:pt x="237" y="117"/>
                  </a:lnTo>
                  <a:lnTo>
                    <a:pt x="235" y="105"/>
                  </a:lnTo>
                  <a:lnTo>
                    <a:pt x="234" y="91"/>
                  </a:lnTo>
                  <a:lnTo>
                    <a:pt x="235" y="79"/>
                  </a:lnTo>
                  <a:lnTo>
                    <a:pt x="227" y="73"/>
                  </a:lnTo>
                  <a:lnTo>
                    <a:pt x="218" y="67"/>
                  </a:lnTo>
                  <a:lnTo>
                    <a:pt x="205" y="60"/>
                  </a:lnTo>
                  <a:lnTo>
                    <a:pt x="191" y="55"/>
                  </a:lnTo>
                  <a:lnTo>
                    <a:pt x="182" y="52"/>
                  </a:lnTo>
                  <a:lnTo>
                    <a:pt x="172" y="51"/>
                  </a:lnTo>
                  <a:lnTo>
                    <a:pt x="164" y="51"/>
                  </a:lnTo>
                  <a:lnTo>
                    <a:pt x="155" y="53"/>
                  </a:lnTo>
                  <a:lnTo>
                    <a:pt x="148" y="56"/>
                  </a:lnTo>
                  <a:lnTo>
                    <a:pt x="142" y="60"/>
                  </a:lnTo>
                  <a:lnTo>
                    <a:pt x="139" y="65"/>
                  </a:lnTo>
                  <a:lnTo>
                    <a:pt x="136" y="68"/>
                  </a:lnTo>
                  <a:lnTo>
                    <a:pt x="134" y="72"/>
                  </a:lnTo>
                  <a:lnTo>
                    <a:pt x="132" y="77"/>
                  </a:lnTo>
                  <a:lnTo>
                    <a:pt x="131" y="83"/>
                  </a:lnTo>
                  <a:lnTo>
                    <a:pt x="131" y="89"/>
                  </a:lnTo>
                  <a:lnTo>
                    <a:pt x="131" y="94"/>
                  </a:lnTo>
                  <a:lnTo>
                    <a:pt x="133" y="99"/>
                  </a:lnTo>
                  <a:lnTo>
                    <a:pt x="135" y="105"/>
                  </a:lnTo>
                  <a:lnTo>
                    <a:pt x="137" y="110"/>
                  </a:lnTo>
                  <a:lnTo>
                    <a:pt x="142" y="115"/>
                  </a:lnTo>
                  <a:lnTo>
                    <a:pt x="146" y="121"/>
                  </a:lnTo>
                  <a:lnTo>
                    <a:pt x="155" y="130"/>
                  </a:lnTo>
                  <a:lnTo>
                    <a:pt x="167" y="140"/>
                  </a:lnTo>
                  <a:lnTo>
                    <a:pt x="180" y="150"/>
                  </a:lnTo>
                  <a:lnTo>
                    <a:pt x="192" y="160"/>
                  </a:lnTo>
                  <a:lnTo>
                    <a:pt x="205" y="171"/>
                  </a:lnTo>
                  <a:lnTo>
                    <a:pt x="216" y="182"/>
                  </a:lnTo>
                  <a:lnTo>
                    <a:pt x="227" y="195"/>
                  </a:lnTo>
                  <a:lnTo>
                    <a:pt x="235" y="207"/>
                  </a:lnTo>
                  <a:lnTo>
                    <a:pt x="240" y="215"/>
                  </a:lnTo>
                  <a:lnTo>
                    <a:pt x="242" y="222"/>
                  </a:lnTo>
                  <a:lnTo>
                    <a:pt x="244" y="229"/>
                  </a:lnTo>
                  <a:lnTo>
                    <a:pt x="246" y="238"/>
                  </a:lnTo>
                  <a:lnTo>
                    <a:pt x="246" y="246"/>
                  </a:lnTo>
                  <a:lnTo>
                    <a:pt x="245" y="255"/>
                  </a:lnTo>
                  <a:lnTo>
                    <a:pt x="244" y="264"/>
                  </a:lnTo>
                  <a:lnTo>
                    <a:pt x="242" y="274"/>
                  </a:lnTo>
                  <a:lnTo>
                    <a:pt x="238" y="283"/>
                  </a:lnTo>
                  <a:lnTo>
                    <a:pt x="232" y="293"/>
                  </a:lnTo>
                  <a:lnTo>
                    <a:pt x="227" y="301"/>
                  </a:lnTo>
                  <a:lnTo>
                    <a:pt x="220" y="310"/>
                  </a:lnTo>
                  <a:lnTo>
                    <a:pt x="212" y="316"/>
                  </a:lnTo>
                  <a:lnTo>
                    <a:pt x="204" y="322"/>
                  </a:lnTo>
                  <a:lnTo>
                    <a:pt x="194" y="328"/>
                  </a:lnTo>
                  <a:lnTo>
                    <a:pt x="184" y="332"/>
                  </a:lnTo>
                  <a:lnTo>
                    <a:pt x="173" y="335"/>
                  </a:lnTo>
                  <a:lnTo>
                    <a:pt x="162" y="337"/>
                  </a:lnTo>
                  <a:lnTo>
                    <a:pt x="149" y="338"/>
                  </a:lnTo>
                  <a:lnTo>
                    <a:pt x="135" y="338"/>
                  </a:lnTo>
                  <a:lnTo>
                    <a:pt x="122" y="338"/>
                  </a:lnTo>
                  <a:lnTo>
                    <a:pt x="107" y="336"/>
                  </a:lnTo>
                  <a:lnTo>
                    <a:pt x="92" y="332"/>
                  </a:lnTo>
                  <a:lnTo>
                    <a:pt x="76" y="328"/>
                  </a:lnTo>
                  <a:lnTo>
                    <a:pt x="56" y="321"/>
                  </a:lnTo>
                  <a:lnTo>
                    <a:pt x="36" y="313"/>
                  </a:lnTo>
                  <a:lnTo>
                    <a:pt x="17" y="303"/>
                  </a:lnTo>
                  <a:lnTo>
                    <a:pt x="0" y="295"/>
                  </a:lnTo>
                  <a:lnTo>
                    <a:pt x="29" y="205"/>
                  </a:lnTo>
                  <a:lnTo>
                    <a:pt x="66" y="217"/>
                  </a:lnTo>
                  <a:lnTo>
                    <a:pt x="67" y="231"/>
                  </a:lnTo>
                  <a:lnTo>
                    <a:pt x="69" y="244"/>
                  </a:lnTo>
                  <a:lnTo>
                    <a:pt x="69" y="258"/>
                  </a:lnTo>
                  <a:lnTo>
                    <a:pt x="68" y="269"/>
                  </a:lnTo>
                  <a:lnTo>
                    <a:pt x="74" y="274"/>
                  </a:lnTo>
                  <a:lnTo>
                    <a:pt x="82" y="279"/>
                  </a:lnTo>
                  <a:lnTo>
                    <a:pt x="93" y="283"/>
                  </a:lnTo>
                  <a:lnTo>
                    <a:pt x="103" y="288"/>
                  </a:lnTo>
                  <a:lnTo>
                    <a:pt x="113" y="290"/>
                  </a:lnTo>
                  <a:lnTo>
                    <a:pt x="123" y="291"/>
                  </a:lnTo>
                  <a:lnTo>
                    <a:pt x="131" y="291"/>
                  </a:lnTo>
                  <a:lnTo>
                    <a:pt x="138" y="289"/>
                  </a:lnTo>
                  <a:lnTo>
                    <a:pt x="146" y="285"/>
                  </a:lnTo>
                  <a:lnTo>
                    <a:pt x="151" y="280"/>
                  </a:lnTo>
                  <a:lnTo>
                    <a:pt x="155" y="274"/>
                  </a:lnTo>
                  <a:lnTo>
                    <a:pt x="160" y="265"/>
                  </a:lnTo>
                  <a:lnTo>
                    <a:pt x="161" y="260"/>
                  </a:lnTo>
                  <a:lnTo>
                    <a:pt x="161" y="255"/>
                  </a:lnTo>
                  <a:lnTo>
                    <a:pt x="160" y="250"/>
                  </a:lnTo>
                  <a:lnTo>
                    <a:pt x="158" y="244"/>
                  </a:lnTo>
                  <a:lnTo>
                    <a:pt x="156" y="239"/>
                  </a:lnTo>
                  <a:lnTo>
                    <a:pt x="153" y="235"/>
                  </a:lnTo>
                  <a:lnTo>
                    <a:pt x="149" y="229"/>
                  </a:lnTo>
                  <a:lnTo>
                    <a:pt x="145" y="224"/>
                  </a:lnTo>
                  <a:lnTo>
                    <a:pt x="124" y="205"/>
                  </a:lnTo>
                  <a:lnTo>
                    <a:pt x="98" y="184"/>
                  </a:lnTo>
                  <a:lnTo>
                    <a:pt x="86" y="173"/>
                  </a:lnTo>
                  <a:lnTo>
                    <a:pt x="73" y="162"/>
                  </a:lnTo>
                  <a:lnTo>
                    <a:pt x="62" y="149"/>
                  </a:lnTo>
                  <a:lnTo>
                    <a:pt x="54" y="136"/>
                  </a:lnTo>
                  <a:lnTo>
                    <a:pt x="50" y="129"/>
                  </a:lnTo>
                  <a:lnTo>
                    <a:pt x="47" y="122"/>
                  </a:lnTo>
                  <a:lnTo>
                    <a:pt x="44" y="114"/>
                  </a:lnTo>
                  <a:lnTo>
                    <a:pt x="43" y="106"/>
                  </a:lnTo>
                  <a:lnTo>
                    <a:pt x="43" y="97"/>
                  </a:lnTo>
                  <a:lnTo>
                    <a:pt x="43" y="89"/>
                  </a:lnTo>
                  <a:lnTo>
                    <a:pt x="44" y="79"/>
                  </a:lnTo>
                  <a:lnTo>
                    <a:pt x="48" y="70"/>
                  </a:lnTo>
                  <a:lnTo>
                    <a:pt x="52" y="60"/>
                  </a:lnTo>
                  <a:lnTo>
                    <a:pt x="56" y="50"/>
                  </a:lnTo>
                  <a:lnTo>
                    <a:pt x="62" y="41"/>
                  </a:lnTo>
                  <a:lnTo>
                    <a:pt x="70" y="33"/>
                  </a:lnTo>
                  <a:lnTo>
                    <a:pt x="78" y="26"/>
                  </a:lnTo>
                  <a:lnTo>
                    <a:pt x="87" y="19"/>
                  </a:lnTo>
                  <a:lnTo>
                    <a:pt x="97" y="14"/>
                  </a:lnTo>
                  <a:lnTo>
                    <a:pt x="108" y="9"/>
                  </a:lnTo>
                  <a:lnTo>
                    <a:pt x="119" y="5"/>
                  </a:lnTo>
                  <a:lnTo>
                    <a:pt x="132" y="2"/>
                  </a:lnTo>
                  <a:lnTo>
                    <a:pt x="146" y="1"/>
                  </a:lnTo>
                  <a:lnTo>
                    <a:pt x="160" y="0"/>
                  </a:lnTo>
                  <a:lnTo>
                    <a:pt x="174" y="1"/>
                  </a:lnTo>
                  <a:lnTo>
                    <a:pt x="190" y="3"/>
                  </a:lnTo>
                  <a:lnTo>
                    <a:pt x="206" y="7"/>
                  </a:lnTo>
                  <a:lnTo>
                    <a:pt x="223"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6" name="Freeform 16">
              <a:extLst>
                <a:ext uri="{FF2B5EF4-FFF2-40B4-BE49-F238E27FC236}">
                  <a16:creationId xmlns:a16="http://schemas.microsoft.com/office/drawing/2014/main" id="{240DC327-69C5-C122-85E0-51B22D79D3EF}"/>
                </a:ext>
              </a:extLst>
            </p:cNvPr>
            <p:cNvSpPr>
              <a:spLocks/>
            </p:cNvSpPr>
            <p:nvPr userDrawn="1"/>
          </p:nvSpPr>
          <p:spPr bwMode="auto">
            <a:xfrm>
              <a:off x="260152" y="6706642"/>
              <a:ext cx="36513" cy="42863"/>
            </a:xfrm>
            <a:custGeom>
              <a:avLst/>
              <a:gdLst>
                <a:gd name="T0" fmla="*/ 2 w 311"/>
                <a:gd name="T1" fmla="*/ 0 h 374"/>
                <a:gd name="T2" fmla="*/ 2 w 311"/>
                <a:gd name="T3" fmla="*/ 1 h 374"/>
                <a:gd name="T4" fmla="*/ 2 w 311"/>
                <a:gd name="T5" fmla="*/ 1 h 374"/>
                <a:gd name="T6" fmla="*/ 1 w 311"/>
                <a:gd name="T7" fmla="*/ 1 h 374"/>
                <a:gd name="T8" fmla="*/ 1 w 311"/>
                <a:gd name="T9" fmla="*/ 1 h 374"/>
                <a:gd name="T10" fmla="*/ 1 w 311"/>
                <a:gd name="T11" fmla="*/ 1 h 374"/>
                <a:gd name="T12" fmla="*/ 1 w 311"/>
                <a:gd name="T13" fmla="*/ 2 h 374"/>
                <a:gd name="T14" fmla="*/ 1 w 311"/>
                <a:gd name="T15" fmla="*/ 2 h 374"/>
                <a:gd name="T16" fmla="*/ 1 w 311"/>
                <a:gd name="T17" fmla="*/ 2 h 374"/>
                <a:gd name="T18" fmla="*/ 1 w 311"/>
                <a:gd name="T19" fmla="*/ 2 h 374"/>
                <a:gd name="T20" fmla="*/ 1 w 311"/>
                <a:gd name="T21" fmla="*/ 2 h 374"/>
                <a:gd name="T22" fmla="*/ 1 w 311"/>
                <a:gd name="T23" fmla="*/ 2 h 374"/>
                <a:gd name="T24" fmla="*/ 0 w 311"/>
                <a:gd name="T25" fmla="*/ 2 h 374"/>
                <a:gd name="T26" fmla="*/ 0 w 311"/>
                <a:gd name="T27" fmla="*/ 1 h 374"/>
                <a:gd name="T28" fmla="*/ 0 w 311"/>
                <a:gd name="T29" fmla="*/ 1 h 374"/>
                <a:gd name="T30" fmla="*/ 0 w 311"/>
                <a:gd name="T31" fmla="*/ 1 h 374"/>
                <a:gd name="T32" fmla="*/ 0 w 311"/>
                <a:gd name="T33" fmla="*/ 1 h 374"/>
                <a:gd name="T34" fmla="*/ 0 w 311"/>
                <a:gd name="T35" fmla="*/ 1 h 374"/>
                <a:gd name="T36" fmla="*/ 1 w 311"/>
                <a:gd name="T37" fmla="*/ 0 h 374"/>
                <a:gd name="T38" fmla="*/ 1 w 311"/>
                <a:gd name="T39" fmla="*/ 0 h 374"/>
                <a:gd name="T40" fmla="*/ 1 w 311"/>
                <a:gd name="T41" fmla="*/ 0 h 374"/>
                <a:gd name="T42" fmla="*/ 1 w 311"/>
                <a:gd name="T43" fmla="*/ 0 h 374"/>
                <a:gd name="T44" fmla="*/ 1 w 311"/>
                <a:gd name="T45" fmla="*/ 0 h 374"/>
                <a:gd name="T46" fmla="*/ 1 w 311"/>
                <a:gd name="T47" fmla="*/ 0 h 374"/>
                <a:gd name="T48" fmla="*/ 2 w 311"/>
                <a:gd name="T49" fmla="*/ 0 h 3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1" h="374">
                  <a:moveTo>
                    <a:pt x="311" y="83"/>
                  </a:moveTo>
                  <a:lnTo>
                    <a:pt x="295" y="110"/>
                  </a:lnTo>
                  <a:lnTo>
                    <a:pt x="283" y="110"/>
                  </a:lnTo>
                  <a:lnTo>
                    <a:pt x="271" y="110"/>
                  </a:lnTo>
                  <a:lnTo>
                    <a:pt x="258" y="109"/>
                  </a:lnTo>
                  <a:lnTo>
                    <a:pt x="245" y="107"/>
                  </a:lnTo>
                  <a:lnTo>
                    <a:pt x="134" y="308"/>
                  </a:lnTo>
                  <a:lnTo>
                    <a:pt x="141" y="316"/>
                  </a:lnTo>
                  <a:lnTo>
                    <a:pt x="149" y="327"/>
                  </a:lnTo>
                  <a:lnTo>
                    <a:pt x="156" y="337"/>
                  </a:lnTo>
                  <a:lnTo>
                    <a:pt x="162" y="348"/>
                  </a:lnTo>
                  <a:lnTo>
                    <a:pt x="147" y="374"/>
                  </a:lnTo>
                  <a:lnTo>
                    <a:pt x="0" y="292"/>
                  </a:lnTo>
                  <a:lnTo>
                    <a:pt x="14" y="265"/>
                  </a:lnTo>
                  <a:lnTo>
                    <a:pt x="27" y="265"/>
                  </a:lnTo>
                  <a:lnTo>
                    <a:pt x="40" y="265"/>
                  </a:lnTo>
                  <a:lnTo>
                    <a:pt x="52" y="266"/>
                  </a:lnTo>
                  <a:lnTo>
                    <a:pt x="64" y="269"/>
                  </a:lnTo>
                  <a:lnTo>
                    <a:pt x="177" y="68"/>
                  </a:lnTo>
                  <a:lnTo>
                    <a:pt x="168" y="58"/>
                  </a:lnTo>
                  <a:lnTo>
                    <a:pt x="160" y="49"/>
                  </a:lnTo>
                  <a:lnTo>
                    <a:pt x="154" y="38"/>
                  </a:lnTo>
                  <a:lnTo>
                    <a:pt x="147" y="27"/>
                  </a:lnTo>
                  <a:lnTo>
                    <a:pt x="162" y="0"/>
                  </a:lnTo>
                  <a:lnTo>
                    <a:pt x="311" y="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7" name="Freeform 17">
              <a:extLst>
                <a:ext uri="{FF2B5EF4-FFF2-40B4-BE49-F238E27FC236}">
                  <a16:creationId xmlns:a16="http://schemas.microsoft.com/office/drawing/2014/main" id="{34C35756-9F83-01F6-ECC7-0F8828320745}"/>
                </a:ext>
              </a:extLst>
            </p:cNvPr>
            <p:cNvSpPr>
              <a:spLocks/>
            </p:cNvSpPr>
            <p:nvPr userDrawn="1"/>
          </p:nvSpPr>
          <p:spPr bwMode="auto">
            <a:xfrm>
              <a:off x="215702" y="6676479"/>
              <a:ext cx="44450" cy="42863"/>
            </a:xfrm>
            <a:custGeom>
              <a:avLst/>
              <a:gdLst>
                <a:gd name="T0" fmla="*/ 1 w 387"/>
                <a:gd name="T1" fmla="*/ 0 h 371"/>
                <a:gd name="T2" fmla="*/ 1 w 387"/>
                <a:gd name="T3" fmla="*/ 0 h 371"/>
                <a:gd name="T4" fmla="*/ 1 w 387"/>
                <a:gd name="T5" fmla="*/ 0 h 371"/>
                <a:gd name="T6" fmla="*/ 2 w 387"/>
                <a:gd name="T7" fmla="*/ 0 h 371"/>
                <a:gd name="T8" fmla="*/ 2 w 387"/>
                <a:gd name="T9" fmla="*/ 0 h 371"/>
                <a:gd name="T10" fmla="*/ 2 w 387"/>
                <a:gd name="T11" fmla="*/ 1 h 371"/>
                <a:gd name="T12" fmla="*/ 2 w 387"/>
                <a:gd name="T13" fmla="*/ 1 h 371"/>
                <a:gd name="T14" fmla="*/ 2 w 387"/>
                <a:gd name="T15" fmla="*/ 1 h 371"/>
                <a:gd name="T16" fmla="*/ 2 w 387"/>
                <a:gd name="T17" fmla="*/ 1 h 371"/>
                <a:gd name="T18" fmla="*/ 2 w 387"/>
                <a:gd name="T19" fmla="*/ 1 h 371"/>
                <a:gd name="T20" fmla="*/ 2 w 387"/>
                <a:gd name="T21" fmla="*/ 1 h 371"/>
                <a:gd name="T22" fmla="*/ 2 w 387"/>
                <a:gd name="T23" fmla="*/ 2 h 371"/>
                <a:gd name="T24" fmla="*/ 2 w 387"/>
                <a:gd name="T25" fmla="*/ 2 h 371"/>
                <a:gd name="T26" fmla="*/ 2 w 387"/>
                <a:gd name="T27" fmla="*/ 2 h 371"/>
                <a:gd name="T28" fmla="*/ 1 w 387"/>
                <a:gd name="T29" fmla="*/ 2 h 371"/>
                <a:gd name="T30" fmla="*/ 1 w 387"/>
                <a:gd name="T31" fmla="*/ 2 h 371"/>
                <a:gd name="T32" fmla="*/ 1 w 387"/>
                <a:gd name="T33" fmla="*/ 2 h 371"/>
                <a:gd name="T34" fmla="*/ 1 w 387"/>
                <a:gd name="T35" fmla="*/ 2 h 371"/>
                <a:gd name="T36" fmla="*/ 1 w 387"/>
                <a:gd name="T37" fmla="*/ 2 h 371"/>
                <a:gd name="T38" fmla="*/ 1 w 387"/>
                <a:gd name="T39" fmla="*/ 2 h 371"/>
                <a:gd name="T40" fmla="*/ 0 w 387"/>
                <a:gd name="T41" fmla="*/ 2 h 371"/>
                <a:gd name="T42" fmla="*/ 0 w 387"/>
                <a:gd name="T43" fmla="*/ 1 h 371"/>
                <a:gd name="T44" fmla="*/ 0 w 387"/>
                <a:gd name="T45" fmla="*/ 1 h 371"/>
                <a:gd name="T46" fmla="*/ 1 w 387"/>
                <a:gd name="T47" fmla="*/ 1 h 371"/>
                <a:gd name="T48" fmla="*/ 0 w 387"/>
                <a:gd name="T49" fmla="*/ 1 h 371"/>
                <a:gd name="T50" fmla="*/ 0 w 387"/>
                <a:gd name="T51" fmla="*/ 1 h 371"/>
                <a:gd name="T52" fmla="*/ 1 w 387"/>
                <a:gd name="T53" fmla="*/ 1 h 371"/>
                <a:gd name="T54" fmla="*/ 1 w 387"/>
                <a:gd name="T55" fmla="*/ 1 h 371"/>
                <a:gd name="T56" fmla="*/ 1 w 387"/>
                <a:gd name="T57" fmla="*/ 2 h 371"/>
                <a:gd name="T58" fmla="*/ 1 w 387"/>
                <a:gd name="T59" fmla="*/ 2 h 371"/>
                <a:gd name="T60" fmla="*/ 1 w 387"/>
                <a:gd name="T61" fmla="*/ 2 h 371"/>
                <a:gd name="T62" fmla="*/ 1 w 387"/>
                <a:gd name="T63" fmla="*/ 2 h 371"/>
                <a:gd name="T64" fmla="*/ 1 w 387"/>
                <a:gd name="T65" fmla="*/ 2 h 371"/>
                <a:gd name="T66" fmla="*/ 1 w 387"/>
                <a:gd name="T67" fmla="*/ 2 h 371"/>
                <a:gd name="T68" fmla="*/ 1 w 387"/>
                <a:gd name="T69" fmla="*/ 1 h 371"/>
                <a:gd name="T70" fmla="*/ 1 w 387"/>
                <a:gd name="T71" fmla="*/ 1 h 371"/>
                <a:gd name="T72" fmla="*/ 2 w 387"/>
                <a:gd name="T73" fmla="*/ 1 h 371"/>
                <a:gd name="T74" fmla="*/ 2 w 387"/>
                <a:gd name="T75" fmla="*/ 1 h 371"/>
                <a:gd name="T76" fmla="*/ 2 w 387"/>
                <a:gd name="T77" fmla="*/ 1 h 371"/>
                <a:gd name="T78" fmla="*/ 2 w 387"/>
                <a:gd name="T79" fmla="*/ 1 h 371"/>
                <a:gd name="T80" fmla="*/ 2 w 387"/>
                <a:gd name="T81" fmla="*/ 1 h 371"/>
                <a:gd name="T82" fmla="*/ 2 w 387"/>
                <a:gd name="T83" fmla="*/ 1 h 371"/>
                <a:gd name="T84" fmla="*/ 2 w 387"/>
                <a:gd name="T85" fmla="*/ 1 h 371"/>
                <a:gd name="T86" fmla="*/ 1 w 387"/>
                <a:gd name="T87" fmla="*/ 1 h 371"/>
                <a:gd name="T88" fmla="*/ 1 w 387"/>
                <a:gd name="T89" fmla="*/ 0 h 371"/>
                <a:gd name="T90" fmla="*/ 1 w 387"/>
                <a:gd name="T91" fmla="*/ 0 h 371"/>
                <a:gd name="T92" fmla="*/ 1 w 387"/>
                <a:gd name="T93" fmla="*/ 1 h 371"/>
                <a:gd name="T94" fmla="*/ 1 w 387"/>
                <a:gd name="T95" fmla="*/ 1 h 371"/>
                <a:gd name="T96" fmla="*/ 1 w 387"/>
                <a:gd name="T97" fmla="*/ 1 h 371"/>
                <a:gd name="T98" fmla="*/ 1 w 387"/>
                <a:gd name="T99" fmla="*/ 0 h 371"/>
                <a:gd name="T100" fmla="*/ 1 w 387"/>
                <a:gd name="T101" fmla="*/ 0 h 371"/>
                <a:gd name="T102" fmla="*/ 1 w 387"/>
                <a:gd name="T103" fmla="*/ 0 h 3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371">
                  <a:moveTo>
                    <a:pt x="136" y="72"/>
                  </a:moveTo>
                  <a:lnTo>
                    <a:pt x="205" y="0"/>
                  </a:lnTo>
                  <a:lnTo>
                    <a:pt x="221" y="5"/>
                  </a:lnTo>
                  <a:lnTo>
                    <a:pt x="236" y="13"/>
                  </a:lnTo>
                  <a:lnTo>
                    <a:pt x="252" y="20"/>
                  </a:lnTo>
                  <a:lnTo>
                    <a:pt x="268" y="29"/>
                  </a:lnTo>
                  <a:lnTo>
                    <a:pt x="284" y="38"/>
                  </a:lnTo>
                  <a:lnTo>
                    <a:pt x="299" y="50"/>
                  </a:lnTo>
                  <a:lnTo>
                    <a:pt x="314" y="61"/>
                  </a:lnTo>
                  <a:lnTo>
                    <a:pt x="328" y="75"/>
                  </a:lnTo>
                  <a:lnTo>
                    <a:pt x="342" y="89"/>
                  </a:lnTo>
                  <a:lnTo>
                    <a:pt x="354" y="103"/>
                  </a:lnTo>
                  <a:lnTo>
                    <a:pt x="363" y="117"/>
                  </a:lnTo>
                  <a:lnTo>
                    <a:pt x="371" y="133"/>
                  </a:lnTo>
                  <a:lnTo>
                    <a:pt x="378" y="148"/>
                  </a:lnTo>
                  <a:lnTo>
                    <a:pt x="383" y="164"/>
                  </a:lnTo>
                  <a:lnTo>
                    <a:pt x="385" y="179"/>
                  </a:lnTo>
                  <a:lnTo>
                    <a:pt x="387" y="194"/>
                  </a:lnTo>
                  <a:lnTo>
                    <a:pt x="386" y="210"/>
                  </a:lnTo>
                  <a:lnTo>
                    <a:pt x="384" y="225"/>
                  </a:lnTo>
                  <a:lnTo>
                    <a:pt x="381" y="241"/>
                  </a:lnTo>
                  <a:lnTo>
                    <a:pt x="376" y="256"/>
                  </a:lnTo>
                  <a:lnTo>
                    <a:pt x="368" y="271"/>
                  </a:lnTo>
                  <a:lnTo>
                    <a:pt x="360" y="285"/>
                  </a:lnTo>
                  <a:lnTo>
                    <a:pt x="349" y="299"/>
                  </a:lnTo>
                  <a:lnTo>
                    <a:pt x="338" y="313"/>
                  </a:lnTo>
                  <a:lnTo>
                    <a:pt x="323" y="327"/>
                  </a:lnTo>
                  <a:lnTo>
                    <a:pt x="307" y="338"/>
                  </a:lnTo>
                  <a:lnTo>
                    <a:pt x="292" y="349"/>
                  </a:lnTo>
                  <a:lnTo>
                    <a:pt x="275" y="356"/>
                  </a:lnTo>
                  <a:lnTo>
                    <a:pt x="259" y="362"/>
                  </a:lnTo>
                  <a:lnTo>
                    <a:pt x="242" y="368"/>
                  </a:lnTo>
                  <a:lnTo>
                    <a:pt x="225" y="370"/>
                  </a:lnTo>
                  <a:lnTo>
                    <a:pt x="208" y="371"/>
                  </a:lnTo>
                  <a:lnTo>
                    <a:pt x="190" y="369"/>
                  </a:lnTo>
                  <a:lnTo>
                    <a:pt x="173" y="366"/>
                  </a:lnTo>
                  <a:lnTo>
                    <a:pt x="155" y="360"/>
                  </a:lnTo>
                  <a:lnTo>
                    <a:pt x="137" y="353"/>
                  </a:lnTo>
                  <a:lnTo>
                    <a:pt x="120" y="345"/>
                  </a:lnTo>
                  <a:lnTo>
                    <a:pt x="103" y="333"/>
                  </a:lnTo>
                  <a:lnTo>
                    <a:pt x="87" y="320"/>
                  </a:lnTo>
                  <a:lnTo>
                    <a:pt x="70" y="305"/>
                  </a:lnTo>
                  <a:lnTo>
                    <a:pt x="51" y="285"/>
                  </a:lnTo>
                  <a:lnTo>
                    <a:pt x="32" y="264"/>
                  </a:lnTo>
                  <a:lnTo>
                    <a:pt x="15" y="243"/>
                  </a:lnTo>
                  <a:lnTo>
                    <a:pt x="0" y="221"/>
                  </a:lnTo>
                  <a:lnTo>
                    <a:pt x="69" y="150"/>
                  </a:lnTo>
                  <a:lnTo>
                    <a:pt x="97" y="178"/>
                  </a:lnTo>
                  <a:lnTo>
                    <a:pt x="93" y="190"/>
                  </a:lnTo>
                  <a:lnTo>
                    <a:pt x="89" y="202"/>
                  </a:lnTo>
                  <a:lnTo>
                    <a:pt x="83" y="213"/>
                  </a:lnTo>
                  <a:lnTo>
                    <a:pt x="78" y="224"/>
                  </a:lnTo>
                  <a:lnTo>
                    <a:pt x="85" y="237"/>
                  </a:lnTo>
                  <a:lnTo>
                    <a:pt x="95" y="250"/>
                  </a:lnTo>
                  <a:lnTo>
                    <a:pt x="106" y="264"/>
                  </a:lnTo>
                  <a:lnTo>
                    <a:pt x="118" y="278"/>
                  </a:lnTo>
                  <a:lnTo>
                    <a:pt x="128" y="286"/>
                  </a:lnTo>
                  <a:lnTo>
                    <a:pt x="137" y="293"/>
                  </a:lnTo>
                  <a:lnTo>
                    <a:pt x="147" y="298"/>
                  </a:lnTo>
                  <a:lnTo>
                    <a:pt x="156" y="301"/>
                  </a:lnTo>
                  <a:lnTo>
                    <a:pt x="166" y="304"/>
                  </a:lnTo>
                  <a:lnTo>
                    <a:pt x="175" y="305"/>
                  </a:lnTo>
                  <a:lnTo>
                    <a:pt x="185" y="305"/>
                  </a:lnTo>
                  <a:lnTo>
                    <a:pt x="194" y="304"/>
                  </a:lnTo>
                  <a:lnTo>
                    <a:pt x="205" y="302"/>
                  </a:lnTo>
                  <a:lnTo>
                    <a:pt x="214" y="299"/>
                  </a:lnTo>
                  <a:lnTo>
                    <a:pt x="224" y="296"/>
                  </a:lnTo>
                  <a:lnTo>
                    <a:pt x="233" y="291"/>
                  </a:lnTo>
                  <a:lnTo>
                    <a:pt x="243" y="284"/>
                  </a:lnTo>
                  <a:lnTo>
                    <a:pt x="252" y="277"/>
                  </a:lnTo>
                  <a:lnTo>
                    <a:pt x="261" y="269"/>
                  </a:lnTo>
                  <a:lnTo>
                    <a:pt x="269" y="261"/>
                  </a:lnTo>
                  <a:lnTo>
                    <a:pt x="278" y="253"/>
                  </a:lnTo>
                  <a:lnTo>
                    <a:pt x="285" y="243"/>
                  </a:lnTo>
                  <a:lnTo>
                    <a:pt x="291" y="234"/>
                  </a:lnTo>
                  <a:lnTo>
                    <a:pt x="297" y="224"/>
                  </a:lnTo>
                  <a:lnTo>
                    <a:pt x="301" y="213"/>
                  </a:lnTo>
                  <a:lnTo>
                    <a:pt x="304" y="204"/>
                  </a:lnTo>
                  <a:lnTo>
                    <a:pt x="306" y="193"/>
                  </a:lnTo>
                  <a:lnTo>
                    <a:pt x="307" y="184"/>
                  </a:lnTo>
                  <a:lnTo>
                    <a:pt x="307" y="173"/>
                  </a:lnTo>
                  <a:lnTo>
                    <a:pt x="306" y="163"/>
                  </a:lnTo>
                  <a:lnTo>
                    <a:pt x="304" y="152"/>
                  </a:lnTo>
                  <a:lnTo>
                    <a:pt x="301" y="143"/>
                  </a:lnTo>
                  <a:lnTo>
                    <a:pt x="295" y="132"/>
                  </a:lnTo>
                  <a:lnTo>
                    <a:pt x="289" y="123"/>
                  </a:lnTo>
                  <a:lnTo>
                    <a:pt x="282" y="113"/>
                  </a:lnTo>
                  <a:lnTo>
                    <a:pt x="273" y="104"/>
                  </a:lnTo>
                  <a:lnTo>
                    <a:pt x="265" y="96"/>
                  </a:lnTo>
                  <a:lnTo>
                    <a:pt x="256" y="89"/>
                  </a:lnTo>
                  <a:lnTo>
                    <a:pt x="248" y="82"/>
                  </a:lnTo>
                  <a:lnTo>
                    <a:pt x="238" y="77"/>
                  </a:lnTo>
                  <a:lnTo>
                    <a:pt x="192" y="126"/>
                  </a:lnTo>
                  <a:lnTo>
                    <a:pt x="195" y="134"/>
                  </a:lnTo>
                  <a:lnTo>
                    <a:pt x="199" y="145"/>
                  </a:lnTo>
                  <a:lnTo>
                    <a:pt x="203" y="154"/>
                  </a:lnTo>
                  <a:lnTo>
                    <a:pt x="205" y="165"/>
                  </a:lnTo>
                  <a:lnTo>
                    <a:pt x="185" y="186"/>
                  </a:lnTo>
                  <a:lnTo>
                    <a:pt x="82" y="87"/>
                  </a:lnTo>
                  <a:lnTo>
                    <a:pt x="102" y="66"/>
                  </a:lnTo>
                  <a:lnTo>
                    <a:pt x="111" y="67"/>
                  </a:lnTo>
                  <a:lnTo>
                    <a:pt x="119" y="68"/>
                  </a:lnTo>
                  <a:lnTo>
                    <a:pt x="128" y="69"/>
                  </a:lnTo>
                  <a:lnTo>
                    <a:pt x="136"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8" name="Freeform 18">
              <a:extLst>
                <a:ext uri="{FF2B5EF4-FFF2-40B4-BE49-F238E27FC236}">
                  <a16:creationId xmlns:a16="http://schemas.microsoft.com/office/drawing/2014/main" id="{E108F5F3-5268-6374-8F23-3B85C49B4CC8}"/>
                </a:ext>
              </a:extLst>
            </p:cNvPr>
            <p:cNvSpPr>
              <a:spLocks/>
            </p:cNvSpPr>
            <p:nvPr userDrawn="1"/>
          </p:nvSpPr>
          <p:spPr bwMode="auto">
            <a:xfrm>
              <a:off x="188715" y="6643142"/>
              <a:ext cx="42863" cy="36513"/>
            </a:xfrm>
            <a:custGeom>
              <a:avLst/>
              <a:gdLst>
                <a:gd name="T0" fmla="*/ 2 w 374"/>
                <a:gd name="T1" fmla="*/ 1 h 320"/>
                <a:gd name="T2" fmla="*/ 2 w 374"/>
                <a:gd name="T3" fmla="*/ 1 h 320"/>
                <a:gd name="T4" fmla="*/ 2 w 374"/>
                <a:gd name="T5" fmla="*/ 1 h 320"/>
                <a:gd name="T6" fmla="*/ 2 w 374"/>
                <a:gd name="T7" fmla="*/ 1 h 320"/>
                <a:gd name="T8" fmla="*/ 2 w 374"/>
                <a:gd name="T9" fmla="*/ 1 h 320"/>
                <a:gd name="T10" fmla="*/ 2 w 374"/>
                <a:gd name="T11" fmla="*/ 1 h 320"/>
                <a:gd name="T12" fmla="*/ 1 w 374"/>
                <a:gd name="T13" fmla="*/ 1 h 320"/>
                <a:gd name="T14" fmla="*/ 1 w 374"/>
                <a:gd name="T15" fmla="*/ 1 h 320"/>
                <a:gd name="T16" fmla="*/ 1 w 374"/>
                <a:gd name="T17" fmla="*/ 1 h 320"/>
                <a:gd name="T18" fmla="*/ 1 w 374"/>
                <a:gd name="T19" fmla="*/ 2 h 320"/>
                <a:gd name="T20" fmla="*/ 1 w 374"/>
                <a:gd name="T21" fmla="*/ 2 h 320"/>
                <a:gd name="T22" fmla="*/ 0 w 374"/>
                <a:gd name="T23" fmla="*/ 2 h 320"/>
                <a:gd name="T24" fmla="*/ 0 w 374"/>
                <a:gd name="T25" fmla="*/ 1 h 320"/>
                <a:gd name="T26" fmla="*/ 0 w 374"/>
                <a:gd name="T27" fmla="*/ 1 h 320"/>
                <a:gd name="T28" fmla="*/ 0 w 374"/>
                <a:gd name="T29" fmla="*/ 1 h 320"/>
                <a:gd name="T30" fmla="*/ 0 w 374"/>
                <a:gd name="T31" fmla="*/ 1 h 320"/>
                <a:gd name="T32" fmla="*/ 0 w 374"/>
                <a:gd name="T33" fmla="*/ 1 h 320"/>
                <a:gd name="T34" fmla="*/ 0 w 374"/>
                <a:gd name="T35" fmla="*/ 1 h 320"/>
                <a:gd name="T36" fmla="*/ 1 w 374"/>
                <a:gd name="T37" fmla="*/ 0 h 320"/>
                <a:gd name="T38" fmla="*/ 1 w 374"/>
                <a:gd name="T39" fmla="*/ 0 h 320"/>
                <a:gd name="T40" fmla="*/ 1 w 374"/>
                <a:gd name="T41" fmla="*/ 0 h 320"/>
                <a:gd name="T42" fmla="*/ 1 w 374"/>
                <a:gd name="T43" fmla="*/ 0 h 320"/>
                <a:gd name="T44" fmla="*/ 1 w 374"/>
                <a:gd name="T45" fmla="*/ 0 h 320"/>
                <a:gd name="T46" fmla="*/ 2 w 374"/>
                <a:gd name="T47" fmla="*/ 0 h 320"/>
                <a:gd name="T48" fmla="*/ 2 w 374"/>
                <a:gd name="T49" fmla="*/ 1 h 3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4" h="320">
                  <a:moveTo>
                    <a:pt x="374" y="145"/>
                  </a:moveTo>
                  <a:lnTo>
                    <a:pt x="348" y="161"/>
                  </a:lnTo>
                  <a:lnTo>
                    <a:pt x="336" y="156"/>
                  </a:lnTo>
                  <a:lnTo>
                    <a:pt x="325" y="149"/>
                  </a:lnTo>
                  <a:lnTo>
                    <a:pt x="315" y="142"/>
                  </a:lnTo>
                  <a:lnTo>
                    <a:pt x="305" y="135"/>
                  </a:lnTo>
                  <a:lnTo>
                    <a:pt x="109" y="255"/>
                  </a:lnTo>
                  <a:lnTo>
                    <a:pt x="112" y="267"/>
                  </a:lnTo>
                  <a:lnTo>
                    <a:pt x="113" y="279"/>
                  </a:lnTo>
                  <a:lnTo>
                    <a:pt x="114" y="292"/>
                  </a:lnTo>
                  <a:lnTo>
                    <a:pt x="114" y="305"/>
                  </a:lnTo>
                  <a:lnTo>
                    <a:pt x="89" y="320"/>
                  </a:lnTo>
                  <a:lnTo>
                    <a:pt x="0" y="176"/>
                  </a:lnTo>
                  <a:lnTo>
                    <a:pt x="27" y="160"/>
                  </a:lnTo>
                  <a:lnTo>
                    <a:pt x="37" y="165"/>
                  </a:lnTo>
                  <a:lnTo>
                    <a:pt x="48" y="173"/>
                  </a:lnTo>
                  <a:lnTo>
                    <a:pt x="58" y="179"/>
                  </a:lnTo>
                  <a:lnTo>
                    <a:pt x="68" y="187"/>
                  </a:lnTo>
                  <a:lnTo>
                    <a:pt x="264" y="67"/>
                  </a:lnTo>
                  <a:lnTo>
                    <a:pt x="261" y="54"/>
                  </a:lnTo>
                  <a:lnTo>
                    <a:pt x="260" y="42"/>
                  </a:lnTo>
                  <a:lnTo>
                    <a:pt x="259" y="29"/>
                  </a:lnTo>
                  <a:lnTo>
                    <a:pt x="259" y="17"/>
                  </a:lnTo>
                  <a:lnTo>
                    <a:pt x="285" y="0"/>
                  </a:lnTo>
                  <a:lnTo>
                    <a:pt x="374" y="1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9" name="Freeform 19">
              <a:extLst>
                <a:ext uri="{FF2B5EF4-FFF2-40B4-BE49-F238E27FC236}">
                  <a16:creationId xmlns:a16="http://schemas.microsoft.com/office/drawing/2014/main" id="{4693FCB2-0C7A-0C33-A35C-8756A44B7876}"/>
                </a:ext>
              </a:extLst>
            </p:cNvPr>
            <p:cNvSpPr>
              <a:spLocks/>
            </p:cNvSpPr>
            <p:nvPr userDrawn="1"/>
          </p:nvSpPr>
          <p:spPr bwMode="auto">
            <a:xfrm>
              <a:off x="171252" y="6601867"/>
              <a:ext cx="42863" cy="41275"/>
            </a:xfrm>
            <a:custGeom>
              <a:avLst/>
              <a:gdLst>
                <a:gd name="T0" fmla="*/ 2 w 373"/>
                <a:gd name="T1" fmla="*/ 1 h 359"/>
                <a:gd name="T2" fmla="*/ 2 w 373"/>
                <a:gd name="T3" fmla="*/ 1 h 359"/>
                <a:gd name="T4" fmla="*/ 2 w 373"/>
                <a:gd name="T5" fmla="*/ 1 h 359"/>
                <a:gd name="T6" fmla="*/ 2 w 373"/>
                <a:gd name="T7" fmla="*/ 1 h 359"/>
                <a:gd name="T8" fmla="*/ 2 w 373"/>
                <a:gd name="T9" fmla="*/ 1 h 359"/>
                <a:gd name="T10" fmla="*/ 2 w 373"/>
                <a:gd name="T11" fmla="*/ 1 h 359"/>
                <a:gd name="T12" fmla="*/ 1 w 373"/>
                <a:gd name="T13" fmla="*/ 2 h 359"/>
                <a:gd name="T14" fmla="*/ 1 w 373"/>
                <a:gd name="T15" fmla="*/ 2 h 359"/>
                <a:gd name="T16" fmla="*/ 1 w 373"/>
                <a:gd name="T17" fmla="*/ 2 h 359"/>
                <a:gd name="T18" fmla="*/ 1 w 373"/>
                <a:gd name="T19" fmla="*/ 2 h 359"/>
                <a:gd name="T20" fmla="*/ 0 w 373"/>
                <a:gd name="T21" fmla="*/ 2 h 359"/>
                <a:gd name="T22" fmla="*/ 0 w 373"/>
                <a:gd name="T23" fmla="*/ 2 h 359"/>
                <a:gd name="T24" fmla="*/ 0 w 373"/>
                <a:gd name="T25" fmla="*/ 1 h 359"/>
                <a:gd name="T26" fmla="*/ 0 w 373"/>
                <a:gd name="T27" fmla="*/ 1 h 359"/>
                <a:gd name="T28" fmla="*/ 0 w 373"/>
                <a:gd name="T29" fmla="*/ 1 h 359"/>
                <a:gd name="T30" fmla="*/ 0 w 373"/>
                <a:gd name="T31" fmla="*/ 1 h 359"/>
                <a:gd name="T32" fmla="*/ 0 w 373"/>
                <a:gd name="T33" fmla="*/ 1 h 359"/>
                <a:gd name="T34" fmla="*/ 0 w 373"/>
                <a:gd name="T35" fmla="*/ 1 h 359"/>
                <a:gd name="T36" fmla="*/ 2 w 373"/>
                <a:gd name="T37" fmla="*/ 1 h 359"/>
                <a:gd name="T38" fmla="*/ 1 w 373"/>
                <a:gd name="T39" fmla="*/ 0 h 359"/>
                <a:gd name="T40" fmla="*/ 1 w 373"/>
                <a:gd name="T41" fmla="*/ 0 h 359"/>
                <a:gd name="T42" fmla="*/ 1 w 373"/>
                <a:gd name="T43" fmla="*/ 0 h 359"/>
                <a:gd name="T44" fmla="*/ 1 w 373"/>
                <a:gd name="T45" fmla="*/ 0 h 359"/>
                <a:gd name="T46" fmla="*/ 1 w 373"/>
                <a:gd name="T47" fmla="*/ 0 h 359"/>
                <a:gd name="T48" fmla="*/ 1 w 373"/>
                <a:gd name="T49" fmla="*/ 0 h 359"/>
                <a:gd name="T50" fmla="*/ 1 w 373"/>
                <a:gd name="T51" fmla="*/ 0 h 359"/>
                <a:gd name="T52" fmla="*/ 2 w 373"/>
                <a:gd name="T53" fmla="*/ 1 h 3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3" h="359">
                  <a:moveTo>
                    <a:pt x="373" y="240"/>
                  </a:moveTo>
                  <a:lnTo>
                    <a:pt x="343" y="251"/>
                  </a:lnTo>
                  <a:lnTo>
                    <a:pt x="334" y="244"/>
                  </a:lnTo>
                  <a:lnTo>
                    <a:pt x="324" y="235"/>
                  </a:lnTo>
                  <a:lnTo>
                    <a:pt x="316" y="227"/>
                  </a:lnTo>
                  <a:lnTo>
                    <a:pt x="307" y="216"/>
                  </a:lnTo>
                  <a:lnTo>
                    <a:pt x="92" y="299"/>
                  </a:lnTo>
                  <a:lnTo>
                    <a:pt x="93" y="310"/>
                  </a:lnTo>
                  <a:lnTo>
                    <a:pt x="92" y="323"/>
                  </a:lnTo>
                  <a:lnTo>
                    <a:pt x="91" y="336"/>
                  </a:lnTo>
                  <a:lnTo>
                    <a:pt x="89" y="348"/>
                  </a:lnTo>
                  <a:lnTo>
                    <a:pt x="60" y="359"/>
                  </a:lnTo>
                  <a:lnTo>
                    <a:pt x="0" y="200"/>
                  </a:lnTo>
                  <a:lnTo>
                    <a:pt x="29" y="190"/>
                  </a:lnTo>
                  <a:lnTo>
                    <a:pt x="38" y="197"/>
                  </a:lnTo>
                  <a:lnTo>
                    <a:pt x="48" y="206"/>
                  </a:lnTo>
                  <a:lnTo>
                    <a:pt x="57" y="215"/>
                  </a:lnTo>
                  <a:lnTo>
                    <a:pt x="65" y="224"/>
                  </a:lnTo>
                  <a:lnTo>
                    <a:pt x="284" y="141"/>
                  </a:lnTo>
                  <a:lnTo>
                    <a:pt x="256" y="71"/>
                  </a:lnTo>
                  <a:lnTo>
                    <a:pt x="244" y="71"/>
                  </a:lnTo>
                  <a:lnTo>
                    <a:pt x="230" y="72"/>
                  </a:lnTo>
                  <a:lnTo>
                    <a:pt x="216" y="71"/>
                  </a:lnTo>
                  <a:lnTo>
                    <a:pt x="201" y="71"/>
                  </a:lnTo>
                  <a:lnTo>
                    <a:pt x="187" y="35"/>
                  </a:lnTo>
                  <a:lnTo>
                    <a:pt x="281" y="0"/>
                  </a:lnTo>
                  <a:lnTo>
                    <a:pt x="373"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0" name="Freeform 20">
              <a:extLst>
                <a:ext uri="{FF2B5EF4-FFF2-40B4-BE49-F238E27FC236}">
                  <a16:creationId xmlns:a16="http://schemas.microsoft.com/office/drawing/2014/main" id="{862E6D8A-6C48-F3B8-27DC-94DF462F979E}"/>
                </a:ext>
              </a:extLst>
            </p:cNvPr>
            <p:cNvSpPr>
              <a:spLocks/>
            </p:cNvSpPr>
            <p:nvPr userDrawn="1"/>
          </p:nvSpPr>
          <p:spPr bwMode="auto">
            <a:xfrm>
              <a:off x="158552" y="6557417"/>
              <a:ext cx="41275" cy="36513"/>
            </a:xfrm>
            <a:custGeom>
              <a:avLst/>
              <a:gdLst>
                <a:gd name="T0" fmla="*/ 2 w 361"/>
                <a:gd name="T1" fmla="*/ 1 h 320"/>
                <a:gd name="T2" fmla="*/ 2 w 361"/>
                <a:gd name="T3" fmla="*/ 1 h 320"/>
                <a:gd name="T4" fmla="*/ 2 w 361"/>
                <a:gd name="T5" fmla="*/ 1 h 320"/>
                <a:gd name="T6" fmla="*/ 2 w 361"/>
                <a:gd name="T7" fmla="*/ 1 h 320"/>
                <a:gd name="T8" fmla="*/ 2 w 361"/>
                <a:gd name="T9" fmla="*/ 1 h 320"/>
                <a:gd name="T10" fmla="*/ 2 w 361"/>
                <a:gd name="T11" fmla="*/ 1 h 320"/>
                <a:gd name="T12" fmla="*/ 0 w 361"/>
                <a:gd name="T13" fmla="*/ 1 h 320"/>
                <a:gd name="T14" fmla="*/ 0 w 361"/>
                <a:gd name="T15" fmla="*/ 1 h 320"/>
                <a:gd name="T16" fmla="*/ 0 w 361"/>
                <a:gd name="T17" fmla="*/ 2 h 320"/>
                <a:gd name="T18" fmla="*/ 0 w 361"/>
                <a:gd name="T19" fmla="*/ 2 h 320"/>
                <a:gd name="T20" fmla="*/ 0 w 361"/>
                <a:gd name="T21" fmla="*/ 2 h 320"/>
                <a:gd name="T22" fmla="*/ 0 w 361"/>
                <a:gd name="T23" fmla="*/ 2 h 320"/>
                <a:gd name="T24" fmla="*/ 0 w 361"/>
                <a:gd name="T25" fmla="*/ 1 h 320"/>
                <a:gd name="T26" fmla="*/ 0 w 361"/>
                <a:gd name="T27" fmla="*/ 1 h 320"/>
                <a:gd name="T28" fmla="*/ 0 w 361"/>
                <a:gd name="T29" fmla="*/ 1 h 320"/>
                <a:gd name="T30" fmla="*/ 0 w 361"/>
                <a:gd name="T31" fmla="*/ 1 h 320"/>
                <a:gd name="T32" fmla="*/ 0 w 361"/>
                <a:gd name="T33" fmla="*/ 1 h 320"/>
                <a:gd name="T34" fmla="*/ 0 w 361"/>
                <a:gd name="T35" fmla="*/ 1 h 320"/>
                <a:gd name="T36" fmla="*/ 2 w 361"/>
                <a:gd name="T37" fmla="*/ 1 h 320"/>
                <a:gd name="T38" fmla="*/ 1 w 361"/>
                <a:gd name="T39" fmla="*/ 0 h 320"/>
                <a:gd name="T40" fmla="*/ 1 w 361"/>
                <a:gd name="T41" fmla="*/ 0 h 320"/>
                <a:gd name="T42" fmla="*/ 1 w 361"/>
                <a:gd name="T43" fmla="*/ 0 h 320"/>
                <a:gd name="T44" fmla="*/ 1 w 361"/>
                <a:gd name="T45" fmla="*/ 0 h 320"/>
                <a:gd name="T46" fmla="*/ 1 w 361"/>
                <a:gd name="T47" fmla="*/ 0 h 320"/>
                <a:gd name="T48" fmla="*/ 1 w 361"/>
                <a:gd name="T49" fmla="*/ 0 h 320"/>
                <a:gd name="T50" fmla="*/ 2 w 361"/>
                <a:gd name="T51" fmla="*/ 0 h 320"/>
                <a:gd name="T52" fmla="*/ 2 w 361"/>
                <a:gd name="T53" fmla="*/ 1 h 3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1" h="320">
                  <a:moveTo>
                    <a:pt x="361" y="252"/>
                  </a:moveTo>
                  <a:lnTo>
                    <a:pt x="332" y="258"/>
                  </a:lnTo>
                  <a:lnTo>
                    <a:pt x="323" y="249"/>
                  </a:lnTo>
                  <a:lnTo>
                    <a:pt x="315" y="239"/>
                  </a:lnTo>
                  <a:lnTo>
                    <a:pt x="307" y="230"/>
                  </a:lnTo>
                  <a:lnTo>
                    <a:pt x="301" y="218"/>
                  </a:lnTo>
                  <a:lnTo>
                    <a:pt x="76" y="266"/>
                  </a:lnTo>
                  <a:lnTo>
                    <a:pt x="74" y="278"/>
                  </a:lnTo>
                  <a:lnTo>
                    <a:pt x="72" y="290"/>
                  </a:lnTo>
                  <a:lnTo>
                    <a:pt x="68" y="303"/>
                  </a:lnTo>
                  <a:lnTo>
                    <a:pt x="65" y="315"/>
                  </a:lnTo>
                  <a:lnTo>
                    <a:pt x="35" y="320"/>
                  </a:lnTo>
                  <a:lnTo>
                    <a:pt x="0" y="154"/>
                  </a:lnTo>
                  <a:lnTo>
                    <a:pt x="30" y="148"/>
                  </a:lnTo>
                  <a:lnTo>
                    <a:pt x="38" y="157"/>
                  </a:lnTo>
                  <a:lnTo>
                    <a:pt x="46" y="168"/>
                  </a:lnTo>
                  <a:lnTo>
                    <a:pt x="54" y="178"/>
                  </a:lnTo>
                  <a:lnTo>
                    <a:pt x="59" y="188"/>
                  </a:lnTo>
                  <a:lnTo>
                    <a:pt x="289" y="140"/>
                  </a:lnTo>
                  <a:lnTo>
                    <a:pt x="272" y="67"/>
                  </a:lnTo>
                  <a:lnTo>
                    <a:pt x="261" y="65"/>
                  </a:lnTo>
                  <a:lnTo>
                    <a:pt x="247" y="63"/>
                  </a:lnTo>
                  <a:lnTo>
                    <a:pt x="232" y="61"/>
                  </a:lnTo>
                  <a:lnTo>
                    <a:pt x="219" y="58"/>
                  </a:lnTo>
                  <a:lnTo>
                    <a:pt x="210" y="21"/>
                  </a:lnTo>
                  <a:lnTo>
                    <a:pt x="308" y="0"/>
                  </a:lnTo>
                  <a:lnTo>
                    <a:pt x="361" y="25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1" name="Freeform 21">
              <a:extLst>
                <a:ext uri="{FF2B5EF4-FFF2-40B4-BE49-F238E27FC236}">
                  <a16:creationId xmlns:a16="http://schemas.microsoft.com/office/drawing/2014/main" id="{65531A76-0737-9671-FD8F-3C42DFA7CEE9}"/>
                </a:ext>
              </a:extLst>
            </p:cNvPr>
            <p:cNvSpPr>
              <a:spLocks/>
            </p:cNvSpPr>
            <p:nvPr userDrawn="1"/>
          </p:nvSpPr>
          <p:spPr bwMode="auto">
            <a:xfrm>
              <a:off x="150615" y="6506617"/>
              <a:ext cx="39688" cy="39688"/>
            </a:xfrm>
            <a:custGeom>
              <a:avLst/>
              <a:gdLst>
                <a:gd name="T0" fmla="*/ 1 w 355"/>
                <a:gd name="T1" fmla="*/ 0 h 354"/>
                <a:gd name="T2" fmla="*/ 1 w 355"/>
                <a:gd name="T3" fmla="*/ 0 h 354"/>
                <a:gd name="T4" fmla="*/ 1 w 355"/>
                <a:gd name="T5" fmla="*/ 0 h 354"/>
                <a:gd name="T6" fmla="*/ 1 w 355"/>
                <a:gd name="T7" fmla="*/ 0 h 354"/>
                <a:gd name="T8" fmla="*/ 2 w 355"/>
                <a:gd name="T9" fmla="*/ 0 h 354"/>
                <a:gd name="T10" fmla="*/ 2 w 355"/>
                <a:gd name="T11" fmla="*/ 0 h 354"/>
                <a:gd name="T12" fmla="*/ 2 w 355"/>
                <a:gd name="T13" fmla="*/ 0 h 354"/>
                <a:gd name="T14" fmla="*/ 2 w 355"/>
                <a:gd name="T15" fmla="*/ 1 h 354"/>
                <a:gd name="T16" fmla="*/ 2 w 355"/>
                <a:gd name="T17" fmla="*/ 1 h 354"/>
                <a:gd name="T18" fmla="*/ 2 w 355"/>
                <a:gd name="T19" fmla="*/ 1 h 354"/>
                <a:gd name="T20" fmla="*/ 2 w 355"/>
                <a:gd name="T21" fmla="*/ 1 h 354"/>
                <a:gd name="T22" fmla="*/ 2 w 355"/>
                <a:gd name="T23" fmla="*/ 1 h 354"/>
                <a:gd name="T24" fmla="*/ 2 w 355"/>
                <a:gd name="T25" fmla="*/ 1 h 354"/>
                <a:gd name="T26" fmla="*/ 2 w 355"/>
                <a:gd name="T27" fmla="*/ 1 h 354"/>
                <a:gd name="T28" fmla="*/ 1 w 355"/>
                <a:gd name="T29" fmla="*/ 1 h 354"/>
                <a:gd name="T30" fmla="*/ 1 w 355"/>
                <a:gd name="T31" fmla="*/ 1 h 354"/>
                <a:gd name="T32" fmla="*/ 1 w 355"/>
                <a:gd name="T33" fmla="*/ 2 h 354"/>
                <a:gd name="T34" fmla="*/ 0 w 355"/>
                <a:gd name="T35" fmla="*/ 2 h 354"/>
                <a:gd name="T36" fmla="*/ 0 w 355"/>
                <a:gd name="T37" fmla="*/ 2 h 354"/>
                <a:gd name="T38" fmla="*/ 0 w 355"/>
                <a:gd name="T39" fmla="*/ 2 h 354"/>
                <a:gd name="T40" fmla="*/ 0 w 355"/>
                <a:gd name="T41" fmla="*/ 1 h 354"/>
                <a:gd name="T42" fmla="*/ 0 w 355"/>
                <a:gd name="T43" fmla="*/ 1 h 354"/>
                <a:gd name="T44" fmla="*/ 0 w 355"/>
                <a:gd name="T45" fmla="*/ 1 h 354"/>
                <a:gd name="T46" fmla="*/ 1 w 355"/>
                <a:gd name="T47" fmla="*/ 1 h 354"/>
                <a:gd name="T48" fmla="*/ 1 w 355"/>
                <a:gd name="T49" fmla="*/ 1 h 354"/>
                <a:gd name="T50" fmla="*/ 1 w 355"/>
                <a:gd name="T51" fmla="*/ 1 h 354"/>
                <a:gd name="T52" fmla="*/ 1 w 355"/>
                <a:gd name="T53" fmla="*/ 1 h 354"/>
                <a:gd name="T54" fmla="*/ 1 w 355"/>
                <a:gd name="T55" fmla="*/ 1 h 354"/>
                <a:gd name="T56" fmla="*/ 1 w 355"/>
                <a:gd name="T57" fmla="*/ 1 h 354"/>
                <a:gd name="T58" fmla="*/ 1 w 355"/>
                <a:gd name="T59" fmla="*/ 1 h 354"/>
                <a:gd name="T60" fmla="*/ 1 w 355"/>
                <a:gd name="T61" fmla="*/ 1 h 354"/>
                <a:gd name="T62" fmla="*/ 1 w 355"/>
                <a:gd name="T63" fmla="*/ 1 h 354"/>
                <a:gd name="T64" fmla="*/ 1 w 355"/>
                <a:gd name="T65" fmla="*/ 1 h 354"/>
                <a:gd name="T66" fmla="*/ 1 w 355"/>
                <a:gd name="T67" fmla="*/ 0 h 354"/>
                <a:gd name="T68" fmla="*/ 1 w 355"/>
                <a:gd name="T69" fmla="*/ 0 h 354"/>
                <a:gd name="T70" fmla="*/ 1 w 355"/>
                <a:gd name="T71" fmla="*/ 0 h 354"/>
                <a:gd name="T72" fmla="*/ 1 w 355"/>
                <a:gd name="T73" fmla="*/ 0 h 354"/>
                <a:gd name="T74" fmla="*/ 1 w 355"/>
                <a:gd name="T75" fmla="*/ 0 h 354"/>
                <a:gd name="T76" fmla="*/ 1 w 355"/>
                <a:gd name="T77" fmla="*/ 0 h 354"/>
                <a:gd name="T78" fmla="*/ 0 w 355"/>
                <a:gd name="T79" fmla="*/ 0 h 354"/>
                <a:gd name="T80" fmla="*/ 0 w 355"/>
                <a:gd name="T81" fmla="*/ 1 h 354"/>
                <a:gd name="T82" fmla="*/ 0 w 355"/>
                <a:gd name="T83" fmla="*/ 1 h 354"/>
                <a:gd name="T84" fmla="*/ 0 w 355"/>
                <a:gd name="T85" fmla="*/ 0 h 354"/>
                <a:gd name="T86" fmla="*/ 0 w 355"/>
                <a:gd name="T87" fmla="*/ 0 h 354"/>
                <a:gd name="T88" fmla="*/ 0 w 355"/>
                <a:gd name="T89" fmla="*/ 0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5" h="354">
                  <a:moveTo>
                    <a:pt x="54" y="31"/>
                  </a:moveTo>
                  <a:lnTo>
                    <a:pt x="203" y="19"/>
                  </a:lnTo>
                  <a:lnTo>
                    <a:pt x="220" y="18"/>
                  </a:lnTo>
                  <a:lnTo>
                    <a:pt x="236" y="19"/>
                  </a:lnTo>
                  <a:lnTo>
                    <a:pt x="250" y="21"/>
                  </a:lnTo>
                  <a:lnTo>
                    <a:pt x="264" y="25"/>
                  </a:lnTo>
                  <a:lnTo>
                    <a:pt x="277" y="29"/>
                  </a:lnTo>
                  <a:lnTo>
                    <a:pt x="288" y="35"/>
                  </a:lnTo>
                  <a:lnTo>
                    <a:pt x="300" y="42"/>
                  </a:lnTo>
                  <a:lnTo>
                    <a:pt x="310" y="50"/>
                  </a:lnTo>
                  <a:lnTo>
                    <a:pt x="319" y="60"/>
                  </a:lnTo>
                  <a:lnTo>
                    <a:pt x="326" y="70"/>
                  </a:lnTo>
                  <a:lnTo>
                    <a:pt x="334" y="82"/>
                  </a:lnTo>
                  <a:lnTo>
                    <a:pt x="340" y="93"/>
                  </a:lnTo>
                  <a:lnTo>
                    <a:pt x="344" y="107"/>
                  </a:lnTo>
                  <a:lnTo>
                    <a:pt x="349" y="121"/>
                  </a:lnTo>
                  <a:lnTo>
                    <a:pt x="352" y="136"/>
                  </a:lnTo>
                  <a:lnTo>
                    <a:pt x="354" y="151"/>
                  </a:lnTo>
                  <a:lnTo>
                    <a:pt x="355" y="170"/>
                  </a:lnTo>
                  <a:lnTo>
                    <a:pt x="354" y="188"/>
                  </a:lnTo>
                  <a:lnTo>
                    <a:pt x="353" y="204"/>
                  </a:lnTo>
                  <a:lnTo>
                    <a:pt x="350" y="219"/>
                  </a:lnTo>
                  <a:lnTo>
                    <a:pt x="345" y="233"/>
                  </a:lnTo>
                  <a:lnTo>
                    <a:pt x="340" y="244"/>
                  </a:lnTo>
                  <a:lnTo>
                    <a:pt x="334" y="255"/>
                  </a:lnTo>
                  <a:lnTo>
                    <a:pt x="328" y="266"/>
                  </a:lnTo>
                  <a:lnTo>
                    <a:pt x="319" y="274"/>
                  </a:lnTo>
                  <a:lnTo>
                    <a:pt x="310" y="281"/>
                  </a:lnTo>
                  <a:lnTo>
                    <a:pt x="300" y="288"/>
                  </a:lnTo>
                  <a:lnTo>
                    <a:pt x="288" y="293"/>
                  </a:lnTo>
                  <a:lnTo>
                    <a:pt x="277" y="297"/>
                  </a:lnTo>
                  <a:lnTo>
                    <a:pt x="265" y="300"/>
                  </a:lnTo>
                  <a:lnTo>
                    <a:pt x="253" y="303"/>
                  </a:lnTo>
                  <a:lnTo>
                    <a:pt x="239" y="305"/>
                  </a:lnTo>
                  <a:lnTo>
                    <a:pt x="78" y="318"/>
                  </a:lnTo>
                  <a:lnTo>
                    <a:pt x="75" y="327"/>
                  </a:lnTo>
                  <a:lnTo>
                    <a:pt x="70" y="336"/>
                  </a:lnTo>
                  <a:lnTo>
                    <a:pt x="65" y="345"/>
                  </a:lnTo>
                  <a:lnTo>
                    <a:pt x="61" y="352"/>
                  </a:lnTo>
                  <a:lnTo>
                    <a:pt x="30" y="354"/>
                  </a:lnTo>
                  <a:lnTo>
                    <a:pt x="17" y="205"/>
                  </a:lnTo>
                  <a:lnTo>
                    <a:pt x="47" y="203"/>
                  </a:lnTo>
                  <a:lnTo>
                    <a:pt x="54" y="212"/>
                  </a:lnTo>
                  <a:lnTo>
                    <a:pt x="61" y="220"/>
                  </a:lnTo>
                  <a:lnTo>
                    <a:pt x="67" y="230"/>
                  </a:lnTo>
                  <a:lnTo>
                    <a:pt x="72" y="240"/>
                  </a:lnTo>
                  <a:lnTo>
                    <a:pt x="219" y="228"/>
                  </a:lnTo>
                  <a:lnTo>
                    <a:pt x="229" y="226"/>
                  </a:lnTo>
                  <a:lnTo>
                    <a:pt x="239" y="224"/>
                  </a:lnTo>
                  <a:lnTo>
                    <a:pt x="247" y="222"/>
                  </a:lnTo>
                  <a:lnTo>
                    <a:pt x="256" y="220"/>
                  </a:lnTo>
                  <a:lnTo>
                    <a:pt x="263" y="217"/>
                  </a:lnTo>
                  <a:lnTo>
                    <a:pt x="271" y="214"/>
                  </a:lnTo>
                  <a:lnTo>
                    <a:pt x="277" y="210"/>
                  </a:lnTo>
                  <a:lnTo>
                    <a:pt x="282" y="204"/>
                  </a:lnTo>
                  <a:lnTo>
                    <a:pt x="287" y="199"/>
                  </a:lnTo>
                  <a:lnTo>
                    <a:pt x="292" y="193"/>
                  </a:lnTo>
                  <a:lnTo>
                    <a:pt x="295" y="186"/>
                  </a:lnTo>
                  <a:lnTo>
                    <a:pt x="298" y="179"/>
                  </a:lnTo>
                  <a:lnTo>
                    <a:pt x="300" y="170"/>
                  </a:lnTo>
                  <a:lnTo>
                    <a:pt x="301" y="162"/>
                  </a:lnTo>
                  <a:lnTo>
                    <a:pt x="301" y="151"/>
                  </a:lnTo>
                  <a:lnTo>
                    <a:pt x="300" y="141"/>
                  </a:lnTo>
                  <a:lnTo>
                    <a:pt x="299" y="132"/>
                  </a:lnTo>
                  <a:lnTo>
                    <a:pt x="298" y="124"/>
                  </a:lnTo>
                  <a:lnTo>
                    <a:pt x="296" y="117"/>
                  </a:lnTo>
                  <a:lnTo>
                    <a:pt x="293" y="110"/>
                  </a:lnTo>
                  <a:lnTo>
                    <a:pt x="290" y="104"/>
                  </a:lnTo>
                  <a:lnTo>
                    <a:pt x="285" y="99"/>
                  </a:lnTo>
                  <a:lnTo>
                    <a:pt x="280" y="93"/>
                  </a:lnTo>
                  <a:lnTo>
                    <a:pt x="276" y="89"/>
                  </a:lnTo>
                  <a:lnTo>
                    <a:pt x="269" y="85"/>
                  </a:lnTo>
                  <a:lnTo>
                    <a:pt x="263" y="83"/>
                  </a:lnTo>
                  <a:lnTo>
                    <a:pt x="257" y="80"/>
                  </a:lnTo>
                  <a:lnTo>
                    <a:pt x="249" y="77"/>
                  </a:lnTo>
                  <a:lnTo>
                    <a:pt x="242" y="76"/>
                  </a:lnTo>
                  <a:lnTo>
                    <a:pt x="234" y="76"/>
                  </a:lnTo>
                  <a:lnTo>
                    <a:pt x="225" y="76"/>
                  </a:lnTo>
                  <a:lnTo>
                    <a:pt x="216" y="76"/>
                  </a:lnTo>
                  <a:lnTo>
                    <a:pt x="59" y="92"/>
                  </a:lnTo>
                  <a:lnTo>
                    <a:pt x="56" y="103"/>
                  </a:lnTo>
                  <a:lnTo>
                    <a:pt x="52" y="113"/>
                  </a:lnTo>
                  <a:lnTo>
                    <a:pt x="46" y="123"/>
                  </a:lnTo>
                  <a:lnTo>
                    <a:pt x="42" y="132"/>
                  </a:lnTo>
                  <a:lnTo>
                    <a:pt x="11" y="135"/>
                  </a:lnTo>
                  <a:lnTo>
                    <a:pt x="0" y="2"/>
                  </a:lnTo>
                  <a:lnTo>
                    <a:pt x="30" y="0"/>
                  </a:lnTo>
                  <a:lnTo>
                    <a:pt x="36" y="7"/>
                  </a:lnTo>
                  <a:lnTo>
                    <a:pt x="44" y="15"/>
                  </a:lnTo>
                  <a:lnTo>
                    <a:pt x="49" y="23"/>
                  </a:lnTo>
                  <a:lnTo>
                    <a:pt x="54" y="3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2" name="Freeform 22">
              <a:extLst>
                <a:ext uri="{FF2B5EF4-FFF2-40B4-BE49-F238E27FC236}">
                  <a16:creationId xmlns:a16="http://schemas.microsoft.com/office/drawing/2014/main" id="{0869B61D-CA6E-7ED6-9727-015CC7D85CE5}"/>
                </a:ext>
              </a:extLst>
            </p:cNvPr>
            <p:cNvSpPr>
              <a:spLocks/>
            </p:cNvSpPr>
            <p:nvPr userDrawn="1"/>
          </p:nvSpPr>
          <p:spPr bwMode="auto">
            <a:xfrm>
              <a:off x="149027" y="6433592"/>
              <a:ext cx="38100" cy="53975"/>
            </a:xfrm>
            <a:custGeom>
              <a:avLst/>
              <a:gdLst>
                <a:gd name="T0" fmla="*/ 2 w 342"/>
                <a:gd name="T1" fmla="*/ 1 h 483"/>
                <a:gd name="T2" fmla="*/ 2 w 342"/>
                <a:gd name="T3" fmla="*/ 1 h 483"/>
                <a:gd name="T4" fmla="*/ 1 w 342"/>
                <a:gd name="T5" fmla="*/ 1 h 483"/>
                <a:gd name="T6" fmla="*/ 1 w 342"/>
                <a:gd name="T7" fmla="*/ 1 h 483"/>
                <a:gd name="T8" fmla="*/ 1 w 342"/>
                <a:gd name="T9" fmla="*/ 1 h 483"/>
                <a:gd name="T10" fmla="*/ 1 w 342"/>
                <a:gd name="T11" fmla="*/ 1 h 483"/>
                <a:gd name="T12" fmla="*/ 0 w 342"/>
                <a:gd name="T13" fmla="*/ 1 h 483"/>
                <a:gd name="T14" fmla="*/ 0 w 342"/>
                <a:gd name="T15" fmla="*/ 1 h 483"/>
                <a:gd name="T16" fmla="*/ 2 w 342"/>
                <a:gd name="T17" fmla="*/ 1 h 483"/>
                <a:gd name="T18" fmla="*/ 2 w 342"/>
                <a:gd name="T19" fmla="*/ 1 h 483"/>
                <a:gd name="T20" fmla="*/ 0 w 342"/>
                <a:gd name="T21" fmla="*/ 2 h 483"/>
                <a:gd name="T22" fmla="*/ 0 w 342"/>
                <a:gd name="T23" fmla="*/ 2 h 483"/>
                <a:gd name="T24" fmla="*/ 1 w 342"/>
                <a:gd name="T25" fmla="*/ 2 h 483"/>
                <a:gd name="T26" fmla="*/ 1 w 342"/>
                <a:gd name="T27" fmla="*/ 2 h 483"/>
                <a:gd name="T28" fmla="*/ 1 w 342"/>
                <a:gd name="T29" fmla="*/ 2 h 483"/>
                <a:gd name="T30" fmla="*/ 1 w 342"/>
                <a:gd name="T31" fmla="*/ 2 h 483"/>
                <a:gd name="T32" fmla="*/ 1 w 342"/>
                <a:gd name="T33" fmla="*/ 2 h 483"/>
                <a:gd name="T34" fmla="*/ 2 w 342"/>
                <a:gd name="T35" fmla="*/ 2 h 483"/>
                <a:gd name="T36" fmla="*/ 2 w 342"/>
                <a:gd name="T37" fmla="*/ 2 h 483"/>
                <a:gd name="T38" fmla="*/ 1 w 342"/>
                <a:gd name="T39" fmla="*/ 2 h 483"/>
                <a:gd name="T40" fmla="*/ 1 w 342"/>
                <a:gd name="T41" fmla="*/ 2 h 483"/>
                <a:gd name="T42" fmla="*/ 1 w 342"/>
                <a:gd name="T43" fmla="*/ 2 h 483"/>
                <a:gd name="T44" fmla="*/ 0 w 342"/>
                <a:gd name="T45" fmla="*/ 2 h 483"/>
                <a:gd name="T46" fmla="*/ 0 w 342"/>
                <a:gd name="T47" fmla="*/ 2 h 483"/>
                <a:gd name="T48" fmla="*/ 0 w 342"/>
                <a:gd name="T49" fmla="*/ 2 h 483"/>
                <a:gd name="T50" fmla="*/ 0 w 342"/>
                <a:gd name="T51" fmla="*/ 2 h 483"/>
                <a:gd name="T52" fmla="*/ 0 w 342"/>
                <a:gd name="T53" fmla="*/ 2 h 483"/>
                <a:gd name="T54" fmla="*/ 0 w 342"/>
                <a:gd name="T55" fmla="*/ 2 h 483"/>
                <a:gd name="T56" fmla="*/ 0 w 342"/>
                <a:gd name="T57" fmla="*/ 2 h 483"/>
                <a:gd name="T58" fmla="*/ 1 w 342"/>
                <a:gd name="T59" fmla="*/ 1 h 483"/>
                <a:gd name="T60" fmla="*/ 1 w 342"/>
                <a:gd name="T61" fmla="*/ 1 h 483"/>
                <a:gd name="T62" fmla="*/ 0 w 342"/>
                <a:gd name="T63" fmla="*/ 1 h 483"/>
                <a:gd name="T64" fmla="*/ 0 w 342"/>
                <a:gd name="T65" fmla="*/ 0 h 483"/>
                <a:gd name="T66" fmla="*/ 0 w 342"/>
                <a:gd name="T67" fmla="*/ 0 h 483"/>
                <a:gd name="T68" fmla="*/ 0 w 342"/>
                <a:gd name="T69" fmla="*/ 0 h 483"/>
                <a:gd name="T70" fmla="*/ 0 w 342"/>
                <a:gd name="T71" fmla="*/ 0 h 483"/>
                <a:gd name="T72" fmla="*/ 0 w 342"/>
                <a:gd name="T73" fmla="*/ 0 h 483"/>
                <a:gd name="T74" fmla="*/ 0 w 342"/>
                <a:gd name="T75" fmla="*/ 0 h 483"/>
                <a:gd name="T76" fmla="*/ 1 w 342"/>
                <a:gd name="T77" fmla="*/ 0 h 483"/>
                <a:gd name="T78" fmla="*/ 1 w 342"/>
                <a:gd name="T79" fmla="*/ 0 h 483"/>
                <a:gd name="T80" fmla="*/ 1 w 342"/>
                <a:gd name="T81" fmla="*/ 0 h 483"/>
                <a:gd name="T82" fmla="*/ 1 w 342"/>
                <a:gd name="T83" fmla="*/ 0 h 483"/>
                <a:gd name="T84" fmla="*/ 2 w 342"/>
                <a:gd name="T85" fmla="*/ 0 h 483"/>
                <a:gd name="T86" fmla="*/ 2 w 342"/>
                <a:gd name="T87" fmla="*/ 0 h 483"/>
                <a:gd name="T88" fmla="*/ 2 w 342"/>
                <a:gd name="T89" fmla="*/ 1 h 48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2" h="483">
                  <a:moveTo>
                    <a:pt x="339" y="147"/>
                  </a:moveTo>
                  <a:lnTo>
                    <a:pt x="308" y="147"/>
                  </a:lnTo>
                  <a:lnTo>
                    <a:pt x="302" y="138"/>
                  </a:lnTo>
                  <a:lnTo>
                    <a:pt x="295" y="130"/>
                  </a:lnTo>
                  <a:lnTo>
                    <a:pt x="291" y="120"/>
                  </a:lnTo>
                  <a:lnTo>
                    <a:pt x="288" y="111"/>
                  </a:lnTo>
                  <a:lnTo>
                    <a:pt x="96" y="138"/>
                  </a:lnTo>
                  <a:lnTo>
                    <a:pt x="96" y="139"/>
                  </a:lnTo>
                  <a:lnTo>
                    <a:pt x="338" y="229"/>
                  </a:lnTo>
                  <a:lnTo>
                    <a:pt x="337" y="284"/>
                  </a:lnTo>
                  <a:lnTo>
                    <a:pt x="89" y="369"/>
                  </a:lnTo>
                  <a:lnTo>
                    <a:pt x="89" y="370"/>
                  </a:lnTo>
                  <a:lnTo>
                    <a:pt x="282" y="393"/>
                  </a:lnTo>
                  <a:lnTo>
                    <a:pt x="286" y="383"/>
                  </a:lnTo>
                  <a:lnTo>
                    <a:pt x="292" y="374"/>
                  </a:lnTo>
                  <a:lnTo>
                    <a:pt x="299" y="366"/>
                  </a:lnTo>
                  <a:lnTo>
                    <a:pt x="305" y="358"/>
                  </a:lnTo>
                  <a:lnTo>
                    <a:pt x="336" y="359"/>
                  </a:lnTo>
                  <a:lnTo>
                    <a:pt x="333" y="483"/>
                  </a:lnTo>
                  <a:lnTo>
                    <a:pt x="303" y="483"/>
                  </a:lnTo>
                  <a:lnTo>
                    <a:pt x="291" y="469"/>
                  </a:lnTo>
                  <a:lnTo>
                    <a:pt x="282" y="454"/>
                  </a:lnTo>
                  <a:lnTo>
                    <a:pt x="52" y="412"/>
                  </a:lnTo>
                  <a:lnTo>
                    <a:pt x="47" y="422"/>
                  </a:lnTo>
                  <a:lnTo>
                    <a:pt x="42" y="433"/>
                  </a:lnTo>
                  <a:lnTo>
                    <a:pt x="36" y="443"/>
                  </a:lnTo>
                  <a:lnTo>
                    <a:pt x="30" y="452"/>
                  </a:lnTo>
                  <a:lnTo>
                    <a:pt x="0" y="451"/>
                  </a:lnTo>
                  <a:lnTo>
                    <a:pt x="2" y="320"/>
                  </a:lnTo>
                  <a:lnTo>
                    <a:pt x="224" y="241"/>
                  </a:lnTo>
                  <a:lnTo>
                    <a:pt x="224" y="240"/>
                  </a:lnTo>
                  <a:lnTo>
                    <a:pt x="5" y="155"/>
                  </a:lnTo>
                  <a:lnTo>
                    <a:pt x="7" y="24"/>
                  </a:lnTo>
                  <a:lnTo>
                    <a:pt x="38" y="25"/>
                  </a:lnTo>
                  <a:lnTo>
                    <a:pt x="44" y="35"/>
                  </a:lnTo>
                  <a:lnTo>
                    <a:pt x="50" y="44"/>
                  </a:lnTo>
                  <a:lnTo>
                    <a:pt x="55" y="55"/>
                  </a:lnTo>
                  <a:lnTo>
                    <a:pt x="58" y="65"/>
                  </a:lnTo>
                  <a:lnTo>
                    <a:pt x="289" y="26"/>
                  </a:lnTo>
                  <a:lnTo>
                    <a:pt x="293" y="19"/>
                  </a:lnTo>
                  <a:lnTo>
                    <a:pt x="299" y="12"/>
                  </a:lnTo>
                  <a:lnTo>
                    <a:pt x="305" y="5"/>
                  </a:lnTo>
                  <a:lnTo>
                    <a:pt x="311" y="0"/>
                  </a:lnTo>
                  <a:lnTo>
                    <a:pt x="342" y="0"/>
                  </a:lnTo>
                  <a:lnTo>
                    <a:pt x="339" y="1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3" name="Freeform 23">
              <a:extLst>
                <a:ext uri="{FF2B5EF4-FFF2-40B4-BE49-F238E27FC236}">
                  <a16:creationId xmlns:a16="http://schemas.microsoft.com/office/drawing/2014/main" id="{DC841BC6-7DF0-E737-188C-F4E0E42D77C8}"/>
                </a:ext>
              </a:extLst>
            </p:cNvPr>
            <p:cNvSpPr>
              <a:spLocks/>
            </p:cNvSpPr>
            <p:nvPr userDrawn="1"/>
          </p:nvSpPr>
          <p:spPr bwMode="auto">
            <a:xfrm>
              <a:off x="163315" y="6400254"/>
              <a:ext cx="11113" cy="9525"/>
            </a:xfrm>
            <a:custGeom>
              <a:avLst/>
              <a:gdLst>
                <a:gd name="T0" fmla="*/ 1 w 94"/>
                <a:gd name="T1" fmla="*/ 0 h 91"/>
                <a:gd name="T2" fmla="*/ 1 w 94"/>
                <a:gd name="T3" fmla="*/ 0 h 91"/>
                <a:gd name="T4" fmla="*/ 0 w 94"/>
                <a:gd name="T5" fmla="*/ 0 h 91"/>
                <a:gd name="T6" fmla="*/ 0 w 94"/>
                <a:gd name="T7" fmla="*/ 0 h 91"/>
                <a:gd name="T8" fmla="*/ 0 w 94"/>
                <a:gd name="T9" fmla="*/ 0 h 91"/>
                <a:gd name="T10" fmla="*/ 0 w 94"/>
                <a:gd name="T11" fmla="*/ 0 h 91"/>
                <a:gd name="T12" fmla="*/ 0 w 94"/>
                <a:gd name="T13" fmla="*/ 0 h 91"/>
                <a:gd name="T14" fmla="*/ 0 w 94"/>
                <a:gd name="T15" fmla="*/ 0 h 91"/>
                <a:gd name="T16" fmla="*/ 0 w 94"/>
                <a:gd name="T17" fmla="*/ 0 h 91"/>
                <a:gd name="T18" fmla="*/ 0 w 94"/>
                <a:gd name="T19" fmla="*/ 0 h 91"/>
                <a:gd name="T20" fmla="*/ 0 w 94"/>
                <a:gd name="T21" fmla="*/ 0 h 91"/>
                <a:gd name="T22" fmla="*/ 0 w 94"/>
                <a:gd name="T23" fmla="*/ 0 h 91"/>
                <a:gd name="T24" fmla="*/ 0 w 94"/>
                <a:gd name="T25" fmla="*/ 0 h 91"/>
                <a:gd name="T26" fmla="*/ 0 w 94"/>
                <a:gd name="T27" fmla="*/ 0 h 91"/>
                <a:gd name="T28" fmla="*/ 0 w 94"/>
                <a:gd name="T29" fmla="*/ 0 h 91"/>
                <a:gd name="T30" fmla="*/ 0 w 94"/>
                <a:gd name="T31" fmla="*/ 0 h 91"/>
                <a:gd name="T32" fmla="*/ 0 w 94"/>
                <a:gd name="T33" fmla="*/ 0 h 91"/>
                <a:gd name="T34" fmla="*/ 0 w 94"/>
                <a:gd name="T35" fmla="*/ 0 h 91"/>
                <a:gd name="T36" fmla="*/ 0 w 94"/>
                <a:gd name="T37" fmla="*/ 0 h 91"/>
                <a:gd name="T38" fmla="*/ 0 w 94"/>
                <a:gd name="T39" fmla="*/ 0 h 91"/>
                <a:gd name="T40" fmla="*/ 0 w 94"/>
                <a:gd name="T41" fmla="*/ 0 h 91"/>
                <a:gd name="T42" fmla="*/ 0 w 94"/>
                <a:gd name="T43" fmla="*/ 0 h 91"/>
                <a:gd name="T44" fmla="*/ 0 w 94"/>
                <a:gd name="T45" fmla="*/ 0 h 91"/>
                <a:gd name="T46" fmla="*/ 0 w 94"/>
                <a:gd name="T47" fmla="*/ 0 h 91"/>
                <a:gd name="T48" fmla="*/ 0 w 94"/>
                <a:gd name="T49" fmla="*/ 0 h 91"/>
                <a:gd name="T50" fmla="*/ 0 w 94"/>
                <a:gd name="T51" fmla="*/ 0 h 91"/>
                <a:gd name="T52" fmla="*/ 0 w 94"/>
                <a:gd name="T53" fmla="*/ 0 h 91"/>
                <a:gd name="T54" fmla="*/ 0 w 94"/>
                <a:gd name="T55" fmla="*/ 0 h 91"/>
                <a:gd name="T56" fmla="*/ 0 w 94"/>
                <a:gd name="T57" fmla="*/ 0 h 91"/>
                <a:gd name="T58" fmla="*/ 1 w 94"/>
                <a:gd name="T59" fmla="*/ 0 h 91"/>
                <a:gd name="T60" fmla="*/ 1 w 94"/>
                <a:gd name="T61" fmla="*/ 0 h 91"/>
                <a:gd name="T62" fmla="*/ 1 w 94"/>
                <a:gd name="T63" fmla="*/ 0 h 91"/>
                <a:gd name="T64" fmla="*/ 1 w 94"/>
                <a:gd name="T65" fmla="*/ 0 h 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4" h="91">
                  <a:moveTo>
                    <a:pt x="93" y="52"/>
                  </a:moveTo>
                  <a:lnTo>
                    <a:pt x="91" y="60"/>
                  </a:lnTo>
                  <a:lnTo>
                    <a:pt x="87" y="69"/>
                  </a:lnTo>
                  <a:lnTo>
                    <a:pt x="82" y="76"/>
                  </a:lnTo>
                  <a:lnTo>
                    <a:pt x="76" y="81"/>
                  </a:lnTo>
                  <a:lnTo>
                    <a:pt x="68" y="86"/>
                  </a:lnTo>
                  <a:lnTo>
                    <a:pt x="60" y="89"/>
                  </a:lnTo>
                  <a:lnTo>
                    <a:pt x="51" y="91"/>
                  </a:lnTo>
                  <a:lnTo>
                    <a:pt x="41" y="91"/>
                  </a:lnTo>
                  <a:lnTo>
                    <a:pt x="32" y="89"/>
                  </a:lnTo>
                  <a:lnTo>
                    <a:pt x="23" y="84"/>
                  </a:lnTo>
                  <a:lnTo>
                    <a:pt x="16" y="80"/>
                  </a:lnTo>
                  <a:lnTo>
                    <a:pt x="9" y="74"/>
                  </a:lnTo>
                  <a:lnTo>
                    <a:pt x="4" y="66"/>
                  </a:lnTo>
                  <a:lnTo>
                    <a:pt x="1" y="58"/>
                  </a:lnTo>
                  <a:lnTo>
                    <a:pt x="0" y="50"/>
                  </a:lnTo>
                  <a:lnTo>
                    <a:pt x="0" y="40"/>
                  </a:lnTo>
                  <a:lnTo>
                    <a:pt x="2" y="31"/>
                  </a:lnTo>
                  <a:lnTo>
                    <a:pt x="5" y="23"/>
                  </a:lnTo>
                  <a:lnTo>
                    <a:pt x="10" y="16"/>
                  </a:lnTo>
                  <a:lnTo>
                    <a:pt x="17" y="9"/>
                  </a:lnTo>
                  <a:lnTo>
                    <a:pt x="25" y="5"/>
                  </a:lnTo>
                  <a:lnTo>
                    <a:pt x="34" y="2"/>
                  </a:lnTo>
                  <a:lnTo>
                    <a:pt x="42" y="0"/>
                  </a:lnTo>
                  <a:lnTo>
                    <a:pt x="52" y="0"/>
                  </a:lnTo>
                  <a:lnTo>
                    <a:pt x="61" y="2"/>
                  </a:lnTo>
                  <a:lnTo>
                    <a:pt x="70" y="6"/>
                  </a:lnTo>
                  <a:lnTo>
                    <a:pt x="77" y="12"/>
                  </a:lnTo>
                  <a:lnTo>
                    <a:pt x="83" y="18"/>
                  </a:lnTo>
                  <a:lnTo>
                    <a:pt x="89" y="25"/>
                  </a:lnTo>
                  <a:lnTo>
                    <a:pt x="92" y="33"/>
                  </a:lnTo>
                  <a:lnTo>
                    <a:pt x="94" y="42"/>
                  </a:lnTo>
                  <a:lnTo>
                    <a:pt x="93" y="5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4" name="Freeform 24">
              <a:extLst>
                <a:ext uri="{FF2B5EF4-FFF2-40B4-BE49-F238E27FC236}">
                  <a16:creationId xmlns:a16="http://schemas.microsoft.com/office/drawing/2014/main" id="{4641C1DD-381B-9F7E-288B-62F1A50A540A}"/>
                </a:ext>
              </a:extLst>
            </p:cNvPr>
            <p:cNvSpPr>
              <a:spLocks/>
            </p:cNvSpPr>
            <p:nvPr userDrawn="1"/>
          </p:nvSpPr>
          <p:spPr bwMode="auto">
            <a:xfrm>
              <a:off x="156965" y="6335167"/>
              <a:ext cx="42863" cy="41275"/>
            </a:xfrm>
            <a:custGeom>
              <a:avLst/>
              <a:gdLst>
                <a:gd name="T0" fmla="*/ 1 w 376"/>
                <a:gd name="T1" fmla="*/ 0 h 367"/>
                <a:gd name="T2" fmla="*/ 2 w 376"/>
                <a:gd name="T3" fmla="*/ 0 h 367"/>
                <a:gd name="T4" fmla="*/ 2 w 376"/>
                <a:gd name="T5" fmla="*/ 0 h 367"/>
                <a:gd name="T6" fmla="*/ 2 w 376"/>
                <a:gd name="T7" fmla="*/ 1 h 367"/>
                <a:gd name="T8" fmla="*/ 2 w 376"/>
                <a:gd name="T9" fmla="*/ 1 h 367"/>
                <a:gd name="T10" fmla="*/ 2 w 376"/>
                <a:gd name="T11" fmla="*/ 1 h 367"/>
                <a:gd name="T12" fmla="*/ 2 w 376"/>
                <a:gd name="T13" fmla="*/ 1 h 367"/>
                <a:gd name="T14" fmla="*/ 2 w 376"/>
                <a:gd name="T15" fmla="*/ 1 h 367"/>
                <a:gd name="T16" fmla="*/ 2 w 376"/>
                <a:gd name="T17" fmla="*/ 1 h 367"/>
                <a:gd name="T18" fmla="*/ 2 w 376"/>
                <a:gd name="T19" fmla="*/ 1 h 367"/>
                <a:gd name="T20" fmla="*/ 2 w 376"/>
                <a:gd name="T21" fmla="*/ 2 h 367"/>
                <a:gd name="T22" fmla="*/ 2 w 376"/>
                <a:gd name="T23" fmla="*/ 2 h 367"/>
                <a:gd name="T24" fmla="*/ 2 w 376"/>
                <a:gd name="T25" fmla="*/ 2 h 367"/>
                <a:gd name="T26" fmla="*/ 2 w 376"/>
                <a:gd name="T27" fmla="*/ 2 h 367"/>
                <a:gd name="T28" fmla="*/ 1 w 376"/>
                <a:gd name="T29" fmla="*/ 2 h 367"/>
                <a:gd name="T30" fmla="*/ 1 w 376"/>
                <a:gd name="T31" fmla="*/ 2 h 367"/>
                <a:gd name="T32" fmla="*/ 1 w 376"/>
                <a:gd name="T33" fmla="*/ 2 h 367"/>
                <a:gd name="T34" fmla="*/ 0 w 376"/>
                <a:gd name="T35" fmla="*/ 2 h 367"/>
                <a:gd name="T36" fmla="*/ 0 w 376"/>
                <a:gd name="T37" fmla="*/ 2 h 367"/>
                <a:gd name="T38" fmla="*/ 0 w 376"/>
                <a:gd name="T39" fmla="*/ 2 h 367"/>
                <a:gd name="T40" fmla="*/ 0 w 376"/>
                <a:gd name="T41" fmla="*/ 1 h 367"/>
                <a:gd name="T42" fmla="*/ 0 w 376"/>
                <a:gd name="T43" fmla="*/ 1 h 367"/>
                <a:gd name="T44" fmla="*/ 0 w 376"/>
                <a:gd name="T45" fmla="*/ 1 h 367"/>
                <a:gd name="T46" fmla="*/ 1 w 376"/>
                <a:gd name="T47" fmla="*/ 1 h 367"/>
                <a:gd name="T48" fmla="*/ 1 w 376"/>
                <a:gd name="T49" fmla="*/ 1 h 367"/>
                <a:gd name="T50" fmla="*/ 1 w 376"/>
                <a:gd name="T51" fmla="*/ 1 h 367"/>
                <a:gd name="T52" fmla="*/ 1 w 376"/>
                <a:gd name="T53" fmla="*/ 1 h 367"/>
                <a:gd name="T54" fmla="*/ 2 w 376"/>
                <a:gd name="T55" fmla="*/ 1 h 367"/>
                <a:gd name="T56" fmla="*/ 2 w 376"/>
                <a:gd name="T57" fmla="*/ 1 h 367"/>
                <a:gd name="T58" fmla="*/ 2 w 376"/>
                <a:gd name="T59" fmla="*/ 1 h 367"/>
                <a:gd name="T60" fmla="*/ 2 w 376"/>
                <a:gd name="T61" fmla="*/ 1 h 367"/>
                <a:gd name="T62" fmla="*/ 2 w 376"/>
                <a:gd name="T63" fmla="*/ 1 h 367"/>
                <a:gd name="T64" fmla="*/ 2 w 376"/>
                <a:gd name="T65" fmla="*/ 1 h 367"/>
                <a:gd name="T66" fmla="*/ 2 w 376"/>
                <a:gd name="T67" fmla="*/ 1 h 367"/>
                <a:gd name="T68" fmla="*/ 2 w 376"/>
                <a:gd name="T69" fmla="*/ 1 h 367"/>
                <a:gd name="T70" fmla="*/ 2 w 376"/>
                <a:gd name="T71" fmla="*/ 1 h 367"/>
                <a:gd name="T72" fmla="*/ 2 w 376"/>
                <a:gd name="T73" fmla="*/ 1 h 367"/>
                <a:gd name="T74" fmla="*/ 2 w 376"/>
                <a:gd name="T75" fmla="*/ 1 h 367"/>
                <a:gd name="T76" fmla="*/ 1 w 376"/>
                <a:gd name="T77" fmla="*/ 1 h 367"/>
                <a:gd name="T78" fmla="*/ 1 w 376"/>
                <a:gd name="T79" fmla="*/ 0 h 367"/>
                <a:gd name="T80" fmla="*/ 1 w 376"/>
                <a:gd name="T81" fmla="*/ 1 h 367"/>
                <a:gd name="T82" fmla="*/ 0 w 376"/>
                <a:gd name="T83" fmla="*/ 1 h 367"/>
                <a:gd name="T84" fmla="*/ 0 w 376"/>
                <a:gd name="T85" fmla="*/ 0 h 367"/>
                <a:gd name="T86" fmla="*/ 1 w 376"/>
                <a:gd name="T87" fmla="*/ 0 h 367"/>
                <a:gd name="T88" fmla="*/ 1 w 376"/>
                <a:gd name="T89" fmla="*/ 0 h 3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367">
                  <a:moveTo>
                    <a:pt x="124" y="45"/>
                  </a:moveTo>
                  <a:lnTo>
                    <a:pt x="270" y="81"/>
                  </a:lnTo>
                  <a:lnTo>
                    <a:pt x="286" y="85"/>
                  </a:lnTo>
                  <a:lnTo>
                    <a:pt x="300" y="90"/>
                  </a:lnTo>
                  <a:lnTo>
                    <a:pt x="314" y="98"/>
                  </a:lnTo>
                  <a:lnTo>
                    <a:pt x="326" y="105"/>
                  </a:lnTo>
                  <a:lnTo>
                    <a:pt x="336" y="114"/>
                  </a:lnTo>
                  <a:lnTo>
                    <a:pt x="346" y="123"/>
                  </a:lnTo>
                  <a:lnTo>
                    <a:pt x="354" y="133"/>
                  </a:lnTo>
                  <a:lnTo>
                    <a:pt x="362" y="144"/>
                  </a:lnTo>
                  <a:lnTo>
                    <a:pt x="367" y="156"/>
                  </a:lnTo>
                  <a:lnTo>
                    <a:pt x="371" y="167"/>
                  </a:lnTo>
                  <a:lnTo>
                    <a:pt x="374" y="181"/>
                  </a:lnTo>
                  <a:lnTo>
                    <a:pt x="376" y="195"/>
                  </a:lnTo>
                  <a:lnTo>
                    <a:pt x="376" y="209"/>
                  </a:lnTo>
                  <a:lnTo>
                    <a:pt x="375" y="223"/>
                  </a:lnTo>
                  <a:lnTo>
                    <a:pt x="374" y="238"/>
                  </a:lnTo>
                  <a:lnTo>
                    <a:pt x="371" y="254"/>
                  </a:lnTo>
                  <a:lnTo>
                    <a:pt x="366" y="272"/>
                  </a:lnTo>
                  <a:lnTo>
                    <a:pt x="360" y="289"/>
                  </a:lnTo>
                  <a:lnTo>
                    <a:pt x="353" y="304"/>
                  </a:lnTo>
                  <a:lnTo>
                    <a:pt x="346" y="316"/>
                  </a:lnTo>
                  <a:lnTo>
                    <a:pt x="337" y="328"/>
                  </a:lnTo>
                  <a:lnTo>
                    <a:pt x="329" y="339"/>
                  </a:lnTo>
                  <a:lnTo>
                    <a:pt x="319" y="346"/>
                  </a:lnTo>
                  <a:lnTo>
                    <a:pt x="310" y="353"/>
                  </a:lnTo>
                  <a:lnTo>
                    <a:pt x="299" y="359"/>
                  </a:lnTo>
                  <a:lnTo>
                    <a:pt x="289" y="363"/>
                  </a:lnTo>
                  <a:lnTo>
                    <a:pt x="277" y="366"/>
                  </a:lnTo>
                  <a:lnTo>
                    <a:pt x="265" y="367"/>
                  </a:lnTo>
                  <a:lnTo>
                    <a:pt x="253" y="367"/>
                  </a:lnTo>
                  <a:lnTo>
                    <a:pt x="240" y="367"/>
                  </a:lnTo>
                  <a:lnTo>
                    <a:pt x="227" y="365"/>
                  </a:lnTo>
                  <a:lnTo>
                    <a:pt x="214" y="362"/>
                  </a:lnTo>
                  <a:lnTo>
                    <a:pt x="58" y="325"/>
                  </a:lnTo>
                  <a:lnTo>
                    <a:pt x="51" y="332"/>
                  </a:lnTo>
                  <a:lnTo>
                    <a:pt x="44" y="340"/>
                  </a:lnTo>
                  <a:lnTo>
                    <a:pt x="37" y="346"/>
                  </a:lnTo>
                  <a:lnTo>
                    <a:pt x="29" y="351"/>
                  </a:lnTo>
                  <a:lnTo>
                    <a:pt x="0" y="344"/>
                  </a:lnTo>
                  <a:lnTo>
                    <a:pt x="35" y="199"/>
                  </a:lnTo>
                  <a:lnTo>
                    <a:pt x="64" y="205"/>
                  </a:lnTo>
                  <a:lnTo>
                    <a:pt x="67" y="216"/>
                  </a:lnTo>
                  <a:lnTo>
                    <a:pt x="71" y="227"/>
                  </a:lnTo>
                  <a:lnTo>
                    <a:pt x="75" y="237"/>
                  </a:lnTo>
                  <a:lnTo>
                    <a:pt x="76" y="249"/>
                  </a:lnTo>
                  <a:lnTo>
                    <a:pt x="219" y="283"/>
                  </a:lnTo>
                  <a:lnTo>
                    <a:pt x="230" y="285"/>
                  </a:lnTo>
                  <a:lnTo>
                    <a:pt x="239" y="287"/>
                  </a:lnTo>
                  <a:lnTo>
                    <a:pt x="248" y="288"/>
                  </a:lnTo>
                  <a:lnTo>
                    <a:pt x="256" y="288"/>
                  </a:lnTo>
                  <a:lnTo>
                    <a:pt x="265" y="288"/>
                  </a:lnTo>
                  <a:lnTo>
                    <a:pt x="273" y="286"/>
                  </a:lnTo>
                  <a:lnTo>
                    <a:pt x="279" y="285"/>
                  </a:lnTo>
                  <a:lnTo>
                    <a:pt x="287" y="282"/>
                  </a:lnTo>
                  <a:lnTo>
                    <a:pt x="293" y="278"/>
                  </a:lnTo>
                  <a:lnTo>
                    <a:pt x="299" y="273"/>
                  </a:lnTo>
                  <a:lnTo>
                    <a:pt x="305" y="268"/>
                  </a:lnTo>
                  <a:lnTo>
                    <a:pt x="309" y="263"/>
                  </a:lnTo>
                  <a:lnTo>
                    <a:pt x="314" y="255"/>
                  </a:lnTo>
                  <a:lnTo>
                    <a:pt x="317" y="247"/>
                  </a:lnTo>
                  <a:lnTo>
                    <a:pt x="320" y="237"/>
                  </a:lnTo>
                  <a:lnTo>
                    <a:pt x="324" y="228"/>
                  </a:lnTo>
                  <a:lnTo>
                    <a:pt x="326" y="218"/>
                  </a:lnTo>
                  <a:lnTo>
                    <a:pt x="327" y="211"/>
                  </a:lnTo>
                  <a:lnTo>
                    <a:pt x="327" y="202"/>
                  </a:lnTo>
                  <a:lnTo>
                    <a:pt x="326" y="195"/>
                  </a:lnTo>
                  <a:lnTo>
                    <a:pt x="325" y="189"/>
                  </a:lnTo>
                  <a:lnTo>
                    <a:pt x="323" y="182"/>
                  </a:lnTo>
                  <a:lnTo>
                    <a:pt x="319" y="176"/>
                  </a:lnTo>
                  <a:lnTo>
                    <a:pt x="316" y="170"/>
                  </a:lnTo>
                  <a:lnTo>
                    <a:pt x="312" y="164"/>
                  </a:lnTo>
                  <a:lnTo>
                    <a:pt x="307" y="160"/>
                  </a:lnTo>
                  <a:lnTo>
                    <a:pt x="302" y="155"/>
                  </a:lnTo>
                  <a:lnTo>
                    <a:pt x="295" y="151"/>
                  </a:lnTo>
                  <a:lnTo>
                    <a:pt x="289" y="147"/>
                  </a:lnTo>
                  <a:lnTo>
                    <a:pt x="281" y="144"/>
                  </a:lnTo>
                  <a:lnTo>
                    <a:pt x="273" y="141"/>
                  </a:lnTo>
                  <a:lnTo>
                    <a:pt x="264" y="139"/>
                  </a:lnTo>
                  <a:lnTo>
                    <a:pt x="111" y="104"/>
                  </a:lnTo>
                  <a:lnTo>
                    <a:pt x="104" y="114"/>
                  </a:lnTo>
                  <a:lnTo>
                    <a:pt x="97" y="122"/>
                  </a:lnTo>
                  <a:lnTo>
                    <a:pt x="88" y="129"/>
                  </a:lnTo>
                  <a:lnTo>
                    <a:pt x="81" y="137"/>
                  </a:lnTo>
                  <a:lnTo>
                    <a:pt x="51" y="129"/>
                  </a:lnTo>
                  <a:lnTo>
                    <a:pt x="82" y="0"/>
                  </a:lnTo>
                  <a:lnTo>
                    <a:pt x="112" y="8"/>
                  </a:lnTo>
                  <a:lnTo>
                    <a:pt x="116" y="16"/>
                  </a:lnTo>
                  <a:lnTo>
                    <a:pt x="120" y="26"/>
                  </a:lnTo>
                  <a:lnTo>
                    <a:pt x="123" y="35"/>
                  </a:lnTo>
                  <a:lnTo>
                    <a:pt x="124" y="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5" name="Freeform 25">
              <a:extLst>
                <a:ext uri="{FF2B5EF4-FFF2-40B4-BE49-F238E27FC236}">
                  <a16:creationId xmlns:a16="http://schemas.microsoft.com/office/drawing/2014/main" id="{93ED8F07-EB8B-A1A9-5025-E5D126CB66D2}"/>
                </a:ext>
              </a:extLst>
            </p:cNvPr>
            <p:cNvSpPr>
              <a:spLocks/>
            </p:cNvSpPr>
            <p:nvPr userDrawn="1"/>
          </p:nvSpPr>
          <p:spPr bwMode="auto">
            <a:xfrm>
              <a:off x="176015" y="6271667"/>
              <a:ext cx="50800" cy="53975"/>
            </a:xfrm>
            <a:custGeom>
              <a:avLst/>
              <a:gdLst>
                <a:gd name="T0" fmla="*/ 1 w 450"/>
                <a:gd name="T1" fmla="*/ 0 h 476"/>
                <a:gd name="T2" fmla="*/ 2 w 450"/>
                <a:gd name="T3" fmla="*/ 1 h 476"/>
                <a:gd name="T4" fmla="*/ 2 w 450"/>
                <a:gd name="T5" fmla="*/ 1 h 476"/>
                <a:gd name="T6" fmla="*/ 1 w 450"/>
                <a:gd name="T7" fmla="*/ 1 h 476"/>
                <a:gd name="T8" fmla="*/ 1 w 450"/>
                <a:gd name="T9" fmla="*/ 2 h 476"/>
                <a:gd name="T10" fmla="*/ 2 w 450"/>
                <a:gd name="T11" fmla="*/ 2 h 476"/>
                <a:gd name="T12" fmla="*/ 2 w 450"/>
                <a:gd name="T13" fmla="*/ 2 h 476"/>
                <a:gd name="T14" fmla="*/ 2 w 450"/>
                <a:gd name="T15" fmla="*/ 2 h 476"/>
                <a:gd name="T16" fmla="*/ 2 w 450"/>
                <a:gd name="T17" fmla="*/ 2 h 476"/>
                <a:gd name="T18" fmla="*/ 2 w 450"/>
                <a:gd name="T19" fmla="*/ 2 h 476"/>
                <a:gd name="T20" fmla="*/ 1 w 450"/>
                <a:gd name="T21" fmla="*/ 2 h 476"/>
                <a:gd name="T22" fmla="*/ 1 w 450"/>
                <a:gd name="T23" fmla="*/ 2 h 476"/>
                <a:gd name="T24" fmla="*/ 1 w 450"/>
                <a:gd name="T25" fmla="*/ 2 h 476"/>
                <a:gd name="T26" fmla="*/ 1 w 450"/>
                <a:gd name="T27" fmla="*/ 2 h 476"/>
                <a:gd name="T28" fmla="*/ 1 w 450"/>
                <a:gd name="T29" fmla="*/ 2 h 476"/>
                <a:gd name="T30" fmla="*/ 1 w 450"/>
                <a:gd name="T31" fmla="*/ 2 h 476"/>
                <a:gd name="T32" fmla="*/ 0 w 450"/>
                <a:gd name="T33" fmla="*/ 2 h 476"/>
                <a:gd name="T34" fmla="*/ 0 w 450"/>
                <a:gd name="T35" fmla="*/ 2 h 476"/>
                <a:gd name="T36" fmla="*/ 0 w 450"/>
                <a:gd name="T37" fmla="*/ 2 h 476"/>
                <a:gd name="T38" fmla="*/ 0 w 450"/>
                <a:gd name="T39" fmla="*/ 2 h 476"/>
                <a:gd name="T40" fmla="*/ 0 w 450"/>
                <a:gd name="T41" fmla="*/ 2 h 476"/>
                <a:gd name="T42" fmla="*/ 0 w 450"/>
                <a:gd name="T43" fmla="*/ 2 h 476"/>
                <a:gd name="T44" fmla="*/ 0 w 450"/>
                <a:gd name="T45" fmla="*/ 1 h 476"/>
                <a:gd name="T46" fmla="*/ 2 w 450"/>
                <a:gd name="T47" fmla="*/ 1 h 476"/>
                <a:gd name="T48" fmla="*/ 1 w 450"/>
                <a:gd name="T49" fmla="*/ 1 h 476"/>
                <a:gd name="T50" fmla="*/ 1 w 450"/>
                <a:gd name="T51" fmla="*/ 1 h 476"/>
                <a:gd name="T52" fmla="*/ 1 w 450"/>
                <a:gd name="T53" fmla="*/ 1 h 476"/>
                <a:gd name="T54" fmla="*/ 1 w 450"/>
                <a:gd name="T55" fmla="*/ 1 h 476"/>
                <a:gd name="T56" fmla="*/ 1 w 450"/>
                <a:gd name="T57" fmla="*/ 1 h 476"/>
                <a:gd name="T58" fmla="*/ 1 w 450"/>
                <a:gd name="T59" fmla="*/ 1 h 476"/>
                <a:gd name="T60" fmla="*/ 1 w 450"/>
                <a:gd name="T61" fmla="*/ 0 h 476"/>
                <a:gd name="T62" fmla="*/ 1 w 450"/>
                <a:gd name="T63" fmla="*/ 0 h 476"/>
                <a:gd name="T64" fmla="*/ 1 w 450"/>
                <a:gd name="T65" fmla="*/ 0 h 476"/>
                <a:gd name="T66" fmla="*/ 1 w 450"/>
                <a:gd name="T67" fmla="*/ 0 h 476"/>
                <a:gd name="T68" fmla="*/ 1 w 450"/>
                <a:gd name="T69" fmla="*/ 0 h 476"/>
                <a:gd name="T70" fmla="*/ 1 w 450"/>
                <a:gd name="T71" fmla="*/ 0 h 4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50" h="476">
                  <a:moveTo>
                    <a:pt x="197" y="53"/>
                  </a:moveTo>
                  <a:lnTo>
                    <a:pt x="450" y="182"/>
                  </a:lnTo>
                  <a:lnTo>
                    <a:pt x="418" y="244"/>
                  </a:lnTo>
                  <a:lnTo>
                    <a:pt x="120" y="282"/>
                  </a:lnTo>
                  <a:lnTo>
                    <a:pt x="297" y="362"/>
                  </a:lnTo>
                  <a:lnTo>
                    <a:pt x="304" y="354"/>
                  </a:lnTo>
                  <a:lnTo>
                    <a:pt x="314" y="348"/>
                  </a:lnTo>
                  <a:lnTo>
                    <a:pt x="323" y="341"/>
                  </a:lnTo>
                  <a:lnTo>
                    <a:pt x="335" y="335"/>
                  </a:lnTo>
                  <a:lnTo>
                    <a:pt x="361" y="349"/>
                  </a:lnTo>
                  <a:lnTo>
                    <a:pt x="297" y="476"/>
                  </a:lnTo>
                  <a:lnTo>
                    <a:pt x="270" y="462"/>
                  </a:lnTo>
                  <a:lnTo>
                    <a:pt x="268" y="449"/>
                  </a:lnTo>
                  <a:lnTo>
                    <a:pt x="268" y="437"/>
                  </a:lnTo>
                  <a:lnTo>
                    <a:pt x="268" y="425"/>
                  </a:lnTo>
                  <a:lnTo>
                    <a:pt x="270" y="414"/>
                  </a:lnTo>
                  <a:lnTo>
                    <a:pt x="67" y="308"/>
                  </a:lnTo>
                  <a:lnTo>
                    <a:pt x="57" y="316"/>
                  </a:lnTo>
                  <a:lnTo>
                    <a:pt x="48" y="323"/>
                  </a:lnTo>
                  <a:lnTo>
                    <a:pt x="37" y="331"/>
                  </a:lnTo>
                  <a:lnTo>
                    <a:pt x="27" y="338"/>
                  </a:lnTo>
                  <a:lnTo>
                    <a:pt x="0" y="325"/>
                  </a:lnTo>
                  <a:lnTo>
                    <a:pt x="61" y="206"/>
                  </a:lnTo>
                  <a:lnTo>
                    <a:pt x="327" y="172"/>
                  </a:lnTo>
                  <a:lnTo>
                    <a:pt x="171" y="102"/>
                  </a:lnTo>
                  <a:lnTo>
                    <a:pt x="164" y="109"/>
                  </a:lnTo>
                  <a:lnTo>
                    <a:pt x="154" y="114"/>
                  </a:lnTo>
                  <a:lnTo>
                    <a:pt x="145" y="120"/>
                  </a:lnTo>
                  <a:lnTo>
                    <a:pt x="136" y="125"/>
                  </a:lnTo>
                  <a:lnTo>
                    <a:pt x="108" y="111"/>
                  </a:lnTo>
                  <a:lnTo>
                    <a:pt x="165" y="0"/>
                  </a:lnTo>
                  <a:lnTo>
                    <a:pt x="191" y="14"/>
                  </a:lnTo>
                  <a:lnTo>
                    <a:pt x="194" y="23"/>
                  </a:lnTo>
                  <a:lnTo>
                    <a:pt x="196" y="33"/>
                  </a:lnTo>
                  <a:lnTo>
                    <a:pt x="197" y="43"/>
                  </a:lnTo>
                  <a:lnTo>
                    <a:pt x="197" y="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6" name="Freeform 26">
              <a:extLst>
                <a:ext uri="{FF2B5EF4-FFF2-40B4-BE49-F238E27FC236}">
                  <a16:creationId xmlns:a16="http://schemas.microsoft.com/office/drawing/2014/main" id="{E4126E1F-3F3A-3D89-1011-C1AA2599A1BC}"/>
                </a:ext>
              </a:extLst>
            </p:cNvPr>
            <p:cNvSpPr>
              <a:spLocks/>
            </p:cNvSpPr>
            <p:nvPr userDrawn="1"/>
          </p:nvSpPr>
          <p:spPr bwMode="auto">
            <a:xfrm>
              <a:off x="212527" y="6233567"/>
              <a:ext cx="41275" cy="39688"/>
            </a:xfrm>
            <a:custGeom>
              <a:avLst/>
              <a:gdLst>
                <a:gd name="T0" fmla="*/ 1 w 361"/>
                <a:gd name="T1" fmla="*/ 2 h 350"/>
                <a:gd name="T2" fmla="*/ 1 w 361"/>
                <a:gd name="T3" fmla="*/ 2 h 350"/>
                <a:gd name="T4" fmla="*/ 1 w 361"/>
                <a:gd name="T5" fmla="*/ 2 h 350"/>
                <a:gd name="T6" fmla="*/ 1 w 361"/>
                <a:gd name="T7" fmla="*/ 2 h 350"/>
                <a:gd name="T8" fmla="*/ 1 w 361"/>
                <a:gd name="T9" fmla="*/ 2 h 350"/>
                <a:gd name="T10" fmla="*/ 1 w 361"/>
                <a:gd name="T11" fmla="*/ 1 h 350"/>
                <a:gd name="T12" fmla="*/ 0 w 361"/>
                <a:gd name="T13" fmla="*/ 1 h 350"/>
                <a:gd name="T14" fmla="*/ 0 w 361"/>
                <a:gd name="T15" fmla="*/ 1 h 350"/>
                <a:gd name="T16" fmla="*/ 0 w 361"/>
                <a:gd name="T17" fmla="*/ 1 h 350"/>
                <a:gd name="T18" fmla="*/ 0 w 361"/>
                <a:gd name="T19" fmla="*/ 1 h 350"/>
                <a:gd name="T20" fmla="*/ 0 w 361"/>
                <a:gd name="T21" fmla="*/ 1 h 350"/>
                <a:gd name="T22" fmla="*/ 0 w 361"/>
                <a:gd name="T23" fmla="*/ 1 h 350"/>
                <a:gd name="T24" fmla="*/ 1 w 361"/>
                <a:gd name="T25" fmla="*/ 0 h 350"/>
                <a:gd name="T26" fmla="*/ 1 w 361"/>
                <a:gd name="T27" fmla="*/ 0 h 350"/>
                <a:gd name="T28" fmla="*/ 1 w 361"/>
                <a:gd name="T29" fmla="*/ 0 h 350"/>
                <a:gd name="T30" fmla="*/ 1 w 361"/>
                <a:gd name="T31" fmla="*/ 0 h 350"/>
                <a:gd name="T32" fmla="*/ 1 w 361"/>
                <a:gd name="T33" fmla="*/ 0 h 350"/>
                <a:gd name="T34" fmla="*/ 1 w 361"/>
                <a:gd name="T35" fmla="*/ 0 h 350"/>
                <a:gd name="T36" fmla="*/ 2 w 361"/>
                <a:gd name="T37" fmla="*/ 1 h 350"/>
                <a:gd name="T38" fmla="*/ 2 w 361"/>
                <a:gd name="T39" fmla="*/ 1 h 350"/>
                <a:gd name="T40" fmla="*/ 2 w 361"/>
                <a:gd name="T41" fmla="*/ 1 h 350"/>
                <a:gd name="T42" fmla="*/ 2 w 361"/>
                <a:gd name="T43" fmla="*/ 1 h 350"/>
                <a:gd name="T44" fmla="*/ 2 w 361"/>
                <a:gd name="T45" fmla="*/ 1 h 350"/>
                <a:gd name="T46" fmla="*/ 2 w 361"/>
                <a:gd name="T47" fmla="*/ 1 h 350"/>
                <a:gd name="T48" fmla="*/ 1 w 361"/>
                <a:gd name="T49" fmla="*/ 2 h 3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1" h="350">
                  <a:moveTo>
                    <a:pt x="247" y="350"/>
                  </a:moveTo>
                  <a:lnTo>
                    <a:pt x="225" y="330"/>
                  </a:lnTo>
                  <a:lnTo>
                    <a:pt x="227" y="317"/>
                  </a:lnTo>
                  <a:lnTo>
                    <a:pt x="230" y="305"/>
                  </a:lnTo>
                  <a:lnTo>
                    <a:pt x="234" y="293"/>
                  </a:lnTo>
                  <a:lnTo>
                    <a:pt x="239" y="281"/>
                  </a:lnTo>
                  <a:lnTo>
                    <a:pt x="69" y="127"/>
                  </a:lnTo>
                  <a:lnTo>
                    <a:pt x="58" y="132"/>
                  </a:lnTo>
                  <a:lnTo>
                    <a:pt x="47" y="137"/>
                  </a:lnTo>
                  <a:lnTo>
                    <a:pt x="35" y="142"/>
                  </a:lnTo>
                  <a:lnTo>
                    <a:pt x="23" y="146"/>
                  </a:lnTo>
                  <a:lnTo>
                    <a:pt x="0" y="126"/>
                  </a:lnTo>
                  <a:lnTo>
                    <a:pt x="115" y="0"/>
                  </a:lnTo>
                  <a:lnTo>
                    <a:pt x="137" y="20"/>
                  </a:lnTo>
                  <a:lnTo>
                    <a:pt x="134" y="33"/>
                  </a:lnTo>
                  <a:lnTo>
                    <a:pt x="131" y="44"/>
                  </a:lnTo>
                  <a:lnTo>
                    <a:pt x="127" y="57"/>
                  </a:lnTo>
                  <a:lnTo>
                    <a:pt x="123" y="68"/>
                  </a:lnTo>
                  <a:lnTo>
                    <a:pt x="293" y="223"/>
                  </a:lnTo>
                  <a:lnTo>
                    <a:pt x="303" y="217"/>
                  </a:lnTo>
                  <a:lnTo>
                    <a:pt x="315" y="212"/>
                  </a:lnTo>
                  <a:lnTo>
                    <a:pt x="326" y="208"/>
                  </a:lnTo>
                  <a:lnTo>
                    <a:pt x="339" y="204"/>
                  </a:lnTo>
                  <a:lnTo>
                    <a:pt x="361" y="225"/>
                  </a:lnTo>
                  <a:lnTo>
                    <a:pt x="247" y="3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7" name="Freeform 27">
              <a:extLst>
                <a:ext uri="{FF2B5EF4-FFF2-40B4-BE49-F238E27FC236}">
                  <a16:creationId xmlns:a16="http://schemas.microsoft.com/office/drawing/2014/main" id="{D752FE4C-A94A-1791-FB4D-1490D43880D2}"/>
                </a:ext>
              </a:extLst>
            </p:cNvPr>
            <p:cNvSpPr>
              <a:spLocks/>
            </p:cNvSpPr>
            <p:nvPr userDrawn="1"/>
          </p:nvSpPr>
          <p:spPr bwMode="auto">
            <a:xfrm>
              <a:off x="247452" y="6192292"/>
              <a:ext cx="39688" cy="44450"/>
            </a:xfrm>
            <a:custGeom>
              <a:avLst/>
              <a:gdLst>
                <a:gd name="T0" fmla="*/ 1 w 353"/>
                <a:gd name="T1" fmla="*/ 0 h 395"/>
                <a:gd name="T2" fmla="*/ 2 w 353"/>
                <a:gd name="T3" fmla="*/ 2 h 395"/>
                <a:gd name="T4" fmla="*/ 1 w 353"/>
                <a:gd name="T5" fmla="*/ 2 h 395"/>
                <a:gd name="T6" fmla="*/ 0 w 353"/>
                <a:gd name="T7" fmla="*/ 1 h 395"/>
                <a:gd name="T8" fmla="*/ 0 w 353"/>
                <a:gd name="T9" fmla="*/ 1 h 395"/>
                <a:gd name="T10" fmla="*/ 0 w 353"/>
                <a:gd name="T11" fmla="*/ 1 h 395"/>
                <a:gd name="T12" fmla="*/ 0 w 353"/>
                <a:gd name="T13" fmla="*/ 1 h 395"/>
                <a:gd name="T14" fmla="*/ 0 w 353"/>
                <a:gd name="T15" fmla="*/ 1 h 395"/>
                <a:gd name="T16" fmla="*/ 0 w 353"/>
                <a:gd name="T17" fmla="*/ 1 h 395"/>
                <a:gd name="T18" fmla="*/ 1 w 353"/>
                <a:gd name="T19" fmla="*/ 0 h 395"/>
                <a:gd name="T20" fmla="*/ 1 w 353"/>
                <a:gd name="T21" fmla="*/ 1 h 395"/>
                <a:gd name="T22" fmla="*/ 1 w 353"/>
                <a:gd name="T23" fmla="*/ 1 h 395"/>
                <a:gd name="T24" fmla="*/ 1 w 353"/>
                <a:gd name="T25" fmla="*/ 1 h 395"/>
                <a:gd name="T26" fmla="*/ 1 w 353"/>
                <a:gd name="T27" fmla="*/ 1 h 395"/>
                <a:gd name="T28" fmla="*/ 1 w 353"/>
                <a:gd name="T29" fmla="*/ 1 h 395"/>
                <a:gd name="T30" fmla="*/ 1 w 353"/>
                <a:gd name="T31" fmla="*/ 1 h 395"/>
                <a:gd name="T32" fmla="*/ 1 w 353"/>
                <a:gd name="T33" fmla="*/ 1 h 395"/>
                <a:gd name="T34" fmla="*/ 1 w 353"/>
                <a:gd name="T35" fmla="*/ 0 h 395"/>
                <a:gd name="T36" fmla="*/ 1 w 353"/>
                <a:gd name="T37" fmla="*/ 0 h 395"/>
                <a:gd name="T38" fmla="*/ 1 w 353"/>
                <a:gd name="T39" fmla="*/ 0 h 395"/>
                <a:gd name="T40" fmla="*/ 1 w 353"/>
                <a:gd name="T41" fmla="*/ 0 h 395"/>
                <a:gd name="T42" fmla="*/ 1 w 353"/>
                <a:gd name="T43" fmla="*/ 0 h 395"/>
                <a:gd name="T44" fmla="*/ 1 w 353"/>
                <a:gd name="T45" fmla="*/ 0 h 395"/>
                <a:gd name="T46" fmla="*/ 1 w 353"/>
                <a:gd name="T47" fmla="*/ 0 h 395"/>
                <a:gd name="T48" fmla="*/ 2 w 353"/>
                <a:gd name="T49" fmla="*/ 0 h 395"/>
                <a:gd name="T50" fmla="*/ 2 w 353"/>
                <a:gd name="T51" fmla="*/ 0 h 395"/>
                <a:gd name="T52" fmla="*/ 2 w 353"/>
                <a:gd name="T53" fmla="*/ 0 h 395"/>
                <a:gd name="T54" fmla="*/ 1 w 353"/>
                <a:gd name="T55" fmla="*/ 0 h 395"/>
                <a:gd name="T56" fmla="*/ 1 w 353"/>
                <a:gd name="T57" fmla="*/ 0 h 3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3" h="395">
                  <a:moveTo>
                    <a:pt x="299" y="56"/>
                  </a:moveTo>
                  <a:lnTo>
                    <a:pt x="353" y="357"/>
                  </a:lnTo>
                  <a:lnTo>
                    <a:pt x="292" y="395"/>
                  </a:lnTo>
                  <a:lnTo>
                    <a:pt x="48" y="208"/>
                  </a:lnTo>
                  <a:lnTo>
                    <a:pt x="41" y="209"/>
                  </a:lnTo>
                  <a:lnTo>
                    <a:pt x="32" y="208"/>
                  </a:lnTo>
                  <a:lnTo>
                    <a:pt x="24" y="206"/>
                  </a:lnTo>
                  <a:lnTo>
                    <a:pt x="15" y="205"/>
                  </a:lnTo>
                  <a:lnTo>
                    <a:pt x="0" y="180"/>
                  </a:lnTo>
                  <a:lnTo>
                    <a:pt x="125" y="102"/>
                  </a:lnTo>
                  <a:lnTo>
                    <a:pt x="141" y="128"/>
                  </a:lnTo>
                  <a:lnTo>
                    <a:pt x="137" y="137"/>
                  </a:lnTo>
                  <a:lnTo>
                    <a:pt x="133" y="147"/>
                  </a:lnTo>
                  <a:lnTo>
                    <a:pt x="127" y="155"/>
                  </a:lnTo>
                  <a:lnTo>
                    <a:pt x="121" y="165"/>
                  </a:lnTo>
                  <a:lnTo>
                    <a:pt x="293" y="298"/>
                  </a:lnTo>
                  <a:lnTo>
                    <a:pt x="294" y="298"/>
                  </a:lnTo>
                  <a:lnTo>
                    <a:pt x="244" y="90"/>
                  </a:lnTo>
                  <a:lnTo>
                    <a:pt x="234" y="91"/>
                  </a:lnTo>
                  <a:lnTo>
                    <a:pt x="223" y="91"/>
                  </a:lnTo>
                  <a:lnTo>
                    <a:pt x="213" y="91"/>
                  </a:lnTo>
                  <a:lnTo>
                    <a:pt x="202" y="91"/>
                  </a:lnTo>
                  <a:lnTo>
                    <a:pt x="187" y="65"/>
                  </a:lnTo>
                  <a:lnTo>
                    <a:pt x="294" y="0"/>
                  </a:lnTo>
                  <a:lnTo>
                    <a:pt x="310" y="25"/>
                  </a:lnTo>
                  <a:lnTo>
                    <a:pt x="308" y="33"/>
                  </a:lnTo>
                  <a:lnTo>
                    <a:pt x="306" y="41"/>
                  </a:lnTo>
                  <a:lnTo>
                    <a:pt x="302" y="48"/>
                  </a:lnTo>
                  <a:lnTo>
                    <a:pt x="299" y="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8" name="Freeform 28">
              <a:extLst>
                <a:ext uri="{FF2B5EF4-FFF2-40B4-BE49-F238E27FC236}">
                  <a16:creationId xmlns:a16="http://schemas.microsoft.com/office/drawing/2014/main" id="{B2547CB5-BF5A-217B-F3DA-8794DA174012}"/>
                </a:ext>
              </a:extLst>
            </p:cNvPr>
            <p:cNvSpPr>
              <a:spLocks/>
            </p:cNvSpPr>
            <p:nvPr userDrawn="1"/>
          </p:nvSpPr>
          <p:spPr bwMode="auto">
            <a:xfrm>
              <a:off x="307777" y="6173242"/>
              <a:ext cx="38100" cy="44450"/>
            </a:xfrm>
            <a:custGeom>
              <a:avLst/>
              <a:gdLst>
                <a:gd name="T0" fmla="*/ 1 w 335"/>
                <a:gd name="T1" fmla="*/ 2 h 390"/>
                <a:gd name="T2" fmla="*/ 0 w 335"/>
                <a:gd name="T3" fmla="*/ 2 h 390"/>
                <a:gd name="T4" fmla="*/ 0 w 335"/>
                <a:gd name="T5" fmla="*/ 2 h 390"/>
                <a:gd name="T6" fmla="*/ 1 w 335"/>
                <a:gd name="T7" fmla="*/ 2 h 390"/>
                <a:gd name="T8" fmla="*/ 1 w 335"/>
                <a:gd name="T9" fmla="*/ 2 h 390"/>
                <a:gd name="T10" fmla="*/ 1 w 335"/>
                <a:gd name="T11" fmla="*/ 2 h 390"/>
                <a:gd name="T12" fmla="*/ 0 w 335"/>
                <a:gd name="T13" fmla="*/ 1 h 390"/>
                <a:gd name="T14" fmla="*/ 0 w 335"/>
                <a:gd name="T15" fmla="*/ 1 h 390"/>
                <a:gd name="T16" fmla="*/ 0 w 335"/>
                <a:gd name="T17" fmla="*/ 1 h 390"/>
                <a:gd name="T18" fmla="*/ 0 w 335"/>
                <a:gd name="T19" fmla="*/ 1 h 390"/>
                <a:gd name="T20" fmla="*/ 0 w 335"/>
                <a:gd name="T21" fmla="*/ 1 h 390"/>
                <a:gd name="T22" fmla="*/ 0 w 335"/>
                <a:gd name="T23" fmla="*/ 0 h 390"/>
                <a:gd name="T24" fmla="*/ 1 w 335"/>
                <a:gd name="T25" fmla="*/ 0 h 390"/>
                <a:gd name="T26" fmla="*/ 1 w 335"/>
                <a:gd name="T27" fmla="*/ 0 h 390"/>
                <a:gd name="T28" fmla="*/ 1 w 335"/>
                <a:gd name="T29" fmla="*/ 1 h 390"/>
                <a:gd name="T30" fmla="*/ 1 w 335"/>
                <a:gd name="T31" fmla="*/ 0 h 390"/>
                <a:gd name="T32" fmla="*/ 1 w 335"/>
                <a:gd name="T33" fmla="*/ 0 h 390"/>
                <a:gd name="T34" fmla="*/ 1 w 335"/>
                <a:gd name="T35" fmla="*/ 0 h 390"/>
                <a:gd name="T36" fmla="*/ 1 w 335"/>
                <a:gd name="T37" fmla="*/ 0 h 390"/>
                <a:gd name="T38" fmla="*/ 1 w 335"/>
                <a:gd name="T39" fmla="*/ 0 h 390"/>
                <a:gd name="T40" fmla="*/ 1 w 335"/>
                <a:gd name="T41" fmla="*/ 1 h 390"/>
                <a:gd name="T42" fmla="*/ 1 w 335"/>
                <a:gd name="T43" fmla="*/ 1 h 390"/>
                <a:gd name="T44" fmla="*/ 1 w 335"/>
                <a:gd name="T45" fmla="*/ 1 h 390"/>
                <a:gd name="T46" fmla="*/ 1 w 335"/>
                <a:gd name="T47" fmla="*/ 1 h 390"/>
                <a:gd name="T48" fmla="*/ 1 w 335"/>
                <a:gd name="T49" fmla="*/ 1 h 390"/>
                <a:gd name="T50" fmla="*/ 1 w 335"/>
                <a:gd name="T51" fmla="*/ 1 h 390"/>
                <a:gd name="T52" fmla="*/ 1 w 335"/>
                <a:gd name="T53" fmla="*/ 1 h 390"/>
                <a:gd name="T54" fmla="*/ 1 w 335"/>
                <a:gd name="T55" fmla="*/ 1 h 390"/>
                <a:gd name="T56" fmla="*/ 1 w 335"/>
                <a:gd name="T57" fmla="*/ 1 h 390"/>
                <a:gd name="T58" fmla="*/ 1 w 335"/>
                <a:gd name="T59" fmla="*/ 1 h 390"/>
                <a:gd name="T60" fmla="*/ 1 w 335"/>
                <a:gd name="T61" fmla="*/ 1 h 390"/>
                <a:gd name="T62" fmla="*/ 1 w 335"/>
                <a:gd name="T63" fmla="*/ 1 h 390"/>
                <a:gd name="T64" fmla="*/ 1 w 335"/>
                <a:gd name="T65" fmla="*/ 2 h 390"/>
                <a:gd name="T66" fmla="*/ 1 w 335"/>
                <a:gd name="T67" fmla="*/ 2 h 390"/>
                <a:gd name="T68" fmla="*/ 1 w 335"/>
                <a:gd name="T69" fmla="*/ 1 h 390"/>
                <a:gd name="T70" fmla="*/ 1 w 335"/>
                <a:gd name="T71" fmla="*/ 1 h 390"/>
                <a:gd name="T72" fmla="*/ 1 w 335"/>
                <a:gd name="T73" fmla="*/ 1 h 390"/>
                <a:gd name="T74" fmla="*/ 1 w 335"/>
                <a:gd name="T75" fmla="*/ 1 h 390"/>
                <a:gd name="T76" fmla="*/ 2 w 335"/>
                <a:gd name="T77" fmla="*/ 1 h 390"/>
                <a:gd name="T78" fmla="*/ 2 w 335"/>
                <a:gd name="T79" fmla="*/ 2 h 390"/>
                <a:gd name="T80" fmla="*/ 1 w 335"/>
                <a:gd name="T81" fmla="*/ 2 h 3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5" h="390">
                  <a:moveTo>
                    <a:pt x="91" y="390"/>
                  </a:moveTo>
                  <a:lnTo>
                    <a:pt x="83" y="361"/>
                  </a:lnTo>
                  <a:lnTo>
                    <a:pt x="90" y="352"/>
                  </a:lnTo>
                  <a:lnTo>
                    <a:pt x="100" y="343"/>
                  </a:lnTo>
                  <a:lnTo>
                    <a:pt x="109" y="335"/>
                  </a:lnTo>
                  <a:lnTo>
                    <a:pt x="120" y="328"/>
                  </a:lnTo>
                  <a:lnTo>
                    <a:pt x="58" y="107"/>
                  </a:lnTo>
                  <a:lnTo>
                    <a:pt x="45" y="106"/>
                  </a:lnTo>
                  <a:lnTo>
                    <a:pt x="32" y="104"/>
                  </a:lnTo>
                  <a:lnTo>
                    <a:pt x="20" y="100"/>
                  </a:lnTo>
                  <a:lnTo>
                    <a:pt x="8" y="98"/>
                  </a:lnTo>
                  <a:lnTo>
                    <a:pt x="0" y="70"/>
                  </a:lnTo>
                  <a:lnTo>
                    <a:pt x="243" y="0"/>
                  </a:lnTo>
                  <a:lnTo>
                    <a:pt x="267" y="81"/>
                  </a:lnTo>
                  <a:lnTo>
                    <a:pt x="230" y="92"/>
                  </a:lnTo>
                  <a:lnTo>
                    <a:pt x="222" y="85"/>
                  </a:lnTo>
                  <a:lnTo>
                    <a:pt x="214" y="75"/>
                  </a:lnTo>
                  <a:lnTo>
                    <a:pt x="206" y="67"/>
                  </a:lnTo>
                  <a:lnTo>
                    <a:pt x="201" y="58"/>
                  </a:lnTo>
                  <a:lnTo>
                    <a:pt x="132" y="77"/>
                  </a:lnTo>
                  <a:lnTo>
                    <a:pt x="158" y="171"/>
                  </a:lnTo>
                  <a:lnTo>
                    <a:pt x="215" y="154"/>
                  </a:lnTo>
                  <a:lnTo>
                    <a:pt x="216" y="147"/>
                  </a:lnTo>
                  <a:lnTo>
                    <a:pt x="219" y="138"/>
                  </a:lnTo>
                  <a:lnTo>
                    <a:pt x="221" y="131"/>
                  </a:lnTo>
                  <a:lnTo>
                    <a:pt x="223" y="125"/>
                  </a:lnTo>
                  <a:lnTo>
                    <a:pt x="254" y="116"/>
                  </a:lnTo>
                  <a:lnTo>
                    <a:pt x="280" y="208"/>
                  </a:lnTo>
                  <a:lnTo>
                    <a:pt x="250" y="217"/>
                  </a:lnTo>
                  <a:lnTo>
                    <a:pt x="238" y="206"/>
                  </a:lnTo>
                  <a:lnTo>
                    <a:pt x="227" y="194"/>
                  </a:lnTo>
                  <a:lnTo>
                    <a:pt x="170" y="211"/>
                  </a:lnTo>
                  <a:lnTo>
                    <a:pt x="198" y="313"/>
                  </a:lnTo>
                  <a:lnTo>
                    <a:pt x="268" y="293"/>
                  </a:lnTo>
                  <a:lnTo>
                    <a:pt x="269" y="281"/>
                  </a:lnTo>
                  <a:lnTo>
                    <a:pt x="270" y="269"/>
                  </a:lnTo>
                  <a:lnTo>
                    <a:pt x="272" y="258"/>
                  </a:lnTo>
                  <a:lnTo>
                    <a:pt x="274" y="246"/>
                  </a:lnTo>
                  <a:lnTo>
                    <a:pt x="312" y="236"/>
                  </a:lnTo>
                  <a:lnTo>
                    <a:pt x="335" y="320"/>
                  </a:lnTo>
                  <a:lnTo>
                    <a:pt x="91" y="3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19" name="Freeform 29">
              <a:extLst>
                <a:ext uri="{FF2B5EF4-FFF2-40B4-BE49-F238E27FC236}">
                  <a16:creationId xmlns:a16="http://schemas.microsoft.com/office/drawing/2014/main" id="{076EBCAA-4B5D-94AD-81CA-00AA668E5D0B}"/>
                </a:ext>
              </a:extLst>
            </p:cNvPr>
            <p:cNvSpPr>
              <a:spLocks noEditPoints="1"/>
            </p:cNvSpPr>
            <p:nvPr userDrawn="1"/>
          </p:nvSpPr>
          <p:spPr bwMode="auto">
            <a:xfrm>
              <a:off x="364927" y="6166892"/>
              <a:ext cx="38100" cy="39688"/>
            </a:xfrm>
            <a:custGeom>
              <a:avLst/>
              <a:gdLst>
                <a:gd name="T0" fmla="*/ 1 w 341"/>
                <a:gd name="T1" fmla="*/ 0 h 350"/>
                <a:gd name="T2" fmla="*/ 1 w 341"/>
                <a:gd name="T3" fmla="*/ 0 h 350"/>
                <a:gd name="T4" fmla="*/ 1 w 341"/>
                <a:gd name="T5" fmla="*/ 0 h 350"/>
                <a:gd name="T6" fmla="*/ 1 w 341"/>
                <a:gd name="T7" fmla="*/ 0 h 350"/>
                <a:gd name="T8" fmla="*/ 1 w 341"/>
                <a:gd name="T9" fmla="*/ 0 h 350"/>
                <a:gd name="T10" fmla="*/ 1 w 341"/>
                <a:gd name="T11" fmla="*/ 1 h 350"/>
                <a:gd name="T12" fmla="*/ 1 w 341"/>
                <a:gd name="T13" fmla="*/ 1 h 350"/>
                <a:gd name="T14" fmla="*/ 1 w 341"/>
                <a:gd name="T15" fmla="*/ 1 h 350"/>
                <a:gd name="T16" fmla="*/ 1 w 341"/>
                <a:gd name="T17" fmla="*/ 1 h 350"/>
                <a:gd name="T18" fmla="*/ 1 w 341"/>
                <a:gd name="T19" fmla="*/ 1 h 350"/>
                <a:gd name="T20" fmla="*/ 1 w 341"/>
                <a:gd name="T21" fmla="*/ 1 h 350"/>
                <a:gd name="T22" fmla="*/ 2 w 341"/>
                <a:gd name="T23" fmla="*/ 2 h 350"/>
                <a:gd name="T24" fmla="*/ 2 w 341"/>
                <a:gd name="T25" fmla="*/ 1 h 350"/>
                <a:gd name="T26" fmla="*/ 1 w 341"/>
                <a:gd name="T27" fmla="*/ 1 h 350"/>
                <a:gd name="T28" fmla="*/ 1 w 341"/>
                <a:gd name="T29" fmla="*/ 1 h 350"/>
                <a:gd name="T30" fmla="*/ 1 w 341"/>
                <a:gd name="T31" fmla="*/ 1 h 350"/>
                <a:gd name="T32" fmla="*/ 1 w 341"/>
                <a:gd name="T33" fmla="*/ 1 h 350"/>
                <a:gd name="T34" fmla="*/ 1 w 341"/>
                <a:gd name="T35" fmla="*/ 1 h 350"/>
                <a:gd name="T36" fmla="*/ 1 w 341"/>
                <a:gd name="T37" fmla="*/ 1 h 350"/>
                <a:gd name="T38" fmla="*/ 1 w 341"/>
                <a:gd name="T39" fmla="*/ 1 h 350"/>
                <a:gd name="T40" fmla="*/ 1 w 341"/>
                <a:gd name="T41" fmla="*/ 1 h 350"/>
                <a:gd name="T42" fmla="*/ 1 w 341"/>
                <a:gd name="T43" fmla="*/ 1 h 350"/>
                <a:gd name="T44" fmla="*/ 1 w 341"/>
                <a:gd name="T45" fmla="*/ 1 h 350"/>
                <a:gd name="T46" fmla="*/ 1 w 341"/>
                <a:gd name="T47" fmla="*/ 0 h 350"/>
                <a:gd name="T48" fmla="*/ 1 w 341"/>
                <a:gd name="T49" fmla="*/ 0 h 350"/>
                <a:gd name="T50" fmla="*/ 1 w 341"/>
                <a:gd name="T51" fmla="*/ 0 h 350"/>
                <a:gd name="T52" fmla="*/ 1 w 341"/>
                <a:gd name="T53" fmla="*/ 0 h 350"/>
                <a:gd name="T54" fmla="*/ 1 w 341"/>
                <a:gd name="T55" fmla="*/ 0 h 350"/>
                <a:gd name="T56" fmla="*/ 1 w 341"/>
                <a:gd name="T57" fmla="*/ 0 h 350"/>
                <a:gd name="T58" fmla="*/ 0 w 341"/>
                <a:gd name="T59" fmla="*/ 0 h 350"/>
                <a:gd name="T60" fmla="*/ 0 w 341"/>
                <a:gd name="T61" fmla="*/ 0 h 350"/>
                <a:gd name="T62" fmla="*/ 0 w 341"/>
                <a:gd name="T63" fmla="*/ 0 h 350"/>
                <a:gd name="T64" fmla="*/ 0 w 341"/>
                <a:gd name="T65" fmla="*/ 2 h 350"/>
                <a:gd name="T66" fmla="*/ 0 w 341"/>
                <a:gd name="T67" fmla="*/ 2 h 350"/>
                <a:gd name="T68" fmla="*/ 1 w 341"/>
                <a:gd name="T69" fmla="*/ 2 h 350"/>
                <a:gd name="T70" fmla="*/ 1 w 341"/>
                <a:gd name="T71" fmla="*/ 2 h 350"/>
                <a:gd name="T72" fmla="*/ 1 w 341"/>
                <a:gd name="T73" fmla="*/ 1 h 350"/>
                <a:gd name="T74" fmla="*/ 1 w 341"/>
                <a:gd name="T75" fmla="*/ 1 h 350"/>
                <a:gd name="T76" fmla="*/ 1 w 341"/>
                <a:gd name="T77" fmla="*/ 1 h 350"/>
                <a:gd name="T78" fmla="*/ 1 w 341"/>
                <a:gd name="T79" fmla="*/ 1 h 350"/>
                <a:gd name="T80" fmla="*/ 1 w 341"/>
                <a:gd name="T81" fmla="*/ 2 h 350"/>
                <a:gd name="T82" fmla="*/ 1 w 341"/>
                <a:gd name="T83" fmla="*/ 2 h 350"/>
                <a:gd name="T84" fmla="*/ 1 w 341"/>
                <a:gd name="T85" fmla="*/ 2 h 350"/>
                <a:gd name="T86" fmla="*/ 1 w 341"/>
                <a:gd name="T87" fmla="*/ 2 h 350"/>
                <a:gd name="T88" fmla="*/ 2 w 341"/>
                <a:gd name="T89" fmla="*/ 2 h 3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1" h="350">
                  <a:moveTo>
                    <a:pt x="161" y="154"/>
                  </a:moveTo>
                  <a:lnTo>
                    <a:pt x="135" y="156"/>
                  </a:lnTo>
                  <a:lnTo>
                    <a:pt x="125" y="53"/>
                  </a:lnTo>
                  <a:lnTo>
                    <a:pt x="136" y="51"/>
                  </a:lnTo>
                  <a:lnTo>
                    <a:pt x="146" y="50"/>
                  </a:lnTo>
                  <a:lnTo>
                    <a:pt x="162" y="49"/>
                  </a:lnTo>
                  <a:lnTo>
                    <a:pt x="175" y="51"/>
                  </a:lnTo>
                  <a:lnTo>
                    <a:pt x="181" y="52"/>
                  </a:lnTo>
                  <a:lnTo>
                    <a:pt x="186" y="54"/>
                  </a:lnTo>
                  <a:lnTo>
                    <a:pt x="192" y="57"/>
                  </a:lnTo>
                  <a:lnTo>
                    <a:pt x="196" y="60"/>
                  </a:lnTo>
                  <a:lnTo>
                    <a:pt x="200" y="63"/>
                  </a:lnTo>
                  <a:lnTo>
                    <a:pt x="204" y="66"/>
                  </a:lnTo>
                  <a:lnTo>
                    <a:pt x="207" y="70"/>
                  </a:lnTo>
                  <a:lnTo>
                    <a:pt x="210" y="76"/>
                  </a:lnTo>
                  <a:lnTo>
                    <a:pt x="212" y="81"/>
                  </a:lnTo>
                  <a:lnTo>
                    <a:pt x="214" y="86"/>
                  </a:lnTo>
                  <a:lnTo>
                    <a:pt x="215" y="91"/>
                  </a:lnTo>
                  <a:lnTo>
                    <a:pt x="216" y="98"/>
                  </a:lnTo>
                  <a:lnTo>
                    <a:pt x="216" y="108"/>
                  </a:lnTo>
                  <a:lnTo>
                    <a:pt x="214" y="118"/>
                  </a:lnTo>
                  <a:lnTo>
                    <a:pt x="213" y="123"/>
                  </a:lnTo>
                  <a:lnTo>
                    <a:pt x="211" y="127"/>
                  </a:lnTo>
                  <a:lnTo>
                    <a:pt x="208" y="132"/>
                  </a:lnTo>
                  <a:lnTo>
                    <a:pt x="205" y="135"/>
                  </a:lnTo>
                  <a:lnTo>
                    <a:pt x="201" y="139"/>
                  </a:lnTo>
                  <a:lnTo>
                    <a:pt x="198" y="142"/>
                  </a:lnTo>
                  <a:lnTo>
                    <a:pt x="193" y="145"/>
                  </a:lnTo>
                  <a:lnTo>
                    <a:pt x="187" y="147"/>
                  </a:lnTo>
                  <a:lnTo>
                    <a:pt x="182" y="150"/>
                  </a:lnTo>
                  <a:lnTo>
                    <a:pt x="176" y="152"/>
                  </a:lnTo>
                  <a:lnTo>
                    <a:pt x="168" y="153"/>
                  </a:lnTo>
                  <a:lnTo>
                    <a:pt x="161" y="154"/>
                  </a:lnTo>
                  <a:close/>
                  <a:moveTo>
                    <a:pt x="341" y="322"/>
                  </a:moveTo>
                  <a:lnTo>
                    <a:pt x="337" y="286"/>
                  </a:lnTo>
                  <a:lnTo>
                    <a:pt x="333" y="287"/>
                  </a:lnTo>
                  <a:lnTo>
                    <a:pt x="330" y="287"/>
                  </a:lnTo>
                  <a:lnTo>
                    <a:pt x="326" y="286"/>
                  </a:lnTo>
                  <a:lnTo>
                    <a:pt x="322" y="285"/>
                  </a:lnTo>
                  <a:lnTo>
                    <a:pt x="316" y="280"/>
                  </a:lnTo>
                  <a:lnTo>
                    <a:pt x="310" y="273"/>
                  </a:lnTo>
                  <a:lnTo>
                    <a:pt x="304" y="265"/>
                  </a:lnTo>
                  <a:lnTo>
                    <a:pt x="299" y="255"/>
                  </a:lnTo>
                  <a:lnTo>
                    <a:pt x="294" y="245"/>
                  </a:lnTo>
                  <a:lnTo>
                    <a:pt x="289" y="233"/>
                  </a:lnTo>
                  <a:lnTo>
                    <a:pt x="283" y="222"/>
                  </a:lnTo>
                  <a:lnTo>
                    <a:pt x="278" y="211"/>
                  </a:lnTo>
                  <a:lnTo>
                    <a:pt x="272" y="201"/>
                  </a:lnTo>
                  <a:lnTo>
                    <a:pt x="265" y="192"/>
                  </a:lnTo>
                  <a:lnTo>
                    <a:pt x="258" y="183"/>
                  </a:lnTo>
                  <a:lnTo>
                    <a:pt x="250" y="177"/>
                  </a:lnTo>
                  <a:lnTo>
                    <a:pt x="245" y="174"/>
                  </a:lnTo>
                  <a:lnTo>
                    <a:pt x="240" y="173"/>
                  </a:lnTo>
                  <a:lnTo>
                    <a:pt x="236" y="171"/>
                  </a:lnTo>
                  <a:lnTo>
                    <a:pt x="231" y="171"/>
                  </a:lnTo>
                  <a:lnTo>
                    <a:pt x="238" y="168"/>
                  </a:lnTo>
                  <a:lnTo>
                    <a:pt x="245" y="163"/>
                  </a:lnTo>
                  <a:lnTo>
                    <a:pt x="253" y="160"/>
                  </a:lnTo>
                  <a:lnTo>
                    <a:pt x="259" y="156"/>
                  </a:lnTo>
                  <a:lnTo>
                    <a:pt x="265" y="151"/>
                  </a:lnTo>
                  <a:lnTo>
                    <a:pt x="271" y="146"/>
                  </a:lnTo>
                  <a:lnTo>
                    <a:pt x="275" y="141"/>
                  </a:lnTo>
                  <a:lnTo>
                    <a:pt x="280" y="135"/>
                  </a:lnTo>
                  <a:lnTo>
                    <a:pt x="283" y="129"/>
                  </a:lnTo>
                  <a:lnTo>
                    <a:pt x="287" y="123"/>
                  </a:lnTo>
                  <a:lnTo>
                    <a:pt x="290" y="117"/>
                  </a:lnTo>
                  <a:lnTo>
                    <a:pt x="292" y="110"/>
                  </a:lnTo>
                  <a:lnTo>
                    <a:pt x="293" y="103"/>
                  </a:lnTo>
                  <a:lnTo>
                    <a:pt x="294" y="96"/>
                  </a:lnTo>
                  <a:lnTo>
                    <a:pt x="295" y="89"/>
                  </a:lnTo>
                  <a:lnTo>
                    <a:pt x="294" y="81"/>
                  </a:lnTo>
                  <a:lnTo>
                    <a:pt x="293" y="69"/>
                  </a:lnTo>
                  <a:lnTo>
                    <a:pt x="290" y="59"/>
                  </a:lnTo>
                  <a:lnTo>
                    <a:pt x="287" y="49"/>
                  </a:lnTo>
                  <a:lnTo>
                    <a:pt x="282" y="41"/>
                  </a:lnTo>
                  <a:lnTo>
                    <a:pt x="277" y="32"/>
                  </a:lnTo>
                  <a:lnTo>
                    <a:pt x="271" y="26"/>
                  </a:lnTo>
                  <a:lnTo>
                    <a:pt x="263" y="20"/>
                  </a:lnTo>
                  <a:lnTo>
                    <a:pt x="255" y="14"/>
                  </a:lnTo>
                  <a:lnTo>
                    <a:pt x="245" y="10"/>
                  </a:lnTo>
                  <a:lnTo>
                    <a:pt x="236" y="6"/>
                  </a:lnTo>
                  <a:lnTo>
                    <a:pt x="224" y="4"/>
                  </a:lnTo>
                  <a:lnTo>
                    <a:pt x="213" y="2"/>
                  </a:lnTo>
                  <a:lnTo>
                    <a:pt x="200" y="1"/>
                  </a:lnTo>
                  <a:lnTo>
                    <a:pt x="186" y="0"/>
                  </a:lnTo>
                  <a:lnTo>
                    <a:pt x="172" y="1"/>
                  </a:lnTo>
                  <a:lnTo>
                    <a:pt x="156" y="2"/>
                  </a:lnTo>
                  <a:lnTo>
                    <a:pt x="120" y="5"/>
                  </a:lnTo>
                  <a:lnTo>
                    <a:pt x="86" y="9"/>
                  </a:lnTo>
                  <a:lnTo>
                    <a:pt x="58" y="12"/>
                  </a:lnTo>
                  <a:lnTo>
                    <a:pt x="41" y="14"/>
                  </a:lnTo>
                  <a:lnTo>
                    <a:pt x="0" y="17"/>
                  </a:lnTo>
                  <a:lnTo>
                    <a:pt x="2" y="47"/>
                  </a:lnTo>
                  <a:lnTo>
                    <a:pt x="13" y="52"/>
                  </a:lnTo>
                  <a:lnTo>
                    <a:pt x="25" y="58"/>
                  </a:lnTo>
                  <a:lnTo>
                    <a:pt x="36" y="62"/>
                  </a:lnTo>
                  <a:lnTo>
                    <a:pt x="49" y="65"/>
                  </a:lnTo>
                  <a:lnTo>
                    <a:pt x="69" y="294"/>
                  </a:lnTo>
                  <a:lnTo>
                    <a:pt x="56" y="300"/>
                  </a:lnTo>
                  <a:lnTo>
                    <a:pt x="45" y="306"/>
                  </a:lnTo>
                  <a:lnTo>
                    <a:pt x="34" y="312"/>
                  </a:lnTo>
                  <a:lnTo>
                    <a:pt x="26" y="320"/>
                  </a:lnTo>
                  <a:lnTo>
                    <a:pt x="28" y="350"/>
                  </a:lnTo>
                  <a:lnTo>
                    <a:pt x="186" y="337"/>
                  </a:lnTo>
                  <a:lnTo>
                    <a:pt x="183" y="306"/>
                  </a:lnTo>
                  <a:lnTo>
                    <a:pt x="175" y="301"/>
                  </a:lnTo>
                  <a:lnTo>
                    <a:pt x="165" y="295"/>
                  </a:lnTo>
                  <a:lnTo>
                    <a:pt x="156" y="291"/>
                  </a:lnTo>
                  <a:lnTo>
                    <a:pt x="146" y="287"/>
                  </a:lnTo>
                  <a:lnTo>
                    <a:pt x="138" y="201"/>
                  </a:lnTo>
                  <a:lnTo>
                    <a:pt x="157" y="200"/>
                  </a:lnTo>
                  <a:lnTo>
                    <a:pt x="162" y="200"/>
                  </a:lnTo>
                  <a:lnTo>
                    <a:pt x="167" y="201"/>
                  </a:lnTo>
                  <a:lnTo>
                    <a:pt x="172" y="202"/>
                  </a:lnTo>
                  <a:lnTo>
                    <a:pt x="176" y="205"/>
                  </a:lnTo>
                  <a:lnTo>
                    <a:pt x="184" y="211"/>
                  </a:lnTo>
                  <a:lnTo>
                    <a:pt x="192" y="219"/>
                  </a:lnTo>
                  <a:lnTo>
                    <a:pt x="198" y="230"/>
                  </a:lnTo>
                  <a:lnTo>
                    <a:pt x="204" y="241"/>
                  </a:lnTo>
                  <a:lnTo>
                    <a:pt x="210" y="254"/>
                  </a:lnTo>
                  <a:lnTo>
                    <a:pt x="216" y="267"/>
                  </a:lnTo>
                  <a:lnTo>
                    <a:pt x="222" y="280"/>
                  </a:lnTo>
                  <a:lnTo>
                    <a:pt x="228" y="292"/>
                  </a:lnTo>
                  <a:lnTo>
                    <a:pt x="236" y="304"/>
                  </a:lnTo>
                  <a:lnTo>
                    <a:pt x="244" y="313"/>
                  </a:lnTo>
                  <a:lnTo>
                    <a:pt x="249" y="319"/>
                  </a:lnTo>
                  <a:lnTo>
                    <a:pt x="254" y="322"/>
                  </a:lnTo>
                  <a:lnTo>
                    <a:pt x="259" y="325"/>
                  </a:lnTo>
                  <a:lnTo>
                    <a:pt x="264" y="328"/>
                  </a:lnTo>
                  <a:lnTo>
                    <a:pt x="270" y="330"/>
                  </a:lnTo>
                  <a:lnTo>
                    <a:pt x="276" y="331"/>
                  </a:lnTo>
                  <a:lnTo>
                    <a:pt x="282" y="332"/>
                  </a:lnTo>
                  <a:lnTo>
                    <a:pt x="289" y="332"/>
                  </a:lnTo>
                  <a:lnTo>
                    <a:pt x="303" y="330"/>
                  </a:lnTo>
                  <a:lnTo>
                    <a:pt x="317" y="328"/>
                  </a:lnTo>
                  <a:lnTo>
                    <a:pt x="330" y="326"/>
                  </a:lnTo>
                  <a:lnTo>
                    <a:pt x="341" y="32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0" name="Freeform 30">
              <a:extLst>
                <a:ext uri="{FF2B5EF4-FFF2-40B4-BE49-F238E27FC236}">
                  <a16:creationId xmlns:a16="http://schemas.microsoft.com/office/drawing/2014/main" id="{86F97C95-4DA9-793C-83B0-36F446288CF9}"/>
                </a:ext>
              </a:extLst>
            </p:cNvPr>
            <p:cNvSpPr>
              <a:spLocks/>
            </p:cNvSpPr>
            <p:nvPr userDrawn="1"/>
          </p:nvSpPr>
          <p:spPr bwMode="auto">
            <a:xfrm>
              <a:off x="425252" y="6165304"/>
              <a:ext cx="26988" cy="39688"/>
            </a:xfrm>
            <a:custGeom>
              <a:avLst/>
              <a:gdLst>
                <a:gd name="T0" fmla="*/ 0 w 243"/>
                <a:gd name="T1" fmla="*/ 2 h 344"/>
                <a:gd name="T2" fmla="*/ 0 w 243"/>
                <a:gd name="T3" fmla="*/ 2 h 344"/>
                <a:gd name="T4" fmla="*/ 0 w 243"/>
                <a:gd name="T5" fmla="*/ 1 h 344"/>
                <a:gd name="T6" fmla="*/ 0 w 243"/>
                <a:gd name="T7" fmla="*/ 1 h 344"/>
                <a:gd name="T8" fmla="*/ 0 w 243"/>
                <a:gd name="T9" fmla="*/ 1 h 344"/>
                <a:gd name="T10" fmla="*/ 0 w 243"/>
                <a:gd name="T11" fmla="*/ 2 h 344"/>
                <a:gd name="T12" fmla="*/ 0 w 243"/>
                <a:gd name="T13" fmla="*/ 2 h 344"/>
                <a:gd name="T14" fmla="*/ 1 w 243"/>
                <a:gd name="T15" fmla="*/ 2 h 344"/>
                <a:gd name="T16" fmla="*/ 1 w 243"/>
                <a:gd name="T17" fmla="*/ 2 h 344"/>
                <a:gd name="T18" fmla="*/ 1 w 243"/>
                <a:gd name="T19" fmla="*/ 1 h 344"/>
                <a:gd name="T20" fmla="*/ 1 w 243"/>
                <a:gd name="T21" fmla="*/ 1 h 344"/>
                <a:gd name="T22" fmla="*/ 1 w 243"/>
                <a:gd name="T23" fmla="*/ 1 h 344"/>
                <a:gd name="T24" fmla="*/ 1 w 243"/>
                <a:gd name="T25" fmla="*/ 1 h 344"/>
                <a:gd name="T26" fmla="*/ 1 w 243"/>
                <a:gd name="T27" fmla="*/ 1 h 344"/>
                <a:gd name="T28" fmla="*/ 1 w 243"/>
                <a:gd name="T29" fmla="*/ 1 h 344"/>
                <a:gd name="T30" fmla="*/ 1 w 243"/>
                <a:gd name="T31" fmla="*/ 1 h 344"/>
                <a:gd name="T32" fmla="*/ 1 w 243"/>
                <a:gd name="T33" fmla="*/ 1 h 344"/>
                <a:gd name="T34" fmla="*/ 0 w 243"/>
                <a:gd name="T35" fmla="*/ 1 h 344"/>
                <a:gd name="T36" fmla="*/ 0 w 243"/>
                <a:gd name="T37" fmla="*/ 1 h 344"/>
                <a:gd name="T38" fmla="*/ 0 w 243"/>
                <a:gd name="T39" fmla="*/ 1 h 344"/>
                <a:gd name="T40" fmla="*/ 0 w 243"/>
                <a:gd name="T41" fmla="*/ 1 h 344"/>
                <a:gd name="T42" fmla="*/ 0 w 243"/>
                <a:gd name="T43" fmla="*/ 1 h 344"/>
                <a:gd name="T44" fmla="*/ 0 w 243"/>
                <a:gd name="T45" fmla="*/ 1 h 344"/>
                <a:gd name="T46" fmla="*/ 0 w 243"/>
                <a:gd name="T47" fmla="*/ 1 h 344"/>
                <a:gd name="T48" fmla="*/ 0 w 243"/>
                <a:gd name="T49" fmla="*/ 0 h 344"/>
                <a:gd name="T50" fmla="*/ 0 w 243"/>
                <a:gd name="T51" fmla="*/ 0 h 344"/>
                <a:gd name="T52" fmla="*/ 0 w 243"/>
                <a:gd name="T53" fmla="*/ 0 h 344"/>
                <a:gd name="T54" fmla="*/ 0 w 243"/>
                <a:gd name="T55" fmla="*/ 0 h 344"/>
                <a:gd name="T56" fmla="*/ 0 w 243"/>
                <a:gd name="T57" fmla="*/ 0 h 344"/>
                <a:gd name="T58" fmla="*/ 0 w 243"/>
                <a:gd name="T59" fmla="*/ 0 h 344"/>
                <a:gd name="T60" fmla="*/ 0 w 243"/>
                <a:gd name="T61" fmla="*/ 0 h 344"/>
                <a:gd name="T62" fmla="*/ 1 w 243"/>
                <a:gd name="T63" fmla="*/ 0 h 344"/>
                <a:gd name="T64" fmla="*/ 1 w 243"/>
                <a:gd name="T65" fmla="*/ 0 h 344"/>
                <a:gd name="T66" fmla="*/ 1 w 243"/>
                <a:gd name="T67" fmla="*/ 0 h 344"/>
                <a:gd name="T68" fmla="*/ 1 w 243"/>
                <a:gd name="T69" fmla="*/ 1 h 344"/>
                <a:gd name="T70" fmla="*/ 1 w 243"/>
                <a:gd name="T71" fmla="*/ 1 h 344"/>
                <a:gd name="T72" fmla="*/ 1 w 243"/>
                <a:gd name="T73" fmla="*/ 0 h 344"/>
                <a:gd name="T74" fmla="*/ 1 w 243"/>
                <a:gd name="T75" fmla="*/ 0 h 344"/>
                <a:gd name="T76" fmla="*/ 1 w 243"/>
                <a:gd name="T77" fmla="*/ 0 h 344"/>
                <a:gd name="T78" fmla="*/ 1 w 243"/>
                <a:gd name="T79" fmla="*/ 0 h 344"/>
                <a:gd name="T80" fmla="*/ 0 w 243"/>
                <a:gd name="T81" fmla="*/ 0 h 344"/>
                <a:gd name="T82" fmla="*/ 0 w 243"/>
                <a:gd name="T83" fmla="*/ 0 h 344"/>
                <a:gd name="T84" fmla="*/ 0 w 243"/>
                <a:gd name="T85" fmla="*/ 0 h 344"/>
                <a:gd name="T86" fmla="*/ 0 w 243"/>
                <a:gd name="T87" fmla="*/ 0 h 344"/>
                <a:gd name="T88" fmla="*/ 0 w 243"/>
                <a:gd name="T89" fmla="*/ 1 h 344"/>
                <a:gd name="T90" fmla="*/ 0 w 243"/>
                <a:gd name="T91" fmla="*/ 1 h 344"/>
                <a:gd name="T92" fmla="*/ 0 w 243"/>
                <a:gd name="T93" fmla="*/ 1 h 344"/>
                <a:gd name="T94" fmla="*/ 1 w 243"/>
                <a:gd name="T95" fmla="*/ 1 h 344"/>
                <a:gd name="T96" fmla="*/ 1 w 243"/>
                <a:gd name="T97" fmla="*/ 1 h 344"/>
                <a:gd name="T98" fmla="*/ 1 w 243"/>
                <a:gd name="T99" fmla="*/ 1 h 344"/>
                <a:gd name="T100" fmla="*/ 1 w 243"/>
                <a:gd name="T101" fmla="*/ 1 h 344"/>
                <a:gd name="T102" fmla="*/ 1 w 243"/>
                <a:gd name="T103" fmla="*/ 1 h 344"/>
                <a:gd name="T104" fmla="*/ 1 w 243"/>
                <a:gd name="T105" fmla="*/ 1 h 344"/>
                <a:gd name="T106" fmla="*/ 1 w 243"/>
                <a:gd name="T107" fmla="*/ 1 h 344"/>
                <a:gd name="T108" fmla="*/ 1 w 243"/>
                <a:gd name="T109" fmla="*/ 1 h 344"/>
                <a:gd name="T110" fmla="*/ 1 w 243"/>
                <a:gd name="T111" fmla="*/ 1 h 344"/>
                <a:gd name="T112" fmla="*/ 1 w 243"/>
                <a:gd name="T113" fmla="*/ 2 h 344"/>
                <a:gd name="T114" fmla="*/ 1 w 243"/>
                <a:gd name="T115" fmla="*/ 2 h 344"/>
                <a:gd name="T116" fmla="*/ 1 w 243"/>
                <a:gd name="T117" fmla="*/ 2 h 344"/>
                <a:gd name="T118" fmla="*/ 1 w 243"/>
                <a:gd name="T119" fmla="*/ 2 h 344"/>
                <a:gd name="T120" fmla="*/ 1 w 243"/>
                <a:gd name="T121" fmla="*/ 2 h 344"/>
                <a:gd name="T122" fmla="*/ 0 w 243"/>
                <a:gd name="T123" fmla="*/ 2 h 3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3" h="344">
                  <a:moveTo>
                    <a:pt x="89" y="344"/>
                  </a:moveTo>
                  <a:lnTo>
                    <a:pt x="66" y="342"/>
                  </a:lnTo>
                  <a:lnTo>
                    <a:pt x="43" y="339"/>
                  </a:lnTo>
                  <a:lnTo>
                    <a:pt x="20" y="335"/>
                  </a:lnTo>
                  <a:lnTo>
                    <a:pt x="0" y="329"/>
                  </a:lnTo>
                  <a:lnTo>
                    <a:pt x="5" y="231"/>
                  </a:lnTo>
                  <a:lnTo>
                    <a:pt x="44" y="232"/>
                  </a:lnTo>
                  <a:lnTo>
                    <a:pt x="49" y="245"/>
                  </a:lnTo>
                  <a:lnTo>
                    <a:pt x="53" y="258"/>
                  </a:lnTo>
                  <a:lnTo>
                    <a:pt x="56" y="271"/>
                  </a:lnTo>
                  <a:lnTo>
                    <a:pt x="59" y="281"/>
                  </a:lnTo>
                  <a:lnTo>
                    <a:pt x="69" y="285"/>
                  </a:lnTo>
                  <a:lnTo>
                    <a:pt x="80" y="290"/>
                  </a:lnTo>
                  <a:lnTo>
                    <a:pt x="93" y="293"/>
                  </a:lnTo>
                  <a:lnTo>
                    <a:pt x="109" y="294"/>
                  </a:lnTo>
                  <a:lnTo>
                    <a:pt x="118" y="294"/>
                  </a:lnTo>
                  <a:lnTo>
                    <a:pt x="127" y="293"/>
                  </a:lnTo>
                  <a:lnTo>
                    <a:pt x="135" y="291"/>
                  </a:lnTo>
                  <a:lnTo>
                    <a:pt x="143" y="287"/>
                  </a:lnTo>
                  <a:lnTo>
                    <a:pt x="149" y="282"/>
                  </a:lnTo>
                  <a:lnTo>
                    <a:pt x="154" y="276"/>
                  </a:lnTo>
                  <a:lnTo>
                    <a:pt x="156" y="272"/>
                  </a:lnTo>
                  <a:lnTo>
                    <a:pt x="158" y="267"/>
                  </a:lnTo>
                  <a:lnTo>
                    <a:pt x="159" y="262"/>
                  </a:lnTo>
                  <a:lnTo>
                    <a:pt x="159" y="257"/>
                  </a:lnTo>
                  <a:lnTo>
                    <a:pt x="159" y="251"/>
                  </a:lnTo>
                  <a:lnTo>
                    <a:pt x="158" y="245"/>
                  </a:lnTo>
                  <a:lnTo>
                    <a:pt x="155" y="240"/>
                  </a:lnTo>
                  <a:lnTo>
                    <a:pt x="153" y="236"/>
                  </a:lnTo>
                  <a:lnTo>
                    <a:pt x="149" y="230"/>
                  </a:lnTo>
                  <a:lnTo>
                    <a:pt x="145" y="226"/>
                  </a:lnTo>
                  <a:lnTo>
                    <a:pt x="141" y="223"/>
                  </a:lnTo>
                  <a:lnTo>
                    <a:pt x="135" y="219"/>
                  </a:lnTo>
                  <a:lnTo>
                    <a:pt x="123" y="212"/>
                  </a:lnTo>
                  <a:lnTo>
                    <a:pt x="110" y="205"/>
                  </a:lnTo>
                  <a:lnTo>
                    <a:pt x="95" y="199"/>
                  </a:lnTo>
                  <a:lnTo>
                    <a:pt x="80" y="192"/>
                  </a:lnTo>
                  <a:lnTo>
                    <a:pt x="66" y="186"/>
                  </a:lnTo>
                  <a:lnTo>
                    <a:pt x="51" y="178"/>
                  </a:lnTo>
                  <a:lnTo>
                    <a:pt x="37" y="169"/>
                  </a:lnTo>
                  <a:lnTo>
                    <a:pt x="26" y="159"/>
                  </a:lnTo>
                  <a:lnTo>
                    <a:pt x="20" y="152"/>
                  </a:lnTo>
                  <a:lnTo>
                    <a:pt x="15" y="146"/>
                  </a:lnTo>
                  <a:lnTo>
                    <a:pt x="12" y="139"/>
                  </a:lnTo>
                  <a:lnTo>
                    <a:pt x="8" y="132"/>
                  </a:lnTo>
                  <a:lnTo>
                    <a:pt x="6" y="124"/>
                  </a:lnTo>
                  <a:lnTo>
                    <a:pt x="3" y="115"/>
                  </a:lnTo>
                  <a:lnTo>
                    <a:pt x="2" y="106"/>
                  </a:lnTo>
                  <a:lnTo>
                    <a:pt x="2" y="96"/>
                  </a:lnTo>
                  <a:lnTo>
                    <a:pt x="3" y="86"/>
                  </a:lnTo>
                  <a:lnTo>
                    <a:pt x="7" y="75"/>
                  </a:lnTo>
                  <a:lnTo>
                    <a:pt x="10" y="66"/>
                  </a:lnTo>
                  <a:lnTo>
                    <a:pt x="14" y="56"/>
                  </a:lnTo>
                  <a:lnTo>
                    <a:pt x="19" y="48"/>
                  </a:lnTo>
                  <a:lnTo>
                    <a:pt x="27" y="39"/>
                  </a:lnTo>
                  <a:lnTo>
                    <a:pt x="34" y="32"/>
                  </a:lnTo>
                  <a:lnTo>
                    <a:pt x="43" y="25"/>
                  </a:lnTo>
                  <a:lnTo>
                    <a:pt x="53" y="19"/>
                  </a:lnTo>
                  <a:lnTo>
                    <a:pt x="64" y="14"/>
                  </a:lnTo>
                  <a:lnTo>
                    <a:pt x="75" y="10"/>
                  </a:lnTo>
                  <a:lnTo>
                    <a:pt x="88" y="5"/>
                  </a:lnTo>
                  <a:lnTo>
                    <a:pt x="102" y="2"/>
                  </a:lnTo>
                  <a:lnTo>
                    <a:pt x="116" y="1"/>
                  </a:lnTo>
                  <a:lnTo>
                    <a:pt x="132" y="0"/>
                  </a:lnTo>
                  <a:lnTo>
                    <a:pt x="149" y="0"/>
                  </a:lnTo>
                  <a:lnTo>
                    <a:pt x="169" y="2"/>
                  </a:lnTo>
                  <a:lnTo>
                    <a:pt x="190" y="4"/>
                  </a:lnTo>
                  <a:lnTo>
                    <a:pt x="211" y="8"/>
                  </a:lnTo>
                  <a:lnTo>
                    <a:pt x="230" y="13"/>
                  </a:lnTo>
                  <a:lnTo>
                    <a:pt x="226" y="107"/>
                  </a:lnTo>
                  <a:lnTo>
                    <a:pt x="188" y="105"/>
                  </a:lnTo>
                  <a:lnTo>
                    <a:pt x="183" y="92"/>
                  </a:lnTo>
                  <a:lnTo>
                    <a:pt x="178" y="79"/>
                  </a:lnTo>
                  <a:lnTo>
                    <a:pt x="173" y="67"/>
                  </a:lnTo>
                  <a:lnTo>
                    <a:pt x="171" y="55"/>
                  </a:lnTo>
                  <a:lnTo>
                    <a:pt x="164" y="52"/>
                  </a:lnTo>
                  <a:lnTo>
                    <a:pt x="154" y="50"/>
                  </a:lnTo>
                  <a:lnTo>
                    <a:pt x="144" y="48"/>
                  </a:lnTo>
                  <a:lnTo>
                    <a:pt x="133" y="46"/>
                  </a:lnTo>
                  <a:lnTo>
                    <a:pt x="123" y="46"/>
                  </a:lnTo>
                  <a:lnTo>
                    <a:pt x="113" y="49"/>
                  </a:lnTo>
                  <a:lnTo>
                    <a:pt x="105" y="51"/>
                  </a:lnTo>
                  <a:lnTo>
                    <a:pt x="98" y="55"/>
                  </a:lnTo>
                  <a:lnTo>
                    <a:pt x="92" y="60"/>
                  </a:lnTo>
                  <a:lnTo>
                    <a:pt x="88" y="67"/>
                  </a:lnTo>
                  <a:lnTo>
                    <a:pt x="86" y="74"/>
                  </a:lnTo>
                  <a:lnTo>
                    <a:pt x="85" y="82"/>
                  </a:lnTo>
                  <a:lnTo>
                    <a:pt x="85" y="88"/>
                  </a:lnTo>
                  <a:lnTo>
                    <a:pt x="86" y="93"/>
                  </a:lnTo>
                  <a:lnTo>
                    <a:pt x="88" y="98"/>
                  </a:lnTo>
                  <a:lnTo>
                    <a:pt x="91" y="103"/>
                  </a:lnTo>
                  <a:lnTo>
                    <a:pt x="94" y="107"/>
                  </a:lnTo>
                  <a:lnTo>
                    <a:pt x="98" y="111"/>
                  </a:lnTo>
                  <a:lnTo>
                    <a:pt x="104" y="115"/>
                  </a:lnTo>
                  <a:lnTo>
                    <a:pt x="109" y="118"/>
                  </a:lnTo>
                  <a:lnTo>
                    <a:pt x="134" y="131"/>
                  </a:lnTo>
                  <a:lnTo>
                    <a:pt x="165" y="145"/>
                  </a:lnTo>
                  <a:lnTo>
                    <a:pt x="180" y="152"/>
                  </a:lnTo>
                  <a:lnTo>
                    <a:pt x="194" y="160"/>
                  </a:lnTo>
                  <a:lnTo>
                    <a:pt x="208" y="169"/>
                  </a:lnTo>
                  <a:lnTo>
                    <a:pt x="220" y="180"/>
                  </a:lnTo>
                  <a:lnTo>
                    <a:pt x="225" y="186"/>
                  </a:lnTo>
                  <a:lnTo>
                    <a:pt x="230" y="192"/>
                  </a:lnTo>
                  <a:lnTo>
                    <a:pt x="234" y="199"/>
                  </a:lnTo>
                  <a:lnTo>
                    <a:pt x="238" y="206"/>
                  </a:lnTo>
                  <a:lnTo>
                    <a:pt x="240" y="215"/>
                  </a:lnTo>
                  <a:lnTo>
                    <a:pt x="242" y="223"/>
                  </a:lnTo>
                  <a:lnTo>
                    <a:pt x="243" y="231"/>
                  </a:lnTo>
                  <a:lnTo>
                    <a:pt x="243" y="242"/>
                  </a:lnTo>
                  <a:lnTo>
                    <a:pt x="242" y="253"/>
                  </a:lnTo>
                  <a:lnTo>
                    <a:pt x="240" y="263"/>
                  </a:lnTo>
                  <a:lnTo>
                    <a:pt x="236" y="274"/>
                  </a:lnTo>
                  <a:lnTo>
                    <a:pt x="231" y="283"/>
                  </a:lnTo>
                  <a:lnTo>
                    <a:pt x="225" y="293"/>
                  </a:lnTo>
                  <a:lnTo>
                    <a:pt x="218" y="301"/>
                  </a:lnTo>
                  <a:lnTo>
                    <a:pt x="209" y="310"/>
                  </a:lnTo>
                  <a:lnTo>
                    <a:pt x="201" y="317"/>
                  </a:lnTo>
                  <a:lnTo>
                    <a:pt x="190" y="323"/>
                  </a:lnTo>
                  <a:lnTo>
                    <a:pt x="179" y="330"/>
                  </a:lnTo>
                  <a:lnTo>
                    <a:pt x="166" y="334"/>
                  </a:lnTo>
                  <a:lnTo>
                    <a:pt x="152" y="338"/>
                  </a:lnTo>
                  <a:lnTo>
                    <a:pt x="137" y="341"/>
                  </a:lnTo>
                  <a:lnTo>
                    <a:pt x="123" y="343"/>
                  </a:lnTo>
                  <a:lnTo>
                    <a:pt x="106" y="344"/>
                  </a:lnTo>
                  <a:lnTo>
                    <a:pt x="89" y="3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1" name="Freeform 31">
              <a:extLst>
                <a:ext uri="{FF2B5EF4-FFF2-40B4-BE49-F238E27FC236}">
                  <a16:creationId xmlns:a16="http://schemas.microsoft.com/office/drawing/2014/main" id="{8C325E20-093F-0DFB-141D-EED079DB151D}"/>
                </a:ext>
              </a:extLst>
            </p:cNvPr>
            <p:cNvSpPr>
              <a:spLocks/>
            </p:cNvSpPr>
            <p:nvPr userDrawn="1"/>
          </p:nvSpPr>
          <p:spPr bwMode="auto">
            <a:xfrm>
              <a:off x="471290" y="6170067"/>
              <a:ext cx="26988" cy="39688"/>
            </a:xfrm>
            <a:custGeom>
              <a:avLst/>
              <a:gdLst>
                <a:gd name="T0" fmla="*/ 0 w 226"/>
                <a:gd name="T1" fmla="*/ 2 h 359"/>
                <a:gd name="T2" fmla="*/ 0 w 226"/>
                <a:gd name="T3" fmla="*/ 1 h 359"/>
                <a:gd name="T4" fmla="*/ 0 w 226"/>
                <a:gd name="T5" fmla="*/ 1 h 359"/>
                <a:gd name="T6" fmla="*/ 0 w 226"/>
                <a:gd name="T7" fmla="*/ 1 h 359"/>
                <a:gd name="T8" fmla="*/ 0 w 226"/>
                <a:gd name="T9" fmla="*/ 1 h 359"/>
                <a:gd name="T10" fmla="*/ 0 w 226"/>
                <a:gd name="T11" fmla="*/ 1 h 359"/>
                <a:gd name="T12" fmla="*/ 1 w 226"/>
                <a:gd name="T13" fmla="*/ 0 h 359"/>
                <a:gd name="T14" fmla="*/ 0 w 226"/>
                <a:gd name="T15" fmla="*/ 0 h 359"/>
                <a:gd name="T16" fmla="*/ 0 w 226"/>
                <a:gd name="T17" fmla="*/ 0 h 359"/>
                <a:gd name="T18" fmla="*/ 0 w 226"/>
                <a:gd name="T19" fmla="*/ 0 h 359"/>
                <a:gd name="T20" fmla="*/ 0 w 226"/>
                <a:gd name="T21" fmla="*/ 0 h 359"/>
                <a:gd name="T22" fmla="*/ 0 w 226"/>
                <a:gd name="T23" fmla="*/ 0 h 359"/>
                <a:gd name="T24" fmla="*/ 1 w 226"/>
                <a:gd name="T25" fmla="*/ 0 h 359"/>
                <a:gd name="T26" fmla="*/ 1 w 226"/>
                <a:gd name="T27" fmla="*/ 0 h 359"/>
                <a:gd name="T28" fmla="*/ 1 w 226"/>
                <a:gd name="T29" fmla="*/ 0 h 359"/>
                <a:gd name="T30" fmla="*/ 1 w 226"/>
                <a:gd name="T31" fmla="*/ 0 h 359"/>
                <a:gd name="T32" fmla="*/ 1 w 226"/>
                <a:gd name="T33" fmla="*/ 0 h 359"/>
                <a:gd name="T34" fmla="*/ 1 w 226"/>
                <a:gd name="T35" fmla="*/ 0 h 359"/>
                <a:gd name="T36" fmla="*/ 1 w 226"/>
                <a:gd name="T37" fmla="*/ 1 h 359"/>
                <a:gd name="T38" fmla="*/ 1 w 226"/>
                <a:gd name="T39" fmla="*/ 1 h 359"/>
                <a:gd name="T40" fmla="*/ 1 w 226"/>
                <a:gd name="T41" fmla="*/ 2 h 359"/>
                <a:gd name="T42" fmla="*/ 1 w 226"/>
                <a:gd name="T43" fmla="*/ 2 h 359"/>
                <a:gd name="T44" fmla="*/ 1 w 226"/>
                <a:gd name="T45" fmla="*/ 2 h 359"/>
                <a:gd name="T46" fmla="*/ 1 w 226"/>
                <a:gd name="T47" fmla="*/ 2 h 359"/>
                <a:gd name="T48" fmla="*/ 0 w 226"/>
                <a:gd name="T49" fmla="*/ 2 h 3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359">
                  <a:moveTo>
                    <a:pt x="0" y="329"/>
                  </a:moveTo>
                  <a:lnTo>
                    <a:pt x="5" y="299"/>
                  </a:lnTo>
                  <a:lnTo>
                    <a:pt x="17" y="294"/>
                  </a:lnTo>
                  <a:lnTo>
                    <a:pt x="30" y="291"/>
                  </a:lnTo>
                  <a:lnTo>
                    <a:pt x="41" y="287"/>
                  </a:lnTo>
                  <a:lnTo>
                    <a:pt x="54" y="285"/>
                  </a:lnTo>
                  <a:lnTo>
                    <a:pt x="95" y="59"/>
                  </a:lnTo>
                  <a:lnTo>
                    <a:pt x="85" y="53"/>
                  </a:lnTo>
                  <a:lnTo>
                    <a:pt x="74" y="45"/>
                  </a:lnTo>
                  <a:lnTo>
                    <a:pt x="63" y="38"/>
                  </a:lnTo>
                  <a:lnTo>
                    <a:pt x="54" y="30"/>
                  </a:lnTo>
                  <a:lnTo>
                    <a:pt x="60" y="0"/>
                  </a:lnTo>
                  <a:lnTo>
                    <a:pt x="226" y="31"/>
                  </a:lnTo>
                  <a:lnTo>
                    <a:pt x="221" y="60"/>
                  </a:lnTo>
                  <a:lnTo>
                    <a:pt x="209" y="64"/>
                  </a:lnTo>
                  <a:lnTo>
                    <a:pt x="197" y="69"/>
                  </a:lnTo>
                  <a:lnTo>
                    <a:pt x="185" y="71"/>
                  </a:lnTo>
                  <a:lnTo>
                    <a:pt x="173" y="73"/>
                  </a:lnTo>
                  <a:lnTo>
                    <a:pt x="132" y="299"/>
                  </a:lnTo>
                  <a:lnTo>
                    <a:pt x="143" y="305"/>
                  </a:lnTo>
                  <a:lnTo>
                    <a:pt x="153" y="313"/>
                  </a:lnTo>
                  <a:lnTo>
                    <a:pt x="163" y="321"/>
                  </a:lnTo>
                  <a:lnTo>
                    <a:pt x="172" y="329"/>
                  </a:lnTo>
                  <a:lnTo>
                    <a:pt x="167" y="359"/>
                  </a:lnTo>
                  <a:lnTo>
                    <a:pt x="0" y="3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2" name="Freeform 32">
              <a:extLst>
                <a:ext uri="{FF2B5EF4-FFF2-40B4-BE49-F238E27FC236}">
                  <a16:creationId xmlns:a16="http://schemas.microsoft.com/office/drawing/2014/main" id="{5C63F27C-1448-2997-7EE1-2EE1901A3D11}"/>
                </a:ext>
              </a:extLst>
            </p:cNvPr>
            <p:cNvSpPr>
              <a:spLocks/>
            </p:cNvSpPr>
            <p:nvPr userDrawn="1"/>
          </p:nvSpPr>
          <p:spPr bwMode="auto">
            <a:xfrm>
              <a:off x="517327" y="6179592"/>
              <a:ext cx="39688" cy="46038"/>
            </a:xfrm>
            <a:custGeom>
              <a:avLst/>
              <a:gdLst>
                <a:gd name="T0" fmla="*/ 1 w 345"/>
                <a:gd name="T1" fmla="*/ 1 h 398"/>
                <a:gd name="T2" fmla="*/ 1 w 345"/>
                <a:gd name="T3" fmla="*/ 1 h 398"/>
                <a:gd name="T4" fmla="*/ 1 w 345"/>
                <a:gd name="T5" fmla="*/ 1 h 398"/>
                <a:gd name="T6" fmla="*/ 1 w 345"/>
                <a:gd name="T7" fmla="*/ 1 h 398"/>
                <a:gd name="T8" fmla="*/ 1 w 345"/>
                <a:gd name="T9" fmla="*/ 1 h 398"/>
                <a:gd name="T10" fmla="*/ 1 w 345"/>
                <a:gd name="T11" fmla="*/ 1 h 398"/>
                <a:gd name="T12" fmla="*/ 1 w 345"/>
                <a:gd name="T13" fmla="*/ 2 h 398"/>
                <a:gd name="T14" fmla="*/ 1 w 345"/>
                <a:gd name="T15" fmla="*/ 2 h 398"/>
                <a:gd name="T16" fmla="*/ 1 w 345"/>
                <a:gd name="T17" fmla="*/ 2 h 398"/>
                <a:gd name="T18" fmla="*/ 1 w 345"/>
                <a:gd name="T19" fmla="*/ 2 h 398"/>
                <a:gd name="T20" fmla="*/ 1 w 345"/>
                <a:gd name="T21" fmla="*/ 2 h 398"/>
                <a:gd name="T22" fmla="*/ 1 w 345"/>
                <a:gd name="T23" fmla="*/ 2 h 398"/>
                <a:gd name="T24" fmla="*/ 0 w 345"/>
                <a:gd name="T25" fmla="*/ 2 h 398"/>
                <a:gd name="T26" fmla="*/ 0 w 345"/>
                <a:gd name="T27" fmla="*/ 2 h 398"/>
                <a:gd name="T28" fmla="*/ 0 w 345"/>
                <a:gd name="T29" fmla="*/ 2 h 398"/>
                <a:gd name="T30" fmla="*/ 0 w 345"/>
                <a:gd name="T31" fmla="*/ 2 h 398"/>
                <a:gd name="T32" fmla="*/ 0 w 345"/>
                <a:gd name="T33" fmla="*/ 2 h 398"/>
                <a:gd name="T34" fmla="*/ 0 w 345"/>
                <a:gd name="T35" fmla="*/ 2 h 398"/>
                <a:gd name="T36" fmla="*/ 1 w 345"/>
                <a:gd name="T37" fmla="*/ 0 h 398"/>
                <a:gd name="T38" fmla="*/ 1 w 345"/>
                <a:gd name="T39" fmla="*/ 0 h 398"/>
                <a:gd name="T40" fmla="*/ 0 w 345"/>
                <a:gd name="T41" fmla="*/ 0 h 398"/>
                <a:gd name="T42" fmla="*/ 0 w 345"/>
                <a:gd name="T43" fmla="*/ 0 h 398"/>
                <a:gd name="T44" fmla="*/ 0 w 345"/>
                <a:gd name="T45" fmla="*/ 1 h 398"/>
                <a:gd name="T46" fmla="*/ 0 w 345"/>
                <a:gd name="T47" fmla="*/ 1 h 398"/>
                <a:gd name="T48" fmla="*/ 0 w 345"/>
                <a:gd name="T49" fmla="*/ 1 h 398"/>
                <a:gd name="T50" fmla="*/ 0 w 345"/>
                <a:gd name="T51" fmla="*/ 0 h 398"/>
                <a:gd name="T52" fmla="*/ 2 w 345"/>
                <a:gd name="T53" fmla="*/ 1 h 398"/>
                <a:gd name="T54" fmla="*/ 2 w 345"/>
                <a:gd name="T55" fmla="*/ 1 h 398"/>
                <a:gd name="T56" fmla="*/ 1 w 345"/>
                <a:gd name="T57" fmla="*/ 1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5" h="398">
                  <a:moveTo>
                    <a:pt x="274" y="193"/>
                  </a:moveTo>
                  <a:lnTo>
                    <a:pt x="273" y="179"/>
                  </a:lnTo>
                  <a:lnTo>
                    <a:pt x="273" y="164"/>
                  </a:lnTo>
                  <a:lnTo>
                    <a:pt x="273" y="148"/>
                  </a:lnTo>
                  <a:lnTo>
                    <a:pt x="274" y="134"/>
                  </a:lnTo>
                  <a:lnTo>
                    <a:pt x="222" y="114"/>
                  </a:lnTo>
                  <a:lnTo>
                    <a:pt x="134" y="333"/>
                  </a:lnTo>
                  <a:lnTo>
                    <a:pt x="144" y="340"/>
                  </a:lnTo>
                  <a:lnTo>
                    <a:pt x="153" y="350"/>
                  </a:lnTo>
                  <a:lnTo>
                    <a:pt x="162" y="359"/>
                  </a:lnTo>
                  <a:lnTo>
                    <a:pt x="169" y="370"/>
                  </a:lnTo>
                  <a:lnTo>
                    <a:pt x="158" y="398"/>
                  </a:lnTo>
                  <a:lnTo>
                    <a:pt x="0" y="335"/>
                  </a:lnTo>
                  <a:lnTo>
                    <a:pt x="11" y="307"/>
                  </a:lnTo>
                  <a:lnTo>
                    <a:pt x="25" y="304"/>
                  </a:lnTo>
                  <a:lnTo>
                    <a:pt x="37" y="303"/>
                  </a:lnTo>
                  <a:lnTo>
                    <a:pt x="50" y="302"/>
                  </a:lnTo>
                  <a:lnTo>
                    <a:pt x="62" y="303"/>
                  </a:lnTo>
                  <a:lnTo>
                    <a:pt x="149" y="84"/>
                  </a:lnTo>
                  <a:lnTo>
                    <a:pt x="96" y="63"/>
                  </a:lnTo>
                  <a:lnTo>
                    <a:pt x="88" y="75"/>
                  </a:lnTo>
                  <a:lnTo>
                    <a:pt x="77" y="86"/>
                  </a:lnTo>
                  <a:lnTo>
                    <a:pt x="67" y="97"/>
                  </a:lnTo>
                  <a:lnTo>
                    <a:pt x="56" y="107"/>
                  </a:lnTo>
                  <a:lnTo>
                    <a:pt x="22" y="94"/>
                  </a:lnTo>
                  <a:lnTo>
                    <a:pt x="59" y="0"/>
                  </a:lnTo>
                  <a:lnTo>
                    <a:pt x="345" y="113"/>
                  </a:lnTo>
                  <a:lnTo>
                    <a:pt x="308" y="207"/>
                  </a:lnTo>
                  <a:lnTo>
                    <a:pt x="274" y="1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3" name="Freeform 33">
              <a:extLst>
                <a:ext uri="{FF2B5EF4-FFF2-40B4-BE49-F238E27FC236}">
                  <a16:creationId xmlns:a16="http://schemas.microsoft.com/office/drawing/2014/main" id="{EE1300C5-4C86-76C8-C737-A5F6E38D8FD6}"/>
                </a:ext>
              </a:extLst>
            </p:cNvPr>
            <p:cNvSpPr>
              <a:spLocks noEditPoints="1"/>
            </p:cNvSpPr>
            <p:nvPr userDrawn="1"/>
          </p:nvSpPr>
          <p:spPr bwMode="auto">
            <a:xfrm>
              <a:off x="555427" y="6214517"/>
              <a:ext cx="42863" cy="44450"/>
            </a:xfrm>
            <a:custGeom>
              <a:avLst/>
              <a:gdLst>
                <a:gd name="T0" fmla="*/ 1 w 380"/>
                <a:gd name="T1" fmla="*/ 0 h 397"/>
                <a:gd name="T2" fmla="*/ 1 w 380"/>
                <a:gd name="T3" fmla="*/ 0 h 397"/>
                <a:gd name="T4" fmla="*/ 1 w 380"/>
                <a:gd name="T5" fmla="*/ 0 h 397"/>
                <a:gd name="T6" fmla="*/ 1 w 380"/>
                <a:gd name="T7" fmla="*/ 0 h 397"/>
                <a:gd name="T8" fmla="*/ 1 w 380"/>
                <a:gd name="T9" fmla="*/ 1 h 397"/>
                <a:gd name="T10" fmla="*/ 1 w 380"/>
                <a:gd name="T11" fmla="*/ 1 h 397"/>
                <a:gd name="T12" fmla="*/ 1 w 380"/>
                <a:gd name="T13" fmla="*/ 1 h 397"/>
                <a:gd name="T14" fmla="*/ 1 w 380"/>
                <a:gd name="T15" fmla="*/ 0 h 397"/>
                <a:gd name="T16" fmla="*/ 1 w 380"/>
                <a:gd name="T17" fmla="*/ 0 h 397"/>
                <a:gd name="T18" fmla="*/ 1 w 380"/>
                <a:gd name="T19" fmla="*/ 0 h 397"/>
                <a:gd name="T20" fmla="*/ 1 w 380"/>
                <a:gd name="T21" fmla="*/ 0 h 397"/>
                <a:gd name="T22" fmla="*/ 1 w 380"/>
                <a:gd name="T23" fmla="*/ 0 h 397"/>
                <a:gd name="T24" fmla="*/ 1 w 380"/>
                <a:gd name="T25" fmla="*/ 0 h 397"/>
                <a:gd name="T26" fmla="*/ 2 w 380"/>
                <a:gd name="T27" fmla="*/ 0 h 397"/>
                <a:gd name="T28" fmla="*/ 2 w 380"/>
                <a:gd name="T29" fmla="*/ 0 h 397"/>
                <a:gd name="T30" fmla="*/ 0 w 380"/>
                <a:gd name="T31" fmla="*/ 1 h 397"/>
                <a:gd name="T32" fmla="*/ 0 w 380"/>
                <a:gd name="T33" fmla="*/ 1 h 397"/>
                <a:gd name="T34" fmla="*/ 0 w 380"/>
                <a:gd name="T35" fmla="*/ 1 h 397"/>
                <a:gd name="T36" fmla="*/ 0 w 380"/>
                <a:gd name="T37" fmla="*/ 1 h 397"/>
                <a:gd name="T38" fmla="*/ 0 w 380"/>
                <a:gd name="T39" fmla="*/ 1 h 397"/>
                <a:gd name="T40" fmla="*/ 0 w 380"/>
                <a:gd name="T41" fmla="*/ 1 h 397"/>
                <a:gd name="T42" fmla="*/ 0 w 380"/>
                <a:gd name="T43" fmla="*/ 1 h 397"/>
                <a:gd name="T44" fmla="*/ 1 w 380"/>
                <a:gd name="T45" fmla="*/ 1 h 397"/>
                <a:gd name="T46" fmla="*/ 1 w 380"/>
                <a:gd name="T47" fmla="*/ 1 h 397"/>
                <a:gd name="T48" fmla="*/ 1 w 380"/>
                <a:gd name="T49" fmla="*/ 1 h 397"/>
                <a:gd name="T50" fmla="*/ 1 w 380"/>
                <a:gd name="T51" fmla="*/ 1 h 397"/>
                <a:gd name="T52" fmla="*/ 0 w 380"/>
                <a:gd name="T53" fmla="*/ 1 h 397"/>
                <a:gd name="T54" fmla="*/ 1 w 380"/>
                <a:gd name="T55" fmla="*/ 1 h 397"/>
                <a:gd name="T56" fmla="*/ 1 w 380"/>
                <a:gd name="T57" fmla="*/ 1 h 397"/>
                <a:gd name="T58" fmla="*/ 1 w 380"/>
                <a:gd name="T59" fmla="*/ 1 h 397"/>
                <a:gd name="T60" fmla="*/ 1 w 380"/>
                <a:gd name="T61" fmla="*/ 1 h 397"/>
                <a:gd name="T62" fmla="*/ 1 w 380"/>
                <a:gd name="T63" fmla="*/ 1 h 397"/>
                <a:gd name="T64" fmla="*/ 1 w 380"/>
                <a:gd name="T65" fmla="*/ 1 h 397"/>
                <a:gd name="T66" fmla="*/ 1 w 380"/>
                <a:gd name="T67" fmla="*/ 1 h 397"/>
                <a:gd name="T68" fmla="*/ 1 w 380"/>
                <a:gd name="T69" fmla="*/ 2 h 397"/>
                <a:gd name="T70" fmla="*/ 1 w 380"/>
                <a:gd name="T71" fmla="*/ 2 h 397"/>
                <a:gd name="T72" fmla="*/ 1 w 380"/>
                <a:gd name="T73" fmla="*/ 2 h 397"/>
                <a:gd name="T74" fmla="*/ 1 w 380"/>
                <a:gd name="T75" fmla="*/ 2 h 397"/>
                <a:gd name="T76" fmla="*/ 1 w 380"/>
                <a:gd name="T77" fmla="*/ 2 h 397"/>
                <a:gd name="T78" fmla="*/ 1 w 380"/>
                <a:gd name="T79" fmla="*/ 2 h 397"/>
                <a:gd name="T80" fmla="*/ 1 w 380"/>
                <a:gd name="T81" fmla="*/ 2 h 397"/>
                <a:gd name="T82" fmla="*/ 2 w 380"/>
                <a:gd name="T83" fmla="*/ 0 h 3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0" h="397">
                  <a:moveTo>
                    <a:pt x="293" y="70"/>
                  </a:moveTo>
                  <a:lnTo>
                    <a:pt x="289" y="80"/>
                  </a:lnTo>
                  <a:lnTo>
                    <a:pt x="285" y="91"/>
                  </a:lnTo>
                  <a:lnTo>
                    <a:pt x="282" y="103"/>
                  </a:lnTo>
                  <a:lnTo>
                    <a:pt x="277" y="113"/>
                  </a:lnTo>
                  <a:lnTo>
                    <a:pt x="247" y="208"/>
                  </a:lnTo>
                  <a:lnTo>
                    <a:pt x="172" y="150"/>
                  </a:lnTo>
                  <a:lnTo>
                    <a:pt x="258" y="95"/>
                  </a:lnTo>
                  <a:lnTo>
                    <a:pt x="268" y="89"/>
                  </a:lnTo>
                  <a:lnTo>
                    <a:pt x="277" y="82"/>
                  </a:lnTo>
                  <a:lnTo>
                    <a:pt x="286" y="76"/>
                  </a:lnTo>
                  <a:lnTo>
                    <a:pt x="293" y="70"/>
                  </a:lnTo>
                  <a:close/>
                  <a:moveTo>
                    <a:pt x="380" y="52"/>
                  </a:moveTo>
                  <a:lnTo>
                    <a:pt x="312" y="0"/>
                  </a:lnTo>
                  <a:lnTo>
                    <a:pt x="54" y="160"/>
                  </a:lnTo>
                  <a:lnTo>
                    <a:pt x="45" y="159"/>
                  </a:lnTo>
                  <a:lnTo>
                    <a:pt x="37" y="157"/>
                  </a:lnTo>
                  <a:lnTo>
                    <a:pt x="27" y="156"/>
                  </a:lnTo>
                  <a:lnTo>
                    <a:pt x="19" y="156"/>
                  </a:lnTo>
                  <a:lnTo>
                    <a:pt x="0" y="181"/>
                  </a:lnTo>
                  <a:lnTo>
                    <a:pt x="97" y="257"/>
                  </a:lnTo>
                  <a:lnTo>
                    <a:pt x="116" y="232"/>
                  </a:lnTo>
                  <a:lnTo>
                    <a:pt x="113" y="224"/>
                  </a:lnTo>
                  <a:lnTo>
                    <a:pt x="110" y="215"/>
                  </a:lnTo>
                  <a:lnTo>
                    <a:pt x="106" y="206"/>
                  </a:lnTo>
                  <a:lnTo>
                    <a:pt x="101" y="197"/>
                  </a:lnTo>
                  <a:lnTo>
                    <a:pt x="136" y="175"/>
                  </a:lnTo>
                  <a:lnTo>
                    <a:pt x="231" y="249"/>
                  </a:lnTo>
                  <a:lnTo>
                    <a:pt x="218" y="289"/>
                  </a:lnTo>
                  <a:lnTo>
                    <a:pt x="209" y="286"/>
                  </a:lnTo>
                  <a:lnTo>
                    <a:pt x="199" y="284"/>
                  </a:lnTo>
                  <a:lnTo>
                    <a:pt x="189" y="283"/>
                  </a:lnTo>
                  <a:lnTo>
                    <a:pt x="179" y="283"/>
                  </a:lnTo>
                  <a:lnTo>
                    <a:pt x="160" y="306"/>
                  </a:lnTo>
                  <a:lnTo>
                    <a:pt x="276" y="397"/>
                  </a:lnTo>
                  <a:lnTo>
                    <a:pt x="295" y="373"/>
                  </a:lnTo>
                  <a:lnTo>
                    <a:pt x="294" y="366"/>
                  </a:lnTo>
                  <a:lnTo>
                    <a:pt x="292" y="358"/>
                  </a:lnTo>
                  <a:lnTo>
                    <a:pt x="289" y="350"/>
                  </a:lnTo>
                  <a:lnTo>
                    <a:pt x="286" y="341"/>
                  </a:lnTo>
                  <a:lnTo>
                    <a:pt x="380" y="5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4" name="Freeform 34">
              <a:extLst>
                <a:ext uri="{FF2B5EF4-FFF2-40B4-BE49-F238E27FC236}">
                  <a16:creationId xmlns:a16="http://schemas.microsoft.com/office/drawing/2014/main" id="{A0A2BCFD-961A-EEC7-A85B-CC2793C508C6}"/>
                </a:ext>
              </a:extLst>
            </p:cNvPr>
            <p:cNvSpPr>
              <a:spLocks/>
            </p:cNvSpPr>
            <p:nvPr userDrawn="1"/>
          </p:nvSpPr>
          <p:spPr bwMode="auto">
            <a:xfrm>
              <a:off x="601465" y="6247854"/>
              <a:ext cx="46038" cy="44450"/>
            </a:xfrm>
            <a:custGeom>
              <a:avLst/>
              <a:gdLst>
                <a:gd name="T0" fmla="*/ 2 w 410"/>
                <a:gd name="T1" fmla="*/ 1 h 386"/>
                <a:gd name="T2" fmla="*/ 2 w 410"/>
                <a:gd name="T3" fmla="*/ 1 h 386"/>
                <a:gd name="T4" fmla="*/ 2 w 410"/>
                <a:gd name="T5" fmla="*/ 1 h 386"/>
                <a:gd name="T6" fmla="*/ 2 w 410"/>
                <a:gd name="T7" fmla="*/ 1 h 386"/>
                <a:gd name="T8" fmla="*/ 2 w 410"/>
                <a:gd name="T9" fmla="*/ 1 h 386"/>
                <a:gd name="T10" fmla="*/ 2 w 410"/>
                <a:gd name="T11" fmla="*/ 1 h 386"/>
                <a:gd name="T12" fmla="*/ 1 w 410"/>
                <a:gd name="T13" fmla="*/ 2 h 386"/>
                <a:gd name="T14" fmla="*/ 1 w 410"/>
                <a:gd name="T15" fmla="*/ 2 h 386"/>
                <a:gd name="T16" fmla="*/ 1 w 410"/>
                <a:gd name="T17" fmla="*/ 2 h 386"/>
                <a:gd name="T18" fmla="*/ 1 w 410"/>
                <a:gd name="T19" fmla="*/ 2 h 386"/>
                <a:gd name="T20" fmla="*/ 1 w 410"/>
                <a:gd name="T21" fmla="*/ 2 h 386"/>
                <a:gd name="T22" fmla="*/ 0 w 410"/>
                <a:gd name="T23" fmla="*/ 2 h 386"/>
                <a:gd name="T24" fmla="*/ 0 w 410"/>
                <a:gd name="T25" fmla="*/ 1 h 386"/>
                <a:gd name="T26" fmla="*/ 0 w 410"/>
                <a:gd name="T27" fmla="*/ 1 h 386"/>
                <a:gd name="T28" fmla="*/ 0 w 410"/>
                <a:gd name="T29" fmla="*/ 1 h 386"/>
                <a:gd name="T30" fmla="*/ 0 w 410"/>
                <a:gd name="T31" fmla="*/ 1 h 386"/>
                <a:gd name="T32" fmla="*/ 0 w 410"/>
                <a:gd name="T33" fmla="*/ 1 h 386"/>
                <a:gd name="T34" fmla="*/ 0 w 410"/>
                <a:gd name="T35" fmla="*/ 1 h 386"/>
                <a:gd name="T36" fmla="*/ 1 w 410"/>
                <a:gd name="T37" fmla="*/ 1 h 386"/>
                <a:gd name="T38" fmla="*/ 1 w 410"/>
                <a:gd name="T39" fmla="*/ 0 h 386"/>
                <a:gd name="T40" fmla="*/ 1 w 410"/>
                <a:gd name="T41" fmla="*/ 0 h 386"/>
                <a:gd name="T42" fmla="*/ 1 w 410"/>
                <a:gd name="T43" fmla="*/ 0 h 386"/>
                <a:gd name="T44" fmla="*/ 1 w 410"/>
                <a:gd name="T45" fmla="*/ 0 h 386"/>
                <a:gd name="T46" fmla="*/ 1 w 410"/>
                <a:gd name="T47" fmla="*/ 0 h 386"/>
                <a:gd name="T48" fmla="*/ 1 w 410"/>
                <a:gd name="T49" fmla="*/ 0 h 386"/>
                <a:gd name="T50" fmla="*/ 1 w 410"/>
                <a:gd name="T51" fmla="*/ 0 h 386"/>
                <a:gd name="T52" fmla="*/ 2 w 410"/>
                <a:gd name="T53" fmla="*/ 1 h 386"/>
                <a:gd name="T54" fmla="*/ 2 w 410"/>
                <a:gd name="T55" fmla="*/ 2 h 386"/>
                <a:gd name="T56" fmla="*/ 2 w 410"/>
                <a:gd name="T57" fmla="*/ 1 h 3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0" h="386">
                  <a:moveTo>
                    <a:pt x="307" y="280"/>
                  </a:moveTo>
                  <a:lnTo>
                    <a:pt x="314" y="268"/>
                  </a:lnTo>
                  <a:lnTo>
                    <a:pt x="322" y="255"/>
                  </a:lnTo>
                  <a:lnTo>
                    <a:pt x="331" y="242"/>
                  </a:lnTo>
                  <a:lnTo>
                    <a:pt x="340" y="231"/>
                  </a:lnTo>
                  <a:lnTo>
                    <a:pt x="307" y="185"/>
                  </a:lnTo>
                  <a:lnTo>
                    <a:pt x="114" y="319"/>
                  </a:lnTo>
                  <a:lnTo>
                    <a:pt x="118" y="331"/>
                  </a:lnTo>
                  <a:lnTo>
                    <a:pt x="120" y="343"/>
                  </a:lnTo>
                  <a:lnTo>
                    <a:pt x="121" y="356"/>
                  </a:lnTo>
                  <a:lnTo>
                    <a:pt x="122" y="369"/>
                  </a:lnTo>
                  <a:lnTo>
                    <a:pt x="97" y="386"/>
                  </a:lnTo>
                  <a:lnTo>
                    <a:pt x="0" y="247"/>
                  </a:lnTo>
                  <a:lnTo>
                    <a:pt x="25" y="230"/>
                  </a:lnTo>
                  <a:lnTo>
                    <a:pt x="37" y="235"/>
                  </a:lnTo>
                  <a:lnTo>
                    <a:pt x="48" y="240"/>
                  </a:lnTo>
                  <a:lnTo>
                    <a:pt x="60" y="247"/>
                  </a:lnTo>
                  <a:lnTo>
                    <a:pt x="69" y="254"/>
                  </a:lnTo>
                  <a:lnTo>
                    <a:pt x="263" y="120"/>
                  </a:lnTo>
                  <a:lnTo>
                    <a:pt x="230" y="74"/>
                  </a:lnTo>
                  <a:lnTo>
                    <a:pt x="217" y="78"/>
                  </a:lnTo>
                  <a:lnTo>
                    <a:pt x="202" y="82"/>
                  </a:lnTo>
                  <a:lnTo>
                    <a:pt x="187" y="85"/>
                  </a:lnTo>
                  <a:lnTo>
                    <a:pt x="173" y="87"/>
                  </a:lnTo>
                  <a:lnTo>
                    <a:pt x="152" y="57"/>
                  </a:lnTo>
                  <a:lnTo>
                    <a:pt x="235" y="0"/>
                  </a:lnTo>
                  <a:lnTo>
                    <a:pt x="410" y="253"/>
                  </a:lnTo>
                  <a:lnTo>
                    <a:pt x="327" y="311"/>
                  </a:lnTo>
                  <a:lnTo>
                    <a:pt x="307" y="2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5" name="Freeform 35">
              <a:extLst>
                <a:ext uri="{FF2B5EF4-FFF2-40B4-BE49-F238E27FC236}">
                  <a16:creationId xmlns:a16="http://schemas.microsoft.com/office/drawing/2014/main" id="{1CB1D80F-C0BB-C564-6506-B512956EF4EC}"/>
                </a:ext>
              </a:extLst>
            </p:cNvPr>
            <p:cNvSpPr>
              <a:spLocks/>
            </p:cNvSpPr>
            <p:nvPr userDrawn="1"/>
          </p:nvSpPr>
          <p:spPr bwMode="auto">
            <a:xfrm>
              <a:off x="625277" y="6301829"/>
              <a:ext cx="42863" cy="33338"/>
            </a:xfrm>
            <a:custGeom>
              <a:avLst/>
              <a:gdLst>
                <a:gd name="T0" fmla="*/ 0 w 372"/>
                <a:gd name="T1" fmla="*/ 1 h 282"/>
                <a:gd name="T2" fmla="*/ 0 w 372"/>
                <a:gd name="T3" fmla="*/ 1 h 282"/>
                <a:gd name="T4" fmla="*/ 0 w 372"/>
                <a:gd name="T5" fmla="*/ 1 h 282"/>
                <a:gd name="T6" fmla="*/ 0 w 372"/>
                <a:gd name="T7" fmla="*/ 1 h 282"/>
                <a:gd name="T8" fmla="*/ 0 w 372"/>
                <a:gd name="T9" fmla="*/ 1 h 282"/>
                <a:gd name="T10" fmla="*/ 0 w 372"/>
                <a:gd name="T11" fmla="*/ 1 h 282"/>
                <a:gd name="T12" fmla="*/ 1 w 372"/>
                <a:gd name="T13" fmla="*/ 0 h 282"/>
                <a:gd name="T14" fmla="*/ 1 w 372"/>
                <a:gd name="T15" fmla="*/ 0 h 282"/>
                <a:gd name="T16" fmla="*/ 1 w 372"/>
                <a:gd name="T17" fmla="*/ 0 h 282"/>
                <a:gd name="T18" fmla="*/ 1 w 372"/>
                <a:gd name="T19" fmla="*/ 0 h 282"/>
                <a:gd name="T20" fmla="*/ 1 w 372"/>
                <a:gd name="T21" fmla="*/ 0 h 282"/>
                <a:gd name="T22" fmla="*/ 2 w 372"/>
                <a:gd name="T23" fmla="*/ 0 h 282"/>
                <a:gd name="T24" fmla="*/ 2 w 372"/>
                <a:gd name="T25" fmla="*/ 1 h 282"/>
                <a:gd name="T26" fmla="*/ 2 w 372"/>
                <a:gd name="T27" fmla="*/ 1 h 282"/>
                <a:gd name="T28" fmla="*/ 2 w 372"/>
                <a:gd name="T29" fmla="*/ 1 h 282"/>
                <a:gd name="T30" fmla="*/ 2 w 372"/>
                <a:gd name="T31" fmla="*/ 1 h 282"/>
                <a:gd name="T32" fmla="*/ 2 w 372"/>
                <a:gd name="T33" fmla="*/ 1 h 282"/>
                <a:gd name="T34" fmla="*/ 2 w 372"/>
                <a:gd name="T35" fmla="*/ 1 h 282"/>
                <a:gd name="T36" fmla="*/ 1 w 372"/>
                <a:gd name="T37" fmla="*/ 1 h 282"/>
                <a:gd name="T38" fmla="*/ 1 w 372"/>
                <a:gd name="T39" fmla="*/ 1 h 282"/>
                <a:gd name="T40" fmla="*/ 1 w 372"/>
                <a:gd name="T41" fmla="*/ 1 h 282"/>
                <a:gd name="T42" fmla="*/ 1 w 372"/>
                <a:gd name="T43" fmla="*/ 1 h 282"/>
                <a:gd name="T44" fmla="*/ 1 w 372"/>
                <a:gd name="T45" fmla="*/ 1 h 282"/>
                <a:gd name="T46" fmla="*/ 0 w 372"/>
                <a:gd name="T47" fmla="*/ 2 h 282"/>
                <a:gd name="T48" fmla="*/ 0 w 372"/>
                <a:gd name="T49" fmla="*/ 1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2" h="282">
                  <a:moveTo>
                    <a:pt x="0" y="125"/>
                  </a:moveTo>
                  <a:lnTo>
                    <a:pt x="28" y="113"/>
                  </a:lnTo>
                  <a:lnTo>
                    <a:pt x="38" y="120"/>
                  </a:lnTo>
                  <a:lnTo>
                    <a:pt x="48" y="129"/>
                  </a:lnTo>
                  <a:lnTo>
                    <a:pt x="57" y="137"/>
                  </a:lnTo>
                  <a:lnTo>
                    <a:pt x="65" y="147"/>
                  </a:lnTo>
                  <a:lnTo>
                    <a:pt x="278" y="61"/>
                  </a:lnTo>
                  <a:lnTo>
                    <a:pt x="278" y="50"/>
                  </a:lnTo>
                  <a:lnTo>
                    <a:pt x="278" y="37"/>
                  </a:lnTo>
                  <a:lnTo>
                    <a:pt x="280" y="24"/>
                  </a:lnTo>
                  <a:lnTo>
                    <a:pt x="282" y="12"/>
                  </a:lnTo>
                  <a:lnTo>
                    <a:pt x="309" y="0"/>
                  </a:lnTo>
                  <a:lnTo>
                    <a:pt x="372" y="157"/>
                  </a:lnTo>
                  <a:lnTo>
                    <a:pt x="345" y="169"/>
                  </a:lnTo>
                  <a:lnTo>
                    <a:pt x="334" y="162"/>
                  </a:lnTo>
                  <a:lnTo>
                    <a:pt x="325" y="153"/>
                  </a:lnTo>
                  <a:lnTo>
                    <a:pt x="315" y="144"/>
                  </a:lnTo>
                  <a:lnTo>
                    <a:pt x="308" y="135"/>
                  </a:lnTo>
                  <a:lnTo>
                    <a:pt x="95" y="221"/>
                  </a:lnTo>
                  <a:lnTo>
                    <a:pt x="95" y="232"/>
                  </a:lnTo>
                  <a:lnTo>
                    <a:pt x="95" y="245"/>
                  </a:lnTo>
                  <a:lnTo>
                    <a:pt x="94" y="258"/>
                  </a:lnTo>
                  <a:lnTo>
                    <a:pt x="91" y="271"/>
                  </a:lnTo>
                  <a:lnTo>
                    <a:pt x="63" y="282"/>
                  </a:lnTo>
                  <a:lnTo>
                    <a:pt x="0" y="1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6" name="Freeform 36">
              <a:extLst>
                <a:ext uri="{FF2B5EF4-FFF2-40B4-BE49-F238E27FC236}">
                  <a16:creationId xmlns:a16="http://schemas.microsoft.com/office/drawing/2014/main" id="{DC6313B1-F4A5-739B-1D1F-8648E8FBD8AE}"/>
                </a:ext>
              </a:extLst>
            </p:cNvPr>
            <p:cNvSpPr>
              <a:spLocks/>
            </p:cNvSpPr>
            <p:nvPr userDrawn="1"/>
          </p:nvSpPr>
          <p:spPr bwMode="auto">
            <a:xfrm>
              <a:off x="639565" y="6347867"/>
              <a:ext cx="41275" cy="31750"/>
            </a:xfrm>
            <a:custGeom>
              <a:avLst/>
              <a:gdLst>
                <a:gd name="T0" fmla="*/ 0 w 367"/>
                <a:gd name="T1" fmla="*/ 1 h 274"/>
                <a:gd name="T2" fmla="*/ 0 w 367"/>
                <a:gd name="T3" fmla="*/ 0 h 274"/>
                <a:gd name="T4" fmla="*/ 0 w 367"/>
                <a:gd name="T5" fmla="*/ 0 h 274"/>
                <a:gd name="T6" fmla="*/ 0 w 367"/>
                <a:gd name="T7" fmla="*/ 0 h 274"/>
                <a:gd name="T8" fmla="*/ 0 w 367"/>
                <a:gd name="T9" fmla="*/ 1 h 274"/>
                <a:gd name="T10" fmla="*/ 0 w 367"/>
                <a:gd name="T11" fmla="*/ 1 h 274"/>
                <a:gd name="T12" fmla="*/ 0 w 367"/>
                <a:gd name="T13" fmla="*/ 1 h 274"/>
                <a:gd name="T14" fmla="*/ 0 w 367"/>
                <a:gd name="T15" fmla="*/ 1 h 274"/>
                <a:gd name="T16" fmla="*/ 0 w 367"/>
                <a:gd name="T17" fmla="*/ 1 h 274"/>
                <a:gd name="T18" fmla="*/ 0 w 367"/>
                <a:gd name="T19" fmla="*/ 1 h 274"/>
                <a:gd name="T20" fmla="*/ 0 w 367"/>
                <a:gd name="T21" fmla="*/ 1 h 274"/>
                <a:gd name="T22" fmla="*/ 1 w 367"/>
                <a:gd name="T23" fmla="*/ 1 h 274"/>
                <a:gd name="T24" fmla="*/ 1 w 367"/>
                <a:gd name="T25" fmla="*/ 1 h 274"/>
                <a:gd name="T26" fmla="*/ 1 w 367"/>
                <a:gd name="T27" fmla="*/ 1 h 274"/>
                <a:gd name="T28" fmla="*/ 1 w 367"/>
                <a:gd name="T29" fmla="*/ 1 h 274"/>
                <a:gd name="T30" fmla="*/ 1 w 367"/>
                <a:gd name="T31" fmla="*/ 1 h 274"/>
                <a:gd name="T32" fmla="*/ 1 w 367"/>
                <a:gd name="T33" fmla="*/ 1 h 274"/>
                <a:gd name="T34" fmla="*/ 1 w 367"/>
                <a:gd name="T35" fmla="*/ 1 h 274"/>
                <a:gd name="T36" fmla="*/ 1 w 367"/>
                <a:gd name="T37" fmla="*/ 0 h 274"/>
                <a:gd name="T38" fmla="*/ 1 w 367"/>
                <a:gd name="T39" fmla="*/ 0 h 274"/>
                <a:gd name="T40" fmla="*/ 1 w 367"/>
                <a:gd name="T41" fmla="*/ 0 h 274"/>
                <a:gd name="T42" fmla="*/ 1 w 367"/>
                <a:gd name="T43" fmla="*/ 0 h 274"/>
                <a:gd name="T44" fmla="*/ 1 w 367"/>
                <a:gd name="T45" fmla="*/ 0 h 274"/>
                <a:gd name="T46" fmla="*/ 1 w 367"/>
                <a:gd name="T47" fmla="*/ 0 h 274"/>
                <a:gd name="T48" fmla="*/ 1 w 367"/>
                <a:gd name="T49" fmla="*/ 0 h 274"/>
                <a:gd name="T50" fmla="*/ 1 w 367"/>
                <a:gd name="T51" fmla="*/ 0 h 274"/>
                <a:gd name="T52" fmla="*/ 1 w 367"/>
                <a:gd name="T53" fmla="*/ 0 h 274"/>
                <a:gd name="T54" fmla="*/ 1 w 367"/>
                <a:gd name="T55" fmla="*/ 0 h 274"/>
                <a:gd name="T56" fmla="*/ 2 w 367"/>
                <a:gd name="T57" fmla="*/ 0 h 274"/>
                <a:gd name="T58" fmla="*/ 2 w 367"/>
                <a:gd name="T59" fmla="*/ 0 h 274"/>
                <a:gd name="T60" fmla="*/ 2 w 367"/>
                <a:gd name="T61" fmla="*/ 0 h 274"/>
                <a:gd name="T62" fmla="*/ 2 w 367"/>
                <a:gd name="T63" fmla="*/ 1 h 274"/>
                <a:gd name="T64" fmla="*/ 2 w 367"/>
                <a:gd name="T65" fmla="*/ 1 h 274"/>
                <a:gd name="T66" fmla="*/ 2 w 367"/>
                <a:gd name="T67" fmla="*/ 1 h 274"/>
                <a:gd name="T68" fmla="*/ 1 w 367"/>
                <a:gd name="T69" fmla="*/ 1 h 274"/>
                <a:gd name="T70" fmla="*/ 1 w 367"/>
                <a:gd name="T71" fmla="*/ 1 h 274"/>
                <a:gd name="T72" fmla="*/ 1 w 367"/>
                <a:gd name="T73" fmla="*/ 1 h 274"/>
                <a:gd name="T74" fmla="*/ 2 w 367"/>
                <a:gd name="T75" fmla="*/ 1 h 274"/>
                <a:gd name="T76" fmla="*/ 2 w 367"/>
                <a:gd name="T77" fmla="*/ 1 h 274"/>
                <a:gd name="T78" fmla="*/ 2 w 367"/>
                <a:gd name="T79" fmla="*/ 1 h 274"/>
                <a:gd name="T80" fmla="*/ 1 w 367"/>
                <a:gd name="T81" fmla="*/ 0 h 274"/>
                <a:gd name="T82" fmla="*/ 1 w 367"/>
                <a:gd name="T83" fmla="*/ 0 h 274"/>
                <a:gd name="T84" fmla="*/ 1 w 367"/>
                <a:gd name="T85" fmla="*/ 0 h 274"/>
                <a:gd name="T86" fmla="*/ 1 w 367"/>
                <a:gd name="T87" fmla="*/ 0 h 274"/>
                <a:gd name="T88" fmla="*/ 1 w 367"/>
                <a:gd name="T89" fmla="*/ 0 h 274"/>
                <a:gd name="T90" fmla="*/ 1 w 367"/>
                <a:gd name="T91" fmla="*/ 1 h 274"/>
                <a:gd name="T92" fmla="*/ 1 w 367"/>
                <a:gd name="T93" fmla="*/ 1 h 274"/>
                <a:gd name="T94" fmla="*/ 1 w 367"/>
                <a:gd name="T95" fmla="*/ 1 h 274"/>
                <a:gd name="T96" fmla="*/ 1 w 367"/>
                <a:gd name="T97" fmla="*/ 1 h 274"/>
                <a:gd name="T98" fmla="*/ 1 w 367"/>
                <a:gd name="T99" fmla="*/ 1 h 274"/>
                <a:gd name="T100" fmla="*/ 1 w 367"/>
                <a:gd name="T101" fmla="*/ 1 h 274"/>
                <a:gd name="T102" fmla="*/ 1 w 367"/>
                <a:gd name="T103" fmla="*/ 1 h 274"/>
                <a:gd name="T104" fmla="*/ 1 w 367"/>
                <a:gd name="T105" fmla="*/ 1 h 274"/>
                <a:gd name="T106" fmla="*/ 1 w 367"/>
                <a:gd name="T107" fmla="*/ 1 h 274"/>
                <a:gd name="T108" fmla="*/ 1 w 367"/>
                <a:gd name="T109" fmla="*/ 1 h 274"/>
                <a:gd name="T110" fmla="*/ 1 w 367"/>
                <a:gd name="T111" fmla="*/ 1 h 274"/>
                <a:gd name="T112" fmla="*/ 0 w 367"/>
                <a:gd name="T113" fmla="*/ 1 h 274"/>
                <a:gd name="T114" fmla="*/ 0 w 367"/>
                <a:gd name="T115" fmla="*/ 1 h 274"/>
                <a:gd name="T116" fmla="*/ 0 w 367"/>
                <a:gd name="T117" fmla="*/ 1 h 274"/>
                <a:gd name="T118" fmla="*/ 0 w 367"/>
                <a:gd name="T119" fmla="*/ 1 h 274"/>
                <a:gd name="T120" fmla="*/ 0 w 367"/>
                <a:gd name="T121" fmla="*/ 1 h 274"/>
                <a:gd name="T122" fmla="*/ 0 w 367"/>
                <a:gd name="T123" fmla="*/ 1 h 2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67" h="274">
                  <a:moveTo>
                    <a:pt x="10" y="151"/>
                  </a:moveTo>
                  <a:lnTo>
                    <a:pt x="6" y="127"/>
                  </a:lnTo>
                  <a:lnTo>
                    <a:pt x="3" y="104"/>
                  </a:lnTo>
                  <a:lnTo>
                    <a:pt x="0" y="82"/>
                  </a:lnTo>
                  <a:lnTo>
                    <a:pt x="0" y="61"/>
                  </a:lnTo>
                  <a:lnTo>
                    <a:pt x="96" y="40"/>
                  </a:lnTo>
                  <a:lnTo>
                    <a:pt x="105" y="77"/>
                  </a:lnTo>
                  <a:lnTo>
                    <a:pt x="94" y="85"/>
                  </a:lnTo>
                  <a:lnTo>
                    <a:pt x="84" y="93"/>
                  </a:lnTo>
                  <a:lnTo>
                    <a:pt x="72" y="100"/>
                  </a:lnTo>
                  <a:lnTo>
                    <a:pt x="63" y="105"/>
                  </a:lnTo>
                  <a:lnTo>
                    <a:pt x="61" y="116"/>
                  </a:lnTo>
                  <a:lnTo>
                    <a:pt x="60" y="127"/>
                  </a:lnTo>
                  <a:lnTo>
                    <a:pt x="61" y="141"/>
                  </a:lnTo>
                  <a:lnTo>
                    <a:pt x="63" y="156"/>
                  </a:lnTo>
                  <a:lnTo>
                    <a:pt x="66" y="165"/>
                  </a:lnTo>
                  <a:lnTo>
                    <a:pt x="69" y="174"/>
                  </a:lnTo>
                  <a:lnTo>
                    <a:pt x="73" y="181"/>
                  </a:lnTo>
                  <a:lnTo>
                    <a:pt x="80" y="188"/>
                  </a:lnTo>
                  <a:lnTo>
                    <a:pt x="86" y="193"/>
                  </a:lnTo>
                  <a:lnTo>
                    <a:pt x="93" y="195"/>
                  </a:lnTo>
                  <a:lnTo>
                    <a:pt x="97" y="196"/>
                  </a:lnTo>
                  <a:lnTo>
                    <a:pt x="102" y="196"/>
                  </a:lnTo>
                  <a:lnTo>
                    <a:pt x="107" y="196"/>
                  </a:lnTo>
                  <a:lnTo>
                    <a:pt x="112" y="195"/>
                  </a:lnTo>
                  <a:lnTo>
                    <a:pt x="118" y="193"/>
                  </a:lnTo>
                  <a:lnTo>
                    <a:pt x="123" y="191"/>
                  </a:lnTo>
                  <a:lnTo>
                    <a:pt x="128" y="188"/>
                  </a:lnTo>
                  <a:lnTo>
                    <a:pt x="131" y="183"/>
                  </a:lnTo>
                  <a:lnTo>
                    <a:pt x="135" y="179"/>
                  </a:lnTo>
                  <a:lnTo>
                    <a:pt x="138" y="174"/>
                  </a:lnTo>
                  <a:lnTo>
                    <a:pt x="141" y="169"/>
                  </a:lnTo>
                  <a:lnTo>
                    <a:pt x="143" y="162"/>
                  </a:lnTo>
                  <a:lnTo>
                    <a:pt x="146" y="149"/>
                  </a:lnTo>
                  <a:lnTo>
                    <a:pt x="149" y="134"/>
                  </a:lnTo>
                  <a:lnTo>
                    <a:pt x="151" y="118"/>
                  </a:lnTo>
                  <a:lnTo>
                    <a:pt x="153" y="102"/>
                  </a:lnTo>
                  <a:lnTo>
                    <a:pt x="156" y="85"/>
                  </a:lnTo>
                  <a:lnTo>
                    <a:pt x="160" y="69"/>
                  </a:lnTo>
                  <a:lnTo>
                    <a:pt x="165" y="55"/>
                  </a:lnTo>
                  <a:lnTo>
                    <a:pt x="171" y="40"/>
                  </a:lnTo>
                  <a:lnTo>
                    <a:pt x="176" y="33"/>
                  </a:lnTo>
                  <a:lnTo>
                    <a:pt x="181" y="27"/>
                  </a:lnTo>
                  <a:lnTo>
                    <a:pt x="186" y="22"/>
                  </a:lnTo>
                  <a:lnTo>
                    <a:pt x="192" y="16"/>
                  </a:lnTo>
                  <a:lnTo>
                    <a:pt x="200" y="11"/>
                  </a:lnTo>
                  <a:lnTo>
                    <a:pt x="207" y="8"/>
                  </a:lnTo>
                  <a:lnTo>
                    <a:pt x="216" y="4"/>
                  </a:lnTo>
                  <a:lnTo>
                    <a:pt x="226" y="2"/>
                  </a:lnTo>
                  <a:lnTo>
                    <a:pt x="237" y="0"/>
                  </a:lnTo>
                  <a:lnTo>
                    <a:pt x="246" y="0"/>
                  </a:lnTo>
                  <a:lnTo>
                    <a:pt x="257" y="0"/>
                  </a:lnTo>
                  <a:lnTo>
                    <a:pt x="267" y="2"/>
                  </a:lnTo>
                  <a:lnTo>
                    <a:pt x="277" y="5"/>
                  </a:lnTo>
                  <a:lnTo>
                    <a:pt x="286" y="9"/>
                  </a:lnTo>
                  <a:lnTo>
                    <a:pt x="296" y="14"/>
                  </a:lnTo>
                  <a:lnTo>
                    <a:pt x="304" y="22"/>
                  </a:lnTo>
                  <a:lnTo>
                    <a:pt x="313" y="29"/>
                  </a:lnTo>
                  <a:lnTo>
                    <a:pt x="321" y="38"/>
                  </a:lnTo>
                  <a:lnTo>
                    <a:pt x="329" y="48"/>
                  </a:lnTo>
                  <a:lnTo>
                    <a:pt x="336" y="60"/>
                  </a:lnTo>
                  <a:lnTo>
                    <a:pt x="342" y="73"/>
                  </a:lnTo>
                  <a:lnTo>
                    <a:pt x="348" y="86"/>
                  </a:lnTo>
                  <a:lnTo>
                    <a:pt x="353" y="101"/>
                  </a:lnTo>
                  <a:lnTo>
                    <a:pt x="357" y="117"/>
                  </a:lnTo>
                  <a:lnTo>
                    <a:pt x="360" y="137"/>
                  </a:lnTo>
                  <a:lnTo>
                    <a:pt x="363" y="158"/>
                  </a:lnTo>
                  <a:lnTo>
                    <a:pt x="366" y="179"/>
                  </a:lnTo>
                  <a:lnTo>
                    <a:pt x="367" y="198"/>
                  </a:lnTo>
                  <a:lnTo>
                    <a:pt x="275" y="219"/>
                  </a:lnTo>
                  <a:lnTo>
                    <a:pt x="266" y="182"/>
                  </a:lnTo>
                  <a:lnTo>
                    <a:pt x="277" y="174"/>
                  </a:lnTo>
                  <a:lnTo>
                    <a:pt x="288" y="165"/>
                  </a:lnTo>
                  <a:lnTo>
                    <a:pt x="300" y="158"/>
                  </a:lnTo>
                  <a:lnTo>
                    <a:pt x="310" y="153"/>
                  </a:lnTo>
                  <a:lnTo>
                    <a:pt x="311" y="145"/>
                  </a:lnTo>
                  <a:lnTo>
                    <a:pt x="311" y="136"/>
                  </a:lnTo>
                  <a:lnTo>
                    <a:pt x="310" y="124"/>
                  </a:lnTo>
                  <a:lnTo>
                    <a:pt x="307" y="114"/>
                  </a:lnTo>
                  <a:lnTo>
                    <a:pt x="305" y="104"/>
                  </a:lnTo>
                  <a:lnTo>
                    <a:pt x="301" y="96"/>
                  </a:lnTo>
                  <a:lnTo>
                    <a:pt x="296" y="88"/>
                  </a:lnTo>
                  <a:lnTo>
                    <a:pt x="291" y="82"/>
                  </a:lnTo>
                  <a:lnTo>
                    <a:pt x="284" y="79"/>
                  </a:lnTo>
                  <a:lnTo>
                    <a:pt x="277" y="76"/>
                  </a:lnTo>
                  <a:lnTo>
                    <a:pt x="270" y="76"/>
                  </a:lnTo>
                  <a:lnTo>
                    <a:pt x="260" y="77"/>
                  </a:lnTo>
                  <a:lnTo>
                    <a:pt x="255" y="78"/>
                  </a:lnTo>
                  <a:lnTo>
                    <a:pt x="251" y="81"/>
                  </a:lnTo>
                  <a:lnTo>
                    <a:pt x="246" y="84"/>
                  </a:lnTo>
                  <a:lnTo>
                    <a:pt x="242" y="88"/>
                  </a:lnTo>
                  <a:lnTo>
                    <a:pt x="239" y="93"/>
                  </a:lnTo>
                  <a:lnTo>
                    <a:pt x="237" y="98"/>
                  </a:lnTo>
                  <a:lnTo>
                    <a:pt x="235" y="103"/>
                  </a:lnTo>
                  <a:lnTo>
                    <a:pt x="233" y="109"/>
                  </a:lnTo>
                  <a:lnTo>
                    <a:pt x="226" y="138"/>
                  </a:lnTo>
                  <a:lnTo>
                    <a:pt x="222" y="171"/>
                  </a:lnTo>
                  <a:lnTo>
                    <a:pt x="219" y="187"/>
                  </a:lnTo>
                  <a:lnTo>
                    <a:pt x="216" y="204"/>
                  </a:lnTo>
                  <a:lnTo>
                    <a:pt x="210" y="219"/>
                  </a:lnTo>
                  <a:lnTo>
                    <a:pt x="203" y="233"/>
                  </a:lnTo>
                  <a:lnTo>
                    <a:pt x="199" y="241"/>
                  </a:lnTo>
                  <a:lnTo>
                    <a:pt x="194" y="246"/>
                  </a:lnTo>
                  <a:lnTo>
                    <a:pt x="188" y="252"/>
                  </a:lnTo>
                  <a:lnTo>
                    <a:pt x="182" y="257"/>
                  </a:lnTo>
                  <a:lnTo>
                    <a:pt x="176" y="262"/>
                  </a:lnTo>
                  <a:lnTo>
                    <a:pt x="167" y="266"/>
                  </a:lnTo>
                  <a:lnTo>
                    <a:pt x="159" y="269"/>
                  </a:lnTo>
                  <a:lnTo>
                    <a:pt x="149" y="272"/>
                  </a:lnTo>
                  <a:lnTo>
                    <a:pt x="139" y="274"/>
                  </a:lnTo>
                  <a:lnTo>
                    <a:pt x="128" y="274"/>
                  </a:lnTo>
                  <a:lnTo>
                    <a:pt x="116" y="273"/>
                  </a:lnTo>
                  <a:lnTo>
                    <a:pt x="106" y="272"/>
                  </a:lnTo>
                  <a:lnTo>
                    <a:pt x="95" y="268"/>
                  </a:lnTo>
                  <a:lnTo>
                    <a:pt x="85" y="264"/>
                  </a:lnTo>
                  <a:lnTo>
                    <a:pt x="75" y="258"/>
                  </a:lnTo>
                  <a:lnTo>
                    <a:pt x="66" y="251"/>
                  </a:lnTo>
                  <a:lnTo>
                    <a:pt x="56" y="243"/>
                  </a:lnTo>
                  <a:lnTo>
                    <a:pt x="48" y="233"/>
                  </a:lnTo>
                  <a:lnTo>
                    <a:pt x="39" y="223"/>
                  </a:lnTo>
                  <a:lnTo>
                    <a:pt x="32" y="211"/>
                  </a:lnTo>
                  <a:lnTo>
                    <a:pt x="26" y="197"/>
                  </a:lnTo>
                  <a:lnTo>
                    <a:pt x="19" y="182"/>
                  </a:lnTo>
                  <a:lnTo>
                    <a:pt x="14" y="168"/>
                  </a:lnTo>
                  <a:lnTo>
                    <a:pt x="10" y="1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7" name="Freeform 37">
              <a:extLst>
                <a:ext uri="{FF2B5EF4-FFF2-40B4-BE49-F238E27FC236}">
                  <a16:creationId xmlns:a16="http://schemas.microsoft.com/office/drawing/2014/main" id="{77C02BA5-F241-131C-5989-4E90E4D28A25}"/>
                </a:ext>
              </a:extLst>
            </p:cNvPr>
            <p:cNvSpPr>
              <a:spLocks/>
            </p:cNvSpPr>
            <p:nvPr userDrawn="1"/>
          </p:nvSpPr>
          <p:spPr bwMode="auto">
            <a:xfrm>
              <a:off x="664965" y="6400254"/>
              <a:ext cx="11113" cy="9525"/>
            </a:xfrm>
            <a:custGeom>
              <a:avLst/>
              <a:gdLst>
                <a:gd name="T0" fmla="*/ 0 w 94"/>
                <a:gd name="T1" fmla="*/ 0 h 90"/>
                <a:gd name="T2" fmla="*/ 0 w 94"/>
                <a:gd name="T3" fmla="*/ 0 h 90"/>
                <a:gd name="T4" fmla="*/ 0 w 94"/>
                <a:gd name="T5" fmla="*/ 0 h 90"/>
                <a:gd name="T6" fmla="*/ 0 w 94"/>
                <a:gd name="T7" fmla="*/ 0 h 90"/>
                <a:gd name="T8" fmla="*/ 0 w 94"/>
                <a:gd name="T9" fmla="*/ 0 h 90"/>
                <a:gd name="T10" fmla="*/ 0 w 94"/>
                <a:gd name="T11" fmla="*/ 0 h 90"/>
                <a:gd name="T12" fmla="*/ 0 w 94"/>
                <a:gd name="T13" fmla="*/ 0 h 90"/>
                <a:gd name="T14" fmla="*/ 0 w 94"/>
                <a:gd name="T15" fmla="*/ 0 h 90"/>
                <a:gd name="T16" fmla="*/ 0 w 94"/>
                <a:gd name="T17" fmla="*/ 0 h 90"/>
                <a:gd name="T18" fmla="*/ 0 w 94"/>
                <a:gd name="T19" fmla="*/ 0 h 90"/>
                <a:gd name="T20" fmla="*/ 0 w 94"/>
                <a:gd name="T21" fmla="*/ 0 h 90"/>
                <a:gd name="T22" fmla="*/ 0 w 94"/>
                <a:gd name="T23" fmla="*/ 0 h 90"/>
                <a:gd name="T24" fmla="*/ 0 w 94"/>
                <a:gd name="T25" fmla="*/ 0 h 90"/>
                <a:gd name="T26" fmla="*/ 0 w 94"/>
                <a:gd name="T27" fmla="*/ 0 h 90"/>
                <a:gd name="T28" fmla="*/ 1 w 94"/>
                <a:gd name="T29" fmla="*/ 0 h 90"/>
                <a:gd name="T30" fmla="*/ 1 w 94"/>
                <a:gd name="T31" fmla="*/ 0 h 90"/>
                <a:gd name="T32" fmla="*/ 1 w 94"/>
                <a:gd name="T33" fmla="*/ 0 h 90"/>
                <a:gd name="T34" fmla="*/ 1 w 94"/>
                <a:gd name="T35" fmla="*/ 0 h 90"/>
                <a:gd name="T36" fmla="*/ 1 w 94"/>
                <a:gd name="T37" fmla="*/ 0 h 90"/>
                <a:gd name="T38" fmla="*/ 1 w 94"/>
                <a:gd name="T39" fmla="*/ 0 h 90"/>
                <a:gd name="T40" fmla="*/ 0 w 94"/>
                <a:gd name="T41" fmla="*/ 0 h 90"/>
                <a:gd name="T42" fmla="*/ 0 w 94"/>
                <a:gd name="T43" fmla="*/ 0 h 90"/>
                <a:gd name="T44" fmla="*/ 0 w 94"/>
                <a:gd name="T45" fmla="*/ 0 h 90"/>
                <a:gd name="T46" fmla="*/ 0 w 94"/>
                <a:gd name="T47" fmla="*/ 0 h 90"/>
                <a:gd name="T48" fmla="*/ 0 w 94"/>
                <a:gd name="T49" fmla="*/ 0 h 90"/>
                <a:gd name="T50" fmla="*/ 0 w 94"/>
                <a:gd name="T51" fmla="*/ 0 h 90"/>
                <a:gd name="T52" fmla="*/ 0 w 94"/>
                <a:gd name="T53" fmla="*/ 0 h 90"/>
                <a:gd name="T54" fmla="*/ 0 w 94"/>
                <a:gd name="T55" fmla="*/ 0 h 90"/>
                <a:gd name="T56" fmla="*/ 0 w 94"/>
                <a:gd name="T57" fmla="*/ 0 h 90"/>
                <a:gd name="T58" fmla="*/ 0 w 94"/>
                <a:gd name="T59" fmla="*/ 0 h 90"/>
                <a:gd name="T60" fmla="*/ 0 w 94"/>
                <a:gd name="T61" fmla="*/ 0 h 90"/>
                <a:gd name="T62" fmla="*/ 0 w 94"/>
                <a:gd name="T63" fmla="*/ 0 h 90"/>
                <a:gd name="T64" fmla="*/ 0 w 9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4" h="90">
                  <a:moveTo>
                    <a:pt x="0" y="51"/>
                  </a:moveTo>
                  <a:lnTo>
                    <a:pt x="0" y="41"/>
                  </a:lnTo>
                  <a:lnTo>
                    <a:pt x="2" y="33"/>
                  </a:lnTo>
                  <a:lnTo>
                    <a:pt x="5" y="24"/>
                  </a:lnTo>
                  <a:lnTo>
                    <a:pt x="10" y="17"/>
                  </a:lnTo>
                  <a:lnTo>
                    <a:pt x="16" y="11"/>
                  </a:lnTo>
                  <a:lnTo>
                    <a:pt x="23" y="5"/>
                  </a:lnTo>
                  <a:lnTo>
                    <a:pt x="32" y="2"/>
                  </a:lnTo>
                  <a:lnTo>
                    <a:pt x="41" y="0"/>
                  </a:lnTo>
                  <a:lnTo>
                    <a:pt x="51" y="0"/>
                  </a:lnTo>
                  <a:lnTo>
                    <a:pt x="60" y="1"/>
                  </a:lnTo>
                  <a:lnTo>
                    <a:pt x="69" y="4"/>
                  </a:lnTo>
                  <a:lnTo>
                    <a:pt x="76" y="8"/>
                  </a:lnTo>
                  <a:lnTo>
                    <a:pt x="82" y="15"/>
                  </a:lnTo>
                  <a:lnTo>
                    <a:pt x="88" y="22"/>
                  </a:lnTo>
                  <a:lnTo>
                    <a:pt x="92" y="30"/>
                  </a:lnTo>
                  <a:lnTo>
                    <a:pt x="94" y="39"/>
                  </a:lnTo>
                  <a:lnTo>
                    <a:pt x="94" y="49"/>
                  </a:lnTo>
                  <a:lnTo>
                    <a:pt x="92" y="57"/>
                  </a:lnTo>
                  <a:lnTo>
                    <a:pt x="89" y="65"/>
                  </a:lnTo>
                  <a:lnTo>
                    <a:pt x="83" y="73"/>
                  </a:lnTo>
                  <a:lnTo>
                    <a:pt x="77" y="79"/>
                  </a:lnTo>
                  <a:lnTo>
                    <a:pt x="70" y="85"/>
                  </a:lnTo>
                  <a:lnTo>
                    <a:pt x="61" y="88"/>
                  </a:lnTo>
                  <a:lnTo>
                    <a:pt x="53" y="90"/>
                  </a:lnTo>
                  <a:lnTo>
                    <a:pt x="42" y="90"/>
                  </a:lnTo>
                  <a:lnTo>
                    <a:pt x="34" y="89"/>
                  </a:lnTo>
                  <a:lnTo>
                    <a:pt x="25" y="86"/>
                  </a:lnTo>
                  <a:lnTo>
                    <a:pt x="18" y="80"/>
                  </a:lnTo>
                  <a:lnTo>
                    <a:pt x="11" y="75"/>
                  </a:lnTo>
                  <a:lnTo>
                    <a:pt x="6" y="68"/>
                  </a:lnTo>
                  <a:lnTo>
                    <a:pt x="2" y="59"/>
                  </a:lnTo>
                  <a:lnTo>
                    <a:pt x="0"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8" name="Freeform 38">
              <a:extLst>
                <a:ext uri="{FF2B5EF4-FFF2-40B4-BE49-F238E27FC236}">
                  <a16:creationId xmlns:a16="http://schemas.microsoft.com/office/drawing/2014/main" id="{B1112872-0B51-F879-26ED-572B05B027BF}"/>
                </a:ext>
              </a:extLst>
            </p:cNvPr>
            <p:cNvSpPr>
              <a:spLocks/>
            </p:cNvSpPr>
            <p:nvPr userDrawn="1"/>
          </p:nvSpPr>
          <p:spPr bwMode="auto">
            <a:xfrm>
              <a:off x="650677" y="6430417"/>
              <a:ext cx="39688" cy="31750"/>
            </a:xfrm>
            <a:custGeom>
              <a:avLst/>
              <a:gdLst>
                <a:gd name="T0" fmla="*/ 0 w 341"/>
                <a:gd name="T1" fmla="*/ 0 h 271"/>
                <a:gd name="T2" fmla="*/ 0 w 341"/>
                <a:gd name="T3" fmla="*/ 0 h 271"/>
                <a:gd name="T4" fmla="*/ 0 w 341"/>
                <a:gd name="T5" fmla="*/ 0 h 271"/>
                <a:gd name="T6" fmla="*/ 0 w 341"/>
                <a:gd name="T7" fmla="*/ 0 h 271"/>
                <a:gd name="T8" fmla="*/ 0 w 341"/>
                <a:gd name="T9" fmla="*/ 0 h 271"/>
                <a:gd name="T10" fmla="*/ 0 w 341"/>
                <a:gd name="T11" fmla="*/ 0 h 271"/>
                <a:gd name="T12" fmla="*/ 2 w 341"/>
                <a:gd name="T13" fmla="*/ 0 h 271"/>
                <a:gd name="T14" fmla="*/ 2 w 341"/>
                <a:gd name="T15" fmla="*/ 0 h 271"/>
                <a:gd name="T16" fmla="*/ 2 w 341"/>
                <a:gd name="T17" fmla="*/ 0 h 271"/>
                <a:gd name="T18" fmla="*/ 2 w 341"/>
                <a:gd name="T19" fmla="*/ 0 h 271"/>
                <a:gd name="T20" fmla="*/ 2 w 341"/>
                <a:gd name="T21" fmla="*/ 0 h 271"/>
                <a:gd name="T22" fmla="*/ 2 w 341"/>
                <a:gd name="T23" fmla="*/ 0 h 271"/>
                <a:gd name="T24" fmla="*/ 2 w 341"/>
                <a:gd name="T25" fmla="*/ 1 h 271"/>
                <a:gd name="T26" fmla="*/ 2 w 341"/>
                <a:gd name="T27" fmla="*/ 1 h 271"/>
                <a:gd name="T28" fmla="*/ 2 w 341"/>
                <a:gd name="T29" fmla="*/ 1 h 271"/>
                <a:gd name="T30" fmla="*/ 2 w 341"/>
                <a:gd name="T31" fmla="*/ 1 h 271"/>
                <a:gd name="T32" fmla="*/ 2 w 341"/>
                <a:gd name="T33" fmla="*/ 1 h 271"/>
                <a:gd name="T34" fmla="*/ 2 w 341"/>
                <a:gd name="T35" fmla="*/ 1 h 271"/>
                <a:gd name="T36" fmla="*/ 0 w 341"/>
                <a:gd name="T37" fmla="*/ 1 h 271"/>
                <a:gd name="T38" fmla="*/ 0 w 341"/>
                <a:gd name="T39" fmla="*/ 1 h 271"/>
                <a:gd name="T40" fmla="*/ 0 w 341"/>
                <a:gd name="T41" fmla="*/ 1 h 271"/>
                <a:gd name="T42" fmla="*/ 0 w 341"/>
                <a:gd name="T43" fmla="*/ 1 h 271"/>
                <a:gd name="T44" fmla="*/ 1 w 341"/>
                <a:gd name="T45" fmla="*/ 1 h 271"/>
                <a:gd name="T46" fmla="*/ 1 w 341"/>
                <a:gd name="T47" fmla="*/ 1 h 271"/>
                <a:gd name="T48" fmla="*/ 1 w 341"/>
                <a:gd name="T49" fmla="*/ 1 h 271"/>
                <a:gd name="T50" fmla="*/ 0 w 341"/>
                <a:gd name="T51" fmla="*/ 1 h 271"/>
                <a:gd name="T52" fmla="*/ 0 w 341"/>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1" h="271">
                  <a:moveTo>
                    <a:pt x="0" y="14"/>
                  </a:moveTo>
                  <a:lnTo>
                    <a:pt x="30" y="13"/>
                  </a:lnTo>
                  <a:lnTo>
                    <a:pt x="38" y="23"/>
                  </a:lnTo>
                  <a:lnTo>
                    <a:pt x="44" y="33"/>
                  </a:lnTo>
                  <a:lnTo>
                    <a:pt x="49" y="45"/>
                  </a:lnTo>
                  <a:lnTo>
                    <a:pt x="55" y="57"/>
                  </a:lnTo>
                  <a:lnTo>
                    <a:pt x="284" y="47"/>
                  </a:lnTo>
                  <a:lnTo>
                    <a:pt x="287" y="36"/>
                  </a:lnTo>
                  <a:lnTo>
                    <a:pt x="292" y="24"/>
                  </a:lnTo>
                  <a:lnTo>
                    <a:pt x="297" y="12"/>
                  </a:lnTo>
                  <a:lnTo>
                    <a:pt x="304" y="2"/>
                  </a:lnTo>
                  <a:lnTo>
                    <a:pt x="333" y="0"/>
                  </a:lnTo>
                  <a:lnTo>
                    <a:pt x="341" y="170"/>
                  </a:lnTo>
                  <a:lnTo>
                    <a:pt x="310" y="171"/>
                  </a:lnTo>
                  <a:lnTo>
                    <a:pt x="304" y="160"/>
                  </a:lnTo>
                  <a:lnTo>
                    <a:pt x="297" y="149"/>
                  </a:lnTo>
                  <a:lnTo>
                    <a:pt x="291" y="138"/>
                  </a:lnTo>
                  <a:lnTo>
                    <a:pt x="287" y="126"/>
                  </a:lnTo>
                  <a:lnTo>
                    <a:pt x="53" y="137"/>
                  </a:lnTo>
                  <a:lnTo>
                    <a:pt x="58" y="211"/>
                  </a:lnTo>
                  <a:lnTo>
                    <a:pt x="69" y="214"/>
                  </a:lnTo>
                  <a:lnTo>
                    <a:pt x="82" y="218"/>
                  </a:lnTo>
                  <a:lnTo>
                    <a:pt x="96" y="224"/>
                  </a:lnTo>
                  <a:lnTo>
                    <a:pt x="110" y="229"/>
                  </a:lnTo>
                  <a:lnTo>
                    <a:pt x="111" y="267"/>
                  </a:lnTo>
                  <a:lnTo>
                    <a:pt x="11" y="271"/>
                  </a:lnTo>
                  <a:lnTo>
                    <a:pt x="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29" name="Freeform 39">
              <a:extLst>
                <a:ext uri="{FF2B5EF4-FFF2-40B4-BE49-F238E27FC236}">
                  <a16:creationId xmlns:a16="http://schemas.microsoft.com/office/drawing/2014/main" id="{AF433570-D713-374B-7AD5-6A4CD08AE489}"/>
                </a:ext>
              </a:extLst>
            </p:cNvPr>
            <p:cNvSpPr>
              <a:spLocks/>
            </p:cNvSpPr>
            <p:nvPr userDrawn="1"/>
          </p:nvSpPr>
          <p:spPr bwMode="auto">
            <a:xfrm>
              <a:off x="650677" y="6479629"/>
              <a:ext cx="39688" cy="39688"/>
            </a:xfrm>
            <a:custGeom>
              <a:avLst/>
              <a:gdLst>
                <a:gd name="T0" fmla="*/ 1 w 347"/>
                <a:gd name="T1" fmla="*/ 2 h 354"/>
                <a:gd name="T2" fmla="*/ 1 w 347"/>
                <a:gd name="T3" fmla="*/ 2 h 354"/>
                <a:gd name="T4" fmla="*/ 0 w 347"/>
                <a:gd name="T5" fmla="*/ 1 h 354"/>
                <a:gd name="T6" fmla="*/ 0 w 347"/>
                <a:gd name="T7" fmla="*/ 1 h 354"/>
                <a:gd name="T8" fmla="*/ 0 w 347"/>
                <a:gd name="T9" fmla="*/ 1 h 354"/>
                <a:gd name="T10" fmla="*/ 0 w 347"/>
                <a:gd name="T11" fmla="*/ 1 h 354"/>
                <a:gd name="T12" fmla="*/ 0 w 347"/>
                <a:gd name="T13" fmla="*/ 1 h 354"/>
                <a:gd name="T14" fmla="*/ 0 w 347"/>
                <a:gd name="T15" fmla="*/ 1 h 354"/>
                <a:gd name="T16" fmla="*/ 0 w 347"/>
                <a:gd name="T17" fmla="*/ 1 h 354"/>
                <a:gd name="T18" fmla="*/ 0 w 347"/>
                <a:gd name="T19" fmla="*/ 1 h 354"/>
                <a:gd name="T20" fmla="*/ 0 w 347"/>
                <a:gd name="T21" fmla="*/ 0 h 354"/>
                <a:gd name="T22" fmla="*/ 0 w 347"/>
                <a:gd name="T23" fmla="*/ 0 h 354"/>
                <a:gd name="T24" fmla="*/ 0 w 347"/>
                <a:gd name="T25" fmla="*/ 0 h 354"/>
                <a:gd name="T26" fmla="*/ 0 w 347"/>
                <a:gd name="T27" fmla="*/ 0 h 354"/>
                <a:gd name="T28" fmla="*/ 0 w 347"/>
                <a:gd name="T29" fmla="*/ 0 h 354"/>
                <a:gd name="T30" fmla="*/ 1 w 347"/>
                <a:gd name="T31" fmla="*/ 0 h 354"/>
                <a:gd name="T32" fmla="*/ 1 w 347"/>
                <a:gd name="T33" fmla="*/ 0 h 354"/>
                <a:gd name="T34" fmla="*/ 2 w 347"/>
                <a:gd name="T35" fmla="*/ 0 h 354"/>
                <a:gd name="T36" fmla="*/ 2 w 347"/>
                <a:gd name="T37" fmla="*/ 0 h 354"/>
                <a:gd name="T38" fmla="*/ 2 w 347"/>
                <a:gd name="T39" fmla="*/ 0 h 354"/>
                <a:gd name="T40" fmla="*/ 2 w 347"/>
                <a:gd name="T41" fmla="*/ 1 h 354"/>
                <a:gd name="T42" fmla="*/ 2 w 347"/>
                <a:gd name="T43" fmla="*/ 1 h 354"/>
                <a:gd name="T44" fmla="*/ 2 w 347"/>
                <a:gd name="T45" fmla="*/ 1 h 354"/>
                <a:gd name="T46" fmla="*/ 1 w 347"/>
                <a:gd name="T47" fmla="*/ 0 h 354"/>
                <a:gd name="T48" fmla="*/ 1 w 347"/>
                <a:gd name="T49" fmla="*/ 0 h 354"/>
                <a:gd name="T50" fmla="*/ 1 w 347"/>
                <a:gd name="T51" fmla="*/ 1 h 354"/>
                <a:gd name="T52" fmla="*/ 0 w 347"/>
                <a:gd name="T53" fmla="*/ 1 h 354"/>
                <a:gd name="T54" fmla="*/ 0 w 347"/>
                <a:gd name="T55" fmla="*/ 1 h 354"/>
                <a:gd name="T56" fmla="*/ 0 w 347"/>
                <a:gd name="T57" fmla="*/ 1 h 354"/>
                <a:gd name="T58" fmla="*/ 0 w 347"/>
                <a:gd name="T59" fmla="*/ 1 h 354"/>
                <a:gd name="T60" fmla="*/ 0 w 347"/>
                <a:gd name="T61" fmla="*/ 1 h 354"/>
                <a:gd name="T62" fmla="*/ 0 w 347"/>
                <a:gd name="T63" fmla="*/ 1 h 354"/>
                <a:gd name="T64" fmla="*/ 0 w 347"/>
                <a:gd name="T65" fmla="*/ 1 h 354"/>
                <a:gd name="T66" fmla="*/ 0 w 347"/>
                <a:gd name="T67" fmla="*/ 1 h 354"/>
                <a:gd name="T68" fmla="*/ 0 w 347"/>
                <a:gd name="T69" fmla="*/ 1 h 354"/>
                <a:gd name="T70" fmla="*/ 0 w 347"/>
                <a:gd name="T71" fmla="*/ 1 h 354"/>
                <a:gd name="T72" fmla="*/ 0 w 347"/>
                <a:gd name="T73" fmla="*/ 1 h 354"/>
                <a:gd name="T74" fmla="*/ 1 w 347"/>
                <a:gd name="T75" fmla="*/ 1 h 354"/>
                <a:gd name="T76" fmla="*/ 1 w 347"/>
                <a:gd name="T77" fmla="*/ 1 h 354"/>
                <a:gd name="T78" fmla="*/ 2 w 347"/>
                <a:gd name="T79" fmla="*/ 1 h 354"/>
                <a:gd name="T80" fmla="*/ 2 w 347"/>
                <a:gd name="T81" fmla="*/ 1 h 354"/>
                <a:gd name="T82" fmla="*/ 2 w 347"/>
                <a:gd name="T83" fmla="*/ 1 h 354"/>
                <a:gd name="T84" fmla="*/ 2 w 347"/>
                <a:gd name="T85" fmla="*/ 2 h 354"/>
                <a:gd name="T86" fmla="*/ 2 w 347"/>
                <a:gd name="T87" fmla="*/ 2 h 354"/>
                <a:gd name="T88" fmla="*/ 2 w 347"/>
                <a:gd name="T89" fmla="*/ 2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7" h="354">
                  <a:moveTo>
                    <a:pt x="283" y="319"/>
                  </a:moveTo>
                  <a:lnTo>
                    <a:pt x="133" y="312"/>
                  </a:lnTo>
                  <a:lnTo>
                    <a:pt x="116" y="311"/>
                  </a:lnTo>
                  <a:lnTo>
                    <a:pt x="101" y="307"/>
                  </a:lnTo>
                  <a:lnTo>
                    <a:pt x="86" y="304"/>
                  </a:lnTo>
                  <a:lnTo>
                    <a:pt x="73" y="299"/>
                  </a:lnTo>
                  <a:lnTo>
                    <a:pt x="61" y="293"/>
                  </a:lnTo>
                  <a:lnTo>
                    <a:pt x="49" y="285"/>
                  </a:lnTo>
                  <a:lnTo>
                    <a:pt x="40" y="277"/>
                  </a:lnTo>
                  <a:lnTo>
                    <a:pt x="30" y="267"/>
                  </a:lnTo>
                  <a:lnTo>
                    <a:pt x="23" y="257"/>
                  </a:lnTo>
                  <a:lnTo>
                    <a:pt x="17" y="245"/>
                  </a:lnTo>
                  <a:lnTo>
                    <a:pt x="11" y="233"/>
                  </a:lnTo>
                  <a:lnTo>
                    <a:pt x="6" y="221"/>
                  </a:lnTo>
                  <a:lnTo>
                    <a:pt x="3" y="207"/>
                  </a:lnTo>
                  <a:lnTo>
                    <a:pt x="1" y="192"/>
                  </a:lnTo>
                  <a:lnTo>
                    <a:pt x="0" y="176"/>
                  </a:lnTo>
                  <a:lnTo>
                    <a:pt x="1" y="161"/>
                  </a:lnTo>
                  <a:lnTo>
                    <a:pt x="2" y="142"/>
                  </a:lnTo>
                  <a:lnTo>
                    <a:pt x="4" y="125"/>
                  </a:lnTo>
                  <a:lnTo>
                    <a:pt x="8" y="109"/>
                  </a:lnTo>
                  <a:lnTo>
                    <a:pt x="12" y="95"/>
                  </a:lnTo>
                  <a:lnTo>
                    <a:pt x="19" y="81"/>
                  </a:lnTo>
                  <a:lnTo>
                    <a:pt x="25" y="71"/>
                  </a:lnTo>
                  <a:lnTo>
                    <a:pt x="32" y="60"/>
                  </a:lnTo>
                  <a:lnTo>
                    <a:pt x="41" y="52"/>
                  </a:lnTo>
                  <a:lnTo>
                    <a:pt x="50" y="44"/>
                  </a:lnTo>
                  <a:lnTo>
                    <a:pt x="60" y="38"/>
                  </a:lnTo>
                  <a:lnTo>
                    <a:pt x="70" y="34"/>
                  </a:lnTo>
                  <a:lnTo>
                    <a:pt x="82" y="30"/>
                  </a:lnTo>
                  <a:lnTo>
                    <a:pt x="95" y="26"/>
                  </a:lnTo>
                  <a:lnTo>
                    <a:pt x="107" y="25"/>
                  </a:lnTo>
                  <a:lnTo>
                    <a:pt x="120" y="24"/>
                  </a:lnTo>
                  <a:lnTo>
                    <a:pt x="134" y="24"/>
                  </a:lnTo>
                  <a:lnTo>
                    <a:pt x="294" y="31"/>
                  </a:lnTo>
                  <a:lnTo>
                    <a:pt x="298" y="23"/>
                  </a:lnTo>
                  <a:lnTo>
                    <a:pt x="305" y="15"/>
                  </a:lnTo>
                  <a:lnTo>
                    <a:pt x="311" y="6"/>
                  </a:lnTo>
                  <a:lnTo>
                    <a:pt x="317" y="0"/>
                  </a:lnTo>
                  <a:lnTo>
                    <a:pt x="347" y="1"/>
                  </a:lnTo>
                  <a:lnTo>
                    <a:pt x="341" y="150"/>
                  </a:lnTo>
                  <a:lnTo>
                    <a:pt x="311" y="149"/>
                  </a:lnTo>
                  <a:lnTo>
                    <a:pt x="305" y="139"/>
                  </a:lnTo>
                  <a:lnTo>
                    <a:pt x="299" y="130"/>
                  </a:lnTo>
                  <a:lnTo>
                    <a:pt x="294" y="120"/>
                  </a:lnTo>
                  <a:lnTo>
                    <a:pt x="291" y="110"/>
                  </a:lnTo>
                  <a:lnTo>
                    <a:pt x="143" y="103"/>
                  </a:lnTo>
                  <a:lnTo>
                    <a:pt x="133" y="103"/>
                  </a:lnTo>
                  <a:lnTo>
                    <a:pt x="123" y="103"/>
                  </a:lnTo>
                  <a:lnTo>
                    <a:pt x="115" y="105"/>
                  </a:lnTo>
                  <a:lnTo>
                    <a:pt x="106" y="106"/>
                  </a:lnTo>
                  <a:lnTo>
                    <a:pt x="98" y="108"/>
                  </a:lnTo>
                  <a:lnTo>
                    <a:pt x="90" y="111"/>
                  </a:lnTo>
                  <a:lnTo>
                    <a:pt x="84" y="114"/>
                  </a:lnTo>
                  <a:lnTo>
                    <a:pt x="78" y="117"/>
                  </a:lnTo>
                  <a:lnTo>
                    <a:pt x="71" y="122"/>
                  </a:lnTo>
                  <a:lnTo>
                    <a:pt x="67" y="128"/>
                  </a:lnTo>
                  <a:lnTo>
                    <a:pt x="63" y="134"/>
                  </a:lnTo>
                  <a:lnTo>
                    <a:pt x="59" y="142"/>
                  </a:lnTo>
                  <a:lnTo>
                    <a:pt x="56" y="149"/>
                  </a:lnTo>
                  <a:lnTo>
                    <a:pt x="54" y="158"/>
                  </a:lnTo>
                  <a:lnTo>
                    <a:pt x="52" y="168"/>
                  </a:lnTo>
                  <a:lnTo>
                    <a:pt x="51" y="178"/>
                  </a:lnTo>
                  <a:lnTo>
                    <a:pt x="51" y="187"/>
                  </a:lnTo>
                  <a:lnTo>
                    <a:pt x="52" y="195"/>
                  </a:lnTo>
                  <a:lnTo>
                    <a:pt x="54" y="203"/>
                  </a:lnTo>
                  <a:lnTo>
                    <a:pt x="56" y="210"/>
                  </a:lnTo>
                  <a:lnTo>
                    <a:pt x="58" y="217"/>
                  </a:lnTo>
                  <a:lnTo>
                    <a:pt x="61" y="223"/>
                  </a:lnTo>
                  <a:lnTo>
                    <a:pt x="65" y="228"/>
                  </a:lnTo>
                  <a:lnTo>
                    <a:pt x="69" y="233"/>
                  </a:lnTo>
                  <a:lnTo>
                    <a:pt x="75" y="238"/>
                  </a:lnTo>
                  <a:lnTo>
                    <a:pt x="81" y="241"/>
                  </a:lnTo>
                  <a:lnTo>
                    <a:pt x="87" y="245"/>
                  </a:lnTo>
                  <a:lnTo>
                    <a:pt x="94" y="247"/>
                  </a:lnTo>
                  <a:lnTo>
                    <a:pt x="101" y="249"/>
                  </a:lnTo>
                  <a:lnTo>
                    <a:pt x="109" y="251"/>
                  </a:lnTo>
                  <a:lnTo>
                    <a:pt x="118" y="252"/>
                  </a:lnTo>
                  <a:lnTo>
                    <a:pt x="127" y="254"/>
                  </a:lnTo>
                  <a:lnTo>
                    <a:pt x="285" y="258"/>
                  </a:lnTo>
                  <a:lnTo>
                    <a:pt x="289" y="248"/>
                  </a:lnTo>
                  <a:lnTo>
                    <a:pt x="295" y="238"/>
                  </a:lnTo>
                  <a:lnTo>
                    <a:pt x="302" y="229"/>
                  </a:lnTo>
                  <a:lnTo>
                    <a:pt x="308" y="220"/>
                  </a:lnTo>
                  <a:lnTo>
                    <a:pt x="337" y="222"/>
                  </a:lnTo>
                  <a:lnTo>
                    <a:pt x="332" y="354"/>
                  </a:lnTo>
                  <a:lnTo>
                    <a:pt x="303" y="353"/>
                  </a:lnTo>
                  <a:lnTo>
                    <a:pt x="296" y="345"/>
                  </a:lnTo>
                  <a:lnTo>
                    <a:pt x="291" y="337"/>
                  </a:lnTo>
                  <a:lnTo>
                    <a:pt x="286" y="327"/>
                  </a:lnTo>
                  <a:lnTo>
                    <a:pt x="283" y="3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0" name="Freeform 40">
              <a:extLst>
                <a:ext uri="{FF2B5EF4-FFF2-40B4-BE49-F238E27FC236}">
                  <a16:creationId xmlns:a16="http://schemas.microsoft.com/office/drawing/2014/main" id="{A005CB5F-D7DB-AC89-193A-56A58FD36500}"/>
                </a:ext>
              </a:extLst>
            </p:cNvPr>
            <p:cNvSpPr>
              <a:spLocks noEditPoints="1"/>
            </p:cNvSpPr>
            <p:nvPr userDrawn="1"/>
          </p:nvSpPr>
          <p:spPr bwMode="auto">
            <a:xfrm>
              <a:off x="645915" y="6536779"/>
              <a:ext cx="39688" cy="39688"/>
            </a:xfrm>
            <a:custGeom>
              <a:avLst/>
              <a:gdLst>
                <a:gd name="T0" fmla="*/ 1 w 361"/>
                <a:gd name="T1" fmla="*/ 1 h 338"/>
                <a:gd name="T2" fmla="*/ 1 w 361"/>
                <a:gd name="T3" fmla="*/ 1 h 338"/>
                <a:gd name="T4" fmla="*/ 1 w 361"/>
                <a:gd name="T5" fmla="*/ 1 h 338"/>
                <a:gd name="T6" fmla="*/ 1 w 361"/>
                <a:gd name="T7" fmla="*/ 1 h 338"/>
                <a:gd name="T8" fmla="*/ 1 w 361"/>
                <a:gd name="T9" fmla="*/ 1 h 338"/>
                <a:gd name="T10" fmla="*/ 1 w 361"/>
                <a:gd name="T11" fmla="*/ 1 h 338"/>
                <a:gd name="T12" fmla="*/ 1 w 361"/>
                <a:gd name="T13" fmla="*/ 1 h 338"/>
                <a:gd name="T14" fmla="*/ 1 w 361"/>
                <a:gd name="T15" fmla="*/ 1 h 338"/>
                <a:gd name="T16" fmla="*/ 1 w 361"/>
                <a:gd name="T17" fmla="*/ 1 h 338"/>
                <a:gd name="T18" fmla="*/ 1 w 361"/>
                <a:gd name="T19" fmla="*/ 1 h 338"/>
                <a:gd name="T20" fmla="*/ 1 w 361"/>
                <a:gd name="T21" fmla="*/ 1 h 338"/>
                <a:gd name="T22" fmla="*/ 1 w 361"/>
                <a:gd name="T23" fmla="*/ 1 h 338"/>
                <a:gd name="T24" fmla="*/ 1 w 361"/>
                <a:gd name="T25" fmla="*/ 1 h 338"/>
                <a:gd name="T26" fmla="*/ 1 w 361"/>
                <a:gd name="T27" fmla="*/ 1 h 338"/>
                <a:gd name="T28" fmla="*/ 1 w 361"/>
                <a:gd name="T29" fmla="*/ 1 h 338"/>
                <a:gd name="T30" fmla="*/ 1 w 361"/>
                <a:gd name="T31" fmla="*/ 1 h 338"/>
                <a:gd name="T32" fmla="*/ 0 w 361"/>
                <a:gd name="T33" fmla="*/ 1 h 338"/>
                <a:gd name="T34" fmla="*/ 0 w 361"/>
                <a:gd name="T35" fmla="*/ 1 h 338"/>
                <a:gd name="T36" fmla="*/ 0 w 361"/>
                <a:gd name="T37" fmla="*/ 1 h 338"/>
                <a:gd name="T38" fmla="*/ 0 w 361"/>
                <a:gd name="T39" fmla="*/ 1 h 338"/>
                <a:gd name="T40" fmla="*/ 0 w 361"/>
                <a:gd name="T41" fmla="*/ 1 h 338"/>
                <a:gd name="T42" fmla="*/ 0 w 361"/>
                <a:gd name="T43" fmla="*/ 1 h 338"/>
                <a:gd name="T44" fmla="*/ 0 w 361"/>
                <a:gd name="T45" fmla="*/ 1 h 338"/>
                <a:gd name="T46" fmla="*/ 2 w 361"/>
                <a:gd name="T47" fmla="*/ 0 h 338"/>
                <a:gd name="T48" fmla="*/ 2 w 361"/>
                <a:gd name="T49" fmla="*/ 0 h 338"/>
                <a:gd name="T50" fmla="*/ 0 w 361"/>
                <a:gd name="T51" fmla="*/ 0 h 338"/>
                <a:gd name="T52" fmla="*/ 0 w 361"/>
                <a:gd name="T53" fmla="*/ 0 h 338"/>
                <a:gd name="T54" fmla="*/ 0 w 361"/>
                <a:gd name="T55" fmla="*/ 0 h 338"/>
                <a:gd name="T56" fmla="*/ 0 w 361"/>
                <a:gd name="T57" fmla="*/ 1 h 338"/>
                <a:gd name="T58" fmla="*/ 0 w 361"/>
                <a:gd name="T59" fmla="*/ 1 h 338"/>
                <a:gd name="T60" fmla="*/ 0 w 361"/>
                <a:gd name="T61" fmla="*/ 1 h 338"/>
                <a:gd name="T62" fmla="*/ 0 w 361"/>
                <a:gd name="T63" fmla="*/ 2 h 338"/>
                <a:gd name="T64" fmla="*/ 0 w 361"/>
                <a:gd name="T65" fmla="*/ 2 h 338"/>
                <a:gd name="T66" fmla="*/ 0 w 361"/>
                <a:gd name="T67" fmla="*/ 2 h 338"/>
                <a:gd name="T68" fmla="*/ 0 w 361"/>
                <a:gd name="T69" fmla="*/ 2 h 338"/>
                <a:gd name="T70" fmla="*/ 1 w 361"/>
                <a:gd name="T71" fmla="*/ 2 h 338"/>
                <a:gd name="T72" fmla="*/ 1 w 361"/>
                <a:gd name="T73" fmla="*/ 2 h 338"/>
                <a:gd name="T74" fmla="*/ 1 w 361"/>
                <a:gd name="T75" fmla="*/ 2 h 338"/>
                <a:gd name="T76" fmla="*/ 1 w 361"/>
                <a:gd name="T77" fmla="*/ 2 h 338"/>
                <a:gd name="T78" fmla="*/ 1 w 361"/>
                <a:gd name="T79" fmla="*/ 1 h 338"/>
                <a:gd name="T80" fmla="*/ 1 w 361"/>
                <a:gd name="T81" fmla="*/ 2 h 338"/>
                <a:gd name="T82" fmla="*/ 1 w 361"/>
                <a:gd name="T83" fmla="*/ 2 h 338"/>
                <a:gd name="T84" fmla="*/ 1 w 361"/>
                <a:gd name="T85" fmla="*/ 2 h 338"/>
                <a:gd name="T86" fmla="*/ 1 w 361"/>
                <a:gd name="T87" fmla="*/ 2 h 338"/>
                <a:gd name="T88" fmla="*/ 1 w 361"/>
                <a:gd name="T89" fmla="*/ 2 h 338"/>
                <a:gd name="T90" fmla="*/ 1 w 361"/>
                <a:gd name="T91" fmla="*/ 2 h 338"/>
                <a:gd name="T92" fmla="*/ 1 w 361"/>
                <a:gd name="T93" fmla="*/ 2 h 338"/>
                <a:gd name="T94" fmla="*/ 2 w 361"/>
                <a:gd name="T95" fmla="*/ 2 h 338"/>
                <a:gd name="T96" fmla="*/ 2 w 361"/>
                <a:gd name="T97" fmla="*/ 1 h 338"/>
                <a:gd name="T98" fmla="*/ 2 w 361"/>
                <a:gd name="T99" fmla="*/ 1 h 338"/>
                <a:gd name="T100" fmla="*/ 2 w 361"/>
                <a:gd name="T101" fmla="*/ 0 h 3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1" h="338">
                  <a:moveTo>
                    <a:pt x="297" y="169"/>
                  </a:moveTo>
                  <a:lnTo>
                    <a:pt x="296" y="178"/>
                  </a:lnTo>
                  <a:lnTo>
                    <a:pt x="295" y="186"/>
                  </a:lnTo>
                  <a:lnTo>
                    <a:pt x="293" y="196"/>
                  </a:lnTo>
                  <a:lnTo>
                    <a:pt x="291" y="206"/>
                  </a:lnTo>
                  <a:lnTo>
                    <a:pt x="290" y="214"/>
                  </a:lnTo>
                  <a:lnTo>
                    <a:pt x="288" y="221"/>
                  </a:lnTo>
                  <a:lnTo>
                    <a:pt x="286" y="227"/>
                  </a:lnTo>
                  <a:lnTo>
                    <a:pt x="284" y="233"/>
                  </a:lnTo>
                  <a:lnTo>
                    <a:pt x="281" y="238"/>
                  </a:lnTo>
                  <a:lnTo>
                    <a:pt x="278" y="242"/>
                  </a:lnTo>
                  <a:lnTo>
                    <a:pt x="273" y="246"/>
                  </a:lnTo>
                  <a:lnTo>
                    <a:pt x="270" y="249"/>
                  </a:lnTo>
                  <a:lnTo>
                    <a:pt x="266" y="252"/>
                  </a:lnTo>
                  <a:lnTo>
                    <a:pt x="262" y="254"/>
                  </a:lnTo>
                  <a:lnTo>
                    <a:pt x="258" y="256"/>
                  </a:lnTo>
                  <a:lnTo>
                    <a:pt x="253" y="257"/>
                  </a:lnTo>
                  <a:lnTo>
                    <a:pt x="243" y="258"/>
                  </a:lnTo>
                  <a:lnTo>
                    <a:pt x="233" y="257"/>
                  </a:lnTo>
                  <a:lnTo>
                    <a:pt x="223" y="254"/>
                  </a:lnTo>
                  <a:lnTo>
                    <a:pt x="214" y="251"/>
                  </a:lnTo>
                  <a:lnTo>
                    <a:pt x="210" y="247"/>
                  </a:lnTo>
                  <a:lnTo>
                    <a:pt x="207" y="245"/>
                  </a:lnTo>
                  <a:lnTo>
                    <a:pt x="204" y="241"/>
                  </a:lnTo>
                  <a:lnTo>
                    <a:pt x="201" y="237"/>
                  </a:lnTo>
                  <a:lnTo>
                    <a:pt x="199" y="233"/>
                  </a:lnTo>
                  <a:lnTo>
                    <a:pt x="196" y="227"/>
                  </a:lnTo>
                  <a:lnTo>
                    <a:pt x="195" y="222"/>
                  </a:lnTo>
                  <a:lnTo>
                    <a:pt x="194" y="216"/>
                  </a:lnTo>
                  <a:lnTo>
                    <a:pt x="193" y="209"/>
                  </a:lnTo>
                  <a:lnTo>
                    <a:pt x="193" y="202"/>
                  </a:lnTo>
                  <a:lnTo>
                    <a:pt x="194" y="193"/>
                  </a:lnTo>
                  <a:lnTo>
                    <a:pt x="195" y="185"/>
                  </a:lnTo>
                  <a:lnTo>
                    <a:pt x="199" y="168"/>
                  </a:lnTo>
                  <a:lnTo>
                    <a:pt x="202" y="153"/>
                  </a:lnTo>
                  <a:lnTo>
                    <a:pt x="297" y="169"/>
                  </a:lnTo>
                  <a:close/>
                  <a:moveTo>
                    <a:pt x="159" y="146"/>
                  </a:moveTo>
                  <a:lnTo>
                    <a:pt x="155" y="175"/>
                  </a:lnTo>
                  <a:lnTo>
                    <a:pt x="151" y="193"/>
                  </a:lnTo>
                  <a:lnTo>
                    <a:pt x="146" y="208"/>
                  </a:lnTo>
                  <a:lnTo>
                    <a:pt x="144" y="216"/>
                  </a:lnTo>
                  <a:lnTo>
                    <a:pt x="140" y="222"/>
                  </a:lnTo>
                  <a:lnTo>
                    <a:pt x="136" y="228"/>
                  </a:lnTo>
                  <a:lnTo>
                    <a:pt x="132" y="233"/>
                  </a:lnTo>
                  <a:lnTo>
                    <a:pt x="128" y="238"/>
                  </a:lnTo>
                  <a:lnTo>
                    <a:pt x="124" y="241"/>
                  </a:lnTo>
                  <a:lnTo>
                    <a:pt x="119" y="244"/>
                  </a:lnTo>
                  <a:lnTo>
                    <a:pt x="114" y="246"/>
                  </a:lnTo>
                  <a:lnTo>
                    <a:pt x="109" y="248"/>
                  </a:lnTo>
                  <a:lnTo>
                    <a:pt x="102" y="249"/>
                  </a:lnTo>
                  <a:lnTo>
                    <a:pt x="97" y="249"/>
                  </a:lnTo>
                  <a:lnTo>
                    <a:pt x="91" y="248"/>
                  </a:lnTo>
                  <a:lnTo>
                    <a:pt x="80" y="246"/>
                  </a:lnTo>
                  <a:lnTo>
                    <a:pt x="71" y="242"/>
                  </a:lnTo>
                  <a:lnTo>
                    <a:pt x="67" y="239"/>
                  </a:lnTo>
                  <a:lnTo>
                    <a:pt x="63" y="236"/>
                  </a:lnTo>
                  <a:lnTo>
                    <a:pt x="59" y="231"/>
                  </a:lnTo>
                  <a:lnTo>
                    <a:pt x="56" y="227"/>
                  </a:lnTo>
                  <a:lnTo>
                    <a:pt x="53" y="223"/>
                  </a:lnTo>
                  <a:lnTo>
                    <a:pt x="51" y="218"/>
                  </a:lnTo>
                  <a:lnTo>
                    <a:pt x="50" y="211"/>
                  </a:lnTo>
                  <a:lnTo>
                    <a:pt x="48" y="206"/>
                  </a:lnTo>
                  <a:lnTo>
                    <a:pt x="48" y="199"/>
                  </a:lnTo>
                  <a:lnTo>
                    <a:pt x="47" y="192"/>
                  </a:lnTo>
                  <a:lnTo>
                    <a:pt x="48" y="184"/>
                  </a:lnTo>
                  <a:lnTo>
                    <a:pt x="49" y="177"/>
                  </a:lnTo>
                  <a:lnTo>
                    <a:pt x="51" y="162"/>
                  </a:lnTo>
                  <a:lnTo>
                    <a:pt x="55" y="149"/>
                  </a:lnTo>
                  <a:lnTo>
                    <a:pt x="58" y="139"/>
                  </a:lnTo>
                  <a:lnTo>
                    <a:pt x="62" y="130"/>
                  </a:lnTo>
                  <a:lnTo>
                    <a:pt x="159" y="146"/>
                  </a:lnTo>
                  <a:close/>
                  <a:moveTo>
                    <a:pt x="361" y="56"/>
                  </a:moveTo>
                  <a:lnTo>
                    <a:pt x="331" y="51"/>
                  </a:lnTo>
                  <a:lnTo>
                    <a:pt x="323" y="60"/>
                  </a:lnTo>
                  <a:lnTo>
                    <a:pt x="316" y="71"/>
                  </a:lnTo>
                  <a:lnTo>
                    <a:pt x="308" y="81"/>
                  </a:lnTo>
                  <a:lnTo>
                    <a:pt x="303" y="92"/>
                  </a:lnTo>
                  <a:lnTo>
                    <a:pt x="76" y="54"/>
                  </a:lnTo>
                  <a:lnTo>
                    <a:pt x="74" y="41"/>
                  </a:lnTo>
                  <a:lnTo>
                    <a:pt x="71" y="29"/>
                  </a:lnTo>
                  <a:lnTo>
                    <a:pt x="67" y="17"/>
                  </a:lnTo>
                  <a:lnTo>
                    <a:pt x="62" y="5"/>
                  </a:lnTo>
                  <a:lnTo>
                    <a:pt x="32" y="0"/>
                  </a:lnTo>
                  <a:lnTo>
                    <a:pt x="24" y="46"/>
                  </a:lnTo>
                  <a:lnTo>
                    <a:pt x="19" y="78"/>
                  </a:lnTo>
                  <a:lnTo>
                    <a:pt x="14" y="108"/>
                  </a:lnTo>
                  <a:lnTo>
                    <a:pt x="9" y="134"/>
                  </a:lnTo>
                  <a:lnTo>
                    <a:pt x="4" y="158"/>
                  </a:lnTo>
                  <a:lnTo>
                    <a:pt x="1" y="179"/>
                  </a:lnTo>
                  <a:lnTo>
                    <a:pt x="0" y="198"/>
                  </a:lnTo>
                  <a:lnTo>
                    <a:pt x="0" y="216"/>
                  </a:lnTo>
                  <a:lnTo>
                    <a:pt x="1" y="231"/>
                  </a:lnTo>
                  <a:lnTo>
                    <a:pt x="4" y="246"/>
                  </a:lnTo>
                  <a:lnTo>
                    <a:pt x="8" y="260"/>
                  </a:lnTo>
                  <a:lnTo>
                    <a:pt x="13" y="273"/>
                  </a:lnTo>
                  <a:lnTo>
                    <a:pt x="18" y="284"/>
                  </a:lnTo>
                  <a:lnTo>
                    <a:pt x="24" y="294"/>
                  </a:lnTo>
                  <a:lnTo>
                    <a:pt x="32" y="302"/>
                  </a:lnTo>
                  <a:lnTo>
                    <a:pt x="39" y="311"/>
                  </a:lnTo>
                  <a:lnTo>
                    <a:pt x="48" y="317"/>
                  </a:lnTo>
                  <a:lnTo>
                    <a:pt x="56" y="322"/>
                  </a:lnTo>
                  <a:lnTo>
                    <a:pt x="66" y="327"/>
                  </a:lnTo>
                  <a:lnTo>
                    <a:pt x="74" y="330"/>
                  </a:lnTo>
                  <a:lnTo>
                    <a:pt x="83" y="332"/>
                  </a:lnTo>
                  <a:lnTo>
                    <a:pt x="91" y="332"/>
                  </a:lnTo>
                  <a:lnTo>
                    <a:pt x="97" y="333"/>
                  </a:lnTo>
                  <a:lnTo>
                    <a:pt x="105" y="332"/>
                  </a:lnTo>
                  <a:lnTo>
                    <a:pt x="111" y="331"/>
                  </a:lnTo>
                  <a:lnTo>
                    <a:pt x="117" y="330"/>
                  </a:lnTo>
                  <a:lnTo>
                    <a:pt x="124" y="328"/>
                  </a:lnTo>
                  <a:lnTo>
                    <a:pt x="130" y="324"/>
                  </a:lnTo>
                  <a:lnTo>
                    <a:pt x="136" y="321"/>
                  </a:lnTo>
                  <a:lnTo>
                    <a:pt x="143" y="317"/>
                  </a:lnTo>
                  <a:lnTo>
                    <a:pt x="148" y="312"/>
                  </a:lnTo>
                  <a:lnTo>
                    <a:pt x="153" y="307"/>
                  </a:lnTo>
                  <a:lnTo>
                    <a:pt x="158" y="300"/>
                  </a:lnTo>
                  <a:lnTo>
                    <a:pt x="163" y="294"/>
                  </a:lnTo>
                  <a:lnTo>
                    <a:pt x="167" y="285"/>
                  </a:lnTo>
                  <a:lnTo>
                    <a:pt x="170" y="278"/>
                  </a:lnTo>
                  <a:lnTo>
                    <a:pt x="173" y="268"/>
                  </a:lnTo>
                  <a:lnTo>
                    <a:pt x="174" y="276"/>
                  </a:lnTo>
                  <a:lnTo>
                    <a:pt x="175" y="283"/>
                  </a:lnTo>
                  <a:lnTo>
                    <a:pt x="177" y="290"/>
                  </a:lnTo>
                  <a:lnTo>
                    <a:pt x="180" y="296"/>
                  </a:lnTo>
                  <a:lnTo>
                    <a:pt x="183" y="302"/>
                  </a:lnTo>
                  <a:lnTo>
                    <a:pt x="185" y="308"/>
                  </a:lnTo>
                  <a:lnTo>
                    <a:pt x="189" y="312"/>
                  </a:lnTo>
                  <a:lnTo>
                    <a:pt x="192" y="317"/>
                  </a:lnTo>
                  <a:lnTo>
                    <a:pt x="202" y="324"/>
                  </a:lnTo>
                  <a:lnTo>
                    <a:pt x="211" y="331"/>
                  </a:lnTo>
                  <a:lnTo>
                    <a:pt x="222" y="335"/>
                  </a:lnTo>
                  <a:lnTo>
                    <a:pt x="232" y="337"/>
                  </a:lnTo>
                  <a:lnTo>
                    <a:pt x="243" y="338"/>
                  </a:lnTo>
                  <a:lnTo>
                    <a:pt x="252" y="338"/>
                  </a:lnTo>
                  <a:lnTo>
                    <a:pt x="261" y="338"/>
                  </a:lnTo>
                  <a:lnTo>
                    <a:pt x="269" y="336"/>
                  </a:lnTo>
                  <a:lnTo>
                    <a:pt x="278" y="333"/>
                  </a:lnTo>
                  <a:lnTo>
                    <a:pt x="285" y="329"/>
                  </a:lnTo>
                  <a:lnTo>
                    <a:pt x="292" y="323"/>
                  </a:lnTo>
                  <a:lnTo>
                    <a:pt x="299" y="317"/>
                  </a:lnTo>
                  <a:lnTo>
                    <a:pt x="305" y="309"/>
                  </a:lnTo>
                  <a:lnTo>
                    <a:pt x="310" y="300"/>
                  </a:lnTo>
                  <a:lnTo>
                    <a:pt x="316" y="291"/>
                  </a:lnTo>
                  <a:lnTo>
                    <a:pt x="321" y="280"/>
                  </a:lnTo>
                  <a:lnTo>
                    <a:pt x="325" y="267"/>
                  </a:lnTo>
                  <a:lnTo>
                    <a:pt x="329" y="255"/>
                  </a:lnTo>
                  <a:lnTo>
                    <a:pt x="333" y="240"/>
                  </a:lnTo>
                  <a:lnTo>
                    <a:pt x="336" y="224"/>
                  </a:lnTo>
                  <a:lnTo>
                    <a:pt x="340" y="190"/>
                  </a:lnTo>
                  <a:lnTo>
                    <a:pt x="345" y="156"/>
                  </a:lnTo>
                  <a:lnTo>
                    <a:pt x="349" y="125"/>
                  </a:lnTo>
                  <a:lnTo>
                    <a:pt x="354" y="99"/>
                  </a:lnTo>
                  <a:lnTo>
                    <a:pt x="361" y="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1" name="Freeform 41">
              <a:extLst>
                <a:ext uri="{FF2B5EF4-FFF2-40B4-BE49-F238E27FC236}">
                  <a16:creationId xmlns:a16="http://schemas.microsoft.com/office/drawing/2014/main" id="{8DCD6CBB-ABDA-59A8-B1B1-98E8A8072D07}"/>
                </a:ext>
              </a:extLst>
            </p:cNvPr>
            <p:cNvSpPr>
              <a:spLocks/>
            </p:cNvSpPr>
            <p:nvPr userDrawn="1"/>
          </p:nvSpPr>
          <p:spPr bwMode="auto">
            <a:xfrm>
              <a:off x="630040" y="6590754"/>
              <a:ext cx="44450" cy="38100"/>
            </a:xfrm>
            <a:custGeom>
              <a:avLst/>
              <a:gdLst>
                <a:gd name="T0" fmla="*/ 0 w 398"/>
                <a:gd name="T1" fmla="*/ 0 h 347"/>
                <a:gd name="T2" fmla="*/ 1 w 398"/>
                <a:gd name="T3" fmla="*/ 0 h 347"/>
                <a:gd name="T4" fmla="*/ 1 w 398"/>
                <a:gd name="T5" fmla="*/ 0 h 347"/>
                <a:gd name="T6" fmla="*/ 1 w 398"/>
                <a:gd name="T7" fmla="*/ 0 h 347"/>
                <a:gd name="T8" fmla="*/ 1 w 398"/>
                <a:gd name="T9" fmla="*/ 0 h 347"/>
                <a:gd name="T10" fmla="*/ 1 w 398"/>
                <a:gd name="T11" fmla="*/ 0 h 347"/>
                <a:gd name="T12" fmla="*/ 2 w 398"/>
                <a:gd name="T13" fmla="*/ 1 h 347"/>
                <a:gd name="T14" fmla="*/ 2 w 398"/>
                <a:gd name="T15" fmla="*/ 1 h 347"/>
                <a:gd name="T16" fmla="*/ 2 w 398"/>
                <a:gd name="T17" fmla="*/ 1 h 347"/>
                <a:gd name="T18" fmla="*/ 2 w 398"/>
                <a:gd name="T19" fmla="*/ 0 h 347"/>
                <a:gd name="T20" fmla="*/ 2 w 398"/>
                <a:gd name="T21" fmla="*/ 0 h 347"/>
                <a:gd name="T22" fmla="*/ 2 w 398"/>
                <a:gd name="T23" fmla="*/ 0 h 347"/>
                <a:gd name="T24" fmla="*/ 2 w 398"/>
                <a:gd name="T25" fmla="*/ 2 h 347"/>
                <a:gd name="T26" fmla="*/ 1 w 398"/>
                <a:gd name="T27" fmla="*/ 2 h 347"/>
                <a:gd name="T28" fmla="*/ 1 w 398"/>
                <a:gd name="T29" fmla="*/ 1 h 347"/>
                <a:gd name="T30" fmla="*/ 1 w 398"/>
                <a:gd name="T31" fmla="*/ 1 h 347"/>
                <a:gd name="T32" fmla="*/ 1 w 398"/>
                <a:gd name="T33" fmla="*/ 1 h 347"/>
                <a:gd name="T34" fmla="*/ 1 w 398"/>
                <a:gd name="T35" fmla="*/ 1 h 347"/>
                <a:gd name="T36" fmla="*/ 1 w 398"/>
                <a:gd name="T37" fmla="*/ 1 h 347"/>
                <a:gd name="T38" fmla="*/ 2 w 398"/>
                <a:gd name="T39" fmla="*/ 1 h 347"/>
                <a:gd name="T40" fmla="*/ 1 w 398"/>
                <a:gd name="T41" fmla="*/ 1 h 347"/>
                <a:gd name="T42" fmla="*/ 1 w 398"/>
                <a:gd name="T43" fmla="*/ 1 h 347"/>
                <a:gd name="T44" fmla="*/ 1 w 398"/>
                <a:gd name="T45" fmla="*/ 1 h 347"/>
                <a:gd name="T46" fmla="*/ 1 w 398"/>
                <a:gd name="T47" fmla="*/ 1 h 347"/>
                <a:gd name="T48" fmla="*/ 1 w 398"/>
                <a:gd name="T49" fmla="*/ 1 h 347"/>
                <a:gd name="T50" fmla="*/ 1 w 398"/>
                <a:gd name="T51" fmla="*/ 1 h 347"/>
                <a:gd name="T52" fmla="*/ 1 w 398"/>
                <a:gd name="T53" fmla="*/ 1 h 347"/>
                <a:gd name="T54" fmla="*/ 1 w 398"/>
                <a:gd name="T55" fmla="*/ 1 h 347"/>
                <a:gd name="T56" fmla="*/ 1 w 398"/>
                <a:gd name="T57" fmla="*/ 1 h 347"/>
                <a:gd name="T58" fmla="*/ 1 w 398"/>
                <a:gd name="T59" fmla="*/ 1 h 347"/>
                <a:gd name="T60" fmla="*/ 1 w 398"/>
                <a:gd name="T61" fmla="*/ 1 h 347"/>
                <a:gd name="T62" fmla="*/ 1 w 398"/>
                <a:gd name="T63" fmla="*/ 1 h 347"/>
                <a:gd name="T64" fmla="*/ 0 w 398"/>
                <a:gd name="T65" fmla="*/ 1 h 347"/>
                <a:gd name="T66" fmla="*/ 0 w 398"/>
                <a:gd name="T67" fmla="*/ 1 h 347"/>
                <a:gd name="T68" fmla="*/ 0 w 398"/>
                <a:gd name="T69" fmla="*/ 1 h 347"/>
                <a:gd name="T70" fmla="*/ 0 w 398"/>
                <a:gd name="T71" fmla="*/ 1 h 347"/>
                <a:gd name="T72" fmla="*/ 0 w 398"/>
                <a:gd name="T73" fmla="*/ 1 h 347"/>
                <a:gd name="T74" fmla="*/ 0 w 398"/>
                <a:gd name="T75" fmla="*/ 1 h 347"/>
                <a:gd name="T76" fmla="*/ 0 w 398"/>
                <a:gd name="T77" fmla="*/ 1 h 347"/>
                <a:gd name="T78" fmla="*/ 0 w 398"/>
                <a:gd name="T79" fmla="*/ 1 h 347"/>
                <a:gd name="T80" fmla="*/ 0 w 398"/>
                <a:gd name="T81" fmla="*/ 0 h 3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98" h="347">
                  <a:moveTo>
                    <a:pt x="81" y="0"/>
                  </a:moveTo>
                  <a:lnTo>
                    <a:pt x="111" y="10"/>
                  </a:lnTo>
                  <a:lnTo>
                    <a:pt x="113" y="21"/>
                  </a:lnTo>
                  <a:lnTo>
                    <a:pt x="115" y="34"/>
                  </a:lnTo>
                  <a:lnTo>
                    <a:pt x="117" y="47"/>
                  </a:lnTo>
                  <a:lnTo>
                    <a:pt x="117" y="59"/>
                  </a:lnTo>
                  <a:lnTo>
                    <a:pt x="333" y="133"/>
                  </a:lnTo>
                  <a:lnTo>
                    <a:pt x="342" y="124"/>
                  </a:lnTo>
                  <a:lnTo>
                    <a:pt x="351" y="114"/>
                  </a:lnTo>
                  <a:lnTo>
                    <a:pt x="360" y="106"/>
                  </a:lnTo>
                  <a:lnTo>
                    <a:pt x="369" y="97"/>
                  </a:lnTo>
                  <a:lnTo>
                    <a:pt x="398" y="107"/>
                  </a:lnTo>
                  <a:lnTo>
                    <a:pt x="316" y="347"/>
                  </a:lnTo>
                  <a:lnTo>
                    <a:pt x="236" y="320"/>
                  </a:lnTo>
                  <a:lnTo>
                    <a:pt x="249" y="284"/>
                  </a:lnTo>
                  <a:lnTo>
                    <a:pt x="258" y="282"/>
                  </a:lnTo>
                  <a:lnTo>
                    <a:pt x="270" y="280"/>
                  </a:lnTo>
                  <a:lnTo>
                    <a:pt x="282" y="279"/>
                  </a:lnTo>
                  <a:lnTo>
                    <a:pt x="292" y="280"/>
                  </a:lnTo>
                  <a:lnTo>
                    <a:pt x="315" y="210"/>
                  </a:lnTo>
                  <a:lnTo>
                    <a:pt x="223" y="180"/>
                  </a:lnTo>
                  <a:lnTo>
                    <a:pt x="204" y="237"/>
                  </a:lnTo>
                  <a:lnTo>
                    <a:pt x="211" y="242"/>
                  </a:lnTo>
                  <a:lnTo>
                    <a:pt x="216" y="248"/>
                  </a:lnTo>
                  <a:lnTo>
                    <a:pt x="220" y="255"/>
                  </a:lnTo>
                  <a:lnTo>
                    <a:pt x="225" y="260"/>
                  </a:lnTo>
                  <a:lnTo>
                    <a:pt x="214" y="291"/>
                  </a:lnTo>
                  <a:lnTo>
                    <a:pt x="124" y="260"/>
                  </a:lnTo>
                  <a:lnTo>
                    <a:pt x="134" y="229"/>
                  </a:lnTo>
                  <a:lnTo>
                    <a:pt x="150" y="225"/>
                  </a:lnTo>
                  <a:lnTo>
                    <a:pt x="165" y="223"/>
                  </a:lnTo>
                  <a:lnTo>
                    <a:pt x="184" y="166"/>
                  </a:lnTo>
                  <a:lnTo>
                    <a:pt x="84" y="132"/>
                  </a:lnTo>
                  <a:lnTo>
                    <a:pt x="61" y="201"/>
                  </a:lnTo>
                  <a:lnTo>
                    <a:pt x="70" y="208"/>
                  </a:lnTo>
                  <a:lnTo>
                    <a:pt x="79" y="216"/>
                  </a:lnTo>
                  <a:lnTo>
                    <a:pt x="88" y="224"/>
                  </a:lnTo>
                  <a:lnTo>
                    <a:pt x="96" y="233"/>
                  </a:lnTo>
                  <a:lnTo>
                    <a:pt x="83" y="269"/>
                  </a:lnTo>
                  <a:lnTo>
                    <a:pt x="0" y="241"/>
                  </a:lnTo>
                  <a:lnTo>
                    <a:pt x="8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2" name="Freeform 42">
              <a:extLst>
                <a:ext uri="{FF2B5EF4-FFF2-40B4-BE49-F238E27FC236}">
                  <a16:creationId xmlns:a16="http://schemas.microsoft.com/office/drawing/2014/main" id="{22E9CA4E-C422-4E6C-889A-767D7F28131E}"/>
                </a:ext>
              </a:extLst>
            </p:cNvPr>
            <p:cNvSpPr>
              <a:spLocks/>
            </p:cNvSpPr>
            <p:nvPr userDrawn="1"/>
          </p:nvSpPr>
          <p:spPr bwMode="auto">
            <a:xfrm>
              <a:off x="607815" y="6639967"/>
              <a:ext cx="39688" cy="39688"/>
            </a:xfrm>
            <a:custGeom>
              <a:avLst/>
              <a:gdLst>
                <a:gd name="T0" fmla="*/ 0 w 352"/>
                <a:gd name="T1" fmla="*/ 0 h 352"/>
                <a:gd name="T2" fmla="*/ 0 w 352"/>
                <a:gd name="T3" fmla="*/ 0 h 352"/>
                <a:gd name="T4" fmla="*/ 0 w 352"/>
                <a:gd name="T5" fmla="*/ 0 h 352"/>
                <a:gd name="T6" fmla="*/ 1 w 352"/>
                <a:gd name="T7" fmla="*/ 0 h 352"/>
                <a:gd name="T8" fmla="*/ 1 w 352"/>
                <a:gd name="T9" fmla="*/ 0 h 352"/>
                <a:gd name="T10" fmla="*/ 1 w 352"/>
                <a:gd name="T11" fmla="*/ 0 h 352"/>
                <a:gd name="T12" fmla="*/ 1 w 352"/>
                <a:gd name="T13" fmla="*/ 0 h 352"/>
                <a:gd name="T14" fmla="*/ 1 w 352"/>
                <a:gd name="T15" fmla="*/ 0 h 352"/>
                <a:gd name="T16" fmla="*/ 1 w 352"/>
                <a:gd name="T17" fmla="*/ 0 h 352"/>
                <a:gd name="T18" fmla="*/ 2 w 352"/>
                <a:gd name="T19" fmla="*/ 0 h 352"/>
                <a:gd name="T20" fmla="*/ 2 w 352"/>
                <a:gd name="T21" fmla="*/ 0 h 352"/>
                <a:gd name="T22" fmla="*/ 2 w 352"/>
                <a:gd name="T23" fmla="*/ 1 h 352"/>
                <a:gd name="T24" fmla="*/ 2 w 352"/>
                <a:gd name="T25" fmla="*/ 1 h 352"/>
                <a:gd name="T26" fmla="*/ 2 w 352"/>
                <a:gd name="T27" fmla="*/ 1 h 352"/>
                <a:gd name="T28" fmla="*/ 2 w 352"/>
                <a:gd name="T29" fmla="*/ 1 h 352"/>
                <a:gd name="T30" fmla="*/ 2 w 352"/>
                <a:gd name="T31" fmla="*/ 1 h 352"/>
                <a:gd name="T32" fmla="*/ 2 w 352"/>
                <a:gd name="T33" fmla="*/ 1 h 352"/>
                <a:gd name="T34" fmla="*/ 1 w 352"/>
                <a:gd name="T35" fmla="*/ 2 h 352"/>
                <a:gd name="T36" fmla="*/ 1 w 352"/>
                <a:gd name="T37" fmla="*/ 1 h 352"/>
                <a:gd name="T38" fmla="*/ 1 w 352"/>
                <a:gd name="T39" fmla="*/ 1 h 352"/>
                <a:gd name="T40" fmla="*/ 1 w 352"/>
                <a:gd name="T41" fmla="*/ 1 h 352"/>
                <a:gd name="T42" fmla="*/ 1 w 352"/>
                <a:gd name="T43" fmla="*/ 1 h 352"/>
                <a:gd name="T44" fmla="*/ 1 w 352"/>
                <a:gd name="T45" fmla="*/ 1 h 352"/>
                <a:gd name="T46" fmla="*/ 1 w 352"/>
                <a:gd name="T47" fmla="*/ 1 h 352"/>
                <a:gd name="T48" fmla="*/ 1 w 352"/>
                <a:gd name="T49" fmla="*/ 1 h 352"/>
                <a:gd name="T50" fmla="*/ 1 w 352"/>
                <a:gd name="T51" fmla="*/ 1 h 352"/>
                <a:gd name="T52" fmla="*/ 1 w 352"/>
                <a:gd name="T53" fmla="*/ 1 h 352"/>
                <a:gd name="T54" fmla="*/ 1 w 352"/>
                <a:gd name="T55" fmla="*/ 1 h 352"/>
                <a:gd name="T56" fmla="*/ 1 w 352"/>
                <a:gd name="T57" fmla="*/ 1 h 352"/>
                <a:gd name="T58" fmla="*/ 1 w 352"/>
                <a:gd name="T59" fmla="*/ 1 h 352"/>
                <a:gd name="T60" fmla="*/ 1 w 352"/>
                <a:gd name="T61" fmla="*/ 1 h 352"/>
                <a:gd name="T62" fmla="*/ 1 w 352"/>
                <a:gd name="T63" fmla="*/ 0 h 352"/>
                <a:gd name="T64" fmla="*/ 1 w 352"/>
                <a:gd name="T65" fmla="*/ 0 h 352"/>
                <a:gd name="T66" fmla="*/ 1 w 352"/>
                <a:gd name="T67" fmla="*/ 0 h 352"/>
                <a:gd name="T68" fmla="*/ 1 w 352"/>
                <a:gd name="T69" fmla="*/ 0 h 352"/>
                <a:gd name="T70" fmla="*/ 1 w 352"/>
                <a:gd name="T71" fmla="*/ 0 h 352"/>
                <a:gd name="T72" fmla="*/ 1 w 352"/>
                <a:gd name="T73" fmla="*/ 0 h 352"/>
                <a:gd name="T74" fmla="*/ 0 w 352"/>
                <a:gd name="T75" fmla="*/ 1 h 352"/>
                <a:gd name="T76" fmla="*/ 0 w 352"/>
                <a:gd name="T77" fmla="*/ 1 h 352"/>
                <a:gd name="T78" fmla="*/ 0 w 352"/>
                <a:gd name="T79" fmla="*/ 1 h 352"/>
                <a:gd name="T80" fmla="*/ 0 w 352"/>
                <a:gd name="T81" fmla="*/ 1 h 352"/>
                <a:gd name="T82" fmla="*/ 0 w 352"/>
                <a:gd name="T83" fmla="*/ 1 h 352"/>
                <a:gd name="T84" fmla="*/ 0 w 352"/>
                <a:gd name="T85" fmla="*/ 1 h 352"/>
                <a:gd name="T86" fmla="*/ 0 w 352"/>
                <a:gd name="T87" fmla="*/ 1 h 352"/>
                <a:gd name="T88" fmla="*/ 0 w 352"/>
                <a:gd name="T89" fmla="*/ 1 h 352"/>
                <a:gd name="T90" fmla="*/ 0 w 352"/>
                <a:gd name="T91" fmla="*/ 1 h 352"/>
                <a:gd name="T92" fmla="*/ 0 w 352"/>
                <a:gd name="T93" fmla="*/ 0 h 3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2" h="352">
                  <a:moveTo>
                    <a:pt x="31" y="92"/>
                  </a:moveTo>
                  <a:lnTo>
                    <a:pt x="43" y="75"/>
                  </a:lnTo>
                  <a:lnTo>
                    <a:pt x="55" y="59"/>
                  </a:lnTo>
                  <a:lnTo>
                    <a:pt x="66" y="45"/>
                  </a:lnTo>
                  <a:lnTo>
                    <a:pt x="79" y="34"/>
                  </a:lnTo>
                  <a:lnTo>
                    <a:pt x="92" y="24"/>
                  </a:lnTo>
                  <a:lnTo>
                    <a:pt x="105" y="16"/>
                  </a:lnTo>
                  <a:lnTo>
                    <a:pt x="119" y="9"/>
                  </a:lnTo>
                  <a:lnTo>
                    <a:pt x="133" y="4"/>
                  </a:lnTo>
                  <a:lnTo>
                    <a:pt x="148" y="1"/>
                  </a:lnTo>
                  <a:lnTo>
                    <a:pt x="162" y="0"/>
                  </a:lnTo>
                  <a:lnTo>
                    <a:pt x="177" y="0"/>
                  </a:lnTo>
                  <a:lnTo>
                    <a:pt x="192" y="2"/>
                  </a:lnTo>
                  <a:lnTo>
                    <a:pt x="208" y="6"/>
                  </a:lnTo>
                  <a:lnTo>
                    <a:pt x="224" y="11"/>
                  </a:lnTo>
                  <a:lnTo>
                    <a:pt x="239" y="19"/>
                  </a:lnTo>
                  <a:lnTo>
                    <a:pt x="256" y="28"/>
                  </a:lnTo>
                  <a:lnTo>
                    <a:pt x="274" y="40"/>
                  </a:lnTo>
                  <a:lnTo>
                    <a:pt x="291" y="54"/>
                  </a:lnTo>
                  <a:lnTo>
                    <a:pt x="305" y="66"/>
                  </a:lnTo>
                  <a:lnTo>
                    <a:pt x="317" y="81"/>
                  </a:lnTo>
                  <a:lnTo>
                    <a:pt x="328" y="96"/>
                  </a:lnTo>
                  <a:lnTo>
                    <a:pt x="336" y="111"/>
                  </a:lnTo>
                  <a:lnTo>
                    <a:pt x="343" y="127"/>
                  </a:lnTo>
                  <a:lnTo>
                    <a:pt x="348" y="142"/>
                  </a:lnTo>
                  <a:lnTo>
                    <a:pt x="351" y="159"/>
                  </a:lnTo>
                  <a:lnTo>
                    <a:pt x="352" y="175"/>
                  </a:lnTo>
                  <a:lnTo>
                    <a:pt x="351" y="192"/>
                  </a:lnTo>
                  <a:lnTo>
                    <a:pt x="349" y="209"/>
                  </a:lnTo>
                  <a:lnTo>
                    <a:pt x="345" y="226"/>
                  </a:lnTo>
                  <a:lnTo>
                    <a:pt x="340" y="243"/>
                  </a:lnTo>
                  <a:lnTo>
                    <a:pt x="332" y="260"/>
                  </a:lnTo>
                  <a:lnTo>
                    <a:pt x="323" y="277"/>
                  </a:lnTo>
                  <a:lnTo>
                    <a:pt x="308" y="300"/>
                  </a:lnTo>
                  <a:lnTo>
                    <a:pt x="293" y="320"/>
                  </a:lnTo>
                  <a:lnTo>
                    <a:pt x="278" y="337"/>
                  </a:lnTo>
                  <a:lnTo>
                    <a:pt x="265" y="352"/>
                  </a:lnTo>
                  <a:lnTo>
                    <a:pt x="171" y="295"/>
                  </a:lnTo>
                  <a:lnTo>
                    <a:pt x="191" y="261"/>
                  </a:lnTo>
                  <a:lnTo>
                    <a:pt x="206" y="262"/>
                  </a:lnTo>
                  <a:lnTo>
                    <a:pt x="220" y="265"/>
                  </a:lnTo>
                  <a:lnTo>
                    <a:pt x="234" y="269"/>
                  </a:lnTo>
                  <a:lnTo>
                    <a:pt x="247" y="274"/>
                  </a:lnTo>
                  <a:lnTo>
                    <a:pt x="254" y="267"/>
                  </a:lnTo>
                  <a:lnTo>
                    <a:pt x="263" y="260"/>
                  </a:lnTo>
                  <a:lnTo>
                    <a:pt x="271" y="250"/>
                  </a:lnTo>
                  <a:lnTo>
                    <a:pt x="278" y="239"/>
                  </a:lnTo>
                  <a:lnTo>
                    <a:pt x="283" y="231"/>
                  </a:lnTo>
                  <a:lnTo>
                    <a:pt x="286" y="223"/>
                  </a:lnTo>
                  <a:lnTo>
                    <a:pt x="288" y="214"/>
                  </a:lnTo>
                  <a:lnTo>
                    <a:pt x="290" y="206"/>
                  </a:lnTo>
                  <a:lnTo>
                    <a:pt x="290" y="197"/>
                  </a:lnTo>
                  <a:lnTo>
                    <a:pt x="289" y="189"/>
                  </a:lnTo>
                  <a:lnTo>
                    <a:pt x="287" y="181"/>
                  </a:lnTo>
                  <a:lnTo>
                    <a:pt x="284" y="172"/>
                  </a:lnTo>
                  <a:lnTo>
                    <a:pt x="279" y="164"/>
                  </a:lnTo>
                  <a:lnTo>
                    <a:pt x="275" y="155"/>
                  </a:lnTo>
                  <a:lnTo>
                    <a:pt x="269" y="148"/>
                  </a:lnTo>
                  <a:lnTo>
                    <a:pt x="262" y="139"/>
                  </a:lnTo>
                  <a:lnTo>
                    <a:pt x="253" y="132"/>
                  </a:lnTo>
                  <a:lnTo>
                    <a:pt x="244" y="125"/>
                  </a:lnTo>
                  <a:lnTo>
                    <a:pt x="234" y="116"/>
                  </a:lnTo>
                  <a:lnTo>
                    <a:pt x="222" y="110"/>
                  </a:lnTo>
                  <a:lnTo>
                    <a:pt x="211" y="103"/>
                  </a:lnTo>
                  <a:lnTo>
                    <a:pt x="200" y="98"/>
                  </a:lnTo>
                  <a:lnTo>
                    <a:pt x="190" y="94"/>
                  </a:lnTo>
                  <a:lnTo>
                    <a:pt x="179" y="91"/>
                  </a:lnTo>
                  <a:lnTo>
                    <a:pt x="169" y="90"/>
                  </a:lnTo>
                  <a:lnTo>
                    <a:pt x="158" y="89"/>
                  </a:lnTo>
                  <a:lnTo>
                    <a:pt x="149" y="90"/>
                  </a:lnTo>
                  <a:lnTo>
                    <a:pt x="139" y="91"/>
                  </a:lnTo>
                  <a:lnTo>
                    <a:pt x="130" y="94"/>
                  </a:lnTo>
                  <a:lnTo>
                    <a:pt x="120" y="98"/>
                  </a:lnTo>
                  <a:lnTo>
                    <a:pt x="112" y="103"/>
                  </a:lnTo>
                  <a:lnTo>
                    <a:pt x="102" y="110"/>
                  </a:lnTo>
                  <a:lnTo>
                    <a:pt x="95" y="118"/>
                  </a:lnTo>
                  <a:lnTo>
                    <a:pt x="86" y="127"/>
                  </a:lnTo>
                  <a:lnTo>
                    <a:pt x="78" y="137"/>
                  </a:lnTo>
                  <a:lnTo>
                    <a:pt x="71" y="149"/>
                  </a:lnTo>
                  <a:lnTo>
                    <a:pt x="62" y="165"/>
                  </a:lnTo>
                  <a:lnTo>
                    <a:pt x="55" y="183"/>
                  </a:lnTo>
                  <a:lnTo>
                    <a:pt x="52" y="192"/>
                  </a:lnTo>
                  <a:lnTo>
                    <a:pt x="49" y="202"/>
                  </a:lnTo>
                  <a:lnTo>
                    <a:pt x="47" y="211"/>
                  </a:lnTo>
                  <a:lnTo>
                    <a:pt x="45" y="221"/>
                  </a:lnTo>
                  <a:lnTo>
                    <a:pt x="0" y="205"/>
                  </a:lnTo>
                  <a:lnTo>
                    <a:pt x="0" y="191"/>
                  </a:lnTo>
                  <a:lnTo>
                    <a:pt x="1" y="177"/>
                  </a:lnTo>
                  <a:lnTo>
                    <a:pt x="4" y="164"/>
                  </a:lnTo>
                  <a:lnTo>
                    <a:pt x="7" y="149"/>
                  </a:lnTo>
                  <a:lnTo>
                    <a:pt x="11" y="134"/>
                  </a:lnTo>
                  <a:lnTo>
                    <a:pt x="17" y="120"/>
                  </a:lnTo>
                  <a:lnTo>
                    <a:pt x="24" y="106"/>
                  </a:lnTo>
                  <a:lnTo>
                    <a:pt x="31" y="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3" name="Freeform 43">
              <a:extLst>
                <a:ext uri="{FF2B5EF4-FFF2-40B4-BE49-F238E27FC236}">
                  <a16:creationId xmlns:a16="http://schemas.microsoft.com/office/drawing/2014/main" id="{159A6DF1-5594-4103-4619-BA5D1F54994F}"/>
                </a:ext>
              </a:extLst>
            </p:cNvPr>
            <p:cNvSpPr>
              <a:spLocks/>
            </p:cNvSpPr>
            <p:nvPr userDrawn="1"/>
          </p:nvSpPr>
          <p:spPr bwMode="auto">
            <a:xfrm>
              <a:off x="572890" y="6676479"/>
              <a:ext cx="47625" cy="46038"/>
            </a:xfrm>
            <a:custGeom>
              <a:avLst/>
              <a:gdLst>
                <a:gd name="T0" fmla="*/ 1 w 415"/>
                <a:gd name="T1" fmla="*/ 0 h 416"/>
                <a:gd name="T2" fmla="*/ 1 w 415"/>
                <a:gd name="T3" fmla="*/ 0 h 416"/>
                <a:gd name="T4" fmla="*/ 1 w 415"/>
                <a:gd name="T5" fmla="*/ 0 h 416"/>
                <a:gd name="T6" fmla="*/ 1 w 415"/>
                <a:gd name="T7" fmla="*/ 0 h 416"/>
                <a:gd name="T8" fmla="*/ 1 w 415"/>
                <a:gd name="T9" fmla="*/ 0 h 416"/>
                <a:gd name="T10" fmla="*/ 1 w 415"/>
                <a:gd name="T11" fmla="*/ 0 h 416"/>
                <a:gd name="T12" fmla="*/ 2 w 415"/>
                <a:gd name="T13" fmla="*/ 1 h 416"/>
                <a:gd name="T14" fmla="*/ 2 w 415"/>
                <a:gd name="T15" fmla="*/ 1 h 416"/>
                <a:gd name="T16" fmla="*/ 2 w 415"/>
                <a:gd name="T17" fmla="*/ 1 h 416"/>
                <a:gd name="T18" fmla="*/ 2 w 415"/>
                <a:gd name="T19" fmla="*/ 1 h 416"/>
                <a:gd name="T20" fmla="*/ 2 w 415"/>
                <a:gd name="T21" fmla="*/ 1 h 416"/>
                <a:gd name="T22" fmla="*/ 2 w 415"/>
                <a:gd name="T23" fmla="*/ 1 h 416"/>
                <a:gd name="T24" fmla="*/ 1 w 415"/>
                <a:gd name="T25" fmla="*/ 2 h 416"/>
                <a:gd name="T26" fmla="*/ 1 w 415"/>
                <a:gd name="T27" fmla="*/ 2 h 416"/>
                <a:gd name="T28" fmla="*/ 1 w 415"/>
                <a:gd name="T29" fmla="*/ 2 h 416"/>
                <a:gd name="T30" fmla="*/ 1 w 415"/>
                <a:gd name="T31" fmla="*/ 2 h 416"/>
                <a:gd name="T32" fmla="*/ 1 w 415"/>
                <a:gd name="T33" fmla="*/ 2 h 416"/>
                <a:gd name="T34" fmla="*/ 1 w 415"/>
                <a:gd name="T35" fmla="*/ 2 h 416"/>
                <a:gd name="T36" fmla="*/ 1 w 415"/>
                <a:gd name="T37" fmla="*/ 2 h 416"/>
                <a:gd name="T38" fmla="*/ 2 w 415"/>
                <a:gd name="T39" fmla="*/ 1 h 416"/>
                <a:gd name="T40" fmla="*/ 1 w 415"/>
                <a:gd name="T41" fmla="*/ 1 h 416"/>
                <a:gd name="T42" fmla="*/ 1 w 415"/>
                <a:gd name="T43" fmla="*/ 1 h 416"/>
                <a:gd name="T44" fmla="*/ 1 w 415"/>
                <a:gd name="T45" fmla="*/ 1 h 416"/>
                <a:gd name="T46" fmla="*/ 1 w 415"/>
                <a:gd name="T47" fmla="*/ 1 h 416"/>
                <a:gd name="T48" fmla="*/ 1 w 415"/>
                <a:gd name="T49" fmla="*/ 1 h 416"/>
                <a:gd name="T50" fmla="*/ 1 w 415"/>
                <a:gd name="T51" fmla="*/ 1 h 416"/>
                <a:gd name="T52" fmla="*/ 1 w 415"/>
                <a:gd name="T53" fmla="*/ 2 h 416"/>
                <a:gd name="T54" fmla="*/ 1 w 415"/>
                <a:gd name="T55" fmla="*/ 1 h 416"/>
                <a:gd name="T56" fmla="*/ 1 w 415"/>
                <a:gd name="T57" fmla="*/ 1 h 416"/>
                <a:gd name="T58" fmla="*/ 1 w 415"/>
                <a:gd name="T59" fmla="*/ 1 h 416"/>
                <a:gd name="T60" fmla="*/ 1 w 415"/>
                <a:gd name="T61" fmla="*/ 1 h 416"/>
                <a:gd name="T62" fmla="*/ 1 w 415"/>
                <a:gd name="T63" fmla="*/ 1 h 416"/>
                <a:gd name="T64" fmla="*/ 1 w 415"/>
                <a:gd name="T65" fmla="*/ 1 h 416"/>
                <a:gd name="T66" fmla="*/ 0 w 415"/>
                <a:gd name="T67" fmla="*/ 1 h 416"/>
                <a:gd name="T68" fmla="*/ 0 w 415"/>
                <a:gd name="T69" fmla="*/ 1 h 416"/>
                <a:gd name="T70" fmla="*/ 0 w 415"/>
                <a:gd name="T71" fmla="*/ 1 h 416"/>
                <a:gd name="T72" fmla="*/ 0 w 415"/>
                <a:gd name="T73" fmla="*/ 1 h 416"/>
                <a:gd name="T74" fmla="*/ 0 w 415"/>
                <a:gd name="T75" fmla="*/ 1 h 416"/>
                <a:gd name="T76" fmla="*/ 0 w 415"/>
                <a:gd name="T77" fmla="*/ 1 h 416"/>
                <a:gd name="T78" fmla="*/ 0 w 415"/>
                <a:gd name="T79" fmla="*/ 1 h 416"/>
                <a:gd name="T80" fmla="*/ 1 w 415"/>
                <a:gd name="T81" fmla="*/ 0 h 4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15" h="416">
                  <a:moveTo>
                    <a:pt x="186" y="0"/>
                  </a:moveTo>
                  <a:lnTo>
                    <a:pt x="207" y="22"/>
                  </a:lnTo>
                  <a:lnTo>
                    <a:pt x="204" y="33"/>
                  </a:lnTo>
                  <a:lnTo>
                    <a:pt x="199" y="45"/>
                  </a:lnTo>
                  <a:lnTo>
                    <a:pt x="194" y="57"/>
                  </a:lnTo>
                  <a:lnTo>
                    <a:pt x="189" y="68"/>
                  </a:lnTo>
                  <a:lnTo>
                    <a:pt x="346" y="235"/>
                  </a:lnTo>
                  <a:lnTo>
                    <a:pt x="357" y="231"/>
                  </a:lnTo>
                  <a:lnTo>
                    <a:pt x="369" y="227"/>
                  </a:lnTo>
                  <a:lnTo>
                    <a:pt x="382" y="224"/>
                  </a:lnTo>
                  <a:lnTo>
                    <a:pt x="394" y="220"/>
                  </a:lnTo>
                  <a:lnTo>
                    <a:pt x="415" y="243"/>
                  </a:lnTo>
                  <a:lnTo>
                    <a:pt x="230" y="416"/>
                  </a:lnTo>
                  <a:lnTo>
                    <a:pt x="172" y="355"/>
                  </a:lnTo>
                  <a:lnTo>
                    <a:pt x="199" y="328"/>
                  </a:lnTo>
                  <a:lnTo>
                    <a:pt x="210" y="331"/>
                  </a:lnTo>
                  <a:lnTo>
                    <a:pt x="220" y="336"/>
                  </a:lnTo>
                  <a:lnTo>
                    <a:pt x="232" y="341"/>
                  </a:lnTo>
                  <a:lnTo>
                    <a:pt x="241" y="345"/>
                  </a:lnTo>
                  <a:lnTo>
                    <a:pt x="293" y="295"/>
                  </a:lnTo>
                  <a:lnTo>
                    <a:pt x="227" y="225"/>
                  </a:lnTo>
                  <a:lnTo>
                    <a:pt x="184" y="266"/>
                  </a:lnTo>
                  <a:lnTo>
                    <a:pt x="186" y="273"/>
                  </a:lnTo>
                  <a:lnTo>
                    <a:pt x="188" y="282"/>
                  </a:lnTo>
                  <a:lnTo>
                    <a:pt x="189" y="289"/>
                  </a:lnTo>
                  <a:lnTo>
                    <a:pt x="190" y="297"/>
                  </a:lnTo>
                  <a:lnTo>
                    <a:pt x="167" y="318"/>
                  </a:lnTo>
                  <a:lnTo>
                    <a:pt x="101" y="249"/>
                  </a:lnTo>
                  <a:lnTo>
                    <a:pt x="124" y="227"/>
                  </a:lnTo>
                  <a:lnTo>
                    <a:pt x="139" y="230"/>
                  </a:lnTo>
                  <a:lnTo>
                    <a:pt x="155" y="235"/>
                  </a:lnTo>
                  <a:lnTo>
                    <a:pt x="198" y="195"/>
                  </a:lnTo>
                  <a:lnTo>
                    <a:pt x="125" y="118"/>
                  </a:lnTo>
                  <a:lnTo>
                    <a:pt x="73" y="168"/>
                  </a:lnTo>
                  <a:lnTo>
                    <a:pt x="78" y="178"/>
                  </a:lnTo>
                  <a:lnTo>
                    <a:pt x="82" y="189"/>
                  </a:lnTo>
                  <a:lnTo>
                    <a:pt x="86" y="200"/>
                  </a:lnTo>
                  <a:lnTo>
                    <a:pt x="89" y="212"/>
                  </a:lnTo>
                  <a:lnTo>
                    <a:pt x="61" y="238"/>
                  </a:lnTo>
                  <a:lnTo>
                    <a:pt x="0" y="174"/>
                  </a:lnTo>
                  <a:lnTo>
                    <a:pt x="1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4" name="Freeform 44">
              <a:extLst>
                <a:ext uri="{FF2B5EF4-FFF2-40B4-BE49-F238E27FC236}">
                  <a16:creationId xmlns:a16="http://schemas.microsoft.com/office/drawing/2014/main" id="{140E731F-A8B3-B5A2-37F5-0B57D9C564BD}"/>
                </a:ext>
              </a:extLst>
            </p:cNvPr>
            <p:cNvSpPr>
              <a:spLocks/>
            </p:cNvSpPr>
            <p:nvPr userDrawn="1"/>
          </p:nvSpPr>
          <p:spPr bwMode="auto">
            <a:xfrm>
              <a:off x="525265" y="6706642"/>
              <a:ext cx="50800" cy="52388"/>
            </a:xfrm>
            <a:custGeom>
              <a:avLst/>
              <a:gdLst>
                <a:gd name="T0" fmla="*/ 1 w 444"/>
                <a:gd name="T1" fmla="*/ 2 h 460"/>
                <a:gd name="T2" fmla="*/ 0 w 444"/>
                <a:gd name="T3" fmla="*/ 1 h 460"/>
                <a:gd name="T4" fmla="*/ 0 w 444"/>
                <a:gd name="T5" fmla="*/ 1 h 460"/>
                <a:gd name="T6" fmla="*/ 2 w 444"/>
                <a:gd name="T7" fmla="*/ 1 h 460"/>
                <a:gd name="T8" fmla="*/ 1 w 444"/>
                <a:gd name="T9" fmla="*/ 1 h 460"/>
                <a:gd name="T10" fmla="*/ 1 w 444"/>
                <a:gd name="T11" fmla="*/ 1 h 460"/>
                <a:gd name="T12" fmla="*/ 1 w 444"/>
                <a:gd name="T13" fmla="*/ 1 h 460"/>
                <a:gd name="T14" fmla="*/ 1 w 444"/>
                <a:gd name="T15" fmla="*/ 1 h 460"/>
                <a:gd name="T16" fmla="*/ 1 w 444"/>
                <a:gd name="T17" fmla="*/ 0 h 460"/>
                <a:gd name="T18" fmla="*/ 1 w 444"/>
                <a:gd name="T19" fmla="*/ 0 h 460"/>
                <a:gd name="T20" fmla="*/ 2 w 444"/>
                <a:gd name="T21" fmla="*/ 0 h 460"/>
                <a:gd name="T22" fmla="*/ 2 w 444"/>
                <a:gd name="T23" fmla="*/ 0 h 460"/>
                <a:gd name="T24" fmla="*/ 2 w 444"/>
                <a:gd name="T25" fmla="*/ 0 h 460"/>
                <a:gd name="T26" fmla="*/ 2 w 444"/>
                <a:gd name="T27" fmla="*/ 0 h 460"/>
                <a:gd name="T28" fmla="*/ 2 w 444"/>
                <a:gd name="T29" fmla="*/ 0 h 460"/>
                <a:gd name="T30" fmla="*/ 1 w 444"/>
                <a:gd name="T31" fmla="*/ 0 h 460"/>
                <a:gd name="T32" fmla="*/ 2 w 444"/>
                <a:gd name="T33" fmla="*/ 1 h 460"/>
                <a:gd name="T34" fmla="*/ 2 w 444"/>
                <a:gd name="T35" fmla="*/ 1 h 460"/>
                <a:gd name="T36" fmla="*/ 2 w 444"/>
                <a:gd name="T37" fmla="*/ 1 h 460"/>
                <a:gd name="T38" fmla="*/ 2 w 444"/>
                <a:gd name="T39" fmla="*/ 1 h 460"/>
                <a:gd name="T40" fmla="*/ 2 w 444"/>
                <a:gd name="T41" fmla="*/ 1 h 460"/>
                <a:gd name="T42" fmla="*/ 2 w 444"/>
                <a:gd name="T43" fmla="*/ 2 h 460"/>
                <a:gd name="T44" fmla="*/ 2 w 444"/>
                <a:gd name="T45" fmla="*/ 2 h 460"/>
                <a:gd name="T46" fmla="*/ 1 w 444"/>
                <a:gd name="T47" fmla="*/ 1 h 460"/>
                <a:gd name="T48" fmla="*/ 1 w 444"/>
                <a:gd name="T49" fmla="*/ 2 h 460"/>
                <a:gd name="T50" fmla="*/ 1 w 444"/>
                <a:gd name="T51" fmla="*/ 2 h 460"/>
                <a:gd name="T52" fmla="*/ 1 w 444"/>
                <a:gd name="T53" fmla="*/ 2 h 460"/>
                <a:gd name="T54" fmla="*/ 1 w 444"/>
                <a:gd name="T55" fmla="*/ 2 h 460"/>
                <a:gd name="T56" fmla="*/ 1 w 444"/>
                <a:gd name="T57" fmla="*/ 2 h 460"/>
                <a:gd name="T58" fmla="*/ 1 w 444"/>
                <a:gd name="T59" fmla="*/ 2 h 460"/>
                <a:gd name="T60" fmla="*/ 1 w 444"/>
                <a:gd name="T61" fmla="*/ 2 h 460"/>
                <a:gd name="T62" fmla="*/ 1 w 444"/>
                <a:gd name="T63" fmla="*/ 2 h 460"/>
                <a:gd name="T64" fmla="*/ 1 w 444"/>
                <a:gd name="T65" fmla="*/ 2 h 460"/>
                <a:gd name="T66" fmla="*/ 1 w 444"/>
                <a:gd name="T67" fmla="*/ 2 h 460"/>
                <a:gd name="T68" fmla="*/ 1 w 444"/>
                <a:gd name="T69" fmla="*/ 2 h 460"/>
                <a:gd name="T70" fmla="*/ 1 w 444"/>
                <a:gd name="T71" fmla="*/ 2 h 4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44" h="460">
                  <a:moveTo>
                    <a:pt x="124" y="399"/>
                  </a:moveTo>
                  <a:lnTo>
                    <a:pt x="0" y="144"/>
                  </a:lnTo>
                  <a:lnTo>
                    <a:pt x="62" y="113"/>
                  </a:lnTo>
                  <a:lnTo>
                    <a:pt x="324" y="262"/>
                  </a:lnTo>
                  <a:lnTo>
                    <a:pt x="230" y="92"/>
                  </a:lnTo>
                  <a:lnTo>
                    <a:pt x="218" y="92"/>
                  </a:lnTo>
                  <a:lnTo>
                    <a:pt x="208" y="92"/>
                  </a:lnTo>
                  <a:lnTo>
                    <a:pt x="196" y="91"/>
                  </a:lnTo>
                  <a:lnTo>
                    <a:pt x="183" y="90"/>
                  </a:lnTo>
                  <a:lnTo>
                    <a:pt x="170" y="62"/>
                  </a:lnTo>
                  <a:lnTo>
                    <a:pt x="297" y="0"/>
                  </a:lnTo>
                  <a:lnTo>
                    <a:pt x="311" y="28"/>
                  </a:lnTo>
                  <a:lnTo>
                    <a:pt x="305" y="38"/>
                  </a:lnTo>
                  <a:lnTo>
                    <a:pt x="297" y="49"/>
                  </a:lnTo>
                  <a:lnTo>
                    <a:pt x="290" y="58"/>
                  </a:lnTo>
                  <a:lnTo>
                    <a:pt x="283" y="66"/>
                  </a:lnTo>
                  <a:lnTo>
                    <a:pt x="381" y="273"/>
                  </a:lnTo>
                  <a:lnTo>
                    <a:pt x="393" y="272"/>
                  </a:lnTo>
                  <a:lnTo>
                    <a:pt x="406" y="272"/>
                  </a:lnTo>
                  <a:lnTo>
                    <a:pt x="419" y="272"/>
                  </a:lnTo>
                  <a:lnTo>
                    <a:pt x="431" y="273"/>
                  </a:lnTo>
                  <a:lnTo>
                    <a:pt x="444" y="300"/>
                  </a:lnTo>
                  <a:lnTo>
                    <a:pt x="326" y="358"/>
                  </a:lnTo>
                  <a:lnTo>
                    <a:pt x="93" y="225"/>
                  </a:lnTo>
                  <a:lnTo>
                    <a:pt x="174" y="374"/>
                  </a:lnTo>
                  <a:lnTo>
                    <a:pt x="184" y="374"/>
                  </a:lnTo>
                  <a:lnTo>
                    <a:pt x="195" y="374"/>
                  </a:lnTo>
                  <a:lnTo>
                    <a:pt x="205" y="376"/>
                  </a:lnTo>
                  <a:lnTo>
                    <a:pt x="216" y="378"/>
                  </a:lnTo>
                  <a:lnTo>
                    <a:pt x="230" y="405"/>
                  </a:lnTo>
                  <a:lnTo>
                    <a:pt x="118" y="460"/>
                  </a:lnTo>
                  <a:lnTo>
                    <a:pt x="104" y="433"/>
                  </a:lnTo>
                  <a:lnTo>
                    <a:pt x="108" y="424"/>
                  </a:lnTo>
                  <a:lnTo>
                    <a:pt x="114" y="415"/>
                  </a:lnTo>
                  <a:lnTo>
                    <a:pt x="119" y="407"/>
                  </a:lnTo>
                  <a:lnTo>
                    <a:pt x="124" y="3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5" name="Freeform 45">
              <a:extLst>
                <a:ext uri="{FF2B5EF4-FFF2-40B4-BE49-F238E27FC236}">
                  <a16:creationId xmlns:a16="http://schemas.microsoft.com/office/drawing/2014/main" id="{50C21E28-5989-4CA8-6973-043D812112FD}"/>
                </a:ext>
              </a:extLst>
            </p:cNvPr>
            <p:cNvSpPr>
              <a:spLocks/>
            </p:cNvSpPr>
            <p:nvPr userDrawn="1"/>
          </p:nvSpPr>
          <p:spPr bwMode="auto">
            <a:xfrm>
              <a:off x="479227" y="6730454"/>
              <a:ext cx="31750" cy="41275"/>
            </a:xfrm>
            <a:custGeom>
              <a:avLst/>
              <a:gdLst>
                <a:gd name="T0" fmla="*/ 1 w 274"/>
                <a:gd name="T1" fmla="*/ 0 h 366"/>
                <a:gd name="T2" fmla="*/ 1 w 274"/>
                <a:gd name="T3" fmla="*/ 0 h 366"/>
                <a:gd name="T4" fmla="*/ 1 w 274"/>
                <a:gd name="T5" fmla="*/ 0 h 366"/>
                <a:gd name="T6" fmla="*/ 1 w 274"/>
                <a:gd name="T7" fmla="*/ 0 h 366"/>
                <a:gd name="T8" fmla="*/ 1 w 274"/>
                <a:gd name="T9" fmla="*/ 0 h 366"/>
                <a:gd name="T10" fmla="*/ 1 w 274"/>
                <a:gd name="T11" fmla="*/ 0 h 366"/>
                <a:gd name="T12" fmla="*/ 1 w 274"/>
                <a:gd name="T13" fmla="*/ 0 h 366"/>
                <a:gd name="T14" fmla="*/ 1 w 274"/>
                <a:gd name="T15" fmla="*/ 0 h 366"/>
                <a:gd name="T16" fmla="*/ 1 w 274"/>
                <a:gd name="T17" fmla="*/ 0 h 366"/>
                <a:gd name="T18" fmla="*/ 0 w 274"/>
                <a:gd name="T19" fmla="*/ 0 h 366"/>
                <a:gd name="T20" fmla="*/ 0 w 274"/>
                <a:gd name="T21" fmla="*/ 0 h 366"/>
                <a:gd name="T22" fmla="*/ 0 w 274"/>
                <a:gd name="T23" fmla="*/ 1 h 366"/>
                <a:gd name="T24" fmla="*/ 0 w 274"/>
                <a:gd name="T25" fmla="*/ 1 h 366"/>
                <a:gd name="T26" fmla="*/ 0 w 274"/>
                <a:gd name="T27" fmla="*/ 1 h 366"/>
                <a:gd name="T28" fmla="*/ 1 w 274"/>
                <a:gd name="T29" fmla="*/ 1 h 366"/>
                <a:gd name="T30" fmla="*/ 1 w 274"/>
                <a:gd name="T31" fmla="*/ 1 h 366"/>
                <a:gd name="T32" fmla="*/ 1 w 274"/>
                <a:gd name="T33" fmla="*/ 1 h 366"/>
                <a:gd name="T34" fmla="*/ 1 w 274"/>
                <a:gd name="T35" fmla="*/ 1 h 366"/>
                <a:gd name="T36" fmla="*/ 1 w 274"/>
                <a:gd name="T37" fmla="*/ 1 h 366"/>
                <a:gd name="T38" fmla="*/ 1 w 274"/>
                <a:gd name="T39" fmla="*/ 1 h 366"/>
                <a:gd name="T40" fmla="*/ 1 w 274"/>
                <a:gd name="T41" fmla="*/ 1 h 366"/>
                <a:gd name="T42" fmla="*/ 1 w 274"/>
                <a:gd name="T43" fmla="*/ 1 h 366"/>
                <a:gd name="T44" fmla="*/ 1 w 274"/>
                <a:gd name="T45" fmla="*/ 1 h 366"/>
                <a:gd name="T46" fmla="*/ 1 w 274"/>
                <a:gd name="T47" fmla="*/ 1 h 366"/>
                <a:gd name="T48" fmla="*/ 1 w 274"/>
                <a:gd name="T49" fmla="*/ 1 h 366"/>
                <a:gd name="T50" fmla="*/ 1 w 274"/>
                <a:gd name="T51" fmla="*/ 1 h 366"/>
                <a:gd name="T52" fmla="*/ 1 w 274"/>
                <a:gd name="T53" fmla="*/ 1 h 366"/>
                <a:gd name="T54" fmla="*/ 1 w 274"/>
                <a:gd name="T55" fmla="*/ 1 h 366"/>
                <a:gd name="T56" fmla="*/ 1 w 274"/>
                <a:gd name="T57" fmla="*/ 2 h 366"/>
                <a:gd name="T58" fmla="*/ 1 w 274"/>
                <a:gd name="T59" fmla="*/ 2 h 366"/>
                <a:gd name="T60" fmla="*/ 1 w 274"/>
                <a:gd name="T61" fmla="*/ 2 h 366"/>
                <a:gd name="T62" fmla="*/ 1 w 274"/>
                <a:gd name="T63" fmla="*/ 2 h 366"/>
                <a:gd name="T64" fmla="*/ 1 w 274"/>
                <a:gd name="T65" fmla="*/ 2 h 366"/>
                <a:gd name="T66" fmla="*/ 1 w 274"/>
                <a:gd name="T67" fmla="*/ 2 h 366"/>
                <a:gd name="T68" fmla="*/ 0 w 274"/>
                <a:gd name="T69" fmla="*/ 1 h 366"/>
                <a:gd name="T70" fmla="*/ 1 w 274"/>
                <a:gd name="T71" fmla="*/ 1 h 366"/>
                <a:gd name="T72" fmla="*/ 1 w 274"/>
                <a:gd name="T73" fmla="*/ 1 h 366"/>
                <a:gd name="T74" fmla="*/ 1 w 274"/>
                <a:gd name="T75" fmla="*/ 2 h 366"/>
                <a:gd name="T76" fmla="*/ 1 w 274"/>
                <a:gd name="T77" fmla="*/ 2 h 366"/>
                <a:gd name="T78" fmla="*/ 1 w 274"/>
                <a:gd name="T79" fmla="*/ 2 h 366"/>
                <a:gd name="T80" fmla="*/ 1 w 274"/>
                <a:gd name="T81" fmla="*/ 1 h 366"/>
                <a:gd name="T82" fmla="*/ 1 w 274"/>
                <a:gd name="T83" fmla="*/ 1 h 366"/>
                <a:gd name="T84" fmla="*/ 1 w 274"/>
                <a:gd name="T85" fmla="*/ 1 h 366"/>
                <a:gd name="T86" fmla="*/ 1 w 274"/>
                <a:gd name="T87" fmla="*/ 1 h 366"/>
                <a:gd name="T88" fmla="*/ 1 w 274"/>
                <a:gd name="T89" fmla="*/ 1 h 366"/>
                <a:gd name="T90" fmla="*/ 1 w 274"/>
                <a:gd name="T91" fmla="*/ 1 h 366"/>
                <a:gd name="T92" fmla="*/ 1 w 274"/>
                <a:gd name="T93" fmla="*/ 1 h 366"/>
                <a:gd name="T94" fmla="*/ 1 w 274"/>
                <a:gd name="T95" fmla="*/ 1 h 366"/>
                <a:gd name="T96" fmla="*/ 0 w 274"/>
                <a:gd name="T97" fmla="*/ 1 h 366"/>
                <a:gd name="T98" fmla="*/ 0 w 274"/>
                <a:gd name="T99" fmla="*/ 1 h 366"/>
                <a:gd name="T100" fmla="*/ 0 w 274"/>
                <a:gd name="T101" fmla="*/ 1 h 366"/>
                <a:gd name="T102" fmla="*/ 0 w 274"/>
                <a:gd name="T103" fmla="*/ 1 h 366"/>
                <a:gd name="T104" fmla="*/ 0 w 274"/>
                <a:gd name="T105" fmla="*/ 1 h 366"/>
                <a:gd name="T106" fmla="*/ 0 w 274"/>
                <a:gd name="T107" fmla="*/ 1 h 366"/>
                <a:gd name="T108" fmla="*/ 0 w 274"/>
                <a:gd name="T109" fmla="*/ 1 h 366"/>
                <a:gd name="T110" fmla="*/ 0 w 274"/>
                <a:gd name="T111" fmla="*/ 1 h 366"/>
                <a:gd name="T112" fmla="*/ 0 w 274"/>
                <a:gd name="T113" fmla="*/ 0 h 366"/>
                <a:gd name="T114" fmla="*/ 0 w 274"/>
                <a:gd name="T115" fmla="*/ 0 h 366"/>
                <a:gd name="T116" fmla="*/ 0 w 274"/>
                <a:gd name="T117" fmla="*/ 0 h 366"/>
                <a:gd name="T118" fmla="*/ 0 w 274"/>
                <a:gd name="T119" fmla="*/ 0 h 366"/>
                <a:gd name="T120" fmla="*/ 0 w 274"/>
                <a:gd name="T121" fmla="*/ 0 h 366"/>
                <a:gd name="T122" fmla="*/ 1 w 274"/>
                <a:gd name="T123" fmla="*/ 0 h 3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4" h="366">
                  <a:moveTo>
                    <a:pt x="124" y="9"/>
                  </a:moveTo>
                  <a:lnTo>
                    <a:pt x="146" y="5"/>
                  </a:lnTo>
                  <a:lnTo>
                    <a:pt x="170" y="1"/>
                  </a:lnTo>
                  <a:lnTo>
                    <a:pt x="193" y="0"/>
                  </a:lnTo>
                  <a:lnTo>
                    <a:pt x="213" y="0"/>
                  </a:lnTo>
                  <a:lnTo>
                    <a:pt x="234" y="95"/>
                  </a:lnTo>
                  <a:lnTo>
                    <a:pt x="196" y="104"/>
                  </a:lnTo>
                  <a:lnTo>
                    <a:pt x="189" y="93"/>
                  </a:lnTo>
                  <a:lnTo>
                    <a:pt x="181" y="83"/>
                  </a:lnTo>
                  <a:lnTo>
                    <a:pt x="174" y="72"/>
                  </a:lnTo>
                  <a:lnTo>
                    <a:pt x="169" y="62"/>
                  </a:lnTo>
                  <a:lnTo>
                    <a:pt x="158" y="59"/>
                  </a:lnTo>
                  <a:lnTo>
                    <a:pt x="146" y="59"/>
                  </a:lnTo>
                  <a:lnTo>
                    <a:pt x="133" y="59"/>
                  </a:lnTo>
                  <a:lnTo>
                    <a:pt x="118" y="63"/>
                  </a:lnTo>
                  <a:lnTo>
                    <a:pt x="108" y="65"/>
                  </a:lnTo>
                  <a:lnTo>
                    <a:pt x="100" y="68"/>
                  </a:lnTo>
                  <a:lnTo>
                    <a:pt x="93" y="73"/>
                  </a:lnTo>
                  <a:lnTo>
                    <a:pt x="86" y="79"/>
                  </a:lnTo>
                  <a:lnTo>
                    <a:pt x="81" y="85"/>
                  </a:lnTo>
                  <a:lnTo>
                    <a:pt x="79" y="92"/>
                  </a:lnTo>
                  <a:lnTo>
                    <a:pt x="78" y="96"/>
                  </a:lnTo>
                  <a:lnTo>
                    <a:pt x="78" y="101"/>
                  </a:lnTo>
                  <a:lnTo>
                    <a:pt x="78" y="106"/>
                  </a:lnTo>
                  <a:lnTo>
                    <a:pt x="79" y="111"/>
                  </a:lnTo>
                  <a:lnTo>
                    <a:pt x="80" y="117"/>
                  </a:lnTo>
                  <a:lnTo>
                    <a:pt x="83" y="122"/>
                  </a:lnTo>
                  <a:lnTo>
                    <a:pt x="86" y="127"/>
                  </a:lnTo>
                  <a:lnTo>
                    <a:pt x="91" y="130"/>
                  </a:lnTo>
                  <a:lnTo>
                    <a:pt x="95" y="135"/>
                  </a:lnTo>
                  <a:lnTo>
                    <a:pt x="100" y="137"/>
                  </a:lnTo>
                  <a:lnTo>
                    <a:pt x="105" y="140"/>
                  </a:lnTo>
                  <a:lnTo>
                    <a:pt x="112" y="142"/>
                  </a:lnTo>
                  <a:lnTo>
                    <a:pt x="125" y="145"/>
                  </a:lnTo>
                  <a:lnTo>
                    <a:pt x="140" y="148"/>
                  </a:lnTo>
                  <a:lnTo>
                    <a:pt x="156" y="150"/>
                  </a:lnTo>
                  <a:lnTo>
                    <a:pt x="172" y="152"/>
                  </a:lnTo>
                  <a:lnTo>
                    <a:pt x="188" y="156"/>
                  </a:lnTo>
                  <a:lnTo>
                    <a:pt x="203" y="160"/>
                  </a:lnTo>
                  <a:lnTo>
                    <a:pt x="219" y="165"/>
                  </a:lnTo>
                  <a:lnTo>
                    <a:pt x="233" y="172"/>
                  </a:lnTo>
                  <a:lnTo>
                    <a:pt x="240" y="176"/>
                  </a:lnTo>
                  <a:lnTo>
                    <a:pt x="246" y="181"/>
                  </a:lnTo>
                  <a:lnTo>
                    <a:pt x="252" y="186"/>
                  </a:lnTo>
                  <a:lnTo>
                    <a:pt x="257" y="193"/>
                  </a:lnTo>
                  <a:lnTo>
                    <a:pt x="261" y="200"/>
                  </a:lnTo>
                  <a:lnTo>
                    <a:pt x="266" y="207"/>
                  </a:lnTo>
                  <a:lnTo>
                    <a:pt x="269" y="216"/>
                  </a:lnTo>
                  <a:lnTo>
                    <a:pt x="271" y="226"/>
                  </a:lnTo>
                  <a:lnTo>
                    <a:pt x="273" y="237"/>
                  </a:lnTo>
                  <a:lnTo>
                    <a:pt x="274" y="247"/>
                  </a:lnTo>
                  <a:lnTo>
                    <a:pt x="273" y="257"/>
                  </a:lnTo>
                  <a:lnTo>
                    <a:pt x="271" y="268"/>
                  </a:lnTo>
                  <a:lnTo>
                    <a:pt x="268" y="277"/>
                  </a:lnTo>
                  <a:lnTo>
                    <a:pt x="264" y="287"/>
                  </a:lnTo>
                  <a:lnTo>
                    <a:pt x="258" y="296"/>
                  </a:lnTo>
                  <a:lnTo>
                    <a:pt x="251" y="305"/>
                  </a:lnTo>
                  <a:lnTo>
                    <a:pt x="244" y="313"/>
                  </a:lnTo>
                  <a:lnTo>
                    <a:pt x="234" y="322"/>
                  </a:lnTo>
                  <a:lnTo>
                    <a:pt x="225" y="329"/>
                  </a:lnTo>
                  <a:lnTo>
                    <a:pt x="213" y="335"/>
                  </a:lnTo>
                  <a:lnTo>
                    <a:pt x="200" y="342"/>
                  </a:lnTo>
                  <a:lnTo>
                    <a:pt x="187" y="347"/>
                  </a:lnTo>
                  <a:lnTo>
                    <a:pt x="172" y="352"/>
                  </a:lnTo>
                  <a:lnTo>
                    <a:pt x="156" y="356"/>
                  </a:lnTo>
                  <a:lnTo>
                    <a:pt x="136" y="361"/>
                  </a:lnTo>
                  <a:lnTo>
                    <a:pt x="114" y="363"/>
                  </a:lnTo>
                  <a:lnTo>
                    <a:pt x="93" y="365"/>
                  </a:lnTo>
                  <a:lnTo>
                    <a:pt x="74" y="366"/>
                  </a:lnTo>
                  <a:lnTo>
                    <a:pt x="54" y="274"/>
                  </a:lnTo>
                  <a:lnTo>
                    <a:pt x="91" y="266"/>
                  </a:lnTo>
                  <a:lnTo>
                    <a:pt x="99" y="276"/>
                  </a:lnTo>
                  <a:lnTo>
                    <a:pt x="107" y="288"/>
                  </a:lnTo>
                  <a:lnTo>
                    <a:pt x="114" y="299"/>
                  </a:lnTo>
                  <a:lnTo>
                    <a:pt x="119" y="309"/>
                  </a:lnTo>
                  <a:lnTo>
                    <a:pt x="127" y="310"/>
                  </a:lnTo>
                  <a:lnTo>
                    <a:pt x="137" y="310"/>
                  </a:lnTo>
                  <a:lnTo>
                    <a:pt x="148" y="309"/>
                  </a:lnTo>
                  <a:lnTo>
                    <a:pt x="159" y="308"/>
                  </a:lnTo>
                  <a:lnTo>
                    <a:pt x="169" y="305"/>
                  </a:lnTo>
                  <a:lnTo>
                    <a:pt x="177" y="300"/>
                  </a:lnTo>
                  <a:lnTo>
                    <a:pt x="184" y="296"/>
                  </a:lnTo>
                  <a:lnTo>
                    <a:pt x="190" y="291"/>
                  </a:lnTo>
                  <a:lnTo>
                    <a:pt x="194" y="285"/>
                  </a:lnTo>
                  <a:lnTo>
                    <a:pt x="197" y="277"/>
                  </a:lnTo>
                  <a:lnTo>
                    <a:pt x="197" y="269"/>
                  </a:lnTo>
                  <a:lnTo>
                    <a:pt x="196" y="260"/>
                  </a:lnTo>
                  <a:lnTo>
                    <a:pt x="195" y="255"/>
                  </a:lnTo>
                  <a:lnTo>
                    <a:pt x="192" y="250"/>
                  </a:lnTo>
                  <a:lnTo>
                    <a:pt x="189" y="245"/>
                  </a:lnTo>
                  <a:lnTo>
                    <a:pt x="184" y="242"/>
                  </a:lnTo>
                  <a:lnTo>
                    <a:pt x="180" y="239"/>
                  </a:lnTo>
                  <a:lnTo>
                    <a:pt x="175" y="236"/>
                  </a:lnTo>
                  <a:lnTo>
                    <a:pt x="170" y="234"/>
                  </a:lnTo>
                  <a:lnTo>
                    <a:pt x="163" y="232"/>
                  </a:lnTo>
                  <a:lnTo>
                    <a:pt x="135" y="226"/>
                  </a:lnTo>
                  <a:lnTo>
                    <a:pt x="103" y="221"/>
                  </a:lnTo>
                  <a:lnTo>
                    <a:pt x="86" y="218"/>
                  </a:lnTo>
                  <a:lnTo>
                    <a:pt x="70" y="214"/>
                  </a:lnTo>
                  <a:lnTo>
                    <a:pt x="55" y="208"/>
                  </a:lnTo>
                  <a:lnTo>
                    <a:pt x="40" y="202"/>
                  </a:lnTo>
                  <a:lnTo>
                    <a:pt x="34" y="198"/>
                  </a:lnTo>
                  <a:lnTo>
                    <a:pt x="27" y="193"/>
                  </a:lnTo>
                  <a:lnTo>
                    <a:pt x="21" y="187"/>
                  </a:lnTo>
                  <a:lnTo>
                    <a:pt x="17" y="181"/>
                  </a:lnTo>
                  <a:lnTo>
                    <a:pt x="11" y="174"/>
                  </a:lnTo>
                  <a:lnTo>
                    <a:pt x="7" y="166"/>
                  </a:lnTo>
                  <a:lnTo>
                    <a:pt x="4" y="158"/>
                  </a:lnTo>
                  <a:lnTo>
                    <a:pt x="2" y="148"/>
                  </a:lnTo>
                  <a:lnTo>
                    <a:pt x="0" y="138"/>
                  </a:lnTo>
                  <a:lnTo>
                    <a:pt x="0" y="126"/>
                  </a:lnTo>
                  <a:lnTo>
                    <a:pt x="0" y="115"/>
                  </a:lnTo>
                  <a:lnTo>
                    <a:pt x="2" y="105"/>
                  </a:lnTo>
                  <a:lnTo>
                    <a:pt x="5" y="94"/>
                  </a:lnTo>
                  <a:lnTo>
                    <a:pt x="10" y="84"/>
                  </a:lnTo>
                  <a:lnTo>
                    <a:pt x="16" y="74"/>
                  </a:lnTo>
                  <a:lnTo>
                    <a:pt x="23" y="65"/>
                  </a:lnTo>
                  <a:lnTo>
                    <a:pt x="31" y="55"/>
                  </a:lnTo>
                  <a:lnTo>
                    <a:pt x="41" y="47"/>
                  </a:lnTo>
                  <a:lnTo>
                    <a:pt x="51" y="38"/>
                  </a:lnTo>
                  <a:lnTo>
                    <a:pt x="64" y="31"/>
                  </a:lnTo>
                  <a:lnTo>
                    <a:pt x="77" y="25"/>
                  </a:lnTo>
                  <a:lnTo>
                    <a:pt x="92" y="18"/>
                  </a:lnTo>
                  <a:lnTo>
                    <a:pt x="107" y="13"/>
                  </a:lnTo>
                  <a:lnTo>
                    <a:pt x="124"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6" name="Freeform 46">
              <a:extLst>
                <a:ext uri="{FF2B5EF4-FFF2-40B4-BE49-F238E27FC236}">
                  <a16:creationId xmlns:a16="http://schemas.microsoft.com/office/drawing/2014/main" id="{354FA760-0956-DA3D-FD56-5F1A980421CE}"/>
                </a:ext>
              </a:extLst>
            </p:cNvPr>
            <p:cNvSpPr>
              <a:spLocks/>
            </p:cNvSpPr>
            <p:nvPr userDrawn="1"/>
          </p:nvSpPr>
          <p:spPr bwMode="auto">
            <a:xfrm>
              <a:off x="441127" y="6738392"/>
              <a:ext cx="22225" cy="38100"/>
            </a:xfrm>
            <a:custGeom>
              <a:avLst/>
              <a:gdLst>
                <a:gd name="T0" fmla="*/ 1 w 195"/>
                <a:gd name="T1" fmla="*/ 0 h 347"/>
                <a:gd name="T2" fmla="*/ 1 w 195"/>
                <a:gd name="T3" fmla="*/ 0 h 347"/>
                <a:gd name="T4" fmla="*/ 1 w 195"/>
                <a:gd name="T5" fmla="*/ 0 h 347"/>
                <a:gd name="T6" fmla="*/ 1 w 195"/>
                <a:gd name="T7" fmla="*/ 0 h 347"/>
                <a:gd name="T8" fmla="*/ 1 w 195"/>
                <a:gd name="T9" fmla="*/ 0 h 347"/>
                <a:gd name="T10" fmla="*/ 1 w 195"/>
                <a:gd name="T11" fmla="*/ 0 h 347"/>
                <a:gd name="T12" fmla="*/ 1 w 195"/>
                <a:gd name="T13" fmla="*/ 1 h 347"/>
                <a:gd name="T14" fmla="*/ 1 w 195"/>
                <a:gd name="T15" fmla="*/ 1 h 347"/>
                <a:gd name="T16" fmla="*/ 1 w 195"/>
                <a:gd name="T17" fmla="*/ 1 h 347"/>
                <a:gd name="T18" fmla="*/ 1 w 195"/>
                <a:gd name="T19" fmla="*/ 1 h 347"/>
                <a:gd name="T20" fmla="*/ 1 w 195"/>
                <a:gd name="T21" fmla="*/ 1 h 347"/>
                <a:gd name="T22" fmla="*/ 1 w 195"/>
                <a:gd name="T23" fmla="*/ 2 h 347"/>
                <a:gd name="T24" fmla="*/ 0 w 195"/>
                <a:gd name="T25" fmla="*/ 2 h 347"/>
                <a:gd name="T26" fmla="*/ 0 w 195"/>
                <a:gd name="T27" fmla="*/ 2 h 347"/>
                <a:gd name="T28" fmla="*/ 0 w 195"/>
                <a:gd name="T29" fmla="*/ 1 h 347"/>
                <a:gd name="T30" fmla="*/ 0 w 195"/>
                <a:gd name="T31" fmla="*/ 1 h 347"/>
                <a:gd name="T32" fmla="*/ 0 w 195"/>
                <a:gd name="T33" fmla="*/ 1 h 347"/>
                <a:gd name="T34" fmla="*/ 0 w 195"/>
                <a:gd name="T35" fmla="*/ 1 h 347"/>
                <a:gd name="T36" fmla="*/ 0 w 195"/>
                <a:gd name="T37" fmla="*/ 0 h 347"/>
                <a:gd name="T38" fmla="*/ 0 w 195"/>
                <a:gd name="T39" fmla="*/ 0 h 347"/>
                <a:gd name="T40" fmla="*/ 0 w 195"/>
                <a:gd name="T41" fmla="*/ 0 h 347"/>
                <a:gd name="T42" fmla="*/ 0 w 195"/>
                <a:gd name="T43" fmla="*/ 0 h 347"/>
                <a:gd name="T44" fmla="*/ 0 w 195"/>
                <a:gd name="T45" fmla="*/ 0 h 347"/>
                <a:gd name="T46" fmla="*/ 0 w 195"/>
                <a:gd name="T47" fmla="*/ 0 h 347"/>
                <a:gd name="T48" fmla="*/ 1 w 195"/>
                <a:gd name="T49" fmla="*/ 0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5" h="347">
                  <a:moveTo>
                    <a:pt x="168" y="0"/>
                  </a:moveTo>
                  <a:lnTo>
                    <a:pt x="171" y="31"/>
                  </a:lnTo>
                  <a:lnTo>
                    <a:pt x="161" y="38"/>
                  </a:lnTo>
                  <a:lnTo>
                    <a:pt x="150" y="44"/>
                  </a:lnTo>
                  <a:lnTo>
                    <a:pt x="139" y="51"/>
                  </a:lnTo>
                  <a:lnTo>
                    <a:pt x="127" y="56"/>
                  </a:lnTo>
                  <a:lnTo>
                    <a:pt x="146" y="285"/>
                  </a:lnTo>
                  <a:lnTo>
                    <a:pt x="158" y="287"/>
                  </a:lnTo>
                  <a:lnTo>
                    <a:pt x="169" y="292"/>
                  </a:lnTo>
                  <a:lnTo>
                    <a:pt x="181" y="297"/>
                  </a:lnTo>
                  <a:lnTo>
                    <a:pt x="193" y="302"/>
                  </a:lnTo>
                  <a:lnTo>
                    <a:pt x="195" y="333"/>
                  </a:lnTo>
                  <a:lnTo>
                    <a:pt x="26" y="347"/>
                  </a:lnTo>
                  <a:lnTo>
                    <a:pt x="24" y="316"/>
                  </a:lnTo>
                  <a:lnTo>
                    <a:pt x="34" y="309"/>
                  </a:lnTo>
                  <a:lnTo>
                    <a:pt x="45" y="302"/>
                  </a:lnTo>
                  <a:lnTo>
                    <a:pt x="57" y="296"/>
                  </a:lnTo>
                  <a:lnTo>
                    <a:pt x="67" y="292"/>
                  </a:lnTo>
                  <a:lnTo>
                    <a:pt x="48" y="62"/>
                  </a:lnTo>
                  <a:lnTo>
                    <a:pt x="37" y="59"/>
                  </a:lnTo>
                  <a:lnTo>
                    <a:pt x="25" y="55"/>
                  </a:lnTo>
                  <a:lnTo>
                    <a:pt x="13" y="50"/>
                  </a:lnTo>
                  <a:lnTo>
                    <a:pt x="2" y="43"/>
                  </a:lnTo>
                  <a:lnTo>
                    <a:pt x="0" y="14"/>
                  </a:lnTo>
                  <a:lnTo>
                    <a:pt x="16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7" name="Freeform 47">
              <a:extLst>
                <a:ext uri="{FF2B5EF4-FFF2-40B4-BE49-F238E27FC236}">
                  <a16:creationId xmlns:a16="http://schemas.microsoft.com/office/drawing/2014/main" id="{5F20CE22-F0D1-BEE7-671E-BFE02684D767}"/>
                </a:ext>
              </a:extLst>
            </p:cNvPr>
            <p:cNvSpPr>
              <a:spLocks/>
            </p:cNvSpPr>
            <p:nvPr userDrawn="1"/>
          </p:nvSpPr>
          <p:spPr bwMode="auto">
            <a:xfrm>
              <a:off x="393502" y="6738392"/>
              <a:ext cx="26988" cy="39688"/>
            </a:xfrm>
            <a:custGeom>
              <a:avLst/>
              <a:gdLst>
                <a:gd name="T0" fmla="*/ 1 w 243"/>
                <a:gd name="T1" fmla="*/ 0 h 344"/>
                <a:gd name="T2" fmla="*/ 1 w 243"/>
                <a:gd name="T3" fmla="*/ 0 h 344"/>
                <a:gd name="T4" fmla="*/ 1 w 243"/>
                <a:gd name="T5" fmla="*/ 1 h 344"/>
                <a:gd name="T6" fmla="*/ 1 w 243"/>
                <a:gd name="T7" fmla="*/ 1 h 344"/>
                <a:gd name="T8" fmla="*/ 1 w 243"/>
                <a:gd name="T9" fmla="*/ 0 h 344"/>
                <a:gd name="T10" fmla="*/ 1 w 243"/>
                <a:gd name="T11" fmla="*/ 0 h 344"/>
                <a:gd name="T12" fmla="*/ 1 w 243"/>
                <a:gd name="T13" fmla="*/ 0 h 344"/>
                <a:gd name="T14" fmla="*/ 1 w 243"/>
                <a:gd name="T15" fmla="*/ 0 h 344"/>
                <a:gd name="T16" fmla="*/ 0 w 243"/>
                <a:gd name="T17" fmla="*/ 0 h 344"/>
                <a:gd name="T18" fmla="*/ 0 w 243"/>
                <a:gd name="T19" fmla="*/ 0 h 344"/>
                <a:gd name="T20" fmla="*/ 0 w 243"/>
                <a:gd name="T21" fmla="*/ 0 h 344"/>
                <a:gd name="T22" fmla="*/ 0 w 243"/>
                <a:gd name="T23" fmla="*/ 0 h 344"/>
                <a:gd name="T24" fmla="*/ 0 w 243"/>
                <a:gd name="T25" fmla="*/ 1 h 344"/>
                <a:gd name="T26" fmla="*/ 0 w 243"/>
                <a:gd name="T27" fmla="*/ 1 h 344"/>
                <a:gd name="T28" fmla="*/ 0 w 243"/>
                <a:gd name="T29" fmla="*/ 1 h 344"/>
                <a:gd name="T30" fmla="*/ 0 w 243"/>
                <a:gd name="T31" fmla="*/ 1 h 344"/>
                <a:gd name="T32" fmla="*/ 1 w 243"/>
                <a:gd name="T33" fmla="*/ 1 h 344"/>
                <a:gd name="T34" fmla="*/ 1 w 243"/>
                <a:gd name="T35" fmla="*/ 1 h 344"/>
                <a:gd name="T36" fmla="*/ 1 w 243"/>
                <a:gd name="T37" fmla="*/ 1 h 344"/>
                <a:gd name="T38" fmla="*/ 1 w 243"/>
                <a:gd name="T39" fmla="*/ 1 h 344"/>
                <a:gd name="T40" fmla="*/ 1 w 243"/>
                <a:gd name="T41" fmla="*/ 1 h 344"/>
                <a:gd name="T42" fmla="*/ 1 w 243"/>
                <a:gd name="T43" fmla="*/ 1 h 344"/>
                <a:gd name="T44" fmla="*/ 1 w 243"/>
                <a:gd name="T45" fmla="*/ 1 h 344"/>
                <a:gd name="T46" fmla="*/ 1 w 243"/>
                <a:gd name="T47" fmla="*/ 1 h 344"/>
                <a:gd name="T48" fmla="*/ 1 w 243"/>
                <a:gd name="T49" fmla="*/ 1 h 344"/>
                <a:gd name="T50" fmla="*/ 1 w 243"/>
                <a:gd name="T51" fmla="*/ 1 h 344"/>
                <a:gd name="T52" fmla="*/ 1 w 243"/>
                <a:gd name="T53" fmla="*/ 2 h 344"/>
                <a:gd name="T54" fmla="*/ 1 w 243"/>
                <a:gd name="T55" fmla="*/ 2 h 344"/>
                <a:gd name="T56" fmla="*/ 1 w 243"/>
                <a:gd name="T57" fmla="*/ 2 h 344"/>
                <a:gd name="T58" fmla="*/ 1 w 243"/>
                <a:gd name="T59" fmla="*/ 2 h 344"/>
                <a:gd name="T60" fmla="*/ 1 w 243"/>
                <a:gd name="T61" fmla="*/ 2 h 344"/>
                <a:gd name="T62" fmla="*/ 1 w 243"/>
                <a:gd name="T63" fmla="*/ 2 h 344"/>
                <a:gd name="T64" fmla="*/ 0 w 243"/>
                <a:gd name="T65" fmla="*/ 2 h 344"/>
                <a:gd name="T66" fmla="*/ 0 w 243"/>
                <a:gd name="T67" fmla="*/ 2 h 344"/>
                <a:gd name="T68" fmla="*/ 0 w 243"/>
                <a:gd name="T69" fmla="*/ 1 h 344"/>
                <a:gd name="T70" fmla="*/ 0 w 243"/>
                <a:gd name="T71" fmla="*/ 1 h 344"/>
                <a:gd name="T72" fmla="*/ 0 w 243"/>
                <a:gd name="T73" fmla="*/ 1 h 344"/>
                <a:gd name="T74" fmla="*/ 0 w 243"/>
                <a:gd name="T75" fmla="*/ 2 h 344"/>
                <a:gd name="T76" fmla="*/ 0 w 243"/>
                <a:gd name="T77" fmla="*/ 2 h 344"/>
                <a:gd name="T78" fmla="*/ 1 w 243"/>
                <a:gd name="T79" fmla="*/ 2 h 344"/>
                <a:gd name="T80" fmla="*/ 1 w 243"/>
                <a:gd name="T81" fmla="*/ 2 h 344"/>
                <a:gd name="T82" fmla="*/ 1 w 243"/>
                <a:gd name="T83" fmla="*/ 2 h 344"/>
                <a:gd name="T84" fmla="*/ 1 w 243"/>
                <a:gd name="T85" fmla="*/ 1 h 344"/>
                <a:gd name="T86" fmla="*/ 1 w 243"/>
                <a:gd name="T87" fmla="*/ 1 h 344"/>
                <a:gd name="T88" fmla="*/ 1 w 243"/>
                <a:gd name="T89" fmla="*/ 1 h 344"/>
                <a:gd name="T90" fmla="*/ 1 w 243"/>
                <a:gd name="T91" fmla="*/ 1 h 344"/>
                <a:gd name="T92" fmla="*/ 1 w 243"/>
                <a:gd name="T93" fmla="*/ 1 h 344"/>
                <a:gd name="T94" fmla="*/ 1 w 243"/>
                <a:gd name="T95" fmla="*/ 1 h 344"/>
                <a:gd name="T96" fmla="*/ 0 w 243"/>
                <a:gd name="T97" fmla="*/ 1 h 344"/>
                <a:gd name="T98" fmla="*/ 0 w 243"/>
                <a:gd name="T99" fmla="*/ 1 h 344"/>
                <a:gd name="T100" fmla="*/ 0 w 243"/>
                <a:gd name="T101" fmla="*/ 1 h 344"/>
                <a:gd name="T102" fmla="*/ 0 w 243"/>
                <a:gd name="T103" fmla="*/ 1 h 344"/>
                <a:gd name="T104" fmla="*/ 0 w 243"/>
                <a:gd name="T105" fmla="*/ 1 h 344"/>
                <a:gd name="T106" fmla="*/ 0 w 243"/>
                <a:gd name="T107" fmla="*/ 1 h 344"/>
                <a:gd name="T108" fmla="*/ 0 w 243"/>
                <a:gd name="T109" fmla="*/ 1 h 344"/>
                <a:gd name="T110" fmla="*/ 0 w 243"/>
                <a:gd name="T111" fmla="*/ 0 h 344"/>
                <a:gd name="T112" fmla="*/ 0 w 243"/>
                <a:gd name="T113" fmla="*/ 0 h 344"/>
                <a:gd name="T114" fmla="*/ 0 w 243"/>
                <a:gd name="T115" fmla="*/ 0 h 344"/>
                <a:gd name="T116" fmla="*/ 0 w 243"/>
                <a:gd name="T117" fmla="*/ 0 h 344"/>
                <a:gd name="T118" fmla="*/ 0 w 243"/>
                <a:gd name="T119" fmla="*/ 0 h 344"/>
                <a:gd name="T120" fmla="*/ 0 w 243"/>
                <a:gd name="T121" fmla="*/ 0 h 344"/>
                <a:gd name="T122" fmla="*/ 1 w 243"/>
                <a:gd name="T123" fmla="*/ 0 h 3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3" h="344">
                  <a:moveTo>
                    <a:pt x="152" y="0"/>
                  </a:moveTo>
                  <a:lnTo>
                    <a:pt x="176" y="1"/>
                  </a:lnTo>
                  <a:lnTo>
                    <a:pt x="199" y="3"/>
                  </a:lnTo>
                  <a:lnTo>
                    <a:pt x="220" y="7"/>
                  </a:lnTo>
                  <a:lnTo>
                    <a:pt x="240" y="12"/>
                  </a:lnTo>
                  <a:lnTo>
                    <a:pt x="238" y="110"/>
                  </a:lnTo>
                  <a:lnTo>
                    <a:pt x="200" y="109"/>
                  </a:lnTo>
                  <a:lnTo>
                    <a:pt x="195" y="97"/>
                  </a:lnTo>
                  <a:lnTo>
                    <a:pt x="190" y="84"/>
                  </a:lnTo>
                  <a:lnTo>
                    <a:pt x="185" y="72"/>
                  </a:lnTo>
                  <a:lnTo>
                    <a:pt x="182" y="61"/>
                  </a:lnTo>
                  <a:lnTo>
                    <a:pt x="173" y="57"/>
                  </a:lnTo>
                  <a:lnTo>
                    <a:pt x="162" y="53"/>
                  </a:lnTo>
                  <a:lnTo>
                    <a:pt x="149" y="50"/>
                  </a:lnTo>
                  <a:lnTo>
                    <a:pt x="133" y="49"/>
                  </a:lnTo>
                  <a:lnTo>
                    <a:pt x="123" y="49"/>
                  </a:lnTo>
                  <a:lnTo>
                    <a:pt x="115" y="51"/>
                  </a:lnTo>
                  <a:lnTo>
                    <a:pt x="106" y="53"/>
                  </a:lnTo>
                  <a:lnTo>
                    <a:pt x="99" y="58"/>
                  </a:lnTo>
                  <a:lnTo>
                    <a:pt x="93" y="63"/>
                  </a:lnTo>
                  <a:lnTo>
                    <a:pt x="88" y="69"/>
                  </a:lnTo>
                  <a:lnTo>
                    <a:pt x="86" y="73"/>
                  </a:lnTo>
                  <a:lnTo>
                    <a:pt x="85" y="78"/>
                  </a:lnTo>
                  <a:lnTo>
                    <a:pt x="84" y="82"/>
                  </a:lnTo>
                  <a:lnTo>
                    <a:pt x="84" y="87"/>
                  </a:lnTo>
                  <a:lnTo>
                    <a:pt x="84" y="94"/>
                  </a:lnTo>
                  <a:lnTo>
                    <a:pt x="85" y="99"/>
                  </a:lnTo>
                  <a:lnTo>
                    <a:pt x="87" y="104"/>
                  </a:lnTo>
                  <a:lnTo>
                    <a:pt x="90" y="109"/>
                  </a:lnTo>
                  <a:lnTo>
                    <a:pt x="94" y="114"/>
                  </a:lnTo>
                  <a:lnTo>
                    <a:pt x="98" y="118"/>
                  </a:lnTo>
                  <a:lnTo>
                    <a:pt x="103" y="122"/>
                  </a:lnTo>
                  <a:lnTo>
                    <a:pt x="108" y="125"/>
                  </a:lnTo>
                  <a:lnTo>
                    <a:pt x="120" y="132"/>
                  </a:lnTo>
                  <a:lnTo>
                    <a:pt x="134" y="138"/>
                  </a:lnTo>
                  <a:lnTo>
                    <a:pt x="149" y="144"/>
                  </a:lnTo>
                  <a:lnTo>
                    <a:pt x="164" y="151"/>
                  </a:lnTo>
                  <a:lnTo>
                    <a:pt x="179" y="157"/>
                  </a:lnTo>
                  <a:lnTo>
                    <a:pt x="194" y="164"/>
                  </a:lnTo>
                  <a:lnTo>
                    <a:pt x="208" y="173"/>
                  </a:lnTo>
                  <a:lnTo>
                    <a:pt x="219" y="183"/>
                  </a:lnTo>
                  <a:lnTo>
                    <a:pt x="224" y="189"/>
                  </a:lnTo>
                  <a:lnTo>
                    <a:pt x="230" y="195"/>
                  </a:lnTo>
                  <a:lnTo>
                    <a:pt x="234" y="202"/>
                  </a:lnTo>
                  <a:lnTo>
                    <a:pt x="237" y="210"/>
                  </a:lnTo>
                  <a:lnTo>
                    <a:pt x="240" y="217"/>
                  </a:lnTo>
                  <a:lnTo>
                    <a:pt x="242" y="226"/>
                  </a:lnTo>
                  <a:lnTo>
                    <a:pt x="243" y="235"/>
                  </a:lnTo>
                  <a:lnTo>
                    <a:pt x="243" y="246"/>
                  </a:lnTo>
                  <a:lnTo>
                    <a:pt x="242" y="256"/>
                  </a:lnTo>
                  <a:lnTo>
                    <a:pt x="240" y="266"/>
                  </a:lnTo>
                  <a:lnTo>
                    <a:pt x="237" y="276"/>
                  </a:lnTo>
                  <a:lnTo>
                    <a:pt x="233" y="285"/>
                  </a:lnTo>
                  <a:lnTo>
                    <a:pt x="228" y="294"/>
                  </a:lnTo>
                  <a:lnTo>
                    <a:pt x="221" y="303"/>
                  </a:lnTo>
                  <a:lnTo>
                    <a:pt x="213" y="310"/>
                  </a:lnTo>
                  <a:lnTo>
                    <a:pt x="204" y="317"/>
                  </a:lnTo>
                  <a:lnTo>
                    <a:pt x="195" y="323"/>
                  </a:lnTo>
                  <a:lnTo>
                    <a:pt x="184" y="329"/>
                  </a:lnTo>
                  <a:lnTo>
                    <a:pt x="173" y="333"/>
                  </a:lnTo>
                  <a:lnTo>
                    <a:pt x="160" y="338"/>
                  </a:lnTo>
                  <a:lnTo>
                    <a:pt x="146" y="341"/>
                  </a:lnTo>
                  <a:lnTo>
                    <a:pt x="132" y="343"/>
                  </a:lnTo>
                  <a:lnTo>
                    <a:pt x="116" y="344"/>
                  </a:lnTo>
                  <a:lnTo>
                    <a:pt x="100" y="344"/>
                  </a:lnTo>
                  <a:lnTo>
                    <a:pt x="79" y="343"/>
                  </a:lnTo>
                  <a:lnTo>
                    <a:pt x="58" y="341"/>
                  </a:lnTo>
                  <a:lnTo>
                    <a:pt x="37" y="338"/>
                  </a:lnTo>
                  <a:lnTo>
                    <a:pt x="18" y="333"/>
                  </a:lnTo>
                  <a:lnTo>
                    <a:pt x="20" y="239"/>
                  </a:lnTo>
                  <a:lnTo>
                    <a:pt x="58" y="240"/>
                  </a:lnTo>
                  <a:lnTo>
                    <a:pt x="64" y="253"/>
                  </a:lnTo>
                  <a:lnTo>
                    <a:pt x="69" y="266"/>
                  </a:lnTo>
                  <a:lnTo>
                    <a:pt x="73" y="278"/>
                  </a:lnTo>
                  <a:lnTo>
                    <a:pt x="76" y="289"/>
                  </a:lnTo>
                  <a:lnTo>
                    <a:pt x="83" y="292"/>
                  </a:lnTo>
                  <a:lnTo>
                    <a:pt x="93" y="294"/>
                  </a:lnTo>
                  <a:lnTo>
                    <a:pt x="103" y="296"/>
                  </a:lnTo>
                  <a:lnTo>
                    <a:pt x="115" y="298"/>
                  </a:lnTo>
                  <a:lnTo>
                    <a:pt x="124" y="296"/>
                  </a:lnTo>
                  <a:lnTo>
                    <a:pt x="134" y="295"/>
                  </a:lnTo>
                  <a:lnTo>
                    <a:pt x="142" y="292"/>
                  </a:lnTo>
                  <a:lnTo>
                    <a:pt x="149" y="288"/>
                  </a:lnTo>
                  <a:lnTo>
                    <a:pt x="155" y="284"/>
                  </a:lnTo>
                  <a:lnTo>
                    <a:pt x="158" y="276"/>
                  </a:lnTo>
                  <a:lnTo>
                    <a:pt x="161" y="269"/>
                  </a:lnTo>
                  <a:lnTo>
                    <a:pt x="162" y="261"/>
                  </a:lnTo>
                  <a:lnTo>
                    <a:pt x="162" y="255"/>
                  </a:lnTo>
                  <a:lnTo>
                    <a:pt x="160" y="250"/>
                  </a:lnTo>
                  <a:lnTo>
                    <a:pt x="158" y="245"/>
                  </a:lnTo>
                  <a:lnTo>
                    <a:pt x="156" y="240"/>
                  </a:lnTo>
                  <a:lnTo>
                    <a:pt x="152" y="236"/>
                  </a:lnTo>
                  <a:lnTo>
                    <a:pt x="147" y="232"/>
                  </a:lnTo>
                  <a:lnTo>
                    <a:pt x="142" y="229"/>
                  </a:lnTo>
                  <a:lnTo>
                    <a:pt x="137" y="225"/>
                  </a:lnTo>
                  <a:lnTo>
                    <a:pt x="111" y="213"/>
                  </a:lnTo>
                  <a:lnTo>
                    <a:pt x="81" y="200"/>
                  </a:lnTo>
                  <a:lnTo>
                    <a:pt x="65" y="193"/>
                  </a:lnTo>
                  <a:lnTo>
                    <a:pt x="50" y="185"/>
                  </a:lnTo>
                  <a:lnTo>
                    <a:pt x="37" y="177"/>
                  </a:lnTo>
                  <a:lnTo>
                    <a:pt x="24" y="166"/>
                  </a:lnTo>
                  <a:lnTo>
                    <a:pt x="19" y="160"/>
                  </a:lnTo>
                  <a:lnTo>
                    <a:pt x="14" y="154"/>
                  </a:lnTo>
                  <a:lnTo>
                    <a:pt x="10" y="147"/>
                  </a:lnTo>
                  <a:lnTo>
                    <a:pt x="6" y="140"/>
                  </a:lnTo>
                  <a:lnTo>
                    <a:pt x="3" y="133"/>
                  </a:lnTo>
                  <a:lnTo>
                    <a:pt x="2" y="124"/>
                  </a:lnTo>
                  <a:lnTo>
                    <a:pt x="0" y="115"/>
                  </a:lnTo>
                  <a:lnTo>
                    <a:pt x="0" y="105"/>
                  </a:lnTo>
                  <a:lnTo>
                    <a:pt x="1" y="94"/>
                  </a:lnTo>
                  <a:lnTo>
                    <a:pt x="3" y="83"/>
                  </a:lnTo>
                  <a:lnTo>
                    <a:pt x="6" y="72"/>
                  </a:lnTo>
                  <a:lnTo>
                    <a:pt x="11" y="63"/>
                  </a:lnTo>
                  <a:lnTo>
                    <a:pt x="17" y="53"/>
                  </a:lnTo>
                  <a:lnTo>
                    <a:pt x="24" y="44"/>
                  </a:lnTo>
                  <a:lnTo>
                    <a:pt x="31" y="36"/>
                  </a:lnTo>
                  <a:lnTo>
                    <a:pt x="41" y="28"/>
                  </a:lnTo>
                  <a:lnTo>
                    <a:pt x="51" y="22"/>
                  </a:lnTo>
                  <a:lnTo>
                    <a:pt x="63" y="15"/>
                  </a:lnTo>
                  <a:lnTo>
                    <a:pt x="75" y="10"/>
                  </a:lnTo>
                  <a:lnTo>
                    <a:pt x="88" y="6"/>
                  </a:lnTo>
                  <a:lnTo>
                    <a:pt x="103" y="3"/>
                  </a:lnTo>
                  <a:lnTo>
                    <a:pt x="118" y="1"/>
                  </a:lnTo>
                  <a:lnTo>
                    <a:pt x="135" y="0"/>
                  </a:lnTo>
                  <a:lnTo>
                    <a:pt x="15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sp>
          <p:nvSpPr>
            <p:cNvPr id="38" name="Freeform 48">
              <a:extLst>
                <a:ext uri="{FF2B5EF4-FFF2-40B4-BE49-F238E27FC236}">
                  <a16:creationId xmlns:a16="http://schemas.microsoft.com/office/drawing/2014/main" id="{9D9A4982-8059-9BB5-D508-E00AA9346733}"/>
                </a:ext>
              </a:extLst>
            </p:cNvPr>
            <p:cNvSpPr>
              <a:spLocks/>
            </p:cNvSpPr>
            <p:nvPr userDrawn="1"/>
          </p:nvSpPr>
          <p:spPr bwMode="auto">
            <a:xfrm>
              <a:off x="356990" y="6752679"/>
              <a:ext cx="9525" cy="11113"/>
            </a:xfrm>
            <a:custGeom>
              <a:avLst/>
              <a:gdLst>
                <a:gd name="T0" fmla="*/ 0 w 91"/>
                <a:gd name="T1" fmla="*/ 0 h 94"/>
                <a:gd name="T2" fmla="*/ 0 w 91"/>
                <a:gd name="T3" fmla="*/ 0 h 94"/>
                <a:gd name="T4" fmla="*/ 0 w 91"/>
                <a:gd name="T5" fmla="*/ 0 h 94"/>
                <a:gd name="T6" fmla="*/ 0 w 91"/>
                <a:gd name="T7" fmla="*/ 0 h 94"/>
                <a:gd name="T8" fmla="*/ 0 w 91"/>
                <a:gd name="T9" fmla="*/ 0 h 94"/>
                <a:gd name="T10" fmla="*/ 0 w 91"/>
                <a:gd name="T11" fmla="*/ 0 h 94"/>
                <a:gd name="T12" fmla="*/ 0 w 91"/>
                <a:gd name="T13" fmla="*/ 0 h 94"/>
                <a:gd name="T14" fmla="*/ 0 w 91"/>
                <a:gd name="T15" fmla="*/ 0 h 94"/>
                <a:gd name="T16" fmla="*/ 0 w 91"/>
                <a:gd name="T17" fmla="*/ 0 h 94"/>
                <a:gd name="T18" fmla="*/ 0 w 91"/>
                <a:gd name="T19" fmla="*/ 0 h 94"/>
                <a:gd name="T20" fmla="*/ 0 w 91"/>
                <a:gd name="T21" fmla="*/ 0 h 94"/>
                <a:gd name="T22" fmla="*/ 0 w 91"/>
                <a:gd name="T23" fmla="*/ 0 h 94"/>
                <a:gd name="T24" fmla="*/ 0 w 91"/>
                <a:gd name="T25" fmla="*/ 0 h 94"/>
                <a:gd name="T26" fmla="*/ 0 w 91"/>
                <a:gd name="T27" fmla="*/ 1 h 94"/>
                <a:gd name="T28" fmla="*/ 0 w 91"/>
                <a:gd name="T29" fmla="*/ 1 h 94"/>
                <a:gd name="T30" fmla="*/ 0 w 91"/>
                <a:gd name="T31" fmla="*/ 1 h 94"/>
                <a:gd name="T32" fmla="*/ 0 w 91"/>
                <a:gd name="T33" fmla="*/ 1 h 94"/>
                <a:gd name="T34" fmla="*/ 0 w 91"/>
                <a:gd name="T35" fmla="*/ 1 h 94"/>
                <a:gd name="T36" fmla="*/ 0 w 91"/>
                <a:gd name="T37" fmla="*/ 0 h 94"/>
                <a:gd name="T38" fmla="*/ 0 w 91"/>
                <a:gd name="T39" fmla="*/ 0 h 94"/>
                <a:gd name="T40" fmla="*/ 0 w 91"/>
                <a:gd name="T41" fmla="*/ 0 h 94"/>
                <a:gd name="T42" fmla="*/ 0 w 91"/>
                <a:gd name="T43" fmla="*/ 0 h 94"/>
                <a:gd name="T44" fmla="*/ 0 w 91"/>
                <a:gd name="T45" fmla="*/ 0 h 94"/>
                <a:gd name="T46" fmla="*/ 0 w 91"/>
                <a:gd name="T47" fmla="*/ 0 h 94"/>
                <a:gd name="T48" fmla="*/ 0 w 91"/>
                <a:gd name="T49" fmla="*/ 0 h 94"/>
                <a:gd name="T50" fmla="*/ 0 w 91"/>
                <a:gd name="T51" fmla="*/ 0 h 94"/>
                <a:gd name="T52" fmla="*/ 0 w 91"/>
                <a:gd name="T53" fmla="*/ 0 h 94"/>
                <a:gd name="T54" fmla="*/ 0 w 91"/>
                <a:gd name="T55" fmla="*/ 0 h 94"/>
                <a:gd name="T56" fmla="*/ 0 w 91"/>
                <a:gd name="T57" fmla="*/ 0 h 94"/>
                <a:gd name="T58" fmla="*/ 0 w 91"/>
                <a:gd name="T59" fmla="*/ 0 h 94"/>
                <a:gd name="T60" fmla="*/ 0 w 91"/>
                <a:gd name="T61" fmla="*/ 0 h 94"/>
                <a:gd name="T62" fmla="*/ 0 w 91"/>
                <a:gd name="T63" fmla="*/ 0 h 94"/>
                <a:gd name="T64" fmla="*/ 0 w 91"/>
                <a:gd name="T65" fmla="*/ 0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1" h="94">
                  <a:moveTo>
                    <a:pt x="52" y="0"/>
                  </a:moveTo>
                  <a:lnTo>
                    <a:pt x="61" y="2"/>
                  </a:lnTo>
                  <a:lnTo>
                    <a:pt x="69" y="6"/>
                  </a:lnTo>
                  <a:lnTo>
                    <a:pt x="76" y="11"/>
                  </a:lnTo>
                  <a:lnTo>
                    <a:pt x="81" y="18"/>
                  </a:lnTo>
                  <a:lnTo>
                    <a:pt x="87" y="25"/>
                  </a:lnTo>
                  <a:lnTo>
                    <a:pt x="89" y="34"/>
                  </a:lnTo>
                  <a:lnTo>
                    <a:pt x="91" y="43"/>
                  </a:lnTo>
                  <a:lnTo>
                    <a:pt x="90" y="53"/>
                  </a:lnTo>
                  <a:lnTo>
                    <a:pt x="88" y="62"/>
                  </a:lnTo>
                  <a:lnTo>
                    <a:pt x="83" y="71"/>
                  </a:lnTo>
                  <a:lnTo>
                    <a:pt x="79" y="78"/>
                  </a:lnTo>
                  <a:lnTo>
                    <a:pt x="72" y="84"/>
                  </a:lnTo>
                  <a:lnTo>
                    <a:pt x="64" y="89"/>
                  </a:lnTo>
                  <a:lnTo>
                    <a:pt x="57" y="92"/>
                  </a:lnTo>
                  <a:lnTo>
                    <a:pt x="48" y="94"/>
                  </a:lnTo>
                  <a:lnTo>
                    <a:pt x="39" y="93"/>
                  </a:lnTo>
                  <a:lnTo>
                    <a:pt x="30" y="91"/>
                  </a:lnTo>
                  <a:lnTo>
                    <a:pt x="21" y="87"/>
                  </a:lnTo>
                  <a:lnTo>
                    <a:pt x="15" y="81"/>
                  </a:lnTo>
                  <a:lnTo>
                    <a:pt x="8" y="75"/>
                  </a:lnTo>
                  <a:lnTo>
                    <a:pt x="4" y="67"/>
                  </a:lnTo>
                  <a:lnTo>
                    <a:pt x="1" y="59"/>
                  </a:lnTo>
                  <a:lnTo>
                    <a:pt x="0" y="50"/>
                  </a:lnTo>
                  <a:lnTo>
                    <a:pt x="0" y="40"/>
                  </a:lnTo>
                  <a:lnTo>
                    <a:pt x="2" y="31"/>
                  </a:lnTo>
                  <a:lnTo>
                    <a:pt x="6" y="22"/>
                  </a:lnTo>
                  <a:lnTo>
                    <a:pt x="12" y="15"/>
                  </a:lnTo>
                  <a:lnTo>
                    <a:pt x="18" y="8"/>
                  </a:lnTo>
                  <a:lnTo>
                    <a:pt x="25" y="4"/>
                  </a:lnTo>
                  <a:lnTo>
                    <a:pt x="34" y="1"/>
                  </a:lnTo>
                  <a:lnTo>
                    <a:pt x="43" y="0"/>
                  </a:lnTo>
                  <a:lnTo>
                    <a:pt x="5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b="0" i="0" dirty="0">
                <a:latin typeface="Helvetica" pitchFamily="2" charset="0"/>
              </a:endParaRPr>
            </a:p>
          </p:txBody>
        </p:sp>
      </p:grpSp>
      <p:sp>
        <p:nvSpPr>
          <p:cNvPr id="39" name="Datumsplatzhalter 38">
            <a:extLst>
              <a:ext uri="{FF2B5EF4-FFF2-40B4-BE49-F238E27FC236}">
                <a16:creationId xmlns:a16="http://schemas.microsoft.com/office/drawing/2014/main" id="{C955AF7F-FD80-8190-D371-4F5DC3334444}"/>
              </a:ext>
            </a:extLst>
          </p:cNvPr>
          <p:cNvSpPr>
            <a:spLocks noGrp="1"/>
          </p:cNvSpPr>
          <p:nvPr>
            <p:ph type="dt" sz="half" idx="2"/>
          </p:nvPr>
        </p:nvSpPr>
        <p:spPr>
          <a:xfrm>
            <a:off x="1098564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latin typeface="Helvetica" pitchFamily="2" charset="0"/>
              </a:defRPr>
            </a:lvl1pPr>
          </a:lstStyle>
          <a:p>
            <a:pPr eaLnBrk="1" hangingPunct="1"/>
            <a:r>
              <a:rPr lang="de-DE"/>
              <a:t>Foundation</a:t>
            </a:r>
            <a:endParaRPr lang="en-GB" dirty="0"/>
          </a:p>
        </p:txBody>
      </p:sp>
      <p:sp>
        <p:nvSpPr>
          <p:cNvPr id="41" name="Rectangle 2">
            <a:extLst>
              <a:ext uri="{FF2B5EF4-FFF2-40B4-BE49-F238E27FC236}">
                <a16:creationId xmlns:a16="http://schemas.microsoft.com/office/drawing/2014/main" id="{5BB1C125-AE0A-B69F-8053-F813CF808F29}"/>
              </a:ext>
            </a:extLst>
          </p:cNvPr>
          <p:cNvSpPr>
            <a:spLocks noChangeArrowheads="1"/>
          </p:cNvSpPr>
          <p:nvPr userDrawn="1"/>
        </p:nvSpPr>
        <p:spPr bwMode="auto">
          <a:xfrm>
            <a:off x="572890" y="1052164"/>
            <a:ext cx="11123810" cy="129317"/>
          </a:xfrm>
          <a:prstGeom prst="rect">
            <a:avLst/>
          </a:prstGeom>
          <a:solidFill>
            <a:srgbClr val="004B5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eaLnBrk="1" hangingPunct="1">
              <a:defRPr/>
            </a:pPr>
            <a:endParaRPr lang="de-DE" altLang="de-DE" b="0" i="0" dirty="0">
              <a:latin typeface="Helvetica" pitchFamily="2" charset="0"/>
            </a:endParaRPr>
          </a:p>
        </p:txBody>
      </p:sp>
    </p:spTree>
    <p:extLst>
      <p:ext uri="{BB962C8B-B14F-4D97-AF65-F5344CB8AC3E}">
        <p14:creationId xmlns:p14="http://schemas.microsoft.com/office/powerpoint/2010/main" val="2889357341"/>
      </p:ext>
    </p:extLst>
  </p:cSld>
  <p:clrMap bg1="lt1" tx1="dk1" bg2="lt2" tx2="dk2" accent1="accent1" accent2="accent2" accent3="accent3" accent4="accent4" accent5="accent5" accent6="accent6" hlink="hlink" folHlink="folHlink"/>
  <p:sldLayoutIdLst>
    <p:sldLayoutId id="2147483698" r:id="rId1"/>
    <p:sldLayoutId id="2147483708"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15" r:id="rId11"/>
    <p:sldLayoutId id="2147483713" r:id="rId12"/>
    <p:sldLayoutId id="2147483714" r:id="rId13"/>
    <p:sldLayoutId id="2147483721" r:id="rId14"/>
  </p:sldLayoutIdLst>
  <p:hf hdr="0"/>
  <p:txStyles>
    <p:titleStyle>
      <a:lvl1pPr algn="l" rtl="0" eaLnBrk="0" fontAlgn="base" hangingPunct="0">
        <a:spcBef>
          <a:spcPct val="0"/>
        </a:spcBef>
        <a:spcAft>
          <a:spcPct val="0"/>
        </a:spcAft>
        <a:defRPr sz="3600">
          <a:solidFill>
            <a:srgbClr val="003949"/>
          </a:solidFill>
          <a:latin typeface="Helvetica" pitchFamily="2" charset="0"/>
          <a:ea typeface="+mj-ea"/>
          <a:cs typeface="+mj-cs"/>
        </a:defRPr>
      </a:lvl1pPr>
      <a:lvl2pPr algn="l" rtl="0" eaLnBrk="0" fontAlgn="base" hangingPunct="0">
        <a:spcBef>
          <a:spcPct val="0"/>
        </a:spcBef>
        <a:spcAft>
          <a:spcPct val="0"/>
        </a:spcAft>
        <a:defRPr sz="3600">
          <a:solidFill>
            <a:schemeClr val="tx2"/>
          </a:solidFill>
          <a:latin typeface="Myriad Pro" pitchFamily="34" charset="0"/>
        </a:defRPr>
      </a:lvl2pPr>
      <a:lvl3pPr algn="l" rtl="0" eaLnBrk="0" fontAlgn="base" hangingPunct="0">
        <a:spcBef>
          <a:spcPct val="0"/>
        </a:spcBef>
        <a:spcAft>
          <a:spcPct val="0"/>
        </a:spcAft>
        <a:defRPr sz="3600">
          <a:solidFill>
            <a:schemeClr val="tx2"/>
          </a:solidFill>
          <a:latin typeface="Myriad Pro" pitchFamily="34" charset="0"/>
        </a:defRPr>
      </a:lvl3pPr>
      <a:lvl4pPr algn="l" rtl="0" eaLnBrk="0" fontAlgn="base" hangingPunct="0">
        <a:spcBef>
          <a:spcPct val="0"/>
        </a:spcBef>
        <a:spcAft>
          <a:spcPct val="0"/>
        </a:spcAft>
        <a:defRPr sz="3600">
          <a:solidFill>
            <a:schemeClr val="tx2"/>
          </a:solidFill>
          <a:latin typeface="Myriad Pro" pitchFamily="34" charset="0"/>
        </a:defRPr>
      </a:lvl4pPr>
      <a:lvl5pPr algn="l" rtl="0" eaLnBrk="0" fontAlgn="base" hangingPunct="0">
        <a:spcBef>
          <a:spcPct val="0"/>
        </a:spcBef>
        <a:spcAft>
          <a:spcPct val="0"/>
        </a:spcAft>
        <a:defRPr sz="3600">
          <a:solidFill>
            <a:schemeClr val="tx2"/>
          </a:solidFill>
          <a:latin typeface="Myriad Pro" pitchFamily="34" charset="0"/>
        </a:defRPr>
      </a:lvl5pPr>
      <a:lvl6pPr marL="457200" algn="l" rtl="0" fontAlgn="base">
        <a:spcBef>
          <a:spcPct val="0"/>
        </a:spcBef>
        <a:spcAft>
          <a:spcPct val="0"/>
        </a:spcAft>
        <a:defRPr sz="3600">
          <a:solidFill>
            <a:schemeClr val="tx2"/>
          </a:solidFill>
          <a:latin typeface="Myriad Pro" pitchFamily="34" charset="0"/>
        </a:defRPr>
      </a:lvl6pPr>
      <a:lvl7pPr marL="914400" algn="l" rtl="0" fontAlgn="base">
        <a:spcBef>
          <a:spcPct val="0"/>
        </a:spcBef>
        <a:spcAft>
          <a:spcPct val="0"/>
        </a:spcAft>
        <a:defRPr sz="3600">
          <a:solidFill>
            <a:schemeClr val="tx2"/>
          </a:solidFill>
          <a:latin typeface="Myriad Pro" pitchFamily="34" charset="0"/>
        </a:defRPr>
      </a:lvl7pPr>
      <a:lvl8pPr marL="1371600" algn="l" rtl="0" fontAlgn="base">
        <a:spcBef>
          <a:spcPct val="0"/>
        </a:spcBef>
        <a:spcAft>
          <a:spcPct val="0"/>
        </a:spcAft>
        <a:defRPr sz="3600">
          <a:solidFill>
            <a:schemeClr val="tx2"/>
          </a:solidFill>
          <a:latin typeface="Myriad Pro" pitchFamily="34" charset="0"/>
        </a:defRPr>
      </a:lvl8pPr>
      <a:lvl9pPr marL="1828800" algn="l" rtl="0" fontAlgn="base">
        <a:spcBef>
          <a:spcPct val="0"/>
        </a:spcBef>
        <a:spcAft>
          <a:spcPct val="0"/>
        </a:spcAft>
        <a:defRPr sz="3600">
          <a:solidFill>
            <a:schemeClr val="tx2"/>
          </a:solidFill>
          <a:latin typeface="Myriad Pro"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Helvetica" pitchFamily="2" charset="0"/>
          <a:ea typeface="+mn-ea"/>
          <a:cs typeface="+mn-cs"/>
        </a:defRPr>
      </a:lvl1pPr>
      <a:lvl2pPr marL="669925" indent="-304800" algn="l" rtl="0" eaLnBrk="0" fontAlgn="base" hangingPunct="0">
        <a:spcBef>
          <a:spcPct val="20000"/>
        </a:spcBef>
        <a:spcAft>
          <a:spcPct val="0"/>
        </a:spcAft>
        <a:buChar char="–"/>
        <a:tabLst/>
        <a:defRPr sz="2400">
          <a:solidFill>
            <a:schemeClr val="tx1"/>
          </a:solidFill>
          <a:latin typeface="Helvetica" pitchFamily="2" charset="0"/>
        </a:defRPr>
      </a:lvl2pPr>
      <a:lvl3pPr marL="984250" indent="-254000" algn="l" rtl="0" eaLnBrk="0" fontAlgn="base" hangingPunct="0">
        <a:spcBef>
          <a:spcPct val="20000"/>
        </a:spcBef>
        <a:spcAft>
          <a:spcPct val="0"/>
        </a:spcAft>
        <a:buChar char="•"/>
        <a:tabLst/>
        <a:defRPr sz="2400">
          <a:solidFill>
            <a:schemeClr val="tx1"/>
          </a:solidFill>
          <a:latin typeface="Helvetica" pitchFamily="2" charset="0"/>
        </a:defRPr>
      </a:lvl3pPr>
      <a:lvl4pPr marL="1249363" indent="-254000" algn="l" rtl="0" eaLnBrk="0" fontAlgn="base" hangingPunct="0">
        <a:spcBef>
          <a:spcPct val="20000"/>
        </a:spcBef>
        <a:spcAft>
          <a:spcPct val="0"/>
        </a:spcAft>
        <a:buChar char="–"/>
        <a:tabLst/>
        <a:defRPr sz="2000">
          <a:solidFill>
            <a:schemeClr val="tx1"/>
          </a:solidFill>
          <a:latin typeface="Helvetica" pitchFamily="2" charset="0"/>
        </a:defRPr>
      </a:lvl4pPr>
      <a:lvl5pPr marL="1512888" indent="-254000" algn="l" rtl="0" eaLnBrk="0" fontAlgn="base" hangingPunct="0">
        <a:spcBef>
          <a:spcPct val="20000"/>
        </a:spcBef>
        <a:spcAft>
          <a:spcPct val="0"/>
        </a:spcAft>
        <a:buChar char="»"/>
        <a:tabLst/>
        <a:defRPr sz="2000">
          <a:solidFill>
            <a:schemeClr val="tx1"/>
          </a:solidFill>
          <a:latin typeface="Helvetica" pitchFamily="2"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57">
            <a:extLst>
              <a:ext uri="{FF2B5EF4-FFF2-40B4-BE49-F238E27FC236}">
                <a16:creationId xmlns:a16="http://schemas.microsoft.com/office/drawing/2014/main" id="{9B9C0753-60E2-9AF0-15A2-BB53BB8F67CA}"/>
              </a:ext>
            </a:extLst>
          </p:cNvPr>
          <p:cNvSpPr>
            <a:spLocks noGrp="1" noChangeArrowheads="1"/>
          </p:cNvSpPr>
          <p:nvPr>
            <p:ph type="title"/>
          </p:nvPr>
        </p:nvSpPr>
        <p:spPr bwMode="auto">
          <a:xfrm>
            <a:off x="609600" y="1557338"/>
            <a:ext cx="11087100" cy="1143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p>
            <a:pPr lvl="0"/>
            <a:r>
              <a:rPr lang="de-DE" altLang="de-DE" dirty="0"/>
              <a:t>Titelmasterformat durch Klicken bearbeiten</a:t>
            </a:r>
          </a:p>
        </p:txBody>
      </p:sp>
      <p:sp>
        <p:nvSpPr>
          <p:cNvPr id="1033" name="Rectangle 58">
            <a:extLst>
              <a:ext uri="{FF2B5EF4-FFF2-40B4-BE49-F238E27FC236}">
                <a16:creationId xmlns:a16="http://schemas.microsoft.com/office/drawing/2014/main" id="{FA3B3582-6972-7A0B-285F-2894D35D18D3}"/>
              </a:ext>
            </a:extLst>
          </p:cNvPr>
          <p:cNvSpPr>
            <a:spLocks noGrp="1" noChangeArrowheads="1"/>
          </p:cNvSpPr>
          <p:nvPr>
            <p:ph type="body" idx="1"/>
          </p:nvPr>
        </p:nvSpPr>
        <p:spPr bwMode="auto">
          <a:xfrm>
            <a:off x="609600" y="2854325"/>
            <a:ext cx="11087100" cy="35274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grpSp>
        <p:nvGrpSpPr>
          <p:cNvPr id="3" name="Group 2">
            <a:extLst>
              <a:ext uri="{FF2B5EF4-FFF2-40B4-BE49-F238E27FC236}">
                <a16:creationId xmlns:a16="http://schemas.microsoft.com/office/drawing/2014/main" id="{46592794-580B-22F8-5546-C6D10531F959}"/>
              </a:ext>
            </a:extLst>
          </p:cNvPr>
          <p:cNvGrpSpPr>
            <a:grpSpLocks noChangeAspect="1"/>
          </p:cNvGrpSpPr>
          <p:nvPr userDrawn="1"/>
        </p:nvGrpSpPr>
        <p:grpSpPr>
          <a:xfrm>
            <a:off x="623888" y="142875"/>
            <a:ext cx="3674859" cy="1260476"/>
            <a:chOff x="623888" y="142875"/>
            <a:chExt cx="1786520" cy="612776"/>
          </a:xfrm>
        </p:grpSpPr>
        <p:sp>
          <p:nvSpPr>
            <p:cNvPr id="1035" name="Freeform 14">
              <a:extLst>
                <a:ext uri="{FF2B5EF4-FFF2-40B4-BE49-F238E27FC236}">
                  <a16:creationId xmlns:a16="http://schemas.microsoft.com/office/drawing/2014/main" id="{E75AB532-A7B9-FFDD-DF8E-80AABAEA8F75}"/>
                </a:ext>
              </a:extLst>
            </p:cNvPr>
            <p:cNvSpPr>
              <a:spLocks noEditPoints="1"/>
            </p:cNvSpPr>
            <p:nvPr userDrawn="1"/>
          </p:nvSpPr>
          <p:spPr bwMode="auto">
            <a:xfrm>
              <a:off x="703263" y="204788"/>
              <a:ext cx="381000" cy="479425"/>
            </a:xfrm>
            <a:custGeom>
              <a:avLst/>
              <a:gdLst>
                <a:gd name="T0" fmla="*/ 0 w 3371"/>
                <a:gd name="T1" fmla="*/ 0 h 4236"/>
                <a:gd name="T2" fmla="*/ 0 w 3371"/>
                <a:gd name="T3" fmla="*/ 0 h 4236"/>
                <a:gd name="T4" fmla="*/ 0 w 3371"/>
                <a:gd name="T5" fmla="*/ 0 h 4236"/>
                <a:gd name="T6" fmla="*/ 0 w 3371"/>
                <a:gd name="T7" fmla="*/ 0 h 4236"/>
                <a:gd name="T8" fmla="*/ 0 w 3371"/>
                <a:gd name="T9" fmla="*/ 0 h 4236"/>
                <a:gd name="T10" fmla="*/ 0 w 3371"/>
                <a:gd name="T11" fmla="*/ 0 h 4236"/>
                <a:gd name="T12" fmla="*/ 0 w 3371"/>
                <a:gd name="T13" fmla="*/ 0 h 4236"/>
                <a:gd name="T14" fmla="*/ 0 w 3371"/>
                <a:gd name="T15" fmla="*/ 0 h 4236"/>
                <a:gd name="T16" fmla="*/ 0 w 3371"/>
                <a:gd name="T17" fmla="*/ 0 h 4236"/>
                <a:gd name="T18" fmla="*/ 0 w 3371"/>
                <a:gd name="T19" fmla="*/ 0 h 4236"/>
                <a:gd name="T20" fmla="*/ 0 w 3371"/>
                <a:gd name="T21" fmla="*/ 0 h 4236"/>
                <a:gd name="T22" fmla="*/ 0 w 3371"/>
                <a:gd name="T23" fmla="*/ 0 h 4236"/>
                <a:gd name="T24" fmla="*/ 0 w 3371"/>
                <a:gd name="T25" fmla="*/ 0 h 4236"/>
                <a:gd name="T26" fmla="*/ 0 w 3371"/>
                <a:gd name="T27" fmla="*/ 0 h 4236"/>
                <a:gd name="T28" fmla="*/ 0 w 3371"/>
                <a:gd name="T29" fmla="*/ 0 h 4236"/>
                <a:gd name="T30" fmla="*/ 0 w 3371"/>
                <a:gd name="T31" fmla="*/ 0 h 4236"/>
                <a:gd name="T32" fmla="*/ 0 w 3371"/>
                <a:gd name="T33" fmla="*/ 0 h 4236"/>
                <a:gd name="T34" fmla="*/ 0 w 3371"/>
                <a:gd name="T35" fmla="*/ 0 h 4236"/>
                <a:gd name="T36" fmla="*/ 0 w 3371"/>
                <a:gd name="T37" fmla="*/ 0 h 4236"/>
                <a:gd name="T38" fmla="*/ 0 w 3371"/>
                <a:gd name="T39" fmla="*/ 0 h 4236"/>
                <a:gd name="T40" fmla="*/ 0 w 3371"/>
                <a:gd name="T41" fmla="*/ 0 h 4236"/>
                <a:gd name="T42" fmla="*/ 0 w 3371"/>
                <a:gd name="T43" fmla="*/ 0 h 4236"/>
                <a:gd name="T44" fmla="*/ 0 w 3371"/>
                <a:gd name="T45" fmla="*/ 0 h 4236"/>
                <a:gd name="T46" fmla="*/ 0 w 3371"/>
                <a:gd name="T47" fmla="*/ 0 h 4236"/>
                <a:gd name="T48" fmla="*/ 0 w 3371"/>
                <a:gd name="T49" fmla="*/ 0 h 4236"/>
                <a:gd name="T50" fmla="*/ 0 w 3371"/>
                <a:gd name="T51" fmla="*/ 0 h 4236"/>
                <a:gd name="T52" fmla="*/ 0 w 3371"/>
                <a:gd name="T53" fmla="*/ 0 h 4236"/>
                <a:gd name="T54" fmla="*/ 0 w 3371"/>
                <a:gd name="T55" fmla="*/ 0 h 4236"/>
                <a:gd name="T56" fmla="*/ 0 w 3371"/>
                <a:gd name="T57" fmla="*/ 0 h 4236"/>
                <a:gd name="T58" fmla="*/ 0 w 3371"/>
                <a:gd name="T59" fmla="*/ 0 h 4236"/>
                <a:gd name="T60" fmla="*/ 0 w 3371"/>
                <a:gd name="T61" fmla="*/ 0 h 4236"/>
                <a:gd name="T62" fmla="*/ 0 w 3371"/>
                <a:gd name="T63" fmla="*/ 0 h 4236"/>
                <a:gd name="T64" fmla="*/ 0 w 3371"/>
                <a:gd name="T65" fmla="*/ 0 h 4236"/>
                <a:gd name="T66" fmla="*/ 0 w 3371"/>
                <a:gd name="T67" fmla="*/ 0 h 4236"/>
                <a:gd name="T68" fmla="*/ 0 w 3371"/>
                <a:gd name="T69" fmla="*/ 0 h 4236"/>
                <a:gd name="T70" fmla="*/ 0 w 3371"/>
                <a:gd name="T71" fmla="*/ 0 h 4236"/>
                <a:gd name="T72" fmla="*/ 0 w 3371"/>
                <a:gd name="T73" fmla="*/ 0 h 4236"/>
                <a:gd name="T74" fmla="*/ 0 w 3371"/>
                <a:gd name="T75" fmla="*/ 0 h 4236"/>
                <a:gd name="T76" fmla="*/ 0 w 3371"/>
                <a:gd name="T77" fmla="*/ 0 h 4236"/>
                <a:gd name="T78" fmla="*/ 0 w 3371"/>
                <a:gd name="T79" fmla="*/ 0 h 4236"/>
                <a:gd name="T80" fmla="*/ 0 w 3371"/>
                <a:gd name="T81" fmla="*/ 0 h 4236"/>
                <a:gd name="T82" fmla="*/ 0 w 3371"/>
                <a:gd name="T83" fmla="*/ 0 h 4236"/>
                <a:gd name="T84" fmla="*/ 0 w 3371"/>
                <a:gd name="T85" fmla="*/ 0 h 4236"/>
                <a:gd name="T86" fmla="*/ 0 w 3371"/>
                <a:gd name="T87" fmla="*/ 0 h 4236"/>
                <a:gd name="T88" fmla="*/ 0 w 3371"/>
                <a:gd name="T89" fmla="*/ 0 h 4236"/>
                <a:gd name="T90" fmla="*/ 0 w 3371"/>
                <a:gd name="T91" fmla="*/ 0 h 4236"/>
                <a:gd name="T92" fmla="*/ 0 w 3371"/>
                <a:gd name="T93" fmla="*/ 0 h 4236"/>
                <a:gd name="T94" fmla="*/ 0 w 3371"/>
                <a:gd name="T95" fmla="*/ 0 h 4236"/>
                <a:gd name="T96" fmla="*/ 0 w 3371"/>
                <a:gd name="T97" fmla="*/ 0 h 4236"/>
                <a:gd name="T98" fmla="*/ 0 w 3371"/>
                <a:gd name="T99" fmla="*/ 0 h 4236"/>
                <a:gd name="T100" fmla="*/ 0 w 3371"/>
                <a:gd name="T101" fmla="*/ 0 h 4236"/>
                <a:gd name="T102" fmla="*/ 0 w 3371"/>
                <a:gd name="T103" fmla="*/ 0 h 4236"/>
                <a:gd name="T104" fmla="*/ 0 w 3371"/>
                <a:gd name="T105" fmla="*/ 0 h 4236"/>
                <a:gd name="T106" fmla="*/ 0 w 3371"/>
                <a:gd name="T107" fmla="*/ 0 h 4236"/>
                <a:gd name="T108" fmla="*/ 0 w 3371"/>
                <a:gd name="T109" fmla="*/ 0 h 4236"/>
                <a:gd name="T110" fmla="*/ 0 w 3371"/>
                <a:gd name="T111" fmla="*/ 0 h 4236"/>
                <a:gd name="T112" fmla="*/ 0 w 3371"/>
                <a:gd name="T113" fmla="*/ 0 h 4236"/>
                <a:gd name="T114" fmla="*/ 0 w 3371"/>
                <a:gd name="T115" fmla="*/ 0 h 4236"/>
                <a:gd name="T116" fmla="*/ 0 w 3371"/>
                <a:gd name="T117" fmla="*/ 0 h 4236"/>
                <a:gd name="T118" fmla="*/ 0 w 3371"/>
                <a:gd name="T119" fmla="*/ 0 h 4236"/>
                <a:gd name="T120" fmla="*/ 0 w 3371"/>
                <a:gd name="T121" fmla="*/ 0 h 4236"/>
                <a:gd name="T122" fmla="*/ 0 w 3371"/>
                <a:gd name="T123" fmla="*/ 0 h 4236"/>
                <a:gd name="T124" fmla="*/ 0 w 3371"/>
                <a:gd name="T125" fmla="*/ 0 h 42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371" h="4236">
                  <a:moveTo>
                    <a:pt x="1441" y="4180"/>
                  </a:moveTo>
                  <a:lnTo>
                    <a:pt x="1439" y="4188"/>
                  </a:lnTo>
                  <a:lnTo>
                    <a:pt x="1435" y="4196"/>
                  </a:lnTo>
                  <a:lnTo>
                    <a:pt x="1431" y="4205"/>
                  </a:lnTo>
                  <a:lnTo>
                    <a:pt x="1427" y="4212"/>
                  </a:lnTo>
                  <a:lnTo>
                    <a:pt x="1430" y="4216"/>
                  </a:lnTo>
                  <a:lnTo>
                    <a:pt x="1433" y="4221"/>
                  </a:lnTo>
                  <a:lnTo>
                    <a:pt x="1438" y="4224"/>
                  </a:lnTo>
                  <a:lnTo>
                    <a:pt x="1441" y="4227"/>
                  </a:lnTo>
                  <a:lnTo>
                    <a:pt x="1446" y="4229"/>
                  </a:lnTo>
                  <a:lnTo>
                    <a:pt x="1450" y="4230"/>
                  </a:lnTo>
                  <a:lnTo>
                    <a:pt x="1456" y="4231"/>
                  </a:lnTo>
                  <a:lnTo>
                    <a:pt x="1460" y="4232"/>
                  </a:lnTo>
                  <a:lnTo>
                    <a:pt x="1471" y="4232"/>
                  </a:lnTo>
                  <a:lnTo>
                    <a:pt x="1482" y="4231"/>
                  </a:lnTo>
                  <a:lnTo>
                    <a:pt x="1494" y="4229"/>
                  </a:lnTo>
                  <a:lnTo>
                    <a:pt x="1505" y="4225"/>
                  </a:lnTo>
                  <a:lnTo>
                    <a:pt x="1529" y="4215"/>
                  </a:lnTo>
                  <a:lnTo>
                    <a:pt x="1552" y="4205"/>
                  </a:lnTo>
                  <a:lnTo>
                    <a:pt x="1571" y="4194"/>
                  </a:lnTo>
                  <a:lnTo>
                    <a:pt x="1585" y="4186"/>
                  </a:lnTo>
                  <a:lnTo>
                    <a:pt x="1596" y="4186"/>
                  </a:lnTo>
                  <a:lnTo>
                    <a:pt x="1605" y="4187"/>
                  </a:lnTo>
                  <a:lnTo>
                    <a:pt x="1615" y="4188"/>
                  </a:lnTo>
                  <a:lnTo>
                    <a:pt x="1625" y="4190"/>
                  </a:lnTo>
                  <a:lnTo>
                    <a:pt x="1645" y="4196"/>
                  </a:lnTo>
                  <a:lnTo>
                    <a:pt x="1666" y="4203"/>
                  </a:lnTo>
                  <a:lnTo>
                    <a:pt x="1686" y="4211"/>
                  </a:lnTo>
                  <a:lnTo>
                    <a:pt x="1707" y="4220"/>
                  </a:lnTo>
                  <a:lnTo>
                    <a:pt x="1728" y="4228"/>
                  </a:lnTo>
                  <a:lnTo>
                    <a:pt x="1750" y="4236"/>
                  </a:lnTo>
                  <a:lnTo>
                    <a:pt x="1754" y="4233"/>
                  </a:lnTo>
                  <a:lnTo>
                    <a:pt x="1758" y="4226"/>
                  </a:lnTo>
                  <a:lnTo>
                    <a:pt x="1763" y="4219"/>
                  </a:lnTo>
                  <a:lnTo>
                    <a:pt x="1766" y="4211"/>
                  </a:lnTo>
                  <a:lnTo>
                    <a:pt x="1743" y="4194"/>
                  </a:lnTo>
                  <a:lnTo>
                    <a:pt x="1721" y="4179"/>
                  </a:lnTo>
                  <a:lnTo>
                    <a:pt x="1701" y="4169"/>
                  </a:lnTo>
                  <a:lnTo>
                    <a:pt x="1681" y="4159"/>
                  </a:lnTo>
                  <a:lnTo>
                    <a:pt x="1663" y="4153"/>
                  </a:lnTo>
                  <a:lnTo>
                    <a:pt x="1645" y="4150"/>
                  </a:lnTo>
                  <a:lnTo>
                    <a:pt x="1628" y="4148"/>
                  </a:lnTo>
                  <a:lnTo>
                    <a:pt x="1610" y="4147"/>
                  </a:lnTo>
                  <a:lnTo>
                    <a:pt x="1593" y="4148"/>
                  </a:lnTo>
                  <a:lnTo>
                    <a:pt x="1574" y="4151"/>
                  </a:lnTo>
                  <a:lnTo>
                    <a:pt x="1555" y="4154"/>
                  </a:lnTo>
                  <a:lnTo>
                    <a:pt x="1535" y="4158"/>
                  </a:lnTo>
                  <a:lnTo>
                    <a:pt x="1491" y="4169"/>
                  </a:lnTo>
                  <a:lnTo>
                    <a:pt x="1441" y="4180"/>
                  </a:lnTo>
                  <a:close/>
                  <a:moveTo>
                    <a:pt x="897" y="4046"/>
                  </a:moveTo>
                  <a:lnTo>
                    <a:pt x="905" y="4061"/>
                  </a:lnTo>
                  <a:lnTo>
                    <a:pt x="913" y="4076"/>
                  </a:lnTo>
                  <a:lnTo>
                    <a:pt x="929" y="4076"/>
                  </a:lnTo>
                  <a:lnTo>
                    <a:pt x="943" y="4075"/>
                  </a:lnTo>
                  <a:lnTo>
                    <a:pt x="956" y="4074"/>
                  </a:lnTo>
                  <a:lnTo>
                    <a:pt x="970" y="4073"/>
                  </a:lnTo>
                  <a:lnTo>
                    <a:pt x="984" y="4070"/>
                  </a:lnTo>
                  <a:lnTo>
                    <a:pt x="998" y="4066"/>
                  </a:lnTo>
                  <a:lnTo>
                    <a:pt x="1013" y="4062"/>
                  </a:lnTo>
                  <a:lnTo>
                    <a:pt x="1030" y="4057"/>
                  </a:lnTo>
                  <a:lnTo>
                    <a:pt x="1032" y="4059"/>
                  </a:lnTo>
                  <a:lnTo>
                    <a:pt x="1036" y="4063"/>
                  </a:lnTo>
                  <a:lnTo>
                    <a:pt x="1057" y="4063"/>
                  </a:lnTo>
                  <a:lnTo>
                    <a:pt x="1077" y="4064"/>
                  </a:lnTo>
                  <a:lnTo>
                    <a:pt x="1095" y="4065"/>
                  </a:lnTo>
                  <a:lnTo>
                    <a:pt x="1110" y="4068"/>
                  </a:lnTo>
                  <a:lnTo>
                    <a:pt x="1126" y="4071"/>
                  </a:lnTo>
                  <a:lnTo>
                    <a:pt x="1140" y="4074"/>
                  </a:lnTo>
                  <a:lnTo>
                    <a:pt x="1154" y="4078"/>
                  </a:lnTo>
                  <a:lnTo>
                    <a:pt x="1166" y="4082"/>
                  </a:lnTo>
                  <a:lnTo>
                    <a:pt x="1193" y="4092"/>
                  </a:lnTo>
                  <a:lnTo>
                    <a:pt x="1221" y="4103"/>
                  </a:lnTo>
                  <a:lnTo>
                    <a:pt x="1255" y="4115"/>
                  </a:lnTo>
                  <a:lnTo>
                    <a:pt x="1295" y="4128"/>
                  </a:lnTo>
                  <a:lnTo>
                    <a:pt x="1313" y="4131"/>
                  </a:lnTo>
                  <a:lnTo>
                    <a:pt x="1332" y="4132"/>
                  </a:lnTo>
                  <a:lnTo>
                    <a:pt x="1350" y="4132"/>
                  </a:lnTo>
                  <a:lnTo>
                    <a:pt x="1369" y="4130"/>
                  </a:lnTo>
                  <a:lnTo>
                    <a:pt x="1388" y="4128"/>
                  </a:lnTo>
                  <a:lnTo>
                    <a:pt x="1408" y="4123"/>
                  </a:lnTo>
                  <a:lnTo>
                    <a:pt x="1427" y="4119"/>
                  </a:lnTo>
                  <a:lnTo>
                    <a:pt x="1446" y="4114"/>
                  </a:lnTo>
                  <a:lnTo>
                    <a:pt x="1485" y="4103"/>
                  </a:lnTo>
                  <a:lnTo>
                    <a:pt x="1524" y="4093"/>
                  </a:lnTo>
                  <a:lnTo>
                    <a:pt x="1543" y="4089"/>
                  </a:lnTo>
                  <a:lnTo>
                    <a:pt x="1562" y="4084"/>
                  </a:lnTo>
                  <a:lnTo>
                    <a:pt x="1581" y="4081"/>
                  </a:lnTo>
                  <a:lnTo>
                    <a:pt x="1600" y="4078"/>
                  </a:lnTo>
                  <a:lnTo>
                    <a:pt x="1641" y="4094"/>
                  </a:lnTo>
                  <a:lnTo>
                    <a:pt x="1676" y="4109"/>
                  </a:lnTo>
                  <a:lnTo>
                    <a:pt x="1708" y="4121"/>
                  </a:lnTo>
                  <a:lnTo>
                    <a:pt x="1738" y="4133"/>
                  </a:lnTo>
                  <a:lnTo>
                    <a:pt x="1754" y="4137"/>
                  </a:lnTo>
                  <a:lnTo>
                    <a:pt x="1770" y="4142"/>
                  </a:lnTo>
                  <a:lnTo>
                    <a:pt x="1787" y="4147"/>
                  </a:lnTo>
                  <a:lnTo>
                    <a:pt x="1806" y="4151"/>
                  </a:lnTo>
                  <a:lnTo>
                    <a:pt x="1825" y="4155"/>
                  </a:lnTo>
                  <a:lnTo>
                    <a:pt x="1847" y="4158"/>
                  </a:lnTo>
                  <a:lnTo>
                    <a:pt x="1870" y="4163"/>
                  </a:lnTo>
                  <a:lnTo>
                    <a:pt x="1897" y="4166"/>
                  </a:lnTo>
                  <a:lnTo>
                    <a:pt x="1929" y="4164"/>
                  </a:lnTo>
                  <a:lnTo>
                    <a:pt x="1960" y="4161"/>
                  </a:lnTo>
                  <a:lnTo>
                    <a:pt x="1988" y="4157"/>
                  </a:lnTo>
                  <a:lnTo>
                    <a:pt x="2016" y="4152"/>
                  </a:lnTo>
                  <a:lnTo>
                    <a:pt x="2030" y="4149"/>
                  </a:lnTo>
                  <a:lnTo>
                    <a:pt x="2043" y="4145"/>
                  </a:lnTo>
                  <a:lnTo>
                    <a:pt x="2058" y="4139"/>
                  </a:lnTo>
                  <a:lnTo>
                    <a:pt x="2072" y="4134"/>
                  </a:lnTo>
                  <a:lnTo>
                    <a:pt x="2101" y="4121"/>
                  </a:lnTo>
                  <a:lnTo>
                    <a:pt x="2132" y="4104"/>
                  </a:lnTo>
                  <a:lnTo>
                    <a:pt x="2150" y="4097"/>
                  </a:lnTo>
                  <a:lnTo>
                    <a:pt x="2167" y="4093"/>
                  </a:lnTo>
                  <a:lnTo>
                    <a:pt x="2182" y="4090"/>
                  </a:lnTo>
                  <a:lnTo>
                    <a:pt x="2195" y="4090"/>
                  </a:lnTo>
                  <a:lnTo>
                    <a:pt x="2209" y="4090"/>
                  </a:lnTo>
                  <a:lnTo>
                    <a:pt x="2223" y="4092"/>
                  </a:lnTo>
                  <a:lnTo>
                    <a:pt x="2235" y="4095"/>
                  </a:lnTo>
                  <a:lnTo>
                    <a:pt x="2249" y="4098"/>
                  </a:lnTo>
                  <a:lnTo>
                    <a:pt x="2277" y="4105"/>
                  </a:lnTo>
                  <a:lnTo>
                    <a:pt x="2307" y="4112"/>
                  </a:lnTo>
                  <a:lnTo>
                    <a:pt x="2325" y="4114"/>
                  </a:lnTo>
                  <a:lnTo>
                    <a:pt x="2344" y="4114"/>
                  </a:lnTo>
                  <a:lnTo>
                    <a:pt x="2364" y="4113"/>
                  </a:lnTo>
                  <a:lnTo>
                    <a:pt x="2387" y="4110"/>
                  </a:lnTo>
                  <a:lnTo>
                    <a:pt x="2393" y="4097"/>
                  </a:lnTo>
                  <a:lnTo>
                    <a:pt x="2400" y="4085"/>
                  </a:lnTo>
                  <a:lnTo>
                    <a:pt x="2364" y="4072"/>
                  </a:lnTo>
                  <a:lnTo>
                    <a:pt x="2323" y="4057"/>
                  </a:lnTo>
                  <a:lnTo>
                    <a:pt x="2301" y="4048"/>
                  </a:lnTo>
                  <a:lnTo>
                    <a:pt x="2279" y="4042"/>
                  </a:lnTo>
                  <a:lnTo>
                    <a:pt x="2255" y="4035"/>
                  </a:lnTo>
                  <a:lnTo>
                    <a:pt x="2232" y="4030"/>
                  </a:lnTo>
                  <a:lnTo>
                    <a:pt x="2210" y="4026"/>
                  </a:lnTo>
                  <a:lnTo>
                    <a:pt x="2189" y="4024"/>
                  </a:lnTo>
                  <a:lnTo>
                    <a:pt x="2178" y="4024"/>
                  </a:lnTo>
                  <a:lnTo>
                    <a:pt x="2168" y="4025"/>
                  </a:lnTo>
                  <a:lnTo>
                    <a:pt x="2157" y="4026"/>
                  </a:lnTo>
                  <a:lnTo>
                    <a:pt x="2148" y="4028"/>
                  </a:lnTo>
                  <a:lnTo>
                    <a:pt x="2138" y="4030"/>
                  </a:lnTo>
                  <a:lnTo>
                    <a:pt x="2130" y="4034"/>
                  </a:lnTo>
                  <a:lnTo>
                    <a:pt x="2121" y="4038"/>
                  </a:lnTo>
                  <a:lnTo>
                    <a:pt x="2114" y="4043"/>
                  </a:lnTo>
                  <a:lnTo>
                    <a:pt x="2107" y="4049"/>
                  </a:lnTo>
                  <a:lnTo>
                    <a:pt x="2099" y="4056"/>
                  </a:lnTo>
                  <a:lnTo>
                    <a:pt x="2094" y="4064"/>
                  </a:lnTo>
                  <a:lnTo>
                    <a:pt x="2088" y="4073"/>
                  </a:lnTo>
                  <a:lnTo>
                    <a:pt x="2069" y="4082"/>
                  </a:lnTo>
                  <a:lnTo>
                    <a:pt x="2049" y="4090"/>
                  </a:lnTo>
                  <a:lnTo>
                    <a:pt x="2029" y="4097"/>
                  </a:lnTo>
                  <a:lnTo>
                    <a:pt x="2008" y="4102"/>
                  </a:lnTo>
                  <a:lnTo>
                    <a:pt x="1988" y="4108"/>
                  </a:lnTo>
                  <a:lnTo>
                    <a:pt x="1967" y="4111"/>
                  </a:lnTo>
                  <a:lnTo>
                    <a:pt x="1946" y="4114"/>
                  </a:lnTo>
                  <a:lnTo>
                    <a:pt x="1926" y="4116"/>
                  </a:lnTo>
                  <a:lnTo>
                    <a:pt x="1905" y="4117"/>
                  </a:lnTo>
                  <a:lnTo>
                    <a:pt x="1884" y="4117"/>
                  </a:lnTo>
                  <a:lnTo>
                    <a:pt x="1863" y="4117"/>
                  </a:lnTo>
                  <a:lnTo>
                    <a:pt x="1843" y="4116"/>
                  </a:lnTo>
                  <a:lnTo>
                    <a:pt x="1822" y="4114"/>
                  </a:lnTo>
                  <a:lnTo>
                    <a:pt x="1802" y="4112"/>
                  </a:lnTo>
                  <a:lnTo>
                    <a:pt x="1782" y="4109"/>
                  </a:lnTo>
                  <a:lnTo>
                    <a:pt x="1762" y="4104"/>
                  </a:lnTo>
                  <a:lnTo>
                    <a:pt x="1739" y="4093"/>
                  </a:lnTo>
                  <a:lnTo>
                    <a:pt x="1718" y="4080"/>
                  </a:lnTo>
                  <a:lnTo>
                    <a:pt x="1699" y="4066"/>
                  </a:lnTo>
                  <a:lnTo>
                    <a:pt x="1680" y="4054"/>
                  </a:lnTo>
                  <a:lnTo>
                    <a:pt x="1671" y="4047"/>
                  </a:lnTo>
                  <a:lnTo>
                    <a:pt x="1661" y="4042"/>
                  </a:lnTo>
                  <a:lnTo>
                    <a:pt x="1652" y="4037"/>
                  </a:lnTo>
                  <a:lnTo>
                    <a:pt x="1641" y="4033"/>
                  </a:lnTo>
                  <a:lnTo>
                    <a:pt x="1632" y="4029"/>
                  </a:lnTo>
                  <a:lnTo>
                    <a:pt x="1621" y="4026"/>
                  </a:lnTo>
                  <a:lnTo>
                    <a:pt x="1611" y="4025"/>
                  </a:lnTo>
                  <a:lnTo>
                    <a:pt x="1599" y="4024"/>
                  </a:lnTo>
                  <a:lnTo>
                    <a:pt x="1561" y="4036"/>
                  </a:lnTo>
                  <a:lnTo>
                    <a:pt x="1519" y="4049"/>
                  </a:lnTo>
                  <a:lnTo>
                    <a:pt x="1496" y="4057"/>
                  </a:lnTo>
                  <a:lnTo>
                    <a:pt x="1472" y="4064"/>
                  </a:lnTo>
                  <a:lnTo>
                    <a:pt x="1449" y="4071"/>
                  </a:lnTo>
                  <a:lnTo>
                    <a:pt x="1425" y="4076"/>
                  </a:lnTo>
                  <a:lnTo>
                    <a:pt x="1402" y="4080"/>
                  </a:lnTo>
                  <a:lnTo>
                    <a:pt x="1379" y="4083"/>
                  </a:lnTo>
                  <a:lnTo>
                    <a:pt x="1355" y="4084"/>
                  </a:lnTo>
                  <a:lnTo>
                    <a:pt x="1334" y="4084"/>
                  </a:lnTo>
                  <a:lnTo>
                    <a:pt x="1324" y="4083"/>
                  </a:lnTo>
                  <a:lnTo>
                    <a:pt x="1313" y="4081"/>
                  </a:lnTo>
                  <a:lnTo>
                    <a:pt x="1304" y="4078"/>
                  </a:lnTo>
                  <a:lnTo>
                    <a:pt x="1293" y="4075"/>
                  </a:lnTo>
                  <a:lnTo>
                    <a:pt x="1285" y="4072"/>
                  </a:lnTo>
                  <a:lnTo>
                    <a:pt x="1275" y="4066"/>
                  </a:lnTo>
                  <a:lnTo>
                    <a:pt x="1267" y="4061"/>
                  </a:lnTo>
                  <a:lnTo>
                    <a:pt x="1259" y="4055"/>
                  </a:lnTo>
                  <a:lnTo>
                    <a:pt x="1225" y="4039"/>
                  </a:lnTo>
                  <a:lnTo>
                    <a:pt x="1197" y="4025"/>
                  </a:lnTo>
                  <a:lnTo>
                    <a:pt x="1172" y="4014"/>
                  </a:lnTo>
                  <a:lnTo>
                    <a:pt x="1151" y="4004"/>
                  </a:lnTo>
                  <a:lnTo>
                    <a:pt x="1131" y="3998"/>
                  </a:lnTo>
                  <a:lnTo>
                    <a:pt x="1114" y="3993"/>
                  </a:lnTo>
                  <a:lnTo>
                    <a:pt x="1098" y="3990"/>
                  </a:lnTo>
                  <a:lnTo>
                    <a:pt x="1082" y="3990"/>
                  </a:lnTo>
                  <a:lnTo>
                    <a:pt x="1066" y="3991"/>
                  </a:lnTo>
                  <a:lnTo>
                    <a:pt x="1049" y="3995"/>
                  </a:lnTo>
                  <a:lnTo>
                    <a:pt x="1031" y="3999"/>
                  </a:lnTo>
                  <a:lnTo>
                    <a:pt x="1011" y="4005"/>
                  </a:lnTo>
                  <a:lnTo>
                    <a:pt x="963" y="4023"/>
                  </a:lnTo>
                  <a:lnTo>
                    <a:pt x="897" y="4046"/>
                  </a:lnTo>
                  <a:close/>
                  <a:moveTo>
                    <a:pt x="440" y="3888"/>
                  </a:moveTo>
                  <a:lnTo>
                    <a:pt x="478" y="3881"/>
                  </a:lnTo>
                  <a:lnTo>
                    <a:pt x="510" y="3875"/>
                  </a:lnTo>
                  <a:lnTo>
                    <a:pt x="536" y="3869"/>
                  </a:lnTo>
                  <a:lnTo>
                    <a:pt x="559" y="3862"/>
                  </a:lnTo>
                  <a:lnTo>
                    <a:pt x="577" y="3858"/>
                  </a:lnTo>
                  <a:lnTo>
                    <a:pt x="591" y="3854"/>
                  </a:lnTo>
                  <a:lnTo>
                    <a:pt x="604" y="3853"/>
                  </a:lnTo>
                  <a:lnTo>
                    <a:pt x="617" y="3853"/>
                  </a:lnTo>
                  <a:lnTo>
                    <a:pt x="622" y="3853"/>
                  </a:lnTo>
                  <a:lnTo>
                    <a:pt x="628" y="3854"/>
                  </a:lnTo>
                  <a:lnTo>
                    <a:pt x="634" y="3856"/>
                  </a:lnTo>
                  <a:lnTo>
                    <a:pt x="640" y="3859"/>
                  </a:lnTo>
                  <a:lnTo>
                    <a:pt x="654" y="3866"/>
                  </a:lnTo>
                  <a:lnTo>
                    <a:pt x="669" y="3876"/>
                  </a:lnTo>
                  <a:lnTo>
                    <a:pt x="713" y="3907"/>
                  </a:lnTo>
                  <a:lnTo>
                    <a:pt x="774" y="3954"/>
                  </a:lnTo>
                  <a:lnTo>
                    <a:pt x="787" y="3960"/>
                  </a:lnTo>
                  <a:lnTo>
                    <a:pt x="798" y="3965"/>
                  </a:lnTo>
                  <a:lnTo>
                    <a:pt x="810" y="3969"/>
                  </a:lnTo>
                  <a:lnTo>
                    <a:pt x="820" y="3972"/>
                  </a:lnTo>
                  <a:lnTo>
                    <a:pt x="831" y="3975"/>
                  </a:lnTo>
                  <a:lnTo>
                    <a:pt x="841" y="3978"/>
                  </a:lnTo>
                  <a:lnTo>
                    <a:pt x="852" y="3979"/>
                  </a:lnTo>
                  <a:lnTo>
                    <a:pt x="861" y="3980"/>
                  </a:lnTo>
                  <a:lnTo>
                    <a:pt x="880" y="3981"/>
                  </a:lnTo>
                  <a:lnTo>
                    <a:pt x="898" y="3979"/>
                  </a:lnTo>
                  <a:lnTo>
                    <a:pt x="916" y="3975"/>
                  </a:lnTo>
                  <a:lnTo>
                    <a:pt x="934" y="3971"/>
                  </a:lnTo>
                  <a:lnTo>
                    <a:pt x="970" y="3959"/>
                  </a:lnTo>
                  <a:lnTo>
                    <a:pt x="1009" y="3945"/>
                  </a:lnTo>
                  <a:lnTo>
                    <a:pt x="1030" y="3937"/>
                  </a:lnTo>
                  <a:lnTo>
                    <a:pt x="1052" y="3931"/>
                  </a:lnTo>
                  <a:lnTo>
                    <a:pt x="1076" y="3925"/>
                  </a:lnTo>
                  <a:lnTo>
                    <a:pt x="1101" y="3919"/>
                  </a:lnTo>
                  <a:lnTo>
                    <a:pt x="1121" y="3935"/>
                  </a:lnTo>
                  <a:lnTo>
                    <a:pt x="1141" y="3949"/>
                  </a:lnTo>
                  <a:lnTo>
                    <a:pt x="1161" y="3962"/>
                  </a:lnTo>
                  <a:lnTo>
                    <a:pt x="1182" y="3973"/>
                  </a:lnTo>
                  <a:lnTo>
                    <a:pt x="1203" y="3984"/>
                  </a:lnTo>
                  <a:lnTo>
                    <a:pt x="1225" y="3993"/>
                  </a:lnTo>
                  <a:lnTo>
                    <a:pt x="1248" y="4001"/>
                  </a:lnTo>
                  <a:lnTo>
                    <a:pt x="1270" y="4007"/>
                  </a:lnTo>
                  <a:lnTo>
                    <a:pt x="1293" y="4014"/>
                  </a:lnTo>
                  <a:lnTo>
                    <a:pt x="1316" y="4018"/>
                  </a:lnTo>
                  <a:lnTo>
                    <a:pt x="1341" y="4021"/>
                  </a:lnTo>
                  <a:lnTo>
                    <a:pt x="1365" y="4024"/>
                  </a:lnTo>
                  <a:lnTo>
                    <a:pt x="1389" y="4025"/>
                  </a:lnTo>
                  <a:lnTo>
                    <a:pt x="1413" y="4026"/>
                  </a:lnTo>
                  <a:lnTo>
                    <a:pt x="1439" y="4025"/>
                  </a:lnTo>
                  <a:lnTo>
                    <a:pt x="1465" y="4024"/>
                  </a:lnTo>
                  <a:lnTo>
                    <a:pt x="1526" y="3986"/>
                  </a:lnTo>
                  <a:lnTo>
                    <a:pt x="1568" y="3961"/>
                  </a:lnTo>
                  <a:lnTo>
                    <a:pt x="1585" y="3952"/>
                  </a:lnTo>
                  <a:lnTo>
                    <a:pt x="1599" y="3947"/>
                  </a:lnTo>
                  <a:lnTo>
                    <a:pt x="1605" y="3945"/>
                  </a:lnTo>
                  <a:lnTo>
                    <a:pt x="1611" y="3944"/>
                  </a:lnTo>
                  <a:lnTo>
                    <a:pt x="1617" y="3944"/>
                  </a:lnTo>
                  <a:lnTo>
                    <a:pt x="1622" y="3945"/>
                  </a:lnTo>
                  <a:lnTo>
                    <a:pt x="1628" y="3946"/>
                  </a:lnTo>
                  <a:lnTo>
                    <a:pt x="1634" y="3948"/>
                  </a:lnTo>
                  <a:lnTo>
                    <a:pt x="1639" y="3951"/>
                  </a:lnTo>
                  <a:lnTo>
                    <a:pt x="1645" y="3954"/>
                  </a:lnTo>
                  <a:lnTo>
                    <a:pt x="1658" y="3964"/>
                  </a:lnTo>
                  <a:lnTo>
                    <a:pt x="1672" y="3975"/>
                  </a:lnTo>
                  <a:lnTo>
                    <a:pt x="1711" y="4008"/>
                  </a:lnTo>
                  <a:lnTo>
                    <a:pt x="1765" y="4053"/>
                  </a:lnTo>
                  <a:lnTo>
                    <a:pt x="1780" y="4058"/>
                  </a:lnTo>
                  <a:lnTo>
                    <a:pt x="1795" y="4061"/>
                  </a:lnTo>
                  <a:lnTo>
                    <a:pt x="1804" y="4064"/>
                  </a:lnTo>
                  <a:lnTo>
                    <a:pt x="1812" y="4066"/>
                  </a:lnTo>
                  <a:lnTo>
                    <a:pt x="1822" y="4071"/>
                  </a:lnTo>
                  <a:lnTo>
                    <a:pt x="1830" y="4076"/>
                  </a:lnTo>
                  <a:lnTo>
                    <a:pt x="1876" y="4075"/>
                  </a:lnTo>
                  <a:lnTo>
                    <a:pt x="1916" y="4073"/>
                  </a:lnTo>
                  <a:lnTo>
                    <a:pt x="1934" y="4071"/>
                  </a:lnTo>
                  <a:lnTo>
                    <a:pt x="1952" y="4068"/>
                  </a:lnTo>
                  <a:lnTo>
                    <a:pt x="1968" y="4065"/>
                  </a:lnTo>
                  <a:lnTo>
                    <a:pt x="1985" y="4061"/>
                  </a:lnTo>
                  <a:lnTo>
                    <a:pt x="2002" y="4056"/>
                  </a:lnTo>
                  <a:lnTo>
                    <a:pt x="2019" y="4049"/>
                  </a:lnTo>
                  <a:lnTo>
                    <a:pt x="2036" y="4043"/>
                  </a:lnTo>
                  <a:lnTo>
                    <a:pt x="2053" y="4035"/>
                  </a:lnTo>
                  <a:lnTo>
                    <a:pt x="2071" y="4024"/>
                  </a:lnTo>
                  <a:lnTo>
                    <a:pt x="2089" y="4014"/>
                  </a:lnTo>
                  <a:lnTo>
                    <a:pt x="2108" y="4001"/>
                  </a:lnTo>
                  <a:lnTo>
                    <a:pt x="2129" y="3987"/>
                  </a:lnTo>
                  <a:lnTo>
                    <a:pt x="2139" y="3982"/>
                  </a:lnTo>
                  <a:lnTo>
                    <a:pt x="2151" y="3979"/>
                  </a:lnTo>
                  <a:lnTo>
                    <a:pt x="2162" y="3975"/>
                  </a:lnTo>
                  <a:lnTo>
                    <a:pt x="2173" y="3973"/>
                  </a:lnTo>
                  <a:lnTo>
                    <a:pt x="2185" y="3972"/>
                  </a:lnTo>
                  <a:lnTo>
                    <a:pt x="2196" y="3972"/>
                  </a:lnTo>
                  <a:lnTo>
                    <a:pt x="2208" y="3972"/>
                  </a:lnTo>
                  <a:lnTo>
                    <a:pt x="2220" y="3973"/>
                  </a:lnTo>
                  <a:lnTo>
                    <a:pt x="2243" y="3977"/>
                  </a:lnTo>
                  <a:lnTo>
                    <a:pt x="2267" y="3981"/>
                  </a:lnTo>
                  <a:lnTo>
                    <a:pt x="2291" y="3987"/>
                  </a:lnTo>
                  <a:lnTo>
                    <a:pt x="2317" y="3993"/>
                  </a:lnTo>
                  <a:lnTo>
                    <a:pt x="2342" y="4000"/>
                  </a:lnTo>
                  <a:lnTo>
                    <a:pt x="2368" y="4005"/>
                  </a:lnTo>
                  <a:lnTo>
                    <a:pt x="2396" y="4008"/>
                  </a:lnTo>
                  <a:lnTo>
                    <a:pt x="2424" y="4011"/>
                  </a:lnTo>
                  <a:lnTo>
                    <a:pt x="2438" y="4011"/>
                  </a:lnTo>
                  <a:lnTo>
                    <a:pt x="2453" y="4010"/>
                  </a:lnTo>
                  <a:lnTo>
                    <a:pt x="2468" y="4009"/>
                  </a:lnTo>
                  <a:lnTo>
                    <a:pt x="2482" y="4007"/>
                  </a:lnTo>
                  <a:lnTo>
                    <a:pt x="2497" y="4004"/>
                  </a:lnTo>
                  <a:lnTo>
                    <a:pt x="2513" y="4001"/>
                  </a:lnTo>
                  <a:lnTo>
                    <a:pt x="2529" y="3996"/>
                  </a:lnTo>
                  <a:lnTo>
                    <a:pt x="2545" y="3989"/>
                  </a:lnTo>
                  <a:lnTo>
                    <a:pt x="2570" y="3979"/>
                  </a:lnTo>
                  <a:lnTo>
                    <a:pt x="2593" y="3969"/>
                  </a:lnTo>
                  <a:lnTo>
                    <a:pt x="2615" y="3962"/>
                  </a:lnTo>
                  <a:lnTo>
                    <a:pt x="2636" y="3955"/>
                  </a:lnTo>
                  <a:lnTo>
                    <a:pt x="2657" y="3950"/>
                  </a:lnTo>
                  <a:lnTo>
                    <a:pt x="2676" y="3946"/>
                  </a:lnTo>
                  <a:lnTo>
                    <a:pt x="2697" y="3943"/>
                  </a:lnTo>
                  <a:lnTo>
                    <a:pt x="2716" y="3941"/>
                  </a:lnTo>
                  <a:lnTo>
                    <a:pt x="2756" y="3938"/>
                  </a:lnTo>
                  <a:lnTo>
                    <a:pt x="2798" y="3938"/>
                  </a:lnTo>
                  <a:lnTo>
                    <a:pt x="2844" y="3938"/>
                  </a:lnTo>
                  <a:lnTo>
                    <a:pt x="2898" y="3938"/>
                  </a:lnTo>
                  <a:lnTo>
                    <a:pt x="2897" y="3929"/>
                  </a:lnTo>
                  <a:lnTo>
                    <a:pt x="2897" y="3921"/>
                  </a:lnTo>
                  <a:lnTo>
                    <a:pt x="2897" y="3911"/>
                  </a:lnTo>
                  <a:lnTo>
                    <a:pt x="2896" y="3903"/>
                  </a:lnTo>
                  <a:lnTo>
                    <a:pt x="2819" y="3888"/>
                  </a:lnTo>
                  <a:lnTo>
                    <a:pt x="2761" y="3874"/>
                  </a:lnTo>
                  <a:lnTo>
                    <a:pt x="2738" y="3869"/>
                  </a:lnTo>
                  <a:lnTo>
                    <a:pt x="2717" y="3865"/>
                  </a:lnTo>
                  <a:lnTo>
                    <a:pt x="2698" y="3862"/>
                  </a:lnTo>
                  <a:lnTo>
                    <a:pt x="2680" y="3861"/>
                  </a:lnTo>
                  <a:lnTo>
                    <a:pt x="2671" y="3862"/>
                  </a:lnTo>
                  <a:lnTo>
                    <a:pt x="2663" y="3862"/>
                  </a:lnTo>
                  <a:lnTo>
                    <a:pt x="2654" y="3865"/>
                  </a:lnTo>
                  <a:lnTo>
                    <a:pt x="2646" y="3867"/>
                  </a:lnTo>
                  <a:lnTo>
                    <a:pt x="2628" y="3872"/>
                  </a:lnTo>
                  <a:lnTo>
                    <a:pt x="2609" y="3880"/>
                  </a:lnTo>
                  <a:lnTo>
                    <a:pt x="2588" y="3893"/>
                  </a:lnTo>
                  <a:lnTo>
                    <a:pt x="2564" y="3908"/>
                  </a:lnTo>
                  <a:lnTo>
                    <a:pt x="2536" y="3926"/>
                  </a:lnTo>
                  <a:lnTo>
                    <a:pt x="2504" y="3948"/>
                  </a:lnTo>
                  <a:lnTo>
                    <a:pt x="2489" y="3954"/>
                  </a:lnTo>
                  <a:lnTo>
                    <a:pt x="2474" y="3959"/>
                  </a:lnTo>
                  <a:lnTo>
                    <a:pt x="2460" y="3963"/>
                  </a:lnTo>
                  <a:lnTo>
                    <a:pt x="2445" y="3965"/>
                  </a:lnTo>
                  <a:lnTo>
                    <a:pt x="2432" y="3966"/>
                  </a:lnTo>
                  <a:lnTo>
                    <a:pt x="2418" y="3967"/>
                  </a:lnTo>
                  <a:lnTo>
                    <a:pt x="2405" y="3967"/>
                  </a:lnTo>
                  <a:lnTo>
                    <a:pt x="2393" y="3966"/>
                  </a:lnTo>
                  <a:lnTo>
                    <a:pt x="2379" y="3965"/>
                  </a:lnTo>
                  <a:lnTo>
                    <a:pt x="2366" y="3963"/>
                  </a:lnTo>
                  <a:lnTo>
                    <a:pt x="2355" y="3960"/>
                  </a:lnTo>
                  <a:lnTo>
                    <a:pt x="2342" y="3956"/>
                  </a:lnTo>
                  <a:lnTo>
                    <a:pt x="2318" y="3949"/>
                  </a:lnTo>
                  <a:lnTo>
                    <a:pt x="2294" y="3942"/>
                  </a:lnTo>
                  <a:lnTo>
                    <a:pt x="2271" y="3933"/>
                  </a:lnTo>
                  <a:lnTo>
                    <a:pt x="2248" y="3926"/>
                  </a:lnTo>
                  <a:lnTo>
                    <a:pt x="2225" y="3919"/>
                  </a:lnTo>
                  <a:lnTo>
                    <a:pt x="2202" y="3915"/>
                  </a:lnTo>
                  <a:lnTo>
                    <a:pt x="2190" y="3913"/>
                  </a:lnTo>
                  <a:lnTo>
                    <a:pt x="2178" y="3913"/>
                  </a:lnTo>
                  <a:lnTo>
                    <a:pt x="2166" y="3913"/>
                  </a:lnTo>
                  <a:lnTo>
                    <a:pt x="2154" y="3914"/>
                  </a:lnTo>
                  <a:lnTo>
                    <a:pt x="2143" y="3915"/>
                  </a:lnTo>
                  <a:lnTo>
                    <a:pt x="2130" y="3918"/>
                  </a:lnTo>
                  <a:lnTo>
                    <a:pt x="2117" y="3923"/>
                  </a:lnTo>
                  <a:lnTo>
                    <a:pt x="2105" y="3928"/>
                  </a:lnTo>
                  <a:lnTo>
                    <a:pt x="2080" y="3945"/>
                  </a:lnTo>
                  <a:lnTo>
                    <a:pt x="2058" y="3960"/>
                  </a:lnTo>
                  <a:lnTo>
                    <a:pt x="2037" y="3973"/>
                  </a:lnTo>
                  <a:lnTo>
                    <a:pt x="2017" y="3984"/>
                  </a:lnTo>
                  <a:lnTo>
                    <a:pt x="1998" y="3993"/>
                  </a:lnTo>
                  <a:lnTo>
                    <a:pt x="1980" y="4001"/>
                  </a:lnTo>
                  <a:lnTo>
                    <a:pt x="1963" y="4006"/>
                  </a:lnTo>
                  <a:lnTo>
                    <a:pt x="1947" y="4010"/>
                  </a:lnTo>
                  <a:lnTo>
                    <a:pt x="1933" y="4014"/>
                  </a:lnTo>
                  <a:lnTo>
                    <a:pt x="1918" y="4015"/>
                  </a:lnTo>
                  <a:lnTo>
                    <a:pt x="1904" y="4015"/>
                  </a:lnTo>
                  <a:lnTo>
                    <a:pt x="1890" y="4014"/>
                  </a:lnTo>
                  <a:lnTo>
                    <a:pt x="1878" y="4010"/>
                  </a:lnTo>
                  <a:lnTo>
                    <a:pt x="1866" y="4007"/>
                  </a:lnTo>
                  <a:lnTo>
                    <a:pt x="1853" y="4003"/>
                  </a:lnTo>
                  <a:lnTo>
                    <a:pt x="1842" y="3998"/>
                  </a:lnTo>
                  <a:lnTo>
                    <a:pt x="1817" y="3986"/>
                  </a:lnTo>
                  <a:lnTo>
                    <a:pt x="1793" y="3971"/>
                  </a:lnTo>
                  <a:lnTo>
                    <a:pt x="1768" y="3956"/>
                  </a:lnTo>
                  <a:lnTo>
                    <a:pt x="1740" y="3940"/>
                  </a:lnTo>
                  <a:lnTo>
                    <a:pt x="1726" y="3932"/>
                  </a:lnTo>
                  <a:lnTo>
                    <a:pt x="1711" y="3924"/>
                  </a:lnTo>
                  <a:lnTo>
                    <a:pt x="1694" y="3916"/>
                  </a:lnTo>
                  <a:lnTo>
                    <a:pt x="1677" y="3909"/>
                  </a:lnTo>
                  <a:lnTo>
                    <a:pt x="1658" y="3903"/>
                  </a:lnTo>
                  <a:lnTo>
                    <a:pt x="1639" y="3896"/>
                  </a:lnTo>
                  <a:lnTo>
                    <a:pt x="1618" y="3890"/>
                  </a:lnTo>
                  <a:lnTo>
                    <a:pt x="1596" y="3886"/>
                  </a:lnTo>
                  <a:lnTo>
                    <a:pt x="1540" y="3913"/>
                  </a:lnTo>
                  <a:lnTo>
                    <a:pt x="1492" y="3935"/>
                  </a:lnTo>
                  <a:lnTo>
                    <a:pt x="1470" y="3945"/>
                  </a:lnTo>
                  <a:lnTo>
                    <a:pt x="1450" y="3952"/>
                  </a:lnTo>
                  <a:lnTo>
                    <a:pt x="1430" y="3959"/>
                  </a:lnTo>
                  <a:lnTo>
                    <a:pt x="1410" y="3963"/>
                  </a:lnTo>
                  <a:lnTo>
                    <a:pt x="1391" y="3965"/>
                  </a:lnTo>
                  <a:lnTo>
                    <a:pt x="1370" y="3966"/>
                  </a:lnTo>
                  <a:lnTo>
                    <a:pt x="1349" y="3964"/>
                  </a:lnTo>
                  <a:lnTo>
                    <a:pt x="1327" y="3961"/>
                  </a:lnTo>
                  <a:lnTo>
                    <a:pt x="1303" y="3954"/>
                  </a:lnTo>
                  <a:lnTo>
                    <a:pt x="1277" y="3947"/>
                  </a:lnTo>
                  <a:lnTo>
                    <a:pt x="1248" y="3936"/>
                  </a:lnTo>
                  <a:lnTo>
                    <a:pt x="1217" y="3924"/>
                  </a:lnTo>
                  <a:lnTo>
                    <a:pt x="1188" y="3902"/>
                  </a:lnTo>
                  <a:lnTo>
                    <a:pt x="1155" y="3876"/>
                  </a:lnTo>
                  <a:lnTo>
                    <a:pt x="1138" y="3865"/>
                  </a:lnTo>
                  <a:lnTo>
                    <a:pt x="1123" y="3855"/>
                  </a:lnTo>
                  <a:lnTo>
                    <a:pt x="1116" y="3851"/>
                  </a:lnTo>
                  <a:lnTo>
                    <a:pt x="1108" y="3848"/>
                  </a:lnTo>
                  <a:lnTo>
                    <a:pt x="1103" y="3844"/>
                  </a:lnTo>
                  <a:lnTo>
                    <a:pt x="1097" y="3843"/>
                  </a:lnTo>
                  <a:lnTo>
                    <a:pt x="1030" y="3872"/>
                  </a:lnTo>
                  <a:lnTo>
                    <a:pt x="975" y="3897"/>
                  </a:lnTo>
                  <a:lnTo>
                    <a:pt x="952" y="3908"/>
                  </a:lnTo>
                  <a:lnTo>
                    <a:pt x="929" y="3916"/>
                  </a:lnTo>
                  <a:lnTo>
                    <a:pt x="908" y="3923"/>
                  </a:lnTo>
                  <a:lnTo>
                    <a:pt x="887" y="3928"/>
                  </a:lnTo>
                  <a:lnTo>
                    <a:pt x="877" y="3929"/>
                  </a:lnTo>
                  <a:lnTo>
                    <a:pt x="867" y="3929"/>
                  </a:lnTo>
                  <a:lnTo>
                    <a:pt x="857" y="3929"/>
                  </a:lnTo>
                  <a:lnTo>
                    <a:pt x="847" y="3929"/>
                  </a:lnTo>
                  <a:lnTo>
                    <a:pt x="836" y="3927"/>
                  </a:lnTo>
                  <a:lnTo>
                    <a:pt x="826" y="3925"/>
                  </a:lnTo>
                  <a:lnTo>
                    <a:pt x="815" y="3922"/>
                  </a:lnTo>
                  <a:lnTo>
                    <a:pt x="803" y="3917"/>
                  </a:lnTo>
                  <a:lnTo>
                    <a:pt x="792" y="3913"/>
                  </a:lnTo>
                  <a:lnTo>
                    <a:pt x="780" y="3907"/>
                  </a:lnTo>
                  <a:lnTo>
                    <a:pt x="768" y="3900"/>
                  </a:lnTo>
                  <a:lnTo>
                    <a:pt x="754" y="3892"/>
                  </a:lnTo>
                  <a:lnTo>
                    <a:pt x="726" y="3873"/>
                  </a:lnTo>
                  <a:lnTo>
                    <a:pt x="696" y="3850"/>
                  </a:lnTo>
                  <a:lnTo>
                    <a:pt x="681" y="3840"/>
                  </a:lnTo>
                  <a:lnTo>
                    <a:pt x="664" y="3832"/>
                  </a:lnTo>
                  <a:lnTo>
                    <a:pt x="646" y="3823"/>
                  </a:lnTo>
                  <a:lnTo>
                    <a:pt x="627" y="3817"/>
                  </a:lnTo>
                  <a:lnTo>
                    <a:pt x="607" y="3811"/>
                  </a:lnTo>
                  <a:lnTo>
                    <a:pt x="587" y="3806"/>
                  </a:lnTo>
                  <a:lnTo>
                    <a:pt x="567" y="3804"/>
                  </a:lnTo>
                  <a:lnTo>
                    <a:pt x="547" y="3803"/>
                  </a:lnTo>
                  <a:lnTo>
                    <a:pt x="536" y="3804"/>
                  </a:lnTo>
                  <a:lnTo>
                    <a:pt x="527" y="3804"/>
                  </a:lnTo>
                  <a:lnTo>
                    <a:pt x="518" y="3806"/>
                  </a:lnTo>
                  <a:lnTo>
                    <a:pt x="509" y="3809"/>
                  </a:lnTo>
                  <a:lnTo>
                    <a:pt x="501" y="3811"/>
                  </a:lnTo>
                  <a:lnTo>
                    <a:pt x="492" y="3815"/>
                  </a:lnTo>
                  <a:lnTo>
                    <a:pt x="485" y="3818"/>
                  </a:lnTo>
                  <a:lnTo>
                    <a:pt x="477" y="3823"/>
                  </a:lnTo>
                  <a:lnTo>
                    <a:pt x="470" y="3829"/>
                  </a:lnTo>
                  <a:lnTo>
                    <a:pt x="464" y="3835"/>
                  </a:lnTo>
                  <a:lnTo>
                    <a:pt x="458" y="3841"/>
                  </a:lnTo>
                  <a:lnTo>
                    <a:pt x="453" y="3849"/>
                  </a:lnTo>
                  <a:lnTo>
                    <a:pt x="449" y="3857"/>
                  </a:lnTo>
                  <a:lnTo>
                    <a:pt x="446" y="3867"/>
                  </a:lnTo>
                  <a:lnTo>
                    <a:pt x="443" y="3877"/>
                  </a:lnTo>
                  <a:lnTo>
                    <a:pt x="440" y="3888"/>
                  </a:lnTo>
                  <a:close/>
                  <a:moveTo>
                    <a:pt x="650" y="3648"/>
                  </a:moveTo>
                  <a:lnTo>
                    <a:pt x="605" y="3654"/>
                  </a:lnTo>
                  <a:lnTo>
                    <a:pt x="560" y="3663"/>
                  </a:lnTo>
                  <a:lnTo>
                    <a:pt x="515" y="3673"/>
                  </a:lnTo>
                  <a:lnTo>
                    <a:pt x="471" y="3685"/>
                  </a:lnTo>
                  <a:lnTo>
                    <a:pt x="450" y="3692"/>
                  </a:lnTo>
                  <a:lnTo>
                    <a:pt x="428" y="3700"/>
                  </a:lnTo>
                  <a:lnTo>
                    <a:pt x="407" y="3707"/>
                  </a:lnTo>
                  <a:lnTo>
                    <a:pt x="386" y="3716"/>
                  </a:lnTo>
                  <a:lnTo>
                    <a:pt x="364" y="3724"/>
                  </a:lnTo>
                  <a:lnTo>
                    <a:pt x="344" y="3733"/>
                  </a:lnTo>
                  <a:lnTo>
                    <a:pt x="324" y="3744"/>
                  </a:lnTo>
                  <a:lnTo>
                    <a:pt x="304" y="3755"/>
                  </a:lnTo>
                  <a:lnTo>
                    <a:pt x="306" y="3760"/>
                  </a:lnTo>
                  <a:lnTo>
                    <a:pt x="310" y="3766"/>
                  </a:lnTo>
                  <a:lnTo>
                    <a:pt x="315" y="3774"/>
                  </a:lnTo>
                  <a:lnTo>
                    <a:pt x="320" y="3781"/>
                  </a:lnTo>
                  <a:lnTo>
                    <a:pt x="351" y="3774"/>
                  </a:lnTo>
                  <a:lnTo>
                    <a:pt x="388" y="3762"/>
                  </a:lnTo>
                  <a:lnTo>
                    <a:pt x="430" y="3749"/>
                  </a:lnTo>
                  <a:lnTo>
                    <a:pt x="474" y="3736"/>
                  </a:lnTo>
                  <a:lnTo>
                    <a:pt x="518" y="3724"/>
                  </a:lnTo>
                  <a:lnTo>
                    <a:pt x="561" y="3714"/>
                  </a:lnTo>
                  <a:lnTo>
                    <a:pt x="579" y="3711"/>
                  </a:lnTo>
                  <a:lnTo>
                    <a:pt x="597" y="3710"/>
                  </a:lnTo>
                  <a:lnTo>
                    <a:pt x="611" y="3709"/>
                  </a:lnTo>
                  <a:lnTo>
                    <a:pt x="625" y="3711"/>
                  </a:lnTo>
                  <a:lnTo>
                    <a:pt x="646" y="3735"/>
                  </a:lnTo>
                  <a:lnTo>
                    <a:pt x="666" y="3757"/>
                  </a:lnTo>
                  <a:lnTo>
                    <a:pt x="686" y="3777"/>
                  </a:lnTo>
                  <a:lnTo>
                    <a:pt x="707" y="3796"/>
                  </a:lnTo>
                  <a:lnTo>
                    <a:pt x="728" y="3814"/>
                  </a:lnTo>
                  <a:lnTo>
                    <a:pt x="751" y="3833"/>
                  </a:lnTo>
                  <a:lnTo>
                    <a:pt x="776" y="3851"/>
                  </a:lnTo>
                  <a:lnTo>
                    <a:pt x="802" y="3871"/>
                  </a:lnTo>
                  <a:lnTo>
                    <a:pt x="817" y="3876"/>
                  </a:lnTo>
                  <a:lnTo>
                    <a:pt x="831" y="3879"/>
                  </a:lnTo>
                  <a:lnTo>
                    <a:pt x="843" y="3881"/>
                  </a:lnTo>
                  <a:lnTo>
                    <a:pt x="856" y="3882"/>
                  </a:lnTo>
                  <a:lnTo>
                    <a:pt x="869" y="3882"/>
                  </a:lnTo>
                  <a:lnTo>
                    <a:pt x="880" y="3881"/>
                  </a:lnTo>
                  <a:lnTo>
                    <a:pt x="892" y="3880"/>
                  </a:lnTo>
                  <a:lnTo>
                    <a:pt x="903" y="3877"/>
                  </a:lnTo>
                  <a:lnTo>
                    <a:pt x="913" y="3874"/>
                  </a:lnTo>
                  <a:lnTo>
                    <a:pt x="924" y="3871"/>
                  </a:lnTo>
                  <a:lnTo>
                    <a:pt x="934" y="3866"/>
                  </a:lnTo>
                  <a:lnTo>
                    <a:pt x="944" y="3861"/>
                  </a:lnTo>
                  <a:lnTo>
                    <a:pt x="963" y="3850"/>
                  </a:lnTo>
                  <a:lnTo>
                    <a:pt x="982" y="3838"/>
                  </a:lnTo>
                  <a:lnTo>
                    <a:pt x="1017" y="3812"/>
                  </a:lnTo>
                  <a:lnTo>
                    <a:pt x="1051" y="3787"/>
                  </a:lnTo>
                  <a:lnTo>
                    <a:pt x="1060" y="3783"/>
                  </a:lnTo>
                  <a:lnTo>
                    <a:pt x="1068" y="3778"/>
                  </a:lnTo>
                  <a:lnTo>
                    <a:pt x="1078" y="3774"/>
                  </a:lnTo>
                  <a:lnTo>
                    <a:pt x="1087" y="3770"/>
                  </a:lnTo>
                  <a:lnTo>
                    <a:pt x="1096" y="3767"/>
                  </a:lnTo>
                  <a:lnTo>
                    <a:pt x="1106" y="3765"/>
                  </a:lnTo>
                  <a:lnTo>
                    <a:pt x="1116" y="3764"/>
                  </a:lnTo>
                  <a:lnTo>
                    <a:pt x="1125" y="3763"/>
                  </a:lnTo>
                  <a:lnTo>
                    <a:pt x="1166" y="3806"/>
                  </a:lnTo>
                  <a:lnTo>
                    <a:pt x="1202" y="3841"/>
                  </a:lnTo>
                  <a:lnTo>
                    <a:pt x="1219" y="3856"/>
                  </a:lnTo>
                  <a:lnTo>
                    <a:pt x="1234" y="3869"/>
                  </a:lnTo>
                  <a:lnTo>
                    <a:pt x="1249" y="3880"/>
                  </a:lnTo>
                  <a:lnTo>
                    <a:pt x="1262" y="3889"/>
                  </a:lnTo>
                  <a:lnTo>
                    <a:pt x="1275" y="3897"/>
                  </a:lnTo>
                  <a:lnTo>
                    <a:pt x="1288" y="3904"/>
                  </a:lnTo>
                  <a:lnTo>
                    <a:pt x="1299" y="3908"/>
                  </a:lnTo>
                  <a:lnTo>
                    <a:pt x="1312" y="3912"/>
                  </a:lnTo>
                  <a:lnTo>
                    <a:pt x="1323" y="3914"/>
                  </a:lnTo>
                  <a:lnTo>
                    <a:pt x="1334" y="3914"/>
                  </a:lnTo>
                  <a:lnTo>
                    <a:pt x="1346" y="3914"/>
                  </a:lnTo>
                  <a:lnTo>
                    <a:pt x="1356" y="3912"/>
                  </a:lnTo>
                  <a:lnTo>
                    <a:pt x="1368" y="3910"/>
                  </a:lnTo>
                  <a:lnTo>
                    <a:pt x="1380" y="3907"/>
                  </a:lnTo>
                  <a:lnTo>
                    <a:pt x="1391" y="3902"/>
                  </a:lnTo>
                  <a:lnTo>
                    <a:pt x="1404" y="3896"/>
                  </a:lnTo>
                  <a:lnTo>
                    <a:pt x="1430" y="3882"/>
                  </a:lnTo>
                  <a:lnTo>
                    <a:pt x="1460" y="3867"/>
                  </a:lnTo>
                  <a:lnTo>
                    <a:pt x="1492" y="3849"/>
                  </a:lnTo>
                  <a:lnTo>
                    <a:pt x="1530" y="3829"/>
                  </a:lnTo>
                  <a:lnTo>
                    <a:pt x="1573" y="3807"/>
                  </a:lnTo>
                  <a:lnTo>
                    <a:pt x="1622" y="3785"/>
                  </a:lnTo>
                  <a:lnTo>
                    <a:pt x="1632" y="3792"/>
                  </a:lnTo>
                  <a:lnTo>
                    <a:pt x="1657" y="3807"/>
                  </a:lnTo>
                  <a:lnTo>
                    <a:pt x="1693" y="3832"/>
                  </a:lnTo>
                  <a:lnTo>
                    <a:pt x="1737" y="3859"/>
                  </a:lnTo>
                  <a:lnTo>
                    <a:pt x="1761" y="3874"/>
                  </a:lnTo>
                  <a:lnTo>
                    <a:pt x="1786" y="3888"/>
                  </a:lnTo>
                  <a:lnTo>
                    <a:pt x="1810" y="3900"/>
                  </a:lnTo>
                  <a:lnTo>
                    <a:pt x="1834" y="3913"/>
                  </a:lnTo>
                  <a:lnTo>
                    <a:pt x="1859" y="3923"/>
                  </a:lnTo>
                  <a:lnTo>
                    <a:pt x="1882" y="3931"/>
                  </a:lnTo>
                  <a:lnTo>
                    <a:pt x="1892" y="3935"/>
                  </a:lnTo>
                  <a:lnTo>
                    <a:pt x="1903" y="3937"/>
                  </a:lnTo>
                  <a:lnTo>
                    <a:pt x="1914" y="3940"/>
                  </a:lnTo>
                  <a:lnTo>
                    <a:pt x="1923" y="3941"/>
                  </a:lnTo>
                  <a:lnTo>
                    <a:pt x="1942" y="3938"/>
                  </a:lnTo>
                  <a:lnTo>
                    <a:pt x="1962" y="3934"/>
                  </a:lnTo>
                  <a:lnTo>
                    <a:pt x="1980" y="3928"/>
                  </a:lnTo>
                  <a:lnTo>
                    <a:pt x="1998" y="3921"/>
                  </a:lnTo>
                  <a:lnTo>
                    <a:pt x="2015" y="3913"/>
                  </a:lnTo>
                  <a:lnTo>
                    <a:pt x="2032" y="3904"/>
                  </a:lnTo>
                  <a:lnTo>
                    <a:pt x="2049" y="3894"/>
                  </a:lnTo>
                  <a:lnTo>
                    <a:pt x="2064" y="3885"/>
                  </a:lnTo>
                  <a:lnTo>
                    <a:pt x="2081" y="3875"/>
                  </a:lnTo>
                  <a:lnTo>
                    <a:pt x="2097" y="3867"/>
                  </a:lnTo>
                  <a:lnTo>
                    <a:pt x="2114" y="3858"/>
                  </a:lnTo>
                  <a:lnTo>
                    <a:pt x="2131" y="3850"/>
                  </a:lnTo>
                  <a:lnTo>
                    <a:pt x="2149" y="3843"/>
                  </a:lnTo>
                  <a:lnTo>
                    <a:pt x="2167" y="3839"/>
                  </a:lnTo>
                  <a:lnTo>
                    <a:pt x="2186" y="3836"/>
                  </a:lnTo>
                  <a:lnTo>
                    <a:pt x="2205" y="3835"/>
                  </a:lnTo>
                  <a:lnTo>
                    <a:pt x="2244" y="3851"/>
                  </a:lnTo>
                  <a:lnTo>
                    <a:pt x="2279" y="3865"/>
                  </a:lnTo>
                  <a:lnTo>
                    <a:pt x="2310" y="3875"/>
                  </a:lnTo>
                  <a:lnTo>
                    <a:pt x="2339" y="3884"/>
                  </a:lnTo>
                  <a:lnTo>
                    <a:pt x="2353" y="3888"/>
                  </a:lnTo>
                  <a:lnTo>
                    <a:pt x="2365" y="3890"/>
                  </a:lnTo>
                  <a:lnTo>
                    <a:pt x="2378" y="3892"/>
                  </a:lnTo>
                  <a:lnTo>
                    <a:pt x="2390" y="3893"/>
                  </a:lnTo>
                  <a:lnTo>
                    <a:pt x="2402" y="3894"/>
                  </a:lnTo>
                  <a:lnTo>
                    <a:pt x="2414" y="3894"/>
                  </a:lnTo>
                  <a:lnTo>
                    <a:pt x="2425" y="3894"/>
                  </a:lnTo>
                  <a:lnTo>
                    <a:pt x="2436" y="3893"/>
                  </a:lnTo>
                  <a:lnTo>
                    <a:pt x="2447" y="3891"/>
                  </a:lnTo>
                  <a:lnTo>
                    <a:pt x="2459" y="3889"/>
                  </a:lnTo>
                  <a:lnTo>
                    <a:pt x="2470" y="3886"/>
                  </a:lnTo>
                  <a:lnTo>
                    <a:pt x="2481" y="3881"/>
                  </a:lnTo>
                  <a:lnTo>
                    <a:pt x="2506" y="3872"/>
                  </a:lnTo>
                  <a:lnTo>
                    <a:pt x="2531" y="3860"/>
                  </a:lnTo>
                  <a:lnTo>
                    <a:pt x="2557" y="3846"/>
                  </a:lnTo>
                  <a:lnTo>
                    <a:pt x="2587" y="3828"/>
                  </a:lnTo>
                  <a:lnTo>
                    <a:pt x="2618" y="3807"/>
                  </a:lnTo>
                  <a:lnTo>
                    <a:pt x="2654" y="3785"/>
                  </a:lnTo>
                  <a:lnTo>
                    <a:pt x="2665" y="3782"/>
                  </a:lnTo>
                  <a:lnTo>
                    <a:pt x="2676" y="3780"/>
                  </a:lnTo>
                  <a:lnTo>
                    <a:pt x="2687" y="3779"/>
                  </a:lnTo>
                  <a:lnTo>
                    <a:pt x="2699" y="3778"/>
                  </a:lnTo>
                  <a:lnTo>
                    <a:pt x="2722" y="3778"/>
                  </a:lnTo>
                  <a:lnTo>
                    <a:pt x="2745" y="3780"/>
                  </a:lnTo>
                  <a:lnTo>
                    <a:pt x="2769" y="3783"/>
                  </a:lnTo>
                  <a:lnTo>
                    <a:pt x="2794" y="3787"/>
                  </a:lnTo>
                  <a:lnTo>
                    <a:pt x="2818" y="3793"/>
                  </a:lnTo>
                  <a:lnTo>
                    <a:pt x="2843" y="3798"/>
                  </a:lnTo>
                  <a:lnTo>
                    <a:pt x="2869" y="3803"/>
                  </a:lnTo>
                  <a:lnTo>
                    <a:pt x="2895" y="3807"/>
                  </a:lnTo>
                  <a:lnTo>
                    <a:pt x="2921" y="3811"/>
                  </a:lnTo>
                  <a:lnTo>
                    <a:pt x="2948" y="3813"/>
                  </a:lnTo>
                  <a:lnTo>
                    <a:pt x="2961" y="3813"/>
                  </a:lnTo>
                  <a:lnTo>
                    <a:pt x="2975" y="3813"/>
                  </a:lnTo>
                  <a:lnTo>
                    <a:pt x="2988" y="3812"/>
                  </a:lnTo>
                  <a:lnTo>
                    <a:pt x="3003" y="3811"/>
                  </a:lnTo>
                  <a:lnTo>
                    <a:pt x="3016" y="3809"/>
                  </a:lnTo>
                  <a:lnTo>
                    <a:pt x="3030" y="3805"/>
                  </a:lnTo>
                  <a:lnTo>
                    <a:pt x="3044" y="3802"/>
                  </a:lnTo>
                  <a:lnTo>
                    <a:pt x="3057" y="3797"/>
                  </a:lnTo>
                  <a:lnTo>
                    <a:pt x="3055" y="3792"/>
                  </a:lnTo>
                  <a:lnTo>
                    <a:pt x="3053" y="3786"/>
                  </a:lnTo>
                  <a:lnTo>
                    <a:pt x="3027" y="3782"/>
                  </a:lnTo>
                  <a:lnTo>
                    <a:pt x="2999" y="3778"/>
                  </a:lnTo>
                  <a:lnTo>
                    <a:pt x="2973" y="3774"/>
                  </a:lnTo>
                  <a:lnTo>
                    <a:pt x="2946" y="3768"/>
                  </a:lnTo>
                  <a:lnTo>
                    <a:pt x="2893" y="3757"/>
                  </a:lnTo>
                  <a:lnTo>
                    <a:pt x="2839" y="3745"/>
                  </a:lnTo>
                  <a:lnTo>
                    <a:pt x="2786" y="3735"/>
                  </a:lnTo>
                  <a:lnTo>
                    <a:pt x="2733" y="3726"/>
                  </a:lnTo>
                  <a:lnTo>
                    <a:pt x="2707" y="3723"/>
                  </a:lnTo>
                  <a:lnTo>
                    <a:pt x="2681" y="3721"/>
                  </a:lnTo>
                  <a:lnTo>
                    <a:pt x="2655" y="3720"/>
                  </a:lnTo>
                  <a:lnTo>
                    <a:pt x="2630" y="3720"/>
                  </a:lnTo>
                  <a:lnTo>
                    <a:pt x="2605" y="3742"/>
                  </a:lnTo>
                  <a:lnTo>
                    <a:pt x="2579" y="3762"/>
                  </a:lnTo>
                  <a:lnTo>
                    <a:pt x="2556" y="3781"/>
                  </a:lnTo>
                  <a:lnTo>
                    <a:pt x="2533" y="3798"/>
                  </a:lnTo>
                  <a:lnTo>
                    <a:pt x="2511" y="3813"/>
                  </a:lnTo>
                  <a:lnTo>
                    <a:pt x="2488" y="3826"/>
                  </a:lnTo>
                  <a:lnTo>
                    <a:pt x="2477" y="3832"/>
                  </a:lnTo>
                  <a:lnTo>
                    <a:pt x="2465" y="3837"/>
                  </a:lnTo>
                  <a:lnTo>
                    <a:pt x="2455" y="3841"/>
                  </a:lnTo>
                  <a:lnTo>
                    <a:pt x="2443" y="3844"/>
                  </a:lnTo>
                  <a:lnTo>
                    <a:pt x="2433" y="3848"/>
                  </a:lnTo>
                  <a:lnTo>
                    <a:pt x="2421" y="3851"/>
                  </a:lnTo>
                  <a:lnTo>
                    <a:pt x="2409" y="3852"/>
                  </a:lnTo>
                  <a:lnTo>
                    <a:pt x="2398" y="3853"/>
                  </a:lnTo>
                  <a:lnTo>
                    <a:pt x="2386" y="3853"/>
                  </a:lnTo>
                  <a:lnTo>
                    <a:pt x="2375" y="3852"/>
                  </a:lnTo>
                  <a:lnTo>
                    <a:pt x="2362" y="3851"/>
                  </a:lnTo>
                  <a:lnTo>
                    <a:pt x="2350" y="3849"/>
                  </a:lnTo>
                  <a:lnTo>
                    <a:pt x="2338" y="3846"/>
                  </a:lnTo>
                  <a:lnTo>
                    <a:pt x="2325" y="3841"/>
                  </a:lnTo>
                  <a:lnTo>
                    <a:pt x="2311" y="3836"/>
                  </a:lnTo>
                  <a:lnTo>
                    <a:pt x="2299" y="3830"/>
                  </a:lnTo>
                  <a:lnTo>
                    <a:pt x="2285" y="3823"/>
                  </a:lnTo>
                  <a:lnTo>
                    <a:pt x="2270" y="3815"/>
                  </a:lnTo>
                  <a:lnTo>
                    <a:pt x="2256" y="3806"/>
                  </a:lnTo>
                  <a:lnTo>
                    <a:pt x="2242" y="3796"/>
                  </a:lnTo>
                  <a:lnTo>
                    <a:pt x="2243" y="3795"/>
                  </a:lnTo>
                  <a:lnTo>
                    <a:pt x="2244" y="3793"/>
                  </a:lnTo>
                  <a:lnTo>
                    <a:pt x="2243" y="3792"/>
                  </a:lnTo>
                  <a:lnTo>
                    <a:pt x="2243" y="3791"/>
                  </a:lnTo>
                  <a:lnTo>
                    <a:pt x="2237" y="3791"/>
                  </a:lnTo>
                  <a:lnTo>
                    <a:pt x="2233" y="3792"/>
                  </a:lnTo>
                  <a:lnTo>
                    <a:pt x="2223" y="3780"/>
                  </a:lnTo>
                  <a:lnTo>
                    <a:pt x="2213" y="3770"/>
                  </a:lnTo>
                  <a:lnTo>
                    <a:pt x="2204" y="3763"/>
                  </a:lnTo>
                  <a:lnTo>
                    <a:pt x="2196" y="3758"/>
                  </a:lnTo>
                  <a:lnTo>
                    <a:pt x="2188" y="3755"/>
                  </a:lnTo>
                  <a:lnTo>
                    <a:pt x="2182" y="3753"/>
                  </a:lnTo>
                  <a:lnTo>
                    <a:pt x="2174" y="3751"/>
                  </a:lnTo>
                  <a:lnTo>
                    <a:pt x="2168" y="3751"/>
                  </a:lnTo>
                  <a:lnTo>
                    <a:pt x="2160" y="3754"/>
                  </a:lnTo>
                  <a:lnTo>
                    <a:pt x="2154" y="3756"/>
                  </a:lnTo>
                  <a:lnTo>
                    <a:pt x="2147" y="3759"/>
                  </a:lnTo>
                  <a:lnTo>
                    <a:pt x="2138" y="3764"/>
                  </a:lnTo>
                  <a:lnTo>
                    <a:pt x="2120" y="3775"/>
                  </a:lnTo>
                  <a:lnTo>
                    <a:pt x="2099" y="3786"/>
                  </a:lnTo>
                  <a:lnTo>
                    <a:pt x="2083" y="3801"/>
                  </a:lnTo>
                  <a:lnTo>
                    <a:pt x="2069" y="3814"/>
                  </a:lnTo>
                  <a:lnTo>
                    <a:pt x="2055" y="3825"/>
                  </a:lnTo>
                  <a:lnTo>
                    <a:pt x="2040" y="3836"/>
                  </a:lnTo>
                  <a:lnTo>
                    <a:pt x="2026" y="3846"/>
                  </a:lnTo>
                  <a:lnTo>
                    <a:pt x="2013" y="3855"/>
                  </a:lnTo>
                  <a:lnTo>
                    <a:pt x="1999" y="3862"/>
                  </a:lnTo>
                  <a:lnTo>
                    <a:pt x="1985" y="3869"/>
                  </a:lnTo>
                  <a:lnTo>
                    <a:pt x="1972" y="3875"/>
                  </a:lnTo>
                  <a:lnTo>
                    <a:pt x="1959" y="3879"/>
                  </a:lnTo>
                  <a:lnTo>
                    <a:pt x="1946" y="3884"/>
                  </a:lnTo>
                  <a:lnTo>
                    <a:pt x="1933" y="3887"/>
                  </a:lnTo>
                  <a:lnTo>
                    <a:pt x="1920" y="3889"/>
                  </a:lnTo>
                  <a:lnTo>
                    <a:pt x="1907" y="3889"/>
                  </a:lnTo>
                  <a:lnTo>
                    <a:pt x="1896" y="3889"/>
                  </a:lnTo>
                  <a:lnTo>
                    <a:pt x="1883" y="3888"/>
                  </a:lnTo>
                  <a:lnTo>
                    <a:pt x="1870" y="3887"/>
                  </a:lnTo>
                  <a:lnTo>
                    <a:pt x="1858" y="3884"/>
                  </a:lnTo>
                  <a:lnTo>
                    <a:pt x="1846" y="3879"/>
                  </a:lnTo>
                  <a:lnTo>
                    <a:pt x="1833" y="3875"/>
                  </a:lnTo>
                  <a:lnTo>
                    <a:pt x="1822" y="3870"/>
                  </a:lnTo>
                  <a:lnTo>
                    <a:pt x="1809" y="3863"/>
                  </a:lnTo>
                  <a:lnTo>
                    <a:pt x="1797" y="3856"/>
                  </a:lnTo>
                  <a:lnTo>
                    <a:pt x="1786" y="3848"/>
                  </a:lnTo>
                  <a:lnTo>
                    <a:pt x="1773" y="3839"/>
                  </a:lnTo>
                  <a:lnTo>
                    <a:pt x="1761" y="3829"/>
                  </a:lnTo>
                  <a:lnTo>
                    <a:pt x="1749" y="3818"/>
                  </a:lnTo>
                  <a:lnTo>
                    <a:pt x="1736" y="3806"/>
                  </a:lnTo>
                  <a:lnTo>
                    <a:pt x="1712" y="3781"/>
                  </a:lnTo>
                  <a:lnTo>
                    <a:pt x="1687" y="3753"/>
                  </a:lnTo>
                  <a:lnTo>
                    <a:pt x="1672" y="3742"/>
                  </a:lnTo>
                  <a:lnTo>
                    <a:pt x="1657" y="3735"/>
                  </a:lnTo>
                  <a:lnTo>
                    <a:pt x="1643" y="3730"/>
                  </a:lnTo>
                  <a:lnTo>
                    <a:pt x="1630" y="3727"/>
                  </a:lnTo>
                  <a:lnTo>
                    <a:pt x="1616" y="3727"/>
                  </a:lnTo>
                  <a:lnTo>
                    <a:pt x="1602" y="3728"/>
                  </a:lnTo>
                  <a:lnTo>
                    <a:pt x="1590" y="3731"/>
                  </a:lnTo>
                  <a:lnTo>
                    <a:pt x="1576" y="3737"/>
                  </a:lnTo>
                  <a:lnTo>
                    <a:pt x="1563" y="3742"/>
                  </a:lnTo>
                  <a:lnTo>
                    <a:pt x="1551" y="3749"/>
                  </a:lnTo>
                  <a:lnTo>
                    <a:pt x="1538" y="3757"/>
                  </a:lnTo>
                  <a:lnTo>
                    <a:pt x="1524" y="3765"/>
                  </a:lnTo>
                  <a:lnTo>
                    <a:pt x="1499" y="3784"/>
                  </a:lnTo>
                  <a:lnTo>
                    <a:pt x="1472" y="3803"/>
                  </a:lnTo>
                  <a:lnTo>
                    <a:pt x="1459" y="3812"/>
                  </a:lnTo>
                  <a:lnTo>
                    <a:pt x="1445" y="3821"/>
                  </a:lnTo>
                  <a:lnTo>
                    <a:pt x="1431" y="3829"/>
                  </a:lnTo>
                  <a:lnTo>
                    <a:pt x="1418" y="3836"/>
                  </a:lnTo>
                  <a:lnTo>
                    <a:pt x="1403" y="3842"/>
                  </a:lnTo>
                  <a:lnTo>
                    <a:pt x="1388" y="3848"/>
                  </a:lnTo>
                  <a:lnTo>
                    <a:pt x="1372" y="3851"/>
                  </a:lnTo>
                  <a:lnTo>
                    <a:pt x="1356" y="3853"/>
                  </a:lnTo>
                  <a:lnTo>
                    <a:pt x="1339" y="3854"/>
                  </a:lnTo>
                  <a:lnTo>
                    <a:pt x="1323" y="3852"/>
                  </a:lnTo>
                  <a:lnTo>
                    <a:pt x="1306" y="3848"/>
                  </a:lnTo>
                  <a:lnTo>
                    <a:pt x="1288" y="3841"/>
                  </a:lnTo>
                  <a:lnTo>
                    <a:pt x="1269" y="3833"/>
                  </a:lnTo>
                  <a:lnTo>
                    <a:pt x="1250" y="3821"/>
                  </a:lnTo>
                  <a:lnTo>
                    <a:pt x="1230" y="3806"/>
                  </a:lnTo>
                  <a:lnTo>
                    <a:pt x="1209" y="3788"/>
                  </a:lnTo>
                  <a:lnTo>
                    <a:pt x="1177" y="3753"/>
                  </a:lnTo>
                  <a:lnTo>
                    <a:pt x="1153" y="3727"/>
                  </a:lnTo>
                  <a:lnTo>
                    <a:pt x="1142" y="3719"/>
                  </a:lnTo>
                  <a:lnTo>
                    <a:pt x="1133" y="3712"/>
                  </a:lnTo>
                  <a:lnTo>
                    <a:pt x="1128" y="3710"/>
                  </a:lnTo>
                  <a:lnTo>
                    <a:pt x="1124" y="3708"/>
                  </a:lnTo>
                  <a:lnTo>
                    <a:pt x="1120" y="3707"/>
                  </a:lnTo>
                  <a:lnTo>
                    <a:pt x="1115" y="3706"/>
                  </a:lnTo>
                  <a:lnTo>
                    <a:pt x="1106" y="3707"/>
                  </a:lnTo>
                  <a:lnTo>
                    <a:pt x="1096" y="3710"/>
                  </a:lnTo>
                  <a:lnTo>
                    <a:pt x="1084" y="3714"/>
                  </a:lnTo>
                  <a:lnTo>
                    <a:pt x="1071" y="3722"/>
                  </a:lnTo>
                  <a:lnTo>
                    <a:pt x="1040" y="3743"/>
                  </a:lnTo>
                  <a:lnTo>
                    <a:pt x="998" y="3772"/>
                  </a:lnTo>
                  <a:lnTo>
                    <a:pt x="982" y="3780"/>
                  </a:lnTo>
                  <a:lnTo>
                    <a:pt x="966" y="3788"/>
                  </a:lnTo>
                  <a:lnTo>
                    <a:pt x="950" y="3795"/>
                  </a:lnTo>
                  <a:lnTo>
                    <a:pt x="935" y="3800"/>
                  </a:lnTo>
                  <a:lnTo>
                    <a:pt x="922" y="3805"/>
                  </a:lnTo>
                  <a:lnTo>
                    <a:pt x="909" y="3810"/>
                  </a:lnTo>
                  <a:lnTo>
                    <a:pt x="896" y="3812"/>
                  </a:lnTo>
                  <a:lnTo>
                    <a:pt x="884" y="3814"/>
                  </a:lnTo>
                  <a:lnTo>
                    <a:pt x="872" y="3815"/>
                  </a:lnTo>
                  <a:lnTo>
                    <a:pt x="861" y="3815"/>
                  </a:lnTo>
                  <a:lnTo>
                    <a:pt x="851" y="3814"/>
                  </a:lnTo>
                  <a:lnTo>
                    <a:pt x="840" y="3813"/>
                  </a:lnTo>
                  <a:lnTo>
                    <a:pt x="830" y="3811"/>
                  </a:lnTo>
                  <a:lnTo>
                    <a:pt x="820" y="3807"/>
                  </a:lnTo>
                  <a:lnTo>
                    <a:pt x="811" y="3803"/>
                  </a:lnTo>
                  <a:lnTo>
                    <a:pt x="801" y="3799"/>
                  </a:lnTo>
                  <a:lnTo>
                    <a:pt x="792" y="3794"/>
                  </a:lnTo>
                  <a:lnTo>
                    <a:pt x="783" y="3787"/>
                  </a:lnTo>
                  <a:lnTo>
                    <a:pt x="774" y="3781"/>
                  </a:lnTo>
                  <a:lnTo>
                    <a:pt x="765" y="3774"/>
                  </a:lnTo>
                  <a:lnTo>
                    <a:pt x="747" y="3758"/>
                  </a:lnTo>
                  <a:lnTo>
                    <a:pt x="731" y="3739"/>
                  </a:lnTo>
                  <a:lnTo>
                    <a:pt x="693" y="3697"/>
                  </a:lnTo>
                  <a:lnTo>
                    <a:pt x="650" y="3648"/>
                  </a:lnTo>
                  <a:close/>
                  <a:moveTo>
                    <a:pt x="2360" y="3126"/>
                  </a:moveTo>
                  <a:lnTo>
                    <a:pt x="2344" y="3109"/>
                  </a:lnTo>
                  <a:lnTo>
                    <a:pt x="2328" y="3093"/>
                  </a:lnTo>
                  <a:lnTo>
                    <a:pt x="2321" y="3086"/>
                  </a:lnTo>
                  <a:lnTo>
                    <a:pt x="2315" y="3079"/>
                  </a:lnTo>
                  <a:lnTo>
                    <a:pt x="2310" y="3073"/>
                  </a:lnTo>
                  <a:lnTo>
                    <a:pt x="2307" y="3068"/>
                  </a:lnTo>
                  <a:lnTo>
                    <a:pt x="2315" y="3069"/>
                  </a:lnTo>
                  <a:lnTo>
                    <a:pt x="2322" y="3070"/>
                  </a:lnTo>
                  <a:lnTo>
                    <a:pt x="2330" y="3071"/>
                  </a:lnTo>
                  <a:lnTo>
                    <a:pt x="2339" y="3073"/>
                  </a:lnTo>
                  <a:lnTo>
                    <a:pt x="2357" y="3079"/>
                  </a:lnTo>
                  <a:lnTo>
                    <a:pt x="2376" y="3087"/>
                  </a:lnTo>
                  <a:lnTo>
                    <a:pt x="2396" y="3096"/>
                  </a:lnTo>
                  <a:lnTo>
                    <a:pt x="2416" y="3108"/>
                  </a:lnTo>
                  <a:lnTo>
                    <a:pt x="2436" y="3120"/>
                  </a:lnTo>
                  <a:lnTo>
                    <a:pt x="2456" y="3132"/>
                  </a:lnTo>
                  <a:lnTo>
                    <a:pt x="2495" y="3158"/>
                  </a:lnTo>
                  <a:lnTo>
                    <a:pt x="2532" y="3183"/>
                  </a:lnTo>
                  <a:lnTo>
                    <a:pt x="2564" y="3205"/>
                  </a:lnTo>
                  <a:lnTo>
                    <a:pt x="2588" y="3222"/>
                  </a:lnTo>
                  <a:lnTo>
                    <a:pt x="2612" y="3237"/>
                  </a:lnTo>
                  <a:lnTo>
                    <a:pt x="2632" y="3250"/>
                  </a:lnTo>
                  <a:lnTo>
                    <a:pt x="2654" y="3261"/>
                  </a:lnTo>
                  <a:lnTo>
                    <a:pt x="2684" y="3276"/>
                  </a:lnTo>
                  <a:lnTo>
                    <a:pt x="2704" y="3282"/>
                  </a:lnTo>
                  <a:lnTo>
                    <a:pt x="2723" y="3290"/>
                  </a:lnTo>
                  <a:lnTo>
                    <a:pt x="2742" y="3297"/>
                  </a:lnTo>
                  <a:lnTo>
                    <a:pt x="2761" y="3307"/>
                  </a:lnTo>
                  <a:lnTo>
                    <a:pt x="2799" y="3326"/>
                  </a:lnTo>
                  <a:lnTo>
                    <a:pt x="2837" y="3346"/>
                  </a:lnTo>
                  <a:lnTo>
                    <a:pt x="2856" y="3355"/>
                  </a:lnTo>
                  <a:lnTo>
                    <a:pt x="2875" y="3365"/>
                  </a:lnTo>
                  <a:lnTo>
                    <a:pt x="2895" y="3374"/>
                  </a:lnTo>
                  <a:lnTo>
                    <a:pt x="2915" y="3382"/>
                  </a:lnTo>
                  <a:lnTo>
                    <a:pt x="2935" y="3388"/>
                  </a:lnTo>
                  <a:lnTo>
                    <a:pt x="2955" y="3394"/>
                  </a:lnTo>
                  <a:lnTo>
                    <a:pt x="2977" y="3397"/>
                  </a:lnTo>
                  <a:lnTo>
                    <a:pt x="2998" y="3401"/>
                  </a:lnTo>
                  <a:lnTo>
                    <a:pt x="2989" y="3401"/>
                  </a:lnTo>
                  <a:lnTo>
                    <a:pt x="2976" y="3403"/>
                  </a:lnTo>
                  <a:lnTo>
                    <a:pt x="2963" y="3407"/>
                  </a:lnTo>
                  <a:lnTo>
                    <a:pt x="2950" y="3413"/>
                  </a:lnTo>
                  <a:lnTo>
                    <a:pt x="2919" y="3427"/>
                  </a:lnTo>
                  <a:lnTo>
                    <a:pt x="2886" y="3444"/>
                  </a:lnTo>
                  <a:lnTo>
                    <a:pt x="2855" y="3461"/>
                  </a:lnTo>
                  <a:lnTo>
                    <a:pt x="2824" y="3476"/>
                  </a:lnTo>
                  <a:lnTo>
                    <a:pt x="2810" y="3482"/>
                  </a:lnTo>
                  <a:lnTo>
                    <a:pt x="2798" y="3486"/>
                  </a:lnTo>
                  <a:lnTo>
                    <a:pt x="2786" y="3489"/>
                  </a:lnTo>
                  <a:lnTo>
                    <a:pt x="2777" y="3490"/>
                  </a:lnTo>
                  <a:lnTo>
                    <a:pt x="2765" y="3489"/>
                  </a:lnTo>
                  <a:lnTo>
                    <a:pt x="2752" y="3486"/>
                  </a:lnTo>
                  <a:lnTo>
                    <a:pt x="2738" y="3482"/>
                  </a:lnTo>
                  <a:lnTo>
                    <a:pt x="2723" y="3477"/>
                  </a:lnTo>
                  <a:lnTo>
                    <a:pt x="2691" y="3465"/>
                  </a:lnTo>
                  <a:lnTo>
                    <a:pt x="2659" y="3451"/>
                  </a:lnTo>
                  <a:lnTo>
                    <a:pt x="2644" y="3443"/>
                  </a:lnTo>
                  <a:lnTo>
                    <a:pt x="2629" y="3436"/>
                  </a:lnTo>
                  <a:lnTo>
                    <a:pt x="2615" y="3427"/>
                  </a:lnTo>
                  <a:lnTo>
                    <a:pt x="2604" y="3419"/>
                  </a:lnTo>
                  <a:lnTo>
                    <a:pt x="2593" y="3411"/>
                  </a:lnTo>
                  <a:lnTo>
                    <a:pt x="2585" y="3403"/>
                  </a:lnTo>
                  <a:lnTo>
                    <a:pt x="2579" y="3395"/>
                  </a:lnTo>
                  <a:lnTo>
                    <a:pt x="2576" y="3388"/>
                  </a:lnTo>
                  <a:lnTo>
                    <a:pt x="2560" y="3370"/>
                  </a:lnTo>
                  <a:lnTo>
                    <a:pt x="2546" y="3352"/>
                  </a:lnTo>
                  <a:lnTo>
                    <a:pt x="2529" y="3337"/>
                  </a:lnTo>
                  <a:lnTo>
                    <a:pt x="2513" y="3322"/>
                  </a:lnTo>
                  <a:lnTo>
                    <a:pt x="2479" y="3295"/>
                  </a:lnTo>
                  <a:lnTo>
                    <a:pt x="2447" y="3269"/>
                  </a:lnTo>
                  <a:lnTo>
                    <a:pt x="2433" y="3256"/>
                  </a:lnTo>
                  <a:lnTo>
                    <a:pt x="2418" y="3241"/>
                  </a:lnTo>
                  <a:lnTo>
                    <a:pt x="2405" y="3226"/>
                  </a:lnTo>
                  <a:lnTo>
                    <a:pt x="2393" y="3209"/>
                  </a:lnTo>
                  <a:lnTo>
                    <a:pt x="2387" y="3201"/>
                  </a:lnTo>
                  <a:lnTo>
                    <a:pt x="2382" y="3191"/>
                  </a:lnTo>
                  <a:lnTo>
                    <a:pt x="2377" y="3182"/>
                  </a:lnTo>
                  <a:lnTo>
                    <a:pt x="2373" y="3172"/>
                  </a:lnTo>
                  <a:lnTo>
                    <a:pt x="2368" y="3161"/>
                  </a:lnTo>
                  <a:lnTo>
                    <a:pt x="2365" y="3150"/>
                  </a:lnTo>
                  <a:lnTo>
                    <a:pt x="2362" y="3138"/>
                  </a:lnTo>
                  <a:lnTo>
                    <a:pt x="2360" y="3126"/>
                  </a:lnTo>
                  <a:close/>
                  <a:moveTo>
                    <a:pt x="2770" y="3532"/>
                  </a:moveTo>
                  <a:lnTo>
                    <a:pt x="2786" y="3528"/>
                  </a:lnTo>
                  <a:lnTo>
                    <a:pt x="2803" y="3524"/>
                  </a:lnTo>
                  <a:lnTo>
                    <a:pt x="2819" y="3519"/>
                  </a:lnTo>
                  <a:lnTo>
                    <a:pt x="2836" y="3513"/>
                  </a:lnTo>
                  <a:lnTo>
                    <a:pt x="2852" y="3506"/>
                  </a:lnTo>
                  <a:lnTo>
                    <a:pt x="2869" y="3499"/>
                  </a:lnTo>
                  <a:lnTo>
                    <a:pt x="2884" y="3490"/>
                  </a:lnTo>
                  <a:lnTo>
                    <a:pt x="2901" y="3482"/>
                  </a:lnTo>
                  <a:lnTo>
                    <a:pt x="2933" y="3463"/>
                  </a:lnTo>
                  <a:lnTo>
                    <a:pt x="2963" y="3443"/>
                  </a:lnTo>
                  <a:lnTo>
                    <a:pt x="2993" y="3422"/>
                  </a:lnTo>
                  <a:lnTo>
                    <a:pt x="3020" y="3399"/>
                  </a:lnTo>
                  <a:lnTo>
                    <a:pt x="2968" y="3381"/>
                  </a:lnTo>
                  <a:lnTo>
                    <a:pt x="2916" y="3362"/>
                  </a:lnTo>
                  <a:lnTo>
                    <a:pt x="2865" y="3340"/>
                  </a:lnTo>
                  <a:lnTo>
                    <a:pt x="2817" y="3319"/>
                  </a:lnTo>
                  <a:lnTo>
                    <a:pt x="2767" y="3298"/>
                  </a:lnTo>
                  <a:lnTo>
                    <a:pt x="2719" y="3275"/>
                  </a:lnTo>
                  <a:lnTo>
                    <a:pt x="2670" y="3253"/>
                  </a:lnTo>
                  <a:lnTo>
                    <a:pt x="2622" y="3229"/>
                  </a:lnTo>
                  <a:lnTo>
                    <a:pt x="2587" y="3203"/>
                  </a:lnTo>
                  <a:lnTo>
                    <a:pt x="2547" y="3172"/>
                  </a:lnTo>
                  <a:lnTo>
                    <a:pt x="2525" y="3158"/>
                  </a:lnTo>
                  <a:lnTo>
                    <a:pt x="2501" y="3142"/>
                  </a:lnTo>
                  <a:lnTo>
                    <a:pt x="2478" y="3127"/>
                  </a:lnTo>
                  <a:lnTo>
                    <a:pt x="2454" y="3112"/>
                  </a:lnTo>
                  <a:lnTo>
                    <a:pt x="2431" y="3098"/>
                  </a:lnTo>
                  <a:lnTo>
                    <a:pt x="2406" y="3086"/>
                  </a:lnTo>
                  <a:lnTo>
                    <a:pt x="2382" y="3075"/>
                  </a:lnTo>
                  <a:lnTo>
                    <a:pt x="2359" y="3065"/>
                  </a:lnTo>
                  <a:lnTo>
                    <a:pt x="2336" y="3057"/>
                  </a:lnTo>
                  <a:lnTo>
                    <a:pt x="2315" y="3051"/>
                  </a:lnTo>
                  <a:lnTo>
                    <a:pt x="2304" y="3049"/>
                  </a:lnTo>
                  <a:lnTo>
                    <a:pt x="2293" y="3047"/>
                  </a:lnTo>
                  <a:lnTo>
                    <a:pt x="2283" y="3046"/>
                  </a:lnTo>
                  <a:lnTo>
                    <a:pt x="2273" y="3046"/>
                  </a:lnTo>
                  <a:lnTo>
                    <a:pt x="2280" y="3064"/>
                  </a:lnTo>
                  <a:lnTo>
                    <a:pt x="2287" y="3082"/>
                  </a:lnTo>
                  <a:lnTo>
                    <a:pt x="2296" y="3099"/>
                  </a:lnTo>
                  <a:lnTo>
                    <a:pt x="2305" y="3118"/>
                  </a:lnTo>
                  <a:lnTo>
                    <a:pt x="2316" y="3138"/>
                  </a:lnTo>
                  <a:lnTo>
                    <a:pt x="2327" y="3157"/>
                  </a:lnTo>
                  <a:lnTo>
                    <a:pt x="2339" y="3174"/>
                  </a:lnTo>
                  <a:lnTo>
                    <a:pt x="2353" y="3194"/>
                  </a:lnTo>
                  <a:lnTo>
                    <a:pt x="2366" y="3213"/>
                  </a:lnTo>
                  <a:lnTo>
                    <a:pt x="2381" y="3232"/>
                  </a:lnTo>
                  <a:lnTo>
                    <a:pt x="2397" y="3251"/>
                  </a:lnTo>
                  <a:lnTo>
                    <a:pt x="2413" y="3270"/>
                  </a:lnTo>
                  <a:lnTo>
                    <a:pt x="2428" y="3288"/>
                  </a:lnTo>
                  <a:lnTo>
                    <a:pt x="2446" y="3306"/>
                  </a:lnTo>
                  <a:lnTo>
                    <a:pt x="2463" y="3323"/>
                  </a:lnTo>
                  <a:lnTo>
                    <a:pt x="2481" y="3341"/>
                  </a:lnTo>
                  <a:lnTo>
                    <a:pt x="2518" y="3375"/>
                  </a:lnTo>
                  <a:lnTo>
                    <a:pt x="2555" y="3407"/>
                  </a:lnTo>
                  <a:lnTo>
                    <a:pt x="2574" y="3422"/>
                  </a:lnTo>
                  <a:lnTo>
                    <a:pt x="2593" y="3436"/>
                  </a:lnTo>
                  <a:lnTo>
                    <a:pt x="2612" y="3449"/>
                  </a:lnTo>
                  <a:lnTo>
                    <a:pt x="2630" y="3462"/>
                  </a:lnTo>
                  <a:lnTo>
                    <a:pt x="2649" y="3475"/>
                  </a:lnTo>
                  <a:lnTo>
                    <a:pt x="2668" y="3485"/>
                  </a:lnTo>
                  <a:lnTo>
                    <a:pt x="2686" y="3496"/>
                  </a:lnTo>
                  <a:lnTo>
                    <a:pt x="2704" y="3505"/>
                  </a:lnTo>
                  <a:lnTo>
                    <a:pt x="2721" y="3514"/>
                  </a:lnTo>
                  <a:lnTo>
                    <a:pt x="2738" y="3520"/>
                  </a:lnTo>
                  <a:lnTo>
                    <a:pt x="2755" y="3526"/>
                  </a:lnTo>
                  <a:lnTo>
                    <a:pt x="2770" y="3532"/>
                  </a:lnTo>
                  <a:close/>
                  <a:moveTo>
                    <a:pt x="991" y="2132"/>
                  </a:moveTo>
                  <a:lnTo>
                    <a:pt x="1000" y="2133"/>
                  </a:lnTo>
                  <a:lnTo>
                    <a:pt x="1007" y="2135"/>
                  </a:lnTo>
                  <a:lnTo>
                    <a:pt x="1000" y="2133"/>
                  </a:lnTo>
                  <a:lnTo>
                    <a:pt x="991" y="2132"/>
                  </a:lnTo>
                  <a:close/>
                  <a:moveTo>
                    <a:pt x="1007" y="2135"/>
                  </a:moveTo>
                  <a:lnTo>
                    <a:pt x="1011" y="2138"/>
                  </a:lnTo>
                  <a:lnTo>
                    <a:pt x="1016" y="2141"/>
                  </a:lnTo>
                  <a:lnTo>
                    <a:pt x="1019" y="2147"/>
                  </a:lnTo>
                  <a:lnTo>
                    <a:pt x="1021" y="2154"/>
                  </a:lnTo>
                  <a:lnTo>
                    <a:pt x="1022" y="2161"/>
                  </a:lnTo>
                  <a:lnTo>
                    <a:pt x="1021" y="2171"/>
                  </a:lnTo>
                  <a:lnTo>
                    <a:pt x="1019" y="2181"/>
                  </a:lnTo>
                  <a:lnTo>
                    <a:pt x="1016" y="2193"/>
                  </a:lnTo>
                  <a:lnTo>
                    <a:pt x="1006" y="2197"/>
                  </a:lnTo>
                  <a:lnTo>
                    <a:pt x="998" y="2201"/>
                  </a:lnTo>
                  <a:lnTo>
                    <a:pt x="991" y="2200"/>
                  </a:lnTo>
                  <a:lnTo>
                    <a:pt x="985" y="2199"/>
                  </a:lnTo>
                  <a:lnTo>
                    <a:pt x="980" y="2197"/>
                  </a:lnTo>
                  <a:lnTo>
                    <a:pt x="975" y="2195"/>
                  </a:lnTo>
                  <a:lnTo>
                    <a:pt x="971" y="2193"/>
                  </a:lnTo>
                  <a:lnTo>
                    <a:pt x="967" y="2190"/>
                  </a:lnTo>
                  <a:lnTo>
                    <a:pt x="964" y="2186"/>
                  </a:lnTo>
                  <a:lnTo>
                    <a:pt x="962" y="2183"/>
                  </a:lnTo>
                  <a:lnTo>
                    <a:pt x="959" y="2175"/>
                  </a:lnTo>
                  <a:lnTo>
                    <a:pt x="956" y="2166"/>
                  </a:lnTo>
                  <a:lnTo>
                    <a:pt x="956" y="2156"/>
                  </a:lnTo>
                  <a:lnTo>
                    <a:pt x="957" y="2145"/>
                  </a:lnTo>
                  <a:lnTo>
                    <a:pt x="966" y="2140"/>
                  </a:lnTo>
                  <a:lnTo>
                    <a:pt x="974" y="2136"/>
                  </a:lnTo>
                  <a:lnTo>
                    <a:pt x="983" y="2134"/>
                  </a:lnTo>
                  <a:lnTo>
                    <a:pt x="991" y="2132"/>
                  </a:lnTo>
                  <a:lnTo>
                    <a:pt x="983" y="2132"/>
                  </a:lnTo>
                  <a:lnTo>
                    <a:pt x="974" y="2133"/>
                  </a:lnTo>
                  <a:lnTo>
                    <a:pt x="965" y="2135"/>
                  </a:lnTo>
                  <a:lnTo>
                    <a:pt x="955" y="2137"/>
                  </a:lnTo>
                  <a:lnTo>
                    <a:pt x="952" y="2151"/>
                  </a:lnTo>
                  <a:lnTo>
                    <a:pt x="951" y="2163"/>
                  </a:lnTo>
                  <a:lnTo>
                    <a:pt x="951" y="2169"/>
                  </a:lnTo>
                  <a:lnTo>
                    <a:pt x="952" y="2174"/>
                  </a:lnTo>
                  <a:lnTo>
                    <a:pt x="953" y="2179"/>
                  </a:lnTo>
                  <a:lnTo>
                    <a:pt x="955" y="2184"/>
                  </a:lnTo>
                  <a:lnTo>
                    <a:pt x="959" y="2189"/>
                  </a:lnTo>
                  <a:lnTo>
                    <a:pt x="962" y="2193"/>
                  </a:lnTo>
                  <a:lnTo>
                    <a:pt x="966" y="2196"/>
                  </a:lnTo>
                  <a:lnTo>
                    <a:pt x="970" y="2199"/>
                  </a:lnTo>
                  <a:lnTo>
                    <a:pt x="975" y="2202"/>
                  </a:lnTo>
                  <a:lnTo>
                    <a:pt x="981" y="2204"/>
                  </a:lnTo>
                  <a:lnTo>
                    <a:pt x="987" y="2207"/>
                  </a:lnTo>
                  <a:lnTo>
                    <a:pt x="994" y="2208"/>
                  </a:lnTo>
                  <a:lnTo>
                    <a:pt x="1003" y="2204"/>
                  </a:lnTo>
                  <a:lnTo>
                    <a:pt x="1009" y="2201"/>
                  </a:lnTo>
                  <a:lnTo>
                    <a:pt x="1016" y="2197"/>
                  </a:lnTo>
                  <a:lnTo>
                    <a:pt x="1021" y="2193"/>
                  </a:lnTo>
                  <a:lnTo>
                    <a:pt x="1025" y="2188"/>
                  </a:lnTo>
                  <a:lnTo>
                    <a:pt x="1028" y="2182"/>
                  </a:lnTo>
                  <a:lnTo>
                    <a:pt x="1030" y="2177"/>
                  </a:lnTo>
                  <a:lnTo>
                    <a:pt x="1031" y="2171"/>
                  </a:lnTo>
                  <a:lnTo>
                    <a:pt x="1031" y="2165"/>
                  </a:lnTo>
                  <a:lnTo>
                    <a:pt x="1031" y="2160"/>
                  </a:lnTo>
                  <a:lnTo>
                    <a:pt x="1029" y="2155"/>
                  </a:lnTo>
                  <a:lnTo>
                    <a:pt x="1027" y="2149"/>
                  </a:lnTo>
                  <a:lnTo>
                    <a:pt x="1023" y="2144"/>
                  </a:lnTo>
                  <a:lnTo>
                    <a:pt x="1019" y="2141"/>
                  </a:lnTo>
                  <a:lnTo>
                    <a:pt x="1013" y="2137"/>
                  </a:lnTo>
                  <a:lnTo>
                    <a:pt x="1007" y="2135"/>
                  </a:lnTo>
                  <a:close/>
                  <a:moveTo>
                    <a:pt x="685" y="2791"/>
                  </a:moveTo>
                  <a:lnTo>
                    <a:pt x="695" y="2779"/>
                  </a:lnTo>
                  <a:lnTo>
                    <a:pt x="702" y="2770"/>
                  </a:lnTo>
                  <a:lnTo>
                    <a:pt x="706" y="2762"/>
                  </a:lnTo>
                  <a:lnTo>
                    <a:pt x="708" y="2757"/>
                  </a:lnTo>
                  <a:lnTo>
                    <a:pt x="708" y="2752"/>
                  </a:lnTo>
                  <a:lnTo>
                    <a:pt x="706" y="2745"/>
                  </a:lnTo>
                  <a:lnTo>
                    <a:pt x="701" y="2738"/>
                  </a:lnTo>
                  <a:lnTo>
                    <a:pt x="695" y="2728"/>
                  </a:lnTo>
                  <a:lnTo>
                    <a:pt x="680" y="2728"/>
                  </a:lnTo>
                  <a:lnTo>
                    <a:pt x="665" y="2726"/>
                  </a:lnTo>
                  <a:lnTo>
                    <a:pt x="660" y="2739"/>
                  </a:lnTo>
                  <a:lnTo>
                    <a:pt x="656" y="2748"/>
                  </a:lnTo>
                  <a:lnTo>
                    <a:pt x="654" y="2754"/>
                  </a:lnTo>
                  <a:lnTo>
                    <a:pt x="652" y="2759"/>
                  </a:lnTo>
                  <a:lnTo>
                    <a:pt x="654" y="2764"/>
                  </a:lnTo>
                  <a:lnTo>
                    <a:pt x="657" y="2771"/>
                  </a:lnTo>
                  <a:lnTo>
                    <a:pt x="662" y="2779"/>
                  </a:lnTo>
                  <a:lnTo>
                    <a:pt x="669" y="2791"/>
                  </a:lnTo>
                  <a:lnTo>
                    <a:pt x="685" y="2791"/>
                  </a:lnTo>
                  <a:close/>
                  <a:moveTo>
                    <a:pt x="501" y="2879"/>
                  </a:moveTo>
                  <a:lnTo>
                    <a:pt x="502" y="2888"/>
                  </a:lnTo>
                  <a:lnTo>
                    <a:pt x="503" y="2897"/>
                  </a:lnTo>
                  <a:lnTo>
                    <a:pt x="505" y="2904"/>
                  </a:lnTo>
                  <a:lnTo>
                    <a:pt x="507" y="2910"/>
                  </a:lnTo>
                  <a:lnTo>
                    <a:pt x="515" y="2924"/>
                  </a:lnTo>
                  <a:lnTo>
                    <a:pt x="529" y="2943"/>
                  </a:lnTo>
                  <a:lnTo>
                    <a:pt x="541" y="2937"/>
                  </a:lnTo>
                  <a:lnTo>
                    <a:pt x="553" y="2930"/>
                  </a:lnTo>
                  <a:lnTo>
                    <a:pt x="552" y="2911"/>
                  </a:lnTo>
                  <a:lnTo>
                    <a:pt x="551" y="2897"/>
                  </a:lnTo>
                  <a:lnTo>
                    <a:pt x="550" y="2890"/>
                  </a:lnTo>
                  <a:lnTo>
                    <a:pt x="548" y="2885"/>
                  </a:lnTo>
                  <a:lnTo>
                    <a:pt x="546" y="2881"/>
                  </a:lnTo>
                  <a:lnTo>
                    <a:pt x="544" y="2877"/>
                  </a:lnTo>
                  <a:lnTo>
                    <a:pt x="541" y="2874"/>
                  </a:lnTo>
                  <a:lnTo>
                    <a:pt x="536" y="2872"/>
                  </a:lnTo>
                  <a:lnTo>
                    <a:pt x="532" y="2871"/>
                  </a:lnTo>
                  <a:lnTo>
                    <a:pt x="528" y="2871"/>
                  </a:lnTo>
                  <a:lnTo>
                    <a:pt x="515" y="2873"/>
                  </a:lnTo>
                  <a:lnTo>
                    <a:pt x="501" y="2879"/>
                  </a:lnTo>
                  <a:close/>
                  <a:moveTo>
                    <a:pt x="638" y="3120"/>
                  </a:moveTo>
                  <a:lnTo>
                    <a:pt x="638" y="3127"/>
                  </a:lnTo>
                  <a:lnTo>
                    <a:pt x="639" y="3132"/>
                  </a:lnTo>
                  <a:lnTo>
                    <a:pt x="641" y="3139"/>
                  </a:lnTo>
                  <a:lnTo>
                    <a:pt x="643" y="3144"/>
                  </a:lnTo>
                  <a:lnTo>
                    <a:pt x="649" y="3157"/>
                  </a:lnTo>
                  <a:lnTo>
                    <a:pt x="659" y="3170"/>
                  </a:lnTo>
                  <a:lnTo>
                    <a:pt x="670" y="3164"/>
                  </a:lnTo>
                  <a:lnTo>
                    <a:pt x="682" y="3159"/>
                  </a:lnTo>
                  <a:lnTo>
                    <a:pt x="682" y="3144"/>
                  </a:lnTo>
                  <a:lnTo>
                    <a:pt x="680" y="3132"/>
                  </a:lnTo>
                  <a:lnTo>
                    <a:pt x="679" y="3127"/>
                  </a:lnTo>
                  <a:lnTo>
                    <a:pt x="677" y="3124"/>
                  </a:lnTo>
                  <a:lnTo>
                    <a:pt x="675" y="3120"/>
                  </a:lnTo>
                  <a:lnTo>
                    <a:pt x="673" y="3117"/>
                  </a:lnTo>
                  <a:lnTo>
                    <a:pt x="669" y="3115"/>
                  </a:lnTo>
                  <a:lnTo>
                    <a:pt x="666" y="3114"/>
                  </a:lnTo>
                  <a:lnTo>
                    <a:pt x="663" y="3113"/>
                  </a:lnTo>
                  <a:lnTo>
                    <a:pt x="659" y="3113"/>
                  </a:lnTo>
                  <a:lnTo>
                    <a:pt x="649" y="3115"/>
                  </a:lnTo>
                  <a:lnTo>
                    <a:pt x="638" y="3120"/>
                  </a:lnTo>
                  <a:close/>
                  <a:moveTo>
                    <a:pt x="601" y="3237"/>
                  </a:moveTo>
                  <a:lnTo>
                    <a:pt x="593" y="3234"/>
                  </a:lnTo>
                  <a:lnTo>
                    <a:pt x="588" y="3233"/>
                  </a:lnTo>
                  <a:lnTo>
                    <a:pt x="583" y="3232"/>
                  </a:lnTo>
                  <a:lnTo>
                    <a:pt x="579" y="3232"/>
                  </a:lnTo>
                  <a:lnTo>
                    <a:pt x="571" y="3234"/>
                  </a:lnTo>
                  <a:lnTo>
                    <a:pt x="562" y="3238"/>
                  </a:lnTo>
                  <a:lnTo>
                    <a:pt x="562" y="3246"/>
                  </a:lnTo>
                  <a:lnTo>
                    <a:pt x="563" y="3254"/>
                  </a:lnTo>
                  <a:lnTo>
                    <a:pt x="564" y="3261"/>
                  </a:lnTo>
                  <a:lnTo>
                    <a:pt x="567" y="3267"/>
                  </a:lnTo>
                  <a:lnTo>
                    <a:pt x="574" y="3282"/>
                  </a:lnTo>
                  <a:lnTo>
                    <a:pt x="585" y="3299"/>
                  </a:lnTo>
                  <a:lnTo>
                    <a:pt x="591" y="3297"/>
                  </a:lnTo>
                  <a:lnTo>
                    <a:pt x="597" y="3295"/>
                  </a:lnTo>
                  <a:lnTo>
                    <a:pt x="601" y="3292"/>
                  </a:lnTo>
                  <a:lnTo>
                    <a:pt x="604" y="3290"/>
                  </a:lnTo>
                  <a:lnTo>
                    <a:pt x="606" y="3287"/>
                  </a:lnTo>
                  <a:lnTo>
                    <a:pt x="608" y="3283"/>
                  </a:lnTo>
                  <a:lnTo>
                    <a:pt x="609" y="3280"/>
                  </a:lnTo>
                  <a:lnTo>
                    <a:pt x="609" y="3277"/>
                  </a:lnTo>
                  <a:lnTo>
                    <a:pt x="607" y="3260"/>
                  </a:lnTo>
                  <a:lnTo>
                    <a:pt x="601" y="3237"/>
                  </a:lnTo>
                  <a:close/>
                  <a:moveTo>
                    <a:pt x="966" y="3442"/>
                  </a:moveTo>
                  <a:lnTo>
                    <a:pt x="972" y="3441"/>
                  </a:lnTo>
                  <a:lnTo>
                    <a:pt x="980" y="3439"/>
                  </a:lnTo>
                  <a:lnTo>
                    <a:pt x="993" y="3434"/>
                  </a:lnTo>
                  <a:lnTo>
                    <a:pt x="1018" y="3427"/>
                  </a:lnTo>
                  <a:lnTo>
                    <a:pt x="978" y="3382"/>
                  </a:lnTo>
                  <a:lnTo>
                    <a:pt x="973" y="3382"/>
                  </a:lnTo>
                  <a:lnTo>
                    <a:pt x="969" y="3383"/>
                  </a:lnTo>
                  <a:lnTo>
                    <a:pt x="966" y="3384"/>
                  </a:lnTo>
                  <a:lnTo>
                    <a:pt x="963" y="3386"/>
                  </a:lnTo>
                  <a:lnTo>
                    <a:pt x="956" y="3390"/>
                  </a:lnTo>
                  <a:lnTo>
                    <a:pt x="950" y="3393"/>
                  </a:lnTo>
                  <a:lnTo>
                    <a:pt x="950" y="3430"/>
                  </a:lnTo>
                  <a:lnTo>
                    <a:pt x="957" y="3436"/>
                  </a:lnTo>
                  <a:lnTo>
                    <a:pt x="966" y="3442"/>
                  </a:lnTo>
                  <a:close/>
                  <a:moveTo>
                    <a:pt x="1195" y="3308"/>
                  </a:moveTo>
                  <a:lnTo>
                    <a:pt x="1191" y="3326"/>
                  </a:lnTo>
                  <a:lnTo>
                    <a:pt x="1197" y="3335"/>
                  </a:lnTo>
                  <a:lnTo>
                    <a:pt x="1204" y="3345"/>
                  </a:lnTo>
                  <a:lnTo>
                    <a:pt x="1214" y="3345"/>
                  </a:lnTo>
                  <a:lnTo>
                    <a:pt x="1224" y="3346"/>
                  </a:lnTo>
                  <a:lnTo>
                    <a:pt x="1235" y="3346"/>
                  </a:lnTo>
                  <a:lnTo>
                    <a:pt x="1246" y="3347"/>
                  </a:lnTo>
                  <a:lnTo>
                    <a:pt x="1243" y="3331"/>
                  </a:lnTo>
                  <a:lnTo>
                    <a:pt x="1242" y="3320"/>
                  </a:lnTo>
                  <a:lnTo>
                    <a:pt x="1238" y="3312"/>
                  </a:lnTo>
                  <a:lnTo>
                    <a:pt x="1233" y="3302"/>
                  </a:lnTo>
                  <a:lnTo>
                    <a:pt x="1195" y="3308"/>
                  </a:lnTo>
                  <a:close/>
                  <a:moveTo>
                    <a:pt x="1006" y="3097"/>
                  </a:moveTo>
                  <a:lnTo>
                    <a:pt x="960" y="3097"/>
                  </a:lnTo>
                  <a:lnTo>
                    <a:pt x="961" y="3120"/>
                  </a:lnTo>
                  <a:lnTo>
                    <a:pt x="962" y="3131"/>
                  </a:lnTo>
                  <a:lnTo>
                    <a:pt x="963" y="3139"/>
                  </a:lnTo>
                  <a:lnTo>
                    <a:pt x="964" y="3144"/>
                  </a:lnTo>
                  <a:lnTo>
                    <a:pt x="969" y="3146"/>
                  </a:lnTo>
                  <a:lnTo>
                    <a:pt x="973" y="3147"/>
                  </a:lnTo>
                  <a:lnTo>
                    <a:pt x="981" y="3148"/>
                  </a:lnTo>
                  <a:lnTo>
                    <a:pt x="994" y="3150"/>
                  </a:lnTo>
                  <a:lnTo>
                    <a:pt x="1001" y="3149"/>
                  </a:lnTo>
                  <a:lnTo>
                    <a:pt x="1005" y="3148"/>
                  </a:lnTo>
                  <a:lnTo>
                    <a:pt x="1009" y="3147"/>
                  </a:lnTo>
                  <a:lnTo>
                    <a:pt x="1012" y="3144"/>
                  </a:lnTo>
                  <a:lnTo>
                    <a:pt x="1014" y="3141"/>
                  </a:lnTo>
                  <a:lnTo>
                    <a:pt x="1016" y="3138"/>
                  </a:lnTo>
                  <a:lnTo>
                    <a:pt x="1017" y="3134"/>
                  </a:lnTo>
                  <a:lnTo>
                    <a:pt x="1017" y="3130"/>
                  </a:lnTo>
                  <a:lnTo>
                    <a:pt x="1014" y="3122"/>
                  </a:lnTo>
                  <a:lnTo>
                    <a:pt x="1012" y="3113"/>
                  </a:lnTo>
                  <a:lnTo>
                    <a:pt x="1009" y="3105"/>
                  </a:lnTo>
                  <a:lnTo>
                    <a:pt x="1006" y="3097"/>
                  </a:lnTo>
                  <a:close/>
                  <a:moveTo>
                    <a:pt x="1155" y="2961"/>
                  </a:moveTo>
                  <a:lnTo>
                    <a:pt x="1155" y="2971"/>
                  </a:lnTo>
                  <a:lnTo>
                    <a:pt x="1156" y="2979"/>
                  </a:lnTo>
                  <a:lnTo>
                    <a:pt x="1157" y="2985"/>
                  </a:lnTo>
                  <a:lnTo>
                    <a:pt x="1159" y="2992"/>
                  </a:lnTo>
                  <a:lnTo>
                    <a:pt x="1162" y="2997"/>
                  </a:lnTo>
                  <a:lnTo>
                    <a:pt x="1167" y="3003"/>
                  </a:lnTo>
                  <a:lnTo>
                    <a:pt x="1174" y="3011"/>
                  </a:lnTo>
                  <a:lnTo>
                    <a:pt x="1182" y="3018"/>
                  </a:lnTo>
                  <a:lnTo>
                    <a:pt x="1186" y="3018"/>
                  </a:lnTo>
                  <a:lnTo>
                    <a:pt x="1192" y="3015"/>
                  </a:lnTo>
                  <a:lnTo>
                    <a:pt x="1197" y="3011"/>
                  </a:lnTo>
                  <a:lnTo>
                    <a:pt x="1203" y="3006"/>
                  </a:lnTo>
                  <a:lnTo>
                    <a:pt x="1215" y="2997"/>
                  </a:lnTo>
                  <a:lnTo>
                    <a:pt x="1224" y="2989"/>
                  </a:lnTo>
                  <a:lnTo>
                    <a:pt x="1223" y="2977"/>
                  </a:lnTo>
                  <a:lnTo>
                    <a:pt x="1222" y="2967"/>
                  </a:lnTo>
                  <a:lnTo>
                    <a:pt x="1219" y="2959"/>
                  </a:lnTo>
                  <a:lnTo>
                    <a:pt x="1216" y="2954"/>
                  </a:lnTo>
                  <a:lnTo>
                    <a:pt x="1213" y="2949"/>
                  </a:lnTo>
                  <a:lnTo>
                    <a:pt x="1209" y="2947"/>
                  </a:lnTo>
                  <a:lnTo>
                    <a:pt x="1203" y="2946"/>
                  </a:lnTo>
                  <a:lnTo>
                    <a:pt x="1198" y="2946"/>
                  </a:lnTo>
                  <a:lnTo>
                    <a:pt x="1186" y="2948"/>
                  </a:lnTo>
                  <a:lnTo>
                    <a:pt x="1175" y="2953"/>
                  </a:lnTo>
                  <a:lnTo>
                    <a:pt x="1164" y="2957"/>
                  </a:lnTo>
                  <a:lnTo>
                    <a:pt x="1155" y="2961"/>
                  </a:lnTo>
                  <a:close/>
                  <a:moveTo>
                    <a:pt x="1609" y="3202"/>
                  </a:moveTo>
                  <a:lnTo>
                    <a:pt x="1593" y="3201"/>
                  </a:lnTo>
                  <a:lnTo>
                    <a:pt x="1578" y="3201"/>
                  </a:lnTo>
                  <a:lnTo>
                    <a:pt x="1562" y="3201"/>
                  </a:lnTo>
                  <a:lnTo>
                    <a:pt x="1547" y="3200"/>
                  </a:lnTo>
                  <a:lnTo>
                    <a:pt x="1545" y="3208"/>
                  </a:lnTo>
                  <a:lnTo>
                    <a:pt x="1545" y="3217"/>
                  </a:lnTo>
                  <a:lnTo>
                    <a:pt x="1544" y="3225"/>
                  </a:lnTo>
                  <a:lnTo>
                    <a:pt x="1544" y="3237"/>
                  </a:lnTo>
                  <a:lnTo>
                    <a:pt x="1574" y="3244"/>
                  </a:lnTo>
                  <a:lnTo>
                    <a:pt x="1584" y="3244"/>
                  </a:lnTo>
                  <a:lnTo>
                    <a:pt x="1593" y="3242"/>
                  </a:lnTo>
                  <a:lnTo>
                    <a:pt x="1600" y="3238"/>
                  </a:lnTo>
                  <a:lnTo>
                    <a:pt x="1605" y="3234"/>
                  </a:lnTo>
                  <a:lnTo>
                    <a:pt x="1609" y="3227"/>
                  </a:lnTo>
                  <a:lnTo>
                    <a:pt x="1610" y="3220"/>
                  </a:lnTo>
                  <a:lnTo>
                    <a:pt x="1610" y="3211"/>
                  </a:lnTo>
                  <a:lnTo>
                    <a:pt x="1609" y="3202"/>
                  </a:lnTo>
                  <a:close/>
                  <a:moveTo>
                    <a:pt x="1891" y="3352"/>
                  </a:moveTo>
                  <a:lnTo>
                    <a:pt x="1882" y="3354"/>
                  </a:lnTo>
                  <a:lnTo>
                    <a:pt x="1873" y="3357"/>
                  </a:lnTo>
                  <a:lnTo>
                    <a:pt x="1864" y="3360"/>
                  </a:lnTo>
                  <a:lnTo>
                    <a:pt x="1855" y="3364"/>
                  </a:lnTo>
                  <a:lnTo>
                    <a:pt x="1853" y="3372"/>
                  </a:lnTo>
                  <a:lnTo>
                    <a:pt x="1852" y="3379"/>
                  </a:lnTo>
                  <a:lnTo>
                    <a:pt x="1851" y="3388"/>
                  </a:lnTo>
                  <a:lnTo>
                    <a:pt x="1850" y="3396"/>
                  </a:lnTo>
                  <a:lnTo>
                    <a:pt x="1862" y="3408"/>
                  </a:lnTo>
                  <a:lnTo>
                    <a:pt x="1874" y="3422"/>
                  </a:lnTo>
                  <a:lnTo>
                    <a:pt x="1884" y="3420"/>
                  </a:lnTo>
                  <a:lnTo>
                    <a:pt x="1892" y="3418"/>
                  </a:lnTo>
                  <a:lnTo>
                    <a:pt x="1899" y="3414"/>
                  </a:lnTo>
                  <a:lnTo>
                    <a:pt x="1903" y="3411"/>
                  </a:lnTo>
                  <a:lnTo>
                    <a:pt x="1906" y="3408"/>
                  </a:lnTo>
                  <a:lnTo>
                    <a:pt x="1909" y="3404"/>
                  </a:lnTo>
                  <a:lnTo>
                    <a:pt x="1910" y="3399"/>
                  </a:lnTo>
                  <a:lnTo>
                    <a:pt x="1910" y="3394"/>
                  </a:lnTo>
                  <a:lnTo>
                    <a:pt x="1909" y="3389"/>
                  </a:lnTo>
                  <a:lnTo>
                    <a:pt x="1908" y="3384"/>
                  </a:lnTo>
                  <a:lnTo>
                    <a:pt x="1906" y="3378"/>
                  </a:lnTo>
                  <a:lnTo>
                    <a:pt x="1904" y="3373"/>
                  </a:lnTo>
                  <a:lnTo>
                    <a:pt x="1898" y="3363"/>
                  </a:lnTo>
                  <a:lnTo>
                    <a:pt x="1891" y="3352"/>
                  </a:lnTo>
                  <a:close/>
                  <a:moveTo>
                    <a:pt x="1735" y="3013"/>
                  </a:moveTo>
                  <a:lnTo>
                    <a:pt x="1732" y="3021"/>
                  </a:lnTo>
                  <a:lnTo>
                    <a:pt x="1728" y="3030"/>
                  </a:lnTo>
                  <a:lnTo>
                    <a:pt x="1725" y="3039"/>
                  </a:lnTo>
                  <a:lnTo>
                    <a:pt x="1721" y="3048"/>
                  </a:lnTo>
                  <a:lnTo>
                    <a:pt x="1731" y="3055"/>
                  </a:lnTo>
                  <a:lnTo>
                    <a:pt x="1740" y="3061"/>
                  </a:lnTo>
                  <a:lnTo>
                    <a:pt x="1750" y="3069"/>
                  </a:lnTo>
                  <a:lnTo>
                    <a:pt x="1759" y="3076"/>
                  </a:lnTo>
                  <a:lnTo>
                    <a:pt x="1769" y="3074"/>
                  </a:lnTo>
                  <a:lnTo>
                    <a:pt x="1781" y="3069"/>
                  </a:lnTo>
                  <a:lnTo>
                    <a:pt x="1793" y="3064"/>
                  </a:lnTo>
                  <a:lnTo>
                    <a:pt x="1806" y="3058"/>
                  </a:lnTo>
                  <a:lnTo>
                    <a:pt x="1805" y="3053"/>
                  </a:lnTo>
                  <a:lnTo>
                    <a:pt x="1802" y="3046"/>
                  </a:lnTo>
                  <a:lnTo>
                    <a:pt x="1799" y="3039"/>
                  </a:lnTo>
                  <a:lnTo>
                    <a:pt x="1793" y="3032"/>
                  </a:lnTo>
                  <a:lnTo>
                    <a:pt x="1786" y="3020"/>
                  </a:lnTo>
                  <a:lnTo>
                    <a:pt x="1782" y="3015"/>
                  </a:lnTo>
                  <a:lnTo>
                    <a:pt x="1735" y="3013"/>
                  </a:lnTo>
                  <a:close/>
                  <a:moveTo>
                    <a:pt x="2549" y="2200"/>
                  </a:moveTo>
                  <a:lnTo>
                    <a:pt x="2558" y="2202"/>
                  </a:lnTo>
                  <a:lnTo>
                    <a:pt x="2569" y="2205"/>
                  </a:lnTo>
                  <a:lnTo>
                    <a:pt x="2579" y="2208"/>
                  </a:lnTo>
                  <a:lnTo>
                    <a:pt x="2590" y="2210"/>
                  </a:lnTo>
                  <a:lnTo>
                    <a:pt x="2589" y="2218"/>
                  </a:lnTo>
                  <a:lnTo>
                    <a:pt x="2587" y="2227"/>
                  </a:lnTo>
                  <a:lnTo>
                    <a:pt x="2583" y="2235"/>
                  </a:lnTo>
                  <a:lnTo>
                    <a:pt x="2576" y="2245"/>
                  </a:lnTo>
                  <a:lnTo>
                    <a:pt x="2573" y="2245"/>
                  </a:lnTo>
                  <a:lnTo>
                    <a:pt x="2536" y="2219"/>
                  </a:lnTo>
                  <a:lnTo>
                    <a:pt x="2549" y="2200"/>
                  </a:lnTo>
                  <a:close/>
                  <a:moveTo>
                    <a:pt x="2593" y="2205"/>
                  </a:moveTo>
                  <a:lnTo>
                    <a:pt x="2545" y="2193"/>
                  </a:lnTo>
                  <a:lnTo>
                    <a:pt x="2529" y="2221"/>
                  </a:lnTo>
                  <a:lnTo>
                    <a:pt x="2539" y="2230"/>
                  </a:lnTo>
                  <a:lnTo>
                    <a:pt x="2551" y="2237"/>
                  </a:lnTo>
                  <a:lnTo>
                    <a:pt x="2561" y="2246"/>
                  </a:lnTo>
                  <a:lnTo>
                    <a:pt x="2573" y="2254"/>
                  </a:lnTo>
                  <a:lnTo>
                    <a:pt x="2578" y="2254"/>
                  </a:lnTo>
                  <a:lnTo>
                    <a:pt x="2587" y="2240"/>
                  </a:lnTo>
                  <a:lnTo>
                    <a:pt x="2591" y="2230"/>
                  </a:lnTo>
                  <a:lnTo>
                    <a:pt x="2593" y="2219"/>
                  </a:lnTo>
                  <a:lnTo>
                    <a:pt x="2593" y="2205"/>
                  </a:lnTo>
                  <a:close/>
                  <a:moveTo>
                    <a:pt x="2606" y="2199"/>
                  </a:moveTo>
                  <a:lnTo>
                    <a:pt x="2603" y="2217"/>
                  </a:lnTo>
                  <a:lnTo>
                    <a:pt x="2599" y="2232"/>
                  </a:lnTo>
                  <a:lnTo>
                    <a:pt x="2596" y="2238"/>
                  </a:lnTo>
                  <a:lnTo>
                    <a:pt x="2593" y="2246"/>
                  </a:lnTo>
                  <a:lnTo>
                    <a:pt x="2589" y="2253"/>
                  </a:lnTo>
                  <a:lnTo>
                    <a:pt x="2584" y="2262"/>
                  </a:lnTo>
                  <a:lnTo>
                    <a:pt x="2537" y="2258"/>
                  </a:lnTo>
                  <a:lnTo>
                    <a:pt x="2531" y="2245"/>
                  </a:lnTo>
                  <a:lnTo>
                    <a:pt x="2526" y="2233"/>
                  </a:lnTo>
                  <a:lnTo>
                    <a:pt x="2522" y="2223"/>
                  </a:lnTo>
                  <a:lnTo>
                    <a:pt x="2521" y="2214"/>
                  </a:lnTo>
                  <a:lnTo>
                    <a:pt x="2522" y="2207"/>
                  </a:lnTo>
                  <a:lnTo>
                    <a:pt x="2525" y="2200"/>
                  </a:lnTo>
                  <a:lnTo>
                    <a:pt x="2528" y="2195"/>
                  </a:lnTo>
                  <a:lnTo>
                    <a:pt x="2532" y="2191"/>
                  </a:lnTo>
                  <a:lnTo>
                    <a:pt x="2538" y="2189"/>
                  </a:lnTo>
                  <a:lnTo>
                    <a:pt x="2546" y="2186"/>
                  </a:lnTo>
                  <a:lnTo>
                    <a:pt x="2554" y="2186"/>
                  </a:lnTo>
                  <a:lnTo>
                    <a:pt x="2563" y="2186"/>
                  </a:lnTo>
                  <a:lnTo>
                    <a:pt x="2572" y="2189"/>
                  </a:lnTo>
                  <a:lnTo>
                    <a:pt x="2583" y="2191"/>
                  </a:lnTo>
                  <a:lnTo>
                    <a:pt x="2594" y="2195"/>
                  </a:lnTo>
                  <a:lnTo>
                    <a:pt x="2606" y="2199"/>
                  </a:lnTo>
                  <a:close/>
                  <a:moveTo>
                    <a:pt x="2532" y="2180"/>
                  </a:moveTo>
                  <a:lnTo>
                    <a:pt x="2522" y="2196"/>
                  </a:lnTo>
                  <a:lnTo>
                    <a:pt x="2515" y="2209"/>
                  </a:lnTo>
                  <a:lnTo>
                    <a:pt x="2512" y="2213"/>
                  </a:lnTo>
                  <a:lnTo>
                    <a:pt x="2510" y="2218"/>
                  </a:lnTo>
                  <a:lnTo>
                    <a:pt x="2510" y="2222"/>
                  </a:lnTo>
                  <a:lnTo>
                    <a:pt x="2509" y="2226"/>
                  </a:lnTo>
                  <a:lnTo>
                    <a:pt x="2510" y="2230"/>
                  </a:lnTo>
                  <a:lnTo>
                    <a:pt x="2512" y="2234"/>
                  </a:lnTo>
                  <a:lnTo>
                    <a:pt x="2514" y="2238"/>
                  </a:lnTo>
                  <a:lnTo>
                    <a:pt x="2517" y="2244"/>
                  </a:lnTo>
                  <a:lnTo>
                    <a:pt x="2528" y="2255"/>
                  </a:lnTo>
                  <a:lnTo>
                    <a:pt x="2541" y="2271"/>
                  </a:lnTo>
                  <a:lnTo>
                    <a:pt x="2552" y="2270"/>
                  </a:lnTo>
                  <a:lnTo>
                    <a:pt x="2564" y="2270"/>
                  </a:lnTo>
                  <a:lnTo>
                    <a:pt x="2575" y="2271"/>
                  </a:lnTo>
                  <a:lnTo>
                    <a:pt x="2587" y="2271"/>
                  </a:lnTo>
                  <a:lnTo>
                    <a:pt x="2592" y="2260"/>
                  </a:lnTo>
                  <a:lnTo>
                    <a:pt x="2597" y="2251"/>
                  </a:lnTo>
                  <a:lnTo>
                    <a:pt x="2603" y="2242"/>
                  </a:lnTo>
                  <a:lnTo>
                    <a:pt x="2606" y="2234"/>
                  </a:lnTo>
                  <a:lnTo>
                    <a:pt x="2608" y="2225"/>
                  </a:lnTo>
                  <a:lnTo>
                    <a:pt x="2610" y="2215"/>
                  </a:lnTo>
                  <a:lnTo>
                    <a:pt x="2610" y="2204"/>
                  </a:lnTo>
                  <a:lnTo>
                    <a:pt x="2610" y="2193"/>
                  </a:lnTo>
                  <a:lnTo>
                    <a:pt x="2597" y="2186"/>
                  </a:lnTo>
                  <a:lnTo>
                    <a:pt x="2587" y="2182"/>
                  </a:lnTo>
                  <a:lnTo>
                    <a:pt x="2578" y="2180"/>
                  </a:lnTo>
                  <a:lnTo>
                    <a:pt x="2570" y="2178"/>
                  </a:lnTo>
                  <a:lnTo>
                    <a:pt x="2563" y="2177"/>
                  </a:lnTo>
                  <a:lnTo>
                    <a:pt x="2554" y="2178"/>
                  </a:lnTo>
                  <a:lnTo>
                    <a:pt x="2544" y="2178"/>
                  </a:lnTo>
                  <a:lnTo>
                    <a:pt x="2532" y="2180"/>
                  </a:lnTo>
                  <a:close/>
                  <a:moveTo>
                    <a:pt x="2703" y="2945"/>
                  </a:moveTo>
                  <a:lnTo>
                    <a:pt x="2706" y="2937"/>
                  </a:lnTo>
                  <a:lnTo>
                    <a:pt x="2709" y="2927"/>
                  </a:lnTo>
                  <a:lnTo>
                    <a:pt x="2712" y="2919"/>
                  </a:lnTo>
                  <a:lnTo>
                    <a:pt x="2716" y="2910"/>
                  </a:lnTo>
                  <a:lnTo>
                    <a:pt x="2705" y="2897"/>
                  </a:lnTo>
                  <a:lnTo>
                    <a:pt x="2698" y="2888"/>
                  </a:lnTo>
                  <a:lnTo>
                    <a:pt x="2694" y="2886"/>
                  </a:lnTo>
                  <a:lnTo>
                    <a:pt x="2691" y="2885"/>
                  </a:lnTo>
                  <a:lnTo>
                    <a:pt x="2688" y="2885"/>
                  </a:lnTo>
                  <a:lnTo>
                    <a:pt x="2685" y="2886"/>
                  </a:lnTo>
                  <a:lnTo>
                    <a:pt x="2670" y="2898"/>
                  </a:lnTo>
                  <a:lnTo>
                    <a:pt x="2644" y="2918"/>
                  </a:lnTo>
                  <a:lnTo>
                    <a:pt x="2654" y="2931"/>
                  </a:lnTo>
                  <a:lnTo>
                    <a:pt x="2666" y="2945"/>
                  </a:lnTo>
                  <a:lnTo>
                    <a:pt x="2703" y="2945"/>
                  </a:lnTo>
                  <a:close/>
                  <a:moveTo>
                    <a:pt x="2856" y="3054"/>
                  </a:moveTo>
                  <a:lnTo>
                    <a:pt x="2861" y="3041"/>
                  </a:lnTo>
                  <a:lnTo>
                    <a:pt x="2865" y="3033"/>
                  </a:lnTo>
                  <a:lnTo>
                    <a:pt x="2867" y="3027"/>
                  </a:lnTo>
                  <a:lnTo>
                    <a:pt x="2867" y="3021"/>
                  </a:lnTo>
                  <a:lnTo>
                    <a:pt x="2865" y="3017"/>
                  </a:lnTo>
                  <a:lnTo>
                    <a:pt x="2862" y="3012"/>
                  </a:lnTo>
                  <a:lnTo>
                    <a:pt x="2858" y="3006"/>
                  </a:lnTo>
                  <a:lnTo>
                    <a:pt x="2852" y="2998"/>
                  </a:lnTo>
                  <a:lnTo>
                    <a:pt x="2815" y="2998"/>
                  </a:lnTo>
                  <a:lnTo>
                    <a:pt x="2810" y="3005"/>
                  </a:lnTo>
                  <a:lnTo>
                    <a:pt x="2805" y="3014"/>
                  </a:lnTo>
                  <a:lnTo>
                    <a:pt x="2801" y="3022"/>
                  </a:lnTo>
                  <a:lnTo>
                    <a:pt x="2797" y="3031"/>
                  </a:lnTo>
                  <a:lnTo>
                    <a:pt x="2808" y="3045"/>
                  </a:lnTo>
                  <a:lnTo>
                    <a:pt x="2820" y="3058"/>
                  </a:lnTo>
                  <a:lnTo>
                    <a:pt x="2828" y="3057"/>
                  </a:lnTo>
                  <a:lnTo>
                    <a:pt x="2838" y="3056"/>
                  </a:lnTo>
                  <a:lnTo>
                    <a:pt x="2847" y="3055"/>
                  </a:lnTo>
                  <a:lnTo>
                    <a:pt x="2856" y="3054"/>
                  </a:lnTo>
                  <a:close/>
                  <a:moveTo>
                    <a:pt x="2951" y="3159"/>
                  </a:moveTo>
                  <a:lnTo>
                    <a:pt x="2953" y="3149"/>
                  </a:lnTo>
                  <a:lnTo>
                    <a:pt x="2954" y="3142"/>
                  </a:lnTo>
                  <a:lnTo>
                    <a:pt x="2953" y="3136"/>
                  </a:lnTo>
                  <a:lnTo>
                    <a:pt x="2952" y="3132"/>
                  </a:lnTo>
                  <a:lnTo>
                    <a:pt x="2947" y="3124"/>
                  </a:lnTo>
                  <a:lnTo>
                    <a:pt x="2938" y="3114"/>
                  </a:lnTo>
                  <a:lnTo>
                    <a:pt x="2928" y="3115"/>
                  </a:lnTo>
                  <a:lnTo>
                    <a:pt x="2919" y="3118"/>
                  </a:lnTo>
                  <a:lnTo>
                    <a:pt x="2913" y="3123"/>
                  </a:lnTo>
                  <a:lnTo>
                    <a:pt x="2908" y="3128"/>
                  </a:lnTo>
                  <a:lnTo>
                    <a:pt x="2902" y="3132"/>
                  </a:lnTo>
                  <a:lnTo>
                    <a:pt x="2899" y="3136"/>
                  </a:lnTo>
                  <a:lnTo>
                    <a:pt x="2895" y="3140"/>
                  </a:lnTo>
                  <a:lnTo>
                    <a:pt x="2892" y="3141"/>
                  </a:lnTo>
                  <a:lnTo>
                    <a:pt x="2905" y="3155"/>
                  </a:lnTo>
                  <a:lnTo>
                    <a:pt x="2918" y="3170"/>
                  </a:lnTo>
                  <a:lnTo>
                    <a:pt x="2927" y="3167"/>
                  </a:lnTo>
                  <a:lnTo>
                    <a:pt x="2934" y="3164"/>
                  </a:lnTo>
                  <a:lnTo>
                    <a:pt x="2942" y="3162"/>
                  </a:lnTo>
                  <a:lnTo>
                    <a:pt x="2951" y="3159"/>
                  </a:lnTo>
                  <a:close/>
                  <a:moveTo>
                    <a:pt x="2191" y="3518"/>
                  </a:moveTo>
                  <a:lnTo>
                    <a:pt x="2191" y="3524"/>
                  </a:lnTo>
                  <a:lnTo>
                    <a:pt x="2193" y="3531"/>
                  </a:lnTo>
                  <a:lnTo>
                    <a:pt x="2197" y="3536"/>
                  </a:lnTo>
                  <a:lnTo>
                    <a:pt x="2202" y="3541"/>
                  </a:lnTo>
                  <a:lnTo>
                    <a:pt x="2208" y="3544"/>
                  </a:lnTo>
                  <a:lnTo>
                    <a:pt x="2214" y="3549"/>
                  </a:lnTo>
                  <a:lnTo>
                    <a:pt x="2222" y="3551"/>
                  </a:lnTo>
                  <a:lnTo>
                    <a:pt x="2230" y="3554"/>
                  </a:lnTo>
                  <a:lnTo>
                    <a:pt x="2246" y="3552"/>
                  </a:lnTo>
                  <a:lnTo>
                    <a:pt x="2262" y="3551"/>
                  </a:lnTo>
                  <a:lnTo>
                    <a:pt x="2264" y="3533"/>
                  </a:lnTo>
                  <a:lnTo>
                    <a:pt x="2264" y="3522"/>
                  </a:lnTo>
                  <a:lnTo>
                    <a:pt x="2253" y="3518"/>
                  </a:lnTo>
                  <a:lnTo>
                    <a:pt x="2243" y="3514"/>
                  </a:lnTo>
                  <a:lnTo>
                    <a:pt x="2233" y="3512"/>
                  </a:lnTo>
                  <a:lnTo>
                    <a:pt x="2224" y="3509"/>
                  </a:lnTo>
                  <a:lnTo>
                    <a:pt x="2215" y="3509"/>
                  </a:lnTo>
                  <a:lnTo>
                    <a:pt x="2207" y="3511"/>
                  </a:lnTo>
                  <a:lnTo>
                    <a:pt x="2198" y="3514"/>
                  </a:lnTo>
                  <a:lnTo>
                    <a:pt x="2191" y="3518"/>
                  </a:lnTo>
                  <a:close/>
                  <a:moveTo>
                    <a:pt x="1568" y="3494"/>
                  </a:moveTo>
                  <a:lnTo>
                    <a:pt x="1561" y="3501"/>
                  </a:lnTo>
                  <a:lnTo>
                    <a:pt x="1555" y="3509"/>
                  </a:lnTo>
                  <a:lnTo>
                    <a:pt x="1548" y="3518"/>
                  </a:lnTo>
                  <a:lnTo>
                    <a:pt x="1541" y="3526"/>
                  </a:lnTo>
                  <a:lnTo>
                    <a:pt x="1556" y="3540"/>
                  </a:lnTo>
                  <a:lnTo>
                    <a:pt x="1572" y="3555"/>
                  </a:lnTo>
                  <a:lnTo>
                    <a:pt x="1575" y="3554"/>
                  </a:lnTo>
                  <a:lnTo>
                    <a:pt x="1580" y="3553"/>
                  </a:lnTo>
                  <a:lnTo>
                    <a:pt x="1591" y="3548"/>
                  </a:lnTo>
                  <a:lnTo>
                    <a:pt x="1612" y="3538"/>
                  </a:lnTo>
                  <a:lnTo>
                    <a:pt x="1613" y="3533"/>
                  </a:lnTo>
                  <a:lnTo>
                    <a:pt x="1613" y="3528"/>
                  </a:lnTo>
                  <a:lnTo>
                    <a:pt x="1612" y="3523"/>
                  </a:lnTo>
                  <a:lnTo>
                    <a:pt x="1611" y="3518"/>
                  </a:lnTo>
                  <a:lnTo>
                    <a:pt x="1608" y="3511"/>
                  </a:lnTo>
                  <a:lnTo>
                    <a:pt x="1606" y="3506"/>
                  </a:lnTo>
                  <a:lnTo>
                    <a:pt x="1568" y="3494"/>
                  </a:lnTo>
                  <a:close/>
                  <a:moveTo>
                    <a:pt x="655" y="3436"/>
                  </a:moveTo>
                  <a:lnTo>
                    <a:pt x="655" y="3444"/>
                  </a:lnTo>
                  <a:lnTo>
                    <a:pt x="656" y="3451"/>
                  </a:lnTo>
                  <a:lnTo>
                    <a:pt x="658" y="3459"/>
                  </a:lnTo>
                  <a:lnTo>
                    <a:pt x="660" y="3465"/>
                  </a:lnTo>
                  <a:lnTo>
                    <a:pt x="666" y="3480"/>
                  </a:lnTo>
                  <a:lnTo>
                    <a:pt x="676" y="3497"/>
                  </a:lnTo>
                  <a:lnTo>
                    <a:pt x="687" y="3489"/>
                  </a:lnTo>
                  <a:lnTo>
                    <a:pt x="699" y="3483"/>
                  </a:lnTo>
                  <a:lnTo>
                    <a:pt x="698" y="3464"/>
                  </a:lnTo>
                  <a:lnTo>
                    <a:pt x="696" y="3450"/>
                  </a:lnTo>
                  <a:lnTo>
                    <a:pt x="695" y="3445"/>
                  </a:lnTo>
                  <a:lnTo>
                    <a:pt x="694" y="3440"/>
                  </a:lnTo>
                  <a:lnTo>
                    <a:pt x="692" y="3437"/>
                  </a:lnTo>
                  <a:lnTo>
                    <a:pt x="689" y="3433"/>
                  </a:lnTo>
                  <a:lnTo>
                    <a:pt x="686" y="3431"/>
                  </a:lnTo>
                  <a:lnTo>
                    <a:pt x="684" y="3429"/>
                  </a:lnTo>
                  <a:lnTo>
                    <a:pt x="680" y="3429"/>
                  </a:lnTo>
                  <a:lnTo>
                    <a:pt x="677" y="3429"/>
                  </a:lnTo>
                  <a:lnTo>
                    <a:pt x="667" y="3431"/>
                  </a:lnTo>
                  <a:lnTo>
                    <a:pt x="655" y="3436"/>
                  </a:lnTo>
                  <a:close/>
                  <a:moveTo>
                    <a:pt x="303" y="1911"/>
                  </a:moveTo>
                  <a:lnTo>
                    <a:pt x="298" y="1909"/>
                  </a:lnTo>
                  <a:lnTo>
                    <a:pt x="294" y="1908"/>
                  </a:lnTo>
                  <a:lnTo>
                    <a:pt x="291" y="1905"/>
                  </a:lnTo>
                  <a:lnTo>
                    <a:pt x="288" y="1903"/>
                  </a:lnTo>
                  <a:lnTo>
                    <a:pt x="285" y="1899"/>
                  </a:lnTo>
                  <a:lnTo>
                    <a:pt x="284" y="1897"/>
                  </a:lnTo>
                  <a:lnTo>
                    <a:pt x="282" y="1896"/>
                  </a:lnTo>
                  <a:lnTo>
                    <a:pt x="279" y="1898"/>
                  </a:lnTo>
                  <a:lnTo>
                    <a:pt x="273" y="1903"/>
                  </a:lnTo>
                  <a:lnTo>
                    <a:pt x="262" y="1913"/>
                  </a:lnTo>
                  <a:lnTo>
                    <a:pt x="270" y="1923"/>
                  </a:lnTo>
                  <a:lnTo>
                    <a:pt x="280" y="1933"/>
                  </a:lnTo>
                  <a:lnTo>
                    <a:pt x="285" y="1931"/>
                  </a:lnTo>
                  <a:lnTo>
                    <a:pt x="292" y="1924"/>
                  </a:lnTo>
                  <a:lnTo>
                    <a:pt x="298" y="1917"/>
                  </a:lnTo>
                  <a:lnTo>
                    <a:pt x="303" y="1911"/>
                  </a:lnTo>
                  <a:close/>
                  <a:moveTo>
                    <a:pt x="432" y="2032"/>
                  </a:moveTo>
                  <a:lnTo>
                    <a:pt x="445" y="2020"/>
                  </a:lnTo>
                  <a:lnTo>
                    <a:pt x="456" y="2006"/>
                  </a:lnTo>
                  <a:lnTo>
                    <a:pt x="467" y="1993"/>
                  </a:lnTo>
                  <a:lnTo>
                    <a:pt x="476" y="1979"/>
                  </a:lnTo>
                  <a:lnTo>
                    <a:pt x="479" y="1973"/>
                  </a:lnTo>
                  <a:lnTo>
                    <a:pt x="483" y="1966"/>
                  </a:lnTo>
                  <a:lnTo>
                    <a:pt x="486" y="1958"/>
                  </a:lnTo>
                  <a:lnTo>
                    <a:pt x="488" y="1951"/>
                  </a:lnTo>
                  <a:lnTo>
                    <a:pt x="489" y="1943"/>
                  </a:lnTo>
                  <a:lnTo>
                    <a:pt x="489" y="1935"/>
                  </a:lnTo>
                  <a:lnTo>
                    <a:pt x="489" y="1927"/>
                  </a:lnTo>
                  <a:lnTo>
                    <a:pt x="488" y="1918"/>
                  </a:lnTo>
                  <a:lnTo>
                    <a:pt x="482" y="1921"/>
                  </a:lnTo>
                  <a:lnTo>
                    <a:pt x="476" y="1925"/>
                  </a:lnTo>
                  <a:lnTo>
                    <a:pt x="472" y="1931"/>
                  </a:lnTo>
                  <a:lnTo>
                    <a:pt x="467" y="1937"/>
                  </a:lnTo>
                  <a:lnTo>
                    <a:pt x="458" y="1951"/>
                  </a:lnTo>
                  <a:lnTo>
                    <a:pt x="452" y="1967"/>
                  </a:lnTo>
                  <a:lnTo>
                    <a:pt x="440" y="1999"/>
                  </a:lnTo>
                  <a:lnTo>
                    <a:pt x="431" y="2030"/>
                  </a:lnTo>
                  <a:lnTo>
                    <a:pt x="431" y="2031"/>
                  </a:lnTo>
                  <a:lnTo>
                    <a:pt x="432" y="2032"/>
                  </a:lnTo>
                  <a:close/>
                  <a:moveTo>
                    <a:pt x="1039" y="2308"/>
                  </a:moveTo>
                  <a:lnTo>
                    <a:pt x="1039" y="2337"/>
                  </a:lnTo>
                  <a:lnTo>
                    <a:pt x="1040" y="2365"/>
                  </a:lnTo>
                  <a:lnTo>
                    <a:pt x="1041" y="2394"/>
                  </a:lnTo>
                  <a:lnTo>
                    <a:pt x="1043" y="2422"/>
                  </a:lnTo>
                  <a:lnTo>
                    <a:pt x="1048" y="2479"/>
                  </a:lnTo>
                  <a:lnTo>
                    <a:pt x="1055" y="2536"/>
                  </a:lnTo>
                  <a:lnTo>
                    <a:pt x="1063" y="2593"/>
                  </a:lnTo>
                  <a:lnTo>
                    <a:pt x="1071" y="2651"/>
                  </a:lnTo>
                  <a:lnTo>
                    <a:pt x="1080" y="2710"/>
                  </a:lnTo>
                  <a:lnTo>
                    <a:pt x="1087" y="2767"/>
                  </a:lnTo>
                  <a:lnTo>
                    <a:pt x="1099" y="2773"/>
                  </a:lnTo>
                  <a:lnTo>
                    <a:pt x="1110" y="2779"/>
                  </a:lnTo>
                  <a:lnTo>
                    <a:pt x="1114" y="2779"/>
                  </a:lnTo>
                  <a:lnTo>
                    <a:pt x="1116" y="2780"/>
                  </a:lnTo>
                  <a:lnTo>
                    <a:pt x="1112" y="2719"/>
                  </a:lnTo>
                  <a:lnTo>
                    <a:pt x="1106" y="2659"/>
                  </a:lnTo>
                  <a:lnTo>
                    <a:pt x="1101" y="2599"/>
                  </a:lnTo>
                  <a:lnTo>
                    <a:pt x="1095" y="2538"/>
                  </a:lnTo>
                  <a:lnTo>
                    <a:pt x="1087" y="2479"/>
                  </a:lnTo>
                  <a:lnTo>
                    <a:pt x="1079" y="2420"/>
                  </a:lnTo>
                  <a:lnTo>
                    <a:pt x="1074" y="2391"/>
                  </a:lnTo>
                  <a:lnTo>
                    <a:pt x="1067" y="2362"/>
                  </a:lnTo>
                  <a:lnTo>
                    <a:pt x="1061" y="2333"/>
                  </a:lnTo>
                  <a:lnTo>
                    <a:pt x="1055" y="2305"/>
                  </a:lnTo>
                  <a:lnTo>
                    <a:pt x="1046" y="2306"/>
                  </a:lnTo>
                  <a:lnTo>
                    <a:pt x="1039" y="2308"/>
                  </a:lnTo>
                  <a:close/>
                  <a:moveTo>
                    <a:pt x="1006" y="2315"/>
                  </a:moveTo>
                  <a:lnTo>
                    <a:pt x="1006" y="2368"/>
                  </a:lnTo>
                  <a:lnTo>
                    <a:pt x="1006" y="2421"/>
                  </a:lnTo>
                  <a:lnTo>
                    <a:pt x="1006" y="2476"/>
                  </a:lnTo>
                  <a:lnTo>
                    <a:pt x="1007" y="2530"/>
                  </a:lnTo>
                  <a:lnTo>
                    <a:pt x="1008" y="2585"/>
                  </a:lnTo>
                  <a:lnTo>
                    <a:pt x="1009" y="2640"/>
                  </a:lnTo>
                  <a:lnTo>
                    <a:pt x="1013" y="2695"/>
                  </a:lnTo>
                  <a:lnTo>
                    <a:pt x="1018" y="2750"/>
                  </a:lnTo>
                  <a:lnTo>
                    <a:pt x="1033" y="2749"/>
                  </a:lnTo>
                  <a:lnTo>
                    <a:pt x="1049" y="2748"/>
                  </a:lnTo>
                  <a:lnTo>
                    <a:pt x="1045" y="2694"/>
                  </a:lnTo>
                  <a:lnTo>
                    <a:pt x="1042" y="2640"/>
                  </a:lnTo>
                  <a:lnTo>
                    <a:pt x="1039" y="2586"/>
                  </a:lnTo>
                  <a:lnTo>
                    <a:pt x="1036" y="2531"/>
                  </a:lnTo>
                  <a:lnTo>
                    <a:pt x="1032" y="2477"/>
                  </a:lnTo>
                  <a:lnTo>
                    <a:pt x="1029" y="2423"/>
                  </a:lnTo>
                  <a:lnTo>
                    <a:pt x="1026" y="2369"/>
                  </a:lnTo>
                  <a:lnTo>
                    <a:pt x="1023" y="2315"/>
                  </a:lnTo>
                  <a:lnTo>
                    <a:pt x="1006" y="2315"/>
                  </a:lnTo>
                  <a:close/>
                  <a:moveTo>
                    <a:pt x="955" y="2318"/>
                  </a:moveTo>
                  <a:lnTo>
                    <a:pt x="948" y="2329"/>
                  </a:lnTo>
                  <a:lnTo>
                    <a:pt x="943" y="2343"/>
                  </a:lnTo>
                  <a:lnTo>
                    <a:pt x="937" y="2360"/>
                  </a:lnTo>
                  <a:lnTo>
                    <a:pt x="933" y="2378"/>
                  </a:lnTo>
                  <a:lnTo>
                    <a:pt x="930" y="2398"/>
                  </a:lnTo>
                  <a:lnTo>
                    <a:pt x="927" y="2419"/>
                  </a:lnTo>
                  <a:lnTo>
                    <a:pt x="924" y="2441"/>
                  </a:lnTo>
                  <a:lnTo>
                    <a:pt x="922" y="2463"/>
                  </a:lnTo>
                  <a:lnTo>
                    <a:pt x="919" y="2508"/>
                  </a:lnTo>
                  <a:lnTo>
                    <a:pt x="917" y="2551"/>
                  </a:lnTo>
                  <a:lnTo>
                    <a:pt x="917" y="2589"/>
                  </a:lnTo>
                  <a:lnTo>
                    <a:pt x="917" y="2619"/>
                  </a:lnTo>
                  <a:lnTo>
                    <a:pt x="918" y="2620"/>
                  </a:lnTo>
                  <a:lnTo>
                    <a:pt x="921" y="2620"/>
                  </a:lnTo>
                  <a:lnTo>
                    <a:pt x="916" y="2655"/>
                  </a:lnTo>
                  <a:lnTo>
                    <a:pt x="913" y="2680"/>
                  </a:lnTo>
                  <a:lnTo>
                    <a:pt x="913" y="2685"/>
                  </a:lnTo>
                  <a:lnTo>
                    <a:pt x="914" y="2691"/>
                  </a:lnTo>
                  <a:lnTo>
                    <a:pt x="917" y="2696"/>
                  </a:lnTo>
                  <a:lnTo>
                    <a:pt x="921" y="2701"/>
                  </a:lnTo>
                  <a:lnTo>
                    <a:pt x="926" y="2706"/>
                  </a:lnTo>
                  <a:lnTo>
                    <a:pt x="933" y="2712"/>
                  </a:lnTo>
                  <a:lnTo>
                    <a:pt x="942" y="2717"/>
                  </a:lnTo>
                  <a:lnTo>
                    <a:pt x="952" y="2722"/>
                  </a:lnTo>
                  <a:lnTo>
                    <a:pt x="955" y="2722"/>
                  </a:lnTo>
                  <a:lnTo>
                    <a:pt x="959" y="2723"/>
                  </a:lnTo>
                  <a:lnTo>
                    <a:pt x="964" y="2675"/>
                  </a:lnTo>
                  <a:lnTo>
                    <a:pt x="968" y="2626"/>
                  </a:lnTo>
                  <a:lnTo>
                    <a:pt x="973" y="2576"/>
                  </a:lnTo>
                  <a:lnTo>
                    <a:pt x="978" y="2527"/>
                  </a:lnTo>
                  <a:lnTo>
                    <a:pt x="980" y="2477"/>
                  </a:lnTo>
                  <a:lnTo>
                    <a:pt x="982" y="2427"/>
                  </a:lnTo>
                  <a:lnTo>
                    <a:pt x="982" y="2404"/>
                  </a:lnTo>
                  <a:lnTo>
                    <a:pt x="981" y="2380"/>
                  </a:lnTo>
                  <a:lnTo>
                    <a:pt x="980" y="2357"/>
                  </a:lnTo>
                  <a:lnTo>
                    <a:pt x="978" y="2332"/>
                  </a:lnTo>
                  <a:lnTo>
                    <a:pt x="966" y="2325"/>
                  </a:lnTo>
                  <a:lnTo>
                    <a:pt x="955" y="2318"/>
                  </a:lnTo>
                  <a:close/>
                  <a:moveTo>
                    <a:pt x="864" y="1894"/>
                  </a:moveTo>
                  <a:lnTo>
                    <a:pt x="836" y="1851"/>
                  </a:lnTo>
                  <a:lnTo>
                    <a:pt x="815" y="1818"/>
                  </a:lnTo>
                  <a:lnTo>
                    <a:pt x="807" y="1803"/>
                  </a:lnTo>
                  <a:lnTo>
                    <a:pt x="798" y="1789"/>
                  </a:lnTo>
                  <a:lnTo>
                    <a:pt x="792" y="1776"/>
                  </a:lnTo>
                  <a:lnTo>
                    <a:pt x="787" y="1763"/>
                  </a:lnTo>
                  <a:lnTo>
                    <a:pt x="782" y="1749"/>
                  </a:lnTo>
                  <a:lnTo>
                    <a:pt x="779" y="1735"/>
                  </a:lnTo>
                  <a:lnTo>
                    <a:pt x="776" y="1722"/>
                  </a:lnTo>
                  <a:lnTo>
                    <a:pt x="774" y="1706"/>
                  </a:lnTo>
                  <a:lnTo>
                    <a:pt x="771" y="1669"/>
                  </a:lnTo>
                  <a:lnTo>
                    <a:pt x="770" y="1623"/>
                  </a:lnTo>
                  <a:lnTo>
                    <a:pt x="760" y="1632"/>
                  </a:lnTo>
                  <a:lnTo>
                    <a:pt x="753" y="1640"/>
                  </a:lnTo>
                  <a:lnTo>
                    <a:pt x="746" y="1649"/>
                  </a:lnTo>
                  <a:lnTo>
                    <a:pt x="741" y="1658"/>
                  </a:lnTo>
                  <a:lnTo>
                    <a:pt x="738" y="1669"/>
                  </a:lnTo>
                  <a:lnTo>
                    <a:pt x="735" y="1679"/>
                  </a:lnTo>
                  <a:lnTo>
                    <a:pt x="734" y="1690"/>
                  </a:lnTo>
                  <a:lnTo>
                    <a:pt x="733" y="1701"/>
                  </a:lnTo>
                  <a:lnTo>
                    <a:pt x="733" y="1712"/>
                  </a:lnTo>
                  <a:lnTo>
                    <a:pt x="734" y="1725"/>
                  </a:lnTo>
                  <a:lnTo>
                    <a:pt x="736" y="1736"/>
                  </a:lnTo>
                  <a:lnTo>
                    <a:pt x="738" y="1749"/>
                  </a:lnTo>
                  <a:lnTo>
                    <a:pt x="745" y="1774"/>
                  </a:lnTo>
                  <a:lnTo>
                    <a:pt x="755" y="1801"/>
                  </a:lnTo>
                  <a:lnTo>
                    <a:pt x="765" y="1827"/>
                  </a:lnTo>
                  <a:lnTo>
                    <a:pt x="777" y="1854"/>
                  </a:lnTo>
                  <a:lnTo>
                    <a:pt x="790" y="1880"/>
                  </a:lnTo>
                  <a:lnTo>
                    <a:pt x="801" y="1905"/>
                  </a:lnTo>
                  <a:lnTo>
                    <a:pt x="813" y="1931"/>
                  </a:lnTo>
                  <a:lnTo>
                    <a:pt x="825" y="1955"/>
                  </a:lnTo>
                  <a:lnTo>
                    <a:pt x="833" y="1978"/>
                  </a:lnTo>
                  <a:lnTo>
                    <a:pt x="840" y="1999"/>
                  </a:lnTo>
                  <a:lnTo>
                    <a:pt x="840" y="2000"/>
                  </a:lnTo>
                  <a:lnTo>
                    <a:pt x="841" y="2003"/>
                  </a:lnTo>
                  <a:lnTo>
                    <a:pt x="846" y="1999"/>
                  </a:lnTo>
                  <a:lnTo>
                    <a:pt x="849" y="1995"/>
                  </a:lnTo>
                  <a:lnTo>
                    <a:pt x="852" y="1990"/>
                  </a:lnTo>
                  <a:lnTo>
                    <a:pt x="855" y="1984"/>
                  </a:lnTo>
                  <a:lnTo>
                    <a:pt x="859" y="1968"/>
                  </a:lnTo>
                  <a:lnTo>
                    <a:pt x="861" y="1951"/>
                  </a:lnTo>
                  <a:lnTo>
                    <a:pt x="864" y="1916"/>
                  </a:lnTo>
                  <a:lnTo>
                    <a:pt x="864" y="1894"/>
                  </a:lnTo>
                  <a:close/>
                  <a:moveTo>
                    <a:pt x="859" y="1682"/>
                  </a:moveTo>
                  <a:lnTo>
                    <a:pt x="866" y="1682"/>
                  </a:lnTo>
                  <a:lnTo>
                    <a:pt x="873" y="1680"/>
                  </a:lnTo>
                  <a:lnTo>
                    <a:pt x="880" y="1677"/>
                  </a:lnTo>
                  <a:lnTo>
                    <a:pt x="889" y="1673"/>
                  </a:lnTo>
                  <a:lnTo>
                    <a:pt x="906" y="1662"/>
                  </a:lnTo>
                  <a:lnTo>
                    <a:pt x="924" y="1650"/>
                  </a:lnTo>
                  <a:lnTo>
                    <a:pt x="943" y="1636"/>
                  </a:lnTo>
                  <a:lnTo>
                    <a:pt x="961" y="1622"/>
                  </a:lnTo>
                  <a:lnTo>
                    <a:pt x="979" y="1610"/>
                  </a:lnTo>
                  <a:lnTo>
                    <a:pt x="994" y="1600"/>
                  </a:lnTo>
                  <a:lnTo>
                    <a:pt x="987" y="1587"/>
                  </a:lnTo>
                  <a:lnTo>
                    <a:pt x="981" y="1576"/>
                  </a:lnTo>
                  <a:lnTo>
                    <a:pt x="969" y="1576"/>
                  </a:lnTo>
                  <a:lnTo>
                    <a:pt x="960" y="1577"/>
                  </a:lnTo>
                  <a:lnTo>
                    <a:pt x="949" y="1579"/>
                  </a:lnTo>
                  <a:lnTo>
                    <a:pt x="940" y="1583"/>
                  </a:lnTo>
                  <a:lnTo>
                    <a:pt x="931" y="1588"/>
                  </a:lnTo>
                  <a:lnTo>
                    <a:pt x="922" y="1594"/>
                  </a:lnTo>
                  <a:lnTo>
                    <a:pt x="913" y="1601"/>
                  </a:lnTo>
                  <a:lnTo>
                    <a:pt x="906" y="1610"/>
                  </a:lnTo>
                  <a:lnTo>
                    <a:pt x="898" y="1618"/>
                  </a:lnTo>
                  <a:lnTo>
                    <a:pt x="891" y="1626"/>
                  </a:lnTo>
                  <a:lnTo>
                    <a:pt x="885" y="1636"/>
                  </a:lnTo>
                  <a:lnTo>
                    <a:pt x="878" y="1645"/>
                  </a:lnTo>
                  <a:lnTo>
                    <a:pt x="868" y="1664"/>
                  </a:lnTo>
                  <a:lnTo>
                    <a:pt x="859" y="1682"/>
                  </a:lnTo>
                  <a:close/>
                  <a:moveTo>
                    <a:pt x="1045" y="1688"/>
                  </a:moveTo>
                  <a:lnTo>
                    <a:pt x="1040" y="1686"/>
                  </a:lnTo>
                  <a:lnTo>
                    <a:pt x="1036" y="1685"/>
                  </a:lnTo>
                  <a:lnTo>
                    <a:pt x="1032" y="1685"/>
                  </a:lnTo>
                  <a:lnTo>
                    <a:pt x="1029" y="1685"/>
                  </a:lnTo>
                  <a:lnTo>
                    <a:pt x="1023" y="1685"/>
                  </a:lnTo>
                  <a:lnTo>
                    <a:pt x="1018" y="1686"/>
                  </a:lnTo>
                  <a:lnTo>
                    <a:pt x="1013" y="1674"/>
                  </a:lnTo>
                  <a:lnTo>
                    <a:pt x="1010" y="1662"/>
                  </a:lnTo>
                  <a:lnTo>
                    <a:pt x="1006" y="1652"/>
                  </a:lnTo>
                  <a:lnTo>
                    <a:pt x="1002" y="1640"/>
                  </a:lnTo>
                  <a:lnTo>
                    <a:pt x="994" y="1638"/>
                  </a:lnTo>
                  <a:lnTo>
                    <a:pt x="986" y="1638"/>
                  </a:lnTo>
                  <a:lnTo>
                    <a:pt x="979" y="1638"/>
                  </a:lnTo>
                  <a:lnTo>
                    <a:pt x="971" y="1640"/>
                  </a:lnTo>
                  <a:lnTo>
                    <a:pt x="964" y="1643"/>
                  </a:lnTo>
                  <a:lnTo>
                    <a:pt x="957" y="1648"/>
                  </a:lnTo>
                  <a:lnTo>
                    <a:pt x="951" y="1653"/>
                  </a:lnTo>
                  <a:lnTo>
                    <a:pt x="945" y="1658"/>
                  </a:lnTo>
                  <a:lnTo>
                    <a:pt x="940" y="1664"/>
                  </a:lnTo>
                  <a:lnTo>
                    <a:pt x="934" y="1672"/>
                  </a:lnTo>
                  <a:lnTo>
                    <a:pt x="930" y="1679"/>
                  </a:lnTo>
                  <a:lnTo>
                    <a:pt x="927" y="1687"/>
                  </a:lnTo>
                  <a:lnTo>
                    <a:pt x="924" y="1695"/>
                  </a:lnTo>
                  <a:lnTo>
                    <a:pt x="922" y="1704"/>
                  </a:lnTo>
                  <a:lnTo>
                    <a:pt x="921" y="1711"/>
                  </a:lnTo>
                  <a:lnTo>
                    <a:pt x="919" y="1719"/>
                  </a:lnTo>
                  <a:lnTo>
                    <a:pt x="930" y="1709"/>
                  </a:lnTo>
                  <a:lnTo>
                    <a:pt x="942" y="1699"/>
                  </a:lnTo>
                  <a:lnTo>
                    <a:pt x="951" y="1708"/>
                  </a:lnTo>
                  <a:lnTo>
                    <a:pt x="961" y="1716"/>
                  </a:lnTo>
                  <a:lnTo>
                    <a:pt x="961" y="1719"/>
                  </a:lnTo>
                  <a:lnTo>
                    <a:pt x="959" y="1724"/>
                  </a:lnTo>
                  <a:lnTo>
                    <a:pt x="956" y="1727"/>
                  </a:lnTo>
                  <a:lnTo>
                    <a:pt x="954" y="1731"/>
                  </a:lnTo>
                  <a:lnTo>
                    <a:pt x="948" y="1738"/>
                  </a:lnTo>
                  <a:lnTo>
                    <a:pt x="943" y="1746"/>
                  </a:lnTo>
                  <a:lnTo>
                    <a:pt x="953" y="1751"/>
                  </a:lnTo>
                  <a:lnTo>
                    <a:pt x="966" y="1756"/>
                  </a:lnTo>
                  <a:lnTo>
                    <a:pt x="978" y="1750"/>
                  </a:lnTo>
                  <a:lnTo>
                    <a:pt x="988" y="1743"/>
                  </a:lnTo>
                  <a:lnTo>
                    <a:pt x="999" y="1735"/>
                  </a:lnTo>
                  <a:lnTo>
                    <a:pt x="1008" y="1727"/>
                  </a:lnTo>
                  <a:lnTo>
                    <a:pt x="1026" y="1710"/>
                  </a:lnTo>
                  <a:lnTo>
                    <a:pt x="1045" y="1688"/>
                  </a:lnTo>
                  <a:close/>
                  <a:moveTo>
                    <a:pt x="1425" y="300"/>
                  </a:moveTo>
                  <a:lnTo>
                    <a:pt x="1425" y="291"/>
                  </a:lnTo>
                  <a:lnTo>
                    <a:pt x="1423" y="282"/>
                  </a:lnTo>
                  <a:lnTo>
                    <a:pt x="1421" y="275"/>
                  </a:lnTo>
                  <a:lnTo>
                    <a:pt x="1419" y="269"/>
                  </a:lnTo>
                  <a:lnTo>
                    <a:pt x="1414" y="263"/>
                  </a:lnTo>
                  <a:lnTo>
                    <a:pt x="1411" y="259"/>
                  </a:lnTo>
                  <a:lnTo>
                    <a:pt x="1406" y="256"/>
                  </a:lnTo>
                  <a:lnTo>
                    <a:pt x="1402" y="254"/>
                  </a:lnTo>
                  <a:lnTo>
                    <a:pt x="1396" y="253"/>
                  </a:lnTo>
                  <a:lnTo>
                    <a:pt x="1391" y="252"/>
                  </a:lnTo>
                  <a:lnTo>
                    <a:pt x="1385" y="252"/>
                  </a:lnTo>
                  <a:lnTo>
                    <a:pt x="1380" y="253"/>
                  </a:lnTo>
                  <a:lnTo>
                    <a:pt x="1374" y="254"/>
                  </a:lnTo>
                  <a:lnTo>
                    <a:pt x="1369" y="256"/>
                  </a:lnTo>
                  <a:lnTo>
                    <a:pt x="1364" y="259"/>
                  </a:lnTo>
                  <a:lnTo>
                    <a:pt x="1358" y="262"/>
                  </a:lnTo>
                  <a:lnTo>
                    <a:pt x="1354" y="265"/>
                  </a:lnTo>
                  <a:lnTo>
                    <a:pt x="1350" y="270"/>
                  </a:lnTo>
                  <a:lnTo>
                    <a:pt x="1346" y="274"/>
                  </a:lnTo>
                  <a:lnTo>
                    <a:pt x="1343" y="278"/>
                  </a:lnTo>
                  <a:lnTo>
                    <a:pt x="1341" y="283"/>
                  </a:lnTo>
                  <a:lnTo>
                    <a:pt x="1338" y="289"/>
                  </a:lnTo>
                  <a:lnTo>
                    <a:pt x="1338" y="294"/>
                  </a:lnTo>
                  <a:lnTo>
                    <a:pt x="1338" y="299"/>
                  </a:lnTo>
                  <a:lnTo>
                    <a:pt x="1339" y="304"/>
                  </a:lnTo>
                  <a:lnTo>
                    <a:pt x="1342" y="310"/>
                  </a:lnTo>
                  <a:lnTo>
                    <a:pt x="1345" y="316"/>
                  </a:lnTo>
                  <a:lnTo>
                    <a:pt x="1350" y="321"/>
                  </a:lnTo>
                  <a:lnTo>
                    <a:pt x="1355" y="327"/>
                  </a:lnTo>
                  <a:lnTo>
                    <a:pt x="1363" y="331"/>
                  </a:lnTo>
                  <a:lnTo>
                    <a:pt x="1372" y="336"/>
                  </a:lnTo>
                  <a:lnTo>
                    <a:pt x="1383" y="340"/>
                  </a:lnTo>
                  <a:lnTo>
                    <a:pt x="1391" y="339"/>
                  </a:lnTo>
                  <a:lnTo>
                    <a:pt x="1398" y="336"/>
                  </a:lnTo>
                  <a:lnTo>
                    <a:pt x="1404" y="332"/>
                  </a:lnTo>
                  <a:lnTo>
                    <a:pt x="1409" y="327"/>
                  </a:lnTo>
                  <a:lnTo>
                    <a:pt x="1418" y="314"/>
                  </a:lnTo>
                  <a:lnTo>
                    <a:pt x="1425" y="300"/>
                  </a:lnTo>
                  <a:close/>
                  <a:moveTo>
                    <a:pt x="1742" y="295"/>
                  </a:moveTo>
                  <a:lnTo>
                    <a:pt x="1749" y="312"/>
                  </a:lnTo>
                  <a:lnTo>
                    <a:pt x="1755" y="323"/>
                  </a:lnTo>
                  <a:lnTo>
                    <a:pt x="1761" y="328"/>
                  </a:lnTo>
                  <a:lnTo>
                    <a:pt x="1767" y="332"/>
                  </a:lnTo>
                  <a:lnTo>
                    <a:pt x="1775" y="336"/>
                  </a:lnTo>
                  <a:lnTo>
                    <a:pt x="1788" y="340"/>
                  </a:lnTo>
                  <a:lnTo>
                    <a:pt x="1796" y="338"/>
                  </a:lnTo>
                  <a:lnTo>
                    <a:pt x="1805" y="335"/>
                  </a:lnTo>
                  <a:lnTo>
                    <a:pt x="1812" y="331"/>
                  </a:lnTo>
                  <a:lnTo>
                    <a:pt x="1817" y="327"/>
                  </a:lnTo>
                  <a:lnTo>
                    <a:pt x="1823" y="321"/>
                  </a:lnTo>
                  <a:lnTo>
                    <a:pt x="1826" y="317"/>
                  </a:lnTo>
                  <a:lnTo>
                    <a:pt x="1829" y="312"/>
                  </a:lnTo>
                  <a:lnTo>
                    <a:pt x="1831" y="307"/>
                  </a:lnTo>
                  <a:lnTo>
                    <a:pt x="1832" y="301"/>
                  </a:lnTo>
                  <a:lnTo>
                    <a:pt x="1832" y="295"/>
                  </a:lnTo>
                  <a:lnTo>
                    <a:pt x="1831" y="290"/>
                  </a:lnTo>
                  <a:lnTo>
                    <a:pt x="1830" y="284"/>
                  </a:lnTo>
                  <a:lnTo>
                    <a:pt x="1829" y="279"/>
                  </a:lnTo>
                  <a:lnTo>
                    <a:pt x="1826" y="275"/>
                  </a:lnTo>
                  <a:lnTo>
                    <a:pt x="1824" y="270"/>
                  </a:lnTo>
                  <a:lnTo>
                    <a:pt x="1820" y="265"/>
                  </a:lnTo>
                  <a:lnTo>
                    <a:pt x="1816" y="261"/>
                  </a:lnTo>
                  <a:lnTo>
                    <a:pt x="1812" y="258"/>
                  </a:lnTo>
                  <a:lnTo>
                    <a:pt x="1808" y="255"/>
                  </a:lnTo>
                  <a:lnTo>
                    <a:pt x="1803" y="253"/>
                  </a:lnTo>
                  <a:lnTo>
                    <a:pt x="1797" y="252"/>
                  </a:lnTo>
                  <a:lnTo>
                    <a:pt x="1792" y="251"/>
                  </a:lnTo>
                  <a:lnTo>
                    <a:pt x="1787" y="251"/>
                  </a:lnTo>
                  <a:lnTo>
                    <a:pt x="1782" y="251"/>
                  </a:lnTo>
                  <a:lnTo>
                    <a:pt x="1776" y="253"/>
                  </a:lnTo>
                  <a:lnTo>
                    <a:pt x="1771" y="255"/>
                  </a:lnTo>
                  <a:lnTo>
                    <a:pt x="1766" y="259"/>
                  </a:lnTo>
                  <a:lnTo>
                    <a:pt x="1761" y="263"/>
                  </a:lnTo>
                  <a:lnTo>
                    <a:pt x="1755" y="270"/>
                  </a:lnTo>
                  <a:lnTo>
                    <a:pt x="1750" y="277"/>
                  </a:lnTo>
                  <a:lnTo>
                    <a:pt x="1746" y="285"/>
                  </a:lnTo>
                  <a:lnTo>
                    <a:pt x="1742" y="295"/>
                  </a:lnTo>
                  <a:close/>
                  <a:moveTo>
                    <a:pt x="1638" y="111"/>
                  </a:moveTo>
                  <a:lnTo>
                    <a:pt x="1633" y="102"/>
                  </a:lnTo>
                  <a:lnTo>
                    <a:pt x="1628" y="93"/>
                  </a:lnTo>
                  <a:lnTo>
                    <a:pt x="1621" y="87"/>
                  </a:lnTo>
                  <a:lnTo>
                    <a:pt x="1615" y="80"/>
                  </a:lnTo>
                  <a:lnTo>
                    <a:pt x="1610" y="76"/>
                  </a:lnTo>
                  <a:lnTo>
                    <a:pt x="1603" y="73"/>
                  </a:lnTo>
                  <a:lnTo>
                    <a:pt x="1597" y="71"/>
                  </a:lnTo>
                  <a:lnTo>
                    <a:pt x="1591" y="70"/>
                  </a:lnTo>
                  <a:lnTo>
                    <a:pt x="1584" y="71"/>
                  </a:lnTo>
                  <a:lnTo>
                    <a:pt x="1579" y="73"/>
                  </a:lnTo>
                  <a:lnTo>
                    <a:pt x="1573" y="76"/>
                  </a:lnTo>
                  <a:lnTo>
                    <a:pt x="1566" y="80"/>
                  </a:lnTo>
                  <a:lnTo>
                    <a:pt x="1561" y="86"/>
                  </a:lnTo>
                  <a:lnTo>
                    <a:pt x="1556" y="93"/>
                  </a:lnTo>
                  <a:lnTo>
                    <a:pt x="1551" y="102"/>
                  </a:lnTo>
                  <a:lnTo>
                    <a:pt x="1545" y="111"/>
                  </a:lnTo>
                  <a:lnTo>
                    <a:pt x="1549" y="121"/>
                  </a:lnTo>
                  <a:lnTo>
                    <a:pt x="1553" y="128"/>
                  </a:lnTo>
                  <a:lnTo>
                    <a:pt x="1556" y="133"/>
                  </a:lnTo>
                  <a:lnTo>
                    <a:pt x="1559" y="138"/>
                  </a:lnTo>
                  <a:lnTo>
                    <a:pt x="1564" y="141"/>
                  </a:lnTo>
                  <a:lnTo>
                    <a:pt x="1571" y="144"/>
                  </a:lnTo>
                  <a:lnTo>
                    <a:pt x="1579" y="148"/>
                  </a:lnTo>
                  <a:lnTo>
                    <a:pt x="1592" y="152"/>
                  </a:lnTo>
                  <a:lnTo>
                    <a:pt x="1600" y="149"/>
                  </a:lnTo>
                  <a:lnTo>
                    <a:pt x="1608" y="147"/>
                  </a:lnTo>
                  <a:lnTo>
                    <a:pt x="1615" y="143"/>
                  </a:lnTo>
                  <a:lnTo>
                    <a:pt x="1620" y="140"/>
                  </a:lnTo>
                  <a:lnTo>
                    <a:pt x="1625" y="134"/>
                  </a:lnTo>
                  <a:lnTo>
                    <a:pt x="1630" y="128"/>
                  </a:lnTo>
                  <a:lnTo>
                    <a:pt x="1634" y="121"/>
                  </a:lnTo>
                  <a:lnTo>
                    <a:pt x="1638" y="111"/>
                  </a:lnTo>
                  <a:close/>
                  <a:moveTo>
                    <a:pt x="1638" y="474"/>
                  </a:moveTo>
                  <a:lnTo>
                    <a:pt x="1633" y="464"/>
                  </a:lnTo>
                  <a:lnTo>
                    <a:pt x="1628" y="456"/>
                  </a:lnTo>
                  <a:lnTo>
                    <a:pt x="1622" y="449"/>
                  </a:lnTo>
                  <a:lnTo>
                    <a:pt x="1617" y="443"/>
                  </a:lnTo>
                  <a:lnTo>
                    <a:pt x="1612" y="439"/>
                  </a:lnTo>
                  <a:lnTo>
                    <a:pt x="1605" y="436"/>
                  </a:lnTo>
                  <a:lnTo>
                    <a:pt x="1600" y="432"/>
                  </a:lnTo>
                  <a:lnTo>
                    <a:pt x="1595" y="430"/>
                  </a:lnTo>
                  <a:lnTo>
                    <a:pt x="1590" y="430"/>
                  </a:lnTo>
                  <a:lnTo>
                    <a:pt x="1584" y="430"/>
                  </a:lnTo>
                  <a:lnTo>
                    <a:pt x="1579" y="430"/>
                  </a:lnTo>
                  <a:lnTo>
                    <a:pt x="1574" y="432"/>
                  </a:lnTo>
                  <a:lnTo>
                    <a:pt x="1570" y="433"/>
                  </a:lnTo>
                  <a:lnTo>
                    <a:pt x="1565" y="437"/>
                  </a:lnTo>
                  <a:lnTo>
                    <a:pt x="1561" y="440"/>
                  </a:lnTo>
                  <a:lnTo>
                    <a:pt x="1558" y="443"/>
                  </a:lnTo>
                  <a:lnTo>
                    <a:pt x="1555" y="447"/>
                  </a:lnTo>
                  <a:lnTo>
                    <a:pt x="1552" y="451"/>
                  </a:lnTo>
                  <a:lnTo>
                    <a:pt x="1551" y="457"/>
                  </a:lnTo>
                  <a:lnTo>
                    <a:pt x="1548" y="461"/>
                  </a:lnTo>
                  <a:lnTo>
                    <a:pt x="1547" y="466"/>
                  </a:lnTo>
                  <a:lnTo>
                    <a:pt x="1547" y="471"/>
                  </a:lnTo>
                  <a:lnTo>
                    <a:pt x="1548" y="477"/>
                  </a:lnTo>
                  <a:lnTo>
                    <a:pt x="1549" y="482"/>
                  </a:lnTo>
                  <a:lnTo>
                    <a:pt x="1552" y="487"/>
                  </a:lnTo>
                  <a:lnTo>
                    <a:pt x="1555" y="493"/>
                  </a:lnTo>
                  <a:lnTo>
                    <a:pt x="1558" y="498"/>
                  </a:lnTo>
                  <a:lnTo>
                    <a:pt x="1563" y="503"/>
                  </a:lnTo>
                  <a:lnTo>
                    <a:pt x="1568" y="507"/>
                  </a:lnTo>
                  <a:lnTo>
                    <a:pt x="1575" y="512"/>
                  </a:lnTo>
                  <a:lnTo>
                    <a:pt x="1582" y="516"/>
                  </a:lnTo>
                  <a:lnTo>
                    <a:pt x="1592" y="519"/>
                  </a:lnTo>
                  <a:lnTo>
                    <a:pt x="1601" y="516"/>
                  </a:lnTo>
                  <a:lnTo>
                    <a:pt x="1610" y="513"/>
                  </a:lnTo>
                  <a:lnTo>
                    <a:pt x="1616" y="509"/>
                  </a:lnTo>
                  <a:lnTo>
                    <a:pt x="1621" y="505"/>
                  </a:lnTo>
                  <a:lnTo>
                    <a:pt x="1625" y="500"/>
                  </a:lnTo>
                  <a:lnTo>
                    <a:pt x="1630" y="493"/>
                  </a:lnTo>
                  <a:lnTo>
                    <a:pt x="1634" y="484"/>
                  </a:lnTo>
                  <a:lnTo>
                    <a:pt x="1638" y="474"/>
                  </a:lnTo>
                  <a:close/>
                  <a:moveTo>
                    <a:pt x="2360" y="1932"/>
                  </a:moveTo>
                  <a:lnTo>
                    <a:pt x="2355" y="1939"/>
                  </a:lnTo>
                  <a:lnTo>
                    <a:pt x="2349" y="1948"/>
                  </a:lnTo>
                  <a:lnTo>
                    <a:pt x="2345" y="1955"/>
                  </a:lnTo>
                  <a:lnTo>
                    <a:pt x="2341" y="1964"/>
                  </a:lnTo>
                  <a:lnTo>
                    <a:pt x="2287" y="1961"/>
                  </a:lnTo>
                  <a:lnTo>
                    <a:pt x="2282" y="1972"/>
                  </a:lnTo>
                  <a:lnTo>
                    <a:pt x="2299" y="1987"/>
                  </a:lnTo>
                  <a:lnTo>
                    <a:pt x="2321" y="1986"/>
                  </a:lnTo>
                  <a:lnTo>
                    <a:pt x="2343" y="1986"/>
                  </a:lnTo>
                  <a:lnTo>
                    <a:pt x="2365" y="1985"/>
                  </a:lnTo>
                  <a:lnTo>
                    <a:pt x="2387" y="1984"/>
                  </a:lnTo>
                  <a:lnTo>
                    <a:pt x="2365" y="1932"/>
                  </a:lnTo>
                  <a:lnTo>
                    <a:pt x="2360" y="1932"/>
                  </a:lnTo>
                  <a:close/>
                  <a:moveTo>
                    <a:pt x="2500" y="1854"/>
                  </a:moveTo>
                  <a:lnTo>
                    <a:pt x="2496" y="1859"/>
                  </a:lnTo>
                  <a:lnTo>
                    <a:pt x="2493" y="1864"/>
                  </a:lnTo>
                  <a:lnTo>
                    <a:pt x="2491" y="1871"/>
                  </a:lnTo>
                  <a:lnTo>
                    <a:pt x="2490" y="1880"/>
                  </a:lnTo>
                  <a:lnTo>
                    <a:pt x="2513" y="1880"/>
                  </a:lnTo>
                  <a:lnTo>
                    <a:pt x="2536" y="1879"/>
                  </a:lnTo>
                  <a:lnTo>
                    <a:pt x="2559" y="1879"/>
                  </a:lnTo>
                  <a:lnTo>
                    <a:pt x="2584" y="1879"/>
                  </a:lnTo>
                  <a:lnTo>
                    <a:pt x="2563" y="1872"/>
                  </a:lnTo>
                  <a:lnTo>
                    <a:pt x="2541" y="1865"/>
                  </a:lnTo>
                  <a:lnTo>
                    <a:pt x="2520" y="1859"/>
                  </a:lnTo>
                  <a:lnTo>
                    <a:pt x="2500" y="1854"/>
                  </a:lnTo>
                  <a:close/>
                  <a:moveTo>
                    <a:pt x="2443" y="1763"/>
                  </a:moveTo>
                  <a:lnTo>
                    <a:pt x="2442" y="1774"/>
                  </a:lnTo>
                  <a:lnTo>
                    <a:pt x="2442" y="1786"/>
                  </a:lnTo>
                  <a:lnTo>
                    <a:pt x="2463" y="1782"/>
                  </a:lnTo>
                  <a:lnTo>
                    <a:pt x="2479" y="1778"/>
                  </a:lnTo>
                  <a:lnTo>
                    <a:pt x="2482" y="1778"/>
                  </a:lnTo>
                  <a:lnTo>
                    <a:pt x="2485" y="1778"/>
                  </a:lnTo>
                  <a:lnTo>
                    <a:pt x="2489" y="1779"/>
                  </a:lnTo>
                  <a:lnTo>
                    <a:pt x="2493" y="1781"/>
                  </a:lnTo>
                  <a:lnTo>
                    <a:pt x="2496" y="1784"/>
                  </a:lnTo>
                  <a:lnTo>
                    <a:pt x="2499" y="1788"/>
                  </a:lnTo>
                  <a:lnTo>
                    <a:pt x="2502" y="1792"/>
                  </a:lnTo>
                  <a:lnTo>
                    <a:pt x="2507" y="1800"/>
                  </a:lnTo>
                  <a:lnTo>
                    <a:pt x="2494" y="1810"/>
                  </a:lnTo>
                  <a:lnTo>
                    <a:pt x="2482" y="1821"/>
                  </a:lnTo>
                  <a:lnTo>
                    <a:pt x="2487" y="1830"/>
                  </a:lnTo>
                  <a:lnTo>
                    <a:pt x="2492" y="1841"/>
                  </a:lnTo>
                  <a:lnTo>
                    <a:pt x="2513" y="1841"/>
                  </a:lnTo>
                  <a:lnTo>
                    <a:pt x="2533" y="1842"/>
                  </a:lnTo>
                  <a:lnTo>
                    <a:pt x="2554" y="1842"/>
                  </a:lnTo>
                  <a:lnTo>
                    <a:pt x="2575" y="1843"/>
                  </a:lnTo>
                  <a:lnTo>
                    <a:pt x="2575" y="1824"/>
                  </a:lnTo>
                  <a:lnTo>
                    <a:pt x="2555" y="1821"/>
                  </a:lnTo>
                  <a:lnTo>
                    <a:pt x="2551" y="1813"/>
                  </a:lnTo>
                  <a:lnTo>
                    <a:pt x="2549" y="1807"/>
                  </a:lnTo>
                  <a:lnTo>
                    <a:pt x="2549" y="1801"/>
                  </a:lnTo>
                  <a:lnTo>
                    <a:pt x="2549" y="1795"/>
                  </a:lnTo>
                  <a:lnTo>
                    <a:pt x="2552" y="1786"/>
                  </a:lnTo>
                  <a:lnTo>
                    <a:pt x="2556" y="1775"/>
                  </a:lnTo>
                  <a:lnTo>
                    <a:pt x="2571" y="1773"/>
                  </a:lnTo>
                  <a:lnTo>
                    <a:pt x="2587" y="1773"/>
                  </a:lnTo>
                  <a:lnTo>
                    <a:pt x="2587" y="1754"/>
                  </a:lnTo>
                  <a:lnTo>
                    <a:pt x="2563" y="1749"/>
                  </a:lnTo>
                  <a:lnTo>
                    <a:pt x="2542" y="1745"/>
                  </a:lnTo>
                  <a:lnTo>
                    <a:pt x="2527" y="1744"/>
                  </a:lnTo>
                  <a:lnTo>
                    <a:pt x="2512" y="1744"/>
                  </a:lnTo>
                  <a:lnTo>
                    <a:pt x="2497" y="1746"/>
                  </a:lnTo>
                  <a:lnTo>
                    <a:pt x="2482" y="1750"/>
                  </a:lnTo>
                  <a:lnTo>
                    <a:pt x="2465" y="1755"/>
                  </a:lnTo>
                  <a:lnTo>
                    <a:pt x="2443" y="1763"/>
                  </a:lnTo>
                  <a:close/>
                  <a:moveTo>
                    <a:pt x="2447" y="1697"/>
                  </a:moveTo>
                  <a:lnTo>
                    <a:pt x="2447" y="1722"/>
                  </a:lnTo>
                  <a:lnTo>
                    <a:pt x="2472" y="1720"/>
                  </a:lnTo>
                  <a:lnTo>
                    <a:pt x="2496" y="1720"/>
                  </a:lnTo>
                  <a:lnTo>
                    <a:pt x="2520" y="1720"/>
                  </a:lnTo>
                  <a:lnTo>
                    <a:pt x="2545" y="1719"/>
                  </a:lnTo>
                  <a:lnTo>
                    <a:pt x="2569" y="1719"/>
                  </a:lnTo>
                  <a:lnTo>
                    <a:pt x="2593" y="1719"/>
                  </a:lnTo>
                  <a:lnTo>
                    <a:pt x="2617" y="1719"/>
                  </a:lnTo>
                  <a:lnTo>
                    <a:pt x="2642" y="1719"/>
                  </a:lnTo>
                  <a:lnTo>
                    <a:pt x="2628" y="1710"/>
                  </a:lnTo>
                  <a:lnTo>
                    <a:pt x="2614" y="1703"/>
                  </a:lnTo>
                  <a:lnTo>
                    <a:pt x="2602" y="1696"/>
                  </a:lnTo>
                  <a:lnTo>
                    <a:pt x="2590" y="1691"/>
                  </a:lnTo>
                  <a:lnTo>
                    <a:pt x="2578" y="1687"/>
                  </a:lnTo>
                  <a:lnTo>
                    <a:pt x="2567" y="1685"/>
                  </a:lnTo>
                  <a:lnTo>
                    <a:pt x="2555" y="1682"/>
                  </a:lnTo>
                  <a:lnTo>
                    <a:pt x="2545" y="1682"/>
                  </a:lnTo>
                  <a:lnTo>
                    <a:pt x="2534" y="1682"/>
                  </a:lnTo>
                  <a:lnTo>
                    <a:pt x="2522" y="1683"/>
                  </a:lnTo>
                  <a:lnTo>
                    <a:pt x="2511" y="1685"/>
                  </a:lnTo>
                  <a:lnTo>
                    <a:pt x="2499" y="1687"/>
                  </a:lnTo>
                  <a:lnTo>
                    <a:pt x="2475" y="1692"/>
                  </a:lnTo>
                  <a:lnTo>
                    <a:pt x="2447" y="1697"/>
                  </a:lnTo>
                  <a:close/>
                  <a:moveTo>
                    <a:pt x="2977" y="2747"/>
                  </a:moveTo>
                  <a:lnTo>
                    <a:pt x="2971" y="2735"/>
                  </a:lnTo>
                  <a:lnTo>
                    <a:pt x="2965" y="2722"/>
                  </a:lnTo>
                  <a:lnTo>
                    <a:pt x="2952" y="2724"/>
                  </a:lnTo>
                  <a:lnTo>
                    <a:pt x="2943" y="2726"/>
                  </a:lnTo>
                  <a:lnTo>
                    <a:pt x="2936" y="2729"/>
                  </a:lnTo>
                  <a:lnTo>
                    <a:pt x="2930" y="2732"/>
                  </a:lnTo>
                  <a:lnTo>
                    <a:pt x="2926" y="2736"/>
                  </a:lnTo>
                  <a:lnTo>
                    <a:pt x="2921" y="2742"/>
                  </a:lnTo>
                  <a:lnTo>
                    <a:pt x="2917" y="2752"/>
                  </a:lnTo>
                  <a:lnTo>
                    <a:pt x="2913" y="2763"/>
                  </a:lnTo>
                  <a:lnTo>
                    <a:pt x="2919" y="2773"/>
                  </a:lnTo>
                  <a:lnTo>
                    <a:pt x="2927" y="2784"/>
                  </a:lnTo>
                  <a:lnTo>
                    <a:pt x="2932" y="2782"/>
                  </a:lnTo>
                  <a:lnTo>
                    <a:pt x="2939" y="2780"/>
                  </a:lnTo>
                  <a:lnTo>
                    <a:pt x="2947" y="2776"/>
                  </a:lnTo>
                  <a:lnTo>
                    <a:pt x="2954" y="2771"/>
                  </a:lnTo>
                  <a:lnTo>
                    <a:pt x="2960" y="2766"/>
                  </a:lnTo>
                  <a:lnTo>
                    <a:pt x="2967" y="2759"/>
                  </a:lnTo>
                  <a:lnTo>
                    <a:pt x="2973" y="2753"/>
                  </a:lnTo>
                  <a:lnTo>
                    <a:pt x="2977" y="2747"/>
                  </a:lnTo>
                  <a:close/>
                  <a:moveTo>
                    <a:pt x="2961" y="2035"/>
                  </a:moveTo>
                  <a:lnTo>
                    <a:pt x="2972" y="2035"/>
                  </a:lnTo>
                  <a:lnTo>
                    <a:pt x="2982" y="2036"/>
                  </a:lnTo>
                  <a:lnTo>
                    <a:pt x="2981" y="2028"/>
                  </a:lnTo>
                  <a:lnTo>
                    <a:pt x="2978" y="2021"/>
                  </a:lnTo>
                  <a:lnTo>
                    <a:pt x="2974" y="2012"/>
                  </a:lnTo>
                  <a:lnTo>
                    <a:pt x="2969" y="2004"/>
                  </a:lnTo>
                  <a:lnTo>
                    <a:pt x="2963" y="1996"/>
                  </a:lnTo>
                  <a:lnTo>
                    <a:pt x="2956" y="1988"/>
                  </a:lnTo>
                  <a:lnTo>
                    <a:pt x="2949" y="1980"/>
                  </a:lnTo>
                  <a:lnTo>
                    <a:pt x="2941" y="1973"/>
                  </a:lnTo>
                  <a:lnTo>
                    <a:pt x="2926" y="1959"/>
                  </a:lnTo>
                  <a:lnTo>
                    <a:pt x="2910" y="1949"/>
                  </a:lnTo>
                  <a:lnTo>
                    <a:pt x="2902" y="1944"/>
                  </a:lnTo>
                  <a:lnTo>
                    <a:pt x="2895" y="1942"/>
                  </a:lnTo>
                  <a:lnTo>
                    <a:pt x="2890" y="1940"/>
                  </a:lnTo>
                  <a:lnTo>
                    <a:pt x="2884" y="1939"/>
                  </a:lnTo>
                  <a:lnTo>
                    <a:pt x="2903" y="1961"/>
                  </a:lnTo>
                  <a:lnTo>
                    <a:pt x="2922" y="1985"/>
                  </a:lnTo>
                  <a:lnTo>
                    <a:pt x="2942" y="2009"/>
                  </a:lnTo>
                  <a:lnTo>
                    <a:pt x="2961" y="2035"/>
                  </a:lnTo>
                  <a:close/>
                  <a:moveTo>
                    <a:pt x="3351" y="1894"/>
                  </a:moveTo>
                  <a:lnTo>
                    <a:pt x="3352" y="1909"/>
                  </a:lnTo>
                  <a:lnTo>
                    <a:pt x="3351" y="1923"/>
                  </a:lnTo>
                  <a:lnTo>
                    <a:pt x="3349" y="1938"/>
                  </a:lnTo>
                  <a:lnTo>
                    <a:pt x="3345" y="1951"/>
                  </a:lnTo>
                  <a:lnTo>
                    <a:pt x="3341" y="1965"/>
                  </a:lnTo>
                  <a:lnTo>
                    <a:pt x="3337" y="1976"/>
                  </a:lnTo>
                  <a:lnTo>
                    <a:pt x="3331" y="1988"/>
                  </a:lnTo>
                  <a:lnTo>
                    <a:pt x="3323" y="1999"/>
                  </a:lnTo>
                  <a:lnTo>
                    <a:pt x="3316" y="2011"/>
                  </a:lnTo>
                  <a:lnTo>
                    <a:pt x="3308" y="2021"/>
                  </a:lnTo>
                  <a:lnTo>
                    <a:pt x="3298" y="2031"/>
                  </a:lnTo>
                  <a:lnTo>
                    <a:pt x="3289" y="2041"/>
                  </a:lnTo>
                  <a:lnTo>
                    <a:pt x="3267" y="2060"/>
                  </a:lnTo>
                  <a:lnTo>
                    <a:pt x="3245" y="2078"/>
                  </a:lnTo>
                  <a:lnTo>
                    <a:pt x="3199" y="2114"/>
                  </a:lnTo>
                  <a:lnTo>
                    <a:pt x="3152" y="2149"/>
                  </a:lnTo>
                  <a:lnTo>
                    <a:pt x="3142" y="2159"/>
                  </a:lnTo>
                  <a:lnTo>
                    <a:pt x="3131" y="2169"/>
                  </a:lnTo>
                  <a:lnTo>
                    <a:pt x="3121" y="2178"/>
                  </a:lnTo>
                  <a:lnTo>
                    <a:pt x="3111" y="2189"/>
                  </a:lnTo>
                  <a:lnTo>
                    <a:pt x="3103" y="2199"/>
                  </a:lnTo>
                  <a:lnTo>
                    <a:pt x="3094" y="2211"/>
                  </a:lnTo>
                  <a:lnTo>
                    <a:pt x="3086" y="2222"/>
                  </a:lnTo>
                  <a:lnTo>
                    <a:pt x="3080" y="2235"/>
                  </a:lnTo>
                  <a:lnTo>
                    <a:pt x="3087" y="2234"/>
                  </a:lnTo>
                  <a:lnTo>
                    <a:pt x="3096" y="2231"/>
                  </a:lnTo>
                  <a:lnTo>
                    <a:pt x="3109" y="2228"/>
                  </a:lnTo>
                  <a:lnTo>
                    <a:pt x="3123" y="2222"/>
                  </a:lnTo>
                  <a:lnTo>
                    <a:pt x="3154" y="2210"/>
                  </a:lnTo>
                  <a:lnTo>
                    <a:pt x="3189" y="2196"/>
                  </a:lnTo>
                  <a:lnTo>
                    <a:pt x="3222" y="2182"/>
                  </a:lnTo>
                  <a:lnTo>
                    <a:pt x="3251" y="2171"/>
                  </a:lnTo>
                  <a:lnTo>
                    <a:pt x="3262" y="2167"/>
                  </a:lnTo>
                  <a:lnTo>
                    <a:pt x="3272" y="2164"/>
                  </a:lnTo>
                  <a:lnTo>
                    <a:pt x="3278" y="2163"/>
                  </a:lnTo>
                  <a:lnTo>
                    <a:pt x="3282" y="2164"/>
                  </a:lnTo>
                  <a:lnTo>
                    <a:pt x="3252" y="2190"/>
                  </a:lnTo>
                  <a:lnTo>
                    <a:pt x="3219" y="2217"/>
                  </a:lnTo>
                  <a:lnTo>
                    <a:pt x="3184" y="2245"/>
                  </a:lnTo>
                  <a:lnTo>
                    <a:pt x="3149" y="2271"/>
                  </a:lnTo>
                  <a:lnTo>
                    <a:pt x="3131" y="2284"/>
                  </a:lnTo>
                  <a:lnTo>
                    <a:pt x="3113" y="2295"/>
                  </a:lnTo>
                  <a:lnTo>
                    <a:pt x="3094" y="2307"/>
                  </a:lnTo>
                  <a:lnTo>
                    <a:pt x="3076" y="2316"/>
                  </a:lnTo>
                  <a:lnTo>
                    <a:pt x="3058" y="2325"/>
                  </a:lnTo>
                  <a:lnTo>
                    <a:pt x="3039" y="2332"/>
                  </a:lnTo>
                  <a:lnTo>
                    <a:pt x="3022" y="2338"/>
                  </a:lnTo>
                  <a:lnTo>
                    <a:pt x="3003" y="2341"/>
                  </a:lnTo>
                  <a:lnTo>
                    <a:pt x="2994" y="2331"/>
                  </a:lnTo>
                  <a:lnTo>
                    <a:pt x="2985" y="2322"/>
                  </a:lnTo>
                  <a:lnTo>
                    <a:pt x="2976" y="2312"/>
                  </a:lnTo>
                  <a:lnTo>
                    <a:pt x="2967" y="2304"/>
                  </a:lnTo>
                  <a:lnTo>
                    <a:pt x="2961" y="2309"/>
                  </a:lnTo>
                  <a:lnTo>
                    <a:pt x="2955" y="2319"/>
                  </a:lnTo>
                  <a:lnTo>
                    <a:pt x="2949" y="2331"/>
                  </a:lnTo>
                  <a:lnTo>
                    <a:pt x="2942" y="2346"/>
                  </a:lnTo>
                  <a:lnTo>
                    <a:pt x="2928" y="2383"/>
                  </a:lnTo>
                  <a:lnTo>
                    <a:pt x="2914" y="2425"/>
                  </a:lnTo>
                  <a:lnTo>
                    <a:pt x="2900" y="2469"/>
                  </a:lnTo>
                  <a:lnTo>
                    <a:pt x="2890" y="2509"/>
                  </a:lnTo>
                  <a:lnTo>
                    <a:pt x="2885" y="2527"/>
                  </a:lnTo>
                  <a:lnTo>
                    <a:pt x="2882" y="2542"/>
                  </a:lnTo>
                  <a:lnTo>
                    <a:pt x="2880" y="2554"/>
                  </a:lnTo>
                  <a:lnTo>
                    <a:pt x="2879" y="2564"/>
                  </a:lnTo>
                  <a:lnTo>
                    <a:pt x="2907" y="2561"/>
                  </a:lnTo>
                  <a:lnTo>
                    <a:pt x="2913" y="2538"/>
                  </a:lnTo>
                  <a:lnTo>
                    <a:pt x="2919" y="2516"/>
                  </a:lnTo>
                  <a:lnTo>
                    <a:pt x="2926" y="2494"/>
                  </a:lnTo>
                  <a:lnTo>
                    <a:pt x="2932" y="2472"/>
                  </a:lnTo>
                  <a:lnTo>
                    <a:pt x="2938" y="2449"/>
                  </a:lnTo>
                  <a:lnTo>
                    <a:pt x="2946" y="2426"/>
                  </a:lnTo>
                  <a:lnTo>
                    <a:pt x="2952" y="2404"/>
                  </a:lnTo>
                  <a:lnTo>
                    <a:pt x="2958" y="2382"/>
                  </a:lnTo>
                  <a:lnTo>
                    <a:pt x="2974" y="2384"/>
                  </a:lnTo>
                  <a:lnTo>
                    <a:pt x="2989" y="2386"/>
                  </a:lnTo>
                  <a:lnTo>
                    <a:pt x="3005" y="2388"/>
                  </a:lnTo>
                  <a:lnTo>
                    <a:pt x="3020" y="2391"/>
                  </a:lnTo>
                  <a:lnTo>
                    <a:pt x="3024" y="2413"/>
                  </a:lnTo>
                  <a:lnTo>
                    <a:pt x="3025" y="2435"/>
                  </a:lnTo>
                  <a:lnTo>
                    <a:pt x="3026" y="2457"/>
                  </a:lnTo>
                  <a:lnTo>
                    <a:pt x="3027" y="2480"/>
                  </a:lnTo>
                  <a:lnTo>
                    <a:pt x="3026" y="2529"/>
                  </a:lnTo>
                  <a:lnTo>
                    <a:pt x="3024" y="2579"/>
                  </a:lnTo>
                  <a:lnTo>
                    <a:pt x="3020" y="2628"/>
                  </a:lnTo>
                  <a:lnTo>
                    <a:pt x="3017" y="2678"/>
                  </a:lnTo>
                  <a:lnTo>
                    <a:pt x="3013" y="2726"/>
                  </a:lnTo>
                  <a:lnTo>
                    <a:pt x="3010" y="2774"/>
                  </a:lnTo>
                  <a:lnTo>
                    <a:pt x="2990" y="2791"/>
                  </a:lnTo>
                  <a:lnTo>
                    <a:pt x="2958" y="2815"/>
                  </a:lnTo>
                  <a:lnTo>
                    <a:pt x="2942" y="2827"/>
                  </a:lnTo>
                  <a:lnTo>
                    <a:pt x="2928" y="2836"/>
                  </a:lnTo>
                  <a:lnTo>
                    <a:pt x="2921" y="2840"/>
                  </a:lnTo>
                  <a:lnTo>
                    <a:pt x="2915" y="2842"/>
                  </a:lnTo>
                  <a:lnTo>
                    <a:pt x="2911" y="2843"/>
                  </a:lnTo>
                  <a:lnTo>
                    <a:pt x="2908" y="2842"/>
                  </a:lnTo>
                  <a:lnTo>
                    <a:pt x="2895" y="2819"/>
                  </a:lnTo>
                  <a:lnTo>
                    <a:pt x="2882" y="2796"/>
                  </a:lnTo>
                  <a:lnTo>
                    <a:pt x="2870" y="2773"/>
                  </a:lnTo>
                  <a:lnTo>
                    <a:pt x="2858" y="2751"/>
                  </a:lnTo>
                  <a:lnTo>
                    <a:pt x="2885" y="2724"/>
                  </a:lnTo>
                  <a:lnTo>
                    <a:pt x="2914" y="2698"/>
                  </a:lnTo>
                  <a:lnTo>
                    <a:pt x="2941" y="2669"/>
                  </a:lnTo>
                  <a:lnTo>
                    <a:pt x="2969" y="2642"/>
                  </a:lnTo>
                  <a:lnTo>
                    <a:pt x="2963" y="2638"/>
                  </a:lnTo>
                  <a:lnTo>
                    <a:pt x="2958" y="2636"/>
                  </a:lnTo>
                  <a:lnTo>
                    <a:pt x="2952" y="2633"/>
                  </a:lnTo>
                  <a:lnTo>
                    <a:pt x="2945" y="2633"/>
                  </a:lnTo>
                  <a:lnTo>
                    <a:pt x="2937" y="2635"/>
                  </a:lnTo>
                  <a:lnTo>
                    <a:pt x="2930" y="2637"/>
                  </a:lnTo>
                  <a:lnTo>
                    <a:pt x="2921" y="2640"/>
                  </a:lnTo>
                  <a:lnTo>
                    <a:pt x="2913" y="2644"/>
                  </a:lnTo>
                  <a:lnTo>
                    <a:pt x="2894" y="2655"/>
                  </a:lnTo>
                  <a:lnTo>
                    <a:pt x="2875" y="2667"/>
                  </a:lnTo>
                  <a:lnTo>
                    <a:pt x="2855" y="2681"/>
                  </a:lnTo>
                  <a:lnTo>
                    <a:pt x="2834" y="2696"/>
                  </a:lnTo>
                  <a:lnTo>
                    <a:pt x="2813" y="2711"/>
                  </a:lnTo>
                  <a:lnTo>
                    <a:pt x="2793" y="2724"/>
                  </a:lnTo>
                  <a:lnTo>
                    <a:pt x="2772" y="2737"/>
                  </a:lnTo>
                  <a:lnTo>
                    <a:pt x="2755" y="2748"/>
                  </a:lnTo>
                  <a:lnTo>
                    <a:pt x="2746" y="2752"/>
                  </a:lnTo>
                  <a:lnTo>
                    <a:pt x="2738" y="2755"/>
                  </a:lnTo>
                  <a:lnTo>
                    <a:pt x="2729" y="2757"/>
                  </a:lnTo>
                  <a:lnTo>
                    <a:pt x="2722" y="2758"/>
                  </a:lnTo>
                  <a:lnTo>
                    <a:pt x="2716" y="2758"/>
                  </a:lnTo>
                  <a:lnTo>
                    <a:pt x="2709" y="2756"/>
                  </a:lnTo>
                  <a:lnTo>
                    <a:pt x="2704" y="2754"/>
                  </a:lnTo>
                  <a:lnTo>
                    <a:pt x="2699" y="2750"/>
                  </a:lnTo>
                  <a:lnTo>
                    <a:pt x="2724" y="2686"/>
                  </a:lnTo>
                  <a:lnTo>
                    <a:pt x="2755" y="2610"/>
                  </a:lnTo>
                  <a:lnTo>
                    <a:pt x="2787" y="2525"/>
                  </a:lnTo>
                  <a:lnTo>
                    <a:pt x="2823" y="2435"/>
                  </a:lnTo>
                  <a:lnTo>
                    <a:pt x="2841" y="2389"/>
                  </a:lnTo>
                  <a:lnTo>
                    <a:pt x="2860" y="2345"/>
                  </a:lnTo>
                  <a:lnTo>
                    <a:pt x="2879" y="2303"/>
                  </a:lnTo>
                  <a:lnTo>
                    <a:pt x="2899" y="2262"/>
                  </a:lnTo>
                  <a:lnTo>
                    <a:pt x="2918" y="2222"/>
                  </a:lnTo>
                  <a:lnTo>
                    <a:pt x="2937" y="2188"/>
                  </a:lnTo>
                  <a:lnTo>
                    <a:pt x="2956" y="2155"/>
                  </a:lnTo>
                  <a:lnTo>
                    <a:pt x="2975" y="2127"/>
                  </a:lnTo>
                  <a:lnTo>
                    <a:pt x="2972" y="2111"/>
                  </a:lnTo>
                  <a:lnTo>
                    <a:pt x="2966" y="2096"/>
                  </a:lnTo>
                  <a:lnTo>
                    <a:pt x="2958" y="2079"/>
                  </a:lnTo>
                  <a:lnTo>
                    <a:pt x="2949" y="2063"/>
                  </a:lnTo>
                  <a:lnTo>
                    <a:pt x="2929" y="2031"/>
                  </a:lnTo>
                  <a:lnTo>
                    <a:pt x="2907" y="2000"/>
                  </a:lnTo>
                  <a:lnTo>
                    <a:pt x="2897" y="1986"/>
                  </a:lnTo>
                  <a:lnTo>
                    <a:pt x="2888" y="1971"/>
                  </a:lnTo>
                  <a:lnTo>
                    <a:pt x="2879" y="1957"/>
                  </a:lnTo>
                  <a:lnTo>
                    <a:pt x="2873" y="1944"/>
                  </a:lnTo>
                  <a:lnTo>
                    <a:pt x="2867" y="1932"/>
                  </a:lnTo>
                  <a:lnTo>
                    <a:pt x="2865" y="1921"/>
                  </a:lnTo>
                  <a:lnTo>
                    <a:pt x="2865" y="1916"/>
                  </a:lnTo>
                  <a:lnTo>
                    <a:pt x="2865" y="1911"/>
                  </a:lnTo>
                  <a:lnTo>
                    <a:pt x="2866" y="1905"/>
                  </a:lnTo>
                  <a:lnTo>
                    <a:pt x="2869" y="1901"/>
                  </a:lnTo>
                  <a:lnTo>
                    <a:pt x="2885" y="1912"/>
                  </a:lnTo>
                  <a:lnTo>
                    <a:pt x="2905" y="1927"/>
                  </a:lnTo>
                  <a:lnTo>
                    <a:pt x="2929" y="1943"/>
                  </a:lnTo>
                  <a:lnTo>
                    <a:pt x="2952" y="1960"/>
                  </a:lnTo>
                  <a:lnTo>
                    <a:pt x="2975" y="1976"/>
                  </a:lnTo>
                  <a:lnTo>
                    <a:pt x="2997" y="1989"/>
                  </a:lnTo>
                  <a:lnTo>
                    <a:pt x="3009" y="1994"/>
                  </a:lnTo>
                  <a:lnTo>
                    <a:pt x="3018" y="1997"/>
                  </a:lnTo>
                  <a:lnTo>
                    <a:pt x="3028" y="1999"/>
                  </a:lnTo>
                  <a:lnTo>
                    <a:pt x="3037" y="2000"/>
                  </a:lnTo>
                  <a:lnTo>
                    <a:pt x="3045" y="1983"/>
                  </a:lnTo>
                  <a:lnTo>
                    <a:pt x="3053" y="1966"/>
                  </a:lnTo>
                  <a:lnTo>
                    <a:pt x="3062" y="1950"/>
                  </a:lnTo>
                  <a:lnTo>
                    <a:pt x="3070" y="1935"/>
                  </a:lnTo>
                  <a:lnTo>
                    <a:pt x="3080" y="1922"/>
                  </a:lnTo>
                  <a:lnTo>
                    <a:pt x="3091" y="1910"/>
                  </a:lnTo>
                  <a:lnTo>
                    <a:pt x="3098" y="1903"/>
                  </a:lnTo>
                  <a:lnTo>
                    <a:pt x="3105" y="1898"/>
                  </a:lnTo>
                  <a:lnTo>
                    <a:pt x="3112" y="1893"/>
                  </a:lnTo>
                  <a:lnTo>
                    <a:pt x="3120" y="1888"/>
                  </a:lnTo>
                  <a:lnTo>
                    <a:pt x="3132" y="1895"/>
                  </a:lnTo>
                  <a:lnTo>
                    <a:pt x="3145" y="1902"/>
                  </a:lnTo>
                  <a:lnTo>
                    <a:pt x="3150" y="1946"/>
                  </a:lnTo>
                  <a:lnTo>
                    <a:pt x="3137" y="1953"/>
                  </a:lnTo>
                  <a:lnTo>
                    <a:pt x="3125" y="1960"/>
                  </a:lnTo>
                  <a:lnTo>
                    <a:pt x="3113" y="1969"/>
                  </a:lnTo>
                  <a:lnTo>
                    <a:pt x="3103" y="1977"/>
                  </a:lnTo>
                  <a:lnTo>
                    <a:pt x="3094" y="1986"/>
                  </a:lnTo>
                  <a:lnTo>
                    <a:pt x="3086" y="1995"/>
                  </a:lnTo>
                  <a:lnTo>
                    <a:pt x="3077" y="2005"/>
                  </a:lnTo>
                  <a:lnTo>
                    <a:pt x="3071" y="2015"/>
                  </a:lnTo>
                  <a:lnTo>
                    <a:pt x="3065" y="2026"/>
                  </a:lnTo>
                  <a:lnTo>
                    <a:pt x="3060" y="2037"/>
                  </a:lnTo>
                  <a:lnTo>
                    <a:pt x="3054" y="2049"/>
                  </a:lnTo>
                  <a:lnTo>
                    <a:pt x="3049" y="2063"/>
                  </a:lnTo>
                  <a:lnTo>
                    <a:pt x="3041" y="2091"/>
                  </a:lnTo>
                  <a:lnTo>
                    <a:pt x="3032" y="2123"/>
                  </a:lnTo>
                  <a:lnTo>
                    <a:pt x="3041" y="2128"/>
                  </a:lnTo>
                  <a:lnTo>
                    <a:pt x="3049" y="2132"/>
                  </a:lnTo>
                  <a:lnTo>
                    <a:pt x="3057" y="2133"/>
                  </a:lnTo>
                  <a:lnTo>
                    <a:pt x="3066" y="2134"/>
                  </a:lnTo>
                  <a:lnTo>
                    <a:pt x="3073" y="2133"/>
                  </a:lnTo>
                  <a:lnTo>
                    <a:pt x="3082" y="2130"/>
                  </a:lnTo>
                  <a:lnTo>
                    <a:pt x="3089" y="2128"/>
                  </a:lnTo>
                  <a:lnTo>
                    <a:pt x="3096" y="2124"/>
                  </a:lnTo>
                  <a:lnTo>
                    <a:pt x="3103" y="2119"/>
                  </a:lnTo>
                  <a:lnTo>
                    <a:pt x="3110" y="2114"/>
                  </a:lnTo>
                  <a:lnTo>
                    <a:pt x="3117" y="2107"/>
                  </a:lnTo>
                  <a:lnTo>
                    <a:pt x="3123" y="2100"/>
                  </a:lnTo>
                  <a:lnTo>
                    <a:pt x="3136" y="2085"/>
                  </a:lnTo>
                  <a:lnTo>
                    <a:pt x="3147" y="2068"/>
                  </a:lnTo>
                  <a:lnTo>
                    <a:pt x="3158" y="2050"/>
                  </a:lnTo>
                  <a:lnTo>
                    <a:pt x="3167" y="2032"/>
                  </a:lnTo>
                  <a:lnTo>
                    <a:pt x="3176" y="2015"/>
                  </a:lnTo>
                  <a:lnTo>
                    <a:pt x="3183" y="2000"/>
                  </a:lnTo>
                  <a:lnTo>
                    <a:pt x="3189" y="1987"/>
                  </a:lnTo>
                  <a:lnTo>
                    <a:pt x="3195" y="1976"/>
                  </a:lnTo>
                  <a:lnTo>
                    <a:pt x="3199" y="1970"/>
                  </a:lnTo>
                  <a:lnTo>
                    <a:pt x="3202" y="1968"/>
                  </a:lnTo>
                  <a:lnTo>
                    <a:pt x="3210" y="1974"/>
                  </a:lnTo>
                  <a:lnTo>
                    <a:pt x="3217" y="1978"/>
                  </a:lnTo>
                  <a:lnTo>
                    <a:pt x="3221" y="1979"/>
                  </a:lnTo>
                  <a:lnTo>
                    <a:pt x="3226" y="1979"/>
                  </a:lnTo>
                  <a:lnTo>
                    <a:pt x="3233" y="1978"/>
                  </a:lnTo>
                  <a:lnTo>
                    <a:pt x="3241" y="1977"/>
                  </a:lnTo>
                  <a:lnTo>
                    <a:pt x="3243" y="1970"/>
                  </a:lnTo>
                  <a:lnTo>
                    <a:pt x="3243" y="1962"/>
                  </a:lnTo>
                  <a:lnTo>
                    <a:pt x="3244" y="1956"/>
                  </a:lnTo>
                  <a:lnTo>
                    <a:pt x="3243" y="1951"/>
                  </a:lnTo>
                  <a:lnTo>
                    <a:pt x="3242" y="1941"/>
                  </a:lnTo>
                  <a:lnTo>
                    <a:pt x="3240" y="1932"/>
                  </a:lnTo>
                  <a:lnTo>
                    <a:pt x="3239" y="1924"/>
                  </a:lnTo>
                  <a:lnTo>
                    <a:pt x="3240" y="1916"/>
                  </a:lnTo>
                  <a:lnTo>
                    <a:pt x="3241" y="1912"/>
                  </a:lnTo>
                  <a:lnTo>
                    <a:pt x="3244" y="1908"/>
                  </a:lnTo>
                  <a:lnTo>
                    <a:pt x="3247" y="1902"/>
                  </a:lnTo>
                  <a:lnTo>
                    <a:pt x="3252" y="1897"/>
                  </a:lnTo>
                  <a:lnTo>
                    <a:pt x="3278" y="1902"/>
                  </a:lnTo>
                  <a:lnTo>
                    <a:pt x="3278" y="1912"/>
                  </a:lnTo>
                  <a:lnTo>
                    <a:pt x="3278" y="1921"/>
                  </a:lnTo>
                  <a:lnTo>
                    <a:pt x="3278" y="1931"/>
                  </a:lnTo>
                  <a:lnTo>
                    <a:pt x="3278" y="1940"/>
                  </a:lnTo>
                  <a:lnTo>
                    <a:pt x="3295" y="1929"/>
                  </a:lnTo>
                  <a:lnTo>
                    <a:pt x="3308" y="1917"/>
                  </a:lnTo>
                  <a:lnTo>
                    <a:pt x="3314" y="1911"/>
                  </a:lnTo>
                  <a:lnTo>
                    <a:pt x="3319" y="1903"/>
                  </a:lnTo>
                  <a:lnTo>
                    <a:pt x="3324" y="1895"/>
                  </a:lnTo>
                  <a:lnTo>
                    <a:pt x="3331" y="1884"/>
                  </a:lnTo>
                  <a:lnTo>
                    <a:pt x="3340" y="1888"/>
                  </a:lnTo>
                  <a:lnTo>
                    <a:pt x="3351" y="1894"/>
                  </a:lnTo>
                  <a:close/>
                  <a:moveTo>
                    <a:pt x="3148" y="2036"/>
                  </a:moveTo>
                  <a:lnTo>
                    <a:pt x="3148" y="2014"/>
                  </a:lnTo>
                  <a:lnTo>
                    <a:pt x="3134" y="2007"/>
                  </a:lnTo>
                  <a:lnTo>
                    <a:pt x="3121" y="1999"/>
                  </a:lnTo>
                  <a:lnTo>
                    <a:pt x="3121" y="1989"/>
                  </a:lnTo>
                  <a:lnTo>
                    <a:pt x="3125" y="1988"/>
                  </a:lnTo>
                  <a:lnTo>
                    <a:pt x="3129" y="1988"/>
                  </a:lnTo>
                  <a:lnTo>
                    <a:pt x="3133" y="1989"/>
                  </a:lnTo>
                  <a:lnTo>
                    <a:pt x="3138" y="1990"/>
                  </a:lnTo>
                  <a:lnTo>
                    <a:pt x="3147" y="1994"/>
                  </a:lnTo>
                  <a:lnTo>
                    <a:pt x="3158" y="2000"/>
                  </a:lnTo>
                  <a:lnTo>
                    <a:pt x="3157" y="2012"/>
                  </a:lnTo>
                  <a:lnTo>
                    <a:pt x="3154" y="2022"/>
                  </a:lnTo>
                  <a:lnTo>
                    <a:pt x="3152" y="2030"/>
                  </a:lnTo>
                  <a:lnTo>
                    <a:pt x="3149" y="2039"/>
                  </a:lnTo>
                  <a:lnTo>
                    <a:pt x="3146" y="2045"/>
                  </a:lnTo>
                  <a:lnTo>
                    <a:pt x="3143" y="2051"/>
                  </a:lnTo>
                  <a:lnTo>
                    <a:pt x="3139" y="2056"/>
                  </a:lnTo>
                  <a:lnTo>
                    <a:pt x="3134" y="2061"/>
                  </a:lnTo>
                  <a:lnTo>
                    <a:pt x="3124" y="2069"/>
                  </a:lnTo>
                  <a:lnTo>
                    <a:pt x="3111" y="2077"/>
                  </a:lnTo>
                  <a:lnTo>
                    <a:pt x="3096" y="2083"/>
                  </a:lnTo>
                  <a:lnTo>
                    <a:pt x="3080" y="2090"/>
                  </a:lnTo>
                  <a:lnTo>
                    <a:pt x="3075" y="2087"/>
                  </a:lnTo>
                  <a:lnTo>
                    <a:pt x="3070" y="2086"/>
                  </a:lnTo>
                  <a:lnTo>
                    <a:pt x="3086" y="2050"/>
                  </a:lnTo>
                  <a:lnTo>
                    <a:pt x="3095" y="2031"/>
                  </a:lnTo>
                  <a:lnTo>
                    <a:pt x="3099" y="2027"/>
                  </a:lnTo>
                  <a:lnTo>
                    <a:pt x="3101" y="2025"/>
                  </a:lnTo>
                  <a:lnTo>
                    <a:pt x="3103" y="2026"/>
                  </a:lnTo>
                  <a:lnTo>
                    <a:pt x="3105" y="2028"/>
                  </a:lnTo>
                  <a:lnTo>
                    <a:pt x="3107" y="2031"/>
                  </a:lnTo>
                  <a:lnTo>
                    <a:pt x="3110" y="2034"/>
                  </a:lnTo>
                  <a:lnTo>
                    <a:pt x="3113" y="2037"/>
                  </a:lnTo>
                  <a:lnTo>
                    <a:pt x="3118" y="2041"/>
                  </a:lnTo>
                  <a:lnTo>
                    <a:pt x="3123" y="2043"/>
                  </a:lnTo>
                  <a:lnTo>
                    <a:pt x="3129" y="2043"/>
                  </a:lnTo>
                  <a:lnTo>
                    <a:pt x="3138" y="2041"/>
                  </a:lnTo>
                  <a:lnTo>
                    <a:pt x="3148" y="2036"/>
                  </a:lnTo>
                  <a:close/>
                  <a:moveTo>
                    <a:pt x="3052" y="1898"/>
                  </a:moveTo>
                  <a:lnTo>
                    <a:pt x="3050" y="1898"/>
                  </a:lnTo>
                  <a:lnTo>
                    <a:pt x="3048" y="1899"/>
                  </a:lnTo>
                  <a:lnTo>
                    <a:pt x="3035" y="1882"/>
                  </a:lnTo>
                  <a:lnTo>
                    <a:pt x="3026" y="1865"/>
                  </a:lnTo>
                  <a:lnTo>
                    <a:pt x="3017" y="1850"/>
                  </a:lnTo>
                  <a:lnTo>
                    <a:pt x="3011" y="1837"/>
                  </a:lnTo>
                  <a:lnTo>
                    <a:pt x="3012" y="1836"/>
                  </a:lnTo>
                  <a:lnTo>
                    <a:pt x="3013" y="1836"/>
                  </a:lnTo>
                  <a:lnTo>
                    <a:pt x="3024" y="1846"/>
                  </a:lnTo>
                  <a:lnTo>
                    <a:pt x="3038" y="1861"/>
                  </a:lnTo>
                  <a:lnTo>
                    <a:pt x="3045" y="1871"/>
                  </a:lnTo>
                  <a:lnTo>
                    <a:pt x="3050" y="1880"/>
                  </a:lnTo>
                  <a:lnTo>
                    <a:pt x="3052" y="1884"/>
                  </a:lnTo>
                  <a:lnTo>
                    <a:pt x="3053" y="1888"/>
                  </a:lnTo>
                  <a:lnTo>
                    <a:pt x="3053" y="1894"/>
                  </a:lnTo>
                  <a:lnTo>
                    <a:pt x="3052" y="1898"/>
                  </a:lnTo>
                  <a:close/>
                  <a:moveTo>
                    <a:pt x="2856" y="1718"/>
                  </a:moveTo>
                  <a:lnTo>
                    <a:pt x="2850" y="1730"/>
                  </a:lnTo>
                  <a:lnTo>
                    <a:pt x="2843" y="1746"/>
                  </a:lnTo>
                  <a:lnTo>
                    <a:pt x="2836" y="1764"/>
                  </a:lnTo>
                  <a:lnTo>
                    <a:pt x="2828" y="1785"/>
                  </a:lnTo>
                  <a:lnTo>
                    <a:pt x="2813" y="1832"/>
                  </a:lnTo>
                  <a:lnTo>
                    <a:pt x="2795" y="1883"/>
                  </a:lnTo>
                  <a:lnTo>
                    <a:pt x="2785" y="1908"/>
                  </a:lnTo>
                  <a:lnTo>
                    <a:pt x="2774" y="1931"/>
                  </a:lnTo>
                  <a:lnTo>
                    <a:pt x="2762" y="1953"/>
                  </a:lnTo>
                  <a:lnTo>
                    <a:pt x="2749" y="1972"/>
                  </a:lnTo>
                  <a:lnTo>
                    <a:pt x="2743" y="1979"/>
                  </a:lnTo>
                  <a:lnTo>
                    <a:pt x="2736" y="1988"/>
                  </a:lnTo>
                  <a:lnTo>
                    <a:pt x="2729" y="1994"/>
                  </a:lnTo>
                  <a:lnTo>
                    <a:pt x="2721" y="1999"/>
                  </a:lnTo>
                  <a:lnTo>
                    <a:pt x="2713" y="2004"/>
                  </a:lnTo>
                  <a:lnTo>
                    <a:pt x="2705" y="2007"/>
                  </a:lnTo>
                  <a:lnTo>
                    <a:pt x="2697" y="2009"/>
                  </a:lnTo>
                  <a:lnTo>
                    <a:pt x="2688" y="2010"/>
                  </a:lnTo>
                  <a:lnTo>
                    <a:pt x="2686" y="2010"/>
                  </a:lnTo>
                  <a:lnTo>
                    <a:pt x="2687" y="1915"/>
                  </a:lnTo>
                  <a:lnTo>
                    <a:pt x="2690" y="1837"/>
                  </a:lnTo>
                  <a:lnTo>
                    <a:pt x="2689" y="1803"/>
                  </a:lnTo>
                  <a:lnTo>
                    <a:pt x="2688" y="1772"/>
                  </a:lnTo>
                  <a:lnTo>
                    <a:pt x="2687" y="1757"/>
                  </a:lnTo>
                  <a:lnTo>
                    <a:pt x="2685" y="1745"/>
                  </a:lnTo>
                  <a:lnTo>
                    <a:pt x="2682" y="1732"/>
                  </a:lnTo>
                  <a:lnTo>
                    <a:pt x="2679" y="1720"/>
                  </a:lnTo>
                  <a:lnTo>
                    <a:pt x="2674" y="1709"/>
                  </a:lnTo>
                  <a:lnTo>
                    <a:pt x="2669" y="1698"/>
                  </a:lnTo>
                  <a:lnTo>
                    <a:pt x="2663" y="1689"/>
                  </a:lnTo>
                  <a:lnTo>
                    <a:pt x="2655" y="1679"/>
                  </a:lnTo>
                  <a:lnTo>
                    <a:pt x="2648" y="1671"/>
                  </a:lnTo>
                  <a:lnTo>
                    <a:pt x="2638" y="1662"/>
                  </a:lnTo>
                  <a:lnTo>
                    <a:pt x="2628" y="1655"/>
                  </a:lnTo>
                  <a:lnTo>
                    <a:pt x="2616" y="1649"/>
                  </a:lnTo>
                  <a:lnTo>
                    <a:pt x="2604" y="1642"/>
                  </a:lnTo>
                  <a:lnTo>
                    <a:pt x="2589" y="1636"/>
                  </a:lnTo>
                  <a:lnTo>
                    <a:pt x="2573" y="1631"/>
                  </a:lnTo>
                  <a:lnTo>
                    <a:pt x="2555" y="1625"/>
                  </a:lnTo>
                  <a:lnTo>
                    <a:pt x="2536" y="1620"/>
                  </a:lnTo>
                  <a:lnTo>
                    <a:pt x="2515" y="1616"/>
                  </a:lnTo>
                  <a:lnTo>
                    <a:pt x="2493" y="1613"/>
                  </a:lnTo>
                  <a:lnTo>
                    <a:pt x="2469" y="1608"/>
                  </a:lnTo>
                  <a:lnTo>
                    <a:pt x="2463" y="1600"/>
                  </a:lnTo>
                  <a:lnTo>
                    <a:pt x="2460" y="1593"/>
                  </a:lnTo>
                  <a:lnTo>
                    <a:pt x="2457" y="1586"/>
                  </a:lnTo>
                  <a:lnTo>
                    <a:pt x="2456" y="1581"/>
                  </a:lnTo>
                  <a:lnTo>
                    <a:pt x="2468" y="1575"/>
                  </a:lnTo>
                  <a:lnTo>
                    <a:pt x="2479" y="1569"/>
                  </a:lnTo>
                  <a:lnTo>
                    <a:pt x="2493" y="1564"/>
                  </a:lnTo>
                  <a:lnTo>
                    <a:pt x="2507" y="1560"/>
                  </a:lnTo>
                  <a:lnTo>
                    <a:pt x="2522" y="1557"/>
                  </a:lnTo>
                  <a:lnTo>
                    <a:pt x="2538" y="1554"/>
                  </a:lnTo>
                  <a:lnTo>
                    <a:pt x="2555" y="1550"/>
                  </a:lnTo>
                  <a:lnTo>
                    <a:pt x="2573" y="1548"/>
                  </a:lnTo>
                  <a:lnTo>
                    <a:pt x="2610" y="1545"/>
                  </a:lnTo>
                  <a:lnTo>
                    <a:pt x="2650" y="1544"/>
                  </a:lnTo>
                  <a:lnTo>
                    <a:pt x="2691" y="1545"/>
                  </a:lnTo>
                  <a:lnTo>
                    <a:pt x="2732" y="1546"/>
                  </a:lnTo>
                  <a:lnTo>
                    <a:pt x="2775" y="1550"/>
                  </a:lnTo>
                  <a:lnTo>
                    <a:pt x="2816" y="1555"/>
                  </a:lnTo>
                  <a:lnTo>
                    <a:pt x="2856" y="1560"/>
                  </a:lnTo>
                  <a:lnTo>
                    <a:pt x="2895" y="1566"/>
                  </a:lnTo>
                  <a:lnTo>
                    <a:pt x="2931" y="1573"/>
                  </a:lnTo>
                  <a:lnTo>
                    <a:pt x="2963" y="1580"/>
                  </a:lnTo>
                  <a:lnTo>
                    <a:pt x="2993" y="1587"/>
                  </a:lnTo>
                  <a:lnTo>
                    <a:pt x="3017" y="1595"/>
                  </a:lnTo>
                  <a:lnTo>
                    <a:pt x="2996" y="1610"/>
                  </a:lnTo>
                  <a:lnTo>
                    <a:pt x="2976" y="1625"/>
                  </a:lnTo>
                  <a:lnTo>
                    <a:pt x="2955" y="1640"/>
                  </a:lnTo>
                  <a:lnTo>
                    <a:pt x="2935" y="1655"/>
                  </a:lnTo>
                  <a:lnTo>
                    <a:pt x="2915" y="1671"/>
                  </a:lnTo>
                  <a:lnTo>
                    <a:pt x="2895" y="1687"/>
                  </a:lnTo>
                  <a:lnTo>
                    <a:pt x="2876" y="1703"/>
                  </a:lnTo>
                  <a:lnTo>
                    <a:pt x="2856" y="1718"/>
                  </a:lnTo>
                  <a:close/>
                  <a:moveTo>
                    <a:pt x="2458" y="1637"/>
                  </a:moveTo>
                  <a:lnTo>
                    <a:pt x="2496" y="1642"/>
                  </a:lnTo>
                  <a:lnTo>
                    <a:pt x="2529" y="1648"/>
                  </a:lnTo>
                  <a:lnTo>
                    <a:pt x="2557" y="1654"/>
                  </a:lnTo>
                  <a:lnTo>
                    <a:pt x="2581" y="1661"/>
                  </a:lnTo>
                  <a:lnTo>
                    <a:pt x="2592" y="1667"/>
                  </a:lnTo>
                  <a:lnTo>
                    <a:pt x="2603" y="1671"/>
                  </a:lnTo>
                  <a:lnTo>
                    <a:pt x="2611" y="1676"/>
                  </a:lnTo>
                  <a:lnTo>
                    <a:pt x="2619" y="1681"/>
                  </a:lnTo>
                  <a:lnTo>
                    <a:pt x="2627" y="1687"/>
                  </a:lnTo>
                  <a:lnTo>
                    <a:pt x="2633" y="1693"/>
                  </a:lnTo>
                  <a:lnTo>
                    <a:pt x="2638" y="1700"/>
                  </a:lnTo>
                  <a:lnTo>
                    <a:pt x="2644" y="1708"/>
                  </a:lnTo>
                  <a:lnTo>
                    <a:pt x="2648" y="1716"/>
                  </a:lnTo>
                  <a:lnTo>
                    <a:pt x="2652" y="1725"/>
                  </a:lnTo>
                  <a:lnTo>
                    <a:pt x="2655" y="1734"/>
                  </a:lnTo>
                  <a:lnTo>
                    <a:pt x="2657" y="1744"/>
                  </a:lnTo>
                  <a:lnTo>
                    <a:pt x="2662" y="1766"/>
                  </a:lnTo>
                  <a:lnTo>
                    <a:pt x="2664" y="1791"/>
                  </a:lnTo>
                  <a:lnTo>
                    <a:pt x="2665" y="1821"/>
                  </a:lnTo>
                  <a:lnTo>
                    <a:pt x="2665" y="1853"/>
                  </a:lnTo>
                  <a:lnTo>
                    <a:pt x="2665" y="1890"/>
                  </a:lnTo>
                  <a:lnTo>
                    <a:pt x="2663" y="1930"/>
                  </a:lnTo>
                  <a:lnTo>
                    <a:pt x="2661" y="1950"/>
                  </a:lnTo>
                  <a:lnTo>
                    <a:pt x="2656" y="1968"/>
                  </a:lnTo>
                  <a:lnTo>
                    <a:pt x="2651" y="1985"/>
                  </a:lnTo>
                  <a:lnTo>
                    <a:pt x="2645" y="2000"/>
                  </a:lnTo>
                  <a:lnTo>
                    <a:pt x="2637" y="2015"/>
                  </a:lnTo>
                  <a:lnTo>
                    <a:pt x="2629" y="2029"/>
                  </a:lnTo>
                  <a:lnTo>
                    <a:pt x="2619" y="2041"/>
                  </a:lnTo>
                  <a:lnTo>
                    <a:pt x="2610" y="2052"/>
                  </a:lnTo>
                  <a:lnTo>
                    <a:pt x="2598" y="2063"/>
                  </a:lnTo>
                  <a:lnTo>
                    <a:pt x="2587" y="2072"/>
                  </a:lnTo>
                  <a:lnTo>
                    <a:pt x="2573" y="2081"/>
                  </a:lnTo>
                  <a:lnTo>
                    <a:pt x="2559" y="2088"/>
                  </a:lnTo>
                  <a:lnTo>
                    <a:pt x="2545" y="2095"/>
                  </a:lnTo>
                  <a:lnTo>
                    <a:pt x="2530" y="2100"/>
                  </a:lnTo>
                  <a:lnTo>
                    <a:pt x="2514" y="2104"/>
                  </a:lnTo>
                  <a:lnTo>
                    <a:pt x="2497" y="2107"/>
                  </a:lnTo>
                  <a:lnTo>
                    <a:pt x="2447" y="2100"/>
                  </a:lnTo>
                  <a:lnTo>
                    <a:pt x="2447" y="2088"/>
                  </a:lnTo>
                  <a:lnTo>
                    <a:pt x="2446" y="2077"/>
                  </a:lnTo>
                  <a:lnTo>
                    <a:pt x="2446" y="2065"/>
                  </a:lnTo>
                  <a:lnTo>
                    <a:pt x="2446" y="2054"/>
                  </a:lnTo>
                  <a:lnTo>
                    <a:pt x="2456" y="2050"/>
                  </a:lnTo>
                  <a:lnTo>
                    <a:pt x="2466" y="2045"/>
                  </a:lnTo>
                  <a:lnTo>
                    <a:pt x="2476" y="2041"/>
                  </a:lnTo>
                  <a:lnTo>
                    <a:pt x="2485" y="2036"/>
                  </a:lnTo>
                  <a:lnTo>
                    <a:pt x="2485" y="2030"/>
                  </a:lnTo>
                  <a:lnTo>
                    <a:pt x="2484" y="2025"/>
                  </a:lnTo>
                  <a:lnTo>
                    <a:pt x="2482" y="2020"/>
                  </a:lnTo>
                  <a:lnTo>
                    <a:pt x="2480" y="2015"/>
                  </a:lnTo>
                  <a:lnTo>
                    <a:pt x="2475" y="2010"/>
                  </a:lnTo>
                  <a:lnTo>
                    <a:pt x="2469" y="2006"/>
                  </a:lnTo>
                  <a:lnTo>
                    <a:pt x="2462" y="2004"/>
                  </a:lnTo>
                  <a:lnTo>
                    <a:pt x="2457" y="2002"/>
                  </a:lnTo>
                  <a:lnTo>
                    <a:pt x="2455" y="2000"/>
                  </a:lnTo>
                  <a:lnTo>
                    <a:pt x="2453" y="1999"/>
                  </a:lnTo>
                  <a:lnTo>
                    <a:pt x="2452" y="1997"/>
                  </a:lnTo>
                  <a:lnTo>
                    <a:pt x="2452" y="1995"/>
                  </a:lnTo>
                  <a:lnTo>
                    <a:pt x="2458" y="1990"/>
                  </a:lnTo>
                  <a:lnTo>
                    <a:pt x="2464" y="1986"/>
                  </a:lnTo>
                  <a:lnTo>
                    <a:pt x="2472" y="1984"/>
                  </a:lnTo>
                  <a:lnTo>
                    <a:pt x="2479" y="1984"/>
                  </a:lnTo>
                  <a:lnTo>
                    <a:pt x="2492" y="1986"/>
                  </a:lnTo>
                  <a:lnTo>
                    <a:pt x="2504" y="1988"/>
                  </a:lnTo>
                  <a:lnTo>
                    <a:pt x="2510" y="1989"/>
                  </a:lnTo>
                  <a:lnTo>
                    <a:pt x="2515" y="1989"/>
                  </a:lnTo>
                  <a:lnTo>
                    <a:pt x="2519" y="1988"/>
                  </a:lnTo>
                  <a:lnTo>
                    <a:pt x="2522" y="1986"/>
                  </a:lnTo>
                  <a:lnTo>
                    <a:pt x="2525" y="1981"/>
                  </a:lnTo>
                  <a:lnTo>
                    <a:pt x="2526" y="1975"/>
                  </a:lnTo>
                  <a:lnTo>
                    <a:pt x="2526" y="1966"/>
                  </a:lnTo>
                  <a:lnTo>
                    <a:pt x="2525" y="1953"/>
                  </a:lnTo>
                  <a:lnTo>
                    <a:pt x="2445" y="1953"/>
                  </a:lnTo>
                  <a:lnTo>
                    <a:pt x="2446" y="1940"/>
                  </a:lnTo>
                  <a:lnTo>
                    <a:pt x="2450" y="1931"/>
                  </a:lnTo>
                  <a:lnTo>
                    <a:pt x="2453" y="1923"/>
                  </a:lnTo>
                  <a:lnTo>
                    <a:pt x="2456" y="1918"/>
                  </a:lnTo>
                  <a:lnTo>
                    <a:pt x="2459" y="1913"/>
                  </a:lnTo>
                  <a:lnTo>
                    <a:pt x="2462" y="1908"/>
                  </a:lnTo>
                  <a:lnTo>
                    <a:pt x="2463" y="1901"/>
                  </a:lnTo>
                  <a:lnTo>
                    <a:pt x="2462" y="1891"/>
                  </a:lnTo>
                  <a:lnTo>
                    <a:pt x="2433" y="1888"/>
                  </a:lnTo>
                  <a:lnTo>
                    <a:pt x="2403" y="1887"/>
                  </a:lnTo>
                  <a:lnTo>
                    <a:pt x="2373" y="1886"/>
                  </a:lnTo>
                  <a:lnTo>
                    <a:pt x="2343" y="1884"/>
                  </a:lnTo>
                  <a:lnTo>
                    <a:pt x="2344" y="1864"/>
                  </a:lnTo>
                  <a:lnTo>
                    <a:pt x="2346" y="1846"/>
                  </a:lnTo>
                  <a:lnTo>
                    <a:pt x="2348" y="1828"/>
                  </a:lnTo>
                  <a:lnTo>
                    <a:pt x="2353" y="1811"/>
                  </a:lnTo>
                  <a:lnTo>
                    <a:pt x="2358" y="1795"/>
                  </a:lnTo>
                  <a:lnTo>
                    <a:pt x="2364" y="1781"/>
                  </a:lnTo>
                  <a:lnTo>
                    <a:pt x="2372" y="1766"/>
                  </a:lnTo>
                  <a:lnTo>
                    <a:pt x="2379" y="1751"/>
                  </a:lnTo>
                  <a:lnTo>
                    <a:pt x="2396" y="1724"/>
                  </a:lnTo>
                  <a:lnTo>
                    <a:pt x="2416" y="1696"/>
                  </a:lnTo>
                  <a:lnTo>
                    <a:pt x="2436" y="1668"/>
                  </a:lnTo>
                  <a:lnTo>
                    <a:pt x="2458" y="1637"/>
                  </a:lnTo>
                  <a:close/>
                  <a:moveTo>
                    <a:pt x="2310" y="1899"/>
                  </a:moveTo>
                  <a:lnTo>
                    <a:pt x="2301" y="1901"/>
                  </a:lnTo>
                  <a:lnTo>
                    <a:pt x="2291" y="1904"/>
                  </a:lnTo>
                  <a:lnTo>
                    <a:pt x="2282" y="1906"/>
                  </a:lnTo>
                  <a:lnTo>
                    <a:pt x="2272" y="1909"/>
                  </a:lnTo>
                  <a:lnTo>
                    <a:pt x="2267" y="1902"/>
                  </a:lnTo>
                  <a:lnTo>
                    <a:pt x="2263" y="1897"/>
                  </a:lnTo>
                  <a:lnTo>
                    <a:pt x="2275" y="1887"/>
                  </a:lnTo>
                  <a:lnTo>
                    <a:pt x="2290" y="1879"/>
                  </a:lnTo>
                  <a:lnTo>
                    <a:pt x="2300" y="1890"/>
                  </a:lnTo>
                  <a:lnTo>
                    <a:pt x="2310" y="1899"/>
                  </a:lnTo>
                  <a:close/>
                  <a:moveTo>
                    <a:pt x="2407" y="2119"/>
                  </a:moveTo>
                  <a:lnTo>
                    <a:pt x="2400" y="2113"/>
                  </a:lnTo>
                  <a:lnTo>
                    <a:pt x="2394" y="2106"/>
                  </a:lnTo>
                  <a:lnTo>
                    <a:pt x="2395" y="2101"/>
                  </a:lnTo>
                  <a:lnTo>
                    <a:pt x="2396" y="2098"/>
                  </a:lnTo>
                  <a:lnTo>
                    <a:pt x="2398" y="2096"/>
                  </a:lnTo>
                  <a:lnTo>
                    <a:pt x="2400" y="2095"/>
                  </a:lnTo>
                  <a:lnTo>
                    <a:pt x="2405" y="2096"/>
                  </a:lnTo>
                  <a:lnTo>
                    <a:pt x="2415" y="2099"/>
                  </a:lnTo>
                  <a:lnTo>
                    <a:pt x="2416" y="2106"/>
                  </a:lnTo>
                  <a:lnTo>
                    <a:pt x="2417" y="2115"/>
                  </a:lnTo>
                  <a:lnTo>
                    <a:pt x="2412" y="2118"/>
                  </a:lnTo>
                  <a:lnTo>
                    <a:pt x="2407" y="2119"/>
                  </a:lnTo>
                  <a:close/>
                  <a:moveTo>
                    <a:pt x="2252" y="1930"/>
                  </a:moveTo>
                  <a:lnTo>
                    <a:pt x="2269" y="1929"/>
                  </a:lnTo>
                  <a:lnTo>
                    <a:pt x="2287" y="1925"/>
                  </a:lnTo>
                  <a:lnTo>
                    <a:pt x="2304" y="1922"/>
                  </a:lnTo>
                  <a:lnTo>
                    <a:pt x="2321" y="1918"/>
                  </a:lnTo>
                  <a:lnTo>
                    <a:pt x="2329" y="1917"/>
                  </a:lnTo>
                  <a:lnTo>
                    <a:pt x="2338" y="1916"/>
                  </a:lnTo>
                  <a:lnTo>
                    <a:pt x="2347" y="1916"/>
                  </a:lnTo>
                  <a:lnTo>
                    <a:pt x="2356" y="1916"/>
                  </a:lnTo>
                  <a:lnTo>
                    <a:pt x="2365" y="1917"/>
                  </a:lnTo>
                  <a:lnTo>
                    <a:pt x="2375" y="1919"/>
                  </a:lnTo>
                  <a:lnTo>
                    <a:pt x="2384" y="1922"/>
                  </a:lnTo>
                  <a:lnTo>
                    <a:pt x="2394" y="1928"/>
                  </a:lnTo>
                  <a:lnTo>
                    <a:pt x="2393" y="1936"/>
                  </a:lnTo>
                  <a:lnTo>
                    <a:pt x="2392" y="1946"/>
                  </a:lnTo>
                  <a:lnTo>
                    <a:pt x="2392" y="1955"/>
                  </a:lnTo>
                  <a:lnTo>
                    <a:pt x="2393" y="1964"/>
                  </a:lnTo>
                  <a:lnTo>
                    <a:pt x="2395" y="1983"/>
                  </a:lnTo>
                  <a:lnTo>
                    <a:pt x="2397" y="2000"/>
                  </a:lnTo>
                  <a:lnTo>
                    <a:pt x="2400" y="2020"/>
                  </a:lnTo>
                  <a:lnTo>
                    <a:pt x="2401" y="2039"/>
                  </a:lnTo>
                  <a:lnTo>
                    <a:pt x="2401" y="2049"/>
                  </a:lnTo>
                  <a:lnTo>
                    <a:pt x="2400" y="2059"/>
                  </a:lnTo>
                  <a:lnTo>
                    <a:pt x="2399" y="2069"/>
                  </a:lnTo>
                  <a:lnTo>
                    <a:pt x="2397" y="2080"/>
                  </a:lnTo>
                  <a:lnTo>
                    <a:pt x="2388" y="2079"/>
                  </a:lnTo>
                  <a:lnTo>
                    <a:pt x="2382" y="2077"/>
                  </a:lnTo>
                  <a:lnTo>
                    <a:pt x="2376" y="2073"/>
                  </a:lnTo>
                  <a:lnTo>
                    <a:pt x="2369" y="2070"/>
                  </a:lnTo>
                  <a:lnTo>
                    <a:pt x="2360" y="2063"/>
                  </a:lnTo>
                  <a:lnTo>
                    <a:pt x="2351" y="2055"/>
                  </a:lnTo>
                  <a:lnTo>
                    <a:pt x="2351" y="2049"/>
                  </a:lnTo>
                  <a:lnTo>
                    <a:pt x="2361" y="2041"/>
                  </a:lnTo>
                  <a:lnTo>
                    <a:pt x="2369" y="2036"/>
                  </a:lnTo>
                  <a:lnTo>
                    <a:pt x="2379" y="2034"/>
                  </a:lnTo>
                  <a:lnTo>
                    <a:pt x="2394" y="2032"/>
                  </a:lnTo>
                  <a:lnTo>
                    <a:pt x="2388" y="2023"/>
                  </a:lnTo>
                  <a:lnTo>
                    <a:pt x="2384" y="2012"/>
                  </a:lnTo>
                  <a:lnTo>
                    <a:pt x="2360" y="2008"/>
                  </a:lnTo>
                  <a:lnTo>
                    <a:pt x="2336" y="2006"/>
                  </a:lnTo>
                  <a:lnTo>
                    <a:pt x="2324" y="2006"/>
                  </a:lnTo>
                  <a:lnTo>
                    <a:pt x="2313" y="2007"/>
                  </a:lnTo>
                  <a:lnTo>
                    <a:pt x="2304" y="2009"/>
                  </a:lnTo>
                  <a:lnTo>
                    <a:pt x="2294" y="2013"/>
                  </a:lnTo>
                  <a:lnTo>
                    <a:pt x="2309" y="2029"/>
                  </a:lnTo>
                  <a:lnTo>
                    <a:pt x="2324" y="2049"/>
                  </a:lnTo>
                  <a:lnTo>
                    <a:pt x="2340" y="2071"/>
                  </a:lnTo>
                  <a:lnTo>
                    <a:pt x="2356" y="2096"/>
                  </a:lnTo>
                  <a:lnTo>
                    <a:pt x="2372" y="2121"/>
                  </a:lnTo>
                  <a:lnTo>
                    <a:pt x="2386" y="2146"/>
                  </a:lnTo>
                  <a:lnTo>
                    <a:pt x="2401" y="2171"/>
                  </a:lnTo>
                  <a:lnTo>
                    <a:pt x="2416" y="2193"/>
                  </a:lnTo>
                  <a:lnTo>
                    <a:pt x="2425" y="2192"/>
                  </a:lnTo>
                  <a:lnTo>
                    <a:pt x="2434" y="2192"/>
                  </a:lnTo>
                  <a:lnTo>
                    <a:pt x="2443" y="2192"/>
                  </a:lnTo>
                  <a:lnTo>
                    <a:pt x="2453" y="2192"/>
                  </a:lnTo>
                  <a:lnTo>
                    <a:pt x="2428" y="2169"/>
                  </a:lnTo>
                  <a:lnTo>
                    <a:pt x="2462" y="2132"/>
                  </a:lnTo>
                  <a:lnTo>
                    <a:pt x="2464" y="2133"/>
                  </a:lnTo>
                  <a:lnTo>
                    <a:pt x="2469" y="2135"/>
                  </a:lnTo>
                  <a:lnTo>
                    <a:pt x="2474" y="2139"/>
                  </a:lnTo>
                  <a:lnTo>
                    <a:pt x="2480" y="2145"/>
                  </a:lnTo>
                  <a:lnTo>
                    <a:pt x="2473" y="2165"/>
                  </a:lnTo>
                  <a:lnTo>
                    <a:pt x="2469" y="2181"/>
                  </a:lnTo>
                  <a:lnTo>
                    <a:pt x="2465" y="2195"/>
                  </a:lnTo>
                  <a:lnTo>
                    <a:pt x="2462" y="2208"/>
                  </a:lnTo>
                  <a:lnTo>
                    <a:pt x="2460" y="2213"/>
                  </a:lnTo>
                  <a:lnTo>
                    <a:pt x="2457" y="2218"/>
                  </a:lnTo>
                  <a:lnTo>
                    <a:pt x="2454" y="2223"/>
                  </a:lnTo>
                  <a:lnTo>
                    <a:pt x="2450" y="2229"/>
                  </a:lnTo>
                  <a:lnTo>
                    <a:pt x="2444" y="2235"/>
                  </a:lnTo>
                  <a:lnTo>
                    <a:pt x="2438" y="2240"/>
                  </a:lnTo>
                  <a:lnTo>
                    <a:pt x="2430" y="2247"/>
                  </a:lnTo>
                  <a:lnTo>
                    <a:pt x="2420" y="2254"/>
                  </a:lnTo>
                  <a:lnTo>
                    <a:pt x="2418" y="2272"/>
                  </a:lnTo>
                  <a:lnTo>
                    <a:pt x="2415" y="2303"/>
                  </a:lnTo>
                  <a:lnTo>
                    <a:pt x="2409" y="2340"/>
                  </a:lnTo>
                  <a:lnTo>
                    <a:pt x="2403" y="2378"/>
                  </a:lnTo>
                  <a:lnTo>
                    <a:pt x="2400" y="2396"/>
                  </a:lnTo>
                  <a:lnTo>
                    <a:pt x="2396" y="2413"/>
                  </a:lnTo>
                  <a:lnTo>
                    <a:pt x="2392" y="2428"/>
                  </a:lnTo>
                  <a:lnTo>
                    <a:pt x="2387" y="2441"/>
                  </a:lnTo>
                  <a:lnTo>
                    <a:pt x="2385" y="2446"/>
                  </a:lnTo>
                  <a:lnTo>
                    <a:pt x="2383" y="2451"/>
                  </a:lnTo>
                  <a:lnTo>
                    <a:pt x="2380" y="2454"/>
                  </a:lnTo>
                  <a:lnTo>
                    <a:pt x="2378" y="2456"/>
                  </a:lnTo>
                  <a:lnTo>
                    <a:pt x="2376" y="2458"/>
                  </a:lnTo>
                  <a:lnTo>
                    <a:pt x="2373" y="2458"/>
                  </a:lnTo>
                  <a:lnTo>
                    <a:pt x="2370" y="2457"/>
                  </a:lnTo>
                  <a:lnTo>
                    <a:pt x="2367" y="2455"/>
                  </a:lnTo>
                  <a:lnTo>
                    <a:pt x="2346" y="2427"/>
                  </a:lnTo>
                  <a:lnTo>
                    <a:pt x="2327" y="2400"/>
                  </a:lnTo>
                  <a:lnTo>
                    <a:pt x="2317" y="2388"/>
                  </a:lnTo>
                  <a:lnTo>
                    <a:pt x="2307" y="2377"/>
                  </a:lnTo>
                  <a:lnTo>
                    <a:pt x="2298" y="2366"/>
                  </a:lnTo>
                  <a:lnTo>
                    <a:pt x="2288" y="2359"/>
                  </a:lnTo>
                  <a:lnTo>
                    <a:pt x="2278" y="2351"/>
                  </a:lnTo>
                  <a:lnTo>
                    <a:pt x="2268" y="2347"/>
                  </a:lnTo>
                  <a:lnTo>
                    <a:pt x="2263" y="2346"/>
                  </a:lnTo>
                  <a:lnTo>
                    <a:pt x="2258" y="2346"/>
                  </a:lnTo>
                  <a:lnTo>
                    <a:pt x="2252" y="2346"/>
                  </a:lnTo>
                  <a:lnTo>
                    <a:pt x="2246" y="2347"/>
                  </a:lnTo>
                  <a:lnTo>
                    <a:pt x="2241" y="2348"/>
                  </a:lnTo>
                  <a:lnTo>
                    <a:pt x="2235" y="2350"/>
                  </a:lnTo>
                  <a:lnTo>
                    <a:pt x="2229" y="2353"/>
                  </a:lnTo>
                  <a:lnTo>
                    <a:pt x="2223" y="2358"/>
                  </a:lnTo>
                  <a:lnTo>
                    <a:pt x="2217" y="2363"/>
                  </a:lnTo>
                  <a:lnTo>
                    <a:pt x="2211" y="2368"/>
                  </a:lnTo>
                  <a:lnTo>
                    <a:pt x="2205" y="2376"/>
                  </a:lnTo>
                  <a:lnTo>
                    <a:pt x="2198" y="2383"/>
                  </a:lnTo>
                  <a:lnTo>
                    <a:pt x="2189" y="2374"/>
                  </a:lnTo>
                  <a:lnTo>
                    <a:pt x="2206" y="2360"/>
                  </a:lnTo>
                  <a:lnTo>
                    <a:pt x="2223" y="2346"/>
                  </a:lnTo>
                  <a:lnTo>
                    <a:pt x="2241" y="2333"/>
                  </a:lnTo>
                  <a:lnTo>
                    <a:pt x="2258" y="2320"/>
                  </a:lnTo>
                  <a:lnTo>
                    <a:pt x="2245" y="2309"/>
                  </a:lnTo>
                  <a:lnTo>
                    <a:pt x="2232" y="2298"/>
                  </a:lnTo>
                  <a:lnTo>
                    <a:pt x="2253" y="2283"/>
                  </a:lnTo>
                  <a:lnTo>
                    <a:pt x="2244" y="2236"/>
                  </a:lnTo>
                  <a:lnTo>
                    <a:pt x="2234" y="2193"/>
                  </a:lnTo>
                  <a:lnTo>
                    <a:pt x="2225" y="2152"/>
                  </a:lnTo>
                  <a:lnTo>
                    <a:pt x="2214" y="2111"/>
                  </a:lnTo>
                  <a:lnTo>
                    <a:pt x="2209" y="2091"/>
                  </a:lnTo>
                  <a:lnTo>
                    <a:pt x="2202" y="2072"/>
                  </a:lnTo>
                  <a:lnTo>
                    <a:pt x="2194" y="2054"/>
                  </a:lnTo>
                  <a:lnTo>
                    <a:pt x="2186" y="2035"/>
                  </a:lnTo>
                  <a:lnTo>
                    <a:pt x="2176" y="2017"/>
                  </a:lnTo>
                  <a:lnTo>
                    <a:pt x="2166" y="1999"/>
                  </a:lnTo>
                  <a:lnTo>
                    <a:pt x="2154" y="1983"/>
                  </a:lnTo>
                  <a:lnTo>
                    <a:pt x="2140" y="1965"/>
                  </a:lnTo>
                  <a:lnTo>
                    <a:pt x="2111" y="1943"/>
                  </a:lnTo>
                  <a:lnTo>
                    <a:pt x="2070" y="1913"/>
                  </a:lnTo>
                  <a:lnTo>
                    <a:pt x="2049" y="1897"/>
                  </a:lnTo>
                  <a:lnTo>
                    <a:pt x="2032" y="1883"/>
                  </a:lnTo>
                  <a:lnTo>
                    <a:pt x="2018" y="1872"/>
                  </a:lnTo>
                  <a:lnTo>
                    <a:pt x="2013" y="1864"/>
                  </a:lnTo>
                  <a:lnTo>
                    <a:pt x="2026" y="1866"/>
                  </a:lnTo>
                  <a:lnTo>
                    <a:pt x="2044" y="1872"/>
                  </a:lnTo>
                  <a:lnTo>
                    <a:pt x="2055" y="1874"/>
                  </a:lnTo>
                  <a:lnTo>
                    <a:pt x="2064" y="1877"/>
                  </a:lnTo>
                  <a:lnTo>
                    <a:pt x="2074" y="1878"/>
                  </a:lnTo>
                  <a:lnTo>
                    <a:pt x="2083" y="1879"/>
                  </a:lnTo>
                  <a:lnTo>
                    <a:pt x="2073" y="1844"/>
                  </a:lnTo>
                  <a:lnTo>
                    <a:pt x="2061" y="1809"/>
                  </a:lnTo>
                  <a:lnTo>
                    <a:pt x="2049" y="1774"/>
                  </a:lnTo>
                  <a:lnTo>
                    <a:pt x="2034" y="1741"/>
                  </a:lnTo>
                  <a:lnTo>
                    <a:pt x="2003" y="1672"/>
                  </a:lnTo>
                  <a:lnTo>
                    <a:pt x="1972" y="1605"/>
                  </a:lnTo>
                  <a:lnTo>
                    <a:pt x="1956" y="1573"/>
                  </a:lnTo>
                  <a:lnTo>
                    <a:pt x="1940" y="1539"/>
                  </a:lnTo>
                  <a:lnTo>
                    <a:pt x="1925" y="1507"/>
                  </a:lnTo>
                  <a:lnTo>
                    <a:pt x="1911" y="1474"/>
                  </a:lnTo>
                  <a:lnTo>
                    <a:pt x="1900" y="1443"/>
                  </a:lnTo>
                  <a:lnTo>
                    <a:pt x="1889" y="1411"/>
                  </a:lnTo>
                  <a:lnTo>
                    <a:pt x="1880" y="1379"/>
                  </a:lnTo>
                  <a:lnTo>
                    <a:pt x="1873" y="1349"/>
                  </a:lnTo>
                  <a:lnTo>
                    <a:pt x="1883" y="1356"/>
                  </a:lnTo>
                  <a:lnTo>
                    <a:pt x="1891" y="1364"/>
                  </a:lnTo>
                  <a:lnTo>
                    <a:pt x="1900" y="1374"/>
                  </a:lnTo>
                  <a:lnTo>
                    <a:pt x="1909" y="1384"/>
                  </a:lnTo>
                  <a:lnTo>
                    <a:pt x="1926" y="1408"/>
                  </a:lnTo>
                  <a:lnTo>
                    <a:pt x="1943" y="1433"/>
                  </a:lnTo>
                  <a:lnTo>
                    <a:pt x="1959" y="1462"/>
                  </a:lnTo>
                  <a:lnTo>
                    <a:pt x="1976" y="1491"/>
                  </a:lnTo>
                  <a:lnTo>
                    <a:pt x="1992" y="1522"/>
                  </a:lnTo>
                  <a:lnTo>
                    <a:pt x="2007" y="1552"/>
                  </a:lnTo>
                  <a:lnTo>
                    <a:pt x="2024" y="1584"/>
                  </a:lnTo>
                  <a:lnTo>
                    <a:pt x="2041" y="1615"/>
                  </a:lnTo>
                  <a:lnTo>
                    <a:pt x="2058" y="1643"/>
                  </a:lnTo>
                  <a:lnTo>
                    <a:pt x="2076" y="1672"/>
                  </a:lnTo>
                  <a:lnTo>
                    <a:pt x="2084" y="1685"/>
                  </a:lnTo>
                  <a:lnTo>
                    <a:pt x="2094" y="1697"/>
                  </a:lnTo>
                  <a:lnTo>
                    <a:pt x="2103" y="1709"/>
                  </a:lnTo>
                  <a:lnTo>
                    <a:pt x="2113" y="1720"/>
                  </a:lnTo>
                  <a:lnTo>
                    <a:pt x="2124" y="1731"/>
                  </a:lnTo>
                  <a:lnTo>
                    <a:pt x="2133" y="1739"/>
                  </a:lnTo>
                  <a:lnTo>
                    <a:pt x="2144" y="1749"/>
                  </a:lnTo>
                  <a:lnTo>
                    <a:pt x="2154" y="1756"/>
                  </a:lnTo>
                  <a:lnTo>
                    <a:pt x="2153" y="1765"/>
                  </a:lnTo>
                  <a:lnTo>
                    <a:pt x="2153" y="1775"/>
                  </a:lnTo>
                  <a:lnTo>
                    <a:pt x="2160" y="1781"/>
                  </a:lnTo>
                  <a:lnTo>
                    <a:pt x="2169" y="1787"/>
                  </a:lnTo>
                  <a:lnTo>
                    <a:pt x="2175" y="1794"/>
                  </a:lnTo>
                  <a:lnTo>
                    <a:pt x="2182" y="1803"/>
                  </a:lnTo>
                  <a:lnTo>
                    <a:pt x="2193" y="1821"/>
                  </a:lnTo>
                  <a:lnTo>
                    <a:pt x="2204" y="1841"/>
                  </a:lnTo>
                  <a:lnTo>
                    <a:pt x="2214" y="1863"/>
                  </a:lnTo>
                  <a:lnTo>
                    <a:pt x="2226" y="1885"/>
                  </a:lnTo>
                  <a:lnTo>
                    <a:pt x="2237" y="1908"/>
                  </a:lnTo>
                  <a:lnTo>
                    <a:pt x="2252" y="1930"/>
                  </a:lnTo>
                  <a:close/>
                  <a:moveTo>
                    <a:pt x="2216" y="1811"/>
                  </a:moveTo>
                  <a:lnTo>
                    <a:pt x="2212" y="1806"/>
                  </a:lnTo>
                  <a:lnTo>
                    <a:pt x="2209" y="1802"/>
                  </a:lnTo>
                  <a:lnTo>
                    <a:pt x="2218" y="1799"/>
                  </a:lnTo>
                  <a:lnTo>
                    <a:pt x="2226" y="1795"/>
                  </a:lnTo>
                  <a:lnTo>
                    <a:pt x="2233" y="1793"/>
                  </a:lnTo>
                  <a:lnTo>
                    <a:pt x="2240" y="1792"/>
                  </a:lnTo>
                  <a:lnTo>
                    <a:pt x="2247" y="1793"/>
                  </a:lnTo>
                  <a:lnTo>
                    <a:pt x="2254" y="1794"/>
                  </a:lnTo>
                  <a:lnTo>
                    <a:pt x="2265" y="1798"/>
                  </a:lnTo>
                  <a:lnTo>
                    <a:pt x="2277" y="1803"/>
                  </a:lnTo>
                  <a:lnTo>
                    <a:pt x="2273" y="1806"/>
                  </a:lnTo>
                  <a:lnTo>
                    <a:pt x="2270" y="1808"/>
                  </a:lnTo>
                  <a:lnTo>
                    <a:pt x="2267" y="1809"/>
                  </a:lnTo>
                  <a:lnTo>
                    <a:pt x="2263" y="1811"/>
                  </a:lnTo>
                  <a:lnTo>
                    <a:pt x="2255" y="1812"/>
                  </a:lnTo>
                  <a:lnTo>
                    <a:pt x="2246" y="1812"/>
                  </a:lnTo>
                  <a:lnTo>
                    <a:pt x="2230" y="1812"/>
                  </a:lnTo>
                  <a:lnTo>
                    <a:pt x="2216" y="1811"/>
                  </a:lnTo>
                  <a:close/>
                  <a:moveTo>
                    <a:pt x="2245" y="1780"/>
                  </a:moveTo>
                  <a:lnTo>
                    <a:pt x="2232" y="1778"/>
                  </a:lnTo>
                  <a:lnTo>
                    <a:pt x="2222" y="1775"/>
                  </a:lnTo>
                  <a:lnTo>
                    <a:pt x="2211" y="1772"/>
                  </a:lnTo>
                  <a:lnTo>
                    <a:pt x="2203" y="1769"/>
                  </a:lnTo>
                  <a:lnTo>
                    <a:pt x="2194" y="1766"/>
                  </a:lnTo>
                  <a:lnTo>
                    <a:pt x="2187" y="1762"/>
                  </a:lnTo>
                  <a:lnTo>
                    <a:pt x="2181" y="1757"/>
                  </a:lnTo>
                  <a:lnTo>
                    <a:pt x="2174" y="1753"/>
                  </a:lnTo>
                  <a:lnTo>
                    <a:pt x="2187" y="1750"/>
                  </a:lnTo>
                  <a:lnTo>
                    <a:pt x="2199" y="1749"/>
                  </a:lnTo>
                  <a:lnTo>
                    <a:pt x="2209" y="1748"/>
                  </a:lnTo>
                  <a:lnTo>
                    <a:pt x="2217" y="1749"/>
                  </a:lnTo>
                  <a:lnTo>
                    <a:pt x="2225" y="1751"/>
                  </a:lnTo>
                  <a:lnTo>
                    <a:pt x="2230" y="1753"/>
                  </a:lnTo>
                  <a:lnTo>
                    <a:pt x="2235" y="1756"/>
                  </a:lnTo>
                  <a:lnTo>
                    <a:pt x="2239" y="1760"/>
                  </a:lnTo>
                  <a:lnTo>
                    <a:pt x="2242" y="1763"/>
                  </a:lnTo>
                  <a:lnTo>
                    <a:pt x="2244" y="1767"/>
                  </a:lnTo>
                  <a:lnTo>
                    <a:pt x="2245" y="1770"/>
                  </a:lnTo>
                  <a:lnTo>
                    <a:pt x="2245" y="1773"/>
                  </a:lnTo>
                  <a:lnTo>
                    <a:pt x="2246" y="1778"/>
                  </a:lnTo>
                  <a:lnTo>
                    <a:pt x="2245" y="1780"/>
                  </a:lnTo>
                  <a:close/>
                  <a:moveTo>
                    <a:pt x="2209" y="1715"/>
                  </a:moveTo>
                  <a:lnTo>
                    <a:pt x="2178" y="1724"/>
                  </a:lnTo>
                  <a:lnTo>
                    <a:pt x="2162" y="1729"/>
                  </a:lnTo>
                  <a:lnTo>
                    <a:pt x="2152" y="1730"/>
                  </a:lnTo>
                  <a:lnTo>
                    <a:pt x="2145" y="1730"/>
                  </a:lnTo>
                  <a:lnTo>
                    <a:pt x="2140" y="1725"/>
                  </a:lnTo>
                  <a:lnTo>
                    <a:pt x="2135" y="1720"/>
                  </a:lnTo>
                  <a:lnTo>
                    <a:pt x="2151" y="1714"/>
                  </a:lnTo>
                  <a:lnTo>
                    <a:pt x="2169" y="1707"/>
                  </a:lnTo>
                  <a:lnTo>
                    <a:pt x="2178" y="1704"/>
                  </a:lnTo>
                  <a:lnTo>
                    <a:pt x="2188" y="1701"/>
                  </a:lnTo>
                  <a:lnTo>
                    <a:pt x="2198" y="1700"/>
                  </a:lnTo>
                  <a:lnTo>
                    <a:pt x="2208" y="1701"/>
                  </a:lnTo>
                  <a:lnTo>
                    <a:pt x="2208" y="1708"/>
                  </a:lnTo>
                  <a:lnTo>
                    <a:pt x="2209" y="1715"/>
                  </a:lnTo>
                  <a:close/>
                  <a:moveTo>
                    <a:pt x="2183" y="1685"/>
                  </a:moveTo>
                  <a:lnTo>
                    <a:pt x="2173" y="1689"/>
                  </a:lnTo>
                  <a:lnTo>
                    <a:pt x="2168" y="1691"/>
                  </a:lnTo>
                  <a:lnTo>
                    <a:pt x="2164" y="1692"/>
                  </a:lnTo>
                  <a:lnTo>
                    <a:pt x="2158" y="1692"/>
                  </a:lnTo>
                  <a:lnTo>
                    <a:pt x="2135" y="1685"/>
                  </a:lnTo>
                  <a:lnTo>
                    <a:pt x="2122" y="1680"/>
                  </a:lnTo>
                  <a:lnTo>
                    <a:pt x="2117" y="1678"/>
                  </a:lnTo>
                  <a:lnTo>
                    <a:pt x="2115" y="1675"/>
                  </a:lnTo>
                  <a:lnTo>
                    <a:pt x="2121" y="1671"/>
                  </a:lnTo>
                  <a:lnTo>
                    <a:pt x="2132" y="1667"/>
                  </a:lnTo>
                  <a:lnTo>
                    <a:pt x="2145" y="1663"/>
                  </a:lnTo>
                  <a:lnTo>
                    <a:pt x="2157" y="1661"/>
                  </a:lnTo>
                  <a:lnTo>
                    <a:pt x="2163" y="1661"/>
                  </a:lnTo>
                  <a:lnTo>
                    <a:pt x="2169" y="1662"/>
                  </a:lnTo>
                  <a:lnTo>
                    <a:pt x="2173" y="1663"/>
                  </a:lnTo>
                  <a:lnTo>
                    <a:pt x="2177" y="1666"/>
                  </a:lnTo>
                  <a:lnTo>
                    <a:pt x="2181" y="1669"/>
                  </a:lnTo>
                  <a:lnTo>
                    <a:pt x="2183" y="1673"/>
                  </a:lnTo>
                  <a:lnTo>
                    <a:pt x="2184" y="1678"/>
                  </a:lnTo>
                  <a:lnTo>
                    <a:pt x="2183" y="1685"/>
                  </a:lnTo>
                  <a:close/>
                  <a:moveTo>
                    <a:pt x="2150" y="1626"/>
                  </a:moveTo>
                  <a:lnTo>
                    <a:pt x="2149" y="1632"/>
                  </a:lnTo>
                  <a:lnTo>
                    <a:pt x="2148" y="1637"/>
                  </a:lnTo>
                  <a:lnTo>
                    <a:pt x="2146" y="1641"/>
                  </a:lnTo>
                  <a:lnTo>
                    <a:pt x="2143" y="1644"/>
                  </a:lnTo>
                  <a:lnTo>
                    <a:pt x="2139" y="1646"/>
                  </a:lnTo>
                  <a:lnTo>
                    <a:pt x="2136" y="1649"/>
                  </a:lnTo>
                  <a:lnTo>
                    <a:pt x="2133" y="1650"/>
                  </a:lnTo>
                  <a:lnTo>
                    <a:pt x="2129" y="1651"/>
                  </a:lnTo>
                  <a:lnTo>
                    <a:pt x="2122" y="1651"/>
                  </a:lnTo>
                  <a:lnTo>
                    <a:pt x="2118" y="1651"/>
                  </a:lnTo>
                  <a:lnTo>
                    <a:pt x="2117" y="1650"/>
                  </a:lnTo>
                  <a:lnTo>
                    <a:pt x="2118" y="1649"/>
                  </a:lnTo>
                  <a:lnTo>
                    <a:pt x="2121" y="1649"/>
                  </a:lnTo>
                  <a:lnTo>
                    <a:pt x="2107" y="1651"/>
                  </a:lnTo>
                  <a:lnTo>
                    <a:pt x="2092" y="1652"/>
                  </a:lnTo>
                  <a:lnTo>
                    <a:pt x="2124" y="1623"/>
                  </a:lnTo>
                  <a:lnTo>
                    <a:pt x="2136" y="1624"/>
                  </a:lnTo>
                  <a:lnTo>
                    <a:pt x="2150" y="1626"/>
                  </a:lnTo>
                  <a:close/>
                  <a:moveTo>
                    <a:pt x="2077" y="1637"/>
                  </a:moveTo>
                  <a:lnTo>
                    <a:pt x="2055" y="1614"/>
                  </a:lnTo>
                  <a:lnTo>
                    <a:pt x="2068" y="1607"/>
                  </a:lnTo>
                  <a:lnTo>
                    <a:pt x="2078" y="1602"/>
                  </a:lnTo>
                  <a:lnTo>
                    <a:pt x="2089" y="1598"/>
                  </a:lnTo>
                  <a:lnTo>
                    <a:pt x="2097" y="1596"/>
                  </a:lnTo>
                  <a:lnTo>
                    <a:pt x="2105" y="1595"/>
                  </a:lnTo>
                  <a:lnTo>
                    <a:pt x="2111" y="1596"/>
                  </a:lnTo>
                  <a:lnTo>
                    <a:pt x="2116" y="1597"/>
                  </a:lnTo>
                  <a:lnTo>
                    <a:pt x="2119" y="1599"/>
                  </a:lnTo>
                  <a:lnTo>
                    <a:pt x="2120" y="1602"/>
                  </a:lnTo>
                  <a:lnTo>
                    <a:pt x="2120" y="1605"/>
                  </a:lnTo>
                  <a:lnTo>
                    <a:pt x="2118" y="1610"/>
                  </a:lnTo>
                  <a:lnTo>
                    <a:pt x="2114" y="1615"/>
                  </a:lnTo>
                  <a:lnTo>
                    <a:pt x="2108" y="1620"/>
                  </a:lnTo>
                  <a:lnTo>
                    <a:pt x="2100" y="1625"/>
                  </a:lnTo>
                  <a:lnTo>
                    <a:pt x="2090" y="1631"/>
                  </a:lnTo>
                  <a:lnTo>
                    <a:pt x="2077" y="1637"/>
                  </a:lnTo>
                  <a:close/>
                  <a:moveTo>
                    <a:pt x="2112" y="1575"/>
                  </a:moveTo>
                  <a:lnTo>
                    <a:pt x="2102" y="1577"/>
                  </a:lnTo>
                  <a:lnTo>
                    <a:pt x="2092" y="1579"/>
                  </a:lnTo>
                  <a:lnTo>
                    <a:pt x="2082" y="1582"/>
                  </a:lnTo>
                  <a:lnTo>
                    <a:pt x="2073" y="1585"/>
                  </a:lnTo>
                  <a:lnTo>
                    <a:pt x="2062" y="1581"/>
                  </a:lnTo>
                  <a:lnTo>
                    <a:pt x="2053" y="1578"/>
                  </a:lnTo>
                  <a:lnTo>
                    <a:pt x="2043" y="1575"/>
                  </a:lnTo>
                  <a:lnTo>
                    <a:pt x="2034" y="1571"/>
                  </a:lnTo>
                  <a:lnTo>
                    <a:pt x="2039" y="1562"/>
                  </a:lnTo>
                  <a:lnTo>
                    <a:pt x="2043" y="1554"/>
                  </a:lnTo>
                  <a:lnTo>
                    <a:pt x="2054" y="1552"/>
                  </a:lnTo>
                  <a:lnTo>
                    <a:pt x="2061" y="1551"/>
                  </a:lnTo>
                  <a:lnTo>
                    <a:pt x="2069" y="1552"/>
                  </a:lnTo>
                  <a:lnTo>
                    <a:pt x="2076" y="1554"/>
                  </a:lnTo>
                  <a:lnTo>
                    <a:pt x="2082" y="1556"/>
                  </a:lnTo>
                  <a:lnTo>
                    <a:pt x="2091" y="1560"/>
                  </a:lnTo>
                  <a:lnTo>
                    <a:pt x="2100" y="1566"/>
                  </a:lnTo>
                  <a:lnTo>
                    <a:pt x="2112" y="1575"/>
                  </a:lnTo>
                  <a:close/>
                  <a:moveTo>
                    <a:pt x="2086" y="1540"/>
                  </a:moveTo>
                  <a:lnTo>
                    <a:pt x="2077" y="1540"/>
                  </a:lnTo>
                  <a:lnTo>
                    <a:pt x="2069" y="1540"/>
                  </a:lnTo>
                  <a:lnTo>
                    <a:pt x="2061" y="1539"/>
                  </a:lnTo>
                  <a:lnTo>
                    <a:pt x="2053" y="1539"/>
                  </a:lnTo>
                  <a:lnTo>
                    <a:pt x="2041" y="1530"/>
                  </a:lnTo>
                  <a:lnTo>
                    <a:pt x="2031" y="1522"/>
                  </a:lnTo>
                  <a:lnTo>
                    <a:pt x="2046" y="1510"/>
                  </a:lnTo>
                  <a:lnTo>
                    <a:pt x="2056" y="1506"/>
                  </a:lnTo>
                  <a:lnTo>
                    <a:pt x="2060" y="1507"/>
                  </a:lnTo>
                  <a:lnTo>
                    <a:pt x="2067" y="1510"/>
                  </a:lnTo>
                  <a:lnTo>
                    <a:pt x="2074" y="1515"/>
                  </a:lnTo>
                  <a:lnTo>
                    <a:pt x="2083" y="1524"/>
                  </a:lnTo>
                  <a:lnTo>
                    <a:pt x="2084" y="1532"/>
                  </a:lnTo>
                  <a:lnTo>
                    <a:pt x="2086" y="1540"/>
                  </a:lnTo>
                  <a:close/>
                  <a:moveTo>
                    <a:pt x="2045" y="1457"/>
                  </a:moveTo>
                  <a:lnTo>
                    <a:pt x="2044" y="1466"/>
                  </a:lnTo>
                  <a:lnTo>
                    <a:pt x="2041" y="1480"/>
                  </a:lnTo>
                  <a:lnTo>
                    <a:pt x="2039" y="1486"/>
                  </a:lnTo>
                  <a:lnTo>
                    <a:pt x="2036" y="1492"/>
                  </a:lnTo>
                  <a:lnTo>
                    <a:pt x="2035" y="1494"/>
                  </a:lnTo>
                  <a:lnTo>
                    <a:pt x="2034" y="1495"/>
                  </a:lnTo>
                  <a:lnTo>
                    <a:pt x="2032" y="1495"/>
                  </a:lnTo>
                  <a:lnTo>
                    <a:pt x="2031" y="1495"/>
                  </a:lnTo>
                  <a:lnTo>
                    <a:pt x="2018" y="1490"/>
                  </a:lnTo>
                  <a:lnTo>
                    <a:pt x="2007" y="1484"/>
                  </a:lnTo>
                  <a:lnTo>
                    <a:pt x="2000" y="1477"/>
                  </a:lnTo>
                  <a:lnTo>
                    <a:pt x="1994" y="1472"/>
                  </a:lnTo>
                  <a:lnTo>
                    <a:pt x="1997" y="1469"/>
                  </a:lnTo>
                  <a:lnTo>
                    <a:pt x="2001" y="1466"/>
                  </a:lnTo>
                  <a:lnTo>
                    <a:pt x="2007" y="1463"/>
                  </a:lnTo>
                  <a:lnTo>
                    <a:pt x="2015" y="1459"/>
                  </a:lnTo>
                  <a:lnTo>
                    <a:pt x="2022" y="1457"/>
                  </a:lnTo>
                  <a:lnTo>
                    <a:pt x="2031" y="1456"/>
                  </a:lnTo>
                  <a:lnTo>
                    <a:pt x="2039" y="1455"/>
                  </a:lnTo>
                  <a:lnTo>
                    <a:pt x="2045" y="1457"/>
                  </a:lnTo>
                  <a:close/>
                  <a:moveTo>
                    <a:pt x="1995" y="1446"/>
                  </a:moveTo>
                  <a:lnTo>
                    <a:pt x="1985" y="1440"/>
                  </a:lnTo>
                  <a:lnTo>
                    <a:pt x="1976" y="1435"/>
                  </a:lnTo>
                  <a:lnTo>
                    <a:pt x="1966" y="1430"/>
                  </a:lnTo>
                  <a:lnTo>
                    <a:pt x="1958" y="1425"/>
                  </a:lnTo>
                  <a:lnTo>
                    <a:pt x="1958" y="1416"/>
                  </a:lnTo>
                  <a:lnTo>
                    <a:pt x="1958" y="1409"/>
                  </a:lnTo>
                  <a:lnTo>
                    <a:pt x="1960" y="1402"/>
                  </a:lnTo>
                  <a:lnTo>
                    <a:pt x="1961" y="1397"/>
                  </a:lnTo>
                  <a:lnTo>
                    <a:pt x="1963" y="1394"/>
                  </a:lnTo>
                  <a:lnTo>
                    <a:pt x="1965" y="1391"/>
                  </a:lnTo>
                  <a:lnTo>
                    <a:pt x="1968" y="1390"/>
                  </a:lnTo>
                  <a:lnTo>
                    <a:pt x="1971" y="1389"/>
                  </a:lnTo>
                  <a:lnTo>
                    <a:pt x="1974" y="1389"/>
                  </a:lnTo>
                  <a:lnTo>
                    <a:pt x="1977" y="1390"/>
                  </a:lnTo>
                  <a:lnTo>
                    <a:pt x="1980" y="1392"/>
                  </a:lnTo>
                  <a:lnTo>
                    <a:pt x="1984" y="1394"/>
                  </a:lnTo>
                  <a:lnTo>
                    <a:pt x="1991" y="1400"/>
                  </a:lnTo>
                  <a:lnTo>
                    <a:pt x="1997" y="1408"/>
                  </a:lnTo>
                  <a:lnTo>
                    <a:pt x="2003" y="1416"/>
                  </a:lnTo>
                  <a:lnTo>
                    <a:pt x="2007" y="1425"/>
                  </a:lnTo>
                  <a:lnTo>
                    <a:pt x="2011" y="1433"/>
                  </a:lnTo>
                  <a:lnTo>
                    <a:pt x="2013" y="1440"/>
                  </a:lnTo>
                  <a:lnTo>
                    <a:pt x="2013" y="1444"/>
                  </a:lnTo>
                  <a:lnTo>
                    <a:pt x="2013" y="1446"/>
                  </a:lnTo>
                  <a:lnTo>
                    <a:pt x="2012" y="1448"/>
                  </a:lnTo>
                  <a:lnTo>
                    <a:pt x="2010" y="1449"/>
                  </a:lnTo>
                  <a:lnTo>
                    <a:pt x="2007" y="1450"/>
                  </a:lnTo>
                  <a:lnTo>
                    <a:pt x="2004" y="1449"/>
                  </a:lnTo>
                  <a:lnTo>
                    <a:pt x="2000" y="1448"/>
                  </a:lnTo>
                  <a:lnTo>
                    <a:pt x="1995" y="1446"/>
                  </a:lnTo>
                  <a:close/>
                  <a:moveTo>
                    <a:pt x="1991" y="1370"/>
                  </a:moveTo>
                  <a:lnTo>
                    <a:pt x="1983" y="1374"/>
                  </a:lnTo>
                  <a:lnTo>
                    <a:pt x="1977" y="1378"/>
                  </a:lnTo>
                  <a:lnTo>
                    <a:pt x="1965" y="1382"/>
                  </a:lnTo>
                  <a:lnTo>
                    <a:pt x="1945" y="1390"/>
                  </a:lnTo>
                  <a:lnTo>
                    <a:pt x="1933" y="1382"/>
                  </a:lnTo>
                  <a:lnTo>
                    <a:pt x="1921" y="1376"/>
                  </a:lnTo>
                  <a:lnTo>
                    <a:pt x="1935" y="1372"/>
                  </a:lnTo>
                  <a:lnTo>
                    <a:pt x="1950" y="1370"/>
                  </a:lnTo>
                  <a:lnTo>
                    <a:pt x="1968" y="1370"/>
                  </a:lnTo>
                  <a:lnTo>
                    <a:pt x="1991" y="1370"/>
                  </a:lnTo>
                  <a:close/>
                  <a:moveTo>
                    <a:pt x="1967" y="1350"/>
                  </a:moveTo>
                  <a:lnTo>
                    <a:pt x="1903" y="1350"/>
                  </a:lnTo>
                  <a:lnTo>
                    <a:pt x="1906" y="1332"/>
                  </a:lnTo>
                  <a:lnTo>
                    <a:pt x="1921" y="1331"/>
                  </a:lnTo>
                  <a:lnTo>
                    <a:pt x="1937" y="1331"/>
                  </a:lnTo>
                  <a:lnTo>
                    <a:pt x="1952" y="1329"/>
                  </a:lnTo>
                  <a:lnTo>
                    <a:pt x="1967" y="1329"/>
                  </a:lnTo>
                  <a:lnTo>
                    <a:pt x="1967" y="1350"/>
                  </a:lnTo>
                  <a:close/>
                  <a:moveTo>
                    <a:pt x="1939" y="1282"/>
                  </a:moveTo>
                  <a:lnTo>
                    <a:pt x="1938" y="1291"/>
                  </a:lnTo>
                  <a:lnTo>
                    <a:pt x="1938" y="1302"/>
                  </a:lnTo>
                  <a:lnTo>
                    <a:pt x="1923" y="1303"/>
                  </a:lnTo>
                  <a:lnTo>
                    <a:pt x="1908" y="1304"/>
                  </a:lnTo>
                  <a:lnTo>
                    <a:pt x="1895" y="1305"/>
                  </a:lnTo>
                  <a:lnTo>
                    <a:pt x="1881" y="1307"/>
                  </a:lnTo>
                  <a:lnTo>
                    <a:pt x="1873" y="1299"/>
                  </a:lnTo>
                  <a:lnTo>
                    <a:pt x="1866" y="1291"/>
                  </a:lnTo>
                  <a:lnTo>
                    <a:pt x="1873" y="1284"/>
                  </a:lnTo>
                  <a:lnTo>
                    <a:pt x="1882" y="1280"/>
                  </a:lnTo>
                  <a:lnTo>
                    <a:pt x="1889" y="1277"/>
                  </a:lnTo>
                  <a:lnTo>
                    <a:pt x="1898" y="1276"/>
                  </a:lnTo>
                  <a:lnTo>
                    <a:pt x="1907" y="1276"/>
                  </a:lnTo>
                  <a:lnTo>
                    <a:pt x="1917" y="1277"/>
                  </a:lnTo>
                  <a:lnTo>
                    <a:pt x="1927" y="1279"/>
                  </a:lnTo>
                  <a:lnTo>
                    <a:pt x="1939" y="1282"/>
                  </a:lnTo>
                  <a:close/>
                  <a:moveTo>
                    <a:pt x="1910" y="1241"/>
                  </a:moveTo>
                  <a:lnTo>
                    <a:pt x="1893" y="1247"/>
                  </a:lnTo>
                  <a:lnTo>
                    <a:pt x="1877" y="1254"/>
                  </a:lnTo>
                  <a:lnTo>
                    <a:pt x="1861" y="1261"/>
                  </a:lnTo>
                  <a:lnTo>
                    <a:pt x="1849" y="1264"/>
                  </a:lnTo>
                  <a:lnTo>
                    <a:pt x="1844" y="1252"/>
                  </a:lnTo>
                  <a:lnTo>
                    <a:pt x="1840" y="1242"/>
                  </a:lnTo>
                  <a:lnTo>
                    <a:pt x="1858" y="1235"/>
                  </a:lnTo>
                  <a:lnTo>
                    <a:pt x="1873" y="1231"/>
                  </a:lnTo>
                  <a:lnTo>
                    <a:pt x="1882" y="1231"/>
                  </a:lnTo>
                  <a:lnTo>
                    <a:pt x="1890" y="1232"/>
                  </a:lnTo>
                  <a:lnTo>
                    <a:pt x="1900" y="1235"/>
                  </a:lnTo>
                  <a:lnTo>
                    <a:pt x="1910" y="1241"/>
                  </a:lnTo>
                  <a:close/>
                  <a:moveTo>
                    <a:pt x="1886" y="1193"/>
                  </a:moveTo>
                  <a:lnTo>
                    <a:pt x="1861" y="1207"/>
                  </a:lnTo>
                  <a:lnTo>
                    <a:pt x="1847" y="1214"/>
                  </a:lnTo>
                  <a:lnTo>
                    <a:pt x="1842" y="1216"/>
                  </a:lnTo>
                  <a:lnTo>
                    <a:pt x="1839" y="1217"/>
                  </a:lnTo>
                  <a:lnTo>
                    <a:pt x="1832" y="1212"/>
                  </a:lnTo>
                  <a:lnTo>
                    <a:pt x="1828" y="1208"/>
                  </a:lnTo>
                  <a:lnTo>
                    <a:pt x="1826" y="1205"/>
                  </a:lnTo>
                  <a:lnTo>
                    <a:pt x="1825" y="1202"/>
                  </a:lnTo>
                  <a:lnTo>
                    <a:pt x="1826" y="1200"/>
                  </a:lnTo>
                  <a:lnTo>
                    <a:pt x="1827" y="1196"/>
                  </a:lnTo>
                  <a:lnTo>
                    <a:pt x="1830" y="1192"/>
                  </a:lnTo>
                  <a:lnTo>
                    <a:pt x="1833" y="1188"/>
                  </a:lnTo>
                  <a:lnTo>
                    <a:pt x="1846" y="1188"/>
                  </a:lnTo>
                  <a:lnTo>
                    <a:pt x="1860" y="1188"/>
                  </a:lnTo>
                  <a:lnTo>
                    <a:pt x="1872" y="1189"/>
                  </a:lnTo>
                  <a:lnTo>
                    <a:pt x="1885" y="1189"/>
                  </a:lnTo>
                  <a:lnTo>
                    <a:pt x="1885" y="1191"/>
                  </a:lnTo>
                  <a:lnTo>
                    <a:pt x="1886" y="1193"/>
                  </a:lnTo>
                  <a:close/>
                  <a:moveTo>
                    <a:pt x="1846" y="1150"/>
                  </a:moveTo>
                  <a:lnTo>
                    <a:pt x="1838" y="1155"/>
                  </a:lnTo>
                  <a:lnTo>
                    <a:pt x="1830" y="1160"/>
                  </a:lnTo>
                  <a:lnTo>
                    <a:pt x="1826" y="1163"/>
                  </a:lnTo>
                  <a:lnTo>
                    <a:pt x="1823" y="1165"/>
                  </a:lnTo>
                  <a:lnTo>
                    <a:pt x="1819" y="1166"/>
                  </a:lnTo>
                  <a:lnTo>
                    <a:pt x="1813" y="1166"/>
                  </a:lnTo>
                  <a:lnTo>
                    <a:pt x="1809" y="1166"/>
                  </a:lnTo>
                  <a:lnTo>
                    <a:pt x="1806" y="1164"/>
                  </a:lnTo>
                  <a:lnTo>
                    <a:pt x="1803" y="1160"/>
                  </a:lnTo>
                  <a:lnTo>
                    <a:pt x="1801" y="1157"/>
                  </a:lnTo>
                  <a:lnTo>
                    <a:pt x="1797" y="1151"/>
                  </a:lnTo>
                  <a:lnTo>
                    <a:pt x="1795" y="1147"/>
                  </a:lnTo>
                  <a:lnTo>
                    <a:pt x="1808" y="1140"/>
                  </a:lnTo>
                  <a:lnTo>
                    <a:pt x="1817" y="1135"/>
                  </a:lnTo>
                  <a:lnTo>
                    <a:pt x="1823" y="1133"/>
                  </a:lnTo>
                  <a:lnTo>
                    <a:pt x="1828" y="1133"/>
                  </a:lnTo>
                  <a:lnTo>
                    <a:pt x="1835" y="1134"/>
                  </a:lnTo>
                  <a:lnTo>
                    <a:pt x="1844" y="1135"/>
                  </a:lnTo>
                  <a:lnTo>
                    <a:pt x="1845" y="1142"/>
                  </a:lnTo>
                  <a:lnTo>
                    <a:pt x="1846" y="1150"/>
                  </a:lnTo>
                  <a:close/>
                  <a:moveTo>
                    <a:pt x="1813" y="1105"/>
                  </a:moveTo>
                  <a:lnTo>
                    <a:pt x="1806" y="1112"/>
                  </a:lnTo>
                  <a:lnTo>
                    <a:pt x="1797" y="1117"/>
                  </a:lnTo>
                  <a:lnTo>
                    <a:pt x="1793" y="1120"/>
                  </a:lnTo>
                  <a:lnTo>
                    <a:pt x="1790" y="1121"/>
                  </a:lnTo>
                  <a:lnTo>
                    <a:pt x="1786" y="1123"/>
                  </a:lnTo>
                  <a:lnTo>
                    <a:pt x="1783" y="1123"/>
                  </a:lnTo>
                  <a:lnTo>
                    <a:pt x="1771" y="1116"/>
                  </a:lnTo>
                  <a:lnTo>
                    <a:pt x="1761" y="1110"/>
                  </a:lnTo>
                  <a:lnTo>
                    <a:pt x="1767" y="1097"/>
                  </a:lnTo>
                  <a:lnTo>
                    <a:pt x="1774" y="1085"/>
                  </a:lnTo>
                  <a:lnTo>
                    <a:pt x="1782" y="1087"/>
                  </a:lnTo>
                  <a:lnTo>
                    <a:pt x="1790" y="1092"/>
                  </a:lnTo>
                  <a:lnTo>
                    <a:pt x="1801" y="1097"/>
                  </a:lnTo>
                  <a:lnTo>
                    <a:pt x="1813" y="1105"/>
                  </a:lnTo>
                  <a:close/>
                  <a:moveTo>
                    <a:pt x="1795" y="1070"/>
                  </a:moveTo>
                  <a:lnTo>
                    <a:pt x="1792" y="1077"/>
                  </a:lnTo>
                  <a:lnTo>
                    <a:pt x="1775" y="1077"/>
                  </a:lnTo>
                  <a:lnTo>
                    <a:pt x="1758" y="1077"/>
                  </a:lnTo>
                  <a:lnTo>
                    <a:pt x="1743" y="1077"/>
                  </a:lnTo>
                  <a:lnTo>
                    <a:pt x="1727" y="1078"/>
                  </a:lnTo>
                  <a:lnTo>
                    <a:pt x="1717" y="1070"/>
                  </a:lnTo>
                  <a:lnTo>
                    <a:pt x="1727" y="1064"/>
                  </a:lnTo>
                  <a:lnTo>
                    <a:pt x="1735" y="1060"/>
                  </a:lnTo>
                  <a:lnTo>
                    <a:pt x="1743" y="1058"/>
                  </a:lnTo>
                  <a:lnTo>
                    <a:pt x="1751" y="1057"/>
                  </a:lnTo>
                  <a:lnTo>
                    <a:pt x="1758" y="1058"/>
                  </a:lnTo>
                  <a:lnTo>
                    <a:pt x="1769" y="1060"/>
                  </a:lnTo>
                  <a:lnTo>
                    <a:pt x="1781" y="1063"/>
                  </a:lnTo>
                  <a:lnTo>
                    <a:pt x="1795" y="1070"/>
                  </a:lnTo>
                  <a:close/>
                  <a:moveTo>
                    <a:pt x="1764" y="1021"/>
                  </a:moveTo>
                  <a:lnTo>
                    <a:pt x="1762" y="1026"/>
                  </a:lnTo>
                  <a:lnTo>
                    <a:pt x="1762" y="1033"/>
                  </a:lnTo>
                  <a:lnTo>
                    <a:pt x="1752" y="1034"/>
                  </a:lnTo>
                  <a:lnTo>
                    <a:pt x="1743" y="1035"/>
                  </a:lnTo>
                  <a:lnTo>
                    <a:pt x="1734" y="1036"/>
                  </a:lnTo>
                  <a:lnTo>
                    <a:pt x="1726" y="1037"/>
                  </a:lnTo>
                  <a:lnTo>
                    <a:pt x="1688" y="1010"/>
                  </a:lnTo>
                  <a:lnTo>
                    <a:pt x="1689" y="1006"/>
                  </a:lnTo>
                  <a:lnTo>
                    <a:pt x="1691" y="1003"/>
                  </a:lnTo>
                  <a:lnTo>
                    <a:pt x="1694" y="1002"/>
                  </a:lnTo>
                  <a:lnTo>
                    <a:pt x="1698" y="1001"/>
                  </a:lnTo>
                  <a:lnTo>
                    <a:pt x="1710" y="1002"/>
                  </a:lnTo>
                  <a:lnTo>
                    <a:pt x="1724" y="1005"/>
                  </a:lnTo>
                  <a:lnTo>
                    <a:pt x="1749" y="1015"/>
                  </a:lnTo>
                  <a:lnTo>
                    <a:pt x="1764" y="1021"/>
                  </a:lnTo>
                  <a:close/>
                  <a:moveTo>
                    <a:pt x="1734" y="989"/>
                  </a:moveTo>
                  <a:lnTo>
                    <a:pt x="1731" y="990"/>
                  </a:lnTo>
                  <a:lnTo>
                    <a:pt x="1729" y="992"/>
                  </a:lnTo>
                  <a:lnTo>
                    <a:pt x="1717" y="988"/>
                  </a:lnTo>
                  <a:lnTo>
                    <a:pt x="1708" y="984"/>
                  </a:lnTo>
                  <a:lnTo>
                    <a:pt x="1697" y="980"/>
                  </a:lnTo>
                  <a:lnTo>
                    <a:pt x="1688" y="977"/>
                  </a:lnTo>
                  <a:lnTo>
                    <a:pt x="1691" y="970"/>
                  </a:lnTo>
                  <a:lnTo>
                    <a:pt x="1695" y="965"/>
                  </a:lnTo>
                  <a:lnTo>
                    <a:pt x="1705" y="968"/>
                  </a:lnTo>
                  <a:lnTo>
                    <a:pt x="1714" y="971"/>
                  </a:lnTo>
                  <a:lnTo>
                    <a:pt x="1724" y="975"/>
                  </a:lnTo>
                  <a:lnTo>
                    <a:pt x="1734" y="980"/>
                  </a:lnTo>
                  <a:lnTo>
                    <a:pt x="1734" y="989"/>
                  </a:lnTo>
                  <a:close/>
                  <a:moveTo>
                    <a:pt x="1705" y="959"/>
                  </a:moveTo>
                  <a:lnTo>
                    <a:pt x="1695" y="954"/>
                  </a:lnTo>
                  <a:lnTo>
                    <a:pt x="1687" y="950"/>
                  </a:lnTo>
                  <a:lnTo>
                    <a:pt x="1679" y="946"/>
                  </a:lnTo>
                  <a:lnTo>
                    <a:pt x="1673" y="941"/>
                  </a:lnTo>
                  <a:lnTo>
                    <a:pt x="1668" y="936"/>
                  </a:lnTo>
                  <a:lnTo>
                    <a:pt x="1666" y="931"/>
                  </a:lnTo>
                  <a:lnTo>
                    <a:pt x="1663" y="926"/>
                  </a:lnTo>
                  <a:lnTo>
                    <a:pt x="1664" y="919"/>
                  </a:lnTo>
                  <a:lnTo>
                    <a:pt x="1669" y="918"/>
                  </a:lnTo>
                  <a:lnTo>
                    <a:pt x="1673" y="918"/>
                  </a:lnTo>
                  <a:lnTo>
                    <a:pt x="1677" y="919"/>
                  </a:lnTo>
                  <a:lnTo>
                    <a:pt x="1681" y="921"/>
                  </a:lnTo>
                  <a:lnTo>
                    <a:pt x="1691" y="924"/>
                  </a:lnTo>
                  <a:lnTo>
                    <a:pt x="1704" y="930"/>
                  </a:lnTo>
                  <a:lnTo>
                    <a:pt x="1700" y="935"/>
                  </a:lnTo>
                  <a:lnTo>
                    <a:pt x="1699" y="941"/>
                  </a:lnTo>
                  <a:lnTo>
                    <a:pt x="1699" y="945"/>
                  </a:lnTo>
                  <a:lnTo>
                    <a:pt x="1701" y="950"/>
                  </a:lnTo>
                  <a:lnTo>
                    <a:pt x="1705" y="956"/>
                  </a:lnTo>
                  <a:lnTo>
                    <a:pt x="1705" y="959"/>
                  </a:lnTo>
                  <a:close/>
                  <a:moveTo>
                    <a:pt x="1677" y="903"/>
                  </a:moveTo>
                  <a:lnTo>
                    <a:pt x="1667" y="900"/>
                  </a:lnTo>
                  <a:lnTo>
                    <a:pt x="1657" y="898"/>
                  </a:lnTo>
                  <a:lnTo>
                    <a:pt x="1660" y="890"/>
                  </a:lnTo>
                  <a:lnTo>
                    <a:pt x="1664" y="882"/>
                  </a:lnTo>
                  <a:lnTo>
                    <a:pt x="1668" y="885"/>
                  </a:lnTo>
                  <a:lnTo>
                    <a:pt x="1671" y="888"/>
                  </a:lnTo>
                  <a:lnTo>
                    <a:pt x="1674" y="891"/>
                  </a:lnTo>
                  <a:lnTo>
                    <a:pt x="1676" y="895"/>
                  </a:lnTo>
                  <a:lnTo>
                    <a:pt x="1678" y="898"/>
                  </a:lnTo>
                  <a:lnTo>
                    <a:pt x="1679" y="902"/>
                  </a:lnTo>
                  <a:lnTo>
                    <a:pt x="1679" y="903"/>
                  </a:lnTo>
                  <a:lnTo>
                    <a:pt x="1678" y="903"/>
                  </a:lnTo>
                  <a:lnTo>
                    <a:pt x="1677" y="903"/>
                  </a:lnTo>
                  <a:close/>
                  <a:moveTo>
                    <a:pt x="1677" y="810"/>
                  </a:moveTo>
                  <a:lnTo>
                    <a:pt x="1677" y="821"/>
                  </a:lnTo>
                  <a:lnTo>
                    <a:pt x="1675" y="830"/>
                  </a:lnTo>
                  <a:lnTo>
                    <a:pt x="1671" y="839"/>
                  </a:lnTo>
                  <a:lnTo>
                    <a:pt x="1664" y="851"/>
                  </a:lnTo>
                  <a:lnTo>
                    <a:pt x="1643" y="851"/>
                  </a:lnTo>
                  <a:lnTo>
                    <a:pt x="1623" y="851"/>
                  </a:lnTo>
                  <a:lnTo>
                    <a:pt x="1603" y="851"/>
                  </a:lnTo>
                  <a:lnTo>
                    <a:pt x="1583" y="851"/>
                  </a:lnTo>
                  <a:lnTo>
                    <a:pt x="1563" y="851"/>
                  </a:lnTo>
                  <a:lnTo>
                    <a:pt x="1543" y="851"/>
                  </a:lnTo>
                  <a:lnTo>
                    <a:pt x="1523" y="852"/>
                  </a:lnTo>
                  <a:lnTo>
                    <a:pt x="1503" y="852"/>
                  </a:lnTo>
                  <a:lnTo>
                    <a:pt x="1501" y="838"/>
                  </a:lnTo>
                  <a:lnTo>
                    <a:pt x="1501" y="830"/>
                  </a:lnTo>
                  <a:lnTo>
                    <a:pt x="1503" y="822"/>
                  </a:lnTo>
                  <a:lnTo>
                    <a:pt x="1506" y="813"/>
                  </a:lnTo>
                  <a:lnTo>
                    <a:pt x="1524" y="811"/>
                  </a:lnTo>
                  <a:lnTo>
                    <a:pt x="1545" y="807"/>
                  </a:lnTo>
                  <a:lnTo>
                    <a:pt x="1568" y="805"/>
                  </a:lnTo>
                  <a:lnTo>
                    <a:pt x="1593" y="802"/>
                  </a:lnTo>
                  <a:lnTo>
                    <a:pt x="1617" y="801"/>
                  </a:lnTo>
                  <a:lnTo>
                    <a:pt x="1640" y="801"/>
                  </a:lnTo>
                  <a:lnTo>
                    <a:pt x="1651" y="802"/>
                  </a:lnTo>
                  <a:lnTo>
                    <a:pt x="1660" y="804"/>
                  </a:lnTo>
                  <a:lnTo>
                    <a:pt x="1670" y="806"/>
                  </a:lnTo>
                  <a:lnTo>
                    <a:pt x="1677" y="810"/>
                  </a:lnTo>
                  <a:close/>
                  <a:moveTo>
                    <a:pt x="1604" y="621"/>
                  </a:moveTo>
                  <a:lnTo>
                    <a:pt x="1590" y="615"/>
                  </a:lnTo>
                  <a:lnTo>
                    <a:pt x="1575" y="610"/>
                  </a:lnTo>
                  <a:lnTo>
                    <a:pt x="1574" y="600"/>
                  </a:lnTo>
                  <a:lnTo>
                    <a:pt x="1575" y="592"/>
                  </a:lnTo>
                  <a:lnTo>
                    <a:pt x="1578" y="587"/>
                  </a:lnTo>
                  <a:lnTo>
                    <a:pt x="1581" y="583"/>
                  </a:lnTo>
                  <a:lnTo>
                    <a:pt x="1586" y="581"/>
                  </a:lnTo>
                  <a:lnTo>
                    <a:pt x="1592" y="581"/>
                  </a:lnTo>
                  <a:lnTo>
                    <a:pt x="1597" y="582"/>
                  </a:lnTo>
                  <a:lnTo>
                    <a:pt x="1602" y="585"/>
                  </a:lnTo>
                  <a:lnTo>
                    <a:pt x="1608" y="588"/>
                  </a:lnTo>
                  <a:lnTo>
                    <a:pt x="1612" y="592"/>
                  </a:lnTo>
                  <a:lnTo>
                    <a:pt x="1615" y="596"/>
                  </a:lnTo>
                  <a:lnTo>
                    <a:pt x="1617" y="601"/>
                  </a:lnTo>
                  <a:lnTo>
                    <a:pt x="1617" y="607"/>
                  </a:lnTo>
                  <a:lnTo>
                    <a:pt x="1615" y="612"/>
                  </a:lnTo>
                  <a:lnTo>
                    <a:pt x="1611" y="616"/>
                  </a:lnTo>
                  <a:lnTo>
                    <a:pt x="1604" y="621"/>
                  </a:lnTo>
                  <a:close/>
                  <a:moveTo>
                    <a:pt x="1623" y="757"/>
                  </a:moveTo>
                  <a:lnTo>
                    <a:pt x="1576" y="770"/>
                  </a:lnTo>
                  <a:lnTo>
                    <a:pt x="1571" y="763"/>
                  </a:lnTo>
                  <a:lnTo>
                    <a:pt x="1567" y="756"/>
                  </a:lnTo>
                  <a:lnTo>
                    <a:pt x="1580" y="750"/>
                  </a:lnTo>
                  <a:lnTo>
                    <a:pt x="1602" y="743"/>
                  </a:lnTo>
                  <a:lnTo>
                    <a:pt x="1608" y="741"/>
                  </a:lnTo>
                  <a:lnTo>
                    <a:pt x="1612" y="741"/>
                  </a:lnTo>
                  <a:lnTo>
                    <a:pt x="1617" y="741"/>
                  </a:lnTo>
                  <a:lnTo>
                    <a:pt x="1620" y="742"/>
                  </a:lnTo>
                  <a:lnTo>
                    <a:pt x="1623" y="744"/>
                  </a:lnTo>
                  <a:lnTo>
                    <a:pt x="1624" y="747"/>
                  </a:lnTo>
                  <a:lnTo>
                    <a:pt x="1625" y="751"/>
                  </a:lnTo>
                  <a:lnTo>
                    <a:pt x="1623" y="757"/>
                  </a:lnTo>
                  <a:close/>
                  <a:moveTo>
                    <a:pt x="1618" y="660"/>
                  </a:moveTo>
                  <a:lnTo>
                    <a:pt x="1623" y="668"/>
                  </a:lnTo>
                  <a:lnTo>
                    <a:pt x="1628" y="676"/>
                  </a:lnTo>
                  <a:lnTo>
                    <a:pt x="1622" y="683"/>
                  </a:lnTo>
                  <a:lnTo>
                    <a:pt x="1617" y="688"/>
                  </a:lnTo>
                  <a:lnTo>
                    <a:pt x="1612" y="692"/>
                  </a:lnTo>
                  <a:lnTo>
                    <a:pt x="1606" y="693"/>
                  </a:lnTo>
                  <a:lnTo>
                    <a:pt x="1595" y="692"/>
                  </a:lnTo>
                  <a:lnTo>
                    <a:pt x="1585" y="690"/>
                  </a:lnTo>
                  <a:lnTo>
                    <a:pt x="1578" y="688"/>
                  </a:lnTo>
                  <a:lnTo>
                    <a:pt x="1573" y="685"/>
                  </a:lnTo>
                  <a:lnTo>
                    <a:pt x="1570" y="683"/>
                  </a:lnTo>
                  <a:lnTo>
                    <a:pt x="1567" y="680"/>
                  </a:lnTo>
                  <a:lnTo>
                    <a:pt x="1566" y="676"/>
                  </a:lnTo>
                  <a:lnTo>
                    <a:pt x="1567" y="673"/>
                  </a:lnTo>
                  <a:lnTo>
                    <a:pt x="1571" y="670"/>
                  </a:lnTo>
                  <a:lnTo>
                    <a:pt x="1574" y="667"/>
                  </a:lnTo>
                  <a:lnTo>
                    <a:pt x="1579" y="665"/>
                  </a:lnTo>
                  <a:lnTo>
                    <a:pt x="1585" y="663"/>
                  </a:lnTo>
                  <a:lnTo>
                    <a:pt x="1592" y="661"/>
                  </a:lnTo>
                  <a:lnTo>
                    <a:pt x="1600" y="660"/>
                  </a:lnTo>
                  <a:lnTo>
                    <a:pt x="1609" y="660"/>
                  </a:lnTo>
                  <a:lnTo>
                    <a:pt x="1618" y="660"/>
                  </a:lnTo>
                  <a:close/>
                  <a:moveTo>
                    <a:pt x="1640" y="539"/>
                  </a:moveTo>
                  <a:lnTo>
                    <a:pt x="1628" y="544"/>
                  </a:lnTo>
                  <a:lnTo>
                    <a:pt x="1615" y="550"/>
                  </a:lnTo>
                  <a:lnTo>
                    <a:pt x="1602" y="555"/>
                  </a:lnTo>
                  <a:lnTo>
                    <a:pt x="1590" y="560"/>
                  </a:lnTo>
                  <a:lnTo>
                    <a:pt x="1582" y="559"/>
                  </a:lnTo>
                  <a:lnTo>
                    <a:pt x="1574" y="556"/>
                  </a:lnTo>
                  <a:lnTo>
                    <a:pt x="1567" y="554"/>
                  </a:lnTo>
                  <a:lnTo>
                    <a:pt x="1560" y="551"/>
                  </a:lnTo>
                  <a:lnTo>
                    <a:pt x="1555" y="548"/>
                  </a:lnTo>
                  <a:lnTo>
                    <a:pt x="1548" y="543"/>
                  </a:lnTo>
                  <a:lnTo>
                    <a:pt x="1543" y="540"/>
                  </a:lnTo>
                  <a:lnTo>
                    <a:pt x="1539" y="536"/>
                  </a:lnTo>
                  <a:lnTo>
                    <a:pt x="1530" y="526"/>
                  </a:lnTo>
                  <a:lnTo>
                    <a:pt x="1524" y="516"/>
                  </a:lnTo>
                  <a:lnTo>
                    <a:pt x="1520" y="504"/>
                  </a:lnTo>
                  <a:lnTo>
                    <a:pt x="1517" y="494"/>
                  </a:lnTo>
                  <a:lnTo>
                    <a:pt x="1517" y="482"/>
                  </a:lnTo>
                  <a:lnTo>
                    <a:pt x="1518" y="470"/>
                  </a:lnTo>
                  <a:lnTo>
                    <a:pt x="1521" y="459"/>
                  </a:lnTo>
                  <a:lnTo>
                    <a:pt x="1526" y="448"/>
                  </a:lnTo>
                  <a:lnTo>
                    <a:pt x="1534" y="438"/>
                  </a:lnTo>
                  <a:lnTo>
                    <a:pt x="1542" y="428"/>
                  </a:lnTo>
                  <a:lnTo>
                    <a:pt x="1547" y="424"/>
                  </a:lnTo>
                  <a:lnTo>
                    <a:pt x="1554" y="421"/>
                  </a:lnTo>
                  <a:lnTo>
                    <a:pt x="1560" y="416"/>
                  </a:lnTo>
                  <a:lnTo>
                    <a:pt x="1566" y="413"/>
                  </a:lnTo>
                  <a:lnTo>
                    <a:pt x="1566" y="391"/>
                  </a:lnTo>
                  <a:lnTo>
                    <a:pt x="1566" y="369"/>
                  </a:lnTo>
                  <a:lnTo>
                    <a:pt x="1566" y="347"/>
                  </a:lnTo>
                  <a:lnTo>
                    <a:pt x="1567" y="325"/>
                  </a:lnTo>
                  <a:lnTo>
                    <a:pt x="1537" y="325"/>
                  </a:lnTo>
                  <a:lnTo>
                    <a:pt x="1506" y="325"/>
                  </a:lnTo>
                  <a:lnTo>
                    <a:pt x="1477" y="325"/>
                  </a:lnTo>
                  <a:lnTo>
                    <a:pt x="1446" y="326"/>
                  </a:lnTo>
                  <a:lnTo>
                    <a:pt x="1442" y="335"/>
                  </a:lnTo>
                  <a:lnTo>
                    <a:pt x="1435" y="344"/>
                  </a:lnTo>
                  <a:lnTo>
                    <a:pt x="1430" y="350"/>
                  </a:lnTo>
                  <a:lnTo>
                    <a:pt x="1423" y="355"/>
                  </a:lnTo>
                  <a:lnTo>
                    <a:pt x="1415" y="358"/>
                  </a:lnTo>
                  <a:lnTo>
                    <a:pt x="1408" y="360"/>
                  </a:lnTo>
                  <a:lnTo>
                    <a:pt x="1400" y="362"/>
                  </a:lnTo>
                  <a:lnTo>
                    <a:pt x="1392" y="362"/>
                  </a:lnTo>
                  <a:lnTo>
                    <a:pt x="1384" y="360"/>
                  </a:lnTo>
                  <a:lnTo>
                    <a:pt x="1375" y="358"/>
                  </a:lnTo>
                  <a:lnTo>
                    <a:pt x="1367" y="355"/>
                  </a:lnTo>
                  <a:lnTo>
                    <a:pt x="1358" y="351"/>
                  </a:lnTo>
                  <a:lnTo>
                    <a:pt x="1351" y="346"/>
                  </a:lnTo>
                  <a:lnTo>
                    <a:pt x="1344" y="340"/>
                  </a:lnTo>
                  <a:lnTo>
                    <a:pt x="1337" y="334"/>
                  </a:lnTo>
                  <a:lnTo>
                    <a:pt x="1331" y="328"/>
                  </a:lnTo>
                  <a:lnTo>
                    <a:pt x="1326" y="320"/>
                  </a:lnTo>
                  <a:lnTo>
                    <a:pt x="1320" y="313"/>
                  </a:lnTo>
                  <a:lnTo>
                    <a:pt x="1317" y="306"/>
                  </a:lnTo>
                  <a:lnTo>
                    <a:pt x="1314" y="298"/>
                  </a:lnTo>
                  <a:lnTo>
                    <a:pt x="1312" y="290"/>
                  </a:lnTo>
                  <a:lnTo>
                    <a:pt x="1312" y="281"/>
                  </a:lnTo>
                  <a:lnTo>
                    <a:pt x="1312" y="273"/>
                  </a:lnTo>
                  <a:lnTo>
                    <a:pt x="1315" y="265"/>
                  </a:lnTo>
                  <a:lnTo>
                    <a:pt x="1318" y="258"/>
                  </a:lnTo>
                  <a:lnTo>
                    <a:pt x="1324" y="250"/>
                  </a:lnTo>
                  <a:lnTo>
                    <a:pt x="1331" y="243"/>
                  </a:lnTo>
                  <a:lnTo>
                    <a:pt x="1339" y="236"/>
                  </a:lnTo>
                  <a:lnTo>
                    <a:pt x="1350" y="229"/>
                  </a:lnTo>
                  <a:lnTo>
                    <a:pt x="1363" y="224"/>
                  </a:lnTo>
                  <a:lnTo>
                    <a:pt x="1377" y="219"/>
                  </a:lnTo>
                  <a:lnTo>
                    <a:pt x="1394" y="215"/>
                  </a:lnTo>
                  <a:lnTo>
                    <a:pt x="1417" y="223"/>
                  </a:lnTo>
                  <a:lnTo>
                    <a:pt x="1429" y="231"/>
                  </a:lnTo>
                  <a:lnTo>
                    <a:pt x="1434" y="235"/>
                  </a:lnTo>
                  <a:lnTo>
                    <a:pt x="1440" y="242"/>
                  </a:lnTo>
                  <a:lnTo>
                    <a:pt x="1444" y="253"/>
                  </a:lnTo>
                  <a:lnTo>
                    <a:pt x="1450" y="267"/>
                  </a:lnTo>
                  <a:lnTo>
                    <a:pt x="1479" y="267"/>
                  </a:lnTo>
                  <a:lnTo>
                    <a:pt x="1508" y="267"/>
                  </a:lnTo>
                  <a:lnTo>
                    <a:pt x="1538" y="267"/>
                  </a:lnTo>
                  <a:lnTo>
                    <a:pt x="1567" y="267"/>
                  </a:lnTo>
                  <a:lnTo>
                    <a:pt x="1566" y="242"/>
                  </a:lnTo>
                  <a:lnTo>
                    <a:pt x="1566" y="216"/>
                  </a:lnTo>
                  <a:lnTo>
                    <a:pt x="1565" y="189"/>
                  </a:lnTo>
                  <a:lnTo>
                    <a:pt x="1565" y="164"/>
                  </a:lnTo>
                  <a:lnTo>
                    <a:pt x="1552" y="157"/>
                  </a:lnTo>
                  <a:lnTo>
                    <a:pt x="1539" y="149"/>
                  </a:lnTo>
                  <a:lnTo>
                    <a:pt x="1530" y="142"/>
                  </a:lnTo>
                  <a:lnTo>
                    <a:pt x="1523" y="133"/>
                  </a:lnTo>
                  <a:lnTo>
                    <a:pt x="1519" y="125"/>
                  </a:lnTo>
                  <a:lnTo>
                    <a:pt x="1517" y="116"/>
                  </a:lnTo>
                  <a:lnTo>
                    <a:pt x="1517" y="108"/>
                  </a:lnTo>
                  <a:lnTo>
                    <a:pt x="1519" y="99"/>
                  </a:lnTo>
                  <a:lnTo>
                    <a:pt x="1522" y="91"/>
                  </a:lnTo>
                  <a:lnTo>
                    <a:pt x="1526" y="83"/>
                  </a:lnTo>
                  <a:lnTo>
                    <a:pt x="1533" y="74"/>
                  </a:lnTo>
                  <a:lnTo>
                    <a:pt x="1539" y="67"/>
                  </a:lnTo>
                  <a:lnTo>
                    <a:pt x="1547" y="59"/>
                  </a:lnTo>
                  <a:lnTo>
                    <a:pt x="1556" y="53"/>
                  </a:lnTo>
                  <a:lnTo>
                    <a:pt x="1565" y="48"/>
                  </a:lnTo>
                  <a:lnTo>
                    <a:pt x="1575" y="42"/>
                  </a:lnTo>
                  <a:lnTo>
                    <a:pt x="1585" y="38"/>
                  </a:lnTo>
                  <a:lnTo>
                    <a:pt x="1595" y="36"/>
                  </a:lnTo>
                  <a:lnTo>
                    <a:pt x="1605" y="34"/>
                  </a:lnTo>
                  <a:lnTo>
                    <a:pt x="1615" y="33"/>
                  </a:lnTo>
                  <a:lnTo>
                    <a:pt x="1623" y="34"/>
                  </a:lnTo>
                  <a:lnTo>
                    <a:pt x="1633" y="36"/>
                  </a:lnTo>
                  <a:lnTo>
                    <a:pt x="1640" y="39"/>
                  </a:lnTo>
                  <a:lnTo>
                    <a:pt x="1648" y="45"/>
                  </a:lnTo>
                  <a:lnTo>
                    <a:pt x="1653" y="51"/>
                  </a:lnTo>
                  <a:lnTo>
                    <a:pt x="1657" y="59"/>
                  </a:lnTo>
                  <a:lnTo>
                    <a:pt x="1660" y="70"/>
                  </a:lnTo>
                  <a:lnTo>
                    <a:pt x="1661" y="83"/>
                  </a:lnTo>
                  <a:lnTo>
                    <a:pt x="1661" y="97"/>
                  </a:lnTo>
                  <a:lnTo>
                    <a:pt x="1659" y="114"/>
                  </a:lnTo>
                  <a:lnTo>
                    <a:pt x="1654" y="133"/>
                  </a:lnTo>
                  <a:lnTo>
                    <a:pt x="1648" y="154"/>
                  </a:lnTo>
                  <a:lnTo>
                    <a:pt x="1625" y="165"/>
                  </a:lnTo>
                  <a:lnTo>
                    <a:pt x="1624" y="190"/>
                  </a:lnTo>
                  <a:lnTo>
                    <a:pt x="1624" y="217"/>
                  </a:lnTo>
                  <a:lnTo>
                    <a:pt x="1624" y="242"/>
                  </a:lnTo>
                  <a:lnTo>
                    <a:pt x="1624" y="267"/>
                  </a:lnTo>
                  <a:lnTo>
                    <a:pt x="1649" y="267"/>
                  </a:lnTo>
                  <a:lnTo>
                    <a:pt x="1674" y="267"/>
                  </a:lnTo>
                  <a:lnTo>
                    <a:pt x="1698" y="267"/>
                  </a:lnTo>
                  <a:lnTo>
                    <a:pt x="1724" y="267"/>
                  </a:lnTo>
                  <a:lnTo>
                    <a:pt x="1727" y="256"/>
                  </a:lnTo>
                  <a:lnTo>
                    <a:pt x="1732" y="246"/>
                  </a:lnTo>
                  <a:lnTo>
                    <a:pt x="1737" y="239"/>
                  </a:lnTo>
                  <a:lnTo>
                    <a:pt x="1743" y="233"/>
                  </a:lnTo>
                  <a:lnTo>
                    <a:pt x="1749" y="227"/>
                  </a:lnTo>
                  <a:lnTo>
                    <a:pt x="1755" y="223"/>
                  </a:lnTo>
                  <a:lnTo>
                    <a:pt x="1763" y="221"/>
                  </a:lnTo>
                  <a:lnTo>
                    <a:pt x="1770" y="219"/>
                  </a:lnTo>
                  <a:lnTo>
                    <a:pt x="1778" y="218"/>
                  </a:lnTo>
                  <a:lnTo>
                    <a:pt x="1787" y="219"/>
                  </a:lnTo>
                  <a:lnTo>
                    <a:pt x="1795" y="220"/>
                  </a:lnTo>
                  <a:lnTo>
                    <a:pt x="1804" y="221"/>
                  </a:lnTo>
                  <a:lnTo>
                    <a:pt x="1822" y="226"/>
                  </a:lnTo>
                  <a:lnTo>
                    <a:pt x="1841" y="234"/>
                  </a:lnTo>
                  <a:lnTo>
                    <a:pt x="1844" y="245"/>
                  </a:lnTo>
                  <a:lnTo>
                    <a:pt x="1847" y="256"/>
                  </a:lnTo>
                  <a:lnTo>
                    <a:pt x="1849" y="266"/>
                  </a:lnTo>
                  <a:lnTo>
                    <a:pt x="1850" y="276"/>
                  </a:lnTo>
                  <a:lnTo>
                    <a:pt x="1850" y="285"/>
                  </a:lnTo>
                  <a:lnTo>
                    <a:pt x="1850" y="295"/>
                  </a:lnTo>
                  <a:lnTo>
                    <a:pt x="1849" y="303"/>
                  </a:lnTo>
                  <a:lnTo>
                    <a:pt x="1847" y="311"/>
                  </a:lnTo>
                  <a:lnTo>
                    <a:pt x="1845" y="318"/>
                  </a:lnTo>
                  <a:lnTo>
                    <a:pt x="1843" y="326"/>
                  </a:lnTo>
                  <a:lnTo>
                    <a:pt x="1840" y="332"/>
                  </a:lnTo>
                  <a:lnTo>
                    <a:pt x="1835" y="337"/>
                  </a:lnTo>
                  <a:lnTo>
                    <a:pt x="1831" y="343"/>
                  </a:lnTo>
                  <a:lnTo>
                    <a:pt x="1827" y="348"/>
                  </a:lnTo>
                  <a:lnTo>
                    <a:pt x="1822" y="352"/>
                  </a:lnTo>
                  <a:lnTo>
                    <a:pt x="1816" y="355"/>
                  </a:lnTo>
                  <a:lnTo>
                    <a:pt x="1811" y="358"/>
                  </a:lnTo>
                  <a:lnTo>
                    <a:pt x="1805" y="360"/>
                  </a:lnTo>
                  <a:lnTo>
                    <a:pt x="1800" y="363"/>
                  </a:lnTo>
                  <a:lnTo>
                    <a:pt x="1793" y="364"/>
                  </a:lnTo>
                  <a:lnTo>
                    <a:pt x="1787" y="364"/>
                  </a:lnTo>
                  <a:lnTo>
                    <a:pt x="1782" y="364"/>
                  </a:lnTo>
                  <a:lnTo>
                    <a:pt x="1775" y="364"/>
                  </a:lnTo>
                  <a:lnTo>
                    <a:pt x="1769" y="362"/>
                  </a:lnTo>
                  <a:lnTo>
                    <a:pt x="1763" y="359"/>
                  </a:lnTo>
                  <a:lnTo>
                    <a:pt x="1757" y="357"/>
                  </a:lnTo>
                  <a:lnTo>
                    <a:pt x="1751" y="353"/>
                  </a:lnTo>
                  <a:lnTo>
                    <a:pt x="1746" y="349"/>
                  </a:lnTo>
                  <a:lnTo>
                    <a:pt x="1740" y="345"/>
                  </a:lnTo>
                  <a:lnTo>
                    <a:pt x="1736" y="338"/>
                  </a:lnTo>
                  <a:lnTo>
                    <a:pt x="1731" y="332"/>
                  </a:lnTo>
                  <a:lnTo>
                    <a:pt x="1727" y="326"/>
                  </a:lnTo>
                  <a:lnTo>
                    <a:pt x="1701" y="325"/>
                  </a:lnTo>
                  <a:lnTo>
                    <a:pt x="1675" y="325"/>
                  </a:lnTo>
                  <a:lnTo>
                    <a:pt x="1650" y="325"/>
                  </a:lnTo>
                  <a:lnTo>
                    <a:pt x="1624" y="325"/>
                  </a:lnTo>
                  <a:lnTo>
                    <a:pt x="1624" y="348"/>
                  </a:lnTo>
                  <a:lnTo>
                    <a:pt x="1624" y="371"/>
                  </a:lnTo>
                  <a:lnTo>
                    <a:pt x="1624" y="394"/>
                  </a:lnTo>
                  <a:lnTo>
                    <a:pt x="1625" y="418"/>
                  </a:lnTo>
                  <a:lnTo>
                    <a:pt x="1634" y="422"/>
                  </a:lnTo>
                  <a:lnTo>
                    <a:pt x="1641" y="427"/>
                  </a:lnTo>
                  <a:lnTo>
                    <a:pt x="1647" y="433"/>
                  </a:lnTo>
                  <a:lnTo>
                    <a:pt x="1651" y="440"/>
                  </a:lnTo>
                  <a:lnTo>
                    <a:pt x="1654" y="447"/>
                  </a:lnTo>
                  <a:lnTo>
                    <a:pt x="1656" y="455"/>
                  </a:lnTo>
                  <a:lnTo>
                    <a:pt x="1657" y="462"/>
                  </a:lnTo>
                  <a:lnTo>
                    <a:pt x="1657" y="470"/>
                  </a:lnTo>
                  <a:lnTo>
                    <a:pt x="1655" y="488"/>
                  </a:lnTo>
                  <a:lnTo>
                    <a:pt x="1651" y="505"/>
                  </a:lnTo>
                  <a:lnTo>
                    <a:pt x="1645" y="523"/>
                  </a:lnTo>
                  <a:lnTo>
                    <a:pt x="1640" y="539"/>
                  </a:lnTo>
                  <a:close/>
                  <a:moveTo>
                    <a:pt x="1542" y="657"/>
                  </a:moveTo>
                  <a:lnTo>
                    <a:pt x="1542" y="675"/>
                  </a:lnTo>
                  <a:lnTo>
                    <a:pt x="1540" y="702"/>
                  </a:lnTo>
                  <a:lnTo>
                    <a:pt x="1538" y="713"/>
                  </a:lnTo>
                  <a:lnTo>
                    <a:pt x="1535" y="723"/>
                  </a:lnTo>
                  <a:lnTo>
                    <a:pt x="1534" y="726"/>
                  </a:lnTo>
                  <a:lnTo>
                    <a:pt x="1532" y="728"/>
                  </a:lnTo>
                  <a:lnTo>
                    <a:pt x="1529" y="728"/>
                  </a:lnTo>
                  <a:lnTo>
                    <a:pt x="1527" y="726"/>
                  </a:lnTo>
                  <a:lnTo>
                    <a:pt x="1514" y="721"/>
                  </a:lnTo>
                  <a:lnTo>
                    <a:pt x="1500" y="716"/>
                  </a:lnTo>
                  <a:lnTo>
                    <a:pt x="1486" y="710"/>
                  </a:lnTo>
                  <a:lnTo>
                    <a:pt x="1472" y="705"/>
                  </a:lnTo>
                  <a:lnTo>
                    <a:pt x="1471" y="695"/>
                  </a:lnTo>
                  <a:lnTo>
                    <a:pt x="1470" y="687"/>
                  </a:lnTo>
                  <a:lnTo>
                    <a:pt x="1485" y="676"/>
                  </a:lnTo>
                  <a:lnTo>
                    <a:pt x="1500" y="667"/>
                  </a:lnTo>
                  <a:lnTo>
                    <a:pt x="1514" y="656"/>
                  </a:lnTo>
                  <a:lnTo>
                    <a:pt x="1528" y="647"/>
                  </a:lnTo>
                  <a:lnTo>
                    <a:pt x="1535" y="652"/>
                  </a:lnTo>
                  <a:lnTo>
                    <a:pt x="1542" y="657"/>
                  </a:lnTo>
                  <a:close/>
                  <a:moveTo>
                    <a:pt x="1486" y="636"/>
                  </a:moveTo>
                  <a:lnTo>
                    <a:pt x="1467" y="649"/>
                  </a:lnTo>
                  <a:lnTo>
                    <a:pt x="1440" y="665"/>
                  </a:lnTo>
                  <a:lnTo>
                    <a:pt x="1427" y="672"/>
                  </a:lnTo>
                  <a:lnTo>
                    <a:pt x="1417" y="677"/>
                  </a:lnTo>
                  <a:lnTo>
                    <a:pt x="1408" y="681"/>
                  </a:lnTo>
                  <a:lnTo>
                    <a:pt x="1404" y="682"/>
                  </a:lnTo>
                  <a:lnTo>
                    <a:pt x="1383" y="670"/>
                  </a:lnTo>
                  <a:lnTo>
                    <a:pt x="1361" y="657"/>
                  </a:lnTo>
                  <a:lnTo>
                    <a:pt x="1339" y="646"/>
                  </a:lnTo>
                  <a:lnTo>
                    <a:pt x="1318" y="633"/>
                  </a:lnTo>
                  <a:lnTo>
                    <a:pt x="1322" y="631"/>
                  </a:lnTo>
                  <a:lnTo>
                    <a:pt x="1328" y="629"/>
                  </a:lnTo>
                  <a:lnTo>
                    <a:pt x="1336" y="627"/>
                  </a:lnTo>
                  <a:lnTo>
                    <a:pt x="1346" y="626"/>
                  </a:lnTo>
                  <a:lnTo>
                    <a:pt x="1369" y="625"/>
                  </a:lnTo>
                  <a:lnTo>
                    <a:pt x="1395" y="625"/>
                  </a:lnTo>
                  <a:lnTo>
                    <a:pt x="1423" y="626"/>
                  </a:lnTo>
                  <a:lnTo>
                    <a:pt x="1448" y="627"/>
                  </a:lnTo>
                  <a:lnTo>
                    <a:pt x="1470" y="628"/>
                  </a:lnTo>
                  <a:lnTo>
                    <a:pt x="1486" y="628"/>
                  </a:lnTo>
                  <a:lnTo>
                    <a:pt x="1486" y="636"/>
                  </a:lnTo>
                  <a:close/>
                  <a:moveTo>
                    <a:pt x="1305" y="664"/>
                  </a:moveTo>
                  <a:lnTo>
                    <a:pt x="1318" y="673"/>
                  </a:lnTo>
                  <a:lnTo>
                    <a:pt x="1332" y="682"/>
                  </a:lnTo>
                  <a:lnTo>
                    <a:pt x="1345" y="691"/>
                  </a:lnTo>
                  <a:lnTo>
                    <a:pt x="1358" y="702"/>
                  </a:lnTo>
                  <a:lnTo>
                    <a:pt x="1358" y="721"/>
                  </a:lnTo>
                  <a:lnTo>
                    <a:pt x="1345" y="731"/>
                  </a:lnTo>
                  <a:lnTo>
                    <a:pt x="1332" y="742"/>
                  </a:lnTo>
                  <a:lnTo>
                    <a:pt x="1318" y="753"/>
                  </a:lnTo>
                  <a:lnTo>
                    <a:pt x="1305" y="763"/>
                  </a:lnTo>
                  <a:lnTo>
                    <a:pt x="1293" y="756"/>
                  </a:lnTo>
                  <a:lnTo>
                    <a:pt x="1291" y="731"/>
                  </a:lnTo>
                  <a:lnTo>
                    <a:pt x="1290" y="705"/>
                  </a:lnTo>
                  <a:lnTo>
                    <a:pt x="1291" y="692"/>
                  </a:lnTo>
                  <a:lnTo>
                    <a:pt x="1294" y="681"/>
                  </a:lnTo>
                  <a:lnTo>
                    <a:pt x="1295" y="675"/>
                  </a:lnTo>
                  <a:lnTo>
                    <a:pt x="1298" y="671"/>
                  </a:lnTo>
                  <a:lnTo>
                    <a:pt x="1301" y="667"/>
                  </a:lnTo>
                  <a:lnTo>
                    <a:pt x="1305" y="664"/>
                  </a:lnTo>
                  <a:close/>
                  <a:moveTo>
                    <a:pt x="1275" y="635"/>
                  </a:moveTo>
                  <a:lnTo>
                    <a:pt x="1270" y="645"/>
                  </a:lnTo>
                  <a:lnTo>
                    <a:pt x="1266" y="654"/>
                  </a:lnTo>
                  <a:lnTo>
                    <a:pt x="1208" y="657"/>
                  </a:lnTo>
                  <a:lnTo>
                    <a:pt x="1207" y="661"/>
                  </a:lnTo>
                  <a:lnTo>
                    <a:pt x="1204" y="665"/>
                  </a:lnTo>
                  <a:lnTo>
                    <a:pt x="1198" y="663"/>
                  </a:lnTo>
                  <a:lnTo>
                    <a:pt x="1191" y="662"/>
                  </a:lnTo>
                  <a:lnTo>
                    <a:pt x="1184" y="662"/>
                  </a:lnTo>
                  <a:lnTo>
                    <a:pt x="1178" y="663"/>
                  </a:lnTo>
                  <a:lnTo>
                    <a:pt x="1165" y="665"/>
                  </a:lnTo>
                  <a:lnTo>
                    <a:pt x="1154" y="670"/>
                  </a:lnTo>
                  <a:lnTo>
                    <a:pt x="1141" y="675"/>
                  </a:lnTo>
                  <a:lnTo>
                    <a:pt x="1129" y="680"/>
                  </a:lnTo>
                  <a:lnTo>
                    <a:pt x="1123" y="682"/>
                  </a:lnTo>
                  <a:lnTo>
                    <a:pt x="1117" y="684"/>
                  </a:lnTo>
                  <a:lnTo>
                    <a:pt x="1110" y="685"/>
                  </a:lnTo>
                  <a:lnTo>
                    <a:pt x="1104" y="685"/>
                  </a:lnTo>
                  <a:lnTo>
                    <a:pt x="1074" y="683"/>
                  </a:lnTo>
                  <a:lnTo>
                    <a:pt x="1057" y="682"/>
                  </a:lnTo>
                  <a:lnTo>
                    <a:pt x="1048" y="681"/>
                  </a:lnTo>
                  <a:lnTo>
                    <a:pt x="1043" y="680"/>
                  </a:lnTo>
                  <a:lnTo>
                    <a:pt x="1045" y="675"/>
                  </a:lnTo>
                  <a:lnTo>
                    <a:pt x="1048" y="671"/>
                  </a:lnTo>
                  <a:lnTo>
                    <a:pt x="1051" y="668"/>
                  </a:lnTo>
                  <a:lnTo>
                    <a:pt x="1056" y="664"/>
                  </a:lnTo>
                  <a:lnTo>
                    <a:pt x="1067" y="656"/>
                  </a:lnTo>
                  <a:lnTo>
                    <a:pt x="1080" y="650"/>
                  </a:lnTo>
                  <a:lnTo>
                    <a:pt x="1095" y="644"/>
                  </a:lnTo>
                  <a:lnTo>
                    <a:pt x="1112" y="638"/>
                  </a:lnTo>
                  <a:lnTo>
                    <a:pt x="1129" y="633"/>
                  </a:lnTo>
                  <a:lnTo>
                    <a:pt x="1147" y="629"/>
                  </a:lnTo>
                  <a:lnTo>
                    <a:pt x="1166" y="626"/>
                  </a:lnTo>
                  <a:lnTo>
                    <a:pt x="1185" y="624"/>
                  </a:lnTo>
                  <a:lnTo>
                    <a:pt x="1203" y="623"/>
                  </a:lnTo>
                  <a:lnTo>
                    <a:pt x="1221" y="623"/>
                  </a:lnTo>
                  <a:lnTo>
                    <a:pt x="1237" y="624"/>
                  </a:lnTo>
                  <a:lnTo>
                    <a:pt x="1252" y="626"/>
                  </a:lnTo>
                  <a:lnTo>
                    <a:pt x="1258" y="628"/>
                  </a:lnTo>
                  <a:lnTo>
                    <a:pt x="1265" y="630"/>
                  </a:lnTo>
                  <a:lnTo>
                    <a:pt x="1270" y="632"/>
                  </a:lnTo>
                  <a:lnTo>
                    <a:pt x="1275" y="635"/>
                  </a:lnTo>
                  <a:close/>
                  <a:moveTo>
                    <a:pt x="1042" y="742"/>
                  </a:moveTo>
                  <a:lnTo>
                    <a:pt x="1047" y="737"/>
                  </a:lnTo>
                  <a:lnTo>
                    <a:pt x="1056" y="731"/>
                  </a:lnTo>
                  <a:lnTo>
                    <a:pt x="1065" y="727"/>
                  </a:lnTo>
                  <a:lnTo>
                    <a:pt x="1077" y="723"/>
                  </a:lnTo>
                  <a:lnTo>
                    <a:pt x="1104" y="714"/>
                  </a:lnTo>
                  <a:lnTo>
                    <a:pt x="1135" y="707"/>
                  </a:lnTo>
                  <a:lnTo>
                    <a:pt x="1167" y="702"/>
                  </a:lnTo>
                  <a:lnTo>
                    <a:pt x="1198" y="697"/>
                  </a:lnTo>
                  <a:lnTo>
                    <a:pt x="1224" y="693"/>
                  </a:lnTo>
                  <a:lnTo>
                    <a:pt x="1246" y="691"/>
                  </a:lnTo>
                  <a:lnTo>
                    <a:pt x="1269" y="717"/>
                  </a:lnTo>
                  <a:lnTo>
                    <a:pt x="1255" y="722"/>
                  </a:lnTo>
                  <a:lnTo>
                    <a:pt x="1241" y="727"/>
                  </a:lnTo>
                  <a:lnTo>
                    <a:pt x="1228" y="731"/>
                  </a:lnTo>
                  <a:lnTo>
                    <a:pt x="1214" y="736"/>
                  </a:lnTo>
                  <a:lnTo>
                    <a:pt x="1186" y="742"/>
                  </a:lnTo>
                  <a:lnTo>
                    <a:pt x="1159" y="745"/>
                  </a:lnTo>
                  <a:lnTo>
                    <a:pt x="1132" y="748"/>
                  </a:lnTo>
                  <a:lnTo>
                    <a:pt x="1104" y="749"/>
                  </a:lnTo>
                  <a:lnTo>
                    <a:pt x="1077" y="751"/>
                  </a:lnTo>
                  <a:lnTo>
                    <a:pt x="1050" y="753"/>
                  </a:lnTo>
                  <a:lnTo>
                    <a:pt x="1046" y="747"/>
                  </a:lnTo>
                  <a:lnTo>
                    <a:pt x="1042" y="742"/>
                  </a:lnTo>
                  <a:close/>
                  <a:moveTo>
                    <a:pt x="1063" y="812"/>
                  </a:moveTo>
                  <a:lnTo>
                    <a:pt x="1069" y="809"/>
                  </a:lnTo>
                  <a:lnTo>
                    <a:pt x="1078" y="805"/>
                  </a:lnTo>
                  <a:lnTo>
                    <a:pt x="1089" y="802"/>
                  </a:lnTo>
                  <a:lnTo>
                    <a:pt x="1101" y="798"/>
                  </a:lnTo>
                  <a:lnTo>
                    <a:pt x="1131" y="792"/>
                  </a:lnTo>
                  <a:lnTo>
                    <a:pt x="1162" y="786"/>
                  </a:lnTo>
                  <a:lnTo>
                    <a:pt x="1178" y="784"/>
                  </a:lnTo>
                  <a:lnTo>
                    <a:pt x="1194" y="783"/>
                  </a:lnTo>
                  <a:lnTo>
                    <a:pt x="1209" y="782"/>
                  </a:lnTo>
                  <a:lnTo>
                    <a:pt x="1222" y="783"/>
                  </a:lnTo>
                  <a:lnTo>
                    <a:pt x="1234" y="784"/>
                  </a:lnTo>
                  <a:lnTo>
                    <a:pt x="1243" y="786"/>
                  </a:lnTo>
                  <a:lnTo>
                    <a:pt x="1248" y="788"/>
                  </a:lnTo>
                  <a:lnTo>
                    <a:pt x="1252" y="791"/>
                  </a:lnTo>
                  <a:lnTo>
                    <a:pt x="1254" y="793"/>
                  </a:lnTo>
                  <a:lnTo>
                    <a:pt x="1256" y="796"/>
                  </a:lnTo>
                  <a:lnTo>
                    <a:pt x="1232" y="800"/>
                  </a:lnTo>
                  <a:lnTo>
                    <a:pt x="1209" y="805"/>
                  </a:lnTo>
                  <a:lnTo>
                    <a:pt x="1185" y="810"/>
                  </a:lnTo>
                  <a:lnTo>
                    <a:pt x="1162" y="814"/>
                  </a:lnTo>
                  <a:lnTo>
                    <a:pt x="1139" y="818"/>
                  </a:lnTo>
                  <a:lnTo>
                    <a:pt x="1117" y="821"/>
                  </a:lnTo>
                  <a:lnTo>
                    <a:pt x="1094" y="824"/>
                  </a:lnTo>
                  <a:lnTo>
                    <a:pt x="1071" y="826"/>
                  </a:lnTo>
                  <a:lnTo>
                    <a:pt x="1067" y="819"/>
                  </a:lnTo>
                  <a:lnTo>
                    <a:pt x="1063" y="812"/>
                  </a:lnTo>
                  <a:close/>
                  <a:moveTo>
                    <a:pt x="1345" y="793"/>
                  </a:moveTo>
                  <a:lnTo>
                    <a:pt x="1351" y="785"/>
                  </a:lnTo>
                  <a:lnTo>
                    <a:pt x="1358" y="778"/>
                  </a:lnTo>
                  <a:lnTo>
                    <a:pt x="1367" y="772"/>
                  </a:lnTo>
                  <a:lnTo>
                    <a:pt x="1375" y="765"/>
                  </a:lnTo>
                  <a:lnTo>
                    <a:pt x="1385" y="760"/>
                  </a:lnTo>
                  <a:lnTo>
                    <a:pt x="1394" y="756"/>
                  </a:lnTo>
                  <a:lnTo>
                    <a:pt x="1405" y="753"/>
                  </a:lnTo>
                  <a:lnTo>
                    <a:pt x="1415" y="750"/>
                  </a:lnTo>
                  <a:lnTo>
                    <a:pt x="1426" y="748"/>
                  </a:lnTo>
                  <a:lnTo>
                    <a:pt x="1437" y="749"/>
                  </a:lnTo>
                  <a:lnTo>
                    <a:pt x="1446" y="750"/>
                  </a:lnTo>
                  <a:lnTo>
                    <a:pt x="1457" y="754"/>
                  </a:lnTo>
                  <a:lnTo>
                    <a:pt x="1466" y="758"/>
                  </a:lnTo>
                  <a:lnTo>
                    <a:pt x="1475" y="764"/>
                  </a:lnTo>
                  <a:lnTo>
                    <a:pt x="1483" y="773"/>
                  </a:lnTo>
                  <a:lnTo>
                    <a:pt x="1490" y="783"/>
                  </a:lnTo>
                  <a:lnTo>
                    <a:pt x="1415" y="790"/>
                  </a:lnTo>
                  <a:lnTo>
                    <a:pt x="1375" y="792"/>
                  </a:lnTo>
                  <a:lnTo>
                    <a:pt x="1356" y="793"/>
                  </a:lnTo>
                  <a:lnTo>
                    <a:pt x="1345" y="793"/>
                  </a:lnTo>
                  <a:close/>
                  <a:moveTo>
                    <a:pt x="1457" y="896"/>
                  </a:moveTo>
                  <a:lnTo>
                    <a:pt x="1462" y="909"/>
                  </a:lnTo>
                  <a:lnTo>
                    <a:pt x="1466" y="928"/>
                  </a:lnTo>
                  <a:lnTo>
                    <a:pt x="1463" y="929"/>
                  </a:lnTo>
                  <a:lnTo>
                    <a:pt x="1461" y="931"/>
                  </a:lnTo>
                  <a:lnTo>
                    <a:pt x="1456" y="926"/>
                  </a:lnTo>
                  <a:lnTo>
                    <a:pt x="1453" y="921"/>
                  </a:lnTo>
                  <a:lnTo>
                    <a:pt x="1452" y="915"/>
                  </a:lnTo>
                  <a:lnTo>
                    <a:pt x="1451" y="911"/>
                  </a:lnTo>
                  <a:lnTo>
                    <a:pt x="1453" y="904"/>
                  </a:lnTo>
                  <a:lnTo>
                    <a:pt x="1457" y="896"/>
                  </a:lnTo>
                  <a:close/>
                  <a:moveTo>
                    <a:pt x="1462" y="1061"/>
                  </a:moveTo>
                  <a:lnTo>
                    <a:pt x="1457" y="1064"/>
                  </a:lnTo>
                  <a:lnTo>
                    <a:pt x="1454" y="1066"/>
                  </a:lnTo>
                  <a:lnTo>
                    <a:pt x="1453" y="1066"/>
                  </a:lnTo>
                  <a:lnTo>
                    <a:pt x="1452" y="1065"/>
                  </a:lnTo>
                  <a:lnTo>
                    <a:pt x="1446" y="1057"/>
                  </a:lnTo>
                  <a:lnTo>
                    <a:pt x="1442" y="1052"/>
                  </a:lnTo>
                  <a:lnTo>
                    <a:pt x="1440" y="1046"/>
                  </a:lnTo>
                  <a:lnTo>
                    <a:pt x="1439" y="1042"/>
                  </a:lnTo>
                  <a:lnTo>
                    <a:pt x="1441" y="1035"/>
                  </a:lnTo>
                  <a:lnTo>
                    <a:pt x="1446" y="1022"/>
                  </a:lnTo>
                  <a:lnTo>
                    <a:pt x="1448" y="1023"/>
                  </a:lnTo>
                  <a:lnTo>
                    <a:pt x="1451" y="1025"/>
                  </a:lnTo>
                  <a:lnTo>
                    <a:pt x="1453" y="1030"/>
                  </a:lnTo>
                  <a:lnTo>
                    <a:pt x="1457" y="1036"/>
                  </a:lnTo>
                  <a:lnTo>
                    <a:pt x="1459" y="1042"/>
                  </a:lnTo>
                  <a:lnTo>
                    <a:pt x="1461" y="1048"/>
                  </a:lnTo>
                  <a:lnTo>
                    <a:pt x="1462" y="1056"/>
                  </a:lnTo>
                  <a:lnTo>
                    <a:pt x="1462" y="1061"/>
                  </a:lnTo>
                  <a:close/>
                  <a:moveTo>
                    <a:pt x="1432" y="983"/>
                  </a:moveTo>
                  <a:lnTo>
                    <a:pt x="1427" y="974"/>
                  </a:lnTo>
                  <a:lnTo>
                    <a:pt x="1422" y="966"/>
                  </a:lnTo>
                  <a:lnTo>
                    <a:pt x="1417" y="958"/>
                  </a:lnTo>
                  <a:lnTo>
                    <a:pt x="1412" y="949"/>
                  </a:lnTo>
                  <a:lnTo>
                    <a:pt x="1415" y="941"/>
                  </a:lnTo>
                  <a:lnTo>
                    <a:pt x="1420" y="935"/>
                  </a:lnTo>
                  <a:lnTo>
                    <a:pt x="1423" y="932"/>
                  </a:lnTo>
                  <a:lnTo>
                    <a:pt x="1426" y="931"/>
                  </a:lnTo>
                  <a:lnTo>
                    <a:pt x="1429" y="931"/>
                  </a:lnTo>
                  <a:lnTo>
                    <a:pt x="1431" y="934"/>
                  </a:lnTo>
                  <a:lnTo>
                    <a:pt x="1434" y="937"/>
                  </a:lnTo>
                  <a:lnTo>
                    <a:pt x="1437" y="943"/>
                  </a:lnTo>
                  <a:lnTo>
                    <a:pt x="1438" y="948"/>
                  </a:lnTo>
                  <a:lnTo>
                    <a:pt x="1439" y="954"/>
                  </a:lnTo>
                  <a:lnTo>
                    <a:pt x="1440" y="961"/>
                  </a:lnTo>
                  <a:lnTo>
                    <a:pt x="1440" y="966"/>
                  </a:lnTo>
                  <a:lnTo>
                    <a:pt x="1439" y="972"/>
                  </a:lnTo>
                  <a:lnTo>
                    <a:pt x="1438" y="977"/>
                  </a:lnTo>
                  <a:lnTo>
                    <a:pt x="1435" y="981"/>
                  </a:lnTo>
                  <a:lnTo>
                    <a:pt x="1432" y="983"/>
                  </a:lnTo>
                  <a:close/>
                  <a:moveTo>
                    <a:pt x="1410" y="1099"/>
                  </a:moveTo>
                  <a:lnTo>
                    <a:pt x="1413" y="1091"/>
                  </a:lnTo>
                  <a:lnTo>
                    <a:pt x="1417" y="1085"/>
                  </a:lnTo>
                  <a:lnTo>
                    <a:pt x="1419" y="1084"/>
                  </a:lnTo>
                  <a:lnTo>
                    <a:pt x="1420" y="1083"/>
                  </a:lnTo>
                  <a:lnTo>
                    <a:pt x="1422" y="1082"/>
                  </a:lnTo>
                  <a:lnTo>
                    <a:pt x="1424" y="1082"/>
                  </a:lnTo>
                  <a:lnTo>
                    <a:pt x="1427" y="1084"/>
                  </a:lnTo>
                  <a:lnTo>
                    <a:pt x="1432" y="1087"/>
                  </a:lnTo>
                  <a:lnTo>
                    <a:pt x="1439" y="1093"/>
                  </a:lnTo>
                  <a:lnTo>
                    <a:pt x="1446" y="1100"/>
                  </a:lnTo>
                  <a:lnTo>
                    <a:pt x="1446" y="1103"/>
                  </a:lnTo>
                  <a:lnTo>
                    <a:pt x="1445" y="1107"/>
                  </a:lnTo>
                  <a:lnTo>
                    <a:pt x="1443" y="1110"/>
                  </a:lnTo>
                  <a:lnTo>
                    <a:pt x="1439" y="1117"/>
                  </a:lnTo>
                  <a:lnTo>
                    <a:pt x="1435" y="1117"/>
                  </a:lnTo>
                  <a:lnTo>
                    <a:pt x="1422" y="1108"/>
                  </a:lnTo>
                  <a:lnTo>
                    <a:pt x="1410" y="1099"/>
                  </a:lnTo>
                  <a:close/>
                  <a:moveTo>
                    <a:pt x="1399" y="1041"/>
                  </a:moveTo>
                  <a:lnTo>
                    <a:pt x="1386" y="1030"/>
                  </a:lnTo>
                  <a:lnTo>
                    <a:pt x="1379" y="1021"/>
                  </a:lnTo>
                  <a:lnTo>
                    <a:pt x="1374" y="1012"/>
                  </a:lnTo>
                  <a:lnTo>
                    <a:pt x="1371" y="1001"/>
                  </a:lnTo>
                  <a:lnTo>
                    <a:pt x="1374" y="997"/>
                  </a:lnTo>
                  <a:lnTo>
                    <a:pt x="1377" y="992"/>
                  </a:lnTo>
                  <a:lnTo>
                    <a:pt x="1390" y="995"/>
                  </a:lnTo>
                  <a:lnTo>
                    <a:pt x="1403" y="997"/>
                  </a:lnTo>
                  <a:lnTo>
                    <a:pt x="1403" y="1008"/>
                  </a:lnTo>
                  <a:lnTo>
                    <a:pt x="1403" y="1023"/>
                  </a:lnTo>
                  <a:lnTo>
                    <a:pt x="1402" y="1030"/>
                  </a:lnTo>
                  <a:lnTo>
                    <a:pt x="1401" y="1037"/>
                  </a:lnTo>
                  <a:lnTo>
                    <a:pt x="1400" y="1041"/>
                  </a:lnTo>
                  <a:lnTo>
                    <a:pt x="1399" y="1041"/>
                  </a:lnTo>
                  <a:close/>
                  <a:moveTo>
                    <a:pt x="1355" y="1042"/>
                  </a:moveTo>
                  <a:lnTo>
                    <a:pt x="1366" y="1055"/>
                  </a:lnTo>
                  <a:lnTo>
                    <a:pt x="1376" y="1066"/>
                  </a:lnTo>
                  <a:lnTo>
                    <a:pt x="1375" y="1075"/>
                  </a:lnTo>
                  <a:lnTo>
                    <a:pt x="1374" y="1082"/>
                  </a:lnTo>
                  <a:lnTo>
                    <a:pt x="1374" y="1091"/>
                  </a:lnTo>
                  <a:lnTo>
                    <a:pt x="1373" y="1099"/>
                  </a:lnTo>
                  <a:lnTo>
                    <a:pt x="1368" y="1099"/>
                  </a:lnTo>
                  <a:lnTo>
                    <a:pt x="1363" y="1100"/>
                  </a:lnTo>
                  <a:lnTo>
                    <a:pt x="1358" y="1099"/>
                  </a:lnTo>
                  <a:lnTo>
                    <a:pt x="1354" y="1098"/>
                  </a:lnTo>
                  <a:lnTo>
                    <a:pt x="1352" y="1096"/>
                  </a:lnTo>
                  <a:lnTo>
                    <a:pt x="1350" y="1094"/>
                  </a:lnTo>
                  <a:lnTo>
                    <a:pt x="1347" y="1087"/>
                  </a:lnTo>
                  <a:lnTo>
                    <a:pt x="1345" y="1079"/>
                  </a:lnTo>
                  <a:lnTo>
                    <a:pt x="1345" y="1063"/>
                  </a:lnTo>
                  <a:lnTo>
                    <a:pt x="1345" y="1052"/>
                  </a:lnTo>
                  <a:lnTo>
                    <a:pt x="1350" y="1046"/>
                  </a:lnTo>
                  <a:lnTo>
                    <a:pt x="1355" y="1042"/>
                  </a:lnTo>
                  <a:close/>
                  <a:moveTo>
                    <a:pt x="1356" y="1294"/>
                  </a:moveTo>
                  <a:lnTo>
                    <a:pt x="1371" y="1302"/>
                  </a:lnTo>
                  <a:lnTo>
                    <a:pt x="1387" y="1310"/>
                  </a:lnTo>
                  <a:lnTo>
                    <a:pt x="1387" y="1318"/>
                  </a:lnTo>
                  <a:lnTo>
                    <a:pt x="1388" y="1325"/>
                  </a:lnTo>
                  <a:lnTo>
                    <a:pt x="1384" y="1324"/>
                  </a:lnTo>
                  <a:lnTo>
                    <a:pt x="1381" y="1324"/>
                  </a:lnTo>
                  <a:lnTo>
                    <a:pt x="1365" y="1315"/>
                  </a:lnTo>
                  <a:lnTo>
                    <a:pt x="1356" y="1309"/>
                  </a:lnTo>
                  <a:lnTo>
                    <a:pt x="1352" y="1306"/>
                  </a:lnTo>
                  <a:lnTo>
                    <a:pt x="1349" y="1302"/>
                  </a:lnTo>
                  <a:lnTo>
                    <a:pt x="1352" y="1298"/>
                  </a:lnTo>
                  <a:lnTo>
                    <a:pt x="1356" y="1294"/>
                  </a:lnTo>
                  <a:close/>
                  <a:moveTo>
                    <a:pt x="1344" y="1338"/>
                  </a:moveTo>
                  <a:lnTo>
                    <a:pt x="1354" y="1350"/>
                  </a:lnTo>
                  <a:lnTo>
                    <a:pt x="1366" y="1364"/>
                  </a:lnTo>
                  <a:lnTo>
                    <a:pt x="1371" y="1373"/>
                  </a:lnTo>
                  <a:lnTo>
                    <a:pt x="1375" y="1382"/>
                  </a:lnTo>
                  <a:lnTo>
                    <a:pt x="1377" y="1392"/>
                  </a:lnTo>
                  <a:lnTo>
                    <a:pt x="1380" y="1402"/>
                  </a:lnTo>
                  <a:lnTo>
                    <a:pt x="1374" y="1402"/>
                  </a:lnTo>
                  <a:lnTo>
                    <a:pt x="1369" y="1405"/>
                  </a:lnTo>
                  <a:lnTo>
                    <a:pt x="1362" y="1401"/>
                  </a:lnTo>
                  <a:lnTo>
                    <a:pt x="1355" y="1398"/>
                  </a:lnTo>
                  <a:lnTo>
                    <a:pt x="1349" y="1394"/>
                  </a:lnTo>
                  <a:lnTo>
                    <a:pt x="1344" y="1390"/>
                  </a:lnTo>
                  <a:lnTo>
                    <a:pt x="1333" y="1380"/>
                  </a:lnTo>
                  <a:lnTo>
                    <a:pt x="1325" y="1372"/>
                  </a:lnTo>
                  <a:lnTo>
                    <a:pt x="1329" y="1362"/>
                  </a:lnTo>
                  <a:lnTo>
                    <a:pt x="1332" y="1354"/>
                  </a:lnTo>
                  <a:lnTo>
                    <a:pt x="1336" y="1345"/>
                  </a:lnTo>
                  <a:lnTo>
                    <a:pt x="1339" y="1338"/>
                  </a:lnTo>
                  <a:lnTo>
                    <a:pt x="1344" y="1338"/>
                  </a:lnTo>
                  <a:close/>
                  <a:moveTo>
                    <a:pt x="1324" y="1406"/>
                  </a:moveTo>
                  <a:lnTo>
                    <a:pt x="1333" y="1407"/>
                  </a:lnTo>
                  <a:lnTo>
                    <a:pt x="1344" y="1409"/>
                  </a:lnTo>
                  <a:lnTo>
                    <a:pt x="1345" y="1413"/>
                  </a:lnTo>
                  <a:lnTo>
                    <a:pt x="1345" y="1419"/>
                  </a:lnTo>
                  <a:lnTo>
                    <a:pt x="1345" y="1427"/>
                  </a:lnTo>
                  <a:lnTo>
                    <a:pt x="1344" y="1434"/>
                  </a:lnTo>
                  <a:lnTo>
                    <a:pt x="1343" y="1440"/>
                  </a:lnTo>
                  <a:lnTo>
                    <a:pt x="1341" y="1445"/>
                  </a:lnTo>
                  <a:lnTo>
                    <a:pt x="1338" y="1447"/>
                  </a:lnTo>
                  <a:lnTo>
                    <a:pt x="1337" y="1447"/>
                  </a:lnTo>
                  <a:lnTo>
                    <a:pt x="1335" y="1447"/>
                  </a:lnTo>
                  <a:lnTo>
                    <a:pt x="1334" y="1446"/>
                  </a:lnTo>
                  <a:lnTo>
                    <a:pt x="1322" y="1428"/>
                  </a:lnTo>
                  <a:lnTo>
                    <a:pt x="1315" y="1416"/>
                  </a:lnTo>
                  <a:lnTo>
                    <a:pt x="1319" y="1411"/>
                  </a:lnTo>
                  <a:lnTo>
                    <a:pt x="1324" y="1406"/>
                  </a:lnTo>
                  <a:close/>
                  <a:moveTo>
                    <a:pt x="1332" y="1524"/>
                  </a:moveTo>
                  <a:lnTo>
                    <a:pt x="1322" y="1515"/>
                  </a:lnTo>
                  <a:lnTo>
                    <a:pt x="1311" y="1507"/>
                  </a:lnTo>
                  <a:lnTo>
                    <a:pt x="1300" y="1499"/>
                  </a:lnTo>
                  <a:lnTo>
                    <a:pt x="1290" y="1490"/>
                  </a:lnTo>
                  <a:lnTo>
                    <a:pt x="1299" y="1478"/>
                  </a:lnTo>
                  <a:lnTo>
                    <a:pt x="1309" y="1470"/>
                  </a:lnTo>
                  <a:lnTo>
                    <a:pt x="1313" y="1468"/>
                  </a:lnTo>
                  <a:lnTo>
                    <a:pt x="1317" y="1466"/>
                  </a:lnTo>
                  <a:lnTo>
                    <a:pt x="1320" y="1464"/>
                  </a:lnTo>
                  <a:lnTo>
                    <a:pt x="1325" y="1464"/>
                  </a:lnTo>
                  <a:lnTo>
                    <a:pt x="1328" y="1464"/>
                  </a:lnTo>
                  <a:lnTo>
                    <a:pt x="1331" y="1464"/>
                  </a:lnTo>
                  <a:lnTo>
                    <a:pt x="1334" y="1465"/>
                  </a:lnTo>
                  <a:lnTo>
                    <a:pt x="1336" y="1466"/>
                  </a:lnTo>
                  <a:lnTo>
                    <a:pt x="1341" y="1470"/>
                  </a:lnTo>
                  <a:lnTo>
                    <a:pt x="1344" y="1475"/>
                  </a:lnTo>
                  <a:lnTo>
                    <a:pt x="1347" y="1483"/>
                  </a:lnTo>
                  <a:lnTo>
                    <a:pt x="1348" y="1489"/>
                  </a:lnTo>
                  <a:lnTo>
                    <a:pt x="1348" y="1496"/>
                  </a:lnTo>
                  <a:lnTo>
                    <a:pt x="1347" y="1504"/>
                  </a:lnTo>
                  <a:lnTo>
                    <a:pt x="1346" y="1510"/>
                  </a:lnTo>
                  <a:lnTo>
                    <a:pt x="1343" y="1517"/>
                  </a:lnTo>
                  <a:lnTo>
                    <a:pt x="1338" y="1521"/>
                  </a:lnTo>
                  <a:lnTo>
                    <a:pt x="1332" y="1524"/>
                  </a:lnTo>
                  <a:close/>
                  <a:moveTo>
                    <a:pt x="1284" y="1541"/>
                  </a:moveTo>
                  <a:lnTo>
                    <a:pt x="1289" y="1528"/>
                  </a:lnTo>
                  <a:lnTo>
                    <a:pt x="1294" y="1518"/>
                  </a:lnTo>
                  <a:lnTo>
                    <a:pt x="1299" y="1519"/>
                  </a:lnTo>
                  <a:lnTo>
                    <a:pt x="1306" y="1522"/>
                  </a:lnTo>
                  <a:lnTo>
                    <a:pt x="1312" y="1527"/>
                  </a:lnTo>
                  <a:lnTo>
                    <a:pt x="1318" y="1534"/>
                  </a:lnTo>
                  <a:lnTo>
                    <a:pt x="1322" y="1538"/>
                  </a:lnTo>
                  <a:lnTo>
                    <a:pt x="1324" y="1542"/>
                  </a:lnTo>
                  <a:lnTo>
                    <a:pt x="1326" y="1546"/>
                  </a:lnTo>
                  <a:lnTo>
                    <a:pt x="1327" y="1550"/>
                  </a:lnTo>
                  <a:lnTo>
                    <a:pt x="1327" y="1555"/>
                  </a:lnTo>
                  <a:lnTo>
                    <a:pt x="1326" y="1559"/>
                  </a:lnTo>
                  <a:lnTo>
                    <a:pt x="1324" y="1563"/>
                  </a:lnTo>
                  <a:lnTo>
                    <a:pt x="1320" y="1567"/>
                  </a:lnTo>
                  <a:lnTo>
                    <a:pt x="1311" y="1560"/>
                  </a:lnTo>
                  <a:lnTo>
                    <a:pt x="1301" y="1554"/>
                  </a:lnTo>
                  <a:lnTo>
                    <a:pt x="1292" y="1547"/>
                  </a:lnTo>
                  <a:lnTo>
                    <a:pt x="1284" y="1541"/>
                  </a:lnTo>
                  <a:close/>
                  <a:moveTo>
                    <a:pt x="1261" y="1573"/>
                  </a:moveTo>
                  <a:lnTo>
                    <a:pt x="1275" y="1570"/>
                  </a:lnTo>
                  <a:lnTo>
                    <a:pt x="1290" y="1569"/>
                  </a:lnTo>
                  <a:lnTo>
                    <a:pt x="1298" y="1579"/>
                  </a:lnTo>
                  <a:lnTo>
                    <a:pt x="1311" y="1595"/>
                  </a:lnTo>
                  <a:lnTo>
                    <a:pt x="1314" y="1600"/>
                  </a:lnTo>
                  <a:lnTo>
                    <a:pt x="1315" y="1604"/>
                  </a:lnTo>
                  <a:lnTo>
                    <a:pt x="1316" y="1610"/>
                  </a:lnTo>
                  <a:lnTo>
                    <a:pt x="1316" y="1614"/>
                  </a:lnTo>
                  <a:lnTo>
                    <a:pt x="1315" y="1618"/>
                  </a:lnTo>
                  <a:lnTo>
                    <a:pt x="1313" y="1622"/>
                  </a:lnTo>
                  <a:lnTo>
                    <a:pt x="1310" y="1626"/>
                  </a:lnTo>
                  <a:lnTo>
                    <a:pt x="1304" y="1631"/>
                  </a:lnTo>
                  <a:lnTo>
                    <a:pt x="1292" y="1622"/>
                  </a:lnTo>
                  <a:lnTo>
                    <a:pt x="1284" y="1615"/>
                  </a:lnTo>
                  <a:lnTo>
                    <a:pt x="1277" y="1608"/>
                  </a:lnTo>
                  <a:lnTo>
                    <a:pt x="1273" y="1602"/>
                  </a:lnTo>
                  <a:lnTo>
                    <a:pt x="1268" y="1588"/>
                  </a:lnTo>
                  <a:lnTo>
                    <a:pt x="1261" y="1573"/>
                  </a:lnTo>
                  <a:close/>
                  <a:moveTo>
                    <a:pt x="1280" y="1685"/>
                  </a:moveTo>
                  <a:lnTo>
                    <a:pt x="1244" y="1639"/>
                  </a:lnTo>
                  <a:lnTo>
                    <a:pt x="1250" y="1630"/>
                  </a:lnTo>
                  <a:lnTo>
                    <a:pt x="1255" y="1624"/>
                  </a:lnTo>
                  <a:lnTo>
                    <a:pt x="1258" y="1623"/>
                  </a:lnTo>
                  <a:lnTo>
                    <a:pt x="1260" y="1622"/>
                  </a:lnTo>
                  <a:lnTo>
                    <a:pt x="1262" y="1622"/>
                  </a:lnTo>
                  <a:lnTo>
                    <a:pt x="1265" y="1622"/>
                  </a:lnTo>
                  <a:lnTo>
                    <a:pt x="1269" y="1625"/>
                  </a:lnTo>
                  <a:lnTo>
                    <a:pt x="1272" y="1630"/>
                  </a:lnTo>
                  <a:lnTo>
                    <a:pt x="1275" y="1636"/>
                  </a:lnTo>
                  <a:lnTo>
                    <a:pt x="1277" y="1643"/>
                  </a:lnTo>
                  <a:lnTo>
                    <a:pt x="1281" y="1658"/>
                  </a:lnTo>
                  <a:lnTo>
                    <a:pt x="1284" y="1673"/>
                  </a:lnTo>
                  <a:lnTo>
                    <a:pt x="1284" y="1678"/>
                  </a:lnTo>
                  <a:lnTo>
                    <a:pt x="1282" y="1682"/>
                  </a:lnTo>
                  <a:lnTo>
                    <a:pt x="1282" y="1685"/>
                  </a:lnTo>
                  <a:lnTo>
                    <a:pt x="1281" y="1686"/>
                  </a:lnTo>
                  <a:lnTo>
                    <a:pt x="1280" y="1685"/>
                  </a:lnTo>
                  <a:close/>
                  <a:moveTo>
                    <a:pt x="1243" y="1690"/>
                  </a:moveTo>
                  <a:lnTo>
                    <a:pt x="1287" y="1720"/>
                  </a:lnTo>
                  <a:lnTo>
                    <a:pt x="1286" y="1724"/>
                  </a:lnTo>
                  <a:lnTo>
                    <a:pt x="1286" y="1729"/>
                  </a:lnTo>
                  <a:lnTo>
                    <a:pt x="1285" y="1731"/>
                  </a:lnTo>
                  <a:lnTo>
                    <a:pt x="1285" y="1733"/>
                  </a:lnTo>
                  <a:lnTo>
                    <a:pt x="1284" y="1734"/>
                  </a:lnTo>
                  <a:lnTo>
                    <a:pt x="1282" y="1734"/>
                  </a:lnTo>
                  <a:lnTo>
                    <a:pt x="1270" y="1729"/>
                  </a:lnTo>
                  <a:lnTo>
                    <a:pt x="1257" y="1724"/>
                  </a:lnTo>
                  <a:lnTo>
                    <a:pt x="1246" y="1717"/>
                  </a:lnTo>
                  <a:lnTo>
                    <a:pt x="1233" y="1712"/>
                  </a:lnTo>
                  <a:lnTo>
                    <a:pt x="1232" y="1707"/>
                  </a:lnTo>
                  <a:lnTo>
                    <a:pt x="1232" y="1700"/>
                  </a:lnTo>
                  <a:lnTo>
                    <a:pt x="1238" y="1695"/>
                  </a:lnTo>
                  <a:lnTo>
                    <a:pt x="1243" y="1690"/>
                  </a:lnTo>
                  <a:close/>
                  <a:moveTo>
                    <a:pt x="1237" y="1741"/>
                  </a:moveTo>
                  <a:lnTo>
                    <a:pt x="1246" y="1744"/>
                  </a:lnTo>
                  <a:lnTo>
                    <a:pt x="1252" y="1749"/>
                  </a:lnTo>
                  <a:lnTo>
                    <a:pt x="1255" y="1752"/>
                  </a:lnTo>
                  <a:lnTo>
                    <a:pt x="1257" y="1757"/>
                  </a:lnTo>
                  <a:lnTo>
                    <a:pt x="1260" y="1765"/>
                  </a:lnTo>
                  <a:lnTo>
                    <a:pt x="1262" y="1774"/>
                  </a:lnTo>
                  <a:lnTo>
                    <a:pt x="1256" y="1784"/>
                  </a:lnTo>
                  <a:lnTo>
                    <a:pt x="1253" y="1788"/>
                  </a:lnTo>
                  <a:lnTo>
                    <a:pt x="1252" y="1790"/>
                  </a:lnTo>
                  <a:lnTo>
                    <a:pt x="1250" y="1789"/>
                  </a:lnTo>
                  <a:lnTo>
                    <a:pt x="1237" y="1780"/>
                  </a:lnTo>
                  <a:lnTo>
                    <a:pt x="1224" y="1769"/>
                  </a:lnTo>
                  <a:lnTo>
                    <a:pt x="1224" y="1756"/>
                  </a:lnTo>
                  <a:lnTo>
                    <a:pt x="1227" y="1751"/>
                  </a:lnTo>
                  <a:lnTo>
                    <a:pt x="1230" y="1747"/>
                  </a:lnTo>
                  <a:lnTo>
                    <a:pt x="1237" y="1741"/>
                  </a:lnTo>
                  <a:close/>
                  <a:moveTo>
                    <a:pt x="1209" y="1806"/>
                  </a:moveTo>
                  <a:lnTo>
                    <a:pt x="1215" y="1809"/>
                  </a:lnTo>
                  <a:lnTo>
                    <a:pt x="1220" y="1811"/>
                  </a:lnTo>
                  <a:lnTo>
                    <a:pt x="1225" y="1815"/>
                  </a:lnTo>
                  <a:lnTo>
                    <a:pt x="1230" y="1819"/>
                  </a:lnTo>
                  <a:lnTo>
                    <a:pt x="1235" y="1823"/>
                  </a:lnTo>
                  <a:lnTo>
                    <a:pt x="1240" y="1829"/>
                  </a:lnTo>
                  <a:lnTo>
                    <a:pt x="1246" y="1836"/>
                  </a:lnTo>
                  <a:lnTo>
                    <a:pt x="1251" y="1845"/>
                  </a:lnTo>
                  <a:lnTo>
                    <a:pt x="1249" y="1847"/>
                  </a:lnTo>
                  <a:lnTo>
                    <a:pt x="1247" y="1849"/>
                  </a:lnTo>
                  <a:lnTo>
                    <a:pt x="1243" y="1851"/>
                  </a:lnTo>
                  <a:lnTo>
                    <a:pt x="1241" y="1853"/>
                  </a:lnTo>
                  <a:lnTo>
                    <a:pt x="1229" y="1841"/>
                  </a:lnTo>
                  <a:lnTo>
                    <a:pt x="1217" y="1829"/>
                  </a:lnTo>
                  <a:lnTo>
                    <a:pt x="1212" y="1823"/>
                  </a:lnTo>
                  <a:lnTo>
                    <a:pt x="1209" y="1818"/>
                  </a:lnTo>
                  <a:lnTo>
                    <a:pt x="1209" y="1815"/>
                  </a:lnTo>
                  <a:lnTo>
                    <a:pt x="1208" y="1812"/>
                  </a:lnTo>
                  <a:lnTo>
                    <a:pt x="1208" y="1809"/>
                  </a:lnTo>
                  <a:lnTo>
                    <a:pt x="1209" y="1806"/>
                  </a:lnTo>
                  <a:close/>
                  <a:moveTo>
                    <a:pt x="1203" y="1860"/>
                  </a:moveTo>
                  <a:lnTo>
                    <a:pt x="1212" y="1866"/>
                  </a:lnTo>
                  <a:lnTo>
                    <a:pt x="1225" y="1877"/>
                  </a:lnTo>
                  <a:lnTo>
                    <a:pt x="1231" y="1884"/>
                  </a:lnTo>
                  <a:lnTo>
                    <a:pt x="1234" y="1892"/>
                  </a:lnTo>
                  <a:lnTo>
                    <a:pt x="1234" y="1896"/>
                  </a:lnTo>
                  <a:lnTo>
                    <a:pt x="1234" y="1900"/>
                  </a:lnTo>
                  <a:lnTo>
                    <a:pt x="1233" y="1904"/>
                  </a:lnTo>
                  <a:lnTo>
                    <a:pt x="1231" y="1909"/>
                  </a:lnTo>
                  <a:lnTo>
                    <a:pt x="1215" y="1897"/>
                  </a:lnTo>
                  <a:lnTo>
                    <a:pt x="1204" y="1887"/>
                  </a:lnTo>
                  <a:lnTo>
                    <a:pt x="1201" y="1881"/>
                  </a:lnTo>
                  <a:lnTo>
                    <a:pt x="1200" y="1876"/>
                  </a:lnTo>
                  <a:lnTo>
                    <a:pt x="1200" y="1868"/>
                  </a:lnTo>
                  <a:lnTo>
                    <a:pt x="1203" y="1860"/>
                  </a:lnTo>
                  <a:close/>
                  <a:moveTo>
                    <a:pt x="1186" y="1921"/>
                  </a:moveTo>
                  <a:lnTo>
                    <a:pt x="1194" y="1923"/>
                  </a:lnTo>
                  <a:lnTo>
                    <a:pt x="1201" y="1927"/>
                  </a:lnTo>
                  <a:lnTo>
                    <a:pt x="1204" y="1929"/>
                  </a:lnTo>
                  <a:lnTo>
                    <a:pt x="1209" y="1933"/>
                  </a:lnTo>
                  <a:lnTo>
                    <a:pt x="1212" y="1938"/>
                  </a:lnTo>
                  <a:lnTo>
                    <a:pt x="1216" y="1944"/>
                  </a:lnTo>
                  <a:lnTo>
                    <a:pt x="1211" y="1952"/>
                  </a:lnTo>
                  <a:lnTo>
                    <a:pt x="1207" y="1959"/>
                  </a:lnTo>
                  <a:lnTo>
                    <a:pt x="1196" y="1959"/>
                  </a:lnTo>
                  <a:lnTo>
                    <a:pt x="1188" y="1951"/>
                  </a:lnTo>
                  <a:lnTo>
                    <a:pt x="1180" y="1943"/>
                  </a:lnTo>
                  <a:lnTo>
                    <a:pt x="1182" y="1932"/>
                  </a:lnTo>
                  <a:lnTo>
                    <a:pt x="1186" y="1921"/>
                  </a:lnTo>
                  <a:close/>
                  <a:moveTo>
                    <a:pt x="1177" y="2028"/>
                  </a:moveTo>
                  <a:lnTo>
                    <a:pt x="1171" y="2020"/>
                  </a:lnTo>
                  <a:lnTo>
                    <a:pt x="1164" y="2011"/>
                  </a:lnTo>
                  <a:lnTo>
                    <a:pt x="1158" y="2004"/>
                  </a:lnTo>
                  <a:lnTo>
                    <a:pt x="1152" y="1995"/>
                  </a:lnTo>
                  <a:lnTo>
                    <a:pt x="1156" y="1987"/>
                  </a:lnTo>
                  <a:lnTo>
                    <a:pt x="1160" y="1980"/>
                  </a:lnTo>
                  <a:lnTo>
                    <a:pt x="1162" y="1979"/>
                  </a:lnTo>
                  <a:lnTo>
                    <a:pt x="1164" y="1978"/>
                  </a:lnTo>
                  <a:lnTo>
                    <a:pt x="1166" y="1977"/>
                  </a:lnTo>
                  <a:lnTo>
                    <a:pt x="1169" y="1978"/>
                  </a:lnTo>
                  <a:lnTo>
                    <a:pt x="1172" y="1979"/>
                  </a:lnTo>
                  <a:lnTo>
                    <a:pt x="1175" y="1983"/>
                  </a:lnTo>
                  <a:lnTo>
                    <a:pt x="1178" y="1988"/>
                  </a:lnTo>
                  <a:lnTo>
                    <a:pt x="1180" y="1993"/>
                  </a:lnTo>
                  <a:lnTo>
                    <a:pt x="1182" y="1999"/>
                  </a:lnTo>
                  <a:lnTo>
                    <a:pt x="1184" y="2006"/>
                  </a:lnTo>
                  <a:lnTo>
                    <a:pt x="1184" y="2012"/>
                  </a:lnTo>
                  <a:lnTo>
                    <a:pt x="1184" y="2018"/>
                  </a:lnTo>
                  <a:lnTo>
                    <a:pt x="1184" y="2023"/>
                  </a:lnTo>
                  <a:lnTo>
                    <a:pt x="1182" y="2027"/>
                  </a:lnTo>
                  <a:lnTo>
                    <a:pt x="1181" y="2028"/>
                  </a:lnTo>
                  <a:lnTo>
                    <a:pt x="1180" y="2028"/>
                  </a:lnTo>
                  <a:lnTo>
                    <a:pt x="1178" y="2029"/>
                  </a:lnTo>
                  <a:lnTo>
                    <a:pt x="1177" y="2028"/>
                  </a:lnTo>
                  <a:close/>
                  <a:moveTo>
                    <a:pt x="1153" y="1901"/>
                  </a:moveTo>
                  <a:lnTo>
                    <a:pt x="1142" y="1912"/>
                  </a:lnTo>
                  <a:lnTo>
                    <a:pt x="1129" y="1923"/>
                  </a:lnTo>
                  <a:lnTo>
                    <a:pt x="1117" y="1934"/>
                  </a:lnTo>
                  <a:lnTo>
                    <a:pt x="1102" y="1943"/>
                  </a:lnTo>
                  <a:lnTo>
                    <a:pt x="1095" y="1948"/>
                  </a:lnTo>
                  <a:lnTo>
                    <a:pt x="1087" y="1952"/>
                  </a:lnTo>
                  <a:lnTo>
                    <a:pt x="1080" y="1955"/>
                  </a:lnTo>
                  <a:lnTo>
                    <a:pt x="1072" y="1957"/>
                  </a:lnTo>
                  <a:lnTo>
                    <a:pt x="1064" y="1958"/>
                  </a:lnTo>
                  <a:lnTo>
                    <a:pt x="1057" y="1959"/>
                  </a:lnTo>
                  <a:lnTo>
                    <a:pt x="1048" y="1958"/>
                  </a:lnTo>
                  <a:lnTo>
                    <a:pt x="1041" y="1957"/>
                  </a:lnTo>
                  <a:lnTo>
                    <a:pt x="1021" y="1943"/>
                  </a:lnTo>
                  <a:lnTo>
                    <a:pt x="1010" y="1936"/>
                  </a:lnTo>
                  <a:lnTo>
                    <a:pt x="1006" y="1934"/>
                  </a:lnTo>
                  <a:lnTo>
                    <a:pt x="1004" y="1933"/>
                  </a:lnTo>
                  <a:lnTo>
                    <a:pt x="1013" y="1950"/>
                  </a:lnTo>
                  <a:lnTo>
                    <a:pt x="1024" y="1968"/>
                  </a:lnTo>
                  <a:lnTo>
                    <a:pt x="1028" y="1977"/>
                  </a:lnTo>
                  <a:lnTo>
                    <a:pt x="1032" y="1987"/>
                  </a:lnTo>
                  <a:lnTo>
                    <a:pt x="1036" y="1995"/>
                  </a:lnTo>
                  <a:lnTo>
                    <a:pt x="1038" y="2004"/>
                  </a:lnTo>
                  <a:lnTo>
                    <a:pt x="1038" y="2012"/>
                  </a:lnTo>
                  <a:lnTo>
                    <a:pt x="1038" y="2021"/>
                  </a:lnTo>
                  <a:lnTo>
                    <a:pt x="1036" y="2028"/>
                  </a:lnTo>
                  <a:lnTo>
                    <a:pt x="1031" y="2034"/>
                  </a:lnTo>
                  <a:lnTo>
                    <a:pt x="1024" y="2041"/>
                  </a:lnTo>
                  <a:lnTo>
                    <a:pt x="1016" y="2046"/>
                  </a:lnTo>
                  <a:lnTo>
                    <a:pt x="1004" y="2050"/>
                  </a:lnTo>
                  <a:lnTo>
                    <a:pt x="990" y="2053"/>
                  </a:lnTo>
                  <a:lnTo>
                    <a:pt x="984" y="2051"/>
                  </a:lnTo>
                  <a:lnTo>
                    <a:pt x="979" y="2049"/>
                  </a:lnTo>
                  <a:lnTo>
                    <a:pt x="973" y="2046"/>
                  </a:lnTo>
                  <a:lnTo>
                    <a:pt x="969" y="2043"/>
                  </a:lnTo>
                  <a:lnTo>
                    <a:pt x="962" y="2035"/>
                  </a:lnTo>
                  <a:lnTo>
                    <a:pt x="955" y="2027"/>
                  </a:lnTo>
                  <a:lnTo>
                    <a:pt x="951" y="2017"/>
                  </a:lnTo>
                  <a:lnTo>
                    <a:pt x="947" y="2007"/>
                  </a:lnTo>
                  <a:lnTo>
                    <a:pt x="945" y="1996"/>
                  </a:lnTo>
                  <a:lnTo>
                    <a:pt x="943" y="1985"/>
                  </a:lnTo>
                  <a:lnTo>
                    <a:pt x="940" y="1960"/>
                  </a:lnTo>
                  <a:lnTo>
                    <a:pt x="937" y="1937"/>
                  </a:lnTo>
                  <a:lnTo>
                    <a:pt x="935" y="1927"/>
                  </a:lnTo>
                  <a:lnTo>
                    <a:pt x="933" y="1916"/>
                  </a:lnTo>
                  <a:lnTo>
                    <a:pt x="931" y="1906"/>
                  </a:lnTo>
                  <a:lnTo>
                    <a:pt x="927" y="1898"/>
                  </a:lnTo>
                  <a:lnTo>
                    <a:pt x="908" y="1867"/>
                  </a:lnTo>
                  <a:lnTo>
                    <a:pt x="891" y="1839"/>
                  </a:lnTo>
                  <a:lnTo>
                    <a:pt x="877" y="1811"/>
                  </a:lnTo>
                  <a:lnTo>
                    <a:pt x="866" y="1784"/>
                  </a:lnTo>
                  <a:lnTo>
                    <a:pt x="856" y="1759"/>
                  </a:lnTo>
                  <a:lnTo>
                    <a:pt x="850" y="1734"/>
                  </a:lnTo>
                  <a:lnTo>
                    <a:pt x="845" y="1712"/>
                  </a:lnTo>
                  <a:lnTo>
                    <a:pt x="841" y="1690"/>
                  </a:lnTo>
                  <a:lnTo>
                    <a:pt x="841" y="1670"/>
                  </a:lnTo>
                  <a:lnTo>
                    <a:pt x="841" y="1651"/>
                  </a:lnTo>
                  <a:lnTo>
                    <a:pt x="845" y="1633"/>
                  </a:lnTo>
                  <a:lnTo>
                    <a:pt x="849" y="1617"/>
                  </a:lnTo>
                  <a:lnTo>
                    <a:pt x="855" y="1602"/>
                  </a:lnTo>
                  <a:lnTo>
                    <a:pt x="864" y="1589"/>
                  </a:lnTo>
                  <a:lnTo>
                    <a:pt x="872" y="1578"/>
                  </a:lnTo>
                  <a:lnTo>
                    <a:pt x="883" y="1568"/>
                  </a:lnTo>
                  <a:lnTo>
                    <a:pt x="894" y="1560"/>
                  </a:lnTo>
                  <a:lnTo>
                    <a:pt x="908" y="1554"/>
                  </a:lnTo>
                  <a:lnTo>
                    <a:pt x="922" y="1549"/>
                  </a:lnTo>
                  <a:lnTo>
                    <a:pt x="936" y="1546"/>
                  </a:lnTo>
                  <a:lnTo>
                    <a:pt x="952" y="1545"/>
                  </a:lnTo>
                  <a:lnTo>
                    <a:pt x="969" y="1546"/>
                  </a:lnTo>
                  <a:lnTo>
                    <a:pt x="987" y="1549"/>
                  </a:lnTo>
                  <a:lnTo>
                    <a:pt x="1005" y="1554"/>
                  </a:lnTo>
                  <a:lnTo>
                    <a:pt x="1024" y="1561"/>
                  </a:lnTo>
                  <a:lnTo>
                    <a:pt x="1043" y="1569"/>
                  </a:lnTo>
                  <a:lnTo>
                    <a:pt x="1063" y="1581"/>
                  </a:lnTo>
                  <a:lnTo>
                    <a:pt x="1083" y="1594"/>
                  </a:lnTo>
                  <a:lnTo>
                    <a:pt x="1103" y="1610"/>
                  </a:lnTo>
                  <a:lnTo>
                    <a:pt x="1123" y="1626"/>
                  </a:lnTo>
                  <a:lnTo>
                    <a:pt x="1144" y="1646"/>
                  </a:lnTo>
                  <a:lnTo>
                    <a:pt x="1164" y="1669"/>
                  </a:lnTo>
                  <a:lnTo>
                    <a:pt x="1160" y="1676"/>
                  </a:lnTo>
                  <a:lnTo>
                    <a:pt x="1155" y="1681"/>
                  </a:lnTo>
                  <a:lnTo>
                    <a:pt x="1150" y="1688"/>
                  </a:lnTo>
                  <a:lnTo>
                    <a:pt x="1142" y="1693"/>
                  </a:lnTo>
                  <a:lnTo>
                    <a:pt x="1126" y="1701"/>
                  </a:lnTo>
                  <a:lnTo>
                    <a:pt x="1109" y="1710"/>
                  </a:lnTo>
                  <a:lnTo>
                    <a:pt x="1093" y="1716"/>
                  </a:lnTo>
                  <a:lnTo>
                    <a:pt x="1078" y="1723"/>
                  </a:lnTo>
                  <a:lnTo>
                    <a:pt x="1071" y="1726"/>
                  </a:lnTo>
                  <a:lnTo>
                    <a:pt x="1066" y="1728"/>
                  </a:lnTo>
                  <a:lnTo>
                    <a:pt x="1062" y="1731"/>
                  </a:lnTo>
                  <a:lnTo>
                    <a:pt x="1060" y="1734"/>
                  </a:lnTo>
                  <a:lnTo>
                    <a:pt x="1074" y="1744"/>
                  </a:lnTo>
                  <a:lnTo>
                    <a:pt x="1087" y="1753"/>
                  </a:lnTo>
                  <a:lnTo>
                    <a:pt x="1101" y="1763"/>
                  </a:lnTo>
                  <a:lnTo>
                    <a:pt x="1115" y="1772"/>
                  </a:lnTo>
                  <a:lnTo>
                    <a:pt x="1113" y="1778"/>
                  </a:lnTo>
                  <a:lnTo>
                    <a:pt x="1107" y="1787"/>
                  </a:lnTo>
                  <a:lnTo>
                    <a:pt x="1099" y="1799"/>
                  </a:lnTo>
                  <a:lnTo>
                    <a:pt x="1090" y="1811"/>
                  </a:lnTo>
                  <a:lnTo>
                    <a:pt x="1071" y="1837"/>
                  </a:lnTo>
                  <a:lnTo>
                    <a:pt x="1060" y="1851"/>
                  </a:lnTo>
                  <a:lnTo>
                    <a:pt x="1067" y="1855"/>
                  </a:lnTo>
                  <a:lnTo>
                    <a:pt x="1075" y="1857"/>
                  </a:lnTo>
                  <a:lnTo>
                    <a:pt x="1080" y="1857"/>
                  </a:lnTo>
                  <a:lnTo>
                    <a:pt x="1084" y="1855"/>
                  </a:lnTo>
                  <a:lnTo>
                    <a:pt x="1087" y="1853"/>
                  </a:lnTo>
                  <a:lnTo>
                    <a:pt x="1090" y="1849"/>
                  </a:lnTo>
                  <a:lnTo>
                    <a:pt x="1093" y="1846"/>
                  </a:lnTo>
                  <a:lnTo>
                    <a:pt x="1095" y="1842"/>
                  </a:lnTo>
                  <a:lnTo>
                    <a:pt x="1098" y="1838"/>
                  </a:lnTo>
                  <a:lnTo>
                    <a:pt x="1100" y="1834"/>
                  </a:lnTo>
                  <a:lnTo>
                    <a:pt x="1103" y="1830"/>
                  </a:lnTo>
                  <a:lnTo>
                    <a:pt x="1107" y="1827"/>
                  </a:lnTo>
                  <a:lnTo>
                    <a:pt x="1113" y="1826"/>
                  </a:lnTo>
                  <a:lnTo>
                    <a:pt x="1119" y="1825"/>
                  </a:lnTo>
                  <a:lnTo>
                    <a:pt x="1126" y="1826"/>
                  </a:lnTo>
                  <a:lnTo>
                    <a:pt x="1136" y="1828"/>
                  </a:lnTo>
                  <a:lnTo>
                    <a:pt x="1131" y="1839"/>
                  </a:lnTo>
                  <a:lnTo>
                    <a:pt x="1127" y="1848"/>
                  </a:lnTo>
                  <a:lnTo>
                    <a:pt x="1125" y="1855"/>
                  </a:lnTo>
                  <a:lnTo>
                    <a:pt x="1125" y="1861"/>
                  </a:lnTo>
                  <a:lnTo>
                    <a:pt x="1125" y="1865"/>
                  </a:lnTo>
                  <a:lnTo>
                    <a:pt x="1127" y="1869"/>
                  </a:lnTo>
                  <a:lnTo>
                    <a:pt x="1129" y="1873"/>
                  </a:lnTo>
                  <a:lnTo>
                    <a:pt x="1133" y="1875"/>
                  </a:lnTo>
                  <a:lnTo>
                    <a:pt x="1139" y="1879"/>
                  </a:lnTo>
                  <a:lnTo>
                    <a:pt x="1145" y="1883"/>
                  </a:lnTo>
                  <a:lnTo>
                    <a:pt x="1148" y="1886"/>
                  </a:lnTo>
                  <a:lnTo>
                    <a:pt x="1151" y="1891"/>
                  </a:lnTo>
                  <a:lnTo>
                    <a:pt x="1153" y="1895"/>
                  </a:lnTo>
                  <a:lnTo>
                    <a:pt x="1153" y="1901"/>
                  </a:lnTo>
                  <a:close/>
                  <a:moveTo>
                    <a:pt x="961" y="1484"/>
                  </a:moveTo>
                  <a:lnTo>
                    <a:pt x="929" y="1506"/>
                  </a:lnTo>
                  <a:lnTo>
                    <a:pt x="900" y="1527"/>
                  </a:lnTo>
                  <a:lnTo>
                    <a:pt x="876" y="1545"/>
                  </a:lnTo>
                  <a:lnTo>
                    <a:pt x="855" y="1562"/>
                  </a:lnTo>
                  <a:lnTo>
                    <a:pt x="838" y="1577"/>
                  </a:lnTo>
                  <a:lnTo>
                    <a:pt x="825" y="1592"/>
                  </a:lnTo>
                  <a:lnTo>
                    <a:pt x="819" y="1599"/>
                  </a:lnTo>
                  <a:lnTo>
                    <a:pt x="814" y="1606"/>
                  </a:lnTo>
                  <a:lnTo>
                    <a:pt x="811" y="1615"/>
                  </a:lnTo>
                  <a:lnTo>
                    <a:pt x="807" y="1622"/>
                  </a:lnTo>
                  <a:lnTo>
                    <a:pt x="804" y="1631"/>
                  </a:lnTo>
                  <a:lnTo>
                    <a:pt x="802" y="1638"/>
                  </a:lnTo>
                  <a:lnTo>
                    <a:pt x="800" y="1648"/>
                  </a:lnTo>
                  <a:lnTo>
                    <a:pt x="800" y="1656"/>
                  </a:lnTo>
                  <a:lnTo>
                    <a:pt x="800" y="1676"/>
                  </a:lnTo>
                  <a:lnTo>
                    <a:pt x="802" y="1699"/>
                  </a:lnTo>
                  <a:lnTo>
                    <a:pt x="807" y="1725"/>
                  </a:lnTo>
                  <a:lnTo>
                    <a:pt x="813" y="1754"/>
                  </a:lnTo>
                  <a:lnTo>
                    <a:pt x="820" y="1787"/>
                  </a:lnTo>
                  <a:lnTo>
                    <a:pt x="829" y="1825"/>
                  </a:lnTo>
                  <a:lnTo>
                    <a:pt x="851" y="1849"/>
                  </a:lnTo>
                  <a:lnTo>
                    <a:pt x="869" y="1869"/>
                  </a:lnTo>
                  <a:lnTo>
                    <a:pt x="875" y="1878"/>
                  </a:lnTo>
                  <a:lnTo>
                    <a:pt x="881" y="1885"/>
                  </a:lnTo>
                  <a:lnTo>
                    <a:pt x="886" y="1894"/>
                  </a:lnTo>
                  <a:lnTo>
                    <a:pt x="890" y="1902"/>
                  </a:lnTo>
                  <a:lnTo>
                    <a:pt x="893" y="1911"/>
                  </a:lnTo>
                  <a:lnTo>
                    <a:pt x="894" y="1920"/>
                  </a:lnTo>
                  <a:lnTo>
                    <a:pt x="895" y="1930"/>
                  </a:lnTo>
                  <a:lnTo>
                    <a:pt x="895" y="1941"/>
                  </a:lnTo>
                  <a:lnTo>
                    <a:pt x="894" y="1954"/>
                  </a:lnTo>
                  <a:lnTo>
                    <a:pt x="892" y="1970"/>
                  </a:lnTo>
                  <a:lnTo>
                    <a:pt x="889" y="1987"/>
                  </a:lnTo>
                  <a:lnTo>
                    <a:pt x="885" y="2006"/>
                  </a:lnTo>
                  <a:lnTo>
                    <a:pt x="867" y="2012"/>
                  </a:lnTo>
                  <a:lnTo>
                    <a:pt x="849" y="2018"/>
                  </a:lnTo>
                  <a:lnTo>
                    <a:pt x="833" y="2025"/>
                  </a:lnTo>
                  <a:lnTo>
                    <a:pt x="817" y="2029"/>
                  </a:lnTo>
                  <a:lnTo>
                    <a:pt x="807" y="2022"/>
                  </a:lnTo>
                  <a:lnTo>
                    <a:pt x="797" y="2013"/>
                  </a:lnTo>
                  <a:lnTo>
                    <a:pt x="788" y="2006"/>
                  </a:lnTo>
                  <a:lnTo>
                    <a:pt x="777" y="1997"/>
                  </a:lnTo>
                  <a:lnTo>
                    <a:pt x="774" y="1973"/>
                  </a:lnTo>
                  <a:lnTo>
                    <a:pt x="769" y="1951"/>
                  </a:lnTo>
                  <a:lnTo>
                    <a:pt x="762" y="1930"/>
                  </a:lnTo>
                  <a:lnTo>
                    <a:pt x="755" y="1909"/>
                  </a:lnTo>
                  <a:lnTo>
                    <a:pt x="746" y="1888"/>
                  </a:lnTo>
                  <a:lnTo>
                    <a:pt x="738" y="1869"/>
                  </a:lnTo>
                  <a:lnTo>
                    <a:pt x="728" y="1849"/>
                  </a:lnTo>
                  <a:lnTo>
                    <a:pt x="719" y="1829"/>
                  </a:lnTo>
                  <a:lnTo>
                    <a:pt x="715" y="1828"/>
                  </a:lnTo>
                  <a:lnTo>
                    <a:pt x="712" y="1828"/>
                  </a:lnTo>
                  <a:lnTo>
                    <a:pt x="709" y="1805"/>
                  </a:lnTo>
                  <a:lnTo>
                    <a:pt x="708" y="1783"/>
                  </a:lnTo>
                  <a:lnTo>
                    <a:pt x="707" y="1761"/>
                  </a:lnTo>
                  <a:lnTo>
                    <a:pt x="705" y="1739"/>
                  </a:lnTo>
                  <a:lnTo>
                    <a:pt x="703" y="1719"/>
                  </a:lnTo>
                  <a:lnTo>
                    <a:pt x="701" y="1698"/>
                  </a:lnTo>
                  <a:lnTo>
                    <a:pt x="698" y="1678"/>
                  </a:lnTo>
                  <a:lnTo>
                    <a:pt x="695" y="1658"/>
                  </a:lnTo>
                  <a:lnTo>
                    <a:pt x="722" y="1635"/>
                  </a:lnTo>
                  <a:lnTo>
                    <a:pt x="755" y="1608"/>
                  </a:lnTo>
                  <a:lnTo>
                    <a:pt x="792" y="1579"/>
                  </a:lnTo>
                  <a:lnTo>
                    <a:pt x="828" y="1547"/>
                  </a:lnTo>
                  <a:lnTo>
                    <a:pt x="845" y="1531"/>
                  </a:lnTo>
                  <a:lnTo>
                    <a:pt x="860" y="1514"/>
                  </a:lnTo>
                  <a:lnTo>
                    <a:pt x="874" y="1498"/>
                  </a:lnTo>
                  <a:lnTo>
                    <a:pt x="886" y="1482"/>
                  </a:lnTo>
                  <a:lnTo>
                    <a:pt x="891" y="1473"/>
                  </a:lnTo>
                  <a:lnTo>
                    <a:pt x="895" y="1465"/>
                  </a:lnTo>
                  <a:lnTo>
                    <a:pt x="899" y="1456"/>
                  </a:lnTo>
                  <a:lnTo>
                    <a:pt x="902" y="1448"/>
                  </a:lnTo>
                  <a:lnTo>
                    <a:pt x="904" y="1439"/>
                  </a:lnTo>
                  <a:lnTo>
                    <a:pt x="905" y="1431"/>
                  </a:lnTo>
                  <a:lnTo>
                    <a:pt x="905" y="1422"/>
                  </a:lnTo>
                  <a:lnTo>
                    <a:pt x="905" y="1415"/>
                  </a:lnTo>
                  <a:lnTo>
                    <a:pt x="909" y="1411"/>
                  </a:lnTo>
                  <a:lnTo>
                    <a:pt x="914" y="1409"/>
                  </a:lnTo>
                  <a:lnTo>
                    <a:pt x="919" y="1408"/>
                  </a:lnTo>
                  <a:lnTo>
                    <a:pt x="925" y="1409"/>
                  </a:lnTo>
                  <a:lnTo>
                    <a:pt x="931" y="1411"/>
                  </a:lnTo>
                  <a:lnTo>
                    <a:pt x="936" y="1414"/>
                  </a:lnTo>
                  <a:lnTo>
                    <a:pt x="942" y="1418"/>
                  </a:lnTo>
                  <a:lnTo>
                    <a:pt x="947" y="1424"/>
                  </a:lnTo>
                  <a:lnTo>
                    <a:pt x="951" y="1430"/>
                  </a:lnTo>
                  <a:lnTo>
                    <a:pt x="955" y="1436"/>
                  </a:lnTo>
                  <a:lnTo>
                    <a:pt x="959" y="1444"/>
                  </a:lnTo>
                  <a:lnTo>
                    <a:pt x="961" y="1451"/>
                  </a:lnTo>
                  <a:lnTo>
                    <a:pt x="963" y="1459"/>
                  </a:lnTo>
                  <a:lnTo>
                    <a:pt x="963" y="1467"/>
                  </a:lnTo>
                  <a:lnTo>
                    <a:pt x="963" y="1475"/>
                  </a:lnTo>
                  <a:lnTo>
                    <a:pt x="961" y="1484"/>
                  </a:lnTo>
                  <a:close/>
                  <a:moveTo>
                    <a:pt x="897" y="2125"/>
                  </a:moveTo>
                  <a:lnTo>
                    <a:pt x="887" y="2191"/>
                  </a:lnTo>
                  <a:lnTo>
                    <a:pt x="860" y="2177"/>
                  </a:lnTo>
                  <a:lnTo>
                    <a:pt x="835" y="2163"/>
                  </a:lnTo>
                  <a:lnTo>
                    <a:pt x="809" y="2151"/>
                  </a:lnTo>
                  <a:lnTo>
                    <a:pt x="782" y="2137"/>
                  </a:lnTo>
                  <a:lnTo>
                    <a:pt x="784" y="2143"/>
                  </a:lnTo>
                  <a:lnTo>
                    <a:pt x="789" y="2155"/>
                  </a:lnTo>
                  <a:lnTo>
                    <a:pt x="794" y="2169"/>
                  </a:lnTo>
                  <a:lnTo>
                    <a:pt x="796" y="2176"/>
                  </a:lnTo>
                  <a:lnTo>
                    <a:pt x="803" y="2186"/>
                  </a:lnTo>
                  <a:lnTo>
                    <a:pt x="814" y="2197"/>
                  </a:lnTo>
                  <a:lnTo>
                    <a:pt x="826" y="2208"/>
                  </a:lnTo>
                  <a:lnTo>
                    <a:pt x="839" y="2218"/>
                  </a:lnTo>
                  <a:lnTo>
                    <a:pt x="855" y="2229"/>
                  </a:lnTo>
                  <a:lnTo>
                    <a:pt x="872" y="2237"/>
                  </a:lnTo>
                  <a:lnTo>
                    <a:pt x="890" y="2247"/>
                  </a:lnTo>
                  <a:lnTo>
                    <a:pt x="908" y="2254"/>
                  </a:lnTo>
                  <a:lnTo>
                    <a:pt x="927" y="2260"/>
                  </a:lnTo>
                  <a:lnTo>
                    <a:pt x="946" y="2267"/>
                  </a:lnTo>
                  <a:lnTo>
                    <a:pt x="965" y="2271"/>
                  </a:lnTo>
                  <a:lnTo>
                    <a:pt x="984" y="2274"/>
                  </a:lnTo>
                  <a:lnTo>
                    <a:pt x="1001" y="2275"/>
                  </a:lnTo>
                  <a:lnTo>
                    <a:pt x="1018" y="2275"/>
                  </a:lnTo>
                  <a:lnTo>
                    <a:pt x="1026" y="2274"/>
                  </a:lnTo>
                  <a:lnTo>
                    <a:pt x="1033" y="2273"/>
                  </a:lnTo>
                  <a:lnTo>
                    <a:pt x="1041" y="2271"/>
                  </a:lnTo>
                  <a:lnTo>
                    <a:pt x="1047" y="2269"/>
                  </a:lnTo>
                  <a:lnTo>
                    <a:pt x="1053" y="2274"/>
                  </a:lnTo>
                  <a:lnTo>
                    <a:pt x="1060" y="2281"/>
                  </a:lnTo>
                  <a:lnTo>
                    <a:pt x="1065" y="2287"/>
                  </a:lnTo>
                  <a:lnTo>
                    <a:pt x="1071" y="2295"/>
                  </a:lnTo>
                  <a:lnTo>
                    <a:pt x="1083" y="2312"/>
                  </a:lnTo>
                  <a:lnTo>
                    <a:pt x="1096" y="2330"/>
                  </a:lnTo>
                  <a:lnTo>
                    <a:pt x="1103" y="2324"/>
                  </a:lnTo>
                  <a:lnTo>
                    <a:pt x="1112" y="2319"/>
                  </a:lnTo>
                  <a:lnTo>
                    <a:pt x="1115" y="2324"/>
                  </a:lnTo>
                  <a:lnTo>
                    <a:pt x="1117" y="2330"/>
                  </a:lnTo>
                  <a:lnTo>
                    <a:pt x="1120" y="2338"/>
                  </a:lnTo>
                  <a:lnTo>
                    <a:pt x="1121" y="2347"/>
                  </a:lnTo>
                  <a:lnTo>
                    <a:pt x="1125" y="2369"/>
                  </a:lnTo>
                  <a:lnTo>
                    <a:pt x="1127" y="2395"/>
                  </a:lnTo>
                  <a:lnTo>
                    <a:pt x="1131" y="2456"/>
                  </a:lnTo>
                  <a:lnTo>
                    <a:pt x="1134" y="2528"/>
                  </a:lnTo>
                  <a:lnTo>
                    <a:pt x="1136" y="2565"/>
                  </a:lnTo>
                  <a:lnTo>
                    <a:pt x="1138" y="2602"/>
                  </a:lnTo>
                  <a:lnTo>
                    <a:pt x="1141" y="2640"/>
                  </a:lnTo>
                  <a:lnTo>
                    <a:pt x="1145" y="2676"/>
                  </a:lnTo>
                  <a:lnTo>
                    <a:pt x="1151" y="2712"/>
                  </a:lnTo>
                  <a:lnTo>
                    <a:pt x="1157" y="2744"/>
                  </a:lnTo>
                  <a:lnTo>
                    <a:pt x="1161" y="2759"/>
                  </a:lnTo>
                  <a:lnTo>
                    <a:pt x="1166" y="2774"/>
                  </a:lnTo>
                  <a:lnTo>
                    <a:pt x="1171" y="2788"/>
                  </a:lnTo>
                  <a:lnTo>
                    <a:pt x="1177" y="2800"/>
                  </a:lnTo>
                  <a:lnTo>
                    <a:pt x="1188" y="2799"/>
                  </a:lnTo>
                  <a:lnTo>
                    <a:pt x="1199" y="2796"/>
                  </a:lnTo>
                  <a:lnTo>
                    <a:pt x="1212" y="2792"/>
                  </a:lnTo>
                  <a:lnTo>
                    <a:pt x="1224" y="2788"/>
                  </a:lnTo>
                  <a:lnTo>
                    <a:pt x="1212" y="2735"/>
                  </a:lnTo>
                  <a:lnTo>
                    <a:pt x="1202" y="2696"/>
                  </a:lnTo>
                  <a:lnTo>
                    <a:pt x="1199" y="2680"/>
                  </a:lnTo>
                  <a:lnTo>
                    <a:pt x="1198" y="2666"/>
                  </a:lnTo>
                  <a:lnTo>
                    <a:pt x="1197" y="2655"/>
                  </a:lnTo>
                  <a:lnTo>
                    <a:pt x="1198" y="2644"/>
                  </a:lnTo>
                  <a:lnTo>
                    <a:pt x="1201" y="2635"/>
                  </a:lnTo>
                  <a:lnTo>
                    <a:pt x="1205" y="2626"/>
                  </a:lnTo>
                  <a:lnTo>
                    <a:pt x="1213" y="2618"/>
                  </a:lnTo>
                  <a:lnTo>
                    <a:pt x="1222" y="2609"/>
                  </a:lnTo>
                  <a:lnTo>
                    <a:pt x="1234" y="2601"/>
                  </a:lnTo>
                  <a:lnTo>
                    <a:pt x="1248" y="2591"/>
                  </a:lnTo>
                  <a:lnTo>
                    <a:pt x="1265" y="2581"/>
                  </a:lnTo>
                  <a:lnTo>
                    <a:pt x="1285" y="2568"/>
                  </a:lnTo>
                  <a:lnTo>
                    <a:pt x="1288" y="2571"/>
                  </a:lnTo>
                  <a:lnTo>
                    <a:pt x="1290" y="2574"/>
                  </a:lnTo>
                  <a:lnTo>
                    <a:pt x="1292" y="2579"/>
                  </a:lnTo>
                  <a:lnTo>
                    <a:pt x="1294" y="2584"/>
                  </a:lnTo>
                  <a:lnTo>
                    <a:pt x="1296" y="2594"/>
                  </a:lnTo>
                  <a:lnTo>
                    <a:pt x="1297" y="2607"/>
                  </a:lnTo>
                  <a:lnTo>
                    <a:pt x="1297" y="2621"/>
                  </a:lnTo>
                  <a:lnTo>
                    <a:pt x="1296" y="2637"/>
                  </a:lnTo>
                  <a:lnTo>
                    <a:pt x="1294" y="2652"/>
                  </a:lnTo>
                  <a:lnTo>
                    <a:pt x="1292" y="2668"/>
                  </a:lnTo>
                  <a:lnTo>
                    <a:pt x="1285" y="2702"/>
                  </a:lnTo>
                  <a:lnTo>
                    <a:pt x="1277" y="2735"/>
                  </a:lnTo>
                  <a:lnTo>
                    <a:pt x="1271" y="2763"/>
                  </a:lnTo>
                  <a:lnTo>
                    <a:pt x="1266" y="2788"/>
                  </a:lnTo>
                  <a:lnTo>
                    <a:pt x="1269" y="2789"/>
                  </a:lnTo>
                  <a:lnTo>
                    <a:pt x="1271" y="2791"/>
                  </a:lnTo>
                  <a:lnTo>
                    <a:pt x="1273" y="2794"/>
                  </a:lnTo>
                  <a:lnTo>
                    <a:pt x="1275" y="2800"/>
                  </a:lnTo>
                  <a:lnTo>
                    <a:pt x="1281" y="2800"/>
                  </a:lnTo>
                  <a:lnTo>
                    <a:pt x="1289" y="2800"/>
                  </a:lnTo>
                  <a:lnTo>
                    <a:pt x="1297" y="2786"/>
                  </a:lnTo>
                  <a:lnTo>
                    <a:pt x="1307" y="2771"/>
                  </a:lnTo>
                  <a:lnTo>
                    <a:pt x="1311" y="2771"/>
                  </a:lnTo>
                  <a:lnTo>
                    <a:pt x="1316" y="2774"/>
                  </a:lnTo>
                  <a:lnTo>
                    <a:pt x="1326" y="2778"/>
                  </a:lnTo>
                  <a:lnTo>
                    <a:pt x="1344" y="2789"/>
                  </a:lnTo>
                  <a:lnTo>
                    <a:pt x="1346" y="2831"/>
                  </a:lnTo>
                  <a:lnTo>
                    <a:pt x="1349" y="2828"/>
                  </a:lnTo>
                  <a:lnTo>
                    <a:pt x="1352" y="2824"/>
                  </a:lnTo>
                  <a:lnTo>
                    <a:pt x="1355" y="2818"/>
                  </a:lnTo>
                  <a:lnTo>
                    <a:pt x="1358" y="2812"/>
                  </a:lnTo>
                  <a:lnTo>
                    <a:pt x="1364" y="2796"/>
                  </a:lnTo>
                  <a:lnTo>
                    <a:pt x="1369" y="2777"/>
                  </a:lnTo>
                  <a:lnTo>
                    <a:pt x="1373" y="2755"/>
                  </a:lnTo>
                  <a:lnTo>
                    <a:pt x="1377" y="2732"/>
                  </a:lnTo>
                  <a:lnTo>
                    <a:pt x="1381" y="2706"/>
                  </a:lnTo>
                  <a:lnTo>
                    <a:pt x="1383" y="2680"/>
                  </a:lnTo>
                  <a:lnTo>
                    <a:pt x="1387" y="2628"/>
                  </a:lnTo>
                  <a:lnTo>
                    <a:pt x="1389" y="2582"/>
                  </a:lnTo>
                  <a:lnTo>
                    <a:pt x="1390" y="2544"/>
                  </a:lnTo>
                  <a:lnTo>
                    <a:pt x="1389" y="2521"/>
                  </a:lnTo>
                  <a:lnTo>
                    <a:pt x="1377" y="2516"/>
                  </a:lnTo>
                  <a:lnTo>
                    <a:pt x="1366" y="2511"/>
                  </a:lnTo>
                  <a:lnTo>
                    <a:pt x="1354" y="2507"/>
                  </a:lnTo>
                  <a:lnTo>
                    <a:pt x="1344" y="2501"/>
                  </a:lnTo>
                  <a:lnTo>
                    <a:pt x="1346" y="2487"/>
                  </a:lnTo>
                  <a:lnTo>
                    <a:pt x="1348" y="2472"/>
                  </a:lnTo>
                  <a:lnTo>
                    <a:pt x="1353" y="2473"/>
                  </a:lnTo>
                  <a:lnTo>
                    <a:pt x="1358" y="2475"/>
                  </a:lnTo>
                  <a:lnTo>
                    <a:pt x="1363" y="2478"/>
                  </a:lnTo>
                  <a:lnTo>
                    <a:pt x="1368" y="2482"/>
                  </a:lnTo>
                  <a:lnTo>
                    <a:pt x="1376" y="2495"/>
                  </a:lnTo>
                  <a:lnTo>
                    <a:pt x="1386" y="2510"/>
                  </a:lnTo>
                  <a:lnTo>
                    <a:pt x="1394" y="2507"/>
                  </a:lnTo>
                  <a:lnTo>
                    <a:pt x="1403" y="2505"/>
                  </a:lnTo>
                  <a:lnTo>
                    <a:pt x="1408" y="2487"/>
                  </a:lnTo>
                  <a:lnTo>
                    <a:pt x="1412" y="2468"/>
                  </a:lnTo>
                  <a:lnTo>
                    <a:pt x="1417" y="2449"/>
                  </a:lnTo>
                  <a:lnTo>
                    <a:pt x="1420" y="2427"/>
                  </a:lnTo>
                  <a:lnTo>
                    <a:pt x="1423" y="2386"/>
                  </a:lnTo>
                  <a:lnTo>
                    <a:pt x="1425" y="2344"/>
                  </a:lnTo>
                  <a:lnTo>
                    <a:pt x="1426" y="2302"/>
                  </a:lnTo>
                  <a:lnTo>
                    <a:pt x="1427" y="2260"/>
                  </a:lnTo>
                  <a:lnTo>
                    <a:pt x="1428" y="2240"/>
                  </a:lnTo>
                  <a:lnTo>
                    <a:pt x="1429" y="2221"/>
                  </a:lnTo>
                  <a:lnTo>
                    <a:pt x="1431" y="2202"/>
                  </a:lnTo>
                  <a:lnTo>
                    <a:pt x="1434" y="2184"/>
                  </a:lnTo>
                  <a:lnTo>
                    <a:pt x="1444" y="2173"/>
                  </a:lnTo>
                  <a:lnTo>
                    <a:pt x="1453" y="2161"/>
                  </a:lnTo>
                  <a:lnTo>
                    <a:pt x="1461" y="2151"/>
                  </a:lnTo>
                  <a:lnTo>
                    <a:pt x="1468" y="2141"/>
                  </a:lnTo>
                  <a:lnTo>
                    <a:pt x="1481" y="2119"/>
                  </a:lnTo>
                  <a:lnTo>
                    <a:pt x="1492" y="2093"/>
                  </a:lnTo>
                  <a:lnTo>
                    <a:pt x="1494" y="2095"/>
                  </a:lnTo>
                  <a:lnTo>
                    <a:pt x="1496" y="2096"/>
                  </a:lnTo>
                  <a:lnTo>
                    <a:pt x="1491" y="2142"/>
                  </a:lnTo>
                  <a:lnTo>
                    <a:pt x="1488" y="2189"/>
                  </a:lnTo>
                  <a:lnTo>
                    <a:pt x="1484" y="2235"/>
                  </a:lnTo>
                  <a:lnTo>
                    <a:pt x="1482" y="2282"/>
                  </a:lnTo>
                  <a:lnTo>
                    <a:pt x="1479" y="2329"/>
                  </a:lnTo>
                  <a:lnTo>
                    <a:pt x="1476" y="2377"/>
                  </a:lnTo>
                  <a:lnTo>
                    <a:pt x="1473" y="2423"/>
                  </a:lnTo>
                  <a:lnTo>
                    <a:pt x="1471" y="2471"/>
                  </a:lnTo>
                  <a:lnTo>
                    <a:pt x="1469" y="2518"/>
                  </a:lnTo>
                  <a:lnTo>
                    <a:pt x="1467" y="2566"/>
                  </a:lnTo>
                  <a:lnTo>
                    <a:pt x="1465" y="2613"/>
                  </a:lnTo>
                  <a:lnTo>
                    <a:pt x="1463" y="2661"/>
                  </a:lnTo>
                  <a:lnTo>
                    <a:pt x="1461" y="2708"/>
                  </a:lnTo>
                  <a:lnTo>
                    <a:pt x="1459" y="2756"/>
                  </a:lnTo>
                  <a:lnTo>
                    <a:pt x="1457" y="2804"/>
                  </a:lnTo>
                  <a:lnTo>
                    <a:pt x="1454" y="2850"/>
                  </a:lnTo>
                  <a:lnTo>
                    <a:pt x="1495" y="2850"/>
                  </a:lnTo>
                  <a:lnTo>
                    <a:pt x="1506" y="2770"/>
                  </a:lnTo>
                  <a:lnTo>
                    <a:pt x="1527" y="2770"/>
                  </a:lnTo>
                  <a:lnTo>
                    <a:pt x="1548" y="2770"/>
                  </a:lnTo>
                  <a:lnTo>
                    <a:pt x="1570" y="2771"/>
                  </a:lnTo>
                  <a:lnTo>
                    <a:pt x="1591" y="2771"/>
                  </a:lnTo>
                  <a:lnTo>
                    <a:pt x="1612" y="2773"/>
                  </a:lnTo>
                  <a:lnTo>
                    <a:pt x="1634" y="2774"/>
                  </a:lnTo>
                  <a:lnTo>
                    <a:pt x="1656" y="2777"/>
                  </a:lnTo>
                  <a:lnTo>
                    <a:pt x="1678" y="2780"/>
                  </a:lnTo>
                  <a:lnTo>
                    <a:pt x="1681" y="2879"/>
                  </a:lnTo>
                  <a:lnTo>
                    <a:pt x="1675" y="2878"/>
                  </a:lnTo>
                  <a:lnTo>
                    <a:pt x="1669" y="2878"/>
                  </a:lnTo>
                  <a:lnTo>
                    <a:pt x="1619" y="2875"/>
                  </a:lnTo>
                  <a:lnTo>
                    <a:pt x="1567" y="2872"/>
                  </a:lnTo>
                  <a:lnTo>
                    <a:pt x="1516" y="2869"/>
                  </a:lnTo>
                  <a:lnTo>
                    <a:pt x="1463" y="2865"/>
                  </a:lnTo>
                  <a:lnTo>
                    <a:pt x="1409" y="2860"/>
                  </a:lnTo>
                  <a:lnTo>
                    <a:pt x="1356" y="2854"/>
                  </a:lnTo>
                  <a:lnTo>
                    <a:pt x="1304" y="2847"/>
                  </a:lnTo>
                  <a:lnTo>
                    <a:pt x="1251" y="2838"/>
                  </a:lnTo>
                  <a:lnTo>
                    <a:pt x="1198" y="2828"/>
                  </a:lnTo>
                  <a:lnTo>
                    <a:pt x="1146" y="2816"/>
                  </a:lnTo>
                  <a:lnTo>
                    <a:pt x="1121" y="2809"/>
                  </a:lnTo>
                  <a:lnTo>
                    <a:pt x="1096" y="2801"/>
                  </a:lnTo>
                  <a:lnTo>
                    <a:pt x="1071" y="2794"/>
                  </a:lnTo>
                  <a:lnTo>
                    <a:pt x="1047" y="2786"/>
                  </a:lnTo>
                  <a:lnTo>
                    <a:pt x="1023" y="2776"/>
                  </a:lnTo>
                  <a:lnTo>
                    <a:pt x="999" y="2767"/>
                  </a:lnTo>
                  <a:lnTo>
                    <a:pt x="975" y="2756"/>
                  </a:lnTo>
                  <a:lnTo>
                    <a:pt x="952" y="2744"/>
                  </a:lnTo>
                  <a:lnTo>
                    <a:pt x="929" y="2733"/>
                  </a:lnTo>
                  <a:lnTo>
                    <a:pt x="907" y="2720"/>
                  </a:lnTo>
                  <a:lnTo>
                    <a:pt x="885" y="2707"/>
                  </a:lnTo>
                  <a:lnTo>
                    <a:pt x="864" y="2693"/>
                  </a:lnTo>
                  <a:lnTo>
                    <a:pt x="865" y="2667"/>
                  </a:lnTo>
                  <a:lnTo>
                    <a:pt x="868" y="2643"/>
                  </a:lnTo>
                  <a:lnTo>
                    <a:pt x="872" y="2619"/>
                  </a:lnTo>
                  <a:lnTo>
                    <a:pt x="877" y="2593"/>
                  </a:lnTo>
                  <a:lnTo>
                    <a:pt x="890" y="2545"/>
                  </a:lnTo>
                  <a:lnTo>
                    <a:pt x="904" y="2495"/>
                  </a:lnTo>
                  <a:lnTo>
                    <a:pt x="910" y="2470"/>
                  </a:lnTo>
                  <a:lnTo>
                    <a:pt x="916" y="2444"/>
                  </a:lnTo>
                  <a:lnTo>
                    <a:pt x="922" y="2419"/>
                  </a:lnTo>
                  <a:lnTo>
                    <a:pt x="925" y="2394"/>
                  </a:lnTo>
                  <a:lnTo>
                    <a:pt x="928" y="2367"/>
                  </a:lnTo>
                  <a:lnTo>
                    <a:pt x="928" y="2341"/>
                  </a:lnTo>
                  <a:lnTo>
                    <a:pt x="928" y="2327"/>
                  </a:lnTo>
                  <a:lnTo>
                    <a:pt x="927" y="2313"/>
                  </a:lnTo>
                  <a:lnTo>
                    <a:pt x="925" y="2300"/>
                  </a:lnTo>
                  <a:lnTo>
                    <a:pt x="923" y="2285"/>
                  </a:lnTo>
                  <a:lnTo>
                    <a:pt x="910" y="2285"/>
                  </a:lnTo>
                  <a:lnTo>
                    <a:pt x="897" y="2285"/>
                  </a:lnTo>
                  <a:lnTo>
                    <a:pt x="891" y="2321"/>
                  </a:lnTo>
                  <a:lnTo>
                    <a:pt x="885" y="2369"/>
                  </a:lnTo>
                  <a:lnTo>
                    <a:pt x="877" y="2425"/>
                  </a:lnTo>
                  <a:lnTo>
                    <a:pt x="869" y="2487"/>
                  </a:lnTo>
                  <a:lnTo>
                    <a:pt x="860" y="2546"/>
                  </a:lnTo>
                  <a:lnTo>
                    <a:pt x="850" y="2600"/>
                  </a:lnTo>
                  <a:lnTo>
                    <a:pt x="846" y="2623"/>
                  </a:lnTo>
                  <a:lnTo>
                    <a:pt x="840" y="2643"/>
                  </a:lnTo>
                  <a:lnTo>
                    <a:pt x="835" y="2660"/>
                  </a:lnTo>
                  <a:lnTo>
                    <a:pt x="829" y="2673"/>
                  </a:lnTo>
                  <a:lnTo>
                    <a:pt x="821" y="2670"/>
                  </a:lnTo>
                  <a:lnTo>
                    <a:pt x="813" y="2668"/>
                  </a:lnTo>
                  <a:lnTo>
                    <a:pt x="804" y="2666"/>
                  </a:lnTo>
                  <a:lnTo>
                    <a:pt x="797" y="2664"/>
                  </a:lnTo>
                  <a:lnTo>
                    <a:pt x="794" y="2622"/>
                  </a:lnTo>
                  <a:lnTo>
                    <a:pt x="794" y="2580"/>
                  </a:lnTo>
                  <a:lnTo>
                    <a:pt x="794" y="2538"/>
                  </a:lnTo>
                  <a:lnTo>
                    <a:pt x="794" y="2496"/>
                  </a:lnTo>
                  <a:lnTo>
                    <a:pt x="794" y="2455"/>
                  </a:lnTo>
                  <a:lnTo>
                    <a:pt x="793" y="2415"/>
                  </a:lnTo>
                  <a:lnTo>
                    <a:pt x="791" y="2395"/>
                  </a:lnTo>
                  <a:lnTo>
                    <a:pt x="790" y="2376"/>
                  </a:lnTo>
                  <a:lnTo>
                    <a:pt x="787" y="2357"/>
                  </a:lnTo>
                  <a:lnTo>
                    <a:pt x="783" y="2338"/>
                  </a:lnTo>
                  <a:lnTo>
                    <a:pt x="757" y="2282"/>
                  </a:lnTo>
                  <a:lnTo>
                    <a:pt x="731" y="2226"/>
                  </a:lnTo>
                  <a:lnTo>
                    <a:pt x="704" y="2170"/>
                  </a:lnTo>
                  <a:lnTo>
                    <a:pt x="678" y="2115"/>
                  </a:lnTo>
                  <a:lnTo>
                    <a:pt x="652" y="2059"/>
                  </a:lnTo>
                  <a:lnTo>
                    <a:pt x="627" y="2004"/>
                  </a:lnTo>
                  <a:lnTo>
                    <a:pt x="603" y="1949"/>
                  </a:lnTo>
                  <a:lnTo>
                    <a:pt x="580" y="1895"/>
                  </a:lnTo>
                  <a:lnTo>
                    <a:pt x="575" y="1860"/>
                  </a:lnTo>
                  <a:lnTo>
                    <a:pt x="573" y="1826"/>
                  </a:lnTo>
                  <a:lnTo>
                    <a:pt x="571" y="1792"/>
                  </a:lnTo>
                  <a:lnTo>
                    <a:pt x="570" y="1757"/>
                  </a:lnTo>
                  <a:lnTo>
                    <a:pt x="569" y="1725"/>
                  </a:lnTo>
                  <a:lnTo>
                    <a:pt x="569" y="1691"/>
                  </a:lnTo>
                  <a:lnTo>
                    <a:pt x="570" y="1658"/>
                  </a:lnTo>
                  <a:lnTo>
                    <a:pt x="571" y="1625"/>
                  </a:lnTo>
                  <a:lnTo>
                    <a:pt x="585" y="1617"/>
                  </a:lnTo>
                  <a:lnTo>
                    <a:pt x="597" y="1611"/>
                  </a:lnTo>
                  <a:lnTo>
                    <a:pt x="602" y="1608"/>
                  </a:lnTo>
                  <a:lnTo>
                    <a:pt x="608" y="1608"/>
                  </a:lnTo>
                  <a:lnTo>
                    <a:pt x="617" y="1608"/>
                  </a:lnTo>
                  <a:lnTo>
                    <a:pt x="627" y="1611"/>
                  </a:lnTo>
                  <a:lnTo>
                    <a:pt x="635" y="1625"/>
                  </a:lnTo>
                  <a:lnTo>
                    <a:pt x="643" y="1640"/>
                  </a:lnTo>
                  <a:lnTo>
                    <a:pt x="650" y="1657"/>
                  </a:lnTo>
                  <a:lnTo>
                    <a:pt x="659" y="1677"/>
                  </a:lnTo>
                  <a:lnTo>
                    <a:pt x="665" y="1720"/>
                  </a:lnTo>
                  <a:lnTo>
                    <a:pt x="670" y="1759"/>
                  </a:lnTo>
                  <a:lnTo>
                    <a:pt x="677" y="1794"/>
                  </a:lnTo>
                  <a:lnTo>
                    <a:pt x="683" y="1826"/>
                  </a:lnTo>
                  <a:lnTo>
                    <a:pt x="690" y="1856"/>
                  </a:lnTo>
                  <a:lnTo>
                    <a:pt x="699" y="1882"/>
                  </a:lnTo>
                  <a:lnTo>
                    <a:pt x="707" y="1908"/>
                  </a:lnTo>
                  <a:lnTo>
                    <a:pt x="719" y="1932"/>
                  </a:lnTo>
                  <a:lnTo>
                    <a:pt x="732" y="1955"/>
                  </a:lnTo>
                  <a:lnTo>
                    <a:pt x="746" y="1977"/>
                  </a:lnTo>
                  <a:lnTo>
                    <a:pt x="763" y="1999"/>
                  </a:lnTo>
                  <a:lnTo>
                    <a:pt x="783" y="2023"/>
                  </a:lnTo>
                  <a:lnTo>
                    <a:pt x="807" y="2046"/>
                  </a:lnTo>
                  <a:lnTo>
                    <a:pt x="833" y="2070"/>
                  </a:lnTo>
                  <a:lnTo>
                    <a:pt x="862" y="2097"/>
                  </a:lnTo>
                  <a:lnTo>
                    <a:pt x="897" y="2125"/>
                  </a:lnTo>
                  <a:close/>
                  <a:moveTo>
                    <a:pt x="643" y="1487"/>
                  </a:moveTo>
                  <a:lnTo>
                    <a:pt x="629" y="1484"/>
                  </a:lnTo>
                  <a:lnTo>
                    <a:pt x="616" y="1481"/>
                  </a:lnTo>
                  <a:lnTo>
                    <a:pt x="602" y="1477"/>
                  </a:lnTo>
                  <a:lnTo>
                    <a:pt x="588" y="1474"/>
                  </a:lnTo>
                  <a:lnTo>
                    <a:pt x="573" y="1443"/>
                  </a:lnTo>
                  <a:lnTo>
                    <a:pt x="560" y="1409"/>
                  </a:lnTo>
                  <a:lnTo>
                    <a:pt x="554" y="1392"/>
                  </a:lnTo>
                  <a:lnTo>
                    <a:pt x="550" y="1375"/>
                  </a:lnTo>
                  <a:lnTo>
                    <a:pt x="547" y="1359"/>
                  </a:lnTo>
                  <a:lnTo>
                    <a:pt x="546" y="1345"/>
                  </a:lnTo>
                  <a:lnTo>
                    <a:pt x="560" y="1333"/>
                  </a:lnTo>
                  <a:lnTo>
                    <a:pt x="589" y="1309"/>
                  </a:lnTo>
                  <a:lnTo>
                    <a:pt x="597" y="1304"/>
                  </a:lnTo>
                  <a:lnTo>
                    <a:pt x="604" y="1299"/>
                  </a:lnTo>
                  <a:lnTo>
                    <a:pt x="611" y="1295"/>
                  </a:lnTo>
                  <a:lnTo>
                    <a:pt x="618" y="1293"/>
                  </a:lnTo>
                  <a:lnTo>
                    <a:pt x="623" y="1291"/>
                  </a:lnTo>
                  <a:lnTo>
                    <a:pt x="627" y="1293"/>
                  </a:lnTo>
                  <a:lnTo>
                    <a:pt x="628" y="1294"/>
                  </a:lnTo>
                  <a:lnTo>
                    <a:pt x="629" y="1295"/>
                  </a:lnTo>
                  <a:lnTo>
                    <a:pt x="630" y="1297"/>
                  </a:lnTo>
                  <a:lnTo>
                    <a:pt x="630" y="1300"/>
                  </a:lnTo>
                  <a:lnTo>
                    <a:pt x="624" y="1306"/>
                  </a:lnTo>
                  <a:lnTo>
                    <a:pt x="619" y="1314"/>
                  </a:lnTo>
                  <a:lnTo>
                    <a:pt x="612" y="1321"/>
                  </a:lnTo>
                  <a:lnTo>
                    <a:pt x="608" y="1329"/>
                  </a:lnTo>
                  <a:lnTo>
                    <a:pt x="604" y="1338"/>
                  </a:lnTo>
                  <a:lnTo>
                    <a:pt x="601" y="1346"/>
                  </a:lnTo>
                  <a:lnTo>
                    <a:pt x="598" y="1356"/>
                  </a:lnTo>
                  <a:lnTo>
                    <a:pt x="596" y="1365"/>
                  </a:lnTo>
                  <a:lnTo>
                    <a:pt x="594" y="1375"/>
                  </a:lnTo>
                  <a:lnTo>
                    <a:pt x="594" y="1384"/>
                  </a:lnTo>
                  <a:lnTo>
                    <a:pt x="596" y="1394"/>
                  </a:lnTo>
                  <a:lnTo>
                    <a:pt x="598" y="1403"/>
                  </a:lnTo>
                  <a:lnTo>
                    <a:pt x="601" y="1414"/>
                  </a:lnTo>
                  <a:lnTo>
                    <a:pt x="604" y="1425"/>
                  </a:lnTo>
                  <a:lnTo>
                    <a:pt x="609" y="1434"/>
                  </a:lnTo>
                  <a:lnTo>
                    <a:pt x="616" y="1445"/>
                  </a:lnTo>
                  <a:lnTo>
                    <a:pt x="627" y="1436"/>
                  </a:lnTo>
                  <a:lnTo>
                    <a:pt x="639" y="1430"/>
                  </a:lnTo>
                  <a:lnTo>
                    <a:pt x="639" y="1410"/>
                  </a:lnTo>
                  <a:lnTo>
                    <a:pt x="639" y="1392"/>
                  </a:lnTo>
                  <a:lnTo>
                    <a:pt x="641" y="1375"/>
                  </a:lnTo>
                  <a:lnTo>
                    <a:pt x="643" y="1359"/>
                  </a:lnTo>
                  <a:lnTo>
                    <a:pt x="649" y="1327"/>
                  </a:lnTo>
                  <a:lnTo>
                    <a:pt x="658" y="1295"/>
                  </a:lnTo>
                  <a:lnTo>
                    <a:pt x="658" y="1283"/>
                  </a:lnTo>
                  <a:lnTo>
                    <a:pt x="656" y="1272"/>
                  </a:lnTo>
                  <a:lnTo>
                    <a:pt x="652" y="1262"/>
                  </a:lnTo>
                  <a:lnTo>
                    <a:pt x="649" y="1251"/>
                  </a:lnTo>
                  <a:lnTo>
                    <a:pt x="645" y="1242"/>
                  </a:lnTo>
                  <a:lnTo>
                    <a:pt x="640" y="1232"/>
                  </a:lnTo>
                  <a:lnTo>
                    <a:pt x="635" y="1223"/>
                  </a:lnTo>
                  <a:lnTo>
                    <a:pt x="628" y="1213"/>
                  </a:lnTo>
                  <a:lnTo>
                    <a:pt x="616" y="1195"/>
                  </a:lnTo>
                  <a:lnTo>
                    <a:pt x="604" y="1178"/>
                  </a:lnTo>
                  <a:lnTo>
                    <a:pt x="598" y="1169"/>
                  </a:lnTo>
                  <a:lnTo>
                    <a:pt x="592" y="1160"/>
                  </a:lnTo>
                  <a:lnTo>
                    <a:pt x="588" y="1152"/>
                  </a:lnTo>
                  <a:lnTo>
                    <a:pt x="584" y="1142"/>
                  </a:lnTo>
                  <a:lnTo>
                    <a:pt x="590" y="1138"/>
                  </a:lnTo>
                  <a:lnTo>
                    <a:pt x="596" y="1134"/>
                  </a:lnTo>
                  <a:lnTo>
                    <a:pt x="603" y="1137"/>
                  </a:lnTo>
                  <a:lnTo>
                    <a:pt x="610" y="1141"/>
                  </a:lnTo>
                  <a:lnTo>
                    <a:pt x="618" y="1148"/>
                  </a:lnTo>
                  <a:lnTo>
                    <a:pt x="626" y="1156"/>
                  </a:lnTo>
                  <a:lnTo>
                    <a:pt x="643" y="1173"/>
                  </a:lnTo>
                  <a:lnTo>
                    <a:pt x="660" y="1192"/>
                  </a:lnTo>
                  <a:lnTo>
                    <a:pt x="675" y="1211"/>
                  </a:lnTo>
                  <a:lnTo>
                    <a:pt x="688" y="1227"/>
                  </a:lnTo>
                  <a:lnTo>
                    <a:pt x="698" y="1238"/>
                  </a:lnTo>
                  <a:lnTo>
                    <a:pt x="703" y="1242"/>
                  </a:lnTo>
                  <a:lnTo>
                    <a:pt x="708" y="1235"/>
                  </a:lnTo>
                  <a:lnTo>
                    <a:pt x="714" y="1229"/>
                  </a:lnTo>
                  <a:lnTo>
                    <a:pt x="704" y="1194"/>
                  </a:lnTo>
                  <a:lnTo>
                    <a:pt x="696" y="1160"/>
                  </a:lnTo>
                  <a:lnTo>
                    <a:pt x="688" y="1128"/>
                  </a:lnTo>
                  <a:lnTo>
                    <a:pt x="681" y="1095"/>
                  </a:lnTo>
                  <a:lnTo>
                    <a:pt x="675" y="1063"/>
                  </a:lnTo>
                  <a:lnTo>
                    <a:pt x="669" y="1031"/>
                  </a:lnTo>
                  <a:lnTo>
                    <a:pt x="664" y="999"/>
                  </a:lnTo>
                  <a:lnTo>
                    <a:pt x="660" y="967"/>
                  </a:lnTo>
                  <a:lnTo>
                    <a:pt x="670" y="953"/>
                  </a:lnTo>
                  <a:lnTo>
                    <a:pt x="674" y="953"/>
                  </a:lnTo>
                  <a:lnTo>
                    <a:pt x="681" y="967"/>
                  </a:lnTo>
                  <a:lnTo>
                    <a:pt x="687" y="982"/>
                  </a:lnTo>
                  <a:lnTo>
                    <a:pt x="693" y="997"/>
                  </a:lnTo>
                  <a:lnTo>
                    <a:pt x="698" y="1011"/>
                  </a:lnTo>
                  <a:lnTo>
                    <a:pt x="703" y="1027"/>
                  </a:lnTo>
                  <a:lnTo>
                    <a:pt x="707" y="1043"/>
                  </a:lnTo>
                  <a:lnTo>
                    <a:pt x="711" y="1060"/>
                  </a:lnTo>
                  <a:lnTo>
                    <a:pt x="715" y="1077"/>
                  </a:lnTo>
                  <a:lnTo>
                    <a:pt x="720" y="1113"/>
                  </a:lnTo>
                  <a:lnTo>
                    <a:pt x="723" y="1149"/>
                  </a:lnTo>
                  <a:lnTo>
                    <a:pt x="725" y="1186"/>
                  </a:lnTo>
                  <a:lnTo>
                    <a:pt x="724" y="1223"/>
                  </a:lnTo>
                  <a:lnTo>
                    <a:pt x="723" y="1241"/>
                  </a:lnTo>
                  <a:lnTo>
                    <a:pt x="722" y="1260"/>
                  </a:lnTo>
                  <a:lnTo>
                    <a:pt x="720" y="1278"/>
                  </a:lnTo>
                  <a:lnTo>
                    <a:pt x="717" y="1296"/>
                  </a:lnTo>
                  <a:lnTo>
                    <a:pt x="714" y="1314"/>
                  </a:lnTo>
                  <a:lnTo>
                    <a:pt x="711" y="1332"/>
                  </a:lnTo>
                  <a:lnTo>
                    <a:pt x="706" y="1350"/>
                  </a:lnTo>
                  <a:lnTo>
                    <a:pt x="701" y="1366"/>
                  </a:lnTo>
                  <a:lnTo>
                    <a:pt x="696" y="1383"/>
                  </a:lnTo>
                  <a:lnTo>
                    <a:pt x="690" y="1400"/>
                  </a:lnTo>
                  <a:lnTo>
                    <a:pt x="684" y="1416"/>
                  </a:lnTo>
                  <a:lnTo>
                    <a:pt x="677" y="1431"/>
                  </a:lnTo>
                  <a:lnTo>
                    <a:pt x="669" y="1446"/>
                  </a:lnTo>
                  <a:lnTo>
                    <a:pt x="661" y="1461"/>
                  </a:lnTo>
                  <a:lnTo>
                    <a:pt x="652" y="1474"/>
                  </a:lnTo>
                  <a:lnTo>
                    <a:pt x="643" y="1487"/>
                  </a:lnTo>
                  <a:close/>
                  <a:moveTo>
                    <a:pt x="665" y="1124"/>
                  </a:moveTo>
                  <a:lnTo>
                    <a:pt x="661" y="1122"/>
                  </a:lnTo>
                  <a:lnTo>
                    <a:pt x="658" y="1120"/>
                  </a:lnTo>
                  <a:lnTo>
                    <a:pt x="654" y="1118"/>
                  </a:lnTo>
                  <a:lnTo>
                    <a:pt x="650" y="1114"/>
                  </a:lnTo>
                  <a:lnTo>
                    <a:pt x="644" y="1104"/>
                  </a:lnTo>
                  <a:lnTo>
                    <a:pt x="638" y="1094"/>
                  </a:lnTo>
                  <a:lnTo>
                    <a:pt x="631" y="1080"/>
                  </a:lnTo>
                  <a:lnTo>
                    <a:pt x="626" y="1065"/>
                  </a:lnTo>
                  <a:lnTo>
                    <a:pt x="621" y="1051"/>
                  </a:lnTo>
                  <a:lnTo>
                    <a:pt x="617" y="1034"/>
                  </a:lnTo>
                  <a:lnTo>
                    <a:pt x="608" y="1001"/>
                  </a:lnTo>
                  <a:lnTo>
                    <a:pt x="602" y="970"/>
                  </a:lnTo>
                  <a:lnTo>
                    <a:pt x="597" y="944"/>
                  </a:lnTo>
                  <a:lnTo>
                    <a:pt x="593" y="927"/>
                  </a:lnTo>
                  <a:lnTo>
                    <a:pt x="599" y="921"/>
                  </a:lnTo>
                  <a:lnTo>
                    <a:pt x="603" y="914"/>
                  </a:lnTo>
                  <a:lnTo>
                    <a:pt x="610" y="922"/>
                  </a:lnTo>
                  <a:lnTo>
                    <a:pt x="618" y="930"/>
                  </a:lnTo>
                  <a:lnTo>
                    <a:pt x="624" y="942"/>
                  </a:lnTo>
                  <a:lnTo>
                    <a:pt x="630" y="953"/>
                  </a:lnTo>
                  <a:lnTo>
                    <a:pt x="637" y="967"/>
                  </a:lnTo>
                  <a:lnTo>
                    <a:pt x="643" y="982"/>
                  </a:lnTo>
                  <a:lnTo>
                    <a:pt x="648" y="998"/>
                  </a:lnTo>
                  <a:lnTo>
                    <a:pt x="652" y="1014"/>
                  </a:lnTo>
                  <a:lnTo>
                    <a:pt x="657" y="1029"/>
                  </a:lnTo>
                  <a:lnTo>
                    <a:pt x="660" y="1045"/>
                  </a:lnTo>
                  <a:lnTo>
                    <a:pt x="663" y="1061"/>
                  </a:lnTo>
                  <a:lnTo>
                    <a:pt x="665" y="1076"/>
                  </a:lnTo>
                  <a:lnTo>
                    <a:pt x="666" y="1090"/>
                  </a:lnTo>
                  <a:lnTo>
                    <a:pt x="667" y="1102"/>
                  </a:lnTo>
                  <a:lnTo>
                    <a:pt x="666" y="1114"/>
                  </a:lnTo>
                  <a:lnTo>
                    <a:pt x="665" y="1124"/>
                  </a:lnTo>
                  <a:close/>
                  <a:moveTo>
                    <a:pt x="571" y="1191"/>
                  </a:moveTo>
                  <a:lnTo>
                    <a:pt x="563" y="1207"/>
                  </a:lnTo>
                  <a:lnTo>
                    <a:pt x="555" y="1222"/>
                  </a:lnTo>
                  <a:lnTo>
                    <a:pt x="547" y="1234"/>
                  </a:lnTo>
                  <a:lnTo>
                    <a:pt x="537" y="1247"/>
                  </a:lnTo>
                  <a:lnTo>
                    <a:pt x="528" y="1259"/>
                  </a:lnTo>
                  <a:lnTo>
                    <a:pt x="516" y="1268"/>
                  </a:lnTo>
                  <a:lnTo>
                    <a:pt x="503" y="1278"/>
                  </a:lnTo>
                  <a:lnTo>
                    <a:pt x="488" y="1286"/>
                  </a:lnTo>
                  <a:lnTo>
                    <a:pt x="488" y="1279"/>
                  </a:lnTo>
                  <a:lnTo>
                    <a:pt x="489" y="1270"/>
                  </a:lnTo>
                  <a:lnTo>
                    <a:pt x="491" y="1262"/>
                  </a:lnTo>
                  <a:lnTo>
                    <a:pt x="494" y="1253"/>
                  </a:lnTo>
                  <a:lnTo>
                    <a:pt x="498" y="1245"/>
                  </a:lnTo>
                  <a:lnTo>
                    <a:pt x="503" y="1236"/>
                  </a:lnTo>
                  <a:lnTo>
                    <a:pt x="507" y="1228"/>
                  </a:lnTo>
                  <a:lnTo>
                    <a:pt x="513" y="1221"/>
                  </a:lnTo>
                  <a:lnTo>
                    <a:pt x="518" y="1213"/>
                  </a:lnTo>
                  <a:lnTo>
                    <a:pt x="525" y="1207"/>
                  </a:lnTo>
                  <a:lnTo>
                    <a:pt x="532" y="1201"/>
                  </a:lnTo>
                  <a:lnTo>
                    <a:pt x="540" y="1196"/>
                  </a:lnTo>
                  <a:lnTo>
                    <a:pt x="547" y="1193"/>
                  </a:lnTo>
                  <a:lnTo>
                    <a:pt x="554" y="1191"/>
                  </a:lnTo>
                  <a:lnTo>
                    <a:pt x="563" y="1190"/>
                  </a:lnTo>
                  <a:lnTo>
                    <a:pt x="571" y="1191"/>
                  </a:lnTo>
                  <a:close/>
                  <a:moveTo>
                    <a:pt x="527" y="1307"/>
                  </a:moveTo>
                  <a:lnTo>
                    <a:pt x="544" y="1286"/>
                  </a:lnTo>
                  <a:lnTo>
                    <a:pt x="566" y="1260"/>
                  </a:lnTo>
                  <a:lnTo>
                    <a:pt x="579" y="1247"/>
                  </a:lnTo>
                  <a:lnTo>
                    <a:pt x="589" y="1235"/>
                  </a:lnTo>
                  <a:lnTo>
                    <a:pt x="594" y="1231"/>
                  </a:lnTo>
                  <a:lnTo>
                    <a:pt x="600" y="1227"/>
                  </a:lnTo>
                  <a:lnTo>
                    <a:pt x="605" y="1224"/>
                  </a:lnTo>
                  <a:lnTo>
                    <a:pt x="609" y="1223"/>
                  </a:lnTo>
                  <a:lnTo>
                    <a:pt x="615" y="1228"/>
                  </a:lnTo>
                  <a:lnTo>
                    <a:pt x="621" y="1233"/>
                  </a:lnTo>
                  <a:lnTo>
                    <a:pt x="605" y="1250"/>
                  </a:lnTo>
                  <a:lnTo>
                    <a:pt x="578" y="1279"/>
                  </a:lnTo>
                  <a:lnTo>
                    <a:pt x="564" y="1293"/>
                  </a:lnTo>
                  <a:lnTo>
                    <a:pt x="551" y="1304"/>
                  </a:lnTo>
                  <a:lnTo>
                    <a:pt x="542" y="1313"/>
                  </a:lnTo>
                  <a:lnTo>
                    <a:pt x="536" y="1316"/>
                  </a:lnTo>
                  <a:lnTo>
                    <a:pt x="531" y="1310"/>
                  </a:lnTo>
                  <a:lnTo>
                    <a:pt x="527" y="1307"/>
                  </a:lnTo>
                  <a:close/>
                  <a:moveTo>
                    <a:pt x="570" y="2089"/>
                  </a:moveTo>
                  <a:lnTo>
                    <a:pt x="569" y="2097"/>
                  </a:lnTo>
                  <a:lnTo>
                    <a:pt x="565" y="2107"/>
                  </a:lnTo>
                  <a:lnTo>
                    <a:pt x="561" y="2121"/>
                  </a:lnTo>
                  <a:lnTo>
                    <a:pt x="554" y="2135"/>
                  </a:lnTo>
                  <a:lnTo>
                    <a:pt x="547" y="2146"/>
                  </a:lnTo>
                  <a:lnTo>
                    <a:pt x="540" y="2156"/>
                  </a:lnTo>
                  <a:lnTo>
                    <a:pt x="536" y="2159"/>
                  </a:lnTo>
                  <a:lnTo>
                    <a:pt x="532" y="2160"/>
                  </a:lnTo>
                  <a:lnTo>
                    <a:pt x="529" y="2160"/>
                  </a:lnTo>
                  <a:lnTo>
                    <a:pt x="527" y="2158"/>
                  </a:lnTo>
                  <a:lnTo>
                    <a:pt x="520" y="2149"/>
                  </a:lnTo>
                  <a:lnTo>
                    <a:pt x="514" y="2139"/>
                  </a:lnTo>
                  <a:lnTo>
                    <a:pt x="510" y="2127"/>
                  </a:lnTo>
                  <a:lnTo>
                    <a:pt x="507" y="2115"/>
                  </a:lnTo>
                  <a:lnTo>
                    <a:pt x="505" y="2101"/>
                  </a:lnTo>
                  <a:lnTo>
                    <a:pt x="504" y="2087"/>
                  </a:lnTo>
                  <a:lnTo>
                    <a:pt x="504" y="2072"/>
                  </a:lnTo>
                  <a:lnTo>
                    <a:pt x="504" y="2059"/>
                  </a:lnTo>
                  <a:lnTo>
                    <a:pt x="506" y="2044"/>
                  </a:lnTo>
                  <a:lnTo>
                    <a:pt x="508" y="2029"/>
                  </a:lnTo>
                  <a:lnTo>
                    <a:pt x="512" y="2015"/>
                  </a:lnTo>
                  <a:lnTo>
                    <a:pt x="516" y="2003"/>
                  </a:lnTo>
                  <a:lnTo>
                    <a:pt x="521" y="1990"/>
                  </a:lnTo>
                  <a:lnTo>
                    <a:pt x="527" y="1978"/>
                  </a:lnTo>
                  <a:lnTo>
                    <a:pt x="532" y="1969"/>
                  </a:lnTo>
                  <a:lnTo>
                    <a:pt x="540" y="1960"/>
                  </a:lnTo>
                  <a:lnTo>
                    <a:pt x="549" y="1972"/>
                  </a:lnTo>
                  <a:lnTo>
                    <a:pt x="561" y="1988"/>
                  </a:lnTo>
                  <a:lnTo>
                    <a:pt x="573" y="2005"/>
                  </a:lnTo>
                  <a:lnTo>
                    <a:pt x="584" y="2024"/>
                  </a:lnTo>
                  <a:lnTo>
                    <a:pt x="588" y="2033"/>
                  </a:lnTo>
                  <a:lnTo>
                    <a:pt x="591" y="2043"/>
                  </a:lnTo>
                  <a:lnTo>
                    <a:pt x="593" y="2052"/>
                  </a:lnTo>
                  <a:lnTo>
                    <a:pt x="592" y="2061"/>
                  </a:lnTo>
                  <a:lnTo>
                    <a:pt x="592" y="2065"/>
                  </a:lnTo>
                  <a:lnTo>
                    <a:pt x="590" y="2069"/>
                  </a:lnTo>
                  <a:lnTo>
                    <a:pt x="589" y="2073"/>
                  </a:lnTo>
                  <a:lnTo>
                    <a:pt x="586" y="2077"/>
                  </a:lnTo>
                  <a:lnTo>
                    <a:pt x="583" y="2080"/>
                  </a:lnTo>
                  <a:lnTo>
                    <a:pt x="580" y="2083"/>
                  </a:lnTo>
                  <a:lnTo>
                    <a:pt x="575" y="2086"/>
                  </a:lnTo>
                  <a:lnTo>
                    <a:pt x="570" y="2089"/>
                  </a:lnTo>
                  <a:close/>
                  <a:moveTo>
                    <a:pt x="541" y="2251"/>
                  </a:moveTo>
                  <a:lnTo>
                    <a:pt x="534" y="2251"/>
                  </a:lnTo>
                  <a:lnTo>
                    <a:pt x="527" y="2247"/>
                  </a:lnTo>
                  <a:lnTo>
                    <a:pt x="521" y="2244"/>
                  </a:lnTo>
                  <a:lnTo>
                    <a:pt x="522" y="2235"/>
                  </a:lnTo>
                  <a:lnTo>
                    <a:pt x="523" y="2229"/>
                  </a:lnTo>
                  <a:lnTo>
                    <a:pt x="525" y="2222"/>
                  </a:lnTo>
                  <a:lnTo>
                    <a:pt x="527" y="2216"/>
                  </a:lnTo>
                  <a:lnTo>
                    <a:pt x="533" y="2204"/>
                  </a:lnTo>
                  <a:lnTo>
                    <a:pt x="541" y="2194"/>
                  </a:lnTo>
                  <a:lnTo>
                    <a:pt x="554" y="2194"/>
                  </a:lnTo>
                  <a:lnTo>
                    <a:pt x="553" y="2208"/>
                  </a:lnTo>
                  <a:lnTo>
                    <a:pt x="552" y="2221"/>
                  </a:lnTo>
                  <a:lnTo>
                    <a:pt x="551" y="2229"/>
                  </a:lnTo>
                  <a:lnTo>
                    <a:pt x="548" y="2235"/>
                  </a:lnTo>
                  <a:lnTo>
                    <a:pt x="545" y="2242"/>
                  </a:lnTo>
                  <a:lnTo>
                    <a:pt x="541" y="2251"/>
                  </a:lnTo>
                  <a:close/>
                  <a:moveTo>
                    <a:pt x="532" y="1843"/>
                  </a:moveTo>
                  <a:lnTo>
                    <a:pt x="530" y="1860"/>
                  </a:lnTo>
                  <a:lnTo>
                    <a:pt x="527" y="1876"/>
                  </a:lnTo>
                  <a:lnTo>
                    <a:pt x="524" y="1891"/>
                  </a:lnTo>
                  <a:lnTo>
                    <a:pt x="520" y="1906"/>
                  </a:lnTo>
                  <a:lnTo>
                    <a:pt x="510" y="1936"/>
                  </a:lnTo>
                  <a:lnTo>
                    <a:pt x="498" y="1965"/>
                  </a:lnTo>
                  <a:lnTo>
                    <a:pt x="486" y="1993"/>
                  </a:lnTo>
                  <a:lnTo>
                    <a:pt x="471" y="2022"/>
                  </a:lnTo>
                  <a:lnTo>
                    <a:pt x="456" y="2051"/>
                  </a:lnTo>
                  <a:lnTo>
                    <a:pt x="440" y="2082"/>
                  </a:lnTo>
                  <a:lnTo>
                    <a:pt x="459" y="2085"/>
                  </a:lnTo>
                  <a:lnTo>
                    <a:pt x="466" y="2109"/>
                  </a:lnTo>
                  <a:lnTo>
                    <a:pt x="477" y="2155"/>
                  </a:lnTo>
                  <a:lnTo>
                    <a:pt x="492" y="2214"/>
                  </a:lnTo>
                  <a:lnTo>
                    <a:pt x="507" y="2282"/>
                  </a:lnTo>
                  <a:lnTo>
                    <a:pt x="514" y="2315"/>
                  </a:lnTo>
                  <a:lnTo>
                    <a:pt x="522" y="2349"/>
                  </a:lnTo>
                  <a:lnTo>
                    <a:pt x="528" y="2381"/>
                  </a:lnTo>
                  <a:lnTo>
                    <a:pt x="532" y="2410"/>
                  </a:lnTo>
                  <a:lnTo>
                    <a:pt x="535" y="2437"/>
                  </a:lnTo>
                  <a:lnTo>
                    <a:pt x="537" y="2460"/>
                  </a:lnTo>
                  <a:lnTo>
                    <a:pt x="537" y="2470"/>
                  </a:lnTo>
                  <a:lnTo>
                    <a:pt x="536" y="2477"/>
                  </a:lnTo>
                  <a:lnTo>
                    <a:pt x="535" y="2484"/>
                  </a:lnTo>
                  <a:lnTo>
                    <a:pt x="533" y="2490"/>
                  </a:lnTo>
                  <a:lnTo>
                    <a:pt x="516" y="2481"/>
                  </a:lnTo>
                  <a:lnTo>
                    <a:pt x="501" y="2473"/>
                  </a:lnTo>
                  <a:lnTo>
                    <a:pt x="487" y="2464"/>
                  </a:lnTo>
                  <a:lnTo>
                    <a:pt x="473" y="2456"/>
                  </a:lnTo>
                  <a:lnTo>
                    <a:pt x="459" y="2450"/>
                  </a:lnTo>
                  <a:lnTo>
                    <a:pt x="446" y="2443"/>
                  </a:lnTo>
                  <a:lnTo>
                    <a:pt x="439" y="2441"/>
                  </a:lnTo>
                  <a:lnTo>
                    <a:pt x="432" y="2439"/>
                  </a:lnTo>
                  <a:lnTo>
                    <a:pt x="425" y="2437"/>
                  </a:lnTo>
                  <a:lnTo>
                    <a:pt x="417" y="2436"/>
                  </a:lnTo>
                  <a:lnTo>
                    <a:pt x="417" y="2446"/>
                  </a:lnTo>
                  <a:lnTo>
                    <a:pt x="418" y="2456"/>
                  </a:lnTo>
                  <a:lnTo>
                    <a:pt x="421" y="2464"/>
                  </a:lnTo>
                  <a:lnTo>
                    <a:pt x="425" y="2473"/>
                  </a:lnTo>
                  <a:lnTo>
                    <a:pt x="429" y="2481"/>
                  </a:lnTo>
                  <a:lnTo>
                    <a:pt x="433" y="2489"/>
                  </a:lnTo>
                  <a:lnTo>
                    <a:pt x="438" y="2496"/>
                  </a:lnTo>
                  <a:lnTo>
                    <a:pt x="445" y="2502"/>
                  </a:lnTo>
                  <a:lnTo>
                    <a:pt x="459" y="2516"/>
                  </a:lnTo>
                  <a:lnTo>
                    <a:pt x="475" y="2528"/>
                  </a:lnTo>
                  <a:lnTo>
                    <a:pt x="492" y="2538"/>
                  </a:lnTo>
                  <a:lnTo>
                    <a:pt x="510" y="2549"/>
                  </a:lnTo>
                  <a:lnTo>
                    <a:pt x="547" y="2569"/>
                  </a:lnTo>
                  <a:lnTo>
                    <a:pt x="582" y="2590"/>
                  </a:lnTo>
                  <a:lnTo>
                    <a:pt x="598" y="2601"/>
                  </a:lnTo>
                  <a:lnTo>
                    <a:pt x="611" y="2612"/>
                  </a:lnTo>
                  <a:lnTo>
                    <a:pt x="617" y="2619"/>
                  </a:lnTo>
                  <a:lnTo>
                    <a:pt x="622" y="2625"/>
                  </a:lnTo>
                  <a:lnTo>
                    <a:pt x="627" y="2632"/>
                  </a:lnTo>
                  <a:lnTo>
                    <a:pt x="630" y="2639"/>
                  </a:lnTo>
                  <a:lnTo>
                    <a:pt x="610" y="2668"/>
                  </a:lnTo>
                  <a:lnTo>
                    <a:pt x="587" y="2702"/>
                  </a:lnTo>
                  <a:lnTo>
                    <a:pt x="575" y="2717"/>
                  </a:lnTo>
                  <a:lnTo>
                    <a:pt x="562" y="2731"/>
                  </a:lnTo>
                  <a:lnTo>
                    <a:pt x="555" y="2737"/>
                  </a:lnTo>
                  <a:lnTo>
                    <a:pt x="548" y="2741"/>
                  </a:lnTo>
                  <a:lnTo>
                    <a:pt x="542" y="2745"/>
                  </a:lnTo>
                  <a:lnTo>
                    <a:pt x="534" y="2749"/>
                  </a:lnTo>
                  <a:lnTo>
                    <a:pt x="487" y="2723"/>
                  </a:lnTo>
                  <a:lnTo>
                    <a:pt x="447" y="2699"/>
                  </a:lnTo>
                  <a:lnTo>
                    <a:pt x="429" y="2688"/>
                  </a:lnTo>
                  <a:lnTo>
                    <a:pt x="412" y="2678"/>
                  </a:lnTo>
                  <a:lnTo>
                    <a:pt x="397" y="2667"/>
                  </a:lnTo>
                  <a:lnTo>
                    <a:pt x="383" y="2657"/>
                  </a:lnTo>
                  <a:lnTo>
                    <a:pt x="371" y="2647"/>
                  </a:lnTo>
                  <a:lnTo>
                    <a:pt x="360" y="2637"/>
                  </a:lnTo>
                  <a:lnTo>
                    <a:pt x="351" y="2627"/>
                  </a:lnTo>
                  <a:lnTo>
                    <a:pt x="341" y="2617"/>
                  </a:lnTo>
                  <a:lnTo>
                    <a:pt x="334" y="2606"/>
                  </a:lnTo>
                  <a:lnTo>
                    <a:pt x="327" y="2596"/>
                  </a:lnTo>
                  <a:lnTo>
                    <a:pt x="322" y="2585"/>
                  </a:lnTo>
                  <a:lnTo>
                    <a:pt x="317" y="2574"/>
                  </a:lnTo>
                  <a:lnTo>
                    <a:pt x="314" y="2563"/>
                  </a:lnTo>
                  <a:lnTo>
                    <a:pt x="311" y="2551"/>
                  </a:lnTo>
                  <a:lnTo>
                    <a:pt x="308" y="2538"/>
                  </a:lnTo>
                  <a:lnTo>
                    <a:pt x="307" y="2526"/>
                  </a:lnTo>
                  <a:lnTo>
                    <a:pt x="306" y="2512"/>
                  </a:lnTo>
                  <a:lnTo>
                    <a:pt x="306" y="2498"/>
                  </a:lnTo>
                  <a:lnTo>
                    <a:pt x="307" y="2482"/>
                  </a:lnTo>
                  <a:lnTo>
                    <a:pt x="308" y="2467"/>
                  </a:lnTo>
                  <a:lnTo>
                    <a:pt x="318" y="2391"/>
                  </a:lnTo>
                  <a:lnTo>
                    <a:pt x="332" y="2298"/>
                  </a:lnTo>
                  <a:lnTo>
                    <a:pt x="341" y="2291"/>
                  </a:lnTo>
                  <a:lnTo>
                    <a:pt x="350" y="2286"/>
                  </a:lnTo>
                  <a:lnTo>
                    <a:pt x="358" y="2282"/>
                  </a:lnTo>
                  <a:lnTo>
                    <a:pt x="367" y="2278"/>
                  </a:lnTo>
                  <a:lnTo>
                    <a:pt x="384" y="2275"/>
                  </a:lnTo>
                  <a:lnTo>
                    <a:pt x="410" y="2271"/>
                  </a:lnTo>
                  <a:lnTo>
                    <a:pt x="417" y="2287"/>
                  </a:lnTo>
                  <a:lnTo>
                    <a:pt x="426" y="2303"/>
                  </a:lnTo>
                  <a:lnTo>
                    <a:pt x="433" y="2319"/>
                  </a:lnTo>
                  <a:lnTo>
                    <a:pt x="441" y="2334"/>
                  </a:lnTo>
                  <a:lnTo>
                    <a:pt x="443" y="2334"/>
                  </a:lnTo>
                  <a:lnTo>
                    <a:pt x="445" y="2335"/>
                  </a:lnTo>
                  <a:lnTo>
                    <a:pt x="449" y="2330"/>
                  </a:lnTo>
                  <a:lnTo>
                    <a:pt x="451" y="2325"/>
                  </a:lnTo>
                  <a:lnTo>
                    <a:pt x="452" y="2319"/>
                  </a:lnTo>
                  <a:lnTo>
                    <a:pt x="453" y="2312"/>
                  </a:lnTo>
                  <a:lnTo>
                    <a:pt x="452" y="2306"/>
                  </a:lnTo>
                  <a:lnTo>
                    <a:pt x="450" y="2298"/>
                  </a:lnTo>
                  <a:lnTo>
                    <a:pt x="448" y="2292"/>
                  </a:lnTo>
                  <a:lnTo>
                    <a:pt x="446" y="2286"/>
                  </a:lnTo>
                  <a:lnTo>
                    <a:pt x="432" y="2259"/>
                  </a:lnTo>
                  <a:lnTo>
                    <a:pt x="421" y="2239"/>
                  </a:lnTo>
                  <a:lnTo>
                    <a:pt x="399" y="2237"/>
                  </a:lnTo>
                  <a:lnTo>
                    <a:pt x="379" y="2233"/>
                  </a:lnTo>
                  <a:lnTo>
                    <a:pt x="360" y="2228"/>
                  </a:lnTo>
                  <a:lnTo>
                    <a:pt x="342" y="2221"/>
                  </a:lnTo>
                  <a:lnTo>
                    <a:pt x="324" y="2215"/>
                  </a:lnTo>
                  <a:lnTo>
                    <a:pt x="307" y="2207"/>
                  </a:lnTo>
                  <a:lnTo>
                    <a:pt x="292" y="2198"/>
                  </a:lnTo>
                  <a:lnTo>
                    <a:pt x="276" y="2190"/>
                  </a:lnTo>
                  <a:lnTo>
                    <a:pt x="245" y="2170"/>
                  </a:lnTo>
                  <a:lnTo>
                    <a:pt x="216" y="2146"/>
                  </a:lnTo>
                  <a:lnTo>
                    <a:pt x="185" y="2123"/>
                  </a:lnTo>
                  <a:lnTo>
                    <a:pt x="152" y="2098"/>
                  </a:lnTo>
                  <a:lnTo>
                    <a:pt x="151" y="2090"/>
                  </a:lnTo>
                  <a:lnTo>
                    <a:pt x="151" y="2084"/>
                  </a:lnTo>
                  <a:lnTo>
                    <a:pt x="78" y="2071"/>
                  </a:lnTo>
                  <a:lnTo>
                    <a:pt x="78" y="2061"/>
                  </a:lnTo>
                  <a:lnTo>
                    <a:pt x="79" y="2052"/>
                  </a:lnTo>
                  <a:lnTo>
                    <a:pt x="112" y="2061"/>
                  </a:lnTo>
                  <a:lnTo>
                    <a:pt x="145" y="2070"/>
                  </a:lnTo>
                  <a:lnTo>
                    <a:pt x="178" y="2079"/>
                  </a:lnTo>
                  <a:lnTo>
                    <a:pt x="211" y="2088"/>
                  </a:lnTo>
                  <a:lnTo>
                    <a:pt x="212" y="2095"/>
                  </a:lnTo>
                  <a:lnTo>
                    <a:pt x="214" y="2102"/>
                  </a:lnTo>
                  <a:lnTo>
                    <a:pt x="233" y="2108"/>
                  </a:lnTo>
                  <a:lnTo>
                    <a:pt x="261" y="2118"/>
                  </a:lnTo>
                  <a:lnTo>
                    <a:pt x="277" y="2122"/>
                  </a:lnTo>
                  <a:lnTo>
                    <a:pt x="292" y="2125"/>
                  </a:lnTo>
                  <a:lnTo>
                    <a:pt x="298" y="2126"/>
                  </a:lnTo>
                  <a:lnTo>
                    <a:pt x="304" y="2127"/>
                  </a:lnTo>
                  <a:lnTo>
                    <a:pt x="310" y="2127"/>
                  </a:lnTo>
                  <a:lnTo>
                    <a:pt x="314" y="2126"/>
                  </a:lnTo>
                  <a:lnTo>
                    <a:pt x="304" y="2116"/>
                  </a:lnTo>
                  <a:lnTo>
                    <a:pt x="295" y="2104"/>
                  </a:lnTo>
                  <a:lnTo>
                    <a:pt x="284" y="2095"/>
                  </a:lnTo>
                  <a:lnTo>
                    <a:pt x="273" y="2084"/>
                  </a:lnTo>
                  <a:lnTo>
                    <a:pt x="248" y="2066"/>
                  </a:lnTo>
                  <a:lnTo>
                    <a:pt x="223" y="2049"/>
                  </a:lnTo>
                  <a:lnTo>
                    <a:pt x="171" y="2016"/>
                  </a:lnTo>
                  <a:lnTo>
                    <a:pt x="123" y="1985"/>
                  </a:lnTo>
                  <a:lnTo>
                    <a:pt x="111" y="1976"/>
                  </a:lnTo>
                  <a:lnTo>
                    <a:pt x="101" y="1968"/>
                  </a:lnTo>
                  <a:lnTo>
                    <a:pt x="91" y="1959"/>
                  </a:lnTo>
                  <a:lnTo>
                    <a:pt x="82" y="1950"/>
                  </a:lnTo>
                  <a:lnTo>
                    <a:pt x="74" y="1940"/>
                  </a:lnTo>
                  <a:lnTo>
                    <a:pt x="67" y="1931"/>
                  </a:lnTo>
                  <a:lnTo>
                    <a:pt x="61" y="1920"/>
                  </a:lnTo>
                  <a:lnTo>
                    <a:pt x="55" y="1910"/>
                  </a:lnTo>
                  <a:lnTo>
                    <a:pt x="51" y="1899"/>
                  </a:lnTo>
                  <a:lnTo>
                    <a:pt x="49" y="1886"/>
                  </a:lnTo>
                  <a:lnTo>
                    <a:pt x="48" y="1875"/>
                  </a:lnTo>
                  <a:lnTo>
                    <a:pt x="48" y="1861"/>
                  </a:lnTo>
                  <a:lnTo>
                    <a:pt x="49" y="1847"/>
                  </a:lnTo>
                  <a:lnTo>
                    <a:pt x="53" y="1832"/>
                  </a:lnTo>
                  <a:lnTo>
                    <a:pt x="57" y="1818"/>
                  </a:lnTo>
                  <a:lnTo>
                    <a:pt x="65" y="1801"/>
                  </a:lnTo>
                  <a:lnTo>
                    <a:pt x="70" y="1799"/>
                  </a:lnTo>
                  <a:lnTo>
                    <a:pt x="74" y="1799"/>
                  </a:lnTo>
                  <a:lnTo>
                    <a:pt x="78" y="1800"/>
                  </a:lnTo>
                  <a:lnTo>
                    <a:pt x="82" y="1802"/>
                  </a:lnTo>
                  <a:lnTo>
                    <a:pt x="85" y="1804"/>
                  </a:lnTo>
                  <a:lnTo>
                    <a:pt x="87" y="1808"/>
                  </a:lnTo>
                  <a:lnTo>
                    <a:pt x="89" y="1812"/>
                  </a:lnTo>
                  <a:lnTo>
                    <a:pt x="91" y="1818"/>
                  </a:lnTo>
                  <a:lnTo>
                    <a:pt x="94" y="1828"/>
                  </a:lnTo>
                  <a:lnTo>
                    <a:pt x="97" y="1841"/>
                  </a:lnTo>
                  <a:lnTo>
                    <a:pt x="102" y="1853"/>
                  </a:lnTo>
                  <a:lnTo>
                    <a:pt x="107" y="1863"/>
                  </a:lnTo>
                  <a:lnTo>
                    <a:pt x="116" y="1851"/>
                  </a:lnTo>
                  <a:lnTo>
                    <a:pt x="127" y="1841"/>
                  </a:lnTo>
                  <a:lnTo>
                    <a:pt x="139" y="1830"/>
                  </a:lnTo>
                  <a:lnTo>
                    <a:pt x="149" y="1820"/>
                  </a:lnTo>
                  <a:lnTo>
                    <a:pt x="162" y="1826"/>
                  </a:lnTo>
                  <a:lnTo>
                    <a:pt x="173" y="1835"/>
                  </a:lnTo>
                  <a:lnTo>
                    <a:pt x="174" y="1844"/>
                  </a:lnTo>
                  <a:lnTo>
                    <a:pt x="174" y="1854"/>
                  </a:lnTo>
                  <a:lnTo>
                    <a:pt x="176" y="1863"/>
                  </a:lnTo>
                  <a:lnTo>
                    <a:pt x="177" y="1874"/>
                  </a:lnTo>
                  <a:lnTo>
                    <a:pt x="169" y="1878"/>
                  </a:lnTo>
                  <a:lnTo>
                    <a:pt x="162" y="1882"/>
                  </a:lnTo>
                  <a:lnTo>
                    <a:pt x="162" y="1899"/>
                  </a:lnTo>
                  <a:lnTo>
                    <a:pt x="172" y="1899"/>
                  </a:lnTo>
                  <a:lnTo>
                    <a:pt x="182" y="1897"/>
                  </a:lnTo>
                  <a:lnTo>
                    <a:pt x="189" y="1895"/>
                  </a:lnTo>
                  <a:lnTo>
                    <a:pt x="196" y="1893"/>
                  </a:lnTo>
                  <a:lnTo>
                    <a:pt x="207" y="1887"/>
                  </a:lnTo>
                  <a:lnTo>
                    <a:pt x="216" y="1885"/>
                  </a:lnTo>
                  <a:lnTo>
                    <a:pt x="219" y="1885"/>
                  </a:lnTo>
                  <a:lnTo>
                    <a:pt x="222" y="1886"/>
                  </a:lnTo>
                  <a:lnTo>
                    <a:pt x="225" y="1890"/>
                  </a:lnTo>
                  <a:lnTo>
                    <a:pt x="228" y="1894"/>
                  </a:lnTo>
                  <a:lnTo>
                    <a:pt x="231" y="1901"/>
                  </a:lnTo>
                  <a:lnTo>
                    <a:pt x="236" y="1911"/>
                  </a:lnTo>
                  <a:lnTo>
                    <a:pt x="239" y="1923"/>
                  </a:lnTo>
                  <a:lnTo>
                    <a:pt x="243" y="1939"/>
                  </a:lnTo>
                  <a:lnTo>
                    <a:pt x="247" y="1947"/>
                  </a:lnTo>
                  <a:lnTo>
                    <a:pt x="253" y="1955"/>
                  </a:lnTo>
                  <a:lnTo>
                    <a:pt x="259" y="1962"/>
                  </a:lnTo>
                  <a:lnTo>
                    <a:pt x="265" y="1970"/>
                  </a:lnTo>
                  <a:lnTo>
                    <a:pt x="278" y="1983"/>
                  </a:lnTo>
                  <a:lnTo>
                    <a:pt x="294" y="1995"/>
                  </a:lnTo>
                  <a:lnTo>
                    <a:pt x="326" y="2018"/>
                  </a:lnTo>
                  <a:lnTo>
                    <a:pt x="361" y="2042"/>
                  </a:lnTo>
                  <a:lnTo>
                    <a:pt x="363" y="2041"/>
                  </a:lnTo>
                  <a:lnTo>
                    <a:pt x="365" y="2039"/>
                  </a:lnTo>
                  <a:lnTo>
                    <a:pt x="367" y="2035"/>
                  </a:lnTo>
                  <a:lnTo>
                    <a:pt x="368" y="2032"/>
                  </a:lnTo>
                  <a:lnTo>
                    <a:pt x="369" y="2025"/>
                  </a:lnTo>
                  <a:lnTo>
                    <a:pt x="369" y="2014"/>
                  </a:lnTo>
                  <a:lnTo>
                    <a:pt x="368" y="1990"/>
                  </a:lnTo>
                  <a:lnTo>
                    <a:pt x="363" y="1961"/>
                  </a:lnTo>
                  <a:lnTo>
                    <a:pt x="359" y="1933"/>
                  </a:lnTo>
                  <a:lnTo>
                    <a:pt x="354" y="1906"/>
                  </a:lnTo>
                  <a:lnTo>
                    <a:pt x="349" y="1887"/>
                  </a:lnTo>
                  <a:lnTo>
                    <a:pt x="346" y="1876"/>
                  </a:lnTo>
                  <a:lnTo>
                    <a:pt x="329" y="1867"/>
                  </a:lnTo>
                  <a:lnTo>
                    <a:pt x="310" y="1858"/>
                  </a:lnTo>
                  <a:lnTo>
                    <a:pt x="292" y="1849"/>
                  </a:lnTo>
                  <a:lnTo>
                    <a:pt x="275" y="1841"/>
                  </a:lnTo>
                  <a:lnTo>
                    <a:pt x="275" y="1837"/>
                  </a:lnTo>
                  <a:lnTo>
                    <a:pt x="277" y="1832"/>
                  </a:lnTo>
                  <a:lnTo>
                    <a:pt x="280" y="1829"/>
                  </a:lnTo>
                  <a:lnTo>
                    <a:pt x="283" y="1825"/>
                  </a:lnTo>
                  <a:lnTo>
                    <a:pt x="291" y="1818"/>
                  </a:lnTo>
                  <a:lnTo>
                    <a:pt x="296" y="1811"/>
                  </a:lnTo>
                  <a:lnTo>
                    <a:pt x="305" y="1815"/>
                  </a:lnTo>
                  <a:lnTo>
                    <a:pt x="315" y="1820"/>
                  </a:lnTo>
                  <a:lnTo>
                    <a:pt x="323" y="1825"/>
                  </a:lnTo>
                  <a:lnTo>
                    <a:pt x="332" y="1830"/>
                  </a:lnTo>
                  <a:lnTo>
                    <a:pt x="348" y="1844"/>
                  </a:lnTo>
                  <a:lnTo>
                    <a:pt x="362" y="1861"/>
                  </a:lnTo>
                  <a:lnTo>
                    <a:pt x="393" y="1897"/>
                  </a:lnTo>
                  <a:lnTo>
                    <a:pt x="426" y="1933"/>
                  </a:lnTo>
                  <a:lnTo>
                    <a:pt x="434" y="1931"/>
                  </a:lnTo>
                  <a:lnTo>
                    <a:pt x="441" y="1928"/>
                  </a:lnTo>
                  <a:lnTo>
                    <a:pt x="449" y="1923"/>
                  </a:lnTo>
                  <a:lnTo>
                    <a:pt x="455" y="1919"/>
                  </a:lnTo>
                  <a:lnTo>
                    <a:pt x="468" y="1909"/>
                  </a:lnTo>
                  <a:lnTo>
                    <a:pt x="479" y="1896"/>
                  </a:lnTo>
                  <a:lnTo>
                    <a:pt x="501" y="1868"/>
                  </a:lnTo>
                  <a:lnTo>
                    <a:pt x="522" y="1839"/>
                  </a:lnTo>
                  <a:lnTo>
                    <a:pt x="527" y="1841"/>
                  </a:lnTo>
                  <a:lnTo>
                    <a:pt x="532" y="1843"/>
                  </a:lnTo>
                  <a:close/>
                  <a:moveTo>
                    <a:pt x="409" y="1854"/>
                  </a:moveTo>
                  <a:lnTo>
                    <a:pt x="403" y="1850"/>
                  </a:lnTo>
                  <a:lnTo>
                    <a:pt x="399" y="1848"/>
                  </a:lnTo>
                  <a:lnTo>
                    <a:pt x="395" y="1845"/>
                  </a:lnTo>
                  <a:lnTo>
                    <a:pt x="393" y="1842"/>
                  </a:lnTo>
                  <a:lnTo>
                    <a:pt x="391" y="1839"/>
                  </a:lnTo>
                  <a:lnTo>
                    <a:pt x="389" y="1836"/>
                  </a:lnTo>
                  <a:lnTo>
                    <a:pt x="388" y="1832"/>
                  </a:lnTo>
                  <a:lnTo>
                    <a:pt x="388" y="1829"/>
                  </a:lnTo>
                  <a:lnTo>
                    <a:pt x="388" y="1822"/>
                  </a:lnTo>
                  <a:lnTo>
                    <a:pt x="390" y="1816"/>
                  </a:lnTo>
                  <a:lnTo>
                    <a:pt x="394" y="1809"/>
                  </a:lnTo>
                  <a:lnTo>
                    <a:pt x="399" y="1803"/>
                  </a:lnTo>
                  <a:lnTo>
                    <a:pt x="406" y="1797"/>
                  </a:lnTo>
                  <a:lnTo>
                    <a:pt x="412" y="1791"/>
                  </a:lnTo>
                  <a:lnTo>
                    <a:pt x="418" y="1787"/>
                  </a:lnTo>
                  <a:lnTo>
                    <a:pt x="426" y="1783"/>
                  </a:lnTo>
                  <a:lnTo>
                    <a:pt x="432" y="1781"/>
                  </a:lnTo>
                  <a:lnTo>
                    <a:pt x="438" y="1779"/>
                  </a:lnTo>
                  <a:lnTo>
                    <a:pt x="444" y="1779"/>
                  </a:lnTo>
                  <a:lnTo>
                    <a:pt x="447" y="1780"/>
                  </a:lnTo>
                  <a:lnTo>
                    <a:pt x="440" y="1798"/>
                  </a:lnTo>
                  <a:lnTo>
                    <a:pt x="432" y="1818"/>
                  </a:lnTo>
                  <a:lnTo>
                    <a:pt x="428" y="1827"/>
                  </a:lnTo>
                  <a:lnTo>
                    <a:pt x="421" y="1837"/>
                  </a:lnTo>
                  <a:lnTo>
                    <a:pt x="415" y="1845"/>
                  </a:lnTo>
                  <a:lnTo>
                    <a:pt x="409" y="1854"/>
                  </a:lnTo>
                  <a:close/>
                  <a:moveTo>
                    <a:pt x="310" y="1902"/>
                  </a:moveTo>
                  <a:lnTo>
                    <a:pt x="310" y="1944"/>
                  </a:lnTo>
                  <a:lnTo>
                    <a:pt x="308" y="1966"/>
                  </a:lnTo>
                  <a:lnTo>
                    <a:pt x="308" y="1974"/>
                  </a:lnTo>
                  <a:lnTo>
                    <a:pt x="307" y="1974"/>
                  </a:lnTo>
                  <a:lnTo>
                    <a:pt x="296" y="1967"/>
                  </a:lnTo>
                  <a:lnTo>
                    <a:pt x="284" y="1958"/>
                  </a:lnTo>
                  <a:lnTo>
                    <a:pt x="273" y="1950"/>
                  </a:lnTo>
                  <a:lnTo>
                    <a:pt x="263" y="1939"/>
                  </a:lnTo>
                  <a:lnTo>
                    <a:pt x="255" y="1929"/>
                  </a:lnTo>
                  <a:lnTo>
                    <a:pt x="248" y="1918"/>
                  </a:lnTo>
                  <a:lnTo>
                    <a:pt x="245" y="1912"/>
                  </a:lnTo>
                  <a:lnTo>
                    <a:pt x="244" y="1905"/>
                  </a:lnTo>
                  <a:lnTo>
                    <a:pt x="243" y="1899"/>
                  </a:lnTo>
                  <a:lnTo>
                    <a:pt x="242" y="1893"/>
                  </a:lnTo>
                  <a:lnTo>
                    <a:pt x="253" y="1887"/>
                  </a:lnTo>
                  <a:lnTo>
                    <a:pt x="260" y="1883"/>
                  </a:lnTo>
                  <a:lnTo>
                    <a:pt x="266" y="1881"/>
                  </a:lnTo>
                  <a:lnTo>
                    <a:pt x="270" y="1881"/>
                  </a:lnTo>
                  <a:lnTo>
                    <a:pt x="284" y="1887"/>
                  </a:lnTo>
                  <a:lnTo>
                    <a:pt x="310" y="1902"/>
                  </a:lnTo>
                  <a:close/>
                  <a:moveTo>
                    <a:pt x="296" y="2867"/>
                  </a:moveTo>
                  <a:lnTo>
                    <a:pt x="310" y="2878"/>
                  </a:lnTo>
                  <a:lnTo>
                    <a:pt x="325" y="2889"/>
                  </a:lnTo>
                  <a:lnTo>
                    <a:pt x="343" y="2902"/>
                  </a:lnTo>
                  <a:lnTo>
                    <a:pt x="362" y="2915"/>
                  </a:lnTo>
                  <a:lnTo>
                    <a:pt x="406" y="2942"/>
                  </a:lnTo>
                  <a:lnTo>
                    <a:pt x="451" y="2969"/>
                  </a:lnTo>
                  <a:lnTo>
                    <a:pt x="473" y="2984"/>
                  </a:lnTo>
                  <a:lnTo>
                    <a:pt x="494" y="2998"/>
                  </a:lnTo>
                  <a:lnTo>
                    <a:pt x="514" y="3013"/>
                  </a:lnTo>
                  <a:lnTo>
                    <a:pt x="533" y="3027"/>
                  </a:lnTo>
                  <a:lnTo>
                    <a:pt x="550" y="3040"/>
                  </a:lnTo>
                  <a:lnTo>
                    <a:pt x="564" y="3054"/>
                  </a:lnTo>
                  <a:lnTo>
                    <a:pt x="569" y="3061"/>
                  </a:lnTo>
                  <a:lnTo>
                    <a:pt x="574" y="3068"/>
                  </a:lnTo>
                  <a:lnTo>
                    <a:pt x="579" y="3074"/>
                  </a:lnTo>
                  <a:lnTo>
                    <a:pt x="582" y="3080"/>
                  </a:lnTo>
                  <a:lnTo>
                    <a:pt x="567" y="3098"/>
                  </a:lnTo>
                  <a:lnTo>
                    <a:pt x="556" y="3110"/>
                  </a:lnTo>
                  <a:lnTo>
                    <a:pt x="550" y="3113"/>
                  </a:lnTo>
                  <a:lnTo>
                    <a:pt x="544" y="3115"/>
                  </a:lnTo>
                  <a:lnTo>
                    <a:pt x="536" y="3117"/>
                  </a:lnTo>
                  <a:lnTo>
                    <a:pt x="526" y="3120"/>
                  </a:lnTo>
                  <a:lnTo>
                    <a:pt x="493" y="3103"/>
                  </a:lnTo>
                  <a:lnTo>
                    <a:pt x="451" y="3078"/>
                  </a:lnTo>
                  <a:lnTo>
                    <a:pt x="429" y="3064"/>
                  </a:lnTo>
                  <a:lnTo>
                    <a:pt x="405" y="3048"/>
                  </a:lnTo>
                  <a:lnTo>
                    <a:pt x="381" y="3031"/>
                  </a:lnTo>
                  <a:lnTo>
                    <a:pt x="359" y="3014"/>
                  </a:lnTo>
                  <a:lnTo>
                    <a:pt x="339" y="2995"/>
                  </a:lnTo>
                  <a:lnTo>
                    <a:pt x="320" y="2976"/>
                  </a:lnTo>
                  <a:lnTo>
                    <a:pt x="313" y="2966"/>
                  </a:lnTo>
                  <a:lnTo>
                    <a:pt x="305" y="2957"/>
                  </a:lnTo>
                  <a:lnTo>
                    <a:pt x="299" y="2947"/>
                  </a:lnTo>
                  <a:lnTo>
                    <a:pt x="294" y="2938"/>
                  </a:lnTo>
                  <a:lnTo>
                    <a:pt x="289" y="2929"/>
                  </a:lnTo>
                  <a:lnTo>
                    <a:pt x="286" y="2920"/>
                  </a:lnTo>
                  <a:lnTo>
                    <a:pt x="284" y="2910"/>
                  </a:lnTo>
                  <a:lnTo>
                    <a:pt x="283" y="2901"/>
                  </a:lnTo>
                  <a:lnTo>
                    <a:pt x="284" y="2892"/>
                  </a:lnTo>
                  <a:lnTo>
                    <a:pt x="286" y="2884"/>
                  </a:lnTo>
                  <a:lnTo>
                    <a:pt x="291" y="2875"/>
                  </a:lnTo>
                  <a:lnTo>
                    <a:pt x="296" y="2867"/>
                  </a:lnTo>
                  <a:close/>
                  <a:moveTo>
                    <a:pt x="323" y="3058"/>
                  </a:moveTo>
                  <a:lnTo>
                    <a:pt x="329" y="3054"/>
                  </a:lnTo>
                  <a:lnTo>
                    <a:pt x="333" y="3050"/>
                  </a:lnTo>
                  <a:lnTo>
                    <a:pt x="353" y="3068"/>
                  </a:lnTo>
                  <a:lnTo>
                    <a:pt x="373" y="3085"/>
                  </a:lnTo>
                  <a:lnTo>
                    <a:pt x="392" y="3099"/>
                  </a:lnTo>
                  <a:lnTo>
                    <a:pt x="411" y="3114"/>
                  </a:lnTo>
                  <a:lnTo>
                    <a:pt x="431" y="3127"/>
                  </a:lnTo>
                  <a:lnTo>
                    <a:pt x="452" y="3141"/>
                  </a:lnTo>
                  <a:lnTo>
                    <a:pt x="475" y="3153"/>
                  </a:lnTo>
                  <a:lnTo>
                    <a:pt x="501" y="3167"/>
                  </a:lnTo>
                  <a:lnTo>
                    <a:pt x="494" y="3189"/>
                  </a:lnTo>
                  <a:lnTo>
                    <a:pt x="488" y="3211"/>
                  </a:lnTo>
                  <a:lnTo>
                    <a:pt x="483" y="3235"/>
                  </a:lnTo>
                  <a:lnTo>
                    <a:pt x="476" y="3257"/>
                  </a:lnTo>
                  <a:lnTo>
                    <a:pt x="474" y="3257"/>
                  </a:lnTo>
                  <a:lnTo>
                    <a:pt x="473" y="3258"/>
                  </a:lnTo>
                  <a:lnTo>
                    <a:pt x="435" y="3238"/>
                  </a:lnTo>
                  <a:lnTo>
                    <a:pt x="405" y="3219"/>
                  </a:lnTo>
                  <a:lnTo>
                    <a:pt x="391" y="3210"/>
                  </a:lnTo>
                  <a:lnTo>
                    <a:pt x="379" y="3201"/>
                  </a:lnTo>
                  <a:lnTo>
                    <a:pt x="369" y="3191"/>
                  </a:lnTo>
                  <a:lnTo>
                    <a:pt x="359" y="3182"/>
                  </a:lnTo>
                  <a:lnTo>
                    <a:pt x="351" y="3171"/>
                  </a:lnTo>
                  <a:lnTo>
                    <a:pt x="344" y="3160"/>
                  </a:lnTo>
                  <a:lnTo>
                    <a:pt x="338" y="3147"/>
                  </a:lnTo>
                  <a:lnTo>
                    <a:pt x="334" y="3133"/>
                  </a:lnTo>
                  <a:lnTo>
                    <a:pt x="330" y="3117"/>
                  </a:lnTo>
                  <a:lnTo>
                    <a:pt x="326" y="3099"/>
                  </a:lnTo>
                  <a:lnTo>
                    <a:pt x="324" y="3080"/>
                  </a:lnTo>
                  <a:lnTo>
                    <a:pt x="323" y="3058"/>
                  </a:lnTo>
                  <a:close/>
                  <a:moveTo>
                    <a:pt x="364" y="3242"/>
                  </a:moveTo>
                  <a:lnTo>
                    <a:pt x="370" y="3243"/>
                  </a:lnTo>
                  <a:lnTo>
                    <a:pt x="378" y="3246"/>
                  </a:lnTo>
                  <a:lnTo>
                    <a:pt x="390" y="3252"/>
                  </a:lnTo>
                  <a:lnTo>
                    <a:pt x="403" y="3258"/>
                  </a:lnTo>
                  <a:lnTo>
                    <a:pt x="436" y="3275"/>
                  </a:lnTo>
                  <a:lnTo>
                    <a:pt x="474" y="3296"/>
                  </a:lnTo>
                  <a:lnTo>
                    <a:pt x="511" y="3318"/>
                  </a:lnTo>
                  <a:lnTo>
                    <a:pt x="545" y="3339"/>
                  </a:lnTo>
                  <a:lnTo>
                    <a:pt x="560" y="3349"/>
                  </a:lnTo>
                  <a:lnTo>
                    <a:pt x="572" y="3357"/>
                  </a:lnTo>
                  <a:lnTo>
                    <a:pt x="583" y="3366"/>
                  </a:lnTo>
                  <a:lnTo>
                    <a:pt x="589" y="3372"/>
                  </a:lnTo>
                  <a:lnTo>
                    <a:pt x="579" y="3395"/>
                  </a:lnTo>
                  <a:lnTo>
                    <a:pt x="562" y="3428"/>
                  </a:lnTo>
                  <a:lnTo>
                    <a:pt x="546" y="3457"/>
                  </a:lnTo>
                  <a:lnTo>
                    <a:pt x="539" y="3469"/>
                  </a:lnTo>
                  <a:lnTo>
                    <a:pt x="508" y="3447"/>
                  </a:lnTo>
                  <a:lnTo>
                    <a:pt x="472" y="3425"/>
                  </a:lnTo>
                  <a:lnTo>
                    <a:pt x="454" y="3412"/>
                  </a:lnTo>
                  <a:lnTo>
                    <a:pt x="436" y="3401"/>
                  </a:lnTo>
                  <a:lnTo>
                    <a:pt x="419" y="3388"/>
                  </a:lnTo>
                  <a:lnTo>
                    <a:pt x="403" y="3374"/>
                  </a:lnTo>
                  <a:lnTo>
                    <a:pt x="389" y="3360"/>
                  </a:lnTo>
                  <a:lnTo>
                    <a:pt x="376" y="3346"/>
                  </a:lnTo>
                  <a:lnTo>
                    <a:pt x="371" y="3338"/>
                  </a:lnTo>
                  <a:lnTo>
                    <a:pt x="365" y="3331"/>
                  </a:lnTo>
                  <a:lnTo>
                    <a:pt x="361" y="3322"/>
                  </a:lnTo>
                  <a:lnTo>
                    <a:pt x="358" y="3315"/>
                  </a:lnTo>
                  <a:lnTo>
                    <a:pt x="356" y="3307"/>
                  </a:lnTo>
                  <a:lnTo>
                    <a:pt x="354" y="3298"/>
                  </a:lnTo>
                  <a:lnTo>
                    <a:pt x="353" y="3290"/>
                  </a:lnTo>
                  <a:lnTo>
                    <a:pt x="353" y="3280"/>
                  </a:lnTo>
                  <a:lnTo>
                    <a:pt x="354" y="3271"/>
                  </a:lnTo>
                  <a:lnTo>
                    <a:pt x="356" y="3261"/>
                  </a:lnTo>
                  <a:lnTo>
                    <a:pt x="359" y="3252"/>
                  </a:lnTo>
                  <a:lnTo>
                    <a:pt x="364" y="3242"/>
                  </a:lnTo>
                  <a:close/>
                  <a:moveTo>
                    <a:pt x="400" y="3436"/>
                  </a:moveTo>
                  <a:lnTo>
                    <a:pt x="409" y="3436"/>
                  </a:lnTo>
                  <a:lnTo>
                    <a:pt x="417" y="3438"/>
                  </a:lnTo>
                  <a:lnTo>
                    <a:pt x="427" y="3441"/>
                  </a:lnTo>
                  <a:lnTo>
                    <a:pt x="436" y="3445"/>
                  </a:lnTo>
                  <a:lnTo>
                    <a:pt x="455" y="3456"/>
                  </a:lnTo>
                  <a:lnTo>
                    <a:pt x="475" y="3468"/>
                  </a:lnTo>
                  <a:lnTo>
                    <a:pt x="515" y="3497"/>
                  </a:lnTo>
                  <a:lnTo>
                    <a:pt x="550" y="3522"/>
                  </a:lnTo>
                  <a:lnTo>
                    <a:pt x="542" y="3531"/>
                  </a:lnTo>
                  <a:lnTo>
                    <a:pt x="531" y="3540"/>
                  </a:lnTo>
                  <a:lnTo>
                    <a:pt x="518" y="3549"/>
                  </a:lnTo>
                  <a:lnTo>
                    <a:pt x="505" y="3557"/>
                  </a:lnTo>
                  <a:lnTo>
                    <a:pt x="491" y="3564"/>
                  </a:lnTo>
                  <a:lnTo>
                    <a:pt x="477" y="3572"/>
                  </a:lnTo>
                  <a:lnTo>
                    <a:pt x="465" y="3577"/>
                  </a:lnTo>
                  <a:lnTo>
                    <a:pt x="455" y="3580"/>
                  </a:lnTo>
                  <a:lnTo>
                    <a:pt x="446" y="3573"/>
                  </a:lnTo>
                  <a:lnTo>
                    <a:pt x="436" y="3565"/>
                  </a:lnTo>
                  <a:lnTo>
                    <a:pt x="429" y="3558"/>
                  </a:lnTo>
                  <a:lnTo>
                    <a:pt x="424" y="3551"/>
                  </a:lnTo>
                  <a:lnTo>
                    <a:pt x="418" y="3542"/>
                  </a:lnTo>
                  <a:lnTo>
                    <a:pt x="414" y="3535"/>
                  </a:lnTo>
                  <a:lnTo>
                    <a:pt x="411" y="3526"/>
                  </a:lnTo>
                  <a:lnTo>
                    <a:pt x="408" y="3518"/>
                  </a:lnTo>
                  <a:lnTo>
                    <a:pt x="405" y="3499"/>
                  </a:lnTo>
                  <a:lnTo>
                    <a:pt x="402" y="3480"/>
                  </a:lnTo>
                  <a:lnTo>
                    <a:pt x="401" y="3458"/>
                  </a:lnTo>
                  <a:lnTo>
                    <a:pt x="400" y="3436"/>
                  </a:lnTo>
                  <a:close/>
                  <a:moveTo>
                    <a:pt x="590" y="3511"/>
                  </a:moveTo>
                  <a:lnTo>
                    <a:pt x="599" y="3479"/>
                  </a:lnTo>
                  <a:lnTo>
                    <a:pt x="607" y="3450"/>
                  </a:lnTo>
                  <a:lnTo>
                    <a:pt x="618" y="3423"/>
                  </a:lnTo>
                  <a:lnTo>
                    <a:pt x="630" y="3396"/>
                  </a:lnTo>
                  <a:lnTo>
                    <a:pt x="668" y="3409"/>
                  </a:lnTo>
                  <a:lnTo>
                    <a:pt x="708" y="3423"/>
                  </a:lnTo>
                  <a:lnTo>
                    <a:pt x="750" y="3437"/>
                  </a:lnTo>
                  <a:lnTo>
                    <a:pt x="790" y="3452"/>
                  </a:lnTo>
                  <a:lnTo>
                    <a:pt x="830" y="3468"/>
                  </a:lnTo>
                  <a:lnTo>
                    <a:pt x="870" y="3487"/>
                  </a:lnTo>
                  <a:lnTo>
                    <a:pt x="890" y="3497"/>
                  </a:lnTo>
                  <a:lnTo>
                    <a:pt x="910" y="3507"/>
                  </a:lnTo>
                  <a:lnTo>
                    <a:pt x="929" y="3519"/>
                  </a:lnTo>
                  <a:lnTo>
                    <a:pt x="948" y="3531"/>
                  </a:lnTo>
                  <a:lnTo>
                    <a:pt x="949" y="3556"/>
                  </a:lnTo>
                  <a:lnTo>
                    <a:pt x="948" y="3586"/>
                  </a:lnTo>
                  <a:lnTo>
                    <a:pt x="946" y="3600"/>
                  </a:lnTo>
                  <a:lnTo>
                    <a:pt x="943" y="3614"/>
                  </a:lnTo>
                  <a:lnTo>
                    <a:pt x="941" y="3620"/>
                  </a:lnTo>
                  <a:lnTo>
                    <a:pt x="938" y="3627"/>
                  </a:lnTo>
                  <a:lnTo>
                    <a:pt x="935" y="3632"/>
                  </a:lnTo>
                  <a:lnTo>
                    <a:pt x="932" y="3636"/>
                  </a:lnTo>
                  <a:lnTo>
                    <a:pt x="893" y="3619"/>
                  </a:lnTo>
                  <a:lnTo>
                    <a:pt x="850" y="3600"/>
                  </a:lnTo>
                  <a:lnTo>
                    <a:pt x="803" y="3579"/>
                  </a:lnTo>
                  <a:lnTo>
                    <a:pt x="757" y="3559"/>
                  </a:lnTo>
                  <a:lnTo>
                    <a:pt x="733" y="3550"/>
                  </a:lnTo>
                  <a:lnTo>
                    <a:pt x="711" y="3540"/>
                  </a:lnTo>
                  <a:lnTo>
                    <a:pt x="687" y="3532"/>
                  </a:lnTo>
                  <a:lnTo>
                    <a:pt x="666" y="3525"/>
                  </a:lnTo>
                  <a:lnTo>
                    <a:pt x="645" y="3519"/>
                  </a:lnTo>
                  <a:lnTo>
                    <a:pt x="625" y="3515"/>
                  </a:lnTo>
                  <a:lnTo>
                    <a:pt x="607" y="3512"/>
                  </a:lnTo>
                  <a:lnTo>
                    <a:pt x="590" y="3511"/>
                  </a:lnTo>
                  <a:close/>
                  <a:moveTo>
                    <a:pt x="964" y="3615"/>
                  </a:moveTo>
                  <a:lnTo>
                    <a:pt x="971" y="3596"/>
                  </a:lnTo>
                  <a:lnTo>
                    <a:pt x="978" y="3577"/>
                  </a:lnTo>
                  <a:lnTo>
                    <a:pt x="985" y="3558"/>
                  </a:lnTo>
                  <a:lnTo>
                    <a:pt x="992" y="3540"/>
                  </a:lnTo>
                  <a:lnTo>
                    <a:pt x="1024" y="3543"/>
                  </a:lnTo>
                  <a:lnTo>
                    <a:pt x="1056" y="3548"/>
                  </a:lnTo>
                  <a:lnTo>
                    <a:pt x="1087" y="3552"/>
                  </a:lnTo>
                  <a:lnTo>
                    <a:pt x="1119" y="3558"/>
                  </a:lnTo>
                  <a:lnTo>
                    <a:pt x="1182" y="3571"/>
                  </a:lnTo>
                  <a:lnTo>
                    <a:pt x="1244" y="3584"/>
                  </a:lnTo>
                  <a:lnTo>
                    <a:pt x="1308" y="3599"/>
                  </a:lnTo>
                  <a:lnTo>
                    <a:pt x="1371" y="3612"/>
                  </a:lnTo>
                  <a:lnTo>
                    <a:pt x="1403" y="3618"/>
                  </a:lnTo>
                  <a:lnTo>
                    <a:pt x="1435" y="3624"/>
                  </a:lnTo>
                  <a:lnTo>
                    <a:pt x="1468" y="3629"/>
                  </a:lnTo>
                  <a:lnTo>
                    <a:pt x="1501" y="3633"/>
                  </a:lnTo>
                  <a:lnTo>
                    <a:pt x="1502" y="3612"/>
                  </a:lnTo>
                  <a:lnTo>
                    <a:pt x="1502" y="3591"/>
                  </a:lnTo>
                  <a:lnTo>
                    <a:pt x="1504" y="3570"/>
                  </a:lnTo>
                  <a:lnTo>
                    <a:pt x="1505" y="3549"/>
                  </a:lnTo>
                  <a:lnTo>
                    <a:pt x="1507" y="3527"/>
                  </a:lnTo>
                  <a:lnTo>
                    <a:pt x="1509" y="3507"/>
                  </a:lnTo>
                  <a:lnTo>
                    <a:pt x="1511" y="3487"/>
                  </a:lnTo>
                  <a:lnTo>
                    <a:pt x="1515" y="3467"/>
                  </a:lnTo>
                  <a:lnTo>
                    <a:pt x="1571" y="3467"/>
                  </a:lnTo>
                  <a:lnTo>
                    <a:pt x="1648" y="3464"/>
                  </a:lnTo>
                  <a:lnTo>
                    <a:pt x="1737" y="3461"/>
                  </a:lnTo>
                  <a:lnTo>
                    <a:pt x="1831" y="3459"/>
                  </a:lnTo>
                  <a:lnTo>
                    <a:pt x="1878" y="3460"/>
                  </a:lnTo>
                  <a:lnTo>
                    <a:pt x="1922" y="3461"/>
                  </a:lnTo>
                  <a:lnTo>
                    <a:pt x="1963" y="3463"/>
                  </a:lnTo>
                  <a:lnTo>
                    <a:pt x="2000" y="3467"/>
                  </a:lnTo>
                  <a:lnTo>
                    <a:pt x="2017" y="3470"/>
                  </a:lnTo>
                  <a:lnTo>
                    <a:pt x="2033" y="3474"/>
                  </a:lnTo>
                  <a:lnTo>
                    <a:pt x="2046" y="3477"/>
                  </a:lnTo>
                  <a:lnTo>
                    <a:pt x="2058" y="3481"/>
                  </a:lnTo>
                  <a:lnTo>
                    <a:pt x="2069" y="3485"/>
                  </a:lnTo>
                  <a:lnTo>
                    <a:pt x="2077" y="3490"/>
                  </a:lnTo>
                  <a:lnTo>
                    <a:pt x="2083" y="3497"/>
                  </a:lnTo>
                  <a:lnTo>
                    <a:pt x="2088" y="3503"/>
                  </a:lnTo>
                  <a:lnTo>
                    <a:pt x="2094" y="3527"/>
                  </a:lnTo>
                  <a:lnTo>
                    <a:pt x="2098" y="3553"/>
                  </a:lnTo>
                  <a:lnTo>
                    <a:pt x="2102" y="3579"/>
                  </a:lnTo>
                  <a:lnTo>
                    <a:pt x="2105" y="3608"/>
                  </a:lnTo>
                  <a:lnTo>
                    <a:pt x="2079" y="3634"/>
                  </a:lnTo>
                  <a:lnTo>
                    <a:pt x="2055" y="3660"/>
                  </a:lnTo>
                  <a:lnTo>
                    <a:pt x="2032" y="3685"/>
                  </a:lnTo>
                  <a:lnTo>
                    <a:pt x="2008" y="3708"/>
                  </a:lnTo>
                  <a:lnTo>
                    <a:pt x="1996" y="3719"/>
                  </a:lnTo>
                  <a:lnTo>
                    <a:pt x="1984" y="3728"/>
                  </a:lnTo>
                  <a:lnTo>
                    <a:pt x="1971" y="3738"/>
                  </a:lnTo>
                  <a:lnTo>
                    <a:pt x="1957" y="3745"/>
                  </a:lnTo>
                  <a:lnTo>
                    <a:pt x="1943" y="3753"/>
                  </a:lnTo>
                  <a:lnTo>
                    <a:pt x="1928" y="3759"/>
                  </a:lnTo>
                  <a:lnTo>
                    <a:pt x="1911" y="3764"/>
                  </a:lnTo>
                  <a:lnTo>
                    <a:pt x="1895" y="3767"/>
                  </a:lnTo>
                  <a:lnTo>
                    <a:pt x="1883" y="3759"/>
                  </a:lnTo>
                  <a:lnTo>
                    <a:pt x="1864" y="3745"/>
                  </a:lnTo>
                  <a:lnTo>
                    <a:pt x="1844" y="3729"/>
                  </a:lnTo>
                  <a:lnTo>
                    <a:pt x="1823" y="3710"/>
                  </a:lnTo>
                  <a:lnTo>
                    <a:pt x="1813" y="3700"/>
                  </a:lnTo>
                  <a:lnTo>
                    <a:pt x="1804" y="3690"/>
                  </a:lnTo>
                  <a:lnTo>
                    <a:pt x="1797" y="3681"/>
                  </a:lnTo>
                  <a:lnTo>
                    <a:pt x="1791" y="3671"/>
                  </a:lnTo>
                  <a:lnTo>
                    <a:pt x="1789" y="3667"/>
                  </a:lnTo>
                  <a:lnTo>
                    <a:pt x="1788" y="3663"/>
                  </a:lnTo>
                  <a:lnTo>
                    <a:pt x="1787" y="3658"/>
                  </a:lnTo>
                  <a:lnTo>
                    <a:pt x="1787" y="3655"/>
                  </a:lnTo>
                  <a:lnTo>
                    <a:pt x="1787" y="3651"/>
                  </a:lnTo>
                  <a:lnTo>
                    <a:pt x="1789" y="3648"/>
                  </a:lnTo>
                  <a:lnTo>
                    <a:pt x="1790" y="3645"/>
                  </a:lnTo>
                  <a:lnTo>
                    <a:pt x="1793" y="3642"/>
                  </a:lnTo>
                  <a:lnTo>
                    <a:pt x="1895" y="3654"/>
                  </a:lnTo>
                  <a:lnTo>
                    <a:pt x="1898" y="3668"/>
                  </a:lnTo>
                  <a:lnTo>
                    <a:pt x="1900" y="3682"/>
                  </a:lnTo>
                  <a:lnTo>
                    <a:pt x="1900" y="3694"/>
                  </a:lnTo>
                  <a:lnTo>
                    <a:pt x="1900" y="3708"/>
                  </a:lnTo>
                  <a:lnTo>
                    <a:pt x="1900" y="3721"/>
                  </a:lnTo>
                  <a:lnTo>
                    <a:pt x="1902" y="3733"/>
                  </a:lnTo>
                  <a:lnTo>
                    <a:pt x="1903" y="3740"/>
                  </a:lnTo>
                  <a:lnTo>
                    <a:pt x="1904" y="3746"/>
                  </a:lnTo>
                  <a:lnTo>
                    <a:pt x="1907" y="3753"/>
                  </a:lnTo>
                  <a:lnTo>
                    <a:pt x="1909" y="3759"/>
                  </a:lnTo>
                  <a:lnTo>
                    <a:pt x="1914" y="3755"/>
                  </a:lnTo>
                  <a:lnTo>
                    <a:pt x="1918" y="3749"/>
                  </a:lnTo>
                  <a:lnTo>
                    <a:pt x="1921" y="3744"/>
                  </a:lnTo>
                  <a:lnTo>
                    <a:pt x="1924" y="3739"/>
                  </a:lnTo>
                  <a:lnTo>
                    <a:pt x="1928" y="3726"/>
                  </a:lnTo>
                  <a:lnTo>
                    <a:pt x="1931" y="3712"/>
                  </a:lnTo>
                  <a:lnTo>
                    <a:pt x="1937" y="3684"/>
                  </a:lnTo>
                  <a:lnTo>
                    <a:pt x="1940" y="3658"/>
                  </a:lnTo>
                  <a:lnTo>
                    <a:pt x="1964" y="3655"/>
                  </a:lnTo>
                  <a:lnTo>
                    <a:pt x="1988" y="3653"/>
                  </a:lnTo>
                  <a:lnTo>
                    <a:pt x="2015" y="3653"/>
                  </a:lnTo>
                  <a:lnTo>
                    <a:pt x="2044" y="3654"/>
                  </a:lnTo>
                  <a:lnTo>
                    <a:pt x="2043" y="3646"/>
                  </a:lnTo>
                  <a:lnTo>
                    <a:pt x="2042" y="3636"/>
                  </a:lnTo>
                  <a:lnTo>
                    <a:pt x="2041" y="3627"/>
                  </a:lnTo>
                  <a:lnTo>
                    <a:pt x="2040" y="3618"/>
                  </a:lnTo>
                  <a:lnTo>
                    <a:pt x="1973" y="3609"/>
                  </a:lnTo>
                  <a:lnTo>
                    <a:pt x="1904" y="3598"/>
                  </a:lnTo>
                  <a:lnTo>
                    <a:pt x="1870" y="3593"/>
                  </a:lnTo>
                  <a:lnTo>
                    <a:pt x="1836" y="3589"/>
                  </a:lnTo>
                  <a:lnTo>
                    <a:pt x="1803" y="3586"/>
                  </a:lnTo>
                  <a:lnTo>
                    <a:pt x="1769" y="3583"/>
                  </a:lnTo>
                  <a:lnTo>
                    <a:pt x="1735" y="3581"/>
                  </a:lnTo>
                  <a:lnTo>
                    <a:pt x="1702" y="3582"/>
                  </a:lnTo>
                  <a:lnTo>
                    <a:pt x="1686" y="3583"/>
                  </a:lnTo>
                  <a:lnTo>
                    <a:pt x="1670" y="3584"/>
                  </a:lnTo>
                  <a:lnTo>
                    <a:pt x="1653" y="3587"/>
                  </a:lnTo>
                  <a:lnTo>
                    <a:pt x="1637" y="3589"/>
                  </a:lnTo>
                  <a:lnTo>
                    <a:pt x="1621" y="3592"/>
                  </a:lnTo>
                  <a:lnTo>
                    <a:pt x="1605" y="3596"/>
                  </a:lnTo>
                  <a:lnTo>
                    <a:pt x="1590" y="3600"/>
                  </a:lnTo>
                  <a:lnTo>
                    <a:pt x="1574" y="3605"/>
                  </a:lnTo>
                  <a:lnTo>
                    <a:pt x="1558" y="3611"/>
                  </a:lnTo>
                  <a:lnTo>
                    <a:pt x="1543" y="3617"/>
                  </a:lnTo>
                  <a:lnTo>
                    <a:pt x="1528" y="3625"/>
                  </a:lnTo>
                  <a:lnTo>
                    <a:pt x="1514" y="3633"/>
                  </a:lnTo>
                  <a:lnTo>
                    <a:pt x="1489" y="3652"/>
                  </a:lnTo>
                  <a:lnTo>
                    <a:pt x="1468" y="3670"/>
                  </a:lnTo>
                  <a:lnTo>
                    <a:pt x="1448" y="3684"/>
                  </a:lnTo>
                  <a:lnTo>
                    <a:pt x="1430" y="3697"/>
                  </a:lnTo>
                  <a:lnTo>
                    <a:pt x="1413" y="3706"/>
                  </a:lnTo>
                  <a:lnTo>
                    <a:pt x="1398" y="3713"/>
                  </a:lnTo>
                  <a:lnTo>
                    <a:pt x="1384" y="3720"/>
                  </a:lnTo>
                  <a:lnTo>
                    <a:pt x="1371" y="3723"/>
                  </a:lnTo>
                  <a:lnTo>
                    <a:pt x="1358" y="3725"/>
                  </a:lnTo>
                  <a:lnTo>
                    <a:pt x="1348" y="3726"/>
                  </a:lnTo>
                  <a:lnTo>
                    <a:pt x="1337" y="3725"/>
                  </a:lnTo>
                  <a:lnTo>
                    <a:pt x="1328" y="3722"/>
                  </a:lnTo>
                  <a:lnTo>
                    <a:pt x="1318" y="3719"/>
                  </a:lnTo>
                  <a:lnTo>
                    <a:pt x="1310" y="3713"/>
                  </a:lnTo>
                  <a:lnTo>
                    <a:pt x="1301" y="3707"/>
                  </a:lnTo>
                  <a:lnTo>
                    <a:pt x="1293" y="3701"/>
                  </a:lnTo>
                  <a:lnTo>
                    <a:pt x="1259" y="3668"/>
                  </a:lnTo>
                  <a:lnTo>
                    <a:pt x="1220" y="3630"/>
                  </a:lnTo>
                  <a:lnTo>
                    <a:pt x="1209" y="3621"/>
                  </a:lnTo>
                  <a:lnTo>
                    <a:pt x="1196" y="3613"/>
                  </a:lnTo>
                  <a:lnTo>
                    <a:pt x="1183" y="3605"/>
                  </a:lnTo>
                  <a:lnTo>
                    <a:pt x="1169" y="3597"/>
                  </a:lnTo>
                  <a:lnTo>
                    <a:pt x="1152" y="3591"/>
                  </a:lnTo>
                  <a:lnTo>
                    <a:pt x="1135" y="3584"/>
                  </a:lnTo>
                  <a:lnTo>
                    <a:pt x="1116" y="3580"/>
                  </a:lnTo>
                  <a:lnTo>
                    <a:pt x="1095" y="3576"/>
                  </a:lnTo>
                  <a:lnTo>
                    <a:pt x="1062" y="3589"/>
                  </a:lnTo>
                  <a:lnTo>
                    <a:pt x="1028" y="3601"/>
                  </a:lnTo>
                  <a:lnTo>
                    <a:pt x="1011" y="3607"/>
                  </a:lnTo>
                  <a:lnTo>
                    <a:pt x="995" y="3611"/>
                  </a:lnTo>
                  <a:lnTo>
                    <a:pt x="980" y="3614"/>
                  </a:lnTo>
                  <a:lnTo>
                    <a:pt x="964" y="3615"/>
                  </a:lnTo>
                  <a:close/>
                  <a:moveTo>
                    <a:pt x="2136" y="3586"/>
                  </a:moveTo>
                  <a:lnTo>
                    <a:pt x="2136" y="3560"/>
                  </a:lnTo>
                  <a:lnTo>
                    <a:pt x="2137" y="3534"/>
                  </a:lnTo>
                  <a:lnTo>
                    <a:pt x="2138" y="3507"/>
                  </a:lnTo>
                  <a:lnTo>
                    <a:pt x="2139" y="3481"/>
                  </a:lnTo>
                  <a:lnTo>
                    <a:pt x="2154" y="3474"/>
                  </a:lnTo>
                  <a:lnTo>
                    <a:pt x="2168" y="3466"/>
                  </a:lnTo>
                  <a:lnTo>
                    <a:pt x="2183" y="3461"/>
                  </a:lnTo>
                  <a:lnTo>
                    <a:pt x="2197" y="3456"/>
                  </a:lnTo>
                  <a:lnTo>
                    <a:pt x="2212" y="3452"/>
                  </a:lnTo>
                  <a:lnTo>
                    <a:pt x="2228" y="3449"/>
                  </a:lnTo>
                  <a:lnTo>
                    <a:pt x="2243" y="3447"/>
                  </a:lnTo>
                  <a:lnTo>
                    <a:pt x="2259" y="3445"/>
                  </a:lnTo>
                  <a:lnTo>
                    <a:pt x="2290" y="3443"/>
                  </a:lnTo>
                  <a:lnTo>
                    <a:pt x="2323" y="3442"/>
                  </a:lnTo>
                  <a:lnTo>
                    <a:pt x="2356" y="3441"/>
                  </a:lnTo>
                  <a:lnTo>
                    <a:pt x="2389" y="3440"/>
                  </a:lnTo>
                  <a:lnTo>
                    <a:pt x="2394" y="3431"/>
                  </a:lnTo>
                  <a:lnTo>
                    <a:pt x="2398" y="3423"/>
                  </a:lnTo>
                  <a:lnTo>
                    <a:pt x="2403" y="3414"/>
                  </a:lnTo>
                  <a:lnTo>
                    <a:pt x="2407" y="3407"/>
                  </a:lnTo>
                  <a:lnTo>
                    <a:pt x="2415" y="3411"/>
                  </a:lnTo>
                  <a:lnTo>
                    <a:pt x="2427" y="3423"/>
                  </a:lnTo>
                  <a:lnTo>
                    <a:pt x="2446" y="3441"/>
                  </a:lnTo>
                  <a:lnTo>
                    <a:pt x="2468" y="3461"/>
                  </a:lnTo>
                  <a:lnTo>
                    <a:pt x="2509" y="3503"/>
                  </a:lnTo>
                  <a:lnTo>
                    <a:pt x="2536" y="3530"/>
                  </a:lnTo>
                  <a:lnTo>
                    <a:pt x="2488" y="3546"/>
                  </a:lnTo>
                  <a:lnTo>
                    <a:pt x="2442" y="3562"/>
                  </a:lnTo>
                  <a:lnTo>
                    <a:pt x="2399" y="3575"/>
                  </a:lnTo>
                  <a:lnTo>
                    <a:pt x="2358" y="3587"/>
                  </a:lnTo>
                  <a:lnTo>
                    <a:pt x="2337" y="3591"/>
                  </a:lnTo>
                  <a:lnTo>
                    <a:pt x="2317" y="3595"/>
                  </a:lnTo>
                  <a:lnTo>
                    <a:pt x="2296" y="3599"/>
                  </a:lnTo>
                  <a:lnTo>
                    <a:pt x="2274" y="3602"/>
                  </a:lnTo>
                  <a:lnTo>
                    <a:pt x="2252" y="3606"/>
                  </a:lnTo>
                  <a:lnTo>
                    <a:pt x="2230" y="3608"/>
                  </a:lnTo>
                  <a:lnTo>
                    <a:pt x="2206" y="3610"/>
                  </a:lnTo>
                  <a:lnTo>
                    <a:pt x="2182" y="3611"/>
                  </a:lnTo>
                  <a:lnTo>
                    <a:pt x="2170" y="3605"/>
                  </a:lnTo>
                  <a:lnTo>
                    <a:pt x="2158" y="3598"/>
                  </a:lnTo>
                  <a:lnTo>
                    <a:pt x="2147" y="3592"/>
                  </a:lnTo>
                  <a:lnTo>
                    <a:pt x="2136" y="3586"/>
                  </a:lnTo>
                  <a:close/>
                  <a:moveTo>
                    <a:pt x="2279" y="3649"/>
                  </a:moveTo>
                  <a:lnTo>
                    <a:pt x="2288" y="3644"/>
                  </a:lnTo>
                  <a:lnTo>
                    <a:pt x="2298" y="3638"/>
                  </a:lnTo>
                  <a:lnTo>
                    <a:pt x="2307" y="3634"/>
                  </a:lnTo>
                  <a:lnTo>
                    <a:pt x="2318" y="3631"/>
                  </a:lnTo>
                  <a:lnTo>
                    <a:pt x="2338" y="3627"/>
                  </a:lnTo>
                  <a:lnTo>
                    <a:pt x="2358" y="3625"/>
                  </a:lnTo>
                  <a:lnTo>
                    <a:pt x="2379" y="3623"/>
                  </a:lnTo>
                  <a:lnTo>
                    <a:pt x="2401" y="3621"/>
                  </a:lnTo>
                  <a:lnTo>
                    <a:pt x="2423" y="3618"/>
                  </a:lnTo>
                  <a:lnTo>
                    <a:pt x="2447" y="3615"/>
                  </a:lnTo>
                  <a:lnTo>
                    <a:pt x="2470" y="3606"/>
                  </a:lnTo>
                  <a:lnTo>
                    <a:pt x="2491" y="3595"/>
                  </a:lnTo>
                  <a:lnTo>
                    <a:pt x="2512" y="3586"/>
                  </a:lnTo>
                  <a:lnTo>
                    <a:pt x="2533" y="3578"/>
                  </a:lnTo>
                  <a:lnTo>
                    <a:pt x="2545" y="3575"/>
                  </a:lnTo>
                  <a:lnTo>
                    <a:pt x="2555" y="3573"/>
                  </a:lnTo>
                  <a:lnTo>
                    <a:pt x="2566" y="3572"/>
                  </a:lnTo>
                  <a:lnTo>
                    <a:pt x="2576" y="3572"/>
                  </a:lnTo>
                  <a:lnTo>
                    <a:pt x="2588" y="3574"/>
                  </a:lnTo>
                  <a:lnTo>
                    <a:pt x="2598" y="3577"/>
                  </a:lnTo>
                  <a:lnTo>
                    <a:pt x="2610" y="3581"/>
                  </a:lnTo>
                  <a:lnTo>
                    <a:pt x="2621" y="3588"/>
                  </a:lnTo>
                  <a:lnTo>
                    <a:pt x="2588" y="3614"/>
                  </a:lnTo>
                  <a:lnTo>
                    <a:pt x="2556" y="3639"/>
                  </a:lnTo>
                  <a:lnTo>
                    <a:pt x="2526" y="3664"/>
                  </a:lnTo>
                  <a:lnTo>
                    <a:pt x="2495" y="3686"/>
                  </a:lnTo>
                  <a:lnTo>
                    <a:pt x="2479" y="3695"/>
                  </a:lnTo>
                  <a:lnTo>
                    <a:pt x="2463" y="3705"/>
                  </a:lnTo>
                  <a:lnTo>
                    <a:pt x="2447" y="3713"/>
                  </a:lnTo>
                  <a:lnTo>
                    <a:pt x="2431" y="3720"/>
                  </a:lnTo>
                  <a:lnTo>
                    <a:pt x="2413" y="3725"/>
                  </a:lnTo>
                  <a:lnTo>
                    <a:pt x="2394" y="3729"/>
                  </a:lnTo>
                  <a:lnTo>
                    <a:pt x="2374" y="3731"/>
                  </a:lnTo>
                  <a:lnTo>
                    <a:pt x="2353" y="3732"/>
                  </a:lnTo>
                  <a:lnTo>
                    <a:pt x="2344" y="3729"/>
                  </a:lnTo>
                  <a:lnTo>
                    <a:pt x="2337" y="3725"/>
                  </a:lnTo>
                  <a:lnTo>
                    <a:pt x="2330" y="3722"/>
                  </a:lnTo>
                  <a:lnTo>
                    <a:pt x="2324" y="3718"/>
                  </a:lnTo>
                  <a:lnTo>
                    <a:pt x="2313" y="3708"/>
                  </a:lnTo>
                  <a:lnTo>
                    <a:pt x="2305" y="3699"/>
                  </a:lnTo>
                  <a:lnTo>
                    <a:pt x="2298" y="3688"/>
                  </a:lnTo>
                  <a:lnTo>
                    <a:pt x="2291" y="3676"/>
                  </a:lnTo>
                  <a:lnTo>
                    <a:pt x="2285" y="3663"/>
                  </a:lnTo>
                  <a:lnTo>
                    <a:pt x="2279" y="3649"/>
                  </a:lnTo>
                  <a:close/>
                  <a:moveTo>
                    <a:pt x="3015" y="3210"/>
                  </a:moveTo>
                  <a:lnTo>
                    <a:pt x="3013" y="3300"/>
                  </a:lnTo>
                  <a:lnTo>
                    <a:pt x="3008" y="3299"/>
                  </a:lnTo>
                  <a:lnTo>
                    <a:pt x="3005" y="3299"/>
                  </a:lnTo>
                  <a:lnTo>
                    <a:pt x="2988" y="3298"/>
                  </a:lnTo>
                  <a:lnTo>
                    <a:pt x="2972" y="3297"/>
                  </a:lnTo>
                  <a:lnTo>
                    <a:pt x="2957" y="3294"/>
                  </a:lnTo>
                  <a:lnTo>
                    <a:pt x="2943" y="3292"/>
                  </a:lnTo>
                  <a:lnTo>
                    <a:pt x="2917" y="3284"/>
                  </a:lnTo>
                  <a:lnTo>
                    <a:pt x="2890" y="3276"/>
                  </a:lnTo>
                  <a:lnTo>
                    <a:pt x="2889" y="3274"/>
                  </a:lnTo>
                  <a:lnTo>
                    <a:pt x="2890" y="3272"/>
                  </a:lnTo>
                  <a:lnTo>
                    <a:pt x="2891" y="3270"/>
                  </a:lnTo>
                  <a:lnTo>
                    <a:pt x="2892" y="3267"/>
                  </a:lnTo>
                  <a:lnTo>
                    <a:pt x="2897" y="3262"/>
                  </a:lnTo>
                  <a:lnTo>
                    <a:pt x="2903" y="3257"/>
                  </a:lnTo>
                  <a:lnTo>
                    <a:pt x="2921" y="3245"/>
                  </a:lnTo>
                  <a:lnTo>
                    <a:pt x="2942" y="3234"/>
                  </a:lnTo>
                  <a:lnTo>
                    <a:pt x="2966" y="3223"/>
                  </a:lnTo>
                  <a:lnTo>
                    <a:pt x="2987" y="3216"/>
                  </a:lnTo>
                  <a:lnTo>
                    <a:pt x="2996" y="3213"/>
                  </a:lnTo>
                  <a:lnTo>
                    <a:pt x="3004" y="3210"/>
                  </a:lnTo>
                  <a:lnTo>
                    <a:pt x="3010" y="3209"/>
                  </a:lnTo>
                  <a:lnTo>
                    <a:pt x="3015" y="3210"/>
                  </a:lnTo>
                  <a:close/>
                  <a:moveTo>
                    <a:pt x="2899" y="3215"/>
                  </a:moveTo>
                  <a:lnTo>
                    <a:pt x="2892" y="3204"/>
                  </a:lnTo>
                  <a:lnTo>
                    <a:pt x="2884" y="3195"/>
                  </a:lnTo>
                  <a:lnTo>
                    <a:pt x="2879" y="3185"/>
                  </a:lnTo>
                  <a:lnTo>
                    <a:pt x="2874" y="3177"/>
                  </a:lnTo>
                  <a:lnTo>
                    <a:pt x="2871" y="3168"/>
                  </a:lnTo>
                  <a:lnTo>
                    <a:pt x="2867" y="3160"/>
                  </a:lnTo>
                  <a:lnTo>
                    <a:pt x="2865" y="3152"/>
                  </a:lnTo>
                  <a:lnTo>
                    <a:pt x="2863" y="3145"/>
                  </a:lnTo>
                  <a:lnTo>
                    <a:pt x="2863" y="3139"/>
                  </a:lnTo>
                  <a:lnTo>
                    <a:pt x="2863" y="3131"/>
                  </a:lnTo>
                  <a:lnTo>
                    <a:pt x="2864" y="3126"/>
                  </a:lnTo>
                  <a:lnTo>
                    <a:pt x="2866" y="3120"/>
                  </a:lnTo>
                  <a:lnTo>
                    <a:pt x="2869" y="3114"/>
                  </a:lnTo>
                  <a:lnTo>
                    <a:pt x="2872" y="3108"/>
                  </a:lnTo>
                  <a:lnTo>
                    <a:pt x="2876" y="3103"/>
                  </a:lnTo>
                  <a:lnTo>
                    <a:pt x="2880" y="3098"/>
                  </a:lnTo>
                  <a:lnTo>
                    <a:pt x="2891" y="3088"/>
                  </a:lnTo>
                  <a:lnTo>
                    <a:pt x="2902" y="3079"/>
                  </a:lnTo>
                  <a:lnTo>
                    <a:pt x="2917" y="3070"/>
                  </a:lnTo>
                  <a:lnTo>
                    <a:pt x="2932" y="3060"/>
                  </a:lnTo>
                  <a:lnTo>
                    <a:pt x="2966" y="3041"/>
                  </a:lnTo>
                  <a:lnTo>
                    <a:pt x="3001" y="3019"/>
                  </a:lnTo>
                  <a:lnTo>
                    <a:pt x="3005" y="3020"/>
                  </a:lnTo>
                  <a:lnTo>
                    <a:pt x="3007" y="3022"/>
                  </a:lnTo>
                  <a:lnTo>
                    <a:pt x="3010" y="3024"/>
                  </a:lnTo>
                  <a:lnTo>
                    <a:pt x="3012" y="3029"/>
                  </a:lnTo>
                  <a:lnTo>
                    <a:pt x="3017" y="3038"/>
                  </a:lnTo>
                  <a:lnTo>
                    <a:pt x="3024" y="3048"/>
                  </a:lnTo>
                  <a:lnTo>
                    <a:pt x="3025" y="3070"/>
                  </a:lnTo>
                  <a:lnTo>
                    <a:pt x="3026" y="3088"/>
                  </a:lnTo>
                  <a:lnTo>
                    <a:pt x="3025" y="3105"/>
                  </a:lnTo>
                  <a:lnTo>
                    <a:pt x="3023" y="3120"/>
                  </a:lnTo>
                  <a:lnTo>
                    <a:pt x="3019" y="3131"/>
                  </a:lnTo>
                  <a:lnTo>
                    <a:pt x="3014" y="3142"/>
                  </a:lnTo>
                  <a:lnTo>
                    <a:pt x="3008" y="3151"/>
                  </a:lnTo>
                  <a:lnTo>
                    <a:pt x="3000" y="3160"/>
                  </a:lnTo>
                  <a:lnTo>
                    <a:pt x="2992" y="3167"/>
                  </a:lnTo>
                  <a:lnTo>
                    <a:pt x="2982" y="3174"/>
                  </a:lnTo>
                  <a:lnTo>
                    <a:pt x="2971" y="3181"/>
                  </a:lnTo>
                  <a:lnTo>
                    <a:pt x="2959" y="3186"/>
                  </a:lnTo>
                  <a:lnTo>
                    <a:pt x="2932" y="3200"/>
                  </a:lnTo>
                  <a:lnTo>
                    <a:pt x="2899" y="3215"/>
                  </a:lnTo>
                  <a:close/>
                  <a:moveTo>
                    <a:pt x="3008" y="2836"/>
                  </a:moveTo>
                  <a:lnTo>
                    <a:pt x="3014" y="2863"/>
                  </a:lnTo>
                  <a:lnTo>
                    <a:pt x="3020" y="2890"/>
                  </a:lnTo>
                  <a:lnTo>
                    <a:pt x="3023" y="2905"/>
                  </a:lnTo>
                  <a:lnTo>
                    <a:pt x="3025" y="2920"/>
                  </a:lnTo>
                  <a:lnTo>
                    <a:pt x="3024" y="2936"/>
                  </a:lnTo>
                  <a:lnTo>
                    <a:pt x="3023" y="2953"/>
                  </a:lnTo>
                  <a:lnTo>
                    <a:pt x="3000" y="2968"/>
                  </a:lnTo>
                  <a:lnTo>
                    <a:pt x="2972" y="2991"/>
                  </a:lnTo>
                  <a:lnTo>
                    <a:pt x="2939" y="3018"/>
                  </a:lnTo>
                  <a:lnTo>
                    <a:pt x="2903" y="3046"/>
                  </a:lnTo>
                  <a:lnTo>
                    <a:pt x="2869" y="3073"/>
                  </a:lnTo>
                  <a:lnTo>
                    <a:pt x="2837" y="3096"/>
                  </a:lnTo>
                  <a:lnTo>
                    <a:pt x="2823" y="3106"/>
                  </a:lnTo>
                  <a:lnTo>
                    <a:pt x="2810" y="3113"/>
                  </a:lnTo>
                  <a:lnTo>
                    <a:pt x="2801" y="3118"/>
                  </a:lnTo>
                  <a:lnTo>
                    <a:pt x="2793" y="3121"/>
                  </a:lnTo>
                  <a:lnTo>
                    <a:pt x="2778" y="3091"/>
                  </a:lnTo>
                  <a:lnTo>
                    <a:pt x="2764" y="3061"/>
                  </a:lnTo>
                  <a:lnTo>
                    <a:pt x="2751" y="3034"/>
                  </a:lnTo>
                  <a:lnTo>
                    <a:pt x="2739" y="3006"/>
                  </a:lnTo>
                  <a:lnTo>
                    <a:pt x="2761" y="2992"/>
                  </a:lnTo>
                  <a:lnTo>
                    <a:pt x="2795" y="2968"/>
                  </a:lnTo>
                  <a:lnTo>
                    <a:pt x="2836" y="2939"/>
                  </a:lnTo>
                  <a:lnTo>
                    <a:pt x="2881" y="2908"/>
                  </a:lnTo>
                  <a:lnTo>
                    <a:pt x="2924" y="2879"/>
                  </a:lnTo>
                  <a:lnTo>
                    <a:pt x="2963" y="2854"/>
                  </a:lnTo>
                  <a:lnTo>
                    <a:pt x="2979" y="2846"/>
                  </a:lnTo>
                  <a:lnTo>
                    <a:pt x="2993" y="2840"/>
                  </a:lnTo>
                  <a:lnTo>
                    <a:pt x="2998" y="2837"/>
                  </a:lnTo>
                  <a:lnTo>
                    <a:pt x="3003" y="2836"/>
                  </a:lnTo>
                  <a:lnTo>
                    <a:pt x="3006" y="2836"/>
                  </a:lnTo>
                  <a:lnTo>
                    <a:pt x="3008" y="2836"/>
                  </a:lnTo>
                  <a:close/>
                  <a:moveTo>
                    <a:pt x="2879" y="2868"/>
                  </a:moveTo>
                  <a:lnTo>
                    <a:pt x="2853" y="2888"/>
                  </a:lnTo>
                  <a:lnTo>
                    <a:pt x="2824" y="2909"/>
                  </a:lnTo>
                  <a:lnTo>
                    <a:pt x="2796" y="2931"/>
                  </a:lnTo>
                  <a:lnTo>
                    <a:pt x="2766" y="2952"/>
                  </a:lnTo>
                  <a:lnTo>
                    <a:pt x="2750" y="2961"/>
                  </a:lnTo>
                  <a:lnTo>
                    <a:pt x="2736" y="2971"/>
                  </a:lnTo>
                  <a:lnTo>
                    <a:pt x="2720" y="2979"/>
                  </a:lnTo>
                  <a:lnTo>
                    <a:pt x="2705" y="2986"/>
                  </a:lnTo>
                  <a:lnTo>
                    <a:pt x="2689" y="2993"/>
                  </a:lnTo>
                  <a:lnTo>
                    <a:pt x="2673" y="2998"/>
                  </a:lnTo>
                  <a:lnTo>
                    <a:pt x="2657" y="3003"/>
                  </a:lnTo>
                  <a:lnTo>
                    <a:pt x="2642" y="3006"/>
                  </a:lnTo>
                  <a:lnTo>
                    <a:pt x="2631" y="2975"/>
                  </a:lnTo>
                  <a:lnTo>
                    <a:pt x="2619" y="2942"/>
                  </a:lnTo>
                  <a:lnTo>
                    <a:pt x="2609" y="2910"/>
                  </a:lnTo>
                  <a:lnTo>
                    <a:pt x="2600" y="2883"/>
                  </a:lnTo>
                  <a:lnTo>
                    <a:pt x="2632" y="2861"/>
                  </a:lnTo>
                  <a:lnTo>
                    <a:pt x="2672" y="2831"/>
                  </a:lnTo>
                  <a:lnTo>
                    <a:pt x="2695" y="2815"/>
                  </a:lnTo>
                  <a:lnTo>
                    <a:pt x="2719" y="2800"/>
                  </a:lnTo>
                  <a:lnTo>
                    <a:pt x="2742" y="2788"/>
                  </a:lnTo>
                  <a:lnTo>
                    <a:pt x="2765" y="2776"/>
                  </a:lnTo>
                  <a:lnTo>
                    <a:pt x="2777" y="2772"/>
                  </a:lnTo>
                  <a:lnTo>
                    <a:pt x="2788" y="2768"/>
                  </a:lnTo>
                  <a:lnTo>
                    <a:pt x="2799" y="2766"/>
                  </a:lnTo>
                  <a:lnTo>
                    <a:pt x="2809" y="2764"/>
                  </a:lnTo>
                  <a:lnTo>
                    <a:pt x="2819" y="2763"/>
                  </a:lnTo>
                  <a:lnTo>
                    <a:pt x="2828" y="2764"/>
                  </a:lnTo>
                  <a:lnTo>
                    <a:pt x="2837" y="2767"/>
                  </a:lnTo>
                  <a:lnTo>
                    <a:pt x="2845" y="2771"/>
                  </a:lnTo>
                  <a:lnTo>
                    <a:pt x="2853" y="2776"/>
                  </a:lnTo>
                  <a:lnTo>
                    <a:pt x="2860" y="2784"/>
                  </a:lnTo>
                  <a:lnTo>
                    <a:pt x="2865" y="2793"/>
                  </a:lnTo>
                  <a:lnTo>
                    <a:pt x="2871" y="2804"/>
                  </a:lnTo>
                  <a:lnTo>
                    <a:pt x="2874" y="2816"/>
                  </a:lnTo>
                  <a:lnTo>
                    <a:pt x="2877" y="2831"/>
                  </a:lnTo>
                  <a:lnTo>
                    <a:pt x="2879" y="2849"/>
                  </a:lnTo>
                  <a:lnTo>
                    <a:pt x="2879" y="2868"/>
                  </a:lnTo>
                  <a:close/>
                  <a:moveTo>
                    <a:pt x="2808" y="2367"/>
                  </a:moveTo>
                  <a:lnTo>
                    <a:pt x="2804" y="2396"/>
                  </a:lnTo>
                  <a:lnTo>
                    <a:pt x="2798" y="2426"/>
                  </a:lnTo>
                  <a:lnTo>
                    <a:pt x="2789" y="2459"/>
                  </a:lnTo>
                  <a:lnTo>
                    <a:pt x="2779" y="2494"/>
                  </a:lnTo>
                  <a:lnTo>
                    <a:pt x="2766" y="2529"/>
                  </a:lnTo>
                  <a:lnTo>
                    <a:pt x="2751" y="2565"/>
                  </a:lnTo>
                  <a:lnTo>
                    <a:pt x="2735" y="2600"/>
                  </a:lnTo>
                  <a:lnTo>
                    <a:pt x="2717" y="2635"/>
                  </a:lnTo>
                  <a:lnTo>
                    <a:pt x="2706" y="2651"/>
                  </a:lnTo>
                  <a:lnTo>
                    <a:pt x="2697" y="2668"/>
                  </a:lnTo>
                  <a:lnTo>
                    <a:pt x="2686" y="2684"/>
                  </a:lnTo>
                  <a:lnTo>
                    <a:pt x="2674" y="2700"/>
                  </a:lnTo>
                  <a:lnTo>
                    <a:pt x="2663" y="2715"/>
                  </a:lnTo>
                  <a:lnTo>
                    <a:pt x="2651" y="2729"/>
                  </a:lnTo>
                  <a:lnTo>
                    <a:pt x="2640" y="2741"/>
                  </a:lnTo>
                  <a:lnTo>
                    <a:pt x="2627" y="2754"/>
                  </a:lnTo>
                  <a:lnTo>
                    <a:pt x="2614" y="2766"/>
                  </a:lnTo>
                  <a:lnTo>
                    <a:pt x="2600" y="2776"/>
                  </a:lnTo>
                  <a:lnTo>
                    <a:pt x="2588" y="2786"/>
                  </a:lnTo>
                  <a:lnTo>
                    <a:pt x="2574" y="2794"/>
                  </a:lnTo>
                  <a:lnTo>
                    <a:pt x="2560" y="2800"/>
                  </a:lnTo>
                  <a:lnTo>
                    <a:pt x="2546" y="2807"/>
                  </a:lnTo>
                  <a:lnTo>
                    <a:pt x="2532" y="2811"/>
                  </a:lnTo>
                  <a:lnTo>
                    <a:pt x="2517" y="2814"/>
                  </a:lnTo>
                  <a:lnTo>
                    <a:pt x="2493" y="2811"/>
                  </a:lnTo>
                  <a:lnTo>
                    <a:pt x="2469" y="2808"/>
                  </a:lnTo>
                  <a:lnTo>
                    <a:pt x="2445" y="2805"/>
                  </a:lnTo>
                  <a:lnTo>
                    <a:pt x="2421" y="2801"/>
                  </a:lnTo>
                  <a:lnTo>
                    <a:pt x="2422" y="2789"/>
                  </a:lnTo>
                  <a:lnTo>
                    <a:pt x="2423" y="2777"/>
                  </a:lnTo>
                  <a:lnTo>
                    <a:pt x="2425" y="2767"/>
                  </a:lnTo>
                  <a:lnTo>
                    <a:pt x="2428" y="2756"/>
                  </a:lnTo>
                  <a:lnTo>
                    <a:pt x="2432" y="2748"/>
                  </a:lnTo>
                  <a:lnTo>
                    <a:pt x="2436" y="2739"/>
                  </a:lnTo>
                  <a:lnTo>
                    <a:pt x="2440" y="2731"/>
                  </a:lnTo>
                  <a:lnTo>
                    <a:pt x="2445" y="2723"/>
                  </a:lnTo>
                  <a:lnTo>
                    <a:pt x="2452" y="2717"/>
                  </a:lnTo>
                  <a:lnTo>
                    <a:pt x="2458" y="2711"/>
                  </a:lnTo>
                  <a:lnTo>
                    <a:pt x="2464" y="2704"/>
                  </a:lnTo>
                  <a:lnTo>
                    <a:pt x="2472" y="2699"/>
                  </a:lnTo>
                  <a:lnTo>
                    <a:pt x="2488" y="2688"/>
                  </a:lnTo>
                  <a:lnTo>
                    <a:pt x="2504" y="2679"/>
                  </a:lnTo>
                  <a:lnTo>
                    <a:pt x="2540" y="2660"/>
                  </a:lnTo>
                  <a:lnTo>
                    <a:pt x="2577" y="2639"/>
                  </a:lnTo>
                  <a:lnTo>
                    <a:pt x="2595" y="2626"/>
                  </a:lnTo>
                  <a:lnTo>
                    <a:pt x="2613" y="2611"/>
                  </a:lnTo>
                  <a:lnTo>
                    <a:pt x="2622" y="2603"/>
                  </a:lnTo>
                  <a:lnTo>
                    <a:pt x="2630" y="2594"/>
                  </a:lnTo>
                  <a:lnTo>
                    <a:pt x="2637" y="2585"/>
                  </a:lnTo>
                  <a:lnTo>
                    <a:pt x="2646" y="2574"/>
                  </a:lnTo>
                  <a:lnTo>
                    <a:pt x="2656" y="2540"/>
                  </a:lnTo>
                  <a:lnTo>
                    <a:pt x="2667" y="2508"/>
                  </a:lnTo>
                  <a:lnTo>
                    <a:pt x="2678" y="2475"/>
                  </a:lnTo>
                  <a:lnTo>
                    <a:pt x="2687" y="2442"/>
                  </a:lnTo>
                  <a:lnTo>
                    <a:pt x="2699" y="2410"/>
                  </a:lnTo>
                  <a:lnTo>
                    <a:pt x="2710" y="2379"/>
                  </a:lnTo>
                  <a:lnTo>
                    <a:pt x="2723" y="2348"/>
                  </a:lnTo>
                  <a:lnTo>
                    <a:pt x="2737" y="2318"/>
                  </a:lnTo>
                  <a:lnTo>
                    <a:pt x="2748" y="2319"/>
                  </a:lnTo>
                  <a:lnTo>
                    <a:pt x="2758" y="2322"/>
                  </a:lnTo>
                  <a:lnTo>
                    <a:pt x="2766" y="2326"/>
                  </a:lnTo>
                  <a:lnTo>
                    <a:pt x="2775" y="2331"/>
                  </a:lnTo>
                  <a:lnTo>
                    <a:pt x="2789" y="2347"/>
                  </a:lnTo>
                  <a:lnTo>
                    <a:pt x="2808" y="2367"/>
                  </a:lnTo>
                  <a:close/>
                  <a:moveTo>
                    <a:pt x="2666" y="2254"/>
                  </a:moveTo>
                  <a:lnTo>
                    <a:pt x="2671" y="2255"/>
                  </a:lnTo>
                  <a:lnTo>
                    <a:pt x="2675" y="2255"/>
                  </a:lnTo>
                  <a:lnTo>
                    <a:pt x="2680" y="2257"/>
                  </a:lnTo>
                  <a:lnTo>
                    <a:pt x="2684" y="2258"/>
                  </a:lnTo>
                  <a:lnTo>
                    <a:pt x="2687" y="2260"/>
                  </a:lnTo>
                  <a:lnTo>
                    <a:pt x="2689" y="2264"/>
                  </a:lnTo>
                  <a:lnTo>
                    <a:pt x="2691" y="2266"/>
                  </a:lnTo>
                  <a:lnTo>
                    <a:pt x="2693" y="2269"/>
                  </a:lnTo>
                  <a:lnTo>
                    <a:pt x="2695" y="2276"/>
                  </a:lnTo>
                  <a:lnTo>
                    <a:pt x="2695" y="2285"/>
                  </a:lnTo>
                  <a:lnTo>
                    <a:pt x="2694" y="2294"/>
                  </a:lnTo>
                  <a:lnTo>
                    <a:pt x="2692" y="2304"/>
                  </a:lnTo>
                  <a:lnTo>
                    <a:pt x="2686" y="2324"/>
                  </a:lnTo>
                  <a:lnTo>
                    <a:pt x="2679" y="2344"/>
                  </a:lnTo>
                  <a:lnTo>
                    <a:pt x="2670" y="2362"/>
                  </a:lnTo>
                  <a:lnTo>
                    <a:pt x="2664" y="2376"/>
                  </a:lnTo>
                  <a:lnTo>
                    <a:pt x="2654" y="2376"/>
                  </a:lnTo>
                  <a:lnTo>
                    <a:pt x="2649" y="2375"/>
                  </a:lnTo>
                  <a:lnTo>
                    <a:pt x="2645" y="2374"/>
                  </a:lnTo>
                  <a:lnTo>
                    <a:pt x="2643" y="2352"/>
                  </a:lnTo>
                  <a:lnTo>
                    <a:pt x="2642" y="2335"/>
                  </a:lnTo>
                  <a:lnTo>
                    <a:pt x="2643" y="2322"/>
                  </a:lnTo>
                  <a:lnTo>
                    <a:pt x="2644" y="2309"/>
                  </a:lnTo>
                  <a:lnTo>
                    <a:pt x="2647" y="2297"/>
                  </a:lnTo>
                  <a:lnTo>
                    <a:pt x="2651" y="2285"/>
                  </a:lnTo>
                  <a:lnTo>
                    <a:pt x="2657" y="2271"/>
                  </a:lnTo>
                  <a:lnTo>
                    <a:pt x="2666" y="2254"/>
                  </a:lnTo>
                  <a:close/>
                  <a:moveTo>
                    <a:pt x="2593" y="2322"/>
                  </a:moveTo>
                  <a:lnTo>
                    <a:pt x="2599" y="2325"/>
                  </a:lnTo>
                  <a:lnTo>
                    <a:pt x="2604" y="2329"/>
                  </a:lnTo>
                  <a:lnTo>
                    <a:pt x="2609" y="2333"/>
                  </a:lnTo>
                  <a:lnTo>
                    <a:pt x="2613" y="2338"/>
                  </a:lnTo>
                  <a:lnTo>
                    <a:pt x="2621" y="2349"/>
                  </a:lnTo>
                  <a:lnTo>
                    <a:pt x="2626" y="2361"/>
                  </a:lnTo>
                  <a:lnTo>
                    <a:pt x="2630" y="2376"/>
                  </a:lnTo>
                  <a:lnTo>
                    <a:pt x="2633" y="2390"/>
                  </a:lnTo>
                  <a:lnTo>
                    <a:pt x="2635" y="2406"/>
                  </a:lnTo>
                  <a:lnTo>
                    <a:pt x="2636" y="2422"/>
                  </a:lnTo>
                  <a:lnTo>
                    <a:pt x="2635" y="2439"/>
                  </a:lnTo>
                  <a:lnTo>
                    <a:pt x="2634" y="2456"/>
                  </a:lnTo>
                  <a:lnTo>
                    <a:pt x="2631" y="2472"/>
                  </a:lnTo>
                  <a:lnTo>
                    <a:pt x="2628" y="2489"/>
                  </a:lnTo>
                  <a:lnTo>
                    <a:pt x="2624" y="2505"/>
                  </a:lnTo>
                  <a:lnTo>
                    <a:pt x="2618" y="2519"/>
                  </a:lnTo>
                  <a:lnTo>
                    <a:pt x="2613" y="2533"/>
                  </a:lnTo>
                  <a:lnTo>
                    <a:pt x="2607" y="2545"/>
                  </a:lnTo>
                  <a:lnTo>
                    <a:pt x="2604" y="2545"/>
                  </a:lnTo>
                  <a:lnTo>
                    <a:pt x="2599" y="2534"/>
                  </a:lnTo>
                  <a:lnTo>
                    <a:pt x="2597" y="2523"/>
                  </a:lnTo>
                  <a:lnTo>
                    <a:pt x="2594" y="2510"/>
                  </a:lnTo>
                  <a:lnTo>
                    <a:pt x="2592" y="2496"/>
                  </a:lnTo>
                  <a:lnTo>
                    <a:pt x="2589" y="2468"/>
                  </a:lnTo>
                  <a:lnTo>
                    <a:pt x="2587" y="2438"/>
                  </a:lnTo>
                  <a:lnTo>
                    <a:pt x="2586" y="2408"/>
                  </a:lnTo>
                  <a:lnTo>
                    <a:pt x="2586" y="2381"/>
                  </a:lnTo>
                  <a:lnTo>
                    <a:pt x="2585" y="2354"/>
                  </a:lnTo>
                  <a:lnTo>
                    <a:pt x="2584" y="2332"/>
                  </a:lnTo>
                  <a:lnTo>
                    <a:pt x="2593" y="2322"/>
                  </a:lnTo>
                  <a:close/>
                  <a:moveTo>
                    <a:pt x="2493" y="2250"/>
                  </a:moveTo>
                  <a:lnTo>
                    <a:pt x="2494" y="2237"/>
                  </a:lnTo>
                  <a:lnTo>
                    <a:pt x="2495" y="2226"/>
                  </a:lnTo>
                  <a:lnTo>
                    <a:pt x="2497" y="2214"/>
                  </a:lnTo>
                  <a:lnTo>
                    <a:pt x="2499" y="2203"/>
                  </a:lnTo>
                  <a:lnTo>
                    <a:pt x="2503" y="2194"/>
                  </a:lnTo>
                  <a:lnTo>
                    <a:pt x="2508" y="2185"/>
                  </a:lnTo>
                  <a:lnTo>
                    <a:pt x="2513" y="2177"/>
                  </a:lnTo>
                  <a:lnTo>
                    <a:pt x="2518" y="2170"/>
                  </a:lnTo>
                  <a:lnTo>
                    <a:pt x="2525" y="2163"/>
                  </a:lnTo>
                  <a:lnTo>
                    <a:pt x="2532" y="2158"/>
                  </a:lnTo>
                  <a:lnTo>
                    <a:pt x="2540" y="2154"/>
                  </a:lnTo>
                  <a:lnTo>
                    <a:pt x="2550" y="2149"/>
                  </a:lnTo>
                  <a:lnTo>
                    <a:pt x="2559" y="2147"/>
                  </a:lnTo>
                  <a:lnTo>
                    <a:pt x="2570" y="2145"/>
                  </a:lnTo>
                  <a:lnTo>
                    <a:pt x="2581" y="2144"/>
                  </a:lnTo>
                  <a:lnTo>
                    <a:pt x="2593" y="2145"/>
                  </a:lnTo>
                  <a:lnTo>
                    <a:pt x="2604" y="2159"/>
                  </a:lnTo>
                  <a:lnTo>
                    <a:pt x="2611" y="2172"/>
                  </a:lnTo>
                  <a:lnTo>
                    <a:pt x="2617" y="2185"/>
                  </a:lnTo>
                  <a:lnTo>
                    <a:pt x="2623" y="2200"/>
                  </a:lnTo>
                  <a:lnTo>
                    <a:pt x="2626" y="2215"/>
                  </a:lnTo>
                  <a:lnTo>
                    <a:pt x="2629" y="2232"/>
                  </a:lnTo>
                  <a:lnTo>
                    <a:pt x="2632" y="2251"/>
                  </a:lnTo>
                  <a:lnTo>
                    <a:pt x="2634" y="2272"/>
                  </a:lnTo>
                  <a:lnTo>
                    <a:pt x="2618" y="2279"/>
                  </a:lnTo>
                  <a:lnTo>
                    <a:pt x="2604" y="2288"/>
                  </a:lnTo>
                  <a:lnTo>
                    <a:pt x="2584" y="2286"/>
                  </a:lnTo>
                  <a:lnTo>
                    <a:pt x="2567" y="2284"/>
                  </a:lnTo>
                  <a:lnTo>
                    <a:pt x="2553" y="2281"/>
                  </a:lnTo>
                  <a:lnTo>
                    <a:pt x="2540" y="2277"/>
                  </a:lnTo>
                  <a:lnTo>
                    <a:pt x="2529" y="2273"/>
                  </a:lnTo>
                  <a:lnTo>
                    <a:pt x="2518" y="2268"/>
                  </a:lnTo>
                  <a:lnTo>
                    <a:pt x="2507" y="2260"/>
                  </a:lnTo>
                  <a:lnTo>
                    <a:pt x="2493" y="2250"/>
                  </a:lnTo>
                  <a:close/>
                  <a:moveTo>
                    <a:pt x="2547" y="2332"/>
                  </a:moveTo>
                  <a:lnTo>
                    <a:pt x="2550" y="2349"/>
                  </a:lnTo>
                  <a:lnTo>
                    <a:pt x="2553" y="2366"/>
                  </a:lnTo>
                  <a:lnTo>
                    <a:pt x="2555" y="2384"/>
                  </a:lnTo>
                  <a:lnTo>
                    <a:pt x="2557" y="2401"/>
                  </a:lnTo>
                  <a:lnTo>
                    <a:pt x="2560" y="2438"/>
                  </a:lnTo>
                  <a:lnTo>
                    <a:pt x="2561" y="2475"/>
                  </a:lnTo>
                  <a:lnTo>
                    <a:pt x="2561" y="2513"/>
                  </a:lnTo>
                  <a:lnTo>
                    <a:pt x="2563" y="2550"/>
                  </a:lnTo>
                  <a:lnTo>
                    <a:pt x="2563" y="2586"/>
                  </a:lnTo>
                  <a:lnTo>
                    <a:pt x="2564" y="2620"/>
                  </a:lnTo>
                  <a:lnTo>
                    <a:pt x="2548" y="2626"/>
                  </a:lnTo>
                  <a:lnTo>
                    <a:pt x="2533" y="2633"/>
                  </a:lnTo>
                  <a:lnTo>
                    <a:pt x="2517" y="2640"/>
                  </a:lnTo>
                  <a:lnTo>
                    <a:pt x="2502" y="2647"/>
                  </a:lnTo>
                  <a:lnTo>
                    <a:pt x="2492" y="2638"/>
                  </a:lnTo>
                  <a:lnTo>
                    <a:pt x="2494" y="2604"/>
                  </a:lnTo>
                  <a:lnTo>
                    <a:pt x="2496" y="2565"/>
                  </a:lnTo>
                  <a:lnTo>
                    <a:pt x="2499" y="2521"/>
                  </a:lnTo>
                  <a:lnTo>
                    <a:pt x="2502" y="2478"/>
                  </a:lnTo>
                  <a:lnTo>
                    <a:pt x="2506" y="2457"/>
                  </a:lnTo>
                  <a:lnTo>
                    <a:pt x="2509" y="2436"/>
                  </a:lnTo>
                  <a:lnTo>
                    <a:pt x="2513" y="2416"/>
                  </a:lnTo>
                  <a:lnTo>
                    <a:pt x="2517" y="2396"/>
                  </a:lnTo>
                  <a:lnTo>
                    <a:pt x="2523" y="2378"/>
                  </a:lnTo>
                  <a:lnTo>
                    <a:pt x="2530" y="2361"/>
                  </a:lnTo>
                  <a:lnTo>
                    <a:pt x="2537" y="2346"/>
                  </a:lnTo>
                  <a:lnTo>
                    <a:pt x="2547" y="2332"/>
                  </a:lnTo>
                  <a:close/>
                  <a:moveTo>
                    <a:pt x="2474" y="2291"/>
                  </a:moveTo>
                  <a:lnTo>
                    <a:pt x="2487" y="2300"/>
                  </a:lnTo>
                  <a:lnTo>
                    <a:pt x="2499" y="2308"/>
                  </a:lnTo>
                  <a:lnTo>
                    <a:pt x="2513" y="2316"/>
                  </a:lnTo>
                  <a:lnTo>
                    <a:pt x="2526" y="2326"/>
                  </a:lnTo>
                  <a:lnTo>
                    <a:pt x="2523" y="2342"/>
                  </a:lnTo>
                  <a:lnTo>
                    <a:pt x="2516" y="2383"/>
                  </a:lnTo>
                  <a:lnTo>
                    <a:pt x="2507" y="2440"/>
                  </a:lnTo>
                  <a:lnTo>
                    <a:pt x="2493" y="2506"/>
                  </a:lnTo>
                  <a:lnTo>
                    <a:pt x="2484" y="2538"/>
                  </a:lnTo>
                  <a:lnTo>
                    <a:pt x="2476" y="2569"/>
                  </a:lnTo>
                  <a:lnTo>
                    <a:pt x="2468" y="2598"/>
                  </a:lnTo>
                  <a:lnTo>
                    <a:pt x="2458" y="2623"/>
                  </a:lnTo>
                  <a:lnTo>
                    <a:pt x="2454" y="2633"/>
                  </a:lnTo>
                  <a:lnTo>
                    <a:pt x="2449" y="2643"/>
                  </a:lnTo>
                  <a:lnTo>
                    <a:pt x="2444" y="2650"/>
                  </a:lnTo>
                  <a:lnTo>
                    <a:pt x="2439" y="2657"/>
                  </a:lnTo>
                  <a:lnTo>
                    <a:pt x="2434" y="2662"/>
                  </a:lnTo>
                  <a:lnTo>
                    <a:pt x="2430" y="2664"/>
                  </a:lnTo>
                  <a:lnTo>
                    <a:pt x="2424" y="2665"/>
                  </a:lnTo>
                  <a:lnTo>
                    <a:pt x="2419" y="2663"/>
                  </a:lnTo>
                  <a:lnTo>
                    <a:pt x="2417" y="2659"/>
                  </a:lnTo>
                  <a:lnTo>
                    <a:pt x="2415" y="2654"/>
                  </a:lnTo>
                  <a:lnTo>
                    <a:pt x="2415" y="2647"/>
                  </a:lnTo>
                  <a:lnTo>
                    <a:pt x="2415" y="2639"/>
                  </a:lnTo>
                  <a:lnTo>
                    <a:pt x="2418" y="2621"/>
                  </a:lnTo>
                  <a:lnTo>
                    <a:pt x="2424" y="2599"/>
                  </a:lnTo>
                  <a:lnTo>
                    <a:pt x="2443" y="2546"/>
                  </a:lnTo>
                  <a:lnTo>
                    <a:pt x="2465" y="2489"/>
                  </a:lnTo>
                  <a:lnTo>
                    <a:pt x="2477" y="2459"/>
                  </a:lnTo>
                  <a:lnTo>
                    <a:pt x="2487" y="2431"/>
                  </a:lnTo>
                  <a:lnTo>
                    <a:pt x="2495" y="2403"/>
                  </a:lnTo>
                  <a:lnTo>
                    <a:pt x="2501" y="2378"/>
                  </a:lnTo>
                  <a:lnTo>
                    <a:pt x="2503" y="2366"/>
                  </a:lnTo>
                  <a:lnTo>
                    <a:pt x="2504" y="2356"/>
                  </a:lnTo>
                  <a:lnTo>
                    <a:pt x="2504" y="2345"/>
                  </a:lnTo>
                  <a:lnTo>
                    <a:pt x="2503" y="2335"/>
                  </a:lnTo>
                  <a:lnTo>
                    <a:pt x="2502" y="2328"/>
                  </a:lnTo>
                  <a:lnTo>
                    <a:pt x="2499" y="2321"/>
                  </a:lnTo>
                  <a:lnTo>
                    <a:pt x="2495" y="2314"/>
                  </a:lnTo>
                  <a:lnTo>
                    <a:pt x="2490" y="2310"/>
                  </a:lnTo>
                  <a:lnTo>
                    <a:pt x="2484" y="2314"/>
                  </a:lnTo>
                  <a:lnTo>
                    <a:pt x="2480" y="2321"/>
                  </a:lnTo>
                  <a:lnTo>
                    <a:pt x="2476" y="2327"/>
                  </a:lnTo>
                  <a:lnTo>
                    <a:pt x="2472" y="2334"/>
                  </a:lnTo>
                  <a:lnTo>
                    <a:pt x="2463" y="2351"/>
                  </a:lnTo>
                  <a:lnTo>
                    <a:pt x="2456" y="2371"/>
                  </a:lnTo>
                  <a:lnTo>
                    <a:pt x="2447" y="2393"/>
                  </a:lnTo>
                  <a:lnTo>
                    <a:pt x="2440" y="2417"/>
                  </a:lnTo>
                  <a:lnTo>
                    <a:pt x="2433" y="2442"/>
                  </a:lnTo>
                  <a:lnTo>
                    <a:pt x="2425" y="2469"/>
                  </a:lnTo>
                  <a:lnTo>
                    <a:pt x="2411" y="2523"/>
                  </a:lnTo>
                  <a:lnTo>
                    <a:pt x="2397" y="2574"/>
                  </a:lnTo>
                  <a:lnTo>
                    <a:pt x="2389" y="2599"/>
                  </a:lnTo>
                  <a:lnTo>
                    <a:pt x="2382" y="2621"/>
                  </a:lnTo>
                  <a:lnTo>
                    <a:pt x="2375" y="2641"/>
                  </a:lnTo>
                  <a:lnTo>
                    <a:pt x="2366" y="2659"/>
                  </a:lnTo>
                  <a:lnTo>
                    <a:pt x="2360" y="2658"/>
                  </a:lnTo>
                  <a:lnTo>
                    <a:pt x="2357" y="2657"/>
                  </a:lnTo>
                  <a:lnTo>
                    <a:pt x="2356" y="2655"/>
                  </a:lnTo>
                  <a:lnTo>
                    <a:pt x="2355" y="2652"/>
                  </a:lnTo>
                  <a:lnTo>
                    <a:pt x="2362" y="2612"/>
                  </a:lnTo>
                  <a:lnTo>
                    <a:pt x="2370" y="2565"/>
                  </a:lnTo>
                  <a:lnTo>
                    <a:pt x="2381" y="2511"/>
                  </a:lnTo>
                  <a:lnTo>
                    <a:pt x="2394" y="2457"/>
                  </a:lnTo>
                  <a:lnTo>
                    <a:pt x="2400" y="2431"/>
                  </a:lnTo>
                  <a:lnTo>
                    <a:pt x="2408" y="2404"/>
                  </a:lnTo>
                  <a:lnTo>
                    <a:pt x="2417" y="2380"/>
                  </a:lnTo>
                  <a:lnTo>
                    <a:pt x="2426" y="2357"/>
                  </a:lnTo>
                  <a:lnTo>
                    <a:pt x="2437" y="2337"/>
                  </a:lnTo>
                  <a:lnTo>
                    <a:pt x="2447" y="2318"/>
                  </a:lnTo>
                  <a:lnTo>
                    <a:pt x="2454" y="2310"/>
                  </a:lnTo>
                  <a:lnTo>
                    <a:pt x="2460" y="2303"/>
                  </a:lnTo>
                  <a:lnTo>
                    <a:pt x="2466" y="2296"/>
                  </a:lnTo>
                  <a:lnTo>
                    <a:pt x="2474" y="2291"/>
                  </a:lnTo>
                  <a:close/>
                  <a:moveTo>
                    <a:pt x="2208" y="2401"/>
                  </a:moveTo>
                  <a:lnTo>
                    <a:pt x="2224" y="2395"/>
                  </a:lnTo>
                  <a:lnTo>
                    <a:pt x="2237" y="2390"/>
                  </a:lnTo>
                  <a:lnTo>
                    <a:pt x="2249" y="2388"/>
                  </a:lnTo>
                  <a:lnTo>
                    <a:pt x="2261" y="2388"/>
                  </a:lnTo>
                  <a:lnTo>
                    <a:pt x="2270" y="2390"/>
                  </a:lnTo>
                  <a:lnTo>
                    <a:pt x="2280" y="2394"/>
                  </a:lnTo>
                  <a:lnTo>
                    <a:pt x="2288" y="2399"/>
                  </a:lnTo>
                  <a:lnTo>
                    <a:pt x="2296" y="2406"/>
                  </a:lnTo>
                  <a:lnTo>
                    <a:pt x="2304" y="2415"/>
                  </a:lnTo>
                  <a:lnTo>
                    <a:pt x="2311" y="2425"/>
                  </a:lnTo>
                  <a:lnTo>
                    <a:pt x="2320" y="2437"/>
                  </a:lnTo>
                  <a:lnTo>
                    <a:pt x="2328" y="2449"/>
                  </a:lnTo>
                  <a:lnTo>
                    <a:pt x="2347" y="2476"/>
                  </a:lnTo>
                  <a:lnTo>
                    <a:pt x="2370" y="2507"/>
                  </a:lnTo>
                  <a:lnTo>
                    <a:pt x="2370" y="2513"/>
                  </a:lnTo>
                  <a:lnTo>
                    <a:pt x="2368" y="2523"/>
                  </a:lnTo>
                  <a:lnTo>
                    <a:pt x="2365" y="2533"/>
                  </a:lnTo>
                  <a:lnTo>
                    <a:pt x="2362" y="2546"/>
                  </a:lnTo>
                  <a:lnTo>
                    <a:pt x="2353" y="2573"/>
                  </a:lnTo>
                  <a:lnTo>
                    <a:pt x="2341" y="2603"/>
                  </a:lnTo>
                  <a:lnTo>
                    <a:pt x="2330" y="2630"/>
                  </a:lnTo>
                  <a:lnTo>
                    <a:pt x="2320" y="2654"/>
                  </a:lnTo>
                  <a:lnTo>
                    <a:pt x="2316" y="2663"/>
                  </a:lnTo>
                  <a:lnTo>
                    <a:pt x="2311" y="2669"/>
                  </a:lnTo>
                  <a:lnTo>
                    <a:pt x="2309" y="2674"/>
                  </a:lnTo>
                  <a:lnTo>
                    <a:pt x="2307" y="2675"/>
                  </a:lnTo>
                  <a:lnTo>
                    <a:pt x="2302" y="2670"/>
                  </a:lnTo>
                  <a:lnTo>
                    <a:pt x="2298" y="2667"/>
                  </a:lnTo>
                  <a:lnTo>
                    <a:pt x="2294" y="2663"/>
                  </a:lnTo>
                  <a:lnTo>
                    <a:pt x="2292" y="2660"/>
                  </a:lnTo>
                  <a:lnTo>
                    <a:pt x="2290" y="2656"/>
                  </a:lnTo>
                  <a:lnTo>
                    <a:pt x="2289" y="2652"/>
                  </a:lnTo>
                  <a:lnTo>
                    <a:pt x="2289" y="2649"/>
                  </a:lnTo>
                  <a:lnTo>
                    <a:pt x="2289" y="2646"/>
                  </a:lnTo>
                  <a:lnTo>
                    <a:pt x="2293" y="2632"/>
                  </a:lnTo>
                  <a:lnTo>
                    <a:pt x="2300" y="2618"/>
                  </a:lnTo>
                  <a:lnTo>
                    <a:pt x="2287" y="2593"/>
                  </a:lnTo>
                  <a:lnTo>
                    <a:pt x="2272" y="2567"/>
                  </a:lnTo>
                  <a:lnTo>
                    <a:pt x="2256" y="2539"/>
                  </a:lnTo>
                  <a:lnTo>
                    <a:pt x="2242" y="2511"/>
                  </a:lnTo>
                  <a:lnTo>
                    <a:pt x="2235" y="2496"/>
                  </a:lnTo>
                  <a:lnTo>
                    <a:pt x="2229" y="2482"/>
                  </a:lnTo>
                  <a:lnTo>
                    <a:pt x="2223" y="2468"/>
                  </a:lnTo>
                  <a:lnTo>
                    <a:pt x="2218" y="2454"/>
                  </a:lnTo>
                  <a:lnTo>
                    <a:pt x="2214" y="2440"/>
                  </a:lnTo>
                  <a:lnTo>
                    <a:pt x="2211" y="2426"/>
                  </a:lnTo>
                  <a:lnTo>
                    <a:pt x="2209" y="2414"/>
                  </a:lnTo>
                  <a:lnTo>
                    <a:pt x="2208" y="2401"/>
                  </a:lnTo>
                  <a:close/>
                  <a:moveTo>
                    <a:pt x="2291" y="2793"/>
                  </a:moveTo>
                  <a:lnTo>
                    <a:pt x="2287" y="2793"/>
                  </a:lnTo>
                  <a:lnTo>
                    <a:pt x="2282" y="2790"/>
                  </a:lnTo>
                  <a:lnTo>
                    <a:pt x="2277" y="2787"/>
                  </a:lnTo>
                  <a:lnTo>
                    <a:pt x="2278" y="2776"/>
                  </a:lnTo>
                  <a:lnTo>
                    <a:pt x="2280" y="2764"/>
                  </a:lnTo>
                  <a:lnTo>
                    <a:pt x="2283" y="2754"/>
                  </a:lnTo>
                  <a:lnTo>
                    <a:pt x="2287" y="2743"/>
                  </a:lnTo>
                  <a:lnTo>
                    <a:pt x="2296" y="2722"/>
                  </a:lnTo>
                  <a:lnTo>
                    <a:pt x="2303" y="2702"/>
                  </a:lnTo>
                  <a:lnTo>
                    <a:pt x="2308" y="2706"/>
                  </a:lnTo>
                  <a:lnTo>
                    <a:pt x="2313" y="2711"/>
                  </a:lnTo>
                  <a:lnTo>
                    <a:pt x="2312" y="2721"/>
                  </a:lnTo>
                  <a:lnTo>
                    <a:pt x="2311" y="2733"/>
                  </a:lnTo>
                  <a:lnTo>
                    <a:pt x="2309" y="2742"/>
                  </a:lnTo>
                  <a:lnTo>
                    <a:pt x="2307" y="2753"/>
                  </a:lnTo>
                  <a:lnTo>
                    <a:pt x="2304" y="2762"/>
                  </a:lnTo>
                  <a:lnTo>
                    <a:pt x="2301" y="2773"/>
                  </a:lnTo>
                  <a:lnTo>
                    <a:pt x="2297" y="2782"/>
                  </a:lnTo>
                  <a:lnTo>
                    <a:pt x="2291" y="2793"/>
                  </a:lnTo>
                  <a:close/>
                  <a:moveTo>
                    <a:pt x="2336" y="2772"/>
                  </a:moveTo>
                  <a:lnTo>
                    <a:pt x="2334" y="2772"/>
                  </a:lnTo>
                  <a:lnTo>
                    <a:pt x="2332" y="2773"/>
                  </a:lnTo>
                  <a:lnTo>
                    <a:pt x="2329" y="2767"/>
                  </a:lnTo>
                  <a:lnTo>
                    <a:pt x="2327" y="2761"/>
                  </a:lnTo>
                  <a:lnTo>
                    <a:pt x="2325" y="2756"/>
                  </a:lnTo>
                  <a:lnTo>
                    <a:pt x="2325" y="2751"/>
                  </a:lnTo>
                  <a:lnTo>
                    <a:pt x="2325" y="2745"/>
                  </a:lnTo>
                  <a:lnTo>
                    <a:pt x="2326" y="2740"/>
                  </a:lnTo>
                  <a:lnTo>
                    <a:pt x="2327" y="2735"/>
                  </a:lnTo>
                  <a:lnTo>
                    <a:pt x="2329" y="2731"/>
                  </a:lnTo>
                  <a:lnTo>
                    <a:pt x="2341" y="2713"/>
                  </a:lnTo>
                  <a:lnTo>
                    <a:pt x="2354" y="2696"/>
                  </a:lnTo>
                  <a:lnTo>
                    <a:pt x="2362" y="2700"/>
                  </a:lnTo>
                  <a:lnTo>
                    <a:pt x="2370" y="2704"/>
                  </a:lnTo>
                  <a:lnTo>
                    <a:pt x="2365" y="2715"/>
                  </a:lnTo>
                  <a:lnTo>
                    <a:pt x="2355" y="2735"/>
                  </a:lnTo>
                  <a:lnTo>
                    <a:pt x="2344" y="2757"/>
                  </a:lnTo>
                  <a:lnTo>
                    <a:pt x="2336" y="2772"/>
                  </a:lnTo>
                  <a:close/>
                  <a:moveTo>
                    <a:pt x="2395" y="2710"/>
                  </a:moveTo>
                  <a:lnTo>
                    <a:pt x="2397" y="2710"/>
                  </a:lnTo>
                  <a:lnTo>
                    <a:pt x="2398" y="2717"/>
                  </a:lnTo>
                  <a:lnTo>
                    <a:pt x="2398" y="2724"/>
                  </a:lnTo>
                  <a:lnTo>
                    <a:pt x="2397" y="2731"/>
                  </a:lnTo>
                  <a:lnTo>
                    <a:pt x="2394" y="2737"/>
                  </a:lnTo>
                  <a:lnTo>
                    <a:pt x="2385" y="2750"/>
                  </a:lnTo>
                  <a:lnTo>
                    <a:pt x="2375" y="2764"/>
                  </a:lnTo>
                  <a:lnTo>
                    <a:pt x="2367" y="2752"/>
                  </a:lnTo>
                  <a:lnTo>
                    <a:pt x="2374" y="2741"/>
                  </a:lnTo>
                  <a:lnTo>
                    <a:pt x="2381" y="2731"/>
                  </a:lnTo>
                  <a:lnTo>
                    <a:pt x="2387" y="2720"/>
                  </a:lnTo>
                  <a:lnTo>
                    <a:pt x="2395" y="2710"/>
                  </a:lnTo>
                  <a:close/>
                  <a:moveTo>
                    <a:pt x="2273" y="2875"/>
                  </a:moveTo>
                  <a:lnTo>
                    <a:pt x="2265" y="2870"/>
                  </a:lnTo>
                  <a:lnTo>
                    <a:pt x="2256" y="2864"/>
                  </a:lnTo>
                  <a:lnTo>
                    <a:pt x="2252" y="2861"/>
                  </a:lnTo>
                  <a:lnTo>
                    <a:pt x="2249" y="2857"/>
                  </a:lnTo>
                  <a:lnTo>
                    <a:pt x="2247" y="2854"/>
                  </a:lnTo>
                  <a:lnTo>
                    <a:pt x="2246" y="2850"/>
                  </a:lnTo>
                  <a:lnTo>
                    <a:pt x="2247" y="2845"/>
                  </a:lnTo>
                  <a:lnTo>
                    <a:pt x="2248" y="2841"/>
                  </a:lnTo>
                  <a:lnTo>
                    <a:pt x="2250" y="2836"/>
                  </a:lnTo>
                  <a:lnTo>
                    <a:pt x="2253" y="2833"/>
                  </a:lnTo>
                  <a:lnTo>
                    <a:pt x="2256" y="2830"/>
                  </a:lnTo>
                  <a:lnTo>
                    <a:pt x="2260" y="2828"/>
                  </a:lnTo>
                  <a:lnTo>
                    <a:pt x="2264" y="2826"/>
                  </a:lnTo>
                  <a:lnTo>
                    <a:pt x="2269" y="2825"/>
                  </a:lnTo>
                  <a:lnTo>
                    <a:pt x="2280" y="2823"/>
                  </a:lnTo>
                  <a:lnTo>
                    <a:pt x="2291" y="2822"/>
                  </a:lnTo>
                  <a:lnTo>
                    <a:pt x="2305" y="2822"/>
                  </a:lnTo>
                  <a:lnTo>
                    <a:pt x="2320" y="2824"/>
                  </a:lnTo>
                  <a:lnTo>
                    <a:pt x="2350" y="2828"/>
                  </a:lnTo>
                  <a:lnTo>
                    <a:pt x="2382" y="2834"/>
                  </a:lnTo>
                  <a:lnTo>
                    <a:pt x="2412" y="2841"/>
                  </a:lnTo>
                  <a:lnTo>
                    <a:pt x="2438" y="2845"/>
                  </a:lnTo>
                  <a:lnTo>
                    <a:pt x="2412" y="2849"/>
                  </a:lnTo>
                  <a:lnTo>
                    <a:pt x="2385" y="2854"/>
                  </a:lnTo>
                  <a:lnTo>
                    <a:pt x="2359" y="2860"/>
                  </a:lnTo>
                  <a:lnTo>
                    <a:pt x="2334" y="2865"/>
                  </a:lnTo>
                  <a:lnTo>
                    <a:pt x="2311" y="2869"/>
                  </a:lnTo>
                  <a:lnTo>
                    <a:pt x="2293" y="2872"/>
                  </a:lnTo>
                  <a:lnTo>
                    <a:pt x="2280" y="2874"/>
                  </a:lnTo>
                  <a:lnTo>
                    <a:pt x="2273" y="2875"/>
                  </a:lnTo>
                  <a:close/>
                  <a:moveTo>
                    <a:pt x="2513" y="3071"/>
                  </a:moveTo>
                  <a:lnTo>
                    <a:pt x="2484" y="3054"/>
                  </a:lnTo>
                  <a:lnTo>
                    <a:pt x="2459" y="3037"/>
                  </a:lnTo>
                  <a:lnTo>
                    <a:pt x="2436" y="3020"/>
                  </a:lnTo>
                  <a:lnTo>
                    <a:pt x="2415" y="3004"/>
                  </a:lnTo>
                  <a:lnTo>
                    <a:pt x="2395" y="2986"/>
                  </a:lnTo>
                  <a:lnTo>
                    <a:pt x="2375" y="2968"/>
                  </a:lnTo>
                  <a:lnTo>
                    <a:pt x="2355" y="2948"/>
                  </a:lnTo>
                  <a:lnTo>
                    <a:pt x="2332" y="2926"/>
                  </a:lnTo>
                  <a:lnTo>
                    <a:pt x="2346" y="2921"/>
                  </a:lnTo>
                  <a:lnTo>
                    <a:pt x="2359" y="2917"/>
                  </a:lnTo>
                  <a:lnTo>
                    <a:pt x="2372" y="2912"/>
                  </a:lnTo>
                  <a:lnTo>
                    <a:pt x="2384" y="2909"/>
                  </a:lnTo>
                  <a:lnTo>
                    <a:pt x="2397" y="2907"/>
                  </a:lnTo>
                  <a:lnTo>
                    <a:pt x="2409" y="2905"/>
                  </a:lnTo>
                  <a:lnTo>
                    <a:pt x="2422" y="2904"/>
                  </a:lnTo>
                  <a:lnTo>
                    <a:pt x="2435" y="2904"/>
                  </a:lnTo>
                  <a:lnTo>
                    <a:pt x="2461" y="2903"/>
                  </a:lnTo>
                  <a:lnTo>
                    <a:pt x="2488" y="2904"/>
                  </a:lnTo>
                  <a:lnTo>
                    <a:pt x="2515" y="2905"/>
                  </a:lnTo>
                  <a:lnTo>
                    <a:pt x="2542" y="2906"/>
                  </a:lnTo>
                  <a:lnTo>
                    <a:pt x="2557" y="2930"/>
                  </a:lnTo>
                  <a:lnTo>
                    <a:pt x="2578" y="2968"/>
                  </a:lnTo>
                  <a:lnTo>
                    <a:pt x="2588" y="2990"/>
                  </a:lnTo>
                  <a:lnTo>
                    <a:pt x="2595" y="3009"/>
                  </a:lnTo>
                  <a:lnTo>
                    <a:pt x="2597" y="3018"/>
                  </a:lnTo>
                  <a:lnTo>
                    <a:pt x="2599" y="3027"/>
                  </a:lnTo>
                  <a:lnTo>
                    <a:pt x="2599" y="3033"/>
                  </a:lnTo>
                  <a:lnTo>
                    <a:pt x="2598" y="3039"/>
                  </a:lnTo>
                  <a:lnTo>
                    <a:pt x="2577" y="3048"/>
                  </a:lnTo>
                  <a:lnTo>
                    <a:pt x="2553" y="3057"/>
                  </a:lnTo>
                  <a:lnTo>
                    <a:pt x="2540" y="3062"/>
                  </a:lnTo>
                  <a:lnTo>
                    <a:pt x="2530" y="3067"/>
                  </a:lnTo>
                  <a:lnTo>
                    <a:pt x="2520" y="3070"/>
                  </a:lnTo>
                  <a:lnTo>
                    <a:pt x="2513" y="3071"/>
                  </a:lnTo>
                  <a:close/>
                  <a:moveTo>
                    <a:pt x="2846" y="3245"/>
                  </a:moveTo>
                  <a:lnTo>
                    <a:pt x="2840" y="3245"/>
                  </a:lnTo>
                  <a:lnTo>
                    <a:pt x="2824" y="3240"/>
                  </a:lnTo>
                  <a:lnTo>
                    <a:pt x="2810" y="3234"/>
                  </a:lnTo>
                  <a:lnTo>
                    <a:pt x="2797" y="3228"/>
                  </a:lnTo>
                  <a:lnTo>
                    <a:pt x="2785" y="3221"/>
                  </a:lnTo>
                  <a:lnTo>
                    <a:pt x="2774" y="3215"/>
                  </a:lnTo>
                  <a:lnTo>
                    <a:pt x="2763" y="3207"/>
                  </a:lnTo>
                  <a:lnTo>
                    <a:pt x="2752" y="3200"/>
                  </a:lnTo>
                  <a:lnTo>
                    <a:pt x="2742" y="3191"/>
                  </a:lnTo>
                  <a:lnTo>
                    <a:pt x="2743" y="3186"/>
                  </a:lnTo>
                  <a:lnTo>
                    <a:pt x="2744" y="3182"/>
                  </a:lnTo>
                  <a:lnTo>
                    <a:pt x="2746" y="3177"/>
                  </a:lnTo>
                  <a:lnTo>
                    <a:pt x="2750" y="3172"/>
                  </a:lnTo>
                  <a:lnTo>
                    <a:pt x="2754" y="3169"/>
                  </a:lnTo>
                  <a:lnTo>
                    <a:pt x="2759" y="3166"/>
                  </a:lnTo>
                  <a:lnTo>
                    <a:pt x="2764" y="3163"/>
                  </a:lnTo>
                  <a:lnTo>
                    <a:pt x="2769" y="3160"/>
                  </a:lnTo>
                  <a:lnTo>
                    <a:pt x="2782" y="3157"/>
                  </a:lnTo>
                  <a:lnTo>
                    <a:pt x="2796" y="3154"/>
                  </a:lnTo>
                  <a:lnTo>
                    <a:pt x="2810" y="3154"/>
                  </a:lnTo>
                  <a:lnTo>
                    <a:pt x="2824" y="3155"/>
                  </a:lnTo>
                  <a:lnTo>
                    <a:pt x="2831" y="3158"/>
                  </a:lnTo>
                  <a:lnTo>
                    <a:pt x="2837" y="3160"/>
                  </a:lnTo>
                  <a:lnTo>
                    <a:pt x="2843" y="3162"/>
                  </a:lnTo>
                  <a:lnTo>
                    <a:pt x="2848" y="3165"/>
                  </a:lnTo>
                  <a:lnTo>
                    <a:pt x="2853" y="3168"/>
                  </a:lnTo>
                  <a:lnTo>
                    <a:pt x="2857" y="3172"/>
                  </a:lnTo>
                  <a:lnTo>
                    <a:pt x="2861" y="3178"/>
                  </a:lnTo>
                  <a:lnTo>
                    <a:pt x="2863" y="3183"/>
                  </a:lnTo>
                  <a:lnTo>
                    <a:pt x="2865" y="3188"/>
                  </a:lnTo>
                  <a:lnTo>
                    <a:pt x="2866" y="3195"/>
                  </a:lnTo>
                  <a:lnTo>
                    <a:pt x="2866" y="3202"/>
                  </a:lnTo>
                  <a:lnTo>
                    <a:pt x="2864" y="3209"/>
                  </a:lnTo>
                  <a:lnTo>
                    <a:pt x="2862" y="3218"/>
                  </a:lnTo>
                  <a:lnTo>
                    <a:pt x="2858" y="3226"/>
                  </a:lnTo>
                  <a:lnTo>
                    <a:pt x="2853" y="3236"/>
                  </a:lnTo>
                  <a:lnTo>
                    <a:pt x="2846" y="3245"/>
                  </a:lnTo>
                  <a:close/>
                  <a:moveTo>
                    <a:pt x="2724" y="3185"/>
                  </a:moveTo>
                  <a:lnTo>
                    <a:pt x="2721" y="3185"/>
                  </a:lnTo>
                  <a:lnTo>
                    <a:pt x="2719" y="3185"/>
                  </a:lnTo>
                  <a:lnTo>
                    <a:pt x="2694" y="3176"/>
                  </a:lnTo>
                  <a:lnTo>
                    <a:pt x="2673" y="3167"/>
                  </a:lnTo>
                  <a:lnTo>
                    <a:pt x="2654" y="3157"/>
                  </a:lnTo>
                  <a:lnTo>
                    <a:pt x="2636" y="3147"/>
                  </a:lnTo>
                  <a:lnTo>
                    <a:pt x="2618" y="3135"/>
                  </a:lnTo>
                  <a:lnTo>
                    <a:pt x="2603" y="3124"/>
                  </a:lnTo>
                  <a:lnTo>
                    <a:pt x="2585" y="3110"/>
                  </a:lnTo>
                  <a:lnTo>
                    <a:pt x="2567" y="3096"/>
                  </a:lnTo>
                  <a:lnTo>
                    <a:pt x="2618" y="3064"/>
                  </a:lnTo>
                  <a:lnTo>
                    <a:pt x="2656" y="3038"/>
                  </a:lnTo>
                  <a:lnTo>
                    <a:pt x="2670" y="3029"/>
                  </a:lnTo>
                  <a:lnTo>
                    <a:pt x="2683" y="3022"/>
                  </a:lnTo>
                  <a:lnTo>
                    <a:pt x="2688" y="3020"/>
                  </a:lnTo>
                  <a:lnTo>
                    <a:pt x="2693" y="3018"/>
                  </a:lnTo>
                  <a:lnTo>
                    <a:pt x="2698" y="3017"/>
                  </a:lnTo>
                  <a:lnTo>
                    <a:pt x="2702" y="3017"/>
                  </a:lnTo>
                  <a:lnTo>
                    <a:pt x="2705" y="3018"/>
                  </a:lnTo>
                  <a:lnTo>
                    <a:pt x="2708" y="3019"/>
                  </a:lnTo>
                  <a:lnTo>
                    <a:pt x="2711" y="3021"/>
                  </a:lnTo>
                  <a:lnTo>
                    <a:pt x="2714" y="3024"/>
                  </a:lnTo>
                  <a:lnTo>
                    <a:pt x="2720" y="3033"/>
                  </a:lnTo>
                  <a:lnTo>
                    <a:pt x="2724" y="3046"/>
                  </a:lnTo>
                  <a:lnTo>
                    <a:pt x="2735" y="3082"/>
                  </a:lnTo>
                  <a:lnTo>
                    <a:pt x="2746" y="3135"/>
                  </a:lnTo>
                  <a:lnTo>
                    <a:pt x="2739" y="3141"/>
                  </a:lnTo>
                  <a:lnTo>
                    <a:pt x="2733" y="3146"/>
                  </a:lnTo>
                  <a:lnTo>
                    <a:pt x="2729" y="3150"/>
                  </a:lnTo>
                  <a:lnTo>
                    <a:pt x="2726" y="3155"/>
                  </a:lnTo>
                  <a:lnTo>
                    <a:pt x="2725" y="3161"/>
                  </a:lnTo>
                  <a:lnTo>
                    <a:pt x="2725" y="3167"/>
                  </a:lnTo>
                  <a:lnTo>
                    <a:pt x="2724" y="3176"/>
                  </a:lnTo>
                  <a:lnTo>
                    <a:pt x="2724" y="3185"/>
                  </a:lnTo>
                  <a:close/>
                  <a:moveTo>
                    <a:pt x="2258" y="2775"/>
                  </a:moveTo>
                  <a:lnTo>
                    <a:pt x="2250" y="2775"/>
                  </a:lnTo>
                  <a:lnTo>
                    <a:pt x="2232" y="2771"/>
                  </a:lnTo>
                  <a:lnTo>
                    <a:pt x="2217" y="2767"/>
                  </a:lnTo>
                  <a:lnTo>
                    <a:pt x="2203" y="2761"/>
                  </a:lnTo>
                  <a:lnTo>
                    <a:pt x="2190" y="2755"/>
                  </a:lnTo>
                  <a:lnTo>
                    <a:pt x="2178" y="2749"/>
                  </a:lnTo>
                  <a:lnTo>
                    <a:pt x="2169" y="2741"/>
                  </a:lnTo>
                  <a:lnTo>
                    <a:pt x="2159" y="2734"/>
                  </a:lnTo>
                  <a:lnTo>
                    <a:pt x="2151" y="2725"/>
                  </a:lnTo>
                  <a:lnTo>
                    <a:pt x="2143" y="2717"/>
                  </a:lnTo>
                  <a:lnTo>
                    <a:pt x="2135" y="2706"/>
                  </a:lnTo>
                  <a:lnTo>
                    <a:pt x="2127" y="2696"/>
                  </a:lnTo>
                  <a:lnTo>
                    <a:pt x="2119" y="2685"/>
                  </a:lnTo>
                  <a:lnTo>
                    <a:pt x="2102" y="2660"/>
                  </a:lnTo>
                  <a:lnTo>
                    <a:pt x="2084" y="2632"/>
                  </a:lnTo>
                  <a:lnTo>
                    <a:pt x="1998" y="2629"/>
                  </a:lnTo>
                  <a:lnTo>
                    <a:pt x="1997" y="2627"/>
                  </a:lnTo>
                  <a:lnTo>
                    <a:pt x="1995" y="2626"/>
                  </a:lnTo>
                  <a:lnTo>
                    <a:pt x="2018" y="2617"/>
                  </a:lnTo>
                  <a:lnTo>
                    <a:pt x="2036" y="2609"/>
                  </a:lnTo>
                  <a:lnTo>
                    <a:pt x="2051" y="2605"/>
                  </a:lnTo>
                  <a:lnTo>
                    <a:pt x="2061" y="2603"/>
                  </a:lnTo>
                  <a:lnTo>
                    <a:pt x="2070" y="2602"/>
                  </a:lnTo>
                  <a:lnTo>
                    <a:pt x="2076" y="2604"/>
                  </a:lnTo>
                  <a:lnTo>
                    <a:pt x="2081" y="2606"/>
                  </a:lnTo>
                  <a:lnTo>
                    <a:pt x="2084" y="2610"/>
                  </a:lnTo>
                  <a:lnTo>
                    <a:pt x="2089" y="2614"/>
                  </a:lnTo>
                  <a:lnTo>
                    <a:pt x="2092" y="2619"/>
                  </a:lnTo>
                  <a:lnTo>
                    <a:pt x="2096" y="2624"/>
                  </a:lnTo>
                  <a:lnTo>
                    <a:pt x="2102" y="2628"/>
                  </a:lnTo>
                  <a:lnTo>
                    <a:pt x="2111" y="2631"/>
                  </a:lnTo>
                  <a:lnTo>
                    <a:pt x="2121" y="2633"/>
                  </a:lnTo>
                  <a:lnTo>
                    <a:pt x="2135" y="2636"/>
                  </a:lnTo>
                  <a:lnTo>
                    <a:pt x="2153" y="2635"/>
                  </a:lnTo>
                  <a:lnTo>
                    <a:pt x="2143" y="2621"/>
                  </a:lnTo>
                  <a:lnTo>
                    <a:pt x="2132" y="2607"/>
                  </a:lnTo>
                  <a:lnTo>
                    <a:pt x="2121" y="2592"/>
                  </a:lnTo>
                  <a:lnTo>
                    <a:pt x="2111" y="2579"/>
                  </a:lnTo>
                  <a:lnTo>
                    <a:pt x="2079" y="2582"/>
                  </a:lnTo>
                  <a:lnTo>
                    <a:pt x="2048" y="2585"/>
                  </a:lnTo>
                  <a:lnTo>
                    <a:pt x="2017" y="2587"/>
                  </a:lnTo>
                  <a:lnTo>
                    <a:pt x="1985" y="2590"/>
                  </a:lnTo>
                  <a:lnTo>
                    <a:pt x="1980" y="2585"/>
                  </a:lnTo>
                  <a:lnTo>
                    <a:pt x="1974" y="2579"/>
                  </a:lnTo>
                  <a:lnTo>
                    <a:pt x="1995" y="2572"/>
                  </a:lnTo>
                  <a:lnTo>
                    <a:pt x="2014" y="2567"/>
                  </a:lnTo>
                  <a:lnTo>
                    <a:pt x="2031" y="2562"/>
                  </a:lnTo>
                  <a:lnTo>
                    <a:pt x="2048" y="2557"/>
                  </a:lnTo>
                  <a:lnTo>
                    <a:pt x="2065" y="2554"/>
                  </a:lnTo>
                  <a:lnTo>
                    <a:pt x="2084" y="2551"/>
                  </a:lnTo>
                  <a:lnTo>
                    <a:pt x="2107" y="2550"/>
                  </a:lnTo>
                  <a:lnTo>
                    <a:pt x="2132" y="2549"/>
                  </a:lnTo>
                  <a:lnTo>
                    <a:pt x="2159" y="2584"/>
                  </a:lnTo>
                  <a:lnTo>
                    <a:pt x="2173" y="2583"/>
                  </a:lnTo>
                  <a:lnTo>
                    <a:pt x="2187" y="2583"/>
                  </a:lnTo>
                  <a:lnTo>
                    <a:pt x="2166" y="2563"/>
                  </a:lnTo>
                  <a:lnTo>
                    <a:pt x="2149" y="2547"/>
                  </a:lnTo>
                  <a:lnTo>
                    <a:pt x="2141" y="2542"/>
                  </a:lnTo>
                  <a:lnTo>
                    <a:pt x="2134" y="2536"/>
                  </a:lnTo>
                  <a:lnTo>
                    <a:pt x="2127" y="2532"/>
                  </a:lnTo>
                  <a:lnTo>
                    <a:pt x="2120" y="2529"/>
                  </a:lnTo>
                  <a:lnTo>
                    <a:pt x="2107" y="2524"/>
                  </a:lnTo>
                  <a:lnTo>
                    <a:pt x="2090" y="2519"/>
                  </a:lnTo>
                  <a:lnTo>
                    <a:pt x="2071" y="2516"/>
                  </a:lnTo>
                  <a:lnTo>
                    <a:pt x="2046" y="2513"/>
                  </a:lnTo>
                  <a:lnTo>
                    <a:pt x="2046" y="2505"/>
                  </a:lnTo>
                  <a:lnTo>
                    <a:pt x="2051" y="2501"/>
                  </a:lnTo>
                  <a:lnTo>
                    <a:pt x="2056" y="2498"/>
                  </a:lnTo>
                  <a:lnTo>
                    <a:pt x="2063" y="2496"/>
                  </a:lnTo>
                  <a:lnTo>
                    <a:pt x="2071" y="2495"/>
                  </a:lnTo>
                  <a:lnTo>
                    <a:pt x="2087" y="2493"/>
                  </a:lnTo>
                  <a:lnTo>
                    <a:pt x="2105" y="2493"/>
                  </a:lnTo>
                  <a:lnTo>
                    <a:pt x="2140" y="2494"/>
                  </a:lnTo>
                  <a:lnTo>
                    <a:pt x="2173" y="2495"/>
                  </a:lnTo>
                  <a:lnTo>
                    <a:pt x="2192" y="2532"/>
                  </a:lnTo>
                  <a:lnTo>
                    <a:pt x="2211" y="2565"/>
                  </a:lnTo>
                  <a:lnTo>
                    <a:pt x="2227" y="2595"/>
                  </a:lnTo>
                  <a:lnTo>
                    <a:pt x="2242" y="2625"/>
                  </a:lnTo>
                  <a:lnTo>
                    <a:pt x="2247" y="2640"/>
                  </a:lnTo>
                  <a:lnTo>
                    <a:pt x="2252" y="2656"/>
                  </a:lnTo>
                  <a:lnTo>
                    <a:pt x="2256" y="2673"/>
                  </a:lnTo>
                  <a:lnTo>
                    <a:pt x="2259" y="2691"/>
                  </a:lnTo>
                  <a:lnTo>
                    <a:pt x="2261" y="2708"/>
                  </a:lnTo>
                  <a:lnTo>
                    <a:pt x="2261" y="2730"/>
                  </a:lnTo>
                  <a:lnTo>
                    <a:pt x="2260" y="2751"/>
                  </a:lnTo>
                  <a:lnTo>
                    <a:pt x="2258" y="2775"/>
                  </a:lnTo>
                  <a:close/>
                  <a:moveTo>
                    <a:pt x="2220" y="2308"/>
                  </a:moveTo>
                  <a:lnTo>
                    <a:pt x="2208" y="2318"/>
                  </a:lnTo>
                  <a:lnTo>
                    <a:pt x="2196" y="2326"/>
                  </a:lnTo>
                  <a:lnTo>
                    <a:pt x="2185" y="2332"/>
                  </a:lnTo>
                  <a:lnTo>
                    <a:pt x="2174" y="2339"/>
                  </a:lnTo>
                  <a:lnTo>
                    <a:pt x="2154" y="2350"/>
                  </a:lnTo>
                  <a:lnTo>
                    <a:pt x="2133" y="2361"/>
                  </a:lnTo>
                  <a:lnTo>
                    <a:pt x="2147" y="2384"/>
                  </a:lnTo>
                  <a:lnTo>
                    <a:pt x="2162" y="2408"/>
                  </a:lnTo>
                  <a:lnTo>
                    <a:pt x="2175" y="2433"/>
                  </a:lnTo>
                  <a:lnTo>
                    <a:pt x="2190" y="2456"/>
                  </a:lnTo>
                  <a:lnTo>
                    <a:pt x="2185" y="2463"/>
                  </a:lnTo>
                  <a:lnTo>
                    <a:pt x="2181" y="2471"/>
                  </a:lnTo>
                  <a:lnTo>
                    <a:pt x="2158" y="2471"/>
                  </a:lnTo>
                  <a:lnTo>
                    <a:pt x="2138" y="2472"/>
                  </a:lnTo>
                  <a:lnTo>
                    <a:pt x="2120" y="2474"/>
                  </a:lnTo>
                  <a:lnTo>
                    <a:pt x="2105" y="2476"/>
                  </a:lnTo>
                  <a:lnTo>
                    <a:pt x="2073" y="2482"/>
                  </a:lnTo>
                  <a:lnTo>
                    <a:pt x="2040" y="2489"/>
                  </a:lnTo>
                  <a:lnTo>
                    <a:pt x="2039" y="2493"/>
                  </a:lnTo>
                  <a:lnTo>
                    <a:pt x="2038" y="2497"/>
                  </a:lnTo>
                  <a:lnTo>
                    <a:pt x="2035" y="2502"/>
                  </a:lnTo>
                  <a:lnTo>
                    <a:pt x="2032" y="2507"/>
                  </a:lnTo>
                  <a:lnTo>
                    <a:pt x="2024" y="2516"/>
                  </a:lnTo>
                  <a:lnTo>
                    <a:pt x="2014" y="2525"/>
                  </a:lnTo>
                  <a:lnTo>
                    <a:pt x="2003" y="2532"/>
                  </a:lnTo>
                  <a:lnTo>
                    <a:pt x="1993" y="2539"/>
                  </a:lnTo>
                  <a:lnTo>
                    <a:pt x="1982" y="2545"/>
                  </a:lnTo>
                  <a:lnTo>
                    <a:pt x="1974" y="2548"/>
                  </a:lnTo>
                  <a:lnTo>
                    <a:pt x="1973" y="2526"/>
                  </a:lnTo>
                  <a:lnTo>
                    <a:pt x="1972" y="2505"/>
                  </a:lnTo>
                  <a:lnTo>
                    <a:pt x="1971" y="2483"/>
                  </a:lnTo>
                  <a:lnTo>
                    <a:pt x="1968" y="2462"/>
                  </a:lnTo>
                  <a:lnTo>
                    <a:pt x="1962" y="2421"/>
                  </a:lnTo>
                  <a:lnTo>
                    <a:pt x="1955" y="2381"/>
                  </a:lnTo>
                  <a:lnTo>
                    <a:pt x="1947" y="2342"/>
                  </a:lnTo>
                  <a:lnTo>
                    <a:pt x="1939" y="2302"/>
                  </a:lnTo>
                  <a:lnTo>
                    <a:pt x="1931" y="2263"/>
                  </a:lnTo>
                  <a:lnTo>
                    <a:pt x="1924" y="2223"/>
                  </a:lnTo>
                  <a:lnTo>
                    <a:pt x="1930" y="2217"/>
                  </a:lnTo>
                  <a:lnTo>
                    <a:pt x="1937" y="2213"/>
                  </a:lnTo>
                  <a:lnTo>
                    <a:pt x="1943" y="2210"/>
                  </a:lnTo>
                  <a:lnTo>
                    <a:pt x="1949" y="2207"/>
                  </a:lnTo>
                  <a:lnTo>
                    <a:pt x="1956" y="2205"/>
                  </a:lnTo>
                  <a:lnTo>
                    <a:pt x="1962" y="2204"/>
                  </a:lnTo>
                  <a:lnTo>
                    <a:pt x="1969" y="2204"/>
                  </a:lnTo>
                  <a:lnTo>
                    <a:pt x="1977" y="2205"/>
                  </a:lnTo>
                  <a:lnTo>
                    <a:pt x="1984" y="2207"/>
                  </a:lnTo>
                  <a:lnTo>
                    <a:pt x="1991" y="2210"/>
                  </a:lnTo>
                  <a:lnTo>
                    <a:pt x="1998" y="2212"/>
                  </a:lnTo>
                  <a:lnTo>
                    <a:pt x="2005" y="2216"/>
                  </a:lnTo>
                  <a:lnTo>
                    <a:pt x="2020" y="2225"/>
                  </a:lnTo>
                  <a:lnTo>
                    <a:pt x="2035" y="2235"/>
                  </a:lnTo>
                  <a:lnTo>
                    <a:pt x="2050" y="2247"/>
                  </a:lnTo>
                  <a:lnTo>
                    <a:pt x="2063" y="2259"/>
                  </a:lnTo>
                  <a:lnTo>
                    <a:pt x="2077" y="2273"/>
                  </a:lnTo>
                  <a:lnTo>
                    <a:pt x="2091" y="2287"/>
                  </a:lnTo>
                  <a:lnTo>
                    <a:pt x="2115" y="2312"/>
                  </a:lnTo>
                  <a:lnTo>
                    <a:pt x="2135" y="2333"/>
                  </a:lnTo>
                  <a:lnTo>
                    <a:pt x="2156" y="2325"/>
                  </a:lnTo>
                  <a:lnTo>
                    <a:pt x="2175" y="2319"/>
                  </a:lnTo>
                  <a:lnTo>
                    <a:pt x="2195" y="2313"/>
                  </a:lnTo>
                  <a:lnTo>
                    <a:pt x="2220" y="2308"/>
                  </a:lnTo>
                  <a:close/>
                  <a:moveTo>
                    <a:pt x="2040" y="2105"/>
                  </a:moveTo>
                  <a:lnTo>
                    <a:pt x="2041" y="2105"/>
                  </a:lnTo>
                  <a:lnTo>
                    <a:pt x="2043" y="2106"/>
                  </a:lnTo>
                  <a:lnTo>
                    <a:pt x="2043" y="2117"/>
                  </a:lnTo>
                  <a:lnTo>
                    <a:pt x="2041" y="2129"/>
                  </a:lnTo>
                  <a:lnTo>
                    <a:pt x="2038" y="2142"/>
                  </a:lnTo>
                  <a:lnTo>
                    <a:pt x="2033" y="2155"/>
                  </a:lnTo>
                  <a:lnTo>
                    <a:pt x="2027" y="2167"/>
                  </a:lnTo>
                  <a:lnTo>
                    <a:pt x="2020" y="2179"/>
                  </a:lnTo>
                  <a:lnTo>
                    <a:pt x="2017" y="2183"/>
                  </a:lnTo>
                  <a:lnTo>
                    <a:pt x="2013" y="2189"/>
                  </a:lnTo>
                  <a:lnTo>
                    <a:pt x="2008" y="2193"/>
                  </a:lnTo>
                  <a:lnTo>
                    <a:pt x="2003" y="2196"/>
                  </a:lnTo>
                  <a:lnTo>
                    <a:pt x="1997" y="2191"/>
                  </a:lnTo>
                  <a:lnTo>
                    <a:pt x="1992" y="2185"/>
                  </a:lnTo>
                  <a:lnTo>
                    <a:pt x="2040" y="2105"/>
                  </a:lnTo>
                  <a:close/>
                  <a:moveTo>
                    <a:pt x="1972" y="2120"/>
                  </a:moveTo>
                  <a:lnTo>
                    <a:pt x="1975" y="2120"/>
                  </a:lnTo>
                  <a:lnTo>
                    <a:pt x="1979" y="2122"/>
                  </a:lnTo>
                  <a:lnTo>
                    <a:pt x="1984" y="2124"/>
                  </a:lnTo>
                  <a:lnTo>
                    <a:pt x="1992" y="2128"/>
                  </a:lnTo>
                  <a:lnTo>
                    <a:pt x="1979" y="2143"/>
                  </a:lnTo>
                  <a:lnTo>
                    <a:pt x="1969" y="2158"/>
                  </a:lnTo>
                  <a:lnTo>
                    <a:pt x="1960" y="2175"/>
                  </a:lnTo>
                  <a:lnTo>
                    <a:pt x="1950" y="2192"/>
                  </a:lnTo>
                  <a:lnTo>
                    <a:pt x="1947" y="2192"/>
                  </a:lnTo>
                  <a:lnTo>
                    <a:pt x="1943" y="2193"/>
                  </a:lnTo>
                  <a:lnTo>
                    <a:pt x="1939" y="2193"/>
                  </a:lnTo>
                  <a:lnTo>
                    <a:pt x="1945" y="2173"/>
                  </a:lnTo>
                  <a:lnTo>
                    <a:pt x="1953" y="2154"/>
                  </a:lnTo>
                  <a:lnTo>
                    <a:pt x="1961" y="2136"/>
                  </a:lnTo>
                  <a:lnTo>
                    <a:pt x="1972" y="2120"/>
                  </a:lnTo>
                  <a:close/>
                  <a:moveTo>
                    <a:pt x="2207" y="2268"/>
                  </a:moveTo>
                  <a:lnTo>
                    <a:pt x="2197" y="2272"/>
                  </a:lnTo>
                  <a:lnTo>
                    <a:pt x="2189" y="2275"/>
                  </a:lnTo>
                  <a:lnTo>
                    <a:pt x="2179" y="2279"/>
                  </a:lnTo>
                  <a:lnTo>
                    <a:pt x="2171" y="2285"/>
                  </a:lnTo>
                  <a:lnTo>
                    <a:pt x="2146" y="2277"/>
                  </a:lnTo>
                  <a:lnTo>
                    <a:pt x="2125" y="2272"/>
                  </a:lnTo>
                  <a:lnTo>
                    <a:pt x="2116" y="2268"/>
                  </a:lnTo>
                  <a:lnTo>
                    <a:pt x="2108" y="2265"/>
                  </a:lnTo>
                  <a:lnTo>
                    <a:pt x="2100" y="2260"/>
                  </a:lnTo>
                  <a:lnTo>
                    <a:pt x="2093" y="2256"/>
                  </a:lnTo>
                  <a:lnTo>
                    <a:pt x="2087" y="2252"/>
                  </a:lnTo>
                  <a:lnTo>
                    <a:pt x="2080" y="2246"/>
                  </a:lnTo>
                  <a:lnTo>
                    <a:pt x="2074" y="2239"/>
                  </a:lnTo>
                  <a:lnTo>
                    <a:pt x="2069" y="2232"/>
                  </a:lnTo>
                  <a:lnTo>
                    <a:pt x="2056" y="2214"/>
                  </a:lnTo>
                  <a:lnTo>
                    <a:pt x="2042" y="2191"/>
                  </a:lnTo>
                  <a:lnTo>
                    <a:pt x="2050" y="2174"/>
                  </a:lnTo>
                  <a:lnTo>
                    <a:pt x="2057" y="2157"/>
                  </a:lnTo>
                  <a:lnTo>
                    <a:pt x="2064" y="2140"/>
                  </a:lnTo>
                  <a:lnTo>
                    <a:pt x="2072" y="2124"/>
                  </a:lnTo>
                  <a:lnTo>
                    <a:pt x="2079" y="2123"/>
                  </a:lnTo>
                  <a:lnTo>
                    <a:pt x="2088" y="2123"/>
                  </a:lnTo>
                  <a:lnTo>
                    <a:pt x="2087" y="2145"/>
                  </a:lnTo>
                  <a:lnTo>
                    <a:pt x="2086" y="2164"/>
                  </a:lnTo>
                  <a:lnTo>
                    <a:pt x="2084" y="2179"/>
                  </a:lnTo>
                  <a:lnTo>
                    <a:pt x="2084" y="2192"/>
                  </a:lnTo>
                  <a:lnTo>
                    <a:pt x="2087" y="2197"/>
                  </a:lnTo>
                  <a:lnTo>
                    <a:pt x="2089" y="2202"/>
                  </a:lnTo>
                  <a:lnTo>
                    <a:pt x="2093" y="2208"/>
                  </a:lnTo>
                  <a:lnTo>
                    <a:pt x="2098" y="2212"/>
                  </a:lnTo>
                  <a:lnTo>
                    <a:pt x="2105" y="2217"/>
                  </a:lnTo>
                  <a:lnTo>
                    <a:pt x="2112" y="2221"/>
                  </a:lnTo>
                  <a:lnTo>
                    <a:pt x="2121" y="2227"/>
                  </a:lnTo>
                  <a:lnTo>
                    <a:pt x="2133" y="2232"/>
                  </a:lnTo>
                  <a:lnTo>
                    <a:pt x="2133" y="2225"/>
                  </a:lnTo>
                  <a:lnTo>
                    <a:pt x="2132" y="2218"/>
                  </a:lnTo>
                  <a:lnTo>
                    <a:pt x="2130" y="2213"/>
                  </a:lnTo>
                  <a:lnTo>
                    <a:pt x="2128" y="2208"/>
                  </a:lnTo>
                  <a:lnTo>
                    <a:pt x="2121" y="2200"/>
                  </a:lnTo>
                  <a:lnTo>
                    <a:pt x="2116" y="2195"/>
                  </a:lnTo>
                  <a:lnTo>
                    <a:pt x="2118" y="2185"/>
                  </a:lnTo>
                  <a:lnTo>
                    <a:pt x="2121" y="2176"/>
                  </a:lnTo>
                  <a:lnTo>
                    <a:pt x="2126" y="2167"/>
                  </a:lnTo>
                  <a:lnTo>
                    <a:pt x="2131" y="2159"/>
                  </a:lnTo>
                  <a:lnTo>
                    <a:pt x="2141" y="2143"/>
                  </a:lnTo>
                  <a:lnTo>
                    <a:pt x="2152" y="2127"/>
                  </a:lnTo>
                  <a:lnTo>
                    <a:pt x="2131" y="2109"/>
                  </a:lnTo>
                  <a:lnTo>
                    <a:pt x="2114" y="2093"/>
                  </a:lnTo>
                  <a:lnTo>
                    <a:pt x="2106" y="2086"/>
                  </a:lnTo>
                  <a:lnTo>
                    <a:pt x="2097" y="2080"/>
                  </a:lnTo>
                  <a:lnTo>
                    <a:pt x="2088" y="2072"/>
                  </a:lnTo>
                  <a:lnTo>
                    <a:pt x="2077" y="2066"/>
                  </a:lnTo>
                  <a:lnTo>
                    <a:pt x="2062" y="2067"/>
                  </a:lnTo>
                  <a:lnTo>
                    <a:pt x="2045" y="2071"/>
                  </a:lnTo>
                  <a:lnTo>
                    <a:pt x="2027" y="2076"/>
                  </a:lnTo>
                  <a:lnTo>
                    <a:pt x="2010" y="2080"/>
                  </a:lnTo>
                  <a:lnTo>
                    <a:pt x="1992" y="2084"/>
                  </a:lnTo>
                  <a:lnTo>
                    <a:pt x="1976" y="2086"/>
                  </a:lnTo>
                  <a:lnTo>
                    <a:pt x="1968" y="2086"/>
                  </a:lnTo>
                  <a:lnTo>
                    <a:pt x="1962" y="2086"/>
                  </a:lnTo>
                  <a:lnTo>
                    <a:pt x="1956" y="2086"/>
                  </a:lnTo>
                  <a:lnTo>
                    <a:pt x="1952" y="2084"/>
                  </a:lnTo>
                  <a:lnTo>
                    <a:pt x="1950" y="2077"/>
                  </a:lnTo>
                  <a:lnTo>
                    <a:pt x="1950" y="2069"/>
                  </a:lnTo>
                  <a:lnTo>
                    <a:pt x="1960" y="2062"/>
                  </a:lnTo>
                  <a:lnTo>
                    <a:pt x="1969" y="2055"/>
                  </a:lnTo>
                  <a:lnTo>
                    <a:pt x="1979" y="2050"/>
                  </a:lnTo>
                  <a:lnTo>
                    <a:pt x="1987" y="2046"/>
                  </a:lnTo>
                  <a:lnTo>
                    <a:pt x="1997" y="2042"/>
                  </a:lnTo>
                  <a:lnTo>
                    <a:pt x="2005" y="2039"/>
                  </a:lnTo>
                  <a:lnTo>
                    <a:pt x="2014" y="2036"/>
                  </a:lnTo>
                  <a:lnTo>
                    <a:pt x="2023" y="2034"/>
                  </a:lnTo>
                  <a:lnTo>
                    <a:pt x="2042" y="2032"/>
                  </a:lnTo>
                  <a:lnTo>
                    <a:pt x="2061" y="2031"/>
                  </a:lnTo>
                  <a:lnTo>
                    <a:pt x="2083" y="2030"/>
                  </a:lnTo>
                  <a:lnTo>
                    <a:pt x="2107" y="2028"/>
                  </a:lnTo>
                  <a:lnTo>
                    <a:pt x="2100" y="2014"/>
                  </a:lnTo>
                  <a:lnTo>
                    <a:pt x="2093" y="2000"/>
                  </a:lnTo>
                  <a:lnTo>
                    <a:pt x="2084" y="1989"/>
                  </a:lnTo>
                  <a:lnTo>
                    <a:pt x="2075" y="1978"/>
                  </a:lnTo>
                  <a:lnTo>
                    <a:pt x="2065" y="1969"/>
                  </a:lnTo>
                  <a:lnTo>
                    <a:pt x="2055" y="1960"/>
                  </a:lnTo>
                  <a:lnTo>
                    <a:pt x="2044" y="1953"/>
                  </a:lnTo>
                  <a:lnTo>
                    <a:pt x="2033" y="1946"/>
                  </a:lnTo>
                  <a:lnTo>
                    <a:pt x="2010" y="1933"/>
                  </a:lnTo>
                  <a:lnTo>
                    <a:pt x="1985" y="1921"/>
                  </a:lnTo>
                  <a:lnTo>
                    <a:pt x="1960" y="1910"/>
                  </a:lnTo>
                  <a:lnTo>
                    <a:pt x="1936" y="1898"/>
                  </a:lnTo>
                  <a:lnTo>
                    <a:pt x="1935" y="1895"/>
                  </a:lnTo>
                  <a:lnTo>
                    <a:pt x="1936" y="1893"/>
                  </a:lnTo>
                  <a:lnTo>
                    <a:pt x="1937" y="1890"/>
                  </a:lnTo>
                  <a:lnTo>
                    <a:pt x="1939" y="1884"/>
                  </a:lnTo>
                  <a:lnTo>
                    <a:pt x="1957" y="1888"/>
                  </a:lnTo>
                  <a:lnTo>
                    <a:pt x="1974" y="1895"/>
                  </a:lnTo>
                  <a:lnTo>
                    <a:pt x="1991" y="1900"/>
                  </a:lnTo>
                  <a:lnTo>
                    <a:pt x="2006" y="1906"/>
                  </a:lnTo>
                  <a:lnTo>
                    <a:pt x="2021" y="1913"/>
                  </a:lnTo>
                  <a:lnTo>
                    <a:pt x="2035" y="1920"/>
                  </a:lnTo>
                  <a:lnTo>
                    <a:pt x="2049" y="1928"/>
                  </a:lnTo>
                  <a:lnTo>
                    <a:pt x="2061" y="1935"/>
                  </a:lnTo>
                  <a:lnTo>
                    <a:pt x="2073" y="1943"/>
                  </a:lnTo>
                  <a:lnTo>
                    <a:pt x="2084" y="1952"/>
                  </a:lnTo>
                  <a:lnTo>
                    <a:pt x="2095" y="1961"/>
                  </a:lnTo>
                  <a:lnTo>
                    <a:pt x="2105" y="1971"/>
                  </a:lnTo>
                  <a:lnTo>
                    <a:pt x="2114" y="1980"/>
                  </a:lnTo>
                  <a:lnTo>
                    <a:pt x="2124" y="1991"/>
                  </a:lnTo>
                  <a:lnTo>
                    <a:pt x="2132" y="2002"/>
                  </a:lnTo>
                  <a:lnTo>
                    <a:pt x="2139" y="2013"/>
                  </a:lnTo>
                  <a:lnTo>
                    <a:pt x="2147" y="2025"/>
                  </a:lnTo>
                  <a:lnTo>
                    <a:pt x="2153" y="2037"/>
                  </a:lnTo>
                  <a:lnTo>
                    <a:pt x="2159" y="2050"/>
                  </a:lnTo>
                  <a:lnTo>
                    <a:pt x="2166" y="2064"/>
                  </a:lnTo>
                  <a:lnTo>
                    <a:pt x="2171" y="2078"/>
                  </a:lnTo>
                  <a:lnTo>
                    <a:pt x="2175" y="2092"/>
                  </a:lnTo>
                  <a:lnTo>
                    <a:pt x="2181" y="2107"/>
                  </a:lnTo>
                  <a:lnTo>
                    <a:pt x="2185" y="2122"/>
                  </a:lnTo>
                  <a:lnTo>
                    <a:pt x="2192" y="2155"/>
                  </a:lnTo>
                  <a:lnTo>
                    <a:pt x="2197" y="2191"/>
                  </a:lnTo>
                  <a:lnTo>
                    <a:pt x="2203" y="2228"/>
                  </a:lnTo>
                  <a:lnTo>
                    <a:pt x="2207" y="2268"/>
                  </a:lnTo>
                  <a:close/>
                  <a:moveTo>
                    <a:pt x="2063" y="1838"/>
                  </a:moveTo>
                  <a:lnTo>
                    <a:pt x="2062" y="1842"/>
                  </a:lnTo>
                  <a:lnTo>
                    <a:pt x="2059" y="1844"/>
                  </a:lnTo>
                  <a:lnTo>
                    <a:pt x="2053" y="1847"/>
                  </a:lnTo>
                  <a:lnTo>
                    <a:pt x="2041" y="1853"/>
                  </a:lnTo>
                  <a:lnTo>
                    <a:pt x="2032" y="1847"/>
                  </a:lnTo>
                  <a:lnTo>
                    <a:pt x="2023" y="1842"/>
                  </a:lnTo>
                  <a:lnTo>
                    <a:pt x="2015" y="1837"/>
                  </a:lnTo>
                  <a:lnTo>
                    <a:pt x="2006" y="1832"/>
                  </a:lnTo>
                  <a:lnTo>
                    <a:pt x="2017" y="1825"/>
                  </a:lnTo>
                  <a:lnTo>
                    <a:pt x="2027" y="1818"/>
                  </a:lnTo>
                  <a:lnTo>
                    <a:pt x="2036" y="1823"/>
                  </a:lnTo>
                  <a:lnTo>
                    <a:pt x="2045" y="1827"/>
                  </a:lnTo>
                  <a:lnTo>
                    <a:pt x="2054" y="1832"/>
                  </a:lnTo>
                  <a:lnTo>
                    <a:pt x="2063" y="1838"/>
                  </a:lnTo>
                  <a:close/>
                  <a:moveTo>
                    <a:pt x="2035" y="1785"/>
                  </a:moveTo>
                  <a:lnTo>
                    <a:pt x="2039" y="1797"/>
                  </a:lnTo>
                  <a:lnTo>
                    <a:pt x="1973" y="1797"/>
                  </a:lnTo>
                  <a:lnTo>
                    <a:pt x="1974" y="1791"/>
                  </a:lnTo>
                  <a:lnTo>
                    <a:pt x="1975" y="1787"/>
                  </a:lnTo>
                  <a:lnTo>
                    <a:pt x="1991" y="1786"/>
                  </a:lnTo>
                  <a:lnTo>
                    <a:pt x="2005" y="1786"/>
                  </a:lnTo>
                  <a:lnTo>
                    <a:pt x="2020" y="1785"/>
                  </a:lnTo>
                  <a:lnTo>
                    <a:pt x="2035" y="1785"/>
                  </a:lnTo>
                  <a:close/>
                  <a:moveTo>
                    <a:pt x="2014" y="1753"/>
                  </a:moveTo>
                  <a:lnTo>
                    <a:pt x="1999" y="1757"/>
                  </a:lnTo>
                  <a:lnTo>
                    <a:pt x="1984" y="1762"/>
                  </a:lnTo>
                  <a:lnTo>
                    <a:pt x="1973" y="1754"/>
                  </a:lnTo>
                  <a:lnTo>
                    <a:pt x="1961" y="1747"/>
                  </a:lnTo>
                  <a:lnTo>
                    <a:pt x="1957" y="1743"/>
                  </a:lnTo>
                  <a:lnTo>
                    <a:pt x="1954" y="1739"/>
                  </a:lnTo>
                  <a:lnTo>
                    <a:pt x="1953" y="1735"/>
                  </a:lnTo>
                  <a:lnTo>
                    <a:pt x="1953" y="1731"/>
                  </a:lnTo>
                  <a:lnTo>
                    <a:pt x="1974" y="1730"/>
                  </a:lnTo>
                  <a:lnTo>
                    <a:pt x="1988" y="1731"/>
                  </a:lnTo>
                  <a:lnTo>
                    <a:pt x="1994" y="1733"/>
                  </a:lnTo>
                  <a:lnTo>
                    <a:pt x="2000" y="1737"/>
                  </a:lnTo>
                  <a:lnTo>
                    <a:pt x="2006" y="1744"/>
                  </a:lnTo>
                  <a:lnTo>
                    <a:pt x="2014" y="1753"/>
                  </a:lnTo>
                  <a:close/>
                  <a:moveTo>
                    <a:pt x="2005" y="1697"/>
                  </a:moveTo>
                  <a:lnTo>
                    <a:pt x="2005" y="1701"/>
                  </a:lnTo>
                  <a:lnTo>
                    <a:pt x="2006" y="1707"/>
                  </a:lnTo>
                  <a:lnTo>
                    <a:pt x="2002" y="1711"/>
                  </a:lnTo>
                  <a:lnTo>
                    <a:pt x="1998" y="1716"/>
                  </a:lnTo>
                  <a:lnTo>
                    <a:pt x="1995" y="1718"/>
                  </a:lnTo>
                  <a:lnTo>
                    <a:pt x="1993" y="1720"/>
                  </a:lnTo>
                  <a:lnTo>
                    <a:pt x="1990" y="1722"/>
                  </a:lnTo>
                  <a:lnTo>
                    <a:pt x="1986" y="1722"/>
                  </a:lnTo>
                  <a:lnTo>
                    <a:pt x="1971" y="1719"/>
                  </a:lnTo>
                  <a:lnTo>
                    <a:pt x="1959" y="1716"/>
                  </a:lnTo>
                  <a:lnTo>
                    <a:pt x="1954" y="1714"/>
                  </a:lnTo>
                  <a:lnTo>
                    <a:pt x="1950" y="1712"/>
                  </a:lnTo>
                  <a:lnTo>
                    <a:pt x="1947" y="1708"/>
                  </a:lnTo>
                  <a:lnTo>
                    <a:pt x="1945" y="1704"/>
                  </a:lnTo>
                  <a:lnTo>
                    <a:pt x="1959" y="1697"/>
                  </a:lnTo>
                  <a:lnTo>
                    <a:pt x="1972" y="1693"/>
                  </a:lnTo>
                  <a:lnTo>
                    <a:pt x="1979" y="1691"/>
                  </a:lnTo>
                  <a:lnTo>
                    <a:pt x="1987" y="1691"/>
                  </a:lnTo>
                  <a:lnTo>
                    <a:pt x="1996" y="1693"/>
                  </a:lnTo>
                  <a:lnTo>
                    <a:pt x="2005" y="1697"/>
                  </a:lnTo>
                  <a:close/>
                  <a:moveTo>
                    <a:pt x="1984" y="1660"/>
                  </a:moveTo>
                  <a:lnTo>
                    <a:pt x="1979" y="1667"/>
                  </a:lnTo>
                  <a:lnTo>
                    <a:pt x="1974" y="1674"/>
                  </a:lnTo>
                  <a:lnTo>
                    <a:pt x="1966" y="1674"/>
                  </a:lnTo>
                  <a:lnTo>
                    <a:pt x="1952" y="1669"/>
                  </a:lnTo>
                  <a:lnTo>
                    <a:pt x="1938" y="1663"/>
                  </a:lnTo>
                  <a:lnTo>
                    <a:pt x="1924" y="1658"/>
                  </a:lnTo>
                  <a:lnTo>
                    <a:pt x="1910" y="1654"/>
                  </a:lnTo>
                  <a:lnTo>
                    <a:pt x="1914" y="1651"/>
                  </a:lnTo>
                  <a:lnTo>
                    <a:pt x="1917" y="1649"/>
                  </a:lnTo>
                  <a:lnTo>
                    <a:pt x="1920" y="1648"/>
                  </a:lnTo>
                  <a:lnTo>
                    <a:pt x="1924" y="1646"/>
                  </a:lnTo>
                  <a:lnTo>
                    <a:pt x="1934" y="1645"/>
                  </a:lnTo>
                  <a:lnTo>
                    <a:pt x="1943" y="1646"/>
                  </a:lnTo>
                  <a:lnTo>
                    <a:pt x="1953" y="1649"/>
                  </a:lnTo>
                  <a:lnTo>
                    <a:pt x="1963" y="1652"/>
                  </a:lnTo>
                  <a:lnTo>
                    <a:pt x="1974" y="1656"/>
                  </a:lnTo>
                  <a:lnTo>
                    <a:pt x="1984" y="1660"/>
                  </a:lnTo>
                  <a:close/>
                  <a:moveTo>
                    <a:pt x="1957" y="1618"/>
                  </a:moveTo>
                  <a:lnTo>
                    <a:pt x="1946" y="1626"/>
                  </a:lnTo>
                  <a:lnTo>
                    <a:pt x="1939" y="1625"/>
                  </a:lnTo>
                  <a:lnTo>
                    <a:pt x="1933" y="1623"/>
                  </a:lnTo>
                  <a:lnTo>
                    <a:pt x="1926" y="1622"/>
                  </a:lnTo>
                  <a:lnTo>
                    <a:pt x="1922" y="1620"/>
                  </a:lnTo>
                  <a:lnTo>
                    <a:pt x="1915" y="1614"/>
                  </a:lnTo>
                  <a:lnTo>
                    <a:pt x="1907" y="1607"/>
                  </a:lnTo>
                  <a:lnTo>
                    <a:pt x="1912" y="1600"/>
                  </a:lnTo>
                  <a:lnTo>
                    <a:pt x="1918" y="1593"/>
                  </a:lnTo>
                  <a:lnTo>
                    <a:pt x="1921" y="1589"/>
                  </a:lnTo>
                  <a:lnTo>
                    <a:pt x="1924" y="1586"/>
                  </a:lnTo>
                  <a:lnTo>
                    <a:pt x="1927" y="1584"/>
                  </a:lnTo>
                  <a:lnTo>
                    <a:pt x="1930" y="1584"/>
                  </a:lnTo>
                  <a:lnTo>
                    <a:pt x="1937" y="1589"/>
                  </a:lnTo>
                  <a:lnTo>
                    <a:pt x="1943" y="1597"/>
                  </a:lnTo>
                  <a:lnTo>
                    <a:pt x="1947" y="1601"/>
                  </a:lnTo>
                  <a:lnTo>
                    <a:pt x="1950" y="1606"/>
                  </a:lnTo>
                  <a:lnTo>
                    <a:pt x="1954" y="1612"/>
                  </a:lnTo>
                  <a:lnTo>
                    <a:pt x="1957" y="1618"/>
                  </a:lnTo>
                  <a:close/>
                  <a:moveTo>
                    <a:pt x="1930" y="1565"/>
                  </a:moveTo>
                  <a:lnTo>
                    <a:pt x="1927" y="1569"/>
                  </a:lnTo>
                  <a:lnTo>
                    <a:pt x="1924" y="1575"/>
                  </a:lnTo>
                  <a:lnTo>
                    <a:pt x="1912" y="1575"/>
                  </a:lnTo>
                  <a:lnTo>
                    <a:pt x="1899" y="1565"/>
                  </a:lnTo>
                  <a:lnTo>
                    <a:pt x="1885" y="1556"/>
                  </a:lnTo>
                  <a:lnTo>
                    <a:pt x="1889" y="1550"/>
                  </a:lnTo>
                  <a:lnTo>
                    <a:pt x="1895" y="1546"/>
                  </a:lnTo>
                  <a:lnTo>
                    <a:pt x="1900" y="1544"/>
                  </a:lnTo>
                  <a:lnTo>
                    <a:pt x="1906" y="1543"/>
                  </a:lnTo>
                  <a:lnTo>
                    <a:pt x="1909" y="1543"/>
                  </a:lnTo>
                  <a:lnTo>
                    <a:pt x="1914" y="1544"/>
                  </a:lnTo>
                  <a:lnTo>
                    <a:pt x="1917" y="1546"/>
                  </a:lnTo>
                  <a:lnTo>
                    <a:pt x="1920" y="1548"/>
                  </a:lnTo>
                  <a:lnTo>
                    <a:pt x="1923" y="1551"/>
                  </a:lnTo>
                  <a:lnTo>
                    <a:pt x="1925" y="1555"/>
                  </a:lnTo>
                  <a:lnTo>
                    <a:pt x="1928" y="1560"/>
                  </a:lnTo>
                  <a:lnTo>
                    <a:pt x="1930" y="1565"/>
                  </a:lnTo>
                  <a:close/>
                  <a:moveTo>
                    <a:pt x="1920" y="1514"/>
                  </a:moveTo>
                  <a:lnTo>
                    <a:pt x="1916" y="1517"/>
                  </a:lnTo>
                  <a:lnTo>
                    <a:pt x="1910" y="1520"/>
                  </a:lnTo>
                  <a:lnTo>
                    <a:pt x="1905" y="1521"/>
                  </a:lnTo>
                  <a:lnTo>
                    <a:pt x="1899" y="1522"/>
                  </a:lnTo>
                  <a:lnTo>
                    <a:pt x="1886" y="1523"/>
                  </a:lnTo>
                  <a:lnTo>
                    <a:pt x="1879" y="1523"/>
                  </a:lnTo>
                  <a:lnTo>
                    <a:pt x="1846" y="1508"/>
                  </a:lnTo>
                  <a:lnTo>
                    <a:pt x="1848" y="1499"/>
                  </a:lnTo>
                  <a:lnTo>
                    <a:pt x="1850" y="1491"/>
                  </a:lnTo>
                  <a:lnTo>
                    <a:pt x="1867" y="1496"/>
                  </a:lnTo>
                  <a:lnTo>
                    <a:pt x="1884" y="1503"/>
                  </a:lnTo>
                  <a:lnTo>
                    <a:pt x="1902" y="1508"/>
                  </a:lnTo>
                  <a:lnTo>
                    <a:pt x="1920" y="1514"/>
                  </a:lnTo>
                  <a:close/>
                  <a:moveTo>
                    <a:pt x="1900" y="1476"/>
                  </a:moveTo>
                  <a:lnTo>
                    <a:pt x="1836" y="1475"/>
                  </a:lnTo>
                  <a:lnTo>
                    <a:pt x="1828" y="1466"/>
                  </a:lnTo>
                  <a:lnTo>
                    <a:pt x="1839" y="1459"/>
                  </a:lnTo>
                  <a:lnTo>
                    <a:pt x="1848" y="1455"/>
                  </a:lnTo>
                  <a:lnTo>
                    <a:pt x="1855" y="1452"/>
                  </a:lnTo>
                  <a:lnTo>
                    <a:pt x="1863" y="1452"/>
                  </a:lnTo>
                  <a:lnTo>
                    <a:pt x="1870" y="1454"/>
                  </a:lnTo>
                  <a:lnTo>
                    <a:pt x="1879" y="1458"/>
                  </a:lnTo>
                  <a:lnTo>
                    <a:pt x="1888" y="1466"/>
                  </a:lnTo>
                  <a:lnTo>
                    <a:pt x="1900" y="1476"/>
                  </a:lnTo>
                  <a:close/>
                  <a:moveTo>
                    <a:pt x="1877" y="1414"/>
                  </a:moveTo>
                  <a:lnTo>
                    <a:pt x="1877" y="1424"/>
                  </a:lnTo>
                  <a:lnTo>
                    <a:pt x="1872" y="1428"/>
                  </a:lnTo>
                  <a:lnTo>
                    <a:pt x="1867" y="1431"/>
                  </a:lnTo>
                  <a:lnTo>
                    <a:pt x="1861" y="1432"/>
                  </a:lnTo>
                  <a:lnTo>
                    <a:pt x="1855" y="1433"/>
                  </a:lnTo>
                  <a:lnTo>
                    <a:pt x="1844" y="1432"/>
                  </a:lnTo>
                  <a:lnTo>
                    <a:pt x="1832" y="1431"/>
                  </a:lnTo>
                  <a:lnTo>
                    <a:pt x="1817" y="1398"/>
                  </a:lnTo>
                  <a:lnTo>
                    <a:pt x="1824" y="1396"/>
                  </a:lnTo>
                  <a:lnTo>
                    <a:pt x="1831" y="1396"/>
                  </a:lnTo>
                  <a:lnTo>
                    <a:pt x="1839" y="1397"/>
                  </a:lnTo>
                  <a:lnTo>
                    <a:pt x="1846" y="1399"/>
                  </a:lnTo>
                  <a:lnTo>
                    <a:pt x="1862" y="1406"/>
                  </a:lnTo>
                  <a:lnTo>
                    <a:pt x="1877" y="1414"/>
                  </a:lnTo>
                  <a:close/>
                  <a:moveTo>
                    <a:pt x="1861" y="1352"/>
                  </a:moveTo>
                  <a:lnTo>
                    <a:pt x="1860" y="1364"/>
                  </a:lnTo>
                  <a:lnTo>
                    <a:pt x="1859" y="1377"/>
                  </a:lnTo>
                  <a:lnTo>
                    <a:pt x="1851" y="1377"/>
                  </a:lnTo>
                  <a:lnTo>
                    <a:pt x="1843" y="1378"/>
                  </a:lnTo>
                  <a:lnTo>
                    <a:pt x="1824" y="1377"/>
                  </a:lnTo>
                  <a:lnTo>
                    <a:pt x="1810" y="1376"/>
                  </a:lnTo>
                  <a:lnTo>
                    <a:pt x="1805" y="1376"/>
                  </a:lnTo>
                  <a:lnTo>
                    <a:pt x="1801" y="1375"/>
                  </a:lnTo>
                  <a:lnTo>
                    <a:pt x="1795" y="1372"/>
                  </a:lnTo>
                  <a:lnTo>
                    <a:pt x="1790" y="1368"/>
                  </a:lnTo>
                  <a:lnTo>
                    <a:pt x="1795" y="1358"/>
                  </a:lnTo>
                  <a:lnTo>
                    <a:pt x="1801" y="1350"/>
                  </a:lnTo>
                  <a:lnTo>
                    <a:pt x="1806" y="1341"/>
                  </a:lnTo>
                  <a:lnTo>
                    <a:pt x="1811" y="1333"/>
                  </a:lnTo>
                  <a:lnTo>
                    <a:pt x="1817" y="1336"/>
                  </a:lnTo>
                  <a:lnTo>
                    <a:pt x="1823" y="1339"/>
                  </a:lnTo>
                  <a:lnTo>
                    <a:pt x="1829" y="1340"/>
                  </a:lnTo>
                  <a:lnTo>
                    <a:pt x="1835" y="1342"/>
                  </a:lnTo>
                  <a:lnTo>
                    <a:pt x="1842" y="1343"/>
                  </a:lnTo>
                  <a:lnTo>
                    <a:pt x="1848" y="1344"/>
                  </a:lnTo>
                  <a:lnTo>
                    <a:pt x="1854" y="1347"/>
                  </a:lnTo>
                  <a:lnTo>
                    <a:pt x="1861" y="1352"/>
                  </a:lnTo>
                  <a:close/>
                  <a:moveTo>
                    <a:pt x="1839" y="1315"/>
                  </a:moveTo>
                  <a:lnTo>
                    <a:pt x="1840" y="1316"/>
                  </a:lnTo>
                  <a:lnTo>
                    <a:pt x="1838" y="1317"/>
                  </a:lnTo>
                  <a:lnTo>
                    <a:pt x="1835" y="1318"/>
                  </a:lnTo>
                  <a:lnTo>
                    <a:pt x="1832" y="1319"/>
                  </a:lnTo>
                  <a:lnTo>
                    <a:pt x="1824" y="1319"/>
                  </a:lnTo>
                  <a:lnTo>
                    <a:pt x="1817" y="1319"/>
                  </a:lnTo>
                  <a:lnTo>
                    <a:pt x="1809" y="1317"/>
                  </a:lnTo>
                  <a:lnTo>
                    <a:pt x="1801" y="1314"/>
                  </a:lnTo>
                  <a:lnTo>
                    <a:pt x="1792" y="1309"/>
                  </a:lnTo>
                  <a:lnTo>
                    <a:pt x="1785" y="1306"/>
                  </a:lnTo>
                  <a:lnTo>
                    <a:pt x="1777" y="1303"/>
                  </a:lnTo>
                  <a:lnTo>
                    <a:pt x="1771" y="1301"/>
                  </a:lnTo>
                  <a:lnTo>
                    <a:pt x="1769" y="1301"/>
                  </a:lnTo>
                  <a:lnTo>
                    <a:pt x="1767" y="1301"/>
                  </a:lnTo>
                  <a:lnTo>
                    <a:pt x="1765" y="1302"/>
                  </a:lnTo>
                  <a:lnTo>
                    <a:pt x="1763" y="1303"/>
                  </a:lnTo>
                  <a:lnTo>
                    <a:pt x="1767" y="1299"/>
                  </a:lnTo>
                  <a:lnTo>
                    <a:pt x="1772" y="1295"/>
                  </a:lnTo>
                  <a:lnTo>
                    <a:pt x="1776" y="1290"/>
                  </a:lnTo>
                  <a:lnTo>
                    <a:pt x="1782" y="1288"/>
                  </a:lnTo>
                  <a:lnTo>
                    <a:pt x="1786" y="1287"/>
                  </a:lnTo>
                  <a:lnTo>
                    <a:pt x="1791" y="1286"/>
                  </a:lnTo>
                  <a:lnTo>
                    <a:pt x="1796" y="1286"/>
                  </a:lnTo>
                  <a:lnTo>
                    <a:pt x="1802" y="1287"/>
                  </a:lnTo>
                  <a:lnTo>
                    <a:pt x="1807" y="1288"/>
                  </a:lnTo>
                  <a:lnTo>
                    <a:pt x="1812" y="1290"/>
                  </a:lnTo>
                  <a:lnTo>
                    <a:pt x="1816" y="1294"/>
                  </a:lnTo>
                  <a:lnTo>
                    <a:pt x="1822" y="1297"/>
                  </a:lnTo>
                  <a:lnTo>
                    <a:pt x="1831" y="1305"/>
                  </a:lnTo>
                  <a:lnTo>
                    <a:pt x="1839" y="1315"/>
                  </a:lnTo>
                  <a:close/>
                  <a:moveTo>
                    <a:pt x="1816" y="1253"/>
                  </a:moveTo>
                  <a:lnTo>
                    <a:pt x="1815" y="1258"/>
                  </a:lnTo>
                  <a:lnTo>
                    <a:pt x="1815" y="1263"/>
                  </a:lnTo>
                  <a:lnTo>
                    <a:pt x="1782" y="1273"/>
                  </a:lnTo>
                  <a:lnTo>
                    <a:pt x="1766" y="1270"/>
                  </a:lnTo>
                  <a:lnTo>
                    <a:pt x="1754" y="1267"/>
                  </a:lnTo>
                  <a:lnTo>
                    <a:pt x="1750" y="1265"/>
                  </a:lnTo>
                  <a:lnTo>
                    <a:pt x="1747" y="1263"/>
                  </a:lnTo>
                  <a:lnTo>
                    <a:pt x="1745" y="1261"/>
                  </a:lnTo>
                  <a:lnTo>
                    <a:pt x="1744" y="1258"/>
                  </a:lnTo>
                  <a:lnTo>
                    <a:pt x="1744" y="1256"/>
                  </a:lnTo>
                  <a:lnTo>
                    <a:pt x="1745" y="1252"/>
                  </a:lnTo>
                  <a:lnTo>
                    <a:pt x="1746" y="1249"/>
                  </a:lnTo>
                  <a:lnTo>
                    <a:pt x="1749" y="1246"/>
                  </a:lnTo>
                  <a:lnTo>
                    <a:pt x="1756" y="1240"/>
                  </a:lnTo>
                  <a:lnTo>
                    <a:pt x="1766" y="1231"/>
                  </a:lnTo>
                  <a:lnTo>
                    <a:pt x="1776" y="1236"/>
                  </a:lnTo>
                  <a:lnTo>
                    <a:pt x="1786" y="1243"/>
                  </a:lnTo>
                  <a:lnTo>
                    <a:pt x="1792" y="1245"/>
                  </a:lnTo>
                  <a:lnTo>
                    <a:pt x="1799" y="1248"/>
                  </a:lnTo>
                  <a:lnTo>
                    <a:pt x="1807" y="1251"/>
                  </a:lnTo>
                  <a:lnTo>
                    <a:pt x="1816" y="1253"/>
                  </a:lnTo>
                  <a:close/>
                  <a:moveTo>
                    <a:pt x="1797" y="1202"/>
                  </a:moveTo>
                  <a:lnTo>
                    <a:pt x="1791" y="1208"/>
                  </a:lnTo>
                  <a:lnTo>
                    <a:pt x="1784" y="1213"/>
                  </a:lnTo>
                  <a:lnTo>
                    <a:pt x="1781" y="1216"/>
                  </a:lnTo>
                  <a:lnTo>
                    <a:pt x="1777" y="1219"/>
                  </a:lnTo>
                  <a:lnTo>
                    <a:pt x="1774" y="1220"/>
                  </a:lnTo>
                  <a:lnTo>
                    <a:pt x="1771" y="1220"/>
                  </a:lnTo>
                  <a:lnTo>
                    <a:pt x="1764" y="1217"/>
                  </a:lnTo>
                  <a:lnTo>
                    <a:pt x="1758" y="1215"/>
                  </a:lnTo>
                  <a:lnTo>
                    <a:pt x="1754" y="1213"/>
                  </a:lnTo>
                  <a:lnTo>
                    <a:pt x="1750" y="1210"/>
                  </a:lnTo>
                  <a:lnTo>
                    <a:pt x="1745" y="1204"/>
                  </a:lnTo>
                  <a:lnTo>
                    <a:pt x="1739" y="1196"/>
                  </a:lnTo>
                  <a:lnTo>
                    <a:pt x="1755" y="1191"/>
                  </a:lnTo>
                  <a:lnTo>
                    <a:pt x="1769" y="1187"/>
                  </a:lnTo>
                  <a:lnTo>
                    <a:pt x="1775" y="1187"/>
                  </a:lnTo>
                  <a:lnTo>
                    <a:pt x="1782" y="1189"/>
                  </a:lnTo>
                  <a:lnTo>
                    <a:pt x="1789" y="1194"/>
                  </a:lnTo>
                  <a:lnTo>
                    <a:pt x="1797" y="1202"/>
                  </a:lnTo>
                  <a:close/>
                  <a:moveTo>
                    <a:pt x="1790" y="1165"/>
                  </a:moveTo>
                  <a:lnTo>
                    <a:pt x="1784" y="1170"/>
                  </a:lnTo>
                  <a:lnTo>
                    <a:pt x="1778" y="1173"/>
                  </a:lnTo>
                  <a:lnTo>
                    <a:pt x="1773" y="1175"/>
                  </a:lnTo>
                  <a:lnTo>
                    <a:pt x="1765" y="1177"/>
                  </a:lnTo>
                  <a:lnTo>
                    <a:pt x="1735" y="1170"/>
                  </a:lnTo>
                  <a:lnTo>
                    <a:pt x="1713" y="1164"/>
                  </a:lnTo>
                  <a:lnTo>
                    <a:pt x="1710" y="1161"/>
                  </a:lnTo>
                  <a:lnTo>
                    <a:pt x="1708" y="1159"/>
                  </a:lnTo>
                  <a:lnTo>
                    <a:pt x="1707" y="1157"/>
                  </a:lnTo>
                  <a:lnTo>
                    <a:pt x="1708" y="1155"/>
                  </a:lnTo>
                  <a:lnTo>
                    <a:pt x="1711" y="1152"/>
                  </a:lnTo>
                  <a:lnTo>
                    <a:pt x="1715" y="1150"/>
                  </a:lnTo>
                  <a:lnTo>
                    <a:pt x="1721" y="1147"/>
                  </a:lnTo>
                  <a:lnTo>
                    <a:pt x="1730" y="1144"/>
                  </a:lnTo>
                  <a:lnTo>
                    <a:pt x="1747" y="1150"/>
                  </a:lnTo>
                  <a:lnTo>
                    <a:pt x="1762" y="1155"/>
                  </a:lnTo>
                  <a:lnTo>
                    <a:pt x="1775" y="1159"/>
                  </a:lnTo>
                  <a:lnTo>
                    <a:pt x="1790" y="1165"/>
                  </a:lnTo>
                  <a:close/>
                  <a:moveTo>
                    <a:pt x="1751" y="1110"/>
                  </a:moveTo>
                  <a:lnTo>
                    <a:pt x="1743" y="1118"/>
                  </a:lnTo>
                  <a:lnTo>
                    <a:pt x="1735" y="1128"/>
                  </a:lnTo>
                  <a:lnTo>
                    <a:pt x="1725" y="1120"/>
                  </a:lnTo>
                  <a:lnTo>
                    <a:pt x="1713" y="1113"/>
                  </a:lnTo>
                  <a:lnTo>
                    <a:pt x="1702" y="1107"/>
                  </a:lnTo>
                  <a:lnTo>
                    <a:pt x="1692" y="1100"/>
                  </a:lnTo>
                  <a:lnTo>
                    <a:pt x="1699" y="1097"/>
                  </a:lnTo>
                  <a:lnTo>
                    <a:pt x="1707" y="1095"/>
                  </a:lnTo>
                  <a:lnTo>
                    <a:pt x="1715" y="1094"/>
                  </a:lnTo>
                  <a:lnTo>
                    <a:pt x="1725" y="1094"/>
                  </a:lnTo>
                  <a:lnTo>
                    <a:pt x="1733" y="1095"/>
                  </a:lnTo>
                  <a:lnTo>
                    <a:pt x="1740" y="1098"/>
                  </a:lnTo>
                  <a:lnTo>
                    <a:pt x="1744" y="1100"/>
                  </a:lnTo>
                  <a:lnTo>
                    <a:pt x="1747" y="1102"/>
                  </a:lnTo>
                  <a:lnTo>
                    <a:pt x="1749" y="1107"/>
                  </a:lnTo>
                  <a:lnTo>
                    <a:pt x="1751" y="1110"/>
                  </a:lnTo>
                  <a:close/>
                  <a:moveTo>
                    <a:pt x="1676" y="1039"/>
                  </a:moveTo>
                  <a:lnTo>
                    <a:pt x="1685" y="1043"/>
                  </a:lnTo>
                  <a:lnTo>
                    <a:pt x="1695" y="1048"/>
                  </a:lnTo>
                  <a:lnTo>
                    <a:pt x="1705" y="1053"/>
                  </a:lnTo>
                  <a:lnTo>
                    <a:pt x="1714" y="1057"/>
                  </a:lnTo>
                  <a:lnTo>
                    <a:pt x="1713" y="1066"/>
                  </a:lnTo>
                  <a:lnTo>
                    <a:pt x="1713" y="1076"/>
                  </a:lnTo>
                  <a:lnTo>
                    <a:pt x="1707" y="1076"/>
                  </a:lnTo>
                  <a:lnTo>
                    <a:pt x="1701" y="1077"/>
                  </a:lnTo>
                  <a:lnTo>
                    <a:pt x="1696" y="1075"/>
                  </a:lnTo>
                  <a:lnTo>
                    <a:pt x="1690" y="1073"/>
                  </a:lnTo>
                  <a:lnTo>
                    <a:pt x="1683" y="1068"/>
                  </a:lnTo>
                  <a:lnTo>
                    <a:pt x="1678" y="1063"/>
                  </a:lnTo>
                  <a:lnTo>
                    <a:pt x="1674" y="1058"/>
                  </a:lnTo>
                  <a:lnTo>
                    <a:pt x="1672" y="1052"/>
                  </a:lnTo>
                  <a:lnTo>
                    <a:pt x="1671" y="1048"/>
                  </a:lnTo>
                  <a:lnTo>
                    <a:pt x="1672" y="1045"/>
                  </a:lnTo>
                  <a:lnTo>
                    <a:pt x="1673" y="1042"/>
                  </a:lnTo>
                  <a:lnTo>
                    <a:pt x="1676" y="1039"/>
                  </a:lnTo>
                  <a:close/>
                  <a:moveTo>
                    <a:pt x="1656" y="1049"/>
                  </a:moveTo>
                  <a:lnTo>
                    <a:pt x="1660" y="1054"/>
                  </a:lnTo>
                  <a:lnTo>
                    <a:pt x="1664" y="1060"/>
                  </a:lnTo>
                  <a:lnTo>
                    <a:pt x="1669" y="1066"/>
                  </a:lnTo>
                  <a:lnTo>
                    <a:pt x="1672" y="1075"/>
                  </a:lnTo>
                  <a:lnTo>
                    <a:pt x="1674" y="1082"/>
                  </a:lnTo>
                  <a:lnTo>
                    <a:pt x="1673" y="1090"/>
                  </a:lnTo>
                  <a:lnTo>
                    <a:pt x="1672" y="1093"/>
                  </a:lnTo>
                  <a:lnTo>
                    <a:pt x="1671" y="1096"/>
                  </a:lnTo>
                  <a:lnTo>
                    <a:pt x="1668" y="1098"/>
                  </a:lnTo>
                  <a:lnTo>
                    <a:pt x="1664" y="1100"/>
                  </a:lnTo>
                  <a:lnTo>
                    <a:pt x="1658" y="1084"/>
                  </a:lnTo>
                  <a:lnTo>
                    <a:pt x="1653" y="1071"/>
                  </a:lnTo>
                  <a:lnTo>
                    <a:pt x="1652" y="1064"/>
                  </a:lnTo>
                  <a:lnTo>
                    <a:pt x="1652" y="1059"/>
                  </a:lnTo>
                  <a:lnTo>
                    <a:pt x="1653" y="1054"/>
                  </a:lnTo>
                  <a:lnTo>
                    <a:pt x="1656" y="1049"/>
                  </a:lnTo>
                  <a:close/>
                  <a:moveTo>
                    <a:pt x="1562" y="900"/>
                  </a:moveTo>
                  <a:lnTo>
                    <a:pt x="1575" y="895"/>
                  </a:lnTo>
                  <a:lnTo>
                    <a:pt x="1586" y="892"/>
                  </a:lnTo>
                  <a:lnTo>
                    <a:pt x="1593" y="891"/>
                  </a:lnTo>
                  <a:lnTo>
                    <a:pt x="1600" y="890"/>
                  </a:lnTo>
                  <a:lnTo>
                    <a:pt x="1608" y="890"/>
                  </a:lnTo>
                  <a:lnTo>
                    <a:pt x="1617" y="890"/>
                  </a:lnTo>
                  <a:lnTo>
                    <a:pt x="1623" y="922"/>
                  </a:lnTo>
                  <a:lnTo>
                    <a:pt x="1630" y="959"/>
                  </a:lnTo>
                  <a:lnTo>
                    <a:pt x="1635" y="1000"/>
                  </a:lnTo>
                  <a:lnTo>
                    <a:pt x="1640" y="1045"/>
                  </a:lnTo>
                  <a:lnTo>
                    <a:pt x="1645" y="1093"/>
                  </a:lnTo>
                  <a:lnTo>
                    <a:pt x="1649" y="1142"/>
                  </a:lnTo>
                  <a:lnTo>
                    <a:pt x="1653" y="1195"/>
                  </a:lnTo>
                  <a:lnTo>
                    <a:pt x="1655" y="1248"/>
                  </a:lnTo>
                  <a:lnTo>
                    <a:pt x="1657" y="1302"/>
                  </a:lnTo>
                  <a:lnTo>
                    <a:pt x="1657" y="1355"/>
                  </a:lnTo>
                  <a:lnTo>
                    <a:pt x="1657" y="1408"/>
                  </a:lnTo>
                  <a:lnTo>
                    <a:pt x="1656" y="1459"/>
                  </a:lnTo>
                  <a:lnTo>
                    <a:pt x="1653" y="1509"/>
                  </a:lnTo>
                  <a:lnTo>
                    <a:pt x="1650" y="1556"/>
                  </a:lnTo>
                  <a:lnTo>
                    <a:pt x="1644" y="1599"/>
                  </a:lnTo>
                  <a:lnTo>
                    <a:pt x="1637" y="1638"/>
                  </a:lnTo>
                  <a:lnTo>
                    <a:pt x="1624" y="1638"/>
                  </a:lnTo>
                  <a:lnTo>
                    <a:pt x="1612" y="1638"/>
                  </a:lnTo>
                  <a:lnTo>
                    <a:pt x="1598" y="1639"/>
                  </a:lnTo>
                  <a:lnTo>
                    <a:pt x="1585" y="1639"/>
                  </a:lnTo>
                  <a:lnTo>
                    <a:pt x="1577" y="1635"/>
                  </a:lnTo>
                  <a:lnTo>
                    <a:pt x="1567" y="1632"/>
                  </a:lnTo>
                  <a:lnTo>
                    <a:pt x="1559" y="1627"/>
                  </a:lnTo>
                  <a:lnTo>
                    <a:pt x="1549" y="1624"/>
                  </a:lnTo>
                  <a:lnTo>
                    <a:pt x="1543" y="1583"/>
                  </a:lnTo>
                  <a:lnTo>
                    <a:pt x="1538" y="1541"/>
                  </a:lnTo>
                  <a:lnTo>
                    <a:pt x="1535" y="1496"/>
                  </a:lnTo>
                  <a:lnTo>
                    <a:pt x="1533" y="1451"/>
                  </a:lnTo>
                  <a:lnTo>
                    <a:pt x="1533" y="1406"/>
                  </a:lnTo>
                  <a:lnTo>
                    <a:pt x="1533" y="1358"/>
                  </a:lnTo>
                  <a:lnTo>
                    <a:pt x="1535" y="1310"/>
                  </a:lnTo>
                  <a:lnTo>
                    <a:pt x="1537" y="1263"/>
                  </a:lnTo>
                  <a:lnTo>
                    <a:pt x="1542" y="1168"/>
                  </a:lnTo>
                  <a:lnTo>
                    <a:pt x="1549" y="1074"/>
                  </a:lnTo>
                  <a:lnTo>
                    <a:pt x="1557" y="984"/>
                  </a:lnTo>
                  <a:lnTo>
                    <a:pt x="1562" y="900"/>
                  </a:lnTo>
                  <a:close/>
                  <a:moveTo>
                    <a:pt x="1489" y="1021"/>
                  </a:moveTo>
                  <a:lnTo>
                    <a:pt x="1511" y="1021"/>
                  </a:lnTo>
                  <a:lnTo>
                    <a:pt x="1521" y="1030"/>
                  </a:lnTo>
                  <a:lnTo>
                    <a:pt x="1529" y="1041"/>
                  </a:lnTo>
                  <a:lnTo>
                    <a:pt x="1533" y="1046"/>
                  </a:lnTo>
                  <a:lnTo>
                    <a:pt x="1534" y="1053"/>
                  </a:lnTo>
                  <a:lnTo>
                    <a:pt x="1533" y="1056"/>
                  </a:lnTo>
                  <a:lnTo>
                    <a:pt x="1532" y="1059"/>
                  </a:lnTo>
                  <a:lnTo>
                    <a:pt x="1529" y="1062"/>
                  </a:lnTo>
                  <a:lnTo>
                    <a:pt x="1527" y="1066"/>
                  </a:lnTo>
                  <a:lnTo>
                    <a:pt x="1517" y="1060"/>
                  </a:lnTo>
                  <a:lnTo>
                    <a:pt x="1510" y="1055"/>
                  </a:lnTo>
                  <a:lnTo>
                    <a:pt x="1505" y="1051"/>
                  </a:lnTo>
                  <a:lnTo>
                    <a:pt x="1501" y="1045"/>
                  </a:lnTo>
                  <a:lnTo>
                    <a:pt x="1495" y="1035"/>
                  </a:lnTo>
                  <a:lnTo>
                    <a:pt x="1489" y="1021"/>
                  </a:lnTo>
                  <a:close/>
                  <a:moveTo>
                    <a:pt x="1480" y="1078"/>
                  </a:moveTo>
                  <a:lnTo>
                    <a:pt x="1485" y="1074"/>
                  </a:lnTo>
                  <a:lnTo>
                    <a:pt x="1491" y="1071"/>
                  </a:lnTo>
                  <a:lnTo>
                    <a:pt x="1499" y="1078"/>
                  </a:lnTo>
                  <a:lnTo>
                    <a:pt x="1507" y="1086"/>
                  </a:lnTo>
                  <a:lnTo>
                    <a:pt x="1518" y="1094"/>
                  </a:lnTo>
                  <a:lnTo>
                    <a:pt x="1532" y="1102"/>
                  </a:lnTo>
                  <a:lnTo>
                    <a:pt x="1528" y="1110"/>
                  </a:lnTo>
                  <a:lnTo>
                    <a:pt x="1525" y="1116"/>
                  </a:lnTo>
                  <a:lnTo>
                    <a:pt x="1519" y="1116"/>
                  </a:lnTo>
                  <a:lnTo>
                    <a:pt x="1505" y="1105"/>
                  </a:lnTo>
                  <a:lnTo>
                    <a:pt x="1495" y="1097"/>
                  </a:lnTo>
                  <a:lnTo>
                    <a:pt x="1487" y="1087"/>
                  </a:lnTo>
                  <a:lnTo>
                    <a:pt x="1480" y="1078"/>
                  </a:lnTo>
                  <a:close/>
                  <a:moveTo>
                    <a:pt x="1472" y="997"/>
                  </a:moveTo>
                  <a:lnTo>
                    <a:pt x="1467" y="997"/>
                  </a:lnTo>
                  <a:lnTo>
                    <a:pt x="1465" y="995"/>
                  </a:lnTo>
                  <a:lnTo>
                    <a:pt x="1463" y="995"/>
                  </a:lnTo>
                  <a:lnTo>
                    <a:pt x="1467" y="984"/>
                  </a:lnTo>
                  <a:lnTo>
                    <a:pt x="1471" y="973"/>
                  </a:lnTo>
                  <a:lnTo>
                    <a:pt x="1475" y="974"/>
                  </a:lnTo>
                  <a:lnTo>
                    <a:pt x="1478" y="975"/>
                  </a:lnTo>
                  <a:lnTo>
                    <a:pt x="1479" y="978"/>
                  </a:lnTo>
                  <a:lnTo>
                    <a:pt x="1479" y="981"/>
                  </a:lnTo>
                  <a:lnTo>
                    <a:pt x="1479" y="984"/>
                  </a:lnTo>
                  <a:lnTo>
                    <a:pt x="1477" y="987"/>
                  </a:lnTo>
                  <a:lnTo>
                    <a:pt x="1475" y="991"/>
                  </a:lnTo>
                  <a:lnTo>
                    <a:pt x="1472" y="997"/>
                  </a:lnTo>
                  <a:close/>
                  <a:moveTo>
                    <a:pt x="1517" y="1180"/>
                  </a:moveTo>
                  <a:lnTo>
                    <a:pt x="1511" y="1180"/>
                  </a:lnTo>
                  <a:lnTo>
                    <a:pt x="1506" y="1182"/>
                  </a:lnTo>
                  <a:lnTo>
                    <a:pt x="1496" y="1172"/>
                  </a:lnTo>
                  <a:lnTo>
                    <a:pt x="1485" y="1163"/>
                  </a:lnTo>
                  <a:lnTo>
                    <a:pt x="1476" y="1152"/>
                  </a:lnTo>
                  <a:lnTo>
                    <a:pt x="1465" y="1142"/>
                  </a:lnTo>
                  <a:lnTo>
                    <a:pt x="1466" y="1139"/>
                  </a:lnTo>
                  <a:lnTo>
                    <a:pt x="1467" y="1136"/>
                  </a:lnTo>
                  <a:lnTo>
                    <a:pt x="1469" y="1135"/>
                  </a:lnTo>
                  <a:lnTo>
                    <a:pt x="1472" y="1134"/>
                  </a:lnTo>
                  <a:lnTo>
                    <a:pt x="1477" y="1135"/>
                  </a:lnTo>
                  <a:lnTo>
                    <a:pt x="1481" y="1136"/>
                  </a:lnTo>
                  <a:lnTo>
                    <a:pt x="1485" y="1138"/>
                  </a:lnTo>
                  <a:lnTo>
                    <a:pt x="1489" y="1140"/>
                  </a:lnTo>
                  <a:lnTo>
                    <a:pt x="1494" y="1144"/>
                  </a:lnTo>
                  <a:lnTo>
                    <a:pt x="1499" y="1148"/>
                  </a:lnTo>
                  <a:lnTo>
                    <a:pt x="1503" y="1152"/>
                  </a:lnTo>
                  <a:lnTo>
                    <a:pt x="1507" y="1157"/>
                  </a:lnTo>
                  <a:lnTo>
                    <a:pt x="1510" y="1163"/>
                  </a:lnTo>
                  <a:lnTo>
                    <a:pt x="1514" y="1169"/>
                  </a:lnTo>
                  <a:lnTo>
                    <a:pt x="1516" y="1174"/>
                  </a:lnTo>
                  <a:lnTo>
                    <a:pt x="1517" y="1180"/>
                  </a:lnTo>
                  <a:close/>
                  <a:moveTo>
                    <a:pt x="1454" y="1209"/>
                  </a:moveTo>
                  <a:lnTo>
                    <a:pt x="1459" y="1205"/>
                  </a:lnTo>
                  <a:lnTo>
                    <a:pt x="1463" y="1202"/>
                  </a:lnTo>
                  <a:lnTo>
                    <a:pt x="1467" y="1202"/>
                  </a:lnTo>
                  <a:lnTo>
                    <a:pt x="1471" y="1202"/>
                  </a:lnTo>
                  <a:lnTo>
                    <a:pt x="1482" y="1207"/>
                  </a:lnTo>
                  <a:lnTo>
                    <a:pt x="1498" y="1215"/>
                  </a:lnTo>
                  <a:lnTo>
                    <a:pt x="1502" y="1256"/>
                  </a:lnTo>
                  <a:lnTo>
                    <a:pt x="1501" y="1256"/>
                  </a:lnTo>
                  <a:lnTo>
                    <a:pt x="1499" y="1258"/>
                  </a:lnTo>
                  <a:lnTo>
                    <a:pt x="1475" y="1232"/>
                  </a:lnTo>
                  <a:lnTo>
                    <a:pt x="1462" y="1219"/>
                  </a:lnTo>
                  <a:lnTo>
                    <a:pt x="1457" y="1212"/>
                  </a:lnTo>
                  <a:lnTo>
                    <a:pt x="1454" y="1209"/>
                  </a:lnTo>
                  <a:close/>
                  <a:moveTo>
                    <a:pt x="1451" y="1257"/>
                  </a:moveTo>
                  <a:lnTo>
                    <a:pt x="1459" y="1260"/>
                  </a:lnTo>
                  <a:lnTo>
                    <a:pt x="1469" y="1268"/>
                  </a:lnTo>
                  <a:lnTo>
                    <a:pt x="1482" y="1279"/>
                  </a:lnTo>
                  <a:lnTo>
                    <a:pt x="1492" y="1288"/>
                  </a:lnTo>
                  <a:lnTo>
                    <a:pt x="1492" y="1301"/>
                  </a:lnTo>
                  <a:lnTo>
                    <a:pt x="1494" y="1314"/>
                  </a:lnTo>
                  <a:lnTo>
                    <a:pt x="1489" y="1314"/>
                  </a:lnTo>
                  <a:lnTo>
                    <a:pt x="1486" y="1313"/>
                  </a:lnTo>
                  <a:lnTo>
                    <a:pt x="1483" y="1313"/>
                  </a:lnTo>
                  <a:lnTo>
                    <a:pt x="1480" y="1310"/>
                  </a:lnTo>
                  <a:lnTo>
                    <a:pt x="1477" y="1308"/>
                  </a:lnTo>
                  <a:lnTo>
                    <a:pt x="1475" y="1304"/>
                  </a:lnTo>
                  <a:lnTo>
                    <a:pt x="1468" y="1296"/>
                  </a:lnTo>
                  <a:lnTo>
                    <a:pt x="1463" y="1286"/>
                  </a:lnTo>
                  <a:lnTo>
                    <a:pt x="1456" y="1266"/>
                  </a:lnTo>
                  <a:lnTo>
                    <a:pt x="1451" y="1257"/>
                  </a:lnTo>
                  <a:close/>
                  <a:moveTo>
                    <a:pt x="1510" y="2736"/>
                  </a:moveTo>
                  <a:lnTo>
                    <a:pt x="1502" y="2728"/>
                  </a:lnTo>
                  <a:lnTo>
                    <a:pt x="1498" y="2722"/>
                  </a:lnTo>
                  <a:lnTo>
                    <a:pt x="1497" y="2717"/>
                  </a:lnTo>
                  <a:lnTo>
                    <a:pt x="1498" y="2711"/>
                  </a:lnTo>
                  <a:lnTo>
                    <a:pt x="1517" y="2705"/>
                  </a:lnTo>
                  <a:lnTo>
                    <a:pt x="1542" y="2700"/>
                  </a:lnTo>
                  <a:lnTo>
                    <a:pt x="1557" y="2697"/>
                  </a:lnTo>
                  <a:lnTo>
                    <a:pt x="1573" y="2695"/>
                  </a:lnTo>
                  <a:lnTo>
                    <a:pt x="1589" y="2693"/>
                  </a:lnTo>
                  <a:lnTo>
                    <a:pt x="1603" y="2691"/>
                  </a:lnTo>
                  <a:lnTo>
                    <a:pt x="1619" y="2691"/>
                  </a:lnTo>
                  <a:lnTo>
                    <a:pt x="1634" y="2691"/>
                  </a:lnTo>
                  <a:lnTo>
                    <a:pt x="1648" y="2693"/>
                  </a:lnTo>
                  <a:lnTo>
                    <a:pt x="1660" y="2696"/>
                  </a:lnTo>
                  <a:lnTo>
                    <a:pt x="1666" y="2698"/>
                  </a:lnTo>
                  <a:lnTo>
                    <a:pt x="1671" y="2700"/>
                  </a:lnTo>
                  <a:lnTo>
                    <a:pt x="1675" y="2703"/>
                  </a:lnTo>
                  <a:lnTo>
                    <a:pt x="1679" y="2706"/>
                  </a:lnTo>
                  <a:lnTo>
                    <a:pt x="1682" y="2711"/>
                  </a:lnTo>
                  <a:lnTo>
                    <a:pt x="1686" y="2715"/>
                  </a:lnTo>
                  <a:lnTo>
                    <a:pt x="1688" y="2719"/>
                  </a:lnTo>
                  <a:lnTo>
                    <a:pt x="1689" y="2724"/>
                  </a:lnTo>
                  <a:lnTo>
                    <a:pt x="1667" y="2725"/>
                  </a:lnTo>
                  <a:lnTo>
                    <a:pt x="1643" y="2726"/>
                  </a:lnTo>
                  <a:lnTo>
                    <a:pt x="1620" y="2729"/>
                  </a:lnTo>
                  <a:lnTo>
                    <a:pt x="1597" y="2731"/>
                  </a:lnTo>
                  <a:lnTo>
                    <a:pt x="1574" y="2733"/>
                  </a:lnTo>
                  <a:lnTo>
                    <a:pt x="1552" y="2734"/>
                  </a:lnTo>
                  <a:lnTo>
                    <a:pt x="1530" y="2735"/>
                  </a:lnTo>
                  <a:lnTo>
                    <a:pt x="1510" y="2736"/>
                  </a:lnTo>
                  <a:close/>
                  <a:moveTo>
                    <a:pt x="1744" y="1409"/>
                  </a:moveTo>
                  <a:lnTo>
                    <a:pt x="1743" y="1413"/>
                  </a:lnTo>
                  <a:lnTo>
                    <a:pt x="1739" y="1416"/>
                  </a:lnTo>
                  <a:lnTo>
                    <a:pt x="1736" y="1419"/>
                  </a:lnTo>
                  <a:lnTo>
                    <a:pt x="1732" y="1422"/>
                  </a:lnTo>
                  <a:lnTo>
                    <a:pt x="1724" y="1427"/>
                  </a:lnTo>
                  <a:lnTo>
                    <a:pt x="1718" y="1428"/>
                  </a:lnTo>
                  <a:lnTo>
                    <a:pt x="1710" y="1422"/>
                  </a:lnTo>
                  <a:lnTo>
                    <a:pt x="1701" y="1417"/>
                  </a:lnTo>
                  <a:lnTo>
                    <a:pt x="1693" y="1413"/>
                  </a:lnTo>
                  <a:lnTo>
                    <a:pt x="1686" y="1409"/>
                  </a:lnTo>
                  <a:lnTo>
                    <a:pt x="1693" y="1397"/>
                  </a:lnTo>
                  <a:lnTo>
                    <a:pt x="1702" y="1387"/>
                  </a:lnTo>
                  <a:lnTo>
                    <a:pt x="1712" y="1392"/>
                  </a:lnTo>
                  <a:lnTo>
                    <a:pt x="1723" y="1397"/>
                  </a:lnTo>
                  <a:lnTo>
                    <a:pt x="1733" y="1402"/>
                  </a:lnTo>
                  <a:lnTo>
                    <a:pt x="1744" y="1409"/>
                  </a:lnTo>
                  <a:close/>
                  <a:moveTo>
                    <a:pt x="1686" y="1344"/>
                  </a:moveTo>
                  <a:lnTo>
                    <a:pt x="1693" y="1340"/>
                  </a:lnTo>
                  <a:lnTo>
                    <a:pt x="1700" y="1337"/>
                  </a:lnTo>
                  <a:lnTo>
                    <a:pt x="1715" y="1351"/>
                  </a:lnTo>
                  <a:lnTo>
                    <a:pt x="1731" y="1364"/>
                  </a:lnTo>
                  <a:lnTo>
                    <a:pt x="1725" y="1370"/>
                  </a:lnTo>
                  <a:lnTo>
                    <a:pt x="1719" y="1377"/>
                  </a:lnTo>
                  <a:lnTo>
                    <a:pt x="1711" y="1375"/>
                  </a:lnTo>
                  <a:lnTo>
                    <a:pt x="1705" y="1373"/>
                  </a:lnTo>
                  <a:lnTo>
                    <a:pt x="1697" y="1371"/>
                  </a:lnTo>
                  <a:lnTo>
                    <a:pt x="1692" y="1366"/>
                  </a:lnTo>
                  <a:lnTo>
                    <a:pt x="1688" y="1362"/>
                  </a:lnTo>
                  <a:lnTo>
                    <a:pt x="1686" y="1357"/>
                  </a:lnTo>
                  <a:lnTo>
                    <a:pt x="1685" y="1352"/>
                  </a:lnTo>
                  <a:lnTo>
                    <a:pt x="1686" y="1344"/>
                  </a:lnTo>
                  <a:close/>
                  <a:moveTo>
                    <a:pt x="1735" y="1295"/>
                  </a:moveTo>
                  <a:lnTo>
                    <a:pt x="1732" y="1297"/>
                  </a:lnTo>
                  <a:lnTo>
                    <a:pt x="1728" y="1299"/>
                  </a:lnTo>
                  <a:lnTo>
                    <a:pt x="1723" y="1301"/>
                  </a:lnTo>
                  <a:lnTo>
                    <a:pt x="1717" y="1302"/>
                  </a:lnTo>
                  <a:lnTo>
                    <a:pt x="1705" y="1304"/>
                  </a:lnTo>
                  <a:lnTo>
                    <a:pt x="1696" y="1305"/>
                  </a:lnTo>
                  <a:lnTo>
                    <a:pt x="1682" y="1298"/>
                  </a:lnTo>
                  <a:lnTo>
                    <a:pt x="1670" y="1291"/>
                  </a:lnTo>
                  <a:lnTo>
                    <a:pt x="1679" y="1287"/>
                  </a:lnTo>
                  <a:lnTo>
                    <a:pt x="1695" y="1282"/>
                  </a:lnTo>
                  <a:lnTo>
                    <a:pt x="1711" y="1278"/>
                  </a:lnTo>
                  <a:lnTo>
                    <a:pt x="1724" y="1277"/>
                  </a:lnTo>
                  <a:lnTo>
                    <a:pt x="1735" y="1295"/>
                  </a:lnTo>
                  <a:close/>
                  <a:moveTo>
                    <a:pt x="1727" y="1230"/>
                  </a:moveTo>
                  <a:lnTo>
                    <a:pt x="1726" y="1242"/>
                  </a:lnTo>
                  <a:lnTo>
                    <a:pt x="1725" y="1253"/>
                  </a:lnTo>
                  <a:lnTo>
                    <a:pt x="1718" y="1253"/>
                  </a:lnTo>
                  <a:lnTo>
                    <a:pt x="1712" y="1254"/>
                  </a:lnTo>
                  <a:lnTo>
                    <a:pt x="1699" y="1248"/>
                  </a:lnTo>
                  <a:lnTo>
                    <a:pt x="1687" y="1242"/>
                  </a:lnTo>
                  <a:lnTo>
                    <a:pt x="1674" y="1234"/>
                  </a:lnTo>
                  <a:lnTo>
                    <a:pt x="1662" y="1228"/>
                  </a:lnTo>
                  <a:lnTo>
                    <a:pt x="1669" y="1222"/>
                  </a:lnTo>
                  <a:lnTo>
                    <a:pt x="1676" y="1215"/>
                  </a:lnTo>
                  <a:lnTo>
                    <a:pt x="1687" y="1215"/>
                  </a:lnTo>
                  <a:lnTo>
                    <a:pt x="1696" y="1217"/>
                  </a:lnTo>
                  <a:lnTo>
                    <a:pt x="1704" y="1220"/>
                  </a:lnTo>
                  <a:lnTo>
                    <a:pt x="1711" y="1222"/>
                  </a:lnTo>
                  <a:lnTo>
                    <a:pt x="1720" y="1227"/>
                  </a:lnTo>
                  <a:lnTo>
                    <a:pt x="1727" y="1230"/>
                  </a:lnTo>
                  <a:close/>
                  <a:moveTo>
                    <a:pt x="1668" y="1766"/>
                  </a:moveTo>
                  <a:lnTo>
                    <a:pt x="1669" y="1819"/>
                  </a:lnTo>
                  <a:lnTo>
                    <a:pt x="1671" y="1871"/>
                  </a:lnTo>
                  <a:lnTo>
                    <a:pt x="1673" y="1923"/>
                  </a:lnTo>
                  <a:lnTo>
                    <a:pt x="1675" y="1976"/>
                  </a:lnTo>
                  <a:lnTo>
                    <a:pt x="1677" y="2029"/>
                  </a:lnTo>
                  <a:lnTo>
                    <a:pt x="1679" y="2082"/>
                  </a:lnTo>
                  <a:lnTo>
                    <a:pt x="1681" y="2135"/>
                  </a:lnTo>
                  <a:lnTo>
                    <a:pt x="1683" y="2188"/>
                  </a:lnTo>
                  <a:lnTo>
                    <a:pt x="1686" y="2240"/>
                  </a:lnTo>
                  <a:lnTo>
                    <a:pt x="1687" y="2293"/>
                  </a:lnTo>
                  <a:lnTo>
                    <a:pt x="1689" y="2346"/>
                  </a:lnTo>
                  <a:lnTo>
                    <a:pt x="1690" y="2399"/>
                  </a:lnTo>
                  <a:lnTo>
                    <a:pt x="1690" y="2452"/>
                  </a:lnTo>
                  <a:lnTo>
                    <a:pt x="1690" y="2506"/>
                  </a:lnTo>
                  <a:lnTo>
                    <a:pt x="1689" y="2558"/>
                  </a:lnTo>
                  <a:lnTo>
                    <a:pt x="1688" y="2611"/>
                  </a:lnTo>
                  <a:lnTo>
                    <a:pt x="1681" y="2624"/>
                  </a:lnTo>
                  <a:lnTo>
                    <a:pt x="1676" y="2638"/>
                  </a:lnTo>
                  <a:lnTo>
                    <a:pt x="1662" y="2641"/>
                  </a:lnTo>
                  <a:lnTo>
                    <a:pt x="1649" y="2643"/>
                  </a:lnTo>
                  <a:lnTo>
                    <a:pt x="1634" y="2645"/>
                  </a:lnTo>
                  <a:lnTo>
                    <a:pt x="1619" y="2645"/>
                  </a:lnTo>
                  <a:lnTo>
                    <a:pt x="1590" y="2645"/>
                  </a:lnTo>
                  <a:lnTo>
                    <a:pt x="1563" y="2645"/>
                  </a:lnTo>
                  <a:lnTo>
                    <a:pt x="1549" y="2641"/>
                  </a:lnTo>
                  <a:lnTo>
                    <a:pt x="1536" y="2638"/>
                  </a:lnTo>
                  <a:lnTo>
                    <a:pt x="1522" y="2633"/>
                  </a:lnTo>
                  <a:lnTo>
                    <a:pt x="1509" y="2630"/>
                  </a:lnTo>
                  <a:lnTo>
                    <a:pt x="1510" y="2575"/>
                  </a:lnTo>
                  <a:lnTo>
                    <a:pt x="1513" y="2520"/>
                  </a:lnTo>
                  <a:lnTo>
                    <a:pt x="1515" y="2467"/>
                  </a:lnTo>
                  <a:lnTo>
                    <a:pt x="1516" y="2412"/>
                  </a:lnTo>
                  <a:lnTo>
                    <a:pt x="1518" y="2357"/>
                  </a:lnTo>
                  <a:lnTo>
                    <a:pt x="1519" y="2302"/>
                  </a:lnTo>
                  <a:lnTo>
                    <a:pt x="1521" y="2247"/>
                  </a:lnTo>
                  <a:lnTo>
                    <a:pt x="1523" y="2192"/>
                  </a:lnTo>
                  <a:lnTo>
                    <a:pt x="1524" y="2137"/>
                  </a:lnTo>
                  <a:lnTo>
                    <a:pt x="1526" y="2082"/>
                  </a:lnTo>
                  <a:lnTo>
                    <a:pt x="1528" y="2027"/>
                  </a:lnTo>
                  <a:lnTo>
                    <a:pt x="1530" y="1973"/>
                  </a:lnTo>
                  <a:lnTo>
                    <a:pt x="1532" y="1918"/>
                  </a:lnTo>
                  <a:lnTo>
                    <a:pt x="1534" y="1863"/>
                  </a:lnTo>
                  <a:lnTo>
                    <a:pt x="1536" y="1808"/>
                  </a:lnTo>
                  <a:lnTo>
                    <a:pt x="1537" y="1753"/>
                  </a:lnTo>
                  <a:lnTo>
                    <a:pt x="1570" y="1752"/>
                  </a:lnTo>
                  <a:lnTo>
                    <a:pt x="1599" y="1753"/>
                  </a:lnTo>
                  <a:lnTo>
                    <a:pt x="1614" y="1754"/>
                  </a:lnTo>
                  <a:lnTo>
                    <a:pt x="1631" y="1757"/>
                  </a:lnTo>
                  <a:lnTo>
                    <a:pt x="1648" y="1761"/>
                  </a:lnTo>
                  <a:lnTo>
                    <a:pt x="1668" y="1766"/>
                  </a:lnTo>
                  <a:close/>
                  <a:moveTo>
                    <a:pt x="1552" y="1662"/>
                  </a:moveTo>
                  <a:lnTo>
                    <a:pt x="1578" y="1666"/>
                  </a:lnTo>
                  <a:lnTo>
                    <a:pt x="1604" y="1671"/>
                  </a:lnTo>
                  <a:lnTo>
                    <a:pt x="1618" y="1674"/>
                  </a:lnTo>
                  <a:lnTo>
                    <a:pt x="1632" y="1678"/>
                  </a:lnTo>
                  <a:lnTo>
                    <a:pt x="1645" y="1682"/>
                  </a:lnTo>
                  <a:lnTo>
                    <a:pt x="1661" y="1689"/>
                  </a:lnTo>
                  <a:lnTo>
                    <a:pt x="1660" y="1698"/>
                  </a:lnTo>
                  <a:lnTo>
                    <a:pt x="1660" y="1707"/>
                  </a:lnTo>
                  <a:lnTo>
                    <a:pt x="1644" y="1709"/>
                  </a:lnTo>
                  <a:lnTo>
                    <a:pt x="1629" y="1710"/>
                  </a:lnTo>
                  <a:lnTo>
                    <a:pt x="1613" y="1712"/>
                  </a:lnTo>
                  <a:lnTo>
                    <a:pt x="1598" y="1714"/>
                  </a:lnTo>
                  <a:lnTo>
                    <a:pt x="1585" y="1713"/>
                  </a:lnTo>
                  <a:lnTo>
                    <a:pt x="1573" y="1712"/>
                  </a:lnTo>
                  <a:lnTo>
                    <a:pt x="1560" y="1711"/>
                  </a:lnTo>
                  <a:lnTo>
                    <a:pt x="1547" y="1710"/>
                  </a:lnTo>
                  <a:lnTo>
                    <a:pt x="1543" y="1700"/>
                  </a:lnTo>
                  <a:lnTo>
                    <a:pt x="1540" y="1693"/>
                  </a:lnTo>
                  <a:lnTo>
                    <a:pt x="1539" y="1688"/>
                  </a:lnTo>
                  <a:lnTo>
                    <a:pt x="1540" y="1682"/>
                  </a:lnTo>
                  <a:lnTo>
                    <a:pt x="1544" y="1674"/>
                  </a:lnTo>
                  <a:lnTo>
                    <a:pt x="1552" y="1662"/>
                  </a:lnTo>
                  <a:close/>
                  <a:moveTo>
                    <a:pt x="1501" y="1531"/>
                  </a:moveTo>
                  <a:lnTo>
                    <a:pt x="1505" y="1542"/>
                  </a:lnTo>
                  <a:lnTo>
                    <a:pt x="1509" y="1552"/>
                  </a:lnTo>
                  <a:lnTo>
                    <a:pt x="1511" y="1564"/>
                  </a:lnTo>
                  <a:lnTo>
                    <a:pt x="1514" y="1576"/>
                  </a:lnTo>
                  <a:lnTo>
                    <a:pt x="1513" y="1587"/>
                  </a:lnTo>
                  <a:lnTo>
                    <a:pt x="1511" y="1598"/>
                  </a:lnTo>
                  <a:lnTo>
                    <a:pt x="1509" y="1603"/>
                  </a:lnTo>
                  <a:lnTo>
                    <a:pt x="1507" y="1608"/>
                  </a:lnTo>
                  <a:lnTo>
                    <a:pt x="1504" y="1613"/>
                  </a:lnTo>
                  <a:lnTo>
                    <a:pt x="1501" y="1617"/>
                  </a:lnTo>
                  <a:lnTo>
                    <a:pt x="1500" y="1616"/>
                  </a:lnTo>
                  <a:lnTo>
                    <a:pt x="1500" y="1614"/>
                  </a:lnTo>
                  <a:lnTo>
                    <a:pt x="1496" y="1599"/>
                  </a:lnTo>
                  <a:lnTo>
                    <a:pt x="1490" y="1570"/>
                  </a:lnTo>
                  <a:lnTo>
                    <a:pt x="1489" y="1557"/>
                  </a:lnTo>
                  <a:lnTo>
                    <a:pt x="1490" y="1544"/>
                  </a:lnTo>
                  <a:lnTo>
                    <a:pt x="1491" y="1539"/>
                  </a:lnTo>
                  <a:lnTo>
                    <a:pt x="1494" y="1534"/>
                  </a:lnTo>
                  <a:lnTo>
                    <a:pt x="1497" y="1532"/>
                  </a:lnTo>
                  <a:lnTo>
                    <a:pt x="1501" y="1531"/>
                  </a:lnTo>
                  <a:close/>
                  <a:moveTo>
                    <a:pt x="1429" y="1466"/>
                  </a:moveTo>
                  <a:lnTo>
                    <a:pt x="1434" y="1454"/>
                  </a:lnTo>
                  <a:lnTo>
                    <a:pt x="1441" y="1445"/>
                  </a:lnTo>
                  <a:lnTo>
                    <a:pt x="1452" y="1451"/>
                  </a:lnTo>
                  <a:lnTo>
                    <a:pt x="1465" y="1456"/>
                  </a:lnTo>
                  <a:lnTo>
                    <a:pt x="1477" y="1463"/>
                  </a:lnTo>
                  <a:lnTo>
                    <a:pt x="1489" y="1468"/>
                  </a:lnTo>
                  <a:lnTo>
                    <a:pt x="1489" y="1476"/>
                  </a:lnTo>
                  <a:lnTo>
                    <a:pt x="1487" y="1490"/>
                  </a:lnTo>
                  <a:lnTo>
                    <a:pt x="1484" y="1502"/>
                  </a:lnTo>
                  <a:lnTo>
                    <a:pt x="1482" y="1506"/>
                  </a:lnTo>
                  <a:lnTo>
                    <a:pt x="1468" y="1495"/>
                  </a:lnTo>
                  <a:lnTo>
                    <a:pt x="1454" y="1485"/>
                  </a:lnTo>
                  <a:lnTo>
                    <a:pt x="1442" y="1475"/>
                  </a:lnTo>
                  <a:lnTo>
                    <a:pt x="1429" y="1466"/>
                  </a:lnTo>
                  <a:close/>
                  <a:moveTo>
                    <a:pt x="1424" y="1525"/>
                  </a:moveTo>
                  <a:lnTo>
                    <a:pt x="1431" y="1518"/>
                  </a:lnTo>
                  <a:lnTo>
                    <a:pt x="1439" y="1510"/>
                  </a:lnTo>
                  <a:lnTo>
                    <a:pt x="1450" y="1519"/>
                  </a:lnTo>
                  <a:lnTo>
                    <a:pt x="1462" y="1527"/>
                  </a:lnTo>
                  <a:lnTo>
                    <a:pt x="1473" y="1536"/>
                  </a:lnTo>
                  <a:lnTo>
                    <a:pt x="1486" y="1544"/>
                  </a:lnTo>
                  <a:lnTo>
                    <a:pt x="1484" y="1548"/>
                  </a:lnTo>
                  <a:lnTo>
                    <a:pt x="1482" y="1556"/>
                  </a:lnTo>
                  <a:lnTo>
                    <a:pt x="1478" y="1562"/>
                  </a:lnTo>
                  <a:lnTo>
                    <a:pt x="1475" y="1565"/>
                  </a:lnTo>
                  <a:lnTo>
                    <a:pt x="1461" y="1555"/>
                  </a:lnTo>
                  <a:lnTo>
                    <a:pt x="1448" y="1545"/>
                  </a:lnTo>
                  <a:lnTo>
                    <a:pt x="1435" y="1534"/>
                  </a:lnTo>
                  <a:lnTo>
                    <a:pt x="1424" y="1525"/>
                  </a:lnTo>
                  <a:close/>
                  <a:moveTo>
                    <a:pt x="1448" y="1616"/>
                  </a:moveTo>
                  <a:lnTo>
                    <a:pt x="1442" y="1605"/>
                  </a:lnTo>
                  <a:lnTo>
                    <a:pt x="1437" y="1597"/>
                  </a:lnTo>
                  <a:lnTo>
                    <a:pt x="1433" y="1589"/>
                  </a:lnTo>
                  <a:lnTo>
                    <a:pt x="1431" y="1584"/>
                  </a:lnTo>
                  <a:lnTo>
                    <a:pt x="1430" y="1578"/>
                  </a:lnTo>
                  <a:lnTo>
                    <a:pt x="1430" y="1571"/>
                  </a:lnTo>
                  <a:lnTo>
                    <a:pt x="1430" y="1565"/>
                  </a:lnTo>
                  <a:lnTo>
                    <a:pt x="1431" y="1556"/>
                  </a:lnTo>
                  <a:lnTo>
                    <a:pt x="1438" y="1560"/>
                  </a:lnTo>
                  <a:lnTo>
                    <a:pt x="1444" y="1565"/>
                  </a:lnTo>
                  <a:lnTo>
                    <a:pt x="1450" y="1571"/>
                  </a:lnTo>
                  <a:lnTo>
                    <a:pt x="1456" y="1579"/>
                  </a:lnTo>
                  <a:lnTo>
                    <a:pt x="1461" y="1587"/>
                  </a:lnTo>
                  <a:lnTo>
                    <a:pt x="1465" y="1596"/>
                  </a:lnTo>
                  <a:lnTo>
                    <a:pt x="1467" y="1606"/>
                  </a:lnTo>
                  <a:lnTo>
                    <a:pt x="1468" y="1618"/>
                  </a:lnTo>
                  <a:lnTo>
                    <a:pt x="1458" y="1617"/>
                  </a:lnTo>
                  <a:lnTo>
                    <a:pt x="1448" y="1616"/>
                  </a:lnTo>
                  <a:close/>
                  <a:moveTo>
                    <a:pt x="1419" y="1605"/>
                  </a:moveTo>
                  <a:lnTo>
                    <a:pt x="1427" y="1615"/>
                  </a:lnTo>
                  <a:lnTo>
                    <a:pt x="1438" y="1627"/>
                  </a:lnTo>
                  <a:lnTo>
                    <a:pt x="1449" y="1642"/>
                  </a:lnTo>
                  <a:lnTo>
                    <a:pt x="1460" y="1658"/>
                  </a:lnTo>
                  <a:lnTo>
                    <a:pt x="1464" y="1666"/>
                  </a:lnTo>
                  <a:lnTo>
                    <a:pt x="1467" y="1671"/>
                  </a:lnTo>
                  <a:lnTo>
                    <a:pt x="1469" y="1676"/>
                  </a:lnTo>
                  <a:lnTo>
                    <a:pt x="1469" y="1680"/>
                  </a:lnTo>
                  <a:lnTo>
                    <a:pt x="1469" y="1682"/>
                  </a:lnTo>
                  <a:lnTo>
                    <a:pt x="1468" y="1683"/>
                  </a:lnTo>
                  <a:lnTo>
                    <a:pt x="1467" y="1683"/>
                  </a:lnTo>
                  <a:lnTo>
                    <a:pt x="1465" y="1683"/>
                  </a:lnTo>
                  <a:lnTo>
                    <a:pt x="1460" y="1682"/>
                  </a:lnTo>
                  <a:lnTo>
                    <a:pt x="1451" y="1678"/>
                  </a:lnTo>
                  <a:lnTo>
                    <a:pt x="1445" y="1673"/>
                  </a:lnTo>
                  <a:lnTo>
                    <a:pt x="1435" y="1664"/>
                  </a:lnTo>
                  <a:lnTo>
                    <a:pt x="1425" y="1652"/>
                  </a:lnTo>
                  <a:lnTo>
                    <a:pt x="1414" y="1639"/>
                  </a:lnTo>
                  <a:lnTo>
                    <a:pt x="1410" y="1633"/>
                  </a:lnTo>
                  <a:lnTo>
                    <a:pt x="1407" y="1626"/>
                  </a:lnTo>
                  <a:lnTo>
                    <a:pt x="1405" y="1621"/>
                  </a:lnTo>
                  <a:lnTo>
                    <a:pt x="1404" y="1616"/>
                  </a:lnTo>
                  <a:lnTo>
                    <a:pt x="1405" y="1612"/>
                  </a:lnTo>
                  <a:lnTo>
                    <a:pt x="1407" y="1608"/>
                  </a:lnTo>
                  <a:lnTo>
                    <a:pt x="1412" y="1606"/>
                  </a:lnTo>
                  <a:lnTo>
                    <a:pt x="1419" y="1605"/>
                  </a:lnTo>
                  <a:close/>
                  <a:moveTo>
                    <a:pt x="1382" y="1676"/>
                  </a:moveTo>
                  <a:lnTo>
                    <a:pt x="1385" y="1672"/>
                  </a:lnTo>
                  <a:lnTo>
                    <a:pt x="1389" y="1670"/>
                  </a:lnTo>
                  <a:lnTo>
                    <a:pt x="1393" y="1669"/>
                  </a:lnTo>
                  <a:lnTo>
                    <a:pt x="1399" y="1669"/>
                  </a:lnTo>
                  <a:lnTo>
                    <a:pt x="1403" y="1669"/>
                  </a:lnTo>
                  <a:lnTo>
                    <a:pt x="1408" y="1670"/>
                  </a:lnTo>
                  <a:lnTo>
                    <a:pt x="1413" y="1672"/>
                  </a:lnTo>
                  <a:lnTo>
                    <a:pt x="1419" y="1675"/>
                  </a:lnTo>
                  <a:lnTo>
                    <a:pt x="1429" y="1681"/>
                  </a:lnTo>
                  <a:lnTo>
                    <a:pt x="1440" y="1689"/>
                  </a:lnTo>
                  <a:lnTo>
                    <a:pt x="1450" y="1697"/>
                  </a:lnTo>
                  <a:lnTo>
                    <a:pt x="1460" y="1705"/>
                  </a:lnTo>
                  <a:lnTo>
                    <a:pt x="1459" y="1711"/>
                  </a:lnTo>
                  <a:lnTo>
                    <a:pt x="1458" y="1718"/>
                  </a:lnTo>
                  <a:lnTo>
                    <a:pt x="1449" y="1719"/>
                  </a:lnTo>
                  <a:lnTo>
                    <a:pt x="1442" y="1722"/>
                  </a:lnTo>
                  <a:lnTo>
                    <a:pt x="1430" y="1718"/>
                  </a:lnTo>
                  <a:lnTo>
                    <a:pt x="1421" y="1713"/>
                  </a:lnTo>
                  <a:lnTo>
                    <a:pt x="1412" y="1708"/>
                  </a:lnTo>
                  <a:lnTo>
                    <a:pt x="1405" y="1701"/>
                  </a:lnTo>
                  <a:lnTo>
                    <a:pt x="1392" y="1689"/>
                  </a:lnTo>
                  <a:lnTo>
                    <a:pt x="1382" y="1676"/>
                  </a:lnTo>
                  <a:close/>
                  <a:moveTo>
                    <a:pt x="1441" y="1791"/>
                  </a:moveTo>
                  <a:lnTo>
                    <a:pt x="1428" y="1785"/>
                  </a:lnTo>
                  <a:lnTo>
                    <a:pt x="1418" y="1778"/>
                  </a:lnTo>
                  <a:lnTo>
                    <a:pt x="1409" y="1770"/>
                  </a:lnTo>
                  <a:lnTo>
                    <a:pt x="1403" y="1763"/>
                  </a:lnTo>
                  <a:lnTo>
                    <a:pt x="1401" y="1759"/>
                  </a:lnTo>
                  <a:lnTo>
                    <a:pt x="1399" y="1755"/>
                  </a:lnTo>
                  <a:lnTo>
                    <a:pt x="1399" y="1751"/>
                  </a:lnTo>
                  <a:lnTo>
                    <a:pt x="1399" y="1747"/>
                  </a:lnTo>
                  <a:lnTo>
                    <a:pt x="1399" y="1742"/>
                  </a:lnTo>
                  <a:lnTo>
                    <a:pt x="1401" y="1737"/>
                  </a:lnTo>
                  <a:lnTo>
                    <a:pt x="1403" y="1732"/>
                  </a:lnTo>
                  <a:lnTo>
                    <a:pt x="1407" y="1727"/>
                  </a:lnTo>
                  <a:lnTo>
                    <a:pt x="1412" y="1730"/>
                  </a:lnTo>
                  <a:lnTo>
                    <a:pt x="1421" y="1735"/>
                  </a:lnTo>
                  <a:lnTo>
                    <a:pt x="1430" y="1743"/>
                  </a:lnTo>
                  <a:lnTo>
                    <a:pt x="1441" y="1751"/>
                  </a:lnTo>
                  <a:lnTo>
                    <a:pt x="1445" y="1756"/>
                  </a:lnTo>
                  <a:lnTo>
                    <a:pt x="1448" y="1761"/>
                  </a:lnTo>
                  <a:lnTo>
                    <a:pt x="1450" y="1766"/>
                  </a:lnTo>
                  <a:lnTo>
                    <a:pt x="1452" y="1771"/>
                  </a:lnTo>
                  <a:lnTo>
                    <a:pt x="1451" y="1776"/>
                  </a:lnTo>
                  <a:lnTo>
                    <a:pt x="1450" y="1782"/>
                  </a:lnTo>
                  <a:lnTo>
                    <a:pt x="1446" y="1787"/>
                  </a:lnTo>
                  <a:lnTo>
                    <a:pt x="1441" y="1791"/>
                  </a:lnTo>
                  <a:close/>
                  <a:moveTo>
                    <a:pt x="1435" y="1879"/>
                  </a:moveTo>
                  <a:lnTo>
                    <a:pt x="1437" y="1881"/>
                  </a:lnTo>
                  <a:lnTo>
                    <a:pt x="1437" y="1883"/>
                  </a:lnTo>
                  <a:lnTo>
                    <a:pt x="1428" y="1890"/>
                  </a:lnTo>
                  <a:lnTo>
                    <a:pt x="1421" y="1897"/>
                  </a:lnTo>
                  <a:lnTo>
                    <a:pt x="1373" y="1867"/>
                  </a:lnTo>
                  <a:lnTo>
                    <a:pt x="1372" y="1861"/>
                  </a:lnTo>
                  <a:lnTo>
                    <a:pt x="1372" y="1858"/>
                  </a:lnTo>
                  <a:lnTo>
                    <a:pt x="1373" y="1855"/>
                  </a:lnTo>
                  <a:lnTo>
                    <a:pt x="1375" y="1850"/>
                  </a:lnTo>
                  <a:lnTo>
                    <a:pt x="1390" y="1858"/>
                  </a:lnTo>
                  <a:lnTo>
                    <a:pt x="1405" y="1865"/>
                  </a:lnTo>
                  <a:lnTo>
                    <a:pt x="1421" y="1872"/>
                  </a:lnTo>
                  <a:lnTo>
                    <a:pt x="1435" y="1879"/>
                  </a:lnTo>
                  <a:close/>
                  <a:moveTo>
                    <a:pt x="1377" y="1797"/>
                  </a:moveTo>
                  <a:lnTo>
                    <a:pt x="1381" y="1794"/>
                  </a:lnTo>
                  <a:lnTo>
                    <a:pt x="1384" y="1791"/>
                  </a:lnTo>
                  <a:lnTo>
                    <a:pt x="1388" y="1790"/>
                  </a:lnTo>
                  <a:lnTo>
                    <a:pt x="1392" y="1789"/>
                  </a:lnTo>
                  <a:lnTo>
                    <a:pt x="1401" y="1789"/>
                  </a:lnTo>
                  <a:lnTo>
                    <a:pt x="1410" y="1790"/>
                  </a:lnTo>
                  <a:lnTo>
                    <a:pt x="1420" y="1794"/>
                  </a:lnTo>
                  <a:lnTo>
                    <a:pt x="1429" y="1800"/>
                  </a:lnTo>
                  <a:lnTo>
                    <a:pt x="1438" y="1806"/>
                  </a:lnTo>
                  <a:lnTo>
                    <a:pt x="1445" y="1813"/>
                  </a:lnTo>
                  <a:lnTo>
                    <a:pt x="1441" y="1822"/>
                  </a:lnTo>
                  <a:lnTo>
                    <a:pt x="1438" y="1830"/>
                  </a:lnTo>
                  <a:lnTo>
                    <a:pt x="1410" y="1830"/>
                  </a:lnTo>
                  <a:lnTo>
                    <a:pt x="1402" y="1823"/>
                  </a:lnTo>
                  <a:lnTo>
                    <a:pt x="1394" y="1817"/>
                  </a:lnTo>
                  <a:lnTo>
                    <a:pt x="1386" y="1810"/>
                  </a:lnTo>
                  <a:lnTo>
                    <a:pt x="1377" y="1804"/>
                  </a:lnTo>
                  <a:lnTo>
                    <a:pt x="1377" y="1797"/>
                  </a:lnTo>
                  <a:close/>
                  <a:moveTo>
                    <a:pt x="1681" y="1150"/>
                  </a:moveTo>
                  <a:lnTo>
                    <a:pt x="1675" y="1148"/>
                  </a:lnTo>
                  <a:lnTo>
                    <a:pt x="1667" y="1144"/>
                  </a:lnTo>
                  <a:lnTo>
                    <a:pt x="1662" y="1141"/>
                  </a:lnTo>
                  <a:lnTo>
                    <a:pt x="1659" y="1139"/>
                  </a:lnTo>
                  <a:lnTo>
                    <a:pt x="1657" y="1137"/>
                  </a:lnTo>
                  <a:lnTo>
                    <a:pt x="1656" y="1135"/>
                  </a:lnTo>
                  <a:lnTo>
                    <a:pt x="1661" y="1130"/>
                  </a:lnTo>
                  <a:lnTo>
                    <a:pt x="1666" y="1126"/>
                  </a:lnTo>
                  <a:lnTo>
                    <a:pt x="1669" y="1123"/>
                  </a:lnTo>
                  <a:lnTo>
                    <a:pt x="1672" y="1122"/>
                  </a:lnTo>
                  <a:lnTo>
                    <a:pt x="1675" y="1123"/>
                  </a:lnTo>
                  <a:lnTo>
                    <a:pt x="1679" y="1127"/>
                  </a:lnTo>
                  <a:lnTo>
                    <a:pt x="1685" y="1131"/>
                  </a:lnTo>
                  <a:lnTo>
                    <a:pt x="1692" y="1138"/>
                  </a:lnTo>
                  <a:lnTo>
                    <a:pt x="1690" y="1141"/>
                  </a:lnTo>
                  <a:lnTo>
                    <a:pt x="1687" y="1146"/>
                  </a:lnTo>
                  <a:lnTo>
                    <a:pt x="1683" y="1149"/>
                  </a:lnTo>
                  <a:lnTo>
                    <a:pt x="1681" y="1150"/>
                  </a:lnTo>
                  <a:close/>
                  <a:moveTo>
                    <a:pt x="1713" y="1196"/>
                  </a:moveTo>
                  <a:lnTo>
                    <a:pt x="1709" y="1195"/>
                  </a:lnTo>
                  <a:lnTo>
                    <a:pt x="1702" y="1197"/>
                  </a:lnTo>
                  <a:lnTo>
                    <a:pt x="1696" y="1200"/>
                  </a:lnTo>
                  <a:lnTo>
                    <a:pt x="1692" y="1202"/>
                  </a:lnTo>
                  <a:lnTo>
                    <a:pt x="1683" y="1198"/>
                  </a:lnTo>
                  <a:lnTo>
                    <a:pt x="1673" y="1193"/>
                  </a:lnTo>
                  <a:lnTo>
                    <a:pt x="1662" y="1189"/>
                  </a:lnTo>
                  <a:lnTo>
                    <a:pt x="1655" y="1186"/>
                  </a:lnTo>
                  <a:lnTo>
                    <a:pt x="1658" y="1183"/>
                  </a:lnTo>
                  <a:lnTo>
                    <a:pt x="1662" y="1180"/>
                  </a:lnTo>
                  <a:lnTo>
                    <a:pt x="1669" y="1178"/>
                  </a:lnTo>
                  <a:lnTo>
                    <a:pt x="1675" y="1177"/>
                  </a:lnTo>
                  <a:lnTo>
                    <a:pt x="1683" y="1178"/>
                  </a:lnTo>
                  <a:lnTo>
                    <a:pt x="1692" y="1182"/>
                  </a:lnTo>
                  <a:lnTo>
                    <a:pt x="1697" y="1184"/>
                  </a:lnTo>
                  <a:lnTo>
                    <a:pt x="1702" y="1187"/>
                  </a:lnTo>
                  <a:lnTo>
                    <a:pt x="1708" y="1191"/>
                  </a:lnTo>
                  <a:lnTo>
                    <a:pt x="1713" y="1196"/>
                  </a:lnTo>
                  <a:close/>
                  <a:moveTo>
                    <a:pt x="1961" y="2788"/>
                  </a:moveTo>
                  <a:lnTo>
                    <a:pt x="1977" y="2809"/>
                  </a:lnTo>
                  <a:lnTo>
                    <a:pt x="1988" y="2830"/>
                  </a:lnTo>
                  <a:lnTo>
                    <a:pt x="2000" y="2853"/>
                  </a:lnTo>
                  <a:lnTo>
                    <a:pt x="2012" y="2883"/>
                  </a:lnTo>
                  <a:lnTo>
                    <a:pt x="1992" y="2888"/>
                  </a:lnTo>
                  <a:lnTo>
                    <a:pt x="1973" y="2892"/>
                  </a:lnTo>
                  <a:lnTo>
                    <a:pt x="1954" y="2897"/>
                  </a:lnTo>
                  <a:lnTo>
                    <a:pt x="1936" y="2899"/>
                  </a:lnTo>
                  <a:lnTo>
                    <a:pt x="1900" y="2902"/>
                  </a:lnTo>
                  <a:lnTo>
                    <a:pt x="1862" y="2904"/>
                  </a:lnTo>
                  <a:lnTo>
                    <a:pt x="1828" y="2902"/>
                  </a:lnTo>
                  <a:lnTo>
                    <a:pt x="1795" y="2898"/>
                  </a:lnTo>
                  <a:lnTo>
                    <a:pt x="1765" y="2893"/>
                  </a:lnTo>
                  <a:lnTo>
                    <a:pt x="1736" y="2887"/>
                  </a:lnTo>
                  <a:lnTo>
                    <a:pt x="1738" y="2511"/>
                  </a:lnTo>
                  <a:lnTo>
                    <a:pt x="1736" y="2474"/>
                  </a:lnTo>
                  <a:lnTo>
                    <a:pt x="1732" y="2423"/>
                  </a:lnTo>
                  <a:lnTo>
                    <a:pt x="1727" y="2360"/>
                  </a:lnTo>
                  <a:lnTo>
                    <a:pt x="1720" y="2285"/>
                  </a:lnTo>
                  <a:lnTo>
                    <a:pt x="1714" y="2202"/>
                  </a:lnTo>
                  <a:lnTo>
                    <a:pt x="1707" y="2115"/>
                  </a:lnTo>
                  <a:lnTo>
                    <a:pt x="1699" y="2023"/>
                  </a:lnTo>
                  <a:lnTo>
                    <a:pt x="1693" y="1930"/>
                  </a:lnTo>
                  <a:lnTo>
                    <a:pt x="1686" y="1839"/>
                  </a:lnTo>
                  <a:lnTo>
                    <a:pt x="1680" y="1751"/>
                  </a:lnTo>
                  <a:lnTo>
                    <a:pt x="1676" y="1669"/>
                  </a:lnTo>
                  <a:lnTo>
                    <a:pt x="1673" y="1595"/>
                  </a:lnTo>
                  <a:lnTo>
                    <a:pt x="1672" y="1532"/>
                  </a:lnTo>
                  <a:lnTo>
                    <a:pt x="1672" y="1482"/>
                  </a:lnTo>
                  <a:lnTo>
                    <a:pt x="1674" y="1463"/>
                  </a:lnTo>
                  <a:lnTo>
                    <a:pt x="1675" y="1447"/>
                  </a:lnTo>
                  <a:lnTo>
                    <a:pt x="1678" y="1436"/>
                  </a:lnTo>
                  <a:lnTo>
                    <a:pt x="1681" y="1430"/>
                  </a:lnTo>
                  <a:lnTo>
                    <a:pt x="1683" y="1433"/>
                  </a:lnTo>
                  <a:lnTo>
                    <a:pt x="1687" y="1435"/>
                  </a:lnTo>
                  <a:lnTo>
                    <a:pt x="1690" y="1437"/>
                  </a:lnTo>
                  <a:lnTo>
                    <a:pt x="1694" y="1438"/>
                  </a:lnTo>
                  <a:lnTo>
                    <a:pt x="1704" y="1439"/>
                  </a:lnTo>
                  <a:lnTo>
                    <a:pt x="1714" y="1439"/>
                  </a:lnTo>
                  <a:lnTo>
                    <a:pt x="1725" y="1440"/>
                  </a:lnTo>
                  <a:lnTo>
                    <a:pt x="1734" y="1444"/>
                  </a:lnTo>
                  <a:lnTo>
                    <a:pt x="1738" y="1446"/>
                  </a:lnTo>
                  <a:lnTo>
                    <a:pt x="1742" y="1449"/>
                  </a:lnTo>
                  <a:lnTo>
                    <a:pt x="1745" y="1452"/>
                  </a:lnTo>
                  <a:lnTo>
                    <a:pt x="1747" y="1457"/>
                  </a:lnTo>
                  <a:lnTo>
                    <a:pt x="1743" y="1463"/>
                  </a:lnTo>
                  <a:lnTo>
                    <a:pt x="1739" y="1469"/>
                  </a:lnTo>
                  <a:lnTo>
                    <a:pt x="1730" y="1465"/>
                  </a:lnTo>
                  <a:lnTo>
                    <a:pt x="1723" y="1462"/>
                  </a:lnTo>
                  <a:lnTo>
                    <a:pt x="1715" y="1459"/>
                  </a:lnTo>
                  <a:lnTo>
                    <a:pt x="1709" y="1458"/>
                  </a:lnTo>
                  <a:lnTo>
                    <a:pt x="1696" y="1457"/>
                  </a:lnTo>
                  <a:lnTo>
                    <a:pt x="1680" y="1457"/>
                  </a:lnTo>
                  <a:lnTo>
                    <a:pt x="1683" y="1487"/>
                  </a:lnTo>
                  <a:lnTo>
                    <a:pt x="1688" y="1515"/>
                  </a:lnTo>
                  <a:lnTo>
                    <a:pt x="1692" y="1544"/>
                  </a:lnTo>
                  <a:lnTo>
                    <a:pt x="1697" y="1573"/>
                  </a:lnTo>
                  <a:lnTo>
                    <a:pt x="1710" y="1629"/>
                  </a:lnTo>
                  <a:lnTo>
                    <a:pt x="1723" y="1685"/>
                  </a:lnTo>
                  <a:lnTo>
                    <a:pt x="1735" y="1742"/>
                  </a:lnTo>
                  <a:lnTo>
                    <a:pt x="1746" y="1800"/>
                  </a:lnTo>
                  <a:lnTo>
                    <a:pt x="1751" y="1829"/>
                  </a:lnTo>
                  <a:lnTo>
                    <a:pt x="1755" y="1859"/>
                  </a:lnTo>
                  <a:lnTo>
                    <a:pt x="1758" y="1890"/>
                  </a:lnTo>
                  <a:lnTo>
                    <a:pt x="1762" y="1921"/>
                  </a:lnTo>
                  <a:lnTo>
                    <a:pt x="1764" y="1936"/>
                  </a:lnTo>
                  <a:lnTo>
                    <a:pt x="1767" y="1949"/>
                  </a:lnTo>
                  <a:lnTo>
                    <a:pt x="1771" y="1960"/>
                  </a:lnTo>
                  <a:lnTo>
                    <a:pt x="1775" y="1973"/>
                  </a:lnTo>
                  <a:lnTo>
                    <a:pt x="1778" y="1986"/>
                  </a:lnTo>
                  <a:lnTo>
                    <a:pt x="1781" y="1999"/>
                  </a:lnTo>
                  <a:lnTo>
                    <a:pt x="1781" y="2008"/>
                  </a:lnTo>
                  <a:lnTo>
                    <a:pt x="1781" y="2016"/>
                  </a:lnTo>
                  <a:lnTo>
                    <a:pt x="1781" y="2026"/>
                  </a:lnTo>
                  <a:lnTo>
                    <a:pt x="1778" y="2036"/>
                  </a:lnTo>
                  <a:lnTo>
                    <a:pt x="1786" y="2045"/>
                  </a:lnTo>
                  <a:lnTo>
                    <a:pt x="1792" y="2054"/>
                  </a:lnTo>
                  <a:lnTo>
                    <a:pt x="1789" y="2069"/>
                  </a:lnTo>
                  <a:lnTo>
                    <a:pt x="1788" y="2085"/>
                  </a:lnTo>
                  <a:lnTo>
                    <a:pt x="1787" y="2102"/>
                  </a:lnTo>
                  <a:lnTo>
                    <a:pt x="1788" y="2120"/>
                  </a:lnTo>
                  <a:lnTo>
                    <a:pt x="1789" y="2138"/>
                  </a:lnTo>
                  <a:lnTo>
                    <a:pt x="1792" y="2157"/>
                  </a:lnTo>
                  <a:lnTo>
                    <a:pt x="1795" y="2176"/>
                  </a:lnTo>
                  <a:lnTo>
                    <a:pt x="1800" y="2196"/>
                  </a:lnTo>
                  <a:lnTo>
                    <a:pt x="1821" y="2279"/>
                  </a:lnTo>
                  <a:lnTo>
                    <a:pt x="1845" y="2367"/>
                  </a:lnTo>
                  <a:lnTo>
                    <a:pt x="1855" y="2410"/>
                  </a:lnTo>
                  <a:lnTo>
                    <a:pt x="1865" y="2455"/>
                  </a:lnTo>
                  <a:lnTo>
                    <a:pt x="1868" y="2476"/>
                  </a:lnTo>
                  <a:lnTo>
                    <a:pt x="1871" y="2498"/>
                  </a:lnTo>
                  <a:lnTo>
                    <a:pt x="1873" y="2519"/>
                  </a:lnTo>
                  <a:lnTo>
                    <a:pt x="1874" y="2539"/>
                  </a:lnTo>
                  <a:lnTo>
                    <a:pt x="1874" y="2559"/>
                  </a:lnTo>
                  <a:lnTo>
                    <a:pt x="1872" y="2580"/>
                  </a:lnTo>
                  <a:lnTo>
                    <a:pt x="1870" y="2599"/>
                  </a:lnTo>
                  <a:lnTo>
                    <a:pt x="1866" y="2618"/>
                  </a:lnTo>
                  <a:lnTo>
                    <a:pt x="1860" y="2636"/>
                  </a:lnTo>
                  <a:lnTo>
                    <a:pt x="1853" y="2652"/>
                  </a:lnTo>
                  <a:lnTo>
                    <a:pt x="1844" y="2669"/>
                  </a:lnTo>
                  <a:lnTo>
                    <a:pt x="1833" y="2685"/>
                  </a:lnTo>
                  <a:lnTo>
                    <a:pt x="1817" y="2698"/>
                  </a:lnTo>
                  <a:lnTo>
                    <a:pt x="1802" y="2712"/>
                  </a:lnTo>
                  <a:lnTo>
                    <a:pt x="1786" y="2724"/>
                  </a:lnTo>
                  <a:lnTo>
                    <a:pt x="1771" y="2737"/>
                  </a:lnTo>
                  <a:lnTo>
                    <a:pt x="1771" y="2757"/>
                  </a:lnTo>
                  <a:lnTo>
                    <a:pt x="1771" y="2776"/>
                  </a:lnTo>
                  <a:lnTo>
                    <a:pt x="1771" y="2796"/>
                  </a:lnTo>
                  <a:lnTo>
                    <a:pt x="1771" y="2815"/>
                  </a:lnTo>
                  <a:lnTo>
                    <a:pt x="1790" y="2822"/>
                  </a:lnTo>
                  <a:lnTo>
                    <a:pt x="1806" y="2827"/>
                  </a:lnTo>
                  <a:lnTo>
                    <a:pt x="1820" y="2829"/>
                  </a:lnTo>
                  <a:lnTo>
                    <a:pt x="1831" y="2830"/>
                  </a:lnTo>
                  <a:lnTo>
                    <a:pt x="1842" y="2829"/>
                  </a:lnTo>
                  <a:lnTo>
                    <a:pt x="1851" y="2828"/>
                  </a:lnTo>
                  <a:lnTo>
                    <a:pt x="1860" y="2825"/>
                  </a:lnTo>
                  <a:lnTo>
                    <a:pt x="1868" y="2822"/>
                  </a:lnTo>
                  <a:lnTo>
                    <a:pt x="1884" y="2813"/>
                  </a:lnTo>
                  <a:lnTo>
                    <a:pt x="1904" y="2804"/>
                  </a:lnTo>
                  <a:lnTo>
                    <a:pt x="1915" y="2799"/>
                  </a:lnTo>
                  <a:lnTo>
                    <a:pt x="1928" y="2795"/>
                  </a:lnTo>
                  <a:lnTo>
                    <a:pt x="1944" y="2791"/>
                  </a:lnTo>
                  <a:lnTo>
                    <a:pt x="1961" y="2788"/>
                  </a:lnTo>
                  <a:close/>
                  <a:moveTo>
                    <a:pt x="1839" y="2753"/>
                  </a:moveTo>
                  <a:lnTo>
                    <a:pt x="1840" y="2762"/>
                  </a:lnTo>
                  <a:lnTo>
                    <a:pt x="1842" y="2772"/>
                  </a:lnTo>
                  <a:lnTo>
                    <a:pt x="1831" y="2786"/>
                  </a:lnTo>
                  <a:lnTo>
                    <a:pt x="1826" y="2793"/>
                  </a:lnTo>
                  <a:lnTo>
                    <a:pt x="1824" y="2795"/>
                  </a:lnTo>
                  <a:lnTo>
                    <a:pt x="1823" y="2795"/>
                  </a:lnTo>
                  <a:lnTo>
                    <a:pt x="1808" y="2788"/>
                  </a:lnTo>
                  <a:lnTo>
                    <a:pt x="1793" y="2781"/>
                  </a:lnTo>
                  <a:lnTo>
                    <a:pt x="1794" y="2769"/>
                  </a:lnTo>
                  <a:lnTo>
                    <a:pt x="1796" y="2759"/>
                  </a:lnTo>
                  <a:lnTo>
                    <a:pt x="1797" y="2756"/>
                  </a:lnTo>
                  <a:lnTo>
                    <a:pt x="1800" y="2754"/>
                  </a:lnTo>
                  <a:lnTo>
                    <a:pt x="1802" y="2752"/>
                  </a:lnTo>
                  <a:lnTo>
                    <a:pt x="1804" y="2750"/>
                  </a:lnTo>
                  <a:lnTo>
                    <a:pt x="1809" y="2749"/>
                  </a:lnTo>
                  <a:lnTo>
                    <a:pt x="1816" y="2749"/>
                  </a:lnTo>
                  <a:lnTo>
                    <a:pt x="1826" y="2751"/>
                  </a:lnTo>
                  <a:lnTo>
                    <a:pt x="1839" y="2753"/>
                  </a:lnTo>
                  <a:close/>
                  <a:moveTo>
                    <a:pt x="2036" y="2668"/>
                  </a:moveTo>
                  <a:lnTo>
                    <a:pt x="2026" y="2677"/>
                  </a:lnTo>
                  <a:lnTo>
                    <a:pt x="2007" y="2691"/>
                  </a:lnTo>
                  <a:lnTo>
                    <a:pt x="1981" y="2708"/>
                  </a:lnTo>
                  <a:lnTo>
                    <a:pt x="1953" y="2728"/>
                  </a:lnTo>
                  <a:lnTo>
                    <a:pt x="1924" y="2745"/>
                  </a:lnTo>
                  <a:lnTo>
                    <a:pt x="1899" y="2761"/>
                  </a:lnTo>
                  <a:lnTo>
                    <a:pt x="1881" y="2773"/>
                  </a:lnTo>
                  <a:lnTo>
                    <a:pt x="1874" y="2776"/>
                  </a:lnTo>
                  <a:lnTo>
                    <a:pt x="1865" y="2761"/>
                  </a:lnTo>
                  <a:lnTo>
                    <a:pt x="1855" y="2747"/>
                  </a:lnTo>
                  <a:lnTo>
                    <a:pt x="1847" y="2732"/>
                  </a:lnTo>
                  <a:lnTo>
                    <a:pt x="1839" y="2717"/>
                  </a:lnTo>
                  <a:lnTo>
                    <a:pt x="1861" y="2703"/>
                  </a:lnTo>
                  <a:lnTo>
                    <a:pt x="1884" y="2687"/>
                  </a:lnTo>
                  <a:lnTo>
                    <a:pt x="1897" y="2680"/>
                  </a:lnTo>
                  <a:lnTo>
                    <a:pt x="1908" y="2673"/>
                  </a:lnTo>
                  <a:lnTo>
                    <a:pt x="1921" y="2666"/>
                  </a:lnTo>
                  <a:lnTo>
                    <a:pt x="1934" y="2660"/>
                  </a:lnTo>
                  <a:lnTo>
                    <a:pt x="1946" y="2655"/>
                  </a:lnTo>
                  <a:lnTo>
                    <a:pt x="1959" y="2651"/>
                  </a:lnTo>
                  <a:lnTo>
                    <a:pt x="1972" y="2649"/>
                  </a:lnTo>
                  <a:lnTo>
                    <a:pt x="1984" y="2648"/>
                  </a:lnTo>
                  <a:lnTo>
                    <a:pt x="1998" y="2650"/>
                  </a:lnTo>
                  <a:lnTo>
                    <a:pt x="2011" y="2654"/>
                  </a:lnTo>
                  <a:lnTo>
                    <a:pt x="2017" y="2656"/>
                  </a:lnTo>
                  <a:lnTo>
                    <a:pt x="2023" y="2660"/>
                  </a:lnTo>
                  <a:lnTo>
                    <a:pt x="2030" y="2663"/>
                  </a:lnTo>
                  <a:lnTo>
                    <a:pt x="2036" y="2668"/>
                  </a:lnTo>
                  <a:close/>
                  <a:moveTo>
                    <a:pt x="1897" y="2610"/>
                  </a:moveTo>
                  <a:lnTo>
                    <a:pt x="1902" y="2610"/>
                  </a:lnTo>
                  <a:lnTo>
                    <a:pt x="1907" y="2610"/>
                  </a:lnTo>
                  <a:lnTo>
                    <a:pt x="1910" y="2611"/>
                  </a:lnTo>
                  <a:lnTo>
                    <a:pt x="1914" y="2613"/>
                  </a:lnTo>
                  <a:lnTo>
                    <a:pt x="1918" y="2615"/>
                  </a:lnTo>
                  <a:lnTo>
                    <a:pt x="1923" y="2619"/>
                  </a:lnTo>
                  <a:lnTo>
                    <a:pt x="1923" y="2624"/>
                  </a:lnTo>
                  <a:lnTo>
                    <a:pt x="1918" y="2626"/>
                  </a:lnTo>
                  <a:lnTo>
                    <a:pt x="1914" y="2628"/>
                  </a:lnTo>
                  <a:lnTo>
                    <a:pt x="1908" y="2629"/>
                  </a:lnTo>
                  <a:lnTo>
                    <a:pt x="1905" y="2629"/>
                  </a:lnTo>
                  <a:lnTo>
                    <a:pt x="1900" y="2628"/>
                  </a:lnTo>
                  <a:lnTo>
                    <a:pt x="1896" y="2628"/>
                  </a:lnTo>
                  <a:lnTo>
                    <a:pt x="1896" y="2619"/>
                  </a:lnTo>
                  <a:lnTo>
                    <a:pt x="1897" y="2610"/>
                  </a:lnTo>
                  <a:close/>
                  <a:moveTo>
                    <a:pt x="1944" y="2572"/>
                  </a:moveTo>
                  <a:lnTo>
                    <a:pt x="1943" y="2579"/>
                  </a:lnTo>
                  <a:lnTo>
                    <a:pt x="1940" y="2587"/>
                  </a:lnTo>
                  <a:lnTo>
                    <a:pt x="1938" y="2590"/>
                  </a:lnTo>
                  <a:lnTo>
                    <a:pt x="1937" y="2593"/>
                  </a:lnTo>
                  <a:lnTo>
                    <a:pt x="1935" y="2594"/>
                  </a:lnTo>
                  <a:lnTo>
                    <a:pt x="1934" y="2594"/>
                  </a:lnTo>
                  <a:lnTo>
                    <a:pt x="1923" y="2591"/>
                  </a:lnTo>
                  <a:lnTo>
                    <a:pt x="1912" y="2587"/>
                  </a:lnTo>
                  <a:lnTo>
                    <a:pt x="1903" y="2584"/>
                  </a:lnTo>
                  <a:lnTo>
                    <a:pt x="1892" y="2581"/>
                  </a:lnTo>
                  <a:lnTo>
                    <a:pt x="1892" y="2573"/>
                  </a:lnTo>
                  <a:lnTo>
                    <a:pt x="1891" y="2565"/>
                  </a:lnTo>
                  <a:lnTo>
                    <a:pt x="1897" y="2562"/>
                  </a:lnTo>
                  <a:lnTo>
                    <a:pt x="1902" y="2558"/>
                  </a:lnTo>
                  <a:lnTo>
                    <a:pt x="1909" y="2556"/>
                  </a:lnTo>
                  <a:lnTo>
                    <a:pt x="1917" y="2556"/>
                  </a:lnTo>
                  <a:lnTo>
                    <a:pt x="1924" y="2557"/>
                  </a:lnTo>
                  <a:lnTo>
                    <a:pt x="1931" y="2561"/>
                  </a:lnTo>
                  <a:lnTo>
                    <a:pt x="1939" y="2566"/>
                  </a:lnTo>
                  <a:lnTo>
                    <a:pt x="1944" y="2572"/>
                  </a:lnTo>
                  <a:close/>
                  <a:moveTo>
                    <a:pt x="1941" y="2524"/>
                  </a:moveTo>
                  <a:lnTo>
                    <a:pt x="1940" y="2526"/>
                  </a:lnTo>
                  <a:lnTo>
                    <a:pt x="1939" y="2530"/>
                  </a:lnTo>
                  <a:lnTo>
                    <a:pt x="1934" y="2530"/>
                  </a:lnTo>
                  <a:lnTo>
                    <a:pt x="1924" y="2527"/>
                  </a:lnTo>
                  <a:lnTo>
                    <a:pt x="1915" y="2525"/>
                  </a:lnTo>
                  <a:lnTo>
                    <a:pt x="1906" y="2523"/>
                  </a:lnTo>
                  <a:lnTo>
                    <a:pt x="1897" y="2520"/>
                  </a:lnTo>
                  <a:lnTo>
                    <a:pt x="1902" y="2516"/>
                  </a:lnTo>
                  <a:lnTo>
                    <a:pt x="1907" y="2514"/>
                  </a:lnTo>
                  <a:lnTo>
                    <a:pt x="1912" y="2512"/>
                  </a:lnTo>
                  <a:lnTo>
                    <a:pt x="1917" y="2512"/>
                  </a:lnTo>
                  <a:lnTo>
                    <a:pt x="1922" y="2512"/>
                  </a:lnTo>
                  <a:lnTo>
                    <a:pt x="1928" y="2514"/>
                  </a:lnTo>
                  <a:lnTo>
                    <a:pt x="1935" y="2518"/>
                  </a:lnTo>
                  <a:lnTo>
                    <a:pt x="1941" y="2524"/>
                  </a:lnTo>
                  <a:close/>
                  <a:moveTo>
                    <a:pt x="1930" y="2470"/>
                  </a:moveTo>
                  <a:lnTo>
                    <a:pt x="1928" y="2476"/>
                  </a:lnTo>
                  <a:lnTo>
                    <a:pt x="1924" y="2486"/>
                  </a:lnTo>
                  <a:lnTo>
                    <a:pt x="1921" y="2490"/>
                  </a:lnTo>
                  <a:lnTo>
                    <a:pt x="1919" y="2494"/>
                  </a:lnTo>
                  <a:lnTo>
                    <a:pt x="1917" y="2496"/>
                  </a:lnTo>
                  <a:lnTo>
                    <a:pt x="1915" y="2496"/>
                  </a:lnTo>
                  <a:lnTo>
                    <a:pt x="1906" y="2493"/>
                  </a:lnTo>
                  <a:lnTo>
                    <a:pt x="1899" y="2489"/>
                  </a:lnTo>
                  <a:lnTo>
                    <a:pt x="1893" y="2484"/>
                  </a:lnTo>
                  <a:lnTo>
                    <a:pt x="1889" y="2480"/>
                  </a:lnTo>
                  <a:lnTo>
                    <a:pt x="1881" y="2471"/>
                  </a:lnTo>
                  <a:lnTo>
                    <a:pt x="1874" y="2461"/>
                  </a:lnTo>
                  <a:lnTo>
                    <a:pt x="1889" y="2458"/>
                  </a:lnTo>
                  <a:lnTo>
                    <a:pt x="1901" y="2458"/>
                  </a:lnTo>
                  <a:lnTo>
                    <a:pt x="1906" y="2459"/>
                  </a:lnTo>
                  <a:lnTo>
                    <a:pt x="1914" y="2461"/>
                  </a:lnTo>
                  <a:lnTo>
                    <a:pt x="1921" y="2464"/>
                  </a:lnTo>
                  <a:lnTo>
                    <a:pt x="1930" y="2470"/>
                  </a:lnTo>
                  <a:close/>
                  <a:moveTo>
                    <a:pt x="1895" y="2397"/>
                  </a:moveTo>
                  <a:lnTo>
                    <a:pt x="1906" y="2406"/>
                  </a:lnTo>
                  <a:lnTo>
                    <a:pt x="1919" y="2416"/>
                  </a:lnTo>
                  <a:lnTo>
                    <a:pt x="1914" y="2423"/>
                  </a:lnTo>
                  <a:lnTo>
                    <a:pt x="1909" y="2432"/>
                  </a:lnTo>
                  <a:lnTo>
                    <a:pt x="1878" y="2432"/>
                  </a:lnTo>
                  <a:lnTo>
                    <a:pt x="1870" y="2422"/>
                  </a:lnTo>
                  <a:lnTo>
                    <a:pt x="1863" y="2412"/>
                  </a:lnTo>
                  <a:lnTo>
                    <a:pt x="1870" y="2408"/>
                  </a:lnTo>
                  <a:lnTo>
                    <a:pt x="1879" y="2404"/>
                  </a:lnTo>
                  <a:lnTo>
                    <a:pt x="1887" y="2401"/>
                  </a:lnTo>
                  <a:lnTo>
                    <a:pt x="1895" y="2397"/>
                  </a:lnTo>
                  <a:close/>
                  <a:moveTo>
                    <a:pt x="1919" y="2358"/>
                  </a:moveTo>
                  <a:lnTo>
                    <a:pt x="1916" y="2362"/>
                  </a:lnTo>
                  <a:lnTo>
                    <a:pt x="1911" y="2366"/>
                  </a:lnTo>
                  <a:lnTo>
                    <a:pt x="1905" y="2370"/>
                  </a:lnTo>
                  <a:lnTo>
                    <a:pt x="1900" y="2374"/>
                  </a:lnTo>
                  <a:lnTo>
                    <a:pt x="1887" y="2371"/>
                  </a:lnTo>
                  <a:lnTo>
                    <a:pt x="1878" y="2368"/>
                  </a:lnTo>
                  <a:lnTo>
                    <a:pt x="1870" y="2364"/>
                  </a:lnTo>
                  <a:lnTo>
                    <a:pt x="1866" y="2360"/>
                  </a:lnTo>
                  <a:lnTo>
                    <a:pt x="1859" y="2347"/>
                  </a:lnTo>
                  <a:lnTo>
                    <a:pt x="1849" y="2330"/>
                  </a:lnTo>
                  <a:lnTo>
                    <a:pt x="1859" y="2330"/>
                  </a:lnTo>
                  <a:lnTo>
                    <a:pt x="1868" y="2331"/>
                  </a:lnTo>
                  <a:lnTo>
                    <a:pt x="1876" y="2332"/>
                  </a:lnTo>
                  <a:lnTo>
                    <a:pt x="1883" y="2334"/>
                  </a:lnTo>
                  <a:lnTo>
                    <a:pt x="1890" y="2338"/>
                  </a:lnTo>
                  <a:lnTo>
                    <a:pt x="1898" y="2342"/>
                  </a:lnTo>
                  <a:lnTo>
                    <a:pt x="1907" y="2349"/>
                  </a:lnTo>
                  <a:lnTo>
                    <a:pt x="1919" y="2358"/>
                  </a:lnTo>
                  <a:close/>
                  <a:moveTo>
                    <a:pt x="1905" y="1948"/>
                  </a:moveTo>
                  <a:lnTo>
                    <a:pt x="1904" y="1937"/>
                  </a:lnTo>
                  <a:lnTo>
                    <a:pt x="1903" y="1928"/>
                  </a:lnTo>
                  <a:lnTo>
                    <a:pt x="1914" y="1929"/>
                  </a:lnTo>
                  <a:lnTo>
                    <a:pt x="1924" y="1931"/>
                  </a:lnTo>
                  <a:lnTo>
                    <a:pt x="1934" y="1933"/>
                  </a:lnTo>
                  <a:lnTo>
                    <a:pt x="1943" y="1936"/>
                  </a:lnTo>
                  <a:lnTo>
                    <a:pt x="1953" y="1940"/>
                  </a:lnTo>
                  <a:lnTo>
                    <a:pt x="1961" y="1944"/>
                  </a:lnTo>
                  <a:lnTo>
                    <a:pt x="1969" y="1949"/>
                  </a:lnTo>
                  <a:lnTo>
                    <a:pt x="1978" y="1954"/>
                  </a:lnTo>
                  <a:lnTo>
                    <a:pt x="1995" y="1966"/>
                  </a:lnTo>
                  <a:lnTo>
                    <a:pt x="2012" y="1978"/>
                  </a:lnTo>
                  <a:lnTo>
                    <a:pt x="2030" y="1993"/>
                  </a:lnTo>
                  <a:lnTo>
                    <a:pt x="2048" y="2009"/>
                  </a:lnTo>
                  <a:lnTo>
                    <a:pt x="2045" y="2012"/>
                  </a:lnTo>
                  <a:lnTo>
                    <a:pt x="2042" y="2014"/>
                  </a:lnTo>
                  <a:lnTo>
                    <a:pt x="2040" y="2015"/>
                  </a:lnTo>
                  <a:lnTo>
                    <a:pt x="2036" y="2016"/>
                  </a:lnTo>
                  <a:lnTo>
                    <a:pt x="2003" y="1998"/>
                  </a:lnTo>
                  <a:lnTo>
                    <a:pt x="1971" y="1981"/>
                  </a:lnTo>
                  <a:lnTo>
                    <a:pt x="1938" y="1965"/>
                  </a:lnTo>
                  <a:lnTo>
                    <a:pt x="1905" y="1948"/>
                  </a:lnTo>
                  <a:close/>
                  <a:moveTo>
                    <a:pt x="1976" y="2015"/>
                  </a:moveTo>
                  <a:lnTo>
                    <a:pt x="1976" y="2021"/>
                  </a:lnTo>
                  <a:lnTo>
                    <a:pt x="1975" y="2026"/>
                  </a:lnTo>
                  <a:lnTo>
                    <a:pt x="1973" y="2030"/>
                  </a:lnTo>
                  <a:lnTo>
                    <a:pt x="1972" y="2034"/>
                  </a:lnTo>
                  <a:lnTo>
                    <a:pt x="1966" y="2042"/>
                  </a:lnTo>
                  <a:lnTo>
                    <a:pt x="1959" y="2049"/>
                  </a:lnTo>
                  <a:lnTo>
                    <a:pt x="1943" y="2061"/>
                  </a:lnTo>
                  <a:lnTo>
                    <a:pt x="1926" y="2073"/>
                  </a:lnTo>
                  <a:lnTo>
                    <a:pt x="1925" y="2095"/>
                  </a:lnTo>
                  <a:lnTo>
                    <a:pt x="1923" y="2117"/>
                  </a:lnTo>
                  <a:lnTo>
                    <a:pt x="1919" y="2140"/>
                  </a:lnTo>
                  <a:lnTo>
                    <a:pt x="1915" y="2164"/>
                  </a:lnTo>
                  <a:lnTo>
                    <a:pt x="1911" y="2164"/>
                  </a:lnTo>
                  <a:lnTo>
                    <a:pt x="1909" y="2165"/>
                  </a:lnTo>
                  <a:lnTo>
                    <a:pt x="1905" y="2164"/>
                  </a:lnTo>
                  <a:lnTo>
                    <a:pt x="1902" y="2163"/>
                  </a:lnTo>
                  <a:lnTo>
                    <a:pt x="1900" y="2144"/>
                  </a:lnTo>
                  <a:lnTo>
                    <a:pt x="1897" y="2121"/>
                  </a:lnTo>
                  <a:lnTo>
                    <a:pt x="1892" y="2096"/>
                  </a:lnTo>
                  <a:lnTo>
                    <a:pt x="1888" y="2068"/>
                  </a:lnTo>
                  <a:lnTo>
                    <a:pt x="1886" y="2042"/>
                  </a:lnTo>
                  <a:lnTo>
                    <a:pt x="1885" y="2017"/>
                  </a:lnTo>
                  <a:lnTo>
                    <a:pt x="1886" y="2007"/>
                  </a:lnTo>
                  <a:lnTo>
                    <a:pt x="1888" y="1997"/>
                  </a:lnTo>
                  <a:lnTo>
                    <a:pt x="1891" y="1990"/>
                  </a:lnTo>
                  <a:lnTo>
                    <a:pt x="1895" y="1984"/>
                  </a:lnTo>
                  <a:lnTo>
                    <a:pt x="1916" y="1988"/>
                  </a:lnTo>
                  <a:lnTo>
                    <a:pt x="1935" y="1993"/>
                  </a:lnTo>
                  <a:lnTo>
                    <a:pt x="1943" y="1997"/>
                  </a:lnTo>
                  <a:lnTo>
                    <a:pt x="1954" y="2002"/>
                  </a:lnTo>
                  <a:lnTo>
                    <a:pt x="1964" y="2008"/>
                  </a:lnTo>
                  <a:lnTo>
                    <a:pt x="1976" y="2015"/>
                  </a:lnTo>
                  <a:close/>
                  <a:moveTo>
                    <a:pt x="1745" y="1321"/>
                  </a:moveTo>
                  <a:lnTo>
                    <a:pt x="1749" y="1328"/>
                  </a:lnTo>
                  <a:lnTo>
                    <a:pt x="1754" y="1338"/>
                  </a:lnTo>
                  <a:lnTo>
                    <a:pt x="1759" y="1350"/>
                  </a:lnTo>
                  <a:lnTo>
                    <a:pt x="1765" y="1362"/>
                  </a:lnTo>
                  <a:lnTo>
                    <a:pt x="1776" y="1391"/>
                  </a:lnTo>
                  <a:lnTo>
                    <a:pt x="1789" y="1420"/>
                  </a:lnTo>
                  <a:lnTo>
                    <a:pt x="1801" y="1450"/>
                  </a:lnTo>
                  <a:lnTo>
                    <a:pt x="1814" y="1476"/>
                  </a:lnTo>
                  <a:lnTo>
                    <a:pt x="1821" y="1487"/>
                  </a:lnTo>
                  <a:lnTo>
                    <a:pt x="1827" y="1496"/>
                  </a:lnTo>
                  <a:lnTo>
                    <a:pt x="1833" y="1504"/>
                  </a:lnTo>
                  <a:lnTo>
                    <a:pt x="1841" y="1509"/>
                  </a:lnTo>
                  <a:lnTo>
                    <a:pt x="1843" y="1530"/>
                  </a:lnTo>
                  <a:lnTo>
                    <a:pt x="1847" y="1551"/>
                  </a:lnTo>
                  <a:lnTo>
                    <a:pt x="1852" y="1571"/>
                  </a:lnTo>
                  <a:lnTo>
                    <a:pt x="1859" y="1592"/>
                  </a:lnTo>
                  <a:lnTo>
                    <a:pt x="1866" y="1612"/>
                  </a:lnTo>
                  <a:lnTo>
                    <a:pt x="1874" y="1632"/>
                  </a:lnTo>
                  <a:lnTo>
                    <a:pt x="1883" y="1652"/>
                  </a:lnTo>
                  <a:lnTo>
                    <a:pt x="1892" y="1671"/>
                  </a:lnTo>
                  <a:lnTo>
                    <a:pt x="1911" y="1711"/>
                  </a:lnTo>
                  <a:lnTo>
                    <a:pt x="1929" y="1751"/>
                  </a:lnTo>
                  <a:lnTo>
                    <a:pt x="1939" y="1771"/>
                  </a:lnTo>
                  <a:lnTo>
                    <a:pt x="1946" y="1792"/>
                  </a:lnTo>
                  <a:lnTo>
                    <a:pt x="1954" y="1815"/>
                  </a:lnTo>
                  <a:lnTo>
                    <a:pt x="1961" y="1836"/>
                  </a:lnTo>
                  <a:lnTo>
                    <a:pt x="1938" y="1851"/>
                  </a:lnTo>
                  <a:lnTo>
                    <a:pt x="1911" y="1873"/>
                  </a:lnTo>
                  <a:lnTo>
                    <a:pt x="1899" y="1882"/>
                  </a:lnTo>
                  <a:lnTo>
                    <a:pt x="1886" y="1891"/>
                  </a:lnTo>
                  <a:lnTo>
                    <a:pt x="1877" y="1897"/>
                  </a:lnTo>
                  <a:lnTo>
                    <a:pt x="1868" y="1900"/>
                  </a:lnTo>
                  <a:lnTo>
                    <a:pt x="1866" y="1896"/>
                  </a:lnTo>
                  <a:lnTo>
                    <a:pt x="1863" y="1890"/>
                  </a:lnTo>
                  <a:lnTo>
                    <a:pt x="1860" y="1881"/>
                  </a:lnTo>
                  <a:lnTo>
                    <a:pt x="1855" y="1869"/>
                  </a:lnTo>
                  <a:lnTo>
                    <a:pt x="1848" y="1842"/>
                  </a:lnTo>
                  <a:lnTo>
                    <a:pt x="1839" y="1807"/>
                  </a:lnTo>
                  <a:lnTo>
                    <a:pt x="1820" y="1723"/>
                  </a:lnTo>
                  <a:lnTo>
                    <a:pt x="1799" y="1625"/>
                  </a:lnTo>
                  <a:lnTo>
                    <a:pt x="1780" y="1527"/>
                  </a:lnTo>
                  <a:lnTo>
                    <a:pt x="1763" y="1436"/>
                  </a:lnTo>
                  <a:lnTo>
                    <a:pt x="1750" y="1364"/>
                  </a:lnTo>
                  <a:lnTo>
                    <a:pt x="1745" y="1321"/>
                  </a:lnTo>
                  <a:close/>
                  <a:moveTo>
                    <a:pt x="1705" y="1495"/>
                  </a:moveTo>
                  <a:lnTo>
                    <a:pt x="1708" y="1492"/>
                  </a:lnTo>
                  <a:lnTo>
                    <a:pt x="1711" y="1490"/>
                  </a:lnTo>
                  <a:lnTo>
                    <a:pt x="1714" y="1489"/>
                  </a:lnTo>
                  <a:lnTo>
                    <a:pt x="1718" y="1488"/>
                  </a:lnTo>
                  <a:lnTo>
                    <a:pt x="1726" y="1488"/>
                  </a:lnTo>
                  <a:lnTo>
                    <a:pt x="1733" y="1491"/>
                  </a:lnTo>
                  <a:lnTo>
                    <a:pt x="1750" y="1501"/>
                  </a:lnTo>
                  <a:lnTo>
                    <a:pt x="1768" y="1513"/>
                  </a:lnTo>
                  <a:lnTo>
                    <a:pt x="1762" y="1520"/>
                  </a:lnTo>
                  <a:lnTo>
                    <a:pt x="1756" y="1526"/>
                  </a:lnTo>
                  <a:lnTo>
                    <a:pt x="1740" y="1525"/>
                  </a:lnTo>
                  <a:lnTo>
                    <a:pt x="1725" y="1525"/>
                  </a:lnTo>
                  <a:lnTo>
                    <a:pt x="1714" y="1510"/>
                  </a:lnTo>
                  <a:lnTo>
                    <a:pt x="1705" y="1495"/>
                  </a:lnTo>
                  <a:close/>
                  <a:moveTo>
                    <a:pt x="1709" y="1552"/>
                  </a:moveTo>
                  <a:lnTo>
                    <a:pt x="1717" y="1549"/>
                  </a:lnTo>
                  <a:lnTo>
                    <a:pt x="1725" y="1547"/>
                  </a:lnTo>
                  <a:lnTo>
                    <a:pt x="1732" y="1546"/>
                  </a:lnTo>
                  <a:lnTo>
                    <a:pt x="1740" y="1545"/>
                  </a:lnTo>
                  <a:lnTo>
                    <a:pt x="1748" y="1546"/>
                  </a:lnTo>
                  <a:lnTo>
                    <a:pt x="1756" y="1547"/>
                  </a:lnTo>
                  <a:lnTo>
                    <a:pt x="1765" y="1551"/>
                  </a:lnTo>
                  <a:lnTo>
                    <a:pt x="1774" y="1557"/>
                  </a:lnTo>
                  <a:lnTo>
                    <a:pt x="1768" y="1563"/>
                  </a:lnTo>
                  <a:lnTo>
                    <a:pt x="1762" y="1567"/>
                  </a:lnTo>
                  <a:lnTo>
                    <a:pt x="1756" y="1569"/>
                  </a:lnTo>
                  <a:lnTo>
                    <a:pt x="1751" y="1570"/>
                  </a:lnTo>
                  <a:lnTo>
                    <a:pt x="1709" y="1552"/>
                  </a:lnTo>
                  <a:close/>
                  <a:moveTo>
                    <a:pt x="1726" y="1604"/>
                  </a:moveTo>
                  <a:lnTo>
                    <a:pt x="1724" y="1595"/>
                  </a:lnTo>
                  <a:lnTo>
                    <a:pt x="1723" y="1586"/>
                  </a:lnTo>
                  <a:lnTo>
                    <a:pt x="1735" y="1586"/>
                  </a:lnTo>
                  <a:lnTo>
                    <a:pt x="1748" y="1587"/>
                  </a:lnTo>
                  <a:lnTo>
                    <a:pt x="1762" y="1587"/>
                  </a:lnTo>
                  <a:lnTo>
                    <a:pt x="1775" y="1588"/>
                  </a:lnTo>
                  <a:lnTo>
                    <a:pt x="1780" y="1598"/>
                  </a:lnTo>
                  <a:lnTo>
                    <a:pt x="1784" y="1610"/>
                  </a:lnTo>
                  <a:lnTo>
                    <a:pt x="1780" y="1610"/>
                  </a:lnTo>
                  <a:lnTo>
                    <a:pt x="1775" y="1611"/>
                  </a:lnTo>
                  <a:lnTo>
                    <a:pt x="1763" y="1608"/>
                  </a:lnTo>
                  <a:lnTo>
                    <a:pt x="1750" y="1607"/>
                  </a:lnTo>
                  <a:lnTo>
                    <a:pt x="1738" y="1605"/>
                  </a:lnTo>
                  <a:lnTo>
                    <a:pt x="1726" y="1604"/>
                  </a:lnTo>
                  <a:close/>
                  <a:moveTo>
                    <a:pt x="1736" y="1650"/>
                  </a:moveTo>
                  <a:lnTo>
                    <a:pt x="1736" y="1640"/>
                  </a:lnTo>
                  <a:lnTo>
                    <a:pt x="1738" y="1636"/>
                  </a:lnTo>
                  <a:lnTo>
                    <a:pt x="1742" y="1632"/>
                  </a:lnTo>
                  <a:lnTo>
                    <a:pt x="1745" y="1627"/>
                  </a:lnTo>
                  <a:lnTo>
                    <a:pt x="1758" y="1634"/>
                  </a:lnTo>
                  <a:lnTo>
                    <a:pt x="1772" y="1641"/>
                  </a:lnTo>
                  <a:lnTo>
                    <a:pt x="1787" y="1648"/>
                  </a:lnTo>
                  <a:lnTo>
                    <a:pt x="1801" y="1655"/>
                  </a:lnTo>
                  <a:lnTo>
                    <a:pt x="1796" y="1659"/>
                  </a:lnTo>
                  <a:lnTo>
                    <a:pt x="1792" y="1662"/>
                  </a:lnTo>
                  <a:lnTo>
                    <a:pt x="1788" y="1663"/>
                  </a:lnTo>
                  <a:lnTo>
                    <a:pt x="1783" y="1664"/>
                  </a:lnTo>
                  <a:lnTo>
                    <a:pt x="1774" y="1666"/>
                  </a:lnTo>
                  <a:lnTo>
                    <a:pt x="1765" y="1666"/>
                  </a:lnTo>
                  <a:lnTo>
                    <a:pt x="1750" y="1657"/>
                  </a:lnTo>
                  <a:lnTo>
                    <a:pt x="1736" y="1650"/>
                  </a:lnTo>
                  <a:close/>
                  <a:moveTo>
                    <a:pt x="1794" y="1717"/>
                  </a:moveTo>
                  <a:lnTo>
                    <a:pt x="1783" y="1709"/>
                  </a:lnTo>
                  <a:lnTo>
                    <a:pt x="1772" y="1700"/>
                  </a:lnTo>
                  <a:lnTo>
                    <a:pt x="1761" y="1693"/>
                  </a:lnTo>
                  <a:lnTo>
                    <a:pt x="1750" y="1685"/>
                  </a:lnTo>
                  <a:lnTo>
                    <a:pt x="1789" y="1677"/>
                  </a:lnTo>
                  <a:lnTo>
                    <a:pt x="1810" y="1697"/>
                  </a:lnTo>
                  <a:lnTo>
                    <a:pt x="1810" y="1703"/>
                  </a:lnTo>
                  <a:lnTo>
                    <a:pt x="1809" y="1707"/>
                  </a:lnTo>
                  <a:lnTo>
                    <a:pt x="1807" y="1710"/>
                  </a:lnTo>
                  <a:lnTo>
                    <a:pt x="1805" y="1712"/>
                  </a:lnTo>
                  <a:lnTo>
                    <a:pt x="1800" y="1716"/>
                  </a:lnTo>
                  <a:lnTo>
                    <a:pt x="1794" y="1717"/>
                  </a:lnTo>
                  <a:close/>
                  <a:moveTo>
                    <a:pt x="1745" y="1729"/>
                  </a:moveTo>
                  <a:lnTo>
                    <a:pt x="1749" y="1723"/>
                  </a:lnTo>
                  <a:lnTo>
                    <a:pt x="1753" y="1717"/>
                  </a:lnTo>
                  <a:lnTo>
                    <a:pt x="1767" y="1728"/>
                  </a:lnTo>
                  <a:lnTo>
                    <a:pt x="1781" y="1739"/>
                  </a:lnTo>
                  <a:lnTo>
                    <a:pt x="1794" y="1751"/>
                  </a:lnTo>
                  <a:lnTo>
                    <a:pt x="1808" y="1763"/>
                  </a:lnTo>
                  <a:lnTo>
                    <a:pt x="1802" y="1769"/>
                  </a:lnTo>
                  <a:lnTo>
                    <a:pt x="1797" y="1776"/>
                  </a:lnTo>
                  <a:lnTo>
                    <a:pt x="1791" y="1776"/>
                  </a:lnTo>
                  <a:lnTo>
                    <a:pt x="1780" y="1771"/>
                  </a:lnTo>
                  <a:lnTo>
                    <a:pt x="1771" y="1766"/>
                  </a:lnTo>
                  <a:lnTo>
                    <a:pt x="1765" y="1761"/>
                  </a:lnTo>
                  <a:lnTo>
                    <a:pt x="1759" y="1754"/>
                  </a:lnTo>
                  <a:lnTo>
                    <a:pt x="1752" y="1742"/>
                  </a:lnTo>
                  <a:lnTo>
                    <a:pt x="1745" y="1729"/>
                  </a:lnTo>
                  <a:close/>
                  <a:moveTo>
                    <a:pt x="1766" y="1800"/>
                  </a:moveTo>
                  <a:lnTo>
                    <a:pt x="1766" y="1784"/>
                  </a:lnTo>
                  <a:lnTo>
                    <a:pt x="1782" y="1787"/>
                  </a:lnTo>
                  <a:lnTo>
                    <a:pt x="1797" y="1791"/>
                  </a:lnTo>
                  <a:lnTo>
                    <a:pt x="1813" y="1795"/>
                  </a:lnTo>
                  <a:lnTo>
                    <a:pt x="1829" y="1800"/>
                  </a:lnTo>
                  <a:lnTo>
                    <a:pt x="1824" y="1806"/>
                  </a:lnTo>
                  <a:lnTo>
                    <a:pt x="1819" y="1810"/>
                  </a:lnTo>
                  <a:lnTo>
                    <a:pt x="1814" y="1812"/>
                  </a:lnTo>
                  <a:lnTo>
                    <a:pt x="1809" y="1813"/>
                  </a:lnTo>
                  <a:lnTo>
                    <a:pt x="1797" y="1809"/>
                  </a:lnTo>
                  <a:lnTo>
                    <a:pt x="1787" y="1806"/>
                  </a:lnTo>
                  <a:lnTo>
                    <a:pt x="1776" y="1803"/>
                  </a:lnTo>
                  <a:lnTo>
                    <a:pt x="1766" y="1800"/>
                  </a:lnTo>
                  <a:close/>
                  <a:moveTo>
                    <a:pt x="1790" y="1836"/>
                  </a:moveTo>
                  <a:lnTo>
                    <a:pt x="1801" y="1836"/>
                  </a:lnTo>
                  <a:lnTo>
                    <a:pt x="1811" y="1837"/>
                  </a:lnTo>
                  <a:lnTo>
                    <a:pt x="1821" y="1837"/>
                  </a:lnTo>
                  <a:lnTo>
                    <a:pt x="1831" y="1838"/>
                  </a:lnTo>
                  <a:lnTo>
                    <a:pt x="1836" y="1847"/>
                  </a:lnTo>
                  <a:lnTo>
                    <a:pt x="1842" y="1858"/>
                  </a:lnTo>
                  <a:lnTo>
                    <a:pt x="1835" y="1864"/>
                  </a:lnTo>
                  <a:lnTo>
                    <a:pt x="1829" y="1871"/>
                  </a:lnTo>
                  <a:lnTo>
                    <a:pt x="1801" y="1865"/>
                  </a:lnTo>
                  <a:lnTo>
                    <a:pt x="1795" y="1850"/>
                  </a:lnTo>
                  <a:lnTo>
                    <a:pt x="1790" y="1836"/>
                  </a:lnTo>
                  <a:close/>
                  <a:moveTo>
                    <a:pt x="1791" y="1903"/>
                  </a:moveTo>
                  <a:lnTo>
                    <a:pt x="1804" y="1898"/>
                  </a:lnTo>
                  <a:lnTo>
                    <a:pt x="1819" y="1892"/>
                  </a:lnTo>
                  <a:lnTo>
                    <a:pt x="1826" y="1890"/>
                  </a:lnTo>
                  <a:lnTo>
                    <a:pt x="1834" y="1890"/>
                  </a:lnTo>
                  <a:lnTo>
                    <a:pt x="1839" y="1891"/>
                  </a:lnTo>
                  <a:lnTo>
                    <a:pt x="1843" y="1892"/>
                  </a:lnTo>
                  <a:lnTo>
                    <a:pt x="1847" y="1894"/>
                  </a:lnTo>
                  <a:lnTo>
                    <a:pt x="1852" y="1897"/>
                  </a:lnTo>
                  <a:lnTo>
                    <a:pt x="1852" y="1910"/>
                  </a:lnTo>
                  <a:lnTo>
                    <a:pt x="1836" y="1919"/>
                  </a:lnTo>
                  <a:lnTo>
                    <a:pt x="1823" y="1918"/>
                  </a:lnTo>
                  <a:lnTo>
                    <a:pt x="1809" y="1915"/>
                  </a:lnTo>
                  <a:lnTo>
                    <a:pt x="1804" y="1913"/>
                  </a:lnTo>
                  <a:lnTo>
                    <a:pt x="1799" y="1911"/>
                  </a:lnTo>
                  <a:lnTo>
                    <a:pt x="1794" y="1908"/>
                  </a:lnTo>
                  <a:lnTo>
                    <a:pt x="1791" y="1903"/>
                  </a:lnTo>
                  <a:close/>
                  <a:moveTo>
                    <a:pt x="1799" y="1961"/>
                  </a:moveTo>
                  <a:lnTo>
                    <a:pt x="1797" y="1956"/>
                  </a:lnTo>
                  <a:lnTo>
                    <a:pt x="1797" y="1952"/>
                  </a:lnTo>
                  <a:lnTo>
                    <a:pt x="1799" y="1949"/>
                  </a:lnTo>
                  <a:lnTo>
                    <a:pt x="1801" y="1947"/>
                  </a:lnTo>
                  <a:lnTo>
                    <a:pt x="1803" y="1946"/>
                  </a:lnTo>
                  <a:lnTo>
                    <a:pt x="1806" y="1944"/>
                  </a:lnTo>
                  <a:lnTo>
                    <a:pt x="1810" y="1946"/>
                  </a:lnTo>
                  <a:lnTo>
                    <a:pt x="1814" y="1947"/>
                  </a:lnTo>
                  <a:lnTo>
                    <a:pt x="1833" y="1954"/>
                  </a:lnTo>
                  <a:lnTo>
                    <a:pt x="1848" y="1960"/>
                  </a:lnTo>
                  <a:lnTo>
                    <a:pt x="1848" y="1965"/>
                  </a:lnTo>
                  <a:lnTo>
                    <a:pt x="1848" y="1971"/>
                  </a:lnTo>
                  <a:lnTo>
                    <a:pt x="1847" y="1974"/>
                  </a:lnTo>
                  <a:lnTo>
                    <a:pt x="1846" y="1976"/>
                  </a:lnTo>
                  <a:lnTo>
                    <a:pt x="1845" y="1977"/>
                  </a:lnTo>
                  <a:lnTo>
                    <a:pt x="1843" y="1977"/>
                  </a:lnTo>
                  <a:lnTo>
                    <a:pt x="1831" y="1973"/>
                  </a:lnTo>
                  <a:lnTo>
                    <a:pt x="1821" y="1969"/>
                  </a:lnTo>
                  <a:lnTo>
                    <a:pt x="1809" y="1966"/>
                  </a:lnTo>
                  <a:lnTo>
                    <a:pt x="1799" y="1961"/>
                  </a:lnTo>
                  <a:close/>
                  <a:moveTo>
                    <a:pt x="1804" y="2021"/>
                  </a:moveTo>
                  <a:lnTo>
                    <a:pt x="1805" y="2009"/>
                  </a:lnTo>
                  <a:lnTo>
                    <a:pt x="1806" y="1998"/>
                  </a:lnTo>
                  <a:lnTo>
                    <a:pt x="1823" y="2004"/>
                  </a:lnTo>
                  <a:lnTo>
                    <a:pt x="1840" y="2008"/>
                  </a:lnTo>
                  <a:lnTo>
                    <a:pt x="1857" y="2013"/>
                  </a:lnTo>
                  <a:lnTo>
                    <a:pt x="1874" y="2018"/>
                  </a:lnTo>
                  <a:lnTo>
                    <a:pt x="1869" y="2022"/>
                  </a:lnTo>
                  <a:lnTo>
                    <a:pt x="1864" y="2025"/>
                  </a:lnTo>
                  <a:lnTo>
                    <a:pt x="1858" y="2028"/>
                  </a:lnTo>
                  <a:lnTo>
                    <a:pt x="1852" y="2029"/>
                  </a:lnTo>
                  <a:lnTo>
                    <a:pt x="1842" y="2032"/>
                  </a:lnTo>
                  <a:lnTo>
                    <a:pt x="1833" y="2033"/>
                  </a:lnTo>
                  <a:lnTo>
                    <a:pt x="1819" y="2026"/>
                  </a:lnTo>
                  <a:lnTo>
                    <a:pt x="1804" y="2021"/>
                  </a:lnTo>
                  <a:close/>
                  <a:moveTo>
                    <a:pt x="1812" y="2070"/>
                  </a:moveTo>
                  <a:lnTo>
                    <a:pt x="1811" y="2060"/>
                  </a:lnTo>
                  <a:lnTo>
                    <a:pt x="1811" y="2050"/>
                  </a:lnTo>
                  <a:lnTo>
                    <a:pt x="1820" y="2049"/>
                  </a:lnTo>
                  <a:lnTo>
                    <a:pt x="1827" y="2050"/>
                  </a:lnTo>
                  <a:lnTo>
                    <a:pt x="1835" y="2052"/>
                  </a:lnTo>
                  <a:lnTo>
                    <a:pt x="1842" y="2055"/>
                  </a:lnTo>
                  <a:lnTo>
                    <a:pt x="1857" y="2066"/>
                  </a:lnTo>
                  <a:lnTo>
                    <a:pt x="1873" y="2080"/>
                  </a:lnTo>
                  <a:lnTo>
                    <a:pt x="1863" y="2088"/>
                  </a:lnTo>
                  <a:lnTo>
                    <a:pt x="1853" y="2098"/>
                  </a:lnTo>
                  <a:lnTo>
                    <a:pt x="1843" y="2091"/>
                  </a:lnTo>
                  <a:lnTo>
                    <a:pt x="1832" y="2084"/>
                  </a:lnTo>
                  <a:lnTo>
                    <a:pt x="1823" y="2078"/>
                  </a:lnTo>
                  <a:lnTo>
                    <a:pt x="1812" y="2070"/>
                  </a:lnTo>
                  <a:close/>
                  <a:moveTo>
                    <a:pt x="1829" y="2140"/>
                  </a:moveTo>
                  <a:lnTo>
                    <a:pt x="1817" y="2115"/>
                  </a:lnTo>
                  <a:lnTo>
                    <a:pt x="1827" y="2113"/>
                  </a:lnTo>
                  <a:lnTo>
                    <a:pt x="1835" y="2113"/>
                  </a:lnTo>
                  <a:lnTo>
                    <a:pt x="1844" y="2115"/>
                  </a:lnTo>
                  <a:lnTo>
                    <a:pt x="1852" y="2118"/>
                  </a:lnTo>
                  <a:lnTo>
                    <a:pt x="1871" y="2126"/>
                  </a:lnTo>
                  <a:lnTo>
                    <a:pt x="1891" y="2137"/>
                  </a:lnTo>
                  <a:lnTo>
                    <a:pt x="1891" y="2153"/>
                  </a:lnTo>
                  <a:lnTo>
                    <a:pt x="1887" y="2153"/>
                  </a:lnTo>
                  <a:lnTo>
                    <a:pt x="1883" y="2155"/>
                  </a:lnTo>
                  <a:lnTo>
                    <a:pt x="1869" y="2151"/>
                  </a:lnTo>
                  <a:lnTo>
                    <a:pt x="1855" y="2146"/>
                  </a:lnTo>
                  <a:lnTo>
                    <a:pt x="1843" y="2143"/>
                  </a:lnTo>
                  <a:lnTo>
                    <a:pt x="1829" y="2140"/>
                  </a:lnTo>
                  <a:close/>
                  <a:moveTo>
                    <a:pt x="1831" y="2175"/>
                  </a:moveTo>
                  <a:lnTo>
                    <a:pt x="1848" y="2174"/>
                  </a:lnTo>
                  <a:lnTo>
                    <a:pt x="1862" y="2174"/>
                  </a:lnTo>
                  <a:lnTo>
                    <a:pt x="1869" y="2176"/>
                  </a:lnTo>
                  <a:lnTo>
                    <a:pt x="1878" y="2179"/>
                  </a:lnTo>
                  <a:lnTo>
                    <a:pt x="1886" y="2184"/>
                  </a:lnTo>
                  <a:lnTo>
                    <a:pt x="1897" y="2192"/>
                  </a:lnTo>
                  <a:lnTo>
                    <a:pt x="1887" y="2199"/>
                  </a:lnTo>
                  <a:lnTo>
                    <a:pt x="1880" y="2208"/>
                  </a:lnTo>
                  <a:lnTo>
                    <a:pt x="1863" y="2199"/>
                  </a:lnTo>
                  <a:lnTo>
                    <a:pt x="1849" y="2191"/>
                  </a:lnTo>
                  <a:lnTo>
                    <a:pt x="1843" y="2188"/>
                  </a:lnTo>
                  <a:lnTo>
                    <a:pt x="1839" y="2183"/>
                  </a:lnTo>
                  <a:lnTo>
                    <a:pt x="1834" y="2179"/>
                  </a:lnTo>
                  <a:lnTo>
                    <a:pt x="1831" y="2175"/>
                  </a:lnTo>
                  <a:close/>
                  <a:moveTo>
                    <a:pt x="1843" y="2274"/>
                  </a:moveTo>
                  <a:lnTo>
                    <a:pt x="1859" y="2278"/>
                  </a:lnTo>
                  <a:lnTo>
                    <a:pt x="1873" y="2284"/>
                  </a:lnTo>
                  <a:lnTo>
                    <a:pt x="1889" y="2289"/>
                  </a:lnTo>
                  <a:lnTo>
                    <a:pt x="1905" y="2294"/>
                  </a:lnTo>
                  <a:lnTo>
                    <a:pt x="1904" y="2308"/>
                  </a:lnTo>
                  <a:lnTo>
                    <a:pt x="1903" y="2322"/>
                  </a:lnTo>
                  <a:lnTo>
                    <a:pt x="1896" y="2321"/>
                  </a:lnTo>
                  <a:lnTo>
                    <a:pt x="1887" y="2321"/>
                  </a:lnTo>
                  <a:lnTo>
                    <a:pt x="1876" y="2319"/>
                  </a:lnTo>
                  <a:lnTo>
                    <a:pt x="1866" y="2314"/>
                  </a:lnTo>
                  <a:lnTo>
                    <a:pt x="1858" y="2310"/>
                  </a:lnTo>
                  <a:lnTo>
                    <a:pt x="1850" y="2304"/>
                  </a:lnTo>
                  <a:lnTo>
                    <a:pt x="1848" y="2301"/>
                  </a:lnTo>
                  <a:lnTo>
                    <a:pt x="1845" y="2297"/>
                  </a:lnTo>
                  <a:lnTo>
                    <a:pt x="1844" y="2293"/>
                  </a:lnTo>
                  <a:lnTo>
                    <a:pt x="1842" y="2290"/>
                  </a:lnTo>
                  <a:lnTo>
                    <a:pt x="1842" y="2286"/>
                  </a:lnTo>
                  <a:lnTo>
                    <a:pt x="1842" y="2282"/>
                  </a:lnTo>
                  <a:lnTo>
                    <a:pt x="1842" y="2278"/>
                  </a:lnTo>
                  <a:lnTo>
                    <a:pt x="1843" y="2274"/>
                  </a:lnTo>
                  <a:close/>
                  <a:moveTo>
                    <a:pt x="1832" y="2230"/>
                  </a:moveTo>
                  <a:lnTo>
                    <a:pt x="1832" y="2223"/>
                  </a:lnTo>
                  <a:lnTo>
                    <a:pt x="1842" y="2219"/>
                  </a:lnTo>
                  <a:lnTo>
                    <a:pt x="1850" y="2216"/>
                  </a:lnTo>
                  <a:lnTo>
                    <a:pt x="1858" y="2215"/>
                  </a:lnTo>
                  <a:lnTo>
                    <a:pt x="1864" y="2216"/>
                  </a:lnTo>
                  <a:lnTo>
                    <a:pt x="1871" y="2219"/>
                  </a:lnTo>
                  <a:lnTo>
                    <a:pt x="1880" y="2225"/>
                  </a:lnTo>
                  <a:lnTo>
                    <a:pt x="1891" y="2232"/>
                  </a:lnTo>
                  <a:lnTo>
                    <a:pt x="1905" y="2241"/>
                  </a:lnTo>
                  <a:lnTo>
                    <a:pt x="1905" y="2248"/>
                  </a:lnTo>
                  <a:lnTo>
                    <a:pt x="1891" y="2259"/>
                  </a:lnTo>
                  <a:lnTo>
                    <a:pt x="1880" y="2256"/>
                  </a:lnTo>
                  <a:lnTo>
                    <a:pt x="1870" y="2254"/>
                  </a:lnTo>
                  <a:lnTo>
                    <a:pt x="1862" y="2251"/>
                  </a:lnTo>
                  <a:lnTo>
                    <a:pt x="1854" y="2247"/>
                  </a:lnTo>
                  <a:lnTo>
                    <a:pt x="1843" y="2239"/>
                  </a:lnTo>
                  <a:lnTo>
                    <a:pt x="1832" y="2230"/>
                  </a:lnTo>
                  <a:close/>
                  <a:moveTo>
                    <a:pt x="1688" y="2963"/>
                  </a:moveTo>
                  <a:lnTo>
                    <a:pt x="1732" y="2963"/>
                  </a:lnTo>
                  <a:lnTo>
                    <a:pt x="1776" y="2962"/>
                  </a:lnTo>
                  <a:lnTo>
                    <a:pt x="1821" y="2961"/>
                  </a:lnTo>
                  <a:lnTo>
                    <a:pt x="1865" y="2961"/>
                  </a:lnTo>
                  <a:lnTo>
                    <a:pt x="1887" y="2961"/>
                  </a:lnTo>
                  <a:lnTo>
                    <a:pt x="1910" y="2962"/>
                  </a:lnTo>
                  <a:lnTo>
                    <a:pt x="1933" y="2963"/>
                  </a:lnTo>
                  <a:lnTo>
                    <a:pt x="1955" y="2965"/>
                  </a:lnTo>
                  <a:lnTo>
                    <a:pt x="1978" y="2967"/>
                  </a:lnTo>
                  <a:lnTo>
                    <a:pt x="2000" y="2972"/>
                  </a:lnTo>
                  <a:lnTo>
                    <a:pt x="2023" y="2976"/>
                  </a:lnTo>
                  <a:lnTo>
                    <a:pt x="2046" y="2981"/>
                  </a:lnTo>
                  <a:lnTo>
                    <a:pt x="2046" y="3013"/>
                  </a:lnTo>
                  <a:lnTo>
                    <a:pt x="2048" y="3046"/>
                  </a:lnTo>
                  <a:lnTo>
                    <a:pt x="2049" y="3078"/>
                  </a:lnTo>
                  <a:lnTo>
                    <a:pt x="2050" y="3111"/>
                  </a:lnTo>
                  <a:lnTo>
                    <a:pt x="2034" y="3113"/>
                  </a:lnTo>
                  <a:lnTo>
                    <a:pt x="2018" y="3116"/>
                  </a:lnTo>
                  <a:lnTo>
                    <a:pt x="2002" y="3120"/>
                  </a:lnTo>
                  <a:lnTo>
                    <a:pt x="1987" y="3123"/>
                  </a:lnTo>
                  <a:lnTo>
                    <a:pt x="1947" y="3121"/>
                  </a:lnTo>
                  <a:lnTo>
                    <a:pt x="1908" y="3120"/>
                  </a:lnTo>
                  <a:lnTo>
                    <a:pt x="1869" y="3117"/>
                  </a:lnTo>
                  <a:lnTo>
                    <a:pt x="1830" y="3116"/>
                  </a:lnTo>
                  <a:lnTo>
                    <a:pt x="1791" y="3115"/>
                  </a:lnTo>
                  <a:lnTo>
                    <a:pt x="1753" y="3113"/>
                  </a:lnTo>
                  <a:lnTo>
                    <a:pt x="1715" y="3110"/>
                  </a:lnTo>
                  <a:lnTo>
                    <a:pt x="1677" y="3107"/>
                  </a:lnTo>
                  <a:lnTo>
                    <a:pt x="1676" y="3069"/>
                  </a:lnTo>
                  <a:lnTo>
                    <a:pt x="1676" y="3029"/>
                  </a:lnTo>
                  <a:lnTo>
                    <a:pt x="1677" y="3009"/>
                  </a:lnTo>
                  <a:lnTo>
                    <a:pt x="1679" y="2991"/>
                  </a:lnTo>
                  <a:lnTo>
                    <a:pt x="1681" y="2983"/>
                  </a:lnTo>
                  <a:lnTo>
                    <a:pt x="1682" y="2976"/>
                  </a:lnTo>
                  <a:lnTo>
                    <a:pt x="1685" y="2969"/>
                  </a:lnTo>
                  <a:lnTo>
                    <a:pt x="1688" y="2963"/>
                  </a:lnTo>
                  <a:close/>
                  <a:moveTo>
                    <a:pt x="2177" y="3126"/>
                  </a:moveTo>
                  <a:lnTo>
                    <a:pt x="2113" y="3112"/>
                  </a:lnTo>
                  <a:lnTo>
                    <a:pt x="2100" y="3074"/>
                  </a:lnTo>
                  <a:lnTo>
                    <a:pt x="2087" y="3037"/>
                  </a:lnTo>
                  <a:lnTo>
                    <a:pt x="2083" y="3021"/>
                  </a:lnTo>
                  <a:lnTo>
                    <a:pt x="2081" y="3009"/>
                  </a:lnTo>
                  <a:lnTo>
                    <a:pt x="2082" y="3003"/>
                  </a:lnTo>
                  <a:lnTo>
                    <a:pt x="2083" y="2999"/>
                  </a:lnTo>
                  <a:lnTo>
                    <a:pt x="2087" y="2997"/>
                  </a:lnTo>
                  <a:lnTo>
                    <a:pt x="2091" y="2996"/>
                  </a:lnTo>
                  <a:lnTo>
                    <a:pt x="2093" y="2997"/>
                  </a:lnTo>
                  <a:lnTo>
                    <a:pt x="2097" y="2999"/>
                  </a:lnTo>
                  <a:lnTo>
                    <a:pt x="2102" y="3004"/>
                  </a:lnTo>
                  <a:lnTo>
                    <a:pt x="2108" y="3010"/>
                  </a:lnTo>
                  <a:lnTo>
                    <a:pt x="2122" y="3025"/>
                  </a:lnTo>
                  <a:lnTo>
                    <a:pt x="2138" y="3043"/>
                  </a:lnTo>
                  <a:lnTo>
                    <a:pt x="2153" y="3064"/>
                  </a:lnTo>
                  <a:lnTo>
                    <a:pt x="2168" y="3084"/>
                  </a:lnTo>
                  <a:lnTo>
                    <a:pt x="2173" y="3093"/>
                  </a:lnTo>
                  <a:lnTo>
                    <a:pt x="2178" y="3102"/>
                  </a:lnTo>
                  <a:lnTo>
                    <a:pt x="2183" y="3109"/>
                  </a:lnTo>
                  <a:lnTo>
                    <a:pt x="2185" y="3115"/>
                  </a:lnTo>
                  <a:lnTo>
                    <a:pt x="2182" y="3121"/>
                  </a:lnTo>
                  <a:lnTo>
                    <a:pt x="2177" y="3126"/>
                  </a:lnTo>
                  <a:close/>
                  <a:moveTo>
                    <a:pt x="2392" y="3388"/>
                  </a:moveTo>
                  <a:lnTo>
                    <a:pt x="2364" y="3395"/>
                  </a:lnTo>
                  <a:lnTo>
                    <a:pt x="2335" y="3402"/>
                  </a:lnTo>
                  <a:lnTo>
                    <a:pt x="2302" y="3408"/>
                  </a:lnTo>
                  <a:lnTo>
                    <a:pt x="2268" y="3414"/>
                  </a:lnTo>
                  <a:lnTo>
                    <a:pt x="2233" y="3420"/>
                  </a:lnTo>
                  <a:lnTo>
                    <a:pt x="2197" y="3424"/>
                  </a:lnTo>
                  <a:lnTo>
                    <a:pt x="2160" y="3428"/>
                  </a:lnTo>
                  <a:lnTo>
                    <a:pt x="2124" y="3431"/>
                  </a:lnTo>
                  <a:lnTo>
                    <a:pt x="2050" y="3437"/>
                  </a:lnTo>
                  <a:lnTo>
                    <a:pt x="1978" y="3441"/>
                  </a:lnTo>
                  <a:lnTo>
                    <a:pt x="1912" y="3443"/>
                  </a:lnTo>
                  <a:lnTo>
                    <a:pt x="1854" y="3443"/>
                  </a:lnTo>
                  <a:lnTo>
                    <a:pt x="1844" y="3439"/>
                  </a:lnTo>
                  <a:lnTo>
                    <a:pt x="1834" y="3434"/>
                  </a:lnTo>
                  <a:lnTo>
                    <a:pt x="1827" y="3429"/>
                  </a:lnTo>
                  <a:lnTo>
                    <a:pt x="1821" y="3424"/>
                  </a:lnTo>
                  <a:lnTo>
                    <a:pt x="1816" y="3418"/>
                  </a:lnTo>
                  <a:lnTo>
                    <a:pt x="1812" y="3411"/>
                  </a:lnTo>
                  <a:lnTo>
                    <a:pt x="1810" y="3404"/>
                  </a:lnTo>
                  <a:lnTo>
                    <a:pt x="1809" y="3396"/>
                  </a:lnTo>
                  <a:lnTo>
                    <a:pt x="1808" y="3381"/>
                  </a:lnTo>
                  <a:lnTo>
                    <a:pt x="1809" y="3363"/>
                  </a:lnTo>
                  <a:lnTo>
                    <a:pt x="1810" y="3343"/>
                  </a:lnTo>
                  <a:lnTo>
                    <a:pt x="1812" y="3322"/>
                  </a:lnTo>
                  <a:lnTo>
                    <a:pt x="1842" y="3319"/>
                  </a:lnTo>
                  <a:lnTo>
                    <a:pt x="1871" y="3316"/>
                  </a:lnTo>
                  <a:lnTo>
                    <a:pt x="1901" y="3315"/>
                  </a:lnTo>
                  <a:lnTo>
                    <a:pt x="1930" y="3313"/>
                  </a:lnTo>
                  <a:lnTo>
                    <a:pt x="1991" y="3312"/>
                  </a:lnTo>
                  <a:lnTo>
                    <a:pt x="2051" y="3311"/>
                  </a:lnTo>
                  <a:lnTo>
                    <a:pt x="2112" y="3312"/>
                  </a:lnTo>
                  <a:lnTo>
                    <a:pt x="2173" y="3314"/>
                  </a:lnTo>
                  <a:lnTo>
                    <a:pt x="2234" y="3316"/>
                  </a:lnTo>
                  <a:lnTo>
                    <a:pt x="2294" y="3318"/>
                  </a:lnTo>
                  <a:lnTo>
                    <a:pt x="2294" y="3281"/>
                  </a:lnTo>
                  <a:lnTo>
                    <a:pt x="2259" y="3283"/>
                  </a:lnTo>
                  <a:lnTo>
                    <a:pt x="2216" y="3287"/>
                  </a:lnTo>
                  <a:lnTo>
                    <a:pt x="2193" y="3289"/>
                  </a:lnTo>
                  <a:lnTo>
                    <a:pt x="2169" y="3290"/>
                  </a:lnTo>
                  <a:lnTo>
                    <a:pt x="2146" y="3291"/>
                  </a:lnTo>
                  <a:lnTo>
                    <a:pt x="2122" y="3291"/>
                  </a:lnTo>
                  <a:lnTo>
                    <a:pt x="2100" y="3289"/>
                  </a:lnTo>
                  <a:lnTo>
                    <a:pt x="2080" y="3285"/>
                  </a:lnTo>
                  <a:lnTo>
                    <a:pt x="2071" y="3282"/>
                  </a:lnTo>
                  <a:lnTo>
                    <a:pt x="2061" y="3279"/>
                  </a:lnTo>
                  <a:lnTo>
                    <a:pt x="2053" y="3276"/>
                  </a:lnTo>
                  <a:lnTo>
                    <a:pt x="2044" y="3272"/>
                  </a:lnTo>
                  <a:lnTo>
                    <a:pt x="2038" y="3266"/>
                  </a:lnTo>
                  <a:lnTo>
                    <a:pt x="2032" y="3260"/>
                  </a:lnTo>
                  <a:lnTo>
                    <a:pt x="2025" y="3254"/>
                  </a:lnTo>
                  <a:lnTo>
                    <a:pt x="2021" y="3246"/>
                  </a:lnTo>
                  <a:lnTo>
                    <a:pt x="2017" y="3239"/>
                  </a:lnTo>
                  <a:lnTo>
                    <a:pt x="2015" y="3229"/>
                  </a:lnTo>
                  <a:lnTo>
                    <a:pt x="2013" y="3220"/>
                  </a:lnTo>
                  <a:lnTo>
                    <a:pt x="2013" y="3209"/>
                  </a:lnTo>
                  <a:lnTo>
                    <a:pt x="2019" y="3205"/>
                  </a:lnTo>
                  <a:lnTo>
                    <a:pt x="2026" y="3203"/>
                  </a:lnTo>
                  <a:lnTo>
                    <a:pt x="2034" y="3202"/>
                  </a:lnTo>
                  <a:lnTo>
                    <a:pt x="2042" y="3203"/>
                  </a:lnTo>
                  <a:lnTo>
                    <a:pt x="2059" y="3205"/>
                  </a:lnTo>
                  <a:lnTo>
                    <a:pt x="2078" y="3207"/>
                  </a:lnTo>
                  <a:lnTo>
                    <a:pt x="2070" y="3222"/>
                  </a:lnTo>
                  <a:lnTo>
                    <a:pt x="2062" y="3237"/>
                  </a:lnTo>
                  <a:lnTo>
                    <a:pt x="2069" y="3246"/>
                  </a:lnTo>
                  <a:lnTo>
                    <a:pt x="2076" y="3256"/>
                  </a:lnTo>
                  <a:lnTo>
                    <a:pt x="2090" y="3256"/>
                  </a:lnTo>
                  <a:lnTo>
                    <a:pt x="2102" y="3256"/>
                  </a:lnTo>
                  <a:lnTo>
                    <a:pt x="2116" y="3257"/>
                  </a:lnTo>
                  <a:lnTo>
                    <a:pt x="2129" y="3257"/>
                  </a:lnTo>
                  <a:lnTo>
                    <a:pt x="2125" y="3209"/>
                  </a:lnTo>
                  <a:lnTo>
                    <a:pt x="2111" y="3206"/>
                  </a:lnTo>
                  <a:lnTo>
                    <a:pt x="2097" y="3205"/>
                  </a:lnTo>
                  <a:lnTo>
                    <a:pt x="2131" y="3200"/>
                  </a:lnTo>
                  <a:lnTo>
                    <a:pt x="2162" y="3196"/>
                  </a:lnTo>
                  <a:lnTo>
                    <a:pt x="2187" y="3194"/>
                  </a:lnTo>
                  <a:lnTo>
                    <a:pt x="2209" y="3192"/>
                  </a:lnTo>
                  <a:lnTo>
                    <a:pt x="2218" y="3192"/>
                  </a:lnTo>
                  <a:lnTo>
                    <a:pt x="2228" y="3194"/>
                  </a:lnTo>
                  <a:lnTo>
                    <a:pt x="2236" y="3196"/>
                  </a:lnTo>
                  <a:lnTo>
                    <a:pt x="2244" y="3197"/>
                  </a:lnTo>
                  <a:lnTo>
                    <a:pt x="2251" y="3200"/>
                  </a:lnTo>
                  <a:lnTo>
                    <a:pt x="2259" y="3203"/>
                  </a:lnTo>
                  <a:lnTo>
                    <a:pt x="2265" y="3206"/>
                  </a:lnTo>
                  <a:lnTo>
                    <a:pt x="2272" y="3210"/>
                  </a:lnTo>
                  <a:lnTo>
                    <a:pt x="2279" y="3216"/>
                  </a:lnTo>
                  <a:lnTo>
                    <a:pt x="2284" y="3222"/>
                  </a:lnTo>
                  <a:lnTo>
                    <a:pt x="2290" y="3228"/>
                  </a:lnTo>
                  <a:lnTo>
                    <a:pt x="2297" y="3236"/>
                  </a:lnTo>
                  <a:lnTo>
                    <a:pt x="2308" y="3252"/>
                  </a:lnTo>
                  <a:lnTo>
                    <a:pt x="2322" y="3272"/>
                  </a:lnTo>
                  <a:lnTo>
                    <a:pt x="2351" y="3322"/>
                  </a:lnTo>
                  <a:lnTo>
                    <a:pt x="2392" y="3388"/>
                  </a:lnTo>
                  <a:close/>
                  <a:moveTo>
                    <a:pt x="1969" y="3187"/>
                  </a:moveTo>
                  <a:lnTo>
                    <a:pt x="1972" y="3206"/>
                  </a:lnTo>
                  <a:lnTo>
                    <a:pt x="1973" y="3227"/>
                  </a:lnTo>
                  <a:lnTo>
                    <a:pt x="1973" y="3248"/>
                  </a:lnTo>
                  <a:lnTo>
                    <a:pt x="1972" y="3270"/>
                  </a:lnTo>
                  <a:lnTo>
                    <a:pt x="1943" y="3270"/>
                  </a:lnTo>
                  <a:lnTo>
                    <a:pt x="1915" y="3270"/>
                  </a:lnTo>
                  <a:lnTo>
                    <a:pt x="1887" y="3269"/>
                  </a:lnTo>
                  <a:lnTo>
                    <a:pt x="1859" y="3269"/>
                  </a:lnTo>
                  <a:lnTo>
                    <a:pt x="1817" y="3270"/>
                  </a:lnTo>
                  <a:lnTo>
                    <a:pt x="1771" y="3271"/>
                  </a:lnTo>
                  <a:lnTo>
                    <a:pt x="1723" y="3273"/>
                  </a:lnTo>
                  <a:lnTo>
                    <a:pt x="1672" y="3273"/>
                  </a:lnTo>
                  <a:lnTo>
                    <a:pt x="1647" y="3273"/>
                  </a:lnTo>
                  <a:lnTo>
                    <a:pt x="1622" y="3273"/>
                  </a:lnTo>
                  <a:lnTo>
                    <a:pt x="1599" y="3272"/>
                  </a:lnTo>
                  <a:lnTo>
                    <a:pt x="1576" y="3270"/>
                  </a:lnTo>
                  <a:lnTo>
                    <a:pt x="1554" y="3266"/>
                  </a:lnTo>
                  <a:lnTo>
                    <a:pt x="1534" y="3263"/>
                  </a:lnTo>
                  <a:lnTo>
                    <a:pt x="1515" y="3259"/>
                  </a:lnTo>
                  <a:lnTo>
                    <a:pt x="1497" y="3254"/>
                  </a:lnTo>
                  <a:lnTo>
                    <a:pt x="1500" y="3155"/>
                  </a:lnTo>
                  <a:lnTo>
                    <a:pt x="1551" y="3154"/>
                  </a:lnTo>
                  <a:lnTo>
                    <a:pt x="1610" y="3152"/>
                  </a:lnTo>
                  <a:lnTo>
                    <a:pt x="1673" y="3151"/>
                  </a:lnTo>
                  <a:lnTo>
                    <a:pt x="1739" y="3151"/>
                  </a:lnTo>
                  <a:lnTo>
                    <a:pt x="1772" y="3152"/>
                  </a:lnTo>
                  <a:lnTo>
                    <a:pt x="1805" y="3153"/>
                  </a:lnTo>
                  <a:lnTo>
                    <a:pt x="1836" y="3155"/>
                  </a:lnTo>
                  <a:lnTo>
                    <a:pt x="1867" y="3160"/>
                  </a:lnTo>
                  <a:lnTo>
                    <a:pt x="1896" y="3164"/>
                  </a:lnTo>
                  <a:lnTo>
                    <a:pt x="1922" y="3170"/>
                  </a:lnTo>
                  <a:lnTo>
                    <a:pt x="1935" y="3174"/>
                  </a:lnTo>
                  <a:lnTo>
                    <a:pt x="1947" y="3178"/>
                  </a:lnTo>
                  <a:lnTo>
                    <a:pt x="1959" y="3183"/>
                  </a:lnTo>
                  <a:lnTo>
                    <a:pt x="1969" y="3187"/>
                  </a:lnTo>
                  <a:close/>
                  <a:moveTo>
                    <a:pt x="1087" y="3052"/>
                  </a:moveTo>
                  <a:lnTo>
                    <a:pt x="1088" y="3032"/>
                  </a:lnTo>
                  <a:lnTo>
                    <a:pt x="1091" y="3012"/>
                  </a:lnTo>
                  <a:lnTo>
                    <a:pt x="1097" y="2991"/>
                  </a:lnTo>
                  <a:lnTo>
                    <a:pt x="1102" y="2969"/>
                  </a:lnTo>
                  <a:lnTo>
                    <a:pt x="1109" y="2949"/>
                  </a:lnTo>
                  <a:lnTo>
                    <a:pt x="1118" y="2929"/>
                  </a:lnTo>
                  <a:lnTo>
                    <a:pt x="1126" y="2911"/>
                  </a:lnTo>
                  <a:lnTo>
                    <a:pt x="1136" y="2894"/>
                  </a:lnTo>
                  <a:lnTo>
                    <a:pt x="1195" y="2897"/>
                  </a:lnTo>
                  <a:lnTo>
                    <a:pt x="1254" y="2901"/>
                  </a:lnTo>
                  <a:lnTo>
                    <a:pt x="1315" y="2905"/>
                  </a:lnTo>
                  <a:lnTo>
                    <a:pt x="1376" y="2910"/>
                  </a:lnTo>
                  <a:lnTo>
                    <a:pt x="1438" y="2916"/>
                  </a:lnTo>
                  <a:lnTo>
                    <a:pt x="1499" y="2923"/>
                  </a:lnTo>
                  <a:lnTo>
                    <a:pt x="1560" y="2930"/>
                  </a:lnTo>
                  <a:lnTo>
                    <a:pt x="1620" y="2939"/>
                  </a:lnTo>
                  <a:lnTo>
                    <a:pt x="1621" y="2940"/>
                  </a:lnTo>
                  <a:lnTo>
                    <a:pt x="1623" y="2942"/>
                  </a:lnTo>
                  <a:lnTo>
                    <a:pt x="1624" y="2945"/>
                  </a:lnTo>
                  <a:lnTo>
                    <a:pt x="1625" y="2949"/>
                  </a:lnTo>
                  <a:lnTo>
                    <a:pt x="1628" y="2960"/>
                  </a:lnTo>
                  <a:lnTo>
                    <a:pt x="1630" y="2973"/>
                  </a:lnTo>
                  <a:lnTo>
                    <a:pt x="1631" y="3002"/>
                  </a:lnTo>
                  <a:lnTo>
                    <a:pt x="1630" y="3036"/>
                  </a:lnTo>
                  <a:lnTo>
                    <a:pt x="1628" y="3068"/>
                  </a:lnTo>
                  <a:lnTo>
                    <a:pt x="1625" y="3096"/>
                  </a:lnTo>
                  <a:lnTo>
                    <a:pt x="1623" y="3116"/>
                  </a:lnTo>
                  <a:lnTo>
                    <a:pt x="1622" y="3123"/>
                  </a:lnTo>
                  <a:lnTo>
                    <a:pt x="1556" y="3117"/>
                  </a:lnTo>
                  <a:lnTo>
                    <a:pt x="1487" y="3112"/>
                  </a:lnTo>
                  <a:lnTo>
                    <a:pt x="1418" y="3108"/>
                  </a:lnTo>
                  <a:lnTo>
                    <a:pt x="1348" y="3103"/>
                  </a:lnTo>
                  <a:lnTo>
                    <a:pt x="1313" y="3099"/>
                  </a:lnTo>
                  <a:lnTo>
                    <a:pt x="1279" y="3096"/>
                  </a:lnTo>
                  <a:lnTo>
                    <a:pt x="1246" y="3091"/>
                  </a:lnTo>
                  <a:lnTo>
                    <a:pt x="1213" y="3086"/>
                  </a:lnTo>
                  <a:lnTo>
                    <a:pt x="1180" y="3079"/>
                  </a:lnTo>
                  <a:lnTo>
                    <a:pt x="1148" y="3072"/>
                  </a:lnTo>
                  <a:lnTo>
                    <a:pt x="1118" y="3062"/>
                  </a:lnTo>
                  <a:lnTo>
                    <a:pt x="1087" y="3052"/>
                  </a:lnTo>
                  <a:close/>
                  <a:moveTo>
                    <a:pt x="1465" y="3155"/>
                  </a:moveTo>
                  <a:lnTo>
                    <a:pt x="1466" y="3177"/>
                  </a:lnTo>
                  <a:lnTo>
                    <a:pt x="1467" y="3200"/>
                  </a:lnTo>
                  <a:lnTo>
                    <a:pt x="1468" y="3225"/>
                  </a:lnTo>
                  <a:lnTo>
                    <a:pt x="1466" y="3253"/>
                  </a:lnTo>
                  <a:lnTo>
                    <a:pt x="1463" y="3252"/>
                  </a:lnTo>
                  <a:lnTo>
                    <a:pt x="1459" y="3252"/>
                  </a:lnTo>
                  <a:lnTo>
                    <a:pt x="1423" y="3250"/>
                  </a:lnTo>
                  <a:lnTo>
                    <a:pt x="1387" y="3246"/>
                  </a:lnTo>
                  <a:lnTo>
                    <a:pt x="1352" y="3242"/>
                  </a:lnTo>
                  <a:lnTo>
                    <a:pt x="1317" y="3238"/>
                  </a:lnTo>
                  <a:lnTo>
                    <a:pt x="1249" y="3227"/>
                  </a:lnTo>
                  <a:lnTo>
                    <a:pt x="1181" y="3215"/>
                  </a:lnTo>
                  <a:lnTo>
                    <a:pt x="1115" y="3201"/>
                  </a:lnTo>
                  <a:lnTo>
                    <a:pt x="1048" y="3185"/>
                  </a:lnTo>
                  <a:lnTo>
                    <a:pt x="981" y="3168"/>
                  </a:lnTo>
                  <a:lnTo>
                    <a:pt x="911" y="3151"/>
                  </a:lnTo>
                  <a:lnTo>
                    <a:pt x="916" y="3122"/>
                  </a:lnTo>
                  <a:lnTo>
                    <a:pt x="922" y="3096"/>
                  </a:lnTo>
                  <a:lnTo>
                    <a:pt x="929" y="3073"/>
                  </a:lnTo>
                  <a:lnTo>
                    <a:pt x="937" y="3050"/>
                  </a:lnTo>
                  <a:lnTo>
                    <a:pt x="1003" y="3066"/>
                  </a:lnTo>
                  <a:lnTo>
                    <a:pt x="1068" y="3080"/>
                  </a:lnTo>
                  <a:lnTo>
                    <a:pt x="1134" y="3093"/>
                  </a:lnTo>
                  <a:lnTo>
                    <a:pt x="1200" y="3106"/>
                  </a:lnTo>
                  <a:lnTo>
                    <a:pt x="1266" y="3118"/>
                  </a:lnTo>
                  <a:lnTo>
                    <a:pt x="1331" y="3130"/>
                  </a:lnTo>
                  <a:lnTo>
                    <a:pt x="1399" y="3143"/>
                  </a:lnTo>
                  <a:lnTo>
                    <a:pt x="1465" y="3155"/>
                  </a:lnTo>
                  <a:close/>
                  <a:moveTo>
                    <a:pt x="1144" y="3353"/>
                  </a:moveTo>
                  <a:lnTo>
                    <a:pt x="1141" y="3344"/>
                  </a:lnTo>
                  <a:lnTo>
                    <a:pt x="1139" y="3333"/>
                  </a:lnTo>
                  <a:lnTo>
                    <a:pt x="1138" y="3321"/>
                  </a:lnTo>
                  <a:lnTo>
                    <a:pt x="1138" y="3309"/>
                  </a:lnTo>
                  <a:lnTo>
                    <a:pt x="1140" y="3287"/>
                  </a:lnTo>
                  <a:lnTo>
                    <a:pt x="1142" y="3270"/>
                  </a:lnTo>
                  <a:lnTo>
                    <a:pt x="1177" y="3271"/>
                  </a:lnTo>
                  <a:lnTo>
                    <a:pt x="1213" y="3272"/>
                  </a:lnTo>
                  <a:lnTo>
                    <a:pt x="1249" y="3275"/>
                  </a:lnTo>
                  <a:lnTo>
                    <a:pt x="1285" y="3278"/>
                  </a:lnTo>
                  <a:lnTo>
                    <a:pt x="1356" y="3285"/>
                  </a:lnTo>
                  <a:lnTo>
                    <a:pt x="1429" y="3295"/>
                  </a:lnTo>
                  <a:lnTo>
                    <a:pt x="1502" y="3304"/>
                  </a:lnTo>
                  <a:lnTo>
                    <a:pt x="1575" y="3313"/>
                  </a:lnTo>
                  <a:lnTo>
                    <a:pt x="1612" y="3317"/>
                  </a:lnTo>
                  <a:lnTo>
                    <a:pt x="1649" y="3320"/>
                  </a:lnTo>
                  <a:lnTo>
                    <a:pt x="1686" y="3322"/>
                  </a:lnTo>
                  <a:lnTo>
                    <a:pt x="1724" y="3323"/>
                  </a:lnTo>
                  <a:lnTo>
                    <a:pt x="1734" y="3326"/>
                  </a:lnTo>
                  <a:lnTo>
                    <a:pt x="1745" y="3327"/>
                  </a:lnTo>
                  <a:lnTo>
                    <a:pt x="1751" y="3329"/>
                  </a:lnTo>
                  <a:lnTo>
                    <a:pt x="1756" y="3331"/>
                  </a:lnTo>
                  <a:lnTo>
                    <a:pt x="1764" y="3334"/>
                  </a:lnTo>
                  <a:lnTo>
                    <a:pt x="1770" y="3338"/>
                  </a:lnTo>
                  <a:lnTo>
                    <a:pt x="1770" y="3357"/>
                  </a:lnTo>
                  <a:lnTo>
                    <a:pt x="1770" y="3377"/>
                  </a:lnTo>
                  <a:lnTo>
                    <a:pt x="1770" y="3396"/>
                  </a:lnTo>
                  <a:lnTo>
                    <a:pt x="1771" y="3416"/>
                  </a:lnTo>
                  <a:lnTo>
                    <a:pt x="1757" y="3419"/>
                  </a:lnTo>
                  <a:lnTo>
                    <a:pt x="1743" y="3422"/>
                  </a:lnTo>
                  <a:lnTo>
                    <a:pt x="1729" y="3425"/>
                  </a:lnTo>
                  <a:lnTo>
                    <a:pt x="1715" y="3428"/>
                  </a:lnTo>
                  <a:lnTo>
                    <a:pt x="1643" y="3424"/>
                  </a:lnTo>
                  <a:lnTo>
                    <a:pt x="1571" y="3420"/>
                  </a:lnTo>
                  <a:lnTo>
                    <a:pt x="1498" y="3415"/>
                  </a:lnTo>
                  <a:lnTo>
                    <a:pt x="1424" y="3410"/>
                  </a:lnTo>
                  <a:lnTo>
                    <a:pt x="1387" y="3407"/>
                  </a:lnTo>
                  <a:lnTo>
                    <a:pt x="1351" y="3402"/>
                  </a:lnTo>
                  <a:lnTo>
                    <a:pt x="1315" y="3397"/>
                  </a:lnTo>
                  <a:lnTo>
                    <a:pt x="1279" y="3391"/>
                  </a:lnTo>
                  <a:lnTo>
                    <a:pt x="1244" y="3384"/>
                  </a:lnTo>
                  <a:lnTo>
                    <a:pt x="1211" y="3375"/>
                  </a:lnTo>
                  <a:lnTo>
                    <a:pt x="1177" y="3365"/>
                  </a:lnTo>
                  <a:lnTo>
                    <a:pt x="1144" y="3353"/>
                  </a:lnTo>
                  <a:close/>
                  <a:moveTo>
                    <a:pt x="1466" y="3588"/>
                  </a:moveTo>
                  <a:lnTo>
                    <a:pt x="1462" y="3588"/>
                  </a:lnTo>
                  <a:lnTo>
                    <a:pt x="1459" y="3589"/>
                  </a:lnTo>
                  <a:lnTo>
                    <a:pt x="1388" y="3576"/>
                  </a:lnTo>
                  <a:lnTo>
                    <a:pt x="1317" y="3561"/>
                  </a:lnTo>
                  <a:lnTo>
                    <a:pt x="1248" y="3545"/>
                  </a:lnTo>
                  <a:lnTo>
                    <a:pt x="1177" y="3530"/>
                  </a:lnTo>
                  <a:lnTo>
                    <a:pt x="1107" y="3512"/>
                  </a:lnTo>
                  <a:lnTo>
                    <a:pt x="1039" y="3494"/>
                  </a:lnTo>
                  <a:lnTo>
                    <a:pt x="971" y="3475"/>
                  </a:lnTo>
                  <a:lnTo>
                    <a:pt x="905" y="3455"/>
                  </a:lnTo>
                  <a:lnTo>
                    <a:pt x="907" y="3427"/>
                  </a:lnTo>
                  <a:lnTo>
                    <a:pt x="911" y="3401"/>
                  </a:lnTo>
                  <a:lnTo>
                    <a:pt x="916" y="3375"/>
                  </a:lnTo>
                  <a:lnTo>
                    <a:pt x="924" y="3351"/>
                  </a:lnTo>
                  <a:lnTo>
                    <a:pt x="940" y="3352"/>
                  </a:lnTo>
                  <a:lnTo>
                    <a:pt x="956" y="3353"/>
                  </a:lnTo>
                  <a:lnTo>
                    <a:pt x="973" y="3356"/>
                  </a:lnTo>
                  <a:lnTo>
                    <a:pt x="991" y="3360"/>
                  </a:lnTo>
                  <a:lnTo>
                    <a:pt x="1030" y="3370"/>
                  </a:lnTo>
                  <a:lnTo>
                    <a:pt x="1070" y="3383"/>
                  </a:lnTo>
                  <a:lnTo>
                    <a:pt x="1110" y="3395"/>
                  </a:lnTo>
                  <a:lnTo>
                    <a:pt x="1150" y="3409"/>
                  </a:lnTo>
                  <a:lnTo>
                    <a:pt x="1186" y="3422"/>
                  </a:lnTo>
                  <a:lnTo>
                    <a:pt x="1220" y="3431"/>
                  </a:lnTo>
                  <a:lnTo>
                    <a:pt x="1241" y="3433"/>
                  </a:lnTo>
                  <a:lnTo>
                    <a:pt x="1265" y="3434"/>
                  </a:lnTo>
                  <a:lnTo>
                    <a:pt x="1290" y="3436"/>
                  </a:lnTo>
                  <a:lnTo>
                    <a:pt x="1314" y="3436"/>
                  </a:lnTo>
                  <a:lnTo>
                    <a:pt x="1339" y="3437"/>
                  </a:lnTo>
                  <a:lnTo>
                    <a:pt x="1365" y="3438"/>
                  </a:lnTo>
                  <a:lnTo>
                    <a:pt x="1388" y="3440"/>
                  </a:lnTo>
                  <a:lnTo>
                    <a:pt x="1410" y="3444"/>
                  </a:lnTo>
                  <a:lnTo>
                    <a:pt x="1421" y="3447"/>
                  </a:lnTo>
                  <a:lnTo>
                    <a:pt x="1430" y="3450"/>
                  </a:lnTo>
                  <a:lnTo>
                    <a:pt x="1440" y="3455"/>
                  </a:lnTo>
                  <a:lnTo>
                    <a:pt x="1448" y="3460"/>
                  </a:lnTo>
                  <a:lnTo>
                    <a:pt x="1456" y="3465"/>
                  </a:lnTo>
                  <a:lnTo>
                    <a:pt x="1462" y="3471"/>
                  </a:lnTo>
                  <a:lnTo>
                    <a:pt x="1468" y="3478"/>
                  </a:lnTo>
                  <a:lnTo>
                    <a:pt x="1472" y="3486"/>
                  </a:lnTo>
                  <a:lnTo>
                    <a:pt x="1477" y="3495"/>
                  </a:lnTo>
                  <a:lnTo>
                    <a:pt x="1479" y="3504"/>
                  </a:lnTo>
                  <a:lnTo>
                    <a:pt x="1480" y="3516"/>
                  </a:lnTo>
                  <a:lnTo>
                    <a:pt x="1480" y="3527"/>
                  </a:lnTo>
                  <a:lnTo>
                    <a:pt x="1479" y="3541"/>
                  </a:lnTo>
                  <a:lnTo>
                    <a:pt x="1477" y="3555"/>
                  </a:lnTo>
                  <a:lnTo>
                    <a:pt x="1472" y="3571"/>
                  </a:lnTo>
                  <a:lnTo>
                    <a:pt x="1466" y="3588"/>
                  </a:lnTo>
                  <a:close/>
                  <a:moveTo>
                    <a:pt x="884" y="3317"/>
                  </a:moveTo>
                  <a:lnTo>
                    <a:pt x="883" y="3328"/>
                  </a:lnTo>
                  <a:lnTo>
                    <a:pt x="880" y="3343"/>
                  </a:lnTo>
                  <a:lnTo>
                    <a:pt x="876" y="3360"/>
                  </a:lnTo>
                  <a:lnTo>
                    <a:pt x="870" y="3378"/>
                  </a:lnTo>
                  <a:lnTo>
                    <a:pt x="867" y="3387"/>
                  </a:lnTo>
                  <a:lnTo>
                    <a:pt x="862" y="3395"/>
                  </a:lnTo>
                  <a:lnTo>
                    <a:pt x="858" y="3403"/>
                  </a:lnTo>
                  <a:lnTo>
                    <a:pt x="854" y="3409"/>
                  </a:lnTo>
                  <a:lnTo>
                    <a:pt x="850" y="3415"/>
                  </a:lnTo>
                  <a:lnTo>
                    <a:pt x="845" y="3420"/>
                  </a:lnTo>
                  <a:lnTo>
                    <a:pt x="839" y="3422"/>
                  </a:lnTo>
                  <a:lnTo>
                    <a:pt x="833" y="3423"/>
                  </a:lnTo>
                  <a:lnTo>
                    <a:pt x="812" y="3416"/>
                  </a:lnTo>
                  <a:lnTo>
                    <a:pt x="790" y="3410"/>
                  </a:lnTo>
                  <a:lnTo>
                    <a:pt x="769" y="3403"/>
                  </a:lnTo>
                  <a:lnTo>
                    <a:pt x="747" y="3394"/>
                  </a:lnTo>
                  <a:lnTo>
                    <a:pt x="704" y="3376"/>
                  </a:lnTo>
                  <a:lnTo>
                    <a:pt x="663" y="3356"/>
                  </a:lnTo>
                  <a:lnTo>
                    <a:pt x="622" y="3335"/>
                  </a:lnTo>
                  <a:lnTo>
                    <a:pt x="583" y="3313"/>
                  </a:lnTo>
                  <a:lnTo>
                    <a:pt x="545" y="3291"/>
                  </a:lnTo>
                  <a:lnTo>
                    <a:pt x="509" y="3269"/>
                  </a:lnTo>
                  <a:lnTo>
                    <a:pt x="509" y="3256"/>
                  </a:lnTo>
                  <a:lnTo>
                    <a:pt x="511" y="3243"/>
                  </a:lnTo>
                  <a:lnTo>
                    <a:pt x="513" y="3229"/>
                  </a:lnTo>
                  <a:lnTo>
                    <a:pt x="517" y="3216"/>
                  </a:lnTo>
                  <a:lnTo>
                    <a:pt x="521" y="3202"/>
                  </a:lnTo>
                  <a:lnTo>
                    <a:pt x="526" y="3190"/>
                  </a:lnTo>
                  <a:lnTo>
                    <a:pt x="530" y="3179"/>
                  </a:lnTo>
                  <a:lnTo>
                    <a:pt x="535" y="3170"/>
                  </a:lnTo>
                  <a:lnTo>
                    <a:pt x="580" y="3185"/>
                  </a:lnTo>
                  <a:lnTo>
                    <a:pt x="623" y="3201"/>
                  </a:lnTo>
                  <a:lnTo>
                    <a:pt x="665" y="3218"/>
                  </a:lnTo>
                  <a:lnTo>
                    <a:pt x="708" y="3235"/>
                  </a:lnTo>
                  <a:lnTo>
                    <a:pt x="751" y="3254"/>
                  </a:lnTo>
                  <a:lnTo>
                    <a:pt x="794" y="3273"/>
                  </a:lnTo>
                  <a:lnTo>
                    <a:pt x="838" y="3294"/>
                  </a:lnTo>
                  <a:lnTo>
                    <a:pt x="884" y="3317"/>
                  </a:lnTo>
                  <a:close/>
                  <a:moveTo>
                    <a:pt x="587" y="3104"/>
                  </a:moveTo>
                  <a:lnTo>
                    <a:pt x="596" y="3099"/>
                  </a:lnTo>
                  <a:lnTo>
                    <a:pt x="605" y="3097"/>
                  </a:lnTo>
                  <a:lnTo>
                    <a:pt x="616" y="3095"/>
                  </a:lnTo>
                  <a:lnTo>
                    <a:pt x="627" y="3095"/>
                  </a:lnTo>
                  <a:lnTo>
                    <a:pt x="640" y="3095"/>
                  </a:lnTo>
                  <a:lnTo>
                    <a:pt x="652" y="3096"/>
                  </a:lnTo>
                  <a:lnTo>
                    <a:pt x="666" y="3098"/>
                  </a:lnTo>
                  <a:lnTo>
                    <a:pt x="681" y="3101"/>
                  </a:lnTo>
                  <a:lnTo>
                    <a:pt x="712" y="3108"/>
                  </a:lnTo>
                  <a:lnTo>
                    <a:pt x="744" y="3117"/>
                  </a:lnTo>
                  <a:lnTo>
                    <a:pt x="778" y="3129"/>
                  </a:lnTo>
                  <a:lnTo>
                    <a:pt x="813" y="3142"/>
                  </a:lnTo>
                  <a:lnTo>
                    <a:pt x="884" y="3170"/>
                  </a:lnTo>
                  <a:lnTo>
                    <a:pt x="951" y="3199"/>
                  </a:lnTo>
                  <a:lnTo>
                    <a:pt x="983" y="3211"/>
                  </a:lnTo>
                  <a:lnTo>
                    <a:pt x="1012" y="3224"/>
                  </a:lnTo>
                  <a:lnTo>
                    <a:pt x="1040" y="3235"/>
                  </a:lnTo>
                  <a:lnTo>
                    <a:pt x="1063" y="3243"/>
                  </a:lnTo>
                  <a:lnTo>
                    <a:pt x="1072" y="3246"/>
                  </a:lnTo>
                  <a:lnTo>
                    <a:pt x="1080" y="3251"/>
                  </a:lnTo>
                  <a:lnTo>
                    <a:pt x="1086" y="3254"/>
                  </a:lnTo>
                  <a:lnTo>
                    <a:pt x="1090" y="3258"/>
                  </a:lnTo>
                  <a:lnTo>
                    <a:pt x="1095" y="3261"/>
                  </a:lnTo>
                  <a:lnTo>
                    <a:pt x="1097" y="3265"/>
                  </a:lnTo>
                  <a:lnTo>
                    <a:pt x="1098" y="3270"/>
                  </a:lnTo>
                  <a:lnTo>
                    <a:pt x="1099" y="3274"/>
                  </a:lnTo>
                  <a:lnTo>
                    <a:pt x="1098" y="3279"/>
                  </a:lnTo>
                  <a:lnTo>
                    <a:pt x="1097" y="3283"/>
                  </a:lnTo>
                  <a:lnTo>
                    <a:pt x="1095" y="3290"/>
                  </a:lnTo>
                  <a:lnTo>
                    <a:pt x="1093" y="3296"/>
                  </a:lnTo>
                  <a:lnTo>
                    <a:pt x="1085" y="3311"/>
                  </a:lnTo>
                  <a:lnTo>
                    <a:pt x="1077" y="3328"/>
                  </a:lnTo>
                  <a:lnTo>
                    <a:pt x="1071" y="3328"/>
                  </a:lnTo>
                  <a:lnTo>
                    <a:pt x="1026" y="3314"/>
                  </a:lnTo>
                  <a:lnTo>
                    <a:pt x="963" y="3295"/>
                  </a:lnTo>
                  <a:lnTo>
                    <a:pt x="928" y="3284"/>
                  </a:lnTo>
                  <a:lnTo>
                    <a:pt x="891" y="3273"/>
                  </a:lnTo>
                  <a:lnTo>
                    <a:pt x="852" y="3260"/>
                  </a:lnTo>
                  <a:lnTo>
                    <a:pt x="814" y="3247"/>
                  </a:lnTo>
                  <a:lnTo>
                    <a:pt x="776" y="3233"/>
                  </a:lnTo>
                  <a:lnTo>
                    <a:pt x="739" y="3217"/>
                  </a:lnTo>
                  <a:lnTo>
                    <a:pt x="721" y="3209"/>
                  </a:lnTo>
                  <a:lnTo>
                    <a:pt x="704" y="3201"/>
                  </a:lnTo>
                  <a:lnTo>
                    <a:pt x="687" y="3192"/>
                  </a:lnTo>
                  <a:lnTo>
                    <a:pt x="673" y="3183"/>
                  </a:lnTo>
                  <a:lnTo>
                    <a:pt x="658" y="3174"/>
                  </a:lnTo>
                  <a:lnTo>
                    <a:pt x="644" y="3165"/>
                  </a:lnTo>
                  <a:lnTo>
                    <a:pt x="631" y="3155"/>
                  </a:lnTo>
                  <a:lnTo>
                    <a:pt x="620" y="3146"/>
                  </a:lnTo>
                  <a:lnTo>
                    <a:pt x="609" y="3135"/>
                  </a:lnTo>
                  <a:lnTo>
                    <a:pt x="600" y="3125"/>
                  </a:lnTo>
                  <a:lnTo>
                    <a:pt x="592" y="3114"/>
                  </a:lnTo>
                  <a:lnTo>
                    <a:pt x="587" y="3104"/>
                  </a:lnTo>
                  <a:close/>
                  <a:moveTo>
                    <a:pt x="409" y="2901"/>
                  </a:moveTo>
                  <a:lnTo>
                    <a:pt x="388" y="2882"/>
                  </a:lnTo>
                  <a:lnTo>
                    <a:pt x="369" y="2865"/>
                  </a:lnTo>
                  <a:lnTo>
                    <a:pt x="353" y="2848"/>
                  </a:lnTo>
                  <a:lnTo>
                    <a:pt x="338" y="2832"/>
                  </a:lnTo>
                  <a:lnTo>
                    <a:pt x="324" y="2816"/>
                  </a:lnTo>
                  <a:lnTo>
                    <a:pt x="312" y="2798"/>
                  </a:lnTo>
                  <a:lnTo>
                    <a:pt x="300" y="2778"/>
                  </a:lnTo>
                  <a:lnTo>
                    <a:pt x="288" y="2756"/>
                  </a:lnTo>
                  <a:lnTo>
                    <a:pt x="296" y="2742"/>
                  </a:lnTo>
                  <a:lnTo>
                    <a:pt x="302" y="2729"/>
                  </a:lnTo>
                  <a:lnTo>
                    <a:pt x="305" y="2716"/>
                  </a:lnTo>
                  <a:lnTo>
                    <a:pt x="308" y="2703"/>
                  </a:lnTo>
                  <a:lnTo>
                    <a:pt x="311" y="2691"/>
                  </a:lnTo>
                  <a:lnTo>
                    <a:pt x="314" y="2678"/>
                  </a:lnTo>
                  <a:lnTo>
                    <a:pt x="317" y="2665"/>
                  </a:lnTo>
                  <a:lnTo>
                    <a:pt x="323" y="2652"/>
                  </a:lnTo>
                  <a:lnTo>
                    <a:pt x="361" y="2678"/>
                  </a:lnTo>
                  <a:lnTo>
                    <a:pt x="397" y="2704"/>
                  </a:lnTo>
                  <a:lnTo>
                    <a:pt x="415" y="2718"/>
                  </a:lnTo>
                  <a:lnTo>
                    <a:pt x="433" y="2734"/>
                  </a:lnTo>
                  <a:lnTo>
                    <a:pt x="452" y="2750"/>
                  </a:lnTo>
                  <a:lnTo>
                    <a:pt x="471" y="2768"/>
                  </a:lnTo>
                  <a:lnTo>
                    <a:pt x="470" y="2774"/>
                  </a:lnTo>
                  <a:lnTo>
                    <a:pt x="468" y="2782"/>
                  </a:lnTo>
                  <a:lnTo>
                    <a:pt x="465" y="2791"/>
                  </a:lnTo>
                  <a:lnTo>
                    <a:pt x="461" y="2801"/>
                  </a:lnTo>
                  <a:lnTo>
                    <a:pt x="451" y="2823"/>
                  </a:lnTo>
                  <a:lnTo>
                    <a:pt x="439" y="2846"/>
                  </a:lnTo>
                  <a:lnTo>
                    <a:pt x="418" y="2884"/>
                  </a:lnTo>
                  <a:lnTo>
                    <a:pt x="409" y="2901"/>
                  </a:lnTo>
                  <a:close/>
                  <a:moveTo>
                    <a:pt x="497" y="2807"/>
                  </a:moveTo>
                  <a:lnTo>
                    <a:pt x="546" y="2833"/>
                  </a:lnTo>
                  <a:lnTo>
                    <a:pt x="594" y="2862"/>
                  </a:lnTo>
                  <a:lnTo>
                    <a:pt x="643" y="2891"/>
                  </a:lnTo>
                  <a:lnTo>
                    <a:pt x="693" y="2921"/>
                  </a:lnTo>
                  <a:lnTo>
                    <a:pt x="742" y="2952"/>
                  </a:lnTo>
                  <a:lnTo>
                    <a:pt x="792" y="2982"/>
                  </a:lnTo>
                  <a:lnTo>
                    <a:pt x="843" y="3012"/>
                  </a:lnTo>
                  <a:lnTo>
                    <a:pt x="894" y="3041"/>
                  </a:lnTo>
                  <a:lnTo>
                    <a:pt x="891" y="3065"/>
                  </a:lnTo>
                  <a:lnTo>
                    <a:pt x="886" y="3089"/>
                  </a:lnTo>
                  <a:lnTo>
                    <a:pt x="878" y="3114"/>
                  </a:lnTo>
                  <a:lnTo>
                    <a:pt x="870" y="3140"/>
                  </a:lnTo>
                  <a:lnTo>
                    <a:pt x="866" y="3140"/>
                  </a:lnTo>
                  <a:lnTo>
                    <a:pt x="864" y="3141"/>
                  </a:lnTo>
                  <a:lnTo>
                    <a:pt x="808" y="3116"/>
                  </a:lnTo>
                  <a:lnTo>
                    <a:pt x="753" y="3092"/>
                  </a:lnTo>
                  <a:lnTo>
                    <a:pt x="699" y="3068"/>
                  </a:lnTo>
                  <a:lnTo>
                    <a:pt x="646" y="3042"/>
                  </a:lnTo>
                  <a:lnTo>
                    <a:pt x="594" y="3016"/>
                  </a:lnTo>
                  <a:lnTo>
                    <a:pt x="543" y="2989"/>
                  </a:lnTo>
                  <a:lnTo>
                    <a:pt x="518" y="2974"/>
                  </a:lnTo>
                  <a:lnTo>
                    <a:pt x="493" y="2959"/>
                  </a:lnTo>
                  <a:lnTo>
                    <a:pt x="469" y="2944"/>
                  </a:lnTo>
                  <a:lnTo>
                    <a:pt x="444" y="2928"/>
                  </a:lnTo>
                  <a:lnTo>
                    <a:pt x="445" y="2919"/>
                  </a:lnTo>
                  <a:lnTo>
                    <a:pt x="446" y="2910"/>
                  </a:lnTo>
                  <a:lnTo>
                    <a:pt x="447" y="2902"/>
                  </a:lnTo>
                  <a:lnTo>
                    <a:pt x="449" y="2893"/>
                  </a:lnTo>
                  <a:lnTo>
                    <a:pt x="455" y="2878"/>
                  </a:lnTo>
                  <a:lnTo>
                    <a:pt x="463" y="2862"/>
                  </a:lnTo>
                  <a:lnTo>
                    <a:pt x="479" y="2833"/>
                  </a:lnTo>
                  <a:lnTo>
                    <a:pt x="497" y="2807"/>
                  </a:lnTo>
                  <a:close/>
                  <a:moveTo>
                    <a:pt x="1081" y="2887"/>
                  </a:moveTo>
                  <a:lnTo>
                    <a:pt x="1072" y="2923"/>
                  </a:lnTo>
                  <a:lnTo>
                    <a:pt x="1060" y="2975"/>
                  </a:lnTo>
                  <a:lnTo>
                    <a:pt x="1057" y="2987"/>
                  </a:lnTo>
                  <a:lnTo>
                    <a:pt x="1052" y="2999"/>
                  </a:lnTo>
                  <a:lnTo>
                    <a:pt x="1048" y="3011"/>
                  </a:lnTo>
                  <a:lnTo>
                    <a:pt x="1043" y="3020"/>
                  </a:lnTo>
                  <a:lnTo>
                    <a:pt x="1038" y="3029"/>
                  </a:lnTo>
                  <a:lnTo>
                    <a:pt x="1032" y="3035"/>
                  </a:lnTo>
                  <a:lnTo>
                    <a:pt x="1029" y="3037"/>
                  </a:lnTo>
                  <a:lnTo>
                    <a:pt x="1027" y="3039"/>
                  </a:lnTo>
                  <a:lnTo>
                    <a:pt x="1024" y="3040"/>
                  </a:lnTo>
                  <a:lnTo>
                    <a:pt x="1021" y="3040"/>
                  </a:lnTo>
                  <a:lnTo>
                    <a:pt x="990" y="3031"/>
                  </a:lnTo>
                  <a:lnTo>
                    <a:pt x="961" y="3020"/>
                  </a:lnTo>
                  <a:lnTo>
                    <a:pt x="930" y="3009"/>
                  </a:lnTo>
                  <a:lnTo>
                    <a:pt x="900" y="2996"/>
                  </a:lnTo>
                  <a:lnTo>
                    <a:pt x="871" y="2982"/>
                  </a:lnTo>
                  <a:lnTo>
                    <a:pt x="841" y="2967"/>
                  </a:lnTo>
                  <a:lnTo>
                    <a:pt x="812" y="2953"/>
                  </a:lnTo>
                  <a:lnTo>
                    <a:pt x="783" y="2937"/>
                  </a:lnTo>
                  <a:lnTo>
                    <a:pt x="755" y="2920"/>
                  </a:lnTo>
                  <a:lnTo>
                    <a:pt x="726" y="2903"/>
                  </a:lnTo>
                  <a:lnTo>
                    <a:pt x="699" y="2885"/>
                  </a:lnTo>
                  <a:lnTo>
                    <a:pt x="671" y="2868"/>
                  </a:lnTo>
                  <a:lnTo>
                    <a:pt x="619" y="2832"/>
                  </a:lnTo>
                  <a:lnTo>
                    <a:pt x="568" y="2796"/>
                  </a:lnTo>
                  <a:lnTo>
                    <a:pt x="592" y="2762"/>
                  </a:lnTo>
                  <a:lnTo>
                    <a:pt x="616" y="2730"/>
                  </a:lnTo>
                  <a:lnTo>
                    <a:pt x="641" y="2698"/>
                  </a:lnTo>
                  <a:lnTo>
                    <a:pt x="667" y="2667"/>
                  </a:lnTo>
                  <a:lnTo>
                    <a:pt x="678" y="2668"/>
                  </a:lnTo>
                  <a:lnTo>
                    <a:pt x="694" y="2674"/>
                  </a:lnTo>
                  <a:lnTo>
                    <a:pt x="715" y="2681"/>
                  </a:lnTo>
                  <a:lnTo>
                    <a:pt x="739" y="2692"/>
                  </a:lnTo>
                  <a:lnTo>
                    <a:pt x="768" y="2704"/>
                  </a:lnTo>
                  <a:lnTo>
                    <a:pt x="799" y="2718"/>
                  </a:lnTo>
                  <a:lnTo>
                    <a:pt x="832" y="2734"/>
                  </a:lnTo>
                  <a:lnTo>
                    <a:pt x="866" y="2751"/>
                  </a:lnTo>
                  <a:lnTo>
                    <a:pt x="900" y="2769"/>
                  </a:lnTo>
                  <a:lnTo>
                    <a:pt x="934" y="2787"/>
                  </a:lnTo>
                  <a:lnTo>
                    <a:pt x="967" y="2805"/>
                  </a:lnTo>
                  <a:lnTo>
                    <a:pt x="997" y="2824"/>
                  </a:lnTo>
                  <a:lnTo>
                    <a:pt x="1024" y="2841"/>
                  </a:lnTo>
                  <a:lnTo>
                    <a:pt x="1048" y="2857"/>
                  </a:lnTo>
                  <a:lnTo>
                    <a:pt x="1059" y="2866"/>
                  </a:lnTo>
                  <a:lnTo>
                    <a:pt x="1067" y="2873"/>
                  </a:lnTo>
                  <a:lnTo>
                    <a:pt x="1075" y="2881"/>
                  </a:lnTo>
                  <a:lnTo>
                    <a:pt x="1081" y="2887"/>
                  </a:lnTo>
                  <a:close/>
                  <a:moveTo>
                    <a:pt x="577" y="2200"/>
                  </a:moveTo>
                  <a:lnTo>
                    <a:pt x="572" y="2191"/>
                  </a:lnTo>
                  <a:lnTo>
                    <a:pt x="568" y="2180"/>
                  </a:lnTo>
                  <a:lnTo>
                    <a:pt x="564" y="2171"/>
                  </a:lnTo>
                  <a:lnTo>
                    <a:pt x="561" y="2160"/>
                  </a:lnTo>
                  <a:lnTo>
                    <a:pt x="566" y="2155"/>
                  </a:lnTo>
                  <a:lnTo>
                    <a:pt x="570" y="2152"/>
                  </a:lnTo>
                  <a:lnTo>
                    <a:pt x="572" y="2151"/>
                  </a:lnTo>
                  <a:lnTo>
                    <a:pt x="574" y="2151"/>
                  </a:lnTo>
                  <a:lnTo>
                    <a:pt x="578" y="2157"/>
                  </a:lnTo>
                  <a:lnTo>
                    <a:pt x="580" y="2164"/>
                  </a:lnTo>
                  <a:lnTo>
                    <a:pt x="582" y="2174"/>
                  </a:lnTo>
                  <a:lnTo>
                    <a:pt x="583" y="2183"/>
                  </a:lnTo>
                  <a:lnTo>
                    <a:pt x="582" y="2192"/>
                  </a:lnTo>
                  <a:lnTo>
                    <a:pt x="581" y="2198"/>
                  </a:lnTo>
                  <a:lnTo>
                    <a:pt x="581" y="2200"/>
                  </a:lnTo>
                  <a:lnTo>
                    <a:pt x="580" y="2201"/>
                  </a:lnTo>
                  <a:lnTo>
                    <a:pt x="578" y="2201"/>
                  </a:lnTo>
                  <a:lnTo>
                    <a:pt x="577" y="2200"/>
                  </a:lnTo>
                  <a:close/>
                  <a:moveTo>
                    <a:pt x="603" y="2165"/>
                  </a:moveTo>
                  <a:lnTo>
                    <a:pt x="597" y="2152"/>
                  </a:lnTo>
                  <a:lnTo>
                    <a:pt x="591" y="2140"/>
                  </a:lnTo>
                  <a:lnTo>
                    <a:pt x="598" y="2132"/>
                  </a:lnTo>
                  <a:lnTo>
                    <a:pt x="605" y="2123"/>
                  </a:lnTo>
                  <a:lnTo>
                    <a:pt x="607" y="2134"/>
                  </a:lnTo>
                  <a:lnTo>
                    <a:pt x="609" y="2151"/>
                  </a:lnTo>
                  <a:lnTo>
                    <a:pt x="609" y="2159"/>
                  </a:lnTo>
                  <a:lnTo>
                    <a:pt x="609" y="2165"/>
                  </a:lnTo>
                  <a:lnTo>
                    <a:pt x="608" y="2166"/>
                  </a:lnTo>
                  <a:lnTo>
                    <a:pt x="607" y="2167"/>
                  </a:lnTo>
                  <a:lnTo>
                    <a:pt x="605" y="2166"/>
                  </a:lnTo>
                  <a:lnTo>
                    <a:pt x="603" y="2165"/>
                  </a:lnTo>
                  <a:close/>
                  <a:moveTo>
                    <a:pt x="721" y="2607"/>
                  </a:moveTo>
                  <a:lnTo>
                    <a:pt x="716" y="2607"/>
                  </a:lnTo>
                  <a:lnTo>
                    <a:pt x="712" y="2608"/>
                  </a:lnTo>
                  <a:lnTo>
                    <a:pt x="699" y="2605"/>
                  </a:lnTo>
                  <a:lnTo>
                    <a:pt x="687" y="2601"/>
                  </a:lnTo>
                  <a:lnTo>
                    <a:pt x="676" y="2595"/>
                  </a:lnTo>
                  <a:lnTo>
                    <a:pt x="665" y="2589"/>
                  </a:lnTo>
                  <a:lnTo>
                    <a:pt x="655" y="2582"/>
                  </a:lnTo>
                  <a:lnTo>
                    <a:pt x="645" y="2572"/>
                  </a:lnTo>
                  <a:lnTo>
                    <a:pt x="636" y="2564"/>
                  </a:lnTo>
                  <a:lnTo>
                    <a:pt x="627" y="2553"/>
                  </a:lnTo>
                  <a:lnTo>
                    <a:pt x="619" y="2542"/>
                  </a:lnTo>
                  <a:lnTo>
                    <a:pt x="611" y="2530"/>
                  </a:lnTo>
                  <a:lnTo>
                    <a:pt x="604" y="2517"/>
                  </a:lnTo>
                  <a:lnTo>
                    <a:pt x="598" y="2505"/>
                  </a:lnTo>
                  <a:lnTo>
                    <a:pt x="591" y="2491"/>
                  </a:lnTo>
                  <a:lnTo>
                    <a:pt x="586" y="2477"/>
                  </a:lnTo>
                  <a:lnTo>
                    <a:pt x="582" y="2462"/>
                  </a:lnTo>
                  <a:lnTo>
                    <a:pt x="578" y="2447"/>
                  </a:lnTo>
                  <a:lnTo>
                    <a:pt x="573" y="2433"/>
                  </a:lnTo>
                  <a:lnTo>
                    <a:pt x="570" y="2418"/>
                  </a:lnTo>
                  <a:lnTo>
                    <a:pt x="568" y="2403"/>
                  </a:lnTo>
                  <a:lnTo>
                    <a:pt x="566" y="2387"/>
                  </a:lnTo>
                  <a:lnTo>
                    <a:pt x="565" y="2372"/>
                  </a:lnTo>
                  <a:lnTo>
                    <a:pt x="564" y="2358"/>
                  </a:lnTo>
                  <a:lnTo>
                    <a:pt x="564" y="2343"/>
                  </a:lnTo>
                  <a:lnTo>
                    <a:pt x="565" y="2329"/>
                  </a:lnTo>
                  <a:lnTo>
                    <a:pt x="566" y="2314"/>
                  </a:lnTo>
                  <a:lnTo>
                    <a:pt x="568" y="2302"/>
                  </a:lnTo>
                  <a:lnTo>
                    <a:pt x="571" y="2288"/>
                  </a:lnTo>
                  <a:lnTo>
                    <a:pt x="574" y="2275"/>
                  </a:lnTo>
                  <a:lnTo>
                    <a:pt x="579" y="2264"/>
                  </a:lnTo>
                  <a:lnTo>
                    <a:pt x="583" y="2253"/>
                  </a:lnTo>
                  <a:lnTo>
                    <a:pt x="588" y="2242"/>
                  </a:lnTo>
                  <a:lnTo>
                    <a:pt x="594" y="2233"/>
                  </a:lnTo>
                  <a:lnTo>
                    <a:pt x="605" y="2223"/>
                  </a:lnTo>
                  <a:lnTo>
                    <a:pt x="615" y="2217"/>
                  </a:lnTo>
                  <a:lnTo>
                    <a:pt x="624" y="2214"/>
                  </a:lnTo>
                  <a:lnTo>
                    <a:pt x="634" y="2213"/>
                  </a:lnTo>
                  <a:lnTo>
                    <a:pt x="643" y="2214"/>
                  </a:lnTo>
                  <a:lnTo>
                    <a:pt x="651" y="2218"/>
                  </a:lnTo>
                  <a:lnTo>
                    <a:pt x="660" y="2223"/>
                  </a:lnTo>
                  <a:lnTo>
                    <a:pt x="668" y="2231"/>
                  </a:lnTo>
                  <a:lnTo>
                    <a:pt x="676" y="2240"/>
                  </a:lnTo>
                  <a:lnTo>
                    <a:pt x="683" y="2251"/>
                  </a:lnTo>
                  <a:lnTo>
                    <a:pt x="689" y="2263"/>
                  </a:lnTo>
                  <a:lnTo>
                    <a:pt x="696" y="2276"/>
                  </a:lnTo>
                  <a:lnTo>
                    <a:pt x="702" y="2291"/>
                  </a:lnTo>
                  <a:lnTo>
                    <a:pt x="708" y="2308"/>
                  </a:lnTo>
                  <a:lnTo>
                    <a:pt x="713" y="2324"/>
                  </a:lnTo>
                  <a:lnTo>
                    <a:pt x="718" y="2342"/>
                  </a:lnTo>
                  <a:lnTo>
                    <a:pt x="722" y="2360"/>
                  </a:lnTo>
                  <a:lnTo>
                    <a:pt x="726" y="2379"/>
                  </a:lnTo>
                  <a:lnTo>
                    <a:pt x="730" y="2398"/>
                  </a:lnTo>
                  <a:lnTo>
                    <a:pt x="732" y="2417"/>
                  </a:lnTo>
                  <a:lnTo>
                    <a:pt x="736" y="2455"/>
                  </a:lnTo>
                  <a:lnTo>
                    <a:pt x="738" y="2492"/>
                  </a:lnTo>
                  <a:lnTo>
                    <a:pt x="738" y="2510"/>
                  </a:lnTo>
                  <a:lnTo>
                    <a:pt x="737" y="2527"/>
                  </a:lnTo>
                  <a:lnTo>
                    <a:pt x="736" y="2544"/>
                  </a:lnTo>
                  <a:lnTo>
                    <a:pt x="735" y="2558"/>
                  </a:lnTo>
                  <a:lnTo>
                    <a:pt x="732" y="2573"/>
                  </a:lnTo>
                  <a:lnTo>
                    <a:pt x="728" y="2586"/>
                  </a:lnTo>
                  <a:lnTo>
                    <a:pt x="725" y="2598"/>
                  </a:lnTo>
                  <a:lnTo>
                    <a:pt x="721" y="2607"/>
                  </a:lnTo>
                  <a:close/>
                  <a:moveTo>
                    <a:pt x="1337" y="2754"/>
                  </a:moveTo>
                  <a:lnTo>
                    <a:pt x="1326" y="2753"/>
                  </a:lnTo>
                  <a:lnTo>
                    <a:pt x="1314" y="2753"/>
                  </a:lnTo>
                  <a:lnTo>
                    <a:pt x="1306" y="2744"/>
                  </a:lnTo>
                  <a:lnTo>
                    <a:pt x="1297" y="2735"/>
                  </a:lnTo>
                  <a:lnTo>
                    <a:pt x="1301" y="2730"/>
                  </a:lnTo>
                  <a:lnTo>
                    <a:pt x="1306" y="2724"/>
                  </a:lnTo>
                  <a:lnTo>
                    <a:pt x="1310" y="2719"/>
                  </a:lnTo>
                  <a:lnTo>
                    <a:pt x="1315" y="2715"/>
                  </a:lnTo>
                  <a:lnTo>
                    <a:pt x="1324" y="2722"/>
                  </a:lnTo>
                  <a:lnTo>
                    <a:pt x="1330" y="2729"/>
                  </a:lnTo>
                  <a:lnTo>
                    <a:pt x="1333" y="2733"/>
                  </a:lnTo>
                  <a:lnTo>
                    <a:pt x="1335" y="2738"/>
                  </a:lnTo>
                  <a:lnTo>
                    <a:pt x="1336" y="2745"/>
                  </a:lnTo>
                  <a:lnTo>
                    <a:pt x="1337" y="2754"/>
                  </a:lnTo>
                  <a:close/>
                  <a:moveTo>
                    <a:pt x="1357" y="2702"/>
                  </a:moveTo>
                  <a:lnTo>
                    <a:pt x="1347" y="2696"/>
                  </a:lnTo>
                  <a:lnTo>
                    <a:pt x="1337" y="2688"/>
                  </a:lnTo>
                  <a:lnTo>
                    <a:pt x="1327" y="2681"/>
                  </a:lnTo>
                  <a:lnTo>
                    <a:pt x="1318" y="2674"/>
                  </a:lnTo>
                  <a:lnTo>
                    <a:pt x="1311" y="2666"/>
                  </a:lnTo>
                  <a:lnTo>
                    <a:pt x="1305" y="2658"/>
                  </a:lnTo>
                  <a:lnTo>
                    <a:pt x="1303" y="2652"/>
                  </a:lnTo>
                  <a:lnTo>
                    <a:pt x="1300" y="2648"/>
                  </a:lnTo>
                  <a:lnTo>
                    <a:pt x="1299" y="2644"/>
                  </a:lnTo>
                  <a:lnTo>
                    <a:pt x="1299" y="2639"/>
                  </a:lnTo>
                  <a:lnTo>
                    <a:pt x="1308" y="2641"/>
                  </a:lnTo>
                  <a:lnTo>
                    <a:pt x="1317" y="2644"/>
                  </a:lnTo>
                  <a:lnTo>
                    <a:pt x="1328" y="2649"/>
                  </a:lnTo>
                  <a:lnTo>
                    <a:pt x="1337" y="2657"/>
                  </a:lnTo>
                  <a:lnTo>
                    <a:pt x="1342" y="2661"/>
                  </a:lnTo>
                  <a:lnTo>
                    <a:pt x="1346" y="2665"/>
                  </a:lnTo>
                  <a:lnTo>
                    <a:pt x="1350" y="2670"/>
                  </a:lnTo>
                  <a:lnTo>
                    <a:pt x="1353" y="2676"/>
                  </a:lnTo>
                  <a:lnTo>
                    <a:pt x="1355" y="2682"/>
                  </a:lnTo>
                  <a:lnTo>
                    <a:pt x="1356" y="2688"/>
                  </a:lnTo>
                  <a:lnTo>
                    <a:pt x="1357" y="2695"/>
                  </a:lnTo>
                  <a:lnTo>
                    <a:pt x="1357" y="2702"/>
                  </a:lnTo>
                  <a:close/>
                  <a:moveTo>
                    <a:pt x="1366" y="2613"/>
                  </a:moveTo>
                  <a:lnTo>
                    <a:pt x="1364" y="2632"/>
                  </a:lnTo>
                  <a:lnTo>
                    <a:pt x="1357" y="2631"/>
                  </a:lnTo>
                  <a:lnTo>
                    <a:pt x="1351" y="2631"/>
                  </a:lnTo>
                  <a:lnTo>
                    <a:pt x="1344" y="2629"/>
                  </a:lnTo>
                  <a:lnTo>
                    <a:pt x="1338" y="2627"/>
                  </a:lnTo>
                  <a:lnTo>
                    <a:pt x="1335" y="2624"/>
                  </a:lnTo>
                  <a:lnTo>
                    <a:pt x="1333" y="2620"/>
                  </a:lnTo>
                  <a:lnTo>
                    <a:pt x="1330" y="2611"/>
                  </a:lnTo>
                  <a:lnTo>
                    <a:pt x="1328" y="2604"/>
                  </a:lnTo>
                  <a:lnTo>
                    <a:pt x="1332" y="2596"/>
                  </a:lnTo>
                  <a:lnTo>
                    <a:pt x="1336" y="2593"/>
                  </a:lnTo>
                  <a:lnTo>
                    <a:pt x="1338" y="2592"/>
                  </a:lnTo>
                  <a:lnTo>
                    <a:pt x="1341" y="2591"/>
                  </a:lnTo>
                  <a:lnTo>
                    <a:pt x="1342" y="2591"/>
                  </a:lnTo>
                  <a:lnTo>
                    <a:pt x="1344" y="2592"/>
                  </a:lnTo>
                  <a:lnTo>
                    <a:pt x="1352" y="2599"/>
                  </a:lnTo>
                  <a:lnTo>
                    <a:pt x="1366" y="2613"/>
                  </a:lnTo>
                  <a:close/>
                  <a:moveTo>
                    <a:pt x="1372" y="2553"/>
                  </a:moveTo>
                  <a:lnTo>
                    <a:pt x="1372" y="2561"/>
                  </a:lnTo>
                  <a:lnTo>
                    <a:pt x="1372" y="2568"/>
                  </a:lnTo>
                  <a:lnTo>
                    <a:pt x="1370" y="2570"/>
                  </a:lnTo>
                  <a:lnTo>
                    <a:pt x="1368" y="2571"/>
                  </a:lnTo>
                  <a:lnTo>
                    <a:pt x="1367" y="2571"/>
                  </a:lnTo>
                  <a:lnTo>
                    <a:pt x="1364" y="2571"/>
                  </a:lnTo>
                  <a:lnTo>
                    <a:pt x="1356" y="2567"/>
                  </a:lnTo>
                  <a:lnTo>
                    <a:pt x="1350" y="2563"/>
                  </a:lnTo>
                  <a:lnTo>
                    <a:pt x="1346" y="2558"/>
                  </a:lnTo>
                  <a:lnTo>
                    <a:pt x="1341" y="2554"/>
                  </a:lnTo>
                  <a:lnTo>
                    <a:pt x="1334" y="2545"/>
                  </a:lnTo>
                  <a:lnTo>
                    <a:pt x="1328" y="2535"/>
                  </a:lnTo>
                  <a:lnTo>
                    <a:pt x="1329" y="2528"/>
                  </a:lnTo>
                  <a:lnTo>
                    <a:pt x="1330" y="2521"/>
                  </a:lnTo>
                  <a:lnTo>
                    <a:pt x="1336" y="2524"/>
                  </a:lnTo>
                  <a:lnTo>
                    <a:pt x="1342" y="2527"/>
                  </a:lnTo>
                  <a:lnTo>
                    <a:pt x="1346" y="2530"/>
                  </a:lnTo>
                  <a:lnTo>
                    <a:pt x="1350" y="2534"/>
                  </a:lnTo>
                  <a:lnTo>
                    <a:pt x="1354" y="2538"/>
                  </a:lnTo>
                  <a:lnTo>
                    <a:pt x="1358" y="2544"/>
                  </a:lnTo>
                  <a:lnTo>
                    <a:pt x="1365" y="2548"/>
                  </a:lnTo>
                  <a:lnTo>
                    <a:pt x="1372" y="2553"/>
                  </a:lnTo>
                  <a:close/>
                  <a:moveTo>
                    <a:pt x="1330" y="2250"/>
                  </a:moveTo>
                  <a:lnTo>
                    <a:pt x="1332" y="2265"/>
                  </a:lnTo>
                  <a:lnTo>
                    <a:pt x="1327" y="2270"/>
                  </a:lnTo>
                  <a:lnTo>
                    <a:pt x="1322" y="2276"/>
                  </a:lnTo>
                  <a:lnTo>
                    <a:pt x="1315" y="2265"/>
                  </a:lnTo>
                  <a:lnTo>
                    <a:pt x="1309" y="2253"/>
                  </a:lnTo>
                  <a:lnTo>
                    <a:pt x="1330" y="2250"/>
                  </a:lnTo>
                  <a:close/>
                  <a:moveTo>
                    <a:pt x="1343" y="2226"/>
                  </a:moveTo>
                  <a:lnTo>
                    <a:pt x="1341" y="2226"/>
                  </a:lnTo>
                  <a:lnTo>
                    <a:pt x="1337" y="2227"/>
                  </a:lnTo>
                  <a:lnTo>
                    <a:pt x="1331" y="2221"/>
                  </a:lnTo>
                  <a:lnTo>
                    <a:pt x="1324" y="2217"/>
                  </a:lnTo>
                  <a:lnTo>
                    <a:pt x="1325" y="2209"/>
                  </a:lnTo>
                  <a:lnTo>
                    <a:pt x="1327" y="2203"/>
                  </a:lnTo>
                  <a:lnTo>
                    <a:pt x="1330" y="2199"/>
                  </a:lnTo>
                  <a:lnTo>
                    <a:pt x="1334" y="2194"/>
                  </a:lnTo>
                  <a:lnTo>
                    <a:pt x="1326" y="2193"/>
                  </a:lnTo>
                  <a:lnTo>
                    <a:pt x="1317" y="2193"/>
                  </a:lnTo>
                  <a:lnTo>
                    <a:pt x="1309" y="2192"/>
                  </a:lnTo>
                  <a:lnTo>
                    <a:pt x="1300" y="2192"/>
                  </a:lnTo>
                  <a:lnTo>
                    <a:pt x="1296" y="2176"/>
                  </a:lnTo>
                  <a:lnTo>
                    <a:pt x="1292" y="2160"/>
                  </a:lnTo>
                  <a:lnTo>
                    <a:pt x="1290" y="2146"/>
                  </a:lnTo>
                  <a:lnTo>
                    <a:pt x="1288" y="2133"/>
                  </a:lnTo>
                  <a:lnTo>
                    <a:pt x="1287" y="2120"/>
                  </a:lnTo>
                  <a:lnTo>
                    <a:pt x="1286" y="2108"/>
                  </a:lnTo>
                  <a:lnTo>
                    <a:pt x="1287" y="2097"/>
                  </a:lnTo>
                  <a:lnTo>
                    <a:pt x="1287" y="2085"/>
                  </a:lnTo>
                  <a:lnTo>
                    <a:pt x="1291" y="2062"/>
                  </a:lnTo>
                  <a:lnTo>
                    <a:pt x="1296" y="2037"/>
                  </a:lnTo>
                  <a:lnTo>
                    <a:pt x="1304" y="2012"/>
                  </a:lnTo>
                  <a:lnTo>
                    <a:pt x="1312" y="1983"/>
                  </a:lnTo>
                  <a:lnTo>
                    <a:pt x="1332" y="1975"/>
                  </a:lnTo>
                  <a:lnTo>
                    <a:pt x="1353" y="1969"/>
                  </a:lnTo>
                  <a:lnTo>
                    <a:pt x="1373" y="1962"/>
                  </a:lnTo>
                  <a:lnTo>
                    <a:pt x="1394" y="1956"/>
                  </a:lnTo>
                  <a:lnTo>
                    <a:pt x="1415" y="1952"/>
                  </a:lnTo>
                  <a:lnTo>
                    <a:pt x="1437" y="1948"/>
                  </a:lnTo>
                  <a:lnTo>
                    <a:pt x="1460" y="1946"/>
                  </a:lnTo>
                  <a:lnTo>
                    <a:pt x="1483" y="1944"/>
                  </a:lnTo>
                  <a:lnTo>
                    <a:pt x="1485" y="1948"/>
                  </a:lnTo>
                  <a:lnTo>
                    <a:pt x="1487" y="1952"/>
                  </a:lnTo>
                  <a:lnTo>
                    <a:pt x="1482" y="1959"/>
                  </a:lnTo>
                  <a:lnTo>
                    <a:pt x="1477" y="1967"/>
                  </a:lnTo>
                  <a:lnTo>
                    <a:pt x="1471" y="1972"/>
                  </a:lnTo>
                  <a:lnTo>
                    <a:pt x="1465" y="1977"/>
                  </a:lnTo>
                  <a:lnTo>
                    <a:pt x="1453" y="1987"/>
                  </a:lnTo>
                  <a:lnTo>
                    <a:pt x="1441" y="1993"/>
                  </a:lnTo>
                  <a:lnTo>
                    <a:pt x="1415" y="2002"/>
                  </a:lnTo>
                  <a:lnTo>
                    <a:pt x="1391" y="2009"/>
                  </a:lnTo>
                  <a:lnTo>
                    <a:pt x="1380" y="2013"/>
                  </a:lnTo>
                  <a:lnTo>
                    <a:pt x="1370" y="2018"/>
                  </a:lnTo>
                  <a:lnTo>
                    <a:pt x="1365" y="2022"/>
                  </a:lnTo>
                  <a:lnTo>
                    <a:pt x="1361" y="2026"/>
                  </a:lnTo>
                  <a:lnTo>
                    <a:pt x="1356" y="2030"/>
                  </a:lnTo>
                  <a:lnTo>
                    <a:pt x="1353" y="2035"/>
                  </a:lnTo>
                  <a:lnTo>
                    <a:pt x="1350" y="2041"/>
                  </a:lnTo>
                  <a:lnTo>
                    <a:pt x="1348" y="2047"/>
                  </a:lnTo>
                  <a:lnTo>
                    <a:pt x="1346" y="2054"/>
                  </a:lnTo>
                  <a:lnTo>
                    <a:pt x="1344" y="2063"/>
                  </a:lnTo>
                  <a:lnTo>
                    <a:pt x="1343" y="2071"/>
                  </a:lnTo>
                  <a:lnTo>
                    <a:pt x="1342" y="2082"/>
                  </a:lnTo>
                  <a:lnTo>
                    <a:pt x="1342" y="2093"/>
                  </a:lnTo>
                  <a:lnTo>
                    <a:pt x="1343" y="2106"/>
                  </a:lnTo>
                  <a:lnTo>
                    <a:pt x="1335" y="2130"/>
                  </a:lnTo>
                  <a:lnTo>
                    <a:pt x="1328" y="2148"/>
                  </a:lnTo>
                  <a:lnTo>
                    <a:pt x="1327" y="2152"/>
                  </a:lnTo>
                  <a:lnTo>
                    <a:pt x="1327" y="2156"/>
                  </a:lnTo>
                  <a:lnTo>
                    <a:pt x="1328" y="2159"/>
                  </a:lnTo>
                  <a:lnTo>
                    <a:pt x="1329" y="2163"/>
                  </a:lnTo>
                  <a:lnTo>
                    <a:pt x="1332" y="2167"/>
                  </a:lnTo>
                  <a:lnTo>
                    <a:pt x="1335" y="2171"/>
                  </a:lnTo>
                  <a:lnTo>
                    <a:pt x="1341" y="2175"/>
                  </a:lnTo>
                  <a:lnTo>
                    <a:pt x="1347" y="2180"/>
                  </a:lnTo>
                  <a:lnTo>
                    <a:pt x="1348" y="2191"/>
                  </a:lnTo>
                  <a:lnTo>
                    <a:pt x="1349" y="2201"/>
                  </a:lnTo>
                  <a:lnTo>
                    <a:pt x="1349" y="2207"/>
                  </a:lnTo>
                  <a:lnTo>
                    <a:pt x="1348" y="2212"/>
                  </a:lnTo>
                  <a:lnTo>
                    <a:pt x="1346" y="2218"/>
                  </a:lnTo>
                  <a:lnTo>
                    <a:pt x="1343" y="2226"/>
                  </a:lnTo>
                  <a:close/>
                  <a:moveTo>
                    <a:pt x="1383" y="2439"/>
                  </a:moveTo>
                  <a:lnTo>
                    <a:pt x="1380" y="2444"/>
                  </a:lnTo>
                  <a:lnTo>
                    <a:pt x="1377" y="2451"/>
                  </a:lnTo>
                  <a:lnTo>
                    <a:pt x="1366" y="2449"/>
                  </a:lnTo>
                  <a:lnTo>
                    <a:pt x="1354" y="2446"/>
                  </a:lnTo>
                  <a:lnTo>
                    <a:pt x="1350" y="2437"/>
                  </a:lnTo>
                  <a:lnTo>
                    <a:pt x="1346" y="2427"/>
                  </a:lnTo>
                  <a:lnTo>
                    <a:pt x="1351" y="2425"/>
                  </a:lnTo>
                  <a:lnTo>
                    <a:pt x="1355" y="2423"/>
                  </a:lnTo>
                  <a:lnTo>
                    <a:pt x="1360" y="2423"/>
                  </a:lnTo>
                  <a:lnTo>
                    <a:pt x="1363" y="2424"/>
                  </a:lnTo>
                  <a:lnTo>
                    <a:pt x="1371" y="2430"/>
                  </a:lnTo>
                  <a:lnTo>
                    <a:pt x="1383" y="2439"/>
                  </a:lnTo>
                  <a:close/>
                  <a:moveTo>
                    <a:pt x="1351" y="2338"/>
                  </a:moveTo>
                  <a:lnTo>
                    <a:pt x="1360" y="2341"/>
                  </a:lnTo>
                  <a:lnTo>
                    <a:pt x="1366" y="2345"/>
                  </a:lnTo>
                  <a:lnTo>
                    <a:pt x="1371" y="2349"/>
                  </a:lnTo>
                  <a:lnTo>
                    <a:pt x="1375" y="2353"/>
                  </a:lnTo>
                  <a:lnTo>
                    <a:pt x="1379" y="2358"/>
                  </a:lnTo>
                  <a:lnTo>
                    <a:pt x="1380" y="2361"/>
                  </a:lnTo>
                  <a:lnTo>
                    <a:pt x="1381" y="2365"/>
                  </a:lnTo>
                  <a:lnTo>
                    <a:pt x="1382" y="2369"/>
                  </a:lnTo>
                  <a:lnTo>
                    <a:pt x="1381" y="2376"/>
                  </a:lnTo>
                  <a:lnTo>
                    <a:pt x="1379" y="2380"/>
                  </a:lnTo>
                  <a:lnTo>
                    <a:pt x="1375" y="2383"/>
                  </a:lnTo>
                  <a:lnTo>
                    <a:pt x="1374" y="2383"/>
                  </a:lnTo>
                  <a:lnTo>
                    <a:pt x="1364" y="2377"/>
                  </a:lnTo>
                  <a:lnTo>
                    <a:pt x="1356" y="2371"/>
                  </a:lnTo>
                  <a:lnTo>
                    <a:pt x="1350" y="2366"/>
                  </a:lnTo>
                  <a:lnTo>
                    <a:pt x="1346" y="2362"/>
                  </a:lnTo>
                  <a:lnTo>
                    <a:pt x="1345" y="2359"/>
                  </a:lnTo>
                  <a:lnTo>
                    <a:pt x="1344" y="2357"/>
                  </a:lnTo>
                  <a:lnTo>
                    <a:pt x="1344" y="2354"/>
                  </a:lnTo>
                  <a:lnTo>
                    <a:pt x="1345" y="2351"/>
                  </a:lnTo>
                  <a:lnTo>
                    <a:pt x="1347" y="2345"/>
                  </a:lnTo>
                  <a:lnTo>
                    <a:pt x="1351" y="2338"/>
                  </a:lnTo>
                  <a:close/>
                  <a:moveTo>
                    <a:pt x="1385" y="2319"/>
                  </a:moveTo>
                  <a:lnTo>
                    <a:pt x="1380" y="2323"/>
                  </a:lnTo>
                  <a:lnTo>
                    <a:pt x="1375" y="2327"/>
                  </a:lnTo>
                  <a:lnTo>
                    <a:pt x="1367" y="2319"/>
                  </a:lnTo>
                  <a:lnTo>
                    <a:pt x="1358" y="2311"/>
                  </a:lnTo>
                  <a:lnTo>
                    <a:pt x="1358" y="2305"/>
                  </a:lnTo>
                  <a:lnTo>
                    <a:pt x="1358" y="2300"/>
                  </a:lnTo>
                  <a:lnTo>
                    <a:pt x="1371" y="2309"/>
                  </a:lnTo>
                  <a:lnTo>
                    <a:pt x="1385" y="2319"/>
                  </a:lnTo>
                  <a:close/>
                  <a:moveTo>
                    <a:pt x="1408" y="2273"/>
                  </a:moveTo>
                  <a:lnTo>
                    <a:pt x="1405" y="2276"/>
                  </a:lnTo>
                  <a:lnTo>
                    <a:pt x="1403" y="2278"/>
                  </a:lnTo>
                  <a:lnTo>
                    <a:pt x="1400" y="2279"/>
                  </a:lnTo>
                  <a:lnTo>
                    <a:pt x="1396" y="2279"/>
                  </a:lnTo>
                  <a:lnTo>
                    <a:pt x="1383" y="2271"/>
                  </a:lnTo>
                  <a:lnTo>
                    <a:pt x="1371" y="2264"/>
                  </a:lnTo>
                  <a:lnTo>
                    <a:pt x="1371" y="2249"/>
                  </a:lnTo>
                  <a:lnTo>
                    <a:pt x="1376" y="2246"/>
                  </a:lnTo>
                  <a:lnTo>
                    <a:pt x="1382" y="2245"/>
                  </a:lnTo>
                  <a:lnTo>
                    <a:pt x="1387" y="2246"/>
                  </a:lnTo>
                  <a:lnTo>
                    <a:pt x="1391" y="2249"/>
                  </a:lnTo>
                  <a:lnTo>
                    <a:pt x="1399" y="2259"/>
                  </a:lnTo>
                  <a:lnTo>
                    <a:pt x="1408" y="2273"/>
                  </a:lnTo>
                  <a:close/>
                  <a:moveTo>
                    <a:pt x="1372" y="2204"/>
                  </a:moveTo>
                  <a:lnTo>
                    <a:pt x="1376" y="2205"/>
                  </a:lnTo>
                  <a:lnTo>
                    <a:pt x="1383" y="2208"/>
                  </a:lnTo>
                  <a:lnTo>
                    <a:pt x="1389" y="2211"/>
                  </a:lnTo>
                  <a:lnTo>
                    <a:pt x="1399" y="2217"/>
                  </a:lnTo>
                  <a:lnTo>
                    <a:pt x="1396" y="2217"/>
                  </a:lnTo>
                  <a:lnTo>
                    <a:pt x="1394" y="2218"/>
                  </a:lnTo>
                  <a:lnTo>
                    <a:pt x="1370" y="2208"/>
                  </a:lnTo>
                  <a:lnTo>
                    <a:pt x="1371" y="2205"/>
                  </a:lnTo>
                  <a:lnTo>
                    <a:pt x="1372" y="2204"/>
                  </a:lnTo>
                  <a:close/>
                  <a:moveTo>
                    <a:pt x="1448" y="2134"/>
                  </a:moveTo>
                  <a:lnTo>
                    <a:pt x="1442" y="2141"/>
                  </a:lnTo>
                  <a:lnTo>
                    <a:pt x="1433" y="2148"/>
                  </a:lnTo>
                  <a:lnTo>
                    <a:pt x="1425" y="2155"/>
                  </a:lnTo>
                  <a:lnTo>
                    <a:pt x="1415" y="2160"/>
                  </a:lnTo>
                  <a:lnTo>
                    <a:pt x="1405" y="2164"/>
                  </a:lnTo>
                  <a:lnTo>
                    <a:pt x="1395" y="2167"/>
                  </a:lnTo>
                  <a:lnTo>
                    <a:pt x="1386" y="2170"/>
                  </a:lnTo>
                  <a:lnTo>
                    <a:pt x="1377" y="2171"/>
                  </a:lnTo>
                  <a:lnTo>
                    <a:pt x="1370" y="2160"/>
                  </a:lnTo>
                  <a:lnTo>
                    <a:pt x="1388" y="2144"/>
                  </a:lnTo>
                  <a:lnTo>
                    <a:pt x="1406" y="2130"/>
                  </a:lnTo>
                  <a:lnTo>
                    <a:pt x="1410" y="2128"/>
                  </a:lnTo>
                  <a:lnTo>
                    <a:pt x="1415" y="2126"/>
                  </a:lnTo>
                  <a:lnTo>
                    <a:pt x="1421" y="2125"/>
                  </a:lnTo>
                  <a:lnTo>
                    <a:pt x="1426" y="2125"/>
                  </a:lnTo>
                  <a:lnTo>
                    <a:pt x="1431" y="2125"/>
                  </a:lnTo>
                  <a:lnTo>
                    <a:pt x="1437" y="2127"/>
                  </a:lnTo>
                  <a:lnTo>
                    <a:pt x="1443" y="2129"/>
                  </a:lnTo>
                  <a:lnTo>
                    <a:pt x="1448" y="2134"/>
                  </a:lnTo>
                  <a:close/>
                  <a:moveTo>
                    <a:pt x="1440" y="2045"/>
                  </a:moveTo>
                  <a:lnTo>
                    <a:pt x="1425" y="2049"/>
                  </a:lnTo>
                  <a:lnTo>
                    <a:pt x="1407" y="2054"/>
                  </a:lnTo>
                  <a:lnTo>
                    <a:pt x="1398" y="2058"/>
                  </a:lnTo>
                  <a:lnTo>
                    <a:pt x="1389" y="2060"/>
                  </a:lnTo>
                  <a:lnTo>
                    <a:pt x="1383" y="2061"/>
                  </a:lnTo>
                  <a:lnTo>
                    <a:pt x="1379" y="2061"/>
                  </a:lnTo>
                  <a:lnTo>
                    <a:pt x="1375" y="2055"/>
                  </a:lnTo>
                  <a:lnTo>
                    <a:pt x="1373" y="2051"/>
                  </a:lnTo>
                  <a:lnTo>
                    <a:pt x="1391" y="2040"/>
                  </a:lnTo>
                  <a:lnTo>
                    <a:pt x="1407" y="2031"/>
                  </a:lnTo>
                  <a:lnTo>
                    <a:pt x="1415" y="2027"/>
                  </a:lnTo>
                  <a:lnTo>
                    <a:pt x="1424" y="2025"/>
                  </a:lnTo>
                  <a:lnTo>
                    <a:pt x="1434" y="2024"/>
                  </a:lnTo>
                  <a:lnTo>
                    <a:pt x="1447" y="2024"/>
                  </a:lnTo>
                  <a:lnTo>
                    <a:pt x="1440" y="2045"/>
                  </a:lnTo>
                  <a:close/>
                  <a:moveTo>
                    <a:pt x="1467" y="2062"/>
                  </a:moveTo>
                  <a:lnTo>
                    <a:pt x="1466" y="2067"/>
                  </a:lnTo>
                  <a:lnTo>
                    <a:pt x="1464" y="2072"/>
                  </a:lnTo>
                  <a:lnTo>
                    <a:pt x="1461" y="2078"/>
                  </a:lnTo>
                  <a:lnTo>
                    <a:pt x="1457" y="2082"/>
                  </a:lnTo>
                  <a:lnTo>
                    <a:pt x="1451" y="2086"/>
                  </a:lnTo>
                  <a:lnTo>
                    <a:pt x="1445" y="2089"/>
                  </a:lnTo>
                  <a:lnTo>
                    <a:pt x="1439" y="2093"/>
                  </a:lnTo>
                  <a:lnTo>
                    <a:pt x="1431" y="2097"/>
                  </a:lnTo>
                  <a:lnTo>
                    <a:pt x="1418" y="2102"/>
                  </a:lnTo>
                  <a:lnTo>
                    <a:pt x="1403" y="2106"/>
                  </a:lnTo>
                  <a:lnTo>
                    <a:pt x="1390" y="2109"/>
                  </a:lnTo>
                  <a:lnTo>
                    <a:pt x="1380" y="2111"/>
                  </a:lnTo>
                  <a:lnTo>
                    <a:pt x="1370" y="2104"/>
                  </a:lnTo>
                  <a:lnTo>
                    <a:pt x="1383" y="2096"/>
                  </a:lnTo>
                  <a:lnTo>
                    <a:pt x="1393" y="2088"/>
                  </a:lnTo>
                  <a:lnTo>
                    <a:pt x="1404" y="2082"/>
                  </a:lnTo>
                  <a:lnTo>
                    <a:pt x="1414" y="2078"/>
                  </a:lnTo>
                  <a:lnTo>
                    <a:pt x="1425" y="2073"/>
                  </a:lnTo>
                  <a:lnTo>
                    <a:pt x="1438" y="2069"/>
                  </a:lnTo>
                  <a:lnTo>
                    <a:pt x="1451" y="2066"/>
                  </a:lnTo>
                  <a:lnTo>
                    <a:pt x="1467" y="2062"/>
                  </a:lnTo>
                  <a:close/>
                  <a:moveTo>
                    <a:pt x="1108" y="2167"/>
                  </a:moveTo>
                  <a:lnTo>
                    <a:pt x="1121" y="2174"/>
                  </a:lnTo>
                  <a:lnTo>
                    <a:pt x="1135" y="2180"/>
                  </a:lnTo>
                  <a:lnTo>
                    <a:pt x="1132" y="2202"/>
                  </a:lnTo>
                  <a:lnTo>
                    <a:pt x="1125" y="2248"/>
                  </a:lnTo>
                  <a:lnTo>
                    <a:pt x="1121" y="2272"/>
                  </a:lnTo>
                  <a:lnTo>
                    <a:pt x="1116" y="2292"/>
                  </a:lnTo>
                  <a:lnTo>
                    <a:pt x="1114" y="2300"/>
                  </a:lnTo>
                  <a:lnTo>
                    <a:pt x="1112" y="2305"/>
                  </a:lnTo>
                  <a:lnTo>
                    <a:pt x="1110" y="2306"/>
                  </a:lnTo>
                  <a:lnTo>
                    <a:pt x="1109" y="2307"/>
                  </a:lnTo>
                  <a:lnTo>
                    <a:pt x="1108" y="2307"/>
                  </a:lnTo>
                  <a:lnTo>
                    <a:pt x="1094" y="2278"/>
                  </a:lnTo>
                  <a:lnTo>
                    <a:pt x="1084" y="2259"/>
                  </a:lnTo>
                  <a:lnTo>
                    <a:pt x="1081" y="2252"/>
                  </a:lnTo>
                  <a:lnTo>
                    <a:pt x="1078" y="2246"/>
                  </a:lnTo>
                  <a:lnTo>
                    <a:pt x="1077" y="2240"/>
                  </a:lnTo>
                  <a:lnTo>
                    <a:pt x="1077" y="2235"/>
                  </a:lnTo>
                  <a:lnTo>
                    <a:pt x="1077" y="2231"/>
                  </a:lnTo>
                  <a:lnTo>
                    <a:pt x="1079" y="2226"/>
                  </a:lnTo>
                  <a:lnTo>
                    <a:pt x="1081" y="2219"/>
                  </a:lnTo>
                  <a:lnTo>
                    <a:pt x="1085" y="2213"/>
                  </a:lnTo>
                  <a:lnTo>
                    <a:pt x="1095" y="2194"/>
                  </a:lnTo>
                  <a:lnTo>
                    <a:pt x="1108" y="2167"/>
                  </a:lnTo>
                  <a:close/>
                  <a:moveTo>
                    <a:pt x="1082" y="1993"/>
                  </a:moveTo>
                  <a:lnTo>
                    <a:pt x="1097" y="1985"/>
                  </a:lnTo>
                  <a:lnTo>
                    <a:pt x="1112" y="1976"/>
                  </a:lnTo>
                  <a:lnTo>
                    <a:pt x="1116" y="1984"/>
                  </a:lnTo>
                  <a:lnTo>
                    <a:pt x="1118" y="1989"/>
                  </a:lnTo>
                  <a:lnTo>
                    <a:pt x="1120" y="1994"/>
                  </a:lnTo>
                  <a:lnTo>
                    <a:pt x="1122" y="2004"/>
                  </a:lnTo>
                  <a:lnTo>
                    <a:pt x="1118" y="2011"/>
                  </a:lnTo>
                  <a:lnTo>
                    <a:pt x="1114" y="2018"/>
                  </a:lnTo>
                  <a:lnTo>
                    <a:pt x="1110" y="2018"/>
                  </a:lnTo>
                  <a:lnTo>
                    <a:pt x="1098" y="2016"/>
                  </a:lnTo>
                  <a:lnTo>
                    <a:pt x="1084" y="2014"/>
                  </a:lnTo>
                  <a:lnTo>
                    <a:pt x="1082" y="1993"/>
                  </a:lnTo>
                  <a:close/>
                  <a:moveTo>
                    <a:pt x="1052" y="2076"/>
                  </a:moveTo>
                  <a:lnTo>
                    <a:pt x="1067" y="2063"/>
                  </a:lnTo>
                  <a:lnTo>
                    <a:pt x="1081" y="2051"/>
                  </a:lnTo>
                  <a:lnTo>
                    <a:pt x="1089" y="2055"/>
                  </a:lnTo>
                  <a:lnTo>
                    <a:pt x="1096" y="2060"/>
                  </a:lnTo>
                  <a:lnTo>
                    <a:pt x="1098" y="2062"/>
                  </a:lnTo>
                  <a:lnTo>
                    <a:pt x="1101" y="2067"/>
                  </a:lnTo>
                  <a:lnTo>
                    <a:pt x="1104" y="2072"/>
                  </a:lnTo>
                  <a:lnTo>
                    <a:pt x="1107" y="2081"/>
                  </a:lnTo>
                  <a:lnTo>
                    <a:pt x="1098" y="2086"/>
                  </a:lnTo>
                  <a:lnTo>
                    <a:pt x="1089" y="2089"/>
                  </a:lnTo>
                  <a:lnTo>
                    <a:pt x="1082" y="2091"/>
                  </a:lnTo>
                  <a:lnTo>
                    <a:pt x="1076" y="2092"/>
                  </a:lnTo>
                  <a:lnTo>
                    <a:pt x="1063" y="2085"/>
                  </a:lnTo>
                  <a:lnTo>
                    <a:pt x="1057" y="2080"/>
                  </a:lnTo>
                  <a:lnTo>
                    <a:pt x="1055" y="2078"/>
                  </a:lnTo>
                  <a:lnTo>
                    <a:pt x="1052" y="2076"/>
                  </a:lnTo>
                  <a:close/>
                  <a:moveTo>
                    <a:pt x="909" y="2088"/>
                  </a:moveTo>
                  <a:lnTo>
                    <a:pt x="899" y="2085"/>
                  </a:lnTo>
                  <a:lnTo>
                    <a:pt x="891" y="2082"/>
                  </a:lnTo>
                  <a:lnTo>
                    <a:pt x="883" y="2079"/>
                  </a:lnTo>
                  <a:lnTo>
                    <a:pt x="876" y="2074"/>
                  </a:lnTo>
                  <a:lnTo>
                    <a:pt x="871" y="2070"/>
                  </a:lnTo>
                  <a:lnTo>
                    <a:pt x="867" y="2065"/>
                  </a:lnTo>
                  <a:lnTo>
                    <a:pt x="864" y="2061"/>
                  </a:lnTo>
                  <a:lnTo>
                    <a:pt x="862" y="2056"/>
                  </a:lnTo>
                  <a:lnTo>
                    <a:pt x="862" y="2052"/>
                  </a:lnTo>
                  <a:lnTo>
                    <a:pt x="865" y="2048"/>
                  </a:lnTo>
                  <a:lnTo>
                    <a:pt x="868" y="2045"/>
                  </a:lnTo>
                  <a:lnTo>
                    <a:pt x="874" y="2042"/>
                  </a:lnTo>
                  <a:lnTo>
                    <a:pt x="881" y="2039"/>
                  </a:lnTo>
                  <a:lnTo>
                    <a:pt x="890" y="2036"/>
                  </a:lnTo>
                  <a:lnTo>
                    <a:pt x="902" y="2035"/>
                  </a:lnTo>
                  <a:lnTo>
                    <a:pt x="915" y="2035"/>
                  </a:lnTo>
                  <a:lnTo>
                    <a:pt x="921" y="2044"/>
                  </a:lnTo>
                  <a:lnTo>
                    <a:pt x="925" y="2051"/>
                  </a:lnTo>
                  <a:lnTo>
                    <a:pt x="929" y="2060"/>
                  </a:lnTo>
                  <a:lnTo>
                    <a:pt x="931" y="2066"/>
                  </a:lnTo>
                  <a:lnTo>
                    <a:pt x="932" y="2069"/>
                  </a:lnTo>
                  <a:lnTo>
                    <a:pt x="931" y="2072"/>
                  </a:lnTo>
                  <a:lnTo>
                    <a:pt x="930" y="2076"/>
                  </a:lnTo>
                  <a:lnTo>
                    <a:pt x="928" y="2079"/>
                  </a:lnTo>
                  <a:lnTo>
                    <a:pt x="925" y="2082"/>
                  </a:lnTo>
                  <a:lnTo>
                    <a:pt x="921" y="2084"/>
                  </a:lnTo>
                  <a:lnTo>
                    <a:pt x="915" y="2086"/>
                  </a:lnTo>
                  <a:lnTo>
                    <a:pt x="909" y="2088"/>
                  </a:lnTo>
                  <a:close/>
                  <a:moveTo>
                    <a:pt x="1025" y="2098"/>
                  </a:moveTo>
                  <a:lnTo>
                    <a:pt x="1027" y="2113"/>
                  </a:lnTo>
                  <a:lnTo>
                    <a:pt x="1033" y="2108"/>
                  </a:lnTo>
                  <a:lnTo>
                    <a:pt x="1039" y="2104"/>
                  </a:lnTo>
                  <a:lnTo>
                    <a:pt x="1046" y="2114"/>
                  </a:lnTo>
                  <a:lnTo>
                    <a:pt x="1051" y="2123"/>
                  </a:lnTo>
                  <a:lnTo>
                    <a:pt x="1057" y="2135"/>
                  </a:lnTo>
                  <a:lnTo>
                    <a:pt x="1060" y="2145"/>
                  </a:lnTo>
                  <a:lnTo>
                    <a:pt x="1063" y="2158"/>
                  </a:lnTo>
                  <a:lnTo>
                    <a:pt x="1064" y="2170"/>
                  </a:lnTo>
                  <a:lnTo>
                    <a:pt x="1064" y="2182"/>
                  </a:lnTo>
                  <a:lnTo>
                    <a:pt x="1063" y="2194"/>
                  </a:lnTo>
                  <a:lnTo>
                    <a:pt x="1061" y="2204"/>
                  </a:lnTo>
                  <a:lnTo>
                    <a:pt x="1057" y="2215"/>
                  </a:lnTo>
                  <a:lnTo>
                    <a:pt x="1051" y="2225"/>
                  </a:lnTo>
                  <a:lnTo>
                    <a:pt x="1044" y="2233"/>
                  </a:lnTo>
                  <a:lnTo>
                    <a:pt x="1040" y="2236"/>
                  </a:lnTo>
                  <a:lnTo>
                    <a:pt x="1036" y="2239"/>
                  </a:lnTo>
                  <a:lnTo>
                    <a:pt x="1030" y="2242"/>
                  </a:lnTo>
                  <a:lnTo>
                    <a:pt x="1025" y="2245"/>
                  </a:lnTo>
                  <a:lnTo>
                    <a:pt x="1019" y="2247"/>
                  </a:lnTo>
                  <a:lnTo>
                    <a:pt x="1012" y="2248"/>
                  </a:lnTo>
                  <a:lnTo>
                    <a:pt x="1006" y="2249"/>
                  </a:lnTo>
                  <a:lnTo>
                    <a:pt x="999" y="2249"/>
                  </a:lnTo>
                  <a:lnTo>
                    <a:pt x="986" y="2246"/>
                  </a:lnTo>
                  <a:lnTo>
                    <a:pt x="973" y="2242"/>
                  </a:lnTo>
                  <a:lnTo>
                    <a:pt x="963" y="2238"/>
                  </a:lnTo>
                  <a:lnTo>
                    <a:pt x="953" y="2234"/>
                  </a:lnTo>
                  <a:lnTo>
                    <a:pt x="944" y="2230"/>
                  </a:lnTo>
                  <a:lnTo>
                    <a:pt x="936" y="2225"/>
                  </a:lnTo>
                  <a:lnTo>
                    <a:pt x="930" y="2219"/>
                  </a:lnTo>
                  <a:lnTo>
                    <a:pt x="924" y="2214"/>
                  </a:lnTo>
                  <a:lnTo>
                    <a:pt x="919" y="2209"/>
                  </a:lnTo>
                  <a:lnTo>
                    <a:pt x="915" y="2203"/>
                  </a:lnTo>
                  <a:lnTo>
                    <a:pt x="913" y="2197"/>
                  </a:lnTo>
                  <a:lnTo>
                    <a:pt x="911" y="2192"/>
                  </a:lnTo>
                  <a:lnTo>
                    <a:pt x="910" y="2185"/>
                  </a:lnTo>
                  <a:lnTo>
                    <a:pt x="909" y="2180"/>
                  </a:lnTo>
                  <a:lnTo>
                    <a:pt x="910" y="2174"/>
                  </a:lnTo>
                  <a:lnTo>
                    <a:pt x="911" y="2169"/>
                  </a:lnTo>
                  <a:lnTo>
                    <a:pt x="913" y="2162"/>
                  </a:lnTo>
                  <a:lnTo>
                    <a:pt x="916" y="2157"/>
                  </a:lnTo>
                  <a:lnTo>
                    <a:pt x="921" y="2151"/>
                  </a:lnTo>
                  <a:lnTo>
                    <a:pt x="925" y="2145"/>
                  </a:lnTo>
                  <a:lnTo>
                    <a:pt x="930" y="2140"/>
                  </a:lnTo>
                  <a:lnTo>
                    <a:pt x="935" y="2135"/>
                  </a:lnTo>
                  <a:lnTo>
                    <a:pt x="942" y="2129"/>
                  </a:lnTo>
                  <a:lnTo>
                    <a:pt x="949" y="2124"/>
                  </a:lnTo>
                  <a:lnTo>
                    <a:pt x="965" y="2116"/>
                  </a:lnTo>
                  <a:lnTo>
                    <a:pt x="983" y="2108"/>
                  </a:lnTo>
                  <a:lnTo>
                    <a:pt x="1003" y="2102"/>
                  </a:lnTo>
                  <a:lnTo>
                    <a:pt x="1025" y="2098"/>
                  </a:lnTo>
                  <a:close/>
                  <a:moveTo>
                    <a:pt x="1165" y="2066"/>
                  </a:moveTo>
                  <a:lnTo>
                    <a:pt x="1156" y="2058"/>
                  </a:lnTo>
                  <a:lnTo>
                    <a:pt x="1145" y="2051"/>
                  </a:lnTo>
                  <a:lnTo>
                    <a:pt x="1146" y="2045"/>
                  </a:lnTo>
                  <a:lnTo>
                    <a:pt x="1146" y="2039"/>
                  </a:lnTo>
                  <a:lnTo>
                    <a:pt x="1152" y="2041"/>
                  </a:lnTo>
                  <a:lnTo>
                    <a:pt x="1159" y="2045"/>
                  </a:lnTo>
                  <a:lnTo>
                    <a:pt x="1164" y="2048"/>
                  </a:lnTo>
                  <a:lnTo>
                    <a:pt x="1169" y="2051"/>
                  </a:lnTo>
                  <a:lnTo>
                    <a:pt x="1172" y="2055"/>
                  </a:lnTo>
                  <a:lnTo>
                    <a:pt x="1175" y="2061"/>
                  </a:lnTo>
                  <a:lnTo>
                    <a:pt x="1170" y="2063"/>
                  </a:lnTo>
                  <a:lnTo>
                    <a:pt x="1165" y="2066"/>
                  </a:lnTo>
                  <a:close/>
                  <a:moveTo>
                    <a:pt x="1196" y="2165"/>
                  </a:moveTo>
                  <a:lnTo>
                    <a:pt x="1193" y="2170"/>
                  </a:lnTo>
                  <a:lnTo>
                    <a:pt x="1190" y="2174"/>
                  </a:lnTo>
                  <a:lnTo>
                    <a:pt x="1186" y="2177"/>
                  </a:lnTo>
                  <a:lnTo>
                    <a:pt x="1183" y="2179"/>
                  </a:lnTo>
                  <a:lnTo>
                    <a:pt x="1170" y="2174"/>
                  </a:lnTo>
                  <a:lnTo>
                    <a:pt x="1157" y="2167"/>
                  </a:lnTo>
                  <a:lnTo>
                    <a:pt x="1144" y="2161"/>
                  </a:lnTo>
                  <a:lnTo>
                    <a:pt x="1134" y="2155"/>
                  </a:lnTo>
                  <a:lnTo>
                    <a:pt x="1114" y="2142"/>
                  </a:lnTo>
                  <a:lnTo>
                    <a:pt x="1095" y="2127"/>
                  </a:lnTo>
                  <a:lnTo>
                    <a:pt x="1095" y="2121"/>
                  </a:lnTo>
                  <a:lnTo>
                    <a:pt x="1095" y="2115"/>
                  </a:lnTo>
                  <a:lnTo>
                    <a:pt x="1108" y="2116"/>
                  </a:lnTo>
                  <a:lnTo>
                    <a:pt x="1122" y="2118"/>
                  </a:lnTo>
                  <a:lnTo>
                    <a:pt x="1135" y="2120"/>
                  </a:lnTo>
                  <a:lnTo>
                    <a:pt x="1147" y="2125"/>
                  </a:lnTo>
                  <a:lnTo>
                    <a:pt x="1160" y="2132"/>
                  </a:lnTo>
                  <a:lnTo>
                    <a:pt x="1172" y="2140"/>
                  </a:lnTo>
                  <a:lnTo>
                    <a:pt x="1178" y="2145"/>
                  </a:lnTo>
                  <a:lnTo>
                    <a:pt x="1184" y="2152"/>
                  </a:lnTo>
                  <a:lnTo>
                    <a:pt x="1190" y="2158"/>
                  </a:lnTo>
                  <a:lnTo>
                    <a:pt x="1196" y="2165"/>
                  </a:lnTo>
                  <a:close/>
                  <a:moveTo>
                    <a:pt x="1189" y="2468"/>
                  </a:moveTo>
                  <a:lnTo>
                    <a:pt x="1210" y="2468"/>
                  </a:lnTo>
                  <a:lnTo>
                    <a:pt x="1216" y="2441"/>
                  </a:lnTo>
                  <a:lnTo>
                    <a:pt x="1221" y="2417"/>
                  </a:lnTo>
                  <a:lnTo>
                    <a:pt x="1228" y="2394"/>
                  </a:lnTo>
                  <a:lnTo>
                    <a:pt x="1234" y="2371"/>
                  </a:lnTo>
                  <a:lnTo>
                    <a:pt x="1241" y="2350"/>
                  </a:lnTo>
                  <a:lnTo>
                    <a:pt x="1250" y="2328"/>
                  </a:lnTo>
                  <a:lnTo>
                    <a:pt x="1260" y="2306"/>
                  </a:lnTo>
                  <a:lnTo>
                    <a:pt x="1271" y="2283"/>
                  </a:lnTo>
                  <a:lnTo>
                    <a:pt x="1286" y="2284"/>
                  </a:lnTo>
                  <a:lnTo>
                    <a:pt x="1300" y="2285"/>
                  </a:lnTo>
                  <a:lnTo>
                    <a:pt x="1315" y="2286"/>
                  </a:lnTo>
                  <a:lnTo>
                    <a:pt x="1330" y="2287"/>
                  </a:lnTo>
                  <a:lnTo>
                    <a:pt x="1326" y="2325"/>
                  </a:lnTo>
                  <a:lnTo>
                    <a:pt x="1322" y="2366"/>
                  </a:lnTo>
                  <a:lnTo>
                    <a:pt x="1318" y="2387"/>
                  </a:lnTo>
                  <a:lnTo>
                    <a:pt x="1315" y="2408"/>
                  </a:lnTo>
                  <a:lnTo>
                    <a:pt x="1311" y="2428"/>
                  </a:lnTo>
                  <a:lnTo>
                    <a:pt x="1306" y="2449"/>
                  </a:lnTo>
                  <a:lnTo>
                    <a:pt x="1299" y="2469"/>
                  </a:lnTo>
                  <a:lnTo>
                    <a:pt x="1291" y="2487"/>
                  </a:lnTo>
                  <a:lnTo>
                    <a:pt x="1287" y="2495"/>
                  </a:lnTo>
                  <a:lnTo>
                    <a:pt x="1281" y="2503"/>
                  </a:lnTo>
                  <a:lnTo>
                    <a:pt x="1276" y="2512"/>
                  </a:lnTo>
                  <a:lnTo>
                    <a:pt x="1271" y="2519"/>
                  </a:lnTo>
                  <a:lnTo>
                    <a:pt x="1265" y="2526"/>
                  </a:lnTo>
                  <a:lnTo>
                    <a:pt x="1257" y="2533"/>
                  </a:lnTo>
                  <a:lnTo>
                    <a:pt x="1250" y="2538"/>
                  </a:lnTo>
                  <a:lnTo>
                    <a:pt x="1242" y="2544"/>
                  </a:lnTo>
                  <a:lnTo>
                    <a:pt x="1234" y="2549"/>
                  </a:lnTo>
                  <a:lnTo>
                    <a:pt x="1224" y="2553"/>
                  </a:lnTo>
                  <a:lnTo>
                    <a:pt x="1215" y="2557"/>
                  </a:lnTo>
                  <a:lnTo>
                    <a:pt x="1204" y="2559"/>
                  </a:lnTo>
                  <a:lnTo>
                    <a:pt x="1197" y="2557"/>
                  </a:lnTo>
                  <a:lnTo>
                    <a:pt x="1191" y="2554"/>
                  </a:lnTo>
                  <a:lnTo>
                    <a:pt x="1184" y="2549"/>
                  </a:lnTo>
                  <a:lnTo>
                    <a:pt x="1179" y="2542"/>
                  </a:lnTo>
                  <a:lnTo>
                    <a:pt x="1174" y="2534"/>
                  </a:lnTo>
                  <a:lnTo>
                    <a:pt x="1171" y="2525"/>
                  </a:lnTo>
                  <a:lnTo>
                    <a:pt x="1166" y="2515"/>
                  </a:lnTo>
                  <a:lnTo>
                    <a:pt x="1163" y="2503"/>
                  </a:lnTo>
                  <a:lnTo>
                    <a:pt x="1161" y="2492"/>
                  </a:lnTo>
                  <a:lnTo>
                    <a:pt x="1159" y="2479"/>
                  </a:lnTo>
                  <a:lnTo>
                    <a:pt x="1157" y="2465"/>
                  </a:lnTo>
                  <a:lnTo>
                    <a:pt x="1156" y="2452"/>
                  </a:lnTo>
                  <a:lnTo>
                    <a:pt x="1155" y="2422"/>
                  </a:lnTo>
                  <a:lnTo>
                    <a:pt x="1155" y="2393"/>
                  </a:lnTo>
                  <a:lnTo>
                    <a:pt x="1156" y="2362"/>
                  </a:lnTo>
                  <a:lnTo>
                    <a:pt x="1158" y="2332"/>
                  </a:lnTo>
                  <a:lnTo>
                    <a:pt x="1161" y="2304"/>
                  </a:lnTo>
                  <a:lnTo>
                    <a:pt x="1164" y="2278"/>
                  </a:lnTo>
                  <a:lnTo>
                    <a:pt x="1167" y="2256"/>
                  </a:lnTo>
                  <a:lnTo>
                    <a:pt x="1172" y="2237"/>
                  </a:lnTo>
                  <a:lnTo>
                    <a:pt x="1175" y="2223"/>
                  </a:lnTo>
                  <a:lnTo>
                    <a:pt x="1178" y="2215"/>
                  </a:lnTo>
                  <a:lnTo>
                    <a:pt x="1191" y="2223"/>
                  </a:lnTo>
                  <a:lnTo>
                    <a:pt x="1203" y="2233"/>
                  </a:lnTo>
                  <a:lnTo>
                    <a:pt x="1202" y="2260"/>
                  </a:lnTo>
                  <a:lnTo>
                    <a:pt x="1201" y="2289"/>
                  </a:lnTo>
                  <a:lnTo>
                    <a:pt x="1199" y="2318"/>
                  </a:lnTo>
                  <a:lnTo>
                    <a:pt x="1197" y="2347"/>
                  </a:lnTo>
                  <a:lnTo>
                    <a:pt x="1195" y="2377"/>
                  </a:lnTo>
                  <a:lnTo>
                    <a:pt x="1193" y="2406"/>
                  </a:lnTo>
                  <a:lnTo>
                    <a:pt x="1191" y="2437"/>
                  </a:lnTo>
                  <a:lnTo>
                    <a:pt x="1189" y="2468"/>
                  </a:lnTo>
                  <a:close/>
                  <a:moveTo>
                    <a:pt x="1491" y="1346"/>
                  </a:moveTo>
                  <a:lnTo>
                    <a:pt x="1490" y="1361"/>
                  </a:lnTo>
                  <a:lnTo>
                    <a:pt x="1489" y="1376"/>
                  </a:lnTo>
                  <a:lnTo>
                    <a:pt x="1488" y="1376"/>
                  </a:lnTo>
                  <a:lnTo>
                    <a:pt x="1487" y="1377"/>
                  </a:lnTo>
                  <a:lnTo>
                    <a:pt x="1478" y="1372"/>
                  </a:lnTo>
                  <a:lnTo>
                    <a:pt x="1469" y="1364"/>
                  </a:lnTo>
                  <a:lnTo>
                    <a:pt x="1463" y="1358"/>
                  </a:lnTo>
                  <a:lnTo>
                    <a:pt x="1457" y="1352"/>
                  </a:lnTo>
                  <a:lnTo>
                    <a:pt x="1446" y="1341"/>
                  </a:lnTo>
                  <a:lnTo>
                    <a:pt x="1437" y="1332"/>
                  </a:lnTo>
                  <a:lnTo>
                    <a:pt x="1437" y="1391"/>
                  </a:lnTo>
                  <a:lnTo>
                    <a:pt x="1451" y="1393"/>
                  </a:lnTo>
                  <a:lnTo>
                    <a:pt x="1465" y="1397"/>
                  </a:lnTo>
                  <a:lnTo>
                    <a:pt x="1468" y="1399"/>
                  </a:lnTo>
                  <a:lnTo>
                    <a:pt x="1471" y="1401"/>
                  </a:lnTo>
                  <a:lnTo>
                    <a:pt x="1473" y="1405"/>
                  </a:lnTo>
                  <a:lnTo>
                    <a:pt x="1475" y="1408"/>
                  </a:lnTo>
                  <a:lnTo>
                    <a:pt x="1477" y="1412"/>
                  </a:lnTo>
                  <a:lnTo>
                    <a:pt x="1478" y="1418"/>
                  </a:lnTo>
                  <a:lnTo>
                    <a:pt x="1478" y="1425"/>
                  </a:lnTo>
                  <a:lnTo>
                    <a:pt x="1478" y="1432"/>
                  </a:lnTo>
                  <a:lnTo>
                    <a:pt x="1475" y="1435"/>
                  </a:lnTo>
                  <a:lnTo>
                    <a:pt x="1470" y="1438"/>
                  </a:lnTo>
                  <a:lnTo>
                    <a:pt x="1428" y="1401"/>
                  </a:lnTo>
                  <a:lnTo>
                    <a:pt x="1420" y="1432"/>
                  </a:lnTo>
                  <a:lnTo>
                    <a:pt x="1412" y="1464"/>
                  </a:lnTo>
                  <a:lnTo>
                    <a:pt x="1404" y="1495"/>
                  </a:lnTo>
                  <a:lnTo>
                    <a:pt x="1398" y="1528"/>
                  </a:lnTo>
                  <a:lnTo>
                    <a:pt x="1390" y="1561"/>
                  </a:lnTo>
                  <a:lnTo>
                    <a:pt x="1385" y="1595"/>
                  </a:lnTo>
                  <a:lnTo>
                    <a:pt x="1380" y="1627"/>
                  </a:lnTo>
                  <a:lnTo>
                    <a:pt x="1374" y="1661"/>
                  </a:lnTo>
                  <a:lnTo>
                    <a:pt x="1370" y="1695"/>
                  </a:lnTo>
                  <a:lnTo>
                    <a:pt x="1367" y="1729"/>
                  </a:lnTo>
                  <a:lnTo>
                    <a:pt x="1365" y="1764"/>
                  </a:lnTo>
                  <a:lnTo>
                    <a:pt x="1363" y="1798"/>
                  </a:lnTo>
                  <a:lnTo>
                    <a:pt x="1362" y="1831"/>
                  </a:lnTo>
                  <a:lnTo>
                    <a:pt x="1361" y="1865"/>
                  </a:lnTo>
                  <a:lnTo>
                    <a:pt x="1361" y="1898"/>
                  </a:lnTo>
                  <a:lnTo>
                    <a:pt x="1363" y="1932"/>
                  </a:lnTo>
                  <a:lnTo>
                    <a:pt x="1374" y="1922"/>
                  </a:lnTo>
                  <a:lnTo>
                    <a:pt x="1384" y="1916"/>
                  </a:lnTo>
                  <a:lnTo>
                    <a:pt x="1392" y="1913"/>
                  </a:lnTo>
                  <a:lnTo>
                    <a:pt x="1401" y="1911"/>
                  </a:lnTo>
                  <a:lnTo>
                    <a:pt x="1409" y="1911"/>
                  </a:lnTo>
                  <a:lnTo>
                    <a:pt x="1420" y="1912"/>
                  </a:lnTo>
                  <a:lnTo>
                    <a:pt x="1432" y="1914"/>
                  </a:lnTo>
                  <a:lnTo>
                    <a:pt x="1448" y="1917"/>
                  </a:lnTo>
                  <a:lnTo>
                    <a:pt x="1453" y="1881"/>
                  </a:lnTo>
                  <a:lnTo>
                    <a:pt x="1458" y="1845"/>
                  </a:lnTo>
                  <a:lnTo>
                    <a:pt x="1463" y="1809"/>
                  </a:lnTo>
                  <a:lnTo>
                    <a:pt x="1468" y="1774"/>
                  </a:lnTo>
                  <a:lnTo>
                    <a:pt x="1473" y="1739"/>
                  </a:lnTo>
                  <a:lnTo>
                    <a:pt x="1481" y="1705"/>
                  </a:lnTo>
                  <a:lnTo>
                    <a:pt x="1489" y="1672"/>
                  </a:lnTo>
                  <a:lnTo>
                    <a:pt x="1500" y="1641"/>
                  </a:lnTo>
                  <a:lnTo>
                    <a:pt x="1503" y="1656"/>
                  </a:lnTo>
                  <a:lnTo>
                    <a:pt x="1506" y="1672"/>
                  </a:lnTo>
                  <a:lnTo>
                    <a:pt x="1508" y="1688"/>
                  </a:lnTo>
                  <a:lnTo>
                    <a:pt x="1510" y="1704"/>
                  </a:lnTo>
                  <a:lnTo>
                    <a:pt x="1510" y="1720"/>
                  </a:lnTo>
                  <a:lnTo>
                    <a:pt x="1510" y="1737"/>
                  </a:lnTo>
                  <a:lnTo>
                    <a:pt x="1509" y="1754"/>
                  </a:lnTo>
                  <a:lnTo>
                    <a:pt x="1508" y="1772"/>
                  </a:lnTo>
                  <a:lnTo>
                    <a:pt x="1505" y="1807"/>
                  </a:lnTo>
                  <a:lnTo>
                    <a:pt x="1501" y="1842"/>
                  </a:lnTo>
                  <a:lnTo>
                    <a:pt x="1497" y="1877"/>
                  </a:lnTo>
                  <a:lnTo>
                    <a:pt x="1492" y="1911"/>
                  </a:lnTo>
                  <a:lnTo>
                    <a:pt x="1464" y="1918"/>
                  </a:lnTo>
                  <a:lnTo>
                    <a:pt x="1440" y="1925"/>
                  </a:lnTo>
                  <a:lnTo>
                    <a:pt x="1417" y="1933"/>
                  </a:lnTo>
                  <a:lnTo>
                    <a:pt x="1394" y="1941"/>
                  </a:lnTo>
                  <a:lnTo>
                    <a:pt x="1373" y="1951"/>
                  </a:lnTo>
                  <a:lnTo>
                    <a:pt x="1352" y="1959"/>
                  </a:lnTo>
                  <a:lnTo>
                    <a:pt x="1330" y="1969"/>
                  </a:lnTo>
                  <a:lnTo>
                    <a:pt x="1307" y="1977"/>
                  </a:lnTo>
                  <a:lnTo>
                    <a:pt x="1295" y="2005"/>
                  </a:lnTo>
                  <a:lnTo>
                    <a:pt x="1284" y="2030"/>
                  </a:lnTo>
                  <a:lnTo>
                    <a:pt x="1274" y="2053"/>
                  </a:lnTo>
                  <a:lnTo>
                    <a:pt x="1267" y="2078"/>
                  </a:lnTo>
                  <a:lnTo>
                    <a:pt x="1263" y="2089"/>
                  </a:lnTo>
                  <a:lnTo>
                    <a:pt x="1260" y="2103"/>
                  </a:lnTo>
                  <a:lnTo>
                    <a:pt x="1258" y="2117"/>
                  </a:lnTo>
                  <a:lnTo>
                    <a:pt x="1257" y="2130"/>
                  </a:lnTo>
                  <a:lnTo>
                    <a:pt x="1256" y="2146"/>
                  </a:lnTo>
                  <a:lnTo>
                    <a:pt x="1255" y="2163"/>
                  </a:lnTo>
                  <a:lnTo>
                    <a:pt x="1255" y="2181"/>
                  </a:lnTo>
                  <a:lnTo>
                    <a:pt x="1256" y="2201"/>
                  </a:lnTo>
                  <a:lnTo>
                    <a:pt x="1270" y="2204"/>
                  </a:lnTo>
                  <a:lnTo>
                    <a:pt x="1282" y="2209"/>
                  </a:lnTo>
                  <a:lnTo>
                    <a:pt x="1282" y="2219"/>
                  </a:lnTo>
                  <a:lnTo>
                    <a:pt x="1276" y="2220"/>
                  </a:lnTo>
                  <a:lnTo>
                    <a:pt x="1271" y="2221"/>
                  </a:lnTo>
                  <a:lnTo>
                    <a:pt x="1266" y="2223"/>
                  </a:lnTo>
                  <a:lnTo>
                    <a:pt x="1261" y="2227"/>
                  </a:lnTo>
                  <a:lnTo>
                    <a:pt x="1257" y="2230"/>
                  </a:lnTo>
                  <a:lnTo>
                    <a:pt x="1254" y="2234"/>
                  </a:lnTo>
                  <a:lnTo>
                    <a:pt x="1251" y="2237"/>
                  </a:lnTo>
                  <a:lnTo>
                    <a:pt x="1248" y="2242"/>
                  </a:lnTo>
                  <a:lnTo>
                    <a:pt x="1242" y="2252"/>
                  </a:lnTo>
                  <a:lnTo>
                    <a:pt x="1238" y="2264"/>
                  </a:lnTo>
                  <a:lnTo>
                    <a:pt x="1235" y="2275"/>
                  </a:lnTo>
                  <a:lnTo>
                    <a:pt x="1231" y="2288"/>
                  </a:lnTo>
                  <a:lnTo>
                    <a:pt x="1228" y="2288"/>
                  </a:lnTo>
                  <a:lnTo>
                    <a:pt x="1228" y="2271"/>
                  </a:lnTo>
                  <a:lnTo>
                    <a:pt x="1229" y="2234"/>
                  </a:lnTo>
                  <a:lnTo>
                    <a:pt x="1231" y="2195"/>
                  </a:lnTo>
                  <a:lnTo>
                    <a:pt x="1231" y="2174"/>
                  </a:lnTo>
                  <a:lnTo>
                    <a:pt x="1224" y="2156"/>
                  </a:lnTo>
                  <a:lnTo>
                    <a:pt x="1219" y="2139"/>
                  </a:lnTo>
                  <a:lnTo>
                    <a:pt x="1216" y="2120"/>
                  </a:lnTo>
                  <a:lnTo>
                    <a:pt x="1213" y="2102"/>
                  </a:lnTo>
                  <a:lnTo>
                    <a:pt x="1212" y="2083"/>
                  </a:lnTo>
                  <a:lnTo>
                    <a:pt x="1212" y="2064"/>
                  </a:lnTo>
                  <a:lnTo>
                    <a:pt x="1212" y="2044"/>
                  </a:lnTo>
                  <a:lnTo>
                    <a:pt x="1214" y="2024"/>
                  </a:lnTo>
                  <a:lnTo>
                    <a:pt x="1216" y="2005"/>
                  </a:lnTo>
                  <a:lnTo>
                    <a:pt x="1220" y="1984"/>
                  </a:lnTo>
                  <a:lnTo>
                    <a:pt x="1224" y="1964"/>
                  </a:lnTo>
                  <a:lnTo>
                    <a:pt x="1229" y="1943"/>
                  </a:lnTo>
                  <a:lnTo>
                    <a:pt x="1240" y="1902"/>
                  </a:lnTo>
                  <a:lnTo>
                    <a:pt x="1254" y="1861"/>
                  </a:lnTo>
                  <a:lnTo>
                    <a:pt x="1285" y="1779"/>
                  </a:lnTo>
                  <a:lnTo>
                    <a:pt x="1315" y="1699"/>
                  </a:lnTo>
                  <a:lnTo>
                    <a:pt x="1329" y="1661"/>
                  </a:lnTo>
                  <a:lnTo>
                    <a:pt x="1343" y="1624"/>
                  </a:lnTo>
                  <a:lnTo>
                    <a:pt x="1353" y="1589"/>
                  </a:lnTo>
                  <a:lnTo>
                    <a:pt x="1362" y="1556"/>
                  </a:lnTo>
                  <a:lnTo>
                    <a:pt x="1364" y="1530"/>
                  </a:lnTo>
                  <a:lnTo>
                    <a:pt x="1368" y="1498"/>
                  </a:lnTo>
                  <a:lnTo>
                    <a:pt x="1374" y="1459"/>
                  </a:lnTo>
                  <a:lnTo>
                    <a:pt x="1382" y="1421"/>
                  </a:lnTo>
                  <a:lnTo>
                    <a:pt x="1387" y="1402"/>
                  </a:lnTo>
                  <a:lnTo>
                    <a:pt x="1391" y="1383"/>
                  </a:lnTo>
                  <a:lnTo>
                    <a:pt x="1396" y="1366"/>
                  </a:lnTo>
                  <a:lnTo>
                    <a:pt x="1403" y="1351"/>
                  </a:lnTo>
                  <a:lnTo>
                    <a:pt x="1409" y="1337"/>
                  </a:lnTo>
                  <a:lnTo>
                    <a:pt x="1415" y="1325"/>
                  </a:lnTo>
                  <a:lnTo>
                    <a:pt x="1419" y="1321"/>
                  </a:lnTo>
                  <a:lnTo>
                    <a:pt x="1422" y="1317"/>
                  </a:lnTo>
                  <a:lnTo>
                    <a:pt x="1426" y="1313"/>
                  </a:lnTo>
                  <a:lnTo>
                    <a:pt x="1429" y="1310"/>
                  </a:lnTo>
                  <a:lnTo>
                    <a:pt x="1444" y="1320"/>
                  </a:lnTo>
                  <a:lnTo>
                    <a:pt x="1460" y="1328"/>
                  </a:lnTo>
                  <a:lnTo>
                    <a:pt x="1476" y="1338"/>
                  </a:lnTo>
                  <a:lnTo>
                    <a:pt x="1491" y="1346"/>
                  </a:lnTo>
                  <a:close/>
                  <a:moveTo>
                    <a:pt x="1390" y="1159"/>
                  </a:moveTo>
                  <a:lnTo>
                    <a:pt x="1390" y="1156"/>
                  </a:lnTo>
                  <a:lnTo>
                    <a:pt x="1391" y="1152"/>
                  </a:lnTo>
                  <a:lnTo>
                    <a:pt x="1393" y="1146"/>
                  </a:lnTo>
                  <a:lnTo>
                    <a:pt x="1399" y="1135"/>
                  </a:lnTo>
                  <a:lnTo>
                    <a:pt x="1409" y="1140"/>
                  </a:lnTo>
                  <a:lnTo>
                    <a:pt x="1422" y="1148"/>
                  </a:lnTo>
                  <a:lnTo>
                    <a:pt x="1426" y="1152"/>
                  </a:lnTo>
                  <a:lnTo>
                    <a:pt x="1430" y="1158"/>
                  </a:lnTo>
                  <a:lnTo>
                    <a:pt x="1432" y="1161"/>
                  </a:lnTo>
                  <a:lnTo>
                    <a:pt x="1433" y="1166"/>
                  </a:lnTo>
                  <a:lnTo>
                    <a:pt x="1433" y="1170"/>
                  </a:lnTo>
                  <a:lnTo>
                    <a:pt x="1433" y="1174"/>
                  </a:lnTo>
                  <a:lnTo>
                    <a:pt x="1428" y="1177"/>
                  </a:lnTo>
                  <a:lnTo>
                    <a:pt x="1424" y="1180"/>
                  </a:lnTo>
                  <a:lnTo>
                    <a:pt x="1415" y="1175"/>
                  </a:lnTo>
                  <a:lnTo>
                    <a:pt x="1407" y="1170"/>
                  </a:lnTo>
                  <a:lnTo>
                    <a:pt x="1399" y="1165"/>
                  </a:lnTo>
                  <a:lnTo>
                    <a:pt x="1390" y="1159"/>
                  </a:lnTo>
                  <a:close/>
                  <a:moveTo>
                    <a:pt x="1423" y="1288"/>
                  </a:moveTo>
                  <a:lnTo>
                    <a:pt x="1418" y="1290"/>
                  </a:lnTo>
                  <a:lnTo>
                    <a:pt x="1412" y="1294"/>
                  </a:lnTo>
                  <a:lnTo>
                    <a:pt x="1400" y="1281"/>
                  </a:lnTo>
                  <a:lnTo>
                    <a:pt x="1388" y="1267"/>
                  </a:lnTo>
                  <a:lnTo>
                    <a:pt x="1375" y="1254"/>
                  </a:lnTo>
                  <a:lnTo>
                    <a:pt x="1363" y="1242"/>
                  </a:lnTo>
                  <a:lnTo>
                    <a:pt x="1367" y="1239"/>
                  </a:lnTo>
                  <a:lnTo>
                    <a:pt x="1371" y="1236"/>
                  </a:lnTo>
                  <a:lnTo>
                    <a:pt x="1375" y="1235"/>
                  </a:lnTo>
                  <a:lnTo>
                    <a:pt x="1380" y="1235"/>
                  </a:lnTo>
                  <a:lnTo>
                    <a:pt x="1384" y="1236"/>
                  </a:lnTo>
                  <a:lnTo>
                    <a:pt x="1388" y="1239"/>
                  </a:lnTo>
                  <a:lnTo>
                    <a:pt x="1392" y="1242"/>
                  </a:lnTo>
                  <a:lnTo>
                    <a:pt x="1398" y="1245"/>
                  </a:lnTo>
                  <a:lnTo>
                    <a:pt x="1405" y="1253"/>
                  </a:lnTo>
                  <a:lnTo>
                    <a:pt x="1413" y="1264"/>
                  </a:lnTo>
                  <a:lnTo>
                    <a:pt x="1419" y="1276"/>
                  </a:lnTo>
                  <a:lnTo>
                    <a:pt x="1423" y="1288"/>
                  </a:lnTo>
                  <a:close/>
                  <a:moveTo>
                    <a:pt x="1384" y="1198"/>
                  </a:moveTo>
                  <a:lnTo>
                    <a:pt x="1387" y="1194"/>
                  </a:lnTo>
                  <a:lnTo>
                    <a:pt x="1390" y="1189"/>
                  </a:lnTo>
                  <a:lnTo>
                    <a:pt x="1406" y="1197"/>
                  </a:lnTo>
                  <a:lnTo>
                    <a:pt x="1422" y="1207"/>
                  </a:lnTo>
                  <a:lnTo>
                    <a:pt x="1422" y="1210"/>
                  </a:lnTo>
                  <a:lnTo>
                    <a:pt x="1421" y="1213"/>
                  </a:lnTo>
                  <a:lnTo>
                    <a:pt x="1420" y="1215"/>
                  </a:lnTo>
                  <a:lnTo>
                    <a:pt x="1418" y="1217"/>
                  </a:lnTo>
                  <a:lnTo>
                    <a:pt x="1415" y="1220"/>
                  </a:lnTo>
                  <a:lnTo>
                    <a:pt x="1412" y="1221"/>
                  </a:lnTo>
                  <a:lnTo>
                    <a:pt x="1409" y="1222"/>
                  </a:lnTo>
                  <a:lnTo>
                    <a:pt x="1407" y="1222"/>
                  </a:lnTo>
                  <a:lnTo>
                    <a:pt x="1399" y="1215"/>
                  </a:lnTo>
                  <a:lnTo>
                    <a:pt x="1392" y="1209"/>
                  </a:lnTo>
                  <a:lnTo>
                    <a:pt x="1387" y="1203"/>
                  </a:lnTo>
                  <a:lnTo>
                    <a:pt x="1384" y="1198"/>
                  </a:lnTo>
                  <a:close/>
                  <a:moveTo>
                    <a:pt x="1534" y="918"/>
                  </a:moveTo>
                  <a:lnTo>
                    <a:pt x="1527" y="922"/>
                  </a:lnTo>
                  <a:lnTo>
                    <a:pt x="1521" y="926"/>
                  </a:lnTo>
                  <a:lnTo>
                    <a:pt x="1500" y="913"/>
                  </a:lnTo>
                  <a:lnTo>
                    <a:pt x="1500" y="906"/>
                  </a:lnTo>
                  <a:lnTo>
                    <a:pt x="1504" y="903"/>
                  </a:lnTo>
                  <a:lnTo>
                    <a:pt x="1507" y="899"/>
                  </a:lnTo>
                  <a:lnTo>
                    <a:pt x="1509" y="898"/>
                  </a:lnTo>
                  <a:lnTo>
                    <a:pt x="1513" y="897"/>
                  </a:lnTo>
                  <a:lnTo>
                    <a:pt x="1520" y="900"/>
                  </a:lnTo>
                  <a:lnTo>
                    <a:pt x="1535" y="909"/>
                  </a:lnTo>
                  <a:lnTo>
                    <a:pt x="1535" y="913"/>
                  </a:lnTo>
                  <a:lnTo>
                    <a:pt x="1534" y="918"/>
                  </a:lnTo>
                  <a:close/>
                  <a:moveTo>
                    <a:pt x="1535" y="990"/>
                  </a:moveTo>
                  <a:lnTo>
                    <a:pt x="1533" y="995"/>
                  </a:lnTo>
                  <a:lnTo>
                    <a:pt x="1529" y="999"/>
                  </a:lnTo>
                  <a:lnTo>
                    <a:pt x="1526" y="1003"/>
                  </a:lnTo>
                  <a:lnTo>
                    <a:pt x="1523" y="1005"/>
                  </a:lnTo>
                  <a:lnTo>
                    <a:pt x="1510" y="997"/>
                  </a:lnTo>
                  <a:lnTo>
                    <a:pt x="1499" y="988"/>
                  </a:lnTo>
                  <a:lnTo>
                    <a:pt x="1502" y="981"/>
                  </a:lnTo>
                  <a:lnTo>
                    <a:pt x="1506" y="973"/>
                  </a:lnTo>
                  <a:lnTo>
                    <a:pt x="1513" y="975"/>
                  </a:lnTo>
                  <a:lnTo>
                    <a:pt x="1519" y="978"/>
                  </a:lnTo>
                  <a:lnTo>
                    <a:pt x="1526" y="983"/>
                  </a:lnTo>
                  <a:lnTo>
                    <a:pt x="1535" y="990"/>
                  </a:lnTo>
                  <a:close/>
                  <a:moveTo>
                    <a:pt x="2684" y="2062"/>
                  </a:moveTo>
                  <a:lnTo>
                    <a:pt x="2682" y="2058"/>
                  </a:lnTo>
                  <a:lnTo>
                    <a:pt x="2680" y="2055"/>
                  </a:lnTo>
                  <a:lnTo>
                    <a:pt x="2691" y="2045"/>
                  </a:lnTo>
                  <a:lnTo>
                    <a:pt x="2702" y="2035"/>
                  </a:lnTo>
                  <a:lnTo>
                    <a:pt x="2712" y="2028"/>
                  </a:lnTo>
                  <a:lnTo>
                    <a:pt x="2723" y="2021"/>
                  </a:lnTo>
                  <a:lnTo>
                    <a:pt x="2745" y="2008"/>
                  </a:lnTo>
                  <a:lnTo>
                    <a:pt x="2772" y="1994"/>
                  </a:lnTo>
                  <a:lnTo>
                    <a:pt x="2782" y="2007"/>
                  </a:lnTo>
                  <a:lnTo>
                    <a:pt x="2791" y="2021"/>
                  </a:lnTo>
                  <a:lnTo>
                    <a:pt x="2788" y="2026"/>
                  </a:lnTo>
                  <a:lnTo>
                    <a:pt x="2783" y="2030"/>
                  </a:lnTo>
                  <a:lnTo>
                    <a:pt x="2778" y="2034"/>
                  </a:lnTo>
                  <a:lnTo>
                    <a:pt x="2772" y="2037"/>
                  </a:lnTo>
                  <a:lnTo>
                    <a:pt x="2758" y="2045"/>
                  </a:lnTo>
                  <a:lnTo>
                    <a:pt x="2742" y="2050"/>
                  </a:lnTo>
                  <a:lnTo>
                    <a:pt x="2710" y="2056"/>
                  </a:lnTo>
                  <a:lnTo>
                    <a:pt x="2684" y="2062"/>
                  </a:lnTo>
                  <a:close/>
                  <a:moveTo>
                    <a:pt x="2834" y="1946"/>
                  </a:moveTo>
                  <a:lnTo>
                    <a:pt x="2840" y="1961"/>
                  </a:lnTo>
                  <a:lnTo>
                    <a:pt x="2850" y="1991"/>
                  </a:lnTo>
                  <a:lnTo>
                    <a:pt x="2862" y="2028"/>
                  </a:lnTo>
                  <a:lnTo>
                    <a:pt x="2874" y="2069"/>
                  </a:lnTo>
                  <a:lnTo>
                    <a:pt x="2879" y="2088"/>
                  </a:lnTo>
                  <a:lnTo>
                    <a:pt x="2884" y="2106"/>
                  </a:lnTo>
                  <a:lnTo>
                    <a:pt x="2888" y="2122"/>
                  </a:lnTo>
                  <a:lnTo>
                    <a:pt x="2890" y="2136"/>
                  </a:lnTo>
                  <a:lnTo>
                    <a:pt x="2891" y="2145"/>
                  </a:lnTo>
                  <a:lnTo>
                    <a:pt x="2890" y="2152"/>
                  </a:lnTo>
                  <a:lnTo>
                    <a:pt x="2888" y="2153"/>
                  </a:lnTo>
                  <a:lnTo>
                    <a:pt x="2885" y="2152"/>
                  </a:lnTo>
                  <a:lnTo>
                    <a:pt x="2883" y="2151"/>
                  </a:lnTo>
                  <a:lnTo>
                    <a:pt x="2880" y="2147"/>
                  </a:lnTo>
                  <a:lnTo>
                    <a:pt x="2866" y="2117"/>
                  </a:lnTo>
                  <a:lnTo>
                    <a:pt x="2853" y="2089"/>
                  </a:lnTo>
                  <a:lnTo>
                    <a:pt x="2839" y="2064"/>
                  </a:lnTo>
                  <a:lnTo>
                    <a:pt x="2828" y="2041"/>
                  </a:lnTo>
                  <a:lnTo>
                    <a:pt x="2824" y="2030"/>
                  </a:lnTo>
                  <a:lnTo>
                    <a:pt x="2821" y="2018"/>
                  </a:lnTo>
                  <a:lnTo>
                    <a:pt x="2819" y="2007"/>
                  </a:lnTo>
                  <a:lnTo>
                    <a:pt x="2819" y="1995"/>
                  </a:lnTo>
                  <a:lnTo>
                    <a:pt x="2820" y="1984"/>
                  </a:lnTo>
                  <a:lnTo>
                    <a:pt x="2823" y="1972"/>
                  </a:lnTo>
                  <a:lnTo>
                    <a:pt x="2827" y="1959"/>
                  </a:lnTo>
                  <a:lnTo>
                    <a:pt x="2834" y="1946"/>
                  </a:lnTo>
                  <a:close/>
                  <a:moveTo>
                    <a:pt x="2667" y="2184"/>
                  </a:moveTo>
                  <a:lnTo>
                    <a:pt x="2676" y="2190"/>
                  </a:lnTo>
                  <a:lnTo>
                    <a:pt x="2686" y="2193"/>
                  </a:lnTo>
                  <a:lnTo>
                    <a:pt x="2697" y="2197"/>
                  </a:lnTo>
                  <a:lnTo>
                    <a:pt x="2707" y="2200"/>
                  </a:lnTo>
                  <a:lnTo>
                    <a:pt x="2731" y="2207"/>
                  </a:lnTo>
                  <a:lnTo>
                    <a:pt x="2758" y="2213"/>
                  </a:lnTo>
                  <a:lnTo>
                    <a:pt x="2784" y="2219"/>
                  </a:lnTo>
                  <a:lnTo>
                    <a:pt x="2812" y="2227"/>
                  </a:lnTo>
                  <a:lnTo>
                    <a:pt x="2824" y="2231"/>
                  </a:lnTo>
                  <a:lnTo>
                    <a:pt x="2838" y="2235"/>
                  </a:lnTo>
                  <a:lnTo>
                    <a:pt x="2851" y="2240"/>
                  </a:lnTo>
                  <a:lnTo>
                    <a:pt x="2863" y="2246"/>
                  </a:lnTo>
                  <a:lnTo>
                    <a:pt x="2858" y="2260"/>
                  </a:lnTo>
                  <a:lnTo>
                    <a:pt x="2851" y="2277"/>
                  </a:lnTo>
                  <a:lnTo>
                    <a:pt x="2847" y="2287"/>
                  </a:lnTo>
                  <a:lnTo>
                    <a:pt x="2843" y="2295"/>
                  </a:lnTo>
                  <a:lnTo>
                    <a:pt x="2839" y="2302"/>
                  </a:lnTo>
                  <a:lnTo>
                    <a:pt x="2835" y="2308"/>
                  </a:lnTo>
                  <a:lnTo>
                    <a:pt x="2801" y="2290"/>
                  </a:lnTo>
                  <a:lnTo>
                    <a:pt x="2767" y="2271"/>
                  </a:lnTo>
                  <a:lnTo>
                    <a:pt x="2736" y="2251"/>
                  </a:lnTo>
                  <a:lnTo>
                    <a:pt x="2704" y="2228"/>
                  </a:lnTo>
                  <a:lnTo>
                    <a:pt x="2689" y="2216"/>
                  </a:lnTo>
                  <a:lnTo>
                    <a:pt x="2674" y="2203"/>
                  </a:lnTo>
                  <a:lnTo>
                    <a:pt x="2660" y="2191"/>
                  </a:lnTo>
                  <a:lnTo>
                    <a:pt x="2646" y="2178"/>
                  </a:lnTo>
                  <a:lnTo>
                    <a:pt x="2633" y="2164"/>
                  </a:lnTo>
                  <a:lnTo>
                    <a:pt x="2621" y="2151"/>
                  </a:lnTo>
                  <a:lnTo>
                    <a:pt x="2608" y="2137"/>
                  </a:lnTo>
                  <a:lnTo>
                    <a:pt x="2597" y="2122"/>
                  </a:lnTo>
                  <a:lnTo>
                    <a:pt x="2603" y="2116"/>
                  </a:lnTo>
                  <a:lnTo>
                    <a:pt x="2608" y="2110"/>
                  </a:lnTo>
                  <a:lnTo>
                    <a:pt x="2615" y="2106"/>
                  </a:lnTo>
                  <a:lnTo>
                    <a:pt x="2623" y="2102"/>
                  </a:lnTo>
                  <a:lnTo>
                    <a:pt x="2630" y="2099"/>
                  </a:lnTo>
                  <a:lnTo>
                    <a:pt x="2638" y="2097"/>
                  </a:lnTo>
                  <a:lnTo>
                    <a:pt x="2648" y="2095"/>
                  </a:lnTo>
                  <a:lnTo>
                    <a:pt x="2656" y="2092"/>
                  </a:lnTo>
                  <a:lnTo>
                    <a:pt x="2693" y="2089"/>
                  </a:lnTo>
                  <a:lnTo>
                    <a:pt x="2728" y="2087"/>
                  </a:lnTo>
                  <a:lnTo>
                    <a:pt x="2728" y="2089"/>
                  </a:lnTo>
                  <a:lnTo>
                    <a:pt x="2729" y="2092"/>
                  </a:lnTo>
                  <a:lnTo>
                    <a:pt x="2762" y="2083"/>
                  </a:lnTo>
                  <a:lnTo>
                    <a:pt x="2786" y="2076"/>
                  </a:lnTo>
                  <a:lnTo>
                    <a:pt x="2791" y="2076"/>
                  </a:lnTo>
                  <a:lnTo>
                    <a:pt x="2797" y="2074"/>
                  </a:lnTo>
                  <a:lnTo>
                    <a:pt x="2803" y="2076"/>
                  </a:lnTo>
                  <a:lnTo>
                    <a:pt x="2808" y="2078"/>
                  </a:lnTo>
                  <a:lnTo>
                    <a:pt x="2815" y="2080"/>
                  </a:lnTo>
                  <a:lnTo>
                    <a:pt x="2821" y="2083"/>
                  </a:lnTo>
                  <a:lnTo>
                    <a:pt x="2827" y="2087"/>
                  </a:lnTo>
                  <a:lnTo>
                    <a:pt x="2835" y="2093"/>
                  </a:lnTo>
                  <a:lnTo>
                    <a:pt x="2816" y="2122"/>
                  </a:lnTo>
                  <a:lnTo>
                    <a:pt x="2791" y="2122"/>
                  </a:lnTo>
                  <a:lnTo>
                    <a:pt x="2765" y="2120"/>
                  </a:lnTo>
                  <a:lnTo>
                    <a:pt x="2738" y="2119"/>
                  </a:lnTo>
                  <a:lnTo>
                    <a:pt x="2710" y="2118"/>
                  </a:lnTo>
                  <a:lnTo>
                    <a:pt x="2697" y="2119"/>
                  </a:lnTo>
                  <a:lnTo>
                    <a:pt x="2683" y="2120"/>
                  </a:lnTo>
                  <a:lnTo>
                    <a:pt x="2670" y="2121"/>
                  </a:lnTo>
                  <a:lnTo>
                    <a:pt x="2659" y="2124"/>
                  </a:lnTo>
                  <a:lnTo>
                    <a:pt x="2647" y="2127"/>
                  </a:lnTo>
                  <a:lnTo>
                    <a:pt x="2636" y="2133"/>
                  </a:lnTo>
                  <a:lnTo>
                    <a:pt x="2627" y="2139"/>
                  </a:lnTo>
                  <a:lnTo>
                    <a:pt x="2619" y="2146"/>
                  </a:lnTo>
                  <a:lnTo>
                    <a:pt x="2650" y="2146"/>
                  </a:lnTo>
                  <a:lnTo>
                    <a:pt x="2679" y="2147"/>
                  </a:lnTo>
                  <a:lnTo>
                    <a:pt x="2707" y="2149"/>
                  </a:lnTo>
                  <a:lnTo>
                    <a:pt x="2737" y="2152"/>
                  </a:lnTo>
                  <a:lnTo>
                    <a:pt x="2765" y="2156"/>
                  </a:lnTo>
                  <a:lnTo>
                    <a:pt x="2795" y="2160"/>
                  </a:lnTo>
                  <a:lnTo>
                    <a:pt x="2825" y="2165"/>
                  </a:lnTo>
                  <a:lnTo>
                    <a:pt x="2858" y="2172"/>
                  </a:lnTo>
                  <a:lnTo>
                    <a:pt x="2856" y="2177"/>
                  </a:lnTo>
                  <a:lnTo>
                    <a:pt x="2853" y="2182"/>
                  </a:lnTo>
                  <a:lnTo>
                    <a:pt x="2850" y="2186"/>
                  </a:lnTo>
                  <a:lnTo>
                    <a:pt x="2845" y="2190"/>
                  </a:lnTo>
                  <a:lnTo>
                    <a:pt x="2841" y="2193"/>
                  </a:lnTo>
                  <a:lnTo>
                    <a:pt x="2836" y="2195"/>
                  </a:lnTo>
                  <a:lnTo>
                    <a:pt x="2831" y="2197"/>
                  </a:lnTo>
                  <a:lnTo>
                    <a:pt x="2825" y="2198"/>
                  </a:lnTo>
                  <a:lnTo>
                    <a:pt x="2813" y="2199"/>
                  </a:lnTo>
                  <a:lnTo>
                    <a:pt x="2798" y="2199"/>
                  </a:lnTo>
                  <a:lnTo>
                    <a:pt x="2783" y="2198"/>
                  </a:lnTo>
                  <a:lnTo>
                    <a:pt x="2768" y="2195"/>
                  </a:lnTo>
                  <a:lnTo>
                    <a:pt x="2738" y="2189"/>
                  </a:lnTo>
                  <a:lnTo>
                    <a:pt x="2709" y="2180"/>
                  </a:lnTo>
                  <a:lnTo>
                    <a:pt x="2685" y="2172"/>
                  </a:lnTo>
                  <a:lnTo>
                    <a:pt x="2668" y="2166"/>
                  </a:lnTo>
                  <a:lnTo>
                    <a:pt x="2667" y="2176"/>
                  </a:lnTo>
                  <a:lnTo>
                    <a:pt x="2667" y="2184"/>
                  </a:lnTo>
                  <a:close/>
                  <a:moveTo>
                    <a:pt x="2189" y="3031"/>
                  </a:moveTo>
                  <a:lnTo>
                    <a:pt x="2168" y="3005"/>
                  </a:lnTo>
                  <a:lnTo>
                    <a:pt x="2139" y="2972"/>
                  </a:lnTo>
                  <a:lnTo>
                    <a:pt x="2107" y="2933"/>
                  </a:lnTo>
                  <a:lnTo>
                    <a:pt x="2073" y="2891"/>
                  </a:lnTo>
                  <a:lnTo>
                    <a:pt x="2057" y="2869"/>
                  </a:lnTo>
                  <a:lnTo>
                    <a:pt x="2042" y="2848"/>
                  </a:lnTo>
                  <a:lnTo>
                    <a:pt x="2027" y="2828"/>
                  </a:lnTo>
                  <a:lnTo>
                    <a:pt x="2015" y="2808"/>
                  </a:lnTo>
                  <a:lnTo>
                    <a:pt x="2005" y="2789"/>
                  </a:lnTo>
                  <a:lnTo>
                    <a:pt x="1997" y="2772"/>
                  </a:lnTo>
                  <a:lnTo>
                    <a:pt x="1995" y="2763"/>
                  </a:lnTo>
                  <a:lnTo>
                    <a:pt x="1993" y="2756"/>
                  </a:lnTo>
                  <a:lnTo>
                    <a:pt x="1991" y="2749"/>
                  </a:lnTo>
                  <a:lnTo>
                    <a:pt x="1991" y="2742"/>
                  </a:lnTo>
                  <a:lnTo>
                    <a:pt x="1998" y="2738"/>
                  </a:lnTo>
                  <a:lnTo>
                    <a:pt x="2006" y="2736"/>
                  </a:lnTo>
                  <a:lnTo>
                    <a:pt x="2014" y="2735"/>
                  </a:lnTo>
                  <a:lnTo>
                    <a:pt x="2021" y="2734"/>
                  </a:lnTo>
                  <a:lnTo>
                    <a:pt x="2029" y="2734"/>
                  </a:lnTo>
                  <a:lnTo>
                    <a:pt x="2036" y="2735"/>
                  </a:lnTo>
                  <a:lnTo>
                    <a:pt x="2043" y="2737"/>
                  </a:lnTo>
                  <a:lnTo>
                    <a:pt x="2051" y="2739"/>
                  </a:lnTo>
                  <a:lnTo>
                    <a:pt x="2065" y="2745"/>
                  </a:lnTo>
                  <a:lnTo>
                    <a:pt x="2080" y="2754"/>
                  </a:lnTo>
                  <a:lnTo>
                    <a:pt x="2094" y="2764"/>
                  </a:lnTo>
                  <a:lnTo>
                    <a:pt x="2108" y="2776"/>
                  </a:lnTo>
                  <a:lnTo>
                    <a:pt x="2120" y="2789"/>
                  </a:lnTo>
                  <a:lnTo>
                    <a:pt x="2134" y="2804"/>
                  </a:lnTo>
                  <a:lnTo>
                    <a:pt x="2146" y="2817"/>
                  </a:lnTo>
                  <a:lnTo>
                    <a:pt x="2158" y="2832"/>
                  </a:lnTo>
                  <a:lnTo>
                    <a:pt x="2181" y="2862"/>
                  </a:lnTo>
                  <a:lnTo>
                    <a:pt x="2202" y="2888"/>
                  </a:lnTo>
                  <a:lnTo>
                    <a:pt x="2226" y="2911"/>
                  </a:lnTo>
                  <a:lnTo>
                    <a:pt x="2251" y="2935"/>
                  </a:lnTo>
                  <a:lnTo>
                    <a:pt x="2277" y="2956"/>
                  </a:lnTo>
                  <a:lnTo>
                    <a:pt x="2303" y="2977"/>
                  </a:lnTo>
                  <a:lnTo>
                    <a:pt x="2330" y="2996"/>
                  </a:lnTo>
                  <a:lnTo>
                    <a:pt x="2358" y="3015"/>
                  </a:lnTo>
                  <a:lnTo>
                    <a:pt x="2386" y="3033"/>
                  </a:lnTo>
                  <a:lnTo>
                    <a:pt x="2415" y="3051"/>
                  </a:lnTo>
                  <a:lnTo>
                    <a:pt x="2473" y="3085"/>
                  </a:lnTo>
                  <a:lnTo>
                    <a:pt x="2533" y="3116"/>
                  </a:lnTo>
                  <a:lnTo>
                    <a:pt x="2593" y="3148"/>
                  </a:lnTo>
                  <a:lnTo>
                    <a:pt x="2654" y="3180"/>
                  </a:lnTo>
                  <a:lnTo>
                    <a:pt x="2799" y="3251"/>
                  </a:lnTo>
                  <a:lnTo>
                    <a:pt x="2909" y="3303"/>
                  </a:lnTo>
                  <a:lnTo>
                    <a:pt x="2987" y="3341"/>
                  </a:lnTo>
                  <a:lnTo>
                    <a:pt x="3039" y="3367"/>
                  </a:lnTo>
                  <a:lnTo>
                    <a:pt x="3072" y="3384"/>
                  </a:lnTo>
                  <a:lnTo>
                    <a:pt x="3089" y="3392"/>
                  </a:lnTo>
                  <a:lnTo>
                    <a:pt x="3096" y="3396"/>
                  </a:lnTo>
                  <a:lnTo>
                    <a:pt x="3100" y="3399"/>
                  </a:lnTo>
                  <a:lnTo>
                    <a:pt x="3082" y="3423"/>
                  </a:lnTo>
                  <a:lnTo>
                    <a:pt x="3064" y="3445"/>
                  </a:lnTo>
                  <a:lnTo>
                    <a:pt x="3047" y="3465"/>
                  </a:lnTo>
                  <a:lnTo>
                    <a:pt x="3031" y="3483"/>
                  </a:lnTo>
                  <a:lnTo>
                    <a:pt x="3015" y="3500"/>
                  </a:lnTo>
                  <a:lnTo>
                    <a:pt x="2999" y="3514"/>
                  </a:lnTo>
                  <a:lnTo>
                    <a:pt x="2984" y="3526"/>
                  </a:lnTo>
                  <a:lnTo>
                    <a:pt x="2967" y="3538"/>
                  </a:lnTo>
                  <a:lnTo>
                    <a:pt x="2950" y="3548"/>
                  </a:lnTo>
                  <a:lnTo>
                    <a:pt x="2932" y="3557"/>
                  </a:lnTo>
                  <a:lnTo>
                    <a:pt x="2913" y="3564"/>
                  </a:lnTo>
                  <a:lnTo>
                    <a:pt x="2893" y="3571"/>
                  </a:lnTo>
                  <a:lnTo>
                    <a:pt x="2871" y="3577"/>
                  </a:lnTo>
                  <a:lnTo>
                    <a:pt x="2847" y="3582"/>
                  </a:lnTo>
                  <a:lnTo>
                    <a:pt x="2822" y="3587"/>
                  </a:lnTo>
                  <a:lnTo>
                    <a:pt x="2795" y="3591"/>
                  </a:lnTo>
                  <a:lnTo>
                    <a:pt x="2765" y="3583"/>
                  </a:lnTo>
                  <a:lnTo>
                    <a:pt x="2737" y="3575"/>
                  </a:lnTo>
                  <a:lnTo>
                    <a:pt x="2709" y="3565"/>
                  </a:lnTo>
                  <a:lnTo>
                    <a:pt x="2684" y="3556"/>
                  </a:lnTo>
                  <a:lnTo>
                    <a:pt x="2659" y="3545"/>
                  </a:lnTo>
                  <a:lnTo>
                    <a:pt x="2634" y="3534"/>
                  </a:lnTo>
                  <a:lnTo>
                    <a:pt x="2612" y="3521"/>
                  </a:lnTo>
                  <a:lnTo>
                    <a:pt x="2590" y="3508"/>
                  </a:lnTo>
                  <a:lnTo>
                    <a:pt x="2569" y="3496"/>
                  </a:lnTo>
                  <a:lnTo>
                    <a:pt x="2549" y="3482"/>
                  </a:lnTo>
                  <a:lnTo>
                    <a:pt x="2530" y="3467"/>
                  </a:lnTo>
                  <a:lnTo>
                    <a:pt x="2511" y="3451"/>
                  </a:lnTo>
                  <a:lnTo>
                    <a:pt x="2493" y="3436"/>
                  </a:lnTo>
                  <a:lnTo>
                    <a:pt x="2475" y="3419"/>
                  </a:lnTo>
                  <a:lnTo>
                    <a:pt x="2458" y="3402"/>
                  </a:lnTo>
                  <a:lnTo>
                    <a:pt x="2441" y="3384"/>
                  </a:lnTo>
                  <a:lnTo>
                    <a:pt x="2425" y="3366"/>
                  </a:lnTo>
                  <a:lnTo>
                    <a:pt x="2409" y="3347"/>
                  </a:lnTo>
                  <a:lnTo>
                    <a:pt x="2394" y="3328"/>
                  </a:lnTo>
                  <a:lnTo>
                    <a:pt x="2378" y="3308"/>
                  </a:lnTo>
                  <a:lnTo>
                    <a:pt x="2348" y="3266"/>
                  </a:lnTo>
                  <a:lnTo>
                    <a:pt x="2318" y="3223"/>
                  </a:lnTo>
                  <a:lnTo>
                    <a:pt x="2256" y="3130"/>
                  </a:lnTo>
                  <a:lnTo>
                    <a:pt x="2189" y="3031"/>
                  </a:lnTo>
                  <a:close/>
                  <a:moveTo>
                    <a:pt x="2687" y="3624"/>
                  </a:moveTo>
                  <a:lnTo>
                    <a:pt x="2694" y="3613"/>
                  </a:lnTo>
                  <a:lnTo>
                    <a:pt x="2703" y="3602"/>
                  </a:lnTo>
                  <a:lnTo>
                    <a:pt x="2721" y="3606"/>
                  </a:lnTo>
                  <a:lnTo>
                    <a:pt x="2738" y="3609"/>
                  </a:lnTo>
                  <a:lnTo>
                    <a:pt x="2755" y="3611"/>
                  </a:lnTo>
                  <a:lnTo>
                    <a:pt x="2769" y="3613"/>
                  </a:lnTo>
                  <a:lnTo>
                    <a:pt x="2784" y="3614"/>
                  </a:lnTo>
                  <a:lnTo>
                    <a:pt x="2798" y="3614"/>
                  </a:lnTo>
                  <a:lnTo>
                    <a:pt x="2812" y="3613"/>
                  </a:lnTo>
                  <a:lnTo>
                    <a:pt x="2824" y="3612"/>
                  </a:lnTo>
                  <a:lnTo>
                    <a:pt x="2852" y="3609"/>
                  </a:lnTo>
                  <a:lnTo>
                    <a:pt x="2881" y="3602"/>
                  </a:lnTo>
                  <a:lnTo>
                    <a:pt x="2914" y="3595"/>
                  </a:lnTo>
                  <a:lnTo>
                    <a:pt x="2951" y="3586"/>
                  </a:lnTo>
                  <a:lnTo>
                    <a:pt x="2950" y="3605"/>
                  </a:lnTo>
                  <a:lnTo>
                    <a:pt x="2950" y="3625"/>
                  </a:lnTo>
                  <a:lnTo>
                    <a:pt x="2949" y="3644"/>
                  </a:lnTo>
                  <a:lnTo>
                    <a:pt x="2949" y="3664"/>
                  </a:lnTo>
                  <a:lnTo>
                    <a:pt x="2815" y="3671"/>
                  </a:lnTo>
                  <a:lnTo>
                    <a:pt x="2743" y="3646"/>
                  </a:lnTo>
                  <a:lnTo>
                    <a:pt x="2706" y="3633"/>
                  </a:lnTo>
                  <a:lnTo>
                    <a:pt x="2691" y="3627"/>
                  </a:lnTo>
                  <a:lnTo>
                    <a:pt x="2687" y="3624"/>
                  </a:lnTo>
                  <a:close/>
                  <a:moveTo>
                    <a:pt x="1322" y="1148"/>
                  </a:moveTo>
                  <a:lnTo>
                    <a:pt x="1314" y="1133"/>
                  </a:lnTo>
                  <a:lnTo>
                    <a:pt x="1310" y="1121"/>
                  </a:lnTo>
                  <a:lnTo>
                    <a:pt x="1308" y="1110"/>
                  </a:lnTo>
                  <a:lnTo>
                    <a:pt x="1307" y="1097"/>
                  </a:lnTo>
                  <a:lnTo>
                    <a:pt x="1312" y="1091"/>
                  </a:lnTo>
                  <a:lnTo>
                    <a:pt x="1319" y="1084"/>
                  </a:lnTo>
                  <a:lnTo>
                    <a:pt x="1323" y="1086"/>
                  </a:lnTo>
                  <a:lnTo>
                    <a:pt x="1325" y="1091"/>
                  </a:lnTo>
                  <a:lnTo>
                    <a:pt x="1327" y="1095"/>
                  </a:lnTo>
                  <a:lnTo>
                    <a:pt x="1328" y="1100"/>
                  </a:lnTo>
                  <a:lnTo>
                    <a:pt x="1329" y="1112"/>
                  </a:lnTo>
                  <a:lnTo>
                    <a:pt x="1330" y="1123"/>
                  </a:lnTo>
                  <a:lnTo>
                    <a:pt x="1329" y="1134"/>
                  </a:lnTo>
                  <a:lnTo>
                    <a:pt x="1327" y="1142"/>
                  </a:lnTo>
                  <a:lnTo>
                    <a:pt x="1326" y="1146"/>
                  </a:lnTo>
                  <a:lnTo>
                    <a:pt x="1325" y="1148"/>
                  </a:lnTo>
                  <a:lnTo>
                    <a:pt x="1324" y="1149"/>
                  </a:lnTo>
                  <a:lnTo>
                    <a:pt x="1322" y="1148"/>
                  </a:lnTo>
                  <a:close/>
                  <a:moveTo>
                    <a:pt x="1309" y="1203"/>
                  </a:moveTo>
                  <a:lnTo>
                    <a:pt x="1305" y="1207"/>
                  </a:lnTo>
                  <a:lnTo>
                    <a:pt x="1300" y="1211"/>
                  </a:lnTo>
                  <a:lnTo>
                    <a:pt x="1296" y="1214"/>
                  </a:lnTo>
                  <a:lnTo>
                    <a:pt x="1292" y="1215"/>
                  </a:lnTo>
                  <a:lnTo>
                    <a:pt x="1268" y="1159"/>
                  </a:lnTo>
                  <a:lnTo>
                    <a:pt x="1272" y="1153"/>
                  </a:lnTo>
                  <a:lnTo>
                    <a:pt x="1276" y="1147"/>
                  </a:lnTo>
                  <a:lnTo>
                    <a:pt x="1284" y="1149"/>
                  </a:lnTo>
                  <a:lnTo>
                    <a:pt x="1290" y="1152"/>
                  </a:lnTo>
                  <a:lnTo>
                    <a:pt x="1295" y="1156"/>
                  </a:lnTo>
                  <a:lnTo>
                    <a:pt x="1298" y="1163"/>
                  </a:lnTo>
                  <a:lnTo>
                    <a:pt x="1301" y="1169"/>
                  </a:lnTo>
                  <a:lnTo>
                    <a:pt x="1304" y="1178"/>
                  </a:lnTo>
                  <a:lnTo>
                    <a:pt x="1306" y="1189"/>
                  </a:lnTo>
                  <a:lnTo>
                    <a:pt x="1309" y="1203"/>
                  </a:lnTo>
                  <a:close/>
                  <a:moveTo>
                    <a:pt x="1271" y="1209"/>
                  </a:moveTo>
                  <a:lnTo>
                    <a:pt x="1271" y="1219"/>
                  </a:lnTo>
                  <a:lnTo>
                    <a:pt x="1271" y="1228"/>
                  </a:lnTo>
                  <a:lnTo>
                    <a:pt x="1272" y="1238"/>
                  </a:lnTo>
                  <a:lnTo>
                    <a:pt x="1272" y="1246"/>
                  </a:lnTo>
                  <a:lnTo>
                    <a:pt x="1262" y="1252"/>
                  </a:lnTo>
                  <a:lnTo>
                    <a:pt x="1254" y="1259"/>
                  </a:lnTo>
                  <a:lnTo>
                    <a:pt x="1246" y="1245"/>
                  </a:lnTo>
                  <a:lnTo>
                    <a:pt x="1240" y="1234"/>
                  </a:lnTo>
                  <a:lnTo>
                    <a:pt x="1236" y="1226"/>
                  </a:lnTo>
                  <a:lnTo>
                    <a:pt x="1234" y="1219"/>
                  </a:lnTo>
                  <a:lnTo>
                    <a:pt x="1233" y="1205"/>
                  </a:lnTo>
                  <a:lnTo>
                    <a:pt x="1232" y="1185"/>
                  </a:lnTo>
                  <a:lnTo>
                    <a:pt x="1240" y="1186"/>
                  </a:lnTo>
                  <a:lnTo>
                    <a:pt x="1246" y="1188"/>
                  </a:lnTo>
                  <a:lnTo>
                    <a:pt x="1250" y="1191"/>
                  </a:lnTo>
                  <a:lnTo>
                    <a:pt x="1253" y="1194"/>
                  </a:lnTo>
                  <a:lnTo>
                    <a:pt x="1256" y="1198"/>
                  </a:lnTo>
                  <a:lnTo>
                    <a:pt x="1259" y="1203"/>
                  </a:lnTo>
                  <a:lnTo>
                    <a:pt x="1265" y="1207"/>
                  </a:lnTo>
                  <a:lnTo>
                    <a:pt x="1271" y="1209"/>
                  </a:lnTo>
                  <a:close/>
                  <a:moveTo>
                    <a:pt x="1210" y="1236"/>
                  </a:moveTo>
                  <a:lnTo>
                    <a:pt x="1221" y="1249"/>
                  </a:lnTo>
                  <a:lnTo>
                    <a:pt x="1232" y="1263"/>
                  </a:lnTo>
                  <a:lnTo>
                    <a:pt x="1237" y="1271"/>
                  </a:lnTo>
                  <a:lnTo>
                    <a:pt x="1240" y="1282"/>
                  </a:lnTo>
                  <a:lnTo>
                    <a:pt x="1242" y="1293"/>
                  </a:lnTo>
                  <a:lnTo>
                    <a:pt x="1242" y="1306"/>
                  </a:lnTo>
                  <a:lnTo>
                    <a:pt x="1234" y="1310"/>
                  </a:lnTo>
                  <a:lnTo>
                    <a:pt x="1227" y="1317"/>
                  </a:lnTo>
                  <a:lnTo>
                    <a:pt x="1218" y="1301"/>
                  </a:lnTo>
                  <a:lnTo>
                    <a:pt x="1210" y="1285"/>
                  </a:lnTo>
                  <a:lnTo>
                    <a:pt x="1201" y="1269"/>
                  </a:lnTo>
                  <a:lnTo>
                    <a:pt x="1192" y="1253"/>
                  </a:lnTo>
                  <a:lnTo>
                    <a:pt x="1201" y="1245"/>
                  </a:lnTo>
                  <a:lnTo>
                    <a:pt x="1210" y="1236"/>
                  </a:lnTo>
                  <a:close/>
                  <a:moveTo>
                    <a:pt x="1176" y="1288"/>
                  </a:moveTo>
                  <a:lnTo>
                    <a:pt x="1181" y="1299"/>
                  </a:lnTo>
                  <a:lnTo>
                    <a:pt x="1188" y="1310"/>
                  </a:lnTo>
                  <a:lnTo>
                    <a:pt x="1194" y="1322"/>
                  </a:lnTo>
                  <a:lnTo>
                    <a:pt x="1200" y="1334"/>
                  </a:lnTo>
                  <a:lnTo>
                    <a:pt x="1196" y="1350"/>
                  </a:lnTo>
                  <a:lnTo>
                    <a:pt x="1194" y="1358"/>
                  </a:lnTo>
                  <a:lnTo>
                    <a:pt x="1193" y="1360"/>
                  </a:lnTo>
                  <a:lnTo>
                    <a:pt x="1192" y="1360"/>
                  </a:lnTo>
                  <a:lnTo>
                    <a:pt x="1191" y="1360"/>
                  </a:lnTo>
                  <a:lnTo>
                    <a:pt x="1181" y="1346"/>
                  </a:lnTo>
                  <a:lnTo>
                    <a:pt x="1172" y="1333"/>
                  </a:lnTo>
                  <a:lnTo>
                    <a:pt x="1162" y="1320"/>
                  </a:lnTo>
                  <a:lnTo>
                    <a:pt x="1154" y="1307"/>
                  </a:lnTo>
                  <a:lnTo>
                    <a:pt x="1176" y="1288"/>
                  </a:lnTo>
                  <a:close/>
                  <a:moveTo>
                    <a:pt x="1153" y="1343"/>
                  </a:moveTo>
                  <a:lnTo>
                    <a:pt x="1160" y="1361"/>
                  </a:lnTo>
                  <a:lnTo>
                    <a:pt x="1164" y="1377"/>
                  </a:lnTo>
                  <a:lnTo>
                    <a:pt x="1166" y="1385"/>
                  </a:lnTo>
                  <a:lnTo>
                    <a:pt x="1166" y="1396"/>
                  </a:lnTo>
                  <a:lnTo>
                    <a:pt x="1166" y="1409"/>
                  </a:lnTo>
                  <a:lnTo>
                    <a:pt x="1166" y="1424"/>
                  </a:lnTo>
                  <a:lnTo>
                    <a:pt x="1157" y="1411"/>
                  </a:lnTo>
                  <a:lnTo>
                    <a:pt x="1151" y="1400"/>
                  </a:lnTo>
                  <a:lnTo>
                    <a:pt x="1145" y="1391"/>
                  </a:lnTo>
                  <a:lnTo>
                    <a:pt x="1141" y="1382"/>
                  </a:lnTo>
                  <a:lnTo>
                    <a:pt x="1139" y="1375"/>
                  </a:lnTo>
                  <a:lnTo>
                    <a:pt x="1138" y="1366"/>
                  </a:lnTo>
                  <a:lnTo>
                    <a:pt x="1137" y="1356"/>
                  </a:lnTo>
                  <a:lnTo>
                    <a:pt x="1136" y="1343"/>
                  </a:lnTo>
                  <a:lnTo>
                    <a:pt x="1153" y="1343"/>
                  </a:lnTo>
                  <a:close/>
                  <a:moveTo>
                    <a:pt x="1129" y="1462"/>
                  </a:moveTo>
                  <a:lnTo>
                    <a:pt x="1121" y="1456"/>
                  </a:lnTo>
                  <a:lnTo>
                    <a:pt x="1114" y="1450"/>
                  </a:lnTo>
                  <a:lnTo>
                    <a:pt x="1107" y="1444"/>
                  </a:lnTo>
                  <a:lnTo>
                    <a:pt x="1103" y="1436"/>
                  </a:lnTo>
                  <a:lnTo>
                    <a:pt x="1097" y="1420"/>
                  </a:lnTo>
                  <a:lnTo>
                    <a:pt x="1093" y="1407"/>
                  </a:lnTo>
                  <a:lnTo>
                    <a:pt x="1098" y="1400"/>
                  </a:lnTo>
                  <a:lnTo>
                    <a:pt x="1103" y="1394"/>
                  </a:lnTo>
                  <a:lnTo>
                    <a:pt x="1112" y="1396"/>
                  </a:lnTo>
                  <a:lnTo>
                    <a:pt x="1118" y="1399"/>
                  </a:lnTo>
                  <a:lnTo>
                    <a:pt x="1123" y="1403"/>
                  </a:lnTo>
                  <a:lnTo>
                    <a:pt x="1126" y="1408"/>
                  </a:lnTo>
                  <a:lnTo>
                    <a:pt x="1129" y="1413"/>
                  </a:lnTo>
                  <a:lnTo>
                    <a:pt x="1132" y="1419"/>
                  </a:lnTo>
                  <a:lnTo>
                    <a:pt x="1133" y="1425"/>
                  </a:lnTo>
                  <a:lnTo>
                    <a:pt x="1134" y="1431"/>
                  </a:lnTo>
                  <a:lnTo>
                    <a:pt x="1134" y="1443"/>
                  </a:lnTo>
                  <a:lnTo>
                    <a:pt x="1132" y="1452"/>
                  </a:lnTo>
                  <a:lnTo>
                    <a:pt x="1131" y="1458"/>
                  </a:lnTo>
                  <a:lnTo>
                    <a:pt x="1129" y="1462"/>
                  </a:lnTo>
                  <a:close/>
                  <a:moveTo>
                    <a:pt x="1101" y="1467"/>
                  </a:moveTo>
                  <a:lnTo>
                    <a:pt x="1105" y="1511"/>
                  </a:lnTo>
                  <a:lnTo>
                    <a:pt x="1101" y="1511"/>
                  </a:lnTo>
                  <a:lnTo>
                    <a:pt x="1098" y="1512"/>
                  </a:lnTo>
                  <a:lnTo>
                    <a:pt x="1089" y="1504"/>
                  </a:lnTo>
                  <a:lnTo>
                    <a:pt x="1083" y="1498"/>
                  </a:lnTo>
                  <a:lnTo>
                    <a:pt x="1079" y="1492"/>
                  </a:lnTo>
                  <a:lnTo>
                    <a:pt x="1077" y="1487"/>
                  </a:lnTo>
                  <a:lnTo>
                    <a:pt x="1077" y="1476"/>
                  </a:lnTo>
                  <a:lnTo>
                    <a:pt x="1078" y="1463"/>
                  </a:lnTo>
                  <a:lnTo>
                    <a:pt x="1084" y="1462"/>
                  </a:lnTo>
                  <a:lnTo>
                    <a:pt x="1088" y="1462"/>
                  </a:lnTo>
                  <a:lnTo>
                    <a:pt x="1094" y="1464"/>
                  </a:lnTo>
                  <a:lnTo>
                    <a:pt x="1101" y="1467"/>
                  </a:lnTo>
                  <a:close/>
                  <a:moveTo>
                    <a:pt x="3340" y="1844"/>
                  </a:moveTo>
                  <a:lnTo>
                    <a:pt x="3336" y="1844"/>
                  </a:lnTo>
                  <a:lnTo>
                    <a:pt x="3330" y="1846"/>
                  </a:lnTo>
                  <a:lnTo>
                    <a:pt x="3321" y="1849"/>
                  </a:lnTo>
                  <a:lnTo>
                    <a:pt x="3312" y="1854"/>
                  </a:lnTo>
                  <a:lnTo>
                    <a:pt x="3289" y="1864"/>
                  </a:lnTo>
                  <a:lnTo>
                    <a:pt x="3264" y="1876"/>
                  </a:lnTo>
                  <a:lnTo>
                    <a:pt x="3240" y="1890"/>
                  </a:lnTo>
                  <a:lnTo>
                    <a:pt x="3218" y="1902"/>
                  </a:lnTo>
                  <a:lnTo>
                    <a:pt x="3200" y="1913"/>
                  </a:lnTo>
                  <a:lnTo>
                    <a:pt x="3188" y="1920"/>
                  </a:lnTo>
                  <a:lnTo>
                    <a:pt x="3162" y="1890"/>
                  </a:lnTo>
                  <a:lnTo>
                    <a:pt x="3145" y="1869"/>
                  </a:lnTo>
                  <a:lnTo>
                    <a:pt x="3137" y="1858"/>
                  </a:lnTo>
                  <a:lnTo>
                    <a:pt x="3130" y="1853"/>
                  </a:lnTo>
                  <a:lnTo>
                    <a:pt x="3128" y="1853"/>
                  </a:lnTo>
                  <a:lnTo>
                    <a:pt x="3126" y="1854"/>
                  </a:lnTo>
                  <a:lnTo>
                    <a:pt x="3122" y="1856"/>
                  </a:lnTo>
                  <a:lnTo>
                    <a:pt x="3118" y="1859"/>
                  </a:lnTo>
                  <a:lnTo>
                    <a:pt x="3111" y="1862"/>
                  </a:lnTo>
                  <a:lnTo>
                    <a:pt x="3103" y="1866"/>
                  </a:lnTo>
                  <a:lnTo>
                    <a:pt x="3092" y="1871"/>
                  </a:lnTo>
                  <a:lnTo>
                    <a:pt x="3079" y="1874"/>
                  </a:lnTo>
                  <a:lnTo>
                    <a:pt x="3050" y="1844"/>
                  </a:lnTo>
                  <a:lnTo>
                    <a:pt x="3023" y="1813"/>
                  </a:lnTo>
                  <a:lnTo>
                    <a:pt x="2994" y="1783"/>
                  </a:lnTo>
                  <a:lnTo>
                    <a:pt x="2967" y="1752"/>
                  </a:lnTo>
                  <a:lnTo>
                    <a:pt x="2954" y="1756"/>
                  </a:lnTo>
                  <a:lnTo>
                    <a:pt x="2941" y="1762"/>
                  </a:lnTo>
                  <a:lnTo>
                    <a:pt x="2946" y="1775"/>
                  </a:lnTo>
                  <a:lnTo>
                    <a:pt x="2954" y="1797"/>
                  </a:lnTo>
                  <a:lnTo>
                    <a:pt x="2966" y="1825"/>
                  </a:lnTo>
                  <a:lnTo>
                    <a:pt x="2978" y="1855"/>
                  </a:lnTo>
                  <a:lnTo>
                    <a:pt x="2991" y="1884"/>
                  </a:lnTo>
                  <a:lnTo>
                    <a:pt x="3000" y="1911"/>
                  </a:lnTo>
                  <a:lnTo>
                    <a:pt x="3004" y="1921"/>
                  </a:lnTo>
                  <a:lnTo>
                    <a:pt x="3005" y="1931"/>
                  </a:lnTo>
                  <a:lnTo>
                    <a:pt x="3006" y="1937"/>
                  </a:lnTo>
                  <a:lnTo>
                    <a:pt x="3004" y="1940"/>
                  </a:lnTo>
                  <a:lnTo>
                    <a:pt x="2970" y="1921"/>
                  </a:lnTo>
                  <a:lnTo>
                    <a:pt x="2936" y="1901"/>
                  </a:lnTo>
                  <a:lnTo>
                    <a:pt x="2903" y="1881"/>
                  </a:lnTo>
                  <a:lnTo>
                    <a:pt x="2870" y="1862"/>
                  </a:lnTo>
                  <a:lnTo>
                    <a:pt x="2870" y="1847"/>
                  </a:lnTo>
                  <a:lnTo>
                    <a:pt x="2871" y="1834"/>
                  </a:lnTo>
                  <a:lnTo>
                    <a:pt x="2872" y="1821"/>
                  </a:lnTo>
                  <a:lnTo>
                    <a:pt x="2875" y="1809"/>
                  </a:lnTo>
                  <a:lnTo>
                    <a:pt x="2878" y="1798"/>
                  </a:lnTo>
                  <a:lnTo>
                    <a:pt x="2882" y="1787"/>
                  </a:lnTo>
                  <a:lnTo>
                    <a:pt x="2886" y="1776"/>
                  </a:lnTo>
                  <a:lnTo>
                    <a:pt x="2892" y="1767"/>
                  </a:lnTo>
                  <a:lnTo>
                    <a:pt x="2898" y="1757"/>
                  </a:lnTo>
                  <a:lnTo>
                    <a:pt x="2904" y="1748"/>
                  </a:lnTo>
                  <a:lnTo>
                    <a:pt x="2912" y="1741"/>
                  </a:lnTo>
                  <a:lnTo>
                    <a:pt x="2919" y="1732"/>
                  </a:lnTo>
                  <a:lnTo>
                    <a:pt x="2935" y="1717"/>
                  </a:lnTo>
                  <a:lnTo>
                    <a:pt x="2953" y="1703"/>
                  </a:lnTo>
                  <a:lnTo>
                    <a:pt x="2990" y="1676"/>
                  </a:lnTo>
                  <a:lnTo>
                    <a:pt x="3027" y="1649"/>
                  </a:lnTo>
                  <a:lnTo>
                    <a:pt x="3045" y="1634"/>
                  </a:lnTo>
                  <a:lnTo>
                    <a:pt x="3062" y="1618"/>
                  </a:lnTo>
                  <a:lnTo>
                    <a:pt x="3069" y="1610"/>
                  </a:lnTo>
                  <a:lnTo>
                    <a:pt x="3076" y="1601"/>
                  </a:lnTo>
                  <a:lnTo>
                    <a:pt x="3084" y="1592"/>
                  </a:lnTo>
                  <a:lnTo>
                    <a:pt x="3090" y="1582"/>
                  </a:lnTo>
                  <a:lnTo>
                    <a:pt x="3086" y="1575"/>
                  </a:lnTo>
                  <a:lnTo>
                    <a:pt x="3082" y="1568"/>
                  </a:lnTo>
                  <a:lnTo>
                    <a:pt x="2998" y="1554"/>
                  </a:lnTo>
                  <a:lnTo>
                    <a:pt x="2913" y="1539"/>
                  </a:lnTo>
                  <a:lnTo>
                    <a:pt x="2869" y="1532"/>
                  </a:lnTo>
                  <a:lnTo>
                    <a:pt x="2825" y="1526"/>
                  </a:lnTo>
                  <a:lnTo>
                    <a:pt x="2782" y="1522"/>
                  </a:lnTo>
                  <a:lnTo>
                    <a:pt x="2739" y="1518"/>
                  </a:lnTo>
                  <a:lnTo>
                    <a:pt x="2695" y="1517"/>
                  </a:lnTo>
                  <a:lnTo>
                    <a:pt x="2652" y="1517"/>
                  </a:lnTo>
                  <a:lnTo>
                    <a:pt x="2631" y="1518"/>
                  </a:lnTo>
                  <a:lnTo>
                    <a:pt x="2610" y="1520"/>
                  </a:lnTo>
                  <a:lnTo>
                    <a:pt x="2589" y="1522"/>
                  </a:lnTo>
                  <a:lnTo>
                    <a:pt x="2568" y="1525"/>
                  </a:lnTo>
                  <a:lnTo>
                    <a:pt x="2548" y="1529"/>
                  </a:lnTo>
                  <a:lnTo>
                    <a:pt x="2528" y="1533"/>
                  </a:lnTo>
                  <a:lnTo>
                    <a:pt x="2508" y="1539"/>
                  </a:lnTo>
                  <a:lnTo>
                    <a:pt x="2488" y="1545"/>
                  </a:lnTo>
                  <a:lnTo>
                    <a:pt x="2469" y="1552"/>
                  </a:lnTo>
                  <a:lnTo>
                    <a:pt x="2450" y="1561"/>
                  </a:lnTo>
                  <a:lnTo>
                    <a:pt x="2431" y="1569"/>
                  </a:lnTo>
                  <a:lnTo>
                    <a:pt x="2412" y="1580"/>
                  </a:lnTo>
                  <a:lnTo>
                    <a:pt x="2405" y="1607"/>
                  </a:lnTo>
                  <a:lnTo>
                    <a:pt x="2394" y="1648"/>
                  </a:lnTo>
                  <a:lnTo>
                    <a:pt x="2378" y="1696"/>
                  </a:lnTo>
                  <a:lnTo>
                    <a:pt x="2360" y="1747"/>
                  </a:lnTo>
                  <a:lnTo>
                    <a:pt x="2350" y="1771"/>
                  </a:lnTo>
                  <a:lnTo>
                    <a:pt x="2341" y="1794"/>
                  </a:lnTo>
                  <a:lnTo>
                    <a:pt x="2332" y="1817"/>
                  </a:lnTo>
                  <a:lnTo>
                    <a:pt x="2323" y="1836"/>
                  </a:lnTo>
                  <a:lnTo>
                    <a:pt x="2315" y="1851"/>
                  </a:lnTo>
                  <a:lnTo>
                    <a:pt x="2307" y="1863"/>
                  </a:lnTo>
                  <a:lnTo>
                    <a:pt x="2303" y="1868"/>
                  </a:lnTo>
                  <a:lnTo>
                    <a:pt x="2300" y="1872"/>
                  </a:lnTo>
                  <a:lnTo>
                    <a:pt x="2297" y="1874"/>
                  </a:lnTo>
                  <a:lnTo>
                    <a:pt x="2294" y="1874"/>
                  </a:lnTo>
                  <a:lnTo>
                    <a:pt x="2279" y="1868"/>
                  </a:lnTo>
                  <a:lnTo>
                    <a:pt x="2264" y="1863"/>
                  </a:lnTo>
                  <a:lnTo>
                    <a:pt x="2249" y="1857"/>
                  </a:lnTo>
                  <a:lnTo>
                    <a:pt x="2234" y="1851"/>
                  </a:lnTo>
                  <a:lnTo>
                    <a:pt x="2235" y="1849"/>
                  </a:lnTo>
                  <a:lnTo>
                    <a:pt x="2237" y="1847"/>
                  </a:lnTo>
                  <a:lnTo>
                    <a:pt x="2240" y="1846"/>
                  </a:lnTo>
                  <a:lnTo>
                    <a:pt x="2243" y="1844"/>
                  </a:lnTo>
                  <a:lnTo>
                    <a:pt x="2250" y="1842"/>
                  </a:lnTo>
                  <a:lnTo>
                    <a:pt x="2259" y="1841"/>
                  </a:lnTo>
                  <a:lnTo>
                    <a:pt x="2277" y="1841"/>
                  </a:lnTo>
                  <a:lnTo>
                    <a:pt x="2290" y="1840"/>
                  </a:lnTo>
                  <a:lnTo>
                    <a:pt x="2283" y="1811"/>
                  </a:lnTo>
                  <a:lnTo>
                    <a:pt x="2277" y="1786"/>
                  </a:lnTo>
                  <a:lnTo>
                    <a:pt x="2269" y="1764"/>
                  </a:lnTo>
                  <a:lnTo>
                    <a:pt x="2261" y="1745"/>
                  </a:lnTo>
                  <a:lnTo>
                    <a:pt x="2256" y="1736"/>
                  </a:lnTo>
                  <a:lnTo>
                    <a:pt x="2251" y="1728"/>
                  </a:lnTo>
                  <a:lnTo>
                    <a:pt x="2245" y="1719"/>
                  </a:lnTo>
                  <a:lnTo>
                    <a:pt x="2237" y="1712"/>
                  </a:lnTo>
                  <a:lnTo>
                    <a:pt x="2230" y="1704"/>
                  </a:lnTo>
                  <a:lnTo>
                    <a:pt x="2221" y="1695"/>
                  </a:lnTo>
                  <a:lnTo>
                    <a:pt x="2210" y="1687"/>
                  </a:lnTo>
                  <a:lnTo>
                    <a:pt x="2198" y="1677"/>
                  </a:lnTo>
                  <a:lnTo>
                    <a:pt x="2179" y="1654"/>
                  </a:lnTo>
                  <a:lnTo>
                    <a:pt x="2160" y="1629"/>
                  </a:lnTo>
                  <a:lnTo>
                    <a:pt x="2143" y="1604"/>
                  </a:lnTo>
                  <a:lnTo>
                    <a:pt x="2126" y="1579"/>
                  </a:lnTo>
                  <a:lnTo>
                    <a:pt x="2109" y="1555"/>
                  </a:lnTo>
                  <a:lnTo>
                    <a:pt x="2093" y="1528"/>
                  </a:lnTo>
                  <a:lnTo>
                    <a:pt x="2078" y="1503"/>
                  </a:lnTo>
                  <a:lnTo>
                    <a:pt x="2063" y="1477"/>
                  </a:lnTo>
                  <a:lnTo>
                    <a:pt x="2035" y="1425"/>
                  </a:lnTo>
                  <a:lnTo>
                    <a:pt x="2006" y="1373"/>
                  </a:lnTo>
                  <a:lnTo>
                    <a:pt x="1979" y="1320"/>
                  </a:lnTo>
                  <a:lnTo>
                    <a:pt x="1950" y="1267"/>
                  </a:lnTo>
                  <a:lnTo>
                    <a:pt x="1926" y="1229"/>
                  </a:lnTo>
                  <a:lnTo>
                    <a:pt x="1901" y="1191"/>
                  </a:lnTo>
                  <a:lnTo>
                    <a:pt x="1874" y="1154"/>
                  </a:lnTo>
                  <a:lnTo>
                    <a:pt x="1848" y="1117"/>
                  </a:lnTo>
                  <a:lnTo>
                    <a:pt x="1835" y="1098"/>
                  </a:lnTo>
                  <a:lnTo>
                    <a:pt x="1823" y="1080"/>
                  </a:lnTo>
                  <a:lnTo>
                    <a:pt x="1811" y="1061"/>
                  </a:lnTo>
                  <a:lnTo>
                    <a:pt x="1801" y="1043"/>
                  </a:lnTo>
                  <a:lnTo>
                    <a:pt x="1791" y="1024"/>
                  </a:lnTo>
                  <a:lnTo>
                    <a:pt x="1783" y="1006"/>
                  </a:lnTo>
                  <a:lnTo>
                    <a:pt x="1775" y="987"/>
                  </a:lnTo>
                  <a:lnTo>
                    <a:pt x="1769" y="969"/>
                  </a:lnTo>
                  <a:lnTo>
                    <a:pt x="1754" y="964"/>
                  </a:lnTo>
                  <a:lnTo>
                    <a:pt x="1739" y="960"/>
                  </a:lnTo>
                  <a:lnTo>
                    <a:pt x="1736" y="948"/>
                  </a:lnTo>
                  <a:lnTo>
                    <a:pt x="1734" y="936"/>
                  </a:lnTo>
                  <a:lnTo>
                    <a:pt x="1731" y="926"/>
                  </a:lnTo>
                  <a:lnTo>
                    <a:pt x="1729" y="914"/>
                  </a:lnTo>
                  <a:lnTo>
                    <a:pt x="1723" y="886"/>
                  </a:lnTo>
                  <a:lnTo>
                    <a:pt x="1715" y="858"/>
                  </a:lnTo>
                  <a:lnTo>
                    <a:pt x="1708" y="832"/>
                  </a:lnTo>
                  <a:lnTo>
                    <a:pt x="1698" y="806"/>
                  </a:lnTo>
                  <a:lnTo>
                    <a:pt x="1680" y="759"/>
                  </a:lnTo>
                  <a:lnTo>
                    <a:pt x="1666" y="713"/>
                  </a:lnTo>
                  <a:lnTo>
                    <a:pt x="1660" y="691"/>
                  </a:lnTo>
                  <a:lnTo>
                    <a:pt x="1657" y="668"/>
                  </a:lnTo>
                  <a:lnTo>
                    <a:pt x="1656" y="656"/>
                  </a:lnTo>
                  <a:lnTo>
                    <a:pt x="1656" y="646"/>
                  </a:lnTo>
                  <a:lnTo>
                    <a:pt x="1656" y="633"/>
                  </a:lnTo>
                  <a:lnTo>
                    <a:pt x="1657" y="621"/>
                  </a:lnTo>
                  <a:lnTo>
                    <a:pt x="1659" y="610"/>
                  </a:lnTo>
                  <a:lnTo>
                    <a:pt x="1662" y="597"/>
                  </a:lnTo>
                  <a:lnTo>
                    <a:pt x="1667" y="585"/>
                  </a:lnTo>
                  <a:lnTo>
                    <a:pt x="1672" y="572"/>
                  </a:lnTo>
                  <a:lnTo>
                    <a:pt x="1677" y="559"/>
                  </a:lnTo>
                  <a:lnTo>
                    <a:pt x="1685" y="545"/>
                  </a:lnTo>
                  <a:lnTo>
                    <a:pt x="1693" y="532"/>
                  </a:lnTo>
                  <a:lnTo>
                    <a:pt x="1702" y="518"/>
                  </a:lnTo>
                  <a:lnTo>
                    <a:pt x="1698" y="492"/>
                  </a:lnTo>
                  <a:lnTo>
                    <a:pt x="1694" y="466"/>
                  </a:lnTo>
                  <a:lnTo>
                    <a:pt x="1691" y="441"/>
                  </a:lnTo>
                  <a:lnTo>
                    <a:pt x="1687" y="415"/>
                  </a:lnTo>
                  <a:lnTo>
                    <a:pt x="1674" y="407"/>
                  </a:lnTo>
                  <a:lnTo>
                    <a:pt x="1664" y="401"/>
                  </a:lnTo>
                  <a:lnTo>
                    <a:pt x="1658" y="395"/>
                  </a:lnTo>
                  <a:lnTo>
                    <a:pt x="1653" y="391"/>
                  </a:lnTo>
                  <a:lnTo>
                    <a:pt x="1650" y="385"/>
                  </a:lnTo>
                  <a:lnTo>
                    <a:pt x="1645" y="377"/>
                  </a:lnTo>
                  <a:lnTo>
                    <a:pt x="1642" y="369"/>
                  </a:lnTo>
                  <a:lnTo>
                    <a:pt x="1638" y="356"/>
                  </a:lnTo>
                  <a:lnTo>
                    <a:pt x="1644" y="352"/>
                  </a:lnTo>
                  <a:lnTo>
                    <a:pt x="1652" y="350"/>
                  </a:lnTo>
                  <a:lnTo>
                    <a:pt x="1658" y="348"/>
                  </a:lnTo>
                  <a:lnTo>
                    <a:pt x="1664" y="348"/>
                  </a:lnTo>
                  <a:lnTo>
                    <a:pt x="1672" y="349"/>
                  </a:lnTo>
                  <a:lnTo>
                    <a:pt x="1678" y="351"/>
                  </a:lnTo>
                  <a:lnTo>
                    <a:pt x="1686" y="353"/>
                  </a:lnTo>
                  <a:lnTo>
                    <a:pt x="1692" y="357"/>
                  </a:lnTo>
                  <a:lnTo>
                    <a:pt x="1705" y="367"/>
                  </a:lnTo>
                  <a:lnTo>
                    <a:pt x="1718" y="377"/>
                  </a:lnTo>
                  <a:lnTo>
                    <a:pt x="1730" y="389"/>
                  </a:lnTo>
                  <a:lnTo>
                    <a:pt x="1742" y="401"/>
                  </a:lnTo>
                  <a:lnTo>
                    <a:pt x="1768" y="403"/>
                  </a:lnTo>
                  <a:lnTo>
                    <a:pt x="1791" y="403"/>
                  </a:lnTo>
                  <a:lnTo>
                    <a:pt x="1812" y="402"/>
                  </a:lnTo>
                  <a:lnTo>
                    <a:pt x="1830" y="397"/>
                  </a:lnTo>
                  <a:lnTo>
                    <a:pt x="1846" y="392"/>
                  </a:lnTo>
                  <a:lnTo>
                    <a:pt x="1859" y="385"/>
                  </a:lnTo>
                  <a:lnTo>
                    <a:pt x="1870" y="377"/>
                  </a:lnTo>
                  <a:lnTo>
                    <a:pt x="1879" y="368"/>
                  </a:lnTo>
                  <a:lnTo>
                    <a:pt x="1886" y="357"/>
                  </a:lnTo>
                  <a:lnTo>
                    <a:pt x="1890" y="346"/>
                  </a:lnTo>
                  <a:lnTo>
                    <a:pt x="1893" y="334"/>
                  </a:lnTo>
                  <a:lnTo>
                    <a:pt x="1895" y="322"/>
                  </a:lnTo>
                  <a:lnTo>
                    <a:pt x="1893" y="310"/>
                  </a:lnTo>
                  <a:lnTo>
                    <a:pt x="1891" y="297"/>
                  </a:lnTo>
                  <a:lnTo>
                    <a:pt x="1888" y="284"/>
                  </a:lnTo>
                  <a:lnTo>
                    <a:pt x="1883" y="273"/>
                  </a:lnTo>
                  <a:lnTo>
                    <a:pt x="1877" y="261"/>
                  </a:lnTo>
                  <a:lnTo>
                    <a:pt x="1868" y="250"/>
                  </a:lnTo>
                  <a:lnTo>
                    <a:pt x="1860" y="239"/>
                  </a:lnTo>
                  <a:lnTo>
                    <a:pt x="1849" y="231"/>
                  </a:lnTo>
                  <a:lnTo>
                    <a:pt x="1839" y="222"/>
                  </a:lnTo>
                  <a:lnTo>
                    <a:pt x="1827" y="215"/>
                  </a:lnTo>
                  <a:lnTo>
                    <a:pt x="1814" y="209"/>
                  </a:lnTo>
                  <a:lnTo>
                    <a:pt x="1801" y="206"/>
                  </a:lnTo>
                  <a:lnTo>
                    <a:pt x="1787" y="205"/>
                  </a:lnTo>
                  <a:lnTo>
                    <a:pt x="1773" y="205"/>
                  </a:lnTo>
                  <a:lnTo>
                    <a:pt x="1758" y="207"/>
                  </a:lnTo>
                  <a:lnTo>
                    <a:pt x="1743" y="213"/>
                  </a:lnTo>
                  <a:lnTo>
                    <a:pt x="1728" y="221"/>
                  </a:lnTo>
                  <a:lnTo>
                    <a:pt x="1712" y="231"/>
                  </a:lnTo>
                  <a:lnTo>
                    <a:pt x="1697" y="244"/>
                  </a:lnTo>
                  <a:lnTo>
                    <a:pt x="1681" y="261"/>
                  </a:lnTo>
                  <a:lnTo>
                    <a:pt x="1674" y="257"/>
                  </a:lnTo>
                  <a:lnTo>
                    <a:pt x="1667" y="253"/>
                  </a:lnTo>
                  <a:lnTo>
                    <a:pt x="1661" y="248"/>
                  </a:lnTo>
                  <a:lnTo>
                    <a:pt x="1656" y="244"/>
                  </a:lnTo>
                  <a:lnTo>
                    <a:pt x="1653" y="239"/>
                  </a:lnTo>
                  <a:lnTo>
                    <a:pt x="1650" y="234"/>
                  </a:lnTo>
                  <a:lnTo>
                    <a:pt x="1648" y="228"/>
                  </a:lnTo>
                  <a:lnTo>
                    <a:pt x="1647" y="223"/>
                  </a:lnTo>
                  <a:lnTo>
                    <a:pt x="1647" y="217"/>
                  </a:lnTo>
                  <a:lnTo>
                    <a:pt x="1647" y="210"/>
                  </a:lnTo>
                  <a:lnTo>
                    <a:pt x="1648" y="204"/>
                  </a:lnTo>
                  <a:lnTo>
                    <a:pt x="1650" y="198"/>
                  </a:lnTo>
                  <a:lnTo>
                    <a:pt x="1654" y="184"/>
                  </a:lnTo>
                  <a:lnTo>
                    <a:pt x="1659" y="170"/>
                  </a:lnTo>
                  <a:lnTo>
                    <a:pt x="1673" y="139"/>
                  </a:lnTo>
                  <a:lnTo>
                    <a:pt x="1686" y="105"/>
                  </a:lnTo>
                  <a:lnTo>
                    <a:pt x="1691" y="87"/>
                  </a:lnTo>
                  <a:lnTo>
                    <a:pt x="1694" y="68"/>
                  </a:lnTo>
                  <a:lnTo>
                    <a:pt x="1694" y="58"/>
                  </a:lnTo>
                  <a:lnTo>
                    <a:pt x="1694" y="49"/>
                  </a:lnTo>
                  <a:lnTo>
                    <a:pt x="1694" y="38"/>
                  </a:lnTo>
                  <a:lnTo>
                    <a:pt x="1692" y="29"/>
                  </a:lnTo>
                  <a:lnTo>
                    <a:pt x="1667" y="20"/>
                  </a:lnTo>
                  <a:lnTo>
                    <a:pt x="1642" y="12"/>
                  </a:lnTo>
                  <a:lnTo>
                    <a:pt x="1619" y="5"/>
                  </a:lnTo>
                  <a:lnTo>
                    <a:pt x="1597" y="1"/>
                  </a:lnTo>
                  <a:lnTo>
                    <a:pt x="1585" y="0"/>
                  </a:lnTo>
                  <a:lnTo>
                    <a:pt x="1575" y="0"/>
                  </a:lnTo>
                  <a:lnTo>
                    <a:pt x="1564" y="1"/>
                  </a:lnTo>
                  <a:lnTo>
                    <a:pt x="1553" y="3"/>
                  </a:lnTo>
                  <a:lnTo>
                    <a:pt x="1542" y="6"/>
                  </a:lnTo>
                  <a:lnTo>
                    <a:pt x="1532" y="11"/>
                  </a:lnTo>
                  <a:lnTo>
                    <a:pt x="1520" y="17"/>
                  </a:lnTo>
                  <a:lnTo>
                    <a:pt x="1509" y="24"/>
                  </a:lnTo>
                  <a:lnTo>
                    <a:pt x="1504" y="33"/>
                  </a:lnTo>
                  <a:lnTo>
                    <a:pt x="1500" y="40"/>
                  </a:lnTo>
                  <a:lnTo>
                    <a:pt x="1497" y="49"/>
                  </a:lnTo>
                  <a:lnTo>
                    <a:pt x="1495" y="56"/>
                  </a:lnTo>
                  <a:lnTo>
                    <a:pt x="1492" y="64"/>
                  </a:lnTo>
                  <a:lnTo>
                    <a:pt x="1491" y="71"/>
                  </a:lnTo>
                  <a:lnTo>
                    <a:pt x="1490" y="78"/>
                  </a:lnTo>
                  <a:lnTo>
                    <a:pt x="1490" y="85"/>
                  </a:lnTo>
                  <a:lnTo>
                    <a:pt x="1492" y="99"/>
                  </a:lnTo>
                  <a:lnTo>
                    <a:pt x="1496" y="112"/>
                  </a:lnTo>
                  <a:lnTo>
                    <a:pt x="1500" y="126"/>
                  </a:lnTo>
                  <a:lnTo>
                    <a:pt x="1506" y="140"/>
                  </a:lnTo>
                  <a:lnTo>
                    <a:pt x="1519" y="167"/>
                  </a:lnTo>
                  <a:lnTo>
                    <a:pt x="1530" y="195"/>
                  </a:lnTo>
                  <a:lnTo>
                    <a:pt x="1536" y="210"/>
                  </a:lnTo>
                  <a:lnTo>
                    <a:pt x="1539" y="225"/>
                  </a:lnTo>
                  <a:lnTo>
                    <a:pt x="1541" y="242"/>
                  </a:lnTo>
                  <a:lnTo>
                    <a:pt x="1541" y="259"/>
                  </a:lnTo>
                  <a:lnTo>
                    <a:pt x="1535" y="259"/>
                  </a:lnTo>
                  <a:lnTo>
                    <a:pt x="1527" y="259"/>
                  </a:lnTo>
                  <a:lnTo>
                    <a:pt x="1521" y="258"/>
                  </a:lnTo>
                  <a:lnTo>
                    <a:pt x="1515" y="256"/>
                  </a:lnTo>
                  <a:lnTo>
                    <a:pt x="1501" y="252"/>
                  </a:lnTo>
                  <a:lnTo>
                    <a:pt x="1488" y="244"/>
                  </a:lnTo>
                  <a:lnTo>
                    <a:pt x="1463" y="228"/>
                  </a:lnTo>
                  <a:lnTo>
                    <a:pt x="1438" y="211"/>
                  </a:lnTo>
                  <a:lnTo>
                    <a:pt x="1425" y="204"/>
                  </a:lnTo>
                  <a:lnTo>
                    <a:pt x="1411" y="199"/>
                  </a:lnTo>
                  <a:lnTo>
                    <a:pt x="1404" y="197"/>
                  </a:lnTo>
                  <a:lnTo>
                    <a:pt x="1398" y="195"/>
                  </a:lnTo>
                  <a:lnTo>
                    <a:pt x="1390" y="194"/>
                  </a:lnTo>
                  <a:lnTo>
                    <a:pt x="1383" y="194"/>
                  </a:lnTo>
                  <a:lnTo>
                    <a:pt x="1375" y="194"/>
                  </a:lnTo>
                  <a:lnTo>
                    <a:pt x="1368" y="195"/>
                  </a:lnTo>
                  <a:lnTo>
                    <a:pt x="1360" y="197"/>
                  </a:lnTo>
                  <a:lnTo>
                    <a:pt x="1351" y="200"/>
                  </a:lnTo>
                  <a:lnTo>
                    <a:pt x="1344" y="203"/>
                  </a:lnTo>
                  <a:lnTo>
                    <a:pt x="1335" y="208"/>
                  </a:lnTo>
                  <a:lnTo>
                    <a:pt x="1326" y="215"/>
                  </a:lnTo>
                  <a:lnTo>
                    <a:pt x="1317" y="222"/>
                  </a:lnTo>
                  <a:lnTo>
                    <a:pt x="1309" y="250"/>
                  </a:lnTo>
                  <a:lnTo>
                    <a:pt x="1303" y="274"/>
                  </a:lnTo>
                  <a:lnTo>
                    <a:pt x="1298" y="296"/>
                  </a:lnTo>
                  <a:lnTo>
                    <a:pt x="1296" y="315"/>
                  </a:lnTo>
                  <a:lnTo>
                    <a:pt x="1294" y="332"/>
                  </a:lnTo>
                  <a:lnTo>
                    <a:pt x="1294" y="347"/>
                  </a:lnTo>
                  <a:lnTo>
                    <a:pt x="1296" y="359"/>
                  </a:lnTo>
                  <a:lnTo>
                    <a:pt x="1298" y="370"/>
                  </a:lnTo>
                  <a:lnTo>
                    <a:pt x="1303" y="378"/>
                  </a:lnTo>
                  <a:lnTo>
                    <a:pt x="1308" y="385"/>
                  </a:lnTo>
                  <a:lnTo>
                    <a:pt x="1313" y="390"/>
                  </a:lnTo>
                  <a:lnTo>
                    <a:pt x="1320" y="393"/>
                  </a:lnTo>
                  <a:lnTo>
                    <a:pt x="1329" y="395"/>
                  </a:lnTo>
                  <a:lnTo>
                    <a:pt x="1337" y="396"/>
                  </a:lnTo>
                  <a:lnTo>
                    <a:pt x="1347" y="396"/>
                  </a:lnTo>
                  <a:lnTo>
                    <a:pt x="1357" y="395"/>
                  </a:lnTo>
                  <a:lnTo>
                    <a:pt x="1380" y="391"/>
                  </a:lnTo>
                  <a:lnTo>
                    <a:pt x="1404" y="384"/>
                  </a:lnTo>
                  <a:lnTo>
                    <a:pt x="1428" y="375"/>
                  </a:lnTo>
                  <a:lnTo>
                    <a:pt x="1454" y="367"/>
                  </a:lnTo>
                  <a:lnTo>
                    <a:pt x="1480" y="359"/>
                  </a:lnTo>
                  <a:lnTo>
                    <a:pt x="1505" y="354"/>
                  </a:lnTo>
                  <a:lnTo>
                    <a:pt x="1518" y="352"/>
                  </a:lnTo>
                  <a:lnTo>
                    <a:pt x="1529" y="351"/>
                  </a:lnTo>
                  <a:lnTo>
                    <a:pt x="1541" y="351"/>
                  </a:lnTo>
                  <a:lnTo>
                    <a:pt x="1552" y="352"/>
                  </a:lnTo>
                  <a:lnTo>
                    <a:pt x="1553" y="358"/>
                  </a:lnTo>
                  <a:lnTo>
                    <a:pt x="1552" y="365"/>
                  </a:lnTo>
                  <a:lnTo>
                    <a:pt x="1551" y="370"/>
                  </a:lnTo>
                  <a:lnTo>
                    <a:pt x="1549" y="375"/>
                  </a:lnTo>
                  <a:lnTo>
                    <a:pt x="1544" y="386"/>
                  </a:lnTo>
                  <a:lnTo>
                    <a:pt x="1537" y="395"/>
                  </a:lnTo>
                  <a:lnTo>
                    <a:pt x="1521" y="413"/>
                  </a:lnTo>
                  <a:lnTo>
                    <a:pt x="1505" y="432"/>
                  </a:lnTo>
                  <a:lnTo>
                    <a:pt x="1498" y="443"/>
                  </a:lnTo>
                  <a:lnTo>
                    <a:pt x="1494" y="455"/>
                  </a:lnTo>
                  <a:lnTo>
                    <a:pt x="1491" y="461"/>
                  </a:lnTo>
                  <a:lnTo>
                    <a:pt x="1490" y="468"/>
                  </a:lnTo>
                  <a:lnTo>
                    <a:pt x="1490" y="476"/>
                  </a:lnTo>
                  <a:lnTo>
                    <a:pt x="1491" y="483"/>
                  </a:lnTo>
                  <a:lnTo>
                    <a:pt x="1492" y="492"/>
                  </a:lnTo>
                  <a:lnTo>
                    <a:pt x="1495" y="500"/>
                  </a:lnTo>
                  <a:lnTo>
                    <a:pt x="1499" y="509"/>
                  </a:lnTo>
                  <a:lnTo>
                    <a:pt x="1503" y="519"/>
                  </a:lnTo>
                  <a:lnTo>
                    <a:pt x="1508" y="530"/>
                  </a:lnTo>
                  <a:lnTo>
                    <a:pt x="1516" y="541"/>
                  </a:lnTo>
                  <a:lnTo>
                    <a:pt x="1524" y="554"/>
                  </a:lnTo>
                  <a:lnTo>
                    <a:pt x="1534" y="567"/>
                  </a:lnTo>
                  <a:lnTo>
                    <a:pt x="1502" y="574"/>
                  </a:lnTo>
                  <a:lnTo>
                    <a:pt x="1471" y="581"/>
                  </a:lnTo>
                  <a:lnTo>
                    <a:pt x="1440" y="588"/>
                  </a:lnTo>
                  <a:lnTo>
                    <a:pt x="1409" y="593"/>
                  </a:lnTo>
                  <a:lnTo>
                    <a:pt x="1346" y="602"/>
                  </a:lnTo>
                  <a:lnTo>
                    <a:pt x="1282" y="611"/>
                  </a:lnTo>
                  <a:lnTo>
                    <a:pt x="1219" y="618"/>
                  </a:lnTo>
                  <a:lnTo>
                    <a:pt x="1157" y="625"/>
                  </a:lnTo>
                  <a:lnTo>
                    <a:pt x="1095" y="633"/>
                  </a:lnTo>
                  <a:lnTo>
                    <a:pt x="1032" y="642"/>
                  </a:lnTo>
                  <a:lnTo>
                    <a:pt x="1028" y="655"/>
                  </a:lnTo>
                  <a:lnTo>
                    <a:pt x="1024" y="669"/>
                  </a:lnTo>
                  <a:lnTo>
                    <a:pt x="1020" y="683"/>
                  </a:lnTo>
                  <a:lnTo>
                    <a:pt x="1016" y="697"/>
                  </a:lnTo>
                  <a:lnTo>
                    <a:pt x="1027" y="704"/>
                  </a:lnTo>
                  <a:lnTo>
                    <a:pt x="1039" y="710"/>
                  </a:lnTo>
                  <a:lnTo>
                    <a:pt x="1037" y="726"/>
                  </a:lnTo>
                  <a:lnTo>
                    <a:pt x="1034" y="744"/>
                  </a:lnTo>
                  <a:lnTo>
                    <a:pt x="1033" y="754"/>
                  </a:lnTo>
                  <a:lnTo>
                    <a:pt x="1032" y="763"/>
                  </a:lnTo>
                  <a:lnTo>
                    <a:pt x="1032" y="774"/>
                  </a:lnTo>
                  <a:lnTo>
                    <a:pt x="1032" y="784"/>
                  </a:lnTo>
                  <a:lnTo>
                    <a:pt x="1055" y="795"/>
                  </a:lnTo>
                  <a:lnTo>
                    <a:pt x="1042" y="812"/>
                  </a:lnTo>
                  <a:lnTo>
                    <a:pt x="1032" y="823"/>
                  </a:lnTo>
                  <a:lnTo>
                    <a:pt x="1031" y="825"/>
                  </a:lnTo>
                  <a:lnTo>
                    <a:pt x="1031" y="829"/>
                  </a:lnTo>
                  <a:lnTo>
                    <a:pt x="1032" y="832"/>
                  </a:lnTo>
                  <a:lnTo>
                    <a:pt x="1033" y="836"/>
                  </a:lnTo>
                  <a:lnTo>
                    <a:pt x="1041" y="847"/>
                  </a:lnTo>
                  <a:lnTo>
                    <a:pt x="1052" y="860"/>
                  </a:lnTo>
                  <a:lnTo>
                    <a:pt x="1074" y="862"/>
                  </a:lnTo>
                  <a:lnTo>
                    <a:pt x="1096" y="863"/>
                  </a:lnTo>
                  <a:lnTo>
                    <a:pt x="1119" y="863"/>
                  </a:lnTo>
                  <a:lnTo>
                    <a:pt x="1143" y="861"/>
                  </a:lnTo>
                  <a:lnTo>
                    <a:pt x="1169" y="859"/>
                  </a:lnTo>
                  <a:lnTo>
                    <a:pt x="1195" y="856"/>
                  </a:lnTo>
                  <a:lnTo>
                    <a:pt x="1221" y="852"/>
                  </a:lnTo>
                  <a:lnTo>
                    <a:pt x="1249" y="848"/>
                  </a:lnTo>
                  <a:lnTo>
                    <a:pt x="1303" y="838"/>
                  </a:lnTo>
                  <a:lnTo>
                    <a:pt x="1356" y="829"/>
                  </a:lnTo>
                  <a:lnTo>
                    <a:pt x="1407" y="820"/>
                  </a:lnTo>
                  <a:lnTo>
                    <a:pt x="1453" y="815"/>
                  </a:lnTo>
                  <a:lnTo>
                    <a:pt x="1451" y="834"/>
                  </a:lnTo>
                  <a:lnTo>
                    <a:pt x="1447" y="854"/>
                  </a:lnTo>
                  <a:lnTo>
                    <a:pt x="1441" y="875"/>
                  </a:lnTo>
                  <a:lnTo>
                    <a:pt x="1430" y="897"/>
                  </a:lnTo>
                  <a:lnTo>
                    <a:pt x="1419" y="921"/>
                  </a:lnTo>
                  <a:lnTo>
                    <a:pt x="1405" y="944"/>
                  </a:lnTo>
                  <a:lnTo>
                    <a:pt x="1389" y="968"/>
                  </a:lnTo>
                  <a:lnTo>
                    <a:pt x="1372" y="993"/>
                  </a:lnTo>
                  <a:lnTo>
                    <a:pt x="1334" y="1044"/>
                  </a:lnTo>
                  <a:lnTo>
                    <a:pt x="1293" y="1097"/>
                  </a:lnTo>
                  <a:lnTo>
                    <a:pt x="1250" y="1150"/>
                  </a:lnTo>
                  <a:lnTo>
                    <a:pt x="1208" y="1203"/>
                  </a:lnTo>
                  <a:lnTo>
                    <a:pt x="1186" y="1229"/>
                  </a:lnTo>
                  <a:lnTo>
                    <a:pt x="1166" y="1254"/>
                  </a:lnTo>
                  <a:lnTo>
                    <a:pt x="1148" y="1281"/>
                  </a:lnTo>
                  <a:lnTo>
                    <a:pt x="1131" y="1305"/>
                  </a:lnTo>
                  <a:lnTo>
                    <a:pt x="1114" y="1331"/>
                  </a:lnTo>
                  <a:lnTo>
                    <a:pt x="1100" y="1354"/>
                  </a:lnTo>
                  <a:lnTo>
                    <a:pt x="1087" y="1378"/>
                  </a:lnTo>
                  <a:lnTo>
                    <a:pt x="1077" y="1400"/>
                  </a:lnTo>
                  <a:lnTo>
                    <a:pt x="1068" y="1421"/>
                  </a:lnTo>
                  <a:lnTo>
                    <a:pt x="1063" y="1443"/>
                  </a:lnTo>
                  <a:lnTo>
                    <a:pt x="1060" y="1463"/>
                  </a:lnTo>
                  <a:lnTo>
                    <a:pt x="1060" y="1481"/>
                  </a:lnTo>
                  <a:lnTo>
                    <a:pt x="1064" y="1499"/>
                  </a:lnTo>
                  <a:lnTo>
                    <a:pt x="1070" y="1514"/>
                  </a:lnTo>
                  <a:lnTo>
                    <a:pt x="1082" y="1529"/>
                  </a:lnTo>
                  <a:lnTo>
                    <a:pt x="1097" y="1543"/>
                  </a:lnTo>
                  <a:lnTo>
                    <a:pt x="1108" y="1527"/>
                  </a:lnTo>
                  <a:lnTo>
                    <a:pt x="1120" y="1510"/>
                  </a:lnTo>
                  <a:lnTo>
                    <a:pt x="1131" y="1493"/>
                  </a:lnTo>
                  <a:lnTo>
                    <a:pt x="1140" y="1476"/>
                  </a:lnTo>
                  <a:lnTo>
                    <a:pt x="1155" y="1448"/>
                  </a:lnTo>
                  <a:lnTo>
                    <a:pt x="1165" y="1431"/>
                  </a:lnTo>
                  <a:lnTo>
                    <a:pt x="1177" y="1414"/>
                  </a:lnTo>
                  <a:lnTo>
                    <a:pt x="1197" y="1383"/>
                  </a:lnTo>
                  <a:lnTo>
                    <a:pt x="1221" y="1345"/>
                  </a:lnTo>
                  <a:lnTo>
                    <a:pt x="1250" y="1303"/>
                  </a:lnTo>
                  <a:lnTo>
                    <a:pt x="1278" y="1261"/>
                  </a:lnTo>
                  <a:lnTo>
                    <a:pt x="1304" y="1223"/>
                  </a:lnTo>
                  <a:lnTo>
                    <a:pt x="1324" y="1194"/>
                  </a:lnTo>
                  <a:lnTo>
                    <a:pt x="1337" y="1177"/>
                  </a:lnTo>
                  <a:lnTo>
                    <a:pt x="1345" y="1180"/>
                  </a:lnTo>
                  <a:lnTo>
                    <a:pt x="1352" y="1184"/>
                  </a:lnTo>
                  <a:lnTo>
                    <a:pt x="1354" y="1190"/>
                  </a:lnTo>
                  <a:lnTo>
                    <a:pt x="1355" y="1198"/>
                  </a:lnTo>
                  <a:lnTo>
                    <a:pt x="1355" y="1208"/>
                  </a:lnTo>
                  <a:lnTo>
                    <a:pt x="1355" y="1217"/>
                  </a:lnTo>
                  <a:lnTo>
                    <a:pt x="1352" y="1241"/>
                  </a:lnTo>
                  <a:lnTo>
                    <a:pt x="1348" y="1266"/>
                  </a:lnTo>
                  <a:lnTo>
                    <a:pt x="1342" y="1294"/>
                  </a:lnTo>
                  <a:lnTo>
                    <a:pt x="1334" y="1324"/>
                  </a:lnTo>
                  <a:lnTo>
                    <a:pt x="1325" y="1355"/>
                  </a:lnTo>
                  <a:lnTo>
                    <a:pt x="1315" y="1387"/>
                  </a:lnTo>
                  <a:lnTo>
                    <a:pt x="1293" y="1451"/>
                  </a:lnTo>
                  <a:lnTo>
                    <a:pt x="1272" y="1512"/>
                  </a:lnTo>
                  <a:lnTo>
                    <a:pt x="1254" y="1565"/>
                  </a:lnTo>
                  <a:lnTo>
                    <a:pt x="1240" y="1608"/>
                  </a:lnTo>
                  <a:lnTo>
                    <a:pt x="1236" y="1639"/>
                  </a:lnTo>
                  <a:lnTo>
                    <a:pt x="1232" y="1671"/>
                  </a:lnTo>
                  <a:lnTo>
                    <a:pt x="1227" y="1703"/>
                  </a:lnTo>
                  <a:lnTo>
                    <a:pt x="1221" y="1735"/>
                  </a:lnTo>
                  <a:lnTo>
                    <a:pt x="1215" y="1767"/>
                  </a:lnTo>
                  <a:lnTo>
                    <a:pt x="1205" y="1798"/>
                  </a:lnTo>
                  <a:lnTo>
                    <a:pt x="1200" y="1813"/>
                  </a:lnTo>
                  <a:lnTo>
                    <a:pt x="1194" y="1828"/>
                  </a:lnTo>
                  <a:lnTo>
                    <a:pt x="1188" y="1843"/>
                  </a:lnTo>
                  <a:lnTo>
                    <a:pt x="1180" y="1858"/>
                  </a:lnTo>
                  <a:lnTo>
                    <a:pt x="1174" y="1854"/>
                  </a:lnTo>
                  <a:lnTo>
                    <a:pt x="1171" y="1848"/>
                  </a:lnTo>
                  <a:lnTo>
                    <a:pt x="1167" y="1844"/>
                  </a:lnTo>
                  <a:lnTo>
                    <a:pt x="1166" y="1840"/>
                  </a:lnTo>
                  <a:lnTo>
                    <a:pt x="1166" y="1832"/>
                  </a:lnTo>
                  <a:lnTo>
                    <a:pt x="1166" y="1825"/>
                  </a:lnTo>
                  <a:lnTo>
                    <a:pt x="1166" y="1822"/>
                  </a:lnTo>
                  <a:lnTo>
                    <a:pt x="1166" y="1818"/>
                  </a:lnTo>
                  <a:lnTo>
                    <a:pt x="1165" y="1815"/>
                  </a:lnTo>
                  <a:lnTo>
                    <a:pt x="1162" y="1811"/>
                  </a:lnTo>
                  <a:lnTo>
                    <a:pt x="1158" y="1808"/>
                  </a:lnTo>
                  <a:lnTo>
                    <a:pt x="1153" y="1805"/>
                  </a:lnTo>
                  <a:lnTo>
                    <a:pt x="1145" y="1802"/>
                  </a:lnTo>
                  <a:lnTo>
                    <a:pt x="1135" y="1799"/>
                  </a:lnTo>
                  <a:lnTo>
                    <a:pt x="1144" y="1774"/>
                  </a:lnTo>
                  <a:lnTo>
                    <a:pt x="1150" y="1756"/>
                  </a:lnTo>
                  <a:lnTo>
                    <a:pt x="1152" y="1745"/>
                  </a:lnTo>
                  <a:lnTo>
                    <a:pt x="1154" y="1735"/>
                  </a:lnTo>
                  <a:lnTo>
                    <a:pt x="1156" y="1731"/>
                  </a:lnTo>
                  <a:lnTo>
                    <a:pt x="1158" y="1727"/>
                  </a:lnTo>
                  <a:lnTo>
                    <a:pt x="1161" y="1723"/>
                  </a:lnTo>
                  <a:lnTo>
                    <a:pt x="1166" y="1718"/>
                  </a:lnTo>
                  <a:lnTo>
                    <a:pt x="1180" y="1706"/>
                  </a:lnTo>
                  <a:lnTo>
                    <a:pt x="1201" y="1688"/>
                  </a:lnTo>
                  <a:lnTo>
                    <a:pt x="1200" y="1678"/>
                  </a:lnTo>
                  <a:lnTo>
                    <a:pt x="1199" y="1669"/>
                  </a:lnTo>
                  <a:lnTo>
                    <a:pt x="1196" y="1659"/>
                  </a:lnTo>
                  <a:lnTo>
                    <a:pt x="1193" y="1650"/>
                  </a:lnTo>
                  <a:lnTo>
                    <a:pt x="1190" y="1641"/>
                  </a:lnTo>
                  <a:lnTo>
                    <a:pt x="1185" y="1633"/>
                  </a:lnTo>
                  <a:lnTo>
                    <a:pt x="1180" y="1625"/>
                  </a:lnTo>
                  <a:lnTo>
                    <a:pt x="1175" y="1618"/>
                  </a:lnTo>
                  <a:lnTo>
                    <a:pt x="1163" y="1603"/>
                  </a:lnTo>
                  <a:lnTo>
                    <a:pt x="1150" y="1589"/>
                  </a:lnTo>
                  <a:lnTo>
                    <a:pt x="1135" y="1577"/>
                  </a:lnTo>
                  <a:lnTo>
                    <a:pt x="1119" y="1565"/>
                  </a:lnTo>
                  <a:lnTo>
                    <a:pt x="1102" y="1555"/>
                  </a:lnTo>
                  <a:lnTo>
                    <a:pt x="1085" y="1544"/>
                  </a:lnTo>
                  <a:lnTo>
                    <a:pt x="1068" y="1536"/>
                  </a:lnTo>
                  <a:lnTo>
                    <a:pt x="1050" y="1526"/>
                  </a:lnTo>
                  <a:lnTo>
                    <a:pt x="1018" y="1510"/>
                  </a:lnTo>
                  <a:lnTo>
                    <a:pt x="989" y="1494"/>
                  </a:lnTo>
                  <a:lnTo>
                    <a:pt x="989" y="1473"/>
                  </a:lnTo>
                  <a:lnTo>
                    <a:pt x="988" y="1453"/>
                  </a:lnTo>
                  <a:lnTo>
                    <a:pt x="986" y="1436"/>
                  </a:lnTo>
                  <a:lnTo>
                    <a:pt x="983" y="1422"/>
                  </a:lnTo>
                  <a:lnTo>
                    <a:pt x="979" y="1410"/>
                  </a:lnTo>
                  <a:lnTo>
                    <a:pt x="972" y="1400"/>
                  </a:lnTo>
                  <a:lnTo>
                    <a:pt x="969" y="1396"/>
                  </a:lnTo>
                  <a:lnTo>
                    <a:pt x="966" y="1393"/>
                  </a:lnTo>
                  <a:lnTo>
                    <a:pt x="962" y="1390"/>
                  </a:lnTo>
                  <a:lnTo>
                    <a:pt x="957" y="1388"/>
                  </a:lnTo>
                  <a:lnTo>
                    <a:pt x="953" y="1385"/>
                  </a:lnTo>
                  <a:lnTo>
                    <a:pt x="949" y="1384"/>
                  </a:lnTo>
                  <a:lnTo>
                    <a:pt x="944" y="1383"/>
                  </a:lnTo>
                  <a:lnTo>
                    <a:pt x="938" y="1383"/>
                  </a:lnTo>
                  <a:lnTo>
                    <a:pt x="928" y="1384"/>
                  </a:lnTo>
                  <a:lnTo>
                    <a:pt x="916" y="1387"/>
                  </a:lnTo>
                  <a:lnTo>
                    <a:pt x="904" y="1391"/>
                  </a:lnTo>
                  <a:lnTo>
                    <a:pt x="891" y="1397"/>
                  </a:lnTo>
                  <a:lnTo>
                    <a:pt x="877" y="1405"/>
                  </a:lnTo>
                  <a:lnTo>
                    <a:pt x="862" y="1414"/>
                  </a:lnTo>
                  <a:lnTo>
                    <a:pt x="874" y="1424"/>
                  </a:lnTo>
                  <a:lnTo>
                    <a:pt x="887" y="1434"/>
                  </a:lnTo>
                  <a:lnTo>
                    <a:pt x="887" y="1457"/>
                  </a:lnTo>
                  <a:lnTo>
                    <a:pt x="864" y="1474"/>
                  </a:lnTo>
                  <a:lnTo>
                    <a:pt x="840" y="1491"/>
                  </a:lnTo>
                  <a:lnTo>
                    <a:pt x="816" y="1508"/>
                  </a:lnTo>
                  <a:lnTo>
                    <a:pt x="792" y="1525"/>
                  </a:lnTo>
                  <a:lnTo>
                    <a:pt x="768" y="1541"/>
                  </a:lnTo>
                  <a:lnTo>
                    <a:pt x="744" y="1558"/>
                  </a:lnTo>
                  <a:lnTo>
                    <a:pt x="720" y="1573"/>
                  </a:lnTo>
                  <a:lnTo>
                    <a:pt x="698" y="1588"/>
                  </a:lnTo>
                  <a:lnTo>
                    <a:pt x="693" y="1584"/>
                  </a:lnTo>
                  <a:lnTo>
                    <a:pt x="688" y="1579"/>
                  </a:lnTo>
                  <a:lnTo>
                    <a:pt x="685" y="1573"/>
                  </a:lnTo>
                  <a:lnTo>
                    <a:pt x="683" y="1565"/>
                  </a:lnTo>
                  <a:lnTo>
                    <a:pt x="681" y="1557"/>
                  </a:lnTo>
                  <a:lnTo>
                    <a:pt x="680" y="1548"/>
                  </a:lnTo>
                  <a:lnTo>
                    <a:pt x="680" y="1539"/>
                  </a:lnTo>
                  <a:lnTo>
                    <a:pt x="681" y="1528"/>
                  </a:lnTo>
                  <a:lnTo>
                    <a:pt x="683" y="1506"/>
                  </a:lnTo>
                  <a:lnTo>
                    <a:pt x="688" y="1482"/>
                  </a:lnTo>
                  <a:lnTo>
                    <a:pt x="695" y="1457"/>
                  </a:lnTo>
                  <a:lnTo>
                    <a:pt x="702" y="1431"/>
                  </a:lnTo>
                  <a:lnTo>
                    <a:pt x="720" y="1379"/>
                  </a:lnTo>
                  <a:lnTo>
                    <a:pt x="737" y="1331"/>
                  </a:lnTo>
                  <a:lnTo>
                    <a:pt x="752" y="1290"/>
                  </a:lnTo>
                  <a:lnTo>
                    <a:pt x="761" y="1263"/>
                  </a:lnTo>
                  <a:lnTo>
                    <a:pt x="759" y="1190"/>
                  </a:lnTo>
                  <a:lnTo>
                    <a:pt x="756" y="1123"/>
                  </a:lnTo>
                  <a:lnTo>
                    <a:pt x="753" y="1093"/>
                  </a:lnTo>
                  <a:lnTo>
                    <a:pt x="749" y="1063"/>
                  </a:lnTo>
                  <a:lnTo>
                    <a:pt x="746" y="1049"/>
                  </a:lnTo>
                  <a:lnTo>
                    <a:pt x="743" y="1036"/>
                  </a:lnTo>
                  <a:lnTo>
                    <a:pt x="740" y="1022"/>
                  </a:lnTo>
                  <a:lnTo>
                    <a:pt x="736" y="1009"/>
                  </a:lnTo>
                  <a:lnTo>
                    <a:pt x="731" y="998"/>
                  </a:lnTo>
                  <a:lnTo>
                    <a:pt x="726" y="986"/>
                  </a:lnTo>
                  <a:lnTo>
                    <a:pt x="720" y="974"/>
                  </a:lnTo>
                  <a:lnTo>
                    <a:pt x="714" y="964"/>
                  </a:lnTo>
                  <a:lnTo>
                    <a:pt x="706" y="954"/>
                  </a:lnTo>
                  <a:lnTo>
                    <a:pt x="699" y="945"/>
                  </a:lnTo>
                  <a:lnTo>
                    <a:pt x="690" y="936"/>
                  </a:lnTo>
                  <a:lnTo>
                    <a:pt x="681" y="928"/>
                  </a:lnTo>
                  <a:lnTo>
                    <a:pt x="670" y="921"/>
                  </a:lnTo>
                  <a:lnTo>
                    <a:pt x="660" y="913"/>
                  </a:lnTo>
                  <a:lnTo>
                    <a:pt x="647" y="908"/>
                  </a:lnTo>
                  <a:lnTo>
                    <a:pt x="635" y="902"/>
                  </a:lnTo>
                  <a:lnTo>
                    <a:pt x="621" y="897"/>
                  </a:lnTo>
                  <a:lnTo>
                    <a:pt x="606" y="893"/>
                  </a:lnTo>
                  <a:lnTo>
                    <a:pt x="589" y="889"/>
                  </a:lnTo>
                  <a:lnTo>
                    <a:pt x="572" y="887"/>
                  </a:lnTo>
                  <a:lnTo>
                    <a:pt x="570" y="893"/>
                  </a:lnTo>
                  <a:lnTo>
                    <a:pt x="569" y="902"/>
                  </a:lnTo>
                  <a:lnTo>
                    <a:pt x="568" y="912"/>
                  </a:lnTo>
                  <a:lnTo>
                    <a:pt x="568" y="924"/>
                  </a:lnTo>
                  <a:lnTo>
                    <a:pt x="570" y="950"/>
                  </a:lnTo>
                  <a:lnTo>
                    <a:pt x="574" y="980"/>
                  </a:lnTo>
                  <a:lnTo>
                    <a:pt x="580" y="1010"/>
                  </a:lnTo>
                  <a:lnTo>
                    <a:pt x="585" y="1040"/>
                  </a:lnTo>
                  <a:lnTo>
                    <a:pt x="589" y="1066"/>
                  </a:lnTo>
                  <a:lnTo>
                    <a:pt x="591" y="1087"/>
                  </a:lnTo>
                  <a:lnTo>
                    <a:pt x="562" y="1122"/>
                  </a:lnTo>
                  <a:lnTo>
                    <a:pt x="533" y="1155"/>
                  </a:lnTo>
                  <a:lnTo>
                    <a:pt x="520" y="1171"/>
                  </a:lnTo>
                  <a:lnTo>
                    <a:pt x="508" y="1187"/>
                  </a:lnTo>
                  <a:lnTo>
                    <a:pt x="497" y="1203"/>
                  </a:lnTo>
                  <a:lnTo>
                    <a:pt x="488" y="1219"/>
                  </a:lnTo>
                  <a:lnTo>
                    <a:pt x="485" y="1226"/>
                  </a:lnTo>
                  <a:lnTo>
                    <a:pt x="482" y="1234"/>
                  </a:lnTo>
                  <a:lnTo>
                    <a:pt x="478" y="1243"/>
                  </a:lnTo>
                  <a:lnTo>
                    <a:pt x="476" y="1251"/>
                  </a:lnTo>
                  <a:lnTo>
                    <a:pt x="474" y="1260"/>
                  </a:lnTo>
                  <a:lnTo>
                    <a:pt x="473" y="1268"/>
                  </a:lnTo>
                  <a:lnTo>
                    <a:pt x="473" y="1277"/>
                  </a:lnTo>
                  <a:lnTo>
                    <a:pt x="473" y="1285"/>
                  </a:lnTo>
                  <a:lnTo>
                    <a:pt x="474" y="1295"/>
                  </a:lnTo>
                  <a:lnTo>
                    <a:pt x="476" y="1303"/>
                  </a:lnTo>
                  <a:lnTo>
                    <a:pt x="479" y="1313"/>
                  </a:lnTo>
                  <a:lnTo>
                    <a:pt x="483" y="1323"/>
                  </a:lnTo>
                  <a:lnTo>
                    <a:pt x="487" y="1333"/>
                  </a:lnTo>
                  <a:lnTo>
                    <a:pt x="492" y="1343"/>
                  </a:lnTo>
                  <a:lnTo>
                    <a:pt x="498" y="1354"/>
                  </a:lnTo>
                  <a:lnTo>
                    <a:pt x="506" y="1364"/>
                  </a:lnTo>
                  <a:lnTo>
                    <a:pt x="508" y="1383"/>
                  </a:lnTo>
                  <a:lnTo>
                    <a:pt x="510" y="1401"/>
                  </a:lnTo>
                  <a:lnTo>
                    <a:pt x="513" y="1416"/>
                  </a:lnTo>
                  <a:lnTo>
                    <a:pt x="517" y="1431"/>
                  </a:lnTo>
                  <a:lnTo>
                    <a:pt x="522" y="1443"/>
                  </a:lnTo>
                  <a:lnTo>
                    <a:pt x="527" y="1453"/>
                  </a:lnTo>
                  <a:lnTo>
                    <a:pt x="533" y="1463"/>
                  </a:lnTo>
                  <a:lnTo>
                    <a:pt x="541" y="1471"/>
                  </a:lnTo>
                  <a:lnTo>
                    <a:pt x="548" y="1478"/>
                  </a:lnTo>
                  <a:lnTo>
                    <a:pt x="558" y="1485"/>
                  </a:lnTo>
                  <a:lnTo>
                    <a:pt x="568" y="1491"/>
                  </a:lnTo>
                  <a:lnTo>
                    <a:pt x="581" y="1496"/>
                  </a:lnTo>
                  <a:lnTo>
                    <a:pt x="609" y="1507"/>
                  </a:lnTo>
                  <a:lnTo>
                    <a:pt x="645" y="1517"/>
                  </a:lnTo>
                  <a:lnTo>
                    <a:pt x="645" y="1526"/>
                  </a:lnTo>
                  <a:lnTo>
                    <a:pt x="646" y="1537"/>
                  </a:lnTo>
                  <a:lnTo>
                    <a:pt x="550" y="1537"/>
                  </a:lnTo>
                  <a:lnTo>
                    <a:pt x="551" y="1551"/>
                  </a:lnTo>
                  <a:lnTo>
                    <a:pt x="551" y="1567"/>
                  </a:lnTo>
                  <a:lnTo>
                    <a:pt x="555" y="1568"/>
                  </a:lnTo>
                  <a:lnTo>
                    <a:pt x="560" y="1569"/>
                  </a:lnTo>
                  <a:lnTo>
                    <a:pt x="565" y="1570"/>
                  </a:lnTo>
                  <a:lnTo>
                    <a:pt x="571" y="1570"/>
                  </a:lnTo>
                  <a:lnTo>
                    <a:pt x="585" y="1570"/>
                  </a:lnTo>
                  <a:lnTo>
                    <a:pt x="600" y="1569"/>
                  </a:lnTo>
                  <a:lnTo>
                    <a:pt x="629" y="1565"/>
                  </a:lnTo>
                  <a:lnTo>
                    <a:pt x="655" y="1562"/>
                  </a:lnTo>
                  <a:lnTo>
                    <a:pt x="655" y="1571"/>
                  </a:lnTo>
                  <a:lnTo>
                    <a:pt x="656" y="1582"/>
                  </a:lnTo>
                  <a:lnTo>
                    <a:pt x="646" y="1585"/>
                  </a:lnTo>
                  <a:lnTo>
                    <a:pt x="634" y="1587"/>
                  </a:lnTo>
                  <a:lnTo>
                    <a:pt x="619" y="1588"/>
                  </a:lnTo>
                  <a:lnTo>
                    <a:pt x="603" y="1589"/>
                  </a:lnTo>
                  <a:lnTo>
                    <a:pt x="587" y="1589"/>
                  </a:lnTo>
                  <a:lnTo>
                    <a:pt x="572" y="1590"/>
                  </a:lnTo>
                  <a:lnTo>
                    <a:pt x="559" y="1592"/>
                  </a:lnTo>
                  <a:lnTo>
                    <a:pt x="547" y="1594"/>
                  </a:lnTo>
                  <a:lnTo>
                    <a:pt x="546" y="1615"/>
                  </a:lnTo>
                  <a:lnTo>
                    <a:pt x="545" y="1635"/>
                  </a:lnTo>
                  <a:lnTo>
                    <a:pt x="543" y="1656"/>
                  </a:lnTo>
                  <a:lnTo>
                    <a:pt x="541" y="1677"/>
                  </a:lnTo>
                  <a:lnTo>
                    <a:pt x="537" y="1698"/>
                  </a:lnTo>
                  <a:lnTo>
                    <a:pt x="534" y="1718"/>
                  </a:lnTo>
                  <a:lnTo>
                    <a:pt x="531" y="1739"/>
                  </a:lnTo>
                  <a:lnTo>
                    <a:pt x="527" y="1761"/>
                  </a:lnTo>
                  <a:lnTo>
                    <a:pt x="508" y="1791"/>
                  </a:lnTo>
                  <a:lnTo>
                    <a:pt x="477" y="1839"/>
                  </a:lnTo>
                  <a:lnTo>
                    <a:pt x="461" y="1861"/>
                  </a:lnTo>
                  <a:lnTo>
                    <a:pt x="448" y="1878"/>
                  </a:lnTo>
                  <a:lnTo>
                    <a:pt x="441" y="1884"/>
                  </a:lnTo>
                  <a:lnTo>
                    <a:pt x="435" y="1888"/>
                  </a:lnTo>
                  <a:lnTo>
                    <a:pt x="433" y="1890"/>
                  </a:lnTo>
                  <a:lnTo>
                    <a:pt x="431" y="1891"/>
                  </a:lnTo>
                  <a:lnTo>
                    <a:pt x="430" y="1890"/>
                  </a:lnTo>
                  <a:lnTo>
                    <a:pt x="428" y="1888"/>
                  </a:lnTo>
                  <a:lnTo>
                    <a:pt x="451" y="1842"/>
                  </a:lnTo>
                  <a:lnTo>
                    <a:pt x="469" y="1800"/>
                  </a:lnTo>
                  <a:lnTo>
                    <a:pt x="476" y="1781"/>
                  </a:lnTo>
                  <a:lnTo>
                    <a:pt x="482" y="1764"/>
                  </a:lnTo>
                  <a:lnTo>
                    <a:pt x="485" y="1750"/>
                  </a:lnTo>
                  <a:lnTo>
                    <a:pt x="486" y="1739"/>
                  </a:lnTo>
                  <a:lnTo>
                    <a:pt x="485" y="1735"/>
                  </a:lnTo>
                  <a:lnTo>
                    <a:pt x="484" y="1731"/>
                  </a:lnTo>
                  <a:lnTo>
                    <a:pt x="483" y="1729"/>
                  </a:lnTo>
                  <a:lnTo>
                    <a:pt x="479" y="1727"/>
                  </a:lnTo>
                  <a:lnTo>
                    <a:pt x="476" y="1726"/>
                  </a:lnTo>
                  <a:lnTo>
                    <a:pt x="472" y="1726"/>
                  </a:lnTo>
                  <a:lnTo>
                    <a:pt x="468" y="1728"/>
                  </a:lnTo>
                  <a:lnTo>
                    <a:pt x="461" y="1730"/>
                  </a:lnTo>
                  <a:lnTo>
                    <a:pt x="448" y="1738"/>
                  </a:lnTo>
                  <a:lnTo>
                    <a:pt x="430" y="1751"/>
                  </a:lnTo>
                  <a:lnTo>
                    <a:pt x="408" y="1770"/>
                  </a:lnTo>
                  <a:lnTo>
                    <a:pt x="381" y="1794"/>
                  </a:lnTo>
                  <a:lnTo>
                    <a:pt x="373" y="1798"/>
                  </a:lnTo>
                  <a:lnTo>
                    <a:pt x="365" y="1800"/>
                  </a:lnTo>
                  <a:lnTo>
                    <a:pt x="358" y="1802"/>
                  </a:lnTo>
                  <a:lnTo>
                    <a:pt x="352" y="1803"/>
                  </a:lnTo>
                  <a:lnTo>
                    <a:pt x="341" y="1803"/>
                  </a:lnTo>
                  <a:lnTo>
                    <a:pt x="331" y="1802"/>
                  </a:lnTo>
                  <a:lnTo>
                    <a:pt x="315" y="1797"/>
                  </a:lnTo>
                  <a:lnTo>
                    <a:pt x="302" y="1790"/>
                  </a:lnTo>
                  <a:lnTo>
                    <a:pt x="296" y="1789"/>
                  </a:lnTo>
                  <a:lnTo>
                    <a:pt x="289" y="1789"/>
                  </a:lnTo>
                  <a:lnTo>
                    <a:pt x="286" y="1790"/>
                  </a:lnTo>
                  <a:lnTo>
                    <a:pt x="282" y="1791"/>
                  </a:lnTo>
                  <a:lnTo>
                    <a:pt x="279" y="1793"/>
                  </a:lnTo>
                  <a:lnTo>
                    <a:pt x="275" y="1797"/>
                  </a:lnTo>
                  <a:lnTo>
                    <a:pt x="265" y="1805"/>
                  </a:lnTo>
                  <a:lnTo>
                    <a:pt x="255" y="1818"/>
                  </a:lnTo>
                  <a:lnTo>
                    <a:pt x="242" y="1835"/>
                  </a:lnTo>
                  <a:lnTo>
                    <a:pt x="227" y="1857"/>
                  </a:lnTo>
                  <a:lnTo>
                    <a:pt x="206" y="1841"/>
                  </a:lnTo>
                  <a:lnTo>
                    <a:pt x="190" y="1828"/>
                  </a:lnTo>
                  <a:lnTo>
                    <a:pt x="178" y="1819"/>
                  </a:lnTo>
                  <a:lnTo>
                    <a:pt x="167" y="1812"/>
                  </a:lnTo>
                  <a:lnTo>
                    <a:pt x="161" y="1810"/>
                  </a:lnTo>
                  <a:lnTo>
                    <a:pt x="155" y="1808"/>
                  </a:lnTo>
                  <a:lnTo>
                    <a:pt x="149" y="1807"/>
                  </a:lnTo>
                  <a:lnTo>
                    <a:pt x="143" y="1806"/>
                  </a:lnTo>
                  <a:lnTo>
                    <a:pt x="127" y="1805"/>
                  </a:lnTo>
                  <a:lnTo>
                    <a:pt x="107" y="1805"/>
                  </a:lnTo>
                  <a:lnTo>
                    <a:pt x="95" y="1792"/>
                  </a:lnTo>
                  <a:lnTo>
                    <a:pt x="86" y="1780"/>
                  </a:lnTo>
                  <a:lnTo>
                    <a:pt x="69" y="1779"/>
                  </a:lnTo>
                  <a:lnTo>
                    <a:pt x="53" y="1779"/>
                  </a:lnTo>
                  <a:lnTo>
                    <a:pt x="37" y="1779"/>
                  </a:lnTo>
                  <a:lnTo>
                    <a:pt x="21" y="1779"/>
                  </a:lnTo>
                  <a:lnTo>
                    <a:pt x="16" y="1789"/>
                  </a:lnTo>
                  <a:lnTo>
                    <a:pt x="11" y="1800"/>
                  </a:lnTo>
                  <a:lnTo>
                    <a:pt x="6" y="1810"/>
                  </a:lnTo>
                  <a:lnTo>
                    <a:pt x="0" y="1821"/>
                  </a:lnTo>
                  <a:lnTo>
                    <a:pt x="5" y="1831"/>
                  </a:lnTo>
                  <a:lnTo>
                    <a:pt x="9" y="1841"/>
                  </a:lnTo>
                  <a:lnTo>
                    <a:pt x="13" y="1851"/>
                  </a:lnTo>
                  <a:lnTo>
                    <a:pt x="17" y="1862"/>
                  </a:lnTo>
                  <a:lnTo>
                    <a:pt x="16" y="1875"/>
                  </a:lnTo>
                  <a:lnTo>
                    <a:pt x="17" y="1887"/>
                  </a:lnTo>
                  <a:lnTo>
                    <a:pt x="18" y="1898"/>
                  </a:lnTo>
                  <a:lnTo>
                    <a:pt x="19" y="1910"/>
                  </a:lnTo>
                  <a:lnTo>
                    <a:pt x="21" y="1919"/>
                  </a:lnTo>
                  <a:lnTo>
                    <a:pt x="25" y="1929"/>
                  </a:lnTo>
                  <a:lnTo>
                    <a:pt x="27" y="1938"/>
                  </a:lnTo>
                  <a:lnTo>
                    <a:pt x="31" y="1947"/>
                  </a:lnTo>
                  <a:lnTo>
                    <a:pt x="35" y="1954"/>
                  </a:lnTo>
                  <a:lnTo>
                    <a:pt x="39" y="1961"/>
                  </a:lnTo>
                  <a:lnTo>
                    <a:pt x="45" y="1969"/>
                  </a:lnTo>
                  <a:lnTo>
                    <a:pt x="50" y="1975"/>
                  </a:lnTo>
                  <a:lnTo>
                    <a:pt x="62" y="1988"/>
                  </a:lnTo>
                  <a:lnTo>
                    <a:pt x="75" y="1998"/>
                  </a:lnTo>
                  <a:lnTo>
                    <a:pt x="90" y="2008"/>
                  </a:lnTo>
                  <a:lnTo>
                    <a:pt x="106" y="2017"/>
                  </a:lnTo>
                  <a:lnTo>
                    <a:pt x="123" y="2026"/>
                  </a:lnTo>
                  <a:lnTo>
                    <a:pt x="141" y="2035"/>
                  </a:lnTo>
                  <a:lnTo>
                    <a:pt x="178" y="2053"/>
                  </a:lnTo>
                  <a:lnTo>
                    <a:pt x="217" y="2074"/>
                  </a:lnTo>
                  <a:lnTo>
                    <a:pt x="215" y="2076"/>
                  </a:lnTo>
                  <a:lnTo>
                    <a:pt x="212" y="2077"/>
                  </a:lnTo>
                  <a:lnTo>
                    <a:pt x="209" y="2078"/>
                  </a:lnTo>
                  <a:lnTo>
                    <a:pt x="206" y="2078"/>
                  </a:lnTo>
                  <a:lnTo>
                    <a:pt x="198" y="2077"/>
                  </a:lnTo>
                  <a:lnTo>
                    <a:pt x="187" y="2074"/>
                  </a:lnTo>
                  <a:lnTo>
                    <a:pt x="163" y="2066"/>
                  </a:lnTo>
                  <a:lnTo>
                    <a:pt x="135" y="2055"/>
                  </a:lnTo>
                  <a:lnTo>
                    <a:pt x="107" y="2045"/>
                  </a:lnTo>
                  <a:lnTo>
                    <a:pt x="79" y="2034"/>
                  </a:lnTo>
                  <a:lnTo>
                    <a:pt x="66" y="2031"/>
                  </a:lnTo>
                  <a:lnTo>
                    <a:pt x="54" y="2028"/>
                  </a:lnTo>
                  <a:lnTo>
                    <a:pt x="45" y="2027"/>
                  </a:lnTo>
                  <a:lnTo>
                    <a:pt x="35" y="2027"/>
                  </a:lnTo>
                  <a:lnTo>
                    <a:pt x="28" y="2042"/>
                  </a:lnTo>
                  <a:lnTo>
                    <a:pt x="21" y="2056"/>
                  </a:lnTo>
                  <a:lnTo>
                    <a:pt x="53" y="2101"/>
                  </a:lnTo>
                  <a:lnTo>
                    <a:pt x="66" y="2103"/>
                  </a:lnTo>
                  <a:lnTo>
                    <a:pt x="78" y="2107"/>
                  </a:lnTo>
                  <a:lnTo>
                    <a:pt x="92" y="2113"/>
                  </a:lnTo>
                  <a:lnTo>
                    <a:pt x="107" y="2121"/>
                  </a:lnTo>
                  <a:lnTo>
                    <a:pt x="122" y="2130"/>
                  </a:lnTo>
                  <a:lnTo>
                    <a:pt x="136" y="2140"/>
                  </a:lnTo>
                  <a:lnTo>
                    <a:pt x="152" y="2152"/>
                  </a:lnTo>
                  <a:lnTo>
                    <a:pt x="168" y="2164"/>
                  </a:lnTo>
                  <a:lnTo>
                    <a:pt x="199" y="2190"/>
                  </a:lnTo>
                  <a:lnTo>
                    <a:pt x="229" y="2215"/>
                  </a:lnTo>
                  <a:lnTo>
                    <a:pt x="258" y="2238"/>
                  </a:lnTo>
                  <a:lnTo>
                    <a:pt x="282" y="2258"/>
                  </a:lnTo>
                  <a:lnTo>
                    <a:pt x="279" y="2302"/>
                  </a:lnTo>
                  <a:lnTo>
                    <a:pt x="275" y="2344"/>
                  </a:lnTo>
                  <a:lnTo>
                    <a:pt x="270" y="2386"/>
                  </a:lnTo>
                  <a:lnTo>
                    <a:pt x="267" y="2428"/>
                  </a:lnTo>
                  <a:lnTo>
                    <a:pt x="263" y="2471"/>
                  </a:lnTo>
                  <a:lnTo>
                    <a:pt x="260" y="2513"/>
                  </a:lnTo>
                  <a:lnTo>
                    <a:pt x="256" y="2556"/>
                  </a:lnTo>
                  <a:lnTo>
                    <a:pt x="253" y="2599"/>
                  </a:lnTo>
                  <a:lnTo>
                    <a:pt x="261" y="2604"/>
                  </a:lnTo>
                  <a:lnTo>
                    <a:pt x="270" y="2610"/>
                  </a:lnTo>
                  <a:lnTo>
                    <a:pt x="266" y="2631"/>
                  </a:lnTo>
                  <a:lnTo>
                    <a:pt x="260" y="2655"/>
                  </a:lnTo>
                  <a:lnTo>
                    <a:pt x="254" y="2681"/>
                  </a:lnTo>
                  <a:lnTo>
                    <a:pt x="247" y="2707"/>
                  </a:lnTo>
                  <a:lnTo>
                    <a:pt x="241" y="2734"/>
                  </a:lnTo>
                  <a:lnTo>
                    <a:pt x="237" y="2759"/>
                  </a:lnTo>
                  <a:lnTo>
                    <a:pt x="233" y="2784"/>
                  </a:lnTo>
                  <a:lnTo>
                    <a:pt x="231" y="2805"/>
                  </a:lnTo>
                  <a:lnTo>
                    <a:pt x="240" y="2813"/>
                  </a:lnTo>
                  <a:lnTo>
                    <a:pt x="247" y="2822"/>
                  </a:lnTo>
                  <a:lnTo>
                    <a:pt x="252" y="2829"/>
                  </a:lnTo>
                  <a:lnTo>
                    <a:pt x="255" y="2837"/>
                  </a:lnTo>
                  <a:lnTo>
                    <a:pt x="256" y="2845"/>
                  </a:lnTo>
                  <a:lnTo>
                    <a:pt x="256" y="2852"/>
                  </a:lnTo>
                  <a:lnTo>
                    <a:pt x="255" y="2860"/>
                  </a:lnTo>
                  <a:lnTo>
                    <a:pt x="253" y="2868"/>
                  </a:lnTo>
                  <a:lnTo>
                    <a:pt x="246" y="2886"/>
                  </a:lnTo>
                  <a:lnTo>
                    <a:pt x="240" y="2907"/>
                  </a:lnTo>
                  <a:lnTo>
                    <a:pt x="237" y="2920"/>
                  </a:lnTo>
                  <a:lnTo>
                    <a:pt x="235" y="2933"/>
                  </a:lnTo>
                  <a:lnTo>
                    <a:pt x="233" y="2947"/>
                  </a:lnTo>
                  <a:lnTo>
                    <a:pt x="231" y="2963"/>
                  </a:lnTo>
                  <a:lnTo>
                    <a:pt x="242" y="2976"/>
                  </a:lnTo>
                  <a:lnTo>
                    <a:pt x="250" y="2987"/>
                  </a:lnTo>
                  <a:lnTo>
                    <a:pt x="258" y="2998"/>
                  </a:lnTo>
                  <a:lnTo>
                    <a:pt x="263" y="3010"/>
                  </a:lnTo>
                  <a:lnTo>
                    <a:pt x="267" y="3021"/>
                  </a:lnTo>
                  <a:lnTo>
                    <a:pt x="270" y="3033"/>
                  </a:lnTo>
                  <a:lnTo>
                    <a:pt x="274" y="3045"/>
                  </a:lnTo>
                  <a:lnTo>
                    <a:pt x="275" y="3057"/>
                  </a:lnTo>
                  <a:lnTo>
                    <a:pt x="276" y="3083"/>
                  </a:lnTo>
                  <a:lnTo>
                    <a:pt x="276" y="3111"/>
                  </a:lnTo>
                  <a:lnTo>
                    <a:pt x="274" y="3142"/>
                  </a:lnTo>
                  <a:lnTo>
                    <a:pt x="273" y="3176"/>
                  </a:lnTo>
                  <a:lnTo>
                    <a:pt x="285" y="3186"/>
                  </a:lnTo>
                  <a:lnTo>
                    <a:pt x="299" y="3198"/>
                  </a:lnTo>
                  <a:lnTo>
                    <a:pt x="299" y="3218"/>
                  </a:lnTo>
                  <a:lnTo>
                    <a:pt x="299" y="3239"/>
                  </a:lnTo>
                  <a:lnTo>
                    <a:pt x="300" y="3260"/>
                  </a:lnTo>
                  <a:lnTo>
                    <a:pt x="300" y="3280"/>
                  </a:lnTo>
                  <a:lnTo>
                    <a:pt x="300" y="3301"/>
                  </a:lnTo>
                  <a:lnTo>
                    <a:pt x="301" y="3322"/>
                  </a:lnTo>
                  <a:lnTo>
                    <a:pt x="301" y="3344"/>
                  </a:lnTo>
                  <a:lnTo>
                    <a:pt x="302" y="3364"/>
                  </a:lnTo>
                  <a:lnTo>
                    <a:pt x="312" y="3372"/>
                  </a:lnTo>
                  <a:lnTo>
                    <a:pt x="321" y="3381"/>
                  </a:lnTo>
                  <a:lnTo>
                    <a:pt x="332" y="3389"/>
                  </a:lnTo>
                  <a:lnTo>
                    <a:pt x="341" y="3397"/>
                  </a:lnTo>
                  <a:lnTo>
                    <a:pt x="342" y="3423"/>
                  </a:lnTo>
                  <a:lnTo>
                    <a:pt x="343" y="3446"/>
                  </a:lnTo>
                  <a:lnTo>
                    <a:pt x="345" y="3469"/>
                  </a:lnTo>
                  <a:lnTo>
                    <a:pt x="348" y="3492"/>
                  </a:lnTo>
                  <a:lnTo>
                    <a:pt x="351" y="3515"/>
                  </a:lnTo>
                  <a:lnTo>
                    <a:pt x="354" y="3538"/>
                  </a:lnTo>
                  <a:lnTo>
                    <a:pt x="359" y="3563"/>
                  </a:lnTo>
                  <a:lnTo>
                    <a:pt x="364" y="3589"/>
                  </a:lnTo>
                  <a:lnTo>
                    <a:pt x="348" y="3597"/>
                  </a:lnTo>
                  <a:lnTo>
                    <a:pt x="331" y="3602"/>
                  </a:lnTo>
                  <a:lnTo>
                    <a:pt x="315" y="3606"/>
                  </a:lnTo>
                  <a:lnTo>
                    <a:pt x="298" y="3609"/>
                  </a:lnTo>
                  <a:lnTo>
                    <a:pt x="282" y="3612"/>
                  </a:lnTo>
                  <a:lnTo>
                    <a:pt x="265" y="3615"/>
                  </a:lnTo>
                  <a:lnTo>
                    <a:pt x="248" y="3620"/>
                  </a:lnTo>
                  <a:lnTo>
                    <a:pt x="230" y="3628"/>
                  </a:lnTo>
                  <a:lnTo>
                    <a:pt x="247" y="3649"/>
                  </a:lnTo>
                  <a:lnTo>
                    <a:pt x="275" y="3649"/>
                  </a:lnTo>
                  <a:lnTo>
                    <a:pt x="301" y="3648"/>
                  </a:lnTo>
                  <a:lnTo>
                    <a:pt x="326" y="3645"/>
                  </a:lnTo>
                  <a:lnTo>
                    <a:pt x="352" y="3642"/>
                  </a:lnTo>
                  <a:lnTo>
                    <a:pt x="376" y="3636"/>
                  </a:lnTo>
                  <a:lnTo>
                    <a:pt x="400" y="3631"/>
                  </a:lnTo>
                  <a:lnTo>
                    <a:pt x="424" y="3625"/>
                  </a:lnTo>
                  <a:lnTo>
                    <a:pt x="447" y="3617"/>
                  </a:lnTo>
                  <a:lnTo>
                    <a:pt x="493" y="3605"/>
                  </a:lnTo>
                  <a:lnTo>
                    <a:pt x="540" y="3592"/>
                  </a:lnTo>
                  <a:lnTo>
                    <a:pt x="563" y="3588"/>
                  </a:lnTo>
                  <a:lnTo>
                    <a:pt x="587" y="3583"/>
                  </a:lnTo>
                  <a:lnTo>
                    <a:pt x="611" y="3581"/>
                  </a:lnTo>
                  <a:lnTo>
                    <a:pt x="637" y="3580"/>
                  </a:lnTo>
                  <a:lnTo>
                    <a:pt x="658" y="3592"/>
                  </a:lnTo>
                  <a:lnTo>
                    <a:pt x="676" y="3604"/>
                  </a:lnTo>
                  <a:lnTo>
                    <a:pt x="694" y="3614"/>
                  </a:lnTo>
                  <a:lnTo>
                    <a:pt x="711" y="3625"/>
                  </a:lnTo>
                  <a:lnTo>
                    <a:pt x="740" y="3646"/>
                  </a:lnTo>
                  <a:lnTo>
                    <a:pt x="765" y="3665"/>
                  </a:lnTo>
                  <a:lnTo>
                    <a:pt x="789" y="3682"/>
                  </a:lnTo>
                  <a:lnTo>
                    <a:pt x="810" y="3698"/>
                  </a:lnTo>
                  <a:lnTo>
                    <a:pt x="819" y="3704"/>
                  </a:lnTo>
                  <a:lnTo>
                    <a:pt x="829" y="3710"/>
                  </a:lnTo>
                  <a:lnTo>
                    <a:pt x="838" y="3716"/>
                  </a:lnTo>
                  <a:lnTo>
                    <a:pt x="849" y="3721"/>
                  </a:lnTo>
                  <a:lnTo>
                    <a:pt x="858" y="3724"/>
                  </a:lnTo>
                  <a:lnTo>
                    <a:pt x="869" y="3727"/>
                  </a:lnTo>
                  <a:lnTo>
                    <a:pt x="878" y="3729"/>
                  </a:lnTo>
                  <a:lnTo>
                    <a:pt x="890" y="3730"/>
                  </a:lnTo>
                  <a:lnTo>
                    <a:pt x="902" y="3730"/>
                  </a:lnTo>
                  <a:lnTo>
                    <a:pt x="913" y="3729"/>
                  </a:lnTo>
                  <a:lnTo>
                    <a:pt x="926" y="3727"/>
                  </a:lnTo>
                  <a:lnTo>
                    <a:pt x="940" y="3725"/>
                  </a:lnTo>
                  <a:lnTo>
                    <a:pt x="954" y="3721"/>
                  </a:lnTo>
                  <a:lnTo>
                    <a:pt x="970" y="3714"/>
                  </a:lnTo>
                  <a:lnTo>
                    <a:pt x="987" y="3708"/>
                  </a:lnTo>
                  <a:lnTo>
                    <a:pt x="1005" y="3701"/>
                  </a:lnTo>
                  <a:lnTo>
                    <a:pt x="1025" y="3691"/>
                  </a:lnTo>
                  <a:lnTo>
                    <a:pt x="1046" y="3681"/>
                  </a:lnTo>
                  <a:lnTo>
                    <a:pt x="1069" y="3668"/>
                  </a:lnTo>
                  <a:lnTo>
                    <a:pt x="1094" y="3654"/>
                  </a:lnTo>
                  <a:lnTo>
                    <a:pt x="1105" y="3653"/>
                  </a:lnTo>
                  <a:lnTo>
                    <a:pt x="1117" y="3654"/>
                  </a:lnTo>
                  <a:lnTo>
                    <a:pt x="1127" y="3655"/>
                  </a:lnTo>
                  <a:lnTo>
                    <a:pt x="1138" y="3658"/>
                  </a:lnTo>
                  <a:lnTo>
                    <a:pt x="1148" y="3662"/>
                  </a:lnTo>
                  <a:lnTo>
                    <a:pt x="1158" y="3667"/>
                  </a:lnTo>
                  <a:lnTo>
                    <a:pt x="1167" y="3672"/>
                  </a:lnTo>
                  <a:lnTo>
                    <a:pt x="1177" y="3679"/>
                  </a:lnTo>
                  <a:lnTo>
                    <a:pt x="1195" y="3693"/>
                  </a:lnTo>
                  <a:lnTo>
                    <a:pt x="1212" y="3709"/>
                  </a:lnTo>
                  <a:lnTo>
                    <a:pt x="1230" y="3726"/>
                  </a:lnTo>
                  <a:lnTo>
                    <a:pt x="1247" y="3743"/>
                  </a:lnTo>
                  <a:lnTo>
                    <a:pt x="1265" y="3759"/>
                  </a:lnTo>
                  <a:lnTo>
                    <a:pt x="1285" y="3773"/>
                  </a:lnTo>
                  <a:lnTo>
                    <a:pt x="1294" y="3779"/>
                  </a:lnTo>
                  <a:lnTo>
                    <a:pt x="1305" y="3784"/>
                  </a:lnTo>
                  <a:lnTo>
                    <a:pt x="1315" y="3788"/>
                  </a:lnTo>
                  <a:lnTo>
                    <a:pt x="1327" y="3792"/>
                  </a:lnTo>
                  <a:lnTo>
                    <a:pt x="1338" y="3794"/>
                  </a:lnTo>
                  <a:lnTo>
                    <a:pt x="1350" y="3796"/>
                  </a:lnTo>
                  <a:lnTo>
                    <a:pt x="1364" y="3796"/>
                  </a:lnTo>
                  <a:lnTo>
                    <a:pt x="1376" y="3794"/>
                  </a:lnTo>
                  <a:lnTo>
                    <a:pt x="1391" y="3791"/>
                  </a:lnTo>
                  <a:lnTo>
                    <a:pt x="1406" y="3786"/>
                  </a:lnTo>
                  <a:lnTo>
                    <a:pt x="1422" y="3780"/>
                  </a:lnTo>
                  <a:lnTo>
                    <a:pt x="1438" y="3772"/>
                  </a:lnTo>
                  <a:lnTo>
                    <a:pt x="1485" y="3733"/>
                  </a:lnTo>
                  <a:lnTo>
                    <a:pt x="1526" y="3702"/>
                  </a:lnTo>
                  <a:lnTo>
                    <a:pt x="1543" y="3689"/>
                  </a:lnTo>
                  <a:lnTo>
                    <a:pt x="1560" y="3677"/>
                  </a:lnTo>
                  <a:lnTo>
                    <a:pt x="1575" y="3668"/>
                  </a:lnTo>
                  <a:lnTo>
                    <a:pt x="1590" y="3661"/>
                  </a:lnTo>
                  <a:lnTo>
                    <a:pt x="1602" y="3654"/>
                  </a:lnTo>
                  <a:lnTo>
                    <a:pt x="1614" y="3650"/>
                  </a:lnTo>
                  <a:lnTo>
                    <a:pt x="1625" y="3647"/>
                  </a:lnTo>
                  <a:lnTo>
                    <a:pt x="1635" y="3645"/>
                  </a:lnTo>
                  <a:lnTo>
                    <a:pt x="1645" y="3645"/>
                  </a:lnTo>
                  <a:lnTo>
                    <a:pt x="1655" y="3646"/>
                  </a:lnTo>
                  <a:lnTo>
                    <a:pt x="1663" y="3648"/>
                  </a:lnTo>
                  <a:lnTo>
                    <a:pt x="1672" y="3651"/>
                  </a:lnTo>
                  <a:lnTo>
                    <a:pt x="1681" y="3655"/>
                  </a:lnTo>
                  <a:lnTo>
                    <a:pt x="1690" y="3662"/>
                  </a:lnTo>
                  <a:lnTo>
                    <a:pt x="1698" y="3668"/>
                  </a:lnTo>
                  <a:lnTo>
                    <a:pt x="1708" y="3676"/>
                  </a:lnTo>
                  <a:lnTo>
                    <a:pt x="1727" y="3694"/>
                  </a:lnTo>
                  <a:lnTo>
                    <a:pt x="1748" y="3717"/>
                  </a:lnTo>
                  <a:lnTo>
                    <a:pt x="1773" y="3741"/>
                  </a:lnTo>
                  <a:lnTo>
                    <a:pt x="1803" y="3768"/>
                  </a:lnTo>
                  <a:lnTo>
                    <a:pt x="1820" y="3783"/>
                  </a:lnTo>
                  <a:lnTo>
                    <a:pt x="1838" y="3798"/>
                  </a:lnTo>
                  <a:lnTo>
                    <a:pt x="1857" y="3813"/>
                  </a:lnTo>
                  <a:lnTo>
                    <a:pt x="1878" y="3829"/>
                  </a:lnTo>
                  <a:lnTo>
                    <a:pt x="1901" y="3829"/>
                  </a:lnTo>
                  <a:lnTo>
                    <a:pt x="1923" y="3828"/>
                  </a:lnTo>
                  <a:lnTo>
                    <a:pt x="1945" y="3828"/>
                  </a:lnTo>
                  <a:lnTo>
                    <a:pt x="1967" y="3828"/>
                  </a:lnTo>
                  <a:lnTo>
                    <a:pt x="2008" y="3798"/>
                  </a:lnTo>
                  <a:lnTo>
                    <a:pt x="2042" y="3770"/>
                  </a:lnTo>
                  <a:lnTo>
                    <a:pt x="2071" y="3746"/>
                  </a:lnTo>
                  <a:lnTo>
                    <a:pt x="2095" y="3724"/>
                  </a:lnTo>
                  <a:lnTo>
                    <a:pt x="2115" y="3706"/>
                  </a:lnTo>
                  <a:lnTo>
                    <a:pt x="2133" y="3691"/>
                  </a:lnTo>
                  <a:lnTo>
                    <a:pt x="2140" y="3685"/>
                  </a:lnTo>
                  <a:lnTo>
                    <a:pt x="2149" y="3681"/>
                  </a:lnTo>
                  <a:lnTo>
                    <a:pt x="2156" y="3676"/>
                  </a:lnTo>
                  <a:lnTo>
                    <a:pt x="2164" y="3673"/>
                  </a:lnTo>
                  <a:lnTo>
                    <a:pt x="2172" y="3672"/>
                  </a:lnTo>
                  <a:lnTo>
                    <a:pt x="2179" y="3671"/>
                  </a:lnTo>
                  <a:lnTo>
                    <a:pt x="2188" y="3672"/>
                  </a:lnTo>
                  <a:lnTo>
                    <a:pt x="2196" y="3673"/>
                  </a:lnTo>
                  <a:lnTo>
                    <a:pt x="2206" y="3676"/>
                  </a:lnTo>
                  <a:lnTo>
                    <a:pt x="2215" y="3681"/>
                  </a:lnTo>
                  <a:lnTo>
                    <a:pt x="2226" y="3687"/>
                  </a:lnTo>
                  <a:lnTo>
                    <a:pt x="2237" y="3693"/>
                  </a:lnTo>
                  <a:lnTo>
                    <a:pt x="2264" y="3712"/>
                  </a:lnTo>
                  <a:lnTo>
                    <a:pt x="2296" y="3736"/>
                  </a:lnTo>
                  <a:lnTo>
                    <a:pt x="2334" y="3766"/>
                  </a:lnTo>
                  <a:lnTo>
                    <a:pt x="2379" y="3802"/>
                  </a:lnTo>
                  <a:lnTo>
                    <a:pt x="2390" y="3804"/>
                  </a:lnTo>
                  <a:lnTo>
                    <a:pt x="2401" y="3804"/>
                  </a:lnTo>
                  <a:lnTo>
                    <a:pt x="2413" y="3803"/>
                  </a:lnTo>
                  <a:lnTo>
                    <a:pt x="2423" y="3802"/>
                  </a:lnTo>
                  <a:lnTo>
                    <a:pt x="2434" y="3800"/>
                  </a:lnTo>
                  <a:lnTo>
                    <a:pt x="2444" y="3797"/>
                  </a:lnTo>
                  <a:lnTo>
                    <a:pt x="2455" y="3793"/>
                  </a:lnTo>
                  <a:lnTo>
                    <a:pt x="2464" y="3788"/>
                  </a:lnTo>
                  <a:lnTo>
                    <a:pt x="2484" y="3778"/>
                  </a:lnTo>
                  <a:lnTo>
                    <a:pt x="2503" y="3765"/>
                  </a:lnTo>
                  <a:lnTo>
                    <a:pt x="2521" y="3751"/>
                  </a:lnTo>
                  <a:lnTo>
                    <a:pt x="2539" y="3737"/>
                  </a:lnTo>
                  <a:lnTo>
                    <a:pt x="2573" y="3707"/>
                  </a:lnTo>
                  <a:lnTo>
                    <a:pt x="2606" y="3681"/>
                  </a:lnTo>
                  <a:lnTo>
                    <a:pt x="2621" y="3670"/>
                  </a:lnTo>
                  <a:lnTo>
                    <a:pt x="2636" y="3662"/>
                  </a:lnTo>
                  <a:lnTo>
                    <a:pt x="2644" y="3658"/>
                  </a:lnTo>
                  <a:lnTo>
                    <a:pt x="2651" y="3656"/>
                  </a:lnTo>
                  <a:lnTo>
                    <a:pt x="2659" y="3655"/>
                  </a:lnTo>
                  <a:lnTo>
                    <a:pt x="2666" y="3654"/>
                  </a:lnTo>
                  <a:lnTo>
                    <a:pt x="2702" y="3667"/>
                  </a:lnTo>
                  <a:lnTo>
                    <a:pt x="2735" y="3679"/>
                  </a:lnTo>
                  <a:lnTo>
                    <a:pt x="2764" y="3689"/>
                  </a:lnTo>
                  <a:lnTo>
                    <a:pt x="2791" y="3697"/>
                  </a:lnTo>
                  <a:lnTo>
                    <a:pt x="2818" y="3703"/>
                  </a:lnTo>
                  <a:lnTo>
                    <a:pt x="2842" y="3708"/>
                  </a:lnTo>
                  <a:lnTo>
                    <a:pt x="2866" y="3710"/>
                  </a:lnTo>
                  <a:lnTo>
                    <a:pt x="2890" y="3711"/>
                  </a:lnTo>
                  <a:lnTo>
                    <a:pt x="2901" y="3710"/>
                  </a:lnTo>
                  <a:lnTo>
                    <a:pt x="2913" y="3709"/>
                  </a:lnTo>
                  <a:lnTo>
                    <a:pt x="2924" y="3708"/>
                  </a:lnTo>
                  <a:lnTo>
                    <a:pt x="2937" y="3706"/>
                  </a:lnTo>
                  <a:lnTo>
                    <a:pt x="2962" y="3700"/>
                  </a:lnTo>
                  <a:lnTo>
                    <a:pt x="2990" y="3691"/>
                  </a:lnTo>
                  <a:lnTo>
                    <a:pt x="3018" y="3680"/>
                  </a:lnTo>
                  <a:lnTo>
                    <a:pt x="3050" y="3666"/>
                  </a:lnTo>
                  <a:lnTo>
                    <a:pt x="3086" y="3649"/>
                  </a:lnTo>
                  <a:lnTo>
                    <a:pt x="3124" y="3629"/>
                  </a:lnTo>
                  <a:lnTo>
                    <a:pt x="3118" y="3621"/>
                  </a:lnTo>
                  <a:lnTo>
                    <a:pt x="3111" y="3615"/>
                  </a:lnTo>
                  <a:lnTo>
                    <a:pt x="3106" y="3610"/>
                  </a:lnTo>
                  <a:lnTo>
                    <a:pt x="3101" y="3606"/>
                  </a:lnTo>
                  <a:lnTo>
                    <a:pt x="3095" y="3602"/>
                  </a:lnTo>
                  <a:lnTo>
                    <a:pt x="3090" y="3599"/>
                  </a:lnTo>
                  <a:lnTo>
                    <a:pt x="3086" y="3598"/>
                  </a:lnTo>
                  <a:lnTo>
                    <a:pt x="3081" y="3597"/>
                  </a:lnTo>
                  <a:lnTo>
                    <a:pt x="3076" y="3597"/>
                  </a:lnTo>
                  <a:lnTo>
                    <a:pt x="3072" y="3598"/>
                  </a:lnTo>
                  <a:lnTo>
                    <a:pt x="3068" y="3600"/>
                  </a:lnTo>
                  <a:lnTo>
                    <a:pt x="3064" y="3601"/>
                  </a:lnTo>
                  <a:lnTo>
                    <a:pt x="3056" y="3608"/>
                  </a:lnTo>
                  <a:lnTo>
                    <a:pt x="3049" y="3614"/>
                  </a:lnTo>
                  <a:lnTo>
                    <a:pt x="3033" y="3631"/>
                  </a:lnTo>
                  <a:lnTo>
                    <a:pt x="3017" y="3648"/>
                  </a:lnTo>
                  <a:lnTo>
                    <a:pt x="3009" y="3655"/>
                  </a:lnTo>
                  <a:lnTo>
                    <a:pt x="2999" y="3661"/>
                  </a:lnTo>
                  <a:lnTo>
                    <a:pt x="2994" y="3663"/>
                  </a:lnTo>
                  <a:lnTo>
                    <a:pt x="2989" y="3665"/>
                  </a:lnTo>
                  <a:lnTo>
                    <a:pt x="2984" y="3666"/>
                  </a:lnTo>
                  <a:lnTo>
                    <a:pt x="2978" y="3666"/>
                  </a:lnTo>
                  <a:lnTo>
                    <a:pt x="2976" y="3653"/>
                  </a:lnTo>
                  <a:lnTo>
                    <a:pt x="2975" y="3642"/>
                  </a:lnTo>
                  <a:lnTo>
                    <a:pt x="2976" y="3630"/>
                  </a:lnTo>
                  <a:lnTo>
                    <a:pt x="2976" y="3619"/>
                  </a:lnTo>
                  <a:lnTo>
                    <a:pt x="2979" y="3598"/>
                  </a:lnTo>
                  <a:lnTo>
                    <a:pt x="2980" y="3577"/>
                  </a:lnTo>
                  <a:lnTo>
                    <a:pt x="3004" y="3555"/>
                  </a:lnTo>
                  <a:lnTo>
                    <a:pt x="3028" y="3532"/>
                  </a:lnTo>
                  <a:lnTo>
                    <a:pt x="3051" y="3509"/>
                  </a:lnTo>
                  <a:lnTo>
                    <a:pt x="3075" y="3487"/>
                  </a:lnTo>
                  <a:lnTo>
                    <a:pt x="3099" y="3465"/>
                  </a:lnTo>
                  <a:lnTo>
                    <a:pt x="3122" y="3443"/>
                  </a:lnTo>
                  <a:lnTo>
                    <a:pt x="3146" y="3420"/>
                  </a:lnTo>
                  <a:lnTo>
                    <a:pt x="3169" y="3397"/>
                  </a:lnTo>
                  <a:lnTo>
                    <a:pt x="3169" y="3394"/>
                  </a:lnTo>
                  <a:lnTo>
                    <a:pt x="3139" y="3378"/>
                  </a:lnTo>
                  <a:lnTo>
                    <a:pt x="3109" y="3364"/>
                  </a:lnTo>
                  <a:lnTo>
                    <a:pt x="3079" y="3349"/>
                  </a:lnTo>
                  <a:lnTo>
                    <a:pt x="3049" y="3333"/>
                  </a:lnTo>
                  <a:lnTo>
                    <a:pt x="3050" y="3308"/>
                  </a:lnTo>
                  <a:lnTo>
                    <a:pt x="3050" y="3282"/>
                  </a:lnTo>
                  <a:lnTo>
                    <a:pt x="3052" y="3257"/>
                  </a:lnTo>
                  <a:lnTo>
                    <a:pt x="3054" y="3232"/>
                  </a:lnTo>
                  <a:lnTo>
                    <a:pt x="3056" y="3220"/>
                  </a:lnTo>
                  <a:lnTo>
                    <a:pt x="3058" y="3208"/>
                  </a:lnTo>
                  <a:lnTo>
                    <a:pt x="3063" y="3198"/>
                  </a:lnTo>
                  <a:lnTo>
                    <a:pt x="3067" y="3186"/>
                  </a:lnTo>
                  <a:lnTo>
                    <a:pt x="3071" y="3177"/>
                  </a:lnTo>
                  <a:lnTo>
                    <a:pt x="3077" y="3167"/>
                  </a:lnTo>
                  <a:lnTo>
                    <a:pt x="3085" y="3158"/>
                  </a:lnTo>
                  <a:lnTo>
                    <a:pt x="3093" y="3150"/>
                  </a:lnTo>
                  <a:lnTo>
                    <a:pt x="3086" y="3105"/>
                  </a:lnTo>
                  <a:lnTo>
                    <a:pt x="3080" y="3058"/>
                  </a:lnTo>
                  <a:lnTo>
                    <a:pt x="3074" y="3012"/>
                  </a:lnTo>
                  <a:lnTo>
                    <a:pt x="3071" y="2965"/>
                  </a:lnTo>
                  <a:lnTo>
                    <a:pt x="3068" y="2918"/>
                  </a:lnTo>
                  <a:lnTo>
                    <a:pt x="3066" y="2871"/>
                  </a:lnTo>
                  <a:lnTo>
                    <a:pt x="3066" y="2824"/>
                  </a:lnTo>
                  <a:lnTo>
                    <a:pt x="3066" y="2776"/>
                  </a:lnTo>
                  <a:lnTo>
                    <a:pt x="3066" y="2729"/>
                  </a:lnTo>
                  <a:lnTo>
                    <a:pt x="3068" y="2681"/>
                  </a:lnTo>
                  <a:lnTo>
                    <a:pt x="3069" y="2635"/>
                  </a:lnTo>
                  <a:lnTo>
                    <a:pt x="3071" y="2587"/>
                  </a:lnTo>
                  <a:lnTo>
                    <a:pt x="3074" y="2540"/>
                  </a:lnTo>
                  <a:lnTo>
                    <a:pt x="3077" y="2494"/>
                  </a:lnTo>
                  <a:lnTo>
                    <a:pt x="3080" y="2449"/>
                  </a:lnTo>
                  <a:lnTo>
                    <a:pt x="3083" y="2402"/>
                  </a:lnTo>
                  <a:lnTo>
                    <a:pt x="3095" y="2383"/>
                  </a:lnTo>
                  <a:lnTo>
                    <a:pt x="3108" y="2363"/>
                  </a:lnTo>
                  <a:lnTo>
                    <a:pt x="3121" y="2344"/>
                  </a:lnTo>
                  <a:lnTo>
                    <a:pt x="3133" y="2325"/>
                  </a:lnTo>
                  <a:lnTo>
                    <a:pt x="3147" y="2310"/>
                  </a:lnTo>
                  <a:lnTo>
                    <a:pt x="3160" y="2297"/>
                  </a:lnTo>
                  <a:lnTo>
                    <a:pt x="3173" y="2285"/>
                  </a:lnTo>
                  <a:lnTo>
                    <a:pt x="3187" y="2274"/>
                  </a:lnTo>
                  <a:lnTo>
                    <a:pt x="3216" y="2253"/>
                  </a:lnTo>
                  <a:lnTo>
                    <a:pt x="3245" y="2234"/>
                  </a:lnTo>
                  <a:lnTo>
                    <a:pt x="3274" y="2215"/>
                  </a:lnTo>
                  <a:lnTo>
                    <a:pt x="3303" y="2194"/>
                  </a:lnTo>
                  <a:lnTo>
                    <a:pt x="3317" y="2183"/>
                  </a:lnTo>
                  <a:lnTo>
                    <a:pt x="3331" y="2171"/>
                  </a:lnTo>
                  <a:lnTo>
                    <a:pt x="3344" y="2158"/>
                  </a:lnTo>
                  <a:lnTo>
                    <a:pt x="3358" y="2143"/>
                  </a:lnTo>
                  <a:lnTo>
                    <a:pt x="3340" y="2119"/>
                  </a:lnTo>
                  <a:lnTo>
                    <a:pt x="3316" y="2124"/>
                  </a:lnTo>
                  <a:lnTo>
                    <a:pt x="3293" y="2130"/>
                  </a:lnTo>
                  <a:lnTo>
                    <a:pt x="3272" y="2137"/>
                  </a:lnTo>
                  <a:lnTo>
                    <a:pt x="3253" y="2143"/>
                  </a:lnTo>
                  <a:lnTo>
                    <a:pt x="3233" y="2151"/>
                  </a:lnTo>
                  <a:lnTo>
                    <a:pt x="3214" y="2159"/>
                  </a:lnTo>
                  <a:lnTo>
                    <a:pt x="3194" y="2169"/>
                  </a:lnTo>
                  <a:lnTo>
                    <a:pt x="3172" y="2180"/>
                  </a:lnTo>
                  <a:lnTo>
                    <a:pt x="3171" y="2174"/>
                  </a:lnTo>
                  <a:lnTo>
                    <a:pt x="3171" y="2167"/>
                  </a:lnTo>
                  <a:lnTo>
                    <a:pt x="3173" y="2162"/>
                  </a:lnTo>
                  <a:lnTo>
                    <a:pt x="3177" y="2157"/>
                  </a:lnTo>
                  <a:lnTo>
                    <a:pt x="3182" y="2153"/>
                  </a:lnTo>
                  <a:lnTo>
                    <a:pt x="3189" y="2148"/>
                  </a:lnTo>
                  <a:lnTo>
                    <a:pt x="3197" y="2143"/>
                  </a:lnTo>
                  <a:lnTo>
                    <a:pt x="3205" y="2139"/>
                  </a:lnTo>
                  <a:lnTo>
                    <a:pt x="3225" y="2130"/>
                  </a:lnTo>
                  <a:lnTo>
                    <a:pt x="3247" y="2120"/>
                  </a:lnTo>
                  <a:lnTo>
                    <a:pt x="3272" y="2109"/>
                  </a:lnTo>
                  <a:lnTo>
                    <a:pt x="3295" y="2096"/>
                  </a:lnTo>
                  <a:lnTo>
                    <a:pt x="3306" y="2088"/>
                  </a:lnTo>
                  <a:lnTo>
                    <a:pt x="3317" y="2080"/>
                  </a:lnTo>
                  <a:lnTo>
                    <a:pt x="3328" y="2070"/>
                  </a:lnTo>
                  <a:lnTo>
                    <a:pt x="3337" y="2061"/>
                  </a:lnTo>
                  <a:lnTo>
                    <a:pt x="3345" y="2050"/>
                  </a:lnTo>
                  <a:lnTo>
                    <a:pt x="3354" y="2037"/>
                  </a:lnTo>
                  <a:lnTo>
                    <a:pt x="3360" y="2025"/>
                  </a:lnTo>
                  <a:lnTo>
                    <a:pt x="3366" y="2010"/>
                  </a:lnTo>
                  <a:lnTo>
                    <a:pt x="3369" y="1995"/>
                  </a:lnTo>
                  <a:lnTo>
                    <a:pt x="3371" y="1977"/>
                  </a:lnTo>
                  <a:lnTo>
                    <a:pt x="3371" y="1959"/>
                  </a:lnTo>
                  <a:lnTo>
                    <a:pt x="3370" y="1939"/>
                  </a:lnTo>
                  <a:lnTo>
                    <a:pt x="3366" y="1918"/>
                  </a:lnTo>
                  <a:lnTo>
                    <a:pt x="3359" y="1895"/>
                  </a:lnTo>
                  <a:lnTo>
                    <a:pt x="3352" y="1871"/>
                  </a:lnTo>
                  <a:lnTo>
                    <a:pt x="3340" y="1844"/>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36" name="Freeform 15">
              <a:extLst>
                <a:ext uri="{FF2B5EF4-FFF2-40B4-BE49-F238E27FC236}">
                  <a16:creationId xmlns:a16="http://schemas.microsoft.com/office/drawing/2014/main" id="{6FA64304-FB80-7560-7D48-69B6880A6E85}"/>
                </a:ext>
              </a:extLst>
            </p:cNvPr>
            <p:cNvSpPr>
              <a:spLocks/>
            </p:cNvSpPr>
            <p:nvPr userDrawn="1"/>
          </p:nvSpPr>
          <p:spPr bwMode="auto">
            <a:xfrm>
              <a:off x="776288" y="703263"/>
              <a:ext cx="33338" cy="38100"/>
            </a:xfrm>
            <a:custGeom>
              <a:avLst/>
              <a:gdLst>
                <a:gd name="T0" fmla="*/ 0 w 304"/>
                <a:gd name="T1" fmla="*/ 0 h 338"/>
                <a:gd name="T2" fmla="*/ 0 w 304"/>
                <a:gd name="T3" fmla="*/ 0 h 338"/>
                <a:gd name="T4" fmla="*/ 0 w 304"/>
                <a:gd name="T5" fmla="*/ 0 h 338"/>
                <a:gd name="T6" fmla="*/ 0 w 304"/>
                <a:gd name="T7" fmla="*/ 0 h 338"/>
                <a:gd name="T8" fmla="*/ 0 w 304"/>
                <a:gd name="T9" fmla="*/ 0 h 338"/>
                <a:gd name="T10" fmla="*/ 0 w 304"/>
                <a:gd name="T11" fmla="*/ 0 h 338"/>
                <a:gd name="T12" fmla="*/ 0 w 304"/>
                <a:gd name="T13" fmla="*/ 0 h 338"/>
                <a:gd name="T14" fmla="*/ 0 w 304"/>
                <a:gd name="T15" fmla="*/ 0 h 338"/>
                <a:gd name="T16" fmla="*/ 0 w 304"/>
                <a:gd name="T17" fmla="*/ 0 h 338"/>
                <a:gd name="T18" fmla="*/ 0 w 304"/>
                <a:gd name="T19" fmla="*/ 0 h 338"/>
                <a:gd name="T20" fmla="*/ 0 w 304"/>
                <a:gd name="T21" fmla="*/ 0 h 338"/>
                <a:gd name="T22" fmla="*/ 0 w 304"/>
                <a:gd name="T23" fmla="*/ 0 h 338"/>
                <a:gd name="T24" fmla="*/ 0 w 304"/>
                <a:gd name="T25" fmla="*/ 0 h 338"/>
                <a:gd name="T26" fmla="*/ 0 w 304"/>
                <a:gd name="T27" fmla="*/ 0 h 338"/>
                <a:gd name="T28" fmla="*/ 0 w 304"/>
                <a:gd name="T29" fmla="*/ 0 h 338"/>
                <a:gd name="T30" fmla="*/ 0 w 304"/>
                <a:gd name="T31" fmla="*/ 0 h 338"/>
                <a:gd name="T32" fmla="*/ 0 w 304"/>
                <a:gd name="T33" fmla="*/ 0 h 338"/>
                <a:gd name="T34" fmla="*/ 0 w 304"/>
                <a:gd name="T35" fmla="*/ 0 h 338"/>
                <a:gd name="T36" fmla="*/ 0 w 304"/>
                <a:gd name="T37" fmla="*/ 0 h 338"/>
                <a:gd name="T38" fmla="*/ 0 w 304"/>
                <a:gd name="T39" fmla="*/ 0 h 338"/>
                <a:gd name="T40" fmla="*/ 0 w 304"/>
                <a:gd name="T41" fmla="*/ 0 h 338"/>
                <a:gd name="T42" fmla="*/ 0 w 304"/>
                <a:gd name="T43" fmla="*/ 0 h 338"/>
                <a:gd name="T44" fmla="*/ 0 w 304"/>
                <a:gd name="T45" fmla="*/ 0 h 338"/>
                <a:gd name="T46" fmla="*/ 0 w 304"/>
                <a:gd name="T47" fmla="*/ 0 h 338"/>
                <a:gd name="T48" fmla="*/ 0 w 304"/>
                <a:gd name="T49" fmla="*/ 0 h 338"/>
                <a:gd name="T50" fmla="*/ 0 w 304"/>
                <a:gd name="T51" fmla="*/ 0 h 338"/>
                <a:gd name="T52" fmla="*/ 0 w 304"/>
                <a:gd name="T53" fmla="*/ 0 h 338"/>
                <a:gd name="T54" fmla="*/ 0 w 304"/>
                <a:gd name="T55" fmla="*/ 0 h 338"/>
                <a:gd name="T56" fmla="*/ 0 w 304"/>
                <a:gd name="T57" fmla="*/ 0 h 338"/>
                <a:gd name="T58" fmla="*/ 0 w 304"/>
                <a:gd name="T59" fmla="*/ 0 h 338"/>
                <a:gd name="T60" fmla="*/ 0 w 304"/>
                <a:gd name="T61" fmla="*/ 0 h 338"/>
                <a:gd name="T62" fmla="*/ 0 w 304"/>
                <a:gd name="T63" fmla="*/ 0 h 338"/>
                <a:gd name="T64" fmla="*/ 0 w 304"/>
                <a:gd name="T65" fmla="*/ 0 h 338"/>
                <a:gd name="T66" fmla="*/ 0 w 304"/>
                <a:gd name="T67" fmla="*/ 0 h 338"/>
                <a:gd name="T68" fmla="*/ 0 w 304"/>
                <a:gd name="T69" fmla="*/ 0 h 338"/>
                <a:gd name="T70" fmla="*/ 0 w 304"/>
                <a:gd name="T71" fmla="*/ 0 h 338"/>
                <a:gd name="T72" fmla="*/ 0 w 304"/>
                <a:gd name="T73" fmla="*/ 0 h 338"/>
                <a:gd name="T74" fmla="*/ 0 w 304"/>
                <a:gd name="T75" fmla="*/ 0 h 338"/>
                <a:gd name="T76" fmla="*/ 0 w 304"/>
                <a:gd name="T77" fmla="*/ 0 h 338"/>
                <a:gd name="T78" fmla="*/ 0 w 304"/>
                <a:gd name="T79" fmla="*/ 0 h 338"/>
                <a:gd name="T80" fmla="*/ 0 w 304"/>
                <a:gd name="T81" fmla="*/ 0 h 338"/>
                <a:gd name="T82" fmla="*/ 0 w 304"/>
                <a:gd name="T83" fmla="*/ 0 h 338"/>
                <a:gd name="T84" fmla="*/ 0 w 304"/>
                <a:gd name="T85" fmla="*/ 0 h 338"/>
                <a:gd name="T86" fmla="*/ 0 w 304"/>
                <a:gd name="T87" fmla="*/ 0 h 338"/>
                <a:gd name="T88" fmla="*/ 0 w 304"/>
                <a:gd name="T89" fmla="*/ 0 h 338"/>
                <a:gd name="T90" fmla="*/ 0 w 304"/>
                <a:gd name="T91" fmla="*/ 0 h 338"/>
                <a:gd name="T92" fmla="*/ 0 w 304"/>
                <a:gd name="T93" fmla="*/ 0 h 338"/>
                <a:gd name="T94" fmla="*/ 0 w 304"/>
                <a:gd name="T95" fmla="*/ 0 h 338"/>
                <a:gd name="T96" fmla="*/ 0 w 304"/>
                <a:gd name="T97" fmla="*/ 0 h 338"/>
                <a:gd name="T98" fmla="*/ 0 w 304"/>
                <a:gd name="T99" fmla="*/ 0 h 338"/>
                <a:gd name="T100" fmla="*/ 0 w 304"/>
                <a:gd name="T101" fmla="*/ 0 h 338"/>
                <a:gd name="T102" fmla="*/ 0 w 304"/>
                <a:gd name="T103" fmla="*/ 0 h 338"/>
                <a:gd name="T104" fmla="*/ 0 w 304"/>
                <a:gd name="T105" fmla="*/ 0 h 338"/>
                <a:gd name="T106" fmla="*/ 0 w 304"/>
                <a:gd name="T107" fmla="*/ 0 h 338"/>
                <a:gd name="T108" fmla="*/ 0 w 304"/>
                <a:gd name="T109" fmla="*/ 0 h 338"/>
                <a:gd name="T110" fmla="*/ 0 w 304"/>
                <a:gd name="T111" fmla="*/ 0 h 338"/>
                <a:gd name="T112" fmla="*/ 0 w 304"/>
                <a:gd name="T113" fmla="*/ 0 h 338"/>
                <a:gd name="T114" fmla="*/ 0 w 304"/>
                <a:gd name="T115" fmla="*/ 0 h 338"/>
                <a:gd name="T116" fmla="*/ 0 w 304"/>
                <a:gd name="T117" fmla="*/ 0 h 338"/>
                <a:gd name="T118" fmla="*/ 0 w 304"/>
                <a:gd name="T119" fmla="*/ 0 h 338"/>
                <a:gd name="T120" fmla="*/ 0 w 304"/>
                <a:gd name="T121" fmla="*/ 0 h 338"/>
                <a:gd name="T122" fmla="*/ 0 w 304"/>
                <a:gd name="T123" fmla="*/ 0 h 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4" h="338">
                  <a:moveTo>
                    <a:pt x="223" y="12"/>
                  </a:moveTo>
                  <a:lnTo>
                    <a:pt x="245" y="19"/>
                  </a:lnTo>
                  <a:lnTo>
                    <a:pt x="267" y="29"/>
                  </a:lnTo>
                  <a:lnTo>
                    <a:pt x="287" y="38"/>
                  </a:lnTo>
                  <a:lnTo>
                    <a:pt x="304" y="50"/>
                  </a:lnTo>
                  <a:lnTo>
                    <a:pt x="275" y="143"/>
                  </a:lnTo>
                  <a:lnTo>
                    <a:pt x="238" y="131"/>
                  </a:lnTo>
                  <a:lnTo>
                    <a:pt x="237" y="117"/>
                  </a:lnTo>
                  <a:lnTo>
                    <a:pt x="235" y="105"/>
                  </a:lnTo>
                  <a:lnTo>
                    <a:pt x="234" y="91"/>
                  </a:lnTo>
                  <a:lnTo>
                    <a:pt x="235" y="79"/>
                  </a:lnTo>
                  <a:lnTo>
                    <a:pt x="227" y="73"/>
                  </a:lnTo>
                  <a:lnTo>
                    <a:pt x="218" y="67"/>
                  </a:lnTo>
                  <a:lnTo>
                    <a:pt x="205" y="60"/>
                  </a:lnTo>
                  <a:lnTo>
                    <a:pt x="191" y="55"/>
                  </a:lnTo>
                  <a:lnTo>
                    <a:pt x="182" y="52"/>
                  </a:lnTo>
                  <a:lnTo>
                    <a:pt x="172" y="51"/>
                  </a:lnTo>
                  <a:lnTo>
                    <a:pt x="164" y="51"/>
                  </a:lnTo>
                  <a:lnTo>
                    <a:pt x="155" y="53"/>
                  </a:lnTo>
                  <a:lnTo>
                    <a:pt x="148" y="56"/>
                  </a:lnTo>
                  <a:lnTo>
                    <a:pt x="142" y="60"/>
                  </a:lnTo>
                  <a:lnTo>
                    <a:pt x="139" y="65"/>
                  </a:lnTo>
                  <a:lnTo>
                    <a:pt x="136" y="68"/>
                  </a:lnTo>
                  <a:lnTo>
                    <a:pt x="134" y="72"/>
                  </a:lnTo>
                  <a:lnTo>
                    <a:pt x="132" y="77"/>
                  </a:lnTo>
                  <a:lnTo>
                    <a:pt x="131" y="83"/>
                  </a:lnTo>
                  <a:lnTo>
                    <a:pt x="131" y="89"/>
                  </a:lnTo>
                  <a:lnTo>
                    <a:pt x="131" y="94"/>
                  </a:lnTo>
                  <a:lnTo>
                    <a:pt x="133" y="99"/>
                  </a:lnTo>
                  <a:lnTo>
                    <a:pt x="135" y="105"/>
                  </a:lnTo>
                  <a:lnTo>
                    <a:pt x="137" y="110"/>
                  </a:lnTo>
                  <a:lnTo>
                    <a:pt x="142" y="115"/>
                  </a:lnTo>
                  <a:lnTo>
                    <a:pt x="146" y="121"/>
                  </a:lnTo>
                  <a:lnTo>
                    <a:pt x="155" y="130"/>
                  </a:lnTo>
                  <a:lnTo>
                    <a:pt x="167" y="140"/>
                  </a:lnTo>
                  <a:lnTo>
                    <a:pt x="180" y="150"/>
                  </a:lnTo>
                  <a:lnTo>
                    <a:pt x="192" y="160"/>
                  </a:lnTo>
                  <a:lnTo>
                    <a:pt x="205" y="171"/>
                  </a:lnTo>
                  <a:lnTo>
                    <a:pt x="216" y="182"/>
                  </a:lnTo>
                  <a:lnTo>
                    <a:pt x="227" y="195"/>
                  </a:lnTo>
                  <a:lnTo>
                    <a:pt x="235" y="207"/>
                  </a:lnTo>
                  <a:lnTo>
                    <a:pt x="240" y="215"/>
                  </a:lnTo>
                  <a:lnTo>
                    <a:pt x="242" y="222"/>
                  </a:lnTo>
                  <a:lnTo>
                    <a:pt x="244" y="229"/>
                  </a:lnTo>
                  <a:lnTo>
                    <a:pt x="246" y="238"/>
                  </a:lnTo>
                  <a:lnTo>
                    <a:pt x="246" y="246"/>
                  </a:lnTo>
                  <a:lnTo>
                    <a:pt x="245" y="255"/>
                  </a:lnTo>
                  <a:lnTo>
                    <a:pt x="244" y="264"/>
                  </a:lnTo>
                  <a:lnTo>
                    <a:pt x="242" y="274"/>
                  </a:lnTo>
                  <a:lnTo>
                    <a:pt x="238" y="283"/>
                  </a:lnTo>
                  <a:lnTo>
                    <a:pt x="232" y="293"/>
                  </a:lnTo>
                  <a:lnTo>
                    <a:pt x="227" y="301"/>
                  </a:lnTo>
                  <a:lnTo>
                    <a:pt x="220" y="310"/>
                  </a:lnTo>
                  <a:lnTo>
                    <a:pt x="212" y="316"/>
                  </a:lnTo>
                  <a:lnTo>
                    <a:pt x="204" y="322"/>
                  </a:lnTo>
                  <a:lnTo>
                    <a:pt x="194" y="328"/>
                  </a:lnTo>
                  <a:lnTo>
                    <a:pt x="184" y="332"/>
                  </a:lnTo>
                  <a:lnTo>
                    <a:pt x="173" y="335"/>
                  </a:lnTo>
                  <a:lnTo>
                    <a:pt x="162" y="337"/>
                  </a:lnTo>
                  <a:lnTo>
                    <a:pt x="149" y="338"/>
                  </a:lnTo>
                  <a:lnTo>
                    <a:pt x="135" y="338"/>
                  </a:lnTo>
                  <a:lnTo>
                    <a:pt x="122" y="338"/>
                  </a:lnTo>
                  <a:lnTo>
                    <a:pt x="107" y="336"/>
                  </a:lnTo>
                  <a:lnTo>
                    <a:pt x="92" y="332"/>
                  </a:lnTo>
                  <a:lnTo>
                    <a:pt x="76" y="328"/>
                  </a:lnTo>
                  <a:lnTo>
                    <a:pt x="56" y="321"/>
                  </a:lnTo>
                  <a:lnTo>
                    <a:pt x="36" y="313"/>
                  </a:lnTo>
                  <a:lnTo>
                    <a:pt x="17" y="303"/>
                  </a:lnTo>
                  <a:lnTo>
                    <a:pt x="0" y="295"/>
                  </a:lnTo>
                  <a:lnTo>
                    <a:pt x="29" y="205"/>
                  </a:lnTo>
                  <a:lnTo>
                    <a:pt x="66" y="217"/>
                  </a:lnTo>
                  <a:lnTo>
                    <a:pt x="67" y="231"/>
                  </a:lnTo>
                  <a:lnTo>
                    <a:pt x="69" y="244"/>
                  </a:lnTo>
                  <a:lnTo>
                    <a:pt x="69" y="258"/>
                  </a:lnTo>
                  <a:lnTo>
                    <a:pt x="68" y="269"/>
                  </a:lnTo>
                  <a:lnTo>
                    <a:pt x="74" y="274"/>
                  </a:lnTo>
                  <a:lnTo>
                    <a:pt x="82" y="279"/>
                  </a:lnTo>
                  <a:lnTo>
                    <a:pt x="93" y="283"/>
                  </a:lnTo>
                  <a:lnTo>
                    <a:pt x="103" y="288"/>
                  </a:lnTo>
                  <a:lnTo>
                    <a:pt x="113" y="290"/>
                  </a:lnTo>
                  <a:lnTo>
                    <a:pt x="123" y="291"/>
                  </a:lnTo>
                  <a:lnTo>
                    <a:pt x="131" y="291"/>
                  </a:lnTo>
                  <a:lnTo>
                    <a:pt x="138" y="289"/>
                  </a:lnTo>
                  <a:lnTo>
                    <a:pt x="146" y="285"/>
                  </a:lnTo>
                  <a:lnTo>
                    <a:pt x="151" y="280"/>
                  </a:lnTo>
                  <a:lnTo>
                    <a:pt x="155" y="274"/>
                  </a:lnTo>
                  <a:lnTo>
                    <a:pt x="160" y="265"/>
                  </a:lnTo>
                  <a:lnTo>
                    <a:pt x="161" y="260"/>
                  </a:lnTo>
                  <a:lnTo>
                    <a:pt x="161" y="255"/>
                  </a:lnTo>
                  <a:lnTo>
                    <a:pt x="160" y="250"/>
                  </a:lnTo>
                  <a:lnTo>
                    <a:pt x="158" y="244"/>
                  </a:lnTo>
                  <a:lnTo>
                    <a:pt x="156" y="239"/>
                  </a:lnTo>
                  <a:lnTo>
                    <a:pt x="153" y="235"/>
                  </a:lnTo>
                  <a:lnTo>
                    <a:pt x="149" y="229"/>
                  </a:lnTo>
                  <a:lnTo>
                    <a:pt x="145" y="224"/>
                  </a:lnTo>
                  <a:lnTo>
                    <a:pt x="124" y="205"/>
                  </a:lnTo>
                  <a:lnTo>
                    <a:pt x="98" y="184"/>
                  </a:lnTo>
                  <a:lnTo>
                    <a:pt x="86" y="173"/>
                  </a:lnTo>
                  <a:lnTo>
                    <a:pt x="73" y="162"/>
                  </a:lnTo>
                  <a:lnTo>
                    <a:pt x="62" y="149"/>
                  </a:lnTo>
                  <a:lnTo>
                    <a:pt x="54" y="136"/>
                  </a:lnTo>
                  <a:lnTo>
                    <a:pt x="50" y="129"/>
                  </a:lnTo>
                  <a:lnTo>
                    <a:pt x="47" y="122"/>
                  </a:lnTo>
                  <a:lnTo>
                    <a:pt x="44" y="114"/>
                  </a:lnTo>
                  <a:lnTo>
                    <a:pt x="43" y="106"/>
                  </a:lnTo>
                  <a:lnTo>
                    <a:pt x="43" y="97"/>
                  </a:lnTo>
                  <a:lnTo>
                    <a:pt x="43" y="89"/>
                  </a:lnTo>
                  <a:lnTo>
                    <a:pt x="44" y="79"/>
                  </a:lnTo>
                  <a:lnTo>
                    <a:pt x="48" y="70"/>
                  </a:lnTo>
                  <a:lnTo>
                    <a:pt x="52" y="60"/>
                  </a:lnTo>
                  <a:lnTo>
                    <a:pt x="56" y="50"/>
                  </a:lnTo>
                  <a:lnTo>
                    <a:pt x="62" y="41"/>
                  </a:lnTo>
                  <a:lnTo>
                    <a:pt x="70" y="33"/>
                  </a:lnTo>
                  <a:lnTo>
                    <a:pt x="78" y="26"/>
                  </a:lnTo>
                  <a:lnTo>
                    <a:pt x="87" y="19"/>
                  </a:lnTo>
                  <a:lnTo>
                    <a:pt x="97" y="14"/>
                  </a:lnTo>
                  <a:lnTo>
                    <a:pt x="108" y="9"/>
                  </a:lnTo>
                  <a:lnTo>
                    <a:pt x="119" y="5"/>
                  </a:lnTo>
                  <a:lnTo>
                    <a:pt x="132" y="2"/>
                  </a:lnTo>
                  <a:lnTo>
                    <a:pt x="146" y="1"/>
                  </a:lnTo>
                  <a:lnTo>
                    <a:pt x="160" y="0"/>
                  </a:lnTo>
                  <a:lnTo>
                    <a:pt x="174" y="1"/>
                  </a:lnTo>
                  <a:lnTo>
                    <a:pt x="190" y="3"/>
                  </a:lnTo>
                  <a:lnTo>
                    <a:pt x="206" y="7"/>
                  </a:lnTo>
                  <a:lnTo>
                    <a:pt x="223" y="1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37" name="Freeform 16">
              <a:extLst>
                <a:ext uri="{FF2B5EF4-FFF2-40B4-BE49-F238E27FC236}">
                  <a16:creationId xmlns:a16="http://schemas.microsoft.com/office/drawing/2014/main" id="{887A4D77-B95B-DF73-7EDE-D85C63344AD4}"/>
                </a:ext>
              </a:extLst>
            </p:cNvPr>
            <p:cNvSpPr>
              <a:spLocks/>
            </p:cNvSpPr>
            <p:nvPr userDrawn="1"/>
          </p:nvSpPr>
          <p:spPr bwMode="auto">
            <a:xfrm>
              <a:off x="735013" y="684213"/>
              <a:ext cx="36513" cy="42863"/>
            </a:xfrm>
            <a:custGeom>
              <a:avLst/>
              <a:gdLst>
                <a:gd name="T0" fmla="*/ 0 w 311"/>
                <a:gd name="T1" fmla="*/ 0 h 374"/>
                <a:gd name="T2" fmla="*/ 0 w 311"/>
                <a:gd name="T3" fmla="*/ 0 h 374"/>
                <a:gd name="T4" fmla="*/ 0 w 311"/>
                <a:gd name="T5" fmla="*/ 0 h 374"/>
                <a:gd name="T6" fmla="*/ 0 w 311"/>
                <a:gd name="T7" fmla="*/ 0 h 374"/>
                <a:gd name="T8" fmla="*/ 0 w 311"/>
                <a:gd name="T9" fmla="*/ 0 h 374"/>
                <a:gd name="T10" fmla="*/ 0 w 311"/>
                <a:gd name="T11" fmla="*/ 0 h 374"/>
                <a:gd name="T12" fmla="*/ 0 w 311"/>
                <a:gd name="T13" fmla="*/ 0 h 374"/>
                <a:gd name="T14" fmla="*/ 0 w 311"/>
                <a:gd name="T15" fmla="*/ 0 h 374"/>
                <a:gd name="T16" fmla="*/ 0 w 311"/>
                <a:gd name="T17" fmla="*/ 0 h 374"/>
                <a:gd name="T18" fmla="*/ 0 w 311"/>
                <a:gd name="T19" fmla="*/ 0 h 374"/>
                <a:gd name="T20" fmla="*/ 0 w 311"/>
                <a:gd name="T21" fmla="*/ 0 h 374"/>
                <a:gd name="T22" fmla="*/ 0 w 311"/>
                <a:gd name="T23" fmla="*/ 0 h 374"/>
                <a:gd name="T24" fmla="*/ 0 w 311"/>
                <a:gd name="T25" fmla="*/ 0 h 374"/>
                <a:gd name="T26" fmla="*/ 0 w 311"/>
                <a:gd name="T27" fmla="*/ 0 h 374"/>
                <a:gd name="T28" fmla="*/ 0 w 311"/>
                <a:gd name="T29" fmla="*/ 0 h 374"/>
                <a:gd name="T30" fmla="*/ 0 w 311"/>
                <a:gd name="T31" fmla="*/ 0 h 374"/>
                <a:gd name="T32" fmla="*/ 0 w 311"/>
                <a:gd name="T33" fmla="*/ 0 h 374"/>
                <a:gd name="T34" fmla="*/ 0 w 311"/>
                <a:gd name="T35" fmla="*/ 0 h 374"/>
                <a:gd name="T36" fmla="*/ 0 w 311"/>
                <a:gd name="T37" fmla="*/ 0 h 374"/>
                <a:gd name="T38" fmla="*/ 0 w 311"/>
                <a:gd name="T39" fmla="*/ 0 h 374"/>
                <a:gd name="T40" fmla="*/ 0 w 311"/>
                <a:gd name="T41" fmla="*/ 0 h 374"/>
                <a:gd name="T42" fmla="*/ 0 w 311"/>
                <a:gd name="T43" fmla="*/ 0 h 374"/>
                <a:gd name="T44" fmla="*/ 0 w 311"/>
                <a:gd name="T45" fmla="*/ 0 h 374"/>
                <a:gd name="T46" fmla="*/ 0 w 311"/>
                <a:gd name="T47" fmla="*/ 0 h 374"/>
                <a:gd name="T48" fmla="*/ 0 w 311"/>
                <a:gd name="T49" fmla="*/ 0 h 3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1" h="374">
                  <a:moveTo>
                    <a:pt x="311" y="83"/>
                  </a:moveTo>
                  <a:lnTo>
                    <a:pt x="295" y="110"/>
                  </a:lnTo>
                  <a:lnTo>
                    <a:pt x="283" y="110"/>
                  </a:lnTo>
                  <a:lnTo>
                    <a:pt x="271" y="110"/>
                  </a:lnTo>
                  <a:lnTo>
                    <a:pt x="258" y="109"/>
                  </a:lnTo>
                  <a:lnTo>
                    <a:pt x="245" y="107"/>
                  </a:lnTo>
                  <a:lnTo>
                    <a:pt x="134" y="308"/>
                  </a:lnTo>
                  <a:lnTo>
                    <a:pt x="141" y="316"/>
                  </a:lnTo>
                  <a:lnTo>
                    <a:pt x="149" y="327"/>
                  </a:lnTo>
                  <a:lnTo>
                    <a:pt x="156" y="337"/>
                  </a:lnTo>
                  <a:lnTo>
                    <a:pt x="162" y="348"/>
                  </a:lnTo>
                  <a:lnTo>
                    <a:pt x="147" y="374"/>
                  </a:lnTo>
                  <a:lnTo>
                    <a:pt x="0" y="292"/>
                  </a:lnTo>
                  <a:lnTo>
                    <a:pt x="14" y="265"/>
                  </a:lnTo>
                  <a:lnTo>
                    <a:pt x="27" y="265"/>
                  </a:lnTo>
                  <a:lnTo>
                    <a:pt x="40" y="265"/>
                  </a:lnTo>
                  <a:lnTo>
                    <a:pt x="52" y="266"/>
                  </a:lnTo>
                  <a:lnTo>
                    <a:pt x="64" y="269"/>
                  </a:lnTo>
                  <a:lnTo>
                    <a:pt x="177" y="68"/>
                  </a:lnTo>
                  <a:lnTo>
                    <a:pt x="168" y="58"/>
                  </a:lnTo>
                  <a:lnTo>
                    <a:pt x="160" y="49"/>
                  </a:lnTo>
                  <a:lnTo>
                    <a:pt x="154" y="38"/>
                  </a:lnTo>
                  <a:lnTo>
                    <a:pt x="147" y="27"/>
                  </a:lnTo>
                  <a:lnTo>
                    <a:pt x="162" y="0"/>
                  </a:lnTo>
                  <a:lnTo>
                    <a:pt x="311" y="83"/>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38" name="Freeform 17">
              <a:extLst>
                <a:ext uri="{FF2B5EF4-FFF2-40B4-BE49-F238E27FC236}">
                  <a16:creationId xmlns:a16="http://schemas.microsoft.com/office/drawing/2014/main" id="{6D167F19-5BA2-9954-83EF-951C5635B21C}"/>
                </a:ext>
              </a:extLst>
            </p:cNvPr>
            <p:cNvSpPr>
              <a:spLocks/>
            </p:cNvSpPr>
            <p:nvPr userDrawn="1"/>
          </p:nvSpPr>
          <p:spPr bwMode="auto">
            <a:xfrm>
              <a:off x="690563" y="654050"/>
              <a:ext cx="44450" cy="42863"/>
            </a:xfrm>
            <a:custGeom>
              <a:avLst/>
              <a:gdLst>
                <a:gd name="T0" fmla="*/ 0 w 387"/>
                <a:gd name="T1" fmla="*/ 0 h 371"/>
                <a:gd name="T2" fmla="*/ 0 w 387"/>
                <a:gd name="T3" fmla="*/ 0 h 371"/>
                <a:gd name="T4" fmla="*/ 0 w 387"/>
                <a:gd name="T5" fmla="*/ 0 h 371"/>
                <a:gd name="T6" fmla="*/ 0 w 387"/>
                <a:gd name="T7" fmla="*/ 0 h 371"/>
                <a:gd name="T8" fmla="*/ 0 w 387"/>
                <a:gd name="T9" fmla="*/ 0 h 371"/>
                <a:gd name="T10" fmla="*/ 0 w 387"/>
                <a:gd name="T11" fmla="*/ 0 h 371"/>
                <a:gd name="T12" fmla="*/ 0 w 387"/>
                <a:gd name="T13" fmla="*/ 0 h 371"/>
                <a:gd name="T14" fmla="*/ 0 w 387"/>
                <a:gd name="T15" fmla="*/ 0 h 371"/>
                <a:gd name="T16" fmla="*/ 0 w 387"/>
                <a:gd name="T17" fmla="*/ 0 h 371"/>
                <a:gd name="T18" fmla="*/ 0 w 387"/>
                <a:gd name="T19" fmla="*/ 0 h 371"/>
                <a:gd name="T20" fmla="*/ 0 w 387"/>
                <a:gd name="T21" fmla="*/ 0 h 371"/>
                <a:gd name="T22" fmla="*/ 0 w 387"/>
                <a:gd name="T23" fmla="*/ 0 h 371"/>
                <a:gd name="T24" fmla="*/ 0 w 387"/>
                <a:gd name="T25" fmla="*/ 0 h 371"/>
                <a:gd name="T26" fmla="*/ 0 w 387"/>
                <a:gd name="T27" fmla="*/ 0 h 371"/>
                <a:gd name="T28" fmla="*/ 0 w 387"/>
                <a:gd name="T29" fmla="*/ 0 h 371"/>
                <a:gd name="T30" fmla="*/ 0 w 387"/>
                <a:gd name="T31" fmla="*/ 0 h 371"/>
                <a:gd name="T32" fmla="*/ 0 w 387"/>
                <a:gd name="T33" fmla="*/ 0 h 371"/>
                <a:gd name="T34" fmla="*/ 0 w 387"/>
                <a:gd name="T35" fmla="*/ 0 h 371"/>
                <a:gd name="T36" fmla="*/ 0 w 387"/>
                <a:gd name="T37" fmla="*/ 0 h 371"/>
                <a:gd name="T38" fmla="*/ 0 w 387"/>
                <a:gd name="T39" fmla="*/ 0 h 371"/>
                <a:gd name="T40" fmla="*/ 0 w 387"/>
                <a:gd name="T41" fmla="*/ 0 h 371"/>
                <a:gd name="T42" fmla="*/ 0 w 387"/>
                <a:gd name="T43" fmla="*/ 0 h 371"/>
                <a:gd name="T44" fmla="*/ 0 w 387"/>
                <a:gd name="T45" fmla="*/ 0 h 371"/>
                <a:gd name="T46" fmla="*/ 0 w 387"/>
                <a:gd name="T47" fmla="*/ 0 h 371"/>
                <a:gd name="T48" fmla="*/ 0 w 387"/>
                <a:gd name="T49" fmla="*/ 0 h 371"/>
                <a:gd name="T50" fmla="*/ 0 w 387"/>
                <a:gd name="T51" fmla="*/ 0 h 371"/>
                <a:gd name="T52" fmla="*/ 0 w 387"/>
                <a:gd name="T53" fmla="*/ 0 h 371"/>
                <a:gd name="T54" fmla="*/ 0 w 387"/>
                <a:gd name="T55" fmla="*/ 0 h 371"/>
                <a:gd name="T56" fmla="*/ 0 w 387"/>
                <a:gd name="T57" fmla="*/ 0 h 371"/>
                <a:gd name="T58" fmla="*/ 0 w 387"/>
                <a:gd name="T59" fmla="*/ 0 h 371"/>
                <a:gd name="T60" fmla="*/ 0 w 387"/>
                <a:gd name="T61" fmla="*/ 0 h 371"/>
                <a:gd name="T62" fmla="*/ 0 w 387"/>
                <a:gd name="T63" fmla="*/ 0 h 371"/>
                <a:gd name="T64" fmla="*/ 0 w 387"/>
                <a:gd name="T65" fmla="*/ 0 h 371"/>
                <a:gd name="T66" fmla="*/ 0 w 387"/>
                <a:gd name="T67" fmla="*/ 0 h 371"/>
                <a:gd name="T68" fmla="*/ 0 w 387"/>
                <a:gd name="T69" fmla="*/ 0 h 371"/>
                <a:gd name="T70" fmla="*/ 0 w 387"/>
                <a:gd name="T71" fmla="*/ 0 h 371"/>
                <a:gd name="T72" fmla="*/ 0 w 387"/>
                <a:gd name="T73" fmla="*/ 0 h 371"/>
                <a:gd name="T74" fmla="*/ 0 w 387"/>
                <a:gd name="T75" fmla="*/ 0 h 371"/>
                <a:gd name="T76" fmla="*/ 0 w 387"/>
                <a:gd name="T77" fmla="*/ 0 h 371"/>
                <a:gd name="T78" fmla="*/ 0 w 387"/>
                <a:gd name="T79" fmla="*/ 0 h 371"/>
                <a:gd name="T80" fmla="*/ 0 w 387"/>
                <a:gd name="T81" fmla="*/ 0 h 371"/>
                <a:gd name="T82" fmla="*/ 0 w 387"/>
                <a:gd name="T83" fmla="*/ 0 h 371"/>
                <a:gd name="T84" fmla="*/ 0 w 387"/>
                <a:gd name="T85" fmla="*/ 0 h 371"/>
                <a:gd name="T86" fmla="*/ 0 w 387"/>
                <a:gd name="T87" fmla="*/ 0 h 371"/>
                <a:gd name="T88" fmla="*/ 0 w 387"/>
                <a:gd name="T89" fmla="*/ 0 h 371"/>
                <a:gd name="T90" fmla="*/ 0 w 387"/>
                <a:gd name="T91" fmla="*/ 0 h 371"/>
                <a:gd name="T92" fmla="*/ 0 w 387"/>
                <a:gd name="T93" fmla="*/ 0 h 371"/>
                <a:gd name="T94" fmla="*/ 0 w 387"/>
                <a:gd name="T95" fmla="*/ 0 h 371"/>
                <a:gd name="T96" fmla="*/ 0 w 387"/>
                <a:gd name="T97" fmla="*/ 0 h 371"/>
                <a:gd name="T98" fmla="*/ 0 w 387"/>
                <a:gd name="T99" fmla="*/ 0 h 371"/>
                <a:gd name="T100" fmla="*/ 0 w 387"/>
                <a:gd name="T101" fmla="*/ 0 h 371"/>
                <a:gd name="T102" fmla="*/ 0 w 387"/>
                <a:gd name="T103" fmla="*/ 0 h 3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371">
                  <a:moveTo>
                    <a:pt x="136" y="72"/>
                  </a:moveTo>
                  <a:lnTo>
                    <a:pt x="205" y="0"/>
                  </a:lnTo>
                  <a:lnTo>
                    <a:pt x="221" y="5"/>
                  </a:lnTo>
                  <a:lnTo>
                    <a:pt x="236" y="13"/>
                  </a:lnTo>
                  <a:lnTo>
                    <a:pt x="252" y="20"/>
                  </a:lnTo>
                  <a:lnTo>
                    <a:pt x="268" y="29"/>
                  </a:lnTo>
                  <a:lnTo>
                    <a:pt x="284" y="38"/>
                  </a:lnTo>
                  <a:lnTo>
                    <a:pt x="299" y="50"/>
                  </a:lnTo>
                  <a:lnTo>
                    <a:pt x="314" y="61"/>
                  </a:lnTo>
                  <a:lnTo>
                    <a:pt x="328" y="75"/>
                  </a:lnTo>
                  <a:lnTo>
                    <a:pt x="342" y="89"/>
                  </a:lnTo>
                  <a:lnTo>
                    <a:pt x="354" y="103"/>
                  </a:lnTo>
                  <a:lnTo>
                    <a:pt x="363" y="117"/>
                  </a:lnTo>
                  <a:lnTo>
                    <a:pt x="371" y="133"/>
                  </a:lnTo>
                  <a:lnTo>
                    <a:pt x="378" y="148"/>
                  </a:lnTo>
                  <a:lnTo>
                    <a:pt x="383" y="164"/>
                  </a:lnTo>
                  <a:lnTo>
                    <a:pt x="385" y="179"/>
                  </a:lnTo>
                  <a:lnTo>
                    <a:pt x="387" y="194"/>
                  </a:lnTo>
                  <a:lnTo>
                    <a:pt x="386" y="210"/>
                  </a:lnTo>
                  <a:lnTo>
                    <a:pt x="384" y="225"/>
                  </a:lnTo>
                  <a:lnTo>
                    <a:pt x="381" y="241"/>
                  </a:lnTo>
                  <a:lnTo>
                    <a:pt x="376" y="256"/>
                  </a:lnTo>
                  <a:lnTo>
                    <a:pt x="368" y="271"/>
                  </a:lnTo>
                  <a:lnTo>
                    <a:pt x="360" y="285"/>
                  </a:lnTo>
                  <a:lnTo>
                    <a:pt x="349" y="299"/>
                  </a:lnTo>
                  <a:lnTo>
                    <a:pt x="338" y="313"/>
                  </a:lnTo>
                  <a:lnTo>
                    <a:pt x="323" y="327"/>
                  </a:lnTo>
                  <a:lnTo>
                    <a:pt x="307" y="338"/>
                  </a:lnTo>
                  <a:lnTo>
                    <a:pt x="292" y="349"/>
                  </a:lnTo>
                  <a:lnTo>
                    <a:pt x="275" y="356"/>
                  </a:lnTo>
                  <a:lnTo>
                    <a:pt x="259" y="362"/>
                  </a:lnTo>
                  <a:lnTo>
                    <a:pt x="242" y="368"/>
                  </a:lnTo>
                  <a:lnTo>
                    <a:pt x="225" y="370"/>
                  </a:lnTo>
                  <a:lnTo>
                    <a:pt x="208" y="371"/>
                  </a:lnTo>
                  <a:lnTo>
                    <a:pt x="190" y="369"/>
                  </a:lnTo>
                  <a:lnTo>
                    <a:pt x="173" y="366"/>
                  </a:lnTo>
                  <a:lnTo>
                    <a:pt x="155" y="360"/>
                  </a:lnTo>
                  <a:lnTo>
                    <a:pt x="137" y="353"/>
                  </a:lnTo>
                  <a:lnTo>
                    <a:pt x="120" y="345"/>
                  </a:lnTo>
                  <a:lnTo>
                    <a:pt x="103" y="333"/>
                  </a:lnTo>
                  <a:lnTo>
                    <a:pt x="87" y="320"/>
                  </a:lnTo>
                  <a:lnTo>
                    <a:pt x="70" y="305"/>
                  </a:lnTo>
                  <a:lnTo>
                    <a:pt x="51" y="285"/>
                  </a:lnTo>
                  <a:lnTo>
                    <a:pt x="32" y="264"/>
                  </a:lnTo>
                  <a:lnTo>
                    <a:pt x="15" y="243"/>
                  </a:lnTo>
                  <a:lnTo>
                    <a:pt x="0" y="221"/>
                  </a:lnTo>
                  <a:lnTo>
                    <a:pt x="69" y="150"/>
                  </a:lnTo>
                  <a:lnTo>
                    <a:pt x="97" y="178"/>
                  </a:lnTo>
                  <a:lnTo>
                    <a:pt x="93" y="190"/>
                  </a:lnTo>
                  <a:lnTo>
                    <a:pt x="89" y="202"/>
                  </a:lnTo>
                  <a:lnTo>
                    <a:pt x="83" y="213"/>
                  </a:lnTo>
                  <a:lnTo>
                    <a:pt x="78" y="224"/>
                  </a:lnTo>
                  <a:lnTo>
                    <a:pt x="85" y="237"/>
                  </a:lnTo>
                  <a:lnTo>
                    <a:pt x="95" y="250"/>
                  </a:lnTo>
                  <a:lnTo>
                    <a:pt x="106" y="264"/>
                  </a:lnTo>
                  <a:lnTo>
                    <a:pt x="118" y="278"/>
                  </a:lnTo>
                  <a:lnTo>
                    <a:pt x="128" y="286"/>
                  </a:lnTo>
                  <a:lnTo>
                    <a:pt x="137" y="293"/>
                  </a:lnTo>
                  <a:lnTo>
                    <a:pt x="147" y="298"/>
                  </a:lnTo>
                  <a:lnTo>
                    <a:pt x="156" y="301"/>
                  </a:lnTo>
                  <a:lnTo>
                    <a:pt x="166" y="304"/>
                  </a:lnTo>
                  <a:lnTo>
                    <a:pt x="175" y="305"/>
                  </a:lnTo>
                  <a:lnTo>
                    <a:pt x="185" y="305"/>
                  </a:lnTo>
                  <a:lnTo>
                    <a:pt x="194" y="304"/>
                  </a:lnTo>
                  <a:lnTo>
                    <a:pt x="205" y="302"/>
                  </a:lnTo>
                  <a:lnTo>
                    <a:pt x="214" y="299"/>
                  </a:lnTo>
                  <a:lnTo>
                    <a:pt x="224" y="296"/>
                  </a:lnTo>
                  <a:lnTo>
                    <a:pt x="233" y="291"/>
                  </a:lnTo>
                  <a:lnTo>
                    <a:pt x="243" y="284"/>
                  </a:lnTo>
                  <a:lnTo>
                    <a:pt x="252" y="277"/>
                  </a:lnTo>
                  <a:lnTo>
                    <a:pt x="261" y="269"/>
                  </a:lnTo>
                  <a:lnTo>
                    <a:pt x="269" y="261"/>
                  </a:lnTo>
                  <a:lnTo>
                    <a:pt x="278" y="253"/>
                  </a:lnTo>
                  <a:lnTo>
                    <a:pt x="285" y="243"/>
                  </a:lnTo>
                  <a:lnTo>
                    <a:pt x="291" y="234"/>
                  </a:lnTo>
                  <a:lnTo>
                    <a:pt x="297" y="224"/>
                  </a:lnTo>
                  <a:lnTo>
                    <a:pt x="301" y="213"/>
                  </a:lnTo>
                  <a:lnTo>
                    <a:pt x="304" y="204"/>
                  </a:lnTo>
                  <a:lnTo>
                    <a:pt x="306" y="193"/>
                  </a:lnTo>
                  <a:lnTo>
                    <a:pt x="307" y="184"/>
                  </a:lnTo>
                  <a:lnTo>
                    <a:pt x="307" y="173"/>
                  </a:lnTo>
                  <a:lnTo>
                    <a:pt x="306" y="163"/>
                  </a:lnTo>
                  <a:lnTo>
                    <a:pt x="304" y="152"/>
                  </a:lnTo>
                  <a:lnTo>
                    <a:pt x="301" y="143"/>
                  </a:lnTo>
                  <a:lnTo>
                    <a:pt x="295" y="132"/>
                  </a:lnTo>
                  <a:lnTo>
                    <a:pt x="289" y="123"/>
                  </a:lnTo>
                  <a:lnTo>
                    <a:pt x="282" y="113"/>
                  </a:lnTo>
                  <a:lnTo>
                    <a:pt x="273" y="104"/>
                  </a:lnTo>
                  <a:lnTo>
                    <a:pt x="265" y="96"/>
                  </a:lnTo>
                  <a:lnTo>
                    <a:pt x="256" y="89"/>
                  </a:lnTo>
                  <a:lnTo>
                    <a:pt x="248" y="82"/>
                  </a:lnTo>
                  <a:lnTo>
                    <a:pt x="238" y="77"/>
                  </a:lnTo>
                  <a:lnTo>
                    <a:pt x="192" y="126"/>
                  </a:lnTo>
                  <a:lnTo>
                    <a:pt x="195" y="134"/>
                  </a:lnTo>
                  <a:lnTo>
                    <a:pt x="199" y="145"/>
                  </a:lnTo>
                  <a:lnTo>
                    <a:pt x="203" y="154"/>
                  </a:lnTo>
                  <a:lnTo>
                    <a:pt x="205" y="165"/>
                  </a:lnTo>
                  <a:lnTo>
                    <a:pt x="185" y="186"/>
                  </a:lnTo>
                  <a:lnTo>
                    <a:pt x="82" y="87"/>
                  </a:lnTo>
                  <a:lnTo>
                    <a:pt x="102" y="66"/>
                  </a:lnTo>
                  <a:lnTo>
                    <a:pt x="111" y="67"/>
                  </a:lnTo>
                  <a:lnTo>
                    <a:pt x="119" y="68"/>
                  </a:lnTo>
                  <a:lnTo>
                    <a:pt x="128" y="69"/>
                  </a:lnTo>
                  <a:lnTo>
                    <a:pt x="136" y="7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39" name="Freeform 18">
              <a:extLst>
                <a:ext uri="{FF2B5EF4-FFF2-40B4-BE49-F238E27FC236}">
                  <a16:creationId xmlns:a16="http://schemas.microsoft.com/office/drawing/2014/main" id="{3D31FAAC-E808-7B72-A86C-CA2D4855A812}"/>
                </a:ext>
              </a:extLst>
            </p:cNvPr>
            <p:cNvSpPr>
              <a:spLocks/>
            </p:cNvSpPr>
            <p:nvPr userDrawn="1"/>
          </p:nvSpPr>
          <p:spPr bwMode="auto">
            <a:xfrm>
              <a:off x="663576" y="620713"/>
              <a:ext cx="42863" cy="36513"/>
            </a:xfrm>
            <a:custGeom>
              <a:avLst/>
              <a:gdLst>
                <a:gd name="T0" fmla="*/ 0 w 374"/>
                <a:gd name="T1" fmla="*/ 0 h 320"/>
                <a:gd name="T2" fmla="*/ 0 w 374"/>
                <a:gd name="T3" fmla="*/ 0 h 320"/>
                <a:gd name="T4" fmla="*/ 0 w 374"/>
                <a:gd name="T5" fmla="*/ 0 h 320"/>
                <a:gd name="T6" fmla="*/ 0 w 374"/>
                <a:gd name="T7" fmla="*/ 0 h 320"/>
                <a:gd name="T8" fmla="*/ 0 w 374"/>
                <a:gd name="T9" fmla="*/ 0 h 320"/>
                <a:gd name="T10" fmla="*/ 0 w 374"/>
                <a:gd name="T11" fmla="*/ 0 h 320"/>
                <a:gd name="T12" fmla="*/ 0 w 374"/>
                <a:gd name="T13" fmla="*/ 0 h 320"/>
                <a:gd name="T14" fmla="*/ 0 w 374"/>
                <a:gd name="T15" fmla="*/ 0 h 320"/>
                <a:gd name="T16" fmla="*/ 0 w 374"/>
                <a:gd name="T17" fmla="*/ 0 h 320"/>
                <a:gd name="T18" fmla="*/ 0 w 374"/>
                <a:gd name="T19" fmla="*/ 0 h 320"/>
                <a:gd name="T20" fmla="*/ 0 w 374"/>
                <a:gd name="T21" fmla="*/ 0 h 320"/>
                <a:gd name="T22" fmla="*/ 0 w 374"/>
                <a:gd name="T23" fmla="*/ 0 h 320"/>
                <a:gd name="T24" fmla="*/ 0 w 374"/>
                <a:gd name="T25" fmla="*/ 0 h 320"/>
                <a:gd name="T26" fmla="*/ 0 w 374"/>
                <a:gd name="T27" fmla="*/ 0 h 320"/>
                <a:gd name="T28" fmla="*/ 0 w 374"/>
                <a:gd name="T29" fmla="*/ 0 h 320"/>
                <a:gd name="T30" fmla="*/ 0 w 374"/>
                <a:gd name="T31" fmla="*/ 0 h 320"/>
                <a:gd name="T32" fmla="*/ 0 w 374"/>
                <a:gd name="T33" fmla="*/ 0 h 320"/>
                <a:gd name="T34" fmla="*/ 0 w 374"/>
                <a:gd name="T35" fmla="*/ 0 h 320"/>
                <a:gd name="T36" fmla="*/ 0 w 374"/>
                <a:gd name="T37" fmla="*/ 0 h 320"/>
                <a:gd name="T38" fmla="*/ 0 w 374"/>
                <a:gd name="T39" fmla="*/ 0 h 320"/>
                <a:gd name="T40" fmla="*/ 0 w 374"/>
                <a:gd name="T41" fmla="*/ 0 h 320"/>
                <a:gd name="T42" fmla="*/ 0 w 374"/>
                <a:gd name="T43" fmla="*/ 0 h 320"/>
                <a:gd name="T44" fmla="*/ 0 w 374"/>
                <a:gd name="T45" fmla="*/ 0 h 320"/>
                <a:gd name="T46" fmla="*/ 0 w 374"/>
                <a:gd name="T47" fmla="*/ 0 h 320"/>
                <a:gd name="T48" fmla="*/ 0 w 374"/>
                <a:gd name="T49" fmla="*/ 0 h 3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4" h="320">
                  <a:moveTo>
                    <a:pt x="374" y="145"/>
                  </a:moveTo>
                  <a:lnTo>
                    <a:pt x="348" y="161"/>
                  </a:lnTo>
                  <a:lnTo>
                    <a:pt x="336" y="156"/>
                  </a:lnTo>
                  <a:lnTo>
                    <a:pt x="325" y="149"/>
                  </a:lnTo>
                  <a:lnTo>
                    <a:pt x="315" y="142"/>
                  </a:lnTo>
                  <a:lnTo>
                    <a:pt x="305" y="135"/>
                  </a:lnTo>
                  <a:lnTo>
                    <a:pt x="109" y="255"/>
                  </a:lnTo>
                  <a:lnTo>
                    <a:pt x="112" y="267"/>
                  </a:lnTo>
                  <a:lnTo>
                    <a:pt x="113" y="279"/>
                  </a:lnTo>
                  <a:lnTo>
                    <a:pt x="114" y="292"/>
                  </a:lnTo>
                  <a:lnTo>
                    <a:pt x="114" y="305"/>
                  </a:lnTo>
                  <a:lnTo>
                    <a:pt x="89" y="320"/>
                  </a:lnTo>
                  <a:lnTo>
                    <a:pt x="0" y="176"/>
                  </a:lnTo>
                  <a:lnTo>
                    <a:pt x="27" y="160"/>
                  </a:lnTo>
                  <a:lnTo>
                    <a:pt x="37" y="165"/>
                  </a:lnTo>
                  <a:lnTo>
                    <a:pt x="48" y="173"/>
                  </a:lnTo>
                  <a:lnTo>
                    <a:pt x="58" y="179"/>
                  </a:lnTo>
                  <a:lnTo>
                    <a:pt x="68" y="187"/>
                  </a:lnTo>
                  <a:lnTo>
                    <a:pt x="264" y="67"/>
                  </a:lnTo>
                  <a:lnTo>
                    <a:pt x="261" y="54"/>
                  </a:lnTo>
                  <a:lnTo>
                    <a:pt x="260" y="42"/>
                  </a:lnTo>
                  <a:lnTo>
                    <a:pt x="259" y="29"/>
                  </a:lnTo>
                  <a:lnTo>
                    <a:pt x="259" y="17"/>
                  </a:lnTo>
                  <a:lnTo>
                    <a:pt x="285" y="0"/>
                  </a:lnTo>
                  <a:lnTo>
                    <a:pt x="374" y="145"/>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0" name="Freeform 19">
              <a:extLst>
                <a:ext uri="{FF2B5EF4-FFF2-40B4-BE49-F238E27FC236}">
                  <a16:creationId xmlns:a16="http://schemas.microsoft.com/office/drawing/2014/main" id="{72666379-3099-5F78-D392-2A5D0C0023CA}"/>
                </a:ext>
              </a:extLst>
            </p:cNvPr>
            <p:cNvSpPr>
              <a:spLocks/>
            </p:cNvSpPr>
            <p:nvPr userDrawn="1"/>
          </p:nvSpPr>
          <p:spPr bwMode="auto">
            <a:xfrm>
              <a:off x="646113" y="579438"/>
              <a:ext cx="42863" cy="41275"/>
            </a:xfrm>
            <a:custGeom>
              <a:avLst/>
              <a:gdLst>
                <a:gd name="T0" fmla="*/ 0 w 373"/>
                <a:gd name="T1" fmla="*/ 0 h 359"/>
                <a:gd name="T2" fmla="*/ 0 w 373"/>
                <a:gd name="T3" fmla="*/ 0 h 359"/>
                <a:gd name="T4" fmla="*/ 0 w 373"/>
                <a:gd name="T5" fmla="*/ 0 h 359"/>
                <a:gd name="T6" fmla="*/ 0 w 373"/>
                <a:gd name="T7" fmla="*/ 0 h 359"/>
                <a:gd name="T8" fmla="*/ 0 w 373"/>
                <a:gd name="T9" fmla="*/ 0 h 359"/>
                <a:gd name="T10" fmla="*/ 0 w 373"/>
                <a:gd name="T11" fmla="*/ 0 h 359"/>
                <a:gd name="T12" fmla="*/ 0 w 373"/>
                <a:gd name="T13" fmla="*/ 0 h 359"/>
                <a:gd name="T14" fmla="*/ 0 w 373"/>
                <a:gd name="T15" fmla="*/ 0 h 359"/>
                <a:gd name="T16" fmla="*/ 0 w 373"/>
                <a:gd name="T17" fmla="*/ 0 h 359"/>
                <a:gd name="T18" fmla="*/ 0 w 373"/>
                <a:gd name="T19" fmla="*/ 0 h 359"/>
                <a:gd name="T20" fmla="*/ 0 w 373"/>
                <a:gd name="T21" fmla="*/ 0 h 359"/>
                <a:gd name="T22" fmla="*/ 0 w 373"/>
                <a:gd name="T23" fmla="*/ 0 h 359"/>
                <a:gd name="T24" fmla="*/ 0 w 373"/>
                <a:gd name="T25" fmla="*/ 0 h 359"/>
                <a:gd name="T26" fmla="*/ 0 w 373"/>
                <a:gd name="T27" fmla="*/ 0 h 359"/>
                <a:gd name="T28" fmla="*/ 0 w 373"/>
                <a:gd name="T29" fmla="*/ 0 h 359"/>
                <a:gd name="T30" fmla="*/ 0 w 373"/>
                <a:gd name="T31" fmla="*/ 0 h 359"/>
                <a:gd name="T32" fmla="*/ 0 w 373"/>
                <a:gd name="T33" fmla="*/ 0 h 359"/>
                <a:gd name="T34" fmla="*/ 0 w 373"/>
                <a:gd name="T35" fmla="*/ 0 h 359"/>
                <a:gd name="T36" fmla="*/ 0 w 373"/>
                <a:gd name="T37" fmla="*/ 0 h 359"/>
                <a:gd name="T38" fmla="*/ 0 w 373"/>
                <a:gd name="T39" fmla="*/ 0 h 359"/>
                <a:gd name="T40" fmla="*/ 0 w 373"/>
                <a:gd name="T41" fmla="*/ 0 h 359"/>
                <a:gd name="T42" fmla="*/ 0 w 373"/>
                <a:gd name="T43" fmla="*/ 0 h 359"/>
                <a:gd name="T44" fmla="*/ 0 w 373"/>
                <a:gd name="T45" fmla="*/ 0 h 359"/>
                <a:gd name="T46" fmla="*/ 0 w 373"/>
                <a:gd name="T47" fmla="*/ 0 h 359"/>
                <a:gd name="T48" fmla="*/ 0 w 373"/>
                <a:gd name="T49" fmla="*/ 0 h 359"/>
                <a:gd name="T50" fmla="*/ 0 w 373"/>
                <a:gd name="T51" fmla="*/ 0 h 359"/>
                <a:gd name="T52" fmla="*/ 0 w 373"/>
                <a:gd name="T53" fmla="*/ 0 h 3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3" h="359">
                  <a:moveTo>
                    <a:pt x="373" y="240"/>
                  </a:moveTo>
                  <a:lnTo>
                    <a:pt x="343" y="251"/>
                  </a:lnTo>
                  <a:lnTo>
                    <a:pt x="334" y="244"/>
                  </a:lnTo>
                  <a:lnTo>
                    <a:pt x="324" y="235"/>
                  </a:lnTo>
                  <a:lnTo>
                    <a:pt x="316" y="227"/>
                  </a:lnTo>
                  <a:lnTo>
                    <a:pt x="307" y="216"/>
                  </a:lnTo>
                  <a:lnTo>
                    <a:pt x="92" y="299"/>
                  </a:lnTo>
                  <a:lnTo>
                    <a:pt x="93" y="310"/>
                  </a:lnTo>
                  <a:lnTo>
                    <a:pt x="92" y="323"/>
                  </a:lnTo>
                  <a:lnTo>
                    <a:pt x="91" y="336"/>
                  </a:lnTo>
                  <a:lnTo>
                    <a:pt x="89" y="348"/>
                  </a:lnTo>
                  <a:lnTo>
                    <a:pt x="60" y="359"/>
                  </a:lnTo>
                  <a:lnTo>
                    <a:pt x="0" y="200"/>
                  </a:lnTo>
                  <a:lnTo>
                    <a:pt x="29" y="190"/>
                  </a:lnTo>
                  <a:lnTo>
                    <a:pt x="38" y="197"/>
                  </a:lnTo>
                  <a:lnTo>
                    <a:pt x="48" y="206"/>
                  </a:lnTo>
                  <a:lnTo>
                    <a:pt x="57" y="215"/>
                  </a:lnTo>
                  <a:lnTo>
                    <a:pt x="65" y="224"/>
                  </a:lnTo>
                  <a:lnTo>
                    <a:pt x="284" y="141"/>
                  </a:lnTo>
                  <a:lnTo>
                    <a:pt x="256" y="71"/>
                  </a:lnTo>
                  <a:lnTo>
                    <a:pt x="244" y="71"/>
                  </a:lnTo>
                  <a:lnTo>
                    <a:pt x="230" y="72"/>
                  </a:lnTo>
                  <a:lnTo>
                    <a:pt x="216" y="71"/>
                  </a:lnTo>
                  <a:lnTo>
                    <a:pt x="201" y="71"/>
                  </a:lnTo>
                  <a:lnTo>
                    <a:pt x="187" y="35"/>
                  </a:lnTo>
                  <a:lnTo>
                    <a:pt x="281" y="0"/>
                  </a:lnTo>
                  <a:lnTo>
                    <a:pt x="373" y="24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1" name="Freeform 20">
              <a:extLst>
                <a:ext uri="{FF2B5EF4-FFF2-40B4-BE49-F238E27FC236}">
                  <a16:creationId xmlns:a16="http://schemas.microsoft.com/office/drawing/2014/main" id="{0DC7F457-A386-0616-5C9C-ECAD21A262D2}"/>
                </a:ext>
              </a:extLst>
            </p:cNvPr>
            <p:cNvSpPr>
              <a:spLocks/>
            </p:cNvSpPr>
            <p:nvPr userDrawn="1"/>
          </p:nvSpPr>
          <p:spPr bwMode="auto">
            <a:xfrm>
              <a:off x="633413" y="534988"/>
              <a:ext cx="41275" cy="36513"/>
            </a:xfrm>
            <a:custGeom>
              <a:avLst/>
              <a:gdLst>
                <a:gd name="T0" fmla="*/ 0 w 361"/>
                <a:gd name="T1" fmla="*/ 0 h 320"/>
                <a:gd name="T2" fmla="*/ 0 w 361"/>
                <a:gd name="T3" fmla="*/ 0 h 320"/>
                <a:gd name="T4" fmla="*/ 0 w 361"/>
                <a:gd name="T5" fmla="*/ 0 h 320"/>
                <a:gd name="T6" fmla="*/ 0 w 361"/>
                <a:gd name="T7" fmla="*/ 0 h 320"/>
                <a:gd name="T8" fmla="*/ 0 w 361"/>
                <a:gd name="T9" fmla="*/ 0 h 320"/>
                <a:gd name="T10" fmla="*/ 0 w 361"/>
                <a:gd name="T11" fmla="*/ 0 h 320"/>
                <a:gd name="T12" fmla="*/ 0 w 361"/>
                <a:gd name="T13" fmla="*/ 0 h 320"/>
                <a:gd name="T14" fmla="*/ 0 w 361"/>
                <a:gd name="T15" fmla="*/ 0 h 320"/>
                <a:gd name="T16" fmla="*/ 0 w 361"/>
                <a:gd name="T17" fmla="*/ 0 h 320"/>
                <a:gd name="T18" fmla="*/ 0 w 361"/>
                <a:gd name="T19" fmla="*/ 0 h 320"/>
                <a:gd name="T20" fmla="*/ 0 w 361"/>
                <a:gd name="T21" fmla="*/ 0 h 320"/>
                <a:gd name="T22" fmla="*/ 0 w 361"/>
                <a:gd name="T23" fmla="*/ 0 h 320"/>
                <a:gd name="T24" fmla="*/ 0 w 361"/>
                <a:gd name="T25" fmla="*/ 0 h 320"/>
                <a:gd name="T26" fmla="*/ 0 w 361"/>
                <a:gd name="T27" fmla="*/ 0 h 320"/>
                <a:gd name="T28" fmla="*/ 0 w 361"/>
                <a:gd name="T29" fmla="*/ 0 h 320"/>
                <a:gd name="T30" fmla="*/ 0 w 361"/>
                <a:gd name="T31" fmla="*/ 0 h 320"/>
                <a:gd name="T32" fmla="*/ 0 w 361"/>
                <a:gd name="T33" fmla="*/ 0 h 320"/>
                <a:gd name="T34" fmla="*/ 0 w 361"/>
                <a:gd name="T35" fmla="*/ 0 h 320"/>
                <a:gd name="T36" fmla="*/ 0 w 361"/>
                <a:gd name="T37" fmla="*/ 0 h 320"/>
                <a:gd name="T38" fmla="*/ 0 w 361"/>
                <a:gd name="T39" fmla="*/ 0 h 320"/>
                <a:gd name="T40" fmla="*/ 0 w 361"/>
                <a:gd name="T41" fmla="*/ 0 h 320"/>
                <a:gd name="T42" fmla="*/ 0 w 361"/>
                <a:gd name="T43" fmla="*/ 0 h 320"/>
                <a:gd name="T44" fmla="*/ 0 w 361"/>
                <a:gd name="T45" fmla="*/ 0 h 320"/>
                <a:gd name="T46" fmla="*/ 0 w 361"/>
                <a:gd name="T47" fmla="*/ 0 h 320"/>
                <a:gd name="T48" fmla="*/ 0 w 361"/>
                <a:gd name="T49" fmla="*/ 0 h 320"/>
                <a:gd name="T50" fmla="*/ 0 w 361"/>
                <a:gd name="T51" fmla="*/ 0 h 320"/>
                <a:gd name="T52" fmla="*/ 0 w 361"/>
                <a:gd name="T53" fmla="*/ 0 h 3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1" h="320">
                  <a:moveTo>
                    <a:pt x="361" y="252"/>
                  </a:moveTo>
                  <a:lnTo>
                    <a:pt x="332" y="258"/>
                  </a:lnTo>
                  <a:lnTo>
                    <a:pt x="323" y="249"/>
                  </a:lnTo>
                  <a:lnTo>
                    <a:pt x="315" y="239"/>
                  </a:lnTo>
                  <a:lnTo>
                    <a:pt x="307" y="230"/>
                  </a:lnTo>
                  <a:lnTo>
                    <a:pt x="301" y="218"/>
                  </a:lnTo>
                  <a:lnTo>
                    <a:pt x="76" y="266"/>
                  </a:lnTo>
                  <a:lnTo>
                    <a:pt x="74" y="278"/>
                  </a:lnTo>
                  <a:lnTo>
                    <a:pt x="72" y="290"/>
                  </a:lnTo>
                  <a:lnTo>
                    <a:pt x="68" y="303"/>
                  </a:lnTo>
                  <a:lnTo>
                    <a:pt x="65" y="315"/>
                  </a:lnTo>
                  <a:lnTo>
                    <a:pt x="35" y="320"/>
                  </a:lnTo>
                  <a:lnTo>
                    <a:pt x="0" y="154"/>
                  </a:lnTo>
                  <a:lnTo>
                    <a:pt x="30" y="148"/>
                  </a:lnTo>
                  <a:lnTo>
                    <a:pt x="38" y="157"/>
                  </a:lnTo>
                  <a:lnTo>
                    <a:pt x="46" y="168"/>
                  </a:lnTo>
                  <a:lnTo>
                    <a:pt x="54" y="178"/>
                  </a:lnTo>
                  <a:lnTo>
                    <a:pt x="59" y="188"/>
                  </a:lnTo>
                  <a:lnTo>
                    <a:pt x="289" y="140"/>
                  </a:lnTo>
                  <a:lnTo>
                    <a:pt x="272" y="67"/>
                  </a:lnTo>
                  <a:lnTo>
                    <a:pt x="261" y="65"/>
                  </a:lnTo>
                  <a:lnTo>
                    <a:pt x="247" y="63"/>
                  </a:lnTo>
                  <a:lnTo>
                    <a:pt x="232" y="61"/>
                  </a:lnTo>
                  <a:lnTo>
                    <a:pt x="219" y="58"/>
                  </a:lnTo>
                  <a:lnTo>
                    <a:pt x="210" y="21"/>
                  </a:lnTo>
                  <a:lnTo>
                    <a:pt x="308" y="0"/>
                  </a:lnTo>
                  <a:lnTo>
                    <a:pt x="361" y="25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2" name="Freeform 21">
              <a:extLst>
                <a:ext uri="{FF2B5EF4-FFF2-40B4-BE49-F238E27FC236}">
                  <a16:creationId xmlns:a16="http://schemas.microsoft.com/office/drawing/2014/main" id="{20F3345B-551A-AA64-9815-372C801EDF23}"/>
                </a:ext>
              </a:extLst>
            </p:cNvPr>
            <p:cNvSpPr>
              <a:spLocks/>
            </p:cNvSpPr>
            <p:nvPr userDrawn="1"/>
          </p:nvSpPr>
          <p:spPr bwMode="auto">
            <a:xfrm>
              <a:off x="625476" y="484188"/>
              <a:ext cx="39688" cy="39688"/>
            </a:xfrm>
            <a:custGeom>
              <a:avLst/>
              <a:gdLst>
                <a:gd name="T0" fmla="*/ 0 w 355"/>
                <a:gd name="T1" fmla="*/ 0 h 354"/>
                <a:gd name="T2" fmla="*/ 0 w 355"/>
                <a:gd name="T3" fmla="*/ 0 h 354"/>
                <a:gd name="T4" fmla="*/ 0 w 355"/>
                <a:gd name="T5" fmla="*/ 0 h 354"/>
                <a:gd name="T6" fmla="*/ 0 w 355"/>
                <a:gd name="T7" fmla="*/ 0 h 354"/>
                <a:gd name="T8" fmla="*/ 0 w 355"/>
                <a:gd name="T9" fmla="*/ 0 h 354"/>
                <a:gd name="T10" fmla="*/ 0 w 355"/>
                <a:gd name="T11" fmla="*/ 0 h 354"/>
                <a:gd name="T12" fmla="*/ 0 w 355"/>
                <a:gd name="T13" fmla="*/ 0 h 354"/>
                <a:gd name="T14" fmla="*/ 0 w 355"/>
                <a:gd name="T15" fmla="*/ 0 h 354"/>
                <a:gd name="T16" fmla="*/ 0 w 355"/>
                <a:gd name="T17" fmla="*/ 0 h 354"/>
                <a:gd name="T18" fmla="*/ 0 w 355"/>
                <a:gd name="T19" fmla="*/ 0 h 354"/>
                <a:gd name="T20" fmla="*/ 0 w 355"/>
                <a:gd name="T21" fmla="*/ 0 h 354"/>
                <a:gd name="T22" fmla="*/ 0 w 355"/>
                <a:gd name="T23" fmla="*/ 0 h 354"/>
                <a:gd name="T24" fmla="*/ 0 w 355"/>
                <a:gd name="T25" fmla="*/ 0 h 354"/>
                <a:gd name="T26" fmla="*/ 0 w 355"/>
                <a:gd name="T27" fmla="*/ 0 h 354"/>
                <a:gd name="T28" fmla="*/ 0 w 355"/>
                <a:gd name="T29" fmla="*/ 0 h 354"/>
                <a:gd name="T30" fmla="*/ 0 w 355"/>
                <a:gd name="T31" fmla="*/ 0 h 354"/>
                <a:gd name="T32" fmla="*/ 0 w 355"/>
                <a:gd name="T33" fmla="*/ 0 h 354"/>
                <a:gd name="T34" fmla="*/ 0 w 355"/>
                <a:gd name="T35" fmla="*/ 0 h 354"/>
                <a:gd name="T36" fmla="*/ 0 w 355"/>
                <a:gd name="T37" fmla="*/ 0 h 354"/>
                <a:gd name="T38" fmla="*/ 0 w 355"/>
                <a:gd name="T39" fmla="*/ 0 h 354"/>
                <a:gd name="T40" fmla="*/ 0 w 355"/>
                <a:gd name="T41" fmla="*/ 0 h 354"/>
                <a:gd name="T42" fmla="*/ 0 w 355"/>
                <a:gd name="T43" fmla="*/ 0 h 354"/>
                <a:gd name="T44" fmla="*/ 0 w 355"/>
                <a:gd name="T45" fmla="*/ 0 h 354"/>
                <a:gd name="T46" fmla="*/ 0 w 355"/>
                <a:gd name="T47" fmla="*/ 0 h 354"/>
                <a:gd name="T48" fmla="*/ 0 w 355"/>
                <a:gd name="T49" fmla="*/ 0 h 354"/>
                <a:gd name="T50" fmla="*/ 0 w 355"/>
                <a:gd name="T51" fmla="*/ 0 h 354"/>
                <a:gd name="T52" fmla="*/ 0 w 355"/>
                <a:gd name="T53" fmla="*/ 0 h 354"/>
                <a:gd name="T54" fmla="*/ 0 w 355"/>
                <a:gd name="T55" fmla="*/ 0 h 354"/>
                <a:gd name="T56" fmla="*/ 0 w 355"/>
                <a:gd name="T57" fmla="*/ 0 h 354"/>
                <a:gd name="T58" fmla="*/ 0 w 355"/>
                <a:gd name="T59" fmla="*/ 0 h 354"/>
                <a:gd name="T60" fmla="*/ 0 w 355"/>
                <a:gd name="T61" fmla="*/ 0 h 354"/>
                <a:gd name="T62" fmla="*/ 0 w 355"/>
                <a:gd name="T63" fmla="*/ 0 h 354"/>
                <a:gd name="T64" fmla="*/ 0 w 355"/>
                <a:gd name="T65" fmla="*/ 0 h 354"/>
                <a:gd name="T66" fmla="*/ 0 w 355"/>
                <a:gd name="T67" fmla="*/ 0 h 354"/>
                <a:gd name="T68" fmla="*/ 0 w 355"/>
                <a:gd name="T69" fmla="*/ 0 h 354"/>
                <a:gd name="T70" fmla="*/ 0 w 355"/>
                <a:gd name="T71" fmla="*/ 0 h 354"/>
                <a:gd name="T72" fmla="*/ 0 w 355"/>
                <a:gd name="T73" fmla="*/ 0 h 354"/>
                <a:gd name="T74" fmla="*/ 0 w 355"/>
                <a:gd name="T75" fmla="*/ 0 h 354"/>
                <a:gd name="T76" fmla="*/ 0 w 355"/>
                <a:gd name="T77" fmla="*/ 0 h 354"/>
                <a:gd name="T78" fmla="*/ 0 w 355"/>
                <a:gd name="T79" fmla="*/ 0 h 354"/>
                <a:gd name="T80" fmla="*/ 0 w 355"/>
                <a:gd name="T81" fmla="*/ 0 h 354"/>
                <a:gd name="T82" fmla="*/ 0 w 355"/>
                <a:gd name="T83" fmla="*/ 0 h 354"/>
                <a:gd name="T84" fmla="*/ 0 w 355"/>
                <a:gd name="T85" fmla="*/ 0 h 354"/>
                <a:gd name="T86" fmla="*/ 0 w 355"/>
                <a:gd name="T87" fmla="*/ 0 h 354"/>
                <a:gd name="T88" fmla="*/ 0 w 355"/>
                <a:gd name="T89" fmla="*/ 0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5" h="354">
                  <a:moveTo>
                    <a:pt x="54" y="31"/>
                  </a:moveTo>
                  <a:lnTo>
                    <a:pt x="203" y="19"/>
                  </a:lnTo>
                  <a:lnTo>
                    <a:pt x="220" y="18"/>
                  </a:lnTo>
                  <a:lnTo>
                    <a:pt x="236" y="19"/>
                  </a:lnTo>
                  <a:lnTo>
                    <a:pt x="250" y="21"/>
                  </a:lnTo>
                  <a:lnTo>
                    <a:pt x="264" y="25"/>
                  </a:lnTo>
                  <a:lnTo>
                    <a:pt x="277" y="29"/>
                  </a:lnTo>
                  <a:lnTo>
                    <a:pt x="288" y="35"/>
                  </a:lnTo>
                  <a:lnTo>
                    <a:pt x="300" y="42"/>
                  </a:lnTo>
                  <a:lnTo>
                    <a:pt x="310" y="50"/>
                  </a:lnTo>
                  <a:lnTo>
                    <a:pt x="319" y="60"/>
                  </a:lnTo>
                  <a:lnTo>
                    <a:pt x="326" y="70"/>
                  </a:lnTo>
                  <a:lnTo>
                    <a:pt x="334" y="82"/>
                  </a:lnTo>
                  <a:lnTo>
                    <a:pt x="340" y="93"/>
                  </a:lnTo>
                  <a:lnTo>
                    <a:pt x="344" y="107"/>
                  </a:lnTo>
                  <a:lnTo>
                    <a:pt x="349" y="121"/>
                  </a:lnTo>
                  <a:lnTo>
                    <a:pt x="352" y="136"/>
                  </a:lnTo>
                  <a:lnTo>
                    <a:pt x="354" y="151"/>
                  </a:lnTo>
                  <a:lnTo>
                    <a:pt x="355" y="170"/>
                  </a:lnTo>
                  <a:lnTo>
                    <a:pt x="354" y="188"/>
                  </a:lnTo>
                  <a:lnTo>
                    <a:pt x="353" y="204"/>
                  </a:lnTo>
                  <a:lnTo>
                    <a:pt x="350" y="219"/>
                  </a:lnTo>
                  <a:lnTo>
                    <a:pt x="345" y="233"/>
                  </a:lnTo>
                  <a:lnTo>
                    <a:pt x="340" y="244"/>
                  </a:lnTo>
                  <a:lnTo>
                    <a:pt x="334" y="255"/>
                  </a:lnTo>
                  <a:lnTo>
                    <a:pt x="328" y="266"/>
                  </a:lnTo>
                  <a:lnTo>
                    <a:pt x="319" y="274"/>
                  </a:lnTo>
                  <a:lnTo>
                    <a:pt x="310" y="281"/>
                  </a:lnTo>
                  <a:lnTo>
                    <a:pt x="300" y="288"/>
                  </a:lnTo>
                  <a:lnTo>
                    <a:pt x="288" y="293"/>
                  </a:lnTo>
                  <a:lnTo>
                    <a:pt x="277" y="297"/>
                  </a:lnTo>
                  <a:lnTo>
                    <a:pt x="265" y="300"/>
                  </a:lnTo>
                  <a:lnTo>
                    <a:pt x="253" y="303"/>
                  </a:lnTo>
                  <a:lnTo>
                    <a:pt x="239" y="305"/>
                  </a:lnTo>
                  <a:lnTo>
                    <a:pt x="78" y="318"/>
                  </a:lnTo>
                  <a:lnTo>
                    <a:pt x="75" y="327"/>
                  </a:lnTo>
                  <a:lnTo>
                    <a:pt x="70" y="336"/>
                  </a:lnTo>
                  <a:lnTo>
                    <a:pt x="65" y="345"/>
                  </a:lnTo>
                  <a:lnTo>
                    <a:pt x="61" y="352"/>
                  </a:lnTo>
                  <a:lnTo>
                    <a:pt x="30" y="354"/>
                  </a:lnTo>
                  <a:lnTo>
                    <a:pt x="17" y="205"/>
                  </a:lnTo>
                  <a:lnTo>
                    <a:pt x="47" y="203"/>
                  </a:lnTo>
                  <a:lnTo>
                    <a:pt x="54" y="212"/>
                  </a:lnTo>
                  <a:lnTo>
                    <a:pt x="61" y="220"/>
                  </a:lnTo>
                  <a:lnTo>
                    <a:pt x="67" y="230"/>
                  </a:lnTo>
                  <a:lnTo>
                    <a:pt x="72" y="240"/>
                  </a:lnTo>
                  <a:lnTo>
                    <a:pt x="219" y="228"/>
                  </a:lnTo>
                  <a:lnTo>
                    <a:pt x="229" y="226"/>
                  </a:lnTo>
                  <a:lnTo>
                    <a:pt x="239" y="224"/>
                  </a:lnTo>
                  <a:lnTo>
                    <a:pt x="247" y="222"/>
                  </a:lnTo>
                  <a:lnTo>
                    <a:pt x="256" y="220"/>
                  </a:lnTo>
                  <a:lnTo>
                    <a:pt x="263" y="217"/>
                  </a:lnTo>
                  <a:lnTo>
                    <a:pt x="271" y="214"/>
                  </a:lnTo>
                  <a:lnTo>
                    <a:pt x="277" y="210"/>
                  </a:lnTo>
                  <a:lnTo>
                    <a:pt x="282" y="204"/>
                  </a:lnTo>
                  <a:lnTo>
                    <a:pt x="287" y="199"/>
                  </a:lnTo>
                  <a:lnTo>
                    <a:pt x="292" y="193"/>
                  </a:lnTo>
                  <a:lnTo>
                    <a:pt x="295" y="186"/>
                  </a:lnTo>
                  <a:lnTo>
                    <a:pt x="298" y="179"/>
                  </a:lnTo>
                  <a:lnTo>
                    <a:pt x="300" y="170"/>
                  </a:lnTo>
                  <a:lnTo>
                    <a:pt x="301" y="162"/>
                  </a:lnTo>
                  <a:lnTo>
                    <a:pt x="301" y="151"/>
                  </a:lnTo>
                  <a:lnTo>
                    <a:pt x="300" y="141"/>
                  </a:lnTo>
                  <a:lnTo>
                    <a:pt x="299" y="132"/>
                  </a:lnTo>
                  <a:lnTo>
                    <a:pt x="298" y="124"/>
                  </a:lnTo>
                  <a:lnTo>
                    <a:pt x="296" y="117"/>
                  </a:lnTo>
                  <a:lnTo>
                    <a:pt x="293" y="110"/>
                  </a:lnTo>
                  <a:lnTo>
                    <a:pt x="290" y="104"/>
                  </a:lnTo>
                  <a:lnTo>
                    <a:pt x="285" y="99"/>
                  </a:lnTo>
                  <a:lnTo>
                    <a:pt x="280" y="93"/>
                  </a:lnTo>
                  <a:lnTo>
                    <a:pt x="276" y="89"/>
                  </a:lnTo>
                  <a:lnTo>
                    <a:pt x="269" y="85"/>
                  </a:lnTo>
                  <a:lnTo>
                    <a:pt x="263" y="83"/>
                  </a:lnTo>
                  <a:lnTo>
                    <a:pt x="257" y="80"/>
                  </a:lnTo>
                  <a:lnTo>
                    <a:pt x="249" y="77"/>
                  </a:lnTo>
                  <a:lnTo>
                    <a:pt x="242" y="76"/>
                  </a:lnTo>
                  <a:lnTo>
                    <a:pt x="234" y="76"/>
                  </a:lnTo>
                  <a:lnTo>
                    <a:pt x="225" y="76"/>
                  </a:lnTo>
                  <a:lnTo>
                    <a:pt x="216" y="76"/>
                  </a:lnTo>
                  <a:lnTo>
                    <a:pt x="59" y="92"/>
                  </a:lnTo>
                  <a:lnTo>
                    <a:pt x="56" y="103"/>
                  </a:lnTo>
                  <a:lnTo>
                    <a:pt x="52" y="113"/>
                  </a:lnTo>
                  <a:lnTo>
                    <a:pt x="46" y="123"/>
                  </a:lnTo>
                  <a:lnTo>
                    <a:pt x="42" y="132"/>
                  </a:lnTo>
                  <a:lnTo>
                    <a:pt x="11" y="135"/>
                  </a:lnTo>
                  <a:lnTo>
                    <a:pt x="0" y="2"/>
                  </a:lnTo>
                  <a:lnTo>
                    <a:pt x="30" y="0"/>
                  </a:lnTo>
                  <a:lnTo>
                    <a:pt x="36" y="7"/>
                  </a:lnTo>
                  <a:lnTo>
                    <a:pt x="44" y="15"/>
                  </a:lnTo>
                  <a:lnTo>
                    <a:pt x="49" y="23"/>
                  </a:lnTo>
                  <a:lnTo>
                    <a:pt x="54" y="31"/>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3" name="Freeform 22">
              <a:extLst>
                <a:ext uri="{FF2B5EF4-FFF2-40B4-BE49-F238E27FC236}">
                  <a16:creationId xmlns:a16="http://schemas.microsoft.com/office/drawing/2014/main" id="{9FFA5B1D-D29A-BE76-ABEA-1CC5D45CB114}"/>
                </a:ext>
              </a:extLst>
            </p:cNvPr>
            <p:cNvSpPr>
              <a:spLocks/>
            </p:cNvSpPr>
            <p:nvPr userDrawn="1"/>
          </p:nvSpPr>
          <p:spPr bwMode="auto">
            <a:xfrm>
              <a:off x="623888" y="411163"/>
              <a:ext cx="38100" cy="53975"/>
            </a:xfrm>
            <a:custGeom>
              <a:avLst/>
              <a:gdLst>
                <a:gd name="T0" fmla="*/ 0 w 342"/>
                <a:gd name="T1" fmla="*/ 0 h 483"/>
                <a:gd name="T2" fmla="*/ 0 w 342"/>
                <a:gd name="T3" fmla="*/ 0 h 483"/>
                <a:gd name="T4" fmla="*/ 0 w 342"/>
                <a:gd name="T5" fmla="*/ 0 h 483"/>
                <a:gd name="T6" fmla="*/ 0 w 342"/>
                <a:gd name="T7" fmla="*/ 0 h 483"/>
                <a:gd name="T8" fmla="*/ 0 w 342"/>
                <a:gd name="T9" fmla="*/ 0 h 483"/>
                <a:gd name="T10" fmla="*/ 0 w 342"/>
                <a:gd name="T11" fmla="*/ 0 h 483"/>
                <a:gd name="T12" fmla="*/ 0 w 342"/>
                <a:gd name="T13" fmla="*/ 0 h 483"/>
                <a:gd name="T14" fmla="*/ 0 w 342"/>
                <a:gd name="T15" fmla="*/ 0 h 483"/>
                <a:gd name="T16" fmla="*/ 0 w 342"/>
                <a:gd name="T17" fmla="*/ 0 h 483"/>
                <a:gd name="T18" fmla="*/ 0 w 342"/>
                <a:gd name="T19" fmla="*/ 0 h 483"/>
                <a:gd name="T20" fmla="*/ 0 w 342"/>
                <a:gd name="T21" fmla="*/ 0 h 483"/>
                <a:gd name="T22" fmla="*/ 0 w 342"/>
                <a:gd name="T23" fmla="*/ 0 h 483"/>
                <a:gd name="T24" fmla="*/ 0 w 342"/>
                <a:gd name="T25" fmla="*/ 0 h 483"/>
                <a:gd name="T26" fmla="*/ 0 w 342"/>
                <a:gd name="T27" fmla="*/ 0 h 483"/>
                <a:gd name="T28" fmla="*/ 0 w 342"/>
                <a:gd name="T29" fmla="*/ 0 h 483"/>
                <a:gd name="T30" fmla="*/ 0 w 342"/>
                <a:gd name="T31" fmla="*/ 0 h 483"/>
                <a:gd name="T32" fmla="*/ 0 w 342"/>
                <a:gd name="T33" fmla="*/ 0 h 483"/>
                <a:gd name="T34" fmla="*/ 0 w 342"/>
                <a:gd name="T35" fmla="*/ 0 h 483"/>
                <a:gd name="T36" fmla="*/ 0 w 342"/>
                <a:gd name="T37" fmla="*/ 0 h 483"/>
                <a:gd name="T38" fmla="*/ 0 w 342"/>
                <a:gd name="T39" fmla="*/ 0 h 483"/>
                <a:gd name="T40" fmla="*/ 0 w 342"/>
                <a:gd name="T41" fmla="*/ 0 h 483"/>
                <a:gd name="T42" fmla="*/ 0 w 342"/>
                <a:gd name="T43" fmla="*/ 0 h 483"/>
                <a:gd name="T44" fmla="*/ 0 w 342"/>
                <a:gd name="T45" fmla="*/ 0 h 483"/>
                <a:gd name="T46" fmla="*/ 0 w 342"/>
                <a:gd name="T47" fmla="*/ 0 h 483"/>
                <a:gd name="T48" fmla="*/ 0 w 342"/>
                <a:gd name="T49" fmla="*/ 0 h 483"/>
                <a:gd name="T50" fmla="*/ 0 w 342"/>
                <a:gd name="T51" fmla="*/ 0 h 483"/>
                <a:gd name="T52" fmla="*/ 0 w 342"/>
                <a:gd name="T53" fmla="*/ 0 h 483"/>
                <a:gd name="T54" fmla="*/ 0 w 342"/>
                <a:gd name="T55" fmla="*/ 0 h 483"/>
                <a:gd name="T56" fmla="*/ 0 w 342"/>
                <a:gd name="T57" fmla="*/ 0 h 483"/>
                <a:gd name="T58" fmla="*/ 0 w 342"/>
                <a:gd name="T59" fmla="*/ 0 h 483"/>
                <a:gd name="T60" fmla="*/ 0 w 342"/>
                <a:gd name="T61" fmla="*/ 0 h 483"/>
                <a:gd name="T62" fmla="*/ 0 w 342"/>
                <a:gd name="T63" fmla="*/ 0 h 483"/>
                <a:gd name="T64" fmla="*/ 0 w 342"/>
                <a:gd name="T65" fmla="*/ 0 h 483"/>
                <a:gd name="T66" fmla="*/ 0 w 342"/>
                <a:gd name="T67" fmla="*/ 0 h 483"/>
                <a:gd name="T68" fmla="*/ 0 w 342"/>
                <a:gd name="T69" fmla="*/ 0 h 483"/>
                <a:gd name="T70" fmla="*/ 0 w 342"/>
                <a:gd name="T71" fmla="*/ 0 h 483"/>
                <a:gd name="T72" fmla="*/ 0 w 342"/>
                <a:gd name="T73" fmla="*/ 0 h 483"/>
                <a:gd name="T74" fmla="*/ 0 w 342"/>
                <a:gd name="T75" fmla="*/ 0 h 483"/>
                <a:gd name="T76" fmla="*/ 0 w 342"/>
                <a:gd name="T77" fmla="*/ 0 h 483"/>
                <a:gd name="T78" fmla="*/ 0 w 342"/>
                <a:gd name="T79" fmla="*/ 0 h 483"/>
                <a:gd name="T80" fmla="*/ 0 w 342"/>
                <a:gd name="T81" fmla="*/ 0 h 483"/>
                <a:gd name="T82" fmla="*/ 0 w 342"/>
                <a:gd name="T83" fmla="*/ 0 h 483"/>
                <a:gd name="T84" fmla="*/ 0 w 342"/>
                <a:gd name="T85" fmla="*/ 0 h 483"/>
                <a:gd name="T86" fmla="*/ 0 w 342"/>
                <a:gd name="T87" fmla="*/ 0 h 483"/>
                <a:gd name="T88" fmla="*/ 0 w 342"/>
                <a:gd name="T89" fmla="*/ 0 h 48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2" h="483">
                  <a:moveTo>
                    <a:pt x="339" y="147"/>
                  </a:moveTo>
                  <a:lnTo>
                    <a:pt x="308" y="147"/>
                  </a:lnTo>
                  <a:lnTo>
                    <a:pt x="302" y="138"/>
                  </a:lnTo>
                  <a:lnTo>
                    <a:pt x="295" y="130"/>
                  </a:lnTo>
                  <a:lnTo>
                    <a:pt x="291" y="120"/>
                  </a:lnTo>
                  <a:lnTo>
                    <a:pt x="288" y="111"/>
                  </a:lnTo>
                  <a:lnTo>
                    <a:pt x="96" y="138"/>
                  </a:lnTo>
                  <a:lnTo>
                    <a:pt x="96" y="139"/>
                  </a:lnTo>
                  <a:lnTo>
                    <a:pt x="338" y="229"/>
                  </a:lnTo>
                  <a:lnTo>
                    <a:pt x="337" y="284"/>
                  </a:lnTo>
                  <a:lnTo>
                    <a:pt x="89" y="369"/>
                  </a:lnTo>
                  <a:lnTo>
                    <a:pt x="89" y="370"/>
                  </a:lnTo>
                  <a:lnTo>
                    <a:pt x="282" y="393"/>
                  </a:lnTo>
                  <a:lnTo>
                    <a:pt x="286" y="383"/>
                  </a:lnTo>
                  <a:lnTo>
                    <a:pt x="292" y="374"/>
                  </a:lnTo>
                  <a:lnTo>
                    <a:pt x="299" y="366"/>
                  </a:lnTo>
                  <a:lnTo>
                    <a:pt x="305" y="358"/>
                  </a:lnTo>
                  <a:lnTo>
                    <a:pt x="336" y="359"/>
                  </a:lnTo>
                  <a:lnTo>
                    <a:pt x="333" y="483"/>
                  </a:lnTo>
                  <a:lnTo>
                    <a:pt x="303" y="483"/>
                  </a:lnTo>
                  <a:lnTo>
                    <a:pt x="291" y="469"/>
                  </a:lnTo>
                  <a:lnTo>
                    <a:pt x="282" y="454"/>
                  </a:lnTo>
                  <a:lnTo>
                    <a:pt x="52" y="412"/>
                  </a:lnTo>
                  <a:lnTo>
                    <a:pt x="47" y="422"/>
                  </a:lnTo>
                  <a:lnTo>
                    <a:pt x="42" y="433"/>
                  </a:lnTo>
                  <a:lnTo>
                    <a:pt x="36" y="443"/>
                  </a:lnTo>
                  <a:lnTo>
                    <a:pt x="30" y="452"/>
                  </a:lnTo>
                  <a:lnTo>
                    <a:pt x="0" y="451"/>
                  </a:lnTo>
                  <a:lnTo>
                    <a:pt x="2" y="320"/>
                  </a:lnTo>
                  <a:lnTo>
                    <a:pt x="224" y="241"/>
                  </a:lnTo>
                  <a:lnTo>
                    <a:pt x="224" y="240"/>
                  </a:lnTo>
                  <a:lnTo>
                    <a:pt x="5" y="155"/>
                  </a:lnTo>
                  <a:lnTo>
                    <a:pt x="7" y="24"/>
                  </a:lnTo>
                  <a:lnTo>
                    <a:pt x="38" y="25"/>
                  </a:lnTo>
                  <a:lnTo>
                    <a:pt x="44" y="35"/>
                  </a:lnTo>
                  <a:lnTo>
                    <a:pt x="50" y="44"/>
                  </a:lnTo>
                  <a:lnTo>
                    <a:pt x="55" y="55"/>
                  </a:lnTo>
                  <a:lnTo>
                    <a:pt x="58" y="65"/>
                  </a:lnTo>
                  <a:lnTo>
                    <a:pt x="289" y="26"/>
                  </a:lnTo>
                  <a:lnTo>
                    <a:pt x="293" y="19"/>
                  </a:lnTo>
                  <a:lnTo>
                    <a:pt x="299" y="12"/>
                  </a:lnTo>
                  <a:lnTo>
                    <a:pt x="305" y="5"/>
                  </a:lnTo>
                  <a:lnTo>
                    <a:pt x="311" y="0"/>
                  </a:lnTo>
                  <a:lnTo>
                    <a:pt x="342" y="0"/>
                  </a:lnTo>
                  <a:lnTo>
                    <a:pt x="339" y="147"/>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4" name="Freeform 23">
              <a:extLst>
                <a:ext uri="{FF2B5EF4-FFF2-40B4-BE49-F238E27FC236}">
                  <a16:creationId xmlns:a16="http://schemas.microsoft.com/office/drawing/2014/main" id="{26B73FDD-7528-013A-676D-8D1BFEA1263F}"/>
                </a:ext>
              </a:extLst>
            </p:cNvPr>
            <p:cNvSpPr>
              <a:spLocks/>
            </p:cNvSpPr>
            <p:nvPr userDrawn="1"/>
          </p:nvSpPr>
          <p:spPr bwMode="auto">
            <a:xfrm>
              <a:off x="638176" y="377825"/>
              <a:ext cx="11113" cy="9525"/>
            </a:xfrm>
            <a:custGeom>
              <a:avLst/>
              <a:gdLst>
                <a:gd name="T0" fmla="*/ 0 w 94"/>
                <a:gd name="T1" fmla="*/ 0 h 91"/>
                <a:gd name="T2" fmla="*/ 0 w 94"/>
                <a:gd name="T3" fmla="*/ 0 h 91"/>
                <a:gd name="T4" fmla="*/ 0 w 94"/>
                <a:gd name="T5" fmla="*/ 0 h 91"/>
                <a:gd name="T6" fmla="*/ 0 w 94"/>
                <a:gd name="T7" fmla="*/ 0 h 91"/>
                <a:gd name="T8" fmla="*/ 0 w 94"/>
                <a:gd name="T9" fmla="*/ 0 h 91"/>
                <a:gd name="T10" fmla="*/ 0 w 94"/>
                <a:gd name="T11" fmla="*/ 0 h 91"/>
                <a:gd name="T12" fmla="*/ 0 w 94"/>
                <a:gd name="T13" fmla="*/ 0 h 91"/>
                <a:gd name="T14" fmla="*/ 0 w 94"/>
                <a:gd name="T15" fmla="*/ 0 h 91"/>
                <a:gd name="T16" fmla="*/ 0 w 94"/>
                <a:gd name="T17" fmla="*/ 0 h 91"/>
                <a:gd name="T18" fmla="*/ 0 w 94"/>
                <a:gd name="T19" fmla="*/ 0 h 91"/>
                <a:gd name="T20" fmla="*/ 0 w 94"/>
                <a:gd name="T21" fmla="*/ 0 h 91"/>
                <a:gd name="T22" fmla="*/ 0 w 94"/>
                <a:gd name="T23" fmla="*/ 0 h 91"/>
                <a:gd name="T24" fmla="*/ 0 w 94"/>
                <a:gd name="T25" fmla="*/ 0 h 91"/>
                <a:gd name="T26" fmla="*/ 0 w 94"/>
                <a:gd name="T27" fmla="*/ 0 h 91"/>
                <a:gd name="T28" fmla="*/ 0 w 94"/>
                <a:gd name="T29" fmla="*/ 0 h 91"/>
                <a:gd name="T30" fmla="*/ 0 w 94"/>
                <a:gd name="T31" fmla="*/ 0 h 91"/>
                <a:gd name="T32" fmla="*/ 0 w 94"/>
                <a:gd name="T33" fmla="*/ 0 h 91"/>
                <a:gd name="T34" fmla="*/ 0 w 94"/>
                <a:gd name="T35" fmla="*/ 0 h 91"/>
                <a:gd name="T36" fmla="*/ 0 w 94"/>
                <a:gd name="T37" fmla="*/ 0 h 91"/>
                <a:gd name="T38" fmla="*/ 0 w 94"/>
                <a:gd name="T39" fmla="*/ 0 h 91"/>
                <a:gd name="T40" fmla="*/ 0 w 94"/>
                <a:gd name="T41" fmla="*/ 0 h 91"/>
                <a:gd name="T42" fmla="*/ 0 w 94"/>
                <a:gd name="T43" fmla="*/ 0 h 91"/>
                <a:gd name="T44" fmla="*/ 0 w 94"/>
                <a:gd name="T45" fmla="*/ 0 h 91"/>
                <a:gd name="T46" fmla="*/ 0 w 94"/>
                <a:gd name="T47" fmla="*/ 0 h 91"/>
                <a:gd name="T48" fmla="*/ 0 w 94"/>
                <a:gd name="T49" fmla="*/ 0 h 91"/>
                <a:gd name="T50" fmla="*/ 0 w 94"/>
                <a:gd name="T51" fmla="*/ 0 h 91"/>
                <a:gd name="T52" fmla="*/ 0 w 94"/>
                <a:gd name="T53" fmla="*/ 0 h 91"/>
                <a:gd name="T54" fmla="*/ 0 w 94"/>
                <a:gd name="T55" fmla="*/ 0 h 91"/>
                <a:gd name="T56" fmla="*/ 0 w 94"/>
                <a:gd name="T57" fmla="*/ 0 h 91"/>
                <a:gd name="T58" fmla="*/ 0 w 94"/>
                <a:gd name="T59" fmla="*/ 0 h 91"/>
                <a:gd name="T60" fmla="*/ 0 w 94"/>
                <a:gd name="T61" fmla="*/ 0 h 91"/>
                <a:gd name="T62" fmla="*/ 0 w 94"/>
                <a:gd name="T63" fmla="*/ 0 h 91"/>
                <a:gd name="T64" fmla="*/ 0 w 94"/>
                <a:gd name="T65" fmla="*/ 0 h 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4" h="91">
                  <a:moveTo>
                    <a:pt x="93" y="52"/>
                  </a:moveTo>
                  <a:lnTo>
                    <a:pt x="91" y="60"/>
                  </a:lnTo>
                  <a:lnTo>
                    <a:pt x="87" y="69"/>
                  </a:lnTo>
                  <a:lnTo>
                    <a:pt x="82" y="76"/>
                  </a:lnTo>
                  <a:lnTo>
                    <a:pt x="76" y="81"/>
                  </a:lnTo>
                  <a:lnTo>
                    <a:pt x="68" y="86"/>
                  </a:lnTo>
                  <a:lnTo>
                    <a:pt x="60" y="89"/>
                  </a:lnTo>
                  <a:lnTo>
                    <a:pt x="51" y="91"/>
                  </a:lnTo>
                  <a:lnTo>
                    <a:pt x="41" y="91"/>
                  </a:lnTo>
                  <a:lnTo>
                    <a:pt x="32" y="89"/>
                  </a:lnTo>
                  <a:lnTo>
                    <a:pt x="23" y="84"/>
                  </a:lnTo>
                  <a:lnTo>
                    <a:pt x="16" y="80"/>
                  </a:lnTo>
                  <a:lnTo>
                    <a:pt x="9" y="74"/>
                  </a:lnTo>
                  <a:lnTo>
                    <a:pt x="4" y="66"/>
                  </a:lnTo>
                  <a:lnTo>
                    <a:pt x="1" y="58"/>
                  </a:lnTo>
                  <a:lnTo>
                    <a:pt x="0" y="50"/>
                  </a:lnTo>
                  <a:lnTo>
                    <a:pt x="0" y="40"/>
                  </a:lnTo>
                  <a:lnTo>
                    <a:pt x="2" y="31"/>
                  </a:lnTo>
                  <a:lnTo>
                    <a:pt x="5" y="23"/>
                  </a:lnTo>
                  <a:lnTo>
                    <a:pt x="10" y="16"/>
                  </a:lnTo>
                  <a:lnTo>
                    <a:pt x="17" y="9"/>
                  </a:lnTo>
                  <a:lnTo>
                    <a:pt x="25" y="5"/>
                  </a:lnTo>
                  <a:lnTo>
                    <a:pt x="34" y="2"/>
                  </a:lnTo>
                  <a:lnTo>
                    <a:pt x="42" y="0"/>
                  </a:lnTo>
                  <a:lnTo>
                    <a:pt x="52" y="0"/>
                  </a:lnTo>
                  <a:lnTo>
                    <a:pt x="61" y="2"/>
                  </a:lnTo>
                  <a:lnTo>
                    <a:pt x="70" y="6"/>
                  </a:lnTo>
                  <a:lnTo>
                    <a:pt x="77" y="12"/>
                  </a:lnTo>
                  <a:lnTo>
                    <a:pt x="83" y="18"/>
                  </a:lnTo>
                  <a:lnTo>
                    <a:pt x="89" y="25"/>
                  </a:lnTo>
                  <a:lnTo>
                    <a:pt x="92" y="33"/>
                  </a:lnTo>
                  <a:lnTo>
                    <a:pt x="94" y="42"/>
                  </a:lnTo>
                  <a:lnTo>
                    <a:pt x="93" y="5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5" name="Freeform 24">
              <a:extLst>
                <a:ext uri="{FF2B5EF4-FFF2-40B4-BE49-F238E27FC236}">
                  <a16:creationId xmlns:a16="http://schemas.microsoft.com/office/drawing/2014/main" id="{939700AE-BADB-68E8-11EB-5F9B3796A6B6}"/>
                </a:ext>
              </a:extLst>
            </p:cNvPr>
            <p:cNvSpPr>
              <a:spLocks/>
            </p:cNvSpPr>
            <p:nvPr userDrawn="1"/>
          </p:nvSpPr>
          <p:spPr bwMode="auto">
            <a:xfrm>
              <a:off x="631826" y="312738"/>
              <a:ext cx="42863" cy="41275"/>
            </a:xfrm>
            <a:custGeom>
              <a:avLst/>
              <a:gdLst>
                <a:gd name="T0" fmla="*/ 0 w 376"/>
                <a:gd name="T1" fmla="*/ 0 h 367"/>
                <a:gd name="T2" fmla="*/ 0 w 376"/>
                <a:gd name="T3" fmla="*/ 0 h 367"/>
                <a:gd name="T4" fmla="*/ 0 w 376"/>
                <a:gd name="T5" fmla="*/ 0 h 367"/>
                <a:gd name="T6" fmla="*/ 0 w 376"/>
                <a:gd name="T7" fmla="*/ 0 h 367"/>
                <a:gd name="T8" fmla="*/ 0 w 376"/>
                <a:gd name="T9" fmla="*/ 0 h 367"/>
                <a:gd name="T10" fmla="*/ 0 w 376"/>
                <a:gd name="T11" fmla="*/ 0 h 367"/>
                <a:gd name="T12" fmla="*/ 0 w 376"/>
                <a:gd name="T13" fmla="*/ 0 h 367"/>
                <a:gd name="T14" fmla="*/ 0 w 376"/>
                <a:gd name="T15" fmla="*/ 0 h 367"/>
                <a:gd name="T16" fmla="*/ 0 w 376"/>
                <a:gd name="T17" fmla="*/ 0 h 367"/>
                <a:gd name="T18" fmla="*/ 0 w 376"/>
                <a:gd name="T19" fmla="*/ 0 h 367"/>
                <a:gd name="T20" fmla="*/ 0 w 376"/>
                <a:gd name="T21" fmla="*/ 0 h 367"/>
                <a:gd name="T22" fmla="*/ 0 w 376"/>
                <a:gd name="T23" fmla="*/ 0 h 367"/>
                <a:gd name="T24" fmla="*/ 0 w 376"/>
                <a:gd name="T25" fmla="*/ 0 h 367"/>
                <a:gd name="T26" fmla="*/ 0 w 376"/>
                <a:gd name="T27" fmla="*/ 0 h 367"/>
                <a:gd name="T28" fmla="*/ 0 w 376"/>
                <a:gd name="T29" fmla="*/ 0 h 367"/>
                <a:gd name="T30" fmla="*/ 0 w 376"/>
                <a:gd name="T31" fmla="*/ 0 h 367"/>
                <a:gd name="T32" fmla="*/ 0 w 376"/>
                <a:gd name="T33" fmla="*/ 0 h 367"/>
                <a:gd name="T34" fmla="*/ 0 w 376"/>
                <a:gd name="T35" fmla="*/ 0 h 367"/>
                <a:gd name="T36" fmla="*/ 0 w 376"/>
                <a:gd name="T37" fmla="*/ 0 h 367"/>
                <a:gd name="T38" fmla="*/ 0 w 376"/>
                <a:gd name="T39" fmla="*/ 0 h 367"/>
                <a:gd name="T40" fmla="*/ 0 w 376"/>
                <a:gd name="T41" fmla="*/ 0 h 367"/>
                <a:gd name="T42" fmla="*/ 0 w 376"/>
                <a:gd name="T43" fmla="*/ 0 h 367"/>
                <a:gd name="T44" fmla="*/ 0 w 376"/>
                <a:gd name="T45" fmla="*/ 0 h 367"/>
                <a:gd name="T46" fmla="*/ 0 w 376"/>
                <a:gd name="T47" fmla="*/ 0 h 367"/>
                <a:gd name="T48" fmla="*/ 0 w 376"/>
                <a:gd name="T49" fmla="*/ 0 h 367"/>
                <a:gd name="T50" fmla="*/ 0 w 376"/>
                <a:gd name="T51" fmla="*/ 0 h 367"/>
                <a:gd name="T52" fmla="*/ 0 w 376"/>
                <a:gd name="T53" fmla="*/ 0 h 367"/>
                <a:gd name="T54" fmla="*/ 0 w 376"/>
                <a:gd name="T55" fmla="*/ 0 h 367"/>
                <a:gd name="T56" fmla="*/ 0 w 376"/>
                <a:gd name="T57" fmla="*/ 0 h 367"/>
                <a:gd name="T58" fmla="*/ 0 w 376"/>
                <a:gd name="T59" fmla="*/ 0 h 367"/>
                <a:gd name="T60" fmla="*/ 0 w 376"/>
                <a:gd name="T61" fmla="*/ 0 h 367"/>
                <a:gd name="T62" fmla="*/ 0 w 376"/>
                <a:gd name="T63" fmla="*/ 0 h 367"/>
                <a:gd name="T64" fmla="*/ 0 w 376"/>
                <a:gd name="T65" fmla="*/ 0 h 367"/>
                <a:gd name="T66" fmla="*/ 0 w 376"/>
                <a:gd name="T67" fmla="*/ 0 h 367"/>
                <a:gd name="T68" fmla="*/ 0 w 376"/>
                <a:gd name="T69" fmla="*/ 0 h 367"/>
                <a:gd name="T70" fmla="*/ 0 w 376"/>
                <a:gd name="T71" fmla="*/ 0 h 367"/>
                <a:gd name="T72" fmla="*/ 0 w 376"/>
                <a:gd name="T73" fmla="*/ 0 h 367"/>
                <a:gd name="T74" fmla="*/ 0 w 376"/>
                <a:gd name="T75" fmla="*/ 0 h 367"/>
                <a:gd name="T76" fmla="*/ 0 w 376"/>
                <a:gd name="T77" fmla="*/ 0 h 367"/>
                <a:gd name="T78" fmla="*/ 0 w 376"/>
                <a:gd name="T79" fmla="*/ 0 h 367"/>
                <a:gd name="T80" fmla="*/ 0 w 376"/>
                <a:gd name="T81" fmla="*/ 0 h 367"/>
                <a:gd name="T82" fmla="*/ 0 w 376"/>
                <a:gd name="T83" fmla="*/ 0 h 367"/>
                <a:gd name="T84" fmla="*/ 0 w 376"/>
                <a:gd name="T85" fmla="*/ 0 h 367"/>
                <a:gd name="T86" fmla="*/ 0 w 376"/>
                <a:gd name="T87" fmla="*/ 0 h 367"/>
                <a:gd name="T88" fmla="*/ 0 w 376"/>
                <a:gd name="T89" fmla="*/ 0 h 3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367">
                  <a:moveTo>
                    <a:pt x="124" y="45"/>
                  </a:moveTo>
                  <a:lnTo>
                    <a:pt x="270" y="81"/>
                  </a:lnTo>
                  <a:lnTo>
                    <a:pt x="286" y="85"/>
                  </a:lnTo>
                  <a:lnTo>
                    <a:pt x="300" y="90"/>
                  </a:lnTo>
                  <a:lnTo>
                    <a:pt x="314" y="98"/>
                  </a:lnTo>
                  <a:lnTo>
                    <a:pt x="326" y="105"/>
                  </a:lnTo>
                  <a:lnTo>
                    <a:pt x="336" y="114"/>
                  </a:lnTo>
                  <a:lnTo>
                    <a:pt x="346" y="123"/>
                  </a:lnTo>
                  <a:lnTo>
                    <a:pt x="354" y="133"/>
                  </a:lnTo>
                  <a:lnTo>
                    <a:pt x="362" y="144"/>
                  </a:lnTo>
                  <a:lnTo>
                    <a:pt x="367" y="156"/>
                  </a:lnTo>
                  <a:lnTo>
                    <a:pt x="371" y="167"/>
                  </a:lnTo>
                  <a:lnTo>
                    <a:pt x="374" y="181"/>
                  </a:lnTo>
                  <a:lnTo>
                    <a:pt x="376" y="195"/>
                  </a:lnTo>
                  <a:lnTo>
                    <a:pt x="376" y="209"/>
                  </a:lnTo>
                  <a:lnTo>
                    <a:pt x="375" y="223"/>
                  </a:lnTo>
                  <a:lnTo>
                    <a:pt x="374" y="238"/>
                  </a:lnTo>
                  <a:lnTo>
                    <a:pt x="371" y="254"/>
                  </a:lnTo>
                  <a:lnTo>
                    <a:pt x="366" y="272"/>
                  </a:lnTo>
                  <a:lnTo>
                    <a:pt x="360" y="289"/>
                  </a:lnTo>
                  <a:lnTo>
                    <a:pt x="353" y="304"/>
                  </a:lnTo>
                  <a:lnTo>
                    <a:pt x="346" y="316"/>
                  </a:lnTo>
                  <a:lnTo>
                    <a:pt x="337" y="328"/>
                  </a:lnTo>
                  <a:lnTo>
                    <a:pt x="329" y="339"/>
                  </a:lnTo>
                  <a:lnTo>
                    <a:pt x="319" y="346"/>
                  </a:lnTo>
                  <a:lnTo>
                    <a:pt x="310" y="353"/>
                  </a:lnTo>
                  <a:lnTo>
                    <a:pt x="299" y="359"/>
                  </a:lnTo>
                  <a:lnTo>
                    <a:pt x="289" y="363"/>
                  </a:lnTo>
                  <a:lnTo>
                    <a:pt x="277" y="366"/>
                  </a:lnTo>
                  <a:lnTo>
                    <a:pt x="265" y="367"/>
                  </a:lnTo>
                  <a:lnTo>
                    <a:pt x="253" y="367"/>
                  </a:lnTo>
                  <a:lnTo>
                    <a:pt x="240" y="367"/>
                  </a:lnTo>
                  <a:lnTo>
                    <a:pt x="227" y="365"/>
                  </a:lnTo>
                  <a:lnTo>
                    <a:pt x="214" y="362"/>
                  </a:lnTo>
                  <a:lnTo>
                    <a:pt x="58" y="325"/>
                  </a:lnTo>
                  <a:lnTo>
                    <a:pt x="51" y="332"/>
                  </a:lnTo>
                  <a:lnTo>
                    <a:pt x="44" y="340"/>
                  </a:lnTo>
                  <a:lnTo>
                    <a:pt x="37" y="346"/>
                  </a:lnTo>
                  <a:lnTo>
                    <a:pt x="29" y="351"/>
                  </a:lnTo>
                  <a:lnTo>
                    <a:pt x="0" y="344"/>
                  </a:lnTo>
                  <a:lnTo>
                    <a:pt x="35" y="199"/>
                  </a:lnTo>
                  <a:lnTo>
                    <a:pt x="64" y="205"/>
                  </a:lnTo>
                  <a:lnTo>
                    <a:pt x="67" y="216"/>
                  </a:lnTo>
                  <a:lnTo>
                    <a:pt x="71" y="227"/>
                  </a:lnTo>
                  <a:lnTo>
                    <a:pt x="75" y="237"/>
                  </a:lnTo>
                  <a:lnTo>
                    <a:pt x="76" y="249"/>
                  </a:lnTo>
                  <a:lnTo>
                    <a:pt x="219" y="283"/>
                  </a:lnTo>
                  <a:lnTo>
                    <a:pt x="230" y="285"/>
                  </a:lnTo>
                  <a:lnTo>
                    <a:pt x="239" y="287"/>
                  </a:lnTo>
                  <a:lnTo>
                    <a:pt x="248" y="288"/>
                  </a:lnTo>
                  <a:lnTo>
                    <a:pt x="256" y="288"/>
                  </a:lnTo>
                  <a:lnTo>
                    <a:pt x="265" y="288"/>
                  </a:lnTo>
                  <a:lnTo>
                    <a:pt x="273" y="286"/>
                  </a:lnTo>
                  <a:lnTo>
                    <a:pt x="279" y="285"/>
                  </a:lnTo>
                  <a:lnTo>
                    <a:pt x="287" y="282"/>
                  </a:lnTo>
                  <a:lnTo>
                    <a:pt x="293" y="278"/>
                  </a:lnTo>
                  <a:lnTo>
                    <a:pt x="299" y="273"/>
                  </a:lnTo>
                  <a:lnTo>
                    <a:pt x="305" y="268"/>
                  </a:lnTo>
                  <a:lnTo>
                    <a:pt x="309" y="263"/>
                  </a:lnTo>
                  <a:lnTo>
                    <a:pt x="314" y="255"/>
                  </a:lnTo>
                  <a:lnTo>
                    <a:pt x="317" y="247"/>
                  </a:lnTo>
                  <a:lnTo>
                    <a:pt x="320" y="237"/>
                  </a:lnTo>
                  <a:lnTo>
                    <a:pt x="324" y="228"/>
                  </a:lnTo>
                  <a:lnTo>
                    <a:pt x="326" y="218"/>
                  </a:lnTo>
                  <a:lnTo>
                    <a:pt x="327" y="211"/>
                  </a:lnTo>
                  <a:lnTo>
                    <a:pt x="327" y="202"/>
                  </a:lnTo>
                  <a:lnTo>
                    <a:pt x="326" y="195"/>
                  </a:lnTo>
                  <a:lnTo>
                    <a:pt x="325" y="189"/>
                  </a:lnTo>
                  <a:lnTo>
                    <a:pt x="323" y="182"/>
                  </a:lnTo>
                  <a:lnTo>
                    <a:pt x="319" y="176"/>
                  </a:lnTo>
                  <a:lnTo>
                    <a:pt x="316" y="170"/>
                  </a:lnTo>
                  <a:lnTo>
                    <a:pt x="312" y="164"/>
                  </a:lnTo>
                  <a:lnTo>
                    <a:pt x="307" y="160"/>
                  </a:lnTo>
                  <a:lnTo>
                    <a:pt x="302" y="155"/>
                  </a:lnTo>
                  <a:lnTo>
                    <a:pt x="295" y="151"/>
                  </a:lnTo>
                  <a:lnTo>
                    <a:pt x="289" y="147"/>
                  </a:lnTo>
                  <a:lnTo>
                    <a:pt x="281" y="144"/>
                  </a:lnTo>
                  <a:lnTo>
                    <a:pt x="273" y="141"/>
                  </a:lnTo>
                  <a:lnTo>
                    <a:pt x="264" y="139"/>
                  </a:lnTo>
                  <a:lnTo>
                    <a:pt x="111" y="104"/>
                  </a:lnTo>
                  <a:lnTo>
                    <a:pt x="104" y="114"/>
                  </a:lnTo>
                  <a:lnTo>
                    <a:pt x="97" y="122"/>
                  </a:lnTo>
                  <a:lnTo>
                    <a:pt x="88" y="129"/>
                  </a:lnTo>
                  <a:lnTo>
                    <a:pt x="81" y="137"/>
                  </a:lnTo>
                  <a:lnTo>
                    <a:pt x="51" y="129"/>
                  </a:lnTo>
                  <a:lnTo>
                    <a:pt x="82" y="0"/>
                  </a:lnTo>
                  <a:lnTo>
                    <a:pt x="112" y="8"/>
                  </a:lnTo>
                  <a:lnTo>
                    <a:pt x="116" y="16"/>
                  </a:lnTo>
                  <a:lnTo>
                    <a:pt x="120" y="26"/>
                  </a:lnTo>
                  <a:lnTo>
                    <a:pt x="123" y="35"/>
                  </a:lnTo>
                  <a:lnTo>
                    <a:pt x="124" y="45"/>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6" name="Freeform 25">
              <a:extLst>
                <a:ext uri="{FF2B5EF4-FFF2-40B4-BE49-F238E27FC236}">
                  <a16:creationId xmlns:a16="http://schemas.microsoft.com/office/drawing/2014/main" id="{B979386D-8475-F4B6-F81C-5346B885DBCE}"/>
                </a:ext>
              </a:extLst>
            </p:cNvPr>
            <p:cNvSpPr>
              <a:spLocks/>
            </p:cNvSpPr>
            <p:nvPr userDrawn="1"/>
          </p:nvSpPr>
          <p:spPr bwMode="auto">
            <a:xfrm>
              <a:off x="650876" y="249238"/>
              <a:ext cx="50800" cy="53975"/>
            </a:xfrm>
            <a:custGeom>
              <a:avLst/>
              <a:gdLst>
                <a:gd name="T0" fmla="*/ 0 w 450"/>
                <a:gd name="T1" fmla="*/ 0 h 476"/>
                <a:gd name="T2" fmla="*/ 0 w 450"/>
                <a:gd name="T3" fmla="*/ 0 h 476"/>
                <a:gd name="T4" fmla="*/ 0 w 450"/>
                <a:gd name="T5" fmla="*/ 0 h 476"/>
                <a:gd name="T6" fmla="*/ 0 w 450"/>
                <a:gd name="T7" fmla="*/ 0 h 476"/>
                <a:gd name="T8" fmla="*/ 0 w 450"/>
                <a:gd name="T9" fmla="*/ 0 h 476"/>
                <a:gd name="T10" fmla="*/ 0 w 450"/>
                <a:gd name="T11" fmla="*/ 0 h 476"/>
                <a:gd name="T12" fmla="*/ 0 w 450"/>
                <a:gd name="T13" fmla="*/ 0 h 476"/>
                <a:gd name="T14" fmla="*/ 0 w 450"/>
                <a:gd name="T15" fmla="*/ 0 h 476"/>
                <a:gd name="T16" fmla="*/ 0 w 450"/>
                <a:gd name="T17" fmla="*/ 0 h 476"/>
                <a:gd name="T18" fmla="*/ 0 w 450"/>
                <a:gd name="T19" fmla="*/ 0 h 476"/>
                <a:gd name="T20" fmla="*/ 0 w 450"/>
                <a:gd name="T21" fmla="*/ 0 h 476"/>
                <a:gd name="T22" fmla="*/ 0 w 450"/>
                <a:gd name="T23" fmla="*/ 0 h 476"/>
                <a:gd name="T24" fmla="*/ 0 w 450"/>
                <a:gd name="T25" fmla="*/ 0 h 476"/>
                <a:gd name="T26" fmla="*/ 0 w 450"/>
                <a:gd name="T27" fmla="*/ 0 h 476"/>
                <a:gd name="T28" fmla="*/ 0 w 450"/>
                <a:gd name="T29" fmla="*/ 0 h 476"/>
                <a:gd name="T30" fmla="*/ 0 w 450"/>
                <a:gd name="T31" fmla="*/ 0 h 476"/>
                <a:gd name="T32" fmla="*/ 0 w 450"/>
                <a:gd name="T33" fmla="*/ 0 h 476"/>
                <a:gd name="T34" fmla="*/ 0 w 450"/>
                <a:gd name="T35" fmla="*/ 0 h 476"/>
                <a:gd name="T36" fmla="*/ 0 w 450"/>
                <a:gd name="T37" fmla="*/ 0 h 476"/>
                <a:gd name="T38" fmla="*/ 0 w 450"/>
                <a:gd name="T39" fmla="*/ 0 h 476"/>
                <a:gd name="T40" fmla="*/ 0 w 450"/>
                <a:gd name="T41" fmla="*/ 0 h 476"/>
                <a:gd name="T42" fmla="*/ 0 w 450"/>
                <a:gd name="T43" fmla="*/ 0 h 476"/>
                <a:gd name="T44" fmla="*/ 0 w 450"/>
                <a:gd name="T45" fmla="*/ 0 h 476"/>
                <a:gd name="T46" fmla="*/ 0 w 450"/>
                <a:gd name="T47" fmla="*/ 0 h 476"/>
                <a:gd name="T48" fmla="*/ 0 w 450"/>
                <a:gd name="T49" fmla="*/ 0 h 476"/>
                <a:gd name="T50" fmla="*/ 0 w 450"/>
                <a:gd name="T51" fmla="*/ 0 h 476"/>
                <a:gd name="T52" fmla="*/ 0 w 450"/>
                <a:gd name="T53" fmla="*/ 0 h 476"/>
                <a:gd name="T54" fmla="*/ 0 w 450"/>
                <a:gd name="T55" fmla="*/ 0 h 476"/>
                <a:gd name="T56" fmla="*/ 0 w 450"/>
                <a:gd name="T57" fmla="*/ 0 h 476"/>
                <a:gd name="T58" fmla="*/ 0 w 450"/>
                <a:gd name="T59" fmla="*/ 0 h 476"/>
                <a:gd name="T60" fmla="*/ 0 w 450"/>
                <a:gd name="T61" fmla="*/ 0 h 476"/>
                <a:gd name="T62" fmla="*/ 0 w 450"/>
                <a:gd name="T63" fmla="*/ 0 h 476"/>
                <a:gd name="T64" fmla="*/ 0 w 450"/>
                <a:gd name="T65" fmla="*/ 0 h 476"/>
                <a:gd name="T66" fmla="*/ 0 w 450"/>
                <a:gd name="T67" fmla="*/ 0 h 476"/>
                <a:gd name="T68" fmla="*/ 0 w 450"/>
                <a:gd name="T69" fmla="*/ 0 h 476"/>
                <a:gd name="T70" fmla="*/ 0 w 450"/>
                <a:gd name="T71" fmla="*/ 0 h 4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50" h="476">
                  <a:moveTo>
                    <a:pt x="197" y="53"/>
                  </a:moveTo>
                  <a:lnTo>
                    <a:pt x="450" y="182"/>
                  </a:lnTo>
                  <a:lnTo>
                    <a:pt x="418" y="244"/>
                  </a:lnTo>
                  <a:lnTo>
                    <a:pt x="120" y="282"/>
                  </a:lnTo>
                  <a:lnTo>
                    <a:pt x="297" y="362"/>
                  </a:lnTo>
                  <a:lnTo>
                    <a:pt x="304" y="354"/>
                  </a:lnTo>
                  <a:lnTo>
                    <a:pt x="314" y="348"/>
                  </a:lnTo>
                  <a:lnTo>
                    <a:pt x="323" y="341"/>
                  </a:lnTo>
                  <a:lnTo>
                    <a:pt x="335" y="335"/>
                  </a:lnTo>
                  <a:lnTo>
                    <a:pt x="361" y="349"/>
                  </a:lnTo>
                  <a:lnTo>
                    <a:pt x="297" y="476"/>
                  </a:lnTo>
                  <a:lnTo>
                    <a:pt x="270" y="462"/>
                  </a:lnTo>
                  <a:lnTo>
                    <a:pt x="268" y="449"/>
                  </a:lnTo>
                  <a:lnTo>
                    <a:pt x="268" y="437"/>
                  </a:lnTo>
                  <a:lnTo>
                    <a:pt x="268" y="425"/>
                  </a:lnTo>
                  <a:lnTo>
                    <a:pt x="270" y="414"/>
                  </a:lnTo>
                  <a:lnTo>
                    <a:pt x="67" y="308"/>
                  </a:lnTo>
                  <a:lnTo>
                    <a:pt x="57" y="316"/>
                  </a:lnTo>
                  <a:lnTo>
                    <a:pt x="48" y="323"/>
                  </a:lnTo>
                  <a:lnTo>
                    <a:pt x="37" y="331"/>
                  </a:lnTo>
                  <a:lnTo>
                    <a:pt x="27" y="338"/>
                  </a:lnTo>
                  <a:lnTo>
                    <a:pt x="0" y="325"/>
                  </a:lnTo>
                  <a:lnTo>
                    <a:pt x="61" y="206"/>
                  </a:lnTo>
                  <a:lnTo>
                    <a:pt x="327" y="172"/>
                  </a:lnTo>
                  <a:lnTo>
                    <a:pt x="171" y="102"/>
                  </a:lnTo>
                  <a:lnTo>
                    <a:pt x="164" y="109"/>
                  </a:lnTo>
                  <a:lnTo>
                    <a:pt x="154" y="114"/>
                  </a:lnTo>
                  <a:lnTo>
                    <a:pt x="145" y="120"/>
                  </a:lnTo>
                  <a:lnTo>
                    <a:pt x="136" y="125"/>
                  </a:lnTo>
                  <a:lnTo>
                    <a:pt x="108" y="111"/>
                  </a:lnTo>
                  <a:lnTo>
                    <a:pt x="165" y="0"/>
                  </a:lnTo>
                  <a:lnTo>
                    <a:pt x="191" y="14"/>
                  </a:lnTo>
                  <a:lnTo>
                    <a:pt x="194" y="23"/>
                  </a:lnTo>
                  <a:lnTo>
                    <a:pt x="196" y="33"/>
                  </a:lnTo>
                  <a:lnTo>
                    <a:pt x="197" y="43"/>
                  </a:lnTo>
                  <a:lnTo>
                    <a:pt x="197" y="53"/>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7" name="Freeform 26">
              <a:extLst>
                <a:ext uri="{FF2B5EF4-FFF2-40B4-BE49-F238E27FC236}">
                  <a16:creationId xmlns:a16="http://schemas.microsoft.com/office/drawing/2014/main" id="{AAAF95AA-FEF9-E252-7C29-18D94B45ED91}"/>
                </a:ext>
              </a:extLst>
            </p:cNvPr>
            <p:cNvSpPr>
              <a:spLocks/>
            </p:cNvSpPr>
            <p:nvPr userDrawn="1"/>
          </p:nvSpPr>
          <p:spPr bwMode="auto">
            <a:xfrm>
              <a:off x="687388" y="211138"/>
              <a:ext cx="41275" cy="39688"/>
            </a:xfrm>
            <a:custGeom>
              <a:avLst/>
              <a:gdLst>
                <a:gd name="T0" fmla="*/ 0 w 361"/>
                <a:gd name="T1" fmla="*/ 0 h 350"/>
                <a:gd name="T2" fmla="*/ 0 w 361"/>
                <a:gd name="T3" fmla="*/ 0 h 350"/>
                <a:gd name="T4" fmla="*/ 0 w 361"/>
                <a:gd name="T5" fmla="*/ 0 h 350"/>
                <a:gd name="T6" fmla="*/ 0 w 361"/>
                <a:gd name="T7" fmla="*/ 0 h 350"/>
                <a:gd name="T8" fmla="*/ 0 w 361"/>
                <a:gd name="T9" fmla="*/ 0 h 350"/>
                <a:gd name="T10" fmla="*/ 0 w 361"/>
                <a:gd name="T11" fmla="*/ 0 h 350"/>
                <a:gd name="T12" fmla="*/ 0 w 361"/>
                <a:gd name="T13" fmla="*/ 0 h 350"/>
                <a:gd name="T14" fmla="*/ 0 w 361"/>
                <a:gd name="T15" fmla="*/ 0 h 350"/>
                <a:gd name="T16" fmla="*/ 0 w 361"/>
                <a:gd name="T17" fmla="*/ 0 h 350"/>
                <a:gd name="T18" fmla="*/ 0 w 361"/>
                <a:gd name="T19" fmla="*/ 0 h 350"/>
                <a:gd name="T20" fmla="*/ 0 w 361"/>
                <a:gd name="T21" fmla="*/ 0 h 350"/>
                <a:gd name="T22" fmla="*/ 0 w 361"/>
                <a:gd name="T23" fmla="*/ 0 h 350"/>
                <a:gd name="T24" fmla="*/ 0 w 361"/>
                <a:gd name="T25" fmla="*/ 0 h 350"/>
                <a:gd name="T26" fmla="*/ 0 w 361"/>
                <a:gd name="T27" fmla="*/ 0 h 350"/>
                <a:gd name="T28" fmla="*/ 0 w 361"/>
                <a:gd name="T29" fmla="*/ 0 h 350"/>
                <a:gd name="T30" fmla="*/ 0 w 361"/>
                <a:gd name="T31" fmla="*/ 0 h 350"/>
                <a:gd name="T32" fmla="*/ 0 w 361"/>
                <a:gd name="T33" fmla="*/ 0 h 350"/>
                <a:gd name="T34" fmla="*/ 0 w 361"/>
                <a:gd name="T35" fmla="*/ 0 h 350"/>
                <a:gd name="T36" fmla="*/ 0 w 361"/>
                <a:gd name="T37" fmla="*/ 0 h 350"/>
                <a:gd name="T38" fmla="*/ 0 w 361"/>
                <a:gd name="T39" fmla="*/ 0 h 350"/>
                <a:gd name="T40" fmla="*/ 0 w 361"/>
                <a:gd name="T41" fmla="*/ 0 h 350"/>
                <a:gd name="T42" fmla="*/ 0 w 361"/>
                <a:gd name="T43" fmla="*/ 0 h 350"/>
                <a:gd name="T44" fmla="*/ 0 w 361"/>
                <a:gd name="T45" fmla="*/ 0 h 350"/>
                <a:gd name="T46" fmla="*/ 0 w 361"/>
                <a:gd name="T47" fmla="*/ 0 h 350"/>
                <a:gd name="T48" fmla="*/ 0 w 361"/>
                <a:gd name="T49" fmla="*/ 0 h 3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1" h="350">
                  <a:moveTo>
                    <a:pt x="247" y="350"/>
                  </a:moveTo>
                  <a:lnTo>
                    <a:pt x="225" y="330"/>
                  </a:lnTo>
                  <a:lnTo>
                    <a:pt x="227" y="317"/>
                  </a:lnTo>
                  <a:lnTo>
                    <a:pt x="230" y="305"/>
                  </a:lnTo>
                  <a:lnTo>
                    <a:pt x="234" y="293"/>
                  </a:lnTo>
                  <a:lnTo>
                    <a:pt x="239" y="281"/>
                  </a:lnTo>
                  <a:lnTo>
                    <a:pt x="69" y="127"/>
                  </a:lnTo>
                  <a:lnTo>
                    <a:pt x="58" y="132"/>
                  </a:lnTo>
                  <a:lnTo>
                    <a:pt x="47" y="137"/>
                  </a:lnTo>
                  <a:lnTo>
                    <a:pt x="35" y="142"/>
                  </a:lnTo>
                  <a:lnTo>
                    <a:pt x="23" y="146"/>
                  </a:lnTo>
                  <a:lnTo>
                    <a:pt x="0" y="126"/>
                  </a:lnTo>
                  <a:lnTo>
                    <a:pt x="115" y="0"/>
                  </a:lnTo>
                  <a:lnTo>
                    <a:pt x="137" y="20"/>
                  </a:lnTo>
                  <a:lnTo>
                    <a:pt x="134" y="33"/>
                  </a:lnTo>
                  <a:lnTo>
                    <a:pt x="131" y="44"/>
                  </a:lnTo>
                  <a:lnTo>
                    <a:pt x="127" y="57"/>
                  </a:lnTo>
                  <a:lnTo>
                    <a:pt x="123" y="68"/>
                  </a:lnTo>
                  <a:lnTo>
                    <a:pt x="293" y="223"/>
                  </a:lnTo>
                  <a:lnTo>
                    <a:pt x="303" y="217"/>
                  </a:lnTo>
                  <a:lnTo>
                    <a:pt x="315" y="212"/>
                  </a:lnTo>
                  <a:lnTo>
                    <a:pt x="326" y="208"/>
                  </a:lnTo>
                  <a:lnTo>
                    <a:pt x="339" y="204"/>
                  </a:lnTo>
                  <a:lnTo>
                    <a:pt x="361" y="225"/>
                  </a:lnTo>
                  <a:lnTo>
                    <a:pt x="247" y="35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8" name="Freeform 27">
              <a:extLst>
                <a:ext uri="{FF2B5EF4-FFF2-40B4-BE49-F238E27FC236}">
                  <a16:creationId xmlns:a16="http://schemas.microsoft.com/office/drawing/2014/main" id="{7AC1DC0C-BDFD-4CDA-4888-D1189C75ED97}"/>
                </a:ext>
              </a:extLst>
            </p:cNvPr>
            <p:cNvSpPr>
              <a:spLocks/>
            </p:cNvSpPr>
            <p:nvPr userDrawn="1"/>
          </p:nvSpPr>
          <p:spPr bwMode="auto">
            <a:xfrm>
              <a:off x="722313" y="169863"/>
              <a:ext cx="39688" cy="44450"/>
            </a:xfrm>
            <a:custGeom>
              <a:avLst/>
              <a:gdLst>
                <a:gd name="T0" fmla="*/ 0 w 353"/>
                <a:gd name="T1" fmla="*/ 0 h 395"/>
                <a:gd name="T2" fmla="*/ 0 w 353"/>
                <a:gd name="T3" fmla="*/ 0 h 395"/>
                <a:gd name="T4" fmla="*/ 0 w 353"/>
                <a:gd name="T5" fmla="*/ 0 h 395"/>
                <a:gd name="T6" fmla="*/ 0 w 353"/>
                <a:gd name="T7" fmla="*/ 0 h 395"/>
                <a:gd name="T8" fmla="*/ 0 w 353"/>
                <a:gd name="T9" fmla="*/ 0 h 395"/>
                <a:gd name="T10" fmla="*/ 0 w 353"/>
                <a:gd name="T11" fmla="*/ 0 h 395"/>
                <a:gd name="T12" fmla="*/ 0 w 353"/>
                <a:gd name="T13" fmla="*/ 0 h 395"/>
                <a:gd name="T14" fmla="*/ 0 w 353"/>
                <a:gd name="T15" fmla="*/ 0 h 395"/>
                <a:gd name="T16" fmla="*/ 0 w 353"/>
                <a:gd name="T17" fmla="*/ 0 h 395"/>
                <a:gd name="T18" fmla="*/ 0 w 353"/>
                <a:gd name="T19" fmla="*/ 0 h 395"/>
                <a:gd name="T20" fmla="*/ 0 w 353"/>
                <a:gd name="T21" fmla="*/ 0 h 395"/>
                <a:gd name="T22" fmla="*/ 0 w 353"/>
                <a:gd name="T23" fmla="*/ 0 h 395"/>
                <a:gd name="T24" fmla="*/ 0 w 353"/>
                <a:gd name="T25" fmla="*/ 0 h 395"/>
                <a:gd name="T26" fmla="*/ 0 w 353"/>
                <a:gd name="T27" fmla="*/ 0 h 395"/>
                <a:gd name="T28" fmla="*/ 0 w 353"/>
                <a:gd name="T29" fmla="*/ 0 h 395"/>
                <a:gd name="T30" fmla="*/ 0 w 353"/>
                <a:gd name="T31" fmla="*/ 0 h 395"/>
                <a:gd name="T32" fmla="*/ 0 w 353"/>
                <a:gd name="T33" fmla="*/ 0 h 395"/>
                <a:gd name="T34" fmla="*/ 0 w 353"/>
                <a:gd name="T35" fmla="*/ 0 h 395"/>
                <a:gd name="T36" fmla="*/ 0 w 353"/>
                <a:gd name="T37" fmla="*/ 0 h 395"/>
                <a:gd name="T38" fmla="*/ 0 w 353"/>
                <a:gd name="T39" fmla="*/ 0 h 395"/>
                <a:gd name="T40" fmla="*/ 0 w 353"/>
                <a:gd name="T41" fmla="*/ 0 h 395"/>
                <a:gd name="T42" fmla="*/ 0 w 353"/>
                <a:gd name="T43" fmla="*/ 0 h 395"/>
                <a:gd name="T44" fmla="*/ 0 w 353"/>
                <a:gd name="T45" fmla="*/ 0 h 395"/>
                <a:gd name="T46" fmla="*/ 0 w 353"/>
                <a:gd name="T47" fmla="*/ 0 h 395"/>
                <a:gd name="T48" fmla="*/ 0 w 353"/>
                <a:gd name="T49" fmla="*/ 0 h 395"/>
                <a:gd name="T50" fmla="*/ 0 w 353"/>
                <a:gd name="T51" fmla="*/ 0 h 395"/>
                <a:gd name="T52" fmla="*/ 0 w 353"/>
                <a:gd name="T53" fmla="*/ 0 h 395"/>
                <a:gd name="T54" fmla="*/ 0 w 353"/>
                <a:gd name="T55" fmla="*/ 0 h 395"/>
                <a:gd name="T56" fmla="*/ 0 w 353"/>
                <a:gd name="T57" fmla="*/ 0 h 3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3" h="395">
                  <a:moveTo>
                    <a:pt x="299" y="56"/>
                  </a:moveTo>
                  <a:lnTo>
                    <a:pt x="353" y="357"/>
                  </a:lnTo>
                  <a:lnTo>
                    <a:pt x="292" y="395"/>
                  </a:lnTo>
                  <a:lnTo>
                    <a:pt x="48" y="208"/>
                  </a:lnTo>
                  <a:lnTo>
                    <a:pt x="41" y="209"/>
                  </a:lnTo>
                  <a:lnTo>
                    <a:pt x="32" y="208"/>
                  </a:lnTo>
                  <a:lnTo>
                    <a:pt x="24" y="206"/>
                  </a:lnTo>
                  <a:lnTo>
                    <a:pt x="15" y="205"/>
                  </a:lnTo>
                  <a:lnTo>
                    <a:pt x="0" y="180"/>
                  </a:lnTo>
                  <a:lnTo>
                    <a:pt x="125" y="102"/>
                  </a:lnTo>
                  <a:lnTo>
                    <a:pt x="141" y="128"/>
                  </a:lnTo>
                  <a:lnTo>
                    <a:pt x="137" y="137"/>
                  </a:lnTo>
                  <a:lnTo>
                    <a:pt x="133" y="147"/>
                  </a:lnTo>
                  <a:lnTo>
                    <a:pt x="127" y="155"/>
                  </a:lnTo>
                  <a:lnTo>
                    <a:pt x="121" y="165"/>
                  </a:lnTo>
                  <a:lnTo>
                    <a:pt x="293" y="298"/>
                  </a:lnTo>
                  <a:lnTo>
                    <a:pt x="294" y="298"/>
                  </a:lnTo>
                  <a:lnTo>
                    <a:pt x="244" y="90"/>
                  </a:lnTo>
                  <a:lnTo>
                    <a:pt x="234" y="91"/>
                  </a:lnTo>
                  <a:lnTo>
                    <a:pt x="223" y="91"/>
                  </a:lnTo>
                  <a:lnTo>
                    <a:pt x="213" y="91"/>
                  </a:lnTo>
                  <a:lnTo>
                    <a:pt x="202" y="91"/>
                  </a:lnTo>
                  <a:lnTo>
                    <a:pt x="187" y="65"/>
                  </a:lnTo>
                  <a:lnTo>
                    <a:pt x="294" y="0"/>
                  </a:lnTo>
                  <a:lnTo>
                    <a:pt x="310" y="25"/>
                  </a:lnTo>
                  <a:lnTo>
                    <a:pt x="308" y="33"/>
                  </a:lnTo>
                  <a:lnTo>
                    <a:pt x="306" y="41"/>
                  </a:lnTo>
                  <a:lnTo>
                    <a:pt x="302" y="48"/>
                  </a:lnTo>
                  <a:lnTo>
                    <a:pt x="299" y="56"/>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49" name="Freeform 28">
              <a:extLst>
                <a:ext uri="{FF2B5EF4-FFF2-40B4-BE49-F238E27FC236}">
                  <a16:creationId xmlns:a16="http://schemas.microsoft.com/office/drawing/2014/main" id="{09E4E3D8-9F5F-6DA4-910E-4B3540B4664C}"/>
                </a:ext>
              </a:extLst>
            </p:cNvPr>
            <p:cNvSpPr>
              <a:spLocks/>
            </p:cNvSpPr>
            <p:nvPr userDrawn="1"/>
          </p:nvSpPr>
          <p:spPr bwMode="auto">
            <a:xfrm>
              <a:off x="782638" y="150813"/>
              <a:ext cx="38100" cy="44450"/>
            </a:xfrm>
            <a:custGeom>
              <a:avLst/>
              <a:gdLst>
                <a:gd name="T0" fmla="*/ 0 w 335"/>
                <a:gd name="T1" fmla="*/ 0 h 390"/>
                <a:gd name="T2" fmla="*/ 0 w 335"/>
                <a:gd name="T3" fmla="*/ 0 h 390"/>
                <a:gd name="T4" fmla="*/ 0 w 335"/>
                <a:gd name="T5" fmla="*/ 0 h 390"/>
                <a:gd name="T6" fmla="*/ 0 w 335"/>
                <a:gd name="T7" fmla="*/ 0 h 390"/>
                <a:gd name="T8" fmla="*/ 0 w 335"/>
                <a:gd name="T9" fmla="*/ 0 h 390"/>
                <a:gd name="T10" fmla="*/ 0 w 335"/>
                <a:gd name="T11" fmla="*/ 0 h 390"/>
                <a:gd name="T12" fmla="*/ 0 w 335"/>
                <a:gd name="T13" fmla="*/ 0 h 390"/>
                <a:gd name="T14" fmla="*/ 0 w 335"/>
                <a:gd name="T15" fmla="*/ 0 h 390"/>
                <a:gd name="T16" fmla="*/ 0 w 335"/>
                <a:gd name="T17" fmla="*/ 0 h 390"/>
                <a:gd name="T18" fmla="*/ 0 w 335"/>
                <a:gd name="T19" fmla="*/ 0 h 390"/>
                <a:gd name="T20" fmla="*/ 0 w 335"/>
                <a:gd name="T21" fmla="*/ 0 h 390"/>
                <a:gd name="T22" fmla="*/ 0 w 335"/>
                <a:gd name="T23" fmla="*/ 0 h 390"/>
                <a:gd name="T24" fmla="*/ 0 w 335"/>
                <a:gd name="T25" fmla="*/ 0 h 390"/>
                <a:gd name="T26" fmla="*/ 0 w 335"/>
                <a:gd name="T27" fmla="*/ 0 h 390"/>
                <a:gd name="T28" fmla="*/ 0 w 335"/>
                <a:gd name="T29" fmla="*/ 0 h 390"/>
                <a:gd name="T30" fmla="*/ 0 w 335"/>
                <a:gd name="T31" fmla="*/ 0 h 390"/>
                <a:gd name="T32" fmla="*/ 0 w 335"/>
                <a:gd name="T33" fmla="*/ 0 h 390"/>
                <a:gd name="T34" fmla="*/ 0 w 335"/>
                <a:gd name="T35" fmla="*/ 0 h 390"/>
                <a:gd name="T36" fmla="*/ 0 w 335"/>
                <a:gd name="T37" fmla="*/ 0 h 390"/>
                <a:gd name="T38" fmla="*/ 0 w 335"/>
                <a:gd name="T39" fmla="*/ 0 h 390"/>
                <a:gd name="T40" fmla="*/ 0 w 335"/>
                <a:gd name="T41" fmla="*/ 0 h 390"/>
                <a:gd name="T42" fmla="*/ 0 w 335"/>
                <a:gd name="T43" fmla="*/ 0 h 390"/>
                <a:gd name="T44" fmla="*/ 0 w 335"/>
                <a:gd name="T45" fmla="*/ 0 h 390"/>
                <a:gd name="T46" fmla="*/ 0 w 335"/>
                <a:gd name="T47" fmla="*/ 0 h 390"/>
                <a:gd name="T48" fmla="*/ 0 w 335"/>
                <a:gd name="T49" fmla="*/ 0 h 390"/>
                <a:gd name="T50" fmla="*/ 0 w 335"/>
                <a:gd name="T51" fmla="*/ 0 h 390"/>
                <a:gd name="T52" fmla="*/ 0 w 335"/>
                <a:gd name="T53" fmla="*/ 0 h 390"/>
                <a:gd name="T54" fmla="*/ 0 w 335"/>
                <a:gd name="T55" fmla="*/ 0 h 390"/>
                <a:gd name="T56" fmla="*/ 0 w 335"/>
                <a:gd name="T57" fmla="*/ 0 h 390"/>
                <a:gd name="T58" fmla="*/ 0 w 335"/>
                <a:gd name="T59" fmla="*/ 0 h 390"/>
                <a:gd name="T60" fmla="*/ 0 w 335"/>
                <a:gd name="T61" fmla="*/ 0 h 390"/>
                <a:gd name="T62" fmla="*/ 0 w 335"/>
                <a:gd name="T63" fmla="*/ 0 h 390"/>
                <a:gd name="T64" fmla="*/ 0 w 335"/>
                <a:gd name="T65" fmla="*/ 0 h 390"/>
                <a:gd name="T66" fmla="*/ 0 w 335"/>
                <a:gd name="T67" fmla="*/ 0 h 390"/>
                <a:gd name="T68" fmla="*/ 0 w 335"/>
                <a:gd name="T69" fmla="*/ 0 h 390"/>
                <a:gd name="T70" fmla="*/ 0 w 335"/>
                <a:gd name="T71" fmla="*/ 0 h 390"/>
                <a:gd name="T72" fmla="*/ 0 w 335"/>
                <a:gd name="T73" fmla="*/ 0 h 390"/>
                <a:gd name="T74" fmla="*/ 0 w 335"/>
                <a:gd name="T75" fmla="*/ 0 h 390"/>
                <a:gd name="T76" fmla="*/ 0 w 335"/>
                <a:gd name="T77" fmla="*/ 0 h 390"/>
                <a:gd name="T78" fmla="*/ 0 w 335"/>
                <a:gd name="T79" fmla="*/ 0 h 390"/>
                <a:gd name="T80" fmla="*/ 0 w 335"/>
                <a:gd name="T81" fmla="*/ 0 h 3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5" h="390">
                  <a:moveTo>
                    <a:pt x="91" y="390"/>
                  </a:moveTo>
                  <a:lnTo>
                    <a:pt x="83" y="361"/>
                  </a:lnTo>
                  <a:lnTo>
                    <a:pt x="90" y="352"/>
                  </a:lnTo>
                  <a:lnTo>
                    <a:pt x="100" y="343"/>
                  </a:lnTo>
                  <a:lnTo>
                    <a:pt x="109" y="335"/>
                  </a:lnTo>
                  <a:lnTo>
                    <a:pt x="120" y="328"/>
                  </a:lnTo>
                  <a:lnTo>
                    <a:pt x="58" y="107"/>
                  </a:lnTo>
                  <a:lnTo>
                    <a:pt x="45" y="106"/>
                  </a:lnTo>
                  <a:lnTo>
                    <a:pt x="32" y="104"/>
                  </a:lnTo>
                  <a:lnTo>
                    <a:pt x="20" y="100"/>
                  </a:lnTo>
                  <a:lnTo>
                    <a:pt x="8" y="98"/>
                  </a:lnTo>
                  <a:lnTo>
                    <a:pt x="0" y="70"/>
                  </a:lnTo>
                  <a:lnTo>
                    <a:pt x="243" y="0"/>
                  </a:lnTo>
                  <a:lnTo>
                    <a:pt x="267" y="81"/>
                  </a:lnTo>
                  <a:lnTo>
                    <a:pt x="230" y="92"/>
                  </a:lnTo>
                  <a:lnTo>
                    <a:pt x="222" y="85"/>
                  </a:lnTo>
                  <a:lnTo>
                    <a:pt x="214" y="75"/>
                  </a:lnTo>
                  <a:lnTo>
                    <a:pt x="206" y="67"/>
                  </a:lnTo>
                  <a:lnTo>
                    <a:pt x="201" y="58"/>
                  </a:lnTo>
                  <a:lnTo>
                    <a:pt x="132" y="77"/>
                  </a:lnTo>
                  <a:lnTo>
                    <a:pt x="158" y="171"/>
                  </a:lnTo>
                  <a:lnTo>
                    <a:pt x="215" y="154"/>
                  </a:lnTo>
                  <a:lnTo>
                    <a:pt x="216" y="147"/>
                  </a:lnTo>
                  <a:lnTo>
                    <a:pt x="219" y="138"/>
                  </a:lnTo>
                  <a:lnTo>
                    <a:pt x="221" y="131"/>
                  </a:lnTo>
                  <a:lnTo>
                    <a:pt x="223" y="125"/>
                  </a:lnTo>
                  <a:lnTo>
                    <a:pt x="254" y="116"/>
                  </a:lnTo>
                  <a:lnTo>
                    <a:pt x="280" y="208"/>
                  </a:lnTo>
                  <a:lnTo>
                    <a:pt x="250" y="217"/>
                  </a:lnTo>
                  <a:lnTo>
                    <a:pt x="238" y="206"/>
                  </a:lnTo>
                  <a:lnTo>
                    <a:pt x="227" y="194"/>
                  </a:lnTo>
                  <a:lnTo>
                    <a:pt x="170" y="211"/>
                  </a:lnTo>
                  <a:lnTo>
                    <a:pt x="198" y="313"/>
                  </a:lnTo>
                  <a:lnTo>
                    <a:pt x="268" y="293"/>
                  </a:lnTo>
                  <a:lnTo>
                    <a:pt x="269" y="281"/>
                  </a:lnTo>
                  <a:lnTo>
                    <a:pt x="270" y="269"/>
                  </a:lnTo>
                  <a:lnTo>
                    <a:pt x="272" y="258"/>
                  </a:lnTo>
                  <a:lnTo>
                    <a:pt x="274" y="246"/>
                  </a:lnTo>
                  <a:lnTo>
                    <a:pt x="312" y="236"/>
                  </a:lnTo>
                  <a:lnTo>
                    <a:pt x="335" y="320"/>
                  </a:lnTo>
                  <a:lnTo>
                    <a:pt x="91" y="39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0" name="Freeform 29">
              <a:extLst>
                <a:ext uri="{FF2B5EF4-FFF2-40B4-BE49-F238E27FC236}">
                  <a16:creationId xmlns:a16="http://schemas.microsoft.com/office/drawing/2014/main" id="{2583ACFF-A6BE-E60F-56DF-6EBF5C588B4D}"/>
                </a:ext>
              </a:extLst>
            </p:cNvPr>
            <p:cNvSpPr>
              <a:spLocks noEditPoints="1"/>
            </p:cNvSpPr>
            <p:nvPr userDrawn="1"/>
          </p:nvSpPr>
          <p:spPr bwMode="auto">
            <a:xfrm>
              <a:off x="839788" y="144463"/>
              <a:ext cx="38100" cy="39688"/>
            </a:xfrm>
            <a:custGeom>
              <a:avLst/>
              <a:gdLst>
                <a:gd name="T0" fmla="*/ 0 w 341"/>
                <a:gd name="T1" fmla="*/ 0 h 350"/>
                <a:gd name="T2" fmla="*/ 0 w 341"/>
                <a:gd name="T3" fmla="*/ 0 h 350"/>
                <a:gd name="T4" fmla="*/ 0 w 341"/>
                <a:gd name="T5" fmla="*/ 0 h 350"/>
                <a:gd name="T6" fmla="*/ 0 w 341"/>
                <a:gd name="T7" fmla="*/ 0 h 350"/>
                <a:gd name="T8" fmla="*/ 0 w 341"/>
                <a:gd name="T9" fmla="*/ 0 h 350"/>
                <a:gd name="T10" fmla="*/ 0 w 341"/>
                <a:gd name="T11" fmla="*/ 0 h 350"/>
                <a:gd name="T12" fmla="*/ 0 w 341"/>
                <a:gd name="T13" fmla="*/ 0 h 350"/>
                <a:gd name="T14" fmla="*/ 0 w 341"/>
                <a:gd name="T15" fmla="*/ 0 h 350"/>
                <a:gd name="T16" fmla="*/ 0 w 341"/>
                <a:gd name="T17" fmla="*/ 0 h 350"/>
                <a:gd name="T18" fmla="*/ 0 w 341"/>
                <a:gd name="T19" fmla="*/ 0 h 350"/>
                <a:gd name="T20" fmla="*/ 0 w 341"/>
                <a:gd name="T21" fmla="*/ 0 h 350"/>
                <a:gd name="T22" fmla="*/ 0 w 341"/>
                <a:gd name="T23" fmla="*/ 0 h 350"/>
                <a:gd name="T24" fmla="*/ 0 w 341"/>
                <a:gd name="T25" fmla="*/ 0 h 350"/>
                <a:gd name="T26" fmla="*/ 0 w 341"/>
                <a:gd name="T27" fmla="*/ 0 h 350"/>
                <a:gd name="T28" fmla="*/ 0 w 341"/>
                <a:gd name="T29" fmla="*/ 0 h 350"/>
                <a:gd name="T30" fmla="*/ 0 w 341"/>
                <a:gd name="T31" fmla="*/ 0 h 350"/>
                <a:gd name="T32" fmla="*/ 0 w 341"/>
                <a:gd name="T33" fmla="*/ 0 h 350"/>
                <a:gd name="T34" fmla="*/ 0 w 341"/>
                <a:gd name="T35" fmla="*/ 0 h 350"/>
                <a:gd name="T36" fmla="*/ 0 w 341"/>
                <a:gd name="T37" fmla="*/ 0 h 350"/>
                <a:gd name="T38" fmla="*/ 0 w 341"/>
                <a:gd name="T39" fmla="*/ 0 h 350"/>
                <a:gd name="T40" fmla="*/ 0 w 341"/>
                <a:gd name="T41" fmla="*/ 0 h 350"/>
                <a:gd name="T42" fmla="*/ 0 w 341"/>
                <a:gd name="T43" fmla="*/ 0 h 350"/>
                <a:gd name="T44" fmla="*/ 0 w 341"/>
                <a:gd name="T45" fmla="*/ 0 h 350"/>
                <a:gd name="T46" fmla="*/ 0 w 341"/>
                <a:gd name="T47" fmla="*/ 0 h 350"/>
                <a:gd name="T48" fmla="*/ 0 w 341"/>
                <a:gd name="T49" fmla="*/ 0 h 350"/>
                <a:gd name="T50" fmla="*/ 0 w 341"/>
                <a:gd name="T51" fmla="*/ 0 h 350"/>
                <a:gd name="T52" fmla="*/ 0 w 341"/>
                <a:gd name="T53" fmla="*/ 0 h 350"/>
                <a:gd name="T54" fmla="*/ 0 w 341"/>
                <a:gd name="T55" fmla="*/ 0 h 350"/>
                <a:gd name="T56" fmla="*/ 0 w 341"/>
                <a:gd name="T57" fmla="*/ 0 h 350"/>
                <a:gd name="T58" fmla="*/ 0 w 341"/>
                <a:gd name="T59" fmla="*/ 0 h 350"/>
                <a:gd name="T60" fmla="*/ 0 w 341"/>
                <a:gd name="T61" fmla="*/ 0 h 350"/>
                <a:gd name="T62" fmla="*/ 0 w 341"/>
                <a:gd name="T63" fmla="*/ 0 h 350"/>
                <a:gd name="T64" fmla="*/ 0 w 341"/>
                <a:gd name="T65" fmla="*/ 0 h 350"/>
                <a:gd name="T66" fmla="*/ 0 w 341"/>
                <a:gd name="T67" fmla="*/ 0 h 350"/>
                <a:gd name="T68" fmla="*/ 0 w 341"/>
                <a:gd name="T69" fmla="*/ 0 h 350"/>
                <a:gd name="T70" fmla="*/ 0 w 341"/>
                <a:gd name="T71" fmla="*/ 0 h 350"/>
                <a:gd name="T72" fmla="*/ 0 w 341"/>
                <a:gd name="T73" fmla="*/ 0 h 350"/>
                <a:gd name="T74" fmla="*/ 0 w 341"/>
                <a:gd name="T75" fmla="*/ 0 h 350"/>
                <a:gd name="T76" fmla="*/ 0 w 341"/>
                <a:gd name="T77" fmla="*/ 0 h 350"/>
                <a:gd name="T78" fmla="*/ 0 w 341"/>
                <a:gd name="T79" fmla="*/ 0 h 350"/>
                <a:gd name="T80" fmla="*/ 0 w 341"/>
                <a:gd name="T81" fmla="*/ 0 h 350"/>
                <a:gd name="T82" fmla="*/ 0 w 341"/>
                <a:gd name="T83" fmla="*/ 0 h 350"/>
                <a:gd name="T84" fmla="*/ 0 w 341"/>
                <a:gd name="T85" fmla="*/ 0 h 350"/>
                <a:gd name="T86" fmla="*/ 0 w 341"/>
                <a:gd name="T87" fmla="*/ 0 h 350"/>
                <a:gd name="T88" fmla="*/ 0 w 341"/>
                <a:gd name="T89" fmla="*/ 0 h 3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1" h="350">
                  <a:moveTo>
                    <a:pt x="161" y="154"/>
                  </a:moveTo>
                  <a:lnTo>
                    <a:pt x="135" y="156"/>
                  </a:lnTo>
                  <a:lnTo>
                    <a:pt x="125" y="53"/>
                  </a:lnTo>
                  <a:lnTo>
                    <a:pt x="136" y="51"/>
                  </a:lnTo>
                  <a:lnTo>
                    <a:pt x="146" y="50"/>
                  </a:lnTo>
                  <a:lnTo>
                    <a:pt x="162" y="49"/>
                  </a:lnTo>
                  <a:lnTo>
                    <a:pt x="175" y="51"/>
                  </a:lnTo>
                  <a:lnTo>
                    <a:pt x="181" y="52"/>
                  </a:lnTo>
                  <a:lnTo>
                    <a:pt x="186" y="54"/>
                  </a:lnTo>
                  <a:lnTo>
                    <a:pt x="192" y="57"/>
                  </a:lnTo>
                  <a:lnTo>
                    <a:pt x="196" y="60"/>
                  </a:lnTo>
                  <a:lnTo>
                    <a:pt x="200" y="63"/>
                  </a:lnTo>
                  <a:lnTo>
                    <a:pt x="204" y="66"/>
                  </a:lnTo>
                  <a:lnTo>
                    <a:pt x="207" y="70"/>
                  </a:lnTo>
                  <a:lnTo>
                    <a:pt x="210" y="76"/>
                  </a:lnTo>
                  <a:lnTo>
                    <a:pt x="212" y="81"/>
                  </a:lnTo>
                  <a:lnTo>
                    <a:pt x="214" y="86"/>
                  </a:lnTo>
                  <a:lnTo>
                    <a:pt x="215" y="91"/>
                  </a:lnTo>
                  <a:lnTo>
                    <a:pt x="216" y="98"/>
                  </a:lnTo>
                  <a:lnTo>
                    <a:pt x="216" y="108"/>
                  </a:lnTo>
                  <a:lnTo>
                    <a:pt x="214" y="118"/>
                  </a:lnTo>
                  <a:lnTo>
                    <a:pt x="213" y="123"/>
                  </a:lnTo>
                  <a:lnTo>
                    <a:pt x="211" y="127"/>
                  </a:lnTo>
                  <a:lnTo>
                    <a:pt x="208" y="132"/>
                  </a:lnTo>
                  <a:lnTo>
                    <a:pt x="205" y="135"/>
                  </a:lnTo>
                  <a:lnTo>
                    <a:pt x="201" y="139"/>
                  </a:lnTo>
                  <a:lnTo>
                    <a:pt x="198" y="142"/>
                  </a:lnTo>
                  <a:lnTo>
                    <a:pt x="193" y="145"/>
                  </a:lnTo>
                  <a:lnTo>
                    <a:pt x="187" y="147"/>
                  </a:lnTo>
                  <a:lnTo>
                    <a:pt x="182" y="150"/>
                  </a:lnTo>
                  <a:lnTo>
                    <a:pt x="176" y="152"/>
                  </a:lnTo>
                  <a:lnTo>
                    <a:pt x="168" y="153"/>
                  </a:lnTo>
                  <a:lnTo>
                    <a:pt x="161" y="154"/>
                  </a:lnTo>
                  <a:close/>
                  <a:moveTo>
                    <a:pt x="341" y="322"/>
                  </a:moveTo>
                  <a:lnTo>
                    <a:pt x="337" y="286"/>
                  </a:lnTo>
                  <a:lnTo>
                    <a:pt x="333" y="287"/>
                  </a:lnTo>
                  <a:lnTo>
                    <a:pt x="330" y="287"/>
                  </a:lnTo>
                  <a:lnTo>
                    <a:pt x="326" y="286"/>
                  </a:lnTo>
                  <a:lnTo>
                    <a:pt x="322" y="285"/>
                  </a:lnTo>
                  <a:lnTo>
                    <a:pt x="316" y="280"/>
                  </a:lnTo>
                  <a:lnTo>
                    <a:pt x="310" y="273"/>
                  </a:lnTo>
                  <a:lnTo>
                    <a:pt x="304" y="265"/>
                  </a:lnTo>
                  <a:lnTo>
                    <a:pt x="299" y="255"/>
                  </a:lnTo>
                  <a:lnTo>
                    <a:pt x="294" y="245"/>
                  </a:lnTo>
                  <a:lnTo>
                    <a:pt x="289" y="233"/>
                  </a:lnTo>
                  <a:lnTo>
                    <a:pt x="283" y="222"/>
                  </a:lnTo>
                  <a:lnTo>
                    <a:pt x="278" y="211"/>
                  </a:lnTo>
                  <a:lnTo>
                    <a:pt x="272" y="201"/>
                  </a:lnTo>
                  <a:lnTo>
                    <a:pt x="265" y="192"/>
                  </a:lnTo>
                  <a:lnTo>
                    <a:pt x="258" y="183"/>
                  </a:lnTo>
                  <a:lnTo>
                    <a:pt x="250" y="177"/>
                  </a:lnTo>
                  <a:lnTo>
                    <a:pt x="245" y="174"/>
                  </a:lnTo>
                  <a:lnTo>
                    <a:pt x="240" y="173"/>
                  </a:lnTo>
                  <a:lnTo>
                    <a:pt x="236" y="171"/>
                  </a:lnTo>
                  <a:lnTo>
                    <a:pt x="231" y="171"/>
                  </a:lnTo>
                  <a:lnTo>
                    <a:pt x="238" y="168"/>
                  </a:lnTo>
                  <a:lnTo>
                    <a:pt x="245" y="163"/>
                  </a:lnTo>
                  <a:lnTo>
                    <a:pt x="253" y="160"/>
                  </a:lnTo>
                  <a:lnTo>
                    <a:pt x="259" y="156"/>
                  </a:lnTo>
                  <a:lnTo>
                    <a:pt x="265" y="151"/>
                  </a:lnTo>
                  <a:lnTo>
                    <a:pt x="271" y="146"/>
                  </a:lnTo>
                  <a:lnTo>
                    <a:pt x="275" y="141"/>
                  </a:lnTo>
                  <a:lnTo>
                    <a:pt x="280" y="135"/>
                  </a:lnTo>
                  <a:lnTo>
                    <a:pt x="283" y="129"/>
                  </a:lnTo>
                  <a:lnTo>
                    <a:pt x="287" y="123"/>
                  </a:lnTo>
                  <a:lnTo>
                    <a:pt x="290" y="117"/>
                  </a:lnTo>
                  <a:lnTo>
                    <a:pt x="292" y="110"/>
                  </a:lnTo>
                  <a:lnTo>
                    <a:pt x="293" y="103"/>
                  </a:lnTo>
                  <a:lnTo>
                    <a:pt x="294" y="96"/>
                  </a:lnTo>
                  <a:lnTo>
                    <a:pt x="295" y="89"/>
                  </a:lnTo>
                  <a:lnTo>
                    <a:pt x="294" y="81"/>
                  </a:lnTo>
                  <a:lnTo>
                    <a:pt x="293" y="69"/>
                  </a:lnTo>
                  <a:lnTo>
                    <a:pt x="290" y="59"/>
                  </a:lnTo>
                  <a:lnTo>
                    <a:pt x="287" y="49"/>
                  </a:lnTo>
                  <a:lnTo>
                    <a:pt x="282" y="41"/>
                  </a:lnTo>
                  <a:lnTo>
                    <a:pt x="277" y="32"/>
                  </a:lnTo>
                  <a:lnTo>
                    <a:pt x="271" y="26"/>
                  </a:lnTo>
                  <a:lnTo>
                    <a:pt x="263" y="20"/>
                  </a:lnTo>
                  <a:lnTo>
                    <a:pt x="255" y="14"/>
                  </a:lnTo>
                  <a:lnTo>
                    <a:pt x="245" y="10"/>
                  </a:lnTo>
                  <a:lnTo>
                    <a:pt x="236" y="6"/>
                  </a:lnTo>
                  <a:lnTo>
                    <a:pt x="224" y="4"/>
                  </a:lnTo>
                  <a:lnTo>
                    <a:pt x="213" y="2"/>
                  </a:lnTo>
                  <a:lnTo>
                    <a:pt x="200" y="1"/>
                  </a:lnTo>
                  <a:lnTo>
                    <a:pt x="186" y="0"/>
                  </a:lnTo>
                  <a:lnTo>
                    <a:pt x="172" y="1"/>
                  </a:lnTo>
                  <a:lnTo>
                    <a:pt x="156" y="2"/>
                  </a:lnTo>
                  <a:lnTo>
                    <a:pt x="120" y="5"/>
                  </a:lnTo>
                  <a:lnTo>
                    <a:pt x="86" y="9"/>
                  </a:lnTo>
                  <a:lnTo>
                    <a:pt x="58" y="12"/>
                  </a:lnTo>
                  <a:lnTo>
                    <a:pt x="41" y="14"/>
                  </a:lnTo>
                  <a:lnTo>
                    <a:pt x="0" y="17"/>
                  </a:lnTo>
                  <a:lnTo>
                    <a:pt x="2" y="47"/>
                  </a:lnTo>
                  <a:lnTo>
                    <a:pt x="13" y="52"/>
                  </a:lnTo>
                  <a:lnTo>
                    <a:pt x="25" y="58"/>
                  </a:lnTo>
                  <a:lnTo>
                    <a:pt x="36" y="62"/>
                  </a:lnTo>
                  <a:lnTo>
                    <a:pt x="49" y="65"/>
                  </a:lnTo>
                  <a:lnTo>
                    <a:pt x="69" y="294"/>
                  </a:lnTo>
                  <a:lnTo>
                    <a:pt x="56" y="300"/>
                  </a:lnTo>
                  <a:lnTo>
                    <a:pt x="45" y="306"/>
                  </a:lnTo>
                  <a:lnTo>
                    <a:pt x="34" y="312"/>
                  </a:lnTo>
                  <a:lnTo>
                    <a:pt x="26" y="320"/>
                  </a:lnTo>
                  <a:lnTo>
                    <a:pt x="28" y="350"/>
                  </a:lnTo>
                  <a:lnTo>
                    <a:pt x="186" y="337"/>
                  </a:lnTo>
                  <a:lnTo>
                    <a:pt x="183" y="306"/>
                  </a:lnTo>
                  <a:lnTo>
                    <a:pt x="175" y="301"/>
                  </a:lnTo>
                  <a:lnTo>
                    <a:pt x="165" y="295"/>
                  </a:lnTo>
                  <a:lnTo>
                    <a:pt x="156" y="291"/>
                  </a:lnTo>
                  <a:lnTo>
                    <a:pt x="146" y="287"/>
                  </a:lnTo>
                  <a:lnTo>
                    <a:pt x="138" y="201"/>
                  </a:lnTo>
                  <a:lnTo>
                    <a:pt x="157" y="200"/>
                  </a:lnTo>
                  <a:lnTo>
                    <a:pt x="162" y="200"/>
                  </a:lnTo>
                  <a:lnTo>
                    <a:pt x="167" y="201"/>
                  </a:lnTo>
                  <a:lnTo>
                    <a:pt x="172" y="202"/>
                  </a:lnTo>
                  <a:lnTo>
                    <a:pt x="176" y="205"/>
                  </a:lnTo>
                  <a:lnTo>
                    <a:pt x="184" y="211"/>
                  </a:lnTo>
                  <a:lnTo>
                    <a:pt x="192" y="219"/>
                  </a:lnTo>
                  <a:lnTo>
                    <a:pt x="198" y="230"/>
                  </a:lnTo>
                  <a:lnTo>
                    <a:pt x="204" y="241"/>
                  </a:lnTo>
                  <a:lnTo>
                    <a:pt x="210" y="254"/>
                  </a:lnTo>
                  <a:lnTo>
                    <a:pt x="216" y="267"/>
                  </a:lnTo>
                  <a:lnTo>
                    <a:pt x="222" y="280"/>
                  </a:lnTo>
                  <a:lnTo>
                    <a:pt x="228" y="292"/>
                  </a:lnTo>
                  <a:lnTo>
                    <a:pt x="236" y="304"/>
                  </a:lnTo>
                  <a:lnTo>
                    <a:pt x="244" y="313"/>
                  </a:lnTo>
                  <a:lnTo>
                    <a:pt x="249" y="319"/>
                  </a:lnTo>
                  <a:lnTo>
                    <a:pt x="254" y="322"/>
                  </a:lnTo>
                  <a:lnTo>
                    <a:pt x="259" y="325"/>
                  </a:lnTo>
                  <a:lnTo>
                    <a:pt x="264" y="328"/>
                  </a:lnTo>
                  <a:lnTo>
                    <a:pt x="270" y="330"/>
                  </a:lnTo>
                  <a:lnTo>
                    <a:pt x="276" y="331"/>
                  </a:lnTo>
                  <a:lnTo>
                    <a:pt x="282" y="332"/>
                  </a:lnTo>
                  <a:lnTo>
                    <a:pt x="289" y="332"/>
                  </a:lnTo>
                  <a:lnTo>
                    <a:pt x="303" y="330"/>
                  </a:lnTo>
                  <a:lnTo>
                    <a:pt x="317" y="328"/>
                  </a:lnTo>
                  <a:lnTo>
                    <a:pt x="330" y="326"/>
                  </a:lnTo>
                  <a:lnTo>
                    <a:pt x="341" y="32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1" name="Freeform 30">
              <a:extLst>
                <a:ext uri="{FF2B5EF4-FFF2-40B4-BE49-F238E27FC236}">
                  <a16:creationId xmlns:a16="http://schemas.microsoft.com/office/drawing/2014/main" id="{4C111805-05C6-41AC-2702-22D38F8C2118}"/>
                </a:ext>
              </a:extLst>
            </p:cNvPr>
            <p:cNvSpPr>
              <a:spLocks/>
            </p:cNvSpPr>
            <p:nvPr userDrawn="1"/>
          </p:nvSpPr>
          <p:spPr bwMode="auto">
            <a:xfrm>
              <a:off x="900113" y="142875"/>
              <a:ext cx="26988" cy="39688"/>
            </a:xfrm>
            <a:custGeom>
              <a:avLst/>
              <a:gdLst>
                <a:gd name="T0" fmla="*/ 0 w 243"/>
                <a:gd name="T1" fmla="*/ 0 h 344"/>
                <a:gd name="T2" fmla="*/ 0 w 243"/>
                <a:gd name="T3" fmla="*/ 0 h 344"/>
                <a:gd name="T4" fmla="*/ 0 w 243"/>
                <a:gd name="T5" fmla="*/ 0 h 344"/>
                <a:gd name="T6" fmla="*/ 0 w 243"/>
                <a:gd name="T7" fmla="*/ 0 h 344"/>
                <a:gd name="T8" fmla="*/ 0 w 243"/>
                <a:gd name="T9" fmla="*/ 0 h 344"/>
                <a:gd name="T10" fmla="*/ 0 w 243"/>
                <a:gd name="T11" fmla="*/ 0 h 344"/>
                <a:gd name="T12" fmla="*/ 0 w 243"/>
                <a:gd name="T13" fmla="*/ 0 h 344"/>
                <a:gd name="T14" fmla="*/ 0 w 243"/>
                <a:gd name="T15" fmla="*/ 0 h 344"/>
                <a:gd name="T16" fmla="*/ 0 w 243"/>
                <a:gd name="T17" fmla="*/ 0 h 344"/>
                <a:gd name="T18" fmla="*/ 0 w 243"/>
                <a:gd name="T19" fmla="*/ 0 h 344"/>
                <a:gd name="T20" fmla="*/ 0 w 243"/>
                <a:gd name="T21" fmla="*/ 0 h 344"/>
                <a:gd name="T22" fmla="*/ 0 w 243"/>
                <a:gd name="T23" fmla="*/ 0 h 344"/>
                <a:gd name="T24" fmla="*/ 0 w 243"/>
                <a:gd name="T25" fmla="*/ 0 h 344"/>
                <a:gd name="T26" fmla="*/ 0 w 243"/>
                <a:gd name="T27" fmla="*/ 0 h 344"/>
                <a:gd name="T28" fmla="*/ 0 w 243"/>
                <a:gd name="T29" fmla="*/ 0 h 344"/>
                <a:gd name="T30" fmla="*/ 0 w 243"/>
                <a:gd name="T31" fmla="*/ 0 h 344"/>
                <a:gd name="T32" fmla="*/ 0 w 243"/>
                <a:gd name="T33" fmla="*/ 0 h 344"/>
                <a:gd name="T34" fmla="*/ 0 w 243"/>
                <a:gd name="T35" fmla="*/ 0 h 344"/>
                <a:gd name="T36" fmla="*/ 0 w 243"/>
                <a:gd name="T37" fmla="*/ 0 h 344"/>
                <a:gd name="T38" fmla="*/ 0 w 243"/>
                <a:gd name="T39" fmla="*/ 0 h 344"/>
                <a:gd name="T40" fmla="*/ 0 w 243"/>
                <a:gd name="T41" fmla="*/ 0 h 344"/>
                <a:gd name="T42" fmla="*/ 0 w 243"/>
                <a:gd name="T43" fmla="*/ 0 h 344"/>
                <a:gd name="T44" fmla="*/ 0 w 243"/>
                <a:gd name="T45" fmla="*/ 0 h 344"/>
                <a:gd name="T46" fmla="*/ 0 w 243"/>
                <a:gd name="T47" fmla="*/ 0 h 344"/>
                <a:gd name="T48" fmla="*/ 0 w 243"/>
                <a:gd name="T49" fmla="*/ 0 h 344"/>
                <a:gd name="T50" fmla="*/ 0 w 243"/>
                <a:gd name="T51" fmla="*/ 0 h 344"/>
                <a:gd name="T52" fmla="*/ 0 w 243"/>
                <a:gd name="T53" fmla="*/ 0 h 344"/>
                <a:gd name="T54" fmla="*/ 0 w 243"/>
                <a:gd name="T55" fmla="*/ 0 h 344"/>
                <a:gd name="T56" fmla="*/ 0 w 243"/>
                <a:gd name="T57" fmla="*/ 0 h 344"/>
                <a:gd name="T58" fmla="*/ 0 w 243"/>
                <a:gd name="T59" fmla="*/ 0 h 344"/>
                <a:gd name="T60" fmla="*/ 0 w 243"/>
                <a:gd name="T61" fmla="*/ 0 h 344"/>
                <a:gd name="T62" fmla="*/ 0 w 243"/>
                <a:gd name="T63" fmla="*/ 0 h 344"/>
                <a:gd name="T64" fmla="*/ 0 w 243"/>
                <a:gd name="T65" fmla="*/ 0 h 344"/>
                <a:gd name="T66" fmla="*/ 0 w 243"/>
                <a:gd name="T67" fmla="*/ 0 h 344"/>
                <a:gd name="T68" fmla="*/ 0 w 243"/>
                <a:gd name="T69" fmla="*/ 0 h 344"/>
                <a:gd name="T70" fmla="*/ 0 w 243"/>
                <a:gd name="T71" fmla="*/ 0 h 344"/>
                <a:gd name="T72" fmla="*/ 0 w 243"/>
                <a:gd name="T73" fmla="*/ 0 h 344"/>
                <a:gd name="T74" fmla="*/ 0 w 243"/>
                <a:gd name="T75" fmla="*/ 0 h 344"/>
                <a:gd name="T76" fmla="*/ 0 w 243"/>
                <a:gd name="T77" fmla="*/ 0 h 344"/>
                <a:gd name="T78" fmla="*/ 0 w 243"/>
                <a:gd name="T79" fmla="*/ 0 h 344"/>
                <a:gd name="T80" fmla="*/ 0 w 243"/>
                <a:gd name="T81" fmla="*/ 0 h 344"/>
                <a:gd name="T82" fmla="*/ 0 w 243"/>
                <a:gd name="T83" fmla="*/ 0 h 344"/>
                <a:gd name="T84" fmla="*/ 0 w 243"/>
                <a:gd name="T85" fmla="*/ 0 h 344"/>
                <a:gd name="T86" fmla="*/ 0 w 243"/>
                <a:gd name="T87" fmla="*/ 0 h 344"/>
                <a:gd name="T88" fmla="*/ 0 w 243"/>
                <a:gd name="T89" fmla="*/ 0 h 344"/>
                <a:gd name="T90" fmla="*/ 0 w 243"/>
                <a:gd name="T91" fmla="*/ 0 h 344"/>
                <a:gd name="T92" fmla="*/ 0 w 243"/>
                <a:gd name="T93" fmla="*/ 0 h 344"/>
                <a:gd name="T94" fmla="*/ 0 w 243"/>
                <a:gd name="T95" fmla="*/ 0 h 344"/>
                <a:gd name="T96" fmla="*/ 0 w 243"/>
                <a:gd name="T97" fmla="*/ 0 h 344"/>
                <a:gd name="T98" fmla="*/ 0 w 243"/>
                <a:gd name="T99" fmla="*/ 0 h 344"/>
                <a:gd name="T100" fmla="*/ 0 w 243"/>
                <a:gd name="T101" fmla="*/ 0 h 344"/>
                <a:gd name="T102" fmla="*/ 0 w 243"/>
                <a:gd name="T103" fmla="*/ 0 h 344"/>
                <a:gd name="T104" fmla="*/ 0 w 243"/>
                <a:gd name="T105" fmla="*/ 0 h 344"/>
                <a:gd name="T106" fmla="*/ 0 w 243"/>
                <a:gd name="T107" fmla="*/ 0 h 344"/>
                <a:gd name="T108" fmla="*/ 0 w 243"/>
                <a:gd name="T109" fmla="*/ 0 h 344"/>
                <a:gd name="T110" fmla="*/ 0 w 243"/>
                <a:gd name="T111" fmla="*/ 0 h 344"/>
                <a:gd name="T112" fmla="*/ 0 w 243"/>
                <a:gd name="T113" fmla="*/ 0 h 344"/>
                <a:gd name="T114" fmla="*/ 0 w 243"/>
                <a:gd name="T115" fmla="*/ 0 h 344"/>
                <a:gd name="T116" fmla="*/ 0 w 243"/>
                <a:gd name="T117" fmla="*/ 0 h 344"/>
                <a:gd name="T118" fmla="*/ 0 w 243"/>
                <a:gd name="T119" fmla="*/ 0 h 344"/>
                <a:gd name="T120" fmla="*/ 0 w 243"/>
                <a:gd name="T121" fmla="*/ 0 h 344"/>
                <a:gd name="T122" fmla="*/ 0 w 243"/>
                <a:gd name="T123" fmla="*/ 0 h 3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3" h="344">
                  <a:moveTo>
                    <a:pt x="89" y="344"/>
                  </a:moveTo>
                  <a:lnTo>
                    <a:pt x="66" y="342"/>
                  </a:lnTo>
                  <a:lnTo>
                    <a:pt x="43" y="339"/>
                  </a:lnTo>
                  <a:lnTo>
                    <a:pt x="20" y="335"/>
                  </a:lnTo>
                  <a:lnTo>
                    <a:pt x="0" y="329"/>
                  </a:lnTo>
                  <a:lnTo>
                    <a:pt x="5" y="231"/>
                  </a:lnTo>
                  <a:lnTo>
                    <a:pt x="44" y="232"/>
                  </a:lnTo>
                  <a:lnTo>
                    <a:pt x="49" y="245"/>
                  </a:lnTo>
                  <a:lnTo>
                    <a:pt x="53" y="258"/>
                  </a:lnTo>
                  <a:lnTo>
                    <a:pt x="56" y="271"/>
                  </a:lnTo>
                  <a:lnTo>
                    <a:pt x="59" y="281"/>
                  </a:lnTo>
                  <a:lnTo>
                    <a:pt x="69" y="285"/>
                  </a:lnTo>
                  <a:lnTo>
                    <a:pt x="80" y="290"/>
                  </a:lnTo>
                  <a:lnTo>
                    <a:pt x="93" y="293"/>
                  </a:lnTo>
                  <a:lnTo>
                    <a:pt x="109" y="294"/>
                  </a:lnTo>
                  <a:lnTo>
                    <a:pt x="118" y="294"/>
                  </a:lnTo>
                  <a:lnTo>
                    <a:pt x="127" y="293"/>
                  </a:lnTo>
                  <a:lnTo>
                    <a:pt x="135" y="291"/>
                  </a:lnTo>
                  <a:lnTo>
                    <a:pt x="143" y="287"/>
                  </a:lnTo>
                  <a:lnTo>
                    <a:pt x="149" y="282"/>
                  </a:lnTo>
                  <a:lnTo>
                    <a:pt x="154" y="276"/>
                  </a:lnTo>
                  <a:lnTo>
                    <a:pt x="156" y="272"/>
                  </a:lnTo>
                  <a:lnTo>
                    <a:pt x="158" y="267"/>
                  </a:lnTo>
                  <a:lnTo>
                    <a:pt x="159" y="262"/>
                  </a:lnTo>
                  <a:lnTo>
                    <a:pt x="159" y="257"/>
                  </a:lnTo>
                  <a:lnTo>
                    <a:pt x="159" y="251"/>
                  </a:lnTo>
                  <a:lnTo>
                    <a:pt x="158" y="245"/>
                  </a:lnTo>
                  <a:lnTo>
                    <a:pt x="155" y="240"/>
                  </a:lnTo>
                  <a:lnTo>
                    <a:pt x="153" y="236"/>
                  </a:lnTo>
                  <a:lnTo>
                    <a:pt x="149" y="230"/>
                  </a:lnTo>
                  <a:lnTo>
                    <a:pt x="145" y="226"/>
                  </a:lnTo>
                  <a:lnTo>
                    <a:pt x="141" y="223"/>
                  </a:lnTo>
                  <a:lnTo>
                    <a:pt x="135" y="219"/>
                  </a:lnTo>
                  <a:lnTo>
                    <a:pt x="123" y="212"/>
                  </a:lnTo>
                  <a:lnTo>
                    <a:pt x="110" y="205"/>
                  </a:lnTo>
                  <a:lnTo>
                    <a:pt x="95" y="199"/>
                  </a:lnTo>
                  <a:lnTo>
                    <a:pt x="80" y="192"/>
                  </a:lnTo>
                  <a:lnTo>
                    <a:pt x="66" y="186"/>
                  </a:lnTo>
                  <a:lnTo>
                    <a:pt x="51" y="178"/>
                  </a:lnTo>
                  <a:lnTo>
                    <a:pt x="37" y="169"/>
                  </a:lnTo>
                  <a:lnTo>
                    <a:pt x="26" y="159"/>
                  </a:lnTo>
                  <a:lnTo>
                    <a:pt x="20" y="152"/>
                  </a:lnTo>
                  <a:lnTo>
                    <a:pt x="15" y="146"/>
                  </a:lnTo>
                  <a:lnTo>
                    <a:pt x="12" y="139"/>
                  </a:lnTo>
                  <a:lnTo>
                    <a:pt x="8" y="132"/>
                  </a:lnTo>
                  <a:lnTo>
                    <a:pt x="6" y="124"/>
                  </a:lnTo>
                  <a:lnTo>
                    <a:pt x="3" y="115"/>
                  </a:lnTo>
                  <a:lnTo>
                    <a:pt x="2" y="106"/>
                  </a:lnTo>
                  <a:lnTo>
                    <a:pt x="2" y="96"/>
                  </a:lnTo>
                  <a:lnTo>
                    <a:pt x="3" y="86"/>
                  </a:lnTo>
                  <a:lnTo>
                    <a:pt x="7" y="75"/>
                  </a:lnTo>
                  <a:lnTo>
                    <a:pt x="10" y="66"/>
                  </a:lnTo>
                  <a:lnTo>
                    <a:pt x="14" y="56"/>
                  </a:lnTo>
                  <a:lnTo>
                    <a:pt x="19" y="48"/>
                  </a:lnTo>
                  <a:lnTo>
                    <a:pt x="27" y="39"/>
                  </a:lnTo>
                  <a:lnTo>
                    <a:pt x="34" y="32"/>
                  </a:lnTo>
                  <a:lnTo>
                    <a:pt x="43" y="25"/>
                  </a:lnTo>
                  <a:lnTo>
                    <a:pt x="53" y="19"/>
                  </a:lnTo>
                  <a:lnTo>
                    <a:pt x="64" y="14"/>
                  </a:lnTo>
                  <a:lnTo>
                    <a:pt x="75" y="10"/>
                  </a:lnTo>
                  <a:lnTo>
                    <a:pt x="88" y="5"/>
                  </a:lnTo>
                  <a:lnTo>
                    <a:pt x="102" y="2"/>
                  </a:lnTo>
                  <a:lnTo>
                    <a:pt x="116" y="1"/>
                  </a:lnTo>
                  <a:lnTo>
                    <a:pt x="132" y="0"/>
                  </a:lnTo>
                  <a:lnTo>
                    <a:pt x="149" y="0"/>
                  </a:lnTo>
                  <a:lnTo>
                    <a:pt x="169" y="2"/>
                  </a:lnTo>
                  <a:lnTo>
                    <a:pt x="190" y="4"/>
                  </a:lnTo>
                  <a:lnTo>
                    <a:pt x="211" y="8"/>
                  </a:lnTo>
                  <a:lnTo>
                    <a:pt x="230" y="13"/>
                  </a:lnTo>
                  <a:lnTo>
                    <a:pt x="226" y="107"/>
                  </a:lnTo>
                  <a:lnTo>
                    <a:pt x="188" y="105"/>
                  </a:lnTo>
                  <a:lnTo>
                    <a:pt x="183" y="92"/>
                  </a:lnTo>
                  <a:lnTo>
                    <a:pt x="178" y="79"/>
                  </a:lnTo>
                  <a:lnTo>
                    <a:pt x="173" y="67"/>
                  </a:lnTo>
                  <a:lnTo>
                    <a:pt x="171" y="55"/>
                  </a:lnTo>
                  <a:lnTo>
                    <a:pt x="164" y="52"/>
                  </a:lnTo>
                  <a:lnTo>
                    <a:pt x="154" y="50"/>
                  </a:lnTo>
                  <a:lnTo>
                    <a:pt x="144" y="48"/>
                  </a:lnTo>
                  <a:lnTo>
                    <a:pt x="133" y="46"/>
                  </a:lnTo>
                  <a:lnTo>
                    <a:pt x="123" y="46"/>
                  </a:lnTo>
                  <a:lnTo>
                    <a:pt x="113" y="49"/>
                  </a:lnTo>
                  <a:lnTo>
                    <a:pt x="105" y="51"/>
                  </a:lnTo>
                  <a:lnTo>
                    <a:pt x="98" y="55"/>
                  </a:lnTo>
                  <a:lnTo>
                    <a:pt x="92" y="60"/>
                  </a:lnTo>
                  <a:lnTo>
                    <a:pt x="88" y="67"/>
                  </a:lnTo>
                  <a:lnTo>
                    <a:pt x="86" y="74"/>
                  </a:lnTo>
                  <a:lnTo>
                    <a:pt x="85" y="82"/>
                  </a:lnTo>
                  <a:lnTo>
                    <a:pt x="85" y="88"/>
                  </a:lnTo>
                  <a:lnTo>
                    <a:pt x="86" y="93"/>
                  </a:lnTo>
                  <a:lnTo>
                    <a:pt x="88" y="98"/>
                  </a:lnTo>
                  <a:lnTo>
                    <a:pt x="91" y="103"/>
                  </a:lnTo>
                  <a:lnTo>
                    <a:pt x="94" y="107"/>
                  </a:lnTo>
                  <a:lnTo>
                    <a:pt x="98" y="111"/>
                  </a:lnTo>
                  <a:lnTo>
                    <a:pt x="104" y="115"/>
                  </a:lnTo>
                  <a:lnTo>
                    <a:pt x="109" y="118"/>
                  </a:lnTo>
                  <a:lnTo>
                    <a:pt x="134" y="131"/>
                  </a:lnTo>
                  <a:lnTo>
                    <a:pt x="165" y="145"/>
                  </a:lnTo>
                  <a:lnTo>
                    <a:pt x="180" y="152"/>
                  </a:lnTo>
                  <a:lnTo>
                    <a:pt x="194" y="160"/>
                  </a:lnTo>
                  <a:lnTo>
                    <a:pt x="208" y="169"/>
                  </a:lnTo>
                  <a:lnTo>
                    <a:pt x="220" y="180"/>
                  </a:lnTo>
                  <a:lnTo>
                    <a:pt x="225" y="186"/>
                  </a:lnTo>
                  <a:lnTo>
                    <a:pt x="230" y="192"/>
                  </a:lnTo>
                  <a:lnTo>
                    <a:pt x="234" y="199"/>
                  </a:lnTo>
                  <a:lnTo>
                    <a:pt x="238" y="206"/>
                  </a:lnTo>
                  <a:lnTo>
                    <a:pt x="240" y="215"/>
                  </a:lnTo>
                  <a:lnTo>
                    <a:pt x="242" y="223"/>
                  </a:lnTo>
                  <a:lnTo>
                    <a:pt x="243" y="231"/>
                  </a:lnTo>
                  <a:lnTo>
                    <a:pt x="243" y="242"/>
                  </a:lnTo>
                  <a:lnTo>
                    <a:pt x="242" y="253"/>
                  </a:lnTo>
                  <a:lnTo>
                    <a:pt x="240" y="263"/>
                  </a:lnTo>
                  <a:lnTo>
                    <a:pt x="236" y="274"/>
                  </a:lnTo>
                  <a:lnTo>
                    <a:pt x="231" y="283"/>
                  </a:lnTo>
                  <a:lnTo>
                    <a:pt x="225" y="293"/>
                  </a:lnTo>
                  <a:lnTo>
                    <a:pt x="218" y="301"/>
                  </a:lnTo>
                  <a:lnTo>
                    <a:pt x="209" y="310"/>
                  </a:lnTo>
                  <a:lnTo>
                    <a:pt x="201" y="317"/>
                  </a:lnTo>
                  <a:lnTo>
                    <a:pt x="190" y="323"/>
                  </a:lnTo>
                  <a:lnTo>
                    <a:pt x="179" y="330"/>
                  </a:lnTo>
                  <a:lnTo>
                    <a:pt x="166" y="334"/>
                  </a:lnTo>
                  <a:lnTo>
                    <a:pt x="152" y="338"/>
                  </a:lnTo>
                  <a:lnTo>
                    <a:pt x="137" y="341"/>
                  </a:lnTo>
                  <a:lnTo>
                    <a:pt x="123" y="343"/>
                  </a:lnTo>
                  <a:lnTo>
                    <a:pt x="106" y="344"/>
                  </a:lnTo>
                  <a:lnTo>
                    <a:pt x="89" y="344"/>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2" name="Freeform 31">
              <a:extLst>
                <a:ext uri="{FF2B5EF4-FFF2-40B4-BE49-F238E27FC236}">
                  <a16:creationId xmlns:a16="http://schemas.microsoft.com/office/drawing/2014/main" id="{1F422EEF-818D-BFE8-933F-089A50EFD94F}"/>
                </a:ext>
              </a:extLst>
            </p:cNvPr>
            <p:cNvSpPr>
              <a:spLocks/>
            </p:cNvSpPr>
            <p:nvPr userDrawn="1"/>
          </p:nvSpPr>
          <p:spPr bwMode="auto">
            <a:xfrm>
              <a:off x="946151" y="147638"/>
              <a:ext cx="26988" cy="39688"/>
            </a:xfrm>
            <a:custGeom>
              <a:avLst/>
              <a:gdLst>
                <a:gd name="T0" fmla="*/ 0 w 226"/>
                <a:gd name="T1" fmla="*/ 0 h 359"/>
                <a:gd name="T2" fmla="*/ 0 w 226"/>
                <a:gd name="T3" fmla="*/ 0 h 359"/>
                <a:gd name="T4" fmla="*/ 0 w 226"/>
                <a:gd name="T5" fmla="*/ 0 h 359"/>
                <a:gd name="T6" fmla="*/ 0 w 226"/>
                <a:gd name="T7" fmla="*/ 0 h 359"/>
                <a:gd name="T8" fmla="*/ 0 w 226"/>
                <a:gd name="T9" fmla="*/ 0 h 359"/>
                <a:gd name="T10" fmla="*/ 0 w 226"/>
                <a:gd name="T11" fmla="*/ 0 h 359"/>
                <a:gd name="T12" fmla="*/ 0 w 226"/>
                <a:gd name="T13" fmla="*/ 0 h 359"/>
                <a:gd name="T14" fmla="*/ 0 w 226"/>
                <a:gd name="T15" fmla="*/ 0 h 359"/>
                <a:gd name="T16" fmla="*/ 0 w 226"/>
                <a:gd name="T17" fmla="*/ 0 h 359"/>
                <a:gd name="T18" fmla="*/ 0 w 226"/>
                <a:gd name="T19" fmla="*/ 0 h 359"/>
                <a:gd name="T20" fmla="*/ 0 w 226"/>
                <a:gd name="T21" fmla="*/ 0 h 359"/>
                <a:gd name="T22" fmla="*/ 0 w 226"/>
                <a:gd name="T23" fmla="*/ 0 h 359"/>
                <a:gd name="T24" fmla="*/ 0 w 226"/>
                <a:gd name="T25" fmla="*/ 0 h 359"/>
                <a:gd name="T26" fmla="*/ 0 w 226"/>
                <a:gd name="T27" fmla="*/ 0 h 359"/>
                <a:gd name="T28" fmla="*/ 0 w 226"/>
                <a:gd name="T29" fmla="*/ 0 h 359"/>
                <a:gd name="T30" fmla="*/ 0 w 226"/>
                <a:gd name="T31" fmla="*/ 0 h 359"/>
                <a:gd name="T32" fmla="*/ 0 w 226"/>
                <a:gd name="T33" fmla="*/ 0 h 359"/>
                <a:gd name="T34" fmla="*/ 0 w 226"/>
                <a:gd name="T35" fmla="*/ 0 h 359"/>
                <a:gd name="T36" fmla="*/ 0 w 226"/>
                <a:gd name="T37" fmla="*/ 0 h 359"/>
                <a:gd name="T38" fmla="*/ 0 w 226"/>
                <a:gd name="T39" fmla="*/ 0 h 359"/>
                <a:gd name="T40" fmla="*/ 0 w 226"/>
                <a:gd name="T41" fmla="*/ 0 h 359"/>
                <a:gd name="T42" fmla="*/ 0 w 226"/>
                <a:gd name="T43" fmla="*/ 0 h 359"/>
                <a:gd name="T44" fmla="*/ 0 w 226"/>
                <a:gd name="T45" fmla="*/ 0 h 359"/>
                <a:gd name="T46" fmla="*/ 0 w 226"/>
                <a:gd name="T47" fmla="*/ 0 h 359"/>
                <a:gd name="T48" fmla="*/ 0 w 226"/>
                <a:gd name="T49" fmla="*/ 0 h 3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359">
                  <a:moveTo>
                    <a:pt x="0" y="329"/>
                  </a:moveTo>
                  <a:lnTo>
                    <a:pt x="5" y="299"/>
                  </a:lnTo>
                  <a:lnTo>
                    <a:pt x="17" y="294"/>
                  </a:lnTo>
                  <a:lnTo>
                    <a:pt x="30" y="291"/>
                  </a:lnTo>
                  <a:lnTo>
                    <a:pt x="41" y="287"/>
                  </a:lnTo>
                  <a:lnTo>
                    <a:pt x="54" y="285"/>
                  </a:lnTo>
                  <a:lnTo>
                    <a:pt x="95" y="59"/>
                  </a:lnTo>
                  <a:lnTo>
                    <a:pt x="85" y="53"/>
                  </a:lnTo>
                  <a:lnTo>
                    <a:pt x="74" y="45"/>
                  </a:lnTo>
                  <a:lnTo>
                    <a:pt x="63" y="38"/>
                  </a:lnTo>
                  <a:lnTo>
                    <a:pt x="54" y="30"/>
                  </a:lnTo>
                  <a:lnTo>
                    <a:pt x="60" y="0"/>
                  </a:lnTo>
                  <a:lnTo>
                    <a:pt x="226" y="31"/>
                  </a:lnTo>
                  <a:lnTo>
                    <a:pt x="221" y="60"/>
                  </a:lnTo>
                  <a:lnTo>
                    <a:pt x="209" y="64"/>
                  </a:lnTo>
                  <a:lnTo>
                    <a:pt x="197" y="69"/>
                  </a:lnTo>
                  <a:lnTo>
                    <a:pt x="185" y="71"/>
                  </a:lnTo>
                  <a:lnTo>
                    <a:pt x="173" y="73"/>
                  </a:lnTo>
                  <a:lnTo>
                    <a:pt x="132" y="299"/>
                  </a:lnTo>
                  <a:lnTo>
                    <a:pt x="143" y="305"/>
                  </a:lnTo>
                  <a:lnTo>
                    <a:pt x="153" y="313"/>
                  </a:lnTo>
                  <a:lnTo>
                    <a:pt x="163" y="321"/>
                  </a:lnTo>
                  <a:lnTo>
                    <a:pt x="172" y="329"/>
                  </a:lnTo>
                  <a:lnTo>
                    <a:pt x="167" y="359"/>
                  </a:lnTo>
                  <a:lnTo>
                    <a:pt x="0" y="329"/>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3" name="Freeform 32">
              <a:extLst>
                <a:ext uri="{FF2B5EF4-FFF2-40B4-BE49-F238E27FC236}">
                  <a16:creationId xmlns:a16="http://schemas.microsoft.com/office/drawing/2014/main" id="{C48CEA65-2C3B-DE4C-A465-E886C7DC6687}"/>
                </a:ext>
              </a:extLst>
            </p:cNvPr>
            <p:cNvSpPr>
              <a:spLocks/>
            </p:cNvSpPr>
            <p:nvPr userDrawn="1"/>
          </p:nvSpPr>
          <p:spPr bwMode="auto">
            <a:xfrm>
              <a:off x="992188" y="157163"/>
              <a:ext cx="39688" cy="46038"/>
            </a:xfrm>
            <a:custGeom>
              <a:avLst/>
              <a:gdLst>
                <a:gd name="T0" fmla="*/ 0 w 345"/>
                <a:gd name="T1" fmla="*/ 0 h 398"/>
                <a:gd name="T2" fmla="*/ 0 w 345"/>
                <a:gd name="T3" fmla="*/ 0 h 398"/>
                <a:gd name="T4" fmla="*/ 0 w 345"/>
                <a:gd name="T5" fmla="*/ 0 h 398"/>
                <a:gd name="T6" fmla="*/ 0 w 345"/>
                <a:gd name="T7" fmla="*/ 0 h 398"/>
                <a:gd name="T8" fmla="*/ 0 w 345"/>
                <a:gd name="T9" fmla="*/ 0 h 398"/>
                <a:gd name="T10" fmla="*/ 0 w 345"/>
                <a:gd name="T11" fmla="*/ 0 h 398"/>
                <a:gd name="T12" fmla="*/ 0 w 345"/>
                <a:gd name="T13" fmla="*/ 0 h 398"/>
                <a:gd name="T14" fmla="*/ 0 w 345"/>
                <a:gd name="T15" fmla="*/ 0 h 398"/>
                <a:gd name="T16" fmla="*/ 0 w 345"/>
                <a:gd name="T17" fmla="*/ 0 h 398"/>
                <a:gd name="T18" fmla="*/ 0 w 345"/>
                <a:gd name="T19" fmla="*/ 0 h 398"/>
                <a:gd name="T20" fmla="*/ 0 w 345"/>
                <a:gd name="T21" fmla="*/ 0 h 398"/>
                <a:gd name="T22" fmla="*/ 0 w 345"/>
                <a:gd name="T23" fmla="*/ 0 h 398"/>
                <a:gd name="T24" fmla="*/ 0 w 345"/>
                <a:gd name="T25" fmla="*/ 0 h 398"/>
                <a:gd name="T26" fmla="*/ 0 w 345"/>
                <a:gd name="T27" fmla="*/ 0 h 398"/>
                <a:gd name="T28" fmla="*/ 0 w 345"/>
                <a:gd name="T29" fmla="*/ 0 h 398"/>
                <a:gd name="T30" fmla="*/ 0 w 345"/>
                <a:gd name="T31" fmla="*/ 0 h 398"/>
                <a:gd name="T32" fmla="*/ 0 w 345"/>
                <a:gd name="T33" fmla="*/ 0 h 398"/>
                <a:gd name="T34" fmla="*/ 0 w 345"/>
                <a:gd name="T35" fmla="*/ 0 h 398"/>
                <a:gd name="T36" fmla="*/ 0 w 345"/>
                <a:gd name="T37" fmla="*/ 0 h 398"/>
                <a:gd name="T38" fmla="*/ 0 w 345"/>
                <a:gd name="T39" fmla="*/ 0 h 398"/>
                <a:gd name="T40" fmla="*/ 0 w 345"/>
                <a:gd name="T41" fmla="*/ 0 h 398"/>
                <a:gd name="T42" fmla="*/ 0 w 345"/>
                <a:gd name="T43" fmla="*/ 0 h 398"/>
                <a:gd name="T44" fmla="*/ 0 w 345"/>
                <a:gd name="T45" fmla="*/ 0 h 398"/>
                <a:gd name="T46" fmla="*/ 0 w 345"/>
                <a:gd name="T47" fmla="*/ 0 h 398"/>
                <a:gd name="T48" fmla="*/ 0 w 345"/>
                <a:gd name="T49" fmla="*/ 0 h 398"/>
                <a:gd name="T50" fmla="*/ 0 w 345"/>
                <a:gd name="T51" fmla="*/ 0 h 398"/>
                <a:gd name="T52" fmla="*/ 0 w 345"/>
                <a:gd name="T53" fmla="*/ 0 h 398"/>
                <a:gd name="T54" fmla="*/ 0 w 345"/>
                <a:gd name="T55" fmla="*/ 0 h 398"/>
                <a:gd name="T56" fmla="*/ 0 w 345"/>
                <a:gd name="T57" fmla="*/ 0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5" h="398">
                  <a:moveTo>
                    <a:pt x="274" y="193"/>
                  </a:moveTo>
                  <a:lnTo>
                    <a:pt x="273" y="179"/>
                  </a:lnTo>
                  <a:lnTo>
                    <a:pt x="273" y="164"/>
                  </a:lnTo>
                  <a:lnTo>
                    <a:pt x="273" y="148"/>
                  </a:lnTo>
                  <a:lnTo>
                    <a:pt x="274" y="134"/>
                  </a:lnTo>
                  <a:lnTo>
                    <a:pt x="222" y="114"/>
                  </a:lnTo>
                  <a:lnTo>
                    <a:pt x="134" y="333"/>
                  </a:lnTo>
                  <a:lnTo>
                    <a:pt x="144" y="340"/>
                  </a:lnTo>
                  <a:lnTo>
                    <a:pt x="153" y="350"/>
                  </a:lnTo>
                  <a:lnTo>
                    <a:pt x="162" y="359"/>
                  </a:lnTo>
                  <a:lnTo>
                    <a:pt x="169" y="370"/>
                  </a:lnTo>
                  <a:lnTo>
                    <a:pt x="158" y="398"/>
                  </a:lnTo>
                  <a:lnTo>
                    <a:pt x="0" y="335"/>
                  </a:lnTo>
                  <a:lnTo>
                    <a:pt x="11" y="307"/>
                  </a:lnTo>
                  <a:lnTo>
                    <a:pt x="25" y="304"/>
                  </a:lnTo>
                  <a:lnTo>
                    <a:pt x="37" y="303"/>
                  </a:lnTo>
                  <a:lnTo>
                    <a:pt x="50" y="302"/>
                  </a:lnTo>
                  <a:lnTo>
                    <a:pt x="62" y="303"/>
                  </a:lnTo>
                  <a:lnTo>
                    <a:pt x="149" y="84"/>
                  </a:lnTo>
                  <a:lnTo>
                    <a:pt x="96" y="63"/>
                  </a:lnTo>
                  <a:lnTo>
                    <a:pt x="88" y="75"/>
                  </a:lnTo>
                  <a:lnTo>
                    <a:pt x="77" y="86"/>
                  </a:lnTo>
                  <a:lnTo>
                    <a:pt x="67" y="97"/>
                  </a:lnTo>
                  <a:lnTo>
                    <a:pt x="56" y="107"/>
                  </a:lnTo>
                  <a:lnTo>
                    <a:pt x="22" y="94"/>
                  </a:lnTo>
                  <a:lnTo>
                    <a:pt x="59" y="0"/>
                  </a:lnTo>
                  <a:lnTo>
                    <a:pt x="345" y="113"/>
                  </a:lnTo>
                  <a:lnTo>
                    <a:pt x="308" y="207"/>
                  </a:lnTo>
                  <a:lnTo>
                    <a:pt x="274" y="193"/>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4" name="Freeform 33">
              <a:extLst>
                <a:ext uri="{FF2B5EF4-FFF2-40B4-BE49-F238E27FC236}">
                  <a16:creationId xmlns:a16="http://schemas.microsoft.com/office/drawing/2014/main" id="{6BC2FA21-21A2-13DE-BB1F-C39F3476FD8F}"/>
                </a:ext>
              </a:extLst>
            </p:cNvPr>
            <p:cNvSpPr>
              <a:spLocks noEditPoints="1"/>
            </p:cNvSpPr>
            <p:nvPr userDrawn="1"/>
          </p:nvSpPr>
          <p:spPr bwMode="auto">
            <a:xfrm>
              <a:off x="1030288" y="192088"/>
              <a:ext cx="42863" cy="44450"/>
            </a:xfrm>
            <a:custGeom>
              <a:avLst/>
              <a:gdLst>
                <a:gd name="T0" fmla="*/ 0 w 380"/>
                <a:gd name="T1" fmla="*/ 0 h 397"/>
                <a:gd name="T2" fmla="*/ 0 w 380"/>
                <a:gd name="T3" fmla="*/ 0 h 397"/>
                <a:gd name="T4" fmla="*/ 0 w 380"/>
                <a:gd name="T5" fmla="*/ 0 h 397"/>
                <a:gd name="T6" fmla="*/ 0 w 380"/>
                <a:gd name="T7" fmla="*/ 0 h 397"/>
                <a:gd name="T8" fmla="*/ 0 w 380"/>
                <a:gd name="T9" fmla="*/ 0 h 397"/>
                <a:gd name="T10" fmla="*/ 0 w 380"/>
                <a:gd name="T11" fmla="*/ 0 h 397"/>
                <a:gd name="T12" fmla="*/ 0 w 380"/>
                <a:gd name="T13" fmla="*/ 0 h 397"/>
                <a:gd name="T14" fmla="*/ 0 w 380"/>
                <a:gd name="T15" fmla="*/ 0 h 397"/>
                <a:gd name="T16" fmla="*/ 0 w 380"/>
                <a:gd name="T17" fmla="*/ 0 h 397"/>
                <a:gd name="T18" fmla="*/ 0 w 380"/>
                <a:gd name="T19" fmla="*/ 0 h 397"/>
                <a:gd name="T20" fmla="*/ 0 w 380"/>
                <a:gd name="T21" fmla="*/ 0 h 397"/>
                <a:gd name="T22" fmla="*/ 0 w 380"/>
                <a:gd name="T23" fmla="*/ 0 h 397"/>
                <a:gd name="T24" fmla="*/ 0 w 380"/>
                <a:gd name="T25" fmla="*/ 0 h 397"/>
                <a:gd name="T26" fmla="*/ 0 w 380"/>
                <a:gd name="T27" fmla="*/ 0 h 397"/>
                <a:gd name="T28" fmla="*/ 0 w 380"/>
                <a:gd name="T29" fmla="*/ 0 h 397"/>
                <a:gd name="T30" fmla="*/ 0 w 380"/>
                <a:gd name="T31" fmla="*/ 0 h 397"/>
                <a:gd name="T32" fmla="*/ 0 w 380"/>
                <a:gd name="T33" fmla="*/ 0 h 397"/>
                <a:gd name="T34" fmla="*/ 0 w 380"/>
                <a:gd name="T35" fmla="*/ 0 h 397"/>
                <a:gd name="T36" fmla="*/ 0 w 380"/>
                <a:gd name="T37" fmla="*/ 0 h 397"/>
                <a:gd name="T38" fmla="*/ 0 w 380"/>
                <a:gd name="T39" fmla="*/ 0 h 397"/>
                <a:gd name="T40" fmla="*/ 0 w 380"/>
                <a:gd name="T41" fmla="*/ 0 h 397"/>
                <a:gd name="T42" fmla="*/ 0 w 380"/>
                <a:gd name="T43" fmla="*/ 0 h 397"/>
                <a:gd name="T44" fmla="*/ 0 w 380"/>
                <a:gd name="T45" fmla="*/ 0 h 397"/>
                <a:gd name="T46" fmla="*/ 0 w 380"/>
                <a:gd name="T47" fmla="*/ 0 h 397"/>
                <a:gd name="T48" fmla="*/ 0 w 380"/>
                <a:gd name="T49" fmla="*/ 0 h 397"/>
                <a:gd name="T50" fmla="*/ 0 w 380"/>
                <a:gd name="T51" fmla="*/ 0 h 397"/>
                <a:gd name="T52" fmla="*/ 0 w 380"/>
                <a:gd name="T53" fmla="*/ 0 h 397"/>
                <a:gd name="T54" fmla="*/ 0 w 380"/>
                <a:gd name="T55" fmla="*/ 0 h 397"/>
                <a:gd name="T56" fmla="*/ 0 w 380"/>
                <a:gd name="T57" fmla="*/ 0 h 397"/>
                <a:gd name="T58" fmla="*/ 0 w 380"/>
                <a:gd name="T59" fmla="*/ 0 h 397"/>
                <a:gd name="T60" fmla="*/ 0 w 380"/>
                <a:gd name="T61" fmla="*/ 0 h 397"/>
                <a:gd name="T62" fmla="*/ 0 w 380"/>
                <a:gd name="T63" fmla="*/ 0 h 397"/>
                <a:gd name="T64" fmla="*/ 0 w 380"/>
                <a:gd name="T65" fmla="*/ 0 h 397"/>
                <a:gd name="T66" fmla="*/ 0 w 380"/>
                <a:gd name="T67" fmla="*/ 0 h 397"/>
                <a:gd name="T68" fmla="*/ 0 w 380"/>
                <a:gd name="T69" fmla="*/ 0 h 397"/>
                <a:gd name="T70" fmla="*/ 0 w 380"/>
                <a:gd name="T71" fmla="*/ 0 h 397"/>
                <a:gd name="T72" fmla="*/ 0 w 380"/>
                <a:gd name="T73" fmla="*/ 0 h 397"/>
                <a:gd name="T74" fmla="*/ 0 w 380"/>
                <a:gd name="T75" fmla="*/ 0 h 397"/>
                <a:gd name="T76" fmla="*/ 0 w 380"/>
                <a:gd name="T77" fmla="*/ 0 h 397"/>
                <a:gd name="T78" fmla="*/ 0 w 380"/>
                <a:gd name="T79" fmla="*/ 0 h 397"/>
                <a:gd name="T80" fmla="*/ 0 w 380"/>
                <a:gd name="T81" fmla="*/ 0 h 397"/>
                <a:gd name="T82" fmla="*/ 0 w 380"/>
                <a:gd name="T83" fmla="*/ 0 h 3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0" h="397">
                  <a:moveTo>
                    <a:pt x="293" y="70"/>
                  </a:moveTo>
                  <a:lnTo>
                    <a:pt x="289" y="80"/>
                  </a:lnTo>
                  <a:lnTo>
                    <a:pt x="285" y="91"/>
                  </a:lnTo>
                  <a:lnTo>
                    <a:pt x="282" y="103"/>
                  </a:lnTo>
                  <a:lnTo>
                    <a:pt x="277" y="113"/>
                  </a:lnTo>
                  <a:lnTo>
                    <a:pt x="247" y="208"/>
                  </a:lnTo>
                  <a:lnTo>
                    <a:pt x="172" y="150"/>
                  </a:lnTo>
                  <a:lnTo>
                    <a:pt x="258" y="95"/>
                  </a:lnTo>
                  <a:lnTo>
                    <a:pt x="268" y="89"/>
                  </a:lnTo>
                  <a:lnTo>
                    <a:pt x="277" y="82"/>
                  </a:lnTo>
                  <a:lnTo>
                    <a:pt x="286" y="76"/>
                  </a:lnTo>
                  <a:lnTo>
                    <a:pt x="293" y="70"/>
                  </a:lnTo>
                  <a:close/>
                  <a:moveTo>
                    <a:pt x="380" y="52"/>
                  </a:moveTo>
                  <a:lnTo>
                    <a:pt x="312" y="0"/>
                  </a:lnTo>
                  <a:lnTo>
                    <a:pt x="54" y="160"/>
                  </a:lnTo>
                  <a:lnTo>
                    <a:pt x="45" y="159"/>
                  </a:lnTo>
                  <a:lnTo>
                    <a:pt x="37" y="157"/>
                  </a:lnTo>
                  <a:lnTo>
                    <a:pt x="27" y="156"/>
                  </a:lnTo>
                  <a:lnTo>
                    <a:pt x="19" y="156"/>
                  </a:lnTo>
                  <a:lnTo>
                    <a:pt x="0" y="181"/>
                  </a:lnTo>
                  <a:lnTo>
                    <a:pt x="97" y="257"/>
                  </a:lnTo>
                  <a:lnTo>
                    <a:pt x="116" y="232"/>
                  </a:lnTo>
                  <a:lnTo>
                    <a:pt x="113" y="224"/>
                  </a:lnTo>
                  <a:lnTo>
                    <a:pt x="110" y="215"/>
                  </a:lnTo>
                  <a:lnTo>
                    <a:pt x="106" y="206"/>
                  </a:lnTo>
                  <a:lnTo>
                    <a:pt x="101" y="197"/>
                  </a:lnTo>
                  <a:lnTo>
                    <a:pt x="136" y="175"/>
                  </a:lnTo>
                  <a:lnTo>
                    <a:pt x="231" y="249"/>
                  </a:lnTo>
                  <a:lnTo>
                    <a:pt x="218" y="289"/>
                  </a:lnTo>
                  <a:lnTo>
                    <a:pt x="209" y="286"/>
                  </a:lnTo>
                  <a:lnTo>
                    <a:pt x="199" y="284"/>
                  </a:lnTo>
                  <a:lnTo>
                    <a:pt x="189" y="283"/>
                  </a:lnTo>
                  <a:lnTo>
                    <a:pt x="179" y="283"/>
                  </a:lnTo>
                  <a:lnTo>
                    <a:pt x="160" y="306"/>
                  </a:lnTo>
                  <a:lnTo>
                    <a:pt x="276" y="397"/>
                  </a:lnTo>
                  <a:lnTo>
                    <a:pt x="295" y="373"/>
                  </a:lnTo>
                  <a:lnTo>
                    <a:pt x="294" y="366"/>
                  </a:lnTo>
                  <a:lnTo>
                    <a:pt x="292" y="358"/>
                  </a:lnTo>
                  <a:lnTo>
                    <a:pt x="289" y="350"/>
                  </a:lnTo>
                  <a:lnTo>
                    <a:pt x="286" y="341"/>
                  </a:lnTo>
                  <a:lnTo>
                    <a:pt x="380" y="5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5" name="Freeform 34">
              <a:extLst>
                <a:ext uri="{FF2B5EF4-FFF2-40B4-BE49-F238E27FC236}">
                  <a16:creationId xmlns:a16="http://schemas.microsoft.com/office/drawing/2014/main" id="{6B1A47C4-AFEA-D996-49E0-D4E8A98564AB}"/>
                </a:ext>
              </a:extLst>
            </p:cNvPr>
            <p:cNvSpPr>
              <a:spLocks/>
            </p:cNvSpPr>
            <p:nvPr userDrawn="1"/>
          </p:nvSpPr>
          <p:spPr bwMode="auto">
            <a:xfrm>
              <a:off x="1076326" y="225425"/>
              <a:ext cx="46038" cy="44450"/>
            </a:xfrm>
            <a:custGeom>
              <a:avLst/>
              <a:gdLst>
                <a:gd name="T0" fmla="*/ 0 w 410"/>
                <a:gd name="T1" fmla="*/ 0 h 386"/>
                <a:gd name="T2" fmla="*/ 0 w 410"/>
                <a:gd name="T3" fmla="*/ 0 h 386"/>
                <a:gd name="T4" fmla="*/ 0 w 410"/>
                <a:gd name="T5" fmla="*/ 0 h 386"/>
                <a:gd name="T6" fmla="*/ 0 w 410"/>
                <a:gd name="T7" fmla="*/ 0 h 386"/>
                <a:gd name="T8" fmla="*/ 0 w 410"/>
                <a:gd name="T9" fmla="*/ 0 h 386"/>
                <a:gd name="T10" fmla="*/ 0 w 410"/>
                <a:gd name="T11" fmla="*/ 0 h 386"/>
                <a:gd name="T12" fmla="*/ 0 w 410"/>
                <a:gd name="T13" fmla="*/ 0 h 386"/>
                <a:gd name="T14" fmla="*/ 0 w 410"/>
                <a:gd name="T15" fmla="*/ 0 h 386"/>
                <a:gd name="T16" fmla="*/ 0 w 410"/>
                <a:gd name="T17" fmla="*/ 0 h 386"/>
                <a:gd name="T18" fmla="*/ 0 w 410"/>
                <a:gd name="T19" fmla="*/ 0 h 386"/>
                <a:gd name="T20" fmla="*/ 0 w 410"/>
                <a:gd name="T21" fmla="*/ 0 h 386"/>
                <a:gd name="T22" fmla="*/ 0 w 410"/>
                <a:gd name="T23" fmla="*/ 0 h 386"/>
                <a:gd name="T24" fmla="*/ 0 w 410"/>
                <a:gd name="T25" fmla="*/ 0 h 386"/>
                <a:gd name="T26" fmla="*/ 0 w 410"/>
                <a:gd name="T27" fmla="*/ 0 h 386"/>
                <a:gd name="T28" fmla="*/ 0 w 410"/>
                <a:gd name="T29" fmla="*/ 0 h 386"/>
                <a:gd name="T30" fmla="*/ 0 w 410"/>
                <a:gd name="T31" fmla="*/ 0 h 386"/>
                <a:gd name="T32" fmla="*/ 0 w 410"/>
                <a:gd name="T33" fmla="*/ 0 h 386"/>
                <a:gd name="T34" fmla="*/ 0 w 410"/>
                <a:gd name="T35" fmla="*/ 0 h 386"/>
                <a:gd name="T36" fmla="*/ 0 w 410"/>
                <a:gd name="T37" fmla="*/ 0 h 386"/>
                <a:gd name="T38" fmla="*/ 0 w 410"/>
                <a:gd name="T39" fmla="*/ 0 h 386"/>
                <a:gd name="T40" fmla="*/ 0 w 410"/>
                <a:gd name="T41" fmla="*/ 0 h 386"/>
                <a:gd name="T42" fmla="*/ 0 w 410"/>
                <a:gd name="T43" fmla="*/ 0 h 386"/>
                <a:gd name="T44" fmla="*/ 0 w 410"/>
                <a:gd name="T45" fmla="*/ 0 h 386"/>
                <a:gd name="T46" fmla="*/ 0 w 410"/>
                <a:gd name="T47" fmla="*/ 0 h 386"/>
                <a:gd name="T48" fmla="*/ 0 w 410"/>
                <a:gd name="T49" fmla="*/ 0 h 386"/>
                <a:gd name="T50" fmla="*/ 0 w 410"/>
                <a:gd name="T51" fmla="*/ 0 h 386"/>
                <a:gd name="T52" fmla="*/ 0 w 410"/>
                <a:gd name="T53" fmla="*/ 0 h 386"/>
                <a:gd name="T54" fmla="*/ 0 w 410"/>
                <a:gd name="T55" fmla="*/ 0 h 386"/>
                <a:gd name="T56" fmla="*/ 0 w 410"/>
                <a:gd name="T57" fmla="*/ 0 h 3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0" h="386">
                  <a:moveTo>
                    <a:pt x="307" y="280"/>
                  </a:moveTo>
                  <a:lnTo>
                    <a:pt x="314" y="268"/>
                  </a:lnTo>
                  <a:lnTo>
                    <a:pt x="322" y="255"/>
                  </a:lnTo>
                  <a:lnTo>
                    <a:pt x="331" y="242"/>
                  </a:lnTo>
                  <a:lnTo>
                    <a:pt x="340" y="231"/>
                  </a:lnTo>
                  <a:lnTo>
                    <a:pt x="307" y="185"/>
                  </a:lnTo>
                  <a:lnTo>
                    <a:pt x="114" y="319"/>
                  </a:lnTo>
                  <a:lnTo>
                    <a:pt x="118" y="331"/>
                  </a:lnTo>
                  <a:lnTo>
                    <a:pt x="120" y="343"/>
                  </a:lnTo>
                  <a:lnTo>
                    <a:pt x="121" y="356"/>
                  </a:lnTo>
                  <a:lnTo>
                    <a:pt x="122" y="369"/>
                  </a:lnTo>
                  <a:lnTo>
                    <a:pt x="97" y="386"/>
                  </a:lnTo>
                  <a:lnTo>
                    <a:pt x="0" y="247"/>
                  </a:lnTo>
                  <a:lnTo>
                    <a:pt x="25" y="230"/>
                  </a:lnTo>
                  <a:lnTo>
                    <a:pt x="37" y="235"/>
                  </a:lnTo>
                  <a:lnTo>
                    <a:pt x="48" y="240"/>
                  </a:lnTo>
                  <a:lnTo>
                    <a:pt x="60" y="247"/>
                  </a:lnTo>
                  <a:lnTo>
                    <a:pt x="69" y="254"/>
                  </a:lnTo>
                  <a:lnTo>
                    <a:pt x="263" y="120"/>
                  </a:lnTo>
                  <a:lnTo>
                    <a:pt x="230" y="74"/>
                  </a:lnTo>
                  <a:lnTo>
                    <a:pt x="217" y="78"/>
                  </a:lnTo>
                  <a:lnTo>
                    <a:pt x="202" y="82"/>
                  </a:lnTo>
                  <a:lnTo>
                    <a:pt x="187" y="85"/>
                  </a:lnTo>
                  <a:lnTo>
                    <a:pt x="173" y="87"/>
                  </a:lnTo>
                  <a:lnTo>
                    <a:pt x="152" y="57"/>
                  </a:lnTo>
                  <a:lnTo>
                    <a:pt x="235" y="0"/>
                  </a:lnTo>
                  <a:lnTo>
                    <a:pt x="410" y="253"/>
                  </a:lnTo>
                  <a:lnTo>
                    <a:pt x="327" y="311"/>
                  </a:lnTo>
                  <a:lnTo>
                    <a:pt x="307" y="28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6" name="Freeform 35">
              <a:extLst>
                <a:ext uri="{FF2B5EF4-FFF2-40B4-BE49-F238E27FC236}">
                  <a16:creationId xmlns:a16="http://schemas.microsoft.com/office/drawing/2014/main" id="{3379F1F4-2E4B-DC3C-5329-27AEFB417EBD}"/>
                </a:ext>
              </a:extLst>
            </p:cNvPr>
            <p:cNvSpPr>
              <a:spLocks/>
            </p:cNvSpPr>
            <p:nvPr userDrawn="1"/>
          </p:nvSpPr>
          <p:spPr bwMode="auto">
            <a:xfrm>
              <a:off x="1100138" y="279400"/>
              <a:ext cx="42863" cy="33338"/>
            </a:xfrm>
            <a:custGeom>
              <a:avLst/>
              <a:gdLst>
                <a:gd name="T0" fmla="*/ 0 w 372"/>
                <a:gd name="T1" fmla="*/ 0 h 282"/>
                <a:gd name="T2" fmla="*/ 0 w 372"/>
                <a:gd name="T3" fmla="*/ 0 h 282"/>
                <a:gd name="T4" fmla="*/ 0 w 372"/>
                <a:gd name="T5" fmla="*/ 0 h 282"/>
                <a:gd name="T6" fmla="*/ 0 w 372"/>
                <a:gd name="T7" fmla="*/ 0 h 282"/>
                <a:gd name="T8" fmla="*/ 0 w 372"/>
                <a:gd name="T9" fmla="*/ 0 h 282"/>
                <a:gd name="T10" fmla="*/ 0 w 372"/>
                <a:gd name="T11" fmla="*/ 0 h 282"/>
                <a:gd name="T12" fmla="*/ 0 w 372"/>
                <a:gd name="T13" fmla="*/ 0 h 282"/>
                <a:gd name="T14" fmla="*/ 0 w 372"/>
                <a:gd name="T15" fmla="*/ 0 h 282"/>
                <a:gd name="T16" fmla="*/ 0 w 372"/>
                <a:gd name="T17" fmla="*/ 0 h 282"/>
                <a:gd name="T18" fmla="*/ 0 w 372"/>
                <a:gd name="T19" fmla="*/ 0 h 282"/>
                <a:gd name="T20" fmla="*/ 0 w 372"/>
                <a:gd name="T21" fmla="*/ 0 h 282"/>
                <a:gd name="T22" fmla="*/ 0 w 372"/>
                <a:gd name="T23" fmla="*/ 0 h 282"/>
                <a:gd name="T24" fmla="*/ 0 w 372"/>
                <a:gd name="T25" fmla="*/ 0 h 282"/>
                <a:gd name="T26" fmla="*/ 0 w 372"/>
                <a:gd name="T27" fmla="*/ 0 h 282"/>
                <a:gd name="T28" fmla="*/ 0 w 372"/>
                <a:gd name="T29" fmla="*/ 0 h 282"/>
                <a:gd name="T30" fmla="*/ 0 w 372"/>
                <a:gd name="T31" fmla="*/ 0 h 282"/>
                <a:gd name="T32" fmla="*/ 0 w 372"/>
                <a:gd name="T33" fmla="*/ 0 h 282"/>
                <a:gd name="T34" fmla="*/ 0 w 372"/>
                <a:gd name="T35" fmla="*/ 0 h 282"/>
                <a:gd name="T36" fmla="*/ 0 w 372"/>
                <a:gd name="T37" fmla="*/ 0 h 282"/>
                <a:gd name="T38" fmla="*/ 0 w 372"/>
                <a:gd name="T39" fmla="*/ 0 h 282"/>
                <a:gd name="T40" fmla="*/ 0 w 372"/>
                <a:gd name="T41" fmla="*/ 0 h 282"/>
                <a:gd name="T42" fmla="*/ 0 w 372"/>
                <a:gd name="T43" fmla="*/ 0 h 282"/>
                <a:gd name="T44" fmla="*/ 0 w 372"/>
                <a:gd name="T45" fmla="*/ 0 h 282"/>
                <a:gd name="T46" fmla="*/ 0 w 372"/>
                <a:gd name="T47" fmla="*/ 0 h 282"/>
                <a:gd name="T48" fmla="*/ 0 w 372"/>
                <a:gd name="T49" fmla="*/ 0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2" h="282">
                  <a:moveTo>
                    <a:pt x="0" y="125"/>
                  </a:moveTo>
                  <a:lnTo>
                    <a:pt x="28" y="113"/>
                  </a:lnTo>
                  <a:lnTo>
                    <a:pt x="38" y="120"/>
                  </a:lnTo>
                  <a:lnTo>
                    <a:pt x="48" y="129"/>
                  </a:lnTo>
                  <a:lnTo>
                    <a:pt x="57" y="137"/>
                  </a:lnTo>
                  <a:lnTo>
                    <a:pt x="65" y="147"/>
                  </a:lnTo>
                  <a:lnTo>
                    <a:pt x="278" y="61"/>
                  </a:lnTo>
                  <a:lnTo>
                    <a:pt x="278" y="50"/>
                  </a:lnTo>
                  <a:lnTo>
                    <a:pt x="278" y="37"/>
                  </a:lnTo>
                  <a:lnTo>
                    <a:pt x="280" y="24"/>
                  </a:lnTo>
                  <a:lnTo>
                    <a:pt x="282" y="12"/>
                  </a:lnTo>
                  <a:lnTo>
                    <a:pt x="309" y="0"/>
                  </a:lnTo>
                  <a:lnTo>
                    <a:pt x="372" y="157"/>
                  </a:lnTo>
                  <a:lnTo>
                    <a:pt x="345" y="169"/>
                  </a:lnTo>
                  <a:lnTo>
                    <a:pt x="334" y="162"/>
                  </a:lnTo>
                  <a:lnTo>
                    <a:pt x="325" y="153"/>
                  </a:lnTo>
                  <a:lnTo>
                    <a:pt x="315" y="144"/>
                  </a:lnTo>
                  <a:lnTo>
                    <a:pt x="308" y="135"/>
                  </a:lnTo>
                  <a:lnTo>
                    <a:pt x="95" y="221"/>
                  </a:lnTo>
                  <a:lnTo>
                    <a:pt x="95" y="232"/>
                  </a:lnTo>
                  <a:lnTo>
                    <a:pt x="95" y="245"/>
                  </a:lnTo>
                  <a:lnTo>
                    <a:pt x="94" y="258"/>
                  </a:lnTo>
                  <a:lnTo>
                    <a:pt x="91" y="271"/>
                  </a:lnTo>
                  <a:lnTo>
                    <a:pt x="63" y="282"/>
                  </a:lnTo>
                  <a:lnTo>
                    <a:pt x="0" y="125"/>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7" name="Freeform 36">
              <a:extLst>
                <a:ext uri="{FF2B5EF4-FFF2-40B4-BE49-F238E27FC236}">
                  <a16:creationId xmlns:a16="http://schemas.microsoft.com/office/drawing/2014/main" id="{15053FE9-386D-10AF-0F04-71601C5E434A}"/>
                </a:ext>
              </a:extLst>
            </p:cNvPr>
            <p:cNvSpPr>
              <a:spLocks/>
            </p:cNvSpPr>
            <p:nvPr userDrawn="1"/>
          </p:nvSpPr>
          <p:spPr bwMode="auto">
            <a:xfrm>
              <a:off x="1114426" y="325438"/>
              <a:ext cx="41275" cy="31750"/>
            </a:xfrm>
            <a:custGeom>
              <a:avLst/>
              <a:gdLst>
                <a:gd name="T0" fmla="*/ 0 w 367"/>
                <a:gd name="T1" fmla="*/ 0 h 274"/>
                <a:gd name="T2" fmla="*/ 0 w 367"/>
                <a:gd name="T3" fmla="*/ 0 h 274"/>
                <a:gd name="T4" fmla="*/ 0 w 367"/>
                <a:gd name="T5" fmla="*/ 0 h 274"/>
                <a:gd name="T6" fmla="*/ 0 w 367"/>
                <a:gd name="T7" fmla="*/ 0 h 274"/>
                <a:gd name="T8" fmla="*/ 0 w 367"/>
                <a:gd name="T9" fmla="*/ 0 h 274"/>
                <a:gd name="T10" fmla="*/ 0 w 367"/>
                <a:gd name="T11" fmla="*/ 0 h 274"/>
                <a:gd name="T12" fmla="*/ 0 w 367"/>
                <a:gd name="T13" fmla="*/ 0 h 274"/>
                <a:gd name="T14" fmla="*/ 0 w 367"/>
                <a:gd name="T15" fmla="*/ 0 h 274"/>
                <a:gd name="T16" fmla="*/ 0 w 367"/>
                <a:gd name="T17" fmla="*/ 0 h 274"/>
                <a:gd name="T18" fmla="*/ 0 w 367"/>
                <a:gd name="T19" fmla="*/ 0 h 274"/>
                <a:gd name="T20" fmla="*/ 0 w 367"/>
                <a:gd name="T21" fmla="*/ 0 h 274"/>
                <a:gd name="T22" fmla="*/ 0 w 367"/>
                <a:gd name="T23" fmla="*/ 0 h 274"/>
                <a:gd name="T24" fmla="*/ 0 w 367"/>
                <a:gd name="T25" fmla="*/ 0 h 274"/>
                <a:gd name="T26" fmla="*/ 0 w 367"/>
                <a:gd name="T27" fmla="*/ 0 h 274"/>
                <a:gd name="T28" fmla="*/ 0 w 367"/>
                <a:gd name="T29" fmla="*/ 0 h 274"/>
                <a:gd name="T30" fmla="*/ 0 w 367"/>
                <a:gd name="T31" fmla="*/ 0 h 274"/>
                <a:gd name="T32" fmla="*/ 0 w 367"/>
                <a:gd name="T33" fmla="*/ 0 h 274"/>
                <a:gd name="T34" fmla="*/ 0 w 367"/>
                <a:gd name="T35" fmla="*/ 0 h 274"/>
                <a:gd name="T36" fmla="*/ 0 w 367"/>
                <a:gd name="T37" fmla="*/ 0 h 274"/>
                <a:gd name="T38" fmla="*/ 0 w 367"/>
                <a:gd name="T39" fmla="*/ 0 h 274"/>
                <a:gd name="T40" fmla="*/ 0 w 367"/>
                <a:gd name="T41" fmla="*/ 0 h 274"/>
                <a:gd name="T42" fmla="*/ 0 w 367"/>
                <a:gd name="T43" fmla="*/ 0 h 274"/>
                <a:gd name="T44" fmla="*/ 0 w 367"/>
                <a:gd name="T45" fmla="*/ 0 h 274"/>
                <a:gd name="T46" fmla="*/ 0 w 367"/>
                <a:gd name="T47" fmla="*/ 0 h 274"/>
                <a:gd name="T48" fmla="*/ 0 w 367"/>
                <a:gd name="T49" fmla="*/ 0 h 274"/>
                <a:gd name="T50" fmla="*/ 0 w 367"/>
                <a:gd name="T51" fmla="*/ 0 h 274"/>
                <a:gd name="T52" fmla="*/ 0 w 367"/>
                <a:gd name="T53" fmla="*/ 0 h 274"/>
                <a:gd name="T54" fmla="*/ 0 w 367"/>
                <a:gd name="T55" fmla="*/ 0 h 274"/>
                <a:gd name="T56" fmla="*/ 0 w 367"/>
                <a:gd name="T57" fmla="*/ 0 h 274"/>
                <a:gd name="T58" fmla="*/ 0 w 367"/>
                <a:gd name="T59" fmla="*/ 0 h 274"/>
                <a:gd name="T60" fmla="*/ 0 w 367"/>
                <a:gd name="T61" fmla="*/ 0 h 274"/>
                <a:gd name="T62" fmla="*/ 0 w 367"/>
                <a:gd name="T63" fmla="*/ 0 h 274"/>
                <a:gd name="T64" fmla="*/ 0 w 367"/>
                <a:gd name="T65" fmla="*/ 0 h 274"/>
                <a:gd name="T66" fmla="*/ 0 w 367"/>
                <a:gd name="T67" fmla="*/ 0 h 274"/>
                <a:gd name="T68" fmla="*/ 0 w 367"/>
                <a:gd name="T69" fmla="*/ 0 h 274"/>
                <a:gd name="T70" fmla="*/ 0 w 367"/>
                <a:gd name="T71" fmla="*/ 0 h 274"/>
                <a:gd name="T72" fmla="*/ 0 w 367"/>
                <a:gd name="T73" fmla="*/ 0 h 274"/>
                <a:gd name="T74" fmla="*/ 0 w 367"/>
                <a:gd name="T75" fmla="*/ 0 h 274"/>
                <a:gd name="T76" fmla="*/ 0 w 367"/>
                <a:gd name="T77" fmla="*/ 0 h 274"/>
                <a:gd name="T78" fmla="*/ 0 w 367"/>
                <a:gd name="T79" fmla="*/ 0 h 274"/>
                <a:gd name="T80" fmla="*/ 0 w 367"/>
                <a:gd name="T81" fmla="*/ 0 h 274"/>
                <a:gd name="T82" fmla="*/ 0 w 367"/>
                <a:gd name="T83" fmla="*/ 0 h 274"/>
                <a:gd name="T84" fmla="*/ 0 w 367"/>
                <a:gd name="T85" fmla="*/ 0 h 274"/>
                <a:gd name="T86" fmla="*/ 0 w 367"/>
                <a:gd name="T87" fmla="*/ 0 h 274"/>
                <a:gd name="T88" fmla="*/ 0 w 367"/>
                <a:gd name="T89" fmla="*/ 0 h 274"/>
                <a:gd name="T90" fmla="*/ 0 w 367"/>
                <a:gd name="T91" fmla="*/ 0 h 274"/>
                <a:gd name="T92" fmla="*/ 0 w 367"/>
                <a:gd name="T93" fmla="*/ 0 h 274"/>
                <a:gd name="T94" fmla="*/ 0 w 367"/>
                <a:gd name="T95" fmla="*/ 0 h 274"/>
                <a:gd name="T96" fmla="*/ 0 w 367"/>
                <a:gd name="T97" fmla="*/ 0 h 274"/>
                <a:gd name="T98" fmla="*/ 0 w 367"/>
                <a:gd name="T99" fmla="*/ 0 h 274"/>
                <a:gd name="T100" fmla="*/ 0 w 367"/>
                <a:gd name="T101" fmla="*/ 0 h 274"/>
                <a:gd name="T102" fmla="*/ 0 w 367"/>
                <a:gd name="T103" fmla="*/ 0 h 274"/>
                <a:gd name="T104" fmla="*/ 0 w 367"/>
                <a:gd name="T105" fmla="*/ 0 h 274"/>
                <a:gd name="T106" fmla="*/ 0 w 367"/>
                <a:gd name="T107" fmla="*/ 0 h 274"/>
                <a:gd name="T108" fmla="*/ 0 w 367"/>
                <a:gd name="T109" fmla="*/ 0 h 274"/>
                <a:gd name="T110" fmla="*/ 0 w 367"/>
                <a:gd name="T111" fmla="*/ 0 h 274"/>
                <a:gd name="T112" fmla="*/ 0 w 367"/>
                <a:gd name="T113" fmla="*/ 0 h 274"/>
                <a:gd name="T114" fmla="*/ 0 w 367"/>
                <a:gd name="T115" fmla="*/ 0 h 274"/>
                <a:gd name="T116" fmla="*/ 0 w 367"/>
                <a:gd name="T117" fmla="*/ 0 h 274"/>
                <a:gd name="T118" fmla="*/ 0 w 367"/>
                <a:gd name="T119" fmla="*/ 0 h 274"/>
                <a:gd name="T120" fmla="*/ 0 w 367"/>
                <a:gd name="T121" fmla="*/ 0 h 274"/>
                <a:gd name="T122" fmla="*/ 0 w 367"/>
                <a:gd name="T123" fmla="*/ 0 h 2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67" h="274">
                  <a:moveTo>
                    <a:pt x="10" y="151"/>
                  </a:moveTo>
                  <a:lnTo>
                    <a:pt x="6" y="127"/>
                  </a:lnTo>
                  <a:lnTo>
                    <a:pt x="3" y="104"/>
                  </a:lnTo>
                  <a:lnTo>
                    <a:pt x="0" y="82"/>
                  </a:lnTo>
                  <a:lnTo>
                    <a:pt x="0" y="61"/>
                  </a:lnTo>
                  <a:lnTo>
                    <a:pt x="96" y="40"/>
                  </a:lnTo>
                  <a:lnTo>
                    <a:pt x="105" y="77"/>
                  </a:lnTo>
                  <a:lnTo>
                    <a:pt x="94" y="85"/>
                  </a:lnTo>
                  <a:lnTo>
                    <a:pt x="84" y="93"/>
                  </a:lnTo>
                  <a:lnTo>
                    <a:pt x="72" y="100"/>
                  </a:lnTo>
                  <a:lnTo>
                    <a:pt x="63" y="105"/>
                  </a:lnTo>
                  <a:lnTo>
                    <a:pt x="61" y="116"/>
                  </a:lnTo>
                  <a:lnTo>
                    <a:pt x="60" y="127"/>
                  </a:lnTo>
                  <a:lnTo>
                    <a:pt x="61" y="141"/>
                  </a:lnTo>
                  <a:lnTo>
                    <a:pt x="63" y="156"/>
                  </a:lnTo>
                  <a:lnTo>
                    <a:pt x="66" y="165"/>
                  </a:lnTo>
                  <a:lnTo>
                    <a:pt x="69" y="174"/>
                  </a:lnTo>
                  <a:lnTo>
                    <a:pt x="73" y="181"/>
                  </a:lnTo>
                  <a:lnTo>
                    <a:pt x="80" y="188"/>
                  </a:lnTo>
                  <a:lnTo>
                    <a:pt x="86" y="193"/>
                  </a:lnTo>
                  <a:lnTo>
                    <a:pt x="93" y="195"/>
                  </a:lnTo>
                  <a:lnTo>
                    <a:pt x="97" y="196"/>
                  </a:lnTo>
                  <a:lnTo>
                    <a:pt x="102" y="196"/>
                  </a:lnTo>
                  <a:lnTo>
                    <a:pt x="107" y="196"/>
                  </a:lnTo>
                  <a:lnTo>
                    <a:pt x="112" y="195"/>
                  </a:lnTo>
                  <a:lnTo>
                    <a:pt x="118" y="193"/>
                  </a:lnTo>
                  <a:lnTo>
                    <a:pt x="123" y="191"/>
                  </a:lnTo>
                  <a:lnTo>
                    <a:pt x="128" y="188"/>
                  </a:lnTo>
                  <a:lnTo>
                    <a:pt x="131" y="183"/>
                  </a:lnTo>
                  <a:lnTo>
                    <a:pt x="135" y="179"/>
                  </a:lnTo>
                  <a:lnTo>
                    <a:pt x="138" y="174"/>
                  </a:lnTo>
                  <a:lnTo>
                    <a:pt x="141" y="169"/>
                  </a:lnTo>
                  <a:lnTo>
                    <a:pt x="143" y="162"/>
                  </a:lnTo>
                  <a:lnTo>
                    <a:pt x="146" y="149"/>
                  </a:lnTo>
                  <a:lnTo>
                    <a:pt x="149" y="134"/>
                  </a:lnTo>
                  <a:lnTo>
                    <a:pt x="151" y="118"/>
                  </a:lnTo>
                  <a:lnTo>
                    <a:pt x="153" y="102"/>
                  </a:lnTo>
                  <a:lnTo>
                    <a:pt x="156" y="85"/>
                  </a:lnTo>
                  <a:lnTo>
                    <a:pt x="160" y="69"/>
                  </a:lnTo>
                  <a:lnTo>
                    <a:pt x="165" y="55"/>
                  </a:lnTo>
                  <a:lnTo>
                    <a:pt x="171" y="40"/>
                  </a:lnTo>
                  <a:lnTo>
                    <a:pt x="176" y="33"/>
                  </a:lnTo>
                  <a:lnTo>
                    <a:pt x="181" y="27"/>
                  </a:lnTo>
                  <a:lnTo>
                    <a:pt x="186" y="22"/>
                  </a:lnTo>
                  <a:lnTo>
                    <a:pt x="192" y="16"/>
                  </a:lnTo>
                  <a:lnTo>
                    <a:pt x="200" y="11"/>
                  </a:lnTo>
                  <a:lnTo>
                    <a:pt x="207" y="8"/>
                  </a:lnTo>
                  <a:lnTo>
                    <a:pt x="216" y="4"/>
                  </a:lnTo>
                  <a:lnTo>
                    <a:pt x="226" y="2"/>
                  </a:lnTo>
                  <a:lnTo>
                    <a:pt x="237" y="0"/>
                  </a:lnTo>
                  <a:lnTo>
                    <a:pt x="246" y="0"/>
                  </a:lnTo>
                  <a:lnTo>
                    <a:pt x="257" y="0"/>
                  </a:lnTo>
                  <a:lnTo>
                    <a:pt x="267" y="2"/>
                  </a:lnTo>
                  <a:lnTo>
                    <a:pt x="277" y="5"/>
                  </a:lnTo>
                  <a:lnTo>
                    <a:pt x="286" y="9"/>
                  </a:lnTo>
                  <a:lnTo>
                    <a:pt x="296" y="14"/>
                  </a:lnTo>
                  <a:lnTo>
                    <a:pt x="304" y="22"/>
                  </a:lnTo>
                  <a:lnTo>
                    <a:pt x="313" y="29"/>
                  </a:lnTo>
                  <a:lnTo>
                    <a:pt x="321" y="38"/>
                  </a:lnTo>
                  <a:lnTo>
                    <a:pt x="329" y="48"/>
                  </a:lnTo>
                  <a:lnTo>
                    <a:pt x="336" y="60"/>
                  </a:lnTo>
                  <a:lnTo>
                    <a:pt x="342" y="73"/>
                  </a:lnTo>
                  <a:lnTo>
                    <a:pt x="348" y="86"/>
                  </a:lnTo>
                  <a:lnTo>
                    <a:pt x="353" y="101"/>
                  </a:lnTo>
                  <a:lnTo>
                    <a:pt x="357" y="117"/>
                  </a:lnTo>
                  <a:lnTo>
                    <a:pt x="360" y="137"/>
                  </a:lnTo>
                  <a:lnTo>
                    <a:pt x="363" y="158"/>
                  </a:lnTo>
                  <a:lnTo>
                    <a:pt x="366" y="179"/>
                  </a:lnTo>
                  <a:lnTo>
                    <a:pt x="367" y="198"/>
                  </a:lnTo>
                  <a:lnTo>
                    <a:pt x="275" y="219"/>
                  </a:lnTo>
                  <a:lnTo>
                    <a:pt x="266" y="182"/>
                  </a:lnTo>
                  <a:lnTo>
                    <a:pt x="277" y="174"/>
                  </a:lnTo>
                  <a:lnTo>
                    <a:pt x="288" y="165"/>
                  </a:lnTo>
                  <a:lnTo>
                    <a:pt x="300" y="158"/>
                  </a:lnTo>
                  <a:lnTo>
                    <a:pt x="310" y="153"/>
                  </a:lnTo>
                  <a:lnTo>
                    <a:pt x="311" y="145"/>
                  </a:lnTo>
                  <a:lnTo>
                    <a:pt x="311" y="136"/>
                  </a:lnTo>
                  <a:lnTo>
                    <a:pt x="310" y="124"/>
                  </a:lnTo>
                  <a:lnTo>
                    <a:pt x="307" y="114"/>
                  </a:lnTo>
                  <a:lnTo>
                    <a:pt x="305" y="104"/>
                  </a:lnTo>
                  <a:lnTo>
                    <a:pt x="301" y="96"/>
                  </a:lnTo>
                  <a:lnTo>
                    <a:pt x="296" y="88"/>
                  </a:lnTo>
                  <a:lnTo>
                    <a:pt x="291" y="82"/>
                  </a:lnTo>
                  <a:lnTo>
                    <a:pt x="284" y="79"/>
                  </a:lnTo>
                  <a:lnTo>
                    <a:pt x="277" y="76"/>
                  </a:lnTo>
                  <a:lnTo>
                    <a:pt x="270" y="76"/>
                  </a:lnTo>
                  <a:lnTo>
                    <a:pt x="260" y="77"/>
                  </a:lnTo>
                  <a:lnTo>
                    <a:pt x="255" y="78"/>
                  </a:lnTo>
                  <a:lnTo>
                    <a:pt x="251" y="81"/>
                  </a:lnTo>
                  <a:lnTo>
                    <a:pt x="246" y="84"/>
                  </a:lnTo>
                  <a:lnTo>
                    <a:pt x="242" y="88"/>
                  </a:lnTo>
                  <a:lnTo>
                    <a:pt x="239" y="93"/>
                  </a:lnTo>
                  <a:lnTo>
                    <a:pt x="237" y="98"/>
                  </a:lnTo>
                  <a:lnTo>
                    <a:pt x="235" y="103"/>
                  </a:lnTo>
                  <a:lnTo>
                    <a:pt x="233" y="109"/>
                  </a:lnTo>
                  <a:lnTo>
                    <a:pt x="226" y="138"/>
                  </a:lnTo>
                  <a:lnTo>
                    <a:pt x="222" y="171"/>
                  </a:lnTo>
                  <a:lnTo>
                    <a:pt x="219" y="187"/>
                  </a:lnTo>
                  <a:lnTo>
                    <a:pt x="216" y="204"/>
                  </a:lnTo>
                  <a:lnTo>
                    <a:pt x="210" y="219"/>
                  </a:lnTo>
                  <a:lnTo>
                    <a:pt x="203" y="233"/>
                  </a:lnTo>
                  <a:lnTo>
                    <a:pt x="199" y="241"/>
                  </a:lnTo>
                  <a:lnTo>
                    <a:pt x="194" y="246"/>
                  </a:lnTo>
                  <a:lnTo>
                    <a:pt x="188" y="252"/>
                  </a:lnTo>
                  <a:lnTo>
                    <a:pt x="182" y="257"/>
                  </a:lnTo>
                  <a:lnTo>
                    <a:pt x="176" y="262"/>
                  </a:lnTo>
                  <a:lnTo>
                    <a:pt x="167" y="266"/>
                  </a:lnTo>
                  <a:lnTo>
                    <a:pt x="159" y="269"/>
                  </a:lnTo>
                  <a:lnTo>
                    <a:pt x="149" y="272"/>
                  </a:lnTo>
                  <a:lnTo>
                    <a:pt x="139" y="274"/>
                  </a:lnTo>
                  <a:lnTo>
                    <a:pt x="128" y="274"/>
                  </a:lnTo>
                  <a:lnTo>
                    <a:pt x="116" y="273"/>
                  </a:lnTo>
                  <a:lnTo>
                    <a:pt x="106" y="272"/>
                  </a:lnTo>
                  <a:lnTo>
                    <a:pt x="95" y="268"/>
                  </a:lnTo>
                  <a:lnTo>
                    <a:pt x="85" y="264"/>
                  </a:lnTo>
                  <a:lnTo>
                    <a:pt x="75" y="258"/>
                  </a:lnTo>
                  <a:lnTo>
                    <a:pt x="66" y="251"/>
                  </a:lnTo>
                  <a:lnTo>
                    <a:pt x="56" y="243"/>
                  </a:lnTo>
                  <a:lnTo>
                    <a:pt x="48" y="233"/>
                  </a:lnTo>
                  <a:lnTo>
                    <a:pt x="39" y="223"/>
                  </a:lnTo>
                  <a:lnTo>
                    <a:pt x="32" y="211"/>
                  </a:lnTo>
                  <a:lnTo>
                    <a:pt x="26" y="197"/>
                  </a:lnTo>
                  <a:lnTo>
                    <a:pt x="19" y="182"/>
                  </a:lnTo>
                  <a:lnTo>
                    <a:pt x="14" y="168"/>
                  </a:lnTo>
                  <a:lnTo>
                    <a:pt x="10" y="151"/>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8" name="Freeform 37">
              <a:extLst>
                <a:ext uri="{FF2B5EF4-FFF2-40B4-BE49-F238E27FC236}">
                  <a16:creationId xmlns:a16="http://schemas.microsoft.com/office/drawing/2014/main" id="{F90E255D-76FA-8771-5978-D9BBA7FB1368}"/>
                </a:ext>
              </a:extLst>
            </p:cNvPr>
            <p:cNvSpPr>
              <a:spLocks/>
            </p:cNvSpPr>
            <p:nvPr userDrawn="1"/>
          </p:nvSpPr>
          <p:spPr bwMode="auto">
            <a:xfrm>
              <a:off x="1139826" y="377825"/>
              <a:ext cx="11113" cy="9525"/>
            </a:xfrm>
            <a:custGeom>
              <a:avLst/>
              <a:gdLst>
                <a:gd name="T0" fmla="*/ 0 w 94"/>
                <a:gd name="T1" fmla="*/ 0 h 90"/>
                <a:gd name="T2" fmla="*/ 0 w 94"/>
                <a:gd name="T3" fmla="*/ 0 h 90"/>
                <a:gd name="T4" fmla="*/ 0 w 94"/>
                <a:gd name="T5" fmla="*/ 0 h 90"/>
                <a:gd name="T6" fmla="*/ 0 w 94"/>
                <a:gd name="T7" fmla="*/ 0 h 90"/>
                <a:gd name="T8" fmla="*/ 0 w 94"/>
                <a:gd name="T9" fmla="*/ 0 h 90"/>
                <a:gd name="T10" fmla="*/ 0 w 94"/>
                <a:gd name="T11" fmla="*/ 0 h 90"/>
                <a:gd name="T12" fmla="*/ 0 w 94"/>
                <a:gd name="T13" fmla="*/ 0 h 90"/>
                <a:gd name="T14" fmla="*/ 0 w 94"/>
                <a:gd name="T15" fmla="*/ 0 h 90"/>
                <a:gd name="T16" fmla="*/ 0 w 94"/>
                <a:gd name="T17" fmla="*/ 0 h 90"/>
                <a:gd name="T18" fmla="*/ 0 w 94"/>
                <a:gd name="T19" fmla="*/ 0 h 90"/>
                <a:gd name="T20" fmla="*/ 0 w 94"/>
                <a:gd name="T21" fmla="*/ 0 h 90"/>
                <a:gd name="T22" fmla="*/ 0 w 94"/>
                <a:gd name="T23" fmla="*/ 0 h 90"/>
                <a:gd name="T24" fmla="*/ 0 w 94"/>
                <a:gd name="T25" fmla="*/ 0 h 90"/>
                <a:gd name="T26" fmla="*/ 0 w 94"/>
                <a:gd name="T27" fmla="*/ 0 h 90"/>
                <a:gd name="T28" fmla="*/ 0 w 94"/>
                <a:gd name="T29" fmla="*/ 0 h 90"/>
                <a:gd name="T30" fmla="*/ 0 w 94"/>
                <a:gd name="T31" fmla="*/ 0 h 90"/>
                <a:gd name="T32" fmla="*/ 0 w 94"/>
                <a:gd name="T33" fmla="*/ 0 h 90"/>
                <a:gd name="T34" fmla="*/ 0 w 94"/>
                <a:gd name="T35" fmla="*/ 0 h 90"/>
                <a:gd name="T36" fmla="*/ 0 w 94"/>
                <a:gd name="T37" fmla="*/ 0 h 90"/>
                <a:gd name="T38" fmla="*/ 0 w 94"/>
                <a:gd name="T39" fmla="*/ 0 h 90"/>
                <a:gd name="T40" fmla="*/ 0 w 94"/>
                <a:gd name="T41" fmla="*/ 0 h 90"/>
                <a:gd name="T42" fmla="*/ 0 w 94"/>
                <a:gd name="T43" fmla="*/ 0 h 90"/>
                <a:gd name="T44" fmla="*/ 0 w 94"/>
                <a:gd name="T45" fmla="*/ 0 h 90"/>
                <a:gd name="T46" fmla="*/ 0 w 94"/>
                <a:gd name="T47" fmla="*/ 0 h 90"/>
                <a:gd name="T48" fmla="*/ 0 w 94"/>
                <a:gd name="T49" fmla="*/ 0 h 90"/>
                <a:gd name="T50" fmla="*/ 0 w 94"/>
                <a:gd name="T51" fmla="*/ 0 h 90"/>
                <a:gd name="T52" fmla="*/ 0 w 94"/>
                <a:gd name="T53" fmla="*/ 0 h 90"/>
                <a:gd name="T54" fmla="*/ 0 w 94"/>
                <a:gd name="T55" fmla="*/ 0 h 90"/>
                <a:gd name="T56" fmla="*/ 0 w 94"/>
                <a:gd name="T57" fmla="*/ 0 h 90"/>
                <a:gd name="T58" fmla="*/ 0 w 94"/>
                <a:gd name="T59" fmla="*/ 0 h 90"/>
                <a:gd name="T60" fmla="*/ 0 w 94"/>
                <a:gd name="T61" fmla="*/ 0 h 90"/>
                <a:gd name="T62" fmla="*/ 0 w 94"/>
                <a:gd name="T63" fmla="*/ 0 h 90"/>
                <a:gd name="T64" fmla="*/ 0 w 9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4" h="90">
                  <a:moveTo>
                    <a:pt x="0" y="51"/>
                  </a:moveTo>
                  <a:lnTo>
                    <a:pt x="0" y="41"/>
                  </a:lnTo>
                  <a:lnTo>
                    <a:pt x="2" y="33"/>
                  </a:lnTo>
                  <a:lnTo>
                    <a:pt x="5" y="24"/>
                  </a:lnTo>
                  <a:lnTo>
                    <a:pt x="10" y="17"/>
                  </a:lnTo>
                  <a:lnTo>
                    <a:pt x="16" y="11"/>
                  </a:lnTo>
                  <a:lnTo>
                    <a:pt x="23" y="5"/>
                  </a:lnTo>
                  <a:lnTo>
                    <a:pt x="32" y="2"/>
                  </a:lnTo>
                  <a:lnTo>
                    <a:pt x="41" y="0"/>
                  </a:lnTo>
                  <a:lnTo>
                    <a:pt x="51" y="0"/>
                  </a:lnTo>
                  <a:lnTo>
                    <a:pt x="60" y="1"/>
                  </a:lnTo>
                  <a:lnTo>
                    <a:pt x="69" y="4"/>
                  </a:lnTo>
                  <a:lnTo>
                    <a:pt x="76" y="8"/>
                  </a:lnTo>
                  <a:lnTo>
                    <a:pt x="82" y="15"/>
                  </a:lnTo>
                  <a:lnTo>
                    <a:pt x="88" y="22"/>
                  </a:lnTo>
                  <a:lnTo>
                    <a:pt x="92" y="30"/>
                  </a:lnTo>
                  <a:lnTo>
                    <a:pt x="94" y="39"/>
                  </a:lnTo>
                  <a:lnTo>
                    <a:pt x="94" y="49"/>
                  </a:lnTo>
                  <a:lnTo>
                    <a:pt x="92" y="57"/>
                  </a:lnTo>
                  <a:lnTo>
                    <a:pt x="89" y="65"/>
                  </a:lnTo>
                  <a:lnTo>
                    <a:pt x="83" y="73"/>
                  </a:lnTo>
                  <a:lnTo>
                    <a:pt x="77" y="79"/>
                  </a:lnTo>
                  <a:lnTo>
                    <a:pt x="70" y="85"/>
                  </a:lnTo>
                  <a:lnTo>
                    <a:pt x="61" y="88"/>
                  </a:lnTo>
                  <a:lnTo>
                    <a:pt x="53" y="90"/>
                  </a:lnTo>
                  <a:lnTo>
                    <a:pt x="42" y="90"/>
                  </a:lnTo>
                  <a:lnTo>
                    <a:pt x="34" y="89"/>
                  </a:lnTo>
                  <a:lnTo>
                    <a:pt x="25" y="86"/>
                  </a:lnTo>
                  <a:lnTo>
                    <a:pt x="18" y="80"/>
                  </a:lnTo>
                  <a:lnTo>
                    <a:pt x="11" y="75"/>
                  </a:lnTo>
                  <a:lnTo>
                    <a:pt x="6" y="68"/>
                  </a:lnTo>
                  <a:lnTo>
                    <a:pt x="2" y="59"/>
                  </a:lnTo>
                  <a:lnTo>
                    <a:pt x="0" y="51"/>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59" name="Freeform 38">
              <a:extLst>
                <a:ext uri="{FF2B5EF4-FFF2-40B4-BE49-F238E27FC236}">
                  <a16:creationId xmlns:a16="http://schemas.microsoft.com/office/drawing/2014/main" id="{DFB0421F-6762-A44E-325F-034A96B9110C}"/>
                </a:ext>
              </a:extLst>
            </p:cNvPr>
            <p:cNvSpPr>
              <a:spLocks/>
            </p:cNvSpPr>
            <p:nvPr userDrawn="1"/>
          </p:nvSpPr>
          <p:spPr bwMode="auto">
            <a:xfrm>
              <a:off x="1125538" y="407988"/>
              <a:ext cx="39688" cy="31750"/>
            </a:xfrm>
            <a:custGeom>
              <a:avLst/>
              <a:gdLst>
                <a:gd name="T0" fmla="*/ 0 w 341"/>
                <a:gd name="T1" fmla="*/ 0 h 271"/>
                <a:gd name="T2" fmla="*/ 0 w 341"/>
                <a:gd name="T3" fmla="*/ 0 h 271"/>
                <a:gd name="T4" fmla="*/ 0 w 341"/>
                <a:gd name="T5" fmla="*/ 0 h 271"/>
                <a:gd name="T6" fmla="*/ 0 w 341"/>
                <a:gd name="T7" fmla="*/ 0 h 271"/>
                <a:gd name="T8" fmla="*/ 0 w 341"/>
                <a:gd name="T9" fmla="*/ 0 h 271"/>
                <a:gd name="T10" fmla="*/ 0 w 341"/>
                <a:gd name="T11" fmla="*/ 0 h 271"/>
                <a:gd name="T12" fmla="*/ 0 w 341"/>
                <a:gd name="T13" fmla="*/ 0 h 271"/>
                <a:gd name="T14" fmla="*/ 0 w 341"/>
                <a:gd name="T15" fmla="*/ 0 h 271"/>
                <a:gd name="T16" fmla="*/ 0 w 341"/>
                <a:gd name="T17" fmla="*/ 0 h 271"/>
                <a:gd name="T18" fmla="*/ 0 w 341"/>
                <a:gd name="T19" fmla="*/ 0 h 271"/>
                <a:gd name="T20" fmla="*/ 0 w 341"/>
                <a:gd name="T21" fmla="*/ 0 h 271"/>
                <a:gd name="T22" fmla="*/ 0 w 341"/>
                <a:gd name="T23" fmla="*/ 0 h 271"/>
                <a:gd name="T24" fmla="*/ 0 w 341"/>
                <a:gd name="T25" fmla="*/ 0 h 271"/>
                <a:gd name="T26" fmla="*/ 0 w 341"/>
                <a:gd name="T27" fmla="*/ 0 h 271"/>
                <a:gd name="T28" fmla="*/ 0 w 341"/>
                <a:gd name="T29" fmla="*/ 0 h 271"/>
                <a:gd name="T30" fmla="*/ 0 w 341"/>
                <a:gd name="T31" fmla="*/ 0 h 271"/>
                <a:gd name="T32" fmla="*/ 0 w 341"/>
                <a:gd name="T33" fmla="*/ 0 h 271"/>
                <a:gd name="T34" fmla="*/ 0 w 341"/>
                <a:gd name="T35" fmla="*/ 0 h 271"/>
                <a:gd name="T36" fmla="*/ 0 w 341"/>
                <a:gd name="T37" fmla="*/ 0 h 271"/>
                <a:gd name="T38" fmla="*/ 0 w 341"/>
                <a:gd name="T39" fmla="*/ 0 h 271"/>
                <a:gd name="T40" fmla="*/ 0 w 341"/>
                <a:gd name="T41" fmla="*/ 0 h 271"/>
                <a:gd name="T42" fmla="*/ 0 w 341"/>
                <a:gd name="T43" fmla="*/ 0 h 271"/>
                <a:gd name="T44" fmla="*/ 0 w 341"/>
                <a:gd name="T45" fmla="*/ 0 h 271"/>
                <a:gd name="T46" fmla="*/ 0 w 341"/>
                <a:gd name="T47" fmla="*/ 0 h 271"/>
                <a:gd name="T48" fmla="*/ 0 w 341"/>
                <a:gd name="T49" fmla="*/ 0 h 271"/>
                <a:gd name="T50" fmla="*/ 0 w 341"/>
                <a:gd name="T51" fmla="*/ 0 h 271"/>
                <a:gd name="T52" fmla="*/ 0 w 341"/>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1" h="271">
                  <a:moveTo>
                    <a:pt x="0" y="14"/>
                  </a:moveTo>
                  <a:lnTo>
                    <a:pt x="30" y="13"/>
                  </a:lnTo>
                  <a:lnTo>
                    <a:pt x="38" y="23"/>
                  </a:lnTo>
                  <a:lnTo>
                    <a:pt x="44" y="33"/>
                  </a:lnTo>
                  <a:lnTo>
                    <a:pt x="49" y="45"/>
                  </a:lnTo>
                  <a:lnTo>
                    <a:pt x="55" y="57"/>
                  </a:lnTo>
                  <a:lnTo>
                    <a:pt x="284" y="47"/>
                  </a:lnTo>
                  <a:lnTo>
                    <a:pt x="287" y="36"/>
                  </a:lnTo>
                  <a:lnTo>
                    <a:pt x="292" y="24"/>
                  </a:lnTo>
                  <a:lnTo>
                    <a:pt x="297" y="12"/>
                  </a:lnTo>
                  <a:lnTo>
                    <a:pt x="304" y="2"/>
                  </a:lnTo>
                  <a:lnTo>
                    <a:pt x="333" y="0"/>
                  </a:lnTo>
                  <a:lnTo>
                    <a:pt x="341" y="170"/>
                  </a:lnTo>
                  <a:lnTo>
                    <a:pt x="310" y="171"/>
                  </a:lnTo>
                  <a:lnTo>
                    <a:pt x="304" y="160"/>
                  </a:lnTo>
                  <a:lnTo>
                    <a:pt x="297" y="149"/>
                  </a:lnTo>
                  <a:lnTo>
                    <a:pt x="291" y="138"/>
                  </a:lnTo>
                  <a:lnTo>
                    <a:pt x="287" y="126"/>
                  </a:lnTo>
                  <a:lnTo>
                    <a:pt x="53" y="137"/>
                  </a:lnTo>
                  <a:lnTo>
                    <a:pt x="58" y="211"/>
                  </a:lnTo>
                  <a:lnTo>
                    <a:pt x="69" y="214"/>
                  </a:lnTo>
                  <a:lnTo>
                    <a:pt x="82" y="218"/>
                  </a:lnTo>
                  <a:lnTo>
                    <a:pt x="96" y="224"/>
                  </a:lnTo>
                  <a:lnTo>
                    <a:pt x="110" y="229"/>
                  </a:lnTo>
                  <a:lnTo>
                    <a:pt x="111" y="267"/>
                  </a:lnTo>
                  <a:lnTo>
                    <a:pt x="11" y="271"/>
                  </a:lnTo>
                  <a:lnTo>
                    <a:pt x="0" y="14"/>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0" name="Freeform 39">
              <a:extLst>
                <a:ext uri="{FF2B5EF4-FFF2-40B4-BE49-F238E27FC236}">
                  <a16:creationId xmlns:a16="http://schemas.microsoft.com/office/drawing/2014/main" id="{0E5D29AD-7B46-67D4-B46F-B56A0D1C66BD}"/>
                </a:ext>
              </a:extLst>
            </p:cNvPr>
            <p:cNvSpPr>
              <a:spLocks/>
            </p:cNvSpPr>
            <p:nvPr userDrawn="1"/>
          </p:nvSpPr>
          <p:spPr bwMode="auto">
            <a:xfrm>
              <a:off x="1125538" y="457200"/>
              <a:ext cx="39688" cy="39688"/>
            </a:xfrm>
            <a:custGeom>
              <a:avLst/>
              <a:gdLst>
                <a:gd name="T0" fmla="*/ 0 w 347"/>
                <a:gd name="T1" fmla="*/ 0 h 354"/>
                <a:gd name="T2" fmla="*/ 0 w 347"/>
                <a:gd name="T3" fmla="*/ 0 h 354"/>
                <a:gd name="T4" fmla="*/ 0 w 347"/>
                <a:gd name="T5" fmla="*/ 0 h 354"/>
                <a:gd name="T6" fmla="*/ 0 w 347"/>
                <a:gd name="T7" fmla="*/ 0 h 354"/>
                <a:gd name="T8" fmla="*/ 0 w 347"/>
                <a:gd name="T9" fmla="*/ 0 h 354"/>
                <a:gd name="T10" fmla="*/ 0 w 347"/>
                <a:gd name="T11" fmla="*/ 0 h 354"/>
                <a:gd name="T12" fmla="*/ 0 w 347"/>
                <a:gd name="T13" fmla="*/ 0 h 354"/>
                <a:gd name="T14" fmla="*/ 0 w 347"/>
                <a:gd name="T15" fmla="*/ 0 h 354"/>
                <a:gd name="T16" fmla="*/ 0 w 347"/>
                <a:gd name="T17" fmla="*/ 0 h 354"/>
                <a:gd name="T18" fmla="*/ 0 w 347"/>
                <a:gd name="T19" fmla="*/ 0 h 354"/>
                <a:gd name="T20" fmla="*/ 0 w 347"/>
                <a:gd name="T21" fmla="*/ 0 h 354"/>
                <a:gd name="T22" fmla="*/ 0 w 347"/>
                <a:gd name="T23" fmla="*/ 0 h 354"/>
                <a:gd name="T24" fmla="*/ 0 w 347"/>
                <a:gd name="T25" fmla="*/ 0 h 354"/>
                <a:gd name="T26" fmla="*/ 0 w 347"/>
                <a:gd name="T27" fmla="*/ 0 h 354"/>
                <a:gd name="T28" fmla="*/ 0 w 347"/>
                <a:gd name="T29" fmla="*/ 0 h 354"/>
                <a:gd name="T30" fmla="*/ 0 w 347"/>
                <a:gd name="T31" fmla="*/ 0 h 354"/>
                <a:gd name="T32" fmla="*/ 0 w 347"/>
                <a:gd name="T33" fmla="*/ 0 h 354"/>
                <a:gd name="T34" fmla="*/ 0 w 347"/>
                <a:gd name="T35" fmla="*/ 0 h 354"/>
                <a:gd name="T36" fmla="*/ 0 w 347"/>
                <a:gd name="T37" fmla="*/ 0 h 354"/>
                <a:gd name="T38" fmla="*/ 0 w 347"/>
                <a:gd name="T39" fmla="*/ 0 h 354"/>
                <a:gd name="T40" fmla="*/ 0 w 347"/>
                <a:gd name="T41" fmla="*/ 0 h 354"/>
                <a:gd name="T42" fmla="*/ 0 w 347"/>
                <a:gd name="T43" fmla="*/ 0 h 354"/>
                <a:gd name="T44" fmla="*/ 0 w 347"/>
                <a:gd name="T45" fmla="*/ 0 h 354"/>
                <a:gd name="T46" fmla="*/ 0 w 347"/>
                <a:gd name="T47" fmla="*/ 0 h 354"/>
                <a:gd name="T48" fmla="*/ 0 w 347"/>
                <a:gd name="T49" fmla="*/ 0 h 354"/>
                <a:gd name="T50" fmla="*/ 0 w 347"/>
                <a:gd name="T51" fmla="*/ 0 h 354"/>
                <a:gd name="T52" fmla="*/ 0 w 347"/>
                <a:gd name="T53" fmla="*/ 0 h 354"/>
                <a:gd name="T54" fmla="*/ 0 w 347"/>
                <a:gd name="T55" fmla="*/ 0 h 354"/>
                <a:gd name="T56" fmla="*/ 0 w 347"/>
                <a:gd name="T57" fmla="*/ 0 h 354"/>
                <a:gd name="T58" fmla="*/ 0 w 347"/>
                <a:gd name="T59" fmla="*/ 0 h 354"/>
                <a:gd name="T60" fmla="*/ 0 w 347"/>
                <a:gd name="T61" fmla="*/ 0 h 354"/>
                <a:gd name="T62" fmla="*/ 0 w 347"/>
                <a:gd name="T63" fmla="*/ 0 h 354"/>
                <a:gd name="T64" fmla="*/ 0 w 347"/>
                <a:gd name="T65" fmla="*/ 0 h 354"/>
                <a:gd name="T66" fmla="*/ 0 w 347"/>
                <a:gd name="T67" fmla="*/ 0 h 354"/>
                <a:gd name="T68" fmla="*/ 0 w 347"/>
                <a:gd name="T69" fmla="*/ 0 h 354"/>
                <a:gd name="T70" fmla="*/ 0 w 347"/>
                <a:gd name="T71" fmla="*/ 0 h 354"/>
                <a:gd name="T72" fmla="*/ 0 w 347"/>
                <a:gd name="T73" fmla="*/ 0 h 354"/>
                <a:gd name="T74" fmla="*/ 0 w 347"/>
                <a:gd name="T75" fmla="*/ 0 h 354"/>
                <a:gd name="T76" fmla="*/ 0 w 347"/>
                <a:gd name="T77" fmla="*/ 0 h 354"/>
                <a:gd name="T78" fmla="*/ 0 w 347"/>
                <a:gd name="T79" fmla="*/ 0 h 354"/>
                <a:gd name="T80" fmla="*/ 0 w 347"/>
                <a:gd name="T81" fmla="*/ 0 h 354"/>
                <a:gd name="T82" fmla="*/ 0 w 347"/>
                <a:gd name="T83" fmla="*/ 0 h 354"/>
                <a:gd name="T84" fmla="*/ 0 w 347"/>
                <a:gd name="T85" fmla="*/ 0 h 354"/>
                <a:gd name="T86" fmla="*/ 0 w 347"/>
                <a:gd name="T87" fmla="*/ 0 h 354"/>
                <a:gd name="T88" fmla="*/ 0 w 347"/>
                <a:gd name="T89" fmla="*/ 0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7" h="354">
                  <a:moveTo>
                    <a:pt x="283" y="319"/>
                  </a:moveTo>
                  <a:lnTo>
                    <a:pt x="133" y="312"/>
                  </a:lnTo>
                  <a:lnTo>
                    <a:pt x="116" y="311"/>
                  </a:lnTo>
                  <a:lnTo>
                    <a:pt x="101" y="307"/>
                  </a:lnTo>
                  <a:lnTo>
                    <a:pt x="86" y="304"/>
                  </a:lnTo>
                  <a:lnTo>
                    <a:pt x="73" y="299"/>
                  </a:lnTo>
                  <a:lnTo>
                    <a:pt x="61" y="293"/>
                  </a:lnTo>
                  <a:lnTo>
                    <a:pt x="49" y="285"/>
                  </a:lnTo>
                  <a:lnTo>
                    <a:pt x="40" y="277"/>
                  </a:lnTo>
                  <a:lnTo>
                    <a:pt x="30" y="267"/>
                  </a:lnTo>
                  <a:lnTo>
                    <a:pt x="23" y="257"/>
                  </a:lnTo>
                  <a:lnTo>
                    <a:pt x="17" y="245"/>
                  </a:lnTo>
                  <a:lnTo>
                    <a:pt x="11" y="233"/>
                  </a:lnTo>
                  <a:lnTo>
                    <a:pt x="6" y="221"/>
                  </a:lnTo>
                  <a:lnTo>
                    <a:pt x="3" y="207"/>
                  </a:lnTo>
                  <a:lnTo>
                    <a:pt x="1" y="192"/>
                  </a:lnTo>
                  <a:lnTo>
                    <a:pt x="0" y="176"/>
                  </a:lnTo>
                  <a:lnTo>
                    <a:pt x="1" y="161"/>
                  </a:lnTo>
                  <a:lnTo>
                    <a:pt x="2" y="142"/>
                  </a:lnTo>
                  <a:lnTo>
                    <a:pt x="4" y="125"/>
                  </a:lnTo>
                  <a:lnTo>
                    <a:pt x="8" y="109"/>
                  </a:lnTo>
                  <a:lnTo>
                    <a:pt x="12" y="95"/>
                  </a:lnTo>
                  <a:lnTo>
                    <a:pt x="19" y="81"/>
                  </a:lnTo>
                  <a:lnTo>
                    <a:pt x="25" y="71"/>
                  </a:lnTo>
                  <a:lnTo>
                    <a:pt x="32" y="60"/>
                  </a:lnTo>
                  <a:lnTo>
                    <a:pt x="41" y="52"/>
                  </a:lnTo>
                  <a:lnTo>
                    <a:pt x="50" y="44"/>
                  </a:lnTo>
                  <a:lnTo>
                    <a:pt x="60" y="38"/>
                  </a:lnTo>
                  <a:lnTo>
                    <a:pt x="70" y="34"/>
                  </a:lnTo>
                  <a:lnTo>
                    <a:pt x="82" y="30"/>
                  </a:lnTo>
                  <a:lnTo>
                    <a:pt x="95" y="26"/>
                  </a:lnTo>
                  <a:lnTo>
                    <a:pt x="107" y="25"/>
                  </a:lnTo>
                  <a:lnTo>
                    <a:pt x="120" y="24"/>
                  </a:lnTo>
                  <a:lnTo>
                    <a:pt x="134" y="24"/>
                  </a:lnTo>
                  <a:lnTo>
                    <a:pt x="294" y="31"/>
                  </a:lnTo>
                  <a:lnTo>
                    <a:pt x="298" y="23"/>
                  </a:lnTo>
                  <a:lnTo>
                    <a:pt x="305" y="15"/>
                  </a:lnTo>
                  <a:lnTo>
                    <a:pt x="311" y="6"/>
                  </a:lnTo>
                  <a:lnTo>
                    <a:pt x="317" y="0"/>
                  </a:lnTo>
                  <a:lnTo>
                    <a:pt x="347" y="1"/>
                  </a:lnTo>
                  <a:lnTo>
                    <a:pt x="341" y="150"/>
                  </a:lnTo>
                  <a:lnTo>
                    <a:pt x="311" y="149"/>
                  </a:lnTo>
                  <a:lnTo>
                    <a:pt x="305" y="139"/>
                  </a:lnTo>
                  <a:lnTo>
                    <a:pt x="299" y="130"/>
                  </a:lnTo>
                  <a:lnTo>
                    <a:pt x="294" y="120"/>
                  </a:lnTo>
                  <a:lnTo>
                    <a:pt x="291" y="110"/>
                  </a:lnTo>
                  <a:lnTo>
                    <a:pt x="143" y="103"/>
                  </a:lnTo>
                  <a:lnTo>
                    <a:pt x="133" y="103"/>
                  </a:lnTo>
                  <a:lnTo>
                    <a:pt x="123" y="103"/>
                  </a:lnTo>
                  <a:lnTo>
                    <a:pt x="115" y="105"/>
                  </a:lnTo>
                  <a:lnTo>
                    <a:pt x="106" y="106"/>
                  </a:lnTo>
                  <a:lnTo>
                    <a:pt x="98" y="108"/>
                  </a:lnTo>
                  <a:lnTo>
                    <a:pt x="90" y="111"/>
                  </a:lnTo>
                  <a:lnTo>
                    <a:pt x="84" y="114"/>
                  </a:lnTo>
                  <a:lnTo>
                    <a:pt x="78" y="117"/>
                  </a:lnTo>
                  <a:lnTo>
                    <a:pt x="71" y="122"/>
                  </a:lnTo>
                  <a:lnTo>
                    <a:pt x="67" y="128"/>
                  </a:lnTo>
                  <a:lnTo>
                    <a:pt x="63" y="134"/>
                  </a:lnTo>
                  <a:lnTo>
                    <a:pt x="59" y="142"/>
                  </a:lnTo>
                  <a:lnTo>
                    <a:pt x="56" y="149"/>
                  </a:lnTo>
                  <a:lnTo>
                    <a:pt x="54" y="158"/>
                  </a:lnTo>
                  <a:lnTo>
                    <a:pt x="52" y="168"/>
                  </a:lnTo>
                  <a:lnTo>
                    <a:pt x="51" y="178"/>
                  </a:lnTo>
                  <a:lnTo>
                    <a:pt x="51" y="187"/>
                  </a:lnTo>
                  <a:lnTo>
                    <a:pt x="52" y="195"/>
                  </a:lnTo>
                  <a:lnTo>
                    <a:pt x="54" y="203"/>
                  </a:lnTo>
                  <a:lnTo>
                    <a:pt x="56" y="210"/>
                  </a:lnTo>
                  <a:lnTo>
                    <a:pt x="58" y="217"/>
                  </a:lnTo>
                  <a:lnTo>
                    <a:pt x="61" y="223"/>
                  </a:lnTo>
                  <a:lnTo>
                    <a:pt x="65" y="228"/>
                  </a:lnTo>
                  <a:lnTo>
                    <a:pt x="69" y="233"/>
                  </a:lnTo>
                  <a:lnTo>
                    <a:pt x="75" y="238"/>
                  </a:lnTo>
                  <a:lnTo>
                    <a:pt x="81" y="241"/>
                  </a:lnTo>
                  <a:lnTo>
                    <a:pt x="87" y="245"/>
                  </a:lnTo>
                  <a:lnTo>
                    <a:pt x="94" y="247"/>
                  </a:lnTo>
                  <a:lnTo>
                    <a:pt x="101" y="249"/>
                  </a:lnTo>
                  <a:lnTo>
                    <a:pt x="109" y="251"/>
                  </a:lnTo>
                  <a:lnTo>
                    <a:pt x="118" y="252"/>
                  </a:lnTo>
                  <a:lnTo>
                    <a:pt x="127" y="254"/>
                  </a:lnTo>
                  <a:lnTo>
                    <a:pt x="285" y="258"/>
                  </a:lnTo>
                  <a:lnTo>
                    <a:pt x="289" y="248"/>
                  </a:lnTo>
                  <a:lnTo>
                    <a:pt x="295" y="238"/>
                  </a:lnTo>
                  <a:lnTo>
                    <a:pt x="302" y="229"/>
                  </a:lnTo>
                  <a:lnTo>
                    <a:pt x="308" y="220"/>
                  </a:lnTo>
                  <a:lnTo>
                    <a:pt x="337" y="222"/>
                  </a:lnTo>
                  <a:lnTo>
                    <a:pt x="332" y="354"/>
                  </a:lnTo>
                  <a:lnTo>
                    <a:pt x="303" y="353"/>
                  </a:lnTo>
                  <a:lnTo>
                    <a:pt x="296" y="345"/>
                  </a:lnTo>
                  <a:lnTo>
                    <a:pt x="291" y="337"/>
                  </a:lnTo>
                  <a:lnTo>
                    <a:pt x="286" y="327"/>
                  </a:lnTo>
                  <a:lnTo>
                    <a:pt x="283" y="319"/>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1" name="Freeform 40">
              <a:extLst>
                <a:ext uri="{FF2B5EF4-FFF2-40B4-BE49-F238E27FC236}">
                  <a16:creationId xmlns:a16="http://schemas.microsoft.com/office/drawing/2014/main" id="{8800AAD3-7327-57B0-DC1F-B464A192AE0A}"/>
                </a:ext>
              </a:extLst>
            </p:cNvPr>
            <p:cNvSpPr>
              <a:spLocks noEditPoints="1"/>
            </p:cNvSpPr>
            <p:nvPr userDrawn="1"/>
          </p:nvSpPr>
          <p:spPr bwMode="auto">
            <a:xfrm>
              <a:off x="1120776" y="514350"/>
              <a:ext cx="39688" cy="39688"/>
            </a:xfrm>
            <a:custGeom>
              <a:avLst/>
              <a:gdLst>
                <a:gd name="T0" fmla="*/ 0 w 361"/>
                <a:gd name="T1" fmla="*/ 0 h 338"/>
                <a:gd name="T2" fmla="*/ 0 w 361"/>
                <a:gd name="T3" fmla="*/ 0 h 338"/>
                <a:gd name="T4" fmla="*/ 0 w 361"/>
                <a:gd name="T5" fmla="*/ 0 h 338"/>
                <a:gd name="T6" fmla="*/ 0 w 361"/>
                <a:gd name="T7" fmla="*/ 0 h 338"/>
                <a:gd name="T8" fmla="*/ 0 w 361"/>
                <a:gd name="T9" fmla="*/ 0 h 338"/>
                <a:gd name="T10" fmla="*/ 0 w 361"/>
                <a:gd name="T11" fmla="*/ 0 h 338"/>
                <a:gd name="T12" fmla="*/ 0 w 361"/>
                <a:gd name="T13" fmla="*/ 0 h 338"/>
                <a:gd name="T14" fmla="*/ 0 w 361"/>
                <a:gd name="T15" fmla="*/ 0 h 338"/>
                <a:gd name="T16" fmla="*/ 0 w 361"/>
                <a:gd name="T17" fmla="*/ 0 h 338"/>
                <a:gd name="T18" fmla="*/ 0 w 361"/>
                <a:gd name="T19" fmla="*/ 0 h 338"/>
                <a:gd name="T20" fmla="*/ 0 w 361"/>
                <a:gd name="T21" fmla="*/ 0 h 338"/>
                <a:gd name="T22" fmla="*/ 0 w 361"/>
                <a:gd name="T23" fmla="*/ 0 h 338"/>
                <a:gd name="T24" fmla="*/ 0 w 361"/>
                <a:gd name="T25" fmla="*/ 0 h 338"/>
                <a:gd name="T26" fmla="*/ 0 w 361"/>
                <a:gd name="T27" fmla="*/ 0 h 338"/>
                <a:gd name="T28" fmla="*/ 0 w 361"/>
                <a:gd name="T29" fmla="*/ 0 h 338"/>
                <a:gd name="T30" fmla="*/ 0 w 361"/>
                <a:gd name="T31" fmla="*/ 0 h 338"/>
                <a:gd name="T32" fmla="*/ 0 w 361"/>
                <a:gd name="T33" fmla="*/ 0 h 338"/>
                <a:gd name="T34" fmla="*/ 0 w 361"/>
                <a:gd name="T35" fmla="*/ 0 h 338"/>
                <a:gd name="T36" fmla="*/ 0 w 361"/>
                <a:gd name="T37" fmla="*/ 0 h 338"/>
                <a:gd name="T38" fmla="*/ 0 w 361"/>
                <a:gd name="T39" fmla="*/ 0 h 338"/>
                <a:gd name="T40" fmla="*/ 0 w 361"/>
                <a:gd name="T41" fmla="*/ 0 h 338"/>
                <a:gd name="T42" fmla="*/ 0 w 361"/>
                <a:gd name="T43" fmla="*/ 0 h 338"/>
                <a:gd name="T44" fmla="*/ 0 w 361"/>
                <a:gd name="T45" fmla="*/ 0 h 338"/>
                <a:gd name="T46" fmla="*/ 0 w 361"/>
                <a:gd name="T47" fmla="*/ 0 h 338"/>
                <a:gd name="T48" fmla="*/ 0 w 361"/>
                <a:gd name="T49" fmla="*/ 0 h 338"/>
                <a:gd name="T50" fmla="*/ 0 w 361"/>
                <a:gd name="T51" fmla="*/ 0 h 338"/>
                <a:gd name="T52" fmla="*/ 0 w 361"/>
                <a:gd name="T53" fmla="*/ 0 h 338"/>
                <a:gd name="T54" fmla="*/ 0 w 361"/>
                <a:gd name="T55" fmla="*/ 0 h 338"/>
                <a:gd name="T56" fmla="*/ 0 w 361"/>
                <a:gd name="T57" fmla="*/ 0 h 338"/>
                <a:gd name="T58" fmla="*/ 0 w 361"/>
                <a:gd name="T59" fmla="*/ 0 h 338"/>
                <a:gd name="T60" fmla="*/ 0 w 361"/>
                <a:gd name="T61" fmla="*/ 0 h 338"/>
                <a:gd name="T62" fmla="*/ 0 w 361"/>
                <a:gd name="T63" fmla="*/ 0 h 338"/>
                <a:gd name="T64" fmla="*/ 0 w 361"/>
                <a:gd name="T65" fmla="*/ 0 h 338"/>
                <a:gd name="T66" fmla="*/ 0 w 361"/>
                <a:gd name="T67" fmla="*/ 0 h 338"/>
                <a:gd name="T68" fmla="*/ 0 w 361"/>
                <a:gd name="T69" fmla="*/ 0 h 338"/>
                <a:gd name="T70" fmla="*/ 0 w 361"/>
                <a:gd name="T71" fmla="*/ 0 h 338"/>
                <a:gd name="T72" fmla="*/ 0 w 361"/>
                <a:gd name="T73" fmla="*/ 0 h 338"/>
                <a:gd name="T74" fmla="*/ 0 w 361"/>
                <a:gd name="T75" fmla="*/ 0 h 338"/>
                <a:gd name="T76" fmla="*/ 0 w 361"/>
                <a:gd name="T77" fmla="*/ 0 h 338"/>
                <a:gd name="T78" fmla="*/ 0 w 361"/>
                <a:gd name="T79" fmla="*/ 0 h 338"/>
                <a:gd name="T80" fmla="*/ 0 w 361"/>
                <a:gd name="T81" fmla="*/ 0 h 338"/>
                <a:gd name="T82" fmla="*/ 0 w 361"/>
                <a:gd name="T83" fmla="*/ 0 h 338"/>
                <a:gd name="T84" fmla="*/ 0 w 361"/>
                <a:gd name="T85" fmla="*/ 0 h 338"/>
                <a:gd name="T86" fmla="*/ 0 w 361"/>
                <a:gd name="T87" fmla="*/ 0 h 338"/>
                <a:gd name="T88" fmla="*/ 0 w 361"/>
                <a:gd name="T89" fmla="*/ 0 h 338"/>
                <a:gd name="T90" fmla="*/ 0 w 361"/>
                <a:gd name="T91" fmla="*/ 0 h 338"/>
                <a:gd name="T92" fmla="*/ 0 w 361"/>
                <a:gd name="T93" fmla="*/ 0 h 338"/>
                <a:gd name="T94" fmla="*/ 0 w 361"/>
                <a:gd name="T95" fmla="*/ 0 h 338"/>
                <a:gd name="T96" fmla="*/ 0 w 361"/>
                <a:gd name="T97" fmla="*/ 0 h 338"/>
                <a:gd name="T98" fmla="*/ 0 w 361"/>
                <a:gd name="T99" fmla="*/ 0 h 338"/>
                <a:gd name="T100" fmla="*/ 0 w 361"/>
                <a:gd name="T101" fmla="*/ 0 h 3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1" h="338">
                  <a:moveTo>
                    <a:pt x="297" y="169"/>
                  </a:moveTo>
                  <a:lnTo>
                    <a:pt x="296" y="178"/>
                  </a:lnTo>
                  <a:lnTo>
                    <a:pt x="295" y="186"/>
                  </a:lnTo>
                  <a:lnTo>
                    <a:pt x="293" y="196"/>
                  </a:lnTo>
                  <a:lnTo>
                    <a:pt x="291" y="206"/>
                  </a:lnTo>
                  <a:lnTo>
                    <a:pt x="290" y="214"/>
                  </a:lnTo>
                  <a:lnTo>
                    <a:pt x="288" y="221"/>
                  </a:lnTo>
                  <a:lnTo>
                    <a:pt x="286" y="227"/>
                  </a:lnTo>
                  <a:lnTo>
                    <a:pt x="284" y="233"/>
                  </a:lnTo>
                  <a:lnTo>
                    <a:pt x="281" y="238"/>
                  </a:lnTo>
                  <a:lnTo>
                    <a:pt x="278" y="242"/>
                  </a:lnTo>
                  <a:lnTo>
                    <a:pt x="273" y="246"/>
                  </a:lnTo>
                  <a:lnTo>
                    <a:pt x="270" y="249"/>
                  </a:lnTo>
                  <a:lnTo>
                    <a:pt x="266" y="252"/>
                  </a:lnTo>
                  <a:lnTo>
                    <a:pt x="262" y="254"/>
                  </a:lnTo>
                  <a:lnTo>
                    <a:pt x="258" y="256"/>
                  </a:lnTo>
                  <a:lnTo>
                    <a:pt x="253" y="257"/>
                  </a:lnTo>
                  <a:lnTo>
                    <a:pt x="243" y="258"/>
                  </a:lnTo>
                  <a:lnTo>
                    <a:pt x="233" y="257"/>
                  </a:lnTo>
                  <a:lnTo>
                    <a:pt x="223" y="254"/>
                  </a:lnTo>
                  <a:lnTo>
                    <a:pt x="214" y="251"/>
                  </a:lnTo>
                  <a:lnTo>
                    <a:pt x="210" y="247"/>
                  </a:lnTo>
                  <a:lnTo>
                    <a:pt x="207" y="245"/>
                  </a:lnTo>
                  <a:lnTo>
                    <a:pt x="204" y="241"/>
                  </a:lnTo>
                  <a:lnTo>
                    <a:pt x="201" y="237"/>
                  </a:lnTo>
                  <a:lnTo>
                    <a:pt x="199" y="233"/>
                  </a:lnTo>
                  <a:lnTo>
                    <a:pt x="196" y="227"/>
                  </a:lnTo>
                  <a:lnTo>
                    <a:pt x="195" y="222"/>
                  </a:lnTo>
                  <a:lnTo>
                    <a:pt x="194" y="216"/>
                  </a:lnTo>
                  <a:lnTo>
                    <a:pt x="193" y="209"/>
                  </a:lnTo>
                  <a:lnTo>
                    <a:pt x="193" y="202"/>
                  </a:lnTo>
                  <a:lnTo>
                    <a:pt x="194" y="193"/>
                  </a:lnTo>
                  <a:lnTo>
                    <a:pt x="195" y="185"/>
                  </a:lnTo>
                  <a:lnTo>
                    <a:pt x="199" y="168"/>
                  </a:lnTo>
                  <a:lnTo>
                    <a:pt x="202" y="153"/>
                  </a:lnTo>
                  <a:lnTo>
                    <a:pt x="297" y="169"/>
                  </a:lnTo>
                  <a:close/>
                  <a:moveTo>
                    <a:pt x="159" y="146"/>
                  </a:moveTo>
                  <a:lnTo>
                    <a:pt x="155" y="175"/>
                  </a:lnTo>
                  <a:lnTo>
                    <a:pt x="151" y="193"/>
                  </a:lnTo>
                  <a:lnTo>
                    <a:pt x="146" y="208"/>
                  </a:lnTo>
                  <a:lnTo>
                    <a:pt x="144" y="216"/>
                  </a:lnTo>
                  <a:lnTo>
                    <a:pt x="140" y="222"/>
                  </a:lnTo>
                  <a:lnTo>
                    <a:pt x="136" y="228"/>
                  </a:lnTo>
                  <a:lnTo>
                    <a:pt x="132" y="233"/>
                  </a:lnTo>
                  <a:lnTo>
                    <a:pt x="128" y="238"/>
                  </a:lnTo>
                  <a:lnTo>
                    <a:pt x="124" y="241"/>
                  </a:lnTo>
                  <a:lnTo>
                    <a:pt x="119" y="244"/>
                  </a:lnTo>
                  <a:lnTo>
                    <a:pt x="114" y="246"/>
                  </a:lnTo>
                  <a:lnTo>
                    <a:pt x="109" y="248"/>
                  </a:lnTo>
                  <a:lnTo>
                    <a:pt x="102" y="249"/>
                  </a:lnTo>
                  <a:lnTo>
                    <a:pt x="97" y="249"/>
                  </a:lnTo>
                  <a:lnTo>
                    <a:pt x="91" y="248"/>
                  </a:lnTo>
                  <a:lnTo>
                    <a:pt x="80" y="246"/>
                  </a:lnTo>
                  <a:lnTo>
                    <a:pt x="71" y="242"/>
                  </a:lnTo>
                  <a:lnTo>
                    <a:pt x="67" y="239"/>
                  </a:lnTo>
                  <a:lnTo>
                    <a:pt x="63" y="236"/>
                  </a:lnTo>
                  <a:lnTo>
                    <a:pt x="59" y="231"/>
                  </a:lnTo>
                  <a:lnTo>
                    <a:pt x="56" y="227"/>
                  </a:lnTo>
                  <a:lnTo>
                    <a:pt x="53" y="223"/>
                  </a:lnTo>
                  <a:lnTo>
                    <a:pt x="51" y="218"/>
                  </a:lnTo>
                  <a:lnTo>
                    <a:pt x="50" y="211"/>
                  </a:lnTo>
                  <a:lnTo>
                    <a:pt x="48" y="206"/>
                  </a:lnTo>
                  <a:lnTo>
                    <a:pt x="48" y="199"/>
                  </a:lnTo>
                  <a:lnTo>
                    <a:pt x="47" y="192"/>
                  </a:lnTo>
                  <a:lnTo>
                    <a:pt x="48" y="184"/>
                  </a:lnTo>
                  <a:lnTo>
                    <a:pt x="49" y="177"/>
                  </a:lnTo>
                  <a:lnTo>
                    <a:pt x="51" y="162"/>
                  </a:lnTo>
                  <a:lnTo>
                    <a:pt x="55" y="149"/>
                  </a:lnTo>
                  <a:lnTo>
                    <a:pt x="58" y="139"/>
                  </a:lnTo>
                  <a:lnTo>
                    <a:pt x="62" y="130"/>
                  </a:lnTo>
                  <a:lnTo>
                    <a:pt x="159" y="146"/>
                  </a:lnTo>
                  <a:close/>
                  <a:moveTo>
                    <a:pt x="361" y="56"/>
                  </a:moveTo>
                  <a:lnTo>
                    <a:pt x="331" y="51"/>
                  </a:lnTo>
                  <a:lnTo>
                    <a:pt x="323" y="60"/>
                  </a:lnTo>
                  <a:lnTo>
                    <a:pt x="316" y="71"/>
                  </a:lnTo>
                  <a:lnTo>
                    <a:pt x="308" y="81"/>
                  </a:lnTo>
                  <a:lnTo>
                    <a:pt x="303" y="92"/>
                  </a:lnTo>
                  <a:lnTo>
                    <a:pt x="76" y="54"/>
                  </a:lnTo>
                  <a:lnTo>
                    <a:pt x="74" y="41"/>
                  </a:lnTo>
                  <a:lnTo>
                    <a:pt x="71" y="29"/>
                  </a:lnTo>
                  <a:lnTo>
                    <a:pt x="67" y="17"/>
                  </a:lnTo>
                  <a:lnTo>
                    <a:pt x="62" y="5"/>
                  </a:lnTo>
                  <a:lnTo>
                    <a:pt x="32" y="0"/>
                  </a:lnTo>
                  <a:lnTo>
                    <a:pt x="24" y="46"/>
                  </a:lnTo>
                  <a:lnTo>
                    <a:pt x="19" y="78"/>
                  </a:lnTo>
                  <a:lnTo>
                    <a:pt x="14" y="108"/>
                  </a:lnTo>
                  <a:lnTo>
                    <a:pt x="9" y="134"/>
                  </a:lnTo>
                  <a:lnTo>
                    <a:pt x="4" y="158"/>
                  </a:lnTo>
                  <a:lnTo>
                    <a:pt x="1" y="179"/>
                  </a:lnTo>
                  <a:lnTo>
                    <a:pt x="0" y="198"/>
                  </a:lnTo>
                  <a:lnTo>
                    <a:pt x="0" y="216"/>
                  </a:lnTo>
                  <a:lnTo>
                    <a:pt x="1" y="231"/>
                  </a:lnTo>
                  <a:lnTo>
                    <a:pt x="4" y="246"/>
                  </a:lnTo>
                  <a:lnTo>
                    <a:pt x="8" y="260"/>
                  </a:lnTo>
                  <a:lnTo>
                    <a:pt x="13" y="273"/>
                  </a:lnTo>
                  <a:lnTo>
                    <a:pt x="18" y="284"/>
                  </a:lnTo>
                  <a:lnTo>
                    <a:pt x="24" y="294"/>
                  </a:lnTo>
                  <a:lnTo>
                    <a:pt x="32" y="302"/>
                  </a:lnTo>
                  <a:lnTo>
                    <a:pt x="39" y="311"/>
                  </a:lnTo>
                  <a:lnTo>
                    <a:pt x="48" y="317"/>
                  </a:lnTo>
                  <a:lnTo>
                    <a:pt x="56" y="322"/>
                  </a:lnTo>
                  <a:lnTo>
                    <a:pt x="66" y="327"/>
                  </a:lnTo>
                  <a:lnTo>
                    <a:pt x="74" y="330"/>
                  </a:lnTo>
                  <a:lnTo>
                    <a:pt x="83" y="332"/>
                  </a:lnTo>
                  <a:lnTo>
                    <a:pt x="91" y="332"/>
                  </a:lnTo>
                  <a:lnTo>
                    <a:pt x="97" y="333"/>
                  </a:lnTo>
                  <a:lnTo>
                    <a:pt x="105" y="332"/>
                  </a:lnTo>
                  <a:lnTo>
                    <a:pt x="111" y="331"/>
                  </a:lnTo>
                  <a:lnTo>
                    <a:pt x="117" y="330"/>
                  </a:lnTo>
                  <a:lnTo>
                    <a:pt x="124" y="328"/>
                  </a:lnTo>
                  <a:lnTo>
                    <a:pt x="130" y="324"/>
                  </a:lnTo>
                  <a:lnTo>
                    <a:pt x="136" y="321"/>
                  </a:lnTo>
                  <a:lnTo>
                    <a:pt x="143" y="317"/>
                  </a:lnTo>
                  <a:lnTo>
                    <a:pt x="148" y="312"/>
                  </a:lnTo>
                  <a:lnTo>
                    <a:pt x="153" y="307"/>
                  </a:lnTo>
                  <a:lnTo>
                    <a:pt x="158" y="300"/>
                  </a:lnTo>
                  <a:lnTo>
                    <a:pt x="163" y="294"/>
                  </a:lnTo>
                  <a:lnTo>
                    <a:pt x="167" y="285"/>
                  </a:lnTo>
                  <a:lnTo>
                    <a:pt x="170" y="278"/>
                  </a:lnTo>
                  <a:lnTo>
                    <a:pt x="173" y="268"/>
                  </a:lnTo>
                  <a:lnTo>
                    <a:pt x="174" y="276"/>
                  </a:lnTo>
                  <a:lnTo>
                    <a:pt x="175" y="283"/>
                  </a:lnTo>
                  <a:lnTo>
                    <a:pt x="177" y="290"/>
                  </a:lnTo>
                  <a:lnTo>
                    <a:pt x="180" y="296"/>
                  </a:lnTo>
                  <a:lnTo>
                    <a:pt x="183" y="302"/>
                  </a:lnTo>
                  <a:lnTo>
                    <a:pt x="185" y="308"/>
                  </a:lnTo>
                  <a:lnTo>
                    <a:pt x="189" y="312"/>
                  </a:lnTo>
                  <a:lnTo>
                    <a:pt x="192" y="317"/>
                  </a:lnTo>
                  <a:lnTo>
                    <a:pt x="202" y="324"/>
                  </a:lnTo>
                  <a:lnTo>
                    <a:pt x="211" y="331"/>
                  </a:lnTo>
                  <a:lnTo>
                    <a:pt x="222" y="335"/>
                  </a:lnTo>
                  <a:lnTo>
                    <a:pt x="232" y="337"/>
                  </a:lnTo>
                  <a:lnTo>
                    <a:pt x="243" y="338"/>
                  </a:lnTo>
                  <a:lnTo>
                    <a:pt x="252" y="338"/>
                  </a:lnTo>
                  <a:lnTo>
                    <a:pt x="261" y="338"/>
                  </a:lnTo>
                  <a:lnTo>
                    <a:pt x="269" y="336"/>
                  </a:lnTo>
                  <a:lnTo>
                    <a:pt x="278" y="333"/>
                  </a:lnTo>
                  <a:lnTo>
                    <a:pt x="285" y="329"/>
                  </a:lnTo>
                  <a:lnTo>
                    <a:pt x="292" y="323"/>
                  </a:lnTo>
                  <a:lnTo>
                    <a:pt x="299" y="317"/>
                  </a:lnTo>
                  <a:lnTo>
                    <a:pt x="305" y="309"/>
                  </a:lnTo>
                  <a:lnTo>
                    <a:pt x="310" y="300"/>
                  </a:lnTo>
                  <a:lnTo>
                    <a:pt x="316" y="291"/>
                  </a:lnTo>
                  <a:lnTo>
                    <a:pt x="321" y="280"/>
                  </a:lnTo>
                  <a:lnTo>
                    <a:pt x="325" y="267"/>
                  </a:lnTo>
                  <a:lnTo>
                    <a:pt x="329" y="255"/>
                  </a:lnTo>
                  <a:lnTo>
                    <a:pt x="333" y="240"/>
                  </a:lnTo>
                  <a:lnTo>
                    <a:pt x="336" y="224"/>
                  </a:lnTo>
                  <a:lnTo>
                    <a:pt x="340" y="190"/>
                  </a:lnTo>
                  <a:lnTo>
                    <a:pt x="345" y="156"/>
                  </a:lnTo>
                  <a:lnTo>
                    <a:pt x="349" y="125"/>
                  </a:lnTo>
                  <a:lnTo>
                    <a:pt x="354" y="99"/>
                  </a:lnTo>
                  <a:lnTo>
                    <a:pt x="361" y="56"/>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2" name="Freeform 41">
              <a:extLst>
                <a:ext uri="{FF2B5EF4-FFF2-40B4-BE49-F238E27FC236}">
                  <a16:creationId xmlns:a16="http://schemas.microsoft.com/office/drawing/2014/main" id="{F4AECF90-8995-539A-30C7-7F8AA523FDEA}"/>
                </a:ext>
              </a:extLst>
            </p:cNvPr>
            <p:cNvSpPr>
              <a:spLocks/>
            </p:cNvSpPr>
            <p:nvPr userDrawn="1"/>
          </p:nvSpPr>
          <p:spPr bwMode="auto">
            <a:xfrm>
              <a:off x="1104901" y="568325"/>
              <a:ext cx="44450" cy="38100"/>
            </a:xfrm>
            <a:custGeom>
              <a:avLst/>
              <a:gdLst>
                <a:gd name="T0" fmla="*/ 0 w 398"/>
                <a:gd name="T1" fmla="*/ 0 h 347"/>
                <a:gd name="T2" fmla="*/ 0 w 398"/>
                <a:gd name="T3" fmla="*/ 0 h 347"/>
                <a:gd name="T4" fmla="*/ 0 w 398"/>
                <a:gd name="T5" fmla="*/ 0 h 347"/>
                <a:gd name="T6" fmla="*/ 0 w 398"/>
                <a:gd name="T7" fmla="*/ 0 h 347"/>
                <a:gd name="T8" fmla="*/ 0 w 398"/>
                <a:gd name="T9" fmla="*/ 0 h 347"/>
                <a:gd name="T10" fmla="*/ 0 w 398"/>
                <a:gd name="T11" fmla="*/ 0 h 347"/>
                <a:gd name="T12" fmla="*/ 0 w 398"/>
                <a:gd name="T13" fmla="*/ 0 h 347"/>
                <a:gd name="T14" fmla="*/ 0 w 398"/>
                <a:gd name="T15" fmla="*/ 0 h 347"/>
                <a:gd name="T16" fmla="*/ 0 w 398"/>
                <a:gd name="T17" fmla="*/ 0 h 347"/>
                <a:gd name="T18" fmla="*/ 0 w 398"/>
                <a:gd name="T19" fmla="*/ 0 h 347"/>
                <a:gd name="T20" fmla="*/ 0 w 398"/>
                <a:gd name="T21" fmla="*/ 0 h 347"/>
                <a:gd name="T22" fmla="*/ 0 w 398"/>
                <a:gd name="T23" fmla="*/ 0 h 347"/>
                <a:gd name="T24" fmla="*/ 0 w 398"/>
                <a:gd name="T25" fmla="*/ 0 h 347"/>
                <a:gd name="T26" fmla="*/ 0 w 398"/>
                <a:gd name="T27" fmla="*/ 0 h 347"/>
                <a:gd name="T28" fmla="*/ 0 w 398"/>
                <a:gd name="T29" fmla="*/ 0 h 347"/>
                <a:gd name="T30" fmla="*/ 0 w 398"/>
                <a:gd name="T31" fmla="*/ 0 h 347"/>
                <a:gd name="T32" fmla="*/ 0 w 398"/>
                <a:gd name="T33" fmla="*/ 0 h 347"/>
                <a:gd name="T34" fmla="*/ 0 w 398"/>
                <a:gd name="T35" fmla="*/ 0 h 347"/>
                <a:gd name="T36" fmla="*/ 0 w 398"/>
                <a:gd name="T37" fmla="*/ 0 h 347"/>
                <a:gd name="T38" fmla="*/ 0 w 398"/>
                <a:gd name="T39" fmla="*/ 0 h 347"/>
                <a:gd name="T40" fmla="*/ 0 w 398"/>
                <a:gd name="T41" fmla="*/ 0 h 347"/>
                <a:gd name="T42" fmla="*/ 0 w 398"/>
                <a:gd name="T43" fmla="*/ 0 h 347"/>
                <a:gd name="T44" fmla="*/ 0 w 398"/>
                <a:gd name="T45" fmla="*/ 0 h 347"/>
                <a:gd name="T46" fmla="*/ 0 w 398"/>
                <a:gd name="T47" fmla="*/ 0 h 347"/>
                <a:gd name="T48" fmla="*/ 0 w 398"/>
                <a:gd name="T49" fmla="*/ 0 h 347"/>
                <a:gd name="T50" fmla="*/ 0 w 398"/>
                <a:gd name="T51" fmla="*/ 0 h 347"/>
                <a:gd name="T52" fmla="*/ 0 w 398"/>
                <a:gd name="T53" fmla="*/ 0 h 347"/>
                <a:gd name="T54" fmla="*/ 0 w 398"/>
                <a:gd name="T55" fmla="*/ 0 h 347"/>
                <a:gd name="T56" fmla="*/ 0 w 398"/>
                <a:gd name="T57" fmla="*/ 0 h 347"/>
                <a:gd name="T58" fmla="*/ 0 w 398"/>
                <a:gd name="T59" fmla="*/ 0 h 347"/>
                <a:gd name="T60" fmla="*/ 0 w 398"/>
                <a:gd name="T61" fmla="*/ 0 h 347"/>
                <a:gd name="T62" fmla="*/ 0 w 398"/>
                <a:gd name="T63" fmla="*/ 0 h 347"/>
                <a:gd name="T64" fmla="*/ 0 w 398"/>
                <a:gd name="T65" fmla="*/ 0 h 347"/>
                <a:gd name="T66" fmla="*/ 0 w 398"/>
                <a:gd name="T67" fmla="*/ 0 h 347"/>
                <a:gd name="T68" fmla="*/ 0 w 398"/>
                <a:gd name="T69" fmla="*/ 0 h 347"/>
                <a:gd name="T70" fmla="*/ 0 w 398"/>
                <a:gd name="T71" fmla="*/ 0 h 347"/>
                <a:gd name="T72" fmla="*/ 0 w 398"/>
                <a:gd name="T73" fmla="*/ 0 h 347"/>
                <a:gd name="T74" fmla="*/ 0 w 398"/>
                <a:gd name="T75" fmla="*/ 0 h 347"/>
                <a:gd name="T76" fmla="*/ 0 w 398"/>
                <a:gd name="T77" fmla="*/ 0 h 347"/>
                <a:gd name="T78" fmla="*/ 0 w 398"/>
                <a:gd name="T79" fmla="*/ 0 h 347"/>
                <a:gd name="T80" fmla="*/ 0 w 398"/>
                <a:gd name="T81" fmla="*/ 0 h 3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98" h="347">
                  <a:moveTo>
                    <a:pt x="81" y="0"/>
                  </a:moveTo>
                  <a:lnTo>
                    <a:pt x="111" y="10"/>
                  </a:lnTo>
                  <a:lnTo>
                    <a:pt x="113" y="21"/>
                  </a:lnTo>
                  <a:lnTo>
                    <a:pt x="115" y="34"/>
                  </a:lnTo>
                  <a:lnTo>
                    <a:pt x="117" y="47"/>
                  </a:lnTo>
                  <a:lnTo>
                    <a:pt x="117" y="59"/>
                  </a:lnTo>
                  <a:lnTo>
                    <a:pt x="333" y="133"/>
                  </a:lnTo>
                  <a:lnTo>
                    <a:pt x="342" y="124"/>
                  </a:lnTo>
                  <a:lnTo>
                    <a:pt x="351" y="114"/>
                  </a:lnTo>
                  <a:lnTo>
                    <a:pt x="360" y="106"/>
                  </a:lnTo>
                  <a:lnTo>
                    <a:pt x="369" y="97"/>
                  </a:lnTo>
                  <a:lnTo>
                    <a:pt x="398" y="107"/>
                  </a:lnTo>
                  <a:lnTo>
                    <a:pt x="316" y="347"/>
                  </a:lnTo>
                  <a:lnTo>
                    <a:pt x="236" y="320"/>
                  </a:lnTo>
                  <a:lnTo>
                    <a:pt x="249" y="284"/>
                  </a:lnTo>
                  <a:lnTo>
                    <a:pt x="258" y="282"/>
                  </a:lnTo>
                  <a:lnTo>
                    <a:pt x="270" y="280"/>
                  </a:lnTo>
                  <a:lnTo>
                    <a:pt x="282" y="279"/>
                  </a:lnTo>
                  <a:lnTo>
                    <a:pt x="292" y="280"/>
                  </a:lnTo>
                  <a:lnTo>
                    <a:pt x="315" y="210"/>
                  </a:lnTo>
                  <a:lnTo>
                    <a:pt x="223" y="180"/>
                  </a:lnTo>
                  <a:lnTo>
                    <a:pt x="204" y="237"/>
                  </a:lnTo>
                  <a:lnTo>
                    <a:pt x="211" y="242"/>
                  </a:lnTo>
                  <a:lnTo>
                    <a:pt x="216" y="248"/>
                  </a:lnTo>
                  <a:lnTo>
                    <a:pt x="220" y="255"/>
                  </a:lnTo>
                  <a:lnTo>
                    <a:pt x="225" y="260"/>
                  </a:lnTo>
                  <a:lnTo>
                    <a:pt x="214" y="291"/>
                  </a:lnTo>
                  <a:lnTo>
                    <a:pt x="124" y="260"/>
                  </a:lnTo>
                  <a:lnTo>
                    <a:pt x="134" y="229"/>
                  </a:lnTo>
                  <a:lnTo>
                    <a:pt x="150" y="225"/>
                  </a:lnTo>
                  <a:lnTo>
                    <a:pt x="165" y="223"/>
                  </a:lnTo>
                  <a:lnTo>
                    <a:pt x="184" y="166"/>
                  </a:lnTo>
                  <a:lnTo>
                    <a:pt x="84" y="132"/>
                  </a:lnTo>
                  <a:lnTo>
                    <a:pt x="61" y="201"/>
                  </a:lnTo>
                  <a:lnTo>
                    <a:pt x="70" y="208"/>
                  </a:lnTo>
                  <a:lnTo>
                    <a:pt x="79" y="216"/>
                  </a:lnTo>
                  <a:lnTo>
                    <a:pt x="88" y="224"/>
                  </a:lnTo>
                  <a:lnTo>
                    <a:pt x="96" y="233"/>
                  </a:lnTo>
                  <a:lnTo>
                    <a:pt x="83" y="269"/>
                  </a:lnTo>
                  <a:lnTo>
                    <a:pt x="0" y="241"/>
                  </a:lnTo>
                  <a:lnTo>
                    <a:pt x="81"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3" name="Freeform 42">
              <a:extLst>
                <a:ext uri="{FF2B5EF4-FFF2-40B4-BE49-F238E27FC236}">
                  <a16:creationId xmlns:a16="http://schemas.microsoft.com/office/drawing/2014/main" id="{8EF71435-E0B7-69E3-8F3C-1A39155ECE33}"/>
                </a:ext>
              </a:extLst>
            </p:cNvPr>
            <p:cNvSpPr>
              <a:spLocks/>
            </p:cNvSpPr>
            <p:nvPr userDrawn="1"/>
          </p:nvSpPr>
          <p:spPr bwMode="auto">
            <a:xfrm>
              <a:off x="1082676" y="617538"/>
              <a:ext cx="39688" cy="39688"/>
            </a:xfrm>
            <a:custGeom>
              <a:avLst/>
              <a:gdLst>
                <a:gd name="T0" fmla="*/ 0 w 352"/>
                <a:gd name="T1" fmla="*/ 0 h 352"/>
                <a:gd name="T2" fmla="*/ 0 w 352"/>
                <a:gd name="T3" fmla="*/ 0 h 352"/>
                <a:gd name="T4" fmla="*/ 0 w 352"/>
                <a:gd name="T5" fmla="*/ 0 h 352"/>
                <a:gd name="T6" fmla="*/ 0 w 352"/>
                <a:gd name="T7" fmla="*/ 0 h 352"/>
                <a:gd name="T8" fmla="*/ 0 w 352"/>
                <a:gd name="T9" fmla="*/ 0 h 352"/>
                <a:gd name="T10" fmla="*/ 0 w 352"/>
                <a:gd name="T11" fmla="*/ 0 h 352"/>
                <a:gd name="T12" fmla="*/ 0 w 352"/>
                <a:gd name="T13" fmla="*/ 0 h 352"/>
                <a:gd name="T14" fmla="*/ 0 w 352"/>
                <a:gd name="T15" fmla="*/ 0 h 352"/>
                <a:gd name="T16" fmla="*/ 0 w 352"/>
                <a:gd name="T17" fmla="*/ 0 h 352"/>
                <a:gd name="T18" fmla="*/ 0 w 352"/>
                <a:gd name="T19" fmla="*/ 0 h 352"/>
                <a:gd name="T20" fmla="*/ 0 w 352"/>
                <a:gd name="T21" fmla="*/ 0 h 352"/>
                <a:gd name="T22" fmla="*/ 0 w 352"/>
                <a:gd name="T23" fmla="*/ 0 h 352"/>
                <a:gd name="T24" fmla="*/ 0 w 352"/>
                <a:gd name="T25" fmla="*/ 0 h 352"/>
                <a:gd name="T26" fmla="*/ 0 w 352"/>
                <a:gd name="T27" fmla="*/ 0 h 352"/>
                <a:gd name="T28" fmla="*/ 0 w 352"/>
                <a:gd name="T29" fmla="*/ 0 h 352"/>
                <a:gd name="T30" fmla="*/ 0 w 352"/>
                <a:gd name="T31" fmla="*/ 0 h 352"/>
                <a:gd name="T32" fmla="*/ 0 w 352"/>
                <a:gd name="T33" fmla="*/ 0 h 352"/>
                <a:gd name="T34" fmla="*/ 0 w 352"/>
                <a:gd name="T35" fmla="*/ 0 h 352"/>
                <a:gd name="T36" fmla="*/ 0 w 352"/>
                <a:gd name="T37" fmla="*/ 0 h 352"/>
                <a:gd name="T38" fmla="*/ 0 w 352"/>
                <a:gd name="T39" fmla="*/ 0 h 352"/>
                <a:gd name="T40" fmla="*/ 0 w 352"/>
                <a:gd name="T41" fmla="*/ 0 h 352"/>
                <a:gd name="T42" fmla="*/ 0 w 352"/>
                <a:gd name="T43" fmla="*/ 0 h 352"/>
                <a:gd name="T44" fmla="*/ 0 w 352"/>
                <a:gd name="T45" fmla="*/ 0 h 352"/>
                <a:gd name="T46" fmla="*/ 0 w 352"/>
                <a:gd name="T47" fmla="*/ 0 h 352"/>
                <a:gd name="T48" fmla="*/ 0 w 352"/>
                <a:gd name="T49" fmla="*/ 0 h 352"/>
                <a:gd name="T50" fmla="*/ 0 w 352"/>
                <a:gd name="T51" fmla="*/ 0 h 352"/>
                <a:gd name="T52" fmla="*/ 0 w 352"/>
                <a:gd name="T53" fmla="*/ 0 h 352"/>
                <a:gd name="T54" fmla="*/ 0 w 352"/>
                <a:gd name="T55" fmla="*/ 0 h 352"/>
                <a:gd name="T56" fmla="*/ 0 w 352"/>
                <a:gd name="T57" fmla="*/ 0 h 352"/>
                <a:gd name="T58" fmla="*/ 0 w 352"/>
                <a:gd name="T59" fmla="*/ 0 h 352"/>
                <a:gd name="T60" fmla="*/ 0 w 352"/>
                <a:gd name="T61" fmla="*/ 0 h 352"/>
                <a:gd name="T62" fmla="*/ 0 w 352"/>
                <a:gd name="T63" fmla="*/ 0 h 352"/>
                <a:gd name="T64" fmla="*/ 0 w 352"/>
                <a:gd name="T65" fmla="*/ 0 h 352"/>
                <a:gd name="T66" fmla="*/ 0 w 352"/>
                <a:gd name="T67" fmla="*/ 0 h 352"/>
                <a:gd name="T68" fmla="*/ 0 w 352"/>
                <a:gd name="T69" fmla="*/ 0 h 352"/>
                <a:gd name="T70" fmla="*/ 0 w 352"/>
                <a:gd name="T71" fmla="*/ 0 h 352"/>
                <a:gd name="T72" fmla="*/ 0 w 352"/>
                <a:gd name="T73" fmla="*/ 0 h 352"/>
                <a:gd name="T74" fmla="*/ 0 w 352"/>
                <a:gd name="T75" fmla="*/ 0 h 352"/>
                <a:gd name="T76" fmla="*/ 0 w 352"/>
                <a:gd name="T77" fmla="*/ 0 h 352"/>
                <a:gd name="T78" fmla="*/ 0 w 352"/>
                <a:gd name="T79" fmla="*/ 0 h 352"/>
                <a:gd name="T80" fmla="*/ 0 w 352"/>
                <a:gd name="T81" fmla="*/ 0 h 352"/>
                <a:gd name="T82" fmla="*/ 0 w 352"/>
                <a:gd name="T83" fmla="*/ 0 h 352"/>
                <a:gd name="T84" fmla="*/ 0 w 352"/>
                <a:gd name="T85" fmla="*/ 0 h 352"/>
                <a:gd name="T86" fmla="*/ 0 w 352"/>
                <a:gd name="T87" fmla="*/ 0 h 352"/>
                <a:gd name="T88" fmla="*/ 0 w 352"/>
                <a:gd name="T89" fmla="*/ 0 h 352"/>
                <a:gd name="T90" fmla="*/ 0 w 352"/>
                <a:gd name="T91" fmla="*/ 0 h 352"/>
                <a:gd name="T92" fmla="*/ 0 w 352"/>
                <a:gd name="T93" fmla="*/ 0 h 3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2" h="352">
                  <a:moveTo>
                    <a:pt x="31" y="92"/>
                  </a:moveTo>
                  <a:lnTo>
                    <a:pt x="43" y="75"/>
                  </a:lnTo>
                  <a:lnTo>
                    <a:pt x="55" y="59"/>
                  </a:lnTo>
                  <a:lnTo>
                    <a:pt x="66" y="45"/>
                  </a:lnTo>
                  <a:lnTo>
                    <a:pt x="79" y="34"/>
                  </a:lnTo>
                  <a:lnTo>
                    <a:pt x="92" y="24"/>
                  </a:lnTo>
                  <a:lnTo>
                    <a:pt x="105" y="16"/>
                  </a:lnTo>
                  <a:lnTo>
                    <a:pt x="119" y="9"/>
                  </a:lnTo>
                  <a:lnTo>
                    <a:pt x="133" y="4"/>
                  </a:lnTo>
                  <a:lnTo>
                    <a:pt x="148" y="1"/>
                  </a:lnTo>
                  <a:lnTo>
                    <a:pt x="162" y="0"/>
                  </a:lnTo>
                  <a:lnTo>
                    <a:pt x="177" y="0"/>
                  </a:lnTo>
                  <a:lnTo>
                    <a:pt x="192" y="2"/>
                  </a:lnTo>
                  <a:lnTo>
                    <a:pt x="208" y="6"/>
                  </a:lnTo>
                  <a:lnTo>
                    <a:pt x="224" y="11"/>
                  </a:lnTo>
                  <a:lnTo>
                    <a:pt x="239" y="19"/>
                  </a:lnTo>
                  <a:lnTo>
                    <a:pt x="256" y="28"/>
                  </a:lnTo>
                  <a:lnTo>
                    <a:pt x="274" y="40"/>
                  </a:lnTo>
                  <a:lnTo>
                    <a:pt x="291" y="54"/>
                  </a:lnTo>
                  <a:lnTo>
                    <a:pt x="305" y="66"/>
                  </a:lnTo>
                  <a:lnTo>
                    <a:pt x="317" y="81"/>
                  </a:lnTo>
                  <a:lnTo>
                    <a:pt x="328" y="96"/>
                  </a:lnTo>
                  <a:lnTo>
                    <a:pt x="336" y="111"/>
                  </a:lnTo>
                  <a:lnTo>
                    <a:pt x="343" y="127"/>
                  </a:lnTo>
                  <a:lnTo>
                    <a:pt x="348" y="142"/>
                  </a:lnTo>
                  <a:lnTo>
                    <a:pt x="351" y="159"/>
                  </a:lnTo>
                  <a:lnTo>
                    <a:pt x="352" y="175"/>
                  </a:lnTo>
                  <a:lnTo>
                    <a:pt x="351" y="192"/>
                  </a:lnTo>
                  <a:lnTo>
                    <a:pt x="349" y="209"/>
                  </a:lnTo>
                  <a:lnTo>
                    <a:pt x="345" y="226"/>
                  </a:lnTo>
                  <a:lnTo>
                    <a:pt x="340" y="243"/>
                  </a:lnTo>
                  <a:lnTo>
                    <a:pt x="332" y="260"/>
                  </a:lnTo>
                  <a:lnTo>
                    <a:pt x="323" y="277"/>
                  </a:lnTo>
                  <a:lnTo>
                    <a:pt x="308" y="300"/>
                  </a:lnTo>
                  <a:lnTo>
                    <a:pt x="293" y="320"/>
                  </a:lnTo>
                  <a:lnTo>
                    <a:pt x="278" y="337"/>
                  </a:lnTo>
                  <a:lnTo>
                    <a:pt x="265" y="352"/>
                  </a:lnTo>
                  <a:lnTo>
                    <a:pt x="171" y="295"/>
                  </a:lnTo>
                  <a:lnTo>
                    <a:pt x="191" y="261"/>
                  </a:lnTo>
                  <a:lnTo>
                    <a:pt x="206" y="262"/>
                  </a:lnTo>
                  <a:lnTo>
                    <a:pt x="220" y="265"/>
                  </a:lnTo>
                  <a:lnTo>
                    <a:pt x="234" y="269"/>
                  </a:lnTo>
                  <a:lnTo>
                    <a:pt x="247" y="274"/>
                  </a:lnTo>
                  <a:lnTo>
                    <a:pt x="254" y="267"/>
                  </a:lnTo>
                  <a:lnTo>
                    <a:pt x="263" y="260"/>
                  </a:lnTo>
                  <a:lnTo>
                    <a:pt x="271" y="250"/>
                  </a:lnTo>
                  <a:lnTo>
                    <a:pt x="278" y="239"/>
                  </a:lnTo>
                  <a:lnTo>
                    <a:pt x="283" y="231"/>
                  </a:lnTo>
                  <a:lnTo>
                    <a:pt x="286" y="223"/>
                  </a:lnTo>
                  <a:lnTo>
                    <a:pt x="288" y="214"/>
                  </a:lnTo>
                  <a:lnTo>
                    <a:pt x="290" y="206"/>
                  </a:lnTo>
                  <a:lnTo>
                    <a:pt x="290" y="197"/>
                  </a:lnTo>
                  <a:lnTo>
                    <a:pt x="289" y="189"/>
                  </a:lnTo>
                  <a:lnTo>
                    <a:pt x="287" y="181"/>
                  </a:lnTo>
                  <a:lnTo>
                    <a:pt x="284" y="172"/>
                  </a:lnTo>
                  <a:lnTo>
                    <a:pt x="279" y="164"/>
                  </a:lnTo>
                  <a:lnTo>
                    <a:pt x="275" y="155"/>
                  </a:lnTo>
                  <a:lnTo>
                    <a:pt x="269" y="148"/>
                  </a:lnTo>
                  <a:lnTo>
                    <a:pt x="262" y="139"/>
                  </a:lnTo>
                  <a:lnTo>
                    <a:pt x="253" y="132"/>
                  </a:lnTo>
                  <a:lnTo>
                    <a:pt x="244" y="125"/>
                  </a:lnTo>
                  <a:lnTo>
                    <a:pt x="234" y="116"/>
                  </a:lnTo>
                  <a:lnTo>
                    <a:pt x="222" y="110"/>
                  </a:lnTo>
                  <a:lnTo>
                    <a:pt x="211" y="103"/>
                  </a:lnTo>
                  <a:lnTo>
                    <a:pt x="200" y="98"/>
                  </a:lnTo>
                  <a:lnTo>
                    <a:pt x="190" y="94"/>
                  </a:lnTo>
                  <a:lnTo>
                    <a:pt x="179" y="91"/>
                  </a:lnTo>
                  <a:lnTo>
                    <a:pt x="169" y="90"/>
                  </a:lnTo>
                  <a:lnTo>
                    <a:pt x="158" y="89"/>
                  </a:lnTo>
                  <a:lnTo>
                    <a:pt x="149" y="90"/>
                  </a:lnTo>
                  <a:lnTo>
                    <a:pt x="139" y="91"/>
                  </a:lnTo>
                  <a:lnTo>
                    <a:pt x="130" y="94"/>
                  </a:lnTo>
                  <a:lnTo>
                    <a:pt x="120" y="98"/>
                  </a:lnTo>
                  <a:lnTo>
                    <a:pt x="112" y="103"/>
                  </a:lnTo>
                  <a:lnTo>
                    <a:pt x="102" y="110"/>
                  </a:lnTo>
                  <a:lnTo>
                    <a:pt x="95" y="118"/>
                  </a:lnTo>
                  <a:lnTo>
                    <a:pt x="86" y="127"/>
                  </a:lnTo>
                  <a:lnTo>
                    <a:pt x="78" y="137"/>
                  </a:lnTo>
                  <a:lnTo>
                    <a:pt x="71" y="149"/>
                  </a:lnTo>
                  <a:lnTo>
                    <a:pt x="62" y="165"/>
                  </a:lnTo>
                  <a:lnTo>
                    <a:pt x="55" y="183"/>
                  </a:lnTo>
                  <a:lnTo>
                    <a:pt x="52" y="192"/>
                  </a:lnTo>
                  <a:lnTo>
                    <a:pt x="49" y="202"/>
                  </a:lnTo>
                  <a:lnTo>
                    <a:pt x="47" y="211"/>
                  </a:lnTo>
                  <a:lnTo>
                    <a:pt x="45" y="221"/>
                  </a:lnTo>
                  <a:lnTo>
                    <a:pt x="0" y="205"/>
                  </a:lnTo>
                  <a:lnTo>
                    <a:pt x="0" y="191"/>
                  </a:lnTo>
                  <a:lnTo>
                    <a:pt x="1" y="177"/>
                  </a:lnTo>
                  <a:lnTo>
                    <a:pt x="4" y="164"/>
                  </a:lnTo>
                  <a:lnTo>
                    <a:pt x="7" y="149"/>
                  </a:lnTo>
                  <a:lnTo>
                    <a:pt x="11" y="134"/>
                  </a:lnTo>
                  <a:lnTo>
                    <a:pt x="17" y="120"/>
                  </a:lnTo>
                  <a:lnTo>
                    <a:pt x="24" y="106"/>
                  </a:lnTo>
                  <a:lnTo>
                    <a:pt x="31" y="9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4" name="Freeform 43">
              <a:extLst>
                <a:ext uri="{FF2B5EF4-FFF2-40B4-BE49-F238E27FC236}">
                  <a16:creationId xmlns:a16="http://schemas.microsoft.com/office/drawing/2014/main" id="{5DBDB0D1-C1D7-ED53-03F9-1CF9BFFA226E}"/>
                </a:ext>
              </a:extLst>
            </p:cNvPr>
            <p:cNvSpPr>
              <a:spLocks/>
            </p:cNvSpPr>
            <p:nvPr userDrawn="1"/>
          </p:nvSpPr>
          <p:spPr bwMode="auto">
            <a:xfrm>
              <a:off x="1047751" y="654050"/>
              <a:ext cx="47625" cy="46038"/>
            </a:xfrm>
            <a:custGeom>
              <a:avLst/>
              <a:gdLst>
                <a:gd name="T0" fmla="*/ 0 w 415"/>
                <a:gd name="T1" fmla="*/ 0 h 416"/>
                <a:gd name="T2" fmla="*/ 0 w 415"/>
                <a:gd name="T3" fmla="*/ 0 h 416"/>
                <a:gd name="T4" fmla="*/ 0 w 415"/>
                <a:gd name="T5" fmla="*/ 0 h 416"/>
                <a:gd name="T6" fmla="*/ 0 w 415"/>
                <a:gd name="T7" fmla="*/ 0 h 416"/>
                <a:gd name="T8" fmla="*/ 0 w 415"/>
                <a:gd name="T9" fmla="*/ 0 h 416"/>
                <a:gd name="T10" fmla="*/ 0 w 415"/>
                <a:gd name="T11" fmla="*/ 0 h 416"/>
                <a:gd name="T12" fmla="*/ 0 w 415"/>
                <a:gd name="T13" fmla="*/ 0 h 416"/>
                <a:gd name="T14" fmla="*/ 0 w 415"/>
                <a:gd name="T15" fmla="*/ 0 h 416"/>
                <a:gd name="T16" fmla="*/ 0 w 415"/>
                <a:gd name="T17" fmla="*/ 0 h 416"/>
                <a:gd name="T18" fmla="*/ 0 w 415"/>
                <a:gd name="T19" fmla="*/ 0 h 416"/>
                <a:gd name="T20" fmla="*/ 0 w 415"/>
                <a:gd name="T21" fmla="*/ 0 h 416"/>
                <a:gd name="T22" fmla="*/ 0 w 415"/>
                <a:gd name="T23" fmla="*/ 0 h 416"/>
                <a:gd name="T24" fmla="*/ 0 w 415"/>
                <a:gd name="T25" fmla="*/ 0 h 416"/>
                <a:gd name="T26" fmla="*/ 0 w 415"/>
                <a:gd name="T27" fmla="*/ 0 h 416"/>
                <a:gd name="T28" fmla="*/ 0 w 415"/>
                <a:gd name="T29" fmla="*/ 0 h 416"/>
                <a:gd name="T30" fmla="*/ 0 w 415"/>
                <a:gd name="T31" fmla="*/ 0 h 416"/>
                <a:gd name="T32" fmla="*/ 0 w 415"/>
                <a:gd name="T33" fmla="*/ 0 h 416"/>
                <a:gd name="T34" fmla="*/ 0 w 415"/>
                <a:gd name="T35" fmla="*/ 0 h 416"/>
                <a:gd name="T36" fmla="*/ 0 w 415"/>
                <a:gd name="T37" fmla="*/ 0 h 416"/>
                <a:gd name="T38" fmla="*/ 0 w 415"/>
                <a:gd name="T39" fmla="*/ 0 h 416"/>
                <a:gd name="T40" fmla="*/ 0 w 415"/>
                <a:gd name="T41" fmla="*/ 0 h 416"/>
                <a:gd name="T42" fmla="*/ 0 w 415"/>
                <a:gd name="T43" fmla="*/ 0 h 416"/>
                <a:gd name="T44" fmla="*/ 0 w 415"/>
                <a:gd name="T45" fmla="*/ 0 h 416"/>
                <a:gd name="T46" fmla="*/ 0 w 415"/>
                <a:gd name="T47" fmla="*/ 0 h 416"/>
                <a:gd name="T48" fmla="*/ 0 w 415"/>
                <a:gd name="T49" fmla="*/ 0 h 416"/>
                <a:gd name="T50" fmla="*/ 0 w 415"/>
                <a:gd name="T51" fmla="*/ 0 h 416"/>
                <a:gd name="T52" fmla="*/ 0 w 415"/>
                <a:gd name="T53" fmla="*/ 0 h 416"/>
                <a:gd name="T54" fmla="*/ 0 w 415"/>
                <a:gd name="T55" fmla="*/ 0 h 416"/>
                <a:gd name="T56" fmla="*/ 0 w 415"/>
                <a:gd name="T57" fmla="*/ 0 h 416"/>
                <a:gd name="T58" fmla="*/ 0 w 415"/>
                <a:gd name="T59" fmla="*/ 0 h 416"/>
                <a:gd name="T60" fmla="*/ 0 w 415"/>
                <a:gd name="T61" fmla="*/ 0 h 416"/>
                <a:gd name="T62" fmla="*/ 0 w 415"/>
                <a:gd name="T63" fmla="*/ 0 h 416"/>
                <a:gd name="T64" fmla="*/ 0 w 415"/>
                <a:gd name="T65" fmla="*/ 0 h 416"/>
                <a:gd name="T66" fmla="*/ 0 w 415"/>
                <a:gd name="T67" fmla="*/ 0 h 416"/>
                <a:gd name="T68" fmla="*/ 0 w 415"/>
                <a:gd name="T69" fmla="*/ 0 h 416"/>
                <a:gd name="T70" fmla="*/ 0 w 415"/>
                <a:gd name="T71" fmla="*/ 0 h 416"/>
                <a:gd name="T72" fmla="*/ 0 w 415"/>
                <a:gd name="T73" fmla="*/ 0 h 416"/>
                <a:gd name="T74" fmla="*/ 0 w 415"/>
                <a:gd name="T75" fmla="*/ 0 h 416"/>
                <a:gd name="T76" fmla="*/ 0 w 415"/>
                <a:gd name="T77" fmla="*/ 0 h 416"/>
                <a:gd name="T78" fmla="*/ 0 w 415"/>
                <a:gd name="T79" fmla="*/ 0 h 416"/>
                <a:gd name="T80" fmla="*/ 0 w 415"/>
                <a:gd name="T81" fmla="*/ 0 h 4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15" h="416">
                  <a:moveTo>
                    <a:pt x="186" y="0"/>
                  </a:moveTo>
                  <a:lnTo>
                    <a:pt x="207" y="22"/>
                  </a:lnTo>
                  <a:lnTo>
                    <a:pt x="204" y="33"/>
                  </a:lnTo>
                  <a:lnTo>
                    <a:pt x="199" y="45"/>
                  </a:lnTo>
                  <a:lnTo>
                    <a:pt x="194" y="57"/>
                  </a:lnTo>
                  <a:lnTo>
                    <a:pt x="189" y="68"/>
                  </a:lnTo>
                  <a:lnTo>
                    <a:pt x="346" y="235"/>
                  </a:lnTo>
                  <a:lnTo>
                    <a:pt x="357" y="231"/>
                  </a:lnTo>
                  <a:lnTo>
                    <a:pt x="369" y="227"/>
                  </a:lnTo>
                  <a:lnTo>
                    <a:pt x="382" y="224"/>
                  </a:lnTo>
                  <a:lnTo>
                    <a:pt x="394" y="220"/>
                  </a:lnTo>
                  <a:lnTo>
                    <a:pt x="415" y="243"/>
                  </a:lnTo>
                  <a:lnTo>
                    <a:pt x="230" y="416"/>
                  </a:lnTo>
                  <a:lnTo>
                    <a:pt x="172" y="355"/>
                  </a:lnTo>
                  <a:lnTo>
                    <a:pt x="199" y="328"/>
                  </a:lnTo>
                  <a:lnTo>
                    <a:pt x="210" y="331"/>
                  </a:lnTo>
                  <a:lnTo>
                    <a:pt x="220" y="336"/>
                  </a:lnTo>
                  <a:lnTo>
                    <a:pt x="232" y="341"/>
                  </a:lnTo>
                  <a:lnTo>
                    <a:pt x="241" y="345"/>
                  </a:lnTo>
                  <a:lnTo>
                    <a:pt x="293" y="295"/>
                  </a:lnTo>
                  <a:lnTo>
                    <a:pt x="227" y="225"/>
                  </a:lnTo>
                  <a:lnTo>
                    <a:pt x="184" y="266"/>
                  </a:lnTo>
                  <a:lnTo>
                    <a:pt x="186" y="273"/>
                  </a:lnTo>
                  <a:lnTo>
                    <a:pt x="188" y="282"/>
                  </a:lnTo>
                  <a:lnTo>
                    <a:pt x="189" y="289"/>
                  </a:lnTo>
                  <a:lnTo>
                    <a:pt x="190" y="297"/>
                  </a:lnTo>
                  <a:lnTo>
                    <a:pt x="167" y="318"/>
                  </a:lnTo>
                  <a:lnTo>
                    <a:pt x="101" y="249"/>
                  </a:lnTo>
                  <a:lnTo>
                    <a:pt x="124" y="227"/>
                  </a:lnTo>
                  <a:lnTo>
                    <a:pt x="139" y="230"/>
                  </a:lnTo>
                  <a:lnTo>
                    <a:pt x="155" y="235"/>
                  </a:lnTo>
                  <a:lnTo>
                    <a:pt x="198" y="195"/>
                  </a:lnTo>
                  <a:lnTo>
                    <a:pt x="125" y="118"/>
                  </a:lnTo>
                  <a:lnTo>
                    <a:pt x="73" y="168"/>
                  </a:lnTo>
                  <a:lnTo>
                    <a:pt x="78" y="178"/>
                  </a:lnTo>
                  <a:lnTo>
                    <a:pt x="82" y="189"/>
                  </a:lnTo>
                  <a:lnTo>
                    <a:pt x="86" y="200"/>
                  </a:lnTo>
                  <a:lnTo>
                    <a:pt x="89" y="212"/>
                  </a:lnTo>
                  <a:lnTo>
                    <a:pt x="61" y="238"/>
                  </a:lnTo>
                  <a:lnTo>
                    <a:pt x="0" y="174"/>
                  </a:lnTo>
                  <a:lnTo>
                    <a:pt x="186"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5" name="Freeform 44">
              <a:extLst>
                <a:ext uri="{FF2B5EF4-FFF2-40B4-BE49-F238E27FC236}">
                  <a16:creationId xmlns:a16="http://schemas.microsoft.com/office/drawing/2014/main" id="{667DCC99-0674-54D9-A2D5-7898EBE26E26}"/>
                </a:ext>
              </a:extLst>
            </p:cNvPr>
            <p:cNvSpPr>
              <a:spLocks/>
            </p:cNvSpPr>
            <p:nvPr userDrawn="1"/>
          </p:nvSpPr>
          <p:spPr bwMode="auto">
            <a:xfrm>
              <a:off x="1000126" y="684213"/>
              <a:ext cx="50800" cy="52388"/>
            </a:xfrm>
            <a:custGeom>
              <a:avLst/>
              <a:gdLst>
                <a:gd name="T0" fmla="*/ 0 w 444"/>
                <a:gd name="T1" fmla="*/ 0 h 460"/>
                <a:gd name="T2" fmla="*/ 0 w 444"/>
                <a:gd name="T3" fmla="*/ 0 h 460"/>
                <a:gd name="T4" fmla="*/ 0 w 444"/>
                <a:gd name="T5" fmla="*/ 0 h 460"/>
                <a:gd name="T6" fmla="*/ 0 w 444"/>
                <a:gd name="T7" fmla="*/ 0 h 460"/>
                <a:gd name="T8" fmla="*/ 0 w 444"/>
                <a:gd name="T9" fmla="*/ 0 h 460"/>
                <a:gd name="T10" fmla="*/ 0 w 444"/>
                <a:gd name="T11" fmla="*/ 0 h 460"/>
                <a:gd name="T12" fmla="*/ 0 w 444"/>
                <a:gd name="T13" fmla="*/ 0 h 460"/>
                <a:gd name="T14" fmla="*/ 0 w 444"/>
                <a:gd name="T15" fmla="*/ 0 h 460"/>
                <a:gd name="T16" fmla="*/ 0 w 444"/>
                <a:gd name="T17" fmla="*/ 0 h 460"/>
                <a:gd name="T18" fmla="*/ 0 w 444"/>
                <a:gd name="T19" fmla="*/ 0 h 460"/>
                <a:gd name="T20" fmla="*/ 0 w 444"/>
                <a:gd name="T21" fmla="*/ 0 h 460"/>
                <a:gd name="T22" fmla="*/ 0 w 444"/>
                <a:gd name="T23" fmla="*/ 0 h 460"/>
                <a:gd name="T24" fmla="*/ 0 w 444"/>
                <a:gd name="T25" fmla="*/ 0 h 460"/>
                <a:gd name="T26" fmla="*/ 0 w 444"/>
                <a:gd name="T27" fmla="*/ 0 h 460"/>
                <a:gd name="T28" fmla="*/ 0 w 444"/>
                <a:gd name="T29" fmla="*/ 0 h 460"/>
                <a:gd name="T30" fmla="*/ 0 w 444"/>
                <a:gd name="T31" fmla="*/ 0 h 460"/>
                <a:gd name="T32" fmla="*/ 0 w 444"/>
                <a:gd name="T33" fmla="*/ 0 h 460"/>
                <a:gd name="T34" fmla="*/ 0 w 444"/>
                <a:gd name="T35" fmla="*/ 0 h 460"/>
                <a:gd name="T36" fmla="*/ 0 w 444"/>
                <a:gd name="T37" fmla="*/ 0 h 460"/>
                <a:gd name="T38" fmla="*/ 0 w 444"/>
                <a:gd name="T39" fmla="*/ 0 h 460"/>
                <a:gd name="T40" fmla="*/ 0 w 444"/>
                <a:gd name="T41" fmla="*/ 0 h 460"/>
                <a:gd name="T42" fmla="*/ 0 w 444"/>
                <a:gd name="T43" fmla="*/ 0 h 460"/>
                <a:gd name="T44" fmla="*/ 0 w 444"/>
                <a:gd name="T45" fmla="*/ 0 h 460"/>
                <a:gd name="T46" fmla="*/ 0 w 444"/>
                <a:gd name="T47" fmla="*/ 0 h 460"/>
                <a:gd name="T48" fmla="*/ 0 w 444"/>
                <a:gd name="T49" fmla="*/ 0 h 460"/>
                <a:gd name="T50" fmla="*/ 0 w 444"/>
                <a:gd name="T51" fmla="*/ 0 h 460"/>
                <a:gd name="T52" fmla="*/ 0 w 444"/>
                <a:gd name="T53" fmla="*/ 0 h 460"/>
                <a:gd name="T54" fmla="*/ 0 w 444"/>
                <a:gd name="T55" fmla="*/ 0 h 460"/>
                <a:gd name="T56" fmla="*/ 0 w 444"/>
                <a:gd name="T57" fmla="*/ 0 h 460"/>
                <a:gd name="T58" fmla="*/ 0 w 444"/>
                <a:gd name="T59" fmla="*/ 0 h 460"/>
                <a:gd name="T60" fmla="*/ 0 w 444"/>
                <a:gd name="T61" fmla="*/ 0 h 460"/>
                <a:gd name="T62" fmla="*/ 0 w 444"/>
                <a:gd name="T63" fmla="*/ 0 h 460"/>
                <a:gd name="T64" fmla="*/ 0 w 444"/>
                <a:gd name="T65" fmla="*/ 0 h 460"/>
                <a:gd name="T66" fmla="*/ 0 w 444"/>
                <a:gd name="T67" fmla="*/ 0 h 460"/>
                <a:gd name="T68" fmla="*/ 0 w 444"/>
                <a:gd name="T69" fmla="*/ 0 h 460"/>
                <a:gd name="T70" fmla="*/ 0 w 444"/>
                <a:gd name="T71" fmla="*/ 0 h 4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44" h="460">
                  <a:moveTo>
                    <a:pt x="124" y="399"/>
                  </a:moveTo>
                  <a:lnTo>
                    <a:pt x="0" y="144"/>
                  </a:lnTo>
                  <a:lnTo>
                    <a:pt x="62" y="113"/>
                  </a:lnTo>
                  <a:lnTo>
                    <a:pt x="324" y="262"/>
                  </a:lnTo>
                  <a:lnTo>
                    <a:pt x="230" y="92"/>
                  </a:lnTo>
                  <a:lnTo>
                    <a:pt x="218" y="92"/>
                  </a:lnTo>
                  <a:lnTo>
                    <a:pt x="208" y="92"/>
                  </a:lnTo>
                  <a:lnTo>
                    <a:pt x="196" y="91"/>
                  </a:lnTo>
                  <a:lnTo>
                    <a:pt x="183" y="90"/>
                  </a:lnTo>
                  <a:lnTo>
                    <a:pt x="170" y="62"/>
                  </a:lnTo>
                  <a:lnTo>
                    <a:pt x="297" y="0"/>
                  </a:lnTo>
                  <a:lnTo>
                    <a:pt x="311" y="28"/>
                  </a:lnTo>
                  <a:lnTo>
                    <a:pt x="305" y="38"/>
                  </a:lnTo>
                  <a:lnTo>
                    <a:pt x="297" y="49"/>
                  </a:lnTo>
                  <a:lnTo>
                    <a:pt x="290" y="58"/>
                  </a:lnTo>
                  <a:lnTo>
                    <a:pt x="283" y="66"/>
                  </a:lnTo>
                  <a:lnTo>
                    <a:pt x="381" y="273"/>
                  </a:lnTo>
                  <a:lnTo>
                    <a:pt x="393" y="272"/>
                  </a:lnTo>
                  <a:lnTo>
                    <a:pt x="406" y="272"/>
                  </a:lnTo>
                  <a:lnTo>
                    <a:pt x="419" y="272"/>
                  </a:lnTo>
                  <a:lnTo>
                    <a:pt x="431" y="273"/>
                  </a:lnTo>
                  <a:lnTo>
                    <a:pt x="444" y="300"/>
                  </a:lnTo>
                  <a:lnTo>
                    <a:pt x="326" y="358"/>
                  </a:lnTo>
                  <a:lnTo>
                    <a:pt x="93" y="225"/>
                  </a:lnTo>
                  <a:lnTo>
                    <a:pt x="174" y="374"/>
                  </a:lnTo>
                  <a:lnTo>
                    <a:pt x="184" y="374"/>
                  </a:lnTo>
                  <a:lnTo>
                    <a:pt x="195" y="374"/>
                  </a:lnTo>
                  <a:lnTo>
                    <a:pt x="205" y="376"/>
                  </a:lnTo>
                  <a:lnTo>
                    <a:pt x="216" y="378"/>
                  </a:lnTo>
                  <a:lnTo>
                    <a:pt x="230" y="405"/>
                  </a:lnTo>
                  <a:lnTo>
                    <a:pt x="118" y="460"/>
                  </a:lnTo>
                  <a:lnTo>
                    <a:pt x="104" y="433"/>
                  </a:lnTo>
                  <a:lnTo>
                    <a:pt x="108" y="424"/>
                  </a:lnTo>
                  <a:lnTo>
                    <a:pt x="114" y="415"/>
                  </a:lnTo>
                  <a:lnTo>
                    <a:pt x="119" y="407"/>
                  </a:lnTo>
                  <a:lnTo>
                    <a:pt x="124" y="399"/>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6" name="Freeform 45">
              <a:extLst>
                <a:ext uri="{FF2B5EF4-FFF2-40B4-BE49-F238E27FC236}">
                  <a16:creationId xmlns:a16="http://schemas.microsoft.com/office/drawing/2014/main" id="{794E9140-E2D6-6AFE-C20B-CD8DE9B1B5D1}"/>
                </a:ext>
              </a:extLst>
            </p:cNvPr>
            <p:cNvSpPr>
              <a:spLocks/>
            </p:cNvSpPr>
            <p:nvPr userDrawn="1"/>
          </p:nvSpPr>
          <p:spPr bwMode="auto">
            <a:xfrm>
              <a:off x="954088" y="708025"/>
              <a:ext cx="31750" cy="41275"/>
            </a:xfrm>
            <a:custGeom>
              <a:avLst/>
              <a:gdLst>
                <a:gd name="T0" fmla="*/ 0 w 274"/>
                <a:gd name="T1" fmla="*/ 0 h 366"/>
                <a:gd name="T2" fmla="*/ 0 w 274"/>
                <a:gd name="T3" fmla="*/ 0 h 366"/>
                <a:gd name="T4" fmla="*/ 0 w 274"/>
                <a:gd name="T5" fmla="*/ 0 h 366"/>
                <a:gd name="T6" fmla="*/ 0 w 274"/>
                <a:gd name="T7" fmla="*/ 0 h 366"/>
                <a:gd name="T8" fmla="*/ 0 w 274"/>
                <a:gd name="T9" fmla="*/ 0 h 366"/>
                <a:gd name="T10" fmla="*/ 0 w 274"/>
                <a:gd name="T11" fmla="*/ 0 h 366"/>
                <a:gd name="T12" fmla="*/ 0 w 274"/>
                <a:gd name="T13" fmla="*/ 0 h 366"/>
                <a:gd name="T14" fmla="*/ 0 w 274"/>
                <a:gd name="T15" fmla="*/ 0 h 366"/>
                <a:gd name="T16" fmla="*/ 0 w 274"/>
                <a:gd name="T17" fmla="*/ 0 h 366"/>
                <a:gd name="T18" fmla="*/ 0 w 274"/>
                <a:gd name="T19" fmla="*/ 0 h 366"/>
                <a:gd name="T20" fmla="*/ 0 w 274"/>
                <a:gd name="T21" fmla="*/ 0 h 366"/>
                <a:gd name="T22" fmla="*/ 0 w 274"/>
                <a:gd name="T23" fmla="*/ 0 h 366"/>
                <a:gd name="T24" fmla="*/ 0 w 274"/>
                <a:gd name="T25" fmla="*/ 0 h 366"/>
                <a:gd name="T26" fmla="*/ 0 w 274"/>
                <a:gd name="T27" fmla="*/ 0 h 366"/>
                <a:gd name="T28" fmla="*/ 0 w 274"/>
                <a:gd name="T29" fmla="*/ 0 h 366"/>
                <a:gd name="T30" fmla="*/ 0 w 274"/>
                <a:gd name="T31" fmla="*/ 0 h 366"/>
                <a:gd name="T32" fmla="*/ 0 w 274"/>
                <a:gd name="T33" fmla="*/ 0 h 366"/>
                <a:gd name="T34" fmla="*/ 0 w 274"/>
                <a:gd name="T35" fmla="*/ 0 h 366"/>
                <a:gd name="T36" fmla="*/ 0 w 274"/>
                <a:gd name="T37" fmla="*/ 0 h 366"/>
                <a:gd name="T38" fmla="*/ 0 w 274"/>
                <a:gd name="T39" fmla="*/ 0 h 366"/>
                <a:gd name="T40" fmla="*/ 0 w 274"/>
                <a:gd name="T41" fmla="*/ 0 h 366"/>
                <a:gd name="T42" fmla="*/ 0 w 274"/>
                <a:gd name="T43" fmla="*/ 0 h 366"/>
                <a:gd name="T44" fmla="*/ 0 w 274"/>
                <a:gd name="T45" fmla="*/ 0 h 366"/>
                <a:gd name="T46" fmla="*/ 0 w 274"/>
                <a:gd name="T47" fmla="*/ 0 h 366"/>
                <a:gd name="T48" fmla="*/ 0 w 274"/>
                <a:gd name="T49" fmla="*/ 0 h 366"/>
                <a:gd name="T50" fmla="*/ 0 w 274"/>
                <a:gd name="T51" fmla="*/ 0 h 366"/>
                <a:gd name="T52" fmla="*/ 0 w 274"/>
                <a:gd name="T53" fmla="*/ 0 h 366"/>
                <a:gd name="T54" fmla="*/ 0 w 274"/>
                <a:gd name="T55" fmla="*/ 0 h 366"/>
                <a:gd name="T56" fmla="*/ 0 w 274"/>
                <a:gd name="T57" fmla="*/ 0 h 366"/>
                <a:gd name="T58" fmla="*/ 0 w 274"/>
                <a:gd name="T59" fmla="*/ 0 h 366"/>
                <a:gd name="T60" fmla="*/ 0 w 274"/>
                <a:gd name="T61" fmla="*/ 0 h 366"/>
                <a:gd name="T62" fmla="*/ 0 w 274"/>
                <a:gd name="T63" fmla="*/ 0 h 366"/>
                <a:gd name="T64" fmla="*/ 0 w 274"/>
                <a:gd name="T65" fmla="*/ 0 h 366"/>
                <a:gd name="T66" fmla="*/ 0 w 274"/>
                <a:gd name="T67" fmla="*/ 0 h 366"/>
                <a:gd name="T68" fmla="*/ 0 w 274"/>
                <a:gd name="T69" fmla="*/ 0 h 366"/>
                <a:gd name="T70" fmla="*/ 0 w 274"/>
                <a:gd name="T71" fmla="*/ 0 h 366"/>
                <a:gd name="T72" fmla="*/ 0 w 274"/>
                <a:gd name="T73" fmla="*/ 0 h 366"/>
                <a:gd name="T74" fmla="*/ 0 w 274"/>
                <a:gd name="T75" fmla="*/ 0 h 366"/>
                <a:gd name="T76" fmla="*/ 0 w 274"/>
                <a:gd name="T77" fmla="*/ 0 h 366"/>
                <a:gd name="T78" fmla="*/ 0 w 274"/>
                <a:gd name="T79" fmla="*/ 0 h 366"/>
                <a:gd name="T80" fmla="*/ 0 w 274"/>
                <a:gd name="T81" fmla="*/ 0 h 366"/>
                <a:gd name="T82" fmla="*/ 0 w 274"/>
                <a:gd name="T83" fmla="*/ 0 h 366"/>
                <a:gd name="T84" fmla="*/ 0 w 274"/>
                <a:gd name="T85" fmla="*/ 0 h 366"/>
                <a:gd name="T86" fmla="*/ 0 w 274"/>
                <a:gd name="T87" fmla="*/ 0 h 366"/>
                <a:gd name="T88" fmla="*/ 0 w 274"/>
                <a:gd name="T89" fmla="*/ 0 h 366"/>
                <a:gd name="T90" fmla="*/ 0 w 274"/>
                <a:gd name="T91" fmla="*/ 0 h 366"/>
                <a:gd name="T92" fmla="*/ 0 w 274"/>
                <a:gd name="T93" fmla="*/ 0 h 366"/>
                <a:gd name="T94" fmla="*/ 0 w 274"/>
                <a:gd name="T95" fmla="*/ 0 h 366"/>
                <a:gd name="T96" fmla="*/ 0 w 274"/>
                <a:gd name="T97" fmla="*/ 0 h 366"/>
                <a:gd name="T98" fmla="*/ 0 w 274"/>
                <a:gd name="T99" fmla="*/ 0 h 366"/>
                <a:gd name="T100" fmla="*/ 0 w 274"/>
                <a:gd name="T101" fmla="*/ 0 h 366"/>
                <a:gd name="T102" fmla="*/ 0 w 274"/>
                <a:gd name="T103" fmla="*/ 0 h 366"/>
                <a:gd name="T104" fmla="*/ 0 w 274"/>
                <a:gd name="T105" fmla="*/ 0 h 366"/>
                <a:gd name="T106" fmla="*/ 0 w 274"/>
                <a:gd name="T107" fmla="*/ 0 h 366"/>
                <a:gd name="T108" fmla="*/ 0 w 274"/>
                <a:gd name="T109" fmla="*/ 0 h 366"/>
                <a:gd name="T110" fmla="*/ 0 w 274"/>
                <a:gd name="T111" fmla="*/ 0 h 366"/>
                <a:gd name="T112" fmla="*/ 0 w 274"/>
                <a:gd name="T113" fmla="*/ 0 h 366"/>
                <a:gd name="T114" fmla="*/ 0 w 274"/>
                <a:gd name="T115" fmla="*/ 0 h 366"/>
                <a:gd name="T116" fmla="*/ 0 w 274"/>
                <a:gd name="T117" fmla="*/ 0 h 366"/>
                <a:gd name="T118" fmla="*/ 0 w 274"/>
                <a:gd name="T119" fmla="*/ 0 h 366"/>
                <a:gd name="T120" fmla="*/ 0 w 274"/>
                <a:gd name="T121" fmla="*/ 0 h 366"/>
                <a:gd name="T122" fmla="*/ 0 w 274"/>
                <a:gd name="T123" fmla="*/ 0 h 3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4" h="366">
                  <a:moveTo>
                    <a:pt x="124" y="9"/>
                  </a:moveTo>
                  <a:lnTo>
                    <a:pt x="146" y="5"/>
                  </a:lnTo>
                  <a:lnTo>
                    <a:pt x="170" y="1"/>
                  </a:lnTo>
                  <a:lnTo>
                    <a:pt x="193" y="0"/>
                  </a:lnTo>
                  <a:lnTo>
                    <a:pt x="213" y="0"/>
                  </a:lnTo>
                  <a:lnTo>
                    <a:pt x="234" y="95"/>
                  </a:lnTo>
                  <a:lnTo>
                    <a:pt x="196" y="104"/>
                  </a:lnTo>
                  <a:lnTo>
                    <a:pt x="189" y="93"/>
                  </a:lnTo>
                  <a:lnTo>
                    <a:pt x="181" y="83"/>
                  </a:lnTo>
                  <a:lnTo>
                    <a:pt x="174" y="72"/>
                  </a:lnTo>
                  <a:lnTo>
                    <a:pt x="169" y="62"/>
                  </a:lnTo>
                  <a:lnTo>
                    <a:pt x="158" y="59"/>
                  </a:lnTo>
                  <a:lnTo>
                    <a:pt x="146" y="59"/>
                  </a:lnTo>
                  <a:lnTo>
                    <a:pt x="133" y="59"/>
                  </a:lnTo>
                  <a:lnTo>
                    <a:pt x="118" y="63"/>
                  </a:lnTo>
                  <a:lnTo>
                    <a:pt x="108" y="65"/>
                  </a:lnTo>
                  <a:lnTo>
                    <a:pt x="100" y="68"/>
                  </a:lnTo>
                  <a:lnTo>
                    <a:pt x="93" y="73"/>
                  </a:lnTo>
                  <a:lnTo>
                    <a:pt x="86" y="79"/>
                  </a:lnTo>
                  <a:lnTo>
                    <a:pt x="81" y="85"/>
                  </a:lnTo>
                  <a:lnTo>
                    <a:pt x="79" y="92"/>
                  </a:lnTo>
                  <a:lnTo>
                    <a:pt x="78" y="96"/>
                  </a:lnTo>
                  <a:lnTo>
                    <a:pt x="78" y="101"/>
                  </a:lnTo>
                  <a:lnTo>
                    <a:pt x="78" y="106"/>
                  </a:lnTo>
                  <a:lnTo>
                    <a:pt x="79" y="111"/>
                  </a:lnTo>
                  <a:lnTo>
                    <a:pt x="80" y="117"/>
                  </a:lnTo>
                  <a:lnTo>
                    <a:pt x="83" y="122"/>
                  </a:lnTo>
                  <a:lnTo>
                    <a:pt x="86" y="127"/>
                  </a:lnTo>
                  <a:lnTo>
                    <a:pt x="91" y="130"/>
                  </a:lnTo>
                  <a:lnTo>
                    <a:pt x="95" y="135"/>
                  </a:lnTo>
                  <a:lnTo>
                    <a:pt x="100" y="137"/>
                  </a:lnTo>
                  <a:lnTo>
                    <a:pt x="105" y="140"/>
                  </a:lnTo>
                  <a:lnTo>
                    <a:pt x="112" y="142"/>
                  </a:lnTo>
                  <a:lnTo>
                    <a:pt x="125" y="145"/>
                  </a:lnTo>
                  <a:lnTo>
                    <a:pt x="140" y="148"/>
                  </a:lnTo>
                  <a:lnTo>
                    <a:pt x="156" y="150"/>
                  </a:lnTo>
                  <a:lnTo>
                    <a:pt x="172" y="152"/>
                  </a:lnTo>
                  <a:lnTo>
                    <a:pt x="188" y="156"/>
                  </a:lnTo>
                  <a:lnTo>
                    <a:pt x="203" y="160"/>
                  </a:lnTo>
                  <a:lnTo>
                    <a:pt x="219" y="165"/>
                  </a:lnTo>
                  <a:lnTo>
                    <a:pt x="233" y="172"/>
                  </a:lnTo>
                  <a:lnTo>
                    <a:pt x="240" y="176"/>
                  </a:lnTo>
                  <a:lnTo>
                    <a:pt x="246" y="181"/>
                  </a:lnTo>
                  <a:lnTo>
                    <a:pt x="252" y="186"/>
                  </a:lnTo>
                  <a:lnTo>
                    <a:pt x="257" y="193"/>
                  </a:lnTo>
                  <a:lnTo>
                    <a:pt x="261" y="200"/>
                  </a:lnTo>
                  <a:lnTo>
                    <a:pt x="266" y="207"/>
                  </a:lnTo>
                  <a:lnTo>
                    <a:pt x="269" y="216"/>
                  </a:lnTo>
                  <a:lnTo>
                    <a:pt x="271" y="226"/>
                  </a:lnTo>
                  <a:lnTo>
                    <a:pt x="273" y="237"/>
                  </a:lnTo>
                  <a:lnTo>
                    <a:pt x="274" y="247"/>
                  </a:lnTo>
                  <a:lnTo>
                    <a:pt x="273" y="257"/>
                  </a:lnTo>
                  <a:lnTo>
                    <a:pt x="271" y="268"/>
                  </a:lnTo>
                  <a:lnTo>
                    <a:pt x="268" y="277"/>
                  </a:lnTo>
                  <a:lnTo>
                    <a:pt x="264" y="287"/>
                  </a:lnTo>
                  <a:lnTo>
                    <a:pt x="258" y="296"/>
                  </a:lnTo>
                  <a:lnTo>
                    <a:pt x="251" y="305"/>
                  </a:lnTo>
                  <a:lnTo>
                    <a:pt x="244" y="313"/>
                  </a:lnTo>
                  <a:lnTo>
                    <a:pt x="234" y="322"/>
                  </a:lnTo>
                  <a:lnTo>
                    <a:pt x="225" y="329"/>
                  </a:lnTo>
                  <a:lnTo>
                    <a:pt x="213" y="335"/>
                  </a:lnTo>
                  <a:lnTo>
                    <a:pt x="200" y="342"/>
                  </a:lnTo>
                  <a:lnTo>
                    <a:pt x="187" y="347"/>
                  </a:lnTo>
                  <a:lnTo>
                    <a:pt x="172" y="352"/>
                  </a:lnTo>
                  <a:lnTo>
                    <a:pt x="156" y="356"/>
                  </a:lnTo>
                  <a:lnTo>
                    <a:pt x="136" y="361"/>
                  </a:lnTo>
                  <a:lnTo>
                    <a:pt x="114" y="363"/>
                  </a:lnTo>
                  <a:lnTo>
                    <a:pt x="93" y="365"/>
                  </a:lnTo>
                  <a:lnTo>
                    <a:pt x="74" y="366"/>
                  </a:lnTo>
                  <a:lnTo>
                    <a:pt x="54" y="274"/>
                  </a:lnTo>
                  <a:lnTo>
                    <a:pt x="91" y="266"/>
                  </a:lnTo>
                  <a:lnTo>
                    <a:pt x="99" y="276"/>
                  </a:lnTo>
                  <a:lnTo>
                    <a:pt x="107" y="288"/>
                  </a:lnTo>
                  <a:lnTo>
                    <a:pt x="114" y="299"/>
                  </a:lnTo>
                  <a:lnTo>
                    <a:pt x="119" y="309"/>
                  </a:lnTo>
                  <a:lnTo>
                    <a:pt x="127" y="310"/>
                  </a:lnTo>
                  <a:lnTo>
                    <a:pt x="137" y="310"/>
                  </a:lnTo>
                  <a:lnTo>
                    <a:pt x="148" y="309"/>
                  </a:lnTo>
                  <a:lnTo>
                    <a:pt x="159" y="308"/>
                  </a:lnTo>
                  <a:lnTo>
                    <a:pt x="169" y="305"/>
                  </a:lnTo>
                  <a:lnTo>
                    <a:pt x="177" y="300"/>
                  </a:lnTo>
                  <a:lnTo>
                    <a:pt x="184" y="296"/>
                  </a:lnTo>
                  <a:lnTo>
                    <a:pt x="190" y="291"/>
                  </a:lnTo>
                  <a:lnTo>
                    <a:pt x="194" y="285"/>
                  </a:lnTo>
                  <a:lnTo>
                    <a:pt x="197" y="277"/>
                  </a:lnTo>
                  <a:lnTo>
                    <a:pt x="197" y="269"/>
                  </a:lnTo>
                  <a:lnTo>
                    <a:pt x="196" y="260"/>
                  </a:lnTo>
                  <a:lnTo>
                    <a:pt x="195" y="255"/>
                  </a:lnTo>
                  <a:lnTo>
                    <a:pt x="192" y="250"/>
                  </a:lnTo>
                  <a:lnTo>
                    <a:pt x="189" y="245"/>
                  </a:lnTo>
                  <a:lnTo>
                    <a:pt x="184" y="242"/>
                  </a:lnTo>
                  <a:lnTo>
                    <a:pt x="180" y="239"/>
                  </a:lnTo>
                  <a:lnTo>
                    <a:pt x="175" y="236"/>
                  </a:lnTo>
                  <a:lnTo>
                    <a:pt x="170" y="234"/>
                  </a:lnTo>
                  <a:lnTo>
                    <a:pt x="163" y="232"/>
                  </a:lnTo>
                  <a:lnTo>
                    <a:pt x="135" y="226"/>
                  </a:lnTo>
                  <a:lnTo>
                    <a:pt x="103" y="221"/>
                  </a:lnTo>
                  <a:lnTo>
                    <a:pt x="86" y="218"/>
                  </a:lnTo>
                  <a:lnTo>
                    <a:pt x="70" y="214"/>
                  </a:lnTo>
                  <a:lnTo>
                    <a:pt x="55" y="208"/>
                  </a:lnTo>
                  <a:lnTo>
                    <a:pt x="40" y="202"/>
                  </a:lnTo>
                  <a:lnTo>
                    <a:pt x="34" y="198"/>
                  </a:lnTo>
                  <a:lnTo>
                    <a:pt x="27" y="193"/>
                  </a:lnTo>
                  <a:lnTo>
                    <a:pt x="21" y="187"/>
                  </a:lnTo>
                  <a:lnTo>
                    <a:pt x="17" y="181"/>
                  </a:lnTo>
                  <a:lnTo>
                    <a:pt x="11" y="174"/>
                  </a:lnTo>
                  <a:lnTo>
                    <a:pt x="7" y="166"/>
                  </a:lnTo>
                  <a:lnTo>
                    <a:pt x="4" y="158"/>
                  </a:lnTo>
                  <a:lnTo>
                    <a:pt x="2" y="148"/>
                  </a:lnTo>
                  <a:lnTo>
                    <a:pt x="0" y="138"/>
                  </a:lnTo>
                  <a:lnTo>
                    <a:pt x="0" y="126"/>
                  </a:lnTo>
                  <a:lnTo>
                    <a:pt x="0" y="115"/>
                  </a:lnTo>
                  <a:lnTo>
                    <a:pt x="2" y="105"/>
                  </a:lnTo>
                  <a:lnTo>
                    <a:pt x="5" y="94"/>
                  </a:lnTo>
                  <a:lnTo>
                    <a:pt x="10" y="84"/>
                  </a:lnTo>
                  <a:lnTo>
                    <a:pt x="16" y="74"/>
                  </a:lnTo>
                  <a:lnTo>
                    <a:pt x="23" y="65"/>
                  </a:lnTo>
                  <a:lnTo>
                    <a:pt x="31" y="55"/>
                  </a:lnTo>
                  <a:lnTo>
                    <a:pt x="41" y="47"/>
                  </a:lnTo>
                  <a:lnTo>
                    <a:pt x="51" y="38"/>
                  </a:lnTo>
                  <a:lnTo>
                    <a:pt x="64" y="31"/>
                  </a:lnTo>
                  <a:lnTo>
                    <a:pt x="77" y="25"/>
                  </a:lnTo>
                  <a:lnTo>
                    <a:pt x="92" y="18"/>
                  </a:lnTo>
                  <a:lnTo>
                    <a:pt x="107" y="13"/>
                  </a:lnTo>
                  <a:lnTo>
                    <a:pt x="124" y="9"/>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7" name="Freeform 46">
              <a:extLst>
                <a:ext uri="{FF2B5EF4-FFF2-40B4-BE49-F238E27FC236}">
                  <a16:creationId xmlns:a16="http://schemas.microsoft.com/office/drawing/2014/main" id="{8659FC67-DC6F-36E0-B316-71291C1D7410}"/>
                </a:ext>
              </a:extLst>
            </p:cNvPr>
            <p:cNvSpPr>
              <a:spLocks/>
            </p:cNvSpPr>
            <p:nvPr userDrawn="1"/>
          </p:nvSpPr>
          <p:spPr bwMode="auto">
            <a:xfrm>
              <a:off x="915988" y="715963"/>
              <a:ext cx="22225" cy="38100"/>
            </a:xfrm>
            <a:custGeom>
              <a:avLst/>
              <a:gdLst>
                <a:gd name="T0" fmla="*/ 0 w 195"/>
                <a:gd name="T1" fmla="*/ 0 h 347"/>
                <a:gd name="T2" fmla="*/ 0 w 195"/>
                <a:gd name="T3" fmla="*/ 0 h 347"/>
                <a:gd name="T4" fmla="*/ 0 w 195"/>
                <a:gd name="T5" fmla="*/ 0 h 347"/>
                <a:gd name="T6" fmla="*/ 0 w 195"/>
                <a:gd name="T7" fmla="*/ 0 h 347"/>
                <a:gd name="T8" fmla="*/ 0 w 195"/>
                <a:gd name="T9" fmla="*/ 0 h 347"/>
                <a:gd name="T10" fmla="*/ 0 w 195"/>
                <a:gd name="T11" fmla="*/ 0 h 347"/>
                <a:gd name="T12" fmla="*/ 0 w 195"/>
                <a:gd name="T13" fmla="*/ 0 h 347"/>
                <a:gd name="T14" fmla="*/ 0 w 195"/>
                <a:gd name="T15" fmla="*/ 0 h 347"/>
                <a:gd name="T16" fmla="*/ 0 w 195"/>
                <a:gd name="T17" fmla="*/ 0 h 347"/>
                <a:gd name="T18" fmla="*/ 0 w 195"/>
                <a:gd name="T19" fmla="*/ 0 h 347"/>
                <a:gd name="T20" fmla="*/ 0 w 195"/>
                <a:gd name="T21" fmla="*/ 0 h 347"/>
                <a:gd name="T22" fmla="*/ 0 w 195"/>
                <a:gd name="T23" fmla="*/ 0 h 347"/>
                <a:gd name="T24" fmla="*/ 0 w 195"/>
                <a:gd name="T25" fmla="*/ 0 h 347"/>
                <a:gd name="T26" fmla="*/ 0 w 195"/>
                <a:gd name="T27" fmla="*/ 0 h 347"/>
                <a:gd name="T28" fmla="*/ 0 w 195"/>
                <a:gd name="T29" fmla="*/ 0 h 347"/>
                <a:gd name="T30" fmla="*/ 0 w 195"/>
                <a:gd name="T31" fmla="*/ 0 h 347"/>
                <a:gd name="T32" fmla="*/ 0 w 195"/>
                <a:gd name="T33" fmla="*/ 0 h 347"/>
                <a:gd name="T34" fmla="*/ 0 w 195"/>
                <a:gd name="T35" fmla="*/ 0 h 347"/>
                <a:gd name="T36" fmla="*/ 0 w 195"/>
                <a:gd name="T37" fmla="*/ 0 h 347"/>
                <a:gd name="T38" fmla="*/ 0 w 195"/>
                <a:gd name="T39" fmla="*/ 0 h 347"/>
                <a:gd name="T40" fmla="*/ 0 w 195"/>
                <a:gd name="T41" fmla="*/ 0 h 347"/>
                <a:gd name="T42" fmla="*/ 0 w 195"/>
                <a:gd name="T43" fmla="*/ 0 h 347"/>
                <a:gd name="T44" fmla="*/ 0 w 195"/>
                <a:gd name="T45" fmla="*/ 0 h 347"/>
                <a:gd name="T46" fmla="*/ 0 w 195"/>
                <a:gd name="T47" fmla="*/ 0 h 347"/>
                <a:gd name="T48" fmla="*/ 0 w 195"/>
                <a:gd name="T49" fmla="*/ 0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5" h="347">
                  <a:moveTo>
                    <a:pt x="168" y="0"/>
                  </a:moveTo>
                  <a:lnTo>
                    <a:pt x="171" y="31"/>
                  </a:lnTo>
                  <a:lnTo>
                    <a:pt x="161" y="38"/>
                  </a:lnTo>
                  <a:lnTo>
                    <a:pt x="150" y="44"/>
                  </a:lnTo>
                  <a:lnTo>
                    <a:pt x="139" y="51"/>
                  </a:lnTo>
                  <a:lnTo>
                    <a:pt x="127" y="56"/>
                  </a:lnTo>
                  <a:lnTo>
                    <a:pt x="146" y="285"/>
                  </a:lnTo>
                  <a:lnTo>
                    <a:pt x="158" y="287"/>
                  </a:lnTo>
                  <a:lnTo>
                    <a:pt x="169" y="292"/>
                  </a:lnTo>
                  <a:lnTo>
                    <a:pt x="181" y="297"/>
                  </a:lnTo>
                  <a:lnTo>
                    <a:pt x="193" y="302"/>
                  </a:lnTo>
                  <a:lnTo>
                    <a:pt x="195" y="333"/>
                  </a:lnTo>
                  <a:lnTo>
                    <a:pt x="26" y="347"/>
                  </a:lnTo>
                  <a:lnTo>
                    <a:pt x="24" y="316"/>
                  </a:lnTo>
                  <a:lnTo>
                    <a:pt x="34" y="309"/>
                  </a:lnTo>
                  <a:lnTo>
                    <a:pt x="45" y="302"/>
                  </a:lnTo>
                  <a:lnTo>
                    <a:pt x="57" y="296"/>
                  </a:lnTo>
                  <a:lnTo>
                    <a:pt x="67" y="292"/>
                  </a:lnTo>
                  <a:lnTo>
                    <a:pt x="48" y="62"/>
                  </a:lnTo>
                  <a:lnTo>
                    <a:pt x="37" y="59"/>
                  </a:lnTo>
                  <a:lnTo>
                    <a:pt x="25" y="55"/>
                  </a:lnTo>
                  <a:lnTo>
                    <a:pt x="13" y="50"/>
                  </a:lnTo>
                  <a:lnTo>
                    <a:pt x="2" y="43"/>
                  </a:lnTo>
                  <a:lnTo>
                    <a:pt x="0" y="14"/>
                  </a:lnTo>
                  <a:lnTo>
                    <a:pt x="168"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8" name="Freeform 47">
              <a:extLst>
                <a:ext uri="{FF2B5EF4-FFF2-40B4-BE49-F238E27FC236}">
                  <a16:creationId xmlns:a16="http://schemas.microsoft.com/office/drawing/2014/main" id="{3F8983FE-8D4D-354C-0CBC-14DBDF9B1C7D}"/>
                </a:ext>
              </a:extLst>
            </p:cNvPr>
            <p:cNvSpPr>
              <a:spLocks/>
            </p:cNvSpPr>
            <p:nvPr userDrawn="1"/>
          </p:nvSpPr>
          <p:spPr bwMode="auto">
            <a:xfrm>
              <a:off x="868363" y="715963"/>
              <a:ext cx="26988" cy="39688"/>
            </a:xfrm>
            <a:custGeom>
              <a:avLst/>
              <a:gdLst>
                <a:gd name="T0" fmla="*/ 0 w 243"/>
                <a:gd name="T1" fmla="*/ 0 h 344"/>
                <a:gd name="T2" fmla="*/ 0 w 243"/>
                <a:gd name="T3" fmla="*/ 0 h 344"/>
                <a:gd name="T4" fmla="*/ 0 w 243"/>
                <a:gd name="T5" fmla="*/ 0 h 344"/>
                <a:gd name="T6" fmla="*/ 0 w 243"/>
                <a:gd name="T7" fmla="*/ 0 h 344"/>
                <a:gd name="T8" fmla="*/ 0 w 243"/>
                <a:gd name="T9" fmla="*/ 0 h 344"/>
                <a:gd name="T10" fmla="*/ 0 w 243"/>
                <a:gd name="T11" fmla="*/ 0 h 344"/>
                <a:gd name="T12" fmla="*/ 0 w 243"/>
                <a:gd name="T13" fmla="*/ 0 h 344"/>
                <a:gd name="T14" fmla="*/ 0 w 243"/>
                <a:gd name="T15" fmla="*/ 0 h 344"/>
                <a:gd name="T16" fmla="*/ 0 w 243"/>
                <a:gd name="T17" fmla="*/ 0 h 344"/>
                <a:gd name="T18" fmla="*/ 0 w 243"/>
                <a:gd name="T19" fmla="*/ 0 h 344"/>
                <a:gd name="T20" fmla="*/ 0 w 243"/>
                <a:gd name="T21" fmla="*/ 0 h 344"/>
                <a:gd name="T22" fmla="*/ 0 w 243"/>
                <a:gd name="T23" fmla="*/ 0 h 344"/>
                <a:gd name="T24" fmla="*/ 0 w 243"/>
                <a:gd name="T25" fmla="*/ 0 h 344"/>
                <a:gd name="T26" fmla="*/ 0 w 243"/>
                <a:gd name="T27" fmla="*/ 0 h 344"/>
                <a:gd name="T28" fmla="*/ 0 w 243"/>
                <a:gd name="T29" fmla="*/ 0 h 344"/>
                <a:gd name="T30" fmla="*/ 0 w 243"/>
                <a:gd name="T31" fmla="*/ 0 h 344"/>
                <a:gd name="T32" fmla="*/ 0 w 243"/>
                <a:gd name="T33" fmla="*/ 0 h 344"/>
                <a:gd name="T34" fmla="*/ 0 w 243"/>
                <a:gd name="T35" fmla="*/ 0 h 344"/>
                <a:gd name="T36" fmla="*/ 0 w 243"/>
                <a:gd name="T37" fmla="*/ 0 h 344"/>
                <a:gd name="T38" fmla="*/ 0 w 243"/>
                <a:gd name="T39" fmla="*/ 0 h 344"/>
                <a:gd name="T40" fmla="*/ 0 w 243"/>
                <a:gd name="T41" fmla="*/ 0 h 344"/>
                <a:gd name="T42" fmla="*/ 0 w 243"/>
                <a:gd name="T43" fmla="*/ 0 h 344"/>
                <a:gd name="T44" fmla="*/ 0 w 243"/>
                <a:gd name="T45" fmla="*/ 0 h 344"/>
                <a:gd name="T46" fmla="*/ 0 w 243"/>
                <a:gd name="T47" fmla="*/ 0 h 344"/>
                <a:gd name="T48" fmla="*/ 0 w 243"/>
                <a:gd name="T49" fmla="*/ 0 h 344"/>
                <a:gd name="T50" fmla="*/ 0 w 243"/>
                <a:gd name="T51" fmla="*/ 0 h 344"/>
                <a:gd name="T52" fmla="*/ 0 w 243"/>
                <a:gd name="T53" fmla="*/ 0 h 344"/>
                <a:gd name="T54" fmla="*/ 0 w 243"/>
                <a:gd name="T55" fmla="*/ 0 h 344"/>
                <a:gd name="T56" fmla="*/ 0 w 243"/>
                <a:gd name="T57" fmla="*/ 0 h 344"/>
                <a:gd name="T58" fmla="*/ 0 w 243"/>
                <a:gd name="T59" fmla="*/ 0 h 344"/>
                <a:gd name="T60" fmla="*/ 0 w 243"/>
                <a:gd name="T61" fmla="*/ 0 h 344"/>
                <a:gd name="T62" fmla="*/ 0 w 243"/>
                <a:gd name="T63" fmla="*/ 0 h 344"/>
                <a:gd name="T64" fmla="*/ 0 w 243"/>
                <a:gd name="T65" fmla="*/ 0 h 344"/>
                <a:gd name="T66" fmla="*/ 0 w 243"/>
                <a:gd name="T67" fmla="*/ 0 h 344"/>
                <a:gd name="T68" fmla="*/ 0 w 243"/>
                <a:gd name="T69" fmla="*/ 0 h 344"/>
                <a:gd name="T70" fmla="*/ 0 w 243"/>
                <a:gd name="T71" fmla="*/ 0 h 344"/>
                <a:gd name="T72" fmla="*/ 0 w 243"/>
                <a:gd name="T73" fmla="*/ 0 h 344"/>
                <a:gd name="T74" fmla="*/ 0 w 243"/>
                <a:gd name="T75" fmla="*/ 0 h 344"/>
                <a:gd name="T76" fmla="*/ 0 w 243"/>
                <a:gd name="T77" fmla="*/ 0 h 344"/>
                <a:gd name="T78" fmla="*/ 0 w 243"/>
                <a:gd name="T79" fmla="*/ 0 h 344"/>
                <a:gd name="T80" fmla="*/ 0 w 243"/>
                <a:gd name="T81" fmla="*/ 0 h 344"/>
                <a:gd name="T82" fmla="*/ 0 w 243"/>
                <a:gd name="T83" fmla="*/ 0 h 344"/>
                <a:gd name="T84" fmla="*/ 0 w 243"/>
                <a:gd name="T85" fmla="*/ 0 h 344"/>
                <a:gd name="T86" fmla="*/ 0 w 243"/>
                <a:gd name="T87" fmla="*/ 0 h 344"/>
                <a:gd name="T88" fmla="*/ 0 w 243"/>
                <a:gd name="T89" fmla="*/ 0 h 344"/>
                <a:gd name="T90" fmla="*/ 0 w 243"/>
                <a:gd name="T91" fmla="*/ 0 h 344"/>
                <a:gd name="T92" fmla="*/ 0 w 243"/>
                <a:gd name="T93" fmla="*/ 0 h 344"/>
                <a:gd name="T94" fmla="*/ 0 w 243"/>
                <a:gd name="T95" fmla="*/ 0 h 344"/>
                <a:gd name="T96" fmla="*/ 0 w 243"/>
                <a:gd name="T97" fmla="*/ 0 h 344"/>
                <a:gd name="T98" fmla="*/ 0 w 243"/>
                <a:gd name="T99" fmla="*/ 0 h 344"/>
                <a:gd name="T100" fmla="*/ 0 w 243"/>
                <a:gd name="T101" fmla="*/ 0 h 344"/>
                <a:gd name="T102" fmla="*/ 0 w 243"/>
                <a:gd name="T103" fmla="*/ 0 h 344"/>
                <a:gd name="T104" fmla="*/ 0 w 243"/>
                <a:gd name="T105" fmla="*/ 0 h 344"/>
                <a:gd name="T106" fmla="*/ 0 w 243"/>
                <a:gd name="T107" fmla="*/ 0 h 344"/>
                <a:gd name="T108" fmla="*/ 0 w 243"/>
                <a:gd name="T109" fmla="*/ 0 h 344"/>
                <a:gd name="T110" fmla="*/ 0 w 243"/>
                <a:gd name="T111" fmla="*/ 0 h 344"/>
                <a:gd name="T112" fmla="*/ 0 w 243"/>
                <a:gd name="T113" fmla="*/ 0 h 344"/>
                <a:gd name="T114" fmla="*/ 0 w 243"/>
                <a:gd name="T115" fmla="*/ 0 h 344"/>
                <a:gd name="T116" fmla="*/ 0 w 243"/>
                <a:gd name="T117" fmla="*/ 0 h 344"/>
                <a:gd name="T118" fmla="*/ 0 w 243"/>
                <a:gd name="T119" fmla="*/ 0 h 344"/>
                <a:gd name="T120" fmla="*/ 0 w 243"/>
                <a:gd name="T121" fmla="*/ 0 h 344"/>
                <a:gd name="T122" fmla="*/ 0 w 243"/>
                <a:gd name="T123" fmla="*/ 0 h 3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3" h="344">
                  <a:moveTo>
                    <a:pt x="152" y="0"/>
                  </a:moveTo>
                  <a:lnTo>
                    <a:pt x="176" y="1"/>
                  </a:lnTo>
                  <a:lnTo>
                    <a:pt x="199" y="3"/>
                  </a:lnTo>
                  <a:lnTo>
                    <a:pt x="220" y="7"/>
                  </a:lnTo>
                  <a:lnTo>
                    <a:pt x="240" y="12"/>
                  </a:lnTo>
                  <a:lnTo>
                    <a:pt x="238" y="110"/>
                  </a:lnTo>
                  <a:lnTo>
                    <a:pt x="200" y="109"/>
                  </a:lnTo>
                  <a:lnTo>
                    <a:pt x="195" y="97"/>
                  </a:lnTo>
                  <a:lnTo>
                    <a:pt x="190" y="84"/>
                  </a:lnTo>
                  <a:lnTo>
                    <a:pt x="185" y="72"/>
                  </a:lnTo>
                  <a:lnTo>
                    <a:pt x="182" y="61"/>
                  </a:lnTo>
                  <a:lnTo>
                    <a:pt x="173" y="57"/>
                  </a:lnTo>
                  <a:lnTo>
                    <a:pt x="162" y="53"/>
                  </a:lnTo>
                  <a:lnTo>
                    <a:pt x="149" y="50"/>
                  </a:lnTo>
                  <a:lnTo>
                    <a:pt x="133" y="49"/>
                  </a:lnTo>
                  <a:lnTo>
                    <a:pt x="123" y="49"/>
                  </a:lnTo>
                  <a:lnTo>
                    <a:pt x="115" y="51"/>
                  </a:lnTo>
                  <a:lnTo>
                    <a:pt x="106" y="53"/>
                  </a:lnTo>
                  <a:lnTo>
                    <a:pt x="99" y="58"/>
                  </a:lnTo>
                  <a:lnTo>
                    <a:pt x="93" y="63"/>
                  </a:lnTo>
                  <a:lnTo>
                    <a:pt x="88" y="69"/>
                  </a:lnTo>
                  <a:lnTo>
                    <a:pt x="86" y="73"/>
                  </a:lnTo>
                  <a:lnTo>
                    <a:pt x="85" y="78"/>
                  </a:lnTo>
                  <a:lnTo>
                    <a:pt x="84" y="82"/>
                  </a:lnTo>
                  <a:lnTo>
                    <a:pt x="84" y="87"/>
                  </a:lnTo>
                  <a:lnTo>
                    <a:pt x="84" y="94"/>
                  </a:lnTo>
                  <a:lnTo>
                    <a:pt x="85" y="99"/>
                  </a:lnTo>
                  <a:lnTo>
                    <a:pt x="87" y="104"/>
                  </a:lnTo>
                  <a:lnTo>
                    <a:pt x="90" y="109"/>
                  </a:lnTo>
                  <a:lnTo>
                    <a:pt x="94" y="114"/>
                  </a:lnTo>
                  <a:lnTo>
                    <a:pt x="98" y="118"/>
                  </a:lnTo>
                  <a:lnTo>
                    <a:pt x="103" y="122"/>
                  </a:lnTo>
                  <a:lnTo>
                    <a:pt x="108" y="125"/>
                  </a:lnTo>
                  <a:lnTo>
                    <a:pt x="120" y="132"/>
                  </a:lnTo>
                  <a:lnTo>
                    <a:pt x="134" y="138"/>
                  </a:lnTo>
                  <a:lnTo>
                    <a:pt x="149" y="144"/>
                  </a:lnTo>
                  <a:lnTo>
                    <a:pt x="164" y="151"/>
                  </a:lnTo>
                  <a:lnTo>
                    <a:pt x="179" y="157"/>
                  </a:lnTo>
                  <a:lnTo>
                    <a:pt x="194" y="164"/>
                  </a:lnTo>
                  <a:lnTo>
                    <a:pt x="208" y="173"/>
                  </a:lnTo>
                  <a:lnTo>
                    <a:pt x="219" y="183"/>
                  </a:lnTo>
                  <a:lnTo>
                    <a:pt x="224" y="189"/>
                  </a:lnTo>
                  <a:lnTo>
                    <a:pt x="230" y="195"/>
                  </a:lnTo>
                  <a:lnTo>
                    <a:pt x="234" y="202"/>
                  </a:lnTo>
                  <a:lnTo>
                    <a:pt x="237" y="210"/>
                  </a:lnTo>
                  <a:lnTo>
                    <a:pt x="240" y="217"/>
                  </a:lnTo>
                  <a:lnTo>
                    <a:pt x="242" y="226"/>
                  </a:lnTo>
                  <a:lnTo>
                    <a:pt x="243" y="235"/>
                  </a:lnTo>
                  <a:lnTo>
                    <a:pt x="243" y="246"/>
                  </a:lnTo>
                  <a:lnTo>
                    <a:pt x="242" y="256"/>
                  </a:lnTo>
                  <a:lnTo>
                    <a:pt x="240" y="266"/>
                  </a:lnTo>
                  <a:lnTo>
                    <a:pt x="237" y="276"/>
                  </a:lnTo>
                  <a:lnTo>
                    <a:pt x="233" y="285"/>
                  </a:lnTo>
                  <a:lnTo>
                    <a:pt x="228" y="294"/>
                  </a:lnTo>
                  <a:lnTo>
                    <a:pt x="221" y="303"/>
                  </a:lnTo>
                  <a:lnTo>
                    <a:pt x="213" y="310"/>
                  </a:lnTo>
                  <a:lnTo>
                    <a:pt x="204" y="317"/>
                  </a:lnTo>
                  <a:lnTo>
                    <a:pt x="195" y="323"/>
                  </a:lnTo>
                  <a:lnTo>
                    <a:pt x="184" y="329"/>
                  </a:lnTo>
                  <a:lnTo>
                    <a:pt x="173" y="333"/>
                  </a:lnTo>
                  <a:lnTo>
                    <a:pt x="160" y="338"/>
                  </a:lnTo>
                  <a:lnTo>
                    <a:pt x="146" y="341"/>
                  </a:lnTo>
                  <a:lnTo>
                    <a:pt x="132" y="343"/>
                  </a:lnTo>
                  <a:lnTo>
                    <a:pt x="116" y="344"/>
                  </a:lnTo>
                  <a:lnTo>
                    <a:pt x="100" y="344"/>
                  </a:lnTo>
                  <a:lnTo>
                    <a:pt x="79" y="343"/>
                  </a:lnTo>
                  <a:lnTo>
                    <a:pt x="58" y="341"/>
                  </a:lnTo>
                  <a:lnTo>
                    <a:pt x="37" y="338"/>
                  </a:lnTo>
                  <a:lnTo>
                    <a:pt x="18" y="333"/>
                  </a:lnTo>
                  <a:lnTo>
                    <a:pt x="20" y="239"/>
                  </a:lnTo>
                  <a:lnTo>
                    <a:pt x="58" y="240"/>
                  </a:lnTo>
                  <a:lnTo>
                    <a:pt x="64" y="253"/>
                  </a:lnTo>
                  <a:lnTo>
                    <a:pt x="69" y="266"/>
                  </a:lnTo>
                  <a:lnTo>
                    <a:pt x="73" y="278"/>
                  </a:lnTo>
                  <a:lnTo>
                    <a:pt x="76" y="289"/>
                  </a:lnTo>
                  <a:lnTo>
                    <a:pt x="83" y="292"/>
                  </a:lnTo>
                  <a:lnTo>
                    <a:pt x="93" y="294"/>
                  </a:lnTo>
                  <a:lnTo>
                    <a:pt x="103" y="296"/>
                  </a:lnTo>
                  <a:lnTo>
                    <a:pt x="115" y="298"/>
                  </a:lnTo>
                  <a:lnTo>
                    <a:pt x="124" y="296"/>
                  </a:lnTo>
                  <a:lnTo>
                    <a:pt x="134" y="295"/>
                  </a:lnTo>
                  <a:lnTo>
                    <a:pt x="142" y="292"/>
                  </a:lnTo>
                  <a:lnTo>
                    <a:pt x="149" y="288"/>
                  </a:lnTo>
                  <a:lnTo>
                    <a:pt x="155" y="284"/>
                  </a:lnTo>
                  <a:lnTo>
                    <a:pt x="158" y="276"/>
                  </a:lnTo>
                  <a:lnTo>
                    <a:pt x="161" y="269"/>
                  </a:lnTo>
                  <a:lnTo>
                    <a:pt x="162" y="261"/>
                  </a:lnTo>
                  <a:lnTo>
                    <a:pt x="162" y="255"/>
                  </a:lnTo>
                  <a:lnTo>
                    <a:pt x="160" y="250"/>
                  </a:lnTo>
                  <a:lnTo>
                    <a:pt x="158" y="245"/>
                  </a:lnTo>
                  <a:lnTo>
                    <a:pt x="156" y="240"/>
                  </a:lnTo>
                  <a:lnTo>
                    <a:pt x="152" y="236"/>
                  </a:lnTo>
                  <a:lnTo>
                    <a:pt x="147" y="232"/>
                  </a:lnTo>
                  <a:lnTo>
                    <a:pt x="142" y="229"/>
                  </a:lnTo>
                  <a:lnTo>
                    <a:pt x="137" y="225"/>
                  </a:lnTo>
                  <a:lnTo>
                    <a:pt x="111" y="213"/>
                  </a:lnTo>
                  <a:lnTo>
                    <a:pt x="81" y="200"/>
                  </a:lnTo>
                  <a:lnTo>
                    <a:pt x="65" y="193"/>
                  </a:lnTo>
                  <a:lnTo>
                    <a:pt x="50" y="185"/>
                  </a:lnTo>
                  <a:lnTo>
                    <a:pt x="37" y="177"/>
                  </a:lnTo>
                  <a:lnTo>
                    <a:pt x="24" y="166"/>
                  </a:lnTo>
                  <a:lnTo>
                    <a:pt x="19" y="160"/>
                  </a:lnTo>
                  <a:lnTo>
                    <a:pt x="14" y="154"/>
                  </a:lnTo>
                  <a:lnTo>
                    <a:pt x="10" y="147"/>
                  </a:lnTo>
                  <a:lnTo>
                    <a:pt x="6" y="140"/>
                  </a:lnTo>
                  <a:lnTo>
                    <a:pt x="3" y="133"/>
                  </a:lnTo>
                  <a:lnTo>
                    <a:pt x="2" y="124"/>
                  </a:lnTo>
                  <a:lnTo>
                    <a:pt x="0" y="115"/>
                  </a:lnTo>
                  <a:lnTo>
                    <a:pt x="0" y="105"/>
                  </a:lnTo>
                  <a:lnTo>
                    <a:pt x="1" y="94"/>
                  </a:lnTo>
                  <a:lnTo>
                    <a:pt x="3" y="83"/>
                  </a:lnTo>
                  <a:lnTo>
                    <a:pt x="6" y="72"/>
                  </a:lnTo>
                  <a:lnTo>
                    <a:pt x="11" y="63"/>
                  </a:lnTo>
                  <a:lnTo>
                    <a:pt x="17" y="53"/>
                  </a:lnTo>
                  <a:lnTo>
                    <a:pt x="24" y="44"/>
                  </a:lnTo>
                  <a:lnTo>
                    <a:pt x="31" y="36"/>
                  </a:lnTo>
                  <a:lnTo>
                    <a:pt x="41" y="28"/>
                  </a:lnTo>
                  <a:lnTo>
                    <a:pt x="51" y="22"/>
                  </a:lnTo>
                  <a:lnTo>
                    <a:pt x="63" y="15"/>
                  </a:lnTo>
                  <a:lnTo>
                    <a:pt x="75" y="10"/>
                  </a:lnTo>
                  <a:lnTo>
                    <a:pt x="88" y="6"/>
                  </a:lnTo>
                  <a:lnTo>
                    <a:pt x="103" y="3"/>
                  </a:lnTo>
                  <a:lnTo>
                    <a:pt x="118" y="1"/>
                  </a:lnTo>
                  <a:lnTo>
                    <a:pt x="135" y="0"/>
                  </a:lnTo>
                  <a:lnTo>
                    <a:pt x="152"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1069" name="Freeform 48">
              <a:extLst>
                <a:ext uri="{FF2B5EF4-FFF2-40B4-BE49-F238E27FC236}">
                  <a16:creationId xmlns:a16="http://schemas.microsoft.com/office/drawing/2014/main" id="{7A20EA4C-3D85-C7F2-D664-7677B61B3858}"/>
                </a:ext>
              </a:extLst>
            </p:cNvPr>
            <p:cNvSpPr>
              <a:spLocks/>
            </p:cNvSpPr>
            <p:nvPr userDrawn="1"/>
          </p:nvSpPr>
          <p:spPr bwMode="auto">
            <a:xfrm>
              <a:off x="831851" y="730250"/>
              <a:ext cx="9525" cy="11113"/>
            </a:xfrm>
            <a:custGeom>
              <a:avLst/>
              <a:gdLst>
                <a:gd name="T0" fmla="*/ 0 w 91"/>
                <a:gd name="T1" fmla="*/ 0 h 94"/>
                <a:gd name="T2" fmla="*/ 0 w 91"/>
                <a:gd name="T3" fmla="*/ 0 h 94"/>
                <a:gd name="T4" fmla="*/ 0 w 91"/>
                <a:gd name="T5" fmla="*/ 0 h 94"/>
                <a:gd name="T6" fmla="*/ 0 w 91"/>
                <a:gd name="T7" fmla="*/ 0 h 94"/>
                <a:gd name="T8" fmla="*/ 0 w 91"/>
                <a:gd name="T9" fmla="*/ 0 h 94"/>
                <a:gd name="T10" fmla="*/ 0 w 91"/>
                <a:gd name="T11" fmla="*/ 0 h 94"/>
                <a:gd name="T12" fmla="*/ 0 w 91"/>
                <a:gd name="T13" fmla="*/ 0 h 94"/>
                <a:gd name="T14" fmla="*/ 0 w 91"/>
                <a:gd name="T15" fmla="*/ 0 h 94"/>
                <a:gd name="T16" fmla="*/ 0 w 91"/>
                <a:gd name="T17" fmla="*/ 0 h 94"/>
                <a:gd name="T18" fmla="*/ 0 w 91"/>
                <a:gd name="T19" fmla="*/ 0 h 94"/>
                <a:gd name="T20" fmla="*/ 0 w 91"/>
                <a:gd name="T21" fmla="*/ 0 h 94"/>
                <a:gd name="T22" fmla="*/ 0 w 91"/>
                <a:gd name="T23" fmla="*/ 0 h 94"/>
                <a:gd name="T24" fmla="*/ 0 w 91"/>
                <a:gd name="T25" fmla="*/ 0 h 94"/>
                <a:gd name="T26" fmla="*/ 0 w 91"/>
                <a:gd name="T27" fmla="*/ 0 h 94"/>
                <a:gd name="T28" fmla="*/ 0 w 91"/>
                <a:gd name="T29" fmla="*/ 0 h 94"/>
                <a:gd name="T30" fmla="*/ 0 w 91"/>
                <a:gd name="T31" fmla="*/ 0 h 94"/>
                <a:gd name="T32" fmla="*/ 0 w 91"/>
                <a:gd name="T33" fmla="*/ 0 h 94"/>
                <a:gd name="T34" fmla="*/ 0 w 91"/>
                <a:gd name="T35" fmla="*/ 0 h 94"/>
                <a:gd name="T36" fmla="*/ 0 w 91"/>
                <a:gd name="T37" fmla="*/ 0 h 94"/>
                <a:gd name="T38" fmla="*/ 0 w 91"/>
                <a:gd name="T39" fmla="*/ 0 h 94"/>
                <a:gd name="T40" fmla="*/ 0 w 91"/>
                <a:gd name="T41" fmla="*/ 0 h 94"/>
                <a:gd name="T42" fmla="*/ 0 w 91"/>
                <a:gd name="T43" fmla="*/ 0 h 94"/>
                <a:gd name="T44" fmla="*/ 0 w 91"/>
                <a:gd name="T45" fmla="*/ 0 h 94"/>
                <a:gd name="T46" fmla="*/ 0 w 91"/>
                <a:gd name="T47" fmla="*/ 0 h 94"/>
                <a:gd name="T48" fmla="*/ 0 w 91"/>
                <a:gd name="T49" fmla="*/ 0 h 94"/>
                <a:gd name="T50" fmla="*/ 0 w 91"/>
                <a:gd name="T51" fmla="*/ 0 h 94"/>
                <a:gd name="T52" fmla="*/ 0 w 91"/>
                <a:gd name="T53" fmla="*/ 0 h 94"/>
                <a:gd name="T54" fmla="*/ 0 w 91"/>
                <a:gd name="T55" fmla="*/ 0 h 94"/>
                <a:gd name="T56" fmla="*/ 0 w 91"/>
                <a:gd name="T57" fmla="*/ 0 h 94"/>
                <a:gd name="T58" fmla="*/ 0 w 91"/>
                <a:gd name="T59" fmla="*/ 0 h 94"/>
                <a:gd name="T60" fmla="*/ 0 w 91"/>
                <a:gd name="T61" fmla="*/ 0 h 94"/>
                <a:gd name="T62" fmla="*/ 0 w 91"/>
                <a:gd name="T63" fmla="*/ 0 h 94"/>
                <a:gd name="T64" fmla="*/ 0 w 91"/>
                <a:gd name="T65" fmla="*/ 0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1" h="94">
                  <a:moveTo>
                    <a:pt x="52" y="0"/>
                  </a:moveTo>
                  <a:lnTo>
                    <a:pt x="61" y="2"/>
                  </a:lnTo>
                  <a:lnTo>
                    <a:pt x="69" y="6"/>
                  </a:lnTo>
                  <a:lnTo>
                    <a:pt x="76" y="11"/>
                  </a:lnTo>
                  <a:lnTo>
                    <a:pt x="81" y="18"/>
                  </a:lnTo>
                  <a:lnTo>
                    <a:pt x="87" y="25"/>
                  </a:lnTo>
                  <a:lnTo>
                    <a:pt x="89" y="34"/>
                  </a:lnTo>
                  <a:lnTo>
                    <a:pt x="91" y="43"/>
                  </a:lnTo>
                  <a:lnTo>
                    <a:pt x="90" y="53"/>
                  </a:lnTo>
                  <a:lnTo>
                    <a:pt x="88" y="62"/>
                  </a:lnTo>
                  <a:lnTo>
                    <a:pt x="83" y="71"/>
                  </a:lnTo>
                  <a:lnTo>
                    <a:pt x="79" y="78"/>
                  </a:lnTo>
                  <a:lnTo>
                    <a:pt x="72" y="84"/>
                  </a:lnTo>
                  <a:lnTo>
                    <a:pt x="64" y="89"/>
                  </a:lnTo>
                  <a:lnTo>
                    <a:pt x="57" y="92"/>
                  </a:lnTo>
                  <a:lnTo>
                    <a:pt x="48" y="94"/>
                  </a:lnTo>
                  <a:lnTo>
                    <a:pt x="39" y="93"/>
                  </a:lnTo>
                  <a:lnTo>
                    <a:pt x="30" y="91"/>
                  </a:lnTo>
                  <a:lnTo>
                    <a:pt x="21" y="87"/>
                  </a:lnTo>
                  <a:lnTo>
                    <a:pt x="15" y="81"/>
                  </a:lnTo>
                  <a:lnTo>
                    <a:pt x="8" y="75"/>
                  </a:lnTo>
                  <a:lnTo>
                    <a:pt x="4" y="67"/>
                  </a:lnTo>
                  <a:lnTo>
                    <a:pt x="1" y="59"/>
                  </a:lnTo>
                  <a:lnTo>
                    <a:pt x="0" y="50"/>
                  </a:lnTo>
                  <a:lnTo>
                    <a:pt x="0" y="40"/>
                  </a:lnTo>
                  <a:lnTo>
                    <a:pt x="2" y="31"/>
                  </a:lnTo>
                  <a:lnTo>
                    <a:pt x="6" y="22"/>
                  </a:lnTo>
                  <a:lnTo>
                    <a:pt x="12" y="15"/>
                  </a:lnTo>
                  <a:lnTo>
                    <a:pt x="18" y="8"/>
                  </a:lnTo>
                  <a:lnTo>
                    <a:pt x="25" y="4"/>
                  </a:lnTo>
                  <a:lnTo>
                    <a:pt x="34" y="1"/>
                  </a:lnTo>
                  <a:lnTo>
                    <a:pt x="43" y="0"/>
                  </a:lnTo>
                  <a:lnTo>
                    <a:pt x="52"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i="0" dirty="0">
                <a:latin typeface="Helvetica" pitchFamily="2" charset="0"/>
              </a:endParaRPr>
            </a:p>
          </p:txBody>
        </p:sp>
        <p:sp>
          <p:nvSpPr>
            <p:cNvPr id="5" name="Textfeld 4">
              <a:extLst>
                <a:ext uri="{FF2B5EF4-FFF2-40B4-BE49-F238E27FC236}">
                  <a16:creationId xmlns:a16="http://schemas.microsoft.com/office/drawing/2014/main" id="{9C9860D0-F411-34A4-9299-274538FC1A56}"/>
                </a:ext>
              </a:extLst>
            </p:cNvPr>
            <p:cNvSpPr txBox="1"/>
            <p:nvPr userDrawn="1"/>
          </p:nvSpPr>
          <p:spPr>
            <a:xfrm>
              <a:off x="1175345" y="317292"/>
              <a:ext cx="1235063" cy="227117"/>
            </a:xfrm>
            <a:prstGeom prst="rect">
              <a:avLst/>
            </a:prstGeom>
            <a:noFill/>
          </p:spPr>
          <p:txBody>
            <a:bodyPr wrap="square" rtlCol="0">
              <a:spAutoFit/>
            </a:bodyPr>
            <a:lstStyle/>
            <a:p>
              <a:pPr>
                <a:lnSpc>
                  <a:spcPct val="120000"/>
                </a:lnSpc>
              </a:pPr>
              <a:r>
                <a:rPr lang="de-DE" sz="1050" b="1" i="0" spc="40" baseline="0" dirty="0">
                  <a:solidFill>
                    <a:srgbClr val="003949"/>
                  </a:solidFill>
                  <a:latin typeface="CMU Bright SemiBold" panose="02000603000000000000" pitchFamily="2" charset="0"/>
                  <a:ea typeface="CMU Bright SemiBold" panose="02000603000000000000" pitchFamily="2" charset="0"/>
                  <a:cs typeface="CMU Bright SemiBold" panose="02000603000000000000" pitchFamily="2" charset="0"/>
                </a:rPr>
                <a:t>UNIVERSITÄT ZU LÜBECK</a:t>
              </a:r>
            </a:p>
            <a:p>
              <a:pPr>
                <a:lnSpc>
                  <a:spcPct val="120000"/>
                </a:lnSpc>
              </a:pPr>
              <a:r>
                <a:rPr lang="de-DE" sz="1050" b="1" i="0" spc="40" baseline="0" dirty="0">
                  <a:solidFill>
                    <a:srgbClr val="003949"/>
                  </a:solidFill>
                  <a:latin typeface="CMU Bright SemiBold" panose="02000603000000000000" pitchFamily="2" charset="0"/>
                  <a:ea typeface="CMU Bright SemiBold" panose="02000603000000000000" pitchFamily="2" charset="0"/>
                  <a:cs typeface="CMU Bright SemiBold" panose="02000603000000000000" pitchFamily="2" charset="0"/>
                </a:rPr>
                <a:t>INSTITUT FÜR INFORMATIONSSYSTEME</a:t>
              </a:r>
            </a:p>
          </p:txBody>
        </p:sp>
      </p:grpSp>
      <p:sp>
        <p:nvSpPr>
          <p:cNvPr id="4" name="TextBox 3">
            <a:extLst>
              <a:ext uri="{FF2B5EF4-FFF2-40B4-BE49-F238E27FC236}">
                <a16:creationId xmlns:a16="http://schemas.microsoft.com/office/drawing/2014/main" id="{53C74D3F-0989-CD1E-4B9E-0C1891E65B46}"/>
              </a:ext>
            </a:extLst>
          </p:cNvPr>
          <p:cNvSpPr txBox="1"/>
          <p:nvPr userDrawn="1"/>
        </p:nvSpPr>
        <p:spPr>
          <a:xfrm>
            <a:off x="10144372" y="6360725"/>
            <a:ext cx="1856284" cy="276999"/>
          </a:xfrm>
          <a:prstGeom prst="rect">
            <a:avLst/>
          </a:prstGeom>
          <a:noFill/>
        </p:spPr>
        <p:txBody>
          <a:bodyPr wrap="square" rtlCol="0">
            <a:spAutoFit/>
          </a:bodyPr>
          <a:lstStyle/>
          <a:p>
            <a:r>
              <a:rPr lang="en-DE" sz="1200" dirty="0">
                <a:solidFill>
                  <a:srgbClr val="003949"/>
                </a:solidFill>
                <a:latin typeface="Helvetica" pitchFamily="2" charset="0"/>
              </a:rPr>
              <a:t>IM FOCUS DAS LEBEN</a:t>
            </a:r>
          </a:p>
        </p:txBody>
      </p:sp>
      <p:sp>
        <p:nvSpPr>
          <p:cNvPr id="6" name="Footer Placeholder 5">
            <a:extLst>
              <a:ext uri="{FF2B5EF4-FFF2-40B4-BE49-F238E27FC236}">
                <a16:creationId xmlns:a16="http://schemas.microsoft.com/office/drawing/2014/main" id="{27BF795D-08F8-BA9C-774B-2468CF6195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400">
                <a:solidFill>
                  <a:srgbClr val="003949"/>
                </a:solidFill>
                <a:latin typeface="Helvetica" pitchFamily="2" charset="0"/>
              </a:defRPr>
            </a:lvl1pPr>
          </a:lstStyle>
          <a:p>
            <a:r>
              <a:rPr lang="en-GB"/>
              <a:t>Marcel Gehrke</a:t>
            </a:r>
            <a:endParaRPr lang="en-DE" dirty="0"/>
          </a:p>
        </p:txBody>
      </p:sp>
    </p:spTree>
    <p:extLst>
      <p:ext uri="{BB962C8B-B14F-4D97-AF65-F5344CB8AC3E}">
        <p14:creationId xmlns:p14="http://schemas.microsoft.com/office/powerpoint/2010/main" val="38703913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p:hf hdr="0"/>
  <p:txStyles>
    <p:titleStyle>
      <a:lvl1pPr algn="l" rtl="0" eaLnBrk="0" fontAlgn="base" hangingPunct="0">
        <a:spcBef>
          <a:spcPct val="0"/>
        </a:spcBef>
        <a:spcAft>
          <a:spcPct val="0"/>
        </a:spcAft>
        <a:defRPr sz="3600">
          <a:solidFill>
            <a:srgbClr val="003949"/>
          </a:solidFill>
          <a:latin typeface="Helvetica" pitchFamily="2" charset="0"/>
          <a:ea typeface="+mj-ea"/>
          <a:cs typeface="+mj-cs"/>
        </a:defRPr>
      </a:lvl1pPr>
      <a:lvl2pPr algn="l" rtl="0" eaLnBrk="0" fontAlgn="base" hangingPunct="0">
        <a:spcBef>
          <a:spcPct val="0"/>
        </a:spcBef>
        <a:spcAft>
          <a:spcPct val="0"/>
        </a:spcAft>
        <a:defRPr sz="3600">
          <a:solidFill>
            <a:schemeClr val="bg1"/>
          </a:solidFill>
          <a:latin typeface="Myriad Pro" pitchFamily="34" charset="0"/>
        </a:defRPr>
      </a:lvl2pPr>
      <a:lvl3pPr algn="l" rtl="0" eaLnBrk="0" fontAlgn="base" hangingPunct="0">
        <a:spcBef>
          <a:spcPct val="0"/>
        </a:spcBef>
        <a:spcAft>
          <a:spcPct val="0"/>
        </a:spcAft>
        <a:defRPr sz="3600">
          <a:solidFill>
            <a:schemeClr val="bg1"/>
          </a:solidFill>
          <a:latin typeface="Myriad Pro" pitchFamily="34" charset="0"/>
        </a:defRPr>
      </a:lvl3pPr>
      <a:lvl4pPr algn="l" rtl="0" eaLnBrk="0" fontAlgn="base" hangingPunct="0">
        <a:spcBef>
          <a:spcPct val="0"/>
        </a:spcBef>
        <a:spcAft>
          <a:spcPct val="0"/>
        </a:spcAft>
        <a:defRPr sz="3600">
          <a:solidFill>
            <a:schemeClr val="bg1"/>
          </a:solidFill>
          <a:latin typeface="Myriad Pro" pitchFamily="34" charset="0"/>
        </a:defRPr>
      </a:lvl4pPr>
      <a:lvl5pPr algn="l" rtl="0" eaLnBrk="0" fontAlgn="base" hangingPunct="0">
        <a:spcBef>
          <a:spcPct val="0"/>
        </a:spcBef>
        <a:spcAft>
          <a:spcPct val="0"/>
        </a:spcAft>
        <a:defRPr sz="3600">
          <a:solidFill>
            <a:schemeClr val="bg1"/>
          </a:solidFill>
          <a:latin typeface="Myriad Pro" pitchFamily="34" charset="0"/>
        </a:defRPr>
      </a:lvl5pPr>
      <a:lvl6pPr marL="457200" algn="l" rtl="0" fontAlgn="base">
        <a:spcBef>
          <a:spcPct val="0"/>
        </a:spcBef>
        <a:spcAft>
          <a:spcPct val="0"/>
        </a:spcAft>
        <a:defRPr sz="3600">
          <a:solidFill>
            <a:schemeClr val="bg1"/>
          </a:solidFill>
          <a:latin typeface="Myriad Pro" pitchFamily="34" charset="0"/>
        </a:defRPr>
      </a:lvl6pPr>
      <a:lvl7pPr marL="914400" algn="l" rtl="0" fontAlgn="base">
        <a:spcBef>
          <a:spcPct val="0"/>
        </a:spcBef>
        <a:spcAft>
          <a:spcPct val="0"/>
        </a:spcAft>
        <a:defRPr sz="3600">
          <a:solidFill>
            <a:schemeClr val="bg1"/>
          </a:solidFill>
          <a:latin typeface="Myriad Pro" pitchFamily="34" charset="0"/>
        </a:defRPr>
      </a:lvl7pPr>
      <a:lvl8pPr marL="1371600" algn="l" rtl="0" fontAlgn="base">
        <a:spcBef>
          <a:spcPct val="0"/>
        </a:spcBef>
        <a:spcAft>
          <a:spcPct val="0"/>
        </a:spcAft>
        <a:defRPr sz="3600">
          <a:solidFill>
            <a:schemeClr val="bg1"/>
          </a:solidFill>
          <a:latin typeface="Myriad Pro" pitchFamily="34" charset="0"/>
        </a:defRPr>
      </a:lvl8pPr>
      <a:lvl9pPr marL="1828800" algn="l" rtl="0" fontAlgn="base">
        <a:spcBef>
          <a:spcPct val="0"/>
        </a:spcBef>
        <a:spcAft>
          <a:spcPct val="0"/>
        </a:spcAft>
        <a:defRPr sz="3600">
          <a:solidFill>
            <a:schemeClr val="bg1"/>
          </a:solidFill>
          <a:latin typeface="Myriad Pro" pitchFamily="34" charset="0"/>
        </a:defRPr>
      </a:lvl9pPr>
    </p:titleStyle>
    <p:bodyStyle>
      <a:lvl1pPr marL="342900" indent="-342900" algn="l" rtl="0" eaLnBrk="0" fontAlgn="base" hangingPunct="0">
        <a:spcBef>
          <a:spcPct val="20000"/>
        </a:spcBef>
        <a:spcAft>
          <a:spcPct val="0"/>
        </a:spcAft>
        <a:buChar char="•"/>
        <a:defRPr sz="3200">
          <a:solidFill>
            <a:srgbClr val="003949"/>
          </a:solidFill>
          <a:latin typeface="Helvetica" pitchFamily="2" charset="0"/>
          <a:ea typeface="+mn-ea"/>
          <a:cs typeface="+mn-cs"/>
        </a:defRPr>
      </a:lvl1pPr>
      <a:lvl2pPr marL="742950" indent="-285750" algn="l" rtl="0" eaLnBrk="0" fontAlgn="base" hangingPunct="0">
        <a:spcBef>
          <a:spcPct val="20000"/>
        </a:spcBef>
        <a:spcAft>
          <a:spcPct val="0"/>
        </a:spcAft>
        <a:buChar char="–"/>
        <a:defRPr sz="2800">
          <a:solidFill>
            <a:srgbClr val="003949"/>
          </a:solidFill>
          <a:latin typeface="Helvetica" pitchFamily="2" charset="0"/>
        </a:defRPr>
      </a:lvl2pPr>
      <a:lvl3pPr marL="1143000" indent="-228600" algn="l" rtl="0" eaLnBrk="0" fontAlgn="base" hangingPunct="0">
        <a:spcBef>
          <a:spcPct val="20000"/>
        </a:spcBef>
        <a:spcAft>
          <a:spcPct val="0"/>
        </a:spcAft>
        <a:buChar char="•"/>
        <a:defRPr sz="2400">
          <a:solidFill>
            <a:srgbClr val="003949"/>
          </a:solidFill>
          <a:latin typeface="Helvetica" pitchFamily="2" charset="0"/>
        </a:defRPr>
      </a:lvl3pPr>
      <a:lvl4pPr marL="1600200" indent="-228600" algn="l" rtl="0" eaLnBrk="0" fontAlgn="base" hangingPunct="0">
        <a:spcBef>
          <a:spcPct val="20000"/>
        </a:spcBef>
        <a:spcAft>
          <a:spcPct val="0"/>
        </a:spcAft>
        <a:buChar char="–"/>
        <a:defRPr sz="2000">
          <a:solidFill>
            <a:srgbClr val="003949"/>
          </a:solidFill>
          <a:latin typeface="Helvetica" pitchFamily="2" charset="0"/>
        </a:defRPr>
      </a:lvl4pPr>
      <a:lvl5pPr marL="2057400" indent="-228600" algn="l" rtl="0" eaLnBrk="0" fontAlgn="base" hangingPunct="0">
        <a:spcBef>
          <a:spcPct val="20000"/>
        </a:spcBef>
        <a:spcAft>
          <a:spcPct val="0"/>
        </a:spcAft>
        <a:buChar char="»"/>
        <a:defRPr sz="2000">
          <a:solidFill>
            <a:srgbClr val="003949"/>
          </a:solidFill>
          <a:latin typeface="Helvetica" pitchFamily="2"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6.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1.png"/></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jpeg"/><Relationship Id="rId7"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s://link.springer.com/book/10.1007/978-3-031-03767-2" TargetMode="External"/><Relationship Id="rId5" Type="http://schemas.openxmlformats.org/officeDocument/2006/relationships/hyperlink" Target="https://link.springer.com/book/10.1007/978-3-319-28929-8" TargetMode="External"/><Relationship Id="rId4" Type="http://schemas.openxmlformats.org/officeDocument/2006/relationships/hyperlink" Target="http://aima.cs.berkeley.ed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0.png"/></Relationships>
</file>

<file path=ppt/slides/_rels/slide34.xml.rels><?xml version="1.0" encoding="UTF-8" standalone="yes"?>
<Relationships xmlns="http://schemas.openxmlformats.org/package/2006/relationships"><Relationship Id="rId3" Type="http://schemas.openxmlformats.org/officeDocument/2006/relationships/image" Target="../media/image280.png"/><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1.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90.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1.png"/></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png"/><Relationship Id="rId7"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1.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2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11.png"/><Relationship Id="rId5" Type="http://schemas.openxmlformats.org/officeDocument/2006/relationships/image" Target="../media/image400.png"/><Relationship Id="rId4" Type="http://schemas.openxmlformats.org/officeDocument/2006/relationships/image" Target="../media/image390.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1.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image" Target="../media/image441.png"/><Relationship Id="rId1" Type="http://schemas.openxmlformats.org/officeDocument/2006/relationships/slideLayout" Target="../slideLayouts/slideLayout2.xml"/><Relationship Id="rId4" Type="http://schemas.openxmlformats.org/officeDocument/2006/relationships/image" Target="../media/image4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2" Type="http://schemas.openxmlformats.org/officeDocument/2006/relationships/image" Target="../media/image52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64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90.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5.png"/><Relationship Id="rId4" Type="http://schemas.openxmlformats.org/officeDocument/2006/relationships/image" Target="../media/image74.png"/></Relationships>
</file>

<file path=ppt/slides/_rels/slide81.xml.rels><?xml version="1.0" encoding="UTF-8" standalone="yes"?>
<Relationships xmlns="http://schemas.openxmlformats.org/package/2006/relationships"><Relationship Id="rId3" Type="http://schemas.openxmlformats.org/officeDocument/2006/relationships/image" Target="../media/image700.png"/><Relationship Id="rId7"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70.png"/><Relationship Id="rId5" Type="http://schemas.openxmlformats.org/officeDocument/2006/relationships/image" Target="../media/image77.png"/><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hyperlink" Target="http://www.photoree.com/topic/gallery/turabell/1" TargetMode="Externa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3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80.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0.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820.png"/></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40.png"/><Relationship Id="rId4" Type="http://schemas.openxmlformats.org/officeDocument/2006/relationships/image" Target="../media/image830.png"/></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5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6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7892D0-AD7C-A851-EDF2-A584623EA0FB}"/>
              </a:ext>
            </a:extLst>
          </p:cNvPr>
          <p:cNvSpPr>
            <a:spLocks noGrp="1"/>
          </p:cNvSpPr>
          <p:nvPr>
            <p:ph type="ctrTitle"/>
          </p:nvPr>
        </p:nvSpPr>
        <p:spPr/>
        <p:txBody>
          <a:bodyPr/>
          <a:lstStyle/>
          <a:p>
            <a:r>
              <a:rPr lang="en-GB">
                <a:effectLst/>
              </a:rPr>
              <a:t>Intelligent Agents </a:t>
            </a:r>
            <a:r>
              <a:rPr lang="en-GB"/>
              <a:t>:</a:t>
            </a:r>
            <a:br>
              <a:rPr lang="en-GB"/>
            </a:br>
            <a:r>
              <a:rPr lang="en-GB"/>
              <a:t>Automated Planning and Acting</a:t>
            </a:r>
            <a:endParaRPr lang="en-DE" dirty="0"/>
          </a:p>
        </p:txBody>
      </p:sp>
      <p:sp>
        <p:nvSpPr>
          <p:cNvPr id="6" name="Subtitle 5">
            <a:extLst>
              <a:ext uri="{FF2B5EF4-FFF2-40B4-BE49-F238E27FC236}">
                <a16:creationId xmlns:a16="http://schemas.microsoft.com/office/drawing/2014/main" id="{C46954D3-8509-1BA2-7891-F21541A062CA}"/>
              </a:ext>
            </a:extLst>
          </p:cNvPr>
          <p:cNvSpPr>
            <a:spLocks noGrp="1"/>
          </p:cNvSpPr>
          <p:nvPr>
            <p:ph type="subTitle" idx="1"/>
          </p:nvPr>
        </p:nvSpPr>
        <p:spPr/>
        <p:txBody>
          <a:bodyPr/>
          <a:lstStyle/>
          <a:p>
            <a:r>
              <a:rPr lang="en-GB" sz="3200" dirty="0"/>
              <a:t>Decision Making: </a:t>
            </a:r>
            <a:br>
              <a:rPr lang="en-GB" sz="3200" dirty="0"/>
            </a:br>
            <a:r>
              <a:rPr lang="en-GB" sz="3200" dirty="0"/>
              <a:t>Foundations</a:t>
            </a:r>
          </a:p>
          <a:p>
            <a:endParaRPr lang="en-DE" dirty="0"/>
          </a:p>
          <a:p>
            <a:endParaRPr lang="en-DE" dirty="0"/>
          </a:p>
        </p:txBody>
      </p:sp>
      <p:sp>
        <p:nvSpPr>
          <p:cNvPr id="4" name="Footer Placeholder 3">
            <a:extLst>
              <a:ext uri="{FF2B5EF4-FFF2-40B4-BE49-F238E27FC236}">
                <a16:creationId xmlns:a16="http://schemas.microsoft.com/office/drawing/2014/main" id="{8843B9BD-058B-6B18-A33A-9FD3D116C80F}"/>
              </a:ext>
            </a:extLst>
          </p:cNvPr>
          <p:cNvSpPr>
            <a:spLocks noGrp="1"/>
          </p:cNvSpPr>
          <p:nvPr>
            <p:ph type="ftr" sz="quarter" idx="11"/>
          </p:nvPr>
        </p:nvSpPr>
        <p:spPr/>
        <p:txBody>
          <a:bodyPr/>
          <a:lstStyle/>
          <a:p>
            <a:pPr>
              <a:defRPr/>
            </a:pPr>
            <a:r>
              <a:rPr lang="de-DE" altLang="de-DE"/>
              <a:t>Marcel Gehrke</a:t>
            </a:r>
            <a:endParaRPr lang="de-DE" altLang="de-DE" dirty="0"/>
          </a:p>
        </p:txBody>
      </p:sp>
      <p:grpSp>
        <p:nvGrpSpPr>
          <p:cNvPr id="7" name="Group 6">
            <a:extLst>
              <a:ext uri="{FF2B5EF4-FFF2-40B4-BE49-F238E27FC236}">
                <a16:creationId xmlns:a16="http://schemas.microsoft.com/office/drawing/2014/main" id="{9241BE91-417B-8BD7-FAD1-FC785B227FEE}"/>
              </a:ext>
            </a:extLst>
          </p:cNvPr>
          <p:cNvGrpSpPr/>
          <p:nvPr/>
        </p:nvGrpSpPr>
        <p:grpSpPr>
          <a:xfrm>
            <a:off x="8471192" y="3669964"/>
            <a:ext cx="2806408" cy="2185072"/>
            <a:chOff x="542038" y="4165280"/>
            <a:chExt cx="2806408" cy="2185072"/>
          </a:xfrm>
        </p:grpSpPr>
        <p:grpSp>
          <p:nvGrpSpPr>
            <p:cNvPr id="8" name="Group 3">
              <a:extLst>
                <a:ext uri="{FF2B5EF4-FFF2-40B4-BE49-F238E27FC236}">
                  <a16:creationId xmlns:a16="http://schemas.microsoft.com/office/drawing/2014/main" id="{865F51A9-D922-DCB0-7DD8-B722D7821ABD}"/>
                </a:ext>
              </a:extLst>
            </p:cNvPr>
            <p:cNvGrpSpPr>
              <a:grpSpLocks/>
            </p:cNvGrpSpPr>
            <p:nvPr/>
          </p:nvGrpSpPr>
          <p:grpSpPr bwMode="auto">
            <a:xfrm>
              <a:off x="910045" y="4165283"/>
              <a:ext cx="2438400" cy="1828800"/>
              <a:chOff x="960" y="1152"/>
              <a:chExt cx="1536" cy="1152"/>
            </a:xfrm>
          </p:grpSpPr>
          <p:sp>
            <p:nvSpPr>
              <p:cNvPr id="36" name="Rectangle 4">
                <a:extLst>
                  <a:ext uri="{FF2B5EF4-FFF2-40B4-BE49-F238E27FC236}">
                    <a16:creationId xmlns:a16="http://schemas.microsoft.com/office/drawing/2014/main" id="{6B78BA43-7DD2-63C4-CC0E-173E78DDB1C1}"/>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7" name="Line 5">
                <a:extLst>
                  <a:ext uri="{FF2B5EF4-FFF2-40B4-BE49-F238E27FC236}">
                    <a16:creationId xmlns:a16="http://schemas.microsoft.com/office/drawing/2014/main" id="{CEBF3FA8-A43C-FEC2-D2FA-15B1A55202A3}"/>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8" name="Line 6">
                <a:extLst>
                  <a:ext uri="{FF2B5EF4-FFF2-40B4-BE49-F238E27FC236}">
                    <a16:creationId xmlns:a16="http://schemas.microsoft.com/office/drawing/2014/main" id="{AAD060F5-8C3E-86C8-C078-2876F13A6CE9}"/>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 name="Line 7">
                <a:extLst>
                  <a:ext uri="{FF2B5EF4-FFF2-40B4-BE49-F238E27FC236}">
                    <a16:creationId xmlns:a16="http://schemas.microsoft.com/office/drawing/2014/main" id="{BA19294F-C7CD-25AC-CC00-7DAF2F8366F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0" name="Line 8">
                <a:extLst>
                  <a:ext uri="{FF2B5EF4-FFF2-40B4-BE49-F238E27FC236}">
                    <a16:creationId xmlns:a16="http://schemas.microsoft.com/office/drawing/2014/main" id="{D8F22430-B8B8-67E0-7D25-A5361D1CE15C}"/>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41" name="Line 9">
                <a:extLst>
                  <a:ext uri="{FF2B5EF4-FFF2-40B4-BE49-F238E27FC236}">
                    <a16:creationId xmlns:a16="http://schemas.microsoft.com/office/drawing/2014/main" id="{D4EAE740-5A93-CD1A-4C21-F57E8574F029}"/>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2" name="Rectangle 10">
                <a:extLst>
                  <a:ext uri="{FF2B5EF4-FFF2-40B4-BE49-F238E27FC236}">
                    <a16:creationId xmlns:a16="http://schemas.microsoft.com/office/drawing/2014/main" id="{5FD599EB-0026-CF23-12C8-3E12312F96F2}"/>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9" name="Rectangle 8">
              <a:extLst>
                <a:ext uri="{FF2B5EF4-FFF2-40B4-BE49-F238E27FC236}">
                  <a16:creationId xmlns:a16="http://schemas.microsoft.com/office/drawing/2014/main" id="{B146E549-730D-E559-BEAC-9197C5052CF3}"/>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latin typeface="Calibri" panose="020F0502020204030204" pitchFamily="34" charset="0"/>
                  <a:cs typeface="Calibri" panose="020F0502020204030204" pitchFamily="34" charset="0"/>
                </a:rPr>
                <a:t>+1</a:t>
              </a:r>
              <a:endParaRPr lang="en-US" i="1" dirty="0">
                <a:solidFill>
                  <a:schemeClr val="accent4"/>
                </a:solidFill>
                <a:latin typeface="Calibri" panose="020F0502020204030204" pitchFamily="34" charset="0"/>
                <a:cs typeface="Calibri" panose="020F0502020204030204" pitchFamily="34" charset="0"/>
              </a:endParaRPr>
            </a:p>
          </p:txBody>
        </p:sp>
        <p:sp>
          <p:nvSpPr>
            <p:cNvPr id="10" name="Text Box 18">
              <a:extLst>
                <a:ext uri="{FF2B5EF4-FFF2-40B4-BE49-F238E27FC236}">
                  <a16:creationId xmlns:a16="http://schemas.microsoft.com/office/drawing/2014/main" id="{A6766346-6A2A-25F3-3024-1DA91167EDCB}"/>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1" name="Text Box 19">
              <a:extLst>
                <a:ext uri="{FF2B5EF4-FFF2-40B4-BE49-F238E27FC236}">
                  <a16:creationId xmlns:a16="http://schemas.microsoft.com/office/drawing/2014/main" id="{20C9FA05-BB8E-28FD-8816-598B01183821}"/>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12" name="Text Box 20">
              <a:extLst>
                <a:ext uri="{FF2B5EF4-FFF2-40B4-BE49-F238E27FC236}">
                  <a16:creationId xmlns:a16="http://schemas.microsoft.com/office/drawing/2014/main" id="{957F616A-7A87-6FEF-20EA-BF461C22A468}"/>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3" name="Text Box 21">
              <a:extLst>
                <a:ext uri="{FF2B5EF4-FFF2-40B4-BE49-F238E27FC236}">
                  <a16:creationId xmlns:a16="http://schemas.microsoft.com/office/drawing/2014/main" id="{9C2A0762-8199-4241-2E4B-0D54FF32F775}"/>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14" name="Text Box 22">
              <a:extLst>
                <a:ext uri="{FF2B5EF4-FFF2-40B4-BE49-F238E27FC236}">
                  <a16:creationId xmlns:a16="http://schemas.microsoft.com/office/drawing/2014/main" id="{AF0AF1E3-72E5-4DEF-2231-F3B8E21E3BBE}"/>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5" name="Text Box 23">
              <a:extLst>
                <a:ext uri="{FF2B5EF4-FFF2-40B4-BE49-F238E27FC236}">
                  <a16:creationId xmlns:a16="http://schemas.microsoft.com/office/drawing/2014/main" id="{72A6314C-253D-6C99-33F3-97B114357387}"/>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6" name="Text Box 24">
              <a:extLst>
                <a:ext uri="{FF2B5EF4-FFF2-40B4-BE49-F238E27FC236}">
                  <a16:creationId xmlns:a16="http://schemas.microsoft.com/office/drawing/2014/main" id="{2EFBC6CC-8A39-DC67-2689-8CB6EFCADE59}"/>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7" name="Rectangle 16">
              <a:extLst>
                <a:ext uri="{FF2B5EF4-FFF2-40B4-BE49-F238E27FC236}">
                  <a16:creationId xmlns:a16="http://schemas.microsoft.com/office/drawing/2014/main" id="{80689CA3-773A-541C-87B4-0DC03D01789E}"/>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18" name="Line 22">
              <a:extLst>
                <a:ext uri="{FF2B5EF4-FFF2-40B4-BE49-F238E27FC236}">
                  <a16:creationId xmlns:a16="http://schemas.microsoft.com/office/drawing/2014/main" id="{C89116CF-5B0B-65EC-A8D1-2DA62E30ED75}"/>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19" name="Line 23">
              <a:extLst>
                <a:ext uri="{FF2B5EF4-FFF2-40B4-BE49-F238E27FC236}">
                  <a16:creationId xmlns:a16="http://schemas.microsoft.com/office/drawing/2014/main" id="{4AEFE000-F1C9-1A96-CD86-04CDD2A83D54}"/>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0" name="Line 24">
              <a:extLst>
                <a:ext uri="{FF2B5EF4-FFF2-40B4-BE49-F238E27FC236}">
                  <a16:creationId xmlns:a16="http://schemas.microsoft.com/office/drawing/2014/main" id="{8A9D5D05-12D5-7A01-D7D8-9C71866E2333}"/>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 name="Line 25">
              <a:extLst>
                <a:ext uri="{FF2B5EF4-FFF2-40B4-BE49-F238E27FC236}">
                  <a16:creationId xmlns:a16="http://schemas.microsoft.com/office/drawing/2014/main" id="{9A3494A3-37DB-CFE4-5BF4-688E32205D19}"/>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2" name="Line 26">
              <a:extLst>
                <a:ext uri="{FF2B5EF4-FFF2-40B4-BE49-F238E27FC236}">
                  <a16:creationId xmlns:a16="http://schemas.microsoft.com/office/drawing/2014/main" id="{2B50FF14-85EE-FDF3-CF61-0D41D8879601}"/>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 name="Line 27">
              <a:extLst>
                <a:ext uri="{FF2B5EF4-FFF2-40B4-BE49-F238E27FC236}">
                  <a16:creationId xmlns:a16="http://schemas.microsoft.com/office/drawing/2014/main" id="{551E81D3-F33E-B71A-8809-8D7336AE5057}"/>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4" name="Line 28">
              <a:extLst>
                <a:ext uri="{FF2B5EF4-FFF2-40B4-BE49-F238E27FC236}">
                  <a16:creationId xmlns:a16="http://schemas.microsoft.com/office/drawing/2014/main" id="{237F0D48-4F94-675C-61ED-DDFC5B7F661A}"/>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5" name="Line 29">
              <a:extLst>
                <a:ext uri="{FF2B5EF4-FFF2-40B4-BE49-F238E27FC236}">
                  <a16:creationId xmlns:a16="http://schemas.microsoft.com/office/drawing/2014/main" id="{317A4F1B-AB37-9926-1D17-FCDE73551D12}"/>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6" name="Line 30">
              <a:extLst>
                <a:ext uri="{FF2B5EF4-FFF2-40B4-BE49-F238E27FC236}">
                  <a16:creationId xmlns:a16="http://schemas.microsoft.com/office/drawing/2014/main" id="{B9BE39DD-87E6-7832-870B-E560524FEFCF}"/>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7" name="Text Box 50">
              <a:extLst>
                <a:ext uri="{FF2B5EF4-FFF2-40B4-BE49-F238E27FC236}">
                  <a16:creationId xmlns:a16="http://schemas.microsoft.com/office/drawing/2014/main" id="{3FCF7A6D-C653-5B2F-2E72-876848F59A77}"/>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28" name="Text Box 51">
              <a:extLst>
                <a:ext uri="{FF2B5EF4-FFF2-40B4-BE49-F238E27FC236}">
                  <a16:creationId xmlns:a16="http://schemas.microsoft.com/office/drawing/2014/main" id="{8399573E-E1B4-0854-BA85-3E3BC2B197D6}"/>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29" name="Text Box 52">
              <a:extLst>
                <a:ext uri="{FF2B5EF4-FFF2-40B4-BE49-F238E27FC236}">
                  <a16:creationId xmlns:a16="http://schemas.microsoft.com/office/drawing/2014/main" id="{AE4367EA-9ED1-B1C3-4F77-A250D4659478}"/>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0.388</a:t>
              </a:r>
            </a:p>
          </p:txBody>
        </p:sp>
        <p:sp>
          <p:nvSpPr>
            <p:cNvPr id="30" name="Text Box 53">
              <a:extLst>
                <a:ext uri="{FF2B5EF4-FFF2-40B4-BE49-F238E27FC236}">
                  <a16:creationId xmlns:a16="http://schemas.microsoft.com/office/drawing/2014/main" id="{7D35AAC5-708F-D691-1E56-50DBAD4CEF9A}"/>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31" name="Text Box 54">
              <a:extLst>
                <a:ext uri="{FF2B5EF4-FFF2-40B4-BE49-F238E27FC236}">
                  <a16:creationId xmlns:a16="http://schemas.microsoft.com/office/drawing/2014/main" id="{C8E73815-66D7-97B6-392E-18DDEEA8380F}"/>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32" name="Text Box 55">
              <a:extLst>
                <a:ext uri="{FF2B5EF4-FFF2-40B4-BE49-F238E27FC236}">
                  <a16:creationId xmlns:a16="http://schemas.microsoft.com/office/drawing/2014/main" id="{346B6241-20FF-EEDC-8307-280D220C3AF8}"/>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33" name="Text Box 56">
              <a:extLst>
                <a:ext uri="{FF2B5EF4-FFF2-40B4-BE49-F238E27FC236}">
                  <a16:creationId xmlns:a16="http://schemas.microsoft.com/office/drawing/2014/main" id="{9607FB30-04A4-F6C6-D352-E632F5926150}"/>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34" name="Text Box 57">
              <a:extLst>
                <a:ext uri="{FF2B5EF4-FFF2-40B4-BE49-F238E27FC236}">
                  <a16:creationId xmlns:a16="http://schemas.microsoft.com/office/drawing/2014/main" id="{616BF2E2-4395-6C51-C58D-61B8E9AA9CBD}"/>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35" name="Text Box 58">
              <a:extLst>
                <a:ext uri="{FF2B5EF4-FFF2-40B4-BE49-F238E27FC236}">
                  <a16:creationId xmlns:a16="http://schemas.microsoft.com/office/drawing/2014/main" id="{843385A1-EB89-E85A-0515-23E25A1D58E5}"/>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spTree>
    <p:extLst>
      <p:ext uri="{BB962C8B-B14F-4D97-AF65-F5344CB8AC3E}">
        <p14:creationId xmlns:p14="http://schemas.microsoft.com/office/powerpoint/2010/main" val="464836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n-GB"/>
              <a:t>Axioms of Utility Theory</a:t>
            </a:r>
          </a:p>
        </p:txBody>
      </p:sp>
      <p:sp>
        <p:nvSpPr>
          <p:cNvPr id="3" name="Footer Placeholder 2">
            <a:extLst>
              <a:ext uri="{FF2B5EF4-FFF2-40B4-BE49-F238E27FC236}">
                <a16:creationId xmlns:a16="http://schemas.microsoft.com/office/drawing/2014/main" id="{BA395331-E5CC-28B3-4999-B230FC0D77C0}"/>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E79B6903-ECC0-708B-C041-EDDE8A7F29F6}"/>
              </a:ext>
            </a:extLst>
          </p:cNvPr>
          <p:cNvSpPr>
            <a:spLocks noGrp="1"/>
          </p:cNvSpPr>
          <p:nvPr>
            <p:ph type="sldNum" sz="quarter" idx="11"/>
          </p:nvPr>
        </p:nvSpPr>
        <p:spPr/>
        <p:txBody>
          <a:bodyPr/>
          <a:lstStyle/>
          <a:p>
            <a:fld id="{67C9959E-8E6B-B04C-9955-EA096F41CA7A}" type="slidenum">
              <a:rPr lang="en-GB" smtClean="0"/>
              <a:t>10</a:t>
            </a:fld>
            <a:endParaRPr lang="en-GB"/>
          </a:p>
        </p:txBody>
      </p:sp>
      <p:sp>
        <p:nvSpPr>
          <p:cNvPr id="2" name="Date Placeholder 1">
            <a:extLst>
              <a:ext uri="{FF2B5EF4-FFF2-40B4-BE49-F238E27FC236}">
                <a16:creationId xmlns:a16="http://schemas.microsoft.com/office/drawing/2014/main" id="{F852934A-5F5E-6839-6F9F-6D2BB293D7C8}"/>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43010" name="Rectangle 3"/>
              <p:cNvSpPr>
                <a:spLocks noGrp="1" noChangeArrowheads="1"/>
              </p:cNvSpPr>
              <p:nvPr>
                <p:ph type="body" sz="quarter" idx="13"/>
              </p:nvPr>
            </p:nvSpPr>
            <p:spPr/>
            <p:txBody>
              <a:bodyPr numCol="1">
                <a:normAutofit fontScale="77500" lnSpcReduction="20000"/>
              </a:bodyPr>
              <a:lstStyle/>
              <a:p>
                <a:pPr marL="514350" indent="-514350">
                  <a:buFont typeface="+mj-lt"/>
                  <a:buAutoNum type="arabicPeriod"/>
                </a:pPr>
                <a:r>
                  <a:rPr lang="en-GB" dirty="0">
                    <a:solidFill>
                      <a:schemeClr val="accent1"/>
                    </a:solidFill>
                  </a:rPr>
                  <a:t>Orderability</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rPr>
                          <m:t>𝐵</m:t>
                        </m:r>
                      </m:e>
                    </m:d>
                  </m:oMath>
                </a14:m>
                <a:endParaRPr lang="en-GB" dirty="0"/>
              </a:p>
              <a:p>
                <a:pPr lvl="2"/>
                <a14:m>
                  <m:oMath xmlns:m="http://schemas.openxmlformats.org/officeDocument/2006/math">
                    <m:d>
                      <m:dPr>
                        <m:begChr m:val="{"/>
                        <m:endChr m:val="}"/>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 ~</m:t>
                        </m:r>
                      </m:e>
                    </m:d>
                  </m:oMath>
                </a14:m>
                <a:r>
                  <a:rPr lang="en-GB" dirty="0"/>
                  <a:t> jointly exhaustive, pairwise disjoint</a:t>
                </a:r>
              </a:p>
              <a:p>
                <a:pPr marL="514350" indent="-514350">
                  <a:buFont typeface="+mj-lt"/>
                  <a:buAutoNum type="arabicPeriod"/>
                </a:pPr>
                <a:r>
                  <a:rPr lang="en-GB" dirty="0">
                    <a:solidFill>
                      <a:schemeClr val="accent1"/>
                    </a:solidFill>
                  </a:rPr>
                  <a:t>Transitivity</a:t>
                </a:r>
                <a:r>
                  <a:rPr lang="en-GB" dirty="0"/>
                  <a:t> </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sym typeface="Symbol" charset="0"/>
                      </a:rPr>
                      <m:t>∧</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r>
                      <a:rPr lang="en-GB" b="0" i="1" smtClean="0">
                        <a:latin typeface="Cambria Math" panose="02040503050406030204" pitchFamily="18" charset="0"/>
                        <a:sym typeface="Symbol" charset="0"/>
                      </a:rPr>
                      <m:t> </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oMath>
                </a14:m>
                <a:endParaRPr lang="en-GB" dirty="0">
                  <a:sym typeface="Symbol" charset="0"/>
                </a:endParaRPr>
              </a:p>
              <a:p>
                <a:pPr marL="514350" indent="-514350">
                  <a:buFont typeface="+mj-lt"/>
                  <a:buAutoNum type="arabicPeriod"/>
                </a:pPr>
                <a:r>
                  <a:rPr lang="en-GB" dirty="0">
                    <a:solidFill>
                      <a:schemeClr val="accent1"/>
                    </a:solidFill>
                    <a:sym typeface="Symbol" charset="0"/>
                  </a:rPr>
                  <a:t>Continuity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 </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 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𝐵</m:t>
                    </m:r>
                  </m:oMath>
                </a14:m>
                <a:endParaRPr lang="en-GB" dirty="0">
                  <a:sym typeface="Symbol" charset="0"/>
                </a:endParaRPr>
              </a:p>
              <a:p>
                <a:pPr marL="514350" indent="-514350">
                  <a:buFont typeface="+mj-lt"/>
                  <a:buAutoNum type="arabicPeriod"/>
                </a:pPr>
                <a:r>
                  <a:rPr lang="en-GB" dirty="0">
                    <a:solidFill>
                      <a:schemeClr val="accent1"/>
                    </a:solidFill>
                    <a:sym typeface="Symbol" charset="0"/>
                  </a:rPr>
                  <a:t>Substitutability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sym typeface="Symbol" charset="0"/>
                      </a:rPr>
                      <m:t>⇒</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smtClean="0">
                        <a:latin typeface="Cambria Math" panose="02040503050406030204" pitchFamily="18" charset="0"/>
                        <a:ea typeface="Cambria Math" panose="02040503050406030204" pitchFamily="18" charset="0"/>
                        <a:sym typeface="Symbol" charset="0"/>
                      </a:rPr>
                      <m:t>∼</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oMath>
                </a14:m>
                <a:endParaRPr lang="en-GB" dirty="0">
                  <a:sym typeface="Symbol" charset="0"/>
                </a:endParaRPr>
              </a:p>
              <a:p>
                <a:pPr lvl="2"/>
                <a:r>
                  <a:rPr lang="en-GB" dirty="0">
                    <a:sym typeface="Symbol" charset="0"/>
                  </a:rPr>
                  <a:t>Also holds if replacing </a:t>
                </a:r>
                <a14:m>
                  <m:oMath xmlns:m="http://schemas.openxmlformats.org/officeDocument/2006/math">
                    <m:r>
                      <a:rPr lang="en-GB" i="1">
                        <a:latin typeface="Cambria Math" panose="02040503050406030204" pitchFamily="18" charset="0"/>
                        <a:ea typeface="Cambria Math" panose="02040503050406030204" pitchFamily="18" charset="0"/>
                        <a:sym typeface="Symbol" charset="0"/>
                      </a:rPr>
                      <m:t>∼</m:t>
                    </m:r>
                  </m:oMath>
                </a14:m>
                <a:r>
                  <a:rPr lang="en-GB" dirty="0">
                    <a:sym typeface="Symbol" charset="0"/>
                  </a:rPr>
                  <a:t> with </a:t>
                </a:r>
                <a14:m>
                  <m:oMath xmlns:m="http://schemas.openxmlformats.org/officeDocument/2006/math">
                    <m:r>
                      <a:rPr lang="en-GB" i="1">
                        <a:latin typeface="Cambria Math" panose="02040503050406030204" pitchFamily="18" charset="0"/>
                        <a:ea typeface="Cambria Math" panose="02040503050406030204" pitchFamily="18" charset="0"/>
                      </a:rPr>
                      <m:t>≻</m:t>
                    </m:r>
                  </m:oMath>
                </a14:m>
                <a:endParaRPr lang="en-GB" dirty="0">
                  <a:sym typeface="Symbol" charset="0"/>
                </a:endParaRPr>
              </a:p>
              <a:p>
                <a:pPr marL="514350" indent="-514350">
                  <a:buFont typeface="+mj-lt"/>
                  <a:buAutoNum type="arabicPeriod"/>
                </a:pPr>
                <a:r>
                  <a:rPr lang="en-GB" dirty="0">
                    <a:solidFill>
                      <a:schemeClr val="accent1"/>
                    </a:solidFill>
                    <a:sym typeface="Symbol" charset="0"/>
                  </a:rPr>
                  <a:t>Monotonicity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𝑞</m:t>
                    </m:r>
                    <m:r>
                      <a:rPr lang="en-GB" i="1" smtClean="0">
                        <a:latin typeface="Cambria Math" panose="02040503050406030204" pitchFamily="18" charset="0"/>
                        <a:ea typeface="Cambria Math" panose="02040503050406030204" pitchFamily="18" charset="0"/>
                        <a:sym typeface="Symbol"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en-GB" b="0" i="1" smtClean="0">
                        <a:latin typeface="Cambria Math" panose="02040503050406030204" pitchFamily="18" charset="0"/>
                        <a:sym typeface="Symbol" charset="0"/>
                      </a:rPr>
                      <m:t>)</m:t>
                    </m:r>
                  </m:oMath>
                </a14:m>
                <a:endParaRPr lang="en-GB" dirty="0">
                  <a:sym typeface="Symbol" charset="0"/>
                </a:endParaRPr>
              </a:p>
              <a:p>
                <a:pPr marL="514350" indent="-514350">
                  <a:buFont typeface="+mj-lt"/>
                  <a:buAutoNum type="arabicPeriod" startAt="6"/>
                </a:pPr>
                <a:r>
                  <a:rPr lang="en-GB" dirty="0">
                    <a:solidFill>
                      <a:schemeClr val="accent1"/>
                    </a:solidFill>
                    <a:sym typeface="Symbol" charset="0"/>
                  </a:rPr>
                  <a:t>Decomposability</a:t>
                </a:r>
              </a:p>
              <a:p>
                <a:pPr lvl="1"/>
                <a14:m>
                  <m:oMath xmlns:m="http://schemas.openxmlformats.org/officeDocument/2006/math">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 </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e>
                    </m:d>
                    <m:r>
                      <a:rPr lang="en-GB" i="1">
                        <a:latin typeface="Cambria Math" panose="02040503050406030204" pitchFamily="18" charset="0"/>
                        <a:ea typeface="Cambria Math" panose="02040503050406030204" pitchFamily="18" charset="0"/>
                        <a:sym typeface="Symbol"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e>
                        </m:d>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oMath>
                </a14:m>
                <a:endParaRPr lang="en-GB" dirty="0">
                  <a:sym typeface="Symbol" charset="0"/>
                </a:endParaRPr>
              </a:p>
              <a:p>
                <a:endParaRPr lang="en-GB" dirty="0">
                  <a:sym typeface="Symbol" charset="0"/>
                </a:endParaRPr>
              </a:p>
            </p:txBody>
          </p:sp>
        </mc:Choice>
        <mc:Fallback xmlns="">
          <p:sp>
            <p:nvSpPr>
              <p:cNvPr id="43010" name="Rectangle 3"/>
              <p:cNvSpPr>
                <a:spLocks noGrp="1" noRot="1" noChangeAspect="1" noMove="1" noResize="1" noEditPoints="1" noAdjustHandles="1" noChangeArrowheads="1" noChangeShapeType="1" noTextEdit="1"/>
              </p:cNvSpPr>
              <p:nvPr>
                <p:ph type="body" sz="quarter" idx="13"/>
              </p:nvPr>
            </p:nvSpPr>
            <p:spPr>
              <a:blipFill>
                <a:blip r:embed="rId3"/>
                <a:stretch>
                  <a:fillRect l="-1029" t="-1934"/>
                </a:stretch>
              </a:blipFill>
            </p:spPr>
            <p:txBody>
              <a:bodyPr/>
              <a:lstStyle/>
              <a:p>
                <a:r>
                  <a:rPr lang="en-DE">
                    <a:noFill/>
                  </a:rPr>
                  <a:t> </a:t>
                </a:r>
              </a:p>
            </p:txBody>
          </p:sp>
        </mc:Fallback>
      </mc:AlternateContent>
      <p:grpSp>
        <p:nvGrpSpPr>
          <p:cNvPr id="37" name="Group 36">
            <a:extLst>
              <a:ext uri="{FF2B5EF4-FFF2-40B4-BE49-F238E27FC236}">
                <a16:creationId xmlns:a16="http://schemas.microsoft.com/office/drawing/2014/main" id="{430EB168-25A2-404D-BEF5-3AB27777FDF9}"/>
              </a:ext>
            </a:extLst>
          </p:cNvPr>
          <p:cNvGrpSpPr/>
          <p:nvPr/>
        </p:nvGrpSpPr>
        <p:grpSpPr>
          <a:xfrm>
            <a:off x="8816177" y="1665066"/>
            <a:ext cx="3026720" cy="4240848"/>
            <a:chOff x="5768502" y="1575962"/>
            <a:chExt cx="3026720" cy="4240848"/>
          </a:xfrm>
        </p:grpSpPr>
        <p:sp>
          <p:nvSpPr>
            <p:cNvPr id="39" name="Text Box 4">
              <a:extLst>
                <a:ext uri="{FF2B5EF4-FFF2-40B4-BE49-F238E27FC236}">
                  <a16:creationId xmlns:a16="http://schemas.microsoft.com/office/drawing/2014/main" id="{08D277F7-53DE-8A47-A453-089E3BF38234}"/>
                </a:ext>
              </a:extLst>
            </p:cNvPr>
            <p:cNvSpPr txBox="1">
              <a:spLocks noChangeArrowheads="1"/>
            </p:cNvSpPr>
            <p:nvPr/>
          </p:nvSpPr>
          <p:spPr bwMode="auto">
            <a:xfrm>
              <a:off x="5768502" y="1575962"/>
              <a:ext cx="3015498" cy="4240848"/>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a:no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GB" sz="1800" i="0" dirty="0">
                  <a:solidFill>
                    <a:schemeClr val="bg1"/>
                  </a:solidFill>
                  <a:latin typeface="Helvetica" pitchFamily="2" charset="0"/>
                </a:rPr>
                <a:t>Decomposability: </a:t>
              </a:r>
            </a:p>
            <a:p>
              <a:pPr algn="ctr"/>
              <a:r>
                <a:rPr lang="en-GB" sz="1800" i="0" dirty="0">
                  <a:solidFill>
                    <a:schemeClr val="bg1"/>
                  </a:solidFill>
                  <a:latin typeface="Helvetica" pitchFamily="2" charset="0"/>
                </a:rPr>
                <a:t>There is no fun in gambling.</a:t>
              </a:r>
              <a:br>
                <a:rPr lang="en-GB" sz="1800" i="0" dirty="0">
                  <a:solidFill>
                    <a:schemeClr val="bg1"/>
                  </a:solidFill>
                  <a:latin typeface="Helvetica" pitchFamily="2" charset="0"/>
                </a:rPr>
              </a:br>
              <a:endParaRPr lang="en-GB" sz="1800" i="0" dirty="0">
                <a:solidFill>
                  <a:schemeClr val="bg1"/>
                </a:solidFill>
                <a:latin typeface="Helvetica" pitchFamily="2" charset="0"/>
              </a:endParaRPr>
            </a:p>
            <a:p>
              <a:pPr algn="ctr"/>
              <a:r>
                <a:rPr lang="en-GB" sz="1400" i="0" dirty="0">
                  <a:solidFill>
                    <a:schemeClr val="bg1"/>
                  </a:solidFill>
                  <a:latin typeface="Helvetica" pitchFamily="2" charset="0"/>
                </a:rPr>
                <a:t>Equivalent lotteries:</a:t>
              </a:r>
            </a:p>
          </p:txBody>
        </p:sp>
        <p:grpSp>
          <p:nvGrpSpPr>
            <p:cNvPr id="40" name="Group 39">
              <a:extLst>
                <a:ext uri="{FF2B5EF4-FFF2-40B4-BE49-F238E27FC236}">
                  <a16:creationId xmlns:a16="http://schemas.microsoft.com/office/drawing/2014/main" id="{2A07B4C4-D129-3B45-B0A3-2EB8F8278CDB}"/>
                </a:ext>
              </a:extLst>
            </p:cNvPr>
            <p:cNvGrpSpPr/>
            <p:nvPr/>
          </p:nvGrpSpPr>
          <p:grpSpPr>
            <a:xfrm>
              <a:off x="5845696" y="2838959"/>
              <a:ext cx="2949526" cy="1405011"/>
              <a:chOff x="5724415" y="2832582"/>
              <a:chExt cx="2949526" cy="1405011"/>
            </a:xfrm>
          </p:grpSpPr>
          <p:cxnSp>
            <p:nvCxnSpPr>
              <p:cNvPr id="51" name="Straight Connector 50">
                <a:extLst>
                  <a:ext uri="{FF2B5EF4-FFF2-40B4-BE49-F238E27FC236}">
                    <a16:creationId xmlns:a16="http://schemas.microsoft.com/office/drawing/2014/main" id="{58B8ED68-6E16-C841-84F6-244946DDF5DE}"/>
                  </a:ext>
                </a:extLst>
              </p:cNvPr>
              <p:cNvCxnSpPr>
                <a:cxnSpLocks/>
              </p:cNvCxnSpPr>
              <p:nvPr/>
            </p:nvCxnSpPr>
            <p:spPr>
              <a:xfrm>
                <a:off x="5724415" y="3350591"/>
                <a:ext cx="2609688" cy="7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1BFE7E-4C25-214C-95D8-E37AE218A5FB}"/>
                  </a:ext>
                </a:extLst>
              </p:cNvPr>
              <p:cNvCxnSpPr>
                <a:cxnSpLocks/>
              </p:cNvCxnSpPr>
              <p:nvPr/>
            </p:nvCxnSpPr>
            <p:spPr>
              <a:xfrm flipV="1">
                <a:off x="5724415" y="2993481"/>
                <a:ext cx="13032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E5E4E8B-B797-F144-A28F-ED8FD8016291}"/>
                  </a:ext>
                </a:extLst>
              </p:cNvPr>
              <p:cNvCxnSpPr>
                <a:cxnSpLocks/>
              </p:cNvCxnSpPr>
              <p:nvPr/>
            </p:nvCxnSpPr>
            <p:spPr>
              <a:xfrm flipV="1">
                <a:off x="7027615" y="3347110"/>
                <a:ext cx="13032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398CC65-D369-4046-94D7-ABCCEEC73A30}"/>
                      </a:ext>
                    </a:extLst>
                  </p:cNvPr>
                  <p:cNvSpPr txBox="1"/>
                  <p:nvPr/>
                </p:nvSpPr>
                <p:spPr>
                  <a:xfrm>
                    <a:off x="6983056" y="2832582"/>
                    <a:ext cx="37420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𝐴</m:t>
                          </m:r>
                        </m:oMath>
                      </m:oMathPara>
                    </a14:m>
                    <a:endParaRPr lang="en-GB" sz="1600" dirty="0">
                      <a:solidFill>
                        <a:schemeClr val="bg1"/>
                      </a:solidFill>
                      <a:latin typeface="Helvetica" pitchFamily="2" charset="0"/>
                    </a:endParaRPr>
                  </a:p>
                </p:txBody>
              </p:sp>
            </mc:Choice>
            <mc:Fallback xmlns="">
              <p:sp>
                <p:nvSpPr>
                  <p:cNvPr id="54" name="TextBox 53">
                    <a:extLst>
                      <a:ext uri="{FF2B5EF4-FFF2-40B4-BE49-F238E27FC236}">
                        <a16:creationId xmlns:a16="http://schemas.microsoft.com/office/drawing/2014/main" id="{4398CC65-D369-4046-94D7-ABCCEEC73A30}"/>
                      </a:ext>
                    </a:extLst>
                  </p:cNvPr>
                  <p:cNvSpPr txBox="1">
                    <a:spLocks noRot="1" noChangeAspect="1" noMove="1" noResize="1" noEditPoints="1" noAdjustHandles="1" noChangeArrowheads="1" noChangeShapeType="1" noTextEdit="1"/>
                  </p:cNvSpPr>
                  <p:nvPr/>
                </p:nvSpPr>
                <p:spPr>
                  <a:xfrm>
                    <a:off x="6983056" y="2832582"/>
                    <a:ext cx="374205" cy="338554"/>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8240209E-4F14-E04F-9E70-A8D2F8A7EBAE}"/>
                      </a:ext>
                    </a:extLst>
                  </p:cNvPr>
                  <p:cNvSpPr txBox="1"/>
                  <p:nvPr/>
                </p:nvSpPr>
                <p:spPr>
                  <a:xfrm>
                    <a:off x="8291400" y="3185058"/>
                    <a:ext cx="38254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𝐵</m:t>
                          </m:r>
                        </m:oMath>
                      </m:oMathPara>
                    </a14:m>
                    <a:endParaRPr lang="en-GB" sz="1600" dirty="0">
                      <a:solidFill>
                        <a:schemeClr val="bg1"/>
                      </a:solidFill>
                      <a:latin typeface="Helvetica" pitchFamily="2" charset="0"/>
                    </a:endParaRPr>
                  </a:p>
                </p:txBody>
              </p:sp>
            </mc:Choice>
            <mc:Fallback xmlns="">
              <p:sp>
                <p:nvSpPr>
                  <p:cNvPr id="55" name="TextBox 54">
                    <a:extLst>
                      <a:ext uri="{FF2B5EF4-FFF2-40B4-BE49-F238E27FC236}">
                        <a16:creationId xmlns:a16="http://schemas.microsoft.com/office/drawing/2014/main" id="{8240209E-4F14-E04F-9E70-A8D2F8A7EBAE}"/>
                      </a:ext>
                    </a:extLst>
                  </p:cNvPr>
                  <p:cNvSpPr txBox="1">
                    <a:spLocks noRot="1" noChangeAspect="1" noMove="1" noResize="1" noEditPoints="1" noAdjustHandles="1" noChangeArrowheads="1" noChangeShapeType="1" noTextEdit="1"/>
                  </p:cNvSpPr>
                  <p:nvPr/>
                </p:nvSpPr>
                <p:spPr>
                  <a:xfrm>
                    <a:off x="8291400" y="3185058"/>
                    <a:ext cx="382541" cy="338554"/>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4FF11B6C-B766-4F45-8AC5-B3AA8D08C38A}"/>
                      </a:ext>
                    </a:extLst>
                  </p:cNvPr>
                  <p:cNvSpPr txBox="1"/>
                  <p:nvPr/>
                </p:nvSpPr>
                <p:spPr>
                  <a:xfrm>
                    <a:off x="8291400" y="3899039"/>
                    <a:ext cx="37324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𝐶</m:t>
                          </m:r>
                        </m:oMath>
                      </m:oMathPara>
                    </a14:m>
                    <a:endParaRPr lang="en-GB" sz="1600" dirty="0">
                      <a:solidFill>
                        <a:schemeClr val="bg1"/>
                      </a:solidFill>
                      <a:latin typeface="Helvetica" pitchFamily="2" charset="0"/>
                    </a:endParaRPr>
                  </a:p>
                </p:txBody>
              </p:sp>
            </mc:Choice>
            <mc:Fallback xmlns="">
              <p:sp>
                <p:nvSpPr>
                  <p:cNvPr id="56" name="TextBox 55">
                    <a:extLst>
                      <a:ext uri="{FF2B5EF4-FFF2-40B4-BE49-F238E27FC236}">
                        <a16:creationId xmlns:a16="http://schemas.microsoft.com/office/drawing/2014/main" id="{4FF11B6C-B766-4F45-8AC5-B3AA8D08C38A}"/>
                      </a:ext>
                    </a:extLst>
                  </p:cNvPr>
                  <p:cNvSpPr txBox="1">
                    <a:spLocks noRot="1" noChangeAspect="1" noMove="1" noResize="1" noEditPoints="1" noAdjustHandles="1" noChangeArrowheads="1" noChangeShapeType="1" noTextEdit="1"/>
                  </p:cNvSpPr>
                  <p:nvPr/>
                </p:nvSpPr>
                <p:spPr>
                  <a:xfrm>
                    <a:off x="8291400" y="3899039"/>
                    <a:ext cx="373243" cy="338554"/>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531BD324-5226-1343-A447-2E3C3842BA7B}"/>
                      </a:ext>
                    </a:extLst>
                  </p:cNvPr>
                  <p:cNvSpPr txBox="1"/>
                  <p:nvPr/>
                </p:nvSpPr>
                <p:spPr>
                  <a:xfrm>
                    <a:off x="6067893" y="2882153"/>
                    <a:ext cx="35868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𝑝</m:t>
                          </m:r>
                        </m:oMath>
                      </m:oMathPara>
                    </a14:m>
                    <a:endParaRPr lang="en-GB" sz="1600" dirty="0">
                      <a:solidFill>
                        <a:schemeClr val="bg1"/>
                      </a:solidFill>
                      <a:latin typeface="Helvetica" pitchFamily="2" charset="0"/>
                    </a:endParaRPr>
                  </a:p>
                </p:txBody>
              </p:sp>
            </mc:Choice>
            <mc:Fallback xmlns="">
              <p:sp>
                <p:nvSpPr>
                  <p:cNvPr id="57" name="TextBox 56">
                    <a:extLst>
                      <a:ext uri="{FF2B5EF4-FFF2-40B4-BE49-F238E27FC236}">
                        <a16:creationId xmlns:a16="http://schemas.microsoft.com/office/drawing/2014/main" id="{531BD324-5226-1343-A447-2E3C3842BA7B}"/>
                      </a:ext>
                    </a:extLst>
                  </p:cNvPr>
                  <p:cNvSpPr txBox="1">
                    <a:spLocks noRot="1" noChangeAspect="1" noMove="1" noResize="1" noEditPoints="1" noAdjustHandles="1" noChangeArrowheads="1" noChangeShapeType="1" noTextEdit="1"/>
                  </p:cNvSpPr>
                  <p:nvPr/>
                </p:nvSpPr>
                <p:spPr>
                  <a:xfrm>
                    <a:off x="6067893" y="2882153"/>
                    <a:ext cx="358688" cy="338554"/>
                  </a:xfrm>
                  <a:prstGeom prst="rect">
                    <a:avLst/>
                  </a:prstGeom>
                  <a:blipFill>
                    <a:blip r:embed="rId7"/>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822648D-3368-9242-847E-B819EBD0904F}"/>
                      </a:ext>
                    </a:extLst>
                  </p:cNvPr>
                  <p:cNvSpPr txBox="1"/>
                  <p:nvPr/>
                </p:nvSpPr>
                <p:spPr>
                  <a:xfrm>
                    <a:off x="5860564" y="3475637"/>
                    <a:ext cx="71756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𝑝</m:t>
                          </m:r>
                        </m:oMath>
                      </m:oMathPara>
                    </a14:m>
                    <a:endParaRPr lang="en-GB" sz="1600" dirty="0">
                      <a:solidFill>
                        <a:schemeClr val="bg1"/>
                      </a:solidFill>
                      <a:latin typeface="Helvetica" pitchFamily="2" charset="0"/>
                    </a:endParaRPr>
                  </a:p>
                </p:txBody>
              </p:sp>
            </mc:Choice>
            <mc:Fallback xmlns="">
              <p:sp>
                <p:nvSpPr>
                  <p:cNvPr id="58" name="TextBox 57">
                    <a:extLst>
                      <a:ext uri="{FF2B5EF4-FFF2-40B4-BE49-F238E27FC236}">
                        <a16:creationId xmlns:a16="http://schemas.microsoft.com/office/drawing/2014/main" id="{2822648D-3368-9242-847E-B819EBD0904F}"/>
                      </a:ext>
                    </a:extLst>
                  </p:cNvPr>
                  <p:cNvSpPr txBox="1">
                    <a:spLocks noRot="1" noChangeAspect="1" noMove="1" noResize="1" noEditPoints="1" noAdjustHandles="1" noChangeArrowheads="1" noChangeShapeType="1" noTextEdit="1"/>
                  </p:cNvSpPr>
                  <p:nvPr/>
                </p:nvSpPr>
                <p:spPr>
                  <a:xfrm>
                    <a:off x="5860564" y="3475637"/>
                    <a:ext cx="717568" cy="338554"/>
                  </a:xfrm>
                  <a:prstGeom prst="rect">
                    <a:avLst/>
                  </a:prstGeom>
                  <a:blipFill>
                    <a:blip r:embed="rId8"/>
                    <a:stretch>
                      <a:fillRect b="-3704"/>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EBDCE37A-8FF1-B348-97DA-F8B39AC7974C}"/>
                      </a:ext>
                    </a:extLst>
                  </p:cNvPr>
                  <p:cNvSpPr txBox="1"/>
                  <p:nvPr/>
                </p:nvSpPr>
                <p:spPr>
                  <a:xfrm>
                    <a:off x="7390244" y="3225254"/>
                    <a:ext cx="35920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𝑞</m:t>
                          </m:r>
                        </m:oMath>
                      </m:oMathPara>
                    </a14:m>
                    <a:endParaRPr lang="en-GB" sz="1600" dirty="0">
                      <a:solidFill>
                        <a:schemeClr val="bg1"/>
                      </a:solidFill>
                      <a:latin typeface="Helvetica" pitchFamily="2" charset="0"/>
                    </a:endParaRPr>
                  </a:p>
                </p:txBody>
              </p:sp>
            </mc:Choice>
            <mc:Fallback xmlns="">
              <p:sp>
                <p:nvSpPr>
                  <p:cNvPr id="59" name="TextBox 58">
                    <a:extLst>
                      <a:ext uri="{FF2B5EF4-FFF2-40B4-BE49-F238E27FC236}">
                        <a16:creationId xmlns:a16="http://schemas.microsoft.com/office/drawing/2014/main" id="{EBDCE37A-8FF1-B348-97DA-F8B39AC7974C}"/>
                      </a:ext>
                    </a:extLst>
                  </p:cNvPr>
                  <p:cNvSpPr txBox="1">
                    <a:spLocks noRot="1" noChangeAspect="1" noMove="1" noResize="1" noEditPoints="1" noAdjustHandles="1" noChangeArrowheads="1" noChangeShapeType="1" noTextEdit="1"/>
                  </p:cNvSpPr>
                  <p:nvPr/>
                </p:nvSpPr>
                <p:spPr>
                  <a:xfrm>
                    <a:off x="7390244" y="3225254"/>
                    <a:ext cx="359201" cy="338554"/>
                  </a:xfrm>
                  <a:prstGeom prst="rect">
                    <a:avLst/>
                  </a:prstGeom>
                  <a:blipFill>
                    <a:blip r:embed="rId9"/>
                    <a:stretch>
                      <a:fillRect b="-3704"/>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525D968D-9F05-1D4A-9230-561C8281A129}"/>
                      </a:ext>
                    </a:extLst>
                  </p:cNvPr>
                  <p:cNvSpPr txBox="1"/>
                  <p:nvPr/>
                </p:nvSpPr>
                <p:spPr>
                  <a:xfrm>
                    <a:off x="7182915" y="3838193"/>
                    <a:ext cx="7180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𝑞</m:t>
                          </m:r>
                        </m:oMath>
                      </m:oMathPara>
                    </a14:m>
                    <a:endParaRPr lang="en-GB" sz="1600" dirty="0">
                      <a:solidFill>
                        <a:schemeClr val="bg1"/>
                      </a:solidFill>
                      <a:latin typeface="Helvetica" pitchFamily="2" charset="0"/>
                    </a:endParaRPr>
                  </a:p>
                </p:txBody>
              </p:sp>
            </mc:Choice>
            <mc:Fallback xmlns="">
              <p:sp>
                <p:nvSpPr>
                  <p:cNvPr id="60" name="TextBox 59">
                    <a:extLst>
                      <a:ext uri="{FF2B5EF4-FFF2-40B4-BE49-F238E27FC236}">
                        <a16:creationId xmlns:a16="http://schemas.microsoft.com/office/drawing/2014/main" id="{525D968D-9F05-1D4A-9230-561C8281A129}"/>
                      </a:ext>
                    </a:extLst>
                  </p:cNvPr>
                  <p:cNvSpPr txBox="1">
                    <a:spLocks noRot="1" noChangeAspect="1" noMove="1" noResize="1" noEditPoints="1" noAdjustHandles="1" noChangeArrowheads="1" noChangeShapeType="1" noTextEdit="1"/>
                  </p:cNvSpPr>
                  <p:nvPr/>
                </p:nvSpPr>
                <p:spPr>
                  <a:xfrm>
                    <a:off x="7182915" y="3838193"/>
                    <a:ext cx="718081" cy="338554"/>
                  </a:xfrm>
                  <a:prstGeom prst="rect">
                    <a:avLst/>
                  </a:prstGeom>
                  <a:blipFill>
                    <a:blip r:embed="rId10"/>
                    <a:stretch>
                      <a:fillRect/>
                    </a:stretch>
                  </a:blipFill>
                </p:spPr>
                <p:txBody>
                  <a:bodyPr/>
                  <a:lstStyle/>
                  <a:p>
                    <a:r>
                      <a:rPr lang="en-DE">
                        <a:noFill/>
                      </a:rPr>
                      <a:t> </a:t>
                    </a:r>
                  </a:p>
                </p:txBody>
              </p:sp>
            </mc:Fallback>
          </mc:AlternateContent>
        </p:grpSp>
        <p:grpSp>
          <p:nvGrpSpPr>
            <p:cNvPr id="41" name="Group 40">
              <a:extLst>
                <a:ext uri="{FF2B5EF4-FFF2-40B4-BE49-F238E27FC236}">
                  <a16:creationId xmlns:a16="http://schemas.microsoft.com/office/drawing/2014/main" id="{8904EDE5-700C-B846-ADAE-8DD86BA91CCF}"/>
                </a:ext>
              </a:extLst>
            </p:cNvPr>
            <p:cNvGrpSpPr/>
            <p:nvPr/>
          </p:nvGrpSpPr>
          <p:grpSpPr>
            <a:xfrm>
              <a:off x="6219749" y="4474703"/>
              <a:ext cx="2143380" cy="1174654"/>
              <a:chOff x="5724415" y="2938800"/>
              <a:chExt cx="2143380" cy="1174654"/>
            </a:xfrm>
          </p:grpSpPr>
          <p:cxnSp>
            <p:nvCxnSpPr>
              <p:cNvPr id="42" name="Straight Connector 41">
                <a:extLst>
                  <a:ext uri="{FF2B5EF4-FFF2-40B4-BE49-F238E27FC236}">
                    <a16:creationId xmlns:a16="http://schemas.microsoft.com/office/drawing/2014/main" id="{E11395DB-A256-4644-B6CF-F6081678E997}"/>
                  </a:ext>
                </a:extLst>
              </p:cNvPr>
              <p:cNvCxnSpPr>
                <a:cxnSpLocks/>
              </p:cNvCxnSpPr>
              <p:nvPr/>
            </p:nvCxnSpPr>
            <p:spPr>
              <a:xfrm>
                <a:off x="5724415" y="3500804"/>
                <a:ext cx="18000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10029A0-0CF7-3845-BE56-2018046470DD}"/>
                  </a:ext>
                </a:extLst>
              </p:cNvPr>
              <p:cNvCxnSpPr>
                <a:cxnSpLocks/>
              </p:cNvCxnSpPr>
              <p:nvPr/>
            </p:nvCxnSpPr>
            <p:spPr>
              <a:xfrm flipV="1">
                <a:off x="5724415" y="3142384"/>
                <a:ext cx="18000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EA33036-9330-1D44-8E2A-0ADD71BA603D}"/>
                  </a:ext>
                </a:extLst>
              </p:cNvPr>
              <p:cNvCxnSpPr>
                <a:cxnSpLocks/>
              </p:cNvCxnSpPr>
              <p:nvPr/>
            </p:nvCxnSpPr>
            <p:spPr>
              <a:xfrm flipV="1">
                <a:off x="5734050" y="3496288"/>
                <a:ext cx="1800000" cy="15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AEBE56A-EF5E-B84F-B9A5-46D99AE8F51C}"/>
                      </a:ext>
                    </a:extLst>
                  </p:cNvPr>
                  <p:cNvSpPr txBox="1"/>
                  <p:nvPr/>
                </p:nvSpPr>
                <p:spPr>
                  <a:xfrm>
                    <a:off x="7477371" y="2975286"/>
                    <a:ext cx="37420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𝐴</m:t>
                          </m:r>
                        </m:oMath>
                      </m:oMathPara>
                    </a14:m>
                    <a:endParaRPr lang="en-GB" sz="1600" dirty="0">
                      <a:solidFill>
                        <a:schemeClr val="bg1"/>
                      </a:solidFill>
                      <a:latin typeface="Helvetica" pitchFamily="2" charset="0"/>
                    </a:endParaRPr>
                  </a:p>
                </p:txBody>
              </p:sp>
            </mc:Choice>
            <mc:Fallback xmlns="">
              <p:sp>
                <p:nvSpPr>
                  <p:cNvPr id="45" name="TextBox 44">
                    <a:extLst>
                      <a:ext uri="{FF2B5EF4-FFF2-40B4-BE49-F238E27FC236}">
                        <a16:creationId xmlns:a16="http://schemas.microsoft.com/office/drawing/2014/main" id="{4AEBE56A-EF5E-B84F-B9A5-46D99AE8F51C}"/>
                      </a:ext>
                    </a:extLst>
                  </p:cNvPr>
                  <p:cNvSpPr txBox="1">
                    <a:spLocks noRot="1" noChangeAspect="1" noMove="1" noResize="1" noEditPoints="1" noAdjustHandles="1" noChangeArrowheads="1" noChangeShapeType="1" noTextEdit="1"/>
                  </p:cNvSpPr>
                  <p:nvPr/>
                </p:nvSpPr>
                <p:spPr>
                  <a:xfrm>
                    <a:off x="7477371" y="2975286"/>
                    <a:ext cx="374205" cy="338554"/>
                  </a:xfrm>
                  <a:prstGeom prst="rect">
                    <a:avLst/>
                  </a:prstGeom>
                  <a:blipFill>
                    <a:blip r:embed="rId11"/>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CD253B9-6C3A-3140-939E-CB04138A345C}"/>
                      </a:ext>
                    </a:extLst>
                  </p:cNvPr>
                  <p:cNvSpPr txBox="1"/>
                  <p:nvPr/>
                </p:nvSpPr>
                <p:spPr>
                  <a:xfrm>
                    <a:off x="7485254" y="3327388"/>
                    <a:ext cx="38254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𝐵</m:t>
                          </m:r>
                        </m:oMath>
                      </m:oMathPara>
                    </a14:m>
                    <a:endParaRPr lang="en-GB" sz="1600" dirty="0">
                      <a:solidFill>
                        <a:schemeClr val="bg1"/>
                      </a:solidFill>
                      <a:latin typeface="Helvetica" pitchFamily="2" charset="0"/>
                    </a:endParaRPr>
                  </a:p>
                </p:txBody>
              </p:sp>
            </mc:Choice>
            <mc:Fallback xmlns="">
              <p:sp>
                <p:nvSpPr>
                  <p:cNvPr id="46" name="TextBox 45">
                    <a:extLst>
                      <a:ext uri="{FF2B5EF4-FFF2-40B4-BE49-F238E27FC236}">
                        <a16:creationId xmlns:a16="http://schemas.microsoft.com/office/drawing/2014/main" id="{FCD253B9-6C3A-3140-939E-CB04138A345C}"/>
                      </a:ext>
                    </a:extLst>
                  </p:cNvPr>
                  <p:cNvSpPr txBox="1">
                    <a:spLocks noRot="1" noChangeAspect="1" noMove="1" noResize="1" noEditPoints="1" noAdjustHandles="1" noChangeArrowheads="1" noChangeShapeType="1" noTextEdit="1"/>
                  </p:cNvSpPr>
                  <p:nvPr/>
                </p:nvSpPr>
                <p:spPr>
                  <a:xfrm>
                    <a:off x="7485254" y="3327388"/>
                    <a:ext cx="382541" cy="338554"/>
                  </a:xfrm>
                  <a:prstGeom prst="rect">
                    <a:avLst/>
                  </a:prstGeom>
                  <a:blipFill>
                    <a:blip r:embed="rId12"/>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8C6CE67B-374D-8E4B-BFD5-6A2924E0CC21}"/>
                      </a:ext>
                    </a:extLst>
                  </p:cNvPr>
                  <p:cNvSpPr txBox="1"/>
                  <p:nvPr/>
                </p:nvSpPr>
                <p:spPr>
                  <a:xfrm>
                    <a:off x="7477499" y="3689445"/>
                    <a:ext cx="37324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𝐶</m:t>
                          </m:r>
                        </m:oMath>
                      </m:oMathPara>
                    </a14:m>
                    <a:endParaRPr lang="en-GB" sz="1600" dirty="0">
                      <a:solidFill>
                        <a:schemeClr val="bg1"/>
                      </a:solidFill>
                      <a:latin typeface="Helvetica" pitchFamily="2" charset="0"/>
                    </a:endParaRPr>
                  </a:p>
                </p:txBody>
              </p:sp>
            </mc:Choice>
            <mc:Fallback xmlns="">
              <p:sp>
                <p:nvSpPr>
                  <p:cNvPr id="47" name="TextBox 46">
                    <a:extLst>
                      <a:ext uri="{FF2B5EF4-FFF2-40B4-BE49-F238E27FC236}">
                        <a16:creationId xmlns:a16="http://schemas.microsoft.com/office/drawing/2014/main" id="{8C6CE67B-374D-8E4B-BFD5-6A2924E0CC21}"/>
                      </a:ext>
                    </a:extLst>
                  </p:cNvPr>
                  <p:cNvSpPr txBox="1">
                    <a:spLocks noRot="1" noChangeAspect="1" noMove="1" noResize="1" noEditPoints="1" noAdjustHandles="1" noChangeArrowheads="1" noChangeShapeType="1" noTextEdit="1"/>
                  </p:cNvSpPr>
                  <p:nvPr/>
                </p:nvSpPr>
                <p:spPr>
                  <a:xfrm>
                    <a:off x="7477499" y="3689445"/>
                    <a:ext cx="373243" cy="338554"/>
                  </a:xfrm>
                  <a:prstGeom prst="rect">
                    <a:avLst/>
                  </a:prstGeom>
                  <a:blipFill>
                    <a:blip r:embed="rId1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140BB076-89A5-A74C-8F65-96002754AA8A}"/>
                      </a:ext>
                    </a:extLst>
                  </p:cNvPr>
                  <p:cNvSpPr txBox="1"/>
                  <p:nvPr/>
                </p:nvSpPr>
                <p:spPr>
                  <a:xfrm>
                    <a:off x="6916742" y="2938800"/>
                    <a:ext cx="35868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𝑝</m:t>
                          </m:r>
                        </m:oMath>
                      </m:oMathPara>
                    </a14:m>
                    <a:endParaRPr lang="en-GB" sz="1600" dirty="0">
                      <a:solidFill>
                        <a:schemeClr val="bg1"/>
                      </a:solidFill>
                      <a:latin typeface="Helvetica" pitchFamily="2" charset="0"/>
                    </a:endParaRPr>
                  </a:p>
                </p:txBody>
              </p:sp>
            </mc:Choice>
            <mc:Fallback xmlns="">
              <p:sp>
                <p:nvSpPr>
                  <p:cNvPr id="48" name="TextBox 47">
                    <a:extLst>
                      <a:ext uri="{FF2B5EF4-FFF2-40B4-BE49-F238E27FC236}">
                        <a16:creationId xmlns:a16="http://schemas.microsoft.com/office/drawing/2014/main" id="{140BB076-89A5-A74C-8F65-96002754AA8A}"/>
                      </a:ext>
                    </a:extLst>
                  </p:cNvPr>
                  <p:cNvSpPr txBox="1">
                    <a:spLocks noRot="1" noChangeAspect="1" noMove="1" noResize="1" noEditPoints="1" noAdjustHandles="1" noChangeArrowheads="1" noChangeShapeType="1" noTextEdit="1"/>
                  </p:cNvSpPr>
                  <p:nvPr/>
                </p:nvSpPr>
                <p:spPr>
                  <a:xfrm>
                    <a:off x="6916742" y="2938800"/>
                    <a:ext cx="358688" cy="338554"/>
                  </a:xfrm>
                  <a:prstGeom prst="rect">
                    <a:avLst/>
                  </a:prstGeom>
                  <a:blipFill>
                    <a:blip r:embed="rId14"/>
                    <a:stretch>
                      <a:fillRect b="-3704"/>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98A792B-3B3F-0A46-965E-714B1D275977}"/>
                      </a:ext>
                    </a:extLst>
                  </p:cNvPr>
                  <p:cNvSpPr txBox="1"/>
                  <p:nvPr/>
                </p:nvSpPr>
                <p:spPr>
                  <a:xfrm>
                    <a:off x="6680799" y="3446993"/>
                    <a:ext cx="100469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GB" sz="1600" i="1" smtClean="0">
                                  <a:solidFill>
                                    <a:schemeClr val="bg1"/>
                                  </a:solidFill>
                                  <a:latin typeface="Cambria Math" panose="02040503050406030204" pitchFamily="18" charset="0"/>
                                  <a:sym typeface="Symbol" charset="0"/>
                                </a:rPr>
                              </m:ctrlPr>
                            </m:dPr>
                            <m:e>
                              <m:r>
                                <a:rPr lang="en-GB" sz="1600" i="1">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𝑝</m:t>
                              </m:r>
                            </m:e>
                          </m:d>
                          <m:r>
                            <a:rPr lang="en-GB" sz="1600" i="1">
                              <a:solidFill>
                                <a:schemeClr val="bg1"/>
                              </a:solidFill>
                              <a:latin typeface="Cambria Math" panose="02040503050406030204" pitchFamily="18" charset="0"/>
                              <a:sym typeface="Symbol" charset="0"/>
                            </a:rPr>
                            <m:t>𝑞</m:t>
                          </m:r>
                        </m:oMath>
                      </m:oMathPara>
                    </a14:m>
                    <a:endParaRPr lang="en-GB" sz="1600" dirty="0">
                      <a:solidFill>
                        <a:schemeClr val="bg1"/>
                      </a:solidFill>
                      <a:latin typeface="Helvetica" pitchFamily="2" charset="0"/>
                    </a:endParaRPr>
                  </a:p>
                </p:txBody>
              </p:sp>
            </mc:Choice>
            <mc:Fallback xmlns="">
              <p:sp>
                <p:nvSpPr>
                  <p:cNvPr id="49" name="TextBox 48">
                    <a:extLst>
                      <a:ext uri="{FF2B5EF4-FFF2-40B4-BE49-F238E27FC236}">
                        <a16:creationId xmlns:a16="http://schemas.microsoft.com/office/drawing/2014/main" id="{598A792B-3B3F-0A46-965E-714B1D275977}"/>
                      </a:ext>
                    </a:extLst>
                  </p:cNvPr>
                  <p:cNvSpPr txBox="1">
                    <a:spLocks noRot="1" noChangeAspect="1" noMove="1" noResize="1" noEditPoints="1" noAdjustHandles="1" noChangeArrowheads="1" noChangeShapeType="1" noTextEdit="1"/>
                  </p:cNvSpPr>
                  <p:nvPr/>
                </p:nvSpPr>
                <p:spPr>
                  <a:xfrm>
                    <a:off x="6680799" y="3446993"/>
                    <a:ext cx="1004699" cy="338554"/>
                  </a:xfrm>
                  <a:prstGeom prst="rect">
                    <a:avLst/>
                  </a:prstGeom>
                  <a:blipFill>
                    <a:blip r:embed="rId1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9C15017-6FF0-1349-8686-12A4CC75ADED}"/>
                      </a:ext>
                    </a:extLst>
                  </p:cNvPr>
                  <p:cNvSpPr txBox="1"/>
                  <p:nvPr/>
                </p:nvSpPr>
                <p:spPr>
                  <a:xfrm>
                    <a:off x="5941806" y="3774900"/>
                    <a:ext cx="152266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GB" sz="1600" i="1" smtClean="0">
                                  <a:solidFill>
                                    <a:schemeClr val="bg1"/>
                                  </a:solidFill>
                                  <a:latin typeface="Cambria Math" panose="02040503050406030204" pitchFamily="18" charset="0"/>
                                  <a:sym typeface="Symbol" charset="0"/>
                                </a:rPr>
                              </m:ctrlPr>
                            </m:dPr>
                            <m:e>
                              <m:r>
                                <a:rPr lang="en-GB" sz="1600" i="1">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𝑝</m:t>
                              </m:r>
                            </m:e>
                          </m:d>
                          <m:d>
                            <m:dPr>
                              <m:ctrlPr>
                                <a:rPr lang="en-GB" sz="1600" i="1">
                                  <a:solidFill>
                                    <a:schemeClr val="bg1"/>
                                  </a:solidFill>
                                  <a:latin typeface="Cambria Math" panose="02040503050406030204" pitchFamily="18" charset="0"/>
                                  <a:sym typeface="Symbol" charset="0"/>
                                </a:rPr>
                              </m:ctrlPr>
                            </m:dPr>
                            <m:e>
                              <m:r>
                                <a:rPr lang="en-GB" sz="1600" i="1">
                                  <a:solidFill>
                                    <a:schemeClr val="bg1"/>
                                  </a:solidFill>
                                  <a:latin typeface="Cambria Math" panose="02040503050406030204" pitchFamily="18" charset="0"/>
                                  <a:sym typeface="Symbol" charset="0"/>
                                </a:rPr>
                                <m:t>1−</m:t>
                              </m:r>
                              <m:r>
                                <a:rPr lang="en-GB" sz="1600" i="1">
                                  <a:solidFill>
                                    <a:schemeClr val="bg1"/>
                                  </a:solidFill>
                                  <a:latin typeface="Cambria Math" panose="02040503050406030204" pitchFamily="18" charset="0"/>
                                  <a:sym typeface="Symbol" charset="0"/>
                                </a:rPr>
                                <m:t>𝑞</m:t>
                              </m:r>
                            </m:e>
                          </m:d>
                        </m:oMath>
                      </m:oMathPara>
                    </a14:m>
                    <a:endParaRPr lang="en-GB" sz="1600" dirty="0">
                      <a:solidFill>
                        <a:schemeClr val="bg1"/>
                      </a:solidFill>
                      <a:latin typeface="Helvetica" pitchFamily="2" charset="0"/>
                    </a:endParaRPr>
                  </a:p>
                </p:txBody>
              </p:sp>
            </mc:Choice>
            <mc:Fallback xmlns="">
              <p:sp>
                <p:nvSpPr>
                  <p:cNvPr id="50" name="TextBox 49">
                    <a:extLst>
                      <a:ext uri="{FF2B5EF4-FFF2-40B4-BE49-F238E27FC236}">
                        <a16:creationId xmlns:a16="http://schemas.microsoft.com/office/drawing/2014/main" id="{A9C15017-6FF0-1349-8686-12A4CC75ADED}"/>
                      </a:ext>
                    </a:extLst>
                  </p:cNvPr>
                  <p:cNvSpPr txBox="1">
                    <a:spLocks noRot="1" noChangeAspect="1" noMove="1" noResize="1" noEditPoints="1" noAdjustHandles="1" noChangeArrowheads="1" noChangeShapeType="1" noTextEdit="1"/>
                  </p:cNvSpPr>
                  <p:nvPr/>
                </p:nvSpPr>
                <p:spPr>
                  <a:xfrm>
                    <a:off x="5941806" y="3774900"/>
                    <a:ext cx="1522661" cy="338554"/>
                  </a:xfrm>
                  <a:prstGeom prst="rect">
                    <a:avLst/>
                  </a:prstGeom>
                  <a:blipFill>
                    <a:blip r:embed="rId16"/>
                    <a:stretch>
                      <a:fillRect b="-3704"/>
                    </a:stretch>
                  </a:blipFill>
                </p:spPr>
                <p:txBody>
                  <a:bodyPr/>
                  <a:lstStyle/>
                  <a:p>
                    <a:r>
                      <a:rPr lang="en-DE">
                        <a:noFill/>
                      </a:rPr>
                      <a:t> </a:t>
                    </a:r>
                  </a:p>
                </p:txBody>
              </p:sp>
            </mc:Fallback>
          </mc:AlternateContent>
        </p:grpSp>
      </p:grpSp>
    </p:spTree>
    <p:extLst>
      <p:ext uri="{BB962C8B-B14F-4D97-AF65-F5344CB8AC3E}">
        <p14:creationId xmlns:p14="http://schemas.microsoft.com/office/powerpoint/2010/main" val="4044058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GB"/>
              <a:t>And Then There Was Utility</a:t>
            </a:r>
          </a:p>
        </p:txBody>
      </p:sp>
      <p:sp>
        <p:nvSpPr>
          <p:cNvPr id="3" name="Footer Placeholder 2">
            <a:extLst>
              <a:ext uri="{FF2B5EF4-FFF2-40B4-BE49-F238E27FC236}">
                <a16:creationId xmlns:a16="http://schemas.microsoft.com/office/drawing/2014/main" id="{1A36A5CB-0214-9DB6-1CC6-1A919C3AEDC6}"/>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D5C47FDA-B44A-776A-3BDD-CD7726B20786}"/>
              </a:ext>
            </a:extLst>
          </p:cNvPr>
          <p:cNvSpPr>
            <a:spLocks noGrp="1"/>
          </p:cNvSpPr>
          <p:nvPr>
            <p:ph type="sldNum" sz="quarter" idx="11"/>
          </p:nvPr>
        </p:nvSpPr>
        <p:spPr/>
        <p:txBody>
          <a:bodyPr/>
          <a:lstStyle/>
          <a:p>
            <a:fld id="{67C9959E-8E6B-B04C-9955-EA096F41CA7A}" type="slidenum">
              <a:rPr lang="en-GB" smtClean="0"/>
              <a:t>11</a:t>
            </a:fld>
            <a:endParaRPr lang="en-GB"/>
          </a:p>
        </p:txBody>
      </p:sp>
      <p:sp>
        <p:nvSpPr>
          <p:cNvPr id="2" name="Date Placeholder 1">
            <a:extLst>
              <a:ext uri="{FF2B5EF4-FFF2-40B4-BE49-F238E27FC236}">
                <a16:creationId xmlns:a16="http://schemas.microsoft.com/office/drawing/2014/main" id="{3655159F-0F28-7F9A-4FBB-8D8410FDB739}"/>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6E5B08B-AC4F-ED4A-9353-C07A7EEF092D}"/>
                  </a:ext>
                </a:extLst>
              </p:cNvPr>
              <p:cNvSpPr>
                <a:spLocks noGrp="1"/>
              </p:cNvSpPr>
              <p:nvPr>
                <p:ph type="body" sz="quarter" idx="13"/>
              </p:nvPr>
            </p:nvSpPr>
            <p:spPr/>
            <p:txBody>
              <a:bodyPr>
                <a:noAutofit/>
              </a:bodyPr>
              <a:lstStyle/>
              <a:p>
                <a:r>
                  <a:rPr lang="en-GB" dirty="0"/>
                  <a:t>Theorem (Ramsey, 1931; von Neumann and Morgenstern, 1944):</a:t>
                </a:r>
              </a:p>
              <a:p>
                <a:pPr lvl="1"/>
                <a:r>
                  <a:rPr lang="en-GB" dirty="0"/>
                  <a:t>Given preferences satisfying the constraints, there exists a real-valued function </a:t>
                </a:r>
                <a14:m>
                  <m:oMath xmlns:m="http://schemas.openxmlformats.org/officeDocument/2006/math">
                    <m:r>
                      <a:rPr lang="en-GB" i="1" smtClean="0">
                        <a:latin typeface="Cambria Math" panose="02040503050406030204" pitchFamily="18" charset="0"/>
                      </a:rPr>
                      <m:t>𝑈</m:t>
                    </m:r>
                  </m:oMath>
                </a14:m>
                <a:r>
                  <a:rPr lang="en-GB" dirty="0"/>
                  <a:t> such that</a:t>
                </a:r>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𝐴</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𝐴</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oMath>
                  </m:oMathPara>
                </a14:m>
                <a:endParaRPr lang="en-GB" b="0" dirty="0">
                  <a:ea typeface="Cambria Math" panose="02040503050406030204" pitchFamily="18" charset="0"/>
                </a:endParaRPr>
              </a:p>
              <a:p>
                <a:pPr lvl="2"/>
                <a:r>
                  <a:rPr lang="en-GB" dirty="0">
                    <a:solidFill>
                      <a:schemeClr val="accent1"/>
                    </a:solidFill>
                    <a:ea typeface="Cambria Math" panose="02040503050406030204" pitchFamily="18" charset="0"/>
                  </a:rPr>
                  <a:t>Existence of a utility function</a:t>
                </a:r>
              </a:p>
              <a:p>
                <a:pPr lvl="1"/>
                <a:r>
                  <a:rPr lang="en-GB" dirty="0">
                    <a:solidFill>
                      <a:schemeClr val="accent1"/>
                    </a:solidFill>
                    <a:ea typeface="Cambria Math" panose="02040503050406030204" pitchFamily="18" charset="0"/>
                  </a:rPr>
                  <a:t>Expected utility of a lottery:</a:t>
                </a:r>
              </a:p>
              <a:p>
                <a:pPr marL="258503"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d>
                            <m:dPr>
                              <m:begChr m:val="["/>
                              <m:endChr m:val="]"/>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𝑝</m:t>
                                  </m:r>
                                </m:e>
                                <m:sub>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𝑆</m:t>
                                  </m:r>
                                </m:e>
                                <m:sub>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𝑀</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𝑀</m:t>
                                  </m:r>
                                </m:sub>
                              </m:sSub>
                            </m:e>
                          </m:d>
                        </m:e>
                      </m:d>
                      <m:r>
                        <a:rPr lang="en-GB" i="1">
                          <a:latin typeface="Cambria Math" panose="02040503050406030204" pitchFamily="18" charset="0"/>
                          <a:ea typeface="Cambria Math" panose="02040503050406030204" pitchFamily="18" charset="0"/>
                        </a:rPr>
                        <m:t>= </m:t>
                      </m:r>
                      <m:nary>
                        <m:naryPr>
                          <m:chr m:val="∑"/>
                          <m:ctrlPr>
                            <a:rPr lang="en-GB" i="1">
                              <a:latin typeface="Cambria Math" panose="02040503050406030204" pitchFamily="18" charset="0"/>
                              <a:ea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𝑖</m:t>
                          </m:r>
                          <m:r>
                            <a:rPr lang="en-GB"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𝑀</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𝑝</m:t>
                              </m:r>
                            </m:e>
                            <m:sub>
                              <m:r>
                                <a:rPr lang="en-GB" i="1">
                                  <a:latin typeface="Cambria Math" panose="02040503050406030204" pitchFamily="18" charset="0"/>
                                  <a:ea typeface="Cambria Math" panose="02040503050406030204" pitchFamily="18" charset="0"/>
                                </a:rPr>
                                <m:t>𝑖</m:t>
                              </m:r>
                            </m:sub>
                          </m:s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𝑆</m:t>
                                  </m:r>
                                </m:e>
                                <m:sub>
                                  <m:r>
                                    <a:rPr lang="en-GB" i="1">
                                      <a:latin typeface="Cambria Math" panose="02040503050406030204" pitchFamily="18" charset="0"/>
                                      <a:ea typeface="Cambria Math" panose="02040503050406030204" pitchFamily="18" charset="0"/>
                                    </a:rPr>
                                    <m:t>𝑖</m:t>
                                  </m:r>
                                </m:sub>
                              </m:sSub>
                            </m:e>
                          </m:d>
                        </m:e>
                      </m:nary>
                    </m:oMath>
                  </m:oMathPara>
                </a14:m>
                <a:endParaRPr lang="en-GB" dirty="0">
                  <a:solidFill>
                    <a:schemeClr val="accent1"/>
                  </a:solidFill>
                  <a:ea typeface="Cambria Math" panose="02040503050406030204" pitchFamily="18" charset="0"/>
                </a:endParaRPr>
              </a:p>
              <a:p>
                <a:r>
                  <a:rPr lang="en-GB" dirty="0">
                    <a:solidFill>
                      <a:schemeClr val="accent1"/>
                    </a:solidFill>
                    <a:ea typeface="Cambria Math" panose="02040503050406030204" pitchFamily="18" charset="0"/>
                  </a:rPr>
                  <a:t>MEU principle</a:t>
                </a:r>
              </a:p>
              <a:p>
                <a:pPr lvl="1"/>
                <a:r>
                  <a:rPr lang="en-GB" dirty="0">
                    <a:ea typeface="Cambria Math" panose="02040503050406030204" pitchFamily="18" charset="0"/>
                  </a:rPr>
                  <a:t>Choose the action that maximises expected utility</a:t>
                </a:r>
              </a:p>
              <a:p>
                <a:pPr lvl="1"/>
                <a:endParaRPr lang="en-GB" dirty="0">
                  <a:ea typeface="Cambria Math" panose="02040503050406030204" pitchFamily="18" charset="0"/>
                </a:endParaRPr>
              </a:p>
            </p:txBody>
          </p:sp>
        </mc:Choice>
        <mc:Fallback xmlns="">
          <p:sp>
            <p:nvSpPr>
              <p:cNvPr id="6" name="Content Placeholder 5">
                <a:extLst>
                  <a:ext uri="{FF2B5EF4-FFF2-40B4-BE49-F238E27FC236}">
                    <a16:creationId xmlns:a16="http://schemas.microsoft.com/office/drawing/2014/main" id="{C6E5B08B-AC4F-ED4A-9353-C07A7EEF092D}"/>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371" t="-1105" b="-16298"/>
                </a:stretch>
              </a:blipFill>
            </p:spPr>
            <p:txBody>
              <a:bodyPr/>
              <a:lstStyle/>
              <a:p>
                <a:r>
                  <a:rPr lang="en-DE">
                    <a:noFill/>
                  </a:rPr>
                  <a:t> </a:t>
                </a:r>
              </a:p>
            </p:txBody>
          </p:sp>
        </mc:Fallback>
      </mc:AlternateContent>
    </p:spTree>
    <p:extLst>
      <p:ext uri="{BB962C8B-B14F-4D97-AF65-F5344CB8AC3E}">
        <p14:creationId xmlns:p14="http://schemas.microsoft.com/office/powerpoint/2010/main" val="288284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de-DE"/>
              <a:t>Utilities</a:t>
            </a:r>
          </a:p>
        </p:txBody>
      </p:sp>
      <p:sp>
        <p:nvSpPr>
          <p:cNvPr id="3" name="Footer Placeholder 2">
            <a:extLst>
              <a:ext uri="{FF2B5EF4-FFF2-40B4-BE49-F238E27FC236}">
                <a16:creationId xmlns:a16="http://schemas.microsoft.com/office/drawing/2014/main" id="{5A71E66D-BA94-3230-0DA6-C87D042A1A81}"/>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099D15D4-050C-494E-41D5-BA8C7FFD8644}"/>
              </a:ext>
            </a:extLst>
          </p:cNvPr>
          <p:cNvSpPr>
            <a:spLocks noGrp="1"/>
          </p:cNvSpPr>
          <p:nvPr>
            <p:ph type="sldNum" sz="quarter" idx="11"/>
          </p:nvPr>
        </p:nvSpPr>
        <p:spPr/>
        <p:txBody>
          <a:bodyPr/>
          <a:lstStyle/>
          <a:p>
            <a:fld id="{67C9959E-8E6B-B04C-9955-EA096F41CA7A}" type="slidenum">
              <a:rPr lang="en-GB" smtClean="0"/>
              <a:t>12</a:t>
            </a:fld>
            <a:endParaRPr lang="en-GB"/>
          </a:p>
        </p:txBody>
      </p:sp>
      <p:sp>
        <p:nvSpPr>
          <p:cNvPr id="2" name="Date Placeholder 1">
            <a:extLst>
              <a:ext uri="{FF2B5EF4-FFF2-40B4-BE49-F238E27FC236}">
                <a16:creationId xmlns:a16="http://schemas.microsoft.com/office/drawing/2014/main" id="{B65A47FF-6205-BDDE-9C74-8F870148CF65}"/>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8AAAF02-9586-FE48-A6DC-38ABA9636887}"/>
                  </a:ext>
                </a:extLst>
              </p:cNvPr>
              <p:cNvSpPr>
                <a:spLocks noGrp="1"/>
              </p:cNvSpPr>
              <p:nvPr>
                <p:ph type="body" sz="quarter" idx="13"/>
              </p:nvPr>
            </p:nvSpPr>
            <p:spPr/>
            <p:txBody>
              <a:bodyPr/>
              <a:lstStyle/>
              <a:p>
                <a:r>
                  <a:rPr lang="en-GB" dirty="0"/>
                  <a:t>Utilities map states to real numbers. </a:t>
                </a:r>
                <a:br>
                  <a:rPr lang="en-GB" dirty="0"/>
                </a:br>
                <a:r>
                  <a:rPr lang="en-GB" dirty="0"/>
                  <a:t>Which numbers?</a:t>
                </a:r>
              </a:p>
              <a:p>
                <a:endParaRPr lang="en-GB" dirty="0"/>
              </a:p>
              <a:p>
                <a:r>
                  <a:rPr lang="en-GB" dirty="0"/>
                  <a:t>Standard approach to assessment of human utilities:</a:t>
                </a:r>
              </a:p>
              <a:p>
                <a:pPr lvl="1"/>
                <a:r>
                  <a:rPr lang="en-GB" dirty="0"/>
                  <a:t>Compare a given state </a:t>
                </a:r>
                <a14:m>
                  <m:oMath xmlns:m="http://schemas.openxmlformats.org/officeDocument/2006/math">
                    <m:r>
                      <a:rPr lang="en-GB" smtClean="0">
                        <a:latin typeface="Cambria Math" panose="02040503050406030204" pitchFamily="18" charset="0"/>
                      </a:rPr>
                      <m:t>𝐴</m:t>
                    </m:r>
                  </m:oMath>
                </a14:m>
                <a:r>
                  <a:rPr lang="en-GB" dirty="0"/>
                  <a:t> to a standard lottery </a:t>
                </a:r>
                <a14:m>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𝐿</m:t>
                        </m:r>
                      </m:e>
                      <m:sub>
                        <m:r>
                          <a:rPr lang="de-DE" smtClean="0">
                            <a:latin typeface="Cambria Math" panose="02040503050406030204" pitchFamily="18" charset="0"/>
                          </a:rPr>
                          <m:t>𝑝</m:t>
                        </m:r>
                      </m:sub>
                    </m:sSub>
                  </m:oMath>
                </a14:m>
                <a:r>
                  <a:rPr lang="en-GB" dirty="0"/>
                  <a:t> that has </a:t>
                </a:r>
              </a:p>
              <a:p>
                <a:pPr lvl="2"/>
                <a:r>
                  <a:rPr lang="en-GB" dirty="0"/>
                  <a:t>“best possible outcome” </a:t>
                </a:r>
                <a14:m>
                  <m:oMath xmlns:m="http://schemas.openxmlformats.org/officeDocument/2006/math">
                    <m:r>
                      <a:rPr lang="en-GB">
                        <a:latin typeface="Cambria Math" panose="02040503050406030204" pitchFamily="18" charset="0"/>
                      </a:rPr>
                      <m:t>⊤</m:t>
                    </m:r>
                  </m:oMath>
                </a14:m>
                <a:r>
                  <a:rPr lang="en-GB" dirty="0"/>
                  <a:t> with probability </a:t>
                </a:r>
                <a14:m>
                  <m:oMath xmlns:m="http://schemas.openxmlformats.org/officeDocument/2006/math">
                    <m:r>
                      <a:rPr lang="en-GB" smtClean="0">
                        <a:latin typeface="Cambria Math" panose="02040503050406030204" pitchFamily="18" charset="0"/>
                      </a:rPr>
                      <m:t>𝑝</m:t>
                    </m:r>
                  </m:oMath>
                </a14:m>
                <a:r>
                  <a:rPr lang="en-GB" dirty="0"/>
                  <a:t> </a:t>
                </a:r>
              </a:p>
              <a:p>
                <a:pPr lvl="2"/>
                <a:r>
                  <a:rPr lang="en-GB" dirty="0"/>
                  <a:t>”worst possible catastrophe” </a:t>
                </a:r>
                <a14:m>
                  <m:oMath xmlns:m="http://schemas.openxmlformats.org/officeDocument/2006/math">
                    <m:r>
                      <a:rPr lang="en-GB" smtClean="0">
                        <a:latin typeface="Cambria Math" panose="02040503050406030204" pitchFamily="18" charset="0"/>
                      </a:rPr>
                      <m:t>⊥</m:t>
                    </m:r>
                  </m:oMath>
                </a14:m>
                <a:r>
                  <a:rPr lang="en-GB" dirty="0"/>
                  <a:t> with probability </a:t>
                </a:r>
                <a14:m>
                  <m:oMath xmlns:m="http://schemas.openxmlformats.org/officeDocument/2006/math">
                    <m:d>
                      <m:dPr>
                        <m:ctrlPr>
                          <a:rPr lang="de-DE" i="1" smtClean="0">
                            <a:latin typeface="Cambria Math" panose="02040503050406030204" pitchFamily="18" charset="0"/>
                          </a:rPr>
                        </m:ctrlPr>
                      </m:dPr>
                      <m:e>
                        <m:r>
                          <a:rPr lang="de-DE" smtClean="0">
                            <a:latin typeface="Cambria Math" panose="02040503050406030204" pitchFamily="18" charset="0"/>
                          </a:rPr>
                          <m:t>1−</m:t>
                        </m:r>
                        <m:r>
                          <a:rPr lang="en-GB">
                            <a:latin typeface="Cambria Math" panose="02040503050406030204" pitchFamily="18" charset="0"/>
                          </a:rPr>
                          <m:t>𝑝</m:t>
                        </m:r>
                      </m:e>
                    </m:d>
                  </m:oMath>
                </a14:m>
                <a:endParaRPr lang="de-DE" dirty="0"/>
              </a:p>
              <a:p>
                <a:pPr lvl="1"/>
                <a:r>
                  <a:rPr lang="en-GB" dirty="0"/>
                  <a:t>Adjust lottery probability </a:t>
                </a:r>
                <a14:m>
                  <m:oMath xmlns:m="http://schemas.openxmlformats.org/officeDocument/2006/math">
                    <m:r>
                      <a:rPr lang="en-GB">
                        <a:latin typeface="Cambria Math" panose="02040503050406030204" pitchFamily="18" charset="0"/>
                      </a:rPr>
                      <m:t>𝑝</m:t>
                    </m:r>
                  </m:oMath>
                </a14:m>
                <a:r>
                  <a:rPr lang="en-GB" dirty="0"/>
                  <a:t> until </a:t>
                </a:r>
                <a14:m>
                  <m:oMath xmlns:m="http://schemas.openxmlformats.org/officeDocument/2006/math">
                    <m:r>
                      <a:rPr lang="en-GB">
                        <a:latin typeface="Cambria Math" panose="02040503050406030204" pitchFamily="18" charset="0"/>
                      </a:rPr>
                      <m:t>𝐴</m:t>
                    </m:r>
                    <m:r>
                      <a:rPr lang="en-GB" i="1">
                        <a:latin typeface="Cambria Math" panose="02040503050406030204" pitchFamily="18" charset="0"/>
                        <a:ea typeface="Cambria Math" panose="02040503050406030204" pitchFamily="18" charset="0"/>
                        <a:sym typeface="Symbol"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𝐿</m:t>
                        </m:r>
                      </m:e>
                      <m:sub>
                        <m:r>
                          <a:rPr lang="de-DE" smtClean="0">
                            <a:latin typeface="Cambria Math" panose="02040503050406030204" pitchFamily="18" charset="0"/>
                          </a:rPr>
                          <m:t>𝑝</m:t>
                        </m:r>
                      </m:sub>
                    </m:sSub>
                  </m:oMath>
                </a14:m>
                <a:endParaRPr lang="en-GB" dirty="0"/>
              </a:p>
              <a:p>
                <a:pPr lvl="1"/>
                <a:endParaRPr lang="en-GB" dirty="0"/>
              </a:p>
            </p:txBody>
          </p:sp>
        </mc:Choice>
        <mc:Fallback xmlns="">
          <p:sp>
            <p:nvSpPr>
              <p:cNvPr id="6" name="Content Placeholder 5">
                <a:extLst>
                  <a:ext uri="{FF2B5EF4-FFF2-40B4-BE49-F238E27FC236}">
                    <a16:creationId xmlns:a16="http://schemas.microsoft.com/office/drawing/2014/main" id="{28AAAF02-9586-FE48-A6DC-38ABA9636887}"/>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371" t="-1105"/>
                </a:stretch>
              </a:blipFill>
            </p:spPr>
            <p:txBody>
              <a:bodyPr/>
              <a:lstStyle/>
              <a:p>
                <a:r>
                  <a:rPr lang="en-DE">
                    <a:noFill/>
                  </a:rPr>
                  <a:t> </a:t>
                </a:r>
              </a:p>
            </p:txBody>
          </p:sp>
        </mc:Fallback>
      </mc:AlternateContent>
      <p:grpSp>
        <p:nvGrpSpPr>
          <p:cNvPr id="18" name="Group 17">
            <a:extLst>
              <a:ext uri="{FF2B5EF4-FFF2-40B4-BE49-F238E27FC236}">
                <a16:creationId xmlns:a16="http://schemas.microsoft.com/office/drawing/2014/main" id="{6604E4F4-7B2D-9E47-A2AC-95763955E731}"/>
              </a:ext>
            </a:extLst>
          </p:cNvPr>
          <p:cNvGrpSpPr/>
          <p:nvPr/>
        </p:nvGrpSpPr>
        <p:grpSpPr>
          <a:xfrm>
            <a:off x="3334493" y="4822678"/>
            <a:ext cx="5659787" cy="1198610"/>
            <a:chOff x="1709903" y="5126963"/>
            <a:chExt cx="5659787" cy="1198610"/>
          </a:xfrm>
        </p:grpSpPr>
        <p:grpSp>
          <p:nvGrpSpPr>
            <p:cNvPr id="13" name="Group 12">
              <a:extLst>
                <a:ext uri="{FF2B5EF4-FFF2-40B4-BE49-F238E27FC236}">
                  <a16:creationId xmlns:a16="http://schemas.microsoft.com/office/drawing/2014/main" id="{4C039A0B-DD44-DE4C-85FB-543A4C6CFBF7}"/>
                </a:ext>
              </a:extLst>
            </p:cNvPr>
            <p:cNvGrpSpPr/>
            <p:nvPr/>
          </p:nvGrpSpPr>
          <p:grpSpPr>
            <a:xfrm>
              <a:off x="1709903" y="5126963"/>
              <a:ext cx="5659787" cy="1198610"/>
              <a:chOff x="1584941" y="4891903"/>
              <a:chExt cx="5659787" cy="119861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D76C800-D576-6A41-B075-13294AB4A8C8}"/>
                      </a:ext>
                    </a:extLst>
                  </p:cNvPr>
                  <p:cNvSpPr txBox="1"/>
                  <p:nvPr/>
                </p:nvSpPr>
                <p:spPr>
                  <a:xfrm>
                    <a:off x="3067050" y="5308601"/>
                    <a:ext cx="55848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ea typeface="Cambria Math" panose="02040503050406030204" pitchFamily="18" charset="0"/>
                              <a:sym typeface="Symbol" charset="0"/>
                            </a:rPr>
                            <m:t>∼</m:t>
                          </m:r>
                          <m:r>
                            <a:rPr lang="de-DE" sz="1600" i="1">
                              <a:latin typeface="Cambria Math" panose="02040503050406030204" pitchFamily="18" charset="0"/>
                            </a:rPr>
                            <m:t>𝐿</m:t>
                          </m:r>
                        </m:oMath>
                      </m:oMathPara>
                    </a14:m>
                    <a:endParaRPr lang="en-GB" sz="1600" dirty="0">
                      <a:latin typeface="Helvetica" pitchFamily="2" charset="0"/>
                    </a:endParaRPr>
                  </a:p>
                </p:txBody>
              </p:sp>
            </mc:Choice>
            <mc:Fallback xmlns="">
              <p:sp>
                <p:nvSpPr>
                  <p:cNvPr id="8" name="TextBox 7">
                    <a:extLst>
                      <a:ext uri="{FF2B5EF4-FFF2-40B4-BE49-F238E27FC236}">
                        <a16:creationId xmlns:a16="http://schemas.microsoft.com/office/drawing/2014/main" id="{4D76C800-D576-6A41-B075-13294AB4A8C8}"/>
                      </a:ext>
                    </a:extLst>
                  </p:cNvPr>
                  <p:cNvSpPr txBox="1">
                    <a:spLocks noRot="1" noChangeAspect="1" noMove="1" noResize="1" noEditPoints="1" noAdjustHandles="1" noChangeArrowheads="1" noChangeShapeType="1" noTextEdit="1"/>
                  </p:cNvSpPr>
                  <p:nvPr/>
                </p:nvSpPr>
                <p:spPr>
                  <a:xfrm>
                    <a:off x="3067050" y="5308601"/>
                    <a:ext cx="558486" cy="338554"/>
                  </a:xfrm>
                  <a:prstGeom prst="rect">
                    <a:avLst/>
                  </a:prstGeom>
                  <a:blipFill>
                    <a:blip r:embed="rId4"/>
                    <a:stretch>
                      <a:fillRect/>
                    </a:stretch>
                  </a:blipFill>
                </p:spPr>
                <p:txBody>
                  <a:bodyPr/>
                  <a:lstStyle/>
                  <a:p>
                    <a:r>
                      <a:rPr lang="en-DE">
                        <a:noFill/>
                      </a:rPr>
                      <a:t> </a:t>
                    </a:r>
                  </a:p>
                </p:txBody>
              </p:sp>
            </mc:Fallback>
          </mc:AlternateContent>
          <p:cxnSp>
            <p:nvCxnSpPr>
              <p:cNvPr id="10" name="Straight Arrow Connector 9">
                <a:extLst>
                  <a:ext uri="{FF2B5EF4-FFF2-40B4-BE49-F238E27FC236}">
                    <a16:creationId xmlns:a16="http://schemas.microsoft.com/office/drawing/2014/main" id="{0F9E9970-55BA-D948-A79F-FB4B540F2650}"/>
                  </a:ext>
                </a:extLst>
              </p:cNvPr>
              <p:cNvCxnSpPr>
                <a:cxnSpLocks/>
                <a:stCxn id="8" idx="3"/>
                <a:endCxn id="12" idx="1"/>
              </p:cNvCxnSpPr>
              <p:nvPr/>
            </p:nvCxnSpPr>
            <p:spPr>
              <a:xfrm flipV="1">
                <a:off x="3625536" y="5061180"/>
                <a:ext cx="1746563" cy="416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F14A1D5-53C9-134C-8588-F662582C6CB8}"/>
                  </a:ext>
                </a:extLst>
              </p:cNvPr>
              <p:cNvCxnSpPr>
                <a:cxnSpLocks/>
                <a:stCxn id="8" idx="3"/>
                <a:endCxn id="19" idx="1"/>
              </p:cNvCxnSpPr>
              <p:nvPr/>
            </p:nvCxnSpPr>
            <p:spPr>
              <a:xfrm>
                <a:off x="3625536" y="5477878"/>
                <a:ext cx="1746563" cy="443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76A848-2A99-5046-B7F9-93A74645F2D1}"/>
                  </a:ext>
                </a:extLst>
              </p:cNvPr>
              <p:cNvSpPr txBox="1"/>
              <p:nvPr/>
            </p:nvSpPr>
            <p:spPr>
              <a:xfrm>
                <a:off x="5372099" y="4891903"/>
                <a:ext cx="1872629" cy="338554"/>
              </a:xfrm>
              <a:prstGeom prst="rect">
                <a:avLst/>
              </a:prstGeom>
              <a:noFill/>
            </p:spPr>
            <p:txBody>
              <a:bodyPr wrap="none" rtlCol="0">
                <a:spAutoFit/>
              </a:bodyPr>
              <a:lstStyle/>
              <a:p>
                <a:r>
                  <a:rPr lang="en-GB" sz="1600" dirty="0">
                    <a:latin typeface="Helvetica" pitchFamily="2" charset="0"/>
                  </a:rPr>
                  <a:t>continue as before</a:t>
                </a:r>
              </a:p>
            </p:txBody>
          </p:sp>
          <p:sp>
            <p:nvSpPr>
              <p:cNvPr id="19" name="TextBox 18">
                <a:extLst>
                  <a:ext uri="{FF2B5EF4-FFF2-40B4-BE49-F238E27FC236}">
                    <a16:creationId xmlns:a16="http://schemas.microsoft.com/office/drawing/2014/main" id="{EBAF468F-C615-154A-B9D8-399BD6715AAF}"/>
                  </a:ext>
                </a:extLst>
              </p:cNvPr>
              <p:cNvSpPr txBox="1"/>
              <p:nvPr/>
            </p:nvSpPr>
            <p:spPr>
              <a:xfrm>
                <a:off x="5372099" y="5751959"/>
                <a:ext cx="1359668" cy="338554"/>
              </a:xfrm>
              <a:prstGeom prst="rect">
                <a:avLst/>
              </a:prstGeom>
              <a:noFill/>
            </p:spPr>
            <p:txBody>
              <a:bodyPr wrap="none" rtlCol="0">
                <a:spAutoFit/>
              </a:bodyPr>
              <a:lstStyle/>
              <a:p>
                <a:r>
                  <a:rPr lang="en-GB" sz="1600" dirty="0">
                    <a:latin typeface="Helvetica" pitchFamily="2" charset="0"/>
                  </a:rPr>
                  <a:t>instant death</a:t>
                </a:r>
              </a:p>
            </p:txBody>
          </p:sp>
          <p:sp>
            <p:nvSpPr>
              <p:cNvPr id="20" name="TextBox 19">
                <a:extLst>
                  <a:ext uri="{FF2B5EF4-FFF2-40B4-BE49-F238E27FC236}">
                    <a16:creationId xmlns:a16="http://schemas.microsoft.com/office/drawing/2014/main" id="{DA9ED871-5A3C-7045-9523-B99C26FA91DD}"/>
                  </a:ext>
                </a:extLst>
              </p:cNvPr>
              <p:cNvSpPr txBox="1"/>
              <p:nvPr/>
            </p:nvSpPr>
            <p:spPr>
              <a:xfrm>
                <a:off x="1584941" y="5031602"/>
                <a:ext cx="1421497" cy="830997"/>
              </a:xfrm>
              <a:prstGeom prst="rect">
                <a:avLst/>
              </a:prstGeom>
              <a:noFill/>
            </p:spPr>
            <p:txBody>
              <a:bodyPr wrap="square" rtlCol="0">
                <a:spAutoFit/>
              </a:bodyPr>
              <a:lstStyle/>
              <a:p>
                <a:r>
                  <a:rPr lang="en-GB" sz="1600" dirty="0">
                    <a:latin typeface="Helvetica" pitchFamily="2" charset="0"/>
                  </a:rPr>
                  <a:t>pay-$30-and-continue-as-before</a:t>
                </a:r>
              </a:p>
            </p:txBody>
          </p: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8D1FD4B-0241-9745-BE4E-6A7E516C4741}"/>
                    </a:ext>
                  </a:extLst>
                </p:cNvPr>
                <p:cNvSpPr/>
                <p:nvPr/>
              </p:nvSpPr>
              <p:spPr>
                <a:xfrm>
                  <a:off x="3980331" y="5126963"/>
                  <a:ext cx="108074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i="1">
                            <a:latin typeface="Cambria Math" panose="02040503050406030204" pitchFamily="18" charset="0"/>
                          </a:rPr>
                          <m:t>0.999999</m:t>
                        </m:r>
                      </m:oMath>
                    </m:oMathPara>
                  </a14:m>
                  <a:endParaRPr lang="en-GB" sz="1600" dirty="0">
                    <a:latin typeface="Helvetica" pitchFamily="2" charset="0"/>
                  </a:endParaRPr>
                </a:p>
              </p:txBody>
            </p:sp>
          </mc:Choice>
          <mc:Fallback xmlns="">
            <p:sp>
              <p:nvSpPr>
                <p:cNvPr id="17" name="Rectangle 16">
                  <a:extLst>
                    <a:ext uri="{FF2B5EF4-FFF2-40B4-BE49-F238E27FC236}">
                      <a16:creationId xmlns:a16="http://schemas.microsoft.com/office/drawing/2014/main" id="{B8D1FD4B-0241-9745-BE4E-6A7E516C4741}"/>
                    </a:ext>
                  </a:extLst>
                </p:cNvPr>
                <p:cNvSpPr>
                  <a:spLocks noRot="1" noChangeAspect="1" noMove="1" noResize="1" noEditPoints="1" noAdjustHandles="1" noChangeArrowheads="1" noChangeShapeType="1" noTextEdit="1"/>
                </p:cNvSpPr>
                <p:nvPr/>
              </p:nvSpPr>
              <p:spPr>
                <a:xfrm>
                  <a:off x="3980331" y="5126963"/>
                  <a:ext cx="1080744" cy="338554"/>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D5F6509C-E8D1-0A44-8A52-D88E8985FAB8}"/>
                    </a:ext>
                  </a:extLst>
                </p:cNvPr>
                <p:cNvSpPr/>
                <p:nvPr/>
              </p:nvSpPr>
              <p:spPr>
                <a:xfrm>
                  <a:off x="3980331" y="5983126"/>
                  <a:ext cx="108074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i="1">
                            <a:latin typeface="Cambria Math" panose="02040503050406030204" pitchFamily="18" charset="0"/>
                          </a:rPr>
                          <m:t>0.000001</m:t>
                        </m:r>
                      </m:oMath>
                    </m:oMathPara>
                  </a14:m>
                  <a:endParaRPr lang="en-GB" sz="1600" dirty="0">
                    <a:latin typeface="Helvetica" pitchFamily="2" charset="0"/>
                  </a:endParaRPr>
                </a:p>
              </p:txBody>
            </p:sp>
          </mc:Choice>
          <mc:Fallback xmlns="">
            <p:sp>
              <p:nvSpPr>
                <p:cNvPr id="25" name="Rectangle 24">
                  <a:extLst>
                    <a:ext uri="{FF2B5EF4-FFF2-40B4-BE49-F238E27FC236}">
                      <a16:creationId xmlns:a16="http://schemas.microsoft.com/office/drawing/2014/main" id="{D5F6509C-E8D1-0A44-8A52-D88E8985FAB8}"/>
                    </a:ext>
                  </a:extLst>
                </p:cNvPr>
                <p:cNvSpPr>
                  <a:spLocks noRot="1" noChangeAspect="1" noMove="1" noResize="1" noEditPoints="1" noAdjustHandles="1" noChangeArrowheads="1" noChangeShapeType="1" noTextEdit="1"/>
                </p:cNvSpPr>
                <p:nvPr/>
              </p:nvSpPr>
              <p:spPr>
                <a:xfrm>
                  <a:off x="3980331" y="5983126"/>
                  <a:ext cx="1080744" cy="338554"/>
                </a:xfrm>
                <a:prstGeom prst="rect">
                  <a:avLst/>
                </a:prstGeom>
                <a:blipFill>
                  <a:blip r:embed="rId6"/>
                  <a:stretch>
                    <a:fillRect/>
                  </a:stretch>
                </a:blipFill>
              </p:spPr>
              <p:txBody>
                <a:bodyPr/>
                <a:lstStyle/>
                <a:p>
                  <a:r>
                    <a:rPr lang="en-DE">
                      <a:noFill/>
                    </a:rPr>
                    <a:t> </a:t>
                  </a:r>
                </a:p>
              </p:txBody>
            </p:sp>
          </mc:Fallback>
        </mc:AlternateContent>
      </p:grpSp>
    </p:spTree>
    <p:extLst>
      <p:ext uri="{BB962C8B-B14F-4D97-AF65-F5344CB8AC3E}">
        <p14:creationId xmlns:p14="http://schemas.microsoft.com/office/powerpoint/2010/main" val="4177430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GB" dirty="0"/>
              <a:t>Utility Scales</a:t>
            </a:r>
          </a:p>
        </p:txBody>
      </p:sp>
      <p:sp>
        <p:nvSpPr>
          <p:cNvPr id="3" name="Footer Placeholder 2">
            <a:extLst>
              <a:ext uri="{FF2B5EF4-FFF2-40B4-BE49-F238E27FC236}">
                <a16:creationId xmlns:a16="http://schemas.microsoft.com/office/drawing/2014/main" id="{4A48471A-961A-7F99-BBC1-948EE6E331C5}"/>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791B0640-518F-2138-1FC5-0ABC4CD36AE5}"/>
              </a:ext>
            </a:extLst>
          </p:cNvPr>
          <p:cNvSpPr>
            <a:spLocks noGrp="1"/>
          </p:cNvSpPr>
          <p:nvPr>
            <p:ph type="sldNum" sz="quarter" idx="11"/>
          </p:nvPr>
        </p:nvSpPr>
        <p:spPr/>
        <p:txBody>
          <a:bodyPr/>
          <a:lstStyle/>
          <a:p>
            <a:fld id="{67C9959E-8E6B-B04C-9955-EA096F41CA7A}" type="slidenum">
              <a:rPr lang="en-GB" smtClean="0"/>
              <a:t>13</a:t>
            </a:fld>
            <a:endParaRPr lang="en-GB"/>
          </a:p>
        </p:txBody>
      </p:sp>
      <p:sp>
        <p:nvSpPr>
          <p:cNvPr id="2" name="Date Placeholder 1">
            <a:extLst>
              <a:ext uri="{FF2B5EF4-FFF2-40B4-BE49-F238E27FC236}">
                <a16:creationId xmlns:a16="http://schemas.microsoft.com/office/drawing/2014/main" id="{B109B5C7-E523-21D6-DA73-D9181D184B5B}"/>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8118B20-302F-EE47-A076-69555C4D6B5D}"/>
                  </a:ext>
                </a:extLst>
              </p:cNvPr>
              <p:cNvSpPr>
                <a:spLocks noGrp="1"/>
              </p:cNvSpPr>
              <p:nvPr>
                <p:ph type="body" sz="quarter" idx="13"/>
              </p:nvPr>
            </p:nvSpPr>
            <p:spPr/>
            <p:txBody>
              <a:bodyPr>
                <a:normAutofit fontScale="92500" lnSpcReduction="20000"/>
              </a:bodyPr>
              <a:lstStyle/>
              <a:p>
                <a:r>
                  <a:rPr lang="en-GB" dirty="0">
                    <a:solidFill>
                      <a:schemeClr val="accent1"/>
                    </a:solidFill>
                  </a:rPr>
                  <a:t>Normalised</a:t>
                </a:r>
                <a:r>
                  <a:rPr lang="en-GB" dirty="0"/>
                  <a:t> utilities: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𝑢</m:t>
                        </m:r>
                      </m:e>
                      <m:sub>
                        <m:r>
                          <a:rPr lang="en-GB" i="1">
                            <a:latin typeface="Cambria Math" panose="02040503050406030204" pitchFamily="18" charset="0"/>
                          </a:rPr>
                          <m:t>⊤</m:t>
                        </m:r>
                      </m:sub>
                    </m:sSub>
                    <m:r>
                      <a:rPr lang="de-DE" b="0" i="1" smtClean="0">
                        <a:latin typeface="Cambria Math" panose="02040503050406030204" pitchFamily="18" charset="0"/>
                      </a:rPr>
                      <m:t>=1.0</m:t>
                    </m:r>
                    <m:r>
                      <a:rPr lang="de-DE" b="0" i="0"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smtClean="0">
                            <a:latin typeface="Cambria Math" panose="02040503050406030204" pitchFamily="18" charset="0"/>
                            <a:ea typeface="Cambria Math" panose="02040503050406030204" pitchFamily="18" charset="0"/>
                          </a:rPr>
                          <m:t>⊥</m:t>
                        </m:r>
                      </m:sub>
                    </m:sSub>
                    <m:r>
                      <a:rPr lang="de-DE" i="1">
                        <a:latin typeface="Cambria Math" panose="02040503050406030204" pitchFamily="18" charset="0"/>
                      </a:rPr>
                      <m:t>=</m:t>
                    </m:r>
                    <m:r>
                      <a:rPr lang="de-DE" b="0" i="1" smtClean="0">
                        <a:latin typeface="Cambria Math" panose="02040503050406030204" pitchFamily="18" charset="0"/>
                      </a:rPr>
                      <m:t>0</m:t>
                    </m:r>
                    <m:r>
                      <a:rPr lang="de-DE" i="1">
                        <a:latin typeface="Cambria Math" panose="02040503050406030204" pitchFamily="18" charset="0"/>
                      </a:rPr>
                      <m:t>.0</m:t>
                    </m:r>
                  </m:oMath>
                </a14:m>
                <a:endParaRPr lang="en-GB" dirty="0"/>
              </a:p>
              <a:p>
                <a:pPr lvl="1"/>
                <a:r>
                  <a:rPr lang="en-GB" dirty="0"/>
                  <a:t>Utility of lottery </a:t>
                </a:r>
                <a14:m>
                  <m:oMath xmlns:m="http://schemas.openxmlformats.org/officeDocument/2006/math">
                    <m:r>
                      <a:rPr lang="en-GB" i="1" smtClean="0">
                        <a:latin typeface="Cambria Math" panose="02040503050406030204" pitchFamily="18" charset="0"/>
                      </a:rPr>
                      <m:t>𝐿</m:t>
                    </m:r>
                    <m:r>
                      <a:rPr lang="en-GB" i="1">
                        <a:latin typeface="Cambria Math" panose="02040503050406030204" pitchFamily="18" charset="0"/>
                        <a:ea typeface="Cambria Math" panose="02040503050406030204" pitchFamily="18" charset="0"/>
                        <a:sym typeface="Symbol" charset="0"/>
                      </a:rPr>
                      <m:t>∼</m:t>
                    </m:r>
                  </m:oMath>
                </a14:m>
                <a:r>
                  <a:rPr lang="en-GB" dirty="0"/>
                  <a:t> (pay-$30-and-continue-as-before): </a:t>
                </a:r>
                <a14:m>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𝐿</m:t>
                        </m:r>
                      </m:e>
                    </m:d>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a:latin typeface="Cambria Math" panose="02040503050406030204" pitchFamily="18" charset="0"/>
                          </a:rPr>
                          <m:t>⊤</m:t>
                        </m:r>
                      </m:sub>
                    </m:sSub>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0.999999+</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a:latin typeface="Cambria Math" panose="02040503050406030204" pitchFamily="18" charset="0"/>
                            <a:ea typeface="Cambria Math" panose="02040503050406030204" pitchFamily="18" charset="0"/>
                          </a:rPr>
                          <m:t>⊥</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0.000001=0.999999</m:t>
                    </m:r>
                  </m:oMath>
                </a14:m>
                <a:endParaRPr lang="en-GB" b="0" dirty="0">
                  <a:ea typeface="Cambria Math" panose="02040503050406030204" pitchFamily="18" charset="0"/>
                </a:endParaRPr>
              </a:p>
              <a:p>
                <a:r>
                  <a:rPr lang="en-GB" dirty="0">
                    <a:solidFill>
                      <a:schemeClr val="accent1"/>
                    </a:solidFill>
                    <a:ea typeface="Cambria Math" panose="02040503050406030204" pitchFamily="18" charset="0"/>
                  </a:rPr>
                  <a:t>Micromorts</a:t>
                </a:r>
                <a:r>
                  <a:rPr lang="en-GB" dirty="0">
                    <a:ea typeface="Cambria Math" panose="02040503050406030204" pitchFamily="18" charset="0"/>
                  </a:rPr>
                  <a:t>: one-millionth chance of death</a:t>
                </a:r>
              </a:p>
              <a:p>
                <a:pPr lvl="1"/>
                <a:r>
                  <a:rPr lang="en-GB" b="0" dirty="0">
                    <a:ea typeface="Cambria Math" panose="02040503050406030204" pitchFamily="18" charset="0"/>
                  </a:rPr>
                  <a:t>Useful for Russian roulette, paying to reduce product risks, etc.</a:t>
                </a:r>
              </a:p>
              <a:p>
                <a:pPr lvl="1"/>
                <a:r>
                  <a:rPr lang="en-GB" b="0" dirty="0">
                    <a:ea typeface="Cambria Math" panose="02040503050406030204" pitchFamily="18" charset="0"/>
                  </a:rPr>
                  <a:t>Example for low risk</a:t>
                </a:r>
              </a:p>
              <a:p>
                <a:pPr lvl="2"/>
                <a:r>
                  <a:rPr lang="en-GB" b="0" dirty="0">
                    <a:ea typeface="Cambria Math" panose="02040503050406030204" pitchFamily="18" charset="0"/>
                  </a:rPr>
                  <a:t>Drive a car for 370km ≈ 1 micromort ➝ lifespan of a car: </a:t>
                </a:r>
                <a:r>
                  <a:rPr lang="en-GB" dirty="0">
                    <a:ea typeface="Cambria Math" panose="02040503050406030204" pitchFamily="18" charset="0"/>
                  </a:rPr>
                  <a:t>150,000km ≈ 400 micromorts</a:t>
                </a:r>
              </a:p>
              <a:p>
                <a:pPr lvl="2"/>
                <a:r>
                  <a:rPr lang="en-GB" b="0" dirty="0">
                    <a:ea typeface="Cambria Math" panose="02040503050406030204" pitchFamily="18" charset="0"/>
                  </a:rPr>
                  <a:t>Studies showed that many people appear to be willing to pay US$10,</a:t>
                </a:r>
                <a:r>
                  <a:rPr lang="en-GB" dirty="0">
                    <a:ea typeface="Cambria Math" panose="02040503050406030204" pitchFamily="18" charset="0"/>
                  </a:rPr>
                  <a:t>000 for a safer car that halves the risk of death ➝ US$50/micromort</a:t>
                </a:r>
                <a:endParaRPr lang="en-GB" b="0" dirty="0">
                  <a:ea typeface="Cambria Math" panose="02040503050406030204" pitchFamily="18" charset="0"/>
                </a:endParaRPr>
              </a:p>
              <a:p>
                <a:r>
                  <a:rPr lang="en-GB" dirty="0">
                    <a:solidFill>
                      <a:schemeClr val="accent1"/>
                    </a:solidFill>
                    <a:ea typeface="Cambria Math" panose="02040503050406030204" pitchFamily="18" charset="0"/>
                  </a:rPr>
                  <a:t>QALYs</a:t>
                </a:r>
                <a:r>
                  <a:rPr lang="en-GB" dirty="0">
                    <a:ea typeface="Cambria Math" panose="02040503050406030204" pitchFamily="18" charset="0"/>
                  </a:rPr>
                  <a:t>: quality-adjusted life years</a:t>
                </a:r>
              </a:p>
              <a:p>
                <a:pPr lvl="1"/>
                <a:r>
                  <a:rPr lang="en-GB" b="0" dirty="0">
                    <a:ea typeface="Cambria Math" panose="02040503050406030204" pitchFamily="18" charset="0"/>
                  </a:rPr>
                  <a:t>Useful for medical decisions involving substantial risk</a:t>
                </a:r>
              </a:p>
              <a:p>
                <a:r>
                  <a:rPr lang="en-GB" dirty="0">
                    <a:ea typeface="Cambria Math" panose="02040503050406030204" pitchFamily="18" charset="0"/>
                  </a:rPr>
                  <a:t>In planning: task becomes minimisation of </a:t>
                </a:r>
                <a:r>
                  <a:rPr lang="en-GB" dirty="0">
                    <a:solidFill>
                      <a:srgbClr val="FFC000"/>
                    </a:solidFill>
                    <a:ea typeface="Cambria Math" panose="02040503050406030204" pitchFamily="18" charset="0"/>
                  </a:rPr>
                  <a:t>cost</a:t>
                </a:r>
                <a:r>
                  <a:rPr lang="en-GB" dirty="0">
                    <a:ea typeface="Cambria Math" panose="02040503050406030204" pitchFamily="18" charset="0"/>
                  </a:rPr>
                  <a:t> instead of maximisation of utility</a:t>
                </a:r>
              </a:p>
            </p:txBody>
          </p:sp>
        </mc:Choice>
        <mc:Fallback xmlns="">
          <p:sp>
            <p:nvSpPr>
              <p:cNvPr id="5" name="Content Placeholder 4">
                <a:extLst>
                  <a:ext uri="{FF2B5EF4-FFF2-40B4-BE49-F238E27FC236}">
                    <a16:creationId xmlns:a16="http://schemas.microsoft.com/office/drawing/2014/main" id="{E8118B20-302F-EE47-A076-69555C4D6B5D}"/>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257" t="-2210"/>
                </a:stretch>
              </a:blipFill>
            </p:spPr>
            <p:txBody>
              <a:bodyPr/>
              <a:lstStyle/>
              <a:p>
                <a:r>
                  <a:rPr lang="en-DE">
                    <a:noFill/>
                  </a:rPr>
                  <a:t> </a:t>
                </a:r>
              </a:p>
            </p:txBody>
          </p:sp>
        </mc:Fallback>
      </mc:AlternateContent>
    </p:spTree>
    <p:extLst>
      <p:ext uri="{BB962C8B-B14F-4D97-AF65-F5344CB8AC3E}">
        <p14:creationId xmlns:p14="http://schemas.microsoft.com/office/powerpoint/2010/main" val="3161280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026"/>
          <p:cNvSpPr>
            <a:spLocks noGrp="1" noChangeArrowheads="1"/>
          </p:cNvSpPr>
          <p:nvPr>
            <p:ph type="title"/>
          </p:nvPr>
        </p:nvSpPr>
        <p:spPr/>
        <p:txBody>
          <a:bodyPr/>
          <a:lstStyle/>
          <a:p>
            <a:r>
              <a:rPr lang="de-DE"/>
              <a:t>Money</a:t>
            </a:r>
          </a:p>
        </p:txBody>
      </p:sp>
      <p:sp>
        <p:nvSpPr>
          <p:cNvPr id="3" name="Footer Placeholder 2">
            <a:extLst>
              <a:ext uri="{FF2B5EF4-FFF2-40B4-BE49-F238E27FC236}">
                <a16:creationId xmlns:a16="http://schemas.microsoft.com/office/drawing/2014/main" id="{7A0645EA-4898-A124-6314-ECBCCC57FC4E}"/>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C1E363E0-40AD-4837-814B-F8564F708009}"/>
              </a:ext>
            </a:extLst>
          </p:cNvPr>
          <p:cNvSpPr>
            <a:spLocks noGrp="1"/>
          </p:cNvSpPr>
          <p:nvPr>
            <p:ph type="sldNum" sz="quarter" idx="11"/>
          </p:nvPr>
        </p:nvSpPr>
        <p:spPr/>
        <p:txBody>
          <a:bodyPr/>
          <a:lstStyle/>
          <a:p>
            <a:fld id="{67C9959E-8E6B-B04C-9955-EA096F41CA7A}" type="slidenum">
              <a:rPr lang="en-GB" smtClean="0"/>
              <a:t>14</a:t>
            </a:fld>
            <a:endParaRPr lang="en-GB"/>
          </a:p>
        </p:txBody>
      </p:sp>
      <p:sp>
        <p:nvSpPr>
          <p:cNvPr id="2" name="Date Placeholder 1">
            <a:extLst>
              <a:ext uri="{FF2B5EF4-FFF2-40B4-BE49-F238E27FC236}">
                <a16:creationId xmlns:a16="http://schemas.microsoft.com/office/drawing/2014/main" id="{6961BD83-82A2-FF01-D2CA-EC1D37457F00}"/>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C7F8084F-C60F-D143-808F-AEB098615569}"/>
                  </a:ext>
                </a:extLst>
              </p:cNvPr>
              <p:cNvSpPr>
                <a:spLocks noGrp="1"/>
              </p:cNvSpPr>
              <p:nvPr>
                <p:ph type="body" sz="quarter" idx="13"/>
              </p:nvPr>
            </p:nvSpPr>
            <p:spPr/>
            <p:txBody>
              <a:bodyPr>
                <a:normAutofit lnSpcReduction="10000"/>
              </a:bodyPr>
              <a:lstStyle/>
              <a:p>
                <a:r>
                  <a:rPr lang="en-GB" dirty="0"/>
                  <a:t>Money does </a:t>
                </a:r>
                <a:r>
                  <a:rPr lang="en-GB" dirty="0">
                    <a:solidFill>
                      <a:srgbClr val="FFC000"/>
                    </a:solidFill>
                  </a:rPr>
                  <a:t>not</a:t>
                </a:r>
                <a:r>
                  <a:rPr lang="en-GB" dirty="0"/>
                  <a:t> behave as a utility function</a:t>
                </a:r>
              </a:p>
              <a:p>
                <a:r>
                  <a:rPr lang="en-GB" dirty="0"/>
                  <a:t>Given a lottery </a:t>
                </a:r>
                <a14:m>
                  <m:oMath xmlns:m="http://schemas.openxmlformats.org/officeDocument/2006/math">
                    <m:r>
                      <a:rPr lang="en-GB" i="1" dirty="0" smtClean="0">
                        <a:latin typeface="Cambria Math" panose="02040503050406030204" pitchFamily="18" charset="0"/>
                      </a:rPr>
                      <m:t>𝐿</m:t>
                    </m:r>
                  </m:oMath>
                </a14:m>
                <a:r>
                  <a:rPr lang="en-GB" dirty="0"/>
                  <a:t> with expected monetary value </a:t>
                </a:r>
                <a14:m>
                  <m:oMath xmlns:m="http://schemas.openxmlformats.org/officeDocument/2006/math">
                    <m:r>
                      <a:rPr lang="en-GB" i="1" dirty="0" smtClean="0">
                        <a:latin typeface="Cambria Math" panose="02040503050406030204" pitchFamily="18" charset="0"/>
                      </a:rPr>
                      <m:t>𝐸𝑀𝑉</m:t>
                    </m:r>
                    <m:d>
                      <m:dPr>
                        <m:ctrlPr>
                          <a:rPr lang="en-GB" i="1" dirty="0" smtClean="0">
                            <a:latin typeface="Cambria Math" panose="02040503050406030204" pitchFamily="18" charset="0"/>
                          </a:rPr>
                        </m:ctrlPr>
                      </m:dPr>
                      <m:e>
                        <m:r>
                          <a:rPr lang="en-GB" i="1" dirty="0" smtClean="0">
                            <a:latin typeface="Cambria Math" panose="02040503050406030204" pitchFamily="18" charset="0"/>
                          </a:rPr>
                          <m:t>𝐿</m:t>
                        </m:r>
                      </m:e>
                    </m:d>
                  </m:oMath>
                </a14:m>
                <a:r>
                  <a:rPr lang="en-GB" dirty="0"/>
                  <a:t>, usually </a:t>
                </a:r>
                <a14:m>
                  <m:oMath xmlns:m="http://schemas.openxmlformats.org/officeDocument/2006/math">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r>
                          <a:rPr lang="en-GB" i="1" dirty="0" smtClean="0">
                            <a:latin typeface="Cambria Math" panose="02040503050406030204" pitchFamily="18" charset="0"/>
                          </a:rPr>
                          <m:t>𝐿</m:t>
                        </m:r>
                      </m:e>
                    </m:d>
                    <m:r>
                      <a:rPr lang="en-GB" i="1" dirty="0" smtClean="0">
                        <a:latin typeface="Cambria Math" panose="02040503050406030204" pitchFamily="18" charset="0"/>
                      </a:rPr>
                      <m:t>&lt;</m:t>
                    </m:r>
                    <m:r>
                      <a:rPr lang="en-GB" i="1" dirty="0" smtClean="0">
                        <a:latin typeface="Cambria Math" panose="02040503050406030204" pitchFamily="18" charset="0"/>
                      </a:rPr>
                      <m:t>𝑈</m:t>
                    </m:r>
                    <m:d>
                      <m:dPr>
                        <m:ctrlPr>
                          <a:rPr lang="en-GB"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𝑆</m:t>
                            </m:r>
                          </m:e>
                          <m:sub>
                            <m:r>
                              <a:rPr lang="en-GB" i="1" dirty="0">
                                <a:latin typeface="Cambria Math" panose="02040503050406030204" pitchFamily="18" charset="0"/>
                              </a:rPr>
                              <m:t>𝐸𝑀𝑉</m:t>
                            </m:r>
                            <m:d>
                              <m:dPr>
                                <m:ctrlPr>
                                  <a:rPr lang="en-GB" i="1" dirty="0">
                                    <a:latin typeface="Cambria Math" panose="02040503050406030204" pitchFamily="18" charset="0"/>
                                  </a:rPr>
                                </m:ctrlPr>
                              </m:dPr>
                              <m:e>
                                <m:r>
                                  <a:rPr lang="en-GB" i="1" dirty="0">
                                    <a:latin typeface="Cambria Math" panose="02040503050406030204" pitchFamily="18" charset="0"/>
                                  </a:rPr>
                                  <m:t>𝐿</m:t>
                                </m:r>
                              </m:e>
                            </m:d>
                          </m:sub>
                        </m:sSub>
                      </m:e>
                    </m:d>
                  </m:oMath>
                </a14:m>
                <a:r>
                  <a:rPr lang="de-DE" dirty="0"/>
                  <a:t>, </a:t>
                </a:r>
                <a:r>
                  <a:rPr lang="en-GB" dirty="0"/>
                  <a:t>i.e., people are risk-averse</a:t>
                </a:r>
                <a:endParaRPr lang="de-DE" dirty="0"/>
              </a:p>
              <a:p>
                <a:pPr lvl="1"/>
                <a14:m>
                  <m:oMath xmlns:m="http://schemas.openxmlformats.org/officeDocument/2006/math">
                    <m:sSub>
                      <m:sSubPr>
                        <m:ctrlPr>
                          <a:rPr lang="de-DE" b="0" i="1" dirty="0" smtClean="0">
                            <a:latin typeface="Cambria Math" panose="02040503050406030204" pitchFamily="18" charset="0"/>
                          </a:rPr>
                        </m:ctrlPr>
                      </m:sSubPr>
                      <m:e>
                        <m:r>
                          <a:rPr lang="de-DE" i="1" dirty="0">
                            <a:latin typeface="Cambria Math" panose="02040503050406030204" pitchFamily="18" charset="0"/>
                          </a:rPr>
                          <m:t>𝑆</m:t>
                        </m:r>
                      </m:e>
                      <m:sub>
                        <m:r>
                          <a:rPr lang="de-DE" b="0" i="1" dirty="0" smtClean="0">
                            <a:latin typeface="Cambria Math" panose="02040503050406030204" pitchFamily="18" charset="0"/>
                          </a:rPr>
                          <m:t>𝑀</m:t>
                        </m:r>
                      </m:sub>
                    </m:sSub>
                  </m:oMath>
                </a14:m>
                <a:r>
                  <a:rPr lang="en-GB" dirty="0"/>
                  <a:t>: state of possessing total wealth $</a:t>
                </a:r>
                <a14:m>
                  <m:oMath xmlns:m="http://schemas.openxmlformats.org/officeDocument/2006/math">
                    <m:r>
                      <a:rPr lang="de-DE" b="0" i="1" dirty="0" smtClean="0">
                        <a:latin typeface="Cambria Math" panose="02040503050406030204" pitchFamily="18" charset="0"/>
                      </a:rPr>
                      <m:t>𝑀</m:t>
                    </m:r>
                  </m:oMath>
                </a14:m>
                <a:endParaRPr lang="en-GB" dirty="0"/>
              </a:p>
              <a:p>
                <a:pPr lvl="1"/>
                <a:r>
                  <a:rPr lang="en-GB" dirty="0"/>
                  <a:t>Utility curve</a:t>
                </a:r>
              </a:p>
              <a:p>
                <a:pPr lvl="2"/>
                <a:r>
                  <a:rPr lang="en-GB" dirty="0"/>
                  <a:t>For what probability </a:t>
                </a:r>
                <a14:m>
                  <m:oMath xmlns:m="http://schemas.openxmlformats.org/officeDocument/2006/math">
                    <m:r>
                      <a:rPr lang="en-GB" i="1" dirty="0" smtClean="0">
                        <a:latin typeface="Cambria Math" panose="02040503050406030204" pitchFamily="18" charset="0"/>
                      </a:rPr>
                      <m:t>𝑝</m:t>
                    </m:r>
                  </m:oMath>
                </a14:m>
                <a:r>
                  <a:rPr lang="en-GB" dirty="0"/>
                  <a:t> am I indifferent </a:t>
                </a:r>
                <a:br>
                  <a:rPr lang="en-GB" dirty="0"/>
                </a:br>
                <a:r>
                  <a:rPr lang="en-GB" dirty="0"/>
                  <a:t>between a prize </a:t>
                </a:r>
                <a14:m>
                  <m:oMath xmlns:m="http://schemas.openxmlformats.org/officeDocument/2006/math">
                    <m:r>
                      <a:rPr lang="en-GB" i="1" dirty="0" smtClean="0">
                        <a:latin typeface="Cambria Math" panose="02040503050406030204" pitchFamily="18" charset="0"/>
                      </a:rPr>
                      <m:t>𝑥</m:t>
                    </m:r>
                  </m:oMath>
                </a14:m>
                <a:r>
                  <a:rPr lang="en-GB" dirty="0"/>
                  <a:t> and a lottery </a:t>
                </a:r>
                <a:br>
                  <a:rPr lang="en-GB" dirty="0"/>
                </a:br>
                <a14:m>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𝑝</m:t>
                        </m:r>
                        <m:r>
                          <a:rPr lang="de-DE" b="0" i="1" smtClean="0">
                            <a:latin typeface="Cambria Math" panose="02040503050406030204" pitchFamily="18" charset="0"/>
                          </a:rPr>
                          <m:t>,$</m:t>
                        </m:r>
                        <m:r>
                          <a:rPr lang="de-DE" b="0" i="1" smtClean="0">
                            <a:latin typeface="Cambria Math" panose="02040503050406030204" pitchFamily="18" charset="0"/>
                          </a:rPr>
                          <m:t>𝑀</m:t>
                        </m:r>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1−</m:t>
                            </m:r>
                            <m:r>
                              <a:rPr lang="de-DE" b="0" i="1" smtClean="0">
                                <a:latin typeface="Cambria Math" panose="02040503050406030204" pitchFamily="18" charset="0"/>
                              </a:rPr>
                              <m:t>𝑝</m:t>
                            </m:r>
                          </m:e>
                        </m:d>
                        <m:r>
                          <a:rPr lang="de-DE" b="0" i="1" smtClean="0">
                            <a:latin typeface="Cambria Math" panose="02040503050406030204" pitchFamily="18" charset="0"/>
                          </a:rPr>
                          <m:t>,$0</m:t>
                        </m:r>
                      </m:e>
                    </m:d>
                  </m:oMath>
                </a14:m>
                <a:r>
                  <a:rPr lang="en-GB" dirty="0"/>
                  <a:t> for large </a:t>
                </a:r>
                <a14:m>
                  <m:oMath xmlns:m="http://schemas.openxmlformats.org/officeDocument/2006/math">
                    <m:r>
                      <a:rPr lang="en-GB" i="1" dirty="0" smtClean="0">
                        <a:latin typeface="Cambria Math" panose="02040503050406030204" pitchFamily="18" charset="0"/>
                      </a:rPr>
                      <m:t>𝑀</m:t>
                    </m:r>
                  </m:oMath>
                </a14:m>
                <a:r>
                  <a:rPr lang="en-GB" dirty="0"/>
                  <a:t>?</a:t>
                </a:r>
              </a:p>
              <a:p>
                <a:pPr lvl="2"/>
                <a:r>
                  <a:rPr lang="en-GB" dirty="0"/>
                  <a:t>Right: Typical empirical </a:t>
                </a:r>
                <a:br>
                  <a:rPr lang="en-GB" dirty="0"/>
                </a:br>
                <a:r>
                  <a:rPr lang="en-GB" dirty="0"/>
                  <a:t>data, extrapolated with</a:t>
                </a:r>
                <a:br>
                  <a:rPr lang="en-GB" dirty="0"/>
                </a:br>
                <a:r>
                  <a:rPr lang="en-GB" dirty="0"/>
                  <a:t>risk-prone behaviour </a:t>
                </a:r>
                <a:br>
                  <a:rPr lang="en-GB" dirty="0"/>
                </a:br>
                <a:r>
                  <a:rPr lang="en-GB" dirty="0"/>
                  <a:t>for negative wealth</a:t>
                </a:r>
              </a:p>
            </p:txBody>
          </p:sp>
        </mc:Choice>
        <mc:Fallback xmlns="">
          <p:sp>
            <p:nvSpPr>
              <p:cNvPr id="5" name="Content Placeholder 4">
                <a:extLst>
                  <a:ext uri="{FF2B5EF4-FFF2-40B4-BE49-F238E27FC236}">
                    <a16:creationId xmlns:a16="http://schemas.microsoft.com/office/drawing/2014/main" id="{C7F8084F-C60F-D143-808F-AEB098615569}"/>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371" t="-2210" b="-276"/>
                </a:stretch>
              </a:blipFill>
            </p:spPr>
            <p:txBody>
              <a:bodyPr/>
              <a:lstStyle/>
              <a:p>
                <a:r>
                  <a:rPr lang="en-DE">
                    <a:noFill/>
                  </a:rPr>
                  <a:t> </a:t>
                </a:r>
              </a:p>
            </p:txBody>
          </p:sp>
        </mc:Fallback>
      </mc:AlternateContent>
      <p:pic>
        <p:nvPicPr>
          <p:cNvPr id="51202" name="Picture 1027" descr="Picture 7"/>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987" t="50114" r="23160" b="4928"/>
          <a:stretch/>
        </p:blipFill>
        <p:spPr bwMode="auto">
          <a:xfrm>
            <a:off x="6433608" y="3635868"/>
            <a:ext cx="3814354" cy="2146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a:extLst>
              <a:ext uri="{FF2B5EF4-FFF2-40B4-BE49-F238E27FC236}">
                <a16:creationId xmlns:a16="http://schemas.microsoft.com/office/drawing/2014/main" id="{346409EA-EAA8-A740-B4A4-BD91768B6628}"/>
              </a:ext>
            </a:extLst>
          </p:cNvPr>
          <p:cNvSpPr txBox="1">
            <a:spLocks noChangeArrowheads="1"/>
          </p:cNvSpPr>
          <p:nvPr/>
        </p:nvSpPr>
        <p:spPr bwMode="auto">
          <a:xfrm>
            <a:off x="5084368" y="6443132"/>
            <a:ext cx="2617880"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bg1">
                    <a:lumMod val="85000"/>
                  </a:schemeClr>
                </a:solidFill>
                <a:latin typeface="Helvetica" pitchFamily="2" charset="0"/>
                <a:ea typeface="ＭＳ Ｐゴシック" charset="0"/>
                <a:cs typeface="ＭＳ Ｐゴシック" charset="0"/>
              </a:rPr>
              <a:t>Figure: AIMA, Russell/</a:t>
            </a:r>
            <a:r>
              <a:rPr lang="en-US" sz="1200" dirty="0" err="1">
                <a:solidFill>
                  <a:schemeClr val="bg1">
                    <a:lumMod val="85000"/>
                  </a:schemeClr>
                </a:solidFill>
                <a:latin typeface="Helvetica" pitchFamily="2" charset="0"/>
                <a:ea typeface="ＭＳ Ｐゴシック" charset="0"/>
                <a:cs typeface="ＭＳ Ｐゴシック" charset="0"/>
              </a:rPr>
              <a:t>Norvig</a:t>
            </a:r>
            <a:endParaRPr lang="en-US" sz="1200" dirty="0">
              <a:solidFill>
                <a:schemeClr val="bg1">
                  <a:lumMod val="85000"/>
                </a:schemeClr>
              </a:solidFill>
              <a:latin typeface="Helvetica" pitchFamily="2" charset="0"/>
              <a:ea typeface="ＭＳ Ｐゴシック" charset="0"/>
              <a:cs typeface="ＭＳ Ｐゴシック" charset="0"/>
            </a:endParaRPr>
          </a:p>
        </p:txBody>
      </p:sp>
    </p:spTree>
    <p:extLst>
      <p:ext uri="{BB962C8B-B14F-4D97-AF65-F5344CB8AC3E}">
        <p14:creationId xmlns:p14="http://schemas.microsoft.com/office/powerpoint/2010/main" val="770984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r>
              <a:rPr lang="en-US"/>
              <a:t>Money Versus Utility</a:t>
            </a:r>
          </a:p>
        </p:txBody>
      </p:sp>
      <p:sp>
        <p:nvSpPr>
          <p:cNvPr id="4" name="Footer Placeholder 3">
            <a:extLst>
              <a:ext uri="{FF2B5EF4-FFF2-40B4-BE49-F238E27FC236}">
                <a16:creationId xmlns:a16="http://schemas.microsoft.com/office/drawing/2014/main" id="{23F787F0-2235-6D35-D158-AC5EF0FE68BA}"/>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3DE6B1FF-43C1-57D0-CFA3-2C018ADED568}"/>
              </a:ext>
            </a:extLst>
          </p:cNvPr>
          <p:cNvSpPr>
            <a:spLocks noGrp="1"/>
          </p:cNvSpPr>
          <p:nvPr>
            <p:ph type="sldNum" sz="quarter" idx="11"/>
          </p:nvPr>
        </p:nvSpPr>
        <p:spPr/>
        <p:txBody>
          <a:bodyPr/>
          <a:lstStyle/>
          <a:p>
            <a:fld id="{67C9959E-8E6B-B04C-9955-EA096F41CA7A}" type="slidenum">
              <a:rPr lang="en-GB" smtClean="0"/>
              <a:t>15</a:t>
            </a:fld>
            <a:endParaRPr lang="en-GB"/>
          </a:p>
        </p:txBody>
      </p:sp>
      <p:sp>
        <p:nvSpPr>
          <p:cNvPr id="2" name="Date Placeholder 1">
            <a:extLst>
              <a:ext uri="{FF2B5EF4-FFF2-40B4-BE49-F238E27FC236}">
                <a16:creationId xmlns:a16="http://schemas.microsoft.com/office/drawing/2014/main" id="{206DA346-EE49-C690-CE4F-D51B10D327DB}"/>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53250" name="Rectangle 3"/>
              <p:cNvSpPr>
                <a:spLocks noGrp="1" noChangeArrowheads="1"/>
              </p:cNvSpPr>
              <p:nvPr>
                <p:ph type="body" sz="quarter" idx="13"/>
              </p:nvPr>
            </p:nvSpPr>
            <p:spPr/>
            <p:txBody>
              <a:bodyPr>
                <a:normAutofit fontScale="92500" lnSpcReduction="20000"/>
              </a:bodyPr>
              <a:lstStyle/>
              <a:p>
                <a:r>
                  <a:rPr lang="en-US" dirty="0"/>
                  <a:t>Money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oMath>
                </a14:m>
                <a:r>
                  <a:rPr lang="en-US" dirty="0"/>
                  <a:t> Utility</a:t>
                </a:r>
              </a:p>
              <a:p>
                <a:pPr lvl="1"/>
                <a:r>
                  <a:rPr lang="en-US" dirty="0"/>
                  <a:t>More money is better, but not always in a linear relationship to the amount of money</a:t>
                </a:r>
              </a:p>
              <a:p>
                <a:r>
                  <a:rPr lang="en-US" dirty="0"/>
                  <a:t>Expected Monetary Value</a:t>
                </a:r>
              </a:p>
              <a:p>
                <a:pPr lvl="1"/>
                <a:r>
                  <a:rPr lang="en-US" dirty="0">
                    <a:solidFill>
                      <a:schemeClr val="accent1"/>
                    </a:solidFill>
                  </a:rPr>
                  <a:t>Risk-averse </a:t>
                </a:r>
                <a:endParaRPr lang="de-DE" i="1" dirty="0">
                  <a:solidFill>
                    <a:schemeClr val="accent1"/>
                  </a:solidFill>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&lt;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1"/>
                <a:r>
                  <a:rPr lang="en-US" dirty="0">
                    <a:solidFill>
                      <a:srgbClr val="FFC000"/>
                    </a:solidFill>
                  </a:rPr>
                  <a:t>Risk-seeking</a:t>
                </a:r>
                <a:endParaRPr lang="de-DE" i="1" dirty="0">
                  <a:solidFill>
                    <a:srgbClr val="FFC000"/>
                  </a:solidFill>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&gt;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1"/>
                <a:r>
                  <a:rPr lang="en-US" dirty="0"/>
                  <a:t>Risk-neutral</a:t>
                </a:r>
                <a:endParaRPr lang="de-DE" i="1" dirty="0">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𝐿</m:t>
                        </m:r>
                      </m:e>
                    </m:d>
                    <m:r>
                      <a:rPr lang="en-US" i="1" dirty="0" smtClean="0">
                        <a:latin typeface="Cambria Math" panose="02040503050406030204" pitchFamily="18" charset="0"/>
                      </a:rPr>
                      <m:t>=</m:t>
                    </m:r>
                    <m:r>
                      <a:rPr lang="en-US" i="1" dirty="0" smtClean="0">
                        <a:latin typeface="Cambria Math" panose="02040503050406030204" pitchFamily="18" charset="0"/>
                      </a:rPr>
                      <m:t>𝑈</m:t>
                    </m:r>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𝐸𝑀𝑉</m:t>
                            </m:r>
                            <m:d>
                              <m:dPr>
                                <m:ctrlPr>
                                  <a:rPr lang="en-US" i="1" dirty="0">
                                    <a:latin typeface="Cambria Math" panose="02040503050406030204" pitchFamily="18" charset="0"/>
                                  </a:rPr>
                                </m:ctrlPr>
                              </m:dPr>
                              <m:e>
                                <m:r>
                                  <a:rPr lang="en-US" i="1" dirty="0">
                                    <a:latin typeface="Cambria Math" panose="02040503050406030204" pitchFamily="18" charset="0"/>
                                  </a:rPr>
                                  <m:t>𝐿</m:t>
                                </m:r>
                              </m:e>
                            </m:d>
                          </m:sub>
                        </m:sSub>
                      </m:e>
                    </m:d>
                  </m:oMath>
                </a14:m>
                <a:endParaRPr lang="en-US" dirty="0"/>
              </a:p>
              <a:p>
                <a:pPr lvl="2"/>
                <a:r>
                  <a:rPr lang="en-US" dirty="0"/>
                  <a:t>Linear curve</a:t>
                </a:r>
              </a:p>
              <a:p>
                <a:pPr lvl="2"/>
                <a:r>
                  <a:rPr lang="en-US" dirty="0"/>
                  <a:t>For small changes in wealth </a:t>
                </a:r>
                <a:br>
                  <a:rPr lang="en-US" dirty="0"/>
                </a:br>
                <a:r>
                  <a:rPr lang="en-US" dirty="0"/>
                  <a:t>relative to current wealth</a:t>
                </a:r>
              </a:p>
            </p:txBody>
          </p:sp>
        </mc:Choice>
        <mc:Fallback xmlns="">
          <p:sp>
            <p:nvSpPr>
              <p:cNvPr id="53250" name="Rectangle 3"/>
              <p:cNvSpPr>
                <a:spLocks noGrp="1" noRot="1" noChangeAspect="1" noMove="1" noResize="1" noEditPoints="1" noAdjustHandles="1" noChangeArrowheads="1" noChangeShapeType="1" noTextEdit="1"/>
              </p:cNvSpPr>
              <p:nvPr>
                <p:ph type="body" sz="quarter" idx="13"/>
              </p:nvPr>
            </p:nvSpPr>
            <p:spPr>
              <a:blipFill>
                <a:blip r:embed="rId3"/>
                <a:stretch>
                  <a:fillRect l="-1257" t="-2210" r="-1257"/>
                </a:stretch>
              </a:blipFill>
            </p:spPr>
            <p:txBody>
              <a:bodyPr/>
              <a:lstStyle/>
              <a:p>
                <a:r>
                  <a:rPr lang="en-DE">
                    <a:noFill/>
                  </a:rPr>
                  <a:t> </a:t>
                </a:r>
              </a:p>
            </p:txBody>
          </p:sp>
        </mc:Fallback>
      </mc:AlternateContent>
      <p:pic>
        <p:nvPicPr>
          <p:cNvPr id="7" name="Picture 6">
            <a:extLst>
              <a:ext uri="{FF2B5EF4-FFF2-40B4-BE49-F238E27FC236}">
                <a16:creationId xmlns:a16="http://schemas.microsoft.com/office/drawing/2014/main" id="{851F8142-9177-3E4A-9ED5-C2009CC3EAF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53731" y="2612385"/>
            <a:ext cx="4064000" cy="2921000"/>
          </a:xfrm>
          <a:prstGeom prst="rect">
            <a:avLst/>
          </a:prstGeom>
        </p:spPr>
      </p:pic>
      <p:sp>
        <p:nvSpPr>
          <p:cNvPr id="3" name="Rectangle 2">
            <a:extLst>
              <a:ext uri="{FF2B5EF4-FFF2-40B4-BE49-F238E27FC236}">
                <a16:creationId xmlns:a16="http://schemas.microsoft.com/office/drawing/2014/main" id="{722D0C1B-823B-DE41-B918-7BB83625E924}"/>
              </a:ext>
            </a:extLst>
          </p:cNvPr>
          <p:cNvSpPr/>
          <p:nvPr/>
        </p:nvSpPr>
        <p:spPr>
          <a:xfrm>
            <a:off x="7733215" y="3021870"/>
            <a:ext cx="2090057" cy="1184365"/>
          </a:xfrm>
          <a:prstGeom prst="rect">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itchFamily="2" charset="0"/>
            </a:endParaRPr>
          </a:p>
        </p:txBody>
      </p:sp>
      <p:sp>
        <p:nvSpPr>
          <p:cNvPr id="8" name="Rectangle 7">
            <a:extLst>
              <a:ext uri="{FF2B5EF4-FFF2-40B4-BE49-F238E27FC236}">
                <a16:creationId xmlns:a16="http://schemas.microsoft.com/office/drawing/2014/main" id="{5B7C14E5-D7CD-6248-8BEF-CBD3025E5209}"/>
              </a:ext>
            </a:extLst>
          </p:cNvPr>
          <p:cNvSpPr/>
          <p:nvPr/>
        </p:nvSpPr>
        <p:spPr>
          <a:xfrm>
            <a:off x="6130838" y="4212745"/>
            <a:ext cx="1602376" cy="1256232"/>
          </a:xfrm>
          <a:prstGeom prst="rect">
            <a:avLst/>
          </a:prstGeom>
          <a:solidFill>
            <a:srgbClr val="C00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itchFamily="2" charset="0"/>
            </a:endParaRPr>
          </a:p>
        </p:txBody>
      </p:sp>
      <p:sp>
        <p:nvSpPr>
          <p:cNvPr id="5" name="Rectangle 4">
            <a:extLst>
              <a:ext uri="{FF2B5EF4-FFF2-40B4-BE49-F238E27FC236}">
                <a16:creationId xmlns:a16="http://schemas.microsoft.com/office/drawing/2014/main" id="{CAF553F1-E213-1D40-BF25-24CFA49895B5}"/>
              </a:ext>
            </a:extLst>
          </p:cNvPr>
          <p:cNvSpPr/>
          <p:nvPr/>
        </p:nvSpPr>
        <p:spPr>
          <a:xfrm>
            <a:off x="6130838" y="4206235"/>
            <a:ext cx="1602376" cy="1262743"/>
          </a:xfrm>
          <a:prstGeom prst="rect">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itchFamily="2" charset="0"/>
            </a:endParaRPr>
          </a:p>
        </p:txBody>
      </p:sp>
      <p:sp>
        <p:nvSpPr>
          <p:cNvPr id="11" name="Rectangle 3">
            <a:extLst>
              <a:ext uri="{FF2B5EF4-FFF2-40B4-BE49-F238E27FC236}">
                <a16:creationId xmlns:a16="http://schemas.microsoft.com/office/drawing/2014/main" id="{616F02B3-6A7C-5D47-9E8D-44639BB33484}"/>
              </a:ext>
            </a:extLst>
          </p:cNvPr>
          <p:cNvSpPr txBox="1">
            <a:spLocks noChangeArrowheads="1"/>
          </p:cNvSpPr>
          <p:nvPr/>
        </p:nvSpPr>
        <p:spPr bwMode="auto">
          <a:xfrm>
            <a:off x="5084368" y="6443132"/>
            <a:ext cx="2523800"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bg1">
                    <a:lumMod val="85000"/>
                  </a:schemeClr>
                </a:solidFill>
                <a:latin typeface="Helvetica" pitchFamily="2" charset="0"/>
                <a:ea typeface="ＭＳ Ｐゴシック" charset="0"/>
                <a:cs typeface="ＭＳ Ｐゴシック" charset="0"/>
              </a:rPr>
              <a:t>Figure: AIMA, Russell/</a:t>
            </a:r>
            <a:r>
              <a:rPr lang="en-US" sz="1200" dirty="0" err="1">
                <a:solidFill>
                  <a:schemeClr val="bg1">
                    <a:lumMod val="85000"/>
                  </a:schemeClr>
                </a:solidFill>
                <a:latin typeface="Helvetica" pitchFamily="2" charset="0"/>
                <a:ea typeface="ＭＳ Ｐゴシック" charset="0"/>
                <a:cs typeface="ＭＳ Ｐゴシック" charset="0"/>
              </a:rPr>
              <a:t>Norvig</a:t>
            </a:r>
            <a:endParaRPr lang="en-US" sz="1200" dirty="0">
              <a:solidFill>
                <a:schemeClr val="bg1">
                  <a:lumMod val="85000"/>
                </a:schemeClr>
              </a:solidFill>
              <a:latin typeface="Helvetica" pitchFamily="2" charset="0"/>
              <a:ea typeface="ＭＳ Ｐゴシック" charset="0"/>
              <a:cs typeface="ＭＳ Ｐゴシック" charset="0"/>
            </a:endParaRPr>
          </a:p>
        </p:txBody>
      </p:sp>
    </p:spTree>
    <p:extLst>
      <p:ext uri="{BB962C8B-B14F-4D97-AF65-F5344CB8AC3E}">
        <p14:creationId xmlns:p14="http://schemas.microsoft.com/office/powerpoint/2010/main" val="1726781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GB"/>
              <a:t>Utility Scales</a:t>
            </a:r>
          </a:p>
        </p:txBody>
      </p:sp>
      <p:sp>
        <p:nvSpPr>
          <p:cNvPr id="3" name="Footer Placeholder 2">
            <a:extLst>
              <a:ext uri="{FF2B5EF4-FFF2-40B4-BE49-F238E27FC236}">
                <a16:creationId xmlns:a16="http://schemas.microsoft.com/office/drawing/2014/main" id="{7FAFA76D-F87D-BF54-09A6-44506570E337}"/>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0B01B3B6-E5F1-96C8-09FB-AA819F28010E}"/>
              </a:ext>
            </a:extLst>
          </p:cNvPr>
          <p:cNvSpPr>
            <a:spLocks noGrp="1"/>
          </p:cNvSpPr>
          <p:nvPr>
            <p:ph type="sldNum" sz="quarter" idx="11"/>
          </p:nvPr>
        </p:nvSpPr>
        <p:spPr/>
        <p:txBody>
          <a:bodyPr/>
          <a:lstStyle/>
          <a:p>
            <a:fld id="{67C9959E-8E6B-B04C-9955-EA096F41CA7A}" type="slidenum">
              <a:rPr lang="en-GB" smtClean="0"/>
              <a:t>16</a:t>
            </a:fld>
            <a:endParaRPr lang="en-GB"/>
          </a:p>
        </p:txBody>
      </p:sp>
      <p:sp>
        <p:nvSpPr>
          <p:cNvPr id="2" name="Date Placeholder 1">
            <a:extLst>
              <a:ext uri="{FF2B5EF4-FFF2-40B4-BE49-F238E27FC236}">
                <a16:creationId xmlns:a16="http://schemas.microsoft.com/office/drawing/2014/main" id="{E9070DE6-B74B-71DB-1282-6310089A013B}"/>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8118B20-302F-EE47-A076-69555C4D6B5D}"/>
                  </a:ext>
                </a:extLst>
              </p:cNvPr>
              <p:cNvSpPr>
                <a:spLocks noGrp="1"/>
              </p:cNvSpPr>
              <p:nvPr>
                <p:ph type="body" sz="quarter" idx="13"/>
              </p:nvPr>
            </p:nvSpPr>
            <p:spPr/>
            <p:txBody>
              <a:bodyPr>
                <a:normAutofit lnSpcReduction="10000"/>
              </a:bodyPr>
              <a:lstStyle/>
              <a:p>
                <a:r>
                  <a:rPr lang="en-GB">
                    <a:ea typeface="Cambria Math" panose="02040503050406030204" pitchFamily="18" charset="0"/>
                  </a:rPr>
                  <a:t>Behaviour is </a:t>
                </a:r>
                <a:r>
                  <a:rPr lang="en-GB">
                    <a:solidFill>
                      <a:schemeClr val="accent1"/>
                    </a:solidFill>
                    <a:ea typeface="Cambria Math" panose="02040503050406030204" pitchFamily="18" charset="0"/>
                  </a:rPr>
                  <a:t>invariant</a:t>
                </a:r>
                <a:r>
                  <a:rPr lang="en-GB">
                    <a:ea typeface="Cambria Math" panose="02040503050406030204" pitchFamily="18" charset="0"/>
                  </a:rPr>
                  <a:t> w.r.t. positive linear transformation</a:t>
                </a:r>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m:t>
                          </m:r>
                        </m:sup>
                      </m:s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𝑘</m:t>
                          </m:r>
                        </m:e>
                        <m:sub>
                          <m:r>
                            <a:rPr lang="en-GB" i="1" smtClean="0">
                              <a:latin typeface="Cambria Math" panose="02040503050406030204" pitchFamily="18" charset="0"/>
                              <a:ea typeface="Cambria Math" panose="02040503050406030204" pitchFamily="18" charset="0"/>
                            </a:rPr>
                            <m:t>1</m:t>
                          </m:r>
                        </m:sub>
                      </m:sSub>
                      <m:r>
                        <a:rPr lang="en-GB" i="1" smtClean="0">
                          <a:latin typeface="Cambria Math" panose="02040503050406030204" pitchFamily="18" charset="0"/>
                          <a:ea typeface="Cambria Math" panose="02040503050406030204" pitchFamily="18" charset="0"/>
                        </a:rPr>
                        <m:t>𝑈</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𝑘</m:t>
                          </m:r>
                        </m:e>
                        <m:sub>
                          <m:r>
                            <a:rPr lang="en-GB" i="1" smtClean="0">
                              <a:latin typeface="Cambria Math" panose="02040503050406030204" pitchFamily="18" charset="0"/>
                              <a:ea typeface="Cambria Math" panose="02040503050406030204" pitchFamily="18" charset="0"/>
                            </a:rPr>
                            <m:t>2</m:t>
                          </m:r>
                        </m:sub>
                      </m:sSub>
                    </m:oMath>
                  </m:oMathPara>
                </a14:m>
                <a:endParaRPr lang="en-GB">
                  <a:ea typeface="Cambria Math" panose="02040503050406030204" pitchFamily="18" charset="0"/>
                </a:endParaRPr>
              </a:p>
              <a:p>
                <a:pPr lvl="1"/>
                <a:r>
                  <a:rPr lang="en-GB">
                    <a:ea typeface="Cambria Math" panose="02040503050406030204" pitchFamily="18" charset="0"/>
                  </a:rPr>
                  <a:t>No unique utility function;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m:t>
                        </m:r>
                      </m:sup>
                    </m:s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oMath>
                </a14:m>
                <a:r>
                  <a:rPr lang="en-GB">
                    <a:ea typeface="Cambria Math" panose="02040503050406030204" pitchFamily="18" charset="0"/>
                  </a:rPr>
                  <a:t> and </a:t>
                </a:r>
                <a14:m>
                  <m:oMath xmlns:m="http://schemas.openxmlformats.org/officeDocument/2006/math">
                    <m:r>
                      <a:rPr lang="en-GB" i="1" smtClean="0">
                        <a:latin typeface="Cambria Math" panose="02040503050406030204" pitchFamily="18" charset="0"/>
                        <a:ea typeface="Cambria Math" panose="02040503050406030204" pitchFamily="18" charset="0"/>
                      </a:rPr>
                      <m:t>𝑈</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oMath>
                </a14:m>
                <a:r>
                  <a:rPr lang="en-GB">
                    <a:ea typeface="Cambria Math" panose="02040503050406030204" pitchFamily="18" charset="0"/>
                  </a:rPr>
                  <a:t> yield same behaviour</a:t>
                </a:r>
              </a:p>
              <a:p>
                <a:r>
                  <a:rPr lang="en-GB">
                    <a:ea typeface="Cambria Math" panose="02040503050406030204" pitchFamily="18" charset="0"/>
                  </a:rPr>
                  <a:t>With deterministic prizes only (no lottery choices), only </a:t>
                </a:r>
                <a:r>
                  <a:rPr lang="en-GB">
                    <a:solidFill>
                      <a:schemeClr val="accent1"/>
                    </a:solidFill>
                    <a:ea typeface="Cambria Math" panose="02040503050406030204" pitchFamily="18" charset="0"/>
                  </a:rPr>
                  <a:t>ordinal</a:t>
                </a:r>
                <a:r>
                  <a:rPr lang="en-GB">
                    <a:ea typeface="Cambria Math" panose="02040503050406030204" pitchFamily="18" charset="0"/>
                  </a:rPr>
                  <a:t> utility can be determined, i.e., total order on prizes </a:t>
                </a:r>
              </a:p>
              <a:p>
                <a:pPr lvl="1"/>
                <a:r>
                  <a:rPr lang="en-GB">
                    <a:ea typeface="Cambria Math" panose="02040503050406030204" pitchFamily="18" charset="0"/>
                  </a:rPr>
                  <a:t>Ordinal utility function also called </a:t>
                </a:r>
                <a:r>
                  <a:rPr lang="en-GB">
                    <a:solidFill>
                      <a:schemeClr val="accent1"/>
                    </a:solidFill>
                    <a:ea typeface="Cambria Math" panose="02040503050406030204" pitchFamily="18" charset="0"/>
                  </a:rPr>
                  <a:t>value function </a:t>
                </a:r>
              </a:p>
              <a:p>
                <a:pPr lvl="1"/>
                <a:r>
                  <a:rPr lang="en-GB">
                    <a:ea typeface="Cambria Math" panose="02040503050406030204" pitchFamily="18" charset="0"/>
                  </a:rPr>
                  <a:t>Provides a ranking of alternatives (states), but not a meaningful metric scale (numbers do not matter) </a:t>
                </a:r>
              </a:p>
              <a:p>
                <a:r>
                  <a:rPr lang="en-GB">
                    <a:ea typeface="Cambria Math" panose="02040503050406030204" pitchFamily="18" charset="0"/>
                  </a:rPr>
                  <a:t>Note:</a:t>
                </a:r>
                <a:br>
                  <a:rPr lang="en-GB">
                    <a:ea typeface="Cambria Math" panose="02040503050406030204" pitchFamily="18" charset="0"/>
                  </a:rPr>
                </a:br>
                <a:r>
                  <a:rPr lang="en-GB">
                    <a:ea typeface="Cambria Math" panose="02040503050406030204" pitchFamily="18" charset="0"/>
                  </a:rPr>
                  <a:t>An agent can be entirely rational (consistent with MEU) without ever representing or manipulating utilities and probabilities</a:t>
                </a:r>
              </a:p>
              <a:p>
                <a:pPr lvl="1"/>
                <a:r>
                  <a:rPr lang="en-GB">
                    <a:ea typeface="Cambria Math" panose="02040503050406030204" pitchFamily="18" charset="0"/>
                  </a:rPr>
                  <a:t>E.g., a lookup table for perfect tic-tac-toe</a:t>
                </a:r>
              </a:p>
              <a:p>
                <a:endParaRPr lang="en-GB">
                  <a:ea typeface="Cambria Math" panose="02040503050406030204" pitchFamily="18" charset="0"/>
                </a:endParaRPr>
              </a:p>
              <a:p>
                <a:pPr lvl="1"/>
                <a:endParaRPr lang="en-GB" b="0">
                  <a:solidFill>
                    <a:schemeClr val="accent1"/>
                  </a:solidFill>
                  <a:ea typeface="Cambria Math" panose="02040503050406030204" pitchFamily="18" charset="0"/>
                </a:endParaRPr>
              </a:p>
            </p:txBody>
          </p:sp>
        </mc:Choice>
        <mc:Fallback xmlns="">
          <p:sp>
            <p:nvSpPr>
              <p:cNvPr id="5" name="Content Placeholder 4">
                <a:extLst>
                  <a:ext uri="{FF2B5EF4-FFF2-40B4-BE49-F238E27FC236}">
                    <a16:creationId xmlns:a16="http://schemas.microsoft.com/office/drawing/2014/main" id="{E8118B20-302F-EE47-A076-69555C4D6B5D}"/>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371" t="-2210" r="-1600" b="-1657"/>
                </a:stretch>
              </a:blipFill>
            </p:spPr>
            <p:txBody>
              <a:bodyPr/>
              <a:lstStyle/>
              <a:p>
                <a:r>
                  <a:rPr lang="en-DE">
                    <a:noFill/>
                  </a:rPr>
                  <a:t> </a:t>
                </a:r>
              </a:p>
            </p:txBody>
          </p:sp>
        </mc:Fallback>
      </mc:AlternateContent>
    </p:spTree>
    <p:extLst>
      <p:ext uri="{BB962C8B-B14F-4D97-AF65-F5344CB8AC3E}">
        <p14:creationId xmlns:p14="http://schemas.microsoft.com/office/powerpoint/2010/main" val="3177523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en-US"/>
              <a:t>Multi-attribute Utility Theory</a:t>
            </a:r>
          </a:p>
        </p:txBody>
      </p:sp>
      <p:sp>
        <p:nvSpPr>
          <p:cNvPr id="3" name="Footer Placeholder 2">
            <a:extLst>
              <a:ext uri="{FF2B5EF4-FFF2-40B4-BE49-F238E27FC236}">
                <a16:creationId xmlns:a16="http://schemas.microsoft.com/office/drawing/2014/main" id="{BEE2427D-0D6E-7863-BB81-BCF939FB9CEE}"/>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8D07BA4A-2D4E-6207-C661-25C28116A40B}"/>
              </a:ext>
            </a:extLst>
          </p:cNvPr>
          <p:cNvSpPr>
            <a:spLocks noGrp="1"/>
          </p:cNvSpPr>
          <p:nvPr>
            <p:ph type="sldNum" sz="quarter" idx="11"/>
          </p:nvPr>
        </p:nvSpPr>
        <p:spPr/>
        <p:txBody>
          <a:bodyPr/>
          <a:lstStyle/>
          <a:p>
            <a:fld id="{67C9959E-8E6B-B04C-9955-EA096F41CA7A}" type="slidenum">
              <a:rPr lang="en-GB" smtClean="0"/>
              <a:t>17</a:t>
            </a:fld>
            <a:endParaRPr lang="en-GB"/>
          </a:p>
        </p:txBody>
      </p:sp>
      <p:sp>
        <p:nvSpPr>
          <p:cNvPr id="2" name="Date Placeholder 1">
            <a:extLst>
              <a:ext uri="{FF2B5EF4-FFF2-40B4-BE49-F238E27FC236}">
                <a16:creationId xmlns:a16="http://schemas.microsoft.com/office/drawing/2014/main" id="{761AD45C-2520-7172-4792-E8B97BAF1C29}"/>
              </a:ext>
            </a:extLst>
          </p:cNvPr>
          <p:cNvSpPr>
            <a:spLocks noGrp="1"/>
          </p:cNvSpPr>
          <p:nvPr>
            <p:ph type="dt" sz="half" idx="12"/>
          </p:nvPr>
        </p:nvSpPr>
        <p:spPr/>
        <p:txBody>
          <a:bodyPr/>
          <a:lstStyle/>
          <a:p>
            <a:r>
              <a:rPr lang="de-DE"/>
              <a:t>Foundation</a:t>
            </a:r>
            <a:endParaRPr lang="de-DE" dirty="0"/>
          </a:p>
        </p:txBody>
      </p:sp>
      <p:sp>
        <p:nvSpPr>
          <p:cNvPr id="57346" name="Rectangle 3"/>
          <p:cNvSpPr>
            <a:spLocks noGrp="1" noChangeArrowheads="1"/>
          </p:cNvSpPr>
          <p:nvPr>
            <p:ph type="body" sz="quarter" idx="13"/>
          </p:nvPr>
        </p:nvSpPr>
        <p:spPr/>
        <p:txBody>
          <a:bodyPr>
            <a:normAutofit lnSpcReduction="10000"/>
          </a:bodyPr>
          <a:lstStyle/>
          <a:p>
            <a:r>
              <a:rPr lang="en-US" dirty="0"/>
              <a:t>A given state may have multiple utilities</a:t>
            </a:r>
          </a:p>
          <a:p>
            <a:pPr lvl="1"/>
            <a:r>
              <a:rPr lang="en-US" dirty="0"/>
              <a:t>...because of multiple evaluation criteria</a:t>
            </a:r>
          </a:p>
          <a:p>
            <a:pPr lvl="1"/>
            <a:r>
              <a:rPr lang="en-US" dirty="0"/>
              <a:t>...because of multiple agents (interested parties) with different utility functions</a:t>
            </a:r>
          </a:p>
          <a:p>
            <a:endParaRPr lang="en-US" dirty="0"/>
          </a:p>
          <a:p>
            <a:r>
              <a:rPr lang="en-US" dirty="0"/>
              <a:t>There are:</a:t>
            </a:r>
          </a:p>
          <a:p>
            <a:pPr lvl="1"/>
            <a:r>
              <a:rPr lang="en-GB" dirty="0"/>
              <a:t>Cases in which decisions can be made </a:t>
            </a:r>
            <a:r>
              <a:rPr lang="en-GB" i="1" dirty="0"/>
              <a:t>without </a:t>
            </a:r>
            <a:r>
              <a:rPr lang="en-GB" dirty="0"/>
              <a:t>combining the attribute values into a single utility value</a:t>
            </a:r>
          </a:p>
          <a:p>
            <a:pPr lvl="2"/>
            <a:r>
              <a:rPr lang="en-GB" dirty="0">
                <a:solidFill>
                  <a:schemeClr val="accent2"/>
                </a:solidFill>
              </a:rPr>
              <a:t>Strict dominance</a:t>
            </a:r>
          </a:p>
          <a:p>
            <a:pPr lvl="1"/>
            <a:r>
              <a:rPr lang="en-GB" dirty="0"/>
              <a:t>Cases in which the utilities of attribute combinations can be specified very concisely</a:t>
            </a:r>
          </a:p>
          <a:p>
            <a:pPr lvl="2"/>
            <a:r>
              <a:rPr lang="en-GB" dirty="0"/>
              <a:t>Preference structure</a:t>
            </a:r>
          </a:p>
          <a:p>
            <a:pPr lvl="2"/>
            <a:endParaRPr lang="en-US" dirty="0"/>
          </a:p>
        </p:txBody>
      </p:sp>
    </p:spTree>
    <p:extLst>
      <p:ext uri="{BB962C8B-B14F-4D97-AF65-F5344CB8AC3E}">
        <p14:creationId xmlns:p14="http://schemas.microsoft.com/office/powerpoint/2010/main" val="4027867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4333-F685-B840-8E23-64FC0C01B89B}"/>
              </a:ext>
            </a:extLst>
          </p:cNvPr>
          <p:cNvSpPr>
            <a:spLocks noGrp="1"/>
          </p:cNvSpPr>
          <p:nvPr>
            <p:ph type="title"/>
          </p:nvPr>
        </p:nvSpPr>
        <p:spPr/>
        <p:txBody>
          <a:bodyPr/>
          <a:lstStyle/>
          <a:p>
            <a:r>
              <a:rPr lang="en-GB"/>
              <a:t>Preference Structure</a:t>
            </a:r>
          </a:p>
        </p:txBody>
      </p:sp>
      <p:sp>
        <p:nvSpPr>
          <p:cNvPr id="5" name="Footer Placeholder 4">
            <a:extLst>
              <a:ext uri="{FF2B5EF4-FFF2-40B4-BE49-F238E27FC236}">
                <a16:creationId xmlns:a16="http://schemas.microsoft.com/office/drawing/2014/main" id="{5DD795D9-1F7F-E2D2-56B0-0B0540B4E32B}"/>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E063538B-05B4-A8AF-BAA8-678297385370}"/>
              </a:ext>
            </a:extLst>
          </p:cNvPr>
          <p:cNvSpPr>
            <a:spLocks noGrp="1"/>
          </p:cNvSpPr>
          <p:nvPr>
            <p:ph type="sldNum" sz="quarter" idx="11"/>
          </p:nvPr>
        </p:nvSpPr>
        <p:spPr/>
        <p:txBody>
          <a:bodyPr/>
          <a:lstStyle/>
          <a:p>
            <a:fld id="{67C9959E-8E6B-B04C-9955-EA096F41CA7A}" type="slidenum">
              <a:rPr lang="en-GB" smtClean="0"/>
              <a:t>18</a:t>
            </a:fld>
            <a:endParaRPr lang="en-GB"/>
          </a:p>
        </p:txBody>
      </p:sp>
      <p:sp>
        <p:nvSpPr>
          <p:cNvPr id="4" name="Date Placeholder 3">
            <a:extLst>
              <a:ext uri="{FF2B5EF4-FFF2-40B4-BE49-F238E27FC236}">
                <a16:creationId xmlns:a16="http://schemas.microsoft.com/office/drawing/2014/main" id="{B050D568-87B1-9DAD-CA18-D81FA33B4EEF}"/>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FECEF1-A497-4F47-9E14-C3C14314CCAB}"/>
                  </a:ext>
                </a:extLst>
              </p:cNvPr>
              <p:cNvSpPr>
                <a:spLocks noGrp="1"/>
              </p:cNvSpPr>
              <p:nvPr>
                <p:ph type="body" sz="quarter" idx="13"/>
              </p:nvPr>
            </p:nvSpPr>
            <p:spPr/>
            <p:txBody>
              <a:bodyPr>
                <a:normAutofit fontScale="92500" lnSpcReduction="20000"/>
              </a:bodyPr>
              <a:lstStyle/>
              <a:p>
                <a:r>
                  <a:rPr lang="en-GB" dirty="0"/>
                  <a:t>To specify the complete utility function </a:t>
                </a:r>
                <a14:m>
                  <m:oMath xmlns:m="http://schemas.openxmlformats.org/officeDocument/2006/math">
                    <m:r>
                      <a:rPr lang="en-GB" i="1" smtClean="0">
                        <a:latin typeface="Cambria Math" panose="02040503050406030204" pitchFamily="18" charset="0"/>
                      </a:rPr>
                      <m:t>𝑈</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de-DE" b="0" i="1" smtClean="0">
                                <a:latin typeface="Cambria Math" panose="02040503050406030204" pitchFamily="18" charset="0"/>
                              </a:rPr>
                              <m:t>𝑟</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oMath>
                </a14:m>
                <a:r>
                  <a:rPr lang="en-GB" dirty="0"/>
                  <a:t>, we need </a:t>
                </a:r>
                <a14:m>
                  <m:oMath xmlns:m="http://schemas.openxmlformats.org/officeDocument/2006/math">
                    <m:sSup>
                      <m:sSupPr>
                        <m:ctrlPr>
                          <a:rPr lang="en-GB" b="0" i="1" smtClean="0">
                            <a:solidFill>
                              <a:srgbClr val="FFC000"/>
                            </a:solidFill>
                            <a:latin typeface="Cambria Math" panose="02040503050406030204" pitchFamily="18" charset="0"/>
                          </a:rPr>
                        </m:ctrlPr>
                      </m:sSupPr>
                      <m:e>
                        <m:r>
                          <a:rPr lang="en-GB" b="0" i="1" smtClean="0">
                            <a:solidFill>
                              <a:srgbClr val="FFC000"/>
                            </a:solidFill>
                            <a:latin typeface="Cambria Math" panose="02040503050406030204" pitchFamily="18" charset="0"/>
                          </a:rPr>
                          <m:t>𝑑</m:t>
                        </m:r>
                      </m:e>
                      <m:sup>
                        <m:r>
                          <a:rPr lang="de-DE" b="0" i="1" smtClean="0">
                            <a:solidFill>
                              <a:srgbClr val="FFC000"/>
                            </a:solidFill>
                            <a:latin typeface="Cambria Math" panose="02040503050406030204" pitchFamily="18" charset="0"/>
                          </a:rPr>
                          <m:t>𝑀</m:t>
                        </m:r>
                      </m:sup>
                    </m:sSup>
                  </m:oMath>
                </a14:m>
                <a:r>
                  <a:rPr lang="en-GB" dirty="0">
                    <a:solidFill>
                      <a:srgbClr val="C00000"/>
                    </a:solidFill>
                  </a:rPr>
                  <a:t> </a:t>
                </a:r>
                <a:r>
                  <a:rPr lang="en-GB" dirty="0"/>
                  <a:t>values in the worst case</a:t>
                </a:r>
              </a:p>
              <a:p>
                <a:pPr lvl="1"/>
                <a14:m>
                  <m:oMath xmlns:m="http://schemas.openxmlformats.org/officeDocument/2006/math">
                    <m:r>
                      <a:rPr lang="de-DE" b="0" i="1" smtClean="0">
                        <a:latin typeface="Cambria Math" panose="02040503050406030204" pitchFamily="18" charset="0"/>
                      </a:rPr>
                      <m:t>𝑀</m:t>
                    </m:r>
                  </m:oMath>
                </a14:m>
                <a:r>
                  <a:rPr lang="en-GB" dirty="0"/>
                  <a:t> attributes</a:t>
                </a:r>
              </a:p>
              <a:p>
                <a:pPr lvl="1"/>
                <a:r>
                  <a:rPr lang="en-GB" dirty="0"/>
                  <a:t>each attribute with </a:t>
                </a:r>
                <a14:m>
                  <m:oMath xmlns:m="http://schemas.openxmlformats.org/officeDocument/2006/math">
                    <m:r>
                      <a:rPr lang="en-GB" i="1">
                        <a:latin typeface="Cambria Math" panose="02040503050406030204" pitchFamily="18" charset="0"/>
                      </a:rPr>
                      <m:t>𝑑</m:t>
                    </m:r>
                  </m:oMath>
                </a14:m>
                <a:r>
                  <a:rPr lang="en-GB" dirty="0"/>
                  <a:t> distinct possible values</a:t>
                </a:r>
              </a:p>
              <a:p>
                <a:pPr lvl="1"/>
                <a:r>
                  <a:rPr lang="en-GB" dirty="0"/>
                  <a:t>Worst case meaning: Agent’s preferences have no regularity at all </a:t>
                </a:r>
              </a:p>
              <a:p>
                <a:r>
                  <a:rPr lang="en-GB" dirty="0"/>
                  <a:t>Supposition in multi-attribute utility theory </a:t>
                </a:r>
              </a:p>
              <a:p>
                <a:pPr lvl="1"/>
                <a:r>
                  <a:rPr lang="en-GB" dirty="0"/>
                  <a:t>Preferences of typical agents have much more structure</a:t>
                </a:r>
              </a:p>
              <a:p>
                <a:r>
                  <a:rPr lang="en-GB" dirty="0"/>
                  <a:t>Approach</a:t>
                </a:r>
              </a:p>
              <a:p>
                <a:pPr lvl="1"/>
                <a:r>
                  <a:rPr lang="en-GB" dirty="0"/>
                  <a:t>Identify regularities in the preference behaviour</a:t>
                </a:r>
              </a:p>
              <a:p>
                <a:pPr lvl="1"/>
                <a:r>
                  <a:rPr lang="en-GB" dirty="0"/>
                  <a:t>Use so-called </a:t>
                </a:r>
                <a:r>
                  <a:rPr lang="en-GB" dirty="0">
                    <a:solidFill>
                      <a:schemeClr val="accent1"/>
                    </a:solidFill>
                  </a:rPr>
                  <a:t>representation theorems</a:t>
                </a:r>
                <a:r>
                  <a:rPr lang="en-GB" b="1" dirty="0"/>
                  <a:t> </a:t>
                </a:r>
                <a:r>
                  <a:rPr lang="en-GB" dirty="0"/>
                  <a:t>to show that an agent with a certain kind of preference structure has a utility function </a:t>
                </a:r>
              </a:p>
              <a:p>
                <a:pPr marL="457200"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𝑈</m:t>
                      </m:r>
                      <m:d>
                        <m:dPr>
                          <m:ctrlPr>
                            <a:rPr lang="en-GB"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r>
                        <a:rPr lang="en-GB" i="1">
                          <a:latin typeface="Cambria Math" panose="02040503050406030204" pitchFamily="18" charset="0"/>
                        </a:rPr>
                        <m:t>=</m:t>
                      </m:r>
                      <m:r>
                        <a:rPr lang="el-GR" i="1" smtClean="0">
                          <a:latin typeface="Cambria Math" panose="02040503050406030204" pitchFamily="18" charset="0"/>
                          <a:ea typeface="Cambria Math" panose="02040503050406030204" pitchFamily="18" charset="0"/>
                        </a:rPr>
                        <m:t>𝛯</m:t>
                      </m:r>
                      <m:d>
                        <m:dPr>
                          <m:begChr m:val="["/>
                          <m:endChr m:val="]"/>
                          <m:ctrlPr>
                            <a:rPr lang="en-GB" b="0" i="1">
                              <a:latin typeface="Cambria Math" panose="02040503050406030204" pitchFamily="18" charset="0"/>
                            </a:rPr>
                          </m:ctrlPr>
                        </m:dPr>
                        <m:e>
                          <m:sSub>
                            <m:sSubPr>
                              <m:ctrlPr>
                                <a:rPr lang="de-DE" b="0" i="1" smtClean="0">
                                  <a:latin typeface="Cambria Math" panose="02040503050406030204" pitchFamily="18" charset="0"/>
                                </a:rPr>
                              </m:ctrlPr>
                            </m:sSubPr>
                            <m:e>
                              <m:r>
                                <a:rPr lang="en-GB" i="1">
                                  <a:latin typeface="Cambria Math" panose="02040503050406030204" pitchFamily="18" charset="0"/>
                                </a:rPr>
                                <m:t>𝑓</m:t>
                              </m:r>
                            </m:e>
                            <m:sub>
                              <m:r>
                                <a:rPr lang="de-DE" b="0" i="1" smtClean="0">
                                  <a:latin typeface="Cambria Math" panose="02040503050406030204" pitchFamily="18" charset="0"/>
                                </a:rPr>
                                <m:t>1</m:t>
                              </m:r>
                            </m:sub>
                          </m:sSub>
                          <m:d>
                            <m:dPr>
                              <m:ctrlPr>
                                <a:rPr lang="en-GB" b="0"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en-GB" i="1">
                                      <a:latin typeface="Cambria Math" panose="02040503050406030204" pitchFamily="18" charset="0"/>
                                    </a:rPr>
                                    <m:t>1</m:t>
                                  </m:r>
                                </m:sub>
                              </m:sSub>
                            </m:e>
                          </m:d>
                          <m:r>
                            <a:rPr lang="en-GB"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𝑀</m:t>
                              </m:r>
                            </m:sub>
                          </m:sSub>
                          <m:d>
                            <m:dPr>
                              <m:ctrlPr>
                                <a:rPr lang="en-GB" b="0"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e>
                      </m:d>
                    </m:oMath>
                  </m:oMathPara>
                </a14:m>
                <a:endParaRPr lang="en-GB" dirty="0"/>
              </a:p>
              <a:p>
                <a:pPr lvl="2"/>
                <a:r>
                  <a:rPr lang="en-GB" dirty="0"/>
                  <a:t>where </a:t>
                </a:r>
                <a14:m>
                  <m:oMath xmlns:m="http://schemas.openxmlformats.org/officeDocument/2006/math">
                    <m:r>
                      <a:rPr lang="el-GR" i="1">
                        <a:latin typeface="Cambria Math" panose="02040503050406030204" pitchFamily="18" charset="0"/>
                        <a:ea typeface="Cambria Math" panose="02040503050406030204" pitchFamily="18" charset="0"/>
                      </a:rPr>
                      <m:t>𝛯</m:t>
                    </m:r>
                  </m:oMath>
                </a14:m>
                <a:r>
                  <a:rPr lang="en-GB" dirty="0"/>
                  <a:t> is hopefully a simple function such as </a:t>
                </a:r>
                <a:r>
                  <a:rPr lang="en-GB" i="1" dirty="0"/>
                  <a:t>addition</a:t>
                </a:r>
              </a:p>
              <a:p>
                <a:endParaRPr lang="en-GB" dirty="0"/>
              </a:p>
            </p:txBody>
          </p:sp>
        </mc:Choice>
        <mc:Fallback xmlns="">
          <p:sp>
            <p:nvSpPr>
              <p:cNvPr id="3" name="Content Placeholder 2">
                <a:extLst>
                  <a:ext uri="{FF2B5EF4-FFF2-40B4-BE49-F238E27FC236}">
                    <a16:creationId xmlns:a16="http://schemas.microsoft.com/office/drawing/2014/main" id="{04FECEF1-A497-4F47-9E14-C3C14314CCAB}"/>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257" t="-2210" r="-114"/>
                </a:stretch>
              </a:blipFill>
            </p:spPr>
            <p:txBody>
              <a:bodyPr/>
              <a:lstStyle/>
              <a:p>
                <a:r>
                  <a:rPr lang="en-DE">
                    <a:noFill/>
                  </a:rPr>
                  <a:t> </a:t>
                </a:r>
              </a:p>
            </p:txBody>
          </p:sp>
        </mc:Fallback>
      </mc:AlternateContent>
    </p:spTree>
    <p:extLst>
      <p:ext uri="{BB962C8B-B14F-4D97-AF65-F5344CB8AC3E}">
        <p14:creationId xmlns:p14="http://schemas.microsoft.com/office/powerpoint/2010/main" val="1716745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a:bodyPr>
          <a:lstStyle/>
          <a:p>
            <a:r>
              <a:rPr lang="en-GB"/>
              <a:t>Preference Independence</a:t>
            </a:r>
          </a:p>
        </p:txBody>
      </p:sp>
      <p:sp>
        <p:nvSpPr>
          <p:cNvPr id="3" name="Footer Placeholder 2">
            <a:extLst>
              <a:ext uri="{FF2B5EF4-FFF2-40B4-BE49-F238E27FC236}">
                <a16:creationId xmlns:a16="http://schemas.microsoft.com/office/drawing/2014/main" id="{5F026748-6AB1-807A-B2C5-9F999E56144A}"/>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EC4781D1-4B5A-E29E-4AA9-AECD821B8458}"/>
              </a:ext>
            </a:extLst>
          </p:cNvPr>
          <p:cNvSpPr>
            <a:spLocks noGrp="1"/>
          </p:cNvSpPr>
          <p:nvPr>
            <p:ph type="sldNum" sz="quarter" idx="11"/>
          </p:nvPr>
        </p:nvSpPr>
        <p:spPr/>
        <p:txBody>
          <a:bodyPr/>
          <a:lstStyle/>
          <a:p>
            <a:fld id="{67C9959E-8E6B-B04C-9955-EA096F41CA7A}" type="slidenum">
              <a:rPr lang="en-GB" smtClean="0"/>
              <a:t>19</a:t>
            </a:fld>
            <a:endParaRPr lang="en-GB"/>
          </a:p>
        </p:txBody>
      </p:sp>
      <p:sp>
        <p:nvSpPr>
          <p:cNvPr id="2" name="Date Placeholder 1">
            <a:extLst>
              <a:ext uri="{FF2B5EF4-FFF2-40B4-BE49-F238E27FC236}">
                <a16:creationId xmlns:a16="http://schemas.microsoft.com/office/drawing/2014/main" id="{E4E4065A-8FB3-B06A-F23E-73B04434EBF7}"/>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AC78064-3CFA-FE4B-8593-909980EEE624}"/>
                  </a:ext>
                </a:extLst>
              </p:cNvPr>
              <p:cNvSpPr>
                <a:spLocks noGrp="1"/>
              </p:cNvSpPr>
              <p:nvPr>
                <p:ph type="body" sz="quarter" idx="13"/>
              </p:nvPr>
            </p:nvSpPr>
            <p:spPr/>
            <p:txBody>
              <a:bodyPr>
                <a:normAutofit/>
              </a:bodyPr>
              <a:lstStyle/>
              <a:p>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1</m:t>
                        </m:r>
                      </m:sub>
                    </m:sSub>
                  </m:oMath>
                </a14:m>
                <a:r>
                  <a:rPr lang="en-GB"/>
                  <a:t> and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2</m:t>
                        </m:r>
                      </m:sub>
                    </m:sSub>
                  </m:oMath>
                </a14:m>
                <a:r>
                  <a:rPr lang="en-GB"/>
                  <a:t> </a:t>
                </a:r>
                <a:r>
                  <a:rPr lang="en-GB">
                    <a:solidFill>
                      <a:schemeClr val="accent1"/>
                    </a:solidFill>
                  </a:rPr>
                  <a:t>preferentially independent</a:t>
                </a:r>
                <a:r>
                  <a:rPr lang="en-GB"/>
                  <a:t> (PI)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3</m:t>
                        </m:r>
                      </m:sub>
                    </m:sSub>
                  </m:oMath>
                </a14:m>
                <a:r>
                  <a:rPr lang="en-GB"/>
                  <a:t> iff</a:t>
                </a:r>
              </a:p>
              <a:p>
                <a:pPr lvl="1"/>
                <a:r>
                  <a:rPr lang="en-GB"/>
                  <a:t>Preference between </a:t>
                </a:r>
                <a14:m>
                  <m:oMath xmlns:m="http://schemas.openxmlformats.org/officeDocument/2006/math">
                    <m:d>
                      <m:dPr>
                        <m:begChr m:val="⟨"/>
                        <m:endChr m:val="⟩"/>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2</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3</m:t>
                            </m:r>
                          </m:sub>
                        </m:sSub>
                      </m:e>
                    </m:d>
                  </m:oMath>
                </a14:m>
                <a:r>
                  <a:rPr lang="en-GB"/>
                  <a:t> and </a:t>
                </a:r>
                <a14:m>
                  <m:oMath xmlns:m="http://schemas.openxmlformats.org/officeDocument/2006/math">
                    <m:d>
                      <m:dPr>
                        <m:begChr m:val="⟨"/>
                        <m:endChr m:val="⟩"/>
                        <m:ctrlPr>
                          <a:rPr lang="en-GB" i="1">
                            <a:latin typeface="Cambria Math" panose="02040503050406030204" pitchFamily="18" charset="0"/>
                          </a:rPr>
                        </m:ctrlPr>
                      </m:dPr>
                      <m:e>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𝑟</m:t>
                            </m:r>
                          </m:e>
                          <m:sub>
                            <m:r>
                              <a:rPr lang="en-GB" i="1" smtClean="0">
                                <a:latin typeface="Cambria Math" panose="02040503050406030204" pitchFamily="18" charset="0"/>
                              </a:rPr>
                              <m:t>1</m:t>
                            </m:r>
                          </m:sub>
                          <m:sup>
                            <m:r>
                              <a:rPr lang="en-GB" b="0" i="1" smtClean="0">
                                <a:latin typeface="Cambria Math" panose="02040503050406030204" pitchFamily="18" charset="0"/>
                              </a:rPr>
                              <m:t>′</m:t>
                            </m:r>
                          </m:sup>
                        </m:sSubSup>
                        <m:r>
                          <a:rPr lang="en-GB"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𝑟</m:t>
                            </m:r>
                          </m:e>
                          <m:sub>
                            <m:r>
                              <a:rPr lang="en-GB" i="1" smtClean="0">
                                <a:latin typeface="Cambria Math" panose="02040503050406030204" pitchFamily="18" charset="0"/>
                              </a:rPr>
                              <m:t>2</m:t>
                            </m:r>
                          </m:sub>
                          <m:sup>
                            <m:r>
                              <a:rPr lang="en-GB" b="0" i="1" smtClean="0">
                                <a:latin typeface="Cambria Math" panose="02040503050406030204" pitchFamily="18" charset="0"/>
                              </a:rPr>
                              <m:t>′</m:t>
                            </m:r>
                          </m:sup>
                        </m:sSubSup>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i="1" smtClean="0">
                                <a:latin typeface="Cambria Math" panose="02040503050406030204" pitchFamily="18" charset="0"/>
                              </a:rPr>
                              <m:t>3</m:t>
                            </m:r>
                          </m:sub>
                        </m:sSub>
                      </m:e>
                    </m:d>
                  </m:oMath>
                </a14:m>
                <a:r>
                  <a:rPr lang="en-GB"/>
                  <a:t> does not depend on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i="1" smtClean="0">
                            <a:latin typeface="Cambria Math" panose="02040503050406030204" pitchFamily="18" charset="0"/>
                          </a:rPr>
                          <m:t>3</m:t>
                        </m:r>
                      </m:sub>
                    </m:sSub>
                  </m:oMath>
                </a14:m>
                <a:endParaRPr lang="en-GB"/>
              </a:p>
              <a:p>
                <a:pPr lvl="1"/>
                <a:r>
                  <a:rPr lang="en-GB"/>
                  <a:t>E.g., </a:t>
                </a:r>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𝑁𝑜𝑖𝑠𝑒</m:t>
                        </m:r>
                        <m:r>
                          <a:rPr lang="en-GB" b="0" i="1" smtClean="0">
                            <a:latin typeface="Cambria Math" panose="02040503050406030204" pitchFamily="18" charset="0"/>
                          </a:rPr>
                          <m:t>, </m:t>
                        </m:r>
                        <m:r>
                          <a:rPr lang="en-GB" b="0" i="1" smtClean="0">
                            <a:latin typeface="Cambria Math" panose="02040503050406030204" pitchFamily="18" charset="0"/>
                          </a:rPr>
                          <m:t>𝐶𝑜𝑠𝑡</m:t>
                        </m:r>
                        <m:r>
                          <a:rPr lang="en-GB" b="0" i="1" smtClean="0">
                            <a:latin typeface="Cambria Math" panose="02040503050406030204" pitchFamily="18" charset="0"/>
                          </a:rPr>
                          <m:t>, </m:t>
                        </m:r>
                        <m:r>
                          <a:rPr lang="en-GB" b="0" i="1" smtClean="0">
                            <a:latin typeface="Cambria Math" panose="02040503050406030204" pitchFamily="18" charset="0"/>
                          </a:rPr>
                          <m:t>𝑆𝑎𝑓𝑒𝑡𝑦</m:t>
                        </m:r>
                      </m:e>
                    </m:d>
                  </m:oMath>
                </a14:m>
                <a:endParaRPr lang="en-GB"/>
              </a:p>
              <a:p>
                <a:pPr lvl="2"/>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20,000 </m:t>
                        </m:r>
                        <m:r>
                          <a:rPr lang="en-GB" b="0" i="1" smtClean="0">
                            <a:latin typeface="Cambria Math" panose="02040503050406030204" pitchFamily="18" charset="0"/>
                          </a:rPr>
                          <m:t>𝑠𝑢𝑓𝑓𝑒𝑟</m:t>
                        </m:r>
                        <m:r>
                          <a:rPr lang="en-GB" i="1" smtClean="0">
                            <a:latin typeface="Cambria Math" panose="02040503050406030204" pitchFamily="18" charset="0"/>
                          </a:rPr>
                          <m:t>, </m:t>
                        </m:r>
                        <m:r>
                          <a:rPr lang="en-GB" b="0" i="1" smtClean="0">
                            <a:latin typeface="Cambria Math" panose="02040503050406030204" pitchFamily="18" charset="0"/>
                          </a:rPr>
                          <m:t>$4.6 </m:t>
                        </m:r>
                        <m:r>
                          <a:rPr lang="en-GB" b="0" i="1" smtClean="0">
                            <a:latin typeface="Cambria Math" panose="02040503050406030204" pitchFamily="18" charset="0"/>
                          </a:rPr>
                          <m:t>𝑏𝑖𝑙𝑙𝑖𝑜𝑛</m:t>
                        </m:r>
                        <m:r>
                          <a:rPr lang="en-GB" i="1" smtClean="0">
                            <a:latin typeface="Cambria Math" panose="02040503050406030204" pitchFamily="18" charset="0"/>
                          </a:rPr>
                          <m:t>, </m:t>
                        </m:r>
                        <m:r>
                          <a:rPr lang="en-GB" b="0" i="1" smtClean="0">
                            <a:latin typeface="Cambria Math" panose="02040503050406030204" pitchFamily="18" charset="0"/>
                          </a:rPr>
                          <m:t>0.06 </m:t>
                        </m:r>
                        <m:r>
                          <a:rPr lang="en-GB" b="0" i="1" smtClean="0">
                            <a:latin typeface="Cambria Math" panose="02040503050406030204" pitchFamily="18" charset="0"/>
                          </a:rPr>
                          <m:t>𝑑𝑒𝑎𝑡h𝑠</m:t>
                        </m:r>
                        <m:r>
                          <a:rPr lang="en-GB" b="0" i="1" smtClean="0">
                            <a:latin typeface="Cambria Math" panose="02040503050406030204" pitchFamily="18" charset="0"/>
                          </a:rPr>
                          <m:t>/</m:t>
                        </m:r>
                        <m:r>
                          <a:rPr lang="en-GB" b="0" i="1" smtClean="0">
                            <a:latin typeface="Cambria Math" panose="02040503050406030204" pitchFamily="18" charset="0"/>
                          </a:rPr>
                          <m:t>𝑚𝑜𝑛𝑡h</m:t>
                        </m:r>
                      </m:e>
                    </m:d>
                  </m:oMath>
                </a14:m>
                <a:endParaRPr lang="en-GB"/>
              </a:p>
              <a:p>
                <a:pPr lvl="2"/>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7</m:t>
                        </m:r>
                        <m:r>
                          <a:rPr lang="en-GB" i="1" smtClean="0">
                            <a:latin typeface="Cambria Math" panose="02040503050406030204" pitchFamily="18" charset="0"/>
                          </a:rPr>
                          <m:t>0,000 </m:t>
                        </m:r>
                        <m:r>
                          <a:rPr lang="en-GB" i="1" smtClean="0">
                            <a:latin typeface="Cambria Math" panose="02040503050406030204" pitchFamily="18" charset="0"/>
                          </a:rPr>
                          <m:t>𝑠𝑢𝑓𝑓𝑒𝑟</m:t>
                        </m:r>
                        <m:r>
                          <a:rPr lang="en-GB" i="1" smtClean="0">
                            <a:latin typeface="Cambria Math" panose="02040503050406030204" pitchFamily="18" charset="0"/>
                          </a:rPr>
                          <m:t>, $4.2 </m:t>
                        </m:r>
                        <m:r>
                          <a:rPr lang="en-GB" i="1" smtClean="0">
                            <a:latin typeface="Cambria Math" panose="02040503050406030204" pitchFamily="18" charset="0"/>
                          </a:rPr>
                          <m:t>𝑏𝑖𝑙𝑙𝑖𝑜𝑛</m:t>
                        </m:r>
                        <m:r>
                          <a:rPr lang="en-GB" i="1" smtClean="0">
                            <a:latin typeface="Cambria Math" panose="02040503050406030204" pitchFamily="18" charset="0"/>
                          </a:rPr>
                          <m:t>, 0.06 </m:t>
                        </m:r>
                        <m:r>
                          <a:rPr lang="en-GB" i="1" smtClean="0">
                            <a:latin typeface="Cambria Math" panose="02040503050406030204" pitchFamily="18" charset="0"/>
                          </a:rPr>
                          <m:t>𝑑𝑒𝑎𝑡h𝑠</m:t>
                        </m:r>
                        <m:r>
                          <a:rPr lang="en-GB" i="1" smtClean="0">
                            <a:latin typeface="Cambria Math" panose="02040503050406030204" pitchFamily="18" charset="0"/>
                          </a:rPr>
                          <m:t>/</m:t>
                        </m:r>
                        <m:r>
                          <a:rPr lang="en-GB" i="1" smtClean="0">
                            <a:latin typeface="Cambria Math" panose="02040503050406030204" pitchFamily="18" charset="0"/>
                          </a:rPr>
                          <m:t>𝑚𝑜𝑛𝑡h</m:t>
                        </m:r>
                      </m:e>
                    </m:d>
                  </m:oMath>
                </a14:m>
                <a:endParaRPr lang="en-GB"/>
              </a:p>
              <a:p>
                <a:endParaRPr lang="en-GB"/>
              </a:p>
              <a:p>
                <a:r>
                  <a:rPr lang="en-GB"/>
                  <a:t>Theorem (Leontief, 1947)</a:t>
                </a:r>
              </a:p>
              <a:p>
                <a:pPr lvl="1"/>
                <a:r>
                  <a:rPr lang="en-GB"/>
                  <a:t>If every pair of attributes is PI of its complement, then every subset of attributes is PI of its complement</a:t>
                </a:r>
              </a:p>
              <a:p>
                <a:pPr lvl="2"/>
                <a:r>
                  <a:rPr lang="en-GB"/>
                  <a:t>Called </a:t>
                </a:r>
                <a:r>
                  <a:rPr lang="en-GB">
                    <a:solidFill>
                      <a:schemeClr val="accent1"/>
                    </a:solidFill>
                  </a:rPr>
                  <a:t>mutual PI (MPI)</a:t>
                </a:r>
              </a:p>
              <a:p>
                <a:endParaRPr lang="en-GB"/>
              </a:p>
            </p:txBody>
          </p:sp>
        </mc:Choice>
        <mc:Fallback xmlns="">
          <p:sp>
            <p:nvSpPr>
              <p:cNvPr id="5" name="Content Placeholder 4">
                <a:extLst>
                  <a:ext uri="{FF2B5EF4-FFF2-40B4-BE49-F238E27FC236}">
                    <a16:creationId xmlns:a16="http://schemas.microsoft.com/office/drawing/2014/main" id="{DAC78064-3CFA-FE4B-8593-909980EEE624}"/>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371" t="-1105"/>
                </a:stretch>
              </a:blipFill>
            </p:spPr>
            <p:txBody>
              <a:bodyPr/>
              <a:lstStyle/>
              <a:p>
                <a:r>
                  <a:rPr lang="en-DE">
                    <a:noFill/>
                  </a:rPr>
                  <a:t> </a:t>
                </a:r>
              </a:p>
            </p:txBody>
          </p:sp>
        </mc:Fallback>
      </mc:AlternateContent>
    </p:spTree>
    <p:extLst>
      <p:ext uri="{BB962C8B-B14F-4D97-AF65-F5344CB8AC3E}">
        <p14:creationId xmlns:p14="http://schemas.microsoft.com/office/powerpoint/2010/main" val="338667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p:txBody>
          <a:bodyPr/>
          <a:lstStyle/>
          <a:p>
            <a:r>
              <a:rPr lang="en-GB" dirty="0"/>
              <a:t>Content: Planning and Acting </a:t>
            </a:r>
          </a:p>
        </p:txBody>
      </p:sp>
      <p:sp>
        <p:nvSpPr>
          <p:cNvPr id="5" name="Footer Placeholder 4">
            <a:extLst>
              <a:ext uri="{FF2B5EF4-FFF2-40B4-BE49-F238E27FC236}">
                <a16:creationId xmlns:a16="http://schemas.microsoft.com/office/drawing/2014/main" id="{05141770-613D-13D1-C50D-EFCADA0228CE}"/>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9149E9AF-D5E0-405F-DAC6-A1385B66E0A6}"/>
              </a:ext>
            </a:extLst>
          </p:cNvPr>
          <p:cNvSpPr>
            <a:spLocks noGrp="1"/>
          </p:cNvSpPr>
          <p:nvPr>
            <p:ph type="sldNum" sz="quarter" idx="11"/>
          </p:nvPr>
        </p:nvSpPr>
        <p:spPr/>
        <p:txBody>
          <a:bodyPr/>
          <a:lstStyle/>
          <a:p>
            <a:fld id="{67C9959E-8E6B-B04C-9955-EA096F41CA7A}" type="slidenum">
              <a:rPr lang="en-GB" smtClean="0"/>
              <a:t>2</a:t>
            </a:fld>
            <a:endParaRPr lang="en-GB"/>
          </a:p>
        </p:txBody>
      </p:sp>
      <p:sp>
        <p:nvSpPr>
          <p:cNvPr id="4" name="Date Placeholder 3">
            <a:extLst>
              <a:ext uri="{FF2B5EF4-FFF2-40B4-BE49-F238E27FC236}">
                <a16:creationId xmlns:a16="http://schemas.microsoft.com/office/drawing/2014/main" id="{57F5A432-A349-6A40-1636-179861037284}"/>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type="body" sz="quarter" idx="13"/>
          </p:nvPr>
        </p:nvSpPr>
        <p:spPr/>
        <p:txBody>
          <a:bodyPr numCol="2" spcCol="180000">
            <a:normAutofit/>
          </a:bodyPr>
          <a:lstStyle/>
          <a:p>
            <a:pPr marL="457200" indent="-457200">
              <a:buFont typeface="+mj-lt"/>
              <a:buAutoNum type="arabicPeriod"/>
            </a:pPr>
            <a:r>
              <a:rPr lang="en-GB" dirty="0"/>
              <a:t>With </a:t>
            </a:r>
            <a:r>
              <a:rPr lang="en-GB" b="1" dirty="0"/>
              <a:t>Deterministic</a:t>
            </a:r>
            <a:r>
              <a:rPr lang="en-GB" dirty="0"/>
              <a:t> Models</a:t>
            </a:r>
          </a:p>
          <a:p>
            <a:pPr marL="457200" indent="-457200">
              <a:buFont typeface="+mj-lt"/>
              <a:buAutoNum type="arabicPeriod"/>
            </a:pPr>
            <a:r>
              <a:rPr lang="en-GB" dirty="0"/>
              <a:t>With </a:t>
            </a:r>
            <a:r>
              <a:rPr lang="en-GB" b="1" dirty="0"/>
              <a:t>Temporal</a:t>
            </a:r>
            <a:r>
              <a:rPr lang="en-GB" dirty="0"/>
              <a:t> Models</a:t>
            </a:r>
          </a:p>
          <a:p>
            <a:pPr marL="457200" indent="-457200">
              <a:buFont typeface="+mj-lt"/>
              <a:buAutoNum type="arabicPeriod"/>
            </a:pPr>
            <a:r>
              <a:rPr lang="en-GB" dirty="0"/>
              <a:t>With </a:t>
            </a:r>
            <a:r>
              <a:rPr lang="en-GB" b="1" dirty="0"/>
              <a:t>Nondeterministic</a:t>
            </a:r>
            <a:r>
              <a:rPr lang="en-GB" dirty="0"/>
              <a:t> Models</a:t>
            </a:r>
          </a:p>
          <a:p>
            <a:pPr marL="457200" indent="-457200">
              <a:buFont typeface="+mj-lt"/>
              <a:buAutoNum type="arabicPeriod"/>
            </a:pPr>
            <a:r>
              <a:rPr lang="en-GB" dirty="0"/>
              <a:t>With </a:t>
            </a:r>
            <a:r>
              <a:rPr lang="en-GB" b="1" dirty="0"/>
              <a:t>Probabilistic</a:t>
            </a:r>
            <a:r>
              <a:rPr lang="en-GB" dirty="0"/>
              <a:t> Models</a:t>
            </a:r>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57200" indent="-457200">
              <a:buFont typeface="+mj-lt"/>
              <a:buAutoNum type="arabicPeriod"/>
            </a:pPr>
            <a:endParaRPr lang="en-GB" dirty="0"/>
          </a:p>
          <a:p>
            <a:pPr marL="401638" indent="-401638">
              <a:buFont typeface="+mj-lt"/>
              <a:buAutoNum type="arabicPeriod"/>
            </a:pPr>
            <a:r>
              <a:rPr lang="en-GB" dirty="0">
                <a:solidFill>
                  <a:schemeClr val="accent1"/>
                </a:solidFill>
              </a:rPr>
              <a:t>By </a:t>
            </a:r>
            <a:r>
              <a:rPr lang="en-GB" b="1" dirty="0">
                <a:solidFill>
                  <a:schemeClr val="accent1"/>
                </a:solidFill>
              </a:rPr>
              <a:t>Decision Making</a:t>
            </a:r>
          </a:p>
          <a:p>
            <a:pPr marL="722047" lvl="1" indent="-457200">
              <a:buFont typeface="+mj-lt"/>
              <a:buAutoNum type="alphaUcPeriod"/>
            </a:pPr>
            <a:r>
              <a:rPr lang="en-GB" dirty="0">
                <a:solidFill>
                  <a:schemeClr val="accent1"/>
                </a:solidFill>
              </a:rPr>
              <a:t>Foundations</a:t>
            </a:r>
          </a:p>
          <a:p>
            <a:pPr lvl="2"/>
            <a:r>
              <a:rPr lang="en-GB" dirty="0">
                <a:solidFill>
                  <a:schemeClr val="accent1"/>
                </a:solidFill>
              </a:rPr>
              <a:t>Utility theory</a:t>
            </a:r>
          </a:p>
          <a:p>
            <a:pPr lvl="2"/>
            <a:r>
              <a:rPr lang="en-GB" dirty="0">
                <a:solidFill>
                  <a:schemeClr val="accent1"/>
                </a:solidFill>
              </a:rPr>
              <a:t>Markov decision processes</a:t>
            </a:r>
          </a:p>
          <a:p>
            <a:pPr lvl="2"/>
            <a:r>
              <a:rPr lang="en-GB" dirty="0">
                <a:solidFill>
                  <a:schemeClr val="accent1"/>
                </a:solidFill>
              </a:rPr>
              <a:t>Reinforcement learning</a:t>
            </a:r>
          </a:p>
          <a:p>
            <a:pPr marL="722047" lvl="1" indent="-457200">
              <a:buFont typeface="+mj-lt"/>
              <a:buAutoNum type="alphaUcPeriod"/>
            </a:pPr>
            <a:r>
              <a:rPr lang="en-GB" dirty="0"/>
              <a:t>Extensions</a:t>
            </a:r>
          </a:p>
          <a:p>
            <a:pPr marL="722047" lvl="1" indent="-457200">
              <a:buFont typeface="+mj-lt"/>
              <a:buAutoNum type="alphaUcPeriod"/>
            </a:pPr>
            <a:r>
              <a:rPr lang="en-GB" dirty="0"/>
              <a:t>Structure</a:t>
            </a:r>
          </a:p>
          <a:p>
            <a:pPr marL="401638" indent="-401638">
              <a:buFont typeface="+mj-lt"/>
              <a:buAutoNum type="arabicPeriod"/>
            </a:pPr>
            <a:r>
              <a:rPr lang="en-GB" dirty="0"/>
              <a:t> With </a:t>
            </a:r>
            <a:r>
              <a:rPr lang="en-GB" b="1" dirty="0"/>
              <a:t>Human-awareness</a:t>
            </a:r>
            <a:endParaRPr lang="en-GB" dirty="0"/>
          </a:p>
        </p:txBody>
      </p:sp>
    </p:spTree>
    <p:extLst>
      <p:ext uri="{BB962C8B-B14F-4D97-AF65-F5344CB8AC3E}">
        <p14:creationId xmlns:p14="http://schemas.microsoft.com/office/powerpoint/2010/main" val="20761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a:bodyPr>
          <a:lstStyle/>
          <a:p>
            <a:r>
              <a:rPr lang="en-GB"/>
              <a:t>Preference Independence</a:t>
            </a:r>
          </a:p>
        </p:txBody>
      </p:sp>
      <p:sp>
        <p:nvSpPr>
          <p:cNvPr id="3" name="Footer Placeholder 2">
            <a:extLst>
              <a:ext uri="{FF2B5EF4-FFF2-40B4-BE49-F238E27FC236}">
                <a16:creationId xmlns:a16="http://schemas.microsoft.com/office/drawing/2014/main" id="{5A6E210D-6AF6-6873-AA7B-F8BEA3CCFC1A}"/>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4FE0E029-C6A2-B47F-1EDE-FE0B4A72550D}"/>
              </a:ext>
            </a:extLst>
          </p:cNvPr>
          <p:cNvSpPr>
            <a:spLocks noGrp="1"/>
          </p:cNvSpPr>
          <p:nvPr>
            <p:ph type="sldNum" sz="quarter" idx="11"/>
          </p:nvPr>
        </p:nvSpPr>
        <p:spPr/>
        <p:txBody>
          <a:bodyPr/>
          <a:lstStyle/>
          <a:p>
            <a:fld id="{67C9959E-8E6B-B04C-9955-EA096F41CA7A}" type="slidenum">
              <a:rPr lang="en-GB" smtClean="0"/>
              <a:t>20</a:t>
            </a:fld>
            <a:endParaRPr lang="en-GB"/>
          </a:p>
        </p:txBody>
      </p:sp>
      <p:sp>
        <p:nvSpPr>
          <p:cNvPr id="2" name="Date Placeholder 1">
            <a:extLst>
              <a:ext uri="{FF2B5EF4-FFF2-40B4-BE49-F238E27FC236}">
                <a16:creationId xmlns:a16="http://schemas.microsoft.com/office/drawing/2014/main" id="{60C4EA8D-559E-3393-1B41-82C3FCBF0E2E}"/>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AC78064-3CFA-FE4B-8593-909980EEE624}"/>
                  </a:ext>
                </a:extLst>
              </p:cNvPr>
              <p:cNvSpPr>
                <a:spLocks noGrp="1"/>
              </p:cNvSpPr>
              <p:nvPr>
                <p:ph type="body" sz="quarter" idx="13"/>
              </p:nvPr>
            </p:nvSpPr>
            <p:spPr/>
            <p:txBody>
              <a:bodyPr>
                <a:normAutofit lnSpcReduction="10000"/>
              </a:bodyPr>
              <a:lstStyle/>
              <a:p>
                <a:r>
                  <a:rPr lang="en-GB" dirty="0"/>
                  <a:t>Theorem (Debreu, 1960):</a:t>
                </a:r>
              </a:p>
              <a:p>
                <a:pPr lvl="1"/>
                <a:r>
                  <a:rPr lang="en-GB" dirty="0"/>
                  <a:t>MPI ⇒ ∃ </a:t>
                </a:r>
                <a:r>
                  <a:rPr lang="en-GB" i="1" dirty="0">
                    <a:solidFill>
                      <a:schemeClr val="accent1"/>
                    </a:solidFill>
                  </a:rPr>
                  <a:t>additive</a:t>
                </a:r>
                <a:r>
                  <a:rPr lang="en-GB" dirty="0">
                    <a:solidFill>
                      <a:schemeClr val="accent1"/>
                    </a:solidFill>
                  </a:rPr>
                  <a:t> value function </a:t>
                </a:r>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𝑉</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1</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de-DE" b="0" i="1" smtClean="0">
                                  <a:latin typeface="Cambria Math" panose="02040503050406030204" pitchFamily="18" charset="0"/>
                                </a:rPr>
                                <m:t>𝑀</m:t>
                              </m:r>
                            </m:sub>
                          </m:sSub>
                        </m:e>
                      </m:d>
                      <m:r>
                        <a:rPr lang="en-GB" b="0" i="1" smtClean="0">
                          <a:latin typeface="Cambria Math" panose="02040503050406030204" pitchFamily="18" charset="0"/>
                        </a:rPr>
                        <m:t>=</m:t>
                      </m:r>
                      <m:nary>
                        <m:naryPr>
                          <m:chr m:val="∑"/>
                          <m:limLoc m:val="subSup"/>
                          <m:ctrlPr>
                            <a:rPr lang="en-GB" b="0" i="1" smtClean="0">
                              <a:latin typeface="Cambria Math" panose="02040503050406030204" pitchFamily="18" charset="0"/>
                            </a:rPr>
                          </m:ctrlPr>
                        </m:naryPr>
                        <m:sub>
                          <m:r>
                            <m:rPr>
                              <m:brk m:alnAt="9"/>
                            </m:rPr>
                            <a:rPr lang="en-GB"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𝑀</m:t>
                          </m:r>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𝑖</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𝑖</m:t>
                                  </m:r>
                                </m:sub>
                              </m:sSub>
                            </m:e>
                          </m:d>
                        </m:e>
                      </m:nary>
                    </m:oMath>
                  </m:oMathPara>
                </a14:m>
                <a:endParaRPr lang="en-GB" dirty="0"/>
              </a:p>
              <a:p>
                <a:pPr lvl="1"/>
                <a:r>
                  <a:rPr lang="en-GB" dirty="0"/>
                  <a:t>Hence assess </a:t>
                </a:r>
                <a14:m>
                  <m:oMath xmlns:m="http://schemas.openxmlformats.org/officeDocument/2006/math">
                    <m:r>
                      <a:rPr lang="de-DE" b="0" i="1" smtClean="0">
                        <a:latin typeface="Cambria Math" panose="02040503050406030204" pitchFamily="18" charset="0"/>
                      </a:rPr>
                      <m:t>𝑀</m:t>
                    </m:r>
                  </m:oMath>
                </a14:m>
                <a:r>
                  <a:rPr lang="en-GB" dirty="0"/>
                  <a:t> single-attribute functions</a:t>
                </a:r>
              </a:p>
              <a:p>
                <a:pPr lvl="2"/>
                <a:r>
                  <a:rPr lang="en-GB" dirty="0"/>
                  <a:t>Decomposition of </a:t>
                </a:r>
                <a14:m>
                  <m:oMath xmlns:m="http://schemas.openxmlformats.org/officeDocument/2006/math">
                    <m:r>
                      <a:rPr lang="en-GB" i="1" smtClean="0">
                        <a:latin typeface="Cambria Math" panose="02040503050406030204" pitchFamily="18" charset="0"/>
                      </a:rPr>
                      <m:t>𝑉</m:t>
                    </m:r>
                  </m:oMath>
                </a14:m>
                <a:r>
                  <a:rPr lang="en-GB" dirty="0"/>
                  <a:t> into a set of summands (additive semantics)</a:t>
                </a:r>
              </a:p>
              <a:p>
                <a:pPr marL="532867" lvl="2" indent="0">
                  <a:buNone/>
                </a:pPr>
                <a:r>
                  <a:rPr lang="en-GB" dirty="0"/>
                  <a:t>similar to </a:t>
                </a:r>
              </a:p>
              <a:p>
                <a:pPr lvl="2"/>
                <a:r>
                  <a:rPr lang="en-GB" dirty="0"/>
                  <a:t>Decomposition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a:rPr lang="en-GB" b="1" i="1" smtClean="0">
                            <a:latin typeface="Cambria Math" panose="02040503050406030204" pitchFamily="18" charset="0"/>
                          </a:rPr>
                          <m:t>𝑹</m:t>
                        </m:r>
                      </m:sub>
                    </m:sSub>
                  </m:oMath>
                </a14:m>
                <a:r>
                  <a:rPr lang="en-GB" dirty="0"/>
                  <a:t> into a set of factors (multiplicative semantics)</a:t>
                </a:r>
              </a:p>
              <a:p>
                <a:pPr lvl="1"/>
                <a:r>
                  <a:rPr lang="en-GB" dirty="0"/>
                  <a:t>Often a good approximation</a:t>
                </a:r>
              </a:p>
              <a:p>
                <a:pPr lvl="1"/>
                <a:r>
                  <a:rPr lang="en-GB" dirty="0"/>
                  <a:t>Example:</a:t>
                </a:r>
              </a:p>
              <a:p>
                <a:pPr marL="258503"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𝑉</m:t>
                      </m:r>
                      <m:d>
                        <m:dPr>
                          <m:ctrlPr>
                            <a:rPr lang="en-GB" i="1">
                              <a:latin typeface="Cambria Math" panose="02040503050406030204" pitchFamily="18" charset="0"/>
                            </a:rPr>
                          </m:ctrlPr>
                        </m:dPr>
                        <m:e>
                          <m:r>
                            <a:rPr lang="en-GB" i="1" smtClean="0">
                              <a:latin typeface="Cambria Math" panose="02040503050406030204" pitchFamily="18" charset="0"/>
                            </a:rPr>
                            <m:t>𝑁𝑜𝑖𝑠𝑒</m:t>
                          </m:r>
                          <m:r>
                            <a:rPr lang="en-GB" i="1">
                              <a:latin typeface="Cambria Math" panose="02040503050406030204" pitchFamily="18" charset="0"/>
                            </a:rPr>
                            <m:t>, </m:t>
                          </m:r>
                          <m:r>
                            <a:rPr lang="en-GB" i="1" smtClean="0">
                              <a:latin typeface="Cambria Math" panose="02040503050406030204" pitchFamily="18" charset="0"/>
                            </a:rPr>
                            <m:t>𝐶𝑜𝑠𝑡</m:t>
                          </m:r>
                          <m:r>
                            <a:rPr lang="en-GB" i="1" smtClean="0">
                              <a:latin typeface="Cambria Math" panose="02040503050406030204" pitchFamily="18" charset="0"/>
                            </a:rPr>
                            <m:t>,</m:t>
                          </m:r>
                          <m:r>
                            <a:rPr lang="en-GB" i="1" smtClean="0">
                              <a:latin typeface="Cambria Math" panose="02040503050406030204" pitchFamily="18" charset="0"/>
                            </a:rPr>
                            <m:t>𝐷𝑒𝑎𝑡h𝑠</m:t>
                          </m:r>
                        </m:e>
                      </m:d>
                      <m:r>
                        <a:rPr lang="en-GB" i="1">
                          <a:latin typeface="Cambria Math" panose="02040503050406030204" pitchFamily="18" charset="0"/>
                        </a:rPr>
                        <m:t>= −</m:t>
                      </m:r>
                      <m:r>
                        <a:rPr lang="en-GB" i="1" smtClean="0">
                          <a:latin typeface="Cambria Math" panose="02040503050406030204" pitchFamily="18" charset="0"/>
                        </a:rPr>
                        <m:t>𝑁𝑜𝑖𝑠𝑒</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4</m:t>
                          </m:r>
                        </m:sup>
                      </m:sSup>
                      <m:r>
                        <a:rPr lang="en-GB" i="1">
                          <a:latin typeface="Cambria Math" panose="02040503050406030204" pitchFamily="18" charset="0"/>
                        </a:rPr>
                        <m:t>−</m:t>
                      </m:r>
                      <m:r>
                        <a:rPr lang="en-GB" i="1" smtClean="0">
                          <a:latin typeface="Cambria Math" panose="02040503050406030204" pitchFamily="18" charset="0"/>
                        </a:rPr>
                        <m:t>𝐶𝑜𝑠𝑡</m:t>
                      </m:r>
                      <m:r>
                        <a:rPr lang="en-GB" i="1" smtClean="0">
                          <a:latin typeface="Cambria Math" panose="02040503050406030204" pitchFamily="18" charset="0"/>
                        </a:rPr>
                        <m:t>−</m:t>
                      </m:r>
                      <m:r>
                        <a:rPr lang="en-GB" i="1" smtClean="0">
                          <a:latin typeface="Cambria Math" panose="02040503050406030204" pitchFamily="18" charset="0"/>
                        </a:rPr>
                        <m:t>𝐷𝑒𝑎𝑡h𝑠</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smtClean="0">
                              <a:latin typeface="Cambria Math" panose="02040503050406030204" pitchFamily="18" charset="0"/>
                            </a:rPr>
                            <m:t>12</m:t>
                          </m:r>
                        </m:sup>
                      </m:sSup>
                    </m:oMath>
                  </m:oMathPara>
                </a14:m>
                <a:endParaRPr lang="en-GB" dirty="0"/>
              </a:p>
            </p:txBody>
          </p:sp>
        </mc:Choice>
        <mc:Fallback xmlns="">
          <p:sp>
            <p:nvSpPr>
              <p:cNvPr id="5" name="Content Placeholder 4">
                <a:extLst>
                  <a:ext uri="{FF2B5EF4-FFF2-40B4-BE49-F238E27FC236}">
                    <a16:creationId xmlns:a16="http://schemas.microsoft.com/office/drawing/2014/main" id="{DAC78064-3CFA-FE4B-8593-909980EEE624}"/>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371" t="-12431"/>
                </a:stretch>
              </a:blipFill>
            </p:spPr>
            <p:txBody>
              <a:bodyPr/>
              <a:lstStyle/>
              <a:p>
                <a:r>
                  <a:rPr lang="en-DE">
                    <a:noFill/>
                  </a:rPr>
                  <a:t> </a:t>
                </a:r>
              </a:p>
            </p:txBody>
          </p:sp>
        </mc:Fallback>
      </mc:AlternateContent>
    </p:spTree>
    <p:extLst>
      <p:ext uri="{BB962C8B-B14F-4D97-AF65-F5344CB8AC3E}">
        <p14:creationId xmlns:p14="http://schemas.microsoft.com/office/powerpoint/2010/main" val="2704793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CBE5-5EF5-C344-B393-9F19954958FB}"/>
              </a:ext>
            </a:extLst>
          </p:cNvPr>
          <p:cNvSpPr>
            <a:spLocks noGrp="1"/>
          </p:cNvSpPr>
          <p:nvPr>
            <p:ph type="title"/>
          </p:nvPr>
        </p:nvSpPr>
        <p:spPr/>
        <p:txBody>
          <a:bodyPr/>
          <a:lstStyle/>
          <a:p>
            <a:r>
              <a:rPr lang="en-GB"/>
              <a:t>Interim Summary</a:t>
            </a:r>
          </a:p>
        </p:txBody>
      </p:sp>
      <p:sp>
        <p:nvSpPr>
          <p:cNvPr id="5" name="Footer Placeholder 4">
            <a:extLst>
              <a:ext uri="{FF2B5EF4-FFF2-40B4-BE49-F238E27FC236}">
                <a16:creationId xmlns:a16="http://schemas.microsoft.com/office/drawing/2014/main" id="{ACE416DA-EB18-73C7-D72C-2472CE5A4F6E}"/>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F0419912-529B-AD42-FB29-CF151B340052}"/>
              </a:ext>
            </a:extLst>
          </p:cNvPr>
          <p:cNvSpPr>
            <a:spLocks noGrp="1"/>
          </p:cNvSpPr>
          <p:nvPr>
            <p:ph type="sldNum" sz="quarter" idx="11"/>
          </p:nvPr>
        </p:nvSpPr>
        <p:spPr/>
        <p:txBody>
          <a:bodyPr/>
          <a:lstStyle/>
          <a:p>
            <a:fld id="{67C9959E-8E6B-B04C-9955-EA096F41CA7A}" type="slidenum">
              <a:rPr lang="en-GB" smtClean="0"/>
              <a:t>21</a:t>
            </a:fld>
            <a:endParaRPr lang="en-GB"/>
          </a:p>
        </p:txBody>
      </p:sp>
      <p:sp>
        <p:nvSpPr>
          <p:cNvPr id="4" name="Date Placeholder 3">
            <a:extLst>
              <a:ext uri="{FF2B5EF4-FFF2-40B4-BE49-F238E27FC236}">
                <a16:creationId xmlns:a16="http://schemas.microsoft.com/office/drawing/2014/main" id="{3F4ABFE7-EF9D-9784-3CB7-20E5F991C32F}"/>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5B11F08D-F052-4645-A1A0-EC7372A52A71}"/>
              </a:ext>
            </a:extLst>
          </p:cNvPr>
          <p:cNvSpPr>
            <a:spLocks noGrp="1"/>
          </p:cNvSpPr>
          <p:nvPr>
            <p:ph type="body" sz="quarter" idx="13"/>
          </p:nvPr>
        </p:nvSpPr>
        <p:spPr/>
        <p:txBody>
          <a:bodyPr>
            <a:normAutofit/>
          </a:bodyPr>
          <a:lstStyle/>
          <a:p>
            <a:r>
              <a:rPr lang="en-GB" dirty="0"/>
              <a:t>Preferences</a:t>
            </a:r>
          </a:p>
          <a:p>
            <a:pPr lvl="1"/>
            <a:r>
              <a:rPr lang="en-GB" dirty="0"/>
              <a:t>Preferences of a rational agent must obey constraints </a:t>
            </a:r>
          </a:p>
          <a:p>
            <a:r>
              <a:rPr lang="en-GB" dirty="0"/>
              <a:t>Utilities</a:t>
            </a:r>
          </a:p>
          <a:p>
            <a:pPr lvl="1"/>
            <a:r>
              <a:rPr lang="en-GB" dirty="0"/>
              <a:t>Rational preferences = describable as maximisation of expected utility</a:t>
            </a:r>
          </a:p>
          <a:p>
            <a:pPr lvl="1"/>
            <a:r>
              <a:rPr lang="en-GB" dirty="0"/>
              <a:t>Utility axioms</a:t>
            </a:r>
          </a:p>
          <a:p>
            <a:pPr lvl="1"/>
            <a:r>
              <a:rPr lang="en-GB" dirty="0"/>
              <a:t>MEU principle</a:t>
            </a:r>
          </a:p>
          <a:p>
            <a:r>
              <a:rPr lang="en-GB" dirty="0"/>
              <a:t>Multi-attribute utility theory</a:t>
            </a:r>
          </a:p>
          <a:p>
            <a:pPr lvl="1"/>
            <a:r>
              <a:rPr lang="en-GB" dirty="0"/>
              <a:t>Preference structure</a:t>
            </a:r>
          </a:p>
          <a:p>
            <a:pPr lvl="1"/>
            <a:r>
              <a:rPr lang="en-GB" dirty="0"/>
              <a:t>(Mutual) preferential independence</a:t>
            </a:r>
          </a:p>
        </p:txBody>
      </p:sp>
    </p:spTree>
    <p:extLst>
      <p:ext uri="{BB962C8B-B14F-4D97-AF65-F5344CB8AC3E}">
        <p14:creationId xmlns:p14="http://schemas.microsoft.com/office/powerpoint/2010/main" val="524669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 Decision Making – Foundations </a:t>
            </a:r>
          </a:p>
        </p:txBody>
      </p:sp>
      <p:sp>
        <p:nvSpPr>
          <p:cNvPr id="5" name="Footer Placeholder 4">
            <a:extLst>
              <a:ext uri="{FF2B5EF4-FFF2-40B4-BE49-F238E27FC236}">
                <a16:creationId xmlns:a16="http://schemas.microsoft.com/office/drawing/2014/main" id="{EFA392DE-6C32-D650-1425-04DBE9375B51}"/>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FDC58A87-F79E-E3E3-04B7-E72C73928D8B}"/>
              </a:ext>
            </a:extLst>
          </p:cNvPr>
          <p:cNvSpPr>
            <a:spLocks noGrp="1"/>
          </p:cNvSpPr>
          <p:nvPr>
            <p:ph type="sldNum" sz="quarter" idx="11"/>
          </p:nvPr>
        </p:nvSpPr>
        <p:spPr/>
        <p:txBody>
          <a:bodyPr/>
          <a:lstStyle/>
          <a:p>
            <a:fld id="{67C9959E-8E6B-B04C-9955-EA096F41CA7A}" type="slidenum">
              <a:rPr lang="en-GB" smtClean="0"/>
              <a:t>22</a:t>
            </a:fld>
            <a:endParaRPr lang="en-GB"/>
          </a:p>
        </p:txBody>
      </p:sp>
      <p:sp>
        <p:nvSpPr>
          <p:cNvPr id="4" name="Date Placeholder 3">
            <a:extLst>
              <a:ext uri="{FF2B5EF4-FFF2-40B4-BE49-F238E27FC236}">
                <a16:creationId xmlns:a16="http://schemas.microsoft.com/office/drawing/2014/main" id="{02272A12-E13A-6F41-1B1E-041E2D51132D}"/>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type="body" sz="quarter" idx="13"/>
          </p:nvPr>
        </p:nvSpPr>
        <p:spPr/>
        <p:txBody>
          <a:bodyPr>
            <a:normAutofit/>
          </a:bodyPr>
          <a:lstStyle/>
          <a:p>
            <a:pPr marL="0" indent="0">
              <a:buNone/>
            </a:pPr>
            <a:r>
              <a:rPr lang="en-GB" i="1" dirty="0"/>
              <a:t>Utility Theory</a:t>
            </a:r>
          </a:p>
          <a:p>
            <a:pPr lvl="1"/>
            <a:r>
              <a:rPr lang="en-GB" dirty="0"/>
              <a:t>Preferences</a:t>
            </a:r>
          </a:p>
          <a:p>
            <a:pPr lvl="1"/>
            <a:r>
              <a:rPr lang="en-GB" dirty="0"/>
              <a:t>Utilities</a:t>
            </a:r>
          </a:p>
          <a:p>
            <a:pPr lvl="1"/>
            <a:r>
              <a:rPr lang="en-GB" dirty="0"/>
              <a:t>Preference structure</a:t>
            </a:r>
          </a:p>
          <a:p>
            <a:pPr marL="0" indent="0">
              <a:buNone/>
            </a:pPr>
            <a:r>
              <a:rPr lang="en-GB" b="1" i="1" dirty="0">
                <a:solidFill>
                  <a:schemeClr val="accent1"/>
                </a:solidFill>
              </a:rPr>
              <a:t>Markov Decision Process / Problem (MDP)</a:t>
            </a:r>
          </a:p>
          <a:p>
            <a:pPr lvl="1"/>
            <a:r>
              <a:rPr lang="en-GB" dirty="0">
                <a:solidFill>
                  <a:schemeClr val="accent1"/>
                </a:solidFill>
              </a:rPr>
              <a:t>Sequence of actions, history, policy</a:t>
            </a:r>
          </a:p>
          <a:p>
            <a:pPr lvl="1"/>
            <a:r>
              <a:rPr lang="en-GB" dirty="0">
                <a:solidFill>
                  <a:schemeClr val="accent1"/>
                </a:solidFill>
              </a:rPr>
              <a:t>Value iteration, policy iteration</a:t>
            </a:r>
          </a:p>
          <a:p>
            <a:pPr marL="0" indent="0">
              <a:buNone/>
            </a:pPr>
            <a:r>
              <a:rPr lang="en-GB" i="1" dirty="0"/>
              <a:t>Reinforcement Learning (RL)</a:t>
            </a:r>
          </a:p>
          <a:p>
            <a:pPr lvl="1"/>
            <a:r>
              <a:rPr lang="en-GB" dirty="0"/>
              <a:t>Passive and active, model-free and model-based RL</a:t>
            </a:r>
          </a:p>
          <a:p>
            <a:pPr lvl="1"/>
            <a:r>
              <a:rPr lang="en-GB" dirty="0"/>
              <a:t>Multi-armed bandit</a:t>
            </a:r>
          </a:p>
          <a:p>
            <a:pPr lvl="1"/>
            <a:endParaRPr lang="en-GB" dirty="0"/>
          </a:p>
          <a:p>
            <a:pPr lvl="1"/>
            <a:endParaRPr lang="en-GB" dirty="0"/>
          </a:p>
        </p:txBody>
      </p:sp>
    </p:spTree>
    <p:extLst>
      <p:ext uri="{BB962C8B-B14F-4D97-AF65-F5344CB8AC3E}">
        <p14:creationId xmlns:p14="http://schemas.microsoft.com/office/powerpoint/2010/main" val="3964902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Simple Robot Navigation Problem</a:t>
            </a:r>
          </a:p>
        </p:txBody>
      </p:sp>
      <p:sp>
        <p:nvSpPr>
          <p:cNvPr id="4" name="Footer Placeholder 3">
            <a:extLst>
              <a:ext uri="{FF2B5EF4-FFF2-40B4-BE49-F238E27FC236}">
                <a16:creationId xmlns:a16="http://schemas.microsoft.com/office/drawing/2014/main" id="{E8BD207C-943F-8825-AB8D-44A53CA94FD3}"/>
              </a:ext>
            </a:extLst>
          </p:cNvPr>
          <p:cNvSpPr>
            <a:spLocks noGrp="1"/>
          </p:cNvSpPr>
          <p:nvPr>
            <p:ph type="ftr" sz="quarter" idx="10"/>
          </p:nvPr>
        </p:nvSpPr>
        <p:spPr/>
        <p:txBody>
          <a:bodyPr/>
          <a:lstStyle/>
          <a:p>
            <a:r>
              <a:rPr lang="en-GB"/>
              <a:t>Marcel Gehrke</a:t>
            </a:r>
          </a:p>
        </p:txBody>
      </p:sp>
      <p:sp>
        <p:nvSpPr>
          <p:cNvPr id="7" name="Slide Number Placeholder 6">
            <a:extLst>
              <a:ext uri="{FF2B5EF4-FFF2-40B4-BE49-F238E27FC236}">
                <a16:creationId xmlns:a16="http://schemas.microsoft.com/office/drawing/2014/main" id="{007E2D53-9232-3F8F-50C4-93B35115BDB5}"/>
              </a:ext>
            </a:extLst>
          </p:cNvPr>
          <p:cNvSpPr>
            <a:spLocks noGrp="1"/>
          </p:cNvSpPr>
          <p:nvPr>
            <p:ph type="sldNum" sz="quarter" idx="11"/>
          </p:nvPr>
        </p:nvSpPr>
        <p:spPr/>
        <p:txBody>
          <a:bodyPr/>
          <a:lstStyle/>
          <a:p>
            <a:fld id="{67C9959E-8E6B-B04C-9955-EA096F41CA7A}" type="slidenum">
              <a:rPr lang="en-GB" smtClean="0"/>
              <a:t>23</a:t>
            </a:fld>
            <a:endParaRPr lang="en-GB"/>
          </a:p>
        </p:txBody>
      </p:sp>
      <p:sp>
        <p:nvSpPr>
          <p:cNvPr id="3" name="Date Placeholder 2">
            <a:extLst>
              <a:ext uri="{FF2B5EF4-FFF2-40B4-BE49-F238E27FC236}">
                <a16:creationId xmlns:a16="http://schemas.microsoft.com/office/drawing/2014/main" id="{F00F49E2-762B-BDB3-9080-E0A79D9736EC}"/>
              </a:ext>
            </a:extLst>
          </p:cNvPr>
          <p:cNvSpPr>
            <a:spLocks noGrp="1"/>
          </p:cNvSpPr>
          <p:nvPr>
            <p:ph type="dt" sz="half" idx="12"/>
          </p:nvPr>
        </p:nvSpPr>
        <p:spPr/>
        <p:txBody>
          <a:bodyPr/>
          <a:lstStyle/>
          <a:p>
            <a:r>
              <a:rPr lang="de-DE"/>
              <a:t>Foundation</a:t>
            </a:r>
            <a:endParaRPr lang="de-DE"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type="body" sz="quarter" idx="13"/>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p>
          <a:p>
            <a:r>
              <a:rPr lang="en-US" dirty="0"/>
              <a:t>The effect of action </a:t>
            </a:r>
            <a:r>
              <a:rPr lang="en-US" dirty="0">
                <a:solidFill>
                  <a:srgbClr val="FFC000"/>
                </a:solidFill>
              </a:rPr>
              <a:t>U</a:t>
            </a:r>
            <a:r>
              <a:rPr lang="en-US" dirty="0"/>
              <a:t> is as follows (</a:t>
            </a:r>
            <a:r>
              <a:rPr lang="en-US" dirty="0">
                <a:solidFill>
                  <a:schemeClr val="accent1"/>
                </a:solidFill>
              </a:rPr>
              <a:t>transition model</a:t>
            </a:r>
            <a:r>
              <a:rPr lang="en-US" dirty="0"/>
              <a:t>):</a:t>
            </a:r>
          </a:p>
          <a:p>
            <a:pPr lvl="1"/>
            <a:r>
              <a:rPr lang="en-US" dirty="0"/>
              <a:t>With probability 0.8, move up one square </a:t>
            </a:r>
          </a:p>
          <a:p>
            <a:pPr lvl="2"/>
            <a:r>
              <a:rPr lang="en-US" dirty="0"/>
              <a:t>If already in top row or blocked, no move</a:t>
            </a:r>
          </a:p>
          <a:p>
            <a:pPr lvl="1"/>
            <a:r>
              <a:rPr lang="en-US" dirty="0"/>
              <a:t>With probability 0.1, move right one square </a:t>
            </a:r>
          </a:p>
          <a:p>
            <a:pPr lvl="2"/>
            <a:r>
              <a:rPr lang="en-US" dirty="0"/>
              <a:t>If already in rightmost row or blocked, no move</a:t>
            </a:r>
          </a:p>
          <a:p>
            <a:pPr lvl="1"/>
            <a:r>
              <a:rPr lang="en-US" dirty="0"/>
              <a:t>With probability 0.1, move left one square</a:t>
            </a:r>
          </a:p>
          <a:p>
            <a:pPr lvl="2"/>
            <a:r>
              <a:rPr lang="en-US" dirty="0"/>
              <a:t>If already in leftmost row or blocked, no move</a:t>
            </a:r>
          </a:p>
          <a:p>
            <a:r>
              <a:rPr lang="en-US" dirty="0"/>
              <a:t>Same transition model holds for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and their respective directions</a:t>
            </a:r>
            <a:endParaRPr lang="en-US" dirty="0">
              <a:solidFill>
                <a:srgbClr val="C00000"/>
              </a:solidFill>
            </a:endParaRPr>
          </a:p>
        </p:txBody>
      </p:sp>
      <p:grpSp>
        <p:nvGrpSpPr>
          <p:cNvPr id="5" name="Group 4">
            <a:extLst>
              <a:ext uri="{FF2B5EF4-FFF2-40B4-BE49-F238E27FC236}">
                <a16:creationId xmlns:a16="http://schemas.microsoft.com/office/drawing/2014/main" id="{4C3002FF-ED44-F947-AB9D-09E031421652}"/>
              </a:ext>
            </a:extLst>
          </p:cNvPr>
          <p:cNvGrpSpPr/>
          <p:nvPr/>
        </p:nvGrpSpPr>
        <p:grpSpPr>
          <a:xfrm>
            <a:off x="9393274" y="4077111"/>
            <a:ext cx="2438401" cy="1828803"/>
            <a:chOff x="3352800" y="4348160"/>
            <a:chExt cx="2438401" cy="1828803"/>
          </a:xfrm>
        </p:grpSpPr>
        <p:grpSp>
          <p:nvGrpSpPr>
            <p:cNvPr id="23554" name="Group 3"/>
            <p:cNvGrpSpPr>
              <a:grpSpLocks/>
            </p:cNvGrpSpPr>
            <p:nvPr/>
          </p:nvGrpSpPr>
          <p:grpSpPr bwMode="auto">
            <a:xfrm>
              <a:off x="3352800" y="434816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3" name="Rectangle 10"/>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23555" name="Freeform 11"/>
            <p:cNvSpPr>
              <a:spLocks/>
            </p:cNvSpPr>
            <p:nvPr/>
          </p:nvSpPr>
          <p:spPr bwMode="auto">
            <a:xfrm>
              <a:off x="3505200" y="5719763"/>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CD109584-BDE1-BE46-8519-4AF4DCD77F06}"/>
                </a:ext>
              </a:extLst>
            </p:cNvPr>
            <p:cNvSpPr>
              <a:spLocks noChangeArrowheads="1"/>
            </p:cNvSpPr>
            <p:nvPr/>
          </p:nvSpPr>
          <p:spPr bwMode="auto">
            <a:xfrm>
              <a:off x="5181601" y="434816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i="1" dirty="0">
                  <a:solidFill>
                    <a:schemeClr val="bg1"/>
                  </a:solidFill>
                  <a:latin typeface="Calibri" panose="020F0502020204030204" pitchFamily="34" charset="0"/>
                  <a:cs typeface="Calibri" panose="020F0502020204030204" pitchFamily="34" charset="0"/>
                </a:rPr>
                <a:t>Goal</a:t>
              </a:r>
            </a:p>
          </p:txBody>
        </p:sp>
      </p:grpSp>
      <p:grpSp>
        <p:nvGrpSpPr>
          <p:cNvPr id="15" name="Group 14">
            <a:extLst>
              <a:ext uri="{FF2B5EF4-FFF2-40B4-BE49-F238E27FC236}">
                <a16:creationId xmlns:a16="http://schemas.microsoft.com/office/drawing/2014/main" id="{260EE708-D857-C9BC-978A-1EF83EA890E4}"/>
              </a:ext>
            </a:extLst>
          </p:cNvPr>
          <p:cNvGrpSpPr/>
          <p:nvPr/>
        </p:nvGrpSpPr>
        <p:grpSpPr>
          <a:xfrm>
            <a:off x="9591315" y="1665066"/>
            <a:ext cx="2053538" cy="1398002"/>
            <a:chOff x="8309267" y="2163125"/>
            <a:chExt cx="2053538" cy="1398002"/>
          </a:xfrm>
        </p:grpSpPr>
        <p:sp>
          <p:nvSpPr>
            <p:cNvPr id="6" name="Rectangle 5">
              <a:extLst>
                <a:ext uri="{FF2B5EF4-FFF2-40B4-BE49-F238E27FC236}">
                  <a16:creationId xmlns:a16="http://schemas.microsoft.com/office/drawing/2014/main" id="{22FACFAD-0123-4585-C25D-54A097096873}"/>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latin typeface="Helvetica" pitchFamily="2" charset="0"/>
                </a:rPr>
                <a:t>↑</a:t>
              </a:r>
              <a:endParaRPr lang="en-DE" dirty="0">
                <a:latin typeface="Helvetica" pitchFamily="2" charset="0"/>
              </a:endParaRPr>
            </a:p>
          </p:txBody>
        </p:sp>
        <p:sp>
          <p:nvSpPr>
            <p:cNvPr id="8" name="Up Arrow 7">
              <a:extLst>
                <a:ext uri="{FF2B5EF4-FFF2-40B4-BE49-F238E27FC236}">
                  <a16:creationId xmlns:a16="http://schemas.microsoft.com/office/drawing/2014/main" id="{72EFB866-9814-7A1D-A9E1-7DEBF7AD38F7}"/>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p:sp>
          <p:nvSpPr>
            <p:cNvPr id="10" name="Left-right Arrow 9">
              <a:extLst>
                <a:ext uri="{FF2B5EF4-FFF2-40B4-BE49-F238E27FC236}">
                  <a16:creationId xmlns:a16="http://schemas.microsoft.com/office/drawing/2014/main" id="{27E7AAE2-808F-D390-47B9-EA0A00478BFC}"/>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26752C4-DC6E-3F81-5F9D-D9A070ADBBB6}"/>
                    </a:ext>
                  </a:extLst>
                </p:cNvPr>
                <p:cNvSpPr txBox="1"/>
                <p:nvPr/>
              </p:nvSpPr>
              <p:spPr>
                <a:xfrm>
                  <a:off x="9062219" y="2163125"/>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latin typeface="Helvetica" pitchFamily="2" charset="0"/>
                  </a:endParaRPr>
                </a:p>
              </p:txBody>
            </p:sp>
          </mc:Choice>
          <mc:Fallback xmlns="">
            <p:sp>
              <p:nvSpPr>
                <p:cNvPr id="11" name="TextBox 10">
                  <a:extLst>
                    <a:ext uri="{FF2B5EF4-FFF2-40B4-BE49-F238E27FC236}">
                      <a16:creationId xmlns:a16="http://schemas.microsoft.com/office/drawing/2014/main" id="{126752C4-DC6E-3F81-5F9D-D9A070ADBBB6}"/>
                    </a:ext>
                  </a:extLst>
                </p:cNvPr>
                <p:cNvSpPr txBox="1">
                  <a:spLocks noRot="1" noChangeAspect="1" noMove="1" noResize="1" noEditPoints="1" noAdjustHandles="1" noChangeArrowheads="1" noChangeShapeType="1" noTextEdit="1"/>
                </p:cNvSpPr>
                <p:nvPr/>
              </p:nvSpPr>
              <p:spPr>
                <a:xfrm>
                  <a:off x="9062219" y="2163125"/>
                  <a:ext cx="553357"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7E546E0-4089-8F7C-C3FE-409766FB5815}"/>
                    </a:ext>
                  </a:extLst>
                </p:cNvPr>
                <p:cNvSpPr txBox="1"/>
                <p:nvPr/>
              </p:nvSpPr>
              <p:spPr>
                <a:xfrm>
                  <a:off x="8309267"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12" name="TextBox 11">
                  <a:extLst>
                    <a:ext uri="{FF2B5EF4-FFF2-40B4-BE49-F238E27FC236}">
                      <a16:creationId xmlns:a16="http://schemas.microsoft.com/office/drawing/2014/main" id="{D7E546E0-4089-8F7C-C3FE-409766FB5815}"/>
                    </a:ext>
                  </a:extLst>
                </p:cNvPr>
                <p:cNvSpPr txBox="1">
                  <a:spLocks noRot="1" noChangeAspect="1" noMove="1" noResize="1" noEditPoints="1" noAdjustHandles="1" noChangeArrowheads="1" noChangeShapeType="1" noTextEdit="1"/>
                </p:cNvSpPr>
                <p:nvPr/>
              </p:nvSpPr>
              <p:spPr>
                <a:xfrm>
                  <a:off x="8309267" y="2829140"/>
                  <a:ext cx="553357"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7BB5B29-3325-06BC-1AF4-F75C5A7038F4}"/>
                    </a:ext>
                  </a:extLst>
                </p:cNvPr>
                <p:cNvSpPr txBox="1"/>
                <p:nvPr/>
              </p:nvSpPr>
              <p:spPr>
                <a:xfrm>
                  <a:off x="9809448"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13" name="TextBox 12">
                  <a:extLst>
                    <a:ext uri="{FF2B5EF4-FFF2-40B4-BE49-F238E27FC236}">
                      <a16:creationId xmlns:a16="http://schemas.microsoft.com/office/drawing/2014/main" id="{F7BB5B29-3325-06BC-1AF4-F75C5A7038F4}"/>
                    </a:ext>
                  </a:extLst>
                </p:cNvPr>
                <p:cNvSpPr txBox="1">
                  <a:spLocks noRot="1" noChangeAspect="1" noMove="1" noResize="1" noEditPoints="1" noAdjustHandles="1" noChangeArrowheads="1" noChangeShapeType="1" noTextEdit="1"/>
                </p:cNvSpPr>
                <p:nvPr/>
              </p:nvSpPr>
              <p:spPr>
                <a:xfrm>
                  <a:off x="9809448" y="2829140"/>
                  <a:ext cx="553357" cy="369332"/>
                </a:xfrm>
                <a:prstGeom prst="rect">
                  <a:avLst/>
                </a:prstGeom>
                <a:blipFill>
                  <a:blip r:embed="rId5"/>
                  <a:stretch>
                    <a:fillRect/>
                  </a:stretch>
                </a:blipFill>
              </p:spPr>
              <p:txBody>
                <a:bodyPr/>
                <a:lstStyle/>
                <a:p>
                  <a:r>
                    <a:rPr lang="en-DE">
                      <a:noFill/>
                    </a:rPr>
                    <a:t> </a:t>
                  </a:r>
                </a:p>
              </p:txBody>
            </p:sp>
          </mc:Fallback>
        </mc:AlternateContent>
      </p:grpSp>
    </p:spTree>
    <p:extLst>
      <p:ext uri="{BB962C8B-B14F-4D97-AF65-F5344CB8AC3E}">
        <p14:creationId xmlns:p14="http://schemas.microsoft.com/office/powerpoint/2010/main" val="355882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r>
              <a:rPr lang="en-US" dirty="0"/>
              <a:t>Markov Property</a:t>
            </a:r>
          </a:p>
        </p:txBody>
      </p:sp>
      <p:sp>
        <p:nvSpPr>
          <p:cNvPr id="3" name="Footer Placeholder 2">
            <a:extLst>
              <a:ext uri="{FF2B5EF4-FFF2-40B4-BE49-F238E27FC236}">
                <a16:creationId xmlns:a16="http://schemas.microsoft.com/office/drawing/2014/main" id="{A46E1378-1EDF-AA7A-31B1-92E9C46C8F9E}"/>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E4718D05-046E-D6E0-42C3-89009C9B40FC}"/>
              </a:ext>
            </a:extLst>
          </p:cNvPr>
          <p:cNvSpPr>
            <a:spLocks noGrp="1"/>
          </p:cNvSpPr>
          <p:nvPr>
            <p:ph type="sldNum" sz="quarter" idx="11"/>
          </p:nvPr>
        </p:nvSpPr>
        <p:spPr/>
        <p:txBody>
          <a:bodyPr/>
          <a:lstStyle/>
          <a:p>
            <a:fld id="{67C9959E-8E6B-B04C-9955-EA096F41CA7A}" type="slidenum">
              <a:rPr lang="en-GB" smtClean="0"/>
              <a:t>24</a:t>
            </a:fld>
            <a:endParaRPr lang="en-GB"/>
          </a:p>
        </p:txBody>
      </p:sp>
      <p:sp>
        <p:nvSpPr>
          <p:cNvPr id="2" name="Date Placeholder 1">
            <a:extLst>
              <a:ext uri="{FF2B5EF4-FFF2-40B4-BE49-F238E27FC236}">
                <a16:creationId xmlns:a16="http://schemas.microsoft.com/office/drawing/2014/main" id="{3104C0A3-B53A-3B47-902B-D04B305BE0F0}"/>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18DC0E7D-B57B-AD46-869A-6F2CE2DDEDA2}"/>
                  </a:ext>
                </a:extLst>
              </p:cNvPr>
              <p:cNvSpPr>
                <a:spLocks noGrp="1"/>
              </p:cNvSpPr>
              <p:nvPr>
                <p:ph type="body" sz="quarter" idx="13"/>
              </p:nvPr>
            </p:nvSpPr>
            <p:spPr/>
            <p:txBody>
              <a:bodyPr>
                <a:normAutofit lnSpcReduction="10000"/>
              </a:bodyPr>
              <a:lstStyle/>
              <a:p>
                <a:endParaRPr lang="en-GB" dirty="0"/>
              </a:p>
              <a:p>
                <a:endParaRPr lang="en-GB" dirty="0"/>
              </a:p>
              <a:p>
                <a:endParaRPr lang="en-GB" dirty="0"/>
              </a:p>
              <a:p>
                <a:endParaRPr lang="en-GB" dirty="0"/>
              </a:p>
              <a:p>
                <a:endParaRPr lang="en-GB" dirty="0"/>
              </a:p>
              <a:p>
                <a:r>
                  <a:rPr lang="en-GB" dirty="0"/>
                  <a:t>Also known as Markov-</a:t>
                </a:r>
                <a14:m>
                  <m:oMath xmlns:m="http://schemas.openxmlformats.org/officeDocument/2006/math">
                    <m:r>
                      <a:rPr lang="en-GB" i="1" dirty="0" smtClean="0">
                        <a:latin typeface="Cambria Math" panose="02040503050406030204" pitchFamily="18" charset="0"/>
                      </a:rPr>
                      <m:t>𝑘</m:t>
                    </m:r>
                  </m:oMath>
                </a14:m>
                <a:r>
                  <a:rPr lang="en-GB" dirty="0"/>
                  <a:t> with </a:t>
                </a:r>
                <a14:m>
                  <m:oMath xmlns:m="http://schemas.openxmlformats.org/officeDocument/2006/math">
                    <m:r>
                      <a:rPr lang="en-GB" i="1" dirty="0" smtClean="0">
                        <a:latin typeface="Cambria Math" panose="02040503050406030204" pitchFamily="18" charset="0"/>
                      </a:rPr>
                      <m:t>𝑘</m:t>
                    </m:r>
                    <m:r>
                      <a:rPr lang="en-GB" i="1" dirty="0" smtClean="0">
                        <a:latin typeface="Cambria Math" panose="02040503050406030204" pitchFamily="18" charset="0"/>
                      </a:rPr>
                      <m:t>=1</m:t>
                    </m:r>
                  </m:oMath>
                </a14:m>
                <a:endParaRPr lang="en-GB" dirty="0"/>
              </a:p>
              <a:p>
                <a:pPr lvl="1"/>
                <a14:m>
                  <m:oMath xmlns:m="http://schemas.openxmlformats.org/officeDocument/2006/math">
                    <m:r>
                      <a:rPr lang="de-DE" i="1">
                        <a:latin typeface="Cambria Math" panose="02040503050406030204" pitchFamily="18" charset="0"/>
                      </a:rPr>
                      <m:t>𝑘</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𝑡</m:t>
                    </m:r>
                  </m:oMath>
                </a14:m>
                <a:endParaRPr lang="de-DE" b="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e>
                        <m:e>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r>
                            <a:rPr lang="de-DE" i="1">
                              <a:latin typeface="Cambria Math" panose="02040503050406030204" pitchFamily="18" charset="0"/>
                            </a:rPr>
                            <m:t>, …, </m:t>
                          </m:r>
                          <m:sSup>
                            <m:sSupPr>
                              <m:ctrlPr>
                                <a:rPr lang="de-DE" i="1">
                                  <a:latin typeface="Cambria Math" panose="02040503050406030204" pitchFamily="18" charset="0"/>
                                </a:rPr>
                              </m:ctrlPr>
                            </m:sSupPr>
                            <m:e>
                              <m:r>
                                <a:rPr lang="de-DE" b="0" i="1" smtClean="0">
                                  <a:latin typeface="Cambria Math" panose="02040503050406030204" pitchFamily="18" charset="0"/>
                                </a:rPr>
                                <m:t>𝑥</m:t>
                              </m:r>
                            </m:e>
                            <m:sup>
                              <m:d>
                                <m:dPr>
                                  <m:ctrlPr>
                                    <a:rPr lang="de-DE" b="0" i="1" smtClean="0">
                                      <a:latin typeface="Cambria Math" panose="02040503050406030204" pitchFamily="18" charset="0"/>
                                    </a:rPr>
                                  </m:ctrlPr>
                                </m:dPr>
                                <m:e>
                                  <m:r>
                                    <a:rPr lang="de-DE" b="0" i="1" smtClean="0">
                                      <a:latin typeface="Cambria Math" panose="02040503050406030204" pitchFamily="18" charset="0"/>
                                    </a:rPr>
                                    <m:t>0</m:t>
                                  </m:r>
                                </m:e>
                              </m:d>
                            </m:sup>
                          </m:sSup>
                        </m:e>
                      </m:d>
                      <m:r>
                        <a:rPr lang="de-DE" b="0" i="1" smtClean="0">
                          <a:latin typeface="Cambria Math" panose="02040503050406030204" pitchFamily="18" charset="0"/>
                        </a:rPr>
                        <m:t>=</m:t>
                      </m:r>
                      <m:r>
                        <a:rPr lang="de-DE" b="0" i="1" smtClean="0">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e>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r>
                            <a:rPr lang="de-DE" i="1">
                              <a:latin typeface="Cambria Math" panose="02040503050406030204" pitchFamily="18" charset="0"/>
                            </a:rPr>
                            <m:t>, …, </m:t>
                          </m:r>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m:t>
                                  </m:r>
                                  <m:r>
                                    <a:rPr lang="de-DE" i="1">
                                      <a:latin typeface="Cambria Math" panose="02040503050406030204" pitchFamily="18" charset="0"/>
                                    </a:rPr>
                                    <m:t>𝑘</m:t>
                                  </m:r>
                                  <m:r>
                                    <a:rPr lang="de-DE" i="1">
                                      <a:latin typeface="Cambria Math" panose="02040503050406030204" pitchFamily="18" charset="0"/>
                                    </a:rPr>
                                    <m:t>+1</m:t>
                                  </m:r>
                                </m:e>
                              </m:d>
                            </m:sup>
                          </m:sSup>
                        </m:e>
                      </m:d>
                    </m:oMath>
                  </m:oMathPara>
                </a14:m>
                <a:endParaRPr lang="en-GB" dirty="0"/>
              </a:p>
              <a:p>
                <a:pPr lvl="1"/>
                <a:endParaRPr lang="de-DE" i="1" dirty="0">
                  <a:latin typeface="Cambria Math" panose="02040503050406030204" pitchFamily="18" charset="0"/>
                </a:endParaRPr>
              </a:p>
              <a:p>
                <a:pPr lvl="1"/>
                <a14:m>
                  <m:oMath xmlns:m="http://schemas.openxmlformats.org/officeDocument/2006/math">
                    <m:r>
                      <a:rPr lang="de-DE" i="1">
                        <a:latin typeface="Cambria Math" panose="02040503050406030204" pitchFamily="18" charset="0"/>
                      </a:rPr>
                      <m:t>𝑘</m:t>
                    </m:r>
                    <m:r>
                      <a:rPr lang="de-DE" i="1">
                        <a:latin typeface="Cambria Math" panose="02040503050406030204" pitchFamily="18" charset="0"/>
                      </a:rPr>
                      <m:t>=1</m:t>
                    </m:r>
                  </m:oMath>
                </a14:m>
                <a:endParaRPr lang="de-DE" b="0"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e>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r>
                            <a:rPr lang="de-DE" i="1">
                              <a:latin typeface="Cambria Math" panose="02040503050406030204" pitchFamily="18" charset="0"/>
                            </a:rPr>
                            <m:t>, …, </m:t>
                          </m:r>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0</m:t>
                                  </m:r>
                                </m:e>
                              </m:d>
                            </m:sup>
                          </m:sSup>
                        </m:e>
                      </m:d>
                      <m:r>
                        <a:rPr lang="de-DE" b="0" i="1" smtClean="0">
                          <a:latin typeface="Cambria Math" panose="02040503050406030204" pitchFamily="18" charset="0"/>
                        </a:rPr>
                        <m:t>=</m:t>
                      </m:r>
                      <m:r>
                        <a:rPr lang="de-DE" b="0" i="1" smtClean="0">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𝑥</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e>
                        <m:e>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e>
                      </m:d>
                    </m:oMath>
                  </m:oMathPara>
                </a14:m>
                <a:endParaRPr lang="en-GB" dirty="0"/>
              </a:p>
            </p:txBody>
          </p:sp>
        </mc:Choice>
        <mc:Fallback xmlns="">
          <p:sp>
            <p:nvSpPr>
              <p:cNvPr id="5" name="Content Placeholder 4">
                <a:extLst>
                  <a:ext uri="{FF2B5EF4-FFF2-40B4-BE49-F238E27FC236}">
                    <a16:creationId xmlns:a16="http://schemas.microsoft.com/office/drawing/2014/main" id="{18DC0E7D-B57B-AD46-869A-6F2CE2DDEDA2}"/>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371"/>
                </a:stretch>
              </a:blipFill>
            </p:spPr>
            <p:txBody>
              <a:bodyPr/>
              <a:lstStyle/>
              <a:p>
                <a:r>
                  <a:rPr lang="en-DE">
                    <a:noFill/>
                  </a:rPr>
                  <a:t> </a:t>
                </a:r>
              </a:p>
            </p:txBody>
          </p:sp>
        </mc:Fallback>
      </mc:AlternateContent>
      <p:sp>
        <p:nvSpPr>
          <p:cNvPr id="31746" name="Text Box 3"/>
          <p:cNvSpPr txBox="1">
            <a:spLocks noChangeArrowheads="1"/>
          </p:cNvSpPr>
          <p:nvPr/>
        </p:nvSpPr>
        <p:spPr bwMode="auto">
          <a:xfrm>
            <a:off x="3605385" y="2003134"/>
            <a:ext cx="5355953" cy="1200329"/>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i="0" dirty="0">
                <a:solidFill>
                  <a:schemeClr val="bg1"/>
                </a:solidFill>
                <a:latin typeface="Helvetica" pitchFamily="2" charset="0"/>
              </a:rPr>
              <a:t>The transition properties depend only </a:t>
            </a:r>
            <a:br>
              <a:rPr lang="en-US" i="0" dirty="0">
                <a:solidFill>
                  <a:schemeClr val="bg1"/>
                </a:solidFill>
                <a:latin typeface="Helvetica" pitchFamily="2" charset="0"/>
              </a:rPr>
            </a:br>
            <a:r>
              <a:rPr lang="en-US" i="0" dirty="0">
                <a:solidFill>
                  <a:schemeClr val="bg1"/>
                </a:solidFill>
                <a:latin typeface="Helvetica" pitchFamily="2" charset="0"/>
              </a:rPr>
              <a:t>on the current state, not on previous </a:t>
            </a:r>
            <a:br>
              <a:rPr lang="en-US" i="0" dirty="0">
                <a:solidFill>
                  <a:schemeClr val="bg1"/>
                </a:solidFill>
                <a:latin typeface="Helvetica" pitchFamily="2" charset="0"/>
              </a:rPr>
            </a:br>
            <a:r>
              <a:rPr lang="en-US" i="0" dirty="0">
                <a:solidFill>
                  <a:schemeClr val="bg1"/>
                </a:solidFill>
                <a:latin typeface="Helvetica" pitchFamily="2" charset="0"/>
              </a:rPr>
              <a:t>history (how that state was reached).</a:t>
            </a:r>
          </a:p>
        </p:txBody>
      </p:sp>
    </p:spTree>
    <p:extLst>
      <p:ext uri="{BB962C8B-B14F-4D97-AF65-F5344CB8AC3E}">
        <p14:creationId xmlns:p14="http://schemas.microsoft.com/office/powerpoint/2010/main" val="4179313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Sequence of Actions</a:t>
            </a:r>
            <a:endParaRPr lang="en-US" dirty="0"/>
          </a:p>
        </p:txBody>
      </p:sp>
      <p:sp>
        <p:nvSpPr>
          <p:cNvPr id="4" name="Footer Placeholder 3">
            <a:extLst>
              <a:ext uri="{FF2B5EF4-FFF2-40B4-BE49-F238E27FC236}">
                <a16:creationId xmlns:a16="http://schemas.microsoft.com/office/drawing/2014/main" id="{71F7A682-2E5E-B121-1178-BA9F530DC377}"/>
              </a:ext>
            </a:extLst>
          </p:cNvPr>
          <p:cNvSpPr>
            <a:spLocks noGrp="1"/>
          </p:cNvSpPr>
          <p:nvPr>
            <p:ph type="ftr" sz="quarter" idx="10"/>
          </p:nvPr>
        </p:nvSpPr>
        <p:spPr/>
        <p:txBody>
          <a:bodyPr/>
          <a:lstStyle/>
          <a:p>
            <a:r>
              <a:rPr lang="en-GB"/>
              <a:t>Marcel Gehrke</a:t>
            </a:r>
          </a:p>
        </p:txBody>
      </p:sp>
      <p:sp>
        <p:nvSpPr>
          <p:cNvPr id="5" name="Slide Number Placeholder 4">
            <a:extLst>
              <a:ext uri="{FF2B5EF4-FFF2-40B4-BE49-F238E27FC236}">
                <a16:creationId xmlns:a16="http://schemas.microsoft.com/office/drawing/2014/main" id="{00FC9920-88DF-E1BC-ACF5-415914CEBBF3}"/>
              </a:ext>
            </a:extLst>
          </p:cNvPr>
          <p:cNvSpPr>
            <a:spLocks noGrp="1"/>
          </p:cNvSpPr>
          <p:nvPr>
            <p:ph type="sldNum" sz="quarter" idx="11"/>
          </p:nvPr>
        </p:nvSpPr>
        <p:spPr/>
        <p:txBody>
          <a:bodyPr/>
          <a:lstStyle/>
          <a:p>
            <a:fld id="{67C9959E-8E6B-B04C-9955-EA096F41CA7A}" type="slidenum">
              <a:rPr lang="en-GB" smtClean="0"/>
              <a:t>25</a:t>
            </a:fld>
            <a:endParaRPr lang="en-GB"/>
          </a:p>
        </p:txBody>
      </p:sp>
      <p:sp>
        <p:nvSpPr>
          <p:cNvPr id="3" name="Date Placeholder 2">
            <a:extLst>
              <a:ext uri="{FF2B5EF4-FFF2-40B4-BE49-F238E27FC236}">
                <a16:creationId xmlns:a16="http://schemas.microsoft.com/office/drawing/2014/main" id="{FA4A7BA7-48C9-1560-B4E3-F21F501C3716}"/>
              </a:ext>
            </a:extLst>
          </p:cNvPr>
          <p:cNvSpPr>
            <a:spLocks noGrp="1"/>
          </p:cNvSpPr>
          <p:nvPr>
            <p:ph type="dt" sz="half" idx="12"/>
          </p:nvPr>
        </p:nvSpPr>
        <p:spPr/>
        <p:txBody>
          <a:bodyPr/>
          <a:lstStyle/>
          <a:p>
            <a:r>
              <a:rPr lang="de-DE"/>
              <a:t>Foundation</a:t>
            </a:r>
            <a:endParaRPr lang="de-DE"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type="body" sz="quarter" idx="13"/>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the </a:t>
            </a:r>
            <a:r>
              <a:rPr lang="en-US" dirty="0">
                <a:solidFill>
                  <a:schemeClr val="accent1"/>
                </a:solidFill>
              </a:rPr>
              <a:t>transition model</a:t>
            </a:r>
            <a:r>
              <a:rPr lang="en-US" dirty="0"/>
              <a:t> for each action is (pictured):</a:t>
            </a:r>
          </a:p>
          <a:p>
            <a:r>
              <a:rPr lang="en-US" dirty="0"/>
              <a:t>Current position: [3,2]</a:t>
            </a:r>
          </a:p>
          <a:p>
            <a:r>
              <a:rPr lang="en-US" dirty="0"/>
              <a:t>Planned sequence of actions: (U, R)</a:t>
            </a:r>
          </a:p>
        </p:txBody>
      </p:sp>
      <p:grpSp>
        <p:nvGrpSpPr>
          <p:cNvPr id="34" name="Group 33">
            <a:extLst>
              <a:ext uri="{FF2B5EF4-FFF2-40B4-BE49-F238E27FC236}">
                <a16:creationId xmlns:a16="http://schemas.microsoft.com/office/drawing/2014/main" id="{8FF92DA5-6650-6156-5B98-DD24AF272F43}"/>
              </a:ext>
            </a:extLst>
          </p:cNvPr>
          <p:cNvGrpSpPr/>
          <p:nvPr/>
        </p:nvGrpSpPr>
        <p:grpSpPr>
          <a:xfrm>
            <a:off x="9591315" y="1665066"/>
            <a:ext cx="2053538" cy="1398002"/>
            <a:chOff x="8309267" y="2163125"/>
            <a:chExt cx="2053538" cy="1398002"/>
          </a:xfrm>
        </p:grpSpPr>
        <p:sp>
          <p:nvSpPr>
            <p:cNvPr id="35" name="Rectangle 34">
              <a:extLst>
                <a:ext uri="{FF2B5EF4-FFF2-40B4-BE49-F238E27FC236}">
                  <a16:creationId xmlns:a16="http://schemas.microsoft.com/office/drawing/2014/main" id="{5417E01A-CFC2-25DF-14D1-B604FD93A554}"/>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latin typeface="Helvetica" pitchFamily="2" charset="0"/>
                </a:rPr>
                <a:t>↑</a:t>
              </a:r>
              <a:endParaRPr lang="en-DE" dirty="0">
                <a:latin typeface="Helvetica" pitchFamily="2" charset="0"/>
              </a:endParaRPr>
            </a:p>
          </p:txBody>
        </p:sp>
        <p:sp>
          <p:nvSpPr>
            <p:cNvPr id="36" name="Up Arrow 35">
              <a:extLst>
                <a:ext uri="{FF2B5EF4-FFF2-40B4-BE49-F238E27FC236}">
                  <a16:creationId xmlns:a16="http://schemas.microsoft.com/office/drawing/2014/main" id="{F49E3286-DE2F-FAFE-6C18-D580CD638544}"/>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p:sp>
          <p:nvSpPr>
            <p:cNvPr id="37" name="Left-right Arrow 36">
              <a:extLst>
                <a:ext uri="{FF2B5EF4-FFF2-40B4-BE49-F238E27FC236}">
                  <a16:creationId xmlns:a16="http://schemas.microsoft.com/office/drawing/2014/main" id="{62E91AED-BDAA-DA20-BF89-39369E416D13}"/>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E9DC556-8439-71FA-96C4-7D18203F713E}"/>
                    </a:ext>
                  </a:extLst>
                </p:cNvPr>
                <p:cNvSpPr txBox="1"/>
                <p:nvPr/>
              </p:nvSpPr>
              <p:spPr>
                <a:xfrm>
                  <a:off x="9062219" y="2163125"/>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latin typeface="Helvetica" pitchFamily="2" charset="0"/>
                  </a:endParaRPr>
                </a:p>
              </p:txBody>
            </p:sp>
          </mc:Choice>
          <mc:Fallback xmlns="">
            <p:sp>
              <p:nvSpPr>
                <p:cNvPr id="38" name="TextBox 37">
                  <a:extLst>
                    <a:ext uri="{FF2B5EF4-FFF2-40B4-BE49-F238E27FC236}">
                      <a16:creationId xmlns:a16="http://schemas.microsoft.com/office/drawing/2014/main" id="{5E9DC556-8439-71FA-96C4-7D18203F713E}"/>
                    </a:ext>
                  </a:extLst>
                </p:cNvPr>
                <p:cNvSpPr txBox="1">
                  <a:spLocks noRot="1" noChangeAspect="1" noMove="1" noResize="1" noEditPoints="1" noAdjustHandles="1" noChangeArrowheads="1" noChangeShapeType="1" noTextEdit="1"/>
                </p:cNvSpPr>
                <p:nvPr/>
              </p:nvSpPr>
              <p:spPr>
                <a:xfrm>
                  <a:off x="9062219" y="2163125"/>
                  <a:ext cx="553357"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9D6AB0A-A69C-07DE-05E7-3279220F3485}"/>
                    </a:ext>
                  </a:extLst>
                </p:cNvPr>
                <p:cNvSpPr txBox="1"/>
                <p:nvPr/>
              </p:nvSpPr>
              <p:spPr>
                <a:xfrm>
                  <a:off x="8309267"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39" name="TextBox 38">
                  <a:extLst>
                    <a:ext uri="{FF2B5EF4-FFF2-40B4-BE49-F238E27FC236}">
                      <a16:creationId xmlns:a16="http://schemas.microsoft.com/office/drawing/2014/main" id="{99D6AB0A-A69C-07DE-05E7-3279220F3485}"/>
                    </a:ext>
                  </a:extLst>
                </p:cNvPr>
                <p:cNvSpPr txBox="1">
                  <a:spLocks noRot="1" noChangeAspect="1" noMove="1" noResize="1" noEditPoints="1" noAdjustHandles="1" noChangeArrowheads="1" noChangeShapeType="1" noTextEdit="1"/>
                </p:cNvSpPr>
                <p:nvPr/>
              </p:nvSpPr>
              <p:spPr>
                <a:xfrm>
                  <a:off x="8309267" y="2829140"/>
                  <a:ext cx="553357"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4185AB5-15A8-BD68-F759-CB917060B213}"/>
                    </a:ext>
                  </a:extLst>
                </p:cNvPr>
                <p:cNvSpPr txBox="1"/>
                <p:nvPr/>
              </p:nvSpPr>
              <p:spPr>
                <a:xfrm>
                  <a:off x="9809448"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40" name="TextBox 39">
                  <a:extLst>
                    <a:ext uri="{FF2B5EF4-FFF2-40B4-BE49-F238E27FC236}">
                      <a16:creationId xmlns:a16="http://schemas.microsoft.com/office/drawing/2014/main" id="{A4185AB5-15A8-BD68-F759-CB917060B213}"/>
                    </a:ext>
                  </a:extLst>
                </p:cNvPr>
                <p:cNvSpPr txBox="1">
                  <a:spLocks noRot="1" noChangeAspect="1" noMove="1" noResize="1" noEditPoints="1" noAdjustHandles="1" noChangeArrowheads="1" noChangeShapeType="1" noTextEdit="1"/>
                </p:cNvSpPr>
                <p:nvPr/>
              </p:nvSpPr>
              <p:spPr>
                <a:xfrm>
                  <a:off x="9809448" y="2829140"/>
                  <a:ext cx="553357" cy="369332"/>
                </a:xfrm>
                <a:prstGeom prst="rect">
                  <a:avLst/>
                </a:prstGeom>
                <a:blipFill>
                  <a:blip r:embed="rId5"/>
                  <a:stretch>
                    <a:fillRect/>
                  </a:stretch>
                </a:blipFill>
              </p:spPr>
              <p:txBody>
                <a:bodyPr/>
                <a:lstStyle/>
                <a:p>
                  <a:r>
                    <a:rPr lang="en-DE">
                      <a:noFill/>
                    </a:rPr>
                    <a:t> </a:t>
                  </a:r>
                </a:p>
              </p:txBody>
            </p:sp>
          </mc:Fallback>
        </mc:AlternateContent>
      </p:grpSp>
      <p:grpSp>
        <p:nvGrpSpPr>
          <p:cNvPr id="41" name="Group 40">
            <a:extLst>
              <a:ext uri="{FF2B5EF4-FFF2-40B4-BE49-F238E27FC236}">
                <a16:creationId xmlns:a16="http://schemas.microsoft.com/office/drawing/2014/main" id="{D4CBC683-98D2-0227-2538-6E1699585983}"/>
              </a:ext>
            </a:extLst>
          </p:cNvPr>
          <p:cNvGrpSpPr/>
          <p:nvPr/>
        </p:nvGrpSpPr>
        <p:grpSpPr>
          <a:xfrm>
            <a:off x="9025269" y="3719175"/>
            <a:ext cx="2806408" cy="2185072"/>
            <a:chOff x="542038" y="4165280"/>
            <a:chExt cx="2806408" cy="2185072"/>
          </a:xfrm>
        </p:grpSpPr>
        <p:grpSp>
          <p:nvGrpSpPr>
            <p:cNvPr id="42" name="Group 3">
              <a:extLst>
                <a:ext uri="{FF2B5EF4-FFF2-40B4-BE49-F238E27FC236}">
                  <a16:creationId xmlns:a16="http://schemas.microsoft.com/office/drawing/2014/main" id="{7517FFBB-2EF2-F666-7651-D91B0A50DD1D}"/>
                </a:ext>
              </a:extLst>
            </p:cNvPr>
            <p:cNvGrpSpPr>
              <a:grpSpLocks/>
            </p:cNvGrpSpPr>
            <p:nvPr/>
          </p:nvGrpSpPr>
          <p:grpSpPr bwMode="auto">
            <a:xfrm>
              <a:off x="910045" y="4165283"/>
              <a:ext cx="2438400" cy="1828800"/>
              <a:chOff x="960" y="1152"/>
              <a:chExt cx="1536" cy="1152"/>
            </a:xfrm>
          </p:grpSpPr>
          <p:sp>
            <p:nvSpPr>
              <p:cNvPr id="54" name="Rectangle 4">
                <a:extLst>
                  <a:ext uri="{FF2B5EF4-FFF2-40B4-BE49-F238E27FC236}">
                    <a16:creationId xmlns:a16="http://schemas.microsoft.com/office/drawing/2014/main" id="{8CC73F6C-0D80-FE12-F917-988CBB1E69B6}"/>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Helvetica" pitchFamily="2" charset="0"/>
                </a:endParaRPr>
              </a:p>
            </p:txBody>
          </p:sp>
          <p:sp>
            <p:nvSpPr>
              <p:cNvPr id="55" name="Line 5">
                <a:extLst>
                  <a:ext uri="{FF2B5EF4-FFF2-40B4-BE49-F238E27FC236}">
                    <a16:creationId xmlns:a16="http://schemas.microsoft.com/office/drawing/2014/main" id="{DA1CE0A5-01BB-A67D-54BB-C812DD0AD29F}"/>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6" name="Line 6">
                <a:extLst>
                  <a:ext uri="{FF2B5EF4-FFF2-40B4-BE49-F238E27FC236}">
                    <a16:creationId xmlns:a16="http://schemas.microsoft.com/office/drawing/2014/main" id="{023295EE-0B0B-BB00-B8E4-70DE004AFF8D}"/>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7" name="Line 7">
                <a:extLst>
                  <a:ext uri="{FF2B5EF4-FFF2-40B4-BE49-F238E27FC236}">
                    <a16:creationId xmlns:a16="http://schemas.microsoft.com/office/drawing/2014/main" id="{19166981-CFC1-8424-A20C-450CFB6FC2C1}"/>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8" name="Line 8">
                <a:extLst>
                  <a:ext uri="{FF2B5EF4-FFF2-40B4-BE49-F238E27FC236}">
                    <a16:creationId xmlns:a16="http://schemas.microsoft.com/office/drawing/2014/main" id="{77942438-FC7D-55B6-0352-B5D25D907623}"/>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9" name="Line 9">
                <a:extLst>
                  <a:ext uri="{FF2B5EF4-FFF2-40B4-BE49-F238E27FC236}">
                    <a16:creationId xmlns:a16="http://schemas.microsoft.com/office/drawing/2014/main" id="{55670147-654F-BBF4-9B13-69E0F956DEFE}"/>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60" name="Rectangle 10">
                <a:extLst>
                  <a:ext uri="{FF2B5EF4-FFF2-40B4-BE49-F238E27FC236}">
                    <a16:creationId xmlns:a16="http://schemas.microsoft.com/office/drawing/2014/main" id="{24AA56BE-FBFD-2CC6-549A-7C3625A898E4}"/>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latin typeface="Helvetica" pitchFamily="2" charset="0"/>
                </a:endParaRPr>
              </a:p>
            </p:txBody>
          </p:sp>
        </p:grpSp>
        <p:sp>
          <p:nvSpPr>
            <p:cNvPr id="43" name="Freeform 11">
              <a:extLst>
                <a:ext uri="{FF2B5EF4-FFF2-40B4-BE49-F238E27FC236}">
                  <a16:creationId xmlns:a16="http://schemas.microsoft.com/office/drawing/2014/main" id="{992200E1-DBF8-38ED-67A0-797D3C7C9CF5}"/>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44" name="Rectangle 43">
              <a:extLst>
                <a:ext uri="{FF2B5EF4-FFF2-40B4-BE49-F238E27FC236}">
                  <a16:creationId xmlns:a16="http://schemas.microsoft.com/office/drawing/2014/main" id="{EDBDE68F-F53E-AED4-38E6-D5DBA056D7D5}"/>
                </a:ext>
              </a:extLst>
            </p:cNvPr>
            <p:cNvSpPr>
              <a:spLocks noChangeArrowheads="1"/>
            </p:cNvSpPr>
            <p:nvPr/>
          </p:nvSpPr>
          <p:spPr bwMode="auto">
            <a:xfrm>
              <a:off x="2738846" y="416528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dirty="0">
                  <a:solidFill>
                    <a:schemeClr val="bg1"/>
                  </a:solidFill>
                  <a:latin typeface="Helvetica" pitchFamily="2" charset="0"/>
                </a:rPr>
                <a:t>Goal</a:t>
              </a:r>
            </a:p>
          </p:txBody>
        </p:sp>
        <p:sp>
          <p:nvSpPr>
            <p:cNvPr id="47" name="Text Box 18">
              <a:extLst>
                <a:ext uri="{FF2B5EF4-FFF2-40B4-BE49-F238E27FC236}">
                  <a16:creationId xmlns:a16="http://schemas.microsoft.com/office/drawing/2014/main" id="{E526299A-7388-B6B4-8932-BBD5C804ECEB}"/>
                </a:ext>
              </a:extLst>
            </p:cNvPr>
            <p:cNvSpPr txBox="1">
              <a:spLocks noChangeArrowheads="1"/>
            </p:cNvSpPr>
            <p:nvPr/>
          </p:nvSpPr>
          <p:spPr bwMode="auto">
            <a:xfrm>
              <a:off x="542038" y="49142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48" name="Text Box 19">
              <a:extLst>
                <a:ext uri="{FF2B5EF4-FFF2-40B4-BE49-F238E27FC236}">
                  <a16:creationId xmlns:a16="http://schemas.microsoft.com/office/drawing/2014/main" id="{8F3892B4-B0DF-B13C-4AB5-62D9EC00C2A6}"/>
                </a:ext>
              </a:extLst>
            </p:cNvPr>
            <p:cNvSpPr txBox="1">
              <a:spLocks noChangeArrowheads="1"/>
            </p:cNvSpPr>
            <p:nvPr/>
          </p:nvSpPr>
          <p:spPr bwMode="auto">
            <a:xfrm>
              <a:off x="542038" y="4304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49" name="Text Box 20">
              <a:extLst>
                <a:ext uri="{FF2B5EF4-FFF2-40B4-BE49-F238E27FC236}">
                  <a16:creationId xmlns:a16="http://schemas.microsoft.com/office/drawing/2014/main" id="{BC78A854-B690-E1EA-1DB6-56F0622991D2}"/>
                </a:ext>
              </a:extLst>
            </p:cNvPr>
            <p:cNvSpPr txBox="1">
              <a:spLocks noChangeArrowheads="1"/>
            </p:cNvSpPr>
            <p:nvPr/>
          </p:nvSpPr>
          <p:spPr bwMode="auto">
            <a:xfrm>
              <a:off x="542038" y="5447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sp>
          <p:nvSpPr>
            <p:cNvPr id="50" name="Text Box 21">
              <a:extLst>
                <a:ext uri="{FF2B5EF4-FFF2-40B4-BE49-F238E27FC236}">
                  <a16:creationId xmlns:a16="http://schemas.microsoft.com/office/drawing/2014/main" id="{EDF10FA4-C3E0-E0E9-C069-2983C8A36535}"/>
                </a:ext>
              </a:extLst>
            </p:cNvPr>
            <p:cNvSpPr txBox="1">
              <a:spLocks noChangeArrowheads="1"/>
            </p:cNvSpPr>
            <p:nvPr/>
          </p:nvSpPr>
          <p:spPr bwMode="auto">
            <a:xfrm>
              <a:off x="29042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4</a:t>
              </a:r>
            </a:p>
          </p:txBody>
        </p:sp>
        <p:sp>
          <p:nvSpPr>
            <p:cNvPr id="51" name="Text Box 22">
              <a:extLst>
                <a:ext uri="{FF2B5EF4-FFF2-40B4-BE49-F238E27FC236}">
                  <a16:creationId xmlns:a16="http://schemas.microsoft.com/office/drawing/2014/main" id="{8BD745B8-86CE-5966-9109-F05F1C48B1C2}"/>
                </a:ext>
              </a:extLst>
            </p:cNvPr>
            <p:cNvSpPr txBox="1">
              <a:spLocks noChangeArrowheads="1"/>
            </p:cNvSpPr>
            <p:nvPr/>
          </p:nvSpPr>
          <p:spPr bwMode="auto">
            <a:xfrm>
              <a:off x="22946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52" name="Text Box 23">
              <a:extLst>
                <a:ext uri="{FF2B5EF4-FFF2-40B4-BE49-F238E27FC236}">
                  <a16:creationId xmlns:a16="http://schemas.microsoft.com/office/drawing/2014/main" id="{E863B055-2408-A165-2E26-BA627E5297BC}"/>
                </a:ext>
              </a:extLst>
            </p:cNvPr>
            <p:cNvSpPr txBox="1">
              <a:spLocks noChangeArrowheads="1"/>
            </p:cNvSpPr>
            <p:nvPr/>
          </p:nvSpPr>
          <p:spPr bwMode="auto">
            <a:xfrm>
              <a:off x="16850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53" name="Text Box 24">
              <a:extLst>
                <a:ext uri="{FF2B5EF4-FFF2-40B4-BE49-F238E27FC236}">
                  <a16:creationId xmlns:a16="http://schemas.microsoft.com/office/drawing/2014/main" id="{D5B94933-5E8C-2C39-1632-A1D2D9AA5A5C}"/>
                </a:ext>
              </a:extLst>
            </p:cNvPr>
            <p:cNvSpPr txBox="1">
              <a:spLocks noChangeArrowheads="1"/>
            </p:cNvSpPr>
            <p:nvPr/>
          </p:nvSpPr>
          <p:spPr bwMode="auto">
            <a:xfrm>
              <a:off x="10754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grpSp>
      <p:sp>
        <p:nvSpPr>
          <p:cNvPr id="366597" name="Text Box 21">
            <a:extLst>
              <a:ext uri="{FF2B5EF4-FFF2-40B4-BE49-F238E27FC236}">
                <a16:creationId xmlns:a16="http://schemas.microsoft.com/office/drawing/2014/main" id="{3CE0B341-B3EF-8FD1-2977-2A3F80F7A1E9}"/>
              </a:ext>
            </a:extLst>
          </p:cNvPr>
          <p:cNvSpPr txBox="1">
            <a:spLocks noChangeArrowheads="1"/>
          </p:cNvSpPr>
          <p:nvPr/>
        </p:nvSpPr>
        <p:spPr bwMode="auto">
          <a:xfrm>
            <a:off x="6148221" y="3869290"/>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[3,2]</a:t>
            </a:r>
          </a:p>
        </p:txBody>
      </p:sp>
    </p:spTree>
    <p:extLst>
      <p:ext uri="{BB962C8B-B14F-4D97-AF65-F5344CB8AC3E}">
        <p14:creationId xmlns:p14="http://schemas.microsoft.com/office/powerpoint/2010/main" val="1672353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Sequence of Actions</a:t>
            </a:r>
            <a:endParaRPr lang="en-US" dirty="0"/>
          </a:p>
        </p:txBody>
      </p:sp>
      <p:sp>
        <p:nvSpPr>
          <p:cNvPr id="4" name="Footer Placeholder 3">
            <a:extLst>
              <a:ext uri="{FF2B5EF4-FFF2-40B4-BE49-F238E27FC236}">
                <a16:creationId xmlns:a16="http://schemas.microsoft.com/office/drawing/2014/main" id="{6D2FA7F0-06B8-34CC-B6E0-FE4A1ACB125E}"/>
              </a:ext>
            </a:extLst>
          </p:cNvPr>
          <p:cNvSpPr>
            <a:spLocks noGrp="1"/>
          </p:cNvSpPr>
          <p:nvPr>
            <p:ph type="ftr" sz="quarter" idx="10"/>
          </p:nvPr>
        </p:nvSpPr>
        <p:spPr/>
        <p:txBody>
          <a:bodyPr/>
          <a:lstStyle/>
          <a:p>
            <a:r>
              <a:rPr lang="en-GB"/>
              <a:t>Marcel Gehrke</a:t>
            </a:r>
          </a:p>
        </p:txBody>
      </p:sp>
      <p:sp>
        <p:nvSpPr>
          <p:cNvPr id="5" name="Slide Number Placeholder 4">
            <a:extLst>
              <a:ext uri="{FF2B5EF4-FFF2-40B4-BE49-F238E27FC236}">
                <a16:creationId xmlns:a16="http://schemas.microsoft.com/office/drawing/2014/main" id="{F4412D3F-D869-C108-9FFF-BEE972F6EC66}"/>
              </a:ext>
            </a:extLst>
          </p:cNvPr>
          <p:cNvSpPr>
            <a:spLocks noGrp="1"/>
          </p:cNvSpPr>
          <p:nvPr>
            <p:ph type="sldNum" sz="quarter" idx="11"/>
          </p:nvPr>
        </p:nvSpPr>
        <p:spPr/>
        <p:txBody>
          <a:bodyPr/>
          <a:lstStyle/>
          <a:p>
            <a:fld id="{67C9959E-8E6B-B04C-9955-EA096F41CA7A}" type="slidenum">
              <a:rPr lang="en-GB" smtClean="0"/>
              <a:t>26</a:t>
            </a:fld>
            <a:endParaRPr lang="en-GB"/>
          </a:p>
        </p:txBody>
      </p:sp>
      <p:sp>
        <p:nvSpPr>
          <p:cNvPr id="3" name="Date Placeholder 2">
            <a:extLst>
              <a:ext uri="{FF2B5EF4-FFF2-40B4-BE49-F238E27FC236}">
                <a16:creationId xmlns:a16="http://schemas.microsoft.com/office/drawing/2014/main" id="{C9FF094B-A9B4-364E-0E89-E473E99B197E}"/>
              </a:ext>
            </a:extLst>
          </p:cNvPr>
          <p:cNvSpPr>
            <a:spLocks noGrp="1"/>
          </p:cNvSpPr>
          <p:nvPr>
            <p:ph type="dt" sz="half" idx="12"/>
          </p:nvPr>
        </p:nvSpPr>
        <p:spPr/>
        <p:txBody>
          <a:bodyPr/>
          <a:lstStyle/>
          <a:p>
            <a:r>
              <a:rPr lang="de-DE"/>
              <a:t>Foundation</a:t>
            </a:r>
            <a:endParaRPr lang="de-DE"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type="body" sz="quarter" idx="13"/>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the </a:t>
            </a:r>
            <a:r>
              <a:rPr lang="en-US" dirty="0">
                <a:solidFill>
                  <a:schemeClr val="accent1"/>
                </a:solidFill>
              </a:rPr>
              <a:t>transition model</a:t>
            </a:r>
            <a:r>
              <a:rPr lang="en-US" dirty="0"/>
              <a:t> for each action is (pictured):</a:t>
            </a:r>
          </a:p>
          <a:p>
            <a:r>
              <a:rPr lang="en-US" dirty="0"/>
              <a:t>Current position: [3,2]</a:t>
            </a:r>
          </a:p>
          <a:p>
            <a:r>
              <a:rPr lang="en-US" dirty="0"/>
              <a:t>Planned sequence of actions: (U, R)</a:t>
            </a:r>
          </a:p>
          <a:p>
            <a:pPr lvl="1"/>
            <a:r>
              <a:rPr lang="en-US" dirty="0"/>
              <a:t>U is executed</a:t>
            </a:r>
          </a:p>
        </p:txBody>
      </p:sp>
      <p:grpSp>
        <p:nvGrpSpPr>
          <p:cNvPr id="6" name="Group 5">
            <a:extLst>
              <a:ext uri="{FF2B5EF4-FFF2-40B4-BE49-F238E27FC236}">
                <a16:creationId xmlns:a16="http://schemas.microsoft.com/office/drawing/2014/main" id="{02564CE8-0315-A847-8BE4-837AE35C6F2B}"/>
              </a:ext>
            </a:extLst>
          </p:cNvPr>
          <p:cNvGrpSpPr/>
          <p:nvPr/>
        </p:nvGrpSpPr>
        <p:grpSpPr>
          <a:xfrm>
            <a:off x="9025269" y="3720842"/>
            <a:ext cx="2806408" cy="2185072"/>
            <a:chOff x="542038" y="4165280"/>
            <a:chExt cx="2806408" cy="2185072"/>
          </a:xfrm>
        </p:grpSpPr>
        <p:grpSp>
          <p:nvGrpSpPr>
            <p:cNvPr id="23554" name="Group 3"/>
            <p:cNvGrpSpPr>
              <a:grpSpLocks/>
            </p:cNvGrpSpPr>
            <p:nvPr/>
          </p:nvGrpSpPr>
          <p:grpSpPr bwMode="auto">
            <a:xfrm>
              <a:off x="910045" y="416528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563" name="Rectangle 10"/>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23555" name="Freeform 11"/>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CFAD097F-AD3B-A14D-B2EB-5BF76AC0982D}"/>
                </a:ext>
              </a:extLst>
            </p:cNvPr>
            <p:cNvSpPr>
              <a:spLocks noChangeArrowheads="1"/>
            </p:cNvSpPr>
            <p:nvPr/>
          </p:nvSpPr>
          <p:spPr bwMode="auto">
            <a:xfrm>
              <a:off x="2738846" y="4165280"/>
              <a:ext cx="609600" cy="609600"/>
            </a:xfrm>
            <a:prstGeom prst="rect">
              <a:avLst/>
            </a:prstGeom>
            <a:solidFill>
              <a:schemeClr val="accent1"/>
            </a:solidFill>
            <a:ln w="9525">
              <a:solidFill>
                <a:schemeClr val="tx1"/>
              </a:solidFill>
              <a:miter lim="800000"/>
              <a:headEnd/>
              <a:tailEnd/>
            </a:ln>
          </p:spPr>
          <p:txBody>
            <a:bodyPr wrap="none" anchor="ctr"/>
            <a:lstStyle/>
            <a:p>
              <a:pPr algn="ctr"/>
              <a:r>
                <a:rPr lang="en-US" sz="1400" i="1" dirty="0">
                  <a:solidFill>
                    <a:schemeClr val="bg1"/>
                  </a:solidFill>
                  <a:latin typeface="Calibri" panose="020F0502020204030204" pitchFamily="34" charset="0"/>
                  <a:cs typeface="Calibri" panose="020F0502020204030204" pitchFamily="34" charset="0"/>
                </a:rPr>
                <a:t>Goal</a:t>
              </a:r>
            </a:p>
          </p:txBody>
        </p:sp>
        <p:sp>
          <p:nvSpPr>
            <p:cNvPr id="23" name="Freeform 11">
              <a:extLst>
                <a:ext uri="{FF2B5EF4-FFF2-40B4-BE49-F238E27FC236}">
                  <a16:creationId xmlns:a16="http://schemas.microsoft.com/office/drawing/2014/main" id="{9545B32C-443A-C746-9EE9-5DFAD2499935}"/>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24" name="Freeform 11">
              <a:extLst>
                <a:ext uri="{FF2B5EF4-FFF2-40B4-BE49-F238E27FC236}">
                  <a16:creationId xmlns:a16="http://schemas.microsoft.com/office/drawing/2014/main" id="{31519ADA-191C-304D-A1D1-373C6DCE477F}"/>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sp>
          <p:nvSpPr>
            <p:cNvPr id="25" name="Text Box 18">
              <a:extLst>
                <a:ext uri="{FF2B5EF4-FFF2-40B4-BE49-F238E27FC236}">
                  <a16:creationId xmlns:a16="http://schemas.microsoft.com/office/drawing/2014/main" id="{EE942A37-D888-3445-BB1F-3252E21FE62B}"/>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26" name="Text Box 19">
              <a:extLst>
                <a:ext uri="{FF2B5EF4-FFF2-40B4-BE49-F238E27FC236}">
                  <a16:creationId xmlns:a16="http://schemas.microsoft.com/office/drawing/2014/main" id="{9077DE5A-6ADF-A543-99B8-E907A62BC150}"/>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27" name="Text Box 20">
              <a:extLst>
                <a:ext uri="{FF2B5EF4-FFF2-40B4-BE49-F238E27FC236}">
                  <a16:creationId xmlns:a16="http://schemas.microsoft.com/office/drawing/2014/main" id="{8C7168D6-D980-6243-ACF8-2368C34425A6}"/>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28" name="Text Box 21">
              <a:extLst>
                <a:ext uri="{FF2B5EF4-FFF2-40B4-BE49-F238E27FC236}">
                  <a16:creationId xmlns:a16="http://schemas.microsoft.com/office/drawing/2014/main" id="{927F9269-B90D-8B4C-9B66-E12E8C832C30}"/>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29" name="Text Box 22">
              <a:extLst>
                <a:ext uri="{FF2B5EF4-FFF2-40B4-BE49-F238E27FC236}">
                  <a16:creationId xmlns:a16="http://schemas.microsoft.com/office/drawing/2014/main" id="{B721E485-B8B8-A64B-9E52-07D00D2ECD74}"/>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30" name="Text Box 23">
              <a:extLst>
                <a:ext uri="{FF2B5EF4-FFF2-40B4-BE49-F238E27FC236}">
                  <a16:creationId xmlns:a16="http://schemas.microsoft.com/office/drawing/2014/main" id="{D7432949-DB18-2744-8C43-C21431563C5D}"/>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1" name="Text Box 24">
              <a:extLst>
                <a:ext uri="{FF2B5EF4-FFF2-40B4-BE49-F238E27FC236}">
                  <a16:creationId xmlns:a16="http://schemas.microsoft.com/office/drawing/2014/main" id="{C877F8D8-7BAC-434F-BF62-C3D0463BC90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grpSp>
      <p:grpSp>
        <p:nvGrpSpPr>
          <p:cNvPr id="7" name="Group 6">
            <a:extLst>
              <a:ext uri="{FF2B5EF4-FFF2-40B4-BE49-F238E27FC236}">
                <a16:creationId xmlns:a16="http://schemas.microsoft.com/office/drawing/2014/main" id="{3E89854E-1001-D287-DB2C-462BF7EC2686}"/>
              </a:ext>
            </a:extLst>
          </p:cNvPr>
          <p:cNvGrpSpPr/>
          <p:nvPr/>
        </p:nvGrpSpPr>
        <p:grpSpPr>
          <a:xfrm>
            <a:off x="9591315" y="1665066"/>
            <a:ext cx="2053538" cy="1398002"/>
            <a:chOff x="8309267" y="2163125"/>
            <a:chExt cx="2053538" cy="1398002"/>
          </a:xfrm>
        </p:grpSpPr>
        <p:sp>
          <p:nvSpPr>
            <p:cNvPr id="8" name="Rectangle 7">
              <a:extLst>
                <a:ext uri="{FF2B5EF4-FFF2-40B4-BE49-F238E27FC236}">
                  <a16:creationId xmlns:a16="http://schemas.microsoft.com/office/drawing/2014/main" id="{1C8AD2B6-E2BB-00E9-3EA7-DEC5454D6A84}"/>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latin typeface="Helvetica" pitchFamily="2" charset="0"/>
                </a:rPr>
                <a:t>↑</a:t>
              </a:r>
              <a:endParaRPr lang="en-DE" dirty="0">
                <a:latin typeface="Helvetica" pitchFamily="2" charset="0"/>
              </a:endParaRPr>
            </a:p>
          </p:txBody>
        </p:sp>
        <p:sp>
          <p:nvSpPr>
            <p:cNvPr id="9" name="Up Arrow 8">
              <a:extLst>
                <a:ext uri="{FF2B5EF4-FFF2-40B4-BE49-F238E27FC236}">
                  <a16:creationId xmlns:a16="http://schemas.microsoft.com/office/drawing/2014/main" id="{7E98212D-CD5A-CB7F-0173-E93FA00220B2}"/>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p:sp>
          <p:nvSpPr>
            <p:cNvPr id="10" name="Left-right Arrow 9">
              <a:extLst>
                <a:ext uri="{FF2B5EF4-FFF2-40B4-BE49-F238E27FC236}">
                  <a16:creationId xmlns:a16="http://schemas.microsoft.com/office/drawing/2014/main" id="{28406566-6589-4B8F-5C0A-6D3203167C05}"/>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005236E-EE75-1F00-8B1A-6D375CB23BB1}"/>
                    </a:ext>
                  </a:extLst>
                </p:cNvPr>
                <p:cNvSpPr txBox="1"/>
                <p:nvPr/>
              </p:nvSpPr>
              <p:spPr>
                <a:xfrm>
                  <a:off x="9062219" y="2163125"/>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latin typeface="Helvetica" pitchFamily="2" charset="0"/>
                  </a:endParaRPr>
                </a:p>
              </p:txBody>
            </p:sp>
          </mc:Choice>
          <mc:Fallback xmlns="">
            <p:sp>
              <p:nvSpPr>
                <p:cNvPr id="11" name="TextBox 10">
                  <a:extLst>
                    <a:ext uri="{FF2B5EF4-FFF2-40B4-BE49-F238E27FC236}">
                      <a16:creationId xmlns:a16="http://schemas.microsoft.com/office/drawing/2014/main" id="{3005236E-EE75-1F00-8B1A-6D375CB23BB1}"/>
                    </a:ext>
                  </a:extLst>
                </p:cNvPr>
                <p:cNvSpPr txBox="1">
                  <a:spLocks noRot="1" noChangeAspect="1" noMove="1" noResize="1" noEditPoints="1" noAdjustHandles="1" noChangeArrowheads="1" noChangeShapeType="1" noTextEdit="1"/>
                </p:cNvSpPr>
                <p:nvPr/>
              </p:nvSpPr>
              <p:spPr>
                <a:xfrm>
                  <a:off x="9062219" y="2163125"/>
                  <a:ext cx="553357"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FA16AB0-E10E-9B74-A29D-CE6201BC9EBD}"/>
                    </a:ext>
                  </a:extLst>
                </p:cNvPr>
                <p:cNvSpPr txBox="1"/>
                <p:nvPr/>
              </p:nvSpPr>
              <p:spPr>
                <a:xfrm>
                  <a:off x="8309267"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12" name="TextBox 11">
                  <a:extLst>
                    <a:ext uri="{FF2B5EF4-FFF2-40B4-BE49-F238E27FC236}">
                      <a16:creationId xmlns:a16="http://schemas.microsoft.com/office/drawing/2014/main" id="{DFA16AB0-E10E-9B74-A29D-CE6201BC9EBD}"/>
                    </a:ext>
                  </a:extLst>
                </p:cNvPr>
                <p:cNvSpPr txBox="1">
                  <a:spLocks noRot="1" noChangeAspect="1" noMove="1" noResize="1" noEditPoints="1" noAdjustHandles="1" noChangeArrowheads="1" noChangeShapeType="1" noTextEdit="1"/>
                </p:cNvSpPr>
                <p:nvPr/>
              </p:nvSpPr>
              <p:spPr>
                <a:xfrm>
                  <a:off x="8309267" y="2829140"/>
                  <a:ext cx="553357"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AF62F43-BAFC-7336-5367-87ECFE9680A2}"/>
                    </a:ext>
                  </a:extLst>
                </p:cNvPr>
                <p:cNvSpPr txBox="1"/>
                <p:nvPr/>
              </p:nvSpPr>
              <p:spPr>
                <a:xfrm>
                  <a:off x="9809448"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13" name="TextBox 12">
                  <a:extLst>
                    <a:ext uri="{FF2B5EF4-FFF2-40B4-BE49-F238E27FC236}">
                      <a16:creationId xmlns:a16="http://schemas.microsoft.com/office/drawing/2014/main" id="{5AF62F43-BAFC-7336-5367-87ECFE9680A2}"/>
                    </a:ext>
                  </a:extLst>
                </p:cNvPr>
                <p:cNvSpPr txBox="1">
                  <a:spLocks noRot="1" noChangeAspect="1" noMove="1" noResize="1" noEditPoints="1" noAdjustHandles="1" noChangeArrowheads="1" noChangeShapeType="1" noTextEdit="1"/>
                </p:cNvSpPr>
                <p:nvPr/>
              </p:nvSpPr>
              <p:spPr>
                <a:xfrm>
                  <a:off x="9809448" y="2829140"/>
                  <a:ext cx="553357" cy="369332"/>
                </a:xfrm>
                <a:prstGeom prst="rect">
                  <a:avLst/>
                </a:prstGeom>
                <a:blipFill>
                  <a:blip r:embed="rId5"/>
                  <a:stretch>
                    <a:fillRect/>
                  </a:stretch>
                </a:blipFill>
              </p:spPr>
              <p:txBody>
                <a:bodyPr/>
                <a:lstStyle/>
                <a:p>
                  <a:r>
                    <a:rPr lang="en-DE">
                      <a:noFill/>
                    </a:rPr>
                    <a:t> </a:t>
                  </a:r>
                </a:p>
              </p:txBody>
            </p:sp>
          </mc:Fallback>
        </mc:AlternateContent>
      </p:grpSp>
      <p:grpSp>
        <p:nvGrpSpPr>
          <p:cNvPr id="15" name="Group 14">
            <a:extLst>
              <a:ext uri="{FF2B5EF4-FFF2-40B4-BE49-F238E27FC236}">
                <a16:creationId xmlns:a16="http://schemas.microsoft.com/office/drawing/2014/main" id="{38318B82-8CE4-5F75-7069-8DB0EB708D20}"/>
              </a:ext>
            </a:extLst>
          </p:cNvPr>
          <p:cNvGrpSpPr/>
          <p:nvPr/>
        </p:nvGrpSpPr>
        <p:grpSpPr>
          <a:xfrm>
            <a:off x="9025269" y="3719175"/>
            <a:ext cx="2806408" cy="2185072"/>
            <a:chOff x="542038" y="4165280"/>
            <a:chExt cx="2806408" cy="2185072"/>
          </a:xfrm>
        </p:grpSpPr>
        <p:grpSp>
          <p:nvGrpSpPr>
            <p:cNvPr id="32" name="Group 3">
              <a:extLst>
                <a:ext uri="{FF2B5EF4-FFF2-40B4-BE49-F238E27FC236}">
                  <a16:creationId xmlns:a16="http://schemas.microsoft.com/office/drawing/2014/main" id="{623D8647-B3E5-B23C-76C0-9E9932A98ABC}"/>
                </a:ext>
              </a:extLst>
            </p:cNvPr>
            <p:cNvGrpSpPr>
              <a:grpSpLocks/>
            </p:cNvGrpSpPr>
            <p:nvPr/>
          </p:nvGrpSpPr>
          <p:grpSpPr bwMode="auto">
            <a:xfrm>
              <a:off x="910045" y="4165283"/>
              <a:ext cx="2438400" cy="1828800"/>
              <a:chOff x="960" y="1152"/>
              <a:chExt cx="1536" cy="1152"/>
            </a:xfrm>
          </p:grpSpPr>
          <p:sp>
            <p:nvSpPr>
              <p:cNvPr id="48" name="Rectangle 4">
                <a:extLst>
                  <a:ext uri="{FF2B5EF4-FFF2-40B4-BE49-F238E27FC236}">
                    <a16:creationId xmlns:a16="http://schemas.microsoft.com/office/drawing/2014/main" id="{5372D126-0934-E248-2A6C-780A209A1E9B}"/>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Helvetica" pitchFamily="2" charset="0"/>
                </a:endParaRPr>
              </a:p>
            </p:txBody>
          </p:sp>
          <p:sp>
            <p:nvSpPr>
              <p:cNvPr id="49" name="Line 5">
                <a:extLst>
                  <a:ext uri="{FF2B5EF4-FFF2-40B4-BE49-F238E27FC236}">
                    <a16:creationId xmlns:a16="http://schemas.microsoft.com/office/drawing/2014/main" id="{2E70449B-2243-BD4D-A754-D33D0ACBCB24}"/>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0" name="Line 6">
                <a:extLst>
                  <a:ext uri="{FF2B5EF4-FFF2-40B4-BE49-F238E27FC236}">
                    <a16:creationId xmlns:a16="http://schemas.microsoft.com/office/drawing/2014/main" id="{2190F373-705C-DF7B-5903-E1A29207DC61}"/>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1" name="Line 7">
                <a:extLst>
                  <a:ext uri="{FF2B5EF4-FFF2-40B4-BE49-F238E27FC236}">
                    <a16:creationId xmlns:a16="http://schemas.microsoft.com/office/drawing/2014/main" id="{86590098-031A-275D-1B9A-5687CB203C80}"/>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2" name="Line 8">
                <a:extLst>
                  <a:ext uri="{FF2B5EF4-FFF2-40B4-BE49-F238E27FC236}">
                    <a16:creationId xmlns:a16="http://schemas.microsoft.com/office/drawing/2014/main" id="{A62E76EA-E5E9-5776-9D94-88BCC46B1065}"/>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3" name="Line 9">
                <a:extLst>
                  <a:ext uri="{FF2B5EF4-FFF2-40B4-BE49-F238E27FC236}">
                    <a16:creationId xmlns:a16="http://schemas.microsoft.com/office/drawing/2014/main" id="{F86689CA-CBE2-0610-0808-71A4A231EEB8}"/>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4" name="Rectangle 10">
                <a:extLst>
                  <a:ext uri="{FF2B5EF4-FFF2-40B4-BE49-F238E27FC236}">
                    <a16:creationId xmlns:a16="http://schemas.microsoft.com/office/drawing/2014/main" id="{B8FCBC24-81D0-6FDB-9396-2A1C4DEBFB93}"/>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latin typeface="Helvetica" pitchFamily="2" charset="0"/>
                </a:endParaRPr>
              </a:p>
            </p:txBody>
          </p:sp>
        </p:grpSp>
        <p:sp>
          <p:nvSpPr>
            <p:cNvPr id="34" name="Freeform 11">
              <a:extLst>
                <a:ext uri="{FF2B5EF4-FFF2-40B4-BE49-F238E27FC236}">
                  <a16:creationId xmlns:a16="http://schemas.microsoft.com/office/drawing/2014/main" id="{C4A75406-BD93-17D0-F784-13CE3554D0A8}"/>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35" name="Rectangle 34">
              <a:extLst>
                <a:ext uri="{FF2B5EF4-FFF2-40B4-BE49-F238E27FC236}">
                  <a16:creationId xmlns:a16="http://schemas.microsoft.com/office/drawing/2014/main" id="{9CC363C3-523C-245A-1579-C244B4210DD0}"/>
                </a:ext>
              </a:extLst>
            </p:cNvPr>
            <p:cNvSpPr>
              <a:spLocks noChangeArrowheads="1"/>
            </p:cNvSpPr>
            <p:nvPr/>
          </p:nvSpPr>
          <p:spPr bwMode="auto">
            <a:xfrm>
              <a:off x="2738846" y="416528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dirty="0">
                  <a:solidFill>
                    <a:schemeClr val="bg1"/>
                  </a:solidFill>
                  <a:latin typeface="Helvetica" pitchFamily="2" charset="0"/>
                </a:rPr>
                <a:t>Goal</a:t>
              </a:r>
            </a:p>
          </p:txBody>
        </p:sp>
        <p:sp>
          <p:nvSpPr>
            <p:cNvPr id="36" name="Freeform 11">
              <a:extLst>
                <a:ext uri="{FF2B5EF4-FFF2-40B4-BE49-F238E27FC236}">
                  <a16:creationId xmlns:a16="http://schemas.microsoft.com/office/drawing/2014/main" id="{1910C41C-2519-F7D4-A1CD-3FD91947365D}"/>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37" name="Freeform 11">
              <a:extLst>
                <a:ext uri="{FF2B5EF4-FFF2-40B4-BE49-F238E27FC236}">
                  <a16:creationId xmlns:a16="http://schemas.microsoft.com/office/drawing/2014/main" id="{AACE8457-999F-68C5-A9EC-627B4CD63F0C}"/>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41" name="Text Box 18">
              <a:extLst>
                <a:ext uri="{FF2B5EF4-FFF2-40B4-BE49-F238E27FC236}">
                  <a16:creationId xmlns:a16="http://schemas.microsoft.com/office/drawing/2014/main" id="{41CD9C51-9BE3-E20A-D5CD-E3CB4F93FCC8}"/>
                </a:ext>
              </a:extLst>
            </p:cNvPr>
            <p:cNvSpPr txBox="1">
              <a:spLocks noChangeArrowheads="1"/>
            </p:cNvSpPr>
            <p:nvPr/>
          </p:nvSpPr>
          <p:spPr bwMode="auto">
            <a:xfrm>
              <a:off x="542038" y="49142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42" name="Text Box 19">
              <a:extLst>
                <a:ext uri="{FF2B5EF4-FFF2-40B4-BE49-F238E27FC236}">
                  <a16:creationId xmlns:a16="http://schemas.microsoft.com/office/drawing/2014/main" id="{262FDE32-312B-EF9A-1679-10209B86A07A}"/>
                </a:ext>
              </a:extLst>
            </p:cNvPr>
            <p:cNvSpPr txBox="1">
              <a:spLocks noChangeArrowheads="1"/>
            </p:cNvSpPr>
            <p:nvPr/>
          </p:nvSpPr>
          <p:spPr bwMode="auto">
            <a:xfrm>
              <a:off x="542038" y="4304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43" name="Text Box 20">
              <a:extLst>
                <a:ext uri="{FF2B5EF4-FFF2-40B4-BE49-F238E27FC236}">
                  <a16:creationId xmlns:a16="http://schemas.microsoft.com/office/drawing/2014/main" id="{05844F78-6B9F-39EC-6BD1-1567E39903FE}"/>
                </a:ext>
              </a:extLst>
            </p:cNvPr>
            <p:cNvSpPr txBox="1">
              <a:spLocks noChangeArrowheads="1"/>
            </p:cNvSpPr>
            <p:nvPr/>
          </p:nvSpPr>
          <p:spPr bwMode="auto">
            <a:xfrm>
              <a:off x="542038" y="5447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sp>
          <p:nvSpPr>
            <p:cNvPr id="44" name="Text Box 21">
              <a:extLst>
                <a:ext uri="{FF2B5EF4-FFF2-40B4-BE49-F238E27FC236}">
                  <a16:creationId xmlns:a16="http://schemas.microsoft.com/office/drawing/2014/main" id="{CF519E6E-75CF-01A0-3B90-BFB949C1D65F}"/>
                </a:ext>
              </a:extLst>
            </p:cNvPr>
            <p:cNvSpPr txBox="1">
              <a:spLocks noChangeArrowheads="1"/>
            </p:cNvSpPr>
            <p:nvPr/>
          </p:nvSpPr>
          <p:spPr bwMode="auto">
            <a:xfrm>
              <a:off x="29042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4</a:t>
              </a:r>
            </a:p>
          </p:txBody>
        </p:sp>
        <p:sp>
          <p:nvSpPr>
            <p:cNvPr id="45" name="Text Box 22">
              <a:extLst>
                <a:ext uri="{FF2B5EF4-FFF2-40B4-BE49-F238E27FC236}">
                  <a16:creationId xmlns:a16="http://schemas.microsoft.com/office/drawing/2014/main" id="{1F62136E-BB2D-A084-CE12-2E65FBBEB732}"/>
                </a:ext>
              </a:extLst>
            </p:cNvPr>
            <p:cNvSpPr txBox="1">
              <a:spLocks noChangeArrowheads="1"/>
            </p:cNvSpPr>
            <p:nvPr/>
          </p:nvSpPr>
          <p:spPr bwMode="auto">
            <a:xfrm>
              <a:off x="22946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46" name="Text Box 23">
              <a:extLst>
                <a:ext uri="{FF2B5EF4-FFF2-40B4-BE49-F238E27FC236}">
                  <a16:creationId xmlns:a16="http://schemas.microsoft.com/office/drawing/2014/main" id="{B308EB26-ED05-64E7-882E-18DCA1CFDEF4}"/>
                </a:ext>
              </a:extLst>
            </p:cNvPr>
            <p:cNvSpPr txBox="1">
              <a:spLocks noChangeArrowheads="1"/>
            </p:cNvSpPr>
            <p:nvPr/>
          </p:nvSpPr>
          <p:spPr bwMode="auto">
            <a:xfrm>
              <a:off x="16850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47" name="Text Box 24">
              <a:extLst>
                <a:ext uri="{FF2B5EF4-FFF2-40B4-BE49-F238E27FC236}">
                  <a16:creationId xmlns:a16="http://schemas.microsoft.com/office/drawing/2014/main" id="{43192B05-8B82-8678-BEEB-999472DBA61E}"/>
                </a:ext>
              </a:extLst>
            </p:cNvPr>
            <p:cNvSpPr txBox="1">
              <a:spLocks noChangeArrowheads="1"/>
            </p:cNvSpPr>
            <p:nvPr/>
          </p:nvSpPr>
          <p:spPr bwMode="auto">
            <a:xfrm>
              <a:off x="10754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grpSp>
      <p:grpSp>
        <p:nvGrpSpPr>
          <p:cNvPr id="55" name="Group 54">
            <a:extLst>
              <a:ext uri="{FF2B5EF4-FFF2-40B4-BE49-F238E27FC236}">
                <a16:creationId xmlns:a16="http://schemas.microsoft.com/office/drawing/2014/main" id="{AA838EE1-A536-9275-411B-1283E660295C}"/>
              </a:ext>
            </a:extLst>
          </p:cNvPr>
          <p:cNvGrpSpPr/>
          <p:nvPr/>
        </p:nvGrpSpPr>
        <p:grpSpPr>
          <a:xfrm>
            <a:off x="5338006" y="3869290"/>
            <a:ext cx="2205597" cy="1176526"/>
            <a:chOff x="5191124" y="3936144"/>
            <a:chExt cx="2205597" cy="1176526"/>
          </a:xfrm>
        </p:grpSpPr>
        <p:sp>
          <p:nvSpPr>
            <p:cNvPr id="56" name="Text Box 26">
              <a:extLst>
                <a:ext uri="{FF2B5EF4-FFF2-40B4-BE49-F238E27FC236}">
                  <a16:creationId xmlns:a16="http://schemas.microsoft.com/office/drawing/2014/main" id="{E6A4065C-9ECB-332E-65B9-EC71C649D097}"/>
                </a:ext>
              </a:extLst>
            </p:cNvPr>
            <p:cNvSpPr txBox="1">
              <a:spLocks noChangeArrowheads="1"/>
            </p:cNvSpPr>
            <p:nvPr/>
          </p:nvSpPr>
          <p:spPr bwMode="auto">
            <a:xfrm>
              <a:off x="6715124" y="4712560"/>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[4,2]</a:t>
              </a:r>
            </a:p>
          </p:txBody>
        </p:sp>
        <p:sp>
          <p:nvSpPr>
            <p:cNvPr id="57" name="Text Box 27">
              <a:extLst>
                <a:ext uri="{FF2B5EF4-FFF2-40B4-BE49-F238E27FC236}">
                  <a16:creationId xmlns:a16="http://schemas.microsoft.com/office/drawing/2014/main" id="{412E4EF5-4CB7-65BB-6C55-57C00796699C}"/>
                </a:ext>
              </a:extLst>
            </p:cNvPr>
            <p:cNvSpPr txBox="1">
              <a:spLocks noChangeArrowheads="1"/>
            </p:cNvSpPr>
            <p:nvPr/>
          </p:nvSpPr>
          <p:spPr bwMode="auto">
            <a:xfrm>
              <a:off x="5953124" y="4712560"/>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[3,3]</a:t>
              </a:r>
            </a:p>
          </p:txBody>
        </p:sp>
        <p:sp>
          <p:nvSpPr>
            <p:cNvPr id="58" name="Text Box 28">
              <a:extLst>
                <a:ext uri="{FF2B5EF4-FFF2-40B4-BE49-F238E27FC236}">
                  <a16:creationId xmlns:a16="http://schemas.microsoft.com/office/drawing/2014/main" id="{EDD411DB-35C6-3A99-BEFA-15E8F7E238B0}"/>
                </a:ext>
              </a:extLst>
            </p:cNvPr>
            <p:cNvSpPr txBox="1">
              <a:spLocks noChangeArrowheads="1"/>
            </p:cNvSpPr>
            <p:nvPr/>
          </p:nvSpPr>
          <p:spPr bwMode="auto">
            <a:xfrm>
              <a:off x="5191124" y="4712560"/>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[3,2]</a:t>
              </a:r>
            </a:p>
          </p:txBody>
        </p:sp>
        <p:sp>
          <p:nvSpPr>
            <p:cNvPr id="59" name="Line 29">
              <a:extLst>
                <a:ext uri="{FF2B5EF4-FFF2-40B4-BE49-F238E27FC236}">
                  <a16:creationId xmlns:a16="http://schemas.microsoft.com/office/drawing/2014/main" id="{ED135822-A55A-08CE-EFEE-45158EF25656}"/>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60" name="Line 30">
              <a:extLst>
                <a:ext uri="{FF2B5EF4-FFF2-40B4-BE49-F238E27FC236}">
                  <a16:creationId xmlns:a16="http://schemas.microsoft.com/office/drawing/2014/main" id="{3633C564-CD54-727D-AE35-43AFEDC355D9}"/>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61" name="Line 31">
              <a:extLst>
                <a:ext uri="{FF2B5EF4-FFF2-40B4-BE49-F238E27FC236}">
                  <a16:creationId xmlns:a16="http://schemas.microsoft.com/office/drawing/2014/main" id="{5189AB0B-0DED-3D66-75BA-2EFBCF70264E}"/>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601" name="Text Box 21">
              <a:extLst>
                <a:ext uri="{FF2B5EF4-FFF2-40B4-BE49-F238E27FC236}">
                  <a16:creationId xmlns:a16="http://schemas.microsoft.com/office/drawing/2014/main" id="{7856F923-1F46-6EBF-A778-E5267A497872}"/>
                </a:ext>
              </a:extLst>
            </p:cNvPr>
            <p:cNvSpPr txBox="1">
              <a:spLocks noChangeArrowheads="1"/>
            </p:cNvSpPr>
            <p:nvPr/>
          </p:nvSpPr>
          <p:spPr bwMode="auto">
            <a:xfrm>
              <a:off x="6001339" y="3936144"/>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[3,2]</a:t>
              </a:r>
            </a:p>
          </p:txBody>
        </p:sp>
      </p:grpSp>
    </p:spTree>
    <p:extLst>
      <p:ext uri="{BB962C8B-B14F-4D97-AF65-F5344CB8AC3E}">
        <p14:creationId xmlns:p14="http://schemas.microsoft.com/office/powerpoint/2010/main" val="3240166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a:t>Sequence of Actions</a:t>
            </a:r>
            <a:endParaRPr lang="en-US" dirty="0"/>
          </a:p>
        </p:txBody>
      </p:sp>
      <p:sp>
        <p:nvSpPr>
          <p:cNvPr id="4" name="Footer Placeholder 3">
            <a:extLst>
              <a:ext uri="{FF2B5EF4-FFF2-40B4-BE49-F238E27FC236}">
                <a16:creationId xmlns:a16="http://schemas.microsoft.com/office/drawing/2014/main" id="{1AC584E1-ACF7-CAD3-F787-10BBB23C46D0}"/>
              </a:ext>
            </a:extLst>
          </p:cNvPr>
          <p:cNvSpPr>
            <a:spLocks noGrp="1"/>
          </p:cNvSpPr>
          <p:nvPr>
            <p:ph type="ftr" sz="quarter" idx="10"/>
          </p:nvPr>
        </p:nvSpPr>
        <p:spPr/>
        <p:txBody>
          <a:bodyPr/>
          <a:lstStyle/>
          <a:p>
            <a:r>
              <a:rPr lang="en-GB"/>
              <a:t>Marcel Gehrke</a:t>
            </a:r>
          </a:p>
        </p:txBody>
      </p:sp>
      <p:sp>
        <p:nvSpPr>
          <p:cNvPr id="15" name="Slide Number Placeholder 14">
            <a:extLst>
              <a:ext uri="{FF2B5EF4-FFF2-40B4-BE49-F238E27FC236}">
                <a16:creationId xmlns:a16="http://schemas.microsoft.com/office/drawing/2014/main" id="{3650A77A-DE23-F66D-98A1-DA219C9ED9BD}"/>
              </a:ext>
            </a:extLst>
          </p:cNvPr>
          <p:cNvSpPr>
            <a:spLocks noGrp="1"/>
          </p:cNvSpPr>
          <p:nvPr>
            <p:ph type="sldNum" sz="quarter" idx="11"/>
          </p:nvPr>
        </p:nvSpPr>
        <p:spPr/>
        <p:txBody>
          <a:bodyPr/>
          <a:lstStyle/>
          <a:p>
            <a:fld id="{67C9959E-8E6B-B04C-9955-EA096F41CA7A}" type="slidenum">
              <a:rPr lang="en-GB" smtClean="0"/>
              <a:t>27</a:t>
            </a:fld>
            <a:endParaRPr lang="en-GB"/>
          </a:p>
        </p:txBody>
      </p:sp>
      <p:sp>
        <p:nvSpPr>
          <p:cNvPr id="3" name="Date Placeholder 2">
            <a:extLst>
              <a:ext uri="{FF2B5EF4-FFF2-40B4-BE49-F238E27FC236}">
                <a16:creationId xmlns:a16="http://schemas.microsoft.com/office/drawing/2014/main" id="{87BD647C-753C-77CD-3FCF-1063DA5CBBD4}"/>
              </a:ext>
            </a:extLst>
          </p:cNvPr>
          <p:cNvSpPr>
            <a:spLocks noGrp="1"/>
          </p:cNvSpPr>
          <p:nvPr>
            <p:ph type="dt" sz="half" idx="12"/>
          </p:nvPr>
        </p:nvSpPr>
        <p:spPr/>
        <p:txBody>
          <a:bodyPr/>
          <a:lstStyle/>
          <a:p>
            <a:r>
              <a:rPr lang="de-DE"/>
              <a:t>Foundation</a:t>
            </a:r>
            <a:endParaRPr lang="de-DE"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type="body" sz="quarter" idx="13"/>
          </p:nvPr>
        </p:nvSpPr>
        <p:spPr/>
        <p:txBody>
          <a:bodyPr>
            <a:normAutofit/>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the </a:t>
            </a:r>
            <a:r>
              <a:rPr lang="en-US" dirty="0">
                <a:solidFill>
                  <a:schemeClr val="accent1"/>
                </a:solidFill>
              </a:rPr>
              <a:t>transition model</a:t>
            </a:r>
            <a:r>
              <a:rPr lang="en-US" dirty="0"/>
              <a:t> for each action is (pictured):</a:t>
            </a:r>
          </a:p>
          <a:p>
            <a:r>
              <a:rPr lang="en-US" dirty="0"/>
              <a:t>Current position: [3,2]</a:t>
            </a:r>
          </a:p>
          <a:p>
            <a:r>
              <a:rPr lang="en-US" dirty="0"/>
              <a:t>Planned sequence of actions: (U, R)</a:t>
            </a:r>
          </a:p>
          <a:p>
            <a:pPr lvl="1"/>
            <a:r>
              <a:rPr lang="en-US" dirty="0"/>
              <a:t>U has been executed</a:t>
            </a:r>
          </a:p>
          <a:p>
            <a:pPr lvl="1"/>
            <a:r>
              <a:rPr lang="en-US" dirty="0"/>
              <a:t>R is executed</a:t>
            </a:r>
          </a:p>
        </p:txBody>
      </p:sp>
      <p:grpSp>
        <p:nvGrpSpPr>
          <p:cNvPr id="6" name="Group 5">
            <a:extLst>
              <a:ext uri="{FF2B5EF4-FFF2-40B4-BE49-F238E27FC236}">
                <a16:creationId xmlns:a16="http://schemas.microsoft.com/office/drawing/2014/main" id="{C5F07AC2-45F5-AB46-9716-8E547CEC0455}"/>
              </a:ext>
            </a:extLst>
          </p:cNvPr>
          <p:cNvGrpSpPr/>
          <p:nvPr/>
        </p:nvGrpSpPr>
        <p:grpSpPr>
          <a:xfrm>
            <a:off x="9025269" y="3719175"/>
            <a:ext cx="2806408" cy="2185072"/>
            <a:chOff x="542038" y="4165280"/>
            <a:chExt cx="2806408" cy="2185072"/>
          </a:xfrm>
        </p:grpSpPr>
        <p:grpSp>
          <p:nvGrpSpPr>
            <p:cNvPr id="23554" name="Group 3"/>
            <p:cNvGrpSpPr>
              <a:grpSpLocks/>
            </p:cNvGrpSpPr>
            <p:nvPr/>
          </p:nvGrpSpPr>
          <p:grpSpPr bwMode="auto">
            <a:xfrm>
              <a:off x="910045" y="4165283"/>
              <a:ext cx="2438400" cy="1828800"/>
              <a:chOff x="960" y="1152"/>
              <a:chExt cx="1536" cy="1152"/>
            </a:xfrm>
          </p:grpSpPr>
          <p:sp>
            <p:nvSpPr>
              <p:cNvPr id="23557" name="Rectangle 4"/>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Helvetica" pitchFamily="2" charset="0"/>
                </a:endParaRPr>
              </a:p>
            </p:txBody>
          </p:sp>
          <p:sp>
            <p:nvSpPr>
              <p:cNvPr id="23558" name="Line 5"/>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3559" name="Line 6"/>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3560" name="Line 7"/>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3561" name="Line 8"/>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3562" name="Line 9"/>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3563" name="Rectangle 10"/>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latin typeface="Helvetica" pitchFamily="2" charset="0"/>
                </a:endParaRPr>
              </a:p>
            </p:txBody>
          </p:sp>
        </p:grpSp>
        <p:sp>
          <p:nvSpPr>
            <p:cNvPr id="23555" name="Freeform 11"/>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14" name="Rectangle 13">
              <a:extLst>
                <a:ext uri="{FF2B5EF4-FFF2-40B4-BE49-F238E27FC236}">
                  <a16:creationId xmlns:a16="http://schemas.microsoft.com/office/drawing/2014/main" id="{CFAD097F-AD3B-A14D-B2EB-5BF76AC0982D}"/>
                </a:ext>
              </a:extLst>
            </p:cNvPr>
            <p:cNvSpPr>
              <a:spLocks noChangeArrowheads="1"/>
            </p:cNvSpPr>
            <p:nvPr/>
          </p:nvSpPr>
          <p:spPr bwMode="auto">
            <a:xfrm>
              <a:off x="2738846" y="416528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dirty="0">
                  <a:solidFill>
                    <a:schemeClr val="bg1"/>
                  </a:solidFill>
                  <a:latin typeface="Helvetica" pitchFamily="2" charset="0"/>
                </a:rPr>
                <a:t>Goal</a:t>
              </a:r>
            </a:p>
          </p:txBody>
        </p:sp>
        <p:sp>
          <p:nvSpPr>
            <p:cNvPr id="23" name="Freeform 11">
              <a:extLst>
                <a:ext uri="{FF2B5EF4-FFF2-40B4-BE49-F238E27FC236}">
                  <a16:creationId xmlns:a16="http://schemas.microsoft.com/office/drawing/2014/main" id="{9545B32C-443A-C746-9EE9-5DFAD2499935}"/>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24" name="Freeform 11">
              <a:extLst>
                <a:ext uri="{FF2B5EF4-FFF2-40B4-BE49-F238E27FC236}">
                  <a16:creationId xmlns:a16="http://schemas.microsoft.com/office/drawing/2014/main" id="{31519ADA-191C-304D-A1D1-373C6DCE477F}"/>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41" name="Freeform 11">
              <a:extLst>
                <a:ext uri="{FF2B5EF4-FFF2-40B4-BE49-F238E27FC236}">
                  <a16:creationId xmlns:a16="http://schemas.microsoft.com/office/drawing/2014/main" id="{79270452-1562-514A-9FA3-312036E94521}"/>
                </a:ext>
              </a:extLst>
            </p:cNvPr>
            <p:cNvSpPr>
              <a:spLocks/>
            </p:cNvSpPr>
            <p:nvPr/>
          </p:nvSpPr>
          <p:spPr bwMode="auto">
            <a:xfrm>
              <a:off x="2885255" y="4348156"/>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42" name="Freeform 11">
              <a:extLst>
                <a:ext uri="{FF2B5EF4-FFF2-40B4-BE49-F238E27FC236}">
                  <a16:creationId xmlns:a16="http://schemas.microsoft.com/office/drawing/2014/main" id="{6CFF4793-A1D9-F846-AC0F-D6E7DD369EF2}"/>
                </a:ext>
              </a:extLst>
            </p:cNvPr>
            <p:cNvSpPr>
              <a:spLocks/>
            </p:cNvSpPr>
            <p:nvPr/>
          </p:nvSpPr>
          <p:spPr bwMode="auto">
            <a:xfrm>
              <a:off x="2275654" y="553510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43" name="Freeform 11">
              <a:extLst>
                <a:ext uri="{FF2B5EF4-FFF2-40B4-BE49-F238E27FC236}">
                  <a16:creationId xmlns:a16="http://schemas.microsoft.com/office/drawing/2014/main" id="{5515A130-AFAC-1340-A5B4-578D29A299E0}"/>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44" name="Text Box 18">
              <a:extLst>
                <a:ext uri="{FF2B5EF4-FFF2-40B4-BE49-F238E27FC236}">
                  <a16:creationId xmlns:a16="http://schemas.microsoft.com/office/drawing/2014/main" id="{685C399F-9F40-2E46-83D6-99F1AF551609}"/>
                </a:ext>
              </a:extLst>
            </p:cNvPr>
            <p:cNvSpPr txBox="1">
              <a:spLocks noChangeArrowheads="1"/>
            </p:cNvSpPr>
            <p:nvPr/>
          </p:nvSpPr>
          <p:spPr bwMode="auto">
            <a:xfrm>
              <a:off x="542038" y="49142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45" name="Text Box 19">
              <a:extLst>
                <a:ext uri="{FF2B5EF4-FFF2-40B4-BE49-F238E27FC236}">
                  <a16:creationId xmlns:a16="http://schemas.microsoft.com/office/drawing/2014/main" id="{64475A00-F09D-AE41-A0DA-AE4F495ED087}"/>
                </a:ext>
              </a:extLst>
            </p:cNvPr>
            <p:cNvSpPr txBox="1">
              <a:spLocks noChangeArrowheads="1"/>
            </p:cNvSpPr>
            <p:nvPr/>
          </p:nvSpPr>
          <p:spPr bwMode="auto">
            <a:xfrm>
              <a:off x="542038" y="4304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46" name="Text Box 20">
              <a:extLst>
                <a:ext uri="{FF2B5EF4-FFF2-40B4-BE49-F238E27FC236}">
                  <a16:creationId xmlns:a16="http://schemas.microsoft.com/office/drawing/2014/main" id="{A34E07B2-BEC2-434F-8ABD-0DFF58D213B1}"/>
                </a:ext>
              </a:extLst>
            </p:cNvPr>
            <p:cNvSpPr txBox="1">
              <a:spLocks noChangeArrowheads="1"/>
            </p:cNvSpPr>
            <p:nvPr/>
          </p:nvSpPr>
          <p:spPr bwMode="auto">
            <a:xfrm>
              <a:off x="542038" y="5447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sp>
          <p:nvSpPr>
            <p:cNvPr id="47" name="Text Box 21">
              <a:extLst>
                <a:ext uri="{FF2B5EF4-FFF2-40B4-BE49-F238E27FC236}">
                  <a16:creationId xmlns:a16="http://schemas.microsoft.com/office/drawing/2014/main" id="{D61C234E-8103-E943-BE4B-DF31C15B683E}"/>
                </a:ext>
              </a:extLst>
            </p:cNvPr>
            <p:cNvSpPr txBox="1">
              <a:spLocks noChangeArrowheads="1"/>
            </p:cNvSpPr>
            <p:nvPr/>
          </p:nvSpPr>
          <p:spPr bwMode="auto">
            <a:xfrm>
              <a:off x="29042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4</a:t>
              </a:r>
            </a:p>
          </p:txBody>
        </p:sp>
        <p:sp>
          <p:nvSpPr>
            <p:cNvPr id="48" name="Text Box 22">
              <a:extLst>
                <a:ext uri="{FF2B5EF4-FFF2-40B4-BE49-F238E27FC236}">
                  <a16:creationId xmlns:a16="http://schemas.microsoft.com/office/drawing/2014/main" id="{4F155666-EB02-D44D-B3A2-F9B5E0208B02}"/>
                </a:ext>
              </a:extLst>
            </p:cNvPr>
            <p:cNvSpPr txBox="1">
              <a:spLocks noChangeArrowheads="1"/>
            </p:cNvSpPr>
            <p:nvPr/>
          </p:nvSpPr>
          <p:spPr bwMode="auto">
            <a:xfrm>
              <a:off x="22946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49" name="Text Box 23">
              <a:extLst>
                <a:ext uri="{FF2B5EF4-FFF2-40B4-BE49-F238E27FC236}">
                  <a16:creationId xmlns:a16="http://schemas.microsoft.com/office/drawing/2014/main" id="{23511B73-4992-D842-A848-0CFEE29796DA}"/>
                </a:ext>
              </a:extLst>
            </p:cNvPr>
            <p:cNvSpPr txBox="1">
              <a:spLocks noChangeArrowheads="1"/>
            </p:cNvSpPr>
            <p:nvPr/>
          </p:nvSpPr>
          <p:spPr bwMode="auto">
            <a:xfrm>
              <a:off x="16850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50" name="Text Box 24">
              <a:extLst>
                <a:ext uri="{FF2B5EF4-FFF2-40B4-BE49-F238E27FC236}">
                  <a16:creationId xmlns:a16="http://schemas.microsoft.com/office/drawing/2014/main" id="{0BC04CFA-E576-2C43-A001-4701D1A4528E}"/>
                </a:ext>
              </a:extLst>
            </p:cNvPr>
            <p:cNvSpPr txBox="1">
              <a:spLocks noChangeArrowheads="1"/>
            </p:cNvSpPr>
            <p:nvPr/>
          </p:nvSpPr>
          <p:spPr bwMode="auto">
            <a:xfrm>
              <a:off x="10754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grpSp>
      <p:grpSp>
        <p:nvGrpSpPr>
          <p:cNvPr id="5" name="Group 4">
            <a:extLst>
              <a:ext uri="{FF2B5EF4-FFF2-40B4-BE49-F238E27FC236}">
                <a16:creationId xmlns:a16="http://schemas.microsoft.com/office/drawing/2014/main" id="{793F6C20-36D1-664D-BBA8-C8747E2A3194}"/>
              </a:ext>
            </a:extLst>
          </p:cNvPr>
          <p:cNvGrpSpPr/>
          <p:nvPr/>
        </p:nvGrpSpPr>
        <p:grpSpPr>
          <a:xfrm>
            <a:off x="4204531" y="3869290"/>
            <a:ext cx="4491038" cy="2038526"/>
            <a:chOff x="4057649" y="3936144"/>
            <a:chExt cx="4491038" cy="2038526"/>
          </a:xfrm>
        </p:grpSpPr>
        <p:sp>
          <p:nvSpPr>
            <p:cNvPr id="16" name="Text Box 26">
              <a:extLst>
                <a:ext uri="{FF2B5EF4-FFF2-40B4-BE49-F238E27FC236}">
                  <a16:creationId xmlns:a16="http://schemas.microsoft.com/office/drawing/2014/main" id="{606882F2-25F8-0E4A-BEB6-44FDFB7CE6E5}"/>
                </a:ext>
              </a:extLst>
            </p:cNvPr>
            <p:cNvSpPr txBox="1">
              <a:spLocks noChangeArrowheads="1"/>
            </p:cNvSpPr>
            <p:nvPr/>
          </p:nvSpPr>
          <p:spPr bwMode="auto">
            <a:xfrm>
              <a:off x="6715124" y="4712560"/>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[4,2]</a:t>
              </a:r>
            </a:p>
          </p:txBody>
        </p:sp>
        <p:sp>
          <p:nvSpPr>
            <p:cNvPr id="17" name="Text Box 27">
              <a:extLst>
                <a:ext uri="{FF2B5EF4-FFF2-40B4-BE49-F238E27FC236}">
                  <a16:creationId xmlns:a16="http://schemas.microsoft.com/office/drawing/2014/main" id="{671BFD41-DA73-8E45-AC82-D617504F2565}"/>
                </a:ext>
              </a:extLst>
            </p:cNvPr>
            <p:cNvSpPr txBox="1">
              <a:spLocks noChangeArrowheads="1"/>
            </p:cNvSpPr>
            <p:nvPr/>
          </p:nvSpPr>
          <p:spPr bwMode="auto">
            <a:xfrm>
              <a:off x="5953124" y="4712560"/>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[3,3]</a:t>
              </a:r>
            </a:p>
          </p:txBody>
        </p:sp>
        <p:sp>
          <p:nvSpPr>
            <p:cNvPr id="18" name="Text Box 28">
              <a:extLst>
                <a:ext uri="{FF2B5EF4-FFF2-40B4-BE49-F238E27FC236}">
                  <a16:creationId xmlns:a16="http://schemas.microsoft.com/office/drawing/2014/main" id="{7DA7EC11-4994-3941-836D-1CDC73101133}"/>
                </a:ext>
              </a:extLst>
            </p:cNvPr>
            <p:cNvSpPr txBox="1">
              <a:spLocks noChangeArrowheads="1"/>
            </p:cNvSpPr>
            <p:nvPr/>
          </p:nvSpPr>
          <p:spPr bwMode="auto">
            <a:xfrm>
              <a:off x="5191124" y="4712560"/>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[3,2]</a:t>
              </a:r>
            </a:p>
          </p:txBody>
        </p:sp>
        <p:sp>
          <p:nvSpPr>
            <p:cNvPr id="20" name="Line 29">
              <a:extLst>
                <a:ext uri="{FF2B5EF4-FFF2-40B4-BE49-F238E27FC236}">
                  <a16:creationId xmlns:a16="http://schemas.microsoft.com/office/drawing/2014/main" id="{CEF72B49-4CAA-B645-95FB-BE622D2D8CEE}"/>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1" name="Line 30">
              <a:extLst>
                <a:ext uri="{FF2B5EF4-FFF2-40B4-BE49-F238E27FC236}">
                  <a16:creationId xmlns:a16="http://schemas.microsoft.com/office/drawing/2014/main" id="{7CDF4B26-F47B-284E-B571-2894446D9D5B}"/>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2" name="Line 31">
              <a:extLst>
                <a:ext uri="{FF2B5EF4-FFF2-40B4-BE49-F238E27FC236}">
                  <a16:creationId xmlns:a16="http://schemas.microsoft.com/office/drawing/2014/main" id="{BD6E67D0-CAD4-E944-95F6-CEC24EDD7A1C}"/>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grpSp>
          <p:nvGrpSpPr>
            <p:cNvPr id="25" name="Group 35">
              <a:extLst>
                <a:ext uri="{FF2B5EF4-FFF2-40B4-BE49-F238E27FC236}">
                  <a16:creationId xmlns:a16="http://schemas.microsoft.com/office/drawing/2014/main" id="{E3163E90-41F1-F249-B732-12CDA19F8C00}"/>
                </a:ext>
              </a:extLst>
            </p:cNvPr>
            <p:cNvGrpSpPr>
              <a:grpSpLocks/>
            </p:cNvGrpSpPr>
            <p:nvPr/>
          </p:nvGrpSpPr>
          <p:grpSpPr bwMode="auto">
            <a:xfrm>
              <a:off x="4057649" y="5574620"/>
              <a:ext cx="4491038" cy="400050"/>
              <a:chOff x="2400" y="1920"/>
              <a:chExt cx="2829" cy="252"/>
            </a:xfrm>
          </p:grpSpPr>
          <p:sp>
            <p:nvSpPr>
              <p:cNvPr id="26" name="Text Box 36">
                <a:extLst>
                  <a:ext uri="{FF2B5EF4-FFF2-40B4-BE49-F238E27FC236}">
                    <a16:creationId xmlns:a16="http://schemas.microsoft.com/office/drawing/2014/main" id="{E46EDFC6-562E-204D-8568-B3AFC6C27A3E}"/>
                  </a:ext>
                </a:extLst>
              </p:cNvPr>
              <p:cNvSpPr txBox="1">
                <a:spLocks noChangeArrowheads="1"/>
              </p:cNvSpPr>
              <p:nvPr/>
            </p:nvSpPr>
            <p:spPr bwMode="auto">
              <a:xfrm>
                <a:off x="336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[3,3]</a:t>
                </a:r>
              </a:p>
            </p:txBody>
          </p:sp>
          <p:sp>
            <p:nvSpPr>
              <p:cNvPr id="27" name="Text Box 37">
                <a:extLst>
                  <a:ext uri="{FF2B5EF4-FFF2-40B4-BE49-F238E27FC236}">
                    <a16:creationId xmlns:a16="http://schemas.microsoft.com/office/drawing/2014/main" id="{FFAD31E9-05D0-1540-8666-085C56978330}"/>
                  </a:ext>
                </a:extLst>
              </p:cNvPr>
              <p:cNvSpPr txBox="1">
                <a:spLocks noChangeArrowheads="1"/>
              </p:cNvSpPr>
              <p:nvPr/>
            </p:nvSpPr>
            <p:spPr bwMode="auto">
              <a:xfrm>
                <a:off x="288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[3,2]</a:t>
                </a:r>
              </a:p>
            </p:txBody>
          </p:sp>
          <p:sp>
            <p:nvSpPr>
              <p:cNvPr id="28" name="Text Box 38">
                <a:extLst>
                  <a:ext uri="{FF2B5EF4-FFF2-40B4-BE49-F238E27FC236}">
                    <a16:creationId xmlns:a16="http://schemas.microsoft.com/office/drawing/2014/main" id="{0C268DEE-A15F-DC4C-8957-905AC5EC7D1C}"/>
                  </a:ext>
                </a:extLst>
              </p:cNvPr>
              <p:cNvSpPr txBox="1">
                <a:spLocks noChangeArrowheads="1"/>
              </p:cNvSpPr>
              <p:nvPr/>
            </p:nvSpPr>
            <p:spPr bwMode="auto">
              <a:xfrm>
                <a:off x="384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[4,1]</a:t>
                </a:r>
              </a:p>
            </p:txBody>
          </p:sp>
          <p:sp>
            <p:nvSpPr>
              <p:cNvPr id="29" name="Text Box 39">
                <a:extLst>
                  <a:ext uri="{FF2B5EF4-FFF2-40B4-BE49-F238E27FC236}">
                    <a16:creationId xmlns:a16="http://schemas.microsoft.com/office/drawing/2014/main" id="{0075B18C-97E5-ED4E-8127-25C3651F8D7B}"/>
                  </a:ext>
                </a:extLst>
              </p:cNvPr>
              <p:cNvSpPr txBox="1">
                <a:spLocks noChangeArrowheads="1"/>
              </p:cNvSpPr>
              <p:nvPr/>
            </p:nvSpPr>
            <p:spPr bwMode="auto">
              <a:xfrm>
                <a:off x="432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[4,2]</a:t>
                </a:r>
              </a:p>
            </p:txBody>
          </p:sp>
          <p:sp>
            <p:nvSpPr>
              <p:cNvPr id="30" name="Text Box 40">
                <a:extLst>
                  <a:ext uri="{FF2B5EF4-FFF2-40B4-BE49-F238E27FC236}">
                    <a16:creationId xmlns:a16="http://schemas.microsoft.com/office/drawing/2014/main" id="{57FF03A4-E17A-A84A-89DB-225753A0E179}"/>
                  </a:ext>
                </a:extLst>
              </p:cNvPr>
              <p:cNvSpPr txBox="1">
                <a:spLocks noChangeArrowheads="1"/>
              </p:cNvSpPr>
              <p:nvPr/>
            </p:nvSpPr>
            <p:spPr bwMode="auto">
              <a:xfrm>
                <a:off x="480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chemeClr val="accent6"/>
                    </a:solidFill>
                    <a:latin typeface="Helvetica" pitchFamily="2" charset="0"/>
                  </a:rPr>
                  <a:t>[4,3]</a:t>
                </a:r>
              </a:p>
            </p:txBody>
          </p:sp>
          <p:sp>
            <p:nvSpPr>
              <p:cNvPr id="31" name="Text Box 41">
                <a:extLst>
                  <a:ext uri="{FF2B5EF4-FFF2-40B4-BE49-F238E27FC236}">
                    <a16:creationId xmlns:a16="http://schemas.microsoft.com/office/drawing/2014/main" id="{15F2E02B-A752-5A4B-A0C0-6A49CE6F819B}"/>
                  </a:ext>
                </a:extLst>
              </p:cNvPr>
              <p:cNvSpPr txBox="1">
                <a:spLocks noChangeArrowheads="1"/>
              </p:cNvSpPr>
              <p:nvPr/>
            </p:nvSpPr>
            <p:spPr bwMode="auto">
              <a:xfrm>
                <a:off x="240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[3,1]</a:t>
                </a:r>
              </a:p>
            </p:txBody>
          </p:sp>
        </p:grpSp>
        <p:sp>
          <p:nvSpPr>
            <p:cNvPr id="32" name="Line 42">
              <a:extLst>
                <a:ext uri="{FF2B5EF4-FFF2-40B4-BE49-F238E27FC236}">
                  <a16:creationId xmlns:a16="http://schemas.microsoft.com/office/drawing/2014/main" id="{6CF966E2-F51E-B845-B304-82C17234CA32}"/>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3" name="Line 43">
              <a:extLst>
                <a:ext uri="{FF2B5EF4-FFF2-40B4-BE49-F238E27FC236}">
                  <a16:creationId xmlns:a16="http://schemas.microsoft.com/office/drawing/2014/main" id="{FC044408-4D58-624A-B1CF-3CBA4371F83A}"/>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4" name="Line 44">
              <a:extLst>
                <a:ext uri="{FF2B5EF4-FFF2-40B4-BE49-F238E27FC236}">
                  <a16:creationId xmlns:a16="http://schemas.microsoft.com/office/drawing/2014/main" id="{0E85AF8F-BB83-BD4A-AB78-C3C1ED7A36FB}"/>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5" name="Line 45">
              <a:extLst>
                <a:ext uri="{FF2B5EF4-FFF2-40B4-BE49-F238E27FC236}">
                  <a16:creationId xmlns:a16="http://schemas.microsoft.com/office/drawing/2014/main" id="{C0C4640F-46D5-3A4A-A86C-3A934E5AA78B}"/>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 name="Line 46">
              <a:extLst>
                <a:ext uri="{FF2B5EF4-FFF2-40B4-BE49-F238E27FC236}">
                  <a16:creationId xmlns:a16="http://schemas.microsoft.com/office/drawing/2014/main" id="{C3257191-06CC-2F4A-9ADC-4A9BCD8D7CD6}"/>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7" name="Line 47">
              <a:extLst>
                <a:ext uri="{FF2B5EF4-FFF2-40B4-BE49-F238E27FC236}">
                  <a16:creationId xmlns:a16="http://schemas.microsoft.com/office/drawing/2014/main" id="{13DBBDD0-904D-5F47-9F70-C613776AA25E}"/>
                </a:ext>
              </a:extLst>
            </p:cNvPr>
            <p:cNvSpPr>
              <a:spLocks noChangeShapeType="1"/>
            </p:cNvSpPr>
            <p:nvPr/>
          </p:nvSpPr>
          <p:spPr bwMode="auto">
            <a:xfrm>
              <a:off x="6343649" y="5117420"/>
              <a:ext cx="1905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8" name="Line 48">
              <a:extLst>
                <a:ext uri="{FF2B5EF4-FFF2-40B4-BE49-F238E27FC236}">
                  <a16:creationId xmlns:a16="http://schemas.microsoft.com/office/drawing/2014/main" id="{DE9BCEE4-0C86-F14B-BC3E-751A862FB3F1}"/>
                </a:ext>
              </a:extLst>
            </p:cNvPr>
            <p:cNvSpPr>
              <a:spLocks noChangeShapeType="1"/>
            </p:cNvSpPr>
            <p:nvPr/>
          </p:nvSpPr>
          <p:spPr bwMode="auto">
            <a:xfrm>
              <a:off x="7105649" y="5117420"/>
              <a:ext cx="304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9" name="Line 49">
              <a:extLst>
                <a:ext uri="{FF2B5EF4-FFF2-40B4-BE49-F238E27FC236}">
                  <a16:creationId xmlns:a16="http://schemas.microsoft.com/office/drawing/2014/main" id="{74142B45-B327-BE48-920B-47215C159C46}"/>
                </a:ext>
              </a:extLst>
            </p:cNvPr>
            <p:cNvSpPr>
              <a:spLocks noChangeShapeType="1"/>
            </p:cNvSpPr>
            <p:nvPr/>
          </p:nvSpPr>
          <p:spPr bwMode="auto">
            <a:xfrm flipH="1">
              <a:off x="6724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40" name="Line 50">
              <a:extLst>
                <a:ext uri="{FF2B5EF4-FFF2-40B4-BE49-F238E27FC236}">
                  <a16:creationId xmlns:a16="http://schemas.microsoft.com/office/drawing/2014/main" id="{C8C97B29-6E3F-114E-BA56-A39CEF1A7D11}"/>
                </a:ext>
              </a:extLst>
            </p:cNvPr>
            <p:cNvSpPr>
              <a:spLocks noChangeShapeType="1"/>
            </p:cNvSpPr>
            <p:nvPr/>
          </p:nvSpPr>
          <p:spPr bwMode="auto">
            <a:xfrm>
              <a:off x="7105649" y="5117420"/>
              <a:ext cx="1066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1" name="Text Box 21">
              <a:extLst>
                <a:ext uri="{FF2B5EF4-FFF2-40B4-BE49-F238E27FC236}">
                  <a16:creationId xmlns:a16="http://schemas.microsoft.com/office/drawing/2014/main" id="{BECBB2A7-0364-554A-85FC-564D2DC11D4C}"/>
                </a:ext>
              </a:extLst>
            </p:cNvPr>
            <p:cNvSpPr txBox="1">
              <a:spLocks noChangeArrowheads="1"/>
            </p:cNvSpPr>
            <p:nvPr/>
          </p:nvSpPr>
          <p:spPr bwMode="auto">
            <a:xfrm>
              <a:off x="6001339" y="3936144"/>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[3,2]</a:t>
              </a:r>
            </a:p>
          </p:txBody>
        </p:sp>
      </p:grpSp>
      <p:grpSp>
        <p:nvGrpSpPr>
          <p:cNvPr id="7" name="Group 6">
            <a:extLst>
              <a:ext uri="{FF2B5EF4-FFF2-40B4-BE49-F238E27FC236}">
                <a16:creationId xmlns:a16="http://schemas.microsoft.com/office/drawing/2014/main" id="{C225D9A5-E171-9E60-CB3B-1109C93E6F00}"/>
              </a:ext>
            </a:extLst>
          </p:cNvPr>
          <p:cNvGrpSpPr/>
          <p:nvPr/>
        </p:nvGrpSpPr>
        <p:grpSpPr>
          <a:xfrm>
            <a:off x="9591315" y="1665066"/>
            <a:ext cx="2053538" cy="1398002"/>
            <a:chOff x="8309267" y="2163125"/>
            <a:chExt cx="2053538" cy="1398002"/>
          </a:xfrm>
        </p:grpSpPr>
        <p:sp>
          <p:nvSpPr>
            <p:cNvPr id="8" name="Rectangle 7">
              <a:extLst>
                <a:ext uri="{FF2B5EF4-FFF2-40B4-BE49-F238E27FC236}">
                  <a16:creationId xmlns:a16="http://schemas.microsoft.com/office/drawing/2014/main" id="{3D00DDF5-7185-331E-EF7E-34E45E8D69CF}"/>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latin typeface="Helvetica" pitchFamily="2" charset="0"/>
                </a:rPr>
                <a:t>↑</a:t>
              </a:r>
              <a:endParaRPr lang="en-DE" dirty="0">
                <a:latin typeface="Helvetica" pitchFamily="2" charset="0"/>
              </a:endParaRPr>
            </a:p>
          </p:txBody>
        </p:sp>
        <p:sp>
          <p:nvSpPr>
            <p:cNvPr id="9" name="Up Arrow 8">
              <a:extLst>
                <a:ext uri="{FF2B5EF4-FFF2-40B4-BE49-F238E27FC236}">
                  <a16:creationId xmlns:a16="http://schemas.microsoft.com/office/drawing/2014/main" id="{BE7DE575-FF6D-2C4B-C8E5-A6BEA7966BDF}"/>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p:sp>
          <p:nvSpPr>
            <p:cNvPr id="10" name="Left-right Arrow 9">
              <a:extLst>
                <a:ext uri="{FF2B5EF4-FFF2-40B4-BE49-F238E27FC236}">
                  <a16:creationId xmlns:a16="http://schemas.microsoft.com/office/drawing/2014/main" id="{7C5AFDE9-09B4-C304-F0B5-13B7DB1322E4}"/>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27E13F7-23E7-B3F3-7559-9DAA5490F2D0}"/>
                    </a:ext>
                  </a:extLst>
                </p:cNvPr>
                <p:cNvSpPr txBox="1"/>
                <p:nvPr/>
              </p:nvSpPr>
              <p:spPr>
                <a:xfrm>
                  <a:off x="9062219" y="2163125"/>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latin typeface="Helvetica" pitchFamily="2" charset="0"/>
                  </a:endParaRPr>
                </a:p>
              </p:txBody>
            </p:sp>
          </mc:Choice>
          <mc:Fallback xmlns="">
            <p:sp>
              <p:nvSpPr>
                <p:cNvPr id="11" name="TextBox 10">
                  <a:extLst>
                    <a:ext uri="{FF2B5EF4-FFF2-40B4-BE49-F238E27FC236}">
                      <a16:creationId xmlns:a16="http://schemas.microsoft.com/office/drawing/2014/main" id="{627E13F7-23E7-B3F3-7559-9DAA5490F2D0}"/>
                    </a:ext>
                  </a:extLst>
                </p:cNvPr>
                <p:cNvSpPr txBox="1">
                  <a:spLocks noRot="1" noChangeAspect="1" noMove="1" noResize="1" noEditPoints="1" noAdjustHandles="1" noChangeArrowheads="1" noChangeShapeType="1" noTextEdit="1"/>
                </p:cNvSpPr>
                <p:nvPr/>
              </p:nvSpPr>
              <p:spPr>
                <a:xfrm>
                  <a:off x="9062219" y="2163125"/>
                  <a:ext cx="553357"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2003F16-C920-2D58-8946-5745C87EA2CD}"/>
                    </a:ext>
                  </a:extLst>
                </p:cNvPr>
                <p:cNvSpPr txBox="1"/>
                <p:nvPr/>
              </p:nvSpPr>
              <p:spPr>
                <a:xfrm>
                  <a:off x="8309267"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12" name="TextBox 11">
                  <a:extLst>
                    <a:ext uri="{FF2B5EF4-FFF2-40B4-BE49-F238E27FC236}">
                      <a16:creationId xmlns:a16="http://schemas.microsoft.com/office/drawing/2014/main" id="{52003F16-C920-2D58-8946-5745C87EA2CD}"/>
                    </a:ext>
                  </a:extLst>
                </p:cNvPr>
                <p:cNvSpPr txBox="1">
                  <a:spLocks noRot="1" noChangeAspect="1" noMove="1" noResize="1" noEditPoints="1" noAdjustHandles="1" noChangeArrowheads="1" noChangeShapeType="1" noTextEdit="1"/>
                </p:cNvSpPr>
                <p:nvPr/>
              </p:nvSpPr>
              <p:spPr>
                <a:xfrm>
                  <a:off x="8309267" y="2829140"/>
                  <a:ext cx="553357"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0C5EFFC-3719-26D9-5CC6-25CB8C75A149}"/>
                    </a:ext>
                  </a:extLst>
                </p:cNvPr>
                <p:cNvSpPr txBox="1"/>
                <p:nvPr/>
              </p:nvSpPr>
              <p:spPr>
                <a:xfrm>
                  <a:off x="9809448"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13" name="TextBox 12">
                  <a:extLst>
                    <a:ext uri="{FF2B5EF4-FFF2-40B4-BE49-F238E27FC236}">
                      <a16:creationId xmlns:a16="http://schemas.microsoft.com/office/drawing/2014/main" id="{00C5EFFC-3719-26D9-5CC6-25CB8C75A149}"/>
                    </a:ext>
                  </a:extLst>
                </p:cNvPr>
                <p:cNvSpPr txBox="1">
                  <a:spLocks noRot="1" noChangeAspect="1" noMove="1" noResize="1" noEditPoints="1" noAdjustHandles="1" noChangeArrowheads="1" noChangeShapeType="1" noTextEdit="1"/>
                </p:cNvSpPr>
                <p:nvPr/>
              </p:nvSpPr>
              <p:spPr>
                <a:xfrm>
                  <a:off x="9809448" y="2829140"/>
                  <a:ext cx="553357" cy="369332"/>
                </a:xfrm>
                <a:prstGeom prst="rect">
                  <a:avLst/>
                </a:prstGeom>
                <a:blipFill>
                  <a:blip r:embed="rId5"/>
                  <a:stretch>
                    <a:fillRect/>
                  </a:stretch>
                </a:blipFill>
              </p:spPr>
              <p:txBody>
                <a:bodyPr/>
                <a:lstStyle/>
                <a:p>
                  <a:r>
                    <a:rPr lang="en-DE">
                      <a:noFill/>
                    </a:rPr>
                    <a:t> </a:t>
                  </a:r>
                </a:p>
              </p:txBody>
            </p:sp>
          </mc:Fallback>
        </mc:AlternateContent>
      </p:grpSp>
    </p:spTree>
    <p:extLst>
      <p:ext uri="{BB962C8B-B14F-4D97-AF65-F5344CB8AC3E}">
        <p14:creationId xmlns:p14="http://schemas.microsoft.com/office/powerpoint/2010/main" val="2091758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a:t>Histories</a:t>
            </a:r>
          </a:p>
        </p:txBody>
      </p:sp>
      <p:sp>
        <p:nvSpPr>
          <p:cNvPr id="4" name="Footer Placeholder 3">
            <a:extLst>
              <a:ext uri="{FF2B5EF4-FFF2-40B4-BE49-F238E27FC236}">
                <a16:creationId xmlns:a16="http://schemas.microsoft.com/office/drawing/2014/main" id="{B5FAB449-42B0-12BE-0B60-E7D9D7BB55F1}"/>
              </a:ext>
            </a:extLst>
          </p:cNvPr>
          <p:cNvSpPr>
            <a:spLocks noGrp="1"/>
          </p:cNvSpPr>
          <p:nvPr>
            <p:ph type="ftr" sz="quarter" idx="10"/>
          </p:nvPr>
        </p:nvSpPr>
        <p:spPr/>
        <p:txBody>
          <a:bodyPr/>
          <a:lstStyle/>
          <a:p>
            <a:r>
              <a:rPr lang="en-GB"/>
              <a:t>Marcel Gehrke</a:t>
            </a:r>
          </a:p>
        </p:txBody>
      </p:sp>
      <p:sp>
        <p:nvSpPr>
          <p:cNvPr id="5" name="Slide Number Placeholder 4">
            <a:extLst>
              <a:ext uri="{FF2B5EF4-FFF2-40B4-BE49-F238E27FC236}">
                <a16:creationId xmlns:a16="http://schemas.microsoft.com/office/drawing/2014/main" id="{F9B970D8-C4CE-7BD8-8138-307A91B2E03F}"/>
              </a:ext>
            </a:extLst>
          </p:cNvPr>
          <p:cNvSpPr>
            <a:spLocks noGrp="1"/>
          </p:cNvSpPr>
          <p:nvPr>
            <p:ph type="sldNum" sz="quarter" idx="11"/>
          </p:nvPr>
        </p:nvSpPr>
        <p:spPr/>
        <p:txBody>
          <a:bodyPr/>
          <a:lstStyle/>
          <a:p>
            <a:fld id="{67C9959E-8E6B-B04C-9955-EA096F41CA7A}" type="slidenum">
              <a:rPr lang="en-GB" smtClean="0"/>
              <a:t>28</a:t>
            </a:fld>
            <a:endParaRPr lang="en-GB"/>
          </a:p>
        </p:txBody>
      </p:sp>
      <p:sp>
        <p:nvSpPr>
          <p:cNvPr id="3" name="Date Placeholder 2">
            <a:extLst>
              <a:ext uri="{FF2B5EF4-FFF2-40B4-BE49-F238E27FC236}">
                <a16:creationId xmlns:a16="http://schemas.microsoft.com/office/drawing/2014/main" id="{C10AF70F-B0DF-8418-C31C-4F94B8BE883D}"/>
              </a:ext>
            </a:extLst>
          </p:cNvPr>
          <p:cNvSpPr>
            <a:spLocks noGrp="1"/>
          </p:cNvSpPr>
          <p:nvPr>
            <p:ph type="dt" sz="half" idx="12"/>
          </p:nvPr>
        </p:nvSpPr>
        <p:spPr/>
        <p:txBody>
          <a:bodyPr/>
          <a:lstStyle/>
          <a:p>
            <a:r>
              <a:rPr lang="de-DE"/>
              <a:t>Foundation</a:t>
            </a:r>
            <a:endParaRPr lang="de-DE"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type="body" sz="quarter" idx="13"/>
          </p:nvPr>
        </p:nvSpPr>
        <p:spPr/>
        <p:txBody>
          <a:bodyPr>
            <a:normAutofit lnSpcReduction="10000"/>
          </a:bodyPr>
          <a:lstStyle/>
          <a:p>
            <a:r>
              <a:rPr lang="en-US" dirty="0"/>
              <a:t>In each state, the possible actions are </a:t>
            </a:r>
            <a:r>
              <a:rPr lang="en-US" dirty="0">
                <a:solidFill>
                  <a:srgbClr val="FFC000"/>
                </a:solidFill>
              </a:rPr>
              <a:t>U</a:t>
            </a:r>
            <a:r>
              <a:rPr lang="en-US" dirty="0"/>
              <a:t>, </a:t>
            </a:r>
            <a:r>
              <a:rPr lang="en-US" dirty="0">
                <a:solidFill>
                  <a:srgbClr val="FFC000"/>
                </a:solidFill>
              </a:rPr>
              <a:t>D</a:t>
            </a:r>
            <a:r>
              <a:rPr lang="en-US" dirty="0"/>
              <a:t>, </a:t>
            </a:r>
            <a:r>
              <a:rPr lang="en-US" dirty="0">
                <a:solidFill>
                  <a:srgbClr val="FFC000"/>
                </a:solidFill>
              </a:rPr>
              <a:t>R</a:t>
            </a:r>
            <a:r>
              <a:rPr lang="en-US" dirty="0"/>
              <a:t>, and </a:t>
            </a:r>
            <a:r>
              <a:rPr lang="en-US" dirty="0">
                <a:solidFill>
                  <a:srgbClr val="FFC000"/>
                </a:solidFill>
              </a:rPr>
              <a:t>L</a:t>
            </a:r>
            <a:r>
              <a:rPr lang="en-US" dirty="0"/>
              <a:t>; </a:t>
            </a:r>
            <a:br>
              <a:rPr lang="en-US" dirty="0"/>
            </a:br>
            <a:r>
              <a:rPr lang="en-US" dirty="0"/>
              <a:t>the </a:t>
            </a:r>
            <a:r>
              <a:rPr lang="en-US" dirty="0">
                <a:solidFill>
                  <a:schemeClr val="accent1"/>
                </a:solidFill>
              </a:rPr>
              <a:t>transition model</a:t>
            </a:r>
            <a:r>
              <a:rPr lang="en-US" dirty="0"/>
              <a:t> for each action is (pictured):</a:t>
            </a:r>
          </a:p>
          <a:p>
            <a:r>
              <a:rPr lang="en-US" dirty="0"/>
              <a:t>Current position: [3,2]</a:t>
            </a:r>
          </a:p>
          <a:p>
            <a:r>
              <a:rPr lang="en-US" dirty="0"/>
              <a:t>Planned sequence of actions: (U, R)</a:t>
            </a:r>
          </a:p>
          <a:p>
            <a:pPr lvl="1"/>
            <a:r>
              <a:rPr lang="en-US" dirty="0"/>
              <a:t>U has been executed</a:t>
            </a:r>
          </a:p>
          <a:p>
            <a:pPr lvl="1"/>
            <a:r>
              <a:rPr lang="en-US" dirty="0"/>
              <a:t>R is executed</a:t>
            </a:r>
          </a:p>
          <a:p>
            <a:r>
              <a:rPr lang="en-US" dirty="0">
                <a:solidFill>
                  <a:schemeClr val="accent1"/>
                </a:solidFill>
              </a:rPr>
              <a:t>History</a:t>
            </a:r>
            <a:r>
              <a:rPr lang="en-US" dirty="0"/>
              <a:t>: sequence of states generated</a:t>
            </a:r>
            <a:br>
              <a:rPr lang="en-US" dirty="0"/>
            </a:br>
            <a:r>
              <a:rPr lang="en-US" dirty="0"/>
              <a:t>by sequence of actions</a:t>
            </a:r>
          </a:p>
          <a:p>
            <a:pPr lvl="1"/>
            <a:r>
              <a:rPr lang="en-US" dirty="0"/>
              <a:t>9 possible sequences with</a:t>
            </a:r>
            <a:br>
              <a:rPr lang="en-US" dirty="0"/>
            </a:br>
            <a:r>
              <a:rPr lang="en-US" dirty="0"/>
              <a:t>6 possible final states, </a:t>
            </a:r>
            <a:br>
              <a:rPr lang="en-US" dirty="0"/>
            </a:br>
            <a:r>
              <a:rPr lang="en-US" dirty="0"/>
              <a:t>only1 of which is a </a:t>
            </a:r>
            <a:br>
              <a:rPr lang="en-US" dirty="0"/>
            </a:br>
            <a:r>
              <a:rPr lang="en-US" dirty="0"/>
              <a:t>goal state</a:t>
            </a:r>
          </a:p>
        </p:txBody>
      </p:sp>
      <p:grpSp>
        <p:nvGrpSpPr>
          <p:cNvPr id="8" name="Group 7">
            <a:extLst>
              <a:ext uri="{FF2B5EF4-FFF2-40B4-BE49-F238E27FC236}">
                <a16:creationId xmlns:a16="http://schemas.microsoft.com/office/drawing/2014/main" id="{4B505AD7-F997-B2B6-586E-037FBA51B34C}"/>
              </a:ext>
            </a:extLst>
          </p:cNvPr>
          <p:cNvGrpSpPr/>
          <p:nvPr/>
        </p:nvGrpSpPr>
        <p:grpSpPr>
          <a:xfrm>
            <a:off x="9591315" y="1665066"/>
            <a:ext cx="2053538" cy="1398002"/>
            <a:chOff x="8309267" y="2163125"/>
            <a:chExt cx="2053538" cy="1398002"/>
          </a:xfrm>
        </p:grpSpPr>
        <p:sp>
          <p:nvSpPr>
            <p:cNvPr id="9" name="Rectangle 8">
              <a:extLst>
                <a:ext uri="{FF2B5EF4-FFF2-40B4-BE49-F238E27FC236}">
                  <a16:creationId xmlns:a16="http://schemas.microsoft.com/office/drawing/2014/main" id="{46547DFF-DEB9-C7EF-4F36-0CD03194BE28}"/>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latin typeface="Helvetica" pitchFamily="2" charset="0"/>
                </a:rPr>
                <a:t>↑</a:t>
              </a:r>
              <a:endParaRPr lang="en-DE" dirty="0">
                <a:latin typeface="Helvetica" pitchFamily="2" charset="0"/>
              </a:endParaRPr>
            </a:p>
          </p:txBody>
        </p:sp>
        <p:sp>
          <p:nvSpPr>
            <p:cNvPr id="10" name="Up Arrow 9">
              <a:extLst>
                <a:ext uri="{FF2B5EF4-FFF2-40B4-BE49-F238E27FC236}">
                  <a16:creationId xmlns:a16="http://schemas.microsoft.com/office/drawing/2014/main" id="{26CB2D52-7652-C32D-E9E0-A743F476D552}"/>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p:sp>
          <p:nvSpPr>
            <p:cNvPr id="11" name="Left-right Arrow 10">
              <a:extLst>
                <a:ext uri="{FF2B5EF4-FFF2-40B4-BE49-F238E27FC236}">
                  <a16:creationId xmlns:a16="http://schemas.microsoft.com/office/drawing/2014/main" id="{60FE2177-4455-52DA-C076-23B014C46D66}"/>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0AAA2CB-A496-AD31-E29F-B1B863DD9334}"/>
                    </a:ext>
                  </a:extLst>
                </p:cNvPr>
                <p:cNvSpPr txBox="1"/>
                <p:nvPr/>
              </p:nvSpPr>
              <p:spPr>
                <a:xfrm>
                  <a:off x="9062219" y="2163125"/>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latin typeface="Helvetica" pitchFamily="2" charset="0"/>
                  </a:endParaRPr>
                </a:p>
              </p:txBody>
            </p:sp>
          </mc:Choice>
          <mc:Fallback xmlns="">
            <p:sp>
              <p:nvSpPr>
                <p:cNvPr id="12" name="TextBox 11">
                  <a:extLst>
                    <a:ext uri="{FF2B5EF4-FFF2-40B4-BE49-F238E27FC236}">
                      <a16:creationId xmlns:a16="http://schemas.microsoft.com/office/drawing/2014/main" id="{B0AAA2CB-A496-AD31-E29F-B1B863DD9334}"/>
                    </a:ext>
                  </a:extLst>
                </p:cNvPr>
                <p:cNvSpPr txBox="1">
                  <a:spLocks noRot="1" noChangeAspect="1" noMove="1" noResize="1" noEditPoints="1" noAdjustHandles="1" noChangeArrowheads="1" noChangeShapeType="1" noTextEdit="1"/>
                </p:cNvSpPr>
                <p:nvPr/>
              </p:nvSpPr>
              <p:spPr>
                <a:xfrm>
                  <a:off x="9062219" y="2163125"/>
                  <a:ext cx="553357"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C0A0A0A-6468-312B-29B1-D40BF7D9CA40}"/>
                    </a:ext>
                  </a:extLst>
                </p:cNvPr>
                <p:cNvSpPr txBox="1"/>
                <p:nvPr/>
              </p:nvSpPr>
              <p:spPr>
                <a:xfrm>
                  <a:off x="8309267"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13" name="TextBox 12">
                  <a:extLst>
                    <a:ext uri="{FF2B5EF4-FFF2-40B4-BE49-F238E27FC236}">
                      <a16:creationId xmlns:a16="http://schemas.microsoft.com/office/drawing/2014/main" id="{EC0A0A0A-6468-312B-29B1-D40BF7D9CA40}"/>
                    </a:ext>
                  </a:extLst>
                </p:cNvPr>
                <p:cNvSpPr txBox="1">
                  <a:spLocks noRot="1" noChangeAspect="1" noMove="1" noResize="1" noEditPoints="1" noAdjustHandles="1" noChangeArrowheads="1" noChangeShapeType="1" noTextEdit="1"/>
                </p:cNvSpPr>
                <p:nvPr/>
              </p:nvSpPr>
              <p:spPr>
                <a:xfrm>
                  <a:off x="8309267" y="2829140"/>
                  <a:ext cx="553357"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3741673-B8B1-3D3A-BF72-1444C06AA30C}"/>
                    </a:ext>
                  </a:extLst>
                </p:cNvPr>
                <p:cNvSpPr txBox="1"/>
                <p:nvPr/>
              </p:nvSpPr>
              <p:spPr>
                <a:xfrm>
                  <a:off x="9809448"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15" name="TextBox 14">
                  <a:extLst>
                    <a:ext uri="{FF2B5EF4-FFF2-40B4-BE49-F238E27FC236}">
                      <a16:creationId xmlns:a16="http://schemas.microsoft.com/office/drawing/2014/main" id="{03741673-B8B1-3D3A-BF72-1444C06AA30C}"/>
                    </a:ext>
                  </a:extLst>
                </p:cNvPr>
                <p:cNvSpPr txBox="1">
                  <a:spLocks noRot="1" noChangeAspect="1" noMove="1" noResize="1" noEditPoints="1" noAdjustHandles="1" noChangeArrowheads="1" noChangeShapeType="1" noTextEdit="1"/>
                </p:cNvSpPr>
                <p:nvPr/>
              </p:nvSpPr>
              <p:spPr>
                <a:xfrm>
                  <a:off x="9809448" y="2829140"/>
                  <a:ext cx="553357" cy="369332"/>
                </a:xfrm>
                <a:prstGeom prst="rect">
                  <a:avLst/>
                </a:prstGeom>
                <a:blipFill>
                  <a:blip r:embed="rId5"/>
                  <a:stretch>
                    <a:fillRect/>
                  </a:stretch>
                </a:blipFill>
              </p:spPr>
              <p:txBody>
                <a:bodyPr/>
                <a:lstStyle/>
                <a:p>
                  <a:r>
                    <a:rPr lang="en-DE">
                      <a:noFill/>
                    </a:rPr>
                    <a:t> </a:t>
                  </a:r>
                </a:p>
              </p:txBody>
            </p:sp>
          </mc:Fallback>
        </mc:AlternateContent>
      </p:grpSp>
      <p:grpSp>
        <p:nvGrpSpPr>
          <p:cNvPr id="19" name="Group 18">
            <a:extLst>
              <a:ext uri="{FF2B5EF4-FFF2-40B4-BE49-F238E27FC236}">
                <a16:creationId xmlns:a16="http://schemas.microsoft.com/office/drawing/2014/main" id="{9E866925-EF7C-0DA8-A2E7-5147664C4D9E}"/>
              </a:ext>
            </a:extLst>
          </p:cNvPr>
          <p:cNvGrpSpPr/>
          <p:nvPr/>
        </p:nvGrpSpPr>
        <p:grpSpPr>
          <a:xfrm>
            <a:off x="9025269" y="3719175"/>
            <a:ext cx="2806408" cy="2185072"/>
            <a:chOff x="542038" y="4165280"/>
            <a:chExt cx="2806408" cy="2185072"/>
          </a:xfrm>
        </p:grpSpPr>
        <p:grpSp>
          <p:nvGrpSpPr>
            <p:cNvPr id="51" name="Group 3">
              <a:extLst>
                <a:ext uri="{FF2B5EF4-FFF2-40B4-BE49-F238E27FC236}">
                  <a16:creationId xmlns:a16="http://schemas.microsoft.com/office/drawing/2014/main" id="{0EA6056D-4517-3528-1023-63912F7BD326}"/>
                </a:ext>
              </a:extLst>
            </p:cNvPr>
            <p:cNvGrpSpPr>
              <a:grpSpLocks/>
            </p:cNvGrpSpPr>
            <p:nvPr/>
          </p:nvGrpSpPr>
          <p:grpSpPr bwMode="auto">
            <a:xfrm>
              <a:off x="910045" y="4165283"/>
              <a:ext cx="2438400" cy="1828800"/>
              <a:chOff x="960" y="1152"/>
              <a:chExt cx="1536" cy="1152"/>
            </a:xfrm>
          </p:grpSpPr>
          <p:sp>
            <p:nvSpPr>
              <p:cNvPr id="366597" name="Rectangle 4">
                <a:extLst>
                  <a:ext uri="{FF2B5EF4-FFF2-40B4-BE49-F238E27FC236}">
                    <a16:creationId xmlns:a16="http://schemas.microsoft.com/office/drawing/2014/main" id="{E9434737-3CAC-2C52-1E45-0BBCD709C797}"/>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Helvetica" pitchFamily="2" charset="0"/>
                </a:endParaRPr>
              </a:p>
            </p:txBody>
          </p:sp>
          <p:sp>
            <p:nvSpPr>
              <p:cNvPr id="366598" name="Line 5">
                <a:extLst>
                  <a:ext uri="{FF2B5EF4-FFF2-40B4-BE49-F238E27FC236}">
                    <a16:creationId xmlns:a16="http://schemas.microsoft.com/office/drawing/2014/main" id="{D9DE28EF-3D72-551E-6299-F46E8044D7B2}"/>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599" name="Line 6">
                <a:extLst>
                  <a:ext uri="{FF2B5EF4-FFF2-40B4-BE49-F238E27FC236}">
                    <a16:creationId xmlns:a16="http://schemas.microsoft.com/office/drawing/2014/main" id="{F616B37B-D3DB-B895-F306-43EEC230E151}"/>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600" name="Line 7">
                <a:extLst>
                  <a:ext uri="{FF2B5EF4-FFF2-40B4-BE49-F238E27FC236}">
                    <a16:creationId xmlns:a16="http://schemas.microsoft.com/office/drawing/2014/main" id="{FDD510F2-0D3C-2486-CE76-7A49E4AAE40E}"/>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601" name="Line 8">
                <a:extLst>
                  <a:ext uri="{FF2B5EF4-FFF2-40B4-BE49-F238E27FC236}">
                    <a16:creationId xmlns:a16="http://schemas.microsoft.com/office/drawing/2014/main" id="{43F9E09A-69CA-1F51-DCFF-ED4AE31EB26B}"/>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602" name="Line 9">
                <a:extLst>
                  <a:ext uri="{FF2B5EF4-FFF2-40B4-BE49-F238E27FC236}">
                    <a16:creationId xmlns:a16="http://schemas.microsoft.com/office/drawing/2014/main" id="{BCDCF00B-CFAE-E263-2540-F8B0B379718F}"/>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603" name="Rectangle 10">
                <a:extLst>
                  <a:ext uri="{FF2B5EF4-FFF2-40B4-BE49-F238E27FC236}">
                    <a16:creationId xmlns:a16="http://schemas.microsoft.com/office/drawing/2014/main" id="{26A0059F-7D2D-6952-B229-74353C881E7C}"/>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latin typeface="Helvetica" pitchFamily="2" charset="0"/>
                </a:endParaRPr>
              </a:p>
            </p:txBody>
          </p:sp>
        </p:grpSp>
        <p:sp>
          <p:nvSpPr>
            <p:cNvPr id="54" name="Freeform 11">
              <a:extLst>
                <a:ext uri="{FF2B5EF4-FFF2-40B4-BE49-F238E27FC236}">
                  <a16:creationId xmlns:a16="http://schemas.microsoft.com/office/drawing/2014/main" id="{5731B99D-902E-D9E4-3183-460112FB018F}"/>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55" name="Rectangle 54">
              <a:extLst>
                <a:ext uri="{FF2B5EF4-FFF2-40B4-BE49-F238E27FC236}">
                  <a16:creationId xmlns:a16="http://schemas.microsoft.com/office/drawing/2014/main" id="{211400AA-FD36-0277-AAC3-EE0BF30AF7C7}"/>
                </a:ext>
              </a:extLst>
            </p:cNvPr>
            <p:cNvSpPr>
              <a:spLocks noChangeArrowheads="1"/>
            </p:cNvSpPr>
            <p:nvPr/>
          </p:nvSpPr>
          <p:spPr bwMode="auto">
            <a:xfrm>
              <a:off x="2738846" y="416528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dirty="0">
                  <a:solidFill>
                    <a:schemeClr val="bg1"/>
                  </a:solidFill>
                  <a:latin typeface="Helvetica" pitchFamily="2" charset="0"/>
                </a:rPr>
                <a:t>Goal</a:t>
              </a:r>
            </a:p>
          </p:txBody>
        </p:sp>
        <p:sp>
          <p:nvSpPr>
            <p:cNvPr id="56" name="Freeform 11">
              <a:extLst>
                <a:ext uri="{FF2B5EF4-FFF2-40B4-BE49-F238E27FC236}">
                  <a16:creationId xmlns:a16="http://schemas.microsoft.com/office/drawing/2014/main" id="{29EB94EC-B1A3-ED4F-7110-689A4948CE7C}"/>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57" name="Freeform 11">
              <a:extLst>
                <a:ext uri="{FF2B5EF4-FFF2-40B4-BE49-F238E27FC236}">
                  <a16:creationId xmlns:a16="http://schemas.microsoft.com/office/drawing/2014/main" id="{F05A8688-C199-5A80-ABBE-42E0DD692283}"/>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58" name="Freeform 11">
              <a:extLst>
                <a:ext uri="{FF2B5EF4-FFF2-40B4-BE49-F238E27FC236}">
                  <a16:creationId xmlns:a16="http://schemas.microsoft.com/office/drawing/2014/main" id="{7D0A00BF-D934-050B-30E1-8D7AF4434A6A}"/>
                </a:ext>
              </a:extLst>
            </p:cNvPr>
            <p:cNvSpPr>
              <a:spLocks/>
            </p:cNvSpPr>
            <p:nvPr/>
          </p:nvSpPr>
          <p:spPr bwMode="auto">
            <a:xfrm>
              <a:off x="2885255" y="4348156"/>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59" name="Freeform 11">
              <a:extLst>
                <a:ext uri="{FF2B5EF4-FFF2-40B4-BE49-F238E27FC236}">
                  <a16:creationId xmlns:a16="http://schemas.microsoft.com/office/drawing/2014/main" id="{72F8DDEB-C694-0147-91B9-7FF19AD1107C}"/>
                </a:ext>
              </a:extLst>
            </p:cNvPr>
            <p:cNvSpPr>
              <a:spLocks/>
            </p:cNvSpPr>
            <p:nvPr/>
          </p:nvSpPr>
          <p:spPr bwMode="auto">
            <a:xfrm>
              <a:off x="2275654" y="553510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60" name="Freeform 11">
              <a:extLst>
                <a:ext uri="{FF2B5EF4-FFF2-40B4-BE49-F238E27FC236}">
                  <a16:creationId xmlns:a16="http://schemas.microsoft.com/office/drawing/2014/main" id="{4560200D-CE32-80FF-A1D5-639AD1736B87}"/>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61" name="Text Box 18">
              <a:extLst>
                <a:ext uri="{FF2B5EF4-FFF2-40B4-BE49-F238E27FC236}">
                  <a16:creationId xmlns:a16="http://schemas.microsoft.com/office/drawing/2014/main" id="{024ED026-4671-5866-5170-E9815A2B2C56}"/>
                </a:ext>
              </a:extLst>
            </p:cNvPr>
            <p:cNvSpPr txBox="1">
              <a:spLocks noChangeArrowheads="1"/>
            </p:cNvSpPr>
            <p:nvPr/>
          </p:nvSpPr>
          <p:spPr bwMode="auto">
            <a:xfrm>
              <a:off x="542038" y="49142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62" name="Text Box 19">
              <a:extLst>
                <a:ext uri="{FF2B5EF4-FFF2-40B4-BE49-F238E27FC236}">
                  <a16:creationId xmlns:a16="http://schemas.microsoft.com/office/drawing/2014/main" id="{44657B91-7761-621C-4BCC-1898292C01F9}"/>
                </a:ext>
              </a:extLst>
            </p:cNvPr>
            <p:cNvSpPr txBox="1">
              <a:spLocks noChangeArrowheads="1"/>
            </p:cNvSpPr>
            <p:nvPr/>
          </p:nvSpPr>
          <p:spPr bwMode="auto">
            <a:xfrm>
              <a:off x="542038" y="4304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63" name="Text Box 20">
              <a:extLst>
                <a:ext uri="{FF2B5EF4-FFF2-40B4-BE49-F238E27FC236}">
                  <a16:creationId xmlns:a16="http://schemas.microsoft.com/office/drawing/2014/main" id="{2FC25268-6B29-D6D8-0007-BFB24C24F2AA}"/>
                </a:ext>
              </a:extLst>
            </p:cNvPr>
            <p:cNvSpPr txBox="1">
              <a:spLocks noChangeArrowheads="1"/>
            </p:cNvSpPr>
            <p:nvPr/>
          </p:nvSpPr>
          <p:spPr bwMode="auto">
            <a:xfrm>
              <a:off x="542038" y="5447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sp>
          <p:nvSpPr>
            <p:cNvPr id="366592" name="Text Box 21">
              <a:extLst>
                <a:ext uri="{FF2B5EF4-FFF2-40B4-BE49-F238E27FC236}">
                  <a16:creationId xmlns:a16="http://schemas.microsoft.com/office/drawing/2014/main" id="{E9D3D0EF-5B3E-0F1E-358B-79E67E06E432}"/>
                </a:ext>
              </a:extLst>
            </p:cNvPr>
            <p:cNvSpPr txBox="1">
              <a:spLocks noChangeArrowheads="1"/>
            </p:cNvSpPr>
            <p:nvPr/>
          </p:nvSpPr>
          <p:spPr bwMode="auto">
            <a:xfrm>
              <a:off x="29042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4</a:t>
              </a:r>
            </a:p>
          </p:txBody>
        </p:sp>
        <p:sp>
          <p:nvSpPr>
            <p:cNvPr id="366593" name="Text Box 22">
              <a:extLst>
                <a:ext uri="{FF2B5EF4-FFF2-40B4-BE49-F238E27FC236}">
                  <a16:creationId xmlns:a16="http://schemas.microsoft.com/office/drawing/2014/main" id="{CC08FA51-B63E-0169-647D-91F1951083A3}"/>
                </a:ext>
              </a:extLst>
            </p:cNvPr>
            <p:cNvSpPr txBox="1">
              <a:spLocks noChangeArrowheads="1"/>
            </p:cNvSpPr>
            <p:nvPr/>
          </p:nvSpPr>
          <p:spPr bwMode="auto">
            <a:xfrm>
              <a:off x="22946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366595" name="Text Box 23">
              <a:extLst>
                <a:ext uri="{FF2B5EF4-FFF2-40B4-BE49-F238E27FC236}">
                  <a16:creationId xmlns:a16="http://schemas.microsoft.com/office/drawing/2014/main" id="{F5B2DE62-8649-C2F0-BE21-F89BAB91E7BB}"/>
                </a:ext>
              </a:extLst>
            </p:cNvPr>
            <p:cNvSpPr txBox="1">
              <a:spLocks noChangeArrowheads="1"/>
            </p:cNvSpPr>
            <p:nvPr/>
          </p:nvSpPr>
          <p:spPr bwMode="auto">
            <a:xfrm>
              <a:off x="16850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366596" name="Text Box 24">
              <a:extLst>
                <a:ext uri="{FF2B5EF4-FFF2-40B4-BE49-F238E27FC236}">
                  <a16:creationId xmlns:a16="http://schemas.microsoft.com/office/drawing/2014/main" id="{B5394466-5BF4-1623-46E3-AF404DD0DEC6}"/>
                </a:ext>
              </a:extLst>
            </p:cNvPr>
            <p:cNvSpPr txBox="1">
              <a:spLocks noChangeArrowheads="1"/>
            </p:cNvSpPr>
            <p:nvPr/>
          </p:nvSpPr>
          <p:spPr bwMode="auto">
            <a:xfrm>
              <a:off x="10754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grpSp>
      <p:grpSp>
        <p:nvGrpSpPr>
          <p:cNvPr id="366604" name="Group 366603">
            <a:extLst>
              <a:ext uri="{FF2B5EF4-FFF2-40B4-BE49-F238E27FC236}">
                <a16:creationId xmlns:a16="http://schemas.microsoft.com/office/drawing/2014/main" id="{FE71E1E7-BAB1-037A-7D0E-1B0FC6C46B7B}"/>
              </a:ext>
            </a:extLst>
          </p:cNvPr>
          <p:cNvGrpSpPr/>
          <p:nvPr/>
        </p:nvGrpSpPr>
        <p:grpSpPr>
          <a:xfrm>
            <a:off x="4204531" y="3869290"/>
            <a:ext cx="4491038" cy="2038526"/>
            <a:chOff x="4057649" y="3936144"/>
            <a:chExt cx="4491038" cy="2038526"/>
          </a:xfrm>
        </p:grpSpPr>
        <p:sp>
          <p:nvSpPr>
            <p:cNvPr id="366605" name="Text Box 26">
              <a:extLst>
                <a:ext uri="{FF2B5EF4-FFF2-40B4-BE49-F238E27FC236}">
                  <a16:creationId xmlns:a16="http://schemas.microsoft.com/office/drawing/2014/main" id="{7AC811B1-AFE7-9B31-EACF-45E9C7F6E2B7}"/>
                </a:ext>
              </a:extLst>
            </p:cNvPr>
            <p:cNvSpPr txBox="1">
              <a:spLocks noChangeArrowheads="1"/>
            </p:cNvSpPr>
            <p:nvPr/>
          </p:nvSpPr>
          <p:spPr bwMode="auto">
            <a:xfrm>
              <a:off x="6715124" y="4712560"/>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[4,2]</a:t>
              </a:r>
            </a:p>
          </p:txBody>
        </p:sp>
        <p:sp>
          <p:nvSpPr>
            <p:cNvPr id="366606" name="Text Box 27">
              <a:extLst>
                <a:ext uri="{FF2B5EF4-FFF2-40B4-BE49-F238E27FC236}">
                  <a16:creationId xmlns:a16="http://schemas.microsoft.com/office/drawing/2014/main" id="{DA15859B-7933-DA47-0DF3-65CE6C695025}"/>
                </a:ext>
              </a:extLst>
            </p:cNvPr>
            <p:cNvSpPr txBox="1">
              <a:spLocks noChangeArrowheads="1"/>
            </p:cNvSpPr>
            <p:nvPr/>
          </p:nvSpPr>
          <p:spPr bwMode="auto">
            <a:xfrm>
              <a:off x="5953124" y="4712560"/>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[3,3]</a:t>
              </a:r>
            </a:p>
          </p:txBody>
        </p:sp>
        <p:sp>
          <p:nvSpPr>
            <p:cNvPr id="366607" name="Text Box 28">
              <a:extLst>
                <a:ext uri="{FF2B5EF4-FFF2-40B4-BE49-F238E27FC236}">
                  <a16:creationId xmlns:a16="http://schemas.microsoft.com/office/drawing/2014/main" id="{D86068E5-89EF-DBB1-7D1B-281D51F7F293}"/>
                </a:ext>
              </a:extLst>
            </p:cNvPr>
            <p:cNvSpPr txBox="1">
              <a:spLocks noChangeArrowheads="1"/>
            </p:cNvSpPr>
            <p:nvPr/>
          </p:nvSpPr>
          <p:spPr bwMode="auto">
            <a:xfrm>
              <a:off x="5191124" y="4712560"/>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[3,2]</a:t>
              </a:r>
            </a:p>
          </p:txBody>
        </p:sp>
        <p:sp>
          <p:nvSpPr>
            <p:cNvPr id="366608" name="Line 29">
              <a:extLst>
                <a:ext uri="{FF2B5EF4-FFF2-40B4-BE49-F238E27FC236}">
                  <a16:creationId xmlns:a16="http://schemas.microsoft.com/office/drawing/2014/main" id="{E0380079-C236-ED8E-D75A-4E6EA5A0E234}"/>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609" name="Line 30">
              <a:extLst>
                <a:ext uri="{FF2B5EF4-FFF2-40B4-BE49-F238E27FC236}">
                  <a16:creationId xmlns:a16="http://schemas.microsoft.com/office/drawing/2014/main" id="{0B11AADF-D23C-CA82-E664-63955516BD93}"/>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610" name="Line 31">
              <a:extLst>
                <a:ext uri="{FF2B5EF4-FFF2-40B4-BE49-F238E27FC236}">
                  <a16:creationId xmlns:a16="http://schemas.microsoft.com/office/drawing/2014/main" id="{DB58CC08-7612-E7B9-ADD4-763D4D10B62D}"/>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grpSp>
          <p:nvGrpSpPr>
            <p:cNvPr id="366611" name="Group 35">
              <a:extLst>
                <a:ext uri="{FF2B5EF4-FFF2-40B4-BE49-F238E27FC236}">
                  <a16:creationId xmlns:a16="http://schemas.microsoft.com/office/drawing/2014/main" id="{86595ACD-E0ED-4C55-DE65-4A911320E6B3}"/>
                </a:ext>
              </a:extLst>
            </p:cNvPr>
            <p:cNvGrpSpPr>
              <a:grpSpLocks/>
            </p:cNvGrpSpPr>
            <p:nvPr/>
          </p:nvGrpSpPr>
          <p:grpSpPr bwMode="auto">
            <a:xfrm>
              <a:off x="4057649" y="5574620"/>
              <a:ext cx="4491038" cy="400050"/>
              <a:chOff x="2400" y="1920"/>
              <a:chExt cx="2829" cy="252"/>
            </a:xfrm>
          </p:grpSpPr>
          <p:sp>
            <p:nvSpPr>
              <p:cNvPr id="366622" name="Text Box 36">
                <a:extLst>
                  <a:ext uri="{FF2B5EF4-FFF2-40B4-BE49-F238E27FC236}">
                    <a16:creationId xmlns:a16="http://schemas.microsoft.com/office/drawing/2014/main" id="{B68E26B1-29EA-4392-8517-F171BCBB2BE7}"/>
                  </a:ext>
                </a:extLst>
              </p:cNvPr>
              <p:cNvSpPr txBox="1">
                <a:spLocks noChangeArrowheads="1"/>
              </p:cNvSpPr>
              <p:nvPr/>
            </p:nvSpPr>
            <p:spPr bwMode="auto">
              <a:xfrm>
                <a:off x="336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[3,3]</a:t>
                </a:r>
              </a:p>
            </p:txBody>
          </p:sp>
          <p:sp>
            <p:nvSpPr>
              <p:cNvPr id="366623" name="Text Box 37">
                <a:extLst>
                  <a:ext uri="{FF2B5EF4-FFF2-40B4-BE49-F238E27FC236}">
                    <a16:creationId xmlns:a16="http://schemas.microsoft.com/office/drawing/2014/main" id="{8FA08A40-B22A-2FCC-EDD1-D15271881506}"/>
                  </a:ext>
                </a:extLst>
              </p:cNvPr>
              <p:cNvSpPr txBox="1">
                <a:spLocks noChangeArrowheads="1"/>
              </p:cNvSpPr>
              <p:nvPr/>
            </p:nvSpPr>
            <p:spPr bwMode="auto">
              <a:xfrm>
                <a:off x="288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[3,2]</a:t>
                </a:r>
              </a:p>
            </p:txBody>
          </p:sp>
          <p:sp>
            <p:nvSpPr>
              <p:cNvPr id="366624" name="Text Box 38">
                <a:extLst>
                  <a:ext uri="{FF2B5EF4-FFF2-40B4-BE49-F238E27FC236}">
                    <a16:creationId xmlns:a16="http://schemas.microsoft.com/office/drawing/2014/main" id="{6C94FC05-70C3-9549-E8AF-B28746190080}"/>
                  </a:ext>
                </a:extLst>
              </p:cNvPr>
              <p:cNvSpPr txBox="1">
                <a:spLocks noChangeArrowheads="1"/>
              </p:cNvSpPr>
              <p:nvPr/>
            </p:nvSpPr>
            <p:spPr bwMode="auto">
              <a:xfrm>
                <a:off x="384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[4,1]</a:t>
                </a:r>
              </a:p>
            </p:txBody>
          </p:sp>
          <p:sp>
            <p:nvSpPr>
              <p:cNvPr id="366625" name="Text Box 39">
                <a:extLst>
                  <a:ext uri="{FF2B5EF4-FFF2-40B4-BE49-F238E27FC236}">
                    <a16:creationId xmlns:a16="http://schemas.microsoft.com/office/drawing/2014/main" id="{AB612AC6-F6BF-96FA-F749-1D19AEA0BA5D}"/>
                  </a:ext>
                </a:extLst>
              </p:cNvPr>
              <p:cNvSpPr txBox="1">
                <a:spLocks noChangeArrowheads="1"/>
              </p:cNvSpPr>
              <p:nvPr/>
            </p:nvSpPr>
            <p:spPr bwMode="auto">
              <a:xfrm>
                <a:off x="432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[4,2]</a:t>
                </a:r>
              </a:p>
            </p:txBody>
          </p:sp>
          <p:sp>
            <p:nvSpPr>
              <p:cNvPr id="366626" name="Text Box 40">
                <a:extLst>
                  <a:ext uri="{FF2B5EF4-FFF2-40B4-BE49-F238E27FC236}">
                    <a16:creationId xmlns:a16="http://schemas.microsoft.com/office/drawing/2014/main" id="{EBC95E11-881B-A957-DEA1-90E5A6B37F7C}"/>
                  </a:ext>
                </a:extLst>
              </p:cNvPr>
              <p:cNvSpPr txBox="1">
                <a:spLocks noChangeArrowheads="1"/>
              </p:cNvSpPr>
              <p:nvPr/>
            </p:nvSpPr>
            <p:spPr bwMode="auto">
              <a:xfrm>
                <a:off x="480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chemeClr val="accent1"/>
                    </a:solidFill>
                    <a:latin typeface="Helvetica" pitchFamily="2" charset="0"/>
                  </a:rPr>
                  <a:t>[4,3]</a:t>
                </a:r>
              </a:p>
            </p:txBody>
          </p:sp>
          <p:sp>
            <p:nvSpPr>
              <p:cNvPr id="366627" name="Text Box 41">
                <a:extLst>
                  <a:ext uri="{FF2B5EF4-FFF2-40B4-BE49-F238E27FC236}">
                    <a16:creationId xmlns:a16="http://schemas.microsoft.com/office/drawing/2014/main" id="{FF671CCF-A3E1-9BCE-33C0-B4CFD65D6194}"/>
                  </a:ext>
                </a:extLst>
              </p:cNvPr>
              <p:cNvSpPr txBox="1">
                <a:spLocks noChangeArrowheads="1"/>
              </p:cNvSpPr>
              <p:nvPr/>
            </p:nvSpPr>
            <p:spPr bwMode="auto">
              <a:xfrm>
                <a:off x="240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[3,1]</a:t>
                </a:r>
              </a:p>
            </p:txBody>
          </p:sp>
        </p:grpSp>
        <p:sp>
          <p:nvSpPr>
            <p:cNvPr id="366612" name="Line 42">
              <a:extLst>
                <a:ext uri="{FF2B5EF4-FFF2-40B4-BE49-F238E27FC236}">
                  <a16:creationId xmlns:a16="http://schemas.microsoft.com/office/drawing/2014/main" id="{A9D9E1B7-4523-777F-A421-69C9E24D43D1}"/>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613" name="Line 43">
              <a:extLst>
                <a:ext uri="{FF2B5EF4-FFF2-40B4-BE49-F238E27FC236}">
                  <a16:creationId xmlns:a16="http://schemas.microsoft.com/office/drawing/2014/main" id="{839C33C8-F90E-AF6A-4306-BB7D0542A5DB}"/>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614" name="Line 44">
              <a:extLst>
                <a:ext uri="{FF2B5EF4-FFF2-40B4-BE49-F238E27FC236}">
                  <a16:creationId xmlns:a16="http://schemas.microsoft.com/office/drawing/2014/main" id="{180CC44E-64F6-DC59-4F1A-6A089E2BF840}"/>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615" name="Line 45">
              <a:extLst>
                <a:ext uri="{FF2B5EF4-FFF2-40B4-BE49-F238E27FC236}">
                  <a16:creationId xmlns:a16="http://schemas.microsoft.com/office/drawing/2014/main" id="{90BFB0DE-52D1-DFEE-BAE5-9F2816E2BAFB}"/>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616" name="Line 46">
              <a:extLst>
                <a:ext uri="{FF2B5EF4-FFF2-40B4-BE49-F238E27FC236}">
                  <a16:creationId xmlns:a16="http://schemas.microsoft.com/office/drawing/2014/main" id="{D07CD750-0378-AA9F-AFD4-4B95AA4799BC}"/>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617" name="Line 47">
              <a:extLst>
                <a:ext uri="{FF2B5EF4-FFF2-40B4-BE49-F238E27FC236}">
                  <a16:creationId xmlns:a16="http://schemas.microsoft.com/office/drawing/2014/main" id="{FAE91BE5-0ED5-07B3-4C09-BB5194A9B460}"/>
                </a:ext>
              </a:extLst>
            </p:cNvPr>
            <p:cNvSpPr>
              <a:spLocks noChangeShapeType="1"/>
            </p:cNvSpPr>
            <p:nvPr/>
          </p:nvSpPr>
          <p:spPr bwMode="auto">
            <a:xfrm>
              <a:off x="6343649" y="5117420"/>
              <a:ext cx="1905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618" name="Line 48">
              <a:extLst>
                <a:ext uri="{FF2B5EF4-FFF2-40B4-BE49-F238E27FC236}">
                  <a16:creationId xmlns:a16="http://schemas.microsoft.com/office/drawing/2014/main" id="{666AB33F-B145-F7F0-A6A8-67D46A2DB211}"/>
                </a:ext>
              </a:extLst>
            </p:cNvPr>
            <p:cNvSpPr>
              <a:spLocks noChangeShapeType="1"/>
            </p:cNvSpPr>
            <p:nvPr/>
          </p:nvSpPr>
          <p:spPr bwMode="auto">
            <a:xfrm>
              <a:off x="7105649" y="5117420"/>
              <a:ext cx="304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619" name="Line 49">
              <a:extLst>
                <a:ext uri="{FF2B5EF4-FFF2-40B4-BE49-F238E27FC236}">
                  <a16:creationId xmlns:a16="http://schemas.microsoft.com/office/drawing/2014/main" id="{4B6340FE-B4FB-209D-6FCC-C85739290A23}"/>
                </a:ext>
              </a:extLst>
            </p:cNvPr>
            <p:cNvSpPr>
              <a:spLocks noChangeShapeType="1"/>
            </p:cNvSpPr>
            <p:nvPr/>
          </p:nvSpPr>
          <p:spPr bwMode="auto">
            <a:xfrm flipH="1">
              <a:off x="6724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620" name="Line 50">
              <a:extLst>
                <a:ext uri="{FF2B5EF4-FFF2-40B4-BE49-F238E27FC236}">
                  <a16:creationId xmlns:a16="http://schemas.microsoft.com/office/drawing/2014/main" id="{1FD94CC6-C6BF-EA6E-6098-8847B81D393C}"/>
                </a:ext>
              </a:extLst>
            </p:cNvPr>
            <p:cNvSpPr>
              <a:spLocks noChangeShapeType="1"/>
            </p:cNvSpPr>
            <p:nvPr/>
          </p:nvSpPr>
          <p:spPr bwMode="auto">
            <a:xfrm>
              <a:off x="7105649" y="5117420"/>
              <a:ext cx="1066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66621" name="Text Box 21">
              <a:extLst>
                <a:ext uri="{FF2B5EF4-FFF2-40B4-BE49-F238E27FC236}">
                  <a16:creationId xmlns:a16="http://schemas.microsoft.com/office/drawing/2014/main" id="{85CF6357-2F55-39CC-0AAC-7116106D28FF}"/>
                </a:ext>
              </a:extLst>
            </p:cNvPr>
            <p:cNvSpPr txBox="1">
              <a:spLocks noChangeArrowheads="1"/>
            </p:cNvSpPr>
            <p:nvPr/>
          </p:nvSpPr>
          <p:spPr bwMode="auto">
            <a:xfrm>
              <a:off x="6001339" y="3936144"/>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[3,2]</a:t>
              </a:r>
            </a:p>
          </p:txBody>
        </p:sp>
      </p:grpSp>
    </p:spTree>
    <p:extLst>
      <p:ext uri="{BB962C8B-B14F-4D97-AF65-F5344CB8AC3E}">
        <p14:creationId xmlns:p14="http://schemas.microsoft.com/office/powerpoint/2010/main" val="1654571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a:t>Probability of Reaching the Goal</a:t>
            </a:r>
          </a:p>
        </p:txBody>
      </p:sp>
      <p:sp>
        <p:nvSpPr>
          <p:cNvPr id="5" name="Footer Placeholder 4">
            <a:extLst>
              <a:ext uri="{FF2B5EF4-FFF2-40B4-BE49-F238E27FC236}">
                <a16:creationId xmlns:a16="http://schemas.microsoft.com/office/drawing/2014/main" id="{CBE087AF-6FBD-B18E-15B6-3B7F5A9E5276}"/>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EE5097E8-D92D-410E-2E93-D52B77A715F2}"/>
              </a:ext>
            </a:extLst>
          </p:cNvPr>
          <p:cNvSpPr>
            <a:spLocks noGrp="1"/>
          </p:cNvSpPr>
          <p:nvPr>
            <p:ph type="sldNum" sz="quarter" idx="11"/>
          </p:nvPr>
        </p:nvSpPr>
        <p:spPr/>
        <p:txBody>
          <a:bodyPr/>
          <a:lstStyle/>
          <a:p>
            <a:fld id="{67C9959E-8E6B-B04C-9955-EA096F41CA7A}" type="slidenum">
              <a:rPr lang="en-GB" smtClean="0"/>
              <a:t>29</a:t>
            </a:fld>
            <a:endParaRPr lang="en-GB"/>
          </a:p>
        </p:txBody>
      </p:sp>
      <p:sp>
        <p:nvSpPr>
          <p:cNvPr id="3" name="Date Placeholder 2">
            <a:extLst>
              <a:ext uri="{FF2B5EF4-FFF2-40B4-BE49-F238E27FC236}">
                <a16:creationId xmlns:a16="http://schemas.microsoft.com/office/drawing/2014/main" id="{7078C3B3-9175-6F95-3EFB-866CCE23F3BF}"/>
              </a:ext>
            </a:extLst>
          </p:cNvPr>
          <p:cNvSpPr>
            <a:spLocks noGrp="1"/>
          </p:cNvSpPr>
          <p:nvPr>
            <p:ph type="dt" sz="half" idx="12"/>
          </p:nvPr>
        </p:nvSpPr>
        <p:spPr/>
        <p:txBody>
          <a:bodyPr/>
          <a:lstStyle/>
          <a:p>
            <a:r>
              <a:rPr lang="de-DE"/>
              <a:t>Foundation</a:t>
            </a:r>
            <a:endParaRPr lang="de-DE" dirty="0"/>
          </a:p>
        </p:txBody>
      </p:sp>
      <p:sp>
        <p:nvSpPr>
          <p:cNvPr id="2" name="Content Placeholder 1">
            <a:extLst>
              <a:ext uri="{FF2B5EF4-FFF2-40B4-BE49-F238E27FC236}">
                <a16:creationId xmlns:a16="http://schemas.microsoft.com/office/drawing/2014/main" id="{9A697961-1833-8648-B0B6-5ABDCEF1F93C}"/>
              </a:ext>
            </a:extLst>
          </p:cNvPr>
          <p:cNvSpPr>
            <a:spLocks noGrp="1"/>
          </p:cNvSpPr>
          <p:nvPr>
            <p:ph type="body" sz="quarter" idx="13"/>
          </p:nvPr>
        </p:nvSpPr>
        <p:spPr/>
        <p:txBody>
          <a:bodyPr>
            <a:normAutofit/>
          </a:bodyPr>
          <a:lstStyle/>
          <a:p>
            <a:r>
              <a:rPr lang="en-US" dirty="0"/>
              <a:t>In each state: possible actions U, D, R, L; trans. model:</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30A36D2-9F93-294D-815B-590A4BA50451}"/>
                  </a:ext>
                </a:extLst>
              </p:cNvPr>
              <p:cNvSpPr/>
              <p:nvPr/>
            </p:nvSpPr>
            <p:spPr>
              <a:xfrm>
                <a:off x="562764" y="1992650"/>
                <a:ext cx="5427773" cy="2031325"/>
              </a:xfrm>
              <a:prstGeom prst="rect">
                <a:avLst/>
              </a:prstGeom>
            </p:spPr>
            <p:txBody>
              <a:bodyPr wrap="square">
                <a:spAutoFit/>
              </a:bodyPr>
              <a:lstStyle/>
              <a:p>
                <a:r>
                  <a:rPr lang="de-DE" dirty="0">
                    <a:latin typeface="Helvetica" pitchFamily="2" charset="0"/>
                  </a:rPr>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4,3</m:t>
                            </m:r>
                          </m:e>
                        </m:d>
                        <m:r>
                          <a:rPr lang="de-DE" i="1">
                            <a:latin typeface="Cambria Math" panose="02040503050406030204" pitchFamily="18" charset="0"/>
                          </a:rPr>
                          <m:t> | </m:t>
                        </m:r>
                        <m:d>
                          <m:dPr>
                            <m:ctrlPr>
                              <a:rPr lang="de-DE" i="1">
                                <a:latin typeface="Cambria Math" panose="02040503050406030204" pitchFamily="18" charset="0"/>
                              </a:rPr>
                            </m:ctrlPr>
                          </m:dPr>
                          <m:e>
                            <m:r>
                              <a:rPr lang="de-DE" i="1">
                                <a:latin typeface="Cambria Math" panose="02040503050406030204" pitchFamily="18" charset="0"/>
                              </a:rPr>
                              <m:t>𝑈</m:t>
                            </m:r>
                            <m:r>
                              <a:rPr lang="de-DE" i="1">
                                <a:latin typeface="Cambria Math" panose="02040503050406030204" pitchFamily="18" charset="0"/>
                              </a:rPr>
                              <m:t>,</m:t>
                            </m:r>
                            <m:r>
                              <a:rPr lang="de-DE" i="1">
                                <a:latin typeface="Cambria Math" panose="02040503050406030204" pitchFamily="18" charset="0"/>
                              </a:rPr>
                              <m:t>𝑅</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3,2</m:t>
                            </m:r>
                          </m:e>
                        </m:d>
                      </m:e>
                    </m:d>
                    <m:r>
                      <a:rPr lang="de-DE" i="1">
                        <a:latin typeface="Cambria Math" panose="02040503050406030204" pitchFamily="18" charset="0"/>
                      </a:rPr>
                      <m:t>=</m:t>
                    </m:r>
                  </m:oMath>
                </a14:m>
                <a:endParaRPr lang="de-DE"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i="1">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4,3</m:t>
                              </m:r>
                            </m:e>
                          </m:d>
                          <m:r>
                            <a:rPr lang="de-DE" i="1">
                              <a:solidFill>
                                <a:srgbClr val="FFC000"/>
                              </a:solidFill>
                              <a:latin typeface="Cambria Math" panose="02040503050406030204" pitchFamily="18" charset="0"/>
                            </a:rPr>
                            <m:t> | </m:t>
                          </m:r>
                          <m:r>
                            <a:rPr lang="de-DE" i="1">
                              <a:solidFill>
                                <a:srgbClr val="FFC000"/>
                              </a:solidFill>
                              <a:latin typeface="Cambria Math" panose="02040503050406030204" pitchFamily="18" charset="0"/>
                            </a:rPr>
                            <m:t>𝑅</m:t>
                          </m:r>
                          <m:r>
                            <a:rPr lang="de-DE" i="1">
                              <a:solidFill>
                                <a:srgbClr val="FFC000"/>
                              </a:solidFill>
                              <a:latin typeface="Cambria Math" panose="02040503050406030204" pitchFamily="18" charset="0"/>
                            </a:rPr>
                            <m:t>.</m:t>
                          </m:r>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3,3</m:t>
                              </m:r>
                            </m:e>
                          </m:d>
                        </m:e>
                      </m:d>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3,3</m:t>
                              </m:r>
                            </m:e>
                          </m:d>
                          <m:r>
                            <a:rPr lang="de-DE" i="1">
                              <a:solidFill>
                                <a:srgbClr val="FFC000"/>
                              </a:solidFill>
                              <a:latin typeface="Cambria Math" panose="02040503050406030204" pitchFamily="18" charset="0"/>
                            </a:rPr>
                            <m:t> | </m:t>
                          </m:r>
                          <m:r>
                            <a:rPr lang="de-DE" i="1">
                              <a:solidFill>
                                <a:srgbClr val="FFC000"/>
                              </a:solidFill>
                              <a:latin typeface="Cambria Math" panose="02040503050406030204" pitchFamily="18" charset="0"/>
                            </a:rPr>
                            <m:t>𝑈</m:t>
                          </m:r>
                          <m:r>
                            <a:rPr lang="de-DE" i="1">
                              <a:solidFill>
                                <a:srgbClr val="FFC000"/>
                              </a:solidFill>
                              <a:latin typeface="Cambria Math" panose="02040503050406030204" pitchFamily="18" charset="0"/>
                            </a:rPr>
                            <m:t>.</m:t>
                          </m:r>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3,2</m:t>
                              </m:r>
                            </m:e>
                          </m:d>
                        </m:e>
                      </m:d>
                    </m:oMath>
                    <m:oMath xmlns:m="http://schemas.openxmlformats.org/officeDocument/2006/math">
                      <m:r>
                        <a:rPr lang="de-DE" i="1">
                          <a:latin typeface="Cambria Math" panose="02040503050406030204" pitchFamily="18" charset="0"/>
                        </a:rPr>
                        <m:t>+</m:t>
                      </m:r>
                      <m:r>
                        <a:rPr lang="de-DE" i="1" smtClean="0">
                          <a:solidFill>
                            <a:srgbClr val="7030A0"/>
                          </a:solidFill>
                          <a:latin typeface="Cambria Math" panose="02040503050406030204" pitchFamily="18" charset="0"/>
                        </a:rPr>
                        <m:t>𝑃</m:t>
                      </m:r>
                      <m:d>
                        <m:dPr>
                          <m:ctrlPr>
                            <a:rPr lang="de-DE" i="1">
                              <a:solidFill>
                                <a:srgbClr val="7030A0"/>
                              </a:solidFill>
                              <a:latin typeface="Cambria Math" panose="02040503050406030204" pitchFamily="18" charset="0"/>
                            </a:rPr>
                          </m:ctrlPr>
                        </m:dPr>
                        <m:e>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4,3</m:t>
                              </m:r>
                            </m:e>
                          </m:d>
                          <m:r>
                            <a:rPr lang="de-DE" i="1">
                              <a:solidFill>
                                <a:srgbClr val="7030A0"/>
                              </a:solidFill>
                              <a:latin typeface="Cambria Math" panose="02040503050406030204" pitchFamily="18" charset="0"/>
                            </a:rPr>
                            <m:t> | </m:t>
                          </m:r>
                          <m:r>
                            <a:rPr lang="de-DE" i="1">
                              <a:solidFill>
                                <a:srgbClr val="7030A0"/>
                              </a:solidFill>
                              <a:latin typeface="Cambria Math" panose="02040503050406030204" pitchFamily="18" charset="0"/>
                            </a:rPr>
                            <m:t>𝑅</m:t>
                          </m:r>
                          <m:r>
                            <a:rPr lang="de-DE" i="1">
                              <a:solidFill>
                                <a:srgbClr val="7030A0"/>
                              </a:solidFill>
                              <a:latin typeface="Cambria Math" panose="02040503050406030204" pitchFamily="18" charset="0"/>
                            </a:rPr>
                            <m:t>.</m:t>
                          </m:r>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4,2</m:t>
                              </m:r>
                            </m:e>
                          </m:d>
                        </m:e>
                      </m:d>
                      <m:r>
                        <a:rPr lang="de-DE" i="1">
                          <a:solidFill>
                            <a:srgbClr val="7030A0"/>
                          </a:solidFill>
                          <a:latin typeface="Cambria Math" panose="02040503050406030204" pitchFamily="18" charset="0"/>
                          <a:ea typeface="Cambria Math" panose="02040503050406030204" pitchFamily="18" charset="0"/>
                        </a:rPr>
                        <m:t>∙</m:t>
                      </m:r>
                      <m:r>
                        <a:rPr lang="de-DE" i="1">
                          <a:solidFill>
                            <a:srgbClr val="7030A0"/>
                          </a:solidFill>
                          <a:latin typeface="Cambria Math" panose="02040503050406030204" pitchFamily="18" charset="0"/>
                        </a:rPr>
                        <m:t>𝑃</m:t>
                      </m:r>
                      <m:d>
                        <m:dPr>
                          <m:ctrlPr>
                            <a:rPr lang="de-DE" i="1">
                              <a:solidFill>
                                <a:srgbClr val="7030A0"/>
                              </a:solidFill>
                              <a:latin typeface="Cambria Math" panose="02040503050406030204" pitchFamily="18" charset="0"/>
                            </a:rPr>
                          </m:ctrlPr>
                        </m:dPr>
                        <m:e>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4,2</m:t>
                              </m:r>
                            </m:e>
                          </m:d>
                          <m:r>
                            <a:rPr lang="de-DE" i="1">
                              <a:solidFill>
                                <a:srgbClr val="7030A0"/>
                              </a:solidFill>
                              <a:latin typeface="Cambria Math" panose="02040503050406030204" pitchFamily="18" charset="0"/>
                            </a:rPr>
                            <m:t> | </m:t>
                          </m:r>
                          <m:r>
                            <a:rPr lang="de-DE" i="1">
                              <a:solidFill>
                                <a:srgbClr val="7030A0"/>
                              </a:solidFill>
                              <a:latin typeface="Cambria Math" panose="02040503050406030204" pitchFamily="18" charset="0"/>
                            </a:rPr>
                            <m:t>𝑈</m:t>
                          </m:r>
                          <m:r>
                            <a:rPr lang="de-DE" i="1">
                              <a:solidFill>
                                <a:srgbClr val="7030A0"/>
                              </a:solidFill>
                              <a:latin typeface="Cambria Math" panose="02040503050406030204" pitchFamily="18" charset="0"/>
                            </a:rPr>
                            <m:t>.</m:t>
                          </m:r>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3,2</m:t>
                              </m:r>
                            </m:e>
                          </m:d>
                        </m:e>
                      </m:d>
                    </m:oMath>
                  </m:oMathPara>
                </a14:m>
                <a:endParaRPr lang="de-DE" i="1" dirty="0">
                  <a:solidFill>
                    <a:schemeClr val="accent1"/>
                  </a:solidFill>
                  <a:latin typeface="Cambria Math" panose="02040503050406030204" pitchFamily="18" charset="0"/>
                </a:endParaRPr>
              </a:p>
              <a:p>
                <a:r>
                  <a:rPr lang="de-DE" dirty="0">
                    <a:solidFill>
                      <a:srgbClr val="C00000"/>
                    </a:solidFill>
                    <a:latin typeface="Helvetica" pitchFamily="2" charset="0"/>
                  </a:rPr>
                  <a:t> </a:t>
                </a:r>
                <a14:m>
                  <m:oMath xmlns:m="http://schemas.openxmlformats.org/officeDocument/2006/math">
                    <m:r>
                      <a:rPr lang="de-DE" i="1">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4,3</m:t>
                            </m:r>
                          </m:e>
                        </m:d>
                        <m:r>
                          <a:rPr lang="de-DE" i="1">
                            <a:solidFill>
                              <a:srgbClr val="FFC000"/>
                            </a:solidFill>
                            <a:latin typeface="Cambria Math" panose="02040503050406030204" pitchFamily="18" charset="0"/>
                          </a:rPr>
                          <m:t> | </m:t>
                        </m:r>
                        <m:r>
                          <a:rPr lang="de-DE" i="1">
                            <a:solidFill>
                              <a:srgbClr val="FFC000"/>
                            </a:solidFill>
                            <a:latin typeface="Cambria Math" panose="02040503050406030204" pitchFamily="18" charset="0"/>
                          </a:rPr>
                          <m:t>𝑅</m:t>
                        </m:r>
                        <m:r>
                          <a:rPr lang="de-DE" i="1">
                            <a:solidFill>
                              <a:srgbClr val="FFC000"/>
                            </a:solidFill>
                            <a:latin typeface="Cambria Math" panose="02040503050406030204" pitchFamily="18" charset="0"/>
                          </a:rPr>
                          <m:t>.</m:t>
                        </m:r>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3,3</m:t>
                            </m:r>
                          </m:e>
                        </m:d>
                      </m:e>
                    </m:d>
                    <m:r>
                      <a:rPr lang="de-DE" i="1">
                        <a:latin typeface="Cambria Math" panose="02040503050406030204" pitchFamily="18" charset="0"/>
                        <a:ea typeface="Cambria Math" panose="02040503050406030204" pitchFamily="18" charset="0"/>
                      </a:rPr>
                      <m:t>=0.8</m:t>
                    </m:r>
                  </m:oMath>
                </a14:m>
                <a:r>
                  <a:rPr lang="en-GB" dirty="0">
                    <a:latin typeface="Helvetica" pitchFamily="2" charset="0"/>
                  </a:rPr>
                  <a:t>	</a:t>
                </a:r>
                <a14:m>
                  <m:oMath xmlns:m="http://schemas.openxmlformats.org/officeDocument/2006/math">
                    <m:r>
                      <a:rPr lang="de-DE" i="1">
                        <a:solidFill>
                          <a:srgbClr val="FFC000"/>
                        </a:solidFill>
                        <a:latin typeface="Cambria Math" panose="02040503050406030204" pitchFamily="18" charset="0"/>
                      </a:rPr>
                      <m:t>𝑃</m:t>
                    </m:r>
                    <m:d>
                      <m:dPr>
                        <m:ctrlPr>
                          <a:rPr lang="de-DE" i="1">
                            <a:solidFill>
                              <a:srgbClr val="FFC000"/>
                            </a:solidFill>
                            <a:latin typeface="Cambria Math" panose="02040503050406030204" pitchFamily="18" charset="0"/>
                          </a:rPr>
                        </m:ctrlPr>
                      </m:dPr>
                      <m:e>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3,3</m:t>
                            </m:r>
                          </m:e>
                        </m:d>
                        <m:r>
                          <a:rPr lang="de-DE" i="1">
                            <a:solidFill>
                              <a:srgbClr val="FFC000"/>
                            </a:solidFill>
                            <a:latin typeface="Cambria Math" panose="02040503050406030204" pitchFamily="18" charset="0"/>
                          </a:rPr>
                          <m:t> | </m:t>
                        </m:r>
                        <m:r>
                          <a:rPr lang="de-DE" i="1">
                            <a:solidFill>
                              <a:srgbClr val="FFC000"/>
                            </a:solidFill>
                            <a:latin typeface="Cambria Math" panose="02040503050406030204" pitchFamily="18" charset="0"/>
                          </a:rPr>
                          <m:t>𝑈</m:t>
                        </m:r>
                        <m:r>
                          <a:rPr lang="de-DE" i="1">
                            <a:solidFill>
                              <a:srgbClr val="FFC000"/>
                            </a:solidFill>
                            <a:latin typeface="Cambria Math" panose="02040503050406030204" pitchFamily="18" charset="0"/>
                          </a:rPr>
                          <m:t>.</m:t>
                        </m:r>
                        <m:d>
                          <m:dPr>
                            <m:begChr m:val="["/>
                            <m:endChr m:val="]"/>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3,2</m:t>
                            </m:r>
                          </m:e>
                        </m:d>
                      </m:e>
                    </m:d>
                    <m:r>
                      <a:rPr lang="de-DE">
                        <a:latin typeface="Cambria Math" panose="02040503050406030204" pitchFamily="18" charset="0"/>
                      </a:rPr>
                      <m:t>=0.8</m:t>
                    </m:r>
                  </m:oMath>
                </a14:m>
                <a:endParaRPr lang="en-GB" dirty="0">
                  <a:latin typeface="Helvetica" pitchFamily="2" charset="0"/>
                </a:endParaRPr>
              </a:p>
              <a:p>
                <a:r>
                  <a:rPr lang="de-DE" dirty="0">
                    <a:solidFill>
                      <a:schemeClr val="accent1"/>
                    </a:solidFill>
                    <a:latin typeface="Helvetica" pitchFamily="2" charset="0"/>
                  </a:rPr>
                  <a:t> </a:t>
                </a:r>
                <a14:m>
                  <m:oMath xmlns:m="http://schemas.openxmlformats.org/officeDocument/2006/math">
                    <m:r>
                      <a:rPr lang="de-DE" i="1" smtClean="0">
                        <a:solidFill>
                          <a:srgbClr val="7030A0"/>
                        </a:solidFill>
                        <a:latin typeface="Cambria Math" panose="02040503050406030204" pitchFamily="18" charset="0"/>
                      </a:rPr>
                      <m:t>𝑃</m:t>
                    </m:r>
                    <m:d>
                      <m:dPr>
                        <m:ctrlPr>
                          <a:rPr lang="de-DE" i="1">
                            <a:solidFill>
                              <a:srgbClr val="7030A0"/>
                            </a:solidFill>
                            <a:latin typeface="Cambria Math" panose="02040503050406030204" pitchFamily="18" charset="0"/>
                          </a:rPr>
                        </m:ctrlPr>
                      </m:dPr>
                      <m:e>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4,3</m:t>
                            </m:r>
                          </m:e>
                        </m:d>
                        <m:r>
                          <a:rPr lang="de-DE" i="1">
                            <a:solidFill>
                              <a:srgbClr val="7030A0"/>
                            </a:solidFill>
                            <a:latin typeface="Cambria Math" panose="02040503050406030204" pitchFamily="18" charset="0"/>
                          </a:rPr>
                          <m:t> | </m:t>
                        </m:r>
                        <m:r>
                          <a:rPr lang="de-DE" i="1">
                            <a:solidFill>
                              <a:srgbClr val="7030A0"/>
                            </a:solidFill>
                            <a:latin typeface="Cambria Math" panose="02040503050406030204" pitchFamily="18" charset="0"/>
                          </a:rPr>
                          <m:t>𝑅</m:t>
                        </m:r>
                        <m:r>
                          <a:rPr lang="de-DE" i="1">
                            <a:solidFill>
                              <a:srgbClr val="7030A0"/>
                            </a:solidFill>
                            <a:latin typeface="Cambria Math" panose="02040503050406030204" pitchFamily="18" charset="0"/>
                          </a:rPr>
                          <m:t>.</m:t>
                        </m:r>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4,2</m:t>
                            </m:r>
                          </m:e>
                        </m:d>
                      </m:e>
                    </m:d>
                    <m:r>
                      <a:rPr lang="de-DE" i="1">
                        <a:latin typeface="Cambria Math" panose="02040503050406030204" pitchFamily="18" charset="0"/>
                      </a:rPr>
                      <m:t>=0.1</m:t>
                    </m:r>
                  </m:oMath>
                </a14:m>
                <a:r>
                  <a:rPr lang="en-GB" dirty="0">
                    <a:latin typeface="Helvetica" pitchFamily="2" charset="0"/>
                  </a:rPr>
                  <a:t>	</a:t>
                </a:r>
                <a14:m>
                  <m:oMath xmlns:m="http://schemas.openxmlformats.org/officeDocument/2006/math">
                    <m:r>
                      <a:rPr lang="de-DE" i="1" smtClean="0">
                        <a:solidFill>
                          <a:srgbClr val="7030A0"/>
                        </a:solidFill>
                        <a:latin typeface="Cambria Math" panose="02040503050406030204" pitchFamily="18" charset="0"/>
                      </a:rPr>
                      <m:t>𝑃</m:t>
                    </m:r>
                    <m:d>
                      <m:dPr>
                        <m:ctrlPr>
                          <a:rPr lang="de-DE" i="1">
                            <a:solidFill>
                              <a:srgbClr val="7030A0"/>
                            </a:solidFill>
                            <a:latin typeface="Cambria Math" panose="02040503050406030204" pitchFamily="18" charset="0"/>
                          </a:rPr>
                        </m:ctrlPr>
                      </m:dPr>
                      <m:e>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4,2</m:t>
                            </m:r>
                          </m:e>
                        </m:d>
                        <m:r>
                          <a:rPr lang="de-DE" i="1">
                            <a:solidFill>
                              <a:srgbClr val="7030A0"/>
                            </a:solidFill>
                            <a:latin typeface="Cambria Math" panose="02040503050406030204" pitchFamily="18" charset="0"/>
                          </a:rPr>
                          <m:t> | </m:t>
                        </m:r>
                        <m:r>
                          <a:rPr lang="de-DE" i="1">
                            <a:solidFill>
                              <a:srgbClr val="7030A0"/>
                            </a:solidFill>
                            <a:latin typeface="Cambria Math" panose="02040503050406030204" pitchFamily="18" charset="0"/>
                          </a:rPr>
                          <m:t>𝑈</m:t>
                        </m:r>
                        <m:r>
                          <a:rPr lang="de-DE" i="1">
                            <a:solidFill>
                              <a:srgbClr val="7030A0"/>
                            </a:solidFill>
                            <a:latin typeface="Cambria Math" panose="02040503050406030204" pitchFamily="18" charset="0"/>
                          </a:rPr>
                          <m:t>.</m:t>
                        </m:r>
                        <m:d>
                          <m:dPr>
                            <m:begChr m:val="["/>
                            <m:endChr m:val="]"/>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3,2</m:t>
                            </m:r>
                          </m:e>
                        </m:d>
                      </m:e>
                    </m:d>
                    <m:r>
                      <a:rPr lang="de-DE">
                        <a:latin typeface="Cambria Math" panose="02040503050406030204" pitchFamily="18" charset="0"/>
                      </a:rPr>
                      <m:t>=0.1</m:t>
                    </m:r>
                  </m:oMath>
                </a14:m>
                <a:endParaRPr lang="de-DE" dirty="0">
                  <a:latin typeface="Helvetica" pitchFamily="2" charset="0"/>
                </a:endParaRPr>
              </a:p>
              <a:p>
                <a:endParaRPr lang="de-DE" dirty="0">
                  <a:latin typeface="Helvetica" pitchFamily="2" charset="0"/>
                </a:endParaRPr>
              </a:p>
              <a:p>
                <a:r>
                  <a:rPr lang="de-DE" dirty="0">
                    <a:latin typeface="Helvetica" pitchFamily="2" charset="0"/>
                  </a:rPr>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d>
                          <m:dPr>
                            <m:begChr m:val="["/>
                            <m:endChr m:val="]"/>
                            <m:ctrlPr>
                              <a:rPr lang="de-DE" i="1">
                                <a:latin typeface="Cambria Math" panose="02040503050406030204" pitchFamily="18" charset="0"/>
                              </a:rPr>
                            </m:ctrlPr>
                          </m:dPr>
                          <m:e>
                            <m:r>
                              <a:rPr lang="de-DE" i="1">
                                <a:latin typeface="Cambria Math" panose="02040503050406030204" pitchFamily="18" charset="0"/>
                              </a:rPr>
                              <m:t>4,3</m:t>
                            </m:r>
                          </m:e>
                        </m:d>
                        <m:r>
                          <a:rPr lang="de-DE" i="1">
                            <a:latin typeface="Cambria Math" panose="02040503050406030204" pitchFamily="18" charset="0"/>
                          </a:rPr>
                          <m:t> | </m:t>
                        </m:r>
                        <m:d>
                          <m:dPr>
                            <m:ctrlPr>
                              <a:rPr lang="de-DE" i="1">
                                <a:latin typeface="Cambria Math" panose="02040503050406030204" pitchFamily="18" charset="0"/>
                              </a:rPr>
                            </m:ctrlPr>
                          </m:dPr>
                          <m:e>
                            <m:r>
                              <a:rPr lang="de-DE" i="1">
                                <a:latin typeface="Cambria Math" panose="02040503050406030204" pitchFamily="18" charset="0"/>
                              </a:rPr>
                              <m:t>𝑈</m:t>
                            </m:r>
                            <m:r>
                              <a:rPr lang="de-DE" i="1">
                                <a:latin typeface="Cambria Math" panose="02040503050406030204" pitchFamily="18" charset="0"/>
                              </a:rPr>
                              <m:t>,</m:t>
                            </m:r>
                            <m:r>
                              <a:rPr lang="de-DE" i="1">
                                <a:latin typeface="Cambria Math" panose="02040503050406030204" pitchFamily="18" charset="0"/>
                              </a:rPr>
                              <m:t>𝑅</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3,2</m:t>
                            </m:r>
                          </m:e>
                        </m:d>
                      </m:e>
                    </m:d>
                    <m:r>
                      <a:rPr lang="de-DE" i="1">
                        <a:latin typeface="Cambria Math" panose="02040503050406030204" pitchFamily="18" charset="0"/>
                      </a:rPr>
                      <m:t>=0.8</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0.8+0.1</m:t>
                    </m:r>
                    <m:r>
                      <a:rPr lang="de-DE" i="1">
                        <a:latin typeface="Cambria Math" panose="02040503050406030204" pitchFamily="18" charset="0"/>
                        <a:ea typeface="Cambria Math" panose="02040503050406030204" pitchFamily="18" charset="0"/>
                      </a:rPr>
                      <m:t>∙0.1=0.65</m:t>
                    </m:r>
                  </m:oMath>
                </a14:m>
                <a:endParaRPr lang="de-DE" i="1" dirty="0">
                  <a:latin typeface="Cambria Math" panose="02040503050406030204" pitchFamily="18" charset="0"/>
                </a:endParaRPr>
              </a:p>
            </p:txBody>
          </p:sp>
        </mc:Choice>
        <mc:Fallback xmlns="">
          <p:sp>
            <p:nvSpPr>
              <p:cNvPr id="4" name="Rectangle 3">
                <a:extLst>
                  <a:ext uri="{FF2B5EF4-FFF2-40B4-BE49-F238E27FC236}">
                    <a16:creationId xmlns:a16="http://schemas.microsoft.com/office/drawing/2014/main" id="{530A36D2-9F93-294D-815B-590A4BA50451}"/>
                  </a:ext>
                </a:extLst>
              </p:cNvPr>
              <p:cNvSpPr>
                <a:spLocks noRot="1" noChangeAspect="1" noMove="1" noResize="1" noEditPoints="1" noAdjustHandles="1" noChangeArrowheads="1" noChangeShapeType="1" noTextEdit="1"/>
              </p:cNvSpPr>
              <p:nvPr/>
            </p:nvSpPr>
            <p:spPr>
              <a:xfrm>
                <a:off x="562764" y="1992650"/>
                <a:ext cx="5427773" cy="2031325"/>
              </a:xfrm>
              <a:prstGeom prst="rect">
                <a:avLst/>
              </a:prstGeom>
              <a:blipFill>
                <a:blip r:embed="rId3"/>
                <a:stretch>
                  <a:fillRect b="-1863"/>
                </a:stretch>
              </a:blipFill>
            </p:spPr>
            <p:txBody>
              <a:bodyPr/>
              <a:lstStyle/>
              <a:p>
                <a:r>
                  <a:rPr lang="en-DE">
                    <a:noFill/>
                  </a:rPr>
                  <a:t> </a:t>
                </a:r>
              </a:p>
            </p:txBody>
          </p:sp>
        </mc:Fallback>
      </mc:AlternateContent>
      <p:sp>
        <p:nvSpPr>
          <p:cNvPr id="64" name="Text Box 26">
            <a:extLst>
              <a:ext uri="{FF2B5EF4-FFF2-40B4-BE49-F238E27FC236}">
                <a16:creationId xmlns:a16="http://schemas.microsoft.com/office/drawing/2014/main" id="{C59F01C4-694E-DF48-BD09-8B8504B33E8B}"/>
              </a:ext>
            </a:extLst>
          </p:cNvPr>
          <p:cNvSpPr txBox="1">
            <a:spLocks noChangeArrowheads="1"/>
          </p:cNvSpPr>
          <p:nvPr/>
        </p:nvSpPr>
        <p:spPr bwMode="auto">
          <a:xfrm>
            <a:off x="562764" y="4264706"/>
            <a:ext cx="2824286" cy="92333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i="0" dirty="0">
                <a:solidFill>
                  <a:schemeClr val="bg1"/>
                </a:solidFill>
                <a:latin typeface="Helvetica" pitchFamily="2" charset="0"/>
              </a:rPr>
              <a:t>Note importance of Markov property in this derivation</a:t>
            </a:r>
          </a:p>
        </p:txBody>
      </p:sp>
      <p:grpSp>
        <p:nvGrpSpPr>
          <p:cNvPr id="8" name="Group 7">
            <a:extLst>
              <a:ext uri="{FF2B5EF4-FFF2-40B4-BE49-F238E27FC236}">
                <a16:creationId xmlns:a16="http://schemas.microsoft.com/office/drawing/2014/main" id="{8B448285-5C2E-0E8B-2779-A9277D7E02EC}"/>
              </a:ext>
            </a:extLst>
          </p:cNvPr>
          <p:cNvGrpSpPr/>
          <p:nvPr/>
        </p:nvGrpSpPr>
        <p:grpSpPr>
          <a:xfrm>
            <a:off x="9591315" y="1665066"/>
            <a:ext cx="2053538" cy="1398002"/>
            <a:chOff x="8309267" y="2163125"/>
            <a:chExt cx="2053538" cy="1398002"/>
          </a:xfrm>
        </p:grpSpPr>
        <p:sp>
          <p:nvSpPr>
            <p:cNvPr id="10" name="Rectangle 9">
              <a:extLst>
                <a:ext uri="{FF2B5EF4-FFF2-40B4-BE49-F238E27FC236}">
                  <a16:creationId xmlns:a16="http://schemas.microsoft.com/office/drawing/2014/main" id="{FE79E0B4-04E7-F566-09C5-78353EF6EF70}"/>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latin typeface="Helvetica" pitchFamily="2" charset="0"/>
                </a:rPr>
                <a:t>↑</a:t>
              </a:r>
              <a:endParaRPr lang="en-DE" dirty="0">
                <a:latin typeface="Helvetica" pitchFamily="2" charset="0"/>
              </a:endParaRPr>
            </a:p>
          </p:txBody>
        </p:sp>
        <p:sp>
          <p:nvSpPr>
            <p:cNvPr id="11" name="Up Arrow 10">
              <a:extLst>
                <a:ext uri="{FF2B5EF4-FFF2-40B4-BE49-F238E27FC236}">
                  <a16:creationId xmlns:a16="http://schemas.microsoft.com/office/drawing/2014/main" id="{E60B0F23-59F9-DDF5-AA94-76145A75AE2A}"/>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p:sp>
          <p:nvSpPr>
            <p:cNvPr id="12" name="Left-right Arrow 11">
              <a:extLst>
                <a:ext uri="{FF2B5EF4-FFF2-40B4-BE49-F238E27FC236}">
                  <a16:creationId xmlns:a16="http://schemas.microsoft.com/office/drawing/2014/main" id="{4C412C41-450E-7D92-642A-A04D9D7AA80F}"/>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ED17E73-C2CA-B93C-188A-615F4AC5B47B}"/>
                    </a:ext>
                  </a:extLst>
                </p:cNvPr>
                <p:cNvSpPr txBox="1"/>
                <p:nvPr/>
              </p:nvSpPr>
              <p:spPr>
                <a:xfrm>
                  <a:off x="9062219" y="2163125"/>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latin typeface="Helvetica" pitchFamily="2" charset="0"/>
                  </a:endParaRPr>
                </a:p>
              </p:txBody>
            </p:sp>
          </mc:Choice>
          <mc:Fallback xmlns="">
            <p:sp>
              <p:nvSpPr>
                <p:cNvPr id="13" name="TextBox 12">
                  <a:extLst>
                    <a:ext uri="{FF2B5EF4-FFF2-40B4-BE49-F238E27FC236}">
                      <a16:creationId xmlns:a16="http://schemas.microsoft.com/office/drawing/2014/main" id="{AED17E73-C2CA-B93C-188A-615F4AC5B47B}"/>
                    </a:ext>
                  </a:extLst>
                </p:cNvPr>
                <p:cNvSpPr txBox="1">
                  <a:spLocks noRot="1" noChangeAspect="1" noMove="1" noResize="1" noEditPoints="1" noAdjustHandles="1" noChangeArrowheads="1" noChangeShapeType="1" noTextEdit="1"/>
                </p:cNvSpPr>
                <p:nvPr/>
              </p:nvSpPr>
              <p:spPr>
                <a:xfrm>
                  <a:off x="9062219" y="2163125"/>
                  <a:ext cx="553357"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2047D73-CF1E-E037-6674-CABBDFF23F13}"/>
                    </a:ext>
                  </a:extLst>
                </p:cNvPr>
                <p:cNvSpPr txBox="1"/>
                <p:nvPr/>
              </p:nvSpPr>
              <p:spPr>
                <a:xfrm>
                  <a:off x="8309267"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15" name="TextBox 14">
                  <a:extLst>
                    <a:ext uri="{FF2B5EF4-FFF2-40B4-BE49-F238E27FC236}">
                      <a16:creationId xmlns:a16="http://schemas.microsoft.com/office/drawing/2014/main" id="{D2047D73-CF1E-E037-6674-CABBDFF23F13}"/>
                    </a:ext>
                  </a:extLst>
                </p:cNvPr>
                <p:cNvSpPr txBox="1">
                  <a:spLocks noRot="1" noChangeAspect="1" noMove="1" noResize="1" noEditPoints="1" noAdjustHandles="1" noChangeArrowheads="1" noChangeShapeType="1" noTextEdit="1"/>
                </p:cNvSpPr>
                <p:nvPr/>
              </p:nvSpPr>
              <p:spPr>
                <a:xfrm>
                  <a:off x="8309267" y="2829140"/>
                  <a:ext cx="553357"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6231080-FC5B-157E-354E-4AE578CF742E}"/>
                    </a:ext>
                  </a:extLst>
                </p:cNvPr>
                <p:cNvSpPr txBox="1"/>
                <p:nvPr/>
              </p:nvSpPr>
              <p:spPr>
                <a:xfrm>
                  <a:off x="9809448"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19" name="TextBox 18">
                  <a:extLst>
                    <a:ext uri="{FF2B5EF4-FFF2-40B4-BE49-F238E27FC236}">
                      <a16:creationId xmlns:a16="http://schemas.microsoft.com/office/drawing/2014/main" id="{16231080-FC5B-157E-354E-4AE578CF742E}"/>
                    </a:ext>
                  </a:extLst>
                </p:cNvPr>
                <p:cNvSpPr txBox="1">
                  <a:spLocks noRot="1" noChangeAspect="1" noMove="1" noResize="1" noEditPoints="1" noAdjustHandles="1" noChangeArrowheads="1" noChangeShapeType="1" noTextEdit="1"/>
                </p:cNvSpPr>
                <p:nvPr/>
              </p:nvSpPr>
              <p:spPr>
                <a:xfrm>
                  <a:off x="9809448" y="2829140"/>
                  <a:ext cx="553357" cy="369332"/>
                </a:xfrm>
                <a:prstGeom prst="rect">
                  <a:avLst/>
                </a:prstGeom>
                <a:blipFill>
                  <a:blip r:embed="rId6"/>
                  <a:stretch>
                    <a:fillRect/>
                  </a:stretch>
                </a:blipFill>
              </p:spPr>
              <p:txBody>
                <a:bodyPr/>
                <a:lstStyle/>
                <a:p>
                  <a:r>
                    <a:rPr lang="en-DE">
                      <a:noFill/>
                    </a:rPr>
                    <a:t> </a:t>
                  </a:r>
                </a:p>
              </p:txBody>
            </p:sp>
          </mc:Fallback>
        </mc:AlternateContent>
      </p:grpSp>
      <p:grpSp>
        <p:nvGrpSpPr>
          <p:cNvPr id="44" name="Group 43">
            <a:extLst>
              <a:ext uri="{FF2B5EF4-FFF2-40B4-BE49-F238E27FC236}">
                <a16:creationId xmlns:a16="http://schemas.microsoft.com/office/drawing/2014/main" id="{81C27E7B-2873-5105-EC18-4C915F4C903C}"/>
              </a:ext>
            </a:extLst>
          </p:cNvPr>
          <p:cNvGrpSpPr/>
          <p:nvPr/>
        </p:nvGrpSpPr>
        <p:grpSpPr>
          <a:xfrm>
            <a:off x="9025269" y="3719175"/>
            <a:ext cx="2806408" cy="2185072"/>
            <a:chOff x="542038" y="4165280"/>
            <a:chExt cx="2806408" cy="2185072"/>
          </a:xfrm>
        </p:grpSpPr>
        <p:grpSp>
          <p:nvGrpSpPr>
            <p:cNvPr id="45" name="Group 3">
              <a:extLst>
                <a:ext uri="{FF2B5EF4-FFF2-40B4-BE49-F238E27FC236}">
                  <a16:creationId xmlns:a16="http://schemas.microsoft.com/office/drawing/2014/main" id="{2CFBD224-CD45-C30A-A42A-85D0180839E7}"/>
                </a:ext>
              </a:extLst>
            </p:cNvPr>
            <p:cNvGrpSpPr>
              <a:grpSpLocks/>
            </p:cNvGrpSpPr>
            <p:nvPr/>
          </p:nvGrpSpPr>
          <p:grpSpPr bwMode="auto">
            <a:xfrm>
              <a:off x="910045" y="4165283"/>
              <a:ext cx="2438400" cy="1828800"/>
              <a:chOff x="960" y="1152"/>
              <a:chExt cx="1536" cy="1152"/>
            </a:xfrm>
          </p:grpSpPr>
          <p:sp>
            <p:nvSpPr>
              <p:cNvPr id="69" name="Rectangle 4">
                <a:extLst>
                  <a:ext uri="{FF2B5EF4-FFF2-40B4-BE49-F238E27FC236}">
                    <a16:creationId xmlns:a16="http://schemas.microsoft.com/office/drawing/2014/main" id="{E5B0984C-82AA-F3F8-40AD-FABB0C46C655}"/>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Helvetica" pitchFamily="2" charset="0"/>
                </a:endParaRPr>
              </a:p>
            </p:txBody>
          </p:sp>
          <p:sp>
            <p:nvSpPr>
              <p:cNvPr id="70" name="Line 5">
                <a:extLst>
                  <a:ext uri="{FF2B5EF4-FFF2-40B4-BE49-F238E27FC236}">
                    <a16:creationId xmlns:a16="http://schemas.microsoft.com/office/drawing/2014/main" id="{6449292E-F212-B09B-F3F4-7D84032E9122}"/>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71" name="Line 6">
                <a:extLst>
                  <a:ext uri="{FF2B5EF4-FFF2-40B4-BE49-F238E27FC236}">
                    <a16:creationId xmlns:a16="http://schemas.microsoft.com/office/drawing/2014/main" id="{6D10760C-F8B8-E7F8-2A94-782D227D725D}"/>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72" name="Line 7">
                <a:extLst>
                  <a:ext uri="{FF2B5EF4-FFF2-40B4-BE49-F238E27FC236}">
                    <a16:creationId xmlns:a16="http://schemas.microsoft.com/office/drawing/2014/main" id="{8A753A3E-85E2-3E2E-F6A2-362F6688D3F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73" name="Line 8">
                <a:extLst>
                  <a:ext uri="{FF2B5EF4-FFF2-40B4-BE49-F238E27FC236}">
                    <a16:creationId xmlns:a16="http://schemas.microsoft.com/office/drawing/2014/main" id="{199A51BE-3481-4DDE-57A6-90CC18BB42E5}"/>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74" name="Line 9">
                <a:extLst>
                  <a:ext uri="{FF2B5EF4-FFF2-40B4-BE49-F238E27FC236}">
                    <a16:creationId xmlns:a16="http://schemas.microsoft.com/office/drawing/2014/main" id="{71574D69-7823-0327-9E79-778456B9521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75" name="Rectangle 10">
                <a:extLst>
                  <a:ext uri="{FF2B5EF4-FFF2-40B4-BE49-F238E27FC236}">
                    <a16:creationId xmlns:a16="http://schemas.microsoft.com/office/drawing/2014/main" id="{F44A0FDA-51A3-A041-A698-8B8507FB9B9C}"/>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latin typeface="Helvetica" pitchFamily="2" charset="0"/>
                </a:endParaRPr>
              </a:p>
            </p:txBody>
          </p:sp>
        </p:grpSp>
        <p:sp>
          <p:nvSpPr>
            <p:cNvPr id="46" name="Freeform 11">
              <a:extLst>
                <a:ext uri="{FF2B5EF4-FFF2-40B4-BE49-F238E27FC236}">
                  <a16:creationId xmlns:a16="http://schemas.microsoft.com/office/drawing/2014/main" id="{36DAB5AB-E760-FFAE-BA99-A7835F0FC869}"/>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47" name="Rectangle 46">
              <a:extLst>
                <a:ext uri="{FF2B5EF4-FFF2-40B4-BE49-F238E27FC236}">
                  <a16:creationId xmlns:a16="http://schemas.microsoft.com/office/drawing/2014/main" id="{4E8502AE-7664-E09A-6956-7F0B465BF214}"/>
                </a:ext>
              </a:extLst>
            </p:cNvPr>
            <p:cNvSpPr>
              <a:spLocks noChangeArrowheads="1"/>
            </p:cNvSpPr>
            <p:nvPr/>
          </p:nvSpPr>
          <p:spPr bwMode="auto">
            <a:xfrm>
              <a:off x="2738846" y="4165280"/>
              <a:ext cx="609600" cy="609600"/>
            </a:xfrm>
            <a:prstGeom prst="rect">
              <a:avLst/>
            </a:prstGeom>
            <a:solidFill>
              <a:schemeClr val="accent6"/>
            </a:solidFill>
            <a:ln w="9525">
              <a:solidFill>
                <a:schemeClr val="tx1"/>
              </a:solidFill>
              <a:miter lim="800000"/>
              <a:headEnd/>
              <a:tailEnd/>
            </a:ln>
          </p:spPr>
          <p:txBody>
            <a:bodyPr wrap="none" anchor="ctr"/>
            <a:lstStyle/>
            <a:p>
              <a:pPr algn="ctr"/>
              <a:r>
                <a:rPr lang="en-US" sz="1400" dirty="0">
                  <a:solidFill>
                    <a:schemeClr val="bg1"/>
                  </a:solidFill>
                  <a:latin typeface="Helvetica" pitchFamily="2" charset="0"/>
                </a:rPr>
                <a:t>Goal</a:t>
              </a:r>
            </a:p>
          </p:txBody>
        </p:sp>
        <p:sp>
          <p:nvSpPr>
            <p:cNvPr id="48" name="Freeform 11">
              <a:extLst>
                <a:ext uri="{FF2B5EF4-FFF2-40B4-BE49-F238E27FC236}">
                  <a16:creationId xmlns:a16="http://schemas.microsoft.com/office/drawing/2014/main" id="{FAA53199-8FA9-63A9-3C87-AA1E873DCC6F}"/>
                </a:ext>
              </a:extLst>
            </p:cNvPr>
            <p:cNvSpPr>
              <a:spLocks/>
            </p:cNvSpPr>
            <p:nvPr/>
          </p:nvSpPr>
          <p:spPr bwMode="auto">
            <a:xfrm>
              <a:off x="2275656" y="435047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49" name="Freeform 11">
              <a:extLst>
                <a:ext uri="{FF2B5EF4-FFF2-40B4-BE49-F238E27FC236}">
                  <a16:creationId xmlns:a16="http://schemas.microsoft.com/office/drawing/2014/main" id="{C5058DFD-0C0D-0024-5809-AC85A95C8021}"/>
                </a:ext>
              </a:extLst>
            </p:cNvPr>
            <p:cNvSpPr>
              <a:spLocks/>
            </p:cNvSpPr>
            <p:nvPr/>
          </p:nvSpPr>
          <p:spPr bwMode="auto">
            <a:xfrm>
              <a:off x="2891245" y="492727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50" name="Freeform 11">
              <a:extLst>
                <a:ext uri="{FF2B5EF4-FFF2-40B4-BE49-F238E27FC236}">
                  <a16:creationId xmlns:a16="http://schemas.microsoft.com/office/drawing/2014/main" id="{7CF694C4-BA30-3FA6-73CB-94CE4DF4BAAC}"/>
                </a:ext>
              </a:extLst>
            </p:cNvPr>
            <p:cNvSpPr>
              <a:spLocks/>
            </p:cNvSpPr>
            <p:nvPr/>
          </p:nvSpPr>
          <p:spPr bwMode="auto">
            <a:xfrm>
              <a:off x="2885255" y="4348156"/>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51" name="Freeform 11">
              <a:extLst>
                <a:ext uri="{FF2B5EF4-FFF2-40B4-BE49-F238E27FC236}">
                  <a16:creationId xmlns:a16="http://schemas.microsoft.com/office/drawing/2014/main" id="{4A0FD44E-513B-32A4-36EC-19F8C30C27FB}"/>
                </a:ext>
              </a:extLst>
            </p:cNvPr>
            <p:cNvSpPr>
              <a:spLocks/>
            </p:cNvSpPr>
            <p:nvPr/>
          </p:nvSpPr>
          <p:spPr bwMode="auto">
            <a:xfrm>
              <a:off x="2275654" y="553510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59" name="Freeform 11">
              <a:extLst>
                <a:ext uri="{FF2B5EF4-FFF2-40B4-BE49-F238E27FC236}">
                  <a16:creationId xmlns:a16="http://schemas.microsoft.com/office/drawing/2014/main" id="{BA5E944B-B31B-FEA9-6C06-EB05C5774397}"/>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sp>
          <p:nvSpPr>
            <p:cNvPr id="60" name="Text Box 18">
              <a:extLst>
                <a:ext uri="{FF2B5EF4-FFF2-40B4-BE49-F238E27FC236}">
                  <a16:creationId xmlns:a16="http://schemas.microsoft.com/office/drawing/2014/main" id="{7201904C-87BD-64E5-14F9-C9E6288D3BE9}"/>
                </a:ext>
              </a:extLst>
            </p:cNvPr>
            <p:cNvSpPr txBox="1">
              <a:spLocks noChangeArrowheads="1"/>
            </p:cNvSpPr>
            <p:nvPr/>
          </p:nvSpPr>
          <p:spPr bwMode="auto">
            <a:xfrm>
              <a:off x="542038" y="49142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61" name="Text Box 19">
              <a:extLst>
                <a:ext uri="{FF2B5EF4-FFF2-40B4-BE49-F238E27FC236}">
                  <a16:creationId xmlns:a16="http://schemas.microsoft.com/office/drawing/2014/main" id="{A969BCCF-4253-29BB-8309-693A713B1717}"/>
                </a:ext>
              </a:extLst>
            </p:cNvPr>
            <p:cNvSpPr txBox="1">
              <a:spLocks noChangeArrowheads="1"/>
            </p:cNvSpPr>
            <p:nvPr/>
          </p:nvSpPr>
          <p:spPr bwMode="auto">
            <a:xfrm>
              <a:off x="542038" y="4304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62" name="Text Box 20">
              <a:extLst>
                <a:ext uri="{FF2B5EF4-FFF2-40B4-BE49-F238E27FC236}">
                  <a16:creationId xmlns:a16="http://schemas.microsoft.com/office/drawing/2014/main" id="{F06BBD00-BB1F-DAB1-0425-D5BC6C72757C}"/>
                </a:ext>
              </a:extLst>
            </p:cNvPr>
            <p:cNvSpPr txBox="1">
              <a:spLocks noChangeArrowheads="1"/>
            </p:cNvSpPr>
            <p:nvPr/>
          </p:nvSpPr>
          <p:spPr bwMode="auto">
            <a:xfrm>
              <a:off x="542038" y="5447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sp>
          <p:nvSpPr>
            <p:cNvPr id="63" name="Text Box 21">
              <a:extLst>
                <a:ext uri="{FF2B5EF4-FFF2-40B4-BE49-F238E27FC236}">
                  <a16:creationId xmlns:a16="http://schemas.microsoft.com/office/drawing/2014/main" id="{CD22CBC2-9B9C-B2C2-0CF6-DBDD8DF76F4C}"/>
                </a:ext>
              </a:extLst>
            </p:cNvPr>
            <p:cNvSpPr txBox="1">
              <a:spLocks noChangeArrowheads="1"/>
            </p:cNvSpPr>
            <p:nvPr/>
          </p:nvSpPr>
          <p:spPr bwMode="auto">
            <a:xfrm>
              <a:off x="29042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4</a:t>
              </a:r>
            </a:p>
          </p:txBody>
        </p:sp>
        <p:sp>
          <p:nvSpPr>
            <p:cNvPr id="65" name="Text Box 22">
              <a:extLst>
                <a:ext uri="{FF2B5EF4-FFF2-40B4-BE49-F238E27FC236}">
                  <a16:creationId xmlns:a16="http://schemas.microsoft.com/office/drawing/2014/main" id="{41AEC8A0-5792-43C6-E482-2DB4DFA8BE6D}"/>
                </a:ext>
              </a:extLst>
            </p:cNvPr>
            <p:cNvSpPr txBox="1">
              <a:spLocks noChangeArrowheads="1"/>
            </p:cNvSpPr>
            <p:nvPr/>
          </p:nvSpPr>
          <p:spPr bwMode="auto">
            <a:xfrm>
              <a:off x="22946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67" name="Text Box 23">
              <a:extLst>
                <a:ext uri="{FF2B5EF4-FFF2-40B4-BE49-F238E27FC236}">
                  <a16:creationId xmlns:a16="http://schemas.microsoft.com/office/drawing/2014/main" id="{41BDB36A-D98C-F21A-4701-52BE0467E1B7}"/>
                </a:ext>
              </a:extLst>
            </p:cNvPr>
            <p:cNvSpPr txBox="1">
              <a:spLocks noChangeArrowheads="1"/>
            </p:cNvSpPr>
            <p:nvPr/>
          </p:nvSpPr>
          <p:spPr bwMode="auto">
            <a:xfrm>
              <a:off x="16850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68" name="Text Box 24">
              <a:extLst>
                <a:ext uri="{FF2B5EF4-FFF2-40B4-BE49-F238E27FC236}">
                  <a16:creationId xmlns:a16="http://schemas.microsoft.com/office/drawing/2014/main" id="{2510566D-A075-FF7F-D8AA-AF76DBF4BFBF}"/>
                </a:ext>
              </a:extLst>
            </p:cNvPr>
            <p:cNvSpPr txBox="1">
              <a:spLocks noChangeArrowheads="1"/>
            </p:cNvSpPr>
            <p:nvPr/>
          </p:nvSpPr>
          <p:spPr bwMode="auto">
            <a:xfrm>
              <a:off x="10754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grpSp>
      <p:grpSp>
        <p:nvGrpSpPr>
          <p:cNvPr id="76" name="Group 75">
            <a:extLst>
              <a:ext uri="{FF2B5EF4-FFF2-40B4-BE49-F238E27FC236}">
                <a16:creationId xmlns:a16="http://schemas.microsoft.com/office/drawing/2014/main" id="{662D8AA5-4511-D024-E88A-EA6D99709DB3}"/>
              </a:ext>
            </a:extLst>
          </p:cNvPr>
          <p:cNvGrpSpPr/>
          <p:nvPr/>
        </p:nvGrpSpPr>
        <p:grpSpPr>
          <a:xfrm>
            <a:off x="4204531" y="3869290"/>
            <a:ext cx="4491038" cy="2038526"/>
            <a:chOff x="4057649" y="3936144"/>
            <a:chExt cx="4491038" cy="2038526"/>
          </a:xfrm>
        </p:grpSpPr>
        <p:sp>
          <p:nvSpPr>
            <p:cNvPr id="77" name="Text Box 26">
              <a:extLst>
                <a:ext uri="{FF2B5EF4-FFF2-40B4-BE49-F238E27FC236}">
                  <a16:creationId xmlns:a16="http://schemas.microsoft.com/office/drawing/2014/main" id="{0FCE2BEE-E0C3-E68C-102E-DC1D9B023444}"/>
                </a:ext>
              </a:extLst>
            </p:cNvPr>
            <p:cNvSpPr txBox="1">
              <a:spLocks noChangeArrowheads="1"/>
            </p:cNvSpPr>
            <p:nvPr/>
          </p:nvSpPr>
          <p:spPr bwMode="auto">
            <a:xfrm>
              <a:off x="6715124" y="4712560"/>
              <a:ext cx="681597" cy="400110"/>
            </a:xfrm>
            <a:prstGeom prst="rect">
              <a:avLst/>
            </a:prstGeom>
            <a:noFill/>
            <a:ln w="9525">
              <a:solidFill>
                <a:srgbClr val="7030A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[4,2]</a:t>
              </a:r>
            </a:p>
          </p:txBody>
        </p:sp>
        <p:sp>
          <p:nvSpPr>
            <p:cNvPr id="78" name="Text Box 27">
              <a:extLst>
                <a:ext uri="{FF2B5EF4-FFF2-40B4-BE49-F238E27FC236}">
                  <a16:creationId xmlns:a16="http://schemas.microsoft.com/office/drawing/2014/main" id="{01DAF8A8-A44C-8C17-83DA-D52AC89A63DA}"/>
                </a:ext>
              </a:extLst>
            </p:cNvPr>
            <p:cNvSpPr txBox="1">
              <a:spLocks noChangeArrowheads="1"/>
            </p:cNvSpPr>
            <p:nvPr/>
          </p:nvSpPr>
          <p:spPr bwMode="auto">
            <a:xfrm>
              <a:off x="5953124" y="4712560"/>
              <a:ext cx="681597" cy="400110"/>
            </a:xfrm>
            <a:prstGeom prst="rect">
              <a:avLst/>
            </a:prstGeom>
            <a:noFill/>
            <a:ln w="9525">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[3,3]</a:t>
              </a:r>
            </a:p>
          </p:txBody>
        </p:sp>
        <p:sp>
          <p:nvSpPr>
            <p:cNvPr id="79" name="Text Box 28">
              <a:extLst>
                <a:ext uri="{FF2B5EF4-FFF2-40B4-BE49-F238E27FC236}">
                  <a16:creationId xmlns:a16="http://schemas.microsoft.com/office/drawing/2014/main" id="{0CA87A34-5B73-E2BE-4D64-7223860971BF}"/>
                </a:ext>
              </a:extLst>
            </p:cNvPr>
            <p:cNvSpPr txBox="1">
              <a:spLocks noChangeArrowheads="1"/>
            </p:cNvSpPr>
            <p:nvPr/>
          </p:nvSpPr>
          <p:spPr bwMode="auto">
            <a:xfrm>
              <a:off x="5191124" y="4712560"/>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[3,2]</a:t>
              </a:r>
            </a:p>
          </p:txBody>
        </p:sp>
        <p:sp>
          <p:nvSpPr>
            <p:cNvPr id="80" name="Line 29">
              <a:extLst>
                <a:ext uri="{FF2B5EF4-FFF2-40B4-BE49-F238E27FC236}">
                  <a16:creationId xmlns:a16="http://schemas.microsoft.com/office/drawing/2014/main" id="{107610DC-553F-29FF-DC82-55593D98A8BE}"/>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81" name="Line 30">
              <a:extLst>
                <a:ext uri="{FF2B5EF4-FFF2-40B4-BE49-F238E27FC236}">
                  <a16:creationId xmlns:a16="http://schemas.microsoft.com/office/drawing/2014/main" id="{084056D7-F39E-6486-F772-5FF8CA5B2ACB}"/>
                </a:ext>
              </a:extLst>
            </p:cNvPr>
            <p:cNvSpPr>
              <a:spLocks noChangeShapeType="1"/>
            </p:cNvSpPr>
            <p:nvPr/>
          </p:nvSpPr>
          <p:spPr bwMode="auto">
            <a:xfrm>
              <a:off x="6334124" y="4331560"/>
              <a:ext cx="0" cy="381000"/>
            </a:xfrm>
            <a:prstGeom prst="line">
              <a:avLst/>
            </a:prstGeom>
            <a:noFill/>
            <a:ln w="9525">
              <a:solidFill>
                <a:srgbClr val="FFC000"/>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82" name="Line 31">
              <a:extLst>
                <a:ext uri="{FF2B5EF4-FFF2-40B4-BE49-F238E27FC236}">
                  <a16:creationId xmlns:a16="http://schemas.microsoft.com/office/drawing/2014/main" id="{ACC28078-F54E-B401-F17D-B56B20FB33E2}"/>
                </a:ext>
              </a:extLst>
            </p:cNvPr>
            <p:cNvSpPr>
              <a:spLocks noChangeShapeType="1"/>
            </p:cNvSpPr>
            <p:nvPr/>
          </p:nvSpPr>
          <p:spPr bwMode="auto">
            <a:xfrm>
              <a:off x="6334124" y="4331560"/>
              <a:ext cx="685800" cy="381000"/>
            </a:xfrm>
            <a:prstGeom prst="line">
              <a:avLst/>
            </a:prstGeom>
            <a:noFill/>
            <a:ln w="9525">
              <a:solidFill>
                <a:srgbClr val="7030A0"/>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grpSp>
          <p:nvGrpSpPr>
            <p:cNvPr id="83" name="Group 35">
              <a:extLst>
                <a:ext uri="{FF2B5EF4-FFF2-40B4-BE49-F238E27FC236}">
                  <a16:creationId xmlns:a16="http://schemas.microsoft.com/office/drawing/2014/main" id="{A70D5E98-6F37-4A32-D804-2B85EA16EF93}"/>
                </a:ext>
              </a:extLst>
            </p:cNvPr>
            <p:cNvGrpSpPr>
              <a:grpSpLocks/>
            </p:cNvGrpSpPr>
            <p:nvPr/>
          </p:nvGrpSpPr>
          <p:grpSpPr bwMode="auto">
            <a:xfrm>
              <a:off x="4057649" y="5574620"/>
              <a:ext cx="4491038" cy="400050"/>
              <a:chOff x="2400" y="1920"/>
              <a:chExt cx="2829" cy="252"/>
            </a:xfrm>
          </p:grpSpPr>
          <p:sp>
            <p:nvSpPr>
              <p:cNvPr id="94" name="Text Box 36">
                <a:extLst>
                  <a:ext uri="{FF2B5EF4-FFF2-40B4-BE49-F238E27FC236}">
                    <a16:creationId xmlns:a16="http://schemas.microsoft.com/office/drawing/2014/main" id="{D81D952D-B06E-C963-DC8D-34BB4225720D}"/>
                  </a:ext>
                </a:extLst>
              </p:cNvPr>
              <p:cNvSpPr txBox="1">
                <a:spLocks noChangeArrowheads="1"/>
              </p:cNvSpPr>
              <p:nvPr/>
            </p:nvSpPr>
            <p:spPr bwMode="auto">
              <a:xfrm>
                <a:off x="336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[3,3]</a:t>
                </a:r>
              </a:p>
            </p:txBody>
          </p:sp>
          <p:sp>
            <p:nvSpPr>
              <p:cNvPr id="95" name="Text Box 37">
                <a:extLst>
                  <a:ext uri="{FF2B5EF4-FFF2-40B4-BE49-F238E27FC236}">
                    <a16:creationId xmlns:a16="http://schemas.microsoft.com/office/drawing/2014/main" id="{44112807-938F-E82C-DA5E-2633F08022A7}"/>
                  </a:ext>
                </a:extLst>
              </p:cNvPr>
              <p:cNvSpPr txBox="1">
                <a:spLocks noChangeArrowheads="1"/>
              </p:cNvSpPr>
              <p:nvPr/>
            </p:nvSpPr>
            <p:spPr bwMode="auto">
              <a:xfrm>
                <a:off x="288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[3,2]</a:t>
                </a:r>
              </a:p>
            </p:txBody>
          </p:sp>
          <p:sp>
            <p:nvSpPr>
              <p:cNvPr id="96" name="Text Box 38">
                <a:extLst>
                  <a:ext uri="{FF2B5EF4-FFF2-40B4-BE49-F238E27FC236}">
                    <a16:creationId xmlns:a16="http://schemas.microsoft.com/office/drawing/2014/main" id="{A5EA6D9E-C54A-DE64-D70A-534E4B17700C}"/>
                  </a:ext>
                </a:extLst>
              </p:cNvPr>
              <p:cNvSpPr txBox="1">
                <a:spLocks noChangeArrowheads="1"/>
              </p:cNvSpPr>
              <p:nvPr/>
            </p:nvSpPr>
            <p:spPr bwMode="auto">
              <a:xfrm>
                <a:off x="384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[4,1]</a:t>
                </a:r>
              </a:p>
            </p:txBody>
          </p:sp>
          <p:sp>
            <p:nvSpPr>
              <p:cNvPr id="97" name="Text Box 39">
                <a:extLst>
                  <a:ext uri="{FF2B5EF4-FFF2-40B4-BE49-F238E27FC236}">
                    <a16:creationId xmlns:a16="http://schemas.microsoft.com/office/drawing/2014/main" id="{2057F36A-A202-1DCF-1F04-B22F3342C154}"/>
                  </a:ext>
                </a:extLst>
              </p:cNvPr>
              <p:cNvSpPr txBox="1">
                <a:spLocks noChangeArrowheads="1"/>
              </p:cNvSpPr>
              <p:nvPr/>
            </p:nvSpPr>
            <p:spPr bwMode="auto">
              <a:xfrm>
                <a:off x="432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[4,2]</a:t>
                </a:r>
              </a:p>
            </p:txBody>
          </p:sp>
          <p:sp>
            <p:nvSpPr>
              <p:cNvPr id="98" name="Text Box 40">
                <a:extLst>
                  <a:ext uri="{FF2B5EF4-FFF2-40B4-BE49-F238E27FC236}">
                    <a16:creationId xmlns:a16="http://schemas.microsoft.com/office/drawing/2014/main" id="{A04994C6-7879-E11C-1548-70D4F1199336}"/>
                  </a:ext>
                </a:extLst>
              </p:cNvPr>
              <p:cNvSpPr txBox="1">
                <a:spLocks noChangeArrowheads="1"/>
              </p:cNvSpPr>
              <p:nvPr/>
            </p:nvSpPr>
            <p:spPr bwMode="auto">
              <a:xfrm>
                <a:off x="480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chemeClr val="accent6"/>
                    </a:solidFill>
                    <a:latin typeface="Helvetica" pitchFamily="2" charset="0"/>
                  </a:rPr>
                  <a:t>[4,3]</a:t>
                </a:r>
              </a:p>
            </p:txBody>
          </p:sp>
          <p:sp>
            <p:nvSpPr>
              <p:cNvPr id="99" name="Text Box 41">
                <a:extLst>
                  <a:ext uri="{FF2B5EF4-FFF2-40B4-BE49-F238E27FC236}">
                    <a16:creationId xmlns:a16="http://schemas.microsoft.com/office/drawing/2014/main" id="{69A9E3EE-AEAD-AA69-4480-F064DFDADC73}"/>
                  </a:ext>
                </a:extLst>
              </p:cNvPr>
              <p:cNvSpPr txBox="1">
                <a:spLocks noChangeArrowheads="1"/>
              </p:cNvSpPr>
              <p:nvPr/>
            </p:nvSpPr>
            <p:spPr bwMode="auto">
              <a:xfrm>
                <a:off x="240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[3,1]</a:t>
                </a:r>
              </a:p>
            </p:txBody>
          </p:sp>
        </p:grpSp>
        <p:sp>
          <p:nvSpPr>
            <p:cNvPr id="84" name="Line 42">
              <a:extLst>
                <a:ext uri="{FF2B5EF4-FFF2-40B4-BE49-F238E27FC236}">
                  <a16:creationId xmlns:a16="http://schemas.microsoft.com/office/drawing/2014/main" id="{B5F5CFCA-9CF6-4392-8E55-5E1469B977F4}"/>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85" name="Line 43">
              <a:extLst>
                <a:ext uri="{FF2B5EF4-FFF2-40B4-BE49-F238E27FC236}">
                  <a16:creationId xmlns:a16="http://schemas.microsoft.com/office/drawing/2014/main" id="{0B7FB052-0EF6-8553-6D86-D117911E7CE1}"/>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86" name="Line 44">
              <a:extLst>
                <a:ext uri="{FF2B5EF4-FFF2-40B4-BE49-F238E27FC236}">
                  <a16:creationId xmlns:a16="http://schemas.microsoft.com/office/drawing/2014/main" id="{6671DC20-C570-2307-41A7-1CA26D84E2C8}"/>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87" name="Line 45">
              <a:extLst>
                <a:ext uri="{FF2B5EF4-FFF2-40B4-BE49-F238E27FC236}">
                  <a16:creationId xmlns:a16="http://schemas.microsoft.com/office/drawing/2014/main" id="{EE3A5C08-8574-9E88-B804-4142BB63E5B8}"/>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88" name="Line 46">
              <a:extLst>
                <a:ext uri="{FF2B5EF4-FFF2-40B4-BE49-F238E27FC236}">
                  <a16:creationId xmlns:a16="http://schemas.microsoft.com/office/drawing/2014/main" id="{894C2AEF-07FE-A940-5C61-6A27895FAC98}"/>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89" name="Line 47">
              <a:extLst>
                <a:ext uri="{FF2B5EF4-FFF2-40B4-BE49-F238E27FC236}">
                  <a16:creationId xmlns:a16="http://schemas.microsoft.com/office/drawing/2014/main" id="{4525A9FD-C126-2793-3554-A1F191951541}"/>
                </a:ext>
              </a:extLst>
            </p:cNvPr>
            <p:cNvSpPr>
              <a:spLocks noChangeShapeType="1"/>
            </p:cNvSpPr>
            <p:nvPr/>
          </p:nvSpPr>
          <p:spPr bwMode="auto">
            <a:xfrm>
              <a:off x="6343649" y="5117420"/>
              <a:ext cx="1905000" cy="457200"/>
            </a:xfrm>
            <a:prstGeom prst="line">
              <a:avLst/>
            </a:prstGeom>
            <a:noFill/>
            <a:ln w="9525">
              <a:solidFill>
                <a:srgbClr val="FFC000"/>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90" name="Line 48">
              <a:extLst>
                <a:ext uri="{FF2B5EF4-FFF2-40B4-BE49-F238E27FC236}">
                  <a16:creationId xmlns:a16="http://schemas.microsoft.com/office/drawing/2014/main" id="{2CB2A287-0A49-7AD1-283D-E0707EA70871}"/>
                </a:ext>
              </a:extLst>
            </p:cNvPr>
            <p:cNvSpPr>
              <a:spLocks noChangeShapeType="1"/>
            </p:cNvSpPr>
            <p:nvPr/>
          </p:nvSpPr>
          <p:spPr bwMode="auto">
            <a:xfrm>
              <a:off x="7105649" y="5117420"/>
              <a:ext cx="304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91" name="Line 49">
              <a:extLst>
                <a:ext uri="{FF2B5EF4-FFF2-40B4-BE49-F238E27FC236}">
                  <a16:creationId xmlns:a16="http://schemas.microsoft.com/office/drawing/2014/main" id="{343866FC-A455-C703-FDFA-C7D9A7995037}"/>
                </a:ext>
              </a:extLst>
            </p:cNvPr>
            <p:cNvSpPr>
              <a:spLocks noChangeShapeType="1"/>
            </p:cNvSpPr>
            <p:nvPr/>
          </p:nvSpPr>
          <p:spPr bwMode="auto">
            <a:xfrm flipH="1">
              <a:off x="6724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92" name="Line 50">
              <a:extLst>
                <a:ext uri="{FF2B5EF4-FFF2-40B4-BE49-F238E27FC236}">
                  <a16:creationId xmlns:a16="http://schemas.microsoft.com/office/drawing/2014/main" id="{E58005C7-9E80-9DB7-D470-8D6093338D75}"/>
                </a:ext>
              </a:extLst>
            </p:cNvPr>
            <p:cNvSpPr>
              <a:spLocks noChangeShapeType="1"/>
            </p:cNvSpPr>
            <p:nvPr/>
          </p:nvSpPr>
          <p:spPr bwMode="auto">
            <a:xfrm>
              <a:off x="7105649" y="5117420"/>
              <a:ext cx="1066800" cy="457200"/>
            </a:xfrm>
            <a:prstGeom prst="line">
              <a:avLst/>
            </a:prstGeom>
            <a:noFill/>
            <a:ln w="9525">
              <a:solidFill>
                <a:srgbClr val="7030A0"/>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93" name="Text Box 21">
              <a:extLst>
                <a:ext uri="{FF2B5EF4-FFF2-40B4-BE49-F238E27FC236}">
                  <a16:creationId xmlns:a16="http://schemas.microsoft.com/office/drawing/2014/main" id="{A27FB615-EB71-980B-4B7D-8B54813827DB}"/>
                </a:ext>
              </a:extLst>
            </p:cNvPr>
            <p:cNvSpPr txBox="1">
              <a:spLocks noChangeArrowheads="1"/>
            </p:cNvSpPr>
            <p:nvPr/>
          </p:nvSpPr>
          <p:spPr bwMode="auto">
            <a:xfrm>
              <a:off x="6001339" y="3936144"/>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[3,2]</a:t>
              </a:r>
            </a:p>
          </p:txBody>
        </p:sp>
      </p:grpSp>
    </p:spTree>
    <p:extLst>
      <p:ext uri="{BB962C8B-B14F-4D97-AF65-F5344CB8AC3E}">
        <p14:creationId xmlns:p14="http://schemas.microsoft.com/office/powerpoint/2010/main" val="317064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559E-1705-684A-BA56-D891012A4EA4}"/>
              </a:ext>
            </a:extLst>
          </p:cNvPr>
          <p:cNvSpPr>
            <a:spLocks noGrp="1"/>
          </p:cNvSpPr>
          <p:nvPr>
            <p:ph type="title"/>
          </p:nvPr>
        </p:nvSpPr>
        <p:spPr/>
        <p:txBody>
          <a:bodyPr/>
          <a:lstStyle/>
          <a:p>
            <a:r>
              <a:rPr lang="en-GB" dirty="0"/>
              <a:t>Literature</a:t>
            </a:r>
          </a:p>
        </p:txBody>
      </p:sp>
      <p:sp>
        <p:nvSpPr>
          <p:cNvPr id="3" name="Content Placeholder 2">
            <a:extLst>
              <a:ext uri="{FF2B5EF4-FFF2-40B4-BE49-F238E27FC236}">
                <a16:creationId xmlns:a16="http://schemas.microsoft.com/office/drawing/2014/main" id="{3AF9F5BC-AE1F-AB42-BEAF-E91F9135F29B}"/>
              </a:ext>
            </a:extLst>
          </p:cNvPr>
          <p:cNvSpPr>
            <a:spLocks noGrp="1"/>
          </p:cNvSpPr>
          <p:nvPr>
            <p:ph idx="1"/>
          </p:nvPr>
        </p:nvSpPr>
        <p:spPr>
          <a:xfrm>
            <a:off x="609600" y="1341363"/>
            <a:ext cx="9302823" cy="4575746"/>
          </a:xfrm>
        </p:spPr>
        <p:txBody>
          <a:bodyPr>
            <a:normAutofit fontScale="92500" lnSpcReduction="20000"/>
          </a:bodyPr>
          <a:lstStyle/>
          <a:p>
            <a:r>
              <a:rPr lang="en-GB" dirty="0"/>
              <a:t>Second half presents different directions research has taken</a:t>
            </a:r>
          </a:p>
          <a:p>
            <a:r>
              <a:rPr lang="en-GB" dirty="0"/>
              <a:t>Content based on </a:t>
            </a:r>
          </a:p>
          <a:p>
            <a:pPr lvl="1"/>
            <a:r>
              <a:rPr lang="en-GB" dirty="0"/>
              <a:t>Artificial Intelligence: A Modern Approach (3</a:t>
            </a:r>
            <a:r>
              <a:rPr lang="en-GB" baseline="30000" dirty="0"/>
              <a:t>rd</a:t>
            </a:r>
            <a:r>
              <a:rPr lang="en-GB" dirty="0"/>
              <a:t> ed.; abbreviation: </a:t>
            </a:r>
            <a:r>
              <a:rPr lang="en-GB" i="1" dirty="0"/>
              <a:t>AIMA</a:t>
            </a:r>
            <a:r>
              <a:rPr lang="en-GB" dirty="0"/>
              <a:t>)</a:t>
            </a:r>
          </a:p>
          <a:p>
            <a:pPr lvl="2"/>
            <a:r>
              <a:rPr lang="en-GB" dirty="0"/>
              <a:t>Stuart Russell, Peter </a:t>
            </a:r>
            <a:r>
              <a:rPr lang="en-GB" dirty="0" err="1"/>
              <a:t>Norvig</a:t>
            </a:r>
            <a:endParaRPr lang="en-GB" dirty="0"/>
          </a:p>
          <a:p>
            <a:pPr lvl="2"/>
            <a:r>
              <a:rPr lang="en-GB" dirty="0"/>
              <a:t>Decision making (</a:t>
            </a:r>
            <a:r>
              <a:rPr lang="en-GB" dirty="0" err="1"/>
              <a:t>Chs</a:t>
            </a:r>
            <a:r>
              <a:rPr lang="en-GB" dirty="0"/>
              <a:t>. 16 + 17), reinforcement learning (Ch. 21)</a:t>
            </a:r>
          </a:p>
          <a:p>
            <a:pPr lvl="1"/>
            <a:r>
              <a:rPr lang="en-GB" dirty="0"/>
              <a:t>A Concise Introduction to Decentralized POMDPs (</a:t>
            </a:r>
            <a:r>
              <a:rPr lang="en-GB" i="1" dirty="0" err="1"/>
              <a:t>DecPOMDP</a:t>
            </a:r>
            <a:r>
              <a:rPr lang="en-GB" dirty="0"/>
              <a:t>)</a:t>
            </a:r>
          </a:p>
          <a:p>
            <a:pPr lvl="2"/>
            <a:r>
              <a:rPr lang="en-GB" dirty="0"/>
              <a:t>Frans A. </a:t>
            </a:r>
            <a:r>
              <a:rPr lang="en-GB" dirty="0" err="1"/>
              <a:t>Oliehoek</a:t>
            </a:r>
            <a:r>
              <a:rPr lang="en-GB" dirty="0"/>
              <a:t>, Christopher Amato</a:t>
            </a:r>
          </a:p>
          <a:p>
            <a:pPr lvl="1"/>
            <a:r>
              <a:rPr lang="en-GB" dirty="0"/>
              <a:t>Explainable Human-AI Interaction: A Planning Perspective (</a:t>
            </a:r>
            <a:r>
              <a:rPr lang="en-GB" i="1" dirty="0"/>
              <a:t>HA-AI</a:t>
            </a:r>
            <a:r>
              <a:rPr lang="en-GB" dirty="0"/>
              <a:t>)</a:t>
            </a:r>
          </a:p>
          <a:p>
            <a:pPr lvl="2"/>
            <a:r>
              <a:rPr lang="en-GB" dirty="0" err="1"/>
              <a:t>Sarath</a:t>
            </a:r>
            <a:r>
              <a:rPr lang="en-GB" dirty="0"/>
              <a:t> </a:t>
            </a:r>
            <a:r>
              <a:rPr lang="en-GB" dirty="0" err="1"/>
              <a:t>Sreedharan</a:t>
            </a:r>
            <a:r>
              <a:rPr lang="en-GB" dirty="0"/>
              <a:t>, </a:t>
            </a:r>
            <a:r>
              <a:rPr lang="en-GB" dirty="0" err="1"/>
              <a:t>Anagha</a:t>
            </a:r>
            <a:r>
              <a:rPr lang="en-GB" dirty="0"/>
              <a:t> Kulkarni, Subbarao </a:t>
            </a:r>
            <a:r>
              <a:rPr lang="en-GB" dirty="0" err="1"/>
              <a:t>Kambhampati</a:t>
            </a:r>
            <a:endParaRPr lang="en-GB" dirty="0"/>
          </a:p>
          <a:p>
            <a:pPr lvl="1"/>
            <a:r>
              <a:rPr lang="en-GB" dirty="0"/>
              <a:t>Further research papers announced in lectures</a:t>
            </a:r>
          </a:p>
          <a:p>
            <a:pPr lvl="1"/>
            <a:endParaRPr lang="en-GB" dirty="0"/>
          </a:p>
          <a:p>
            <a:r>
              <a:rPr lang="en-GB" dirty="0">
                <a:solidFill>
                  <a:srgbClr val="FFC000"/>
                </a:solidFill>
              </a:rPr>
              <a:t>I do not expect you to read all the books!</a:t>
            </a:r>
          </a:p>
        </p:txBody>
      </p:sp>
      <p:pic>
        <p:nvPicPr>
          <p:cNvPr id="6" name="Bild 3" descr="ShowCover.asp.jpeg">
            <a:extLst>
              <a:ext uri="{FF2B5EF4-FFF2-40B4-BE49-F238E27FC236}">
                <a16:creationId xmlns:a16="http://schemas.microsoft.com/office/drawing/2014/main" id="{F99E2A87-6890-984C-8D22-37CA93391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5008" y="1258027"/>
            <a:ext cx="1666667"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3">
            <a:extLst>
              <a:ext uri="{FF2B5EF4-FFF2-40B4-BE49-F238E27FC236}">
                <a16:creationId xmlns:a16="http://schemas.microsoft.com/office/drawing/2014/main" id="{706941FC-2BCA-1141-A5EE-9514E3728E4E}"/>
              </a:ext>
            </a:extLst>
          </p:cNvPr>
          <p:cNvSpPr txBox="1">
            <a:spLocks noChangeArrowheads="1"/>
          </p:cNvSpPr>
          <p:nvPr/>
        </p:nvSpPr>
        <p:spPr bwMode="auto">
          <a:xfrm>
            <a:off x="3970456" y="6060346"/>
            <a:ext cx="5005864" cy="79765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de-DE" sz="1200" dirty="0">
                <a:solidFill>
                  <a:schemeClr val="bg1">
                    <a:lumMod val="85000"/>
                  </a:schemeClr>
                </a:solidFill>
                <a:latin typeface="Helvetica" pitchFamily="2" charset="0"/>
                <a:hlinkClick r:id="rId4">
                  <a:extLst>
                    <a:ext uri="{A12FA001-AC4F-418D-AE19-62706E023703}">
                      <ahyp:hlinkClr xmlns:ahyp="http://schemas.microsoft.com/office/drawing/2018/hyperlinkcolor" val="tx"/>
                    </a:ext>
                  </a:extLst>
                </a:hlinkClick>
              </a:rPr>
              <a:t>http://aima.cs.berkeley.edu</a:t>
            </a:r>
            <a:r>
              <a:rPr lang="de-DE" sz="1200" dirty="0">
                <a:solidFill>
                  <a:schemeClr val="bg1">
                    <a:lumMod val="85000"/>
                  </a:schemeClr>
                </a:solidFill>
                <a:latin typeface="Helvetica" pitchFamily="2" charset="0"/>
              </a:rPr>
              <a:t> </a:t>
            </a:r>
          </a:p>
          <a:p>
            <a:r>
              <a:rPr lang="en-US" sz="1200" dirty="0">
                <a:solidFill>
                  <a:schemeClr val="bg1">
                    <a:lumMod val="85000"/>
                  </a:schemeClr>
                </a:solidFill>
                <a:latin typeface="Helvetica" pitchFamily="2" charset="0"/>
                <a:ea typeface="ＭＳ Ｐゴシック" charset="0"/>
                <a:cs typeface="ＭＳ Ｐゴシック" charset="0"/>
                <a:hlinkClick r:id="rId5">
                  <a:extLst>
                    <a:ext uri="{A12FA001-AC4F-418D-AE19-62706E023703}">
                      <ahyp:hlinkClr xmlns:ahyp="http://schemas.microsoft.com/office/drawing/2018/hyperlinkcolor" val="tx"/>
                    </a:ext>
                  </a:extLst>
                </a:hlinkClick>
              </a:rPr>
              <a:t>https://link.springer.com/book/10.1007/978-3-319-28929-8</a:t>
            </a:r>
            <a:r>
              <a:rPr lang="en-US" sz="1200" dirty="0">
                <a:solidFill>
                  <a:schemeClr val="bg1">
                    <a:lumMod val="85000"/>
                  </a:schemeClr>
                </a:solidFill>
                <a:latin typeface="Helvetica" pitchFamily="2" charset="0"/>
                <a:ea typeface="ＭＳ Ｐゴシック" charset="0"/>
                <a:cs typeface="ＭＳ Ｐゴシック" charset="0"/>
              </a:rPr>
              <a:t> </a:t>
            </a:r>
          </a:p>
          <a:p>
            <a:r>
              <a:rPr lang="en-US" sz="1200" dirty="0">
                <a:solidFill>
                  <a:schemeClr val="bg1">
                    <a:lumMod val="85000"/>
                  </a:schemeClr>
                </a:solidFill>
                <a:latin typeface="Helvetica" pitchFamily="2" charset="0"/>
                <a:ea typeface="ＭＳ Ｐゴシック" charset="0"/>
                <a:cs typeface="ＭＳ Ｐゴシック" charset="0"/>
                <a:hlinkClick r:id="rId6">
                  <a:extLst>
                    <a:ext uri="{A12FA001-AC4F-418D-AE19-62706E023703}">
                      <ahyp:hlinkClr xmlns:ahyp="http://schemas.microsoft.com/office/drawing/2018/hyperlinkcolor" val="tx"/>
                    </a:ext>
                  </a:extLst>
                </a:hlinkClick>
              </a:rPr>
              <a:t>https://link.springer.com/book/10.1007/978-3-031-03767-2</a:t>
            </a:r>
            <a:r>
              <a:rPr lang="en-US" sz="1200" dirty="0">
                <a:solidFill>
                  <a:schemeClr val="bg1">
                    <a:lumMod val="85000"/>
                  </a:schemeClr>
                </a:solidFill>
                <a:latin typeface="Helvetica" pitchFamily="2" charset="0"/>
                <a:ea typeface="ＭＳ Ｐゴシック" charset="0"/>
                <a:cs typeface="ＭＳ Ｐゴシック" charset="0"/>
              </a:rPr>
              <a:t> </a:t>
            </a:r>
          </a:p>
        </p:txBody>
      </p:sp>
      <p:pic>
        <p:nvPicPr>
          <p:cNvPr id="1026" name="Picture 2" descr="Book cover">
            <a:extLst>
              <a:ext uri="{FF2B5EF4-FFF2-40B4-BE49-F238E27FC236}">
                <a16:creationId xmlns:a16="http://schemas.microsoft.com/office/drawing/2014/main" id="{95C1D372-7CC6-CF45-E2BC-FF10B275B21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23" b="2857"/>
          <a:stretch/>
        </p:blipFill>
        <p:spPr bwMode="auto">
          <a:xfrm>
            <a:off x="10416480" y="3586791"/>
            <a:ext cx="1520292"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Book cover">
            <a:extLst>
              <a:ext uri="{FF2B5EF4-FFF2-40B4-BE49-F238E27FC236}">
                <a16:creationId xmlns:a16="http://schemas.microsoft.com/office/drawing/2014/main" id="{1F4D1952-C510-BC9A-4688-3D82DA6475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5843" y="4698000"/>
            <a:ext cx="1440000"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Date Placeholder 8">
            <a:extLst>
              <a:ext uri="{FF2B5EF4-FFF2-40B4-BE49-F238E27FC236}">
                <a16:creationId xmlns:a16="http://schemas.microsoft.com/office/drawing/2014/main" id="{E3E08EC5-4F59-F72C-351A-4AEA8125E812}"/>
              </a:ext>
            </a:extLst>
          </p:cNvPr>
          <p:cNvSpPr>
            <a:spLocks noGrp="1"/>
          </p:cNvSpPr>
          <p:nvPr>
            <p:ph type="dt" sz="half" idx="10"/>
          </p:nvPr>
        </p:nvSpPr>
        <p:spPr/>
        <p:txBody>
          <a:bodyPr/>
          <a:lstStyle/>
          <a:p>
            <a:r>
              <a:rPr lang="de-DE"/>
              <a:t>Introduction</a:t>
            </a:r>
            <a:endParaRPr lang="en-US"/>
          </a:p>
        </p:txBody>
      </p:sp>
      <p:sp>
        <p:nvSpPr>
          <p:cNvPr id="10" name="Footer Placeholder 9">
            <a:extLst>
              <a:ext uri="{FF2B5EF4-FFF2-40B4-BE49-F238E27FC236}">
                <a16:creationId xmlns:a16="http://schemas.microsoft.com/office/drawing/2014/main" id="{E2A3B619-6DC4-EED3-20A5-687545810EA9}"/>
              </a:ext>
            </a:extLst>
          </p:cNvPr>
          <p:cNvSpPr>
            <a:spLocks noGrp="1"/>
          </p:cNvSpPr>
          <p:nvPr>
            <p:ph type="ftr" sz="quarter" idx="11"/>
          </p:nvPr>
        </p:nvSpPr>
        <p:spPr/>
        <p:txBody>
          <a:bodyPr/>
          <a:lstStyle/>
          <a:p>
            <a:r>
              <a:rPr lang="en-US"/>
              <a:t>Marcel Gehrke</a:t>
            </a:r>
          </a:p>
        </p:txBody>
      </p:sp>
      <p:sp>
        <p:nvSpPr>
          <p:cNvPr id="11" name="Slide Number Placeholder 10">
            <a:extLst>
              <a:ext uri="{FF2B5EF4-FFF2-40B4-BE49-F238E27FC236}">
                <a16:creationId xmlns:a16="http://schemas.microsoft.com/office/drawing/2014/main" id="{022EA0FF-D301-CD6C-A51D-EAC5939494BD}"/>
              </a:ext>
            </a:extLst>
          </p:cNvPr>
          <p:cNvSpPr>
            <a:spLocks noGrp="1"/>
          </p:cNvSpPr>
          <p:nvPr>
            <p:ph type="sldNum" sz="quarter" idx="12"/>
          </p:nvPr>
        </p:nvSpPr>
        <p:spPr/>
        <p:txBody>
          <a:bodyPr/>
          <a:lstStyle/>
          <a:p>
            <a:fld id="{DB7C4649-800D-CB47-881A-AA04BFFFB18C}" type="slidenum">
              <a:rPr lang="en-US" smtClean="0"/>
              <a:t>3</a:t>
            </a:fld>
            <a:endParaRPr lang="en-US"/>
          </a:p>
        </p:txBody>
      </p:sp>
    </p:spTree>
    <p:extLst>
      <p:ext uri="{BB962C8B-B14F-4D97-AF65-F5344CB8AC3E}">
        <p14:creationId xmlns:p14="http://schemas.microsoft.com/office/powerpoint/2010/main" val="281601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r>
              <a:rPr lang="en-US"/>
              <a:t>Utility Function</a:t>
            </a:r>
          </a:p>
        </p:txBody>
      </p:sp>
      <p:sp>
        <p:nvSpPr>
          <p:cNvPr id="5" name="Footer Placeholder 4">
            <a:extLst>
              <a:ext uri="{FF2B5EF4-FFF2-40B4-BE49-F238E27FC236}">
                <a16:creationId xmlns:a16="http://schemas.microsoft.com/office/drawing/2014/main" id="{7632E793-976A-8164-5903-7AF8C2C0C1E9}"/>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89801883-A0C9-A850-5386-A726ED9FC85A}"/>
              </a:ext>
            </a:extLst>
          </p:cNvPr>
          <p:cNvSpPr>
            <a:spLocks noGrp="1"/>
          </p:cNvSpPr>
          <p:nvPr>
            <p:ph type="sldNum" sz="quarter" idx="11"/>
          </p:nvPr>
        </p:nvSpPr>
        <p:spPr/>
        <p:txBody>
          <a:bodyPr/>
          <a:lstStyle/>
          <a:p>
            <a:fld id="{67C9959E-8E6B-B04C-9955-EA096F41CA7A}" type="slidenum">
              <a:rPr lang="en-GB" smtClean="0"/>
              <a:t>30</a:t>
            </a:fld>
            <a:endParaRPr lang="en-GB"/>
          </a:p>
        </p:txBody>
      </p:sp>
      <p:sp>
        <p:nvSpPr>
          <p:cNvPr id="3" name="Date Placeholder 2">
            <a:extLst>
              <a:ext uri="{FF2B5EF4-FFF2-40B4-BE49-F238E27FC236}">
                <a16:creationId xmlns:a16="http://schemas.microsoft.com/office/drawing/2014/main" id="{3F741CA8-57B7-DEC6-326B-94845A84E383}"/>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66E6050B-DDA9-9546-989A-68885A3A0D73}"/>
                  </a:ext>
                </a:extLst>
              </p:cNvPr>
              <p:cNvSpPr>
                <a:spLocks noGrp="1"/>
              </p:cNvSpPr>
              <p:nvPr>
                <p:ph type="body" sz="quarter" idx="13"/>
              </p:nvPr>
            </p:nvSpPr>
            <p:spPr/>
            <p:txBody>
              <a:bodyPr>
                <a:normAutofit/>
              </a:bodyPr>
              <a:lstStyle/>
              <a:p>
                <a:r>
                  <a:rPr lang="en-GB" dirty="0"/>
                  <a:t>[4,3] : </a:t>
                </a:r>
                <a:r>
                  <a:rPr lang="en-GB" dirty="0">
                    <a:solidFill>
                      <a:schemeClr val="accent6"/>
                    </a:solidFill>
                  </a:rPr>
                  <a:t>power supply</a:t>
                </a:r>
                <a:r>
                  <a:rPr lang="en-GB" dirty="0">
                    <a:solidFill>
                      <a:schemeClr val="accent4"/>
                    </a:solidFill>
                  </a:rPr>
                  <a:t> </a:t>
                </a:r>
                <a:r>
                  <a:rPr lang="en-GB" dirty="0"/>
                  <a:t>(stops the run)</a:t>
                </a:r>
                <a:endParaRPr lang="en-GB" dirty="0">
                  <a:solidFill>
                    <a:schemeClr val="accent4"/>
                  </a:solidFill>
                </a:endParaRPr>
              </a:p>
              <a:p>
                <a:r>
                  <a:rPr lang="en-GB" dirty="0"/>
                  <a:t>[4,2] : </a:t>
                </a:r>
                <a:r>
                  <a:rPr lang="en-GB" dirty="0">
                    <a:solidFill>
                      <a:srgbClr val="FFC000"/>
                    </a:solidFill>
                  </a:rPr>
                  <a:t>sand area</a:t>
                </a:r>
                <a:r>
                  <a:rPr lang="en-GB" dirty="0"/>
                  <a:t> the robot cannot escape (stops the run)</a:t>
                </a:r>
              </a:p>
              <a:p>
                <a:r>
                  <a:rPr lang="en-GB" dirty="0">
                    <a:solidFill>
                      <a:schemeClr val="accent6"/>
                    </a:solidFill>
                  </a:rPr>
                  <a:t>Goal</a:t>
                </a:r>
                <a:r>
                  <a:rPr lang="en-GB" dirty="0"/>
                  <a:t>: robot needs to recharge its batteries</a:t>
                </a:r>
              </a:p>
              <a:p>
                <a:r>
                  <a:rPr lang="en-GB" dirty="0"/>
                  <a:t>[4,3] and [4,2] are terminal states</a:t>
                </a:r>
              </a:p>
              <a:p>
                <a:r>
                  <a:rPr lang="en-GB" dirty="0"/>
                  <a:t>In this example, we define the </a:t>
                </a:r>
                <a:r>
                  <a:rPr lang="en-GB" dirty="0">
                    <a:solidFill>
                      <a:schemeClr val="accent1"/>
                    </a:solidFill>
                  </a:rPr>
                  <a:t>utility of a history</a:t>
                </a:r>
                <a:r>
                  <a:rPr lang="en-GB" dirty="0"/>
                  <a:t> by </a:t>
                </a:r>
              </a:p>
              <a:p>
                <a:pPr lvl="1"/>
                <a:r>
                  <a:rPr lang="en-GB" dirty="0"/>
                  <a:t>The utility of the last state (+1 or –1) minus </a:t>
                </a:r>
                <a14:m>
                  <m:oMath xmlns:m="http://schemas.openxmlformats.org/officeDocument/2006/math">
                    <m:r>
                      <a:rPr lang="de-DE" b="0" i="0" dirty="0" smtClean="0">
                        <a:latin typeface="Cambria Math" panose="02040503050406030204" pitchFamily="18" charset="0"/>
                      </a:rPr>
                      <m:t>0.04</m:t>
                    </m:r>
                    <m:r>
                      <a:rPr lang="de-DE" b="0" i="1" dirty="0" smtClean="0">
                        <a:latin typeface="Cambria Math" panose="02040503050406030204" pitchFamily="18" charset="0"/>
                        <a:ea typeface="Cambria Math" panose="02040503050406030204" pitchFamily="18" charset="0"/>
                      </a:rPr>
                      <m:t>∙</m:t>
                    </m:r>
                    <m:r>
                      <a:rPr lang="en-GB" i="1" dirty="0" smtClean="0">
                        <a:latin typeface="Cambria Math" panose="02040503050406030204" pitchFamily="18" charset="0"/>
                      </a:rPr>
                      <m:t>𝑛</m:t>
                    </m:r>
                  </m:oMath>
                </a14:m>
                <a:r>
                  <a:rPr lang="en-GB" dirty="0"/>
                  <a:t> </a:t>
                </a:r>
              </a:p>
              <a:p>
                <a:pPr lvl="2"/>
                <a14:m>
                  <m:oMath xmlns:m="http://schemas.openxmlformats.org/officeDocument/2006/math">
                    <m:r>
                      <a:rPr lang="en-GB" i="1" dirty="0" smtClean="0">
                        <a:latin typeface="Cambria Math" panose="02040503050406030204" pitchFamily="18" charset="0"/>
                      </a:rPr>
                      <m:t>𝑛</m:t>
                    </m:r>
                  </m:oMath>
                </a14:m>
                <a:r>
                  <a:rPr lang="en-GB" dirty="0"/>
                  <a:t> is the number of moves</a:t>
                </a:r>
              </a:p>
              <a:p>
                <a:pPr lvl="2"/>
                <a:r>
                  <a:rPr lang="en-GB" dirty="0"/>
                  <a:t>I.e., each move costs </a:t>
                </a:r>
                <a14:m>
                  <m:oMath xmlns:m="http://schemas.openxmlformats.org/officeDocument/2006/math">
                    <m:r>
                      <a:rPr lang="de-DE" dirty="0">
                        <a:latin typeface="Cambria Math" panose="02040503050406030204" pitchFamily="18" charset="0"/>
                      </a:rPr>
                      <m:t>0.04</m:t>
                    </m:r>
                  </m:oMath>
                </a14:m>
                <a:r>
                  <a:rPr lang="en-GB" dirty="0"/>
                  <a:t>, which provides an incentive </a:t>
                </a:r>
                <a:br>
                  <a:rPr lang="en-GB" dirty="0"/>
                </a:br>
                <a:r>
                  <a:rPr lang="en-GB" dirty="0"/>
                  <a:t>to reach the goal fast</a:t>
                </a:r>
              </a:p>
              <a:p>
                <a:endParaRPr lang="en-GB" dirty="0"/>
              </a:p>
              <a:p>
                <a:endParaRPr lang="en-GB" dirty="0"/>
              </a:p>
              <a:p>
                <a:endParaRPr lang="en-GB" dirty="0"/>
              </a:p>
            </p:txBody>
          </p:sp>
        </mc:Choice>
        <mc:Fallback xmlns="">
          <p:sp>
            <p:nvSpPr>
              <p:cNvPr id="2" name="Content Placeholder 1">
                <a:extLst>
                  <a:ext uri="{FF2B5EF4-FFF2-40B4-BE49-F238E27FC236}">
                    <a16:creationId xmlns:a16="http://schemas.microsoft.com/office/drawing/2014/main" id="{66E6050B-DDA9-9546-989A-68885A3A0D73}"/>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371" t="-1105"/>
                </a:stretch>
              </a:blipFill>
            </p:spPr>
            <p:txBody>
              <a:bodyPr/>
              <a:lstStyle/>
              <a:p>
                <a:r>
                  <a:rPr lang="en-DE">
                    <a:noFill/>
                  </a:rPr>
                  <a:t> </a:t>
                </a:r>
              </a:p>
            </p:txBody>
          </p:sp>
        </mc:Fallback>
      </mc:AlternateContent>
      <p:grpSp>
        <p:nvGrpSpPr>
          <p:cNvPr id="4" name="Group 3">
            <a:extLst>
              <a:ext uri="{FF2B5EF4-FFF2-40B4-BE49-F238E27FC236}">
                <a16:creationId xmlns:a16="http://schemas.microsoft.com/office/drawing/2014/main" id="{1BC70D0D-227E-8941-A7EF-A98A2955AEC1}"/>
              </a:ext>
            </a:extLst>
          </p:cNvPr>
          <p:cNvGrpSpPr/>
          <p:nvPr/>
        </p:nvGrpSpPr>
        <p:grpSpPr>
          <a:xfrm>
            <a:off x="9025267" y="3720842"/>
            <a:ext cx="2806408" cy="2185072"/>
            <a:chOff x="5539340" y="4101687"/>
            <a:chExt cx="2806408" cy="2185072"/>
          </a:xfrm>
        </p:grpSpPr>
        <p:grpSp>
          <p:nvGrpSpPr>
            <p:cNvPr id="32" name="Group 3">
              <a:extLst>
                <a:ext uri="{FF2B5EF4-FFF2-40B4-BE49-F238E27FC236}">
                  <a16:creationId xmlns:a16="http://schemas.microsoft.com/office/drawing/2014/main" id="{32F6061C-BAE7-7C46-B85B-E6D67847F813}"/>
                </a:ext>
              </a:extLst>
            </p:cNvPr>
            <p:cNvGrpSpPr>
              <a:grpSpLocks/>
            </p:cNvGrpSpPr>
            <p:nvPr/>
          </p:nvGrpSpPr>
          <p:grpSpPr bwMode="auto">
            <a:xfrm>
              <a:off x="5907347" y="4101690"/>
              <a:ext cx="2438400" cy="1828800"/>
              <a:chOff x="960" y="1152"/>
              <a:chExt cx="1536" cy="1152"/>
            </a:xfrm>
          </p:grpSpPr>
          <p:sp>
            <p:nvSpPr>
              <p:cNvPr id="33" name="Rectangle 4">
                <a:extLst>
                  <a:ext uri="{FF2B5EF4-FFF2-40B4-BE49-F238E27FC236}">
                    <a16:creationId xmlns:a16="http://schemas.microsoft.com/office/drawing/2014/main" id="{DEC34965-B1FB-1F4D-A8B6-00B0892EC1AD}"/>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4" name="Line 5">
                <a:extLst>
                  <a:ext uri="{FF2B5EF4-FFF2-40B4-BE49-F238E27FC236}">
                    <a16:creationId xmlns:a16="http://schemas.microsoft.com/office/drawing/2014/main" id="{4DA61669-F964-1647-852E-63588705B656}"/>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5" name="Line 6">
                <a:extLst>
                  <a:ext uri="{FF2B5EF4-FFF2-40B4-BE49-F238E27FC236}">
                    <a16:creationId xmlns:a16="http://schemas.microsoft.com/office/drawing/2014/main" id="{4B362E64-0AB1-A845-B608-D2CC3FC4B847}"/>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6" name="Line 7">
                <a:extLst>
                  <a:ext uri="{FF2B5EF4-FFF2-40B4-BE49-F238E27FC236}">
                    <a16:creationId xmlns:a16="http://schemas.microsoft.com/office/drawing/2014/main" id="{2F664E24-7658-BC42-BDE8-DF9CB0B2CA78}"/>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7" name="Line 8">
                <a:extLst>
                  <a:ext uri="{FF2B5EF4-FFF2-40B4-BE49-F238E27FC236}">
                    <a16:creationId xmlns:a16="http://schemas.microsoft.com/office/drawing/2014/main" id="{5A59A9E5-BCC7-764E-97A1-7B58545CAA8B}"/>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8" name="Line 9">
                <a:extLst>
                  <a:ext uri="{FF2B5EF4-FFF2-40B4-BE49-F238E27FC236}">
                    <a16:creationId xmlns:a16="http://schemas.microsoft.com/office/drawing/2014/main" id="{97F3E883-B19B-7D4B-8D5F-60213FF9E1D9}"/>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 name="Rectangle 10">
                <a:extLst>
                  <a:ext uri="{FF2B5EF4-FFF2-40B4-BE49-F238E27FC236}">
                    <a16:creationId xmlns:a16="http://schemas.microsoft.com/office/drawing/2014/main" id="{447AF1B1-F828-594E-9D7A-C7E89A465296}"/>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41" name="Rectangle 40">
              <a:extLst>
                <a:ext uri="{FF2B5EF4-FFF2-40B4-BE49-F238E27FC236}">
                  <a16:creationId xmlns:a16="http://schemas.microsoft.com/office/drawing/2014/main" id="{6F8F5015-379C-FE4D-8BD0-28ACAA15050B}"/>
                </a:ext>
              </a:extLst>
            </p:cNvPr>
            <p:cNvSpPr>
              <a:spLocks noChangeArrowheads="1"/>
            </p:cNvSpPr>
            <p:nvPr/>
          </p:nvSpPr>
          <p:spPr bwMode="auto">
            <a:xfrm>
              <a:off x="7736148" y="4101687"/>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sz="1400" i="1" dirty="0">
                <a:solidFill>
                  <a:schemeClr val="accent6"/>
                </a:solidFill>
                <a:latin typeface="Calibri" panose="020F0502020204030204" pitchFamily="34" charset="0"/>
                <a:cs typeface="Calibri" panose="020F0502020204030204" pitchFamily="34" charset="0"/>
              </a:endParaRPr>
            </a:p>
          </p:txBody>
        </p:sp>
        <p:sp>
          <p:nvSpPr>
            <p:cNvPr id="42" name="Text Box 18">
              <a:extLst>
                <a:ext uri="{FF2B5EF4-FFF2-40B4-BE49-F238E27FC236}">
                  <a16:creationId xmlns:a16="http://schemas.microsoft.com/office/drawing/2014/main" id="{E674BFF4-A7C8-BC49-9EE3-29AC253CBFE7}"/>
                </a:ext>
              </a:extLst>
            </p:cNvPr>
            <p:cNvSpPr txBox="1">
              <a:spLocks noChangeArrowheads="1"/>
            </p:cNvSpPr>
            <p:nvPr/>
          </p:nvSpPr>
          <p:spPr bwMode="auto">
            <a:xfrm>
              <a:off x="5539340" y="4850627"/>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3" name="Text Box 19">
              <a:extLst>
                <a:ext uri="{FF2B5EF4-FFF2-40B4-BE49-F238E27FC236}">
                  <a16:creationId xmlns:a16="http://schemas.microsoft.com/office/drawing/2014/main" id="{4D88B532-5378-6F42-B137-CF5CCCF454D3}"/>
                </a:ext>
              </a:extLst>
            </p:cNvPr>
            <p:cNvSpPr txBox="1">
              <a:spLocks noChangeArrowheads="1"/>
            </p:cNvSpPr>
            <p:nvPr/>
          </p:nvSpPr>
          <p:spPr bwMode="auto">
            <a:xfrm>
              <a:off x="5539340" y="4241027"/>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4" name="Text Box 20">
              <a:extLst>
                <a:ext uri="{FF2B5EF4-FFF2-40B4-BE49-F238E27FC236}">
                  <a16:creationId xmlns:a16="http://schemas.microsoft.com/office/drawing/2014/main" id="{1233C5DA-2532-B848-8061-EB188975E134}"/>
                </a:ext>
              </a:extLst>
            </p:cNvPr>
            <p:cNvSpPr txBox="1">
              <a:spLocks noChangeArrowheads="1"/>
            </p:cNvSpPr>
            <p:nvPr/>
          </p:nvSpPr>
          <p:spPr bwMode="auto">
            <a:xfrm>
              <a:off x="5539340" y="5384027"/>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45" name="Text Box 21">
              <a:extLst>
                <a:ext uri="{FF2B5EF4-FFF2-40B4-BE49-F238E27FC236}">
                  <a16:creationId xmlns:a16="http://schemas.microsoft.com/office/drawing/2014/main" id="{657EBA1A-2A60-104F-84E7-7D6589715AAE}"/>
                </a:ext>
              </a:extLst>
            </p:cNvPr>
            <p:cNvSpPr txBox="1">
              <a:spLocks noChangeArrowheads="1"/>
            </p:cNvSpPr>
            <p:nvPr/>
          </p:nvSpPr>
          <p:spPr bwMode="auto">
            <a:xfrm>
              <a:off x="7901540" y="5917427"/>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46" name="Text Box 22">
              <a:extLst>
                <a:ext uri="{FF2B5EF4-FFF2-40B4-BE49-F238E27FC236}">
                  <a16:creationId xmlns:a16="http://schemas.microsoft.com/office/drawing/2014/main" id="{E77B4AC6-5576-7E45-911C-A9983D78859E}"/>
                </a:ext>
              </a:extLst>
            </p:cNvPr>
            <p:cNvSpPr txBox="1">
              <a:spLocks noChangeArrowheads="1"/>
            </p:cNvSpPr>
            <p:nvPr/>
          </p:nvSpPr>
          <p:spPr bwMode="auto">
            <a:xfrm>
              <a:off x="7291940" y="5917427"/>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7" name="Text Box 23">
              <a:extLst>
                <a:ext uri="{FF2B5EF4-FFF2-40B4-BE49-F238E27FC236}">
                  <a16:creationId xmlns:a16="http://schemas.microsoft.com/office/drawing/2014/main" id="{23303361-D044-E749-82BD-2CEE5E160A6E}"/>
                </a:ext>
              </a:extLst>
            </p:cNvPr>
            <p:cNvSpPr txBox="1">
              <a:spLocks noChangeArrowheads="1"/>
            </p:cNvSpPr>
            <p:nvPr/>
          </p:nvSpPr>
          <p:spPr bwMode="auto">
            <a:xfrm>
              <a:off x="6682340" y="5917427"/>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8" name="Text Box 24">
              <a:extLst>
                <a:ext uri="{FF2B5EF4-FFF2-40B4-BE49-F238E27FC236}">
                  <a16:creationId xmlns:a16="http://schemas.microsoft.com/office/drawing/2014/main" id="{F46531AB-4D09-B449-8545-79847F8FD6A9}"/>
                </a:ext>
              </a:extLst>
            </p:cNvPr>
            <p:cNvSpPr txBox="1">
              <a:spLocks noChangeArrowheads="1"/>
            </p:cNvSpPr>
            <p:nvPr/>
          </p:nvSpPr>
          <p:spPr bwMode="auto">
            <a:xfrm>
              <a:off x="6072740" y="5917427"/>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49" name="Rectangle 48">
              <a:extLst>
                <a:ext uri="{FF2B5EF4-FFF2-40B4-BE49-F238E27FC236}">
                  <a16:creationId xmlns:a16="http://schemas.microsoft.com/office/drawing/2014/main" id="{42E3E9EF-1E2A-264E-987E-EAF87B61D4BD}"/>
                </a:ext>
              </a:extLst>
            </p:cNvPr>
            <p:cNvSpPr>
              <a:spLocks noChangeArrowheads="1"/>
            </p:cNvSpPr>
            <p:nvPr/>
          </p:nvSpPr>
          <p:spPr bwMode="auto">
            <a:xfrm>
              <a:off x="7736144" y="4711287"/>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2428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a:t>Utility of an Action Sequence</a:t>
            </a:r>
          </a:p>
        </p:txBody>
      </p:sp>
      <p:sp>
        <p:nvSpPr>
          <p:cNvPr id="4" name="Footer Placeholder 3">
            <a:extLst>
              <a:ext uri="{FF2B5EF4-FFF2-40B4-BE49-F238E27FC236}">
                <a16:creationId xmlns:a16="http://schemas.microsoft.com/office/drawing/2014/main" id="{C6B625A9-7D9D-8215-0B4C-DCD182DF7BA1}"/>
              </a:ext>
            </a:extLst>
          </p:cNvPr>
          <p:cNvSpPr>
            <a:spLocks noGrp="1"/>
          </p:cNvSpPr>
          <p:nvPr>
            <p:ph type="ftr" sz="quarter" idx="10"/>
          </p:nvPr>
        </p:nvSpPr>
        <p:spPr/>
        <p:txBody>
          <a:bodyPr/>
          <a:lstStyle/>
          <a:p>
            <a:r>
              <a:rPr lang="en-GB"/>
              <a:t>Marcel Gehrke</a:t>
            </a:r>
          </a:p>
        </p:txBody>
      </p:sp>
      <p:sp>
        <p:nvSpPr>
          <p:cNvPr id="5" name="Slide Number Placeholder 4">
            <a:extLst>
              <a:ext uri="{FF2B5EF4-FFF2-40B4-BE49-F238E27FC236}">
                <a16:creationId xmlns:a16="http://schemas.microsoft.com/office/drawing/2014/main" id="{C1591404-60A7-901F-DF35-12754BD40B97}"/>
              </a:ext>
            </a:extLst>
          </p:cNvPr>
          <p:cNvSpPr>
            <a:spLocks noGrp="1"/>
          </p:cNvSpPr>
          <p:nvPr>
            <p:ph type="sldNum" sz="quarter" idx="11"/>
          </p:nvPr>
        </p:nvSpPr>
        <p:spPr/>
        <p:txBody>
          <a:bodyPr/>
          <a:lstStyle/>
          <a:p>
            <a:fld id="{67C9959E-8E6B-B04C-9955-EA096F41CA7A}" type="slidenum">
              <a:rPr lang="en-GB" smtClean="0"/>
              <a:t>31</a:t>
            </a:fld>
            <a:endParaRPr lang="en-GB"/>
          </a:p>
        </p:txBody>
      </p:sp>
      <p:sp>
        <p:nvSpPr>
          <p:cNvPr id="3" name="Date Placeholder 2">
            <a:extLst>
              <a:ext uri="{FF2B5EF4-FFF2-40B4-BE49-F238E27FC236}">
                <a16:creationId xmlns:a16="http://schemas.microsoft.com/office/drawing/2014/main" id="{EAC8F284-D582-F8E7-DE0F-DA38F90F4106}"/>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A697961-1833-8648-B0B6-5ABDCEF1F93C}"/>
                  </a:ext>
                </a:extLst>
              </p:cNvPr>
              <p:cNvSpPr>
                <a:spLocks noGrp="1"/>
              </p:cNvSpPr>
              <p:nvPr>
                <p:ph type="body" sz="quarter" idx="13"/>
              </p:nvPr>
            </p:nvSpPr>
            <p:spPr/>
            <p:txBody>
              <a:bodyPr>
                <a:normAutofit/>
              </a:bodyPr>
              <a:lstStyle/>
              <a:p>
                <a:r>
                  <a:rPr lang="en-US" dirty="0"/>
                  <a:t>Consider the action sequence </a:t>
                </a:r>
                <a14:m>
                  <m:oMath xmlns:m="http://schemas.openxmlformats.org/officeDocument/2006/math">
                    <m:r>
                      <a:rPr lang="de-DE" b="1" i="1">
                        <a:latin typeface="Cambria Math" panose="02040503050406030204" pitchFamily="18" charset="0"/>
                      </a:rPr>
                      <m:t>𝒂</m:t>
                    </m:r>
                    <m:r>
                      <a:rPr lang="de-DE" b="1" i="1" smtClean="0">
                        <a:latin typeface="Cambria Math" panose="02040503050406030204" pitchFamily="18" charset="0"/>
                      </a:rPr>
                      <m:t>=</m:t>
                    </m:r>
                  </m:oMath>
                </a14:m>
                <a:r>
                  <a:rPr lang="en-US" dirty="0"/>
                  <a:t> (U,R) from [3,2]</a:t>
                </a:r>
              </a:p>
              <a:p>
                <a:r>
                  <a:rPr lang="en-US" dirty="0"/>
                  <a:t>A run produces one of 7 possible histories, each with a probability</a:t>
                </a:r>
              </a:p>
              <a:p>
                <a:r>
                  <a:rPr lang="en-US" dirty="0">
                    <a:solidFill>
                      <a:schemeClr val="accent1"/>
                    </a:solidFill>
                  </a:rPr>
                  <a:t>Utility of the sequence</a:t>
                </a:r>
                <a:r>
                  <a:rPr lang="en-US" dirty="0"/>
                  <a:t> is the expected utility of histories </a:t>
                </a:r>
                <a14:m>
                  <m:oMath xmlns:m="http://schemas.openxmlformats.org/officeDocument/2006/math">
                    <m:r>
                      <a:rPr lang="de-DE" i="1" smtClean="0">
                        <a:latin typeface="Cambria Math" panose="02040503050406030204" pitchFamily="18" charset="0"/>
                      </a:rPr>
                      <m:t>h</m:t>
                    </m:r>
                  </m:oMath>
                </a14:m>
                <a:r>
                  <a:rPr lang="en-US" dirty="0"/>
                  <a:t>:</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r>
                        <a:rPr lang="de-DE" b="0" i="1" smtClean="0">
                          <a:latin typeface="Cambria Math" panose="02040503050406030204" pitchFamily="18" charset="0"/>
                        </a:rPr>
                        <m:t>(</m:t>
                      </m:r>
                      <m:r>
                        <a:rPr lang="de-DE" b="1" i="1" smtClean="0">
                          <a:latin typeface="Cambria Math" panose="02040503050406030204" pitchFamily="18" charset="0"/>
                        </a:rPr>
                        <m:t>𝒂</m:t>
                      </m:r>
                      <m:r>
                        <a:rPr lang="de-DE" b="0" i="1" smtClean="0">
                          <a:latin typeface="Cambria Math" panose="02040503050406030204" pitchFamily="18" charset="0"/>
                        </a:rPr>
                        <m:t>)=</m:t>
                      </m:r>
                      <m:nary>
                        <m:naryPr>
                          <m:chr m:val="∑"/>
                          <m:limLoc m:val="subSup"/>
                          <m:supHide m:val="on"/>
                          <m:ctrlPr>
                            <a:rPr lang="de-DE" b="0" i="1" smtClean="0">
                              <a:latin typeface="Cambria Math" panose="02040503050406030204" pitchFamily="18" charset="0"/>
                            </a:rPr>
                          </m:ctrlPr>
                        </m:naryPr>
                        <m:sub>
                          <m:r>
                            <m:rPr>
                              <m:brk m:alnAt="9"/>
                            </m:rPr>
                            <a:rPr lang="de-DE" b="0" i="1" smtClean="0">
                              <a:latin typeface="Cambria Math" panose="02040503050406030204" pitchFamily="18" charset="0"/>
                            </a:rPr>
                            <m:t>h</m:t>
                          </m:r>
                        </m:sub>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h</m:t>
                              </m:r>
                            </m:sub>
                          </m:sSub>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h</m:t>
                              </m:r>
                            </m:e>
                          </m:d>
                        </m:e>
                      </m:nary>
                    </m:oMath>
                  </m:oMathPara>
                </a14:m>
                <a:endParaRPr lang="en-US" dirty="0"/>
              </a:p>
              <a:p>
                <a:r>
                  <a:rPr lang="en-US" dirty="0">
                    <a:solidFill>
                      <a:schemeClr val="accent1"/>
                    </a:solidFill>
                  </a:rPr>
                  <a:t>Optimal</a:t>
                </a:r>
                <a:r>
                  <a:rPr lang="en-US" dirty="0"/>
                  <a:t> sequence = the one with maximum utility</a:t>
                </a:r>
              </a:p>
            </p:txBody>
          </p:sp>
        </mc:Choice>
        <mc:Fallback xmlns="">
          <p:sp>
            <p:nvSpPr>
              <p:cNvPr id="2" name="Content Placeholder 1">
                <a:extLst>
                  <a:ext uri="{FF2B5EF4-FFF2-40B4-BE49-F238E27FC236}">
                    <a16:creationId xmlns:a16="http://schemas.microsoft.com/office/drawing/2014/main" id="{9A697961-1833-8648-B0B6-5ABDCEF1F93C}"/>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371" t="-3039"/>
                </a:stretch>
              </a:blipFill>
            </p:spPr>
            <p:txBody>
              <a:bodyPr/>
              <a:lstStyle/>
              <a:p>
                <a:r>
                  <a:rPr lang="en-DE">
                    <a:noFill/>
                  </a:rPr>
                  <a:t> </a:t>
                </a:r>
              </a:p>
            </p:txBody>
          </p:sp>
        </mc:Fallback>
      </mc:AlternateContent>
      <p:grpSp>
        <p:nvGrpSpPr>
          <p:cNvPr id="6" name="Group 5">
            <a:extLst>
              <a:ext uri="{FF2B5EF4-FFF2-40B4-BE49-F238E27FC236}">
                <a16:creationId xmlns:a16="http://schemas.microsoft.com/office/drawing/2014/main" id="{690965FE-AA67-B842-8FA7-BADCF13B9C2A}"/>
              </a:ext>
            </a:extLst>
          </p:cNvPr>
          <p:cNvGrpSpPr/>
          <p:nvPr/>
        </p:nvGrpSpPr>
        <p:grpSpPr>
          <a:xfrm>
            <a:off x="9025269" y="3720842"/>
            <a:ext cx="2806408" cy="2185072"/>
            <a:chOff x="542038" y="4165280"/>
            <a:chExt cx="2806408" cy="2185072"/>
          </a:xfrm>
        </p:grpSpPr>
        <p:grpSp>
          <p:nvGrpSpPr>
            <p:cNvPr id="59" name="Group 3">
              <a:extLst>
                <a:ext uri="{FF2B5EF4-FFF2-40B4-BE49-F238E27FC236}">
                  <a16:creationId xmlns:a16="http://schemas.microsoft.com/office/drawing/2014/main" id="{1B21F831-2EE0-5745-951F-59B3F5F8CF12}"/>
                </a:ext>
              </a:extLst>
            </p:cNvPr>
            <p:cNvGrpSpPr>
              <a:grpSpLocks/>
            </p:cNvGrpSpPr>
            <p:nvPr/>
          </p:nvGrpSpPr>
          <p:grpSpPr bwMode="auto">
            <a:xfrm>
              <a:off x="910045" y="4165283"/>
              <a:ext cx="2438400" cy="1828800"/>
              <a:chOff x="960" y="1152"/>
              <a:chExt cx="1536" cy="1152"/>
            </a:xfrm>
          </p:grpSpPr>
          <p:sp>
            <p:nvSpPr>
              <p:cNvPr id="60" name="Rectangle 4">
                <a:extLst>
                  <a:ext uri="{FF2B5EF4-FFF2-40B4-BE49-F238E27FC236}">
                    <a16:creationId xmlns:a16="http://schemas.microsoft.com/office/drawing/2014/main" id="{7DE19143-BA98-6441-8B35-0DC01443E59F}"/>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61" name="Line 5">
                <a:extLst>
                  <a:ext uri="{FF2B5EF4-FFF2-40B4-BE49-F238E27FC236}">
                    <a16:creationId xmlns:a16="http://schemas.microsoft.com/office/drawing/2014/main" id="{4FC814DA-411A-3A40-BDE1-F4A0ED6C179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2" name="Line 6">
                <a:extLst>
                  <a:ext uri="{FF2B5EF4-FFF2-40B4-BE49-F238E27FC236}">
                    <a16:creationId xmlns:a16="http://schemas.microsoft.com/office/drawing/2014/main" id="{2701EE05-BC46-AC4A-850C-F269CAA8671B}"/>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3" name="Line 7">
                <a:extLst>
                  <a:ext uri="{FF2B5EF4-FFF2-40B4-BE49-F238E27FC236}">
                    <a16:creationId xmlns:a16="http://schemas.microsoft.com/office/drawing/2014/main" id="{9C7814C3-E780-9249-8097-73BE6E6E9C4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5" name="Line 8">
                <a:extLst>
                  <a:ext uri="{FF2B5EF4-FFF2-40B4-BE49-F238E27FC236}">
                    <a16:creationId xmlns:a16="http://schemas.microsoft.com/office/drawing/2014/main" id="{78CDD63D-7E05-EC44-8E8F-152DB0AA1A18}"/>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66" name="Line 9">
                <a:extLst>
                  <a:ext uri="{FF2B5EF4-FFF2-40B4-BE49-F238E27FC236}">
                    <a16:creationId xmlns:a16="http://schemas.microsoft.com/office/drawing/2014/main" id="{A3651A7A-6C59-0248-88B4-13399DFA2257}"/>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7" name="Rectangle 10">
                <a:extLst>
                  <a:ext uri="{FF2B5EF4-FFF2-40B4-BE49-F238E27FC236}">
                    <a16:creationId xmlns:a16="http://schemas.microsoft.com/office/drawing/2014/main" id="{5F22E7DD-3104-F945-9093-821494A9F53A}"/>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68" name="Rectangle 67">
              <a:extLst>
                <a:ext uri="{FF2B5EF4-FFF2-40B4-BE49-F238E27FC236}">
                  <a16:creationId xmlns:a16="http://schemas.microsoft.com/office/drawing/2014/main" id="{2F35E5F9-F4B5-B749-9005-39624D4F9D91}"/>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69" name="Text Box 18">
              <a:extLst>
                <a:ext uri="{FF2B5EF4-FFF2-40B4-BE49-F238E27FC236}">
                  <a16:creationId xmlns:a16="http://schemas.microsoft.com/office/drawing/2014/main" id="{70D99A07-132F-C64F-9C0F-541F9A56F195}"/>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70" name="Text Box 19">
              <a:extLst>
                <a:ext uri="{FF2B5EF4-FFF2-40B4-BE49-F238E27FC236}">
                  <a16:creationId xmlns:a16="http://schemas.microsoft.com/office/drawing/2014/main" id="{5DD2D9F7-CBF4-4946-AA19-AA3DEFA68E0E}"/>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71" name="Text Box 20">
              <a:extLst>
                <a:ext uri="{FF2B5EF4-FFF2-40B4-BE49-F238E27FC236}">
                  <a16:creationId xmlns:a16="http://schemas.microsoft.com/office/drawing/2014/main" id="{8E2682EA-AB68-0246-A9D7-A9B64AFDBE22}"/>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72" name="Text Box 21">
              <a:extLst>
                <a:ext uri="{FF2B5EF4-FFF2-40B4-BE49-F238E27FC236}">
                  <a16:creationId xmlns:a16="http://schemas.microsoft.com/office/drawing/2014/main" id="{8E4742A1-8E5D-154A-A5BF-307121DEAB7B}"/>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73" name="Text Box 22">
              <a:extLst>
                <a:ext uri="{FF2B5EF4-FFF2-40B4-BE49-F238E27FC236}">
                  <a16:creationId xmlns:a16="http://schemas.microsoft.com/office/drawing/2014/main" id="{DA5BEBEE-A672-0649-83E2-9B258B862368}"/>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74" name="Text Box 23">
              <a:extLst>
                <a:ext uri="{FF2B5EF4-FFF2-40B4-BE49-F238E27FC236}">
                  <a16:creationId xmlns:a16="http://schemas.microsoft.com/office/drawing/2014/main" id="{BD556541-8492-FA4D-ADD3-1D9FC578E95F}"/>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75" name="Text Box 24">
              <a:extLst>
                <a:ext uri="{FF2B5EF4-FFF2-40B4-BE49-F238E27FC236}">
                  <a16:creationId xmlns:a16="http://schemas.microsoft.com/office/drawing/2014/main" id="{4FED8AFD-1530-F947-96E3-9BB39B16F5CF}"/>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76" name="Rectangle 75">
              <a:extLst>
                <a:ext uri="{FF2B5EF4-FFF2-40B4-BE49-F238E27FC236}">
                  <a16:creationId xmlns:a16="http://schemas.microsoft.com/office/drawing/2014/main" id="{FC4BE18C-2A29-2A4B-BF88-CF42793A3404}"/>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77" name="Freeform 11">
              <a:extLst>
                <a:ext uri="{FF2B5EF4-FFF2-40B4-BE49-F238E27FC236}">
                  <a16:creationId xmlns:a16="http://schemas.microsoft.com/office/drawing/2014/main" id="{26088CB9-669F-7040-A201-399D6AD88B3D}"/>
                </a:ext>
              </a:extLst>
            </p:cNvPr>
            <p:cNvSpPr>
              <a:spLocks/>
            </p:cNvSpPr>
            <p:nvPr/>
          </p:nvSpPr>
          <p:spPr bwMode="auto">
            <a:xfrm>
              <a:off x="2281644" y="4927282"/>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latin typeface="Calibri" panose="020F0502020204030204" pitchFamily="34" charset="0"/>
                <a:cs typeface="Calibri" panose="020F0502020204030204" pitchFamily="34" charset="0"/>
              </a:endParaRPr>
            </a:p>
          </p:txBody>
        </p:sp>
      </p:grpSp>
      <p:grpSp>
        <p:nvGrpSpPr>
          <p:cNvPr id="78" name="Group 77">
            <a:extLst>
              <a:ext uri="{FF2B5EF4-FFF2-40B4-BE49-F238E27FC236}">
                <a16:creationId xmlns:a16="http://schemas.microsoft.com/office/drawing/2014/main" id="{424F80E0-63B8-3F41-9E6F-E0538A1544D8}"/>
              </a:ext>
            </a:extLst>
          </p:cNvPr>
          <p:cNvGrpSpPr/>
          <p:nvPr/>
        </p:nvGrpSpPr>
        <p:grpSpPr>
          <a:xfrm>
            <a:off x="728620" y="4185714"/>
            <a:ext cx="1954258" cy="1090395"/>
            <a:chOff x="6603208" y="1033035"/>
            <a:chExt cx="1954258" cy="1090395"/>
          </a:xfrm>
        </p:grpSpPr>
        <p:sp>
          <p:nvSpPr>
            <p:cNvPr id="79" name="Text Box 19">
              <a:extLst>
                <a:ext uri="{FF2B5EF4-FFF2-40B4-BE49-F238E27FC236}">
                  <a16:creationId xmlns:a16="http://schemas.microsoft.com/office/drawing/2014/main" id="{664DC451-2CEE-BB42-B825-47982CA423A6}"/>
                </a:ext>
              </a:extLst>
            </p:cNvPr>
            <p:cNvSpPr txBox="1">
              <a:spLocks noChangeArrowheads="1"/>
            </p:cNvSpPr>
            <p:nvPr/>
          </p:nvSpPr>
          <p:spPr bwMode="auto">
            <a:xfrm>
              <a:off x="6603208" y="1033035"/>
              <a:ext cx="1954258" cy="1090395"/>
            </a:xfrm>
            <a:prstGeom prst="cloudCallout">
              <a:avLst>
                <a:gd name="adj1" fmla="val 22773"/>
                <a:gd name="adj2" fmla="val -82276"/>
              </a:avLst>
            </a:prstGeom>
            <a:solidFill>
              <a:srgbClr val="FFC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lIns="0" rIns="0">
              <a:no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US" sz="2000" i="0" dirty="0">
                <a:solidFill>
                  <a:schemeClr val="bg1"/>
                </a:solidFill>
                <a:latin typeface="Helvetica" pitchFamily="2" charset="0"/>
              </a:endParaRPr>
            </a:p>
          </p:txBody>
        </p:sp>
        <p:sp>
          <p:nvSpPr>
            <p:cNvPr id="80" name="Rectangle 79">
              <a:extLst>
                <a:ext uri="{FF2B5EF4-FFF2-40B4-BE49-F238E27FC236}">
                  <a16:creationId xmlns:a16="http://schemas.microsoft.com/office/drawing/2014/main" id="{0296B19A-14A0-C848-B728-DF1EB68DD2E6}"/>
                </a:ext>
              </a:extLst>
            </p:cNvPr>
            <p:cNvSpPr/>
            <p:nvPr/>
          </p:nvSpPr>
          <p:spPr>
            <a:xfrm>
              <a:off x="6659111" y="1116567"/>
              <a:ext cx="1814310" cy="923330"/>
            </a:xfrm>
            <a:prstGeom prst="rect">
              <a:avLst/>
            </a:prstGeom>
          </p:spPr>
          <p:txBody>
            <a:bodyPr wrap="square">
              <a:spAutoFit/>
            </a:bodyPr>
            <a:lstStyle/>
            <a:p>
              <a:pPr algn="ctr"/>
              <a:r>
                <a:rPr lang="en-US" dirty="0">
                  <a:solidFill>
                    <a:schemeClr val="bg1"/>
                  </a:solidFill>
                  <a:latin typeface="Helvetica" pitchFamily="2" charset="0"/>
                </a:rPr>
                <a:t>Is the optimal sequence what we want?</a:t>
              </a:r>
            </a:p>
          </p:txBody>
        </p:sp>
      </p:grpSp>
      <p:grpSp>
        <p:nvGrpSpPr>
          <p:cNvPr id="7" name="Group 6">
            <a:extLst>
              <a:ext uri="{FF2B5EF4-FFF2-40B4-BE49-F238E27FC236}">
                <a16:creationId xmlns:a16="http://schemas.microsoft.com/office/drawing/2014/main" id="{01D99A69-21B0-33AE-68C3-DE77F2A4BF62}"/>
              </a:ext>
            </a:extLst>
          </p:cNvPr>
          <p:cNvGrpSpPr/>
          <p:nvPr/>
        </p:nvGrpSpPr>
        <p:grpSpPr>
          <a:xfrm>
            <a:off x="4204531" y="3869290"/>
            <a:ext cx="4491038" cy="2038526"/>
            <a:chOff x="4057649" y="3936144"/>
            <a:chExt cx="4491038" cy="2038526"/>
          </a:xfrm>
        </p:grpSpPr>
        <p:sp>
          <p:nvSpPr>
            <p:cNvPr id="8" name="Text Box 26">
              <a:extLst>
                <a:ext uri="{FF2B5EF4-FFF2-40B4-BE49-F238E27FC236}">
                  <a16:creationId xmlns:a16="http://schemas.microsoft.com/office/drawing/2014/main" id="{1DB3211F-A055-9B6B-41B5-3C782C1129EA}"/>
                </a:ext>
              </a:extLst>
            </p:cNvPr>
            <p:cNvSpPr txBox="1">
              <a:spLocks noChangeArrowheads="1"/>
            </p:cNvSpPr>
            <p:nvPr/>
          </p:nvSpPr>
          <p:spPr bwMode="auto">
            <a:xfrm>
              <a:off x="6715124" y="4712560"/>
              <a:ext cx="681597" cy="400110"/>
            </a:xfrm>
            <a:prstGeom prst="rect">
              <a:avLst/>
            </a:prstGeom>
            <a:noFill/>
            <a:ln w="9525">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rgbClr val="FFC000"/>
                  </a:solidFill>
                  <a:latin typeface="Helvetica" pitchFamily="2" charset="0"/>
                </a:rPr>
                <a:t>[4,2]</a:t>
              </a:r>
            </a:p>
          </p:txBody>
        </p:sp>
        <p:sp>
          <p:nvSpPr>
            <p:cNvPr id="9" name="Text Box 27">
              <a:extLst>
                <a:ext uri="{FF2B5EF4-FFF2-40B4-BE49-F238E27FC236}">
                  <a16:creationId xmlns:a16="http://schemas.microsoft.com/office/drawing/2014/main" id="{14AD6E02-84D6-2445-A7A3-CE95DBF30E03}"/>
                </a:ext>
              </a:extLst>
            </p:cNvPr>
            <p:cNvSpPr txBox="1">
              <a:spLocks noChangeArrowheads="1"/>
            </p:cNvSpPr>
            <p:nvPr/>
          </p:nvSpPr>
          <p:spPr bwMode="auto">
            <a:xfrm>
              <a:off x="5953124" y="4712560"/>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[3,3]</a:t>
              </a:r>
            </a:p>
          </p:txBody>
        </p:sp>
        <p:sp>
          <p:nvSpPr>
            <p:cNvPr id="10" name="Text Box 28">
              <a:extLst>
                <a:ext uri="{FF2B5EF4-FFF2-40B4-BE49-F238E27FC236}">
                  <a16:creationId xmlns:a16="http://schemas.microsoft.com/office/drawing/2014/main" id="{5A60E2B9-4C7F-E82F-DE45-46197C97744C}"/>
                </a:ext>
              </a:extLst>
            </p:cNvPr>
            <p:cNvSpPr txBox="1">
              <a:spLocks noChangeArrowheads="1"/>
            </p:cNvSpPr>
            <p:nvPr/>
          </p:nvSpPr>
          <p:spPr bwMode="auto">
            <a:xfrm>
              <a:off x="5191124" y="4712560"/>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[3,2]</a:t>
              </a:r>
            </a:p>
          </p:txBody>
        </p:sp>
        <p:sp>
          <p:nvSpPr>
            <p:cNvPr id="11" name="Line 29">
              <a:extLst>
                <a:ext uri="{FF2B5EF4-FFF2-40B4-BE49-F238E27FC236}">
                  <a16:creationId xmlns:a16="http://schemas.microsoft.com/office/drawing/2014/main" id="{39CA3D9B-E3B4-148E-0FCF-C94BEC74755D}"/>
                </a:ext>
              </a:extLst>
            </p:cNvPr>
            <p:cNvSpPr>
              <a:spLocks noChangeShapeType="1"/>
            </p:cNvSpPr>
            <p:nvPr/>
          </p:nvSpPr>
          <p:spPr bwMode="auto">
            <a:xfrm flipH="1">
              <a:off x="5572124" y="4331560"/>
              <a:ext cx="7620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2" name="Line 30">
              <a:extLst>
                <a:ext uri="{FF2B5EF4-FFF2-40B4-BE49-F238E27FC236}">
                  <a16:creationId xmlns:a16="http://schemas.microsoft.com/office/drawing/2014/main" id="{080B547B-0CE7-DF97-D12F-C859A80CDC7C}"/>
                </a:ext>
              </a:extLst>
            </p:cNvPr>
            <p:cNvSpPr>
              <a:spLocks noChangeShapeType="1"/>
            </p:cNvSpPr>
            <p:nvPr/>
          </p:nvSpPr>
          <p:spPr bwMode="auto">
            <a:xfrm>
              <a:off x="6334124" y="4331560"/>
              <a:ext cx="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3" name="Line 31">
              <a:extLst>
                <a:ext uri="{FF2B5EF4-FFF2-40B4-BE49-F238E27FC236}">
                  <a16:creationId xmlns:a16="http://schemas.microsoft.com/office/drawing/2014/main" id="{0C03F53C-0708-9386-4452-D51D35BFAF39}"/>
                </a:ext>
              </a:extLst>
            </p:cNvPr>
            <p:cNvSpPr>
              <a:spLocks noChangeShapeType="1"/>
            </p:cNvSpPr>
            <p:nvPr/>
          </p:nvSpPr>
          <p:spPr bwMode="auto">
            <a:xfrm>
              <a:off x="6334124" y="4331560"/>
              <a:ext cx="685800" cy="381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grpSp>
          <p:nvGrpSpPr>
            <p:cNvPr id="14" name="Group 35">
              <a:extLst>
                <a:ext uri="{FF2B5EF4-FFF2-40B4-BE49-F238E27FC236}">
                  <a16:creationId xmlns:a16="http://schemas.microsoft.com/office/drawing/2014/main" id="{BAC32C0F-A729-1C82-6066-2F23D8AC2BCF}"/>
                </a:ext>
              </a:extLst>
            </p:cNvPr>
            <p:cNvGrpSpPr>
              <a:grpSpLocks/>
            </p:cNvGrpSpPr>
            <p:nvPr/>
          </p:nvGrpSpPr>
          <p:grpSpPr bwMode="auto">
            <a:xfrm>
              <a:off x="4057649" y="5574620"/>
              <a:ext cx="4491038" cy="400050"/>
              <a:chOff x="2400" y="1920"/>
              <a:chExt cx="2829" cy="252"/>
            </a:xfrm>
          </p:grpSpPr>
          <p:sp>
            <p:nvSpPr>
              <p:cNvPr id="44" name="Text Box 36">
                <a:extLst>
                  <a:ext uri="{FF2B5EF4-FFF2-40B4-BE49-F238E27FC236}">
                    <a16:creationId xmlns:a16="http://schemas.microsoft.com/office/drawing/2014/main" id="{DD16658F-5BD7-BA56-FE9F-CBF4F274721E}"/>
                  </a:ext>
                </a:extLst>
              </p:cNvPr>
              <p:cNvSpPr txBox="1">
                <a:spLocks noChangeArrowheads="1"/>
              </p:cNvSpPr>
              <p:nvPr/>
            </p:nvSpPr>
            <p:spPr bwMode="auto">
              <a:xfrm>
                <a:off x="336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[3,3]</a:t>
                </a:r>
              </a:p>
            </p:txBody>
          </p:sp>
          <p:sp>
            <p:nvSpPr>
              <p:cNvPr id="45" name="Text Box 37">
                <a:extLst>
                  <a:ext uri="{FF2B5EF4-FFF2-40B4-BE49-F238E27FC236}">
                    <a16:creationId xmlns:a16="http://schemas.microsoft.com/office/drawing/2014/main" id="{767EB04C-309A-C0BF-AD8A-AF5BA345DF72}"/>
                  </a:ext>
                </a:extLst>
              </p:cNvPr>
              <p:cNvSpPr txBox="1">
                <a:spLocks noChangeArrowheads="1"/>
              </p:cNvSpPr>
              <p:nvPr/>
            </p:nvSpPr>
            <p:spPr bwMode="auto">
              <a:xfrm>
                <a:off x="288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[3,2]</a:t>
                </a:r>
              </a:p>
            </p:txBody>
          </p:sp>
          <p:sp>
            <p:nvSpPr>
              <p:cNvPr id="46" name="Text Box 38">
                <a:extLst>
                  <a:ext uri="{FF2B5EF4-FFF2-40B4-BE49-F238E27FC236}">
                    <a16:creationId xmlns:a16="http://schemas.microsoft.com/office/drawing/2014/main" id="{DD46C3D8-FC18-F3BE-851B-A8E3B4AA72FA}"/>
                  </a:ext>
                </a:extLst>
              </p:cNvPr>
              <p:cNvSpPr txBox="1">
                <a:spLocks noChangeArrowheads="1"/>
              </p:cNvSpPr>
              <p:nvPr/>
            </p:nvSpPr>
            <p:spPr bwMode="auto">
              <a:xfrm>
                <a:off x="384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[4,1]</a:t>
                </a:r>
              </a:p>
            </p:txBody>
          </p:sp>
          <p:sp>
            <p:nvSpPr>
              <p:cNvPr id="47" name="Text Box 39">
                <a:extLst>
                  <a:ext uri="{FF2B5EF4-FFF2-40B4-BE49-F238E27FC236}">
                    <a16:creationId xmlns:a16="http://schemas.microsoft.com/office/drawing/2014/main" id="{D116FDC3-E794-E16D-8BFC-8AE994E99FA1}"/>
                  </a:ext>
                </a:extLst>
              </p:cNvPr>
              <p:cNvSpPr txBox="1">
                <a:spLocks noChangeArrowheads="1"/>
              </p:cNvSpPr>
              <p:nvPr/>
            </p:nvSpPr>
            <p:spPr bwMode="auto">
              <a:xfrm>
                <a:off x="4320" y="1920"/>
                <a:ext cx="429" cy="252"/>
              </a:xfrm>
              <a:prstGeom prst="rect">
                <a:avLst/>
              </a:prstGeom>
              <a:noFill/>
              <a:ln w="9525">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rgbClr val="FFC000"/>
                    </a:solidFill>
                    <a:latin typeface="Helvetica" pitchFamily="2" charset="0"/>
                  </a:rPr>
                  <a:t>[4,2]</a:t>
                </a:r>
              </a:p>
            </p:txBody>
          </p:sp>
          <p:sp>
            <p:nvSpPr>
              <p:cNvPr id="48" name="Text Box 40">
                <a:extLst>
                  <a:ext uri="{FF2B5EF4-FFF2-40B4-BE49-F238E27FC236}">
                    <a16:creationId xmlns:a16="http://schemas.microsoft.com/office/drawing/2014/main" id="{E67661EB-D6D1-0FD5-F815-597EA81992C5}"/>
                  </a:ext>
                </a:extLst>
              </p:cNvPr>
              <p:cNvSpPr txBox="1">
                <a:spLocks noChangeArrowheads="1"/>
              </p:cNvSpPr>
              <p:nvPr/>
            </p:nvSpPr>
            <p:spPr bwMode="auto">
              <a:xfrm>
                <a:off x="4800" y="1920"/>
                <a:ext cx="429" cy="252"/>
              </a:xfrm>
              <a:prstGeom prst="rect">
                <a:avLst/>
              </a:prstGeom>
              <a:noFill/>
              <a:ln w="9525">
                <a:solidFill>
                  <a:srgbClr val="7030A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solidFill>
                      <a:schemeClr val="accent6"/>
                    </a:solidFill>
                    <a:latin typeface="Helvetica" pitchFamily="2" charset="0"/>
                  </a:rPr>
                  <a:t>[4,3]</a:t>
                </a:r>
              </a:p>
            </p:txBody>
          </p:sp>
          <p:sp>
            <p:nvSpPr>
              <p:cNvPr id="49" name="Text Box 41">
                <a:extLst>
                  <a:ext uri="{FF2B5EF4-FFF2-40B4-BE49-F238E27FC236}">
                    <a16:creationId xmlns:a16="http://schemas.microsoft.com/office/drawing/2014/main" id="{DA0D7355-2BF2-F0B7-EDC5-E0CE91FCB352}"/>
                  </a:ext>
                </a:extLst>
              </p:cNvPr>
              <p:cNvSpPr txBox="1">
                <a:spLocks noChangeArrowheads="1"/>
              </p:cNvSpPr>
              <p:nvPr/>
            </p:nvSpPr>
            <p:spPr bwMode="auto">
              <a:xfrm>
                <a:off x="2400" y="1920"/>
                <a:ext cx="429" cy="2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[3,1]</a:t>
                </a:r>
              </a:p>
            </p:txBody>
          </p:sp>
        </p:grpSp>
        <p:sp>
          <p:nvSpPr>
            <p:cNvPr id="15" name="Line 42">
              <a:extLst>
                <a:ext uri="{FF2B5EF4-FFF2-40B4-BE49-F238E27FC236}">
                  <a16:creationId xmlns:a16="http://schemas.microsoft.com/office/drawing/2014/main" id="{0E0B3630-C4D7-E9AF-14B2-EF45FDF2478D}"/>
                </a:ext>
              </a:extLst>
            </p:cNvPr>
            <p:cNvSpPr>
              <a:spLocks noChangeShapeType="1"/>
            </p:cNvSpPr>
            <p:nvPr/>
          </p:nvSpPr>
          <p:spPr bwMode="auto">
            <a:xfrm>
              <a:off x="5581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9" name="Line 43">
              <a:extLst>
                <a:ext uri="{FF2B5EF4-FFF2-40B4-BE49-F238E27FC236}">
                  <a16:creationId xmlns:a16="http://schemas.microsoft.com/office/drawing/2014/main" id="{000B5BB4-03F1-9007-4DB7-A3747DAC2C08}"/>
                </a:ext>
              </a:extLst>
            </p:cNvPr>
            <p:cNvSpPr>
              <a:spLocks noChangeShapeType="1"/>
            </p:cNvSpPr>
            <p:nvPr/>
          </p:nvSpPr>
          <p:spPr bwMode="auto">
            <a:xfrm flipH="1">
              <a:off x="4438649" y="5117420"/>
              <a:ext cx="1143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3" name="Line 44">
              <a:extLst>
                <a:ext uri="{FF2B5EF4-FFF2-40B4-BE49-F238E27FC236}">
                  <a16:creationId xmlns:a16="http://schemas.microsoft.com/office/drawing/2014/main" id="{22DD023B-06E6-EA3F-330D-52779B670A2D}"/>
                </a:ext>
              </a:extLst>
            </p:cNvPr>
            <p:cNvSpPr>
              <a:spLocks noChangeShapeType="1"/>
            </p:cNvSpPr>
            <p:nvPr/>
          </p:nvSpPr>
          <p:spPr bwMode="auto">
            <a:xfrm>
              <a:off x="5581649" y="5117420"/>
              <a:ext cx="1828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4" name="Line 45">
              <a:extLst>
                <a:ext uri="{FF2B5EF4-FFF2-40B4-BE49-F238E27FC236}">
                  <a16:creationId xmlns:a16="http://schemas.microsoft.com/office/drawing/2014/main" id="{7860DEF9-C338-4413-B09A-131DF4AB4047}"/>
                </a:ext>
              </a:extLst>
            </p:cNvPr>
            <p:cNvSpPr>
              <a:spLocks noChangeShapeType="1"/>
            </p:cNvSpPr>
            <p:nvPr/>
          </p:nvSpPr>
          <p:spPr bwMode="auto">
            <a:xfrm flipH="1">
              <a:off x="5962649" y="5117420"/>
              <a:ext cx="381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8" name="Line 46">
              <a:extLst>
                <a:ext uri="{FF2B5EF4-FFF2-40B4-BE49-F238E27FC236}">
                  <a16:creationId xmlns:a16="http://schemas.microsoft.com/office/drawing/2014/main" id="{CADD0353-34B6-BF10-3CE5-5276F3DC46D1}"/>
                </a:ext>
              </a:extLst>
            </p:cNvPr>
            <p:cNvSpPr>
              <a:spLocks noChangeShapeType="1"/>
            </p:cNvSpPr>
            <p:nvPr/>
          </p:nvSpPr>
          <p:spPr bwMode="auto">
            <a:xfrm flipH="1">
              <a:off x="5276849" y="5117420"/>
              <a:ext cx="1066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9" name="Line 47">
              <a:extLst>
                <a:ext uri="{FF2B5EF4-FFF2-40B4-BE49-F238E27FC236}">
                  <a16:creationId xmlns:a16="http://schemas.microsoft.com/office/drawing/2014/main" id="{DAAC6145-D8D5-E2D2-84D8-EC19163B0E13}"/>
                </a:ext>
              </a:extLst>
            </p:cNvPr>
            <p:cNvSpPr>
              <a:spLocks noChangeShapeType="1"/>
            </p:cNvSpPr>
            <p:nvPr/>
          </p:nvSpPr>
          <p:spPr bwMode="auto">
            <a:xfrm>
              <a:off x="6343649" y="5117420"/>
              <a:ext cx="19050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43" name="Text Box 21">
              <a:extLst>
                <a:ext uri="{FF2B5EF4-FFF2-40B4-BE49-F238E27FC236}">
                  <a16:creationId xmlns:a16="http://schemas.microsoft.com/office/drawing/2014/main" id="{61D4E1DA-AADB-54E1-EBB8-A19B3E29E3A5}"/>
                </a:ext>
              </a:extLst>
            </p:cNvPr>
            <p:cNvSpPr txBox="1">
              <a:spLocks noChangeArrowheads="1"/>
            </p:cNvSpPr>
            <p:nvPr/>
          </p:nvSpPr>
          <p:spPr bwMode="auto">
            <a:xfrm>
              <a:off x="6001339" y="3936144"/>
              <a:ext cx="681597" cy="40011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Helvetica" pitchFamily="2" charset="0"/>
                </a:rPr>
                <a:t>[3,2]</a:t>
              </a:r>
            </a:p>
          </p:txBody>
        </p:sp>
      </p:grpSp>
    </p:spTree>
    <p:extLst>
      <p:ext uri="{BB962C8B-B14F-4D97-AF65-F5344CB8AC3E}">
        <p14:creationId xmlns:p14="http://schemas.microsoft.com/office/powerpoint/2010/main" val="4063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6B52885-D6C1-314A-82A0-88D616FCAC02}"/>
              </a:ext>
            </a:extLst>
          </p:cNvPr>
          <p:cNvSpPr txBox="1"/>
          <p:nvPr/>
        </p:nvSpPr>
        <p:spPr>
          <a:xfrm>
            <a:off x="8044977" y="1665066"/>
            <a:ext cx="3786698"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Act()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sensed state</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is terminal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exit</a:t>
            </a:r>
            <a:r>
              <a:rPr lang="en-GB" sz="1400"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choose action (given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perform </a:t>
            </a:r>
            <a:r>
              <a:rPr lang="en-GB" sz="1400" i="1" dirty="0">
                <a:latin typeface="Courier New" panose="02070309020205020404" pitchFamily="49" charset="0"/>
                <a:cs typeface="Courier New" panose="02070309020205020404" pitchFamily="49" charset="0"/>
              </a:rPr>
              <a:t>a</a:t>
            </a:r>
          </a:p>
        </p:txBody>
      </p:sp>
      <p:sp>
        <p:nvSpPr>
          <p:cNvPr id="385031" name="Rectangle 7"/>
          <p:cNvSpPr>
            <a:spLocks noGrp="1" noChangeArrowheads="1"/>
          </p:cNvSpPr>
          <p:nvPr>
            <p:ph type="title"/>
          </p:nvPr>
        </p:nvSpPr>
        <p:spPr/>
        <p:txBody>
          <a:bodyPr/>
          <a:lstStyle/>
          <a:p>
            <a:r>
              <a:rPr lang="en-US"/>
              <a:t>Reactive Agent Algorithm</a:t>
            </a:r>
          </a:p>
        </p:txBody>
      </p:sp>
      <p:sp>
        <p:nvSpPr>
          <p:cNvPr id="3" name="Footer Placeholder 2">
            <a:extLst>
              <a:ext uri="{FF2B5EF4-FFF2-40B4-BE49-F238E27FC236}">
                <a16:creationId xmlns:a16="http://schemas.microsoft.com/office/drawing/2014/main" id="{178AFF3B-4B06-D720-0250-DE7440AB6EDC}"/>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DE260F0E-BA7C-F191-6CE7-D0A01F4DEFC4}"/>
              </a:ext>
            </a:extLst>
          </p:cNvPr>
          <p:cNvSpPr>
            <a:spLocks noGrp="1"/>
          </p:cNvSpPr>
          <p:nvPr>
            <p:ph type="sldNum" sz="quarter" idx="11"/>
          </p:nvPr>
        </p:nvSpPr>
        <p:spPr/>
        <p:txBody>
          <a:bodyPr/>
          <a:lstStyle/>
          <a:p>
            <a:fld id="{67C9959E-8E6B-B04C-9955-EA096F41CA7A}" type="slidenum">
              <a:rPr lang="en-GB" smtClean="0"/>
              <a:t>32</a:t>
            </a:fld>
            <a:endParaRPr lang="en-GB"/>
          </a:p>
        </p:txBody>
      </p:sp>
      <p:sp>
        <p:nvSpPr>
          <p:cNvPr id="2" name="Date Placeholder 1">
            <a:extLst>
              <a:ext uri="{FF2B5EF4-FFF2-40B4-BE49-F238E27FC236}">
                <a16:creationId xmlns:a16="http://schemas.microsoft.com/office/drawing/2014/main" id="{07F89ADD-6B43-33F9-2FCA-BC18A376CB19}"/>
              </a:ext>
            </a:extLst>
          </p:cNvPr>
          <p:cNvSpPr>
            <a:spLocks noGrp="1"/>
          </p:cNvSpPr>
          <p:nvPr>
            <p:ph type="dt" sz="half" idx="12"/>
          </p:nvPr>
        </p:nvSpPr>
        <p:spPr/>
        <p:txBody>
          <a:bodyPr/>
          <a:lstStyle/>
          <a:p>
            <a:r>
              <a:rPr lang="de-DE"/>
              <a:t>Foundation</a:t>
            </a:r>
            <a:endParaRPr lang="de-DE" dirty="0"/>
          </a:p>
        </p:txBody>
      </p:sp>
      <p:sp>
        <p:nvSpPr>
          <p:cNvPr id="5" name="Text Placeholder 4">
            <a:extLst>
              <a:ext uri="{FF2B5EF4-FFF2-40B4-BE49-F238E27FC236}">
                <a16:creationId xmlns:a16="http://schemas.microsoft.com/office/drawing/2014/main" id="{88B7842A-C397-7240-A557-A8821D811F99}"/>
              </a:ext>
            </a:extLst>
          </p:cNvPr>
          <p:cNvSpPr>
            <a:spLocks noGrp="1"/>
          </p:cNvSpPr>
          <p:nvPr>
            <p:ph type="body" sz="quarter" idx="13"/>
          </p:nvPr>
        </p:nvSpPr>
        <p:spPr/>
        <p:txBody>
          <a:bodyPr/>
          <a:lstStyle/>
          <a:p>
            <a:endParaRPr lang="en-DE"/>
          </a:p>
        </p:txBody>
      </p:sp>
      <p:sp>
        <p:nvSpPr>
          <p:cNvPr id="15" name="Rectangle 3">
            <a:extLst>
              <a:ext uri="{FF2B5EF4-FFF2-40B4-BE49-F238E27FC236}">
                <a16:creationId xmlns:a16="http://schemas.microsoft.com/office/drawing/2014/main" id="{DEDB306A-1059-E545-A863-829E5F2EB681}"/>
              </a:ext>
            </a:extLst>
          </p:cNvPr>
          <p:cNvSpPr txBox="1">
            <a:spLocks noChangeArrowheads="1"/>
          </p:cNvSpPr>
          <p:nvPr/>
        </p:nvSpPr>
        <p:spPr bwMode="auto">
          <a:xfrm>
            <a:off x="5083754" y="6455668"/>
            <a:ext cx="2844799"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bg1">
                    <a:lumMod val="85000"/>
                  </a:schemeClr>
                </a:solidFill>
                <a:latin typeface="Helvetica" pitchFamily="2" charset="0"/>
                <a:ea typeface="ＭＳ Ｐゴシック" charset="0"/>
                <a:cs typeface="ＭＳ Ｐゴシック" charset="0"/>
              </a:rPr>
              <a:t>Figure: AIMA, Russell/</a:t>
            </a:r>
            <a:r>
              <a:rPr lang="en-US" sz="1200" dirty="0" err="1">
                <a:solidFill>
                  <a:schemeClr val="bg1">
                    <a:lumMod val="85000"/>
                  </a:schemeClr>
                </a:solidFill>
                <a:latin typeface="Helvetica" pitchFamily="2" charset="0"/>
                <a:ea typeface="ＭＳ Ｐゴシック" charset="0"/>
                <a:cs typeface="ＭＳ Ｐゴシック" charset="0"/>
              </a:rPr>
              <a:t>Norvig</a:t>
            </a:r>
            <a:endParaRPr lang="en-US" sz="1200" dirty="0">
              <a:solidFill>
                <a:schemeClr val="bg1">
                  <a:lumMod val="85000"/>
                </a:schemeClr>
              </a:solidFill>
              <a:latin typeface="Helvetica" pitchFamily="2" charset="0"/>
              <a:ea typeface="ＭＳ Ｐゴシック" charset="0"/>
              <a:cs typeface="ＭＳ Ｐゴシック" charset="0"/>
            </a:endParaRPr>
          </a:p>
        </p:txBody>
      </p:sp>
      <p:grpSp>
        <p:nvGrpSpPr>
          <p:cNvPr id="7" name="Group 6">
            <a:extLst>
              <a:ext uri="{FF2B5EF4-FFF2-40B4-BE49-F238E27FC236}">
                <a16:creationId xmlns:a16="http://schemas.microsoft.com/office/drawing/2014/main" id="{DB1C03C2-CB22-3ABB-4454-5D0FE22F2917}"/>
              </a:ext>
            </a:extLst>
          </p:cNvPr>
          <p:cNvGrpSpPr/>
          <p:nvPr/>
        </p:nvGrpSpPr>
        <p:grpSpPr>
          <a:xfrm>
            <a:off x="343148" y="1665066"/>
            <a:ext cx="6506212" cy="4236436"/>
            <a:chOff x="2717975" y="1628799"/>
            <a:chExt cx="6512989" cy="4240849"/>
          </a:xfrm>
        </p:grpSpPr>
        <p:sp>
          <p:nvSpPr>
            <p:cNvPr id="8" name="TextBox 7">
              <a:extLst>
                <a:ext uri="{FF2B5EF4-FFF2-40B4-BE49-F238E27FC236}">
                  <a16:creationId xmlns:a16="http://schemas.microsoft.com/office/drawing/2014/main" id="{2C3586B0-B731-23F2-5644-921039519608}"/>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dirty="0" err="1">
                  <a:latin typeface="Helvetica" pitchFamily="2" charset="0"/>
                </a:rPr>
                <a:t>Environemnt</a:t>
              </a:r>
              <a:endParaRPr lang="en-GB" sz="2398" dirty="0">
                <a:latin typeface="Helvetica" pitchFamily="2" charset="0"/>
              </a:endParaRPr>
            </a:p>
          </p:txBody>
        </p:sp>
        <p:sp>
          <p:nvSpPr>
            <p:cNvPr id="11" name="TextBox 10">
              <a:extLst>
                <a:ext uri="{FF2B5EF4-FFF2-40B4-BE49-F238E27FC236}">
                  <a16:creationId xmlns:a16="http://schemas.microsoft.com/office/drawing/2014/main" id="{19BA96A3-66CB-7E6C-0D74-1AF13E0DD2F4}"/>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dirty="0">
                  <a:latin typeface="Helvetica" pitchFamily="2" charset="0"/>
                </a:rPr>
                <a:t>Agent</a:t>
              </a:r>
            </a:p>
          </p:txBody>
        </p:sp>
        <p:sp>
          <p:nvSpPr>
            <p:cNvPr id="12" name="TextBox 11">
              <a:extLst>
                <a:ext uri="{FF2B5EF4-FFF2-40B4-BE49-F238E27FC236}">
                  <a16:creationId xmlns:a16="http://schemas.microsoft.com/office/drawing/2014/main" id="{9F5F8DA7-D1D4-705A-6C6A-B6C949900C12}"/>
                </a:ext>
              </a:extLst>
            </p:cNvPr>
            <p:cNvSpPr txBox="1"/>
            <p:nvPr/>
          </p:nvSpPr>
          <p:spPr>
            <a:xfrm>
              <a:off x="6412201" y="1727407"/>
              <a:ext cx="730620" cy="215539"/>
            </a:xfrm>
            <a:prstGeom prst="rect">
              <a:avLst/>
            </a:prstGeom>
            <a:noFill/>
          </p:spPr>
          <p:txBody>
            <a:bodyPr wrap="none" lIns="35963" tIns="0" rIns="35963" bIns="0" rtlCol="0">
              <a:spAutoFit/>
            </a:bodyPr>
            <a:lstStyle/>
            <a:p>
              <a:pPr algn="ctr"/>
              <a:r>
                <a:rPr lang="en-GB" sz="1399" dirty="0">
                  <a:latin typeface="Helvetica" pitchFamily="2" charset="0"/>
                </a:rPr>
                <a:t>Sensors</a:t>
              </a:r>
            </a:p>
          </p:txBody>
        </p:sp>
        <p:sp>
          <p:nvSpPr>
            <p:cNvPr id="13" name="TextBox 12">
              <a:extLst>
                <a:ext uri="{FF2B5EF4-FFF2-40B4-BE49-F238E27FC236}">
                  <a16:creationId xmlns:a16="http://schemas.microsoft.com/office/drawing/2014/main" id="{51612ED1-E42E-947D-B106-9C04D332F30E}"/>
                </a:ext>
              </a:extLst>
            </p:cNvPr>
            <p:cNvSpPr txBox="1"/>
            <p:nvPr/>
          </p:nvSpPr>
          <p:spPr>
            <a:xfrm>
              <a:off x="6362457" y="5518688"/>
              <a:ext cx="830111" cy="215539"/>
            </a:xfrm>
            <a:prstGeom prst="rect">
              <a:avLst/>
            </a:prstGeom>
            <a:noFill/>
          </p:spPr>
          <p:txBody>
            <a:bodyPr wrap="none" lIns="35963" tIns="0" rIns="35963" bIns="0" rtlCol="0">
              <a:spAutoFit/>
            </a:bodyPr>
            <a:lstStyle/>
            <a:p>
              <a:pPr algn="ctr"/>
              <a:r>
                <a:rPr lang="en-GB" sz="1399" dirty="0">
                  <a:latin typeface="Helvetica" pitchFamily="2" charset="0"/>
                </a:rPr>
                <a:t>Actuators</a:t>
              </a:r>
            </a:p>
          </p:txBody>
        </p:sp>
        <p:sp>
          <p:nvSpPr>
            <p:cNvPr id="14" name="TextBox 13">
              <a:extLst>
                <a:ext uri="{FF2B5EF4-FFF2-40B4-BE49-F238E27FC236}">
                  <a16:creationId xmlns:a16="http://schemas.microsoft.com/office/drawing/2014/main" id="{DE16FF19-3FA3-EAF4-119A-B8935ABC36E5}"/>
                </a:ext>
              </a:extLst>
            </p:cNvPr>
            <p:cNvSpPr txBox="1"/>
            <p:nvPr/>
          </p:nvSpPr>
          <p:spPr>
            <a:xfrm>
              <a:off x="6087345" y="2240746"/>
              <a:ext cx="1380340" cy="523509"/>
            </a:xfrm>
            <a:prstGeom prst="rect">
              <a:avLst/>
            </a:prstGeom>
            <a:solidFill>
              <a:schemeClr val="bg1"/>
            </a:solidFill>
            <a:ln w="19050">
              <a:solidFill>
                <a:schemeClr val="tx1"/>
              </a:solidFill>
            </a:ln>
          </p:spPr>
          <p:txBody>
            <a:bodyPr wrap="none" rtlCol="0">
              <a:spAutoFit/>
            </a:bodyPr>
            <a:lstStyle/>
            <a:p>
              <a:pPr algn="ctr"/>
              <a:r>
                <a:rPr lang="en-GB" sz="1399" dirty="0">
                  <a:latin typeface="Helvetica" pitchFamily="2" charset="0"/>
                </a:rPr>
                <a:t>What the world</a:t>
              </a:r>
              <a:br>
                <a:rPr lang="en-GB" sz="1399" dirty="0">
                  <a:latin typeface="Helvetica" pitchFamily="2" charset="0"/>
                </a:rPr>
              </a:br>
              <a:r>
                <a:rPr lang="en-GB" sz="1399" dirty="0">
                  <a:latin typeface="Helvetica" pitchFamily="2" charset="0"/>
                </a:rPr>
                <a:t>is like now</a:t>
              </a:r>
            </a:p>
          </p:txBody>
        </p:sp>
        <p:sp>
          <p:nvSpPr>
            <p:cNvPr id="16" name="TextBox 15">
              <a:extLst>
                <a:ext uri="{FF2B5EF4-FFF2-40B4-BE49-F238E27FC236}">
                  <a16:creationId xmlns:a16="http://schemas.microsoft.com/office/drawing/2014/main" id="{8DC97592-CA72-1AFC-3302-6C7E9929F4E6}"/>
                </a:ext>
              </a:extLst>
            </p:cNvPr>
            <p:cNvSpPr txBox="1"/>
            <p:nvPr/>
          </p:nvSpPr>
          <p:spPr>
            <a:xfrm>
              <a:off x="6107402" y="4289460"/>
              <a:ext cx="1340223" cy="523509"/>
            </a:xfrm>
            <a:prstGeom prst="rect">
              <a:avLst/>
            </a:prstGeom>
            <a:solidFill>
              <a:schemeClr val="bg1"/>
            </a:solidFill>
            <a:ln w="19050">
              <a:solidFill>
                <a:schemeClr val="tx1"/>
              </a:solidFill>
            </a:ln>
          </p:spPr>
          <p:txBody>
            <a:bodyPr wrap="none" rtlCol="0">
              <a:spAutoFit/>
            </a:bodyPr>
            <a:lstStyle/>
            <a:p>
              <a:pPr algn="ctr"/>
              <a:r>
                <a:rPr lang="en-GB" sz="1399" dirty="0">
                  <a:latin typeface="Helvetica" pitchFamily="2" charset="0"/>
                </a:rPr>
                <a:t>What action I</a:t>
              </a:r>
              <a:br>
                <a:rPr lang="en-GB" sz="1399" dirty="0">
                  <a:latin typeface="Helvetica" pitchFamily="2" charset="0"/>
                </a:rPr>
              </a:br>
              <a:r>
                <a:rPr lang="en-GB" sz="1399" dirty="0">
                  <a:latin typeface="Helvetica" pitchFamily="2" charset="0"/>
                </a:rPr>
                <a:t>should do now</a:t>
              </a:r>
            </a:p>
          </p:txBody>
        </p:sp>
        <p:sp>
          <p:nvSpPr>
            <p:cNvPr id="17" name="TextBox 16">
              <a:extLst>
                <a:ext uri="{FF2B5EF4-FFF2-40B4-BE49-F238E27FC236}">
                  <a16:creationId xmlns:a16="http://schemas.microsoft.com/office/drawing/2014/main" id="{049730AF-6572-B974-B4C8-01060B549ED9}"/>
                </a:ext>
              </a:extLst>
            </p:cNvPr>
            <p:cNvSpPr txBox="1"/>
            <p:nvPr/>
          </p:nvSpPr>
          <p:spPr>
            <a:xfrm>
              <a:off x="3226830" y="4399592"/>
              <a:ext cx="1992099"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dirty="0">
                  <a:latin typeface="Helvetica" pitchFamily="2" charset="0"/>
                </a:rPr>
                <a:t>Condition-action rules</a:t>
              </a:r>
            </a:p>
          </p:txBody>
        </p:sp>
        <p:cxnSp>
          <p:nvCxnSpPr>
            <p:cNvPr id="18" name="Straight Arrow Connector 17">
              <a:extLst>
                <a:ext uri="{FF2B5EF4-FFF2-40B4-BE49-F238E27FC236}">
                  <a16:creationId xmlns:a16="http://schemas.microsoft.com/office/drawing/2014/main" id="{C8814218-A45D-57F3-417B-FC79E8288B93}"/>
                </a:ext>
              </a:extLst>
            </p:cNvPr>
            <p:cNvCxnSpPr>
              <a:cxnSpLocks/>
              <a:stCxn id="12" idx="2"/>
              <a:endCxn id="14" idx="0"/>
            </p:cNvCxnSpPr>
            <p:nvPr/>
          </p:nvCxnSpPr>
          <p:spPr>
            <a:xfrm>
              <a:off x="6777511" y="1942946"/>
              <a:ext cx="4"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687A6F6-B812-8E7B-A717-DF02A98C1953}"/>
                </a:ext>
              </a:extLst>
            </p:cNvPr>
            <p:cNvCxnSpPr>
              <a:cxnSpLocks/>
              <a:stCxn id="14" idx="2"/>
              <a:endCxn id="16" idx="0"/>
            </p:cNvCxnSpPr>
            <p:nvPr/>
          </p:nvCxnSpPr>
          <p:spPr>
            <a:xfrm flipH="1">
              <a:off x="6777513" y="2764255"/>
              <a:ext cx="2" cy="15252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725A7F8-FDA5-9A1E-4A80-175A85AD0797}"/>
                </a:ext>
              </a:extLst>
            </p:cNvPr>
            <p:cNvCxnSpPr>
              <a:cxnSpLocks/>
              <a:stCxn id="16" idx="2"/>
              <a:endCxn id="13" idx="0"/>
            </p:cNvCxnSpPr>
            <p:nvPr/>
          </p:nvCxnSpPr>
          <p:spPr>
            <a:xfrm>
              <a:off x="6777513" y="4812968"/>
              <a:ext cx="0" cy="7057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908874F-7396-2E76-B1CA-0551610A25E1}"/>
                </a:ext>
              </a:extLst>
            </p:cNvPr>
            <p:cNvCxnSpPr>
              <a:cxnSpLocks/>
              <a:stCxn id="12" idx="3"/>
            </p:cNvCxnSpPr>
            <p:nvPr/>
          </p:nvCxnSpPr>
          <p:spPr>
            <a:xfrm flipV="1">
              <a:off x="7142821" y="1835129"/>
              <a:ext cx="1550949"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E358E25-0382-02E8-E4FF-A31435A891F2}"/>
                </a:ext>
              </a:extLst>
            </p:cNvPr>
            <p:cNvCxnSpPr>
              <a:cxnSpLocks/>
              <a:stCxn id="17" idx="3"/>
              <a:endCxn id="16" idx="1"/>
            </p:cNvCxnSpPr>
            <p:nvPr/>
          </p:nvCxnSpPr>
          <p:spPr>
            <a:xfrm>
              <a:off x="5218929" y="4551137"/>
              <a:ext cx="888472" cy="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AA0432A-E742-633C-5CD6-14E0F9967923}"/>
                </a:ext>
              </a:extLst>
            </p:cNvPr>
            <p:cNvCxnSpPr>
              <a:cxnSpLocks/>
              <a:endCxn id="13" idx="3"/>
            </p:cNvCxnSpPr>
            <p:nvPr/>
          </p:nvCxnSpPr>
          <p:spPr>
            <a:xfrm flipH="1">
              <a:off x="7192568" y="5626410"/>
              <a:ext cx="1501207"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9423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normAutofit/>
          </a:bodyPr>
          <a:lstStyle/>
          <a:p>
            <a:r>
              <a:rPr lang="en-US" dirty="0"/>
              <a:t>Policy (Reactive/Closed-loop Strategy)</a:t>
            </a:r>
          </a:p>
        </p:txBody>
      </p:sp>
      <p:sp>
        <p:nvSpPr>
          <p:cNvPr id="4" name="Footer Placeholder 3">
            <a:extLst>
              <a:ext uri="{FF2B5EF4-FFF2-40B4-BE49-F238E27FC236}">
                <a16:creationId xmlns:a16="http://schemas.microsoft.com/office/drawing/2014/main" id="{94AA49D6-B900-1540-7F28-6C41478A50B4}"/>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0A84C103-B26C-42B2-FB22-0FAA51DF4B36}"/>
              </a:ext>
            </a:extLst>
          </p:cNvPr>
          <p:cNvSpPr>
            <a:spLocks noGrp="1"/>
          </p:cNvSpPr>
          <p:nvPr>
            <p:ph type="sldNum" sz="quarter" idx="11"/>
          </p:nvPr>
        </p:nvSpPr>
        <p:spPr/>
        <p:txBody>
          <a:bodyPr/>
          <a:lstStyle/>
          <a:p>
            <a:fld id="{67C9959E-8E6B-B04C-9955-EA096F41CA7A}" type="slidenum">
              <a:rPr lang="en-GB" smtClean="0"/>
              <a:t>33</a:t>
            </a:fld>
            <a:endParaRPr lang="en-GB"/>
          </a:p>
        </p:txBody>
      </p:sp>
      <p:sp>
        <p:nvSpPr>
          <p:cNvPr id="2" name="Date Placeholder 1">
            <a:extLst>
              <a:ext uri="{FF2B5EF4-FFF2-40B4-BE49-F238E27FC236}">
                <a16:creationId xmlns:a16="http://schemas.microsoft.com/office/drawing/2014/main" id="{EC345D36-7A6E-62BB-4A3E-8BE2BEB3A1DB}"/>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B400AF-4D6C-E742-AC89-10E6F0B6496E}"/>
                  </a:ext>
                </a:extLst>
              </p:cNvPr>
              <p:cNvSpPr>
                <a:spLocks noGrp="1"/>
              </p:cNvSpPr>
              <p:nvPr>
                <p:ph type="body" sz="quarter" idx="13"/>
              </p:nvPr>
            </p:nvSpPr>
            <p:spPr>
              <a:xfrm>
                <a:off x="623392" y="1332843"/>
                <a:ext cx="8038271" cy="4584266"/>
              </a:xfrm>
            </p:spPr>
            <p:txBody>
              <a:bodyPr>
                <a:normAutofit/>
              </a:bodyPr>
              <a:lstStyle/>
              <a:p>
                <a:r>
                  <a:rPr lang="en-GB" dirty="0">
                    <a:solidFill>
                      <a:schemeClr val="accent1"/>
                    </a:solidFill>
                  </a:rPr>
                  <a:t>Policy </a:t>
                </a:r>
                <a14:m>
                  <m:oMath xmlns:m="http://schemas.openxmlformats.org/officeDocument/2006/math">
                    <m:r>
                      <a:rPr lang="en-GB" i="1" dirty="0" smtClean="0">
                        <a:solidFill>
                          <a:schemeClr val="accent1"/>
                        </a:solidFill>
                        <a:latin typeface="Cambria Math" panose="02040503050406030204" pitchFamily="18" charset="0"/>
                        <a:ea typeface="Cambria Math" panose="02040503050406030204" pitchFamily="18" charset="0"/>
                      </a:rPr>
                      <m:t>𝜋</m:t>
                    </m:r>
                  </m:oMath>
                </a14:m>
                <a:r>
                  <a:rPr lang="en-GB" dirty="0">
                    <a:solidFill>
                      <a:schemeClr val="accent1"/>
                    </a:solidFill>
                  </a:rPr>
                  <a:t> </a:t>
                </a:r>
              </a:p>
              <a:p>
                <a:pPr lvl="1"/>
                <a:r>
                  <a:rPr lang="en-GB" i="1" dirty="0"/>
                  <a:t>Complete</a:t>
                </a:r>
                <a:r>
                  <a:rPr lang="en-GB" dirty="0"/>
                  <a:t> mapping from states to actions</a:t>
                </a:r>
              </a:p>
              <a:p>
                <a:r>
                  <a:rPr lang="en-GB" dirty="0">
                    <a:solidFill>
                      <a:schemeClr val="accent1"/>
                    </a:solidFill>
                  </a:rPr>
                  <a:t>Optimal policy </a:t>
                </a:r>
                <a14:m>
                  <m:oMath xmlns:m="http://schemas.openxmlformats.org/officeDocument/2006/math">
                    <m:sSup>
                      <m:sSupPr>
                        <m:ctrlPr>
                          <a:rPr lang="de-DE" i="1" dirty="0" smtClean="0">
                            <a:solidFill>
                              <a:schemeClr val="accent1"/>
                            </a:solidFill>
                            <a:latin typeface="Cambria Math" panose="02040503050406030204" pitchFamily="18" charset="0"/>
                            <a:ea typeface="Cambria Math" panose="02040503050406030204" pitchFamily="18" charset="0"/>
                          </a:rPr>
                        </m:ctrlPr>
                      </m:sSupPr>
                      <m:e>
                        <m:r>
                          <a:rPr lang="en-GB" i="1" dirty="0">
                            <a:solidFill>
                              <a:schemeClr val="accent1"/>
                            </a:solidFill>
                            <a:latin typeface="Cambria Math" panose="02040503050406030204" pitchFamily="18" charset="0"/>
                            <a:ea typeface="Cambria Math" panose="02040503050406030204" pitchFamily="18" charset="0"/>
                          </a:rPr>
                          <m:t>𝜋</m:t>
                        </m:r>
                      </m:e>
                      <m:sup>
                        <m:r>
                          <a:rPr lang="de-DE" b="0" i="1" dirty="0" smtClean="0">
                            <a:solidFill>
                              <a:schemeClr val="accent1"/>
                            </a:solidFill>
                            <a:latin typeface="Cambria Math" panose="02040503050406030204" pitchFamily="18" charset="0"/>
                            <a:ea typeface="Cambria Math" panose="02040503050406030204" pitchFamily="18" charset="0"/>
                          </a:rPr>
                          <m:t>∗</m:t>
                        </m:r>
                      </m:sup>
                    </m:sSup>
                  </m:oMath>
                </a14:m>
                <a:r>
                  <a:rPr lang="en-GB" dirty="0">
                    <a:solidFill>
                      <a:schemeClr val="accent1"/>
                    </a:solidFill>
                  </a:rPr>
                  <a:t> </a:t>
                </a:r>
              </a:p>
              <a:p>
                <a:pPr lvl="1"/>
                <a:r>
                  <a:rPr lang="en-GB" dirty="0"/>
                  <a:t>Always yields a history (ending at terminal state) with maximum expected utility</a:t>
                </a:r>
              </a:p>
              <a:p>
                <a:pPr lvl="2"/>
                <a:r>
                  <a:rPr lang="en-GB" dirty="0"/>
                  <a:t>Due to Markov property</a:t>
                </a:r>
              </a:p>
              <a:p>
                <a:endParaRPr lang="en-GB" dirty="0"/>
              </a:p>
              <a:p>
                <a:endParaRPr lang="en-GB" dirty="0"/>
              </a:p>
            </p:txBody>
          </p:sp>
        </mc:Choice>
        <mc:Fallback xmlns="">
          <p:sp>
            <p:nvSpPr>
              <p:cNvPr id="3" name="Content Placeholder 2">
                <a:extLst>
                  <a:ext uri="{FF2B5EF4-FFF2-40B4-BE49-F238E27FC236}">
                    <a16:creationId xmlns:a16="http://schemas.microsoft.com/office/drawing/2014/main" id="{7EB400AF-4D6C-E742-AC89-10E6F0B6496E}"/>
                  </a:ext>
                </a:extLst>
              </p:cNvPr>
              <p:cNvSpPr>
                <a:spLocks noGrp="1" noRot="1" noChangeAspect="1" noMove="1" noResize="1" noEditPoints="1" noAdjustHandles="1" noChangeArrowheads="1" noChangeShapeType="1" noTextEdit="1"/>
              </p:cNvSpPr>
              <p:nvPr>
                <p:ph type="body" sz="quarter" idx="13"/>
              </p:nvPr>
            </p:nvSpPr>
            <p:spPr>
              <a:xfrm>
                <a:off x="623392" y="1332843"/>
                <a:ext cx="8038271" cy="4584266"/>
              </a:xfrm>
              <a:blipFill>
                <a:blip r:embed="rId3"/>
                <a:stretch>
                  <a:fillRect l="-1890" t="-1105" r="-630"/>
                </a:stretch>
              </a:blipFill>
            </p:spPr>
            <p:txBody>
              <a:bodyPr/>
              <a:lstStyle/>
              <a:p>
                <a:r>
                  <a:rPr lang="en-DE">
                    <a:noFill/>
                  </a:rPr>
                  <a:t> </a:t>
                </a:r>
              </a:p>
            </p:txBody>
          </p:sp>
        </mc:Fallback>
      </mc:AlternateContent>
      <p:grpSp>
        <p:nvGrpSpPr>
          <p:cNvPr id="7" name="Group 6">
            <a:extLst>
              <a:ext uri="{FF2B5EF4-FFF2-40B4-BE49-F238E27FC236}">
                <a16:creationId xmlns:a16="http://schemas.microsoft.com/office/drawing/2014/main" id="{9CE2C3F4-4E10-D044-8569-DDF24AC812AB}"/>
              </a:ext>
            </a:extLst>
          </p:cNvPr>
          <p:cNvGrpSpPr/>
          <p:nvPr/>
        </p:nvGrpSpPr>
        <p:grpSpPr>
          <a:xfrm>
            <a:off x="9025267" y="3720842"/>
            <a:ext cx="2806408" cy="2185072"/>
            <a:chOff x="542038" y="4165280"/>
            <a:chExt cx="2806408" cy="2185072"/>
          </a:xfrm>
        </p:grpSpPr>
        <p:grpSp>
          <p:nvGrpSpPr>
            <p:cNvPr id="32" name="Group 3">
              <a:extLst>
                <a:ext uri="{FF2B5EF4-FFF2-40B4-BE49-F238E27FC236}">
                  <a16:creationId xmlns:a16="http://schemas.microsoft.com/office/drawing/2014/main" id="{7604959D-728A-2A46-9F0C-36C29471D360}"/>
                </a:ext>
              </a:extLst>
            </p:cNvPr>
            <p:cNvGrpSpPr>
              <a:grpSpLocks/>
            </p:cNvGrpSpPr>
            <p:nvPr/>
          </p:nvGrpSpPr>
          <p:grpSpPr bwMode="auto">
            <a:xfrm>
              <a:off x="910045" y="4165283"/>
              <a:ext cx="2438400" cy="1828800"/>
              <a:chOff x="960" y="1152"/>
              <a:chExt cx="1536" cy="1152"/>
            </a:xfrm>
          </p:grpSpPr>
          <p:sp>
            <p:nvSpPr>
              <p:cNvPr id="33" name="Rectangle 4">
                <a:extLst>
                  <a:ext uri="{FF2B5EF4-FFF2-40B4-BE49-F238E27FC236}">
                    <a16:creationId xmlns:a16="http://schemas.microsoft.com/office/drawing/2014/main" id="{3ABA4EC4-E49E-C143-A44E-69E2C630CD79}"/>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4" name="Line 5">
                <a:extLst>
                  <a:ext uri="{FF2B5EF4-FFF2-40B4-BE49-F238E27FC236}">
                    <a16:creationId xmlns:a16="http://schemas.microsoft.com/office/drawing/2014/main" id="{2117C24C-C3F6-F242-8360-8ED8010BEC7D}"/>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5" name="Line 6">
                <a:extLst>
                  <a:ext uri="{FF2B5EF4-FFF2-40B4-BE49-F238E27FC236}">
                    <a16:creationId xmlns:a16="http://schemas.microsoft.com/office/drawing/2014/main" id="{99C9FD60-0C8F-304C-817C-DFD33A3FB2C3}"/>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6" name="Line 7">
                <a:extLst>
                  <a:ext uri="{FF2B5EF4-FFF2-40B4-BE49-F238E27FC236}">
                    <a16:creationId xmlns:a16="http://schemas.microsoft.com/office/drawing/2014/main" id="{2B01BD40-F7D9-1A4C-BBE2-D588519CC60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7" name="Line 8">
                <a:extLst>
                  <a:ext uri="{FF2B5EF4-FFF2-40B4-BE49-F238E27FC236}">
                    <a16:creationId xmlns:a16="http://schemas.microsoft.com/office/drawing/2014/main" id="{69AEF212-AE70-994B-8536-F3D06D78364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8" name="Line 9">
                <a:extLst>
                  <a:ext uri="{FF2B5EF4-FFF2-40B4-BE49-F238E27FC236}">
                    <a16:creationId xmlns:a16="http://schemas.microsoft.com/office/drawing/2014/main" id="{E943B641-6B11-374D-B4F3-CB36972DF0E3}"/>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 name="Rectangle 10">
                <a:extLst>
                  <a:ext uri="{FF2B5EF4-FFF2-40B4-BE49-F238E27FC236}">
                    <a16:creationId xmlns:a16="http://schemas.microsoft.com/office/drawing/2014/main" id="{69928ECE-B113-F643-A496-0F82BC259D35}"/>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40" name="Rectangle 39">
              <a:extLst>
                <a:ext uri="{FF2B5EF4-FFF2-40B4-BE49-F238E27FC236}">
                  <a16:creationId xmlns:a16="http://schemas.microsoft.com/office/drawing/2014/main" id="{A9C30FDA-F15F-664B-8418-C2907DE766E3}"/>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41" name="Text Box 18">
              <a:extLst>
                <a:ext uri="{FF2B5EF4-FFF2-40B4-BE49-F238E27FC236}">
                  <a16:creationId xmlns:a16="http://schemas.microsoft.com/office/drawing/2014/main" id="{75AF240B-2B6A-5D4B-B2AB-84F72A9DE599}"/>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2" name="Text Box 19">
              <a:extLst>
                <a:ext uri="{FF2B5EF4-FFF2-40B4-BE49-F238E27FC236}">
                  <a16:creationId xmlns:a16="http://schemas.microsoft.com/office/drawing/2014/main" id="{473E4FB2-8F7B-5440-B061-5627ECD93DE3}"/>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3" name="Text Box 20">
              <a:extLst>
                <a:ext uri="{FF2B5EF4-FFF2-40B4-BE49-F238E27FC236}">
                  <a16:creationId xmlns:a16="http://schemas.microsoft.com/office/drawing/2014/main" id="{C9843170-4624-AF42-978F-FA6B44F1F366}"/>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44" name="Text Box 21">
              <a:extLst>
                <a:ext uri="{FF2B5EF4-FFF2-40B4-BE49-F238E27FC236}">
                  <a16:creationId xmlns:a16="http://schemas.microsoft.com/office/drawing/2014/main" id="{1BAA05C4-57BD-1142-8193-A8908CF2DEF5}"/>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45" name="Text Box 22">
              <a:extLst>
                <a:ext uri="{FF2B5EF4-FFF2-40B4-BE49-F238E27FC236}">
                  <a16:creationId xmlns:a16="http://schemas.microsoft.com/office/drawing/2014/main" id="{3C358DBF-B39B-8A45-8AEE-2989F4DC83ED}"/>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6" name="Text Box 23">
              <a:extLst>
                <a:ext uri="{FF2B5EF4-FFF2-40B4-BE49-F238E27FC236}">
                  <a16:creationId xmlns:a16="http://schemas.microsoft.com/office/drawing/2014/main" id="{C8558F0C-8114-B34C-B7DD-6785711277C5}"/>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7" name="Text Box 24">
              <a:extLst>
                <a:ext uri="{FF2B5EF4-FFF2-40B4-BE49-F238E27FC236}">
                  <a16:creationId xmlns:a16="http://schemas.microsoft.com/office/drawing/2014/main" id="{B7313F98-B1BC-D34E-9670-B5A9477C711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48" name="Rectangle 47">
              <a:extLst>
                <a:ext uri="{FF2B5EF4-FFF2-40B4-BE49-F238E27FC236}">
                  <a16:creationId xmlns:a16="http://schemas.microsoft.com/office/drawing/2014/main" id="{4D9AACBE-BB63-D943-8F8D-6A2401122DCE}"/>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50" name="Line 22">
              <a:extLst>
                <a:ext uri="{FF2B5EF4-FFF2-40B4-BE49-F238E27FC236}">
                  <a16:creationId xmlns:a16="http://schemas.microsoft.com/office/drawing/2014/main" id="{14AAF863-70B7-CF41-9D22-37FB3FCBFE1D}"/>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1" name="Line 23">
              <a:extLst>
                <a:ext uri="{FF2B5EF4-FFF2-40B4-BE49-F238E27FC236}">
                  <a16:creationId xmlns:a16="http://schemas.microsoft.com/office/drawing/2014/main" id="{9CAE76C8-79DB-B844-AD7A-AC5775750407}"/>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2" name="Line 24">
              <a:extLst>
                <a:ext uri="{FF2B5EF4-FFF2-40B4-BE49-F238E27FC236}">
                  <a16:creationId xmlns:a16="http://schemas.microsoft.com/office/drawing/2014/main" id="{A1933C19-AB06-9142-83D1-8B1DF784B18A}"/>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3" name="Line 25">
              <a:extLst>
                <a:ext uri="{FF2B5EF4-FFF2-40B4-BE49-F238E27FC236}">
                  <a16:creationId xmlns:a16="http://schemas.microsoft.com/office/drawing/2014/main" id="{DF35EF5C-9960-EE4E-B9EA-69052B017309}"/>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4" name="Line 26">
              <a:extLst>
                <a:ext uri="{FF2B5EF4-FFF2-40B4-BE49-F238E27FC236}">
                  <a16:creationId xmlns:a16="http://schemas.microsoft.com/office/drawing/2014/main" id="{CE814597-B433-B24E-A2EC-C65DAF8F8EE3}"/>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5" name="Line 27">
              <a:extLst>
                <a:ext uri="{FF2B5EF4-FFF2-40B4-BE49-F238E27FC236}">
                  <a16:creationId xmlns:a16="http://schemas.microsoft.com/office/drawing/2014/main" id="{E2E6EA6B-AA44-B042-9AFA-AC1C787BE2C2}"/>
                </a:ext>
              </a:extLst>
            </p:cNvPr>
            <p:cNvSpPr>
              <a:spLocks noChangeShapeType="1"/>
            </p:cNvSpPr>
            <p:nvPr/>
          </p:nvSpPr>
          <p:spPr bwMode="auto">
            <a:xfrm rot="16200000">
              <a:off x="22098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6" name="Line 28">
              <a:extLst>
                <a:ext uri="{FF2B5EF4-FFF2-40B4-BE49-F238E27FC236}">
                  <a16:creationId xmlns:a16="http://schemas.microsoft.com/office/drawing/2014/main" id="{6E76AD3E-EBD0-6F44-AE6E-1AF92BB38CDB}"/>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7" name="Line 29">
              <a:extLst>
                <a:ext uri="{FF2B5EF4-FFF2-40B4-BE49-F238E27FC236}">
                  <a16:creationId xmlns:a16="http://schemas.microsoft.com/office/drawing/2014/main" id="{83B7E29A-5366-724A-B7A1-BC1E3BF8EC96}"/>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8" name="Line 30">
              <a:extLst>
                <a:ext uri="{FF2B5EF4-FFF2-40B4-BE49-F238E27FC236}">
                  <a16:creationId xmlns:a16="http://schemas.microsoft.com/office/drawing/2014/main" id="{4EF8B579-3018-5447-A28D-DF3254950B01}"/>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grpSp>
      <p:sp>
        <p:nvSpPr>
          <p:cNvPr id="62" name="Text Box 36">
            <a:extLst>
              <a:ext uri="{FF2B5EF4-FFF2-40B4-BE49-F238E27FC236}">
                <a16:creationId xmlns:a16="http://schemas.microsoft.com/office/drawing/2014/main" id="{5227994C-2CBF-2742-A526-0A8720903A31}"/>
              </a:ext>
            </a:extLst>
          </p:cNvPr>
          <p:cNvSpPr txBox="1">
            <a:spLocks noChangeArrowheads="1"/>
          </p:cNvSpPr>
          <p:nvPr/>
        </p:nvSpPr>
        <p:spPr bwMode="auto">
          <a:xfrm>
            <a:off x="4654347" y="4042654"/>
            <a:ext cx="3685814" cy="923330"/>
          </a:xfrm>
          <a:prstGeom prst="rect">
            <a:avLst/>
          </a:prstGeom>
          <a:solidFill>
            <a:srgbClr val="FFC000"/>
          </a:solidFill>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i="0" dirty="0">
                <a:solidFill>
                  <a:schemeClr val="bg1"/>
                </a:solidFill>
                <a:latin typeface="Helvetica" pitchFamily="2" charset="0"/>
              </a:rPr>
              <a:t>Note that [3,2] is a “dangerous” state that the optimal policy tries to avoid</a:t>
            </a:r>
          </a:p>
        </p:txBody>
      </p:sp>
      <p:cxnSp>
        <p:nvCxnSpPr>
          <p:cNvPr id="5" name="Straight Arrow Connector 4">
            <a:extLst>
              <a:ext uri="{FF2B5EF4-FFF2-40B4-BE49-F238E27FC236}">
                <a16:creationId xmlns:a16="http://schemas.microsoft.com/office/drawing/2014/main" id="{A3AA827C-83E2-0E4A-B1A9-9395DE387759}"/>
              </a:ext>
            </a:extLst>
          </p:cNvPr>
          <p:cNvCxnSpPr>
            <a:cxnSpLocks/>
            <a:stCxn id="62" idx="3"/>
            <a:endCxn id="55" idx="1"/>
          </p:cNvCxnSpPr>
          <p:nvPr/>
        </p:nvCxnSpPr>
        <p:spPr>
          <a:xfrm flipV="1">
            <a:off x="8340161" y="4423654"/>
            <a:ext cx="2543369" cy="80665"/>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F4BB740F-1EAA-674D-A2FB-F344075D047C}"/>
              </a:ext>
            </a:extLst>
          </p:cNvPr>
          <p:cNvCxnSpPr>
            <a:cxnSpLocks/>
            <a:stCxn id="62" idx="3"/>
            <a:endCxn id="57" idx="1"/>
          </p:cNvCxnSpPr>
          <p:nvPr/>
        </p:nvCxnSpPr>
        <p:spPr>
          <a:xfrm>
            <a:off x="8340161" y="4504319"/>
            <a:ext cx="2314768" cy="75753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Text Box 36">
                <a:extLst>
                  <a:ext uri="{FF2B5EF4-FFF2-40B4-BE49-F238E27FC236}">
                    <a16:creationId xmlns:a16="http://schemas.microsoft.com/office/drawing/2014/main" id="{073400D9-AC5C-704B-B719-80F344C6C1B2}"/>
                  </a:ext>
                </a:extLst>
              </p:cNvPr>
              <p:cNvSpPr txBox="1">
                <a:spLocks noChangeArrowheads="1"/>
              </p:cNvSpPr>
              <p:nvPr/>
            </p:nvSpPr>
            <p:spPr bwMode="auto">
              <a:xfrm>
                <a:off x="359625" y="5259583"/>
                <a:ext cx="3426662" cy="92333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US" sz="1800" i="0" dirty="0">
                    <a:solidFill>
                      <a:schemeClr val="bg1"/>
                    </a:solidFill>
                    <a:latin typeface="Helvetica" pitchFamily="2" charset="0"/>
                  </a:rPr>
                  <a:t>How to compute </a:t>
                </a:r>
                <a14:m>
                  <m:oMath xmlns:m="http://schemas.openxmlformats.org/officeDocument/2006/math">
                    <m:sSup>
                      <m:sSupPr>
                        <m:ctrlPr>
                          <a:rPr lang="de-DE" sz="1800" i="1" dirty="0">
                            <a:solidFill>
                              <a:schemeClr val="bg1"/>
                            </a:solidFill>
                            <a:latin typeface="Cambria Math" panose="02040503050406030204" pitchFamily="18" charset="0"/>
                            <a:ea typeface="Cambria Math" panose="02040503050406030204" pitchFamily="18" charset="0"/>
                          </a:rPr>
                        </m:ctrlPr>
                      </m:sSupPr>
                      <m:e>
                        <m:r>
                          <a:rPr lang="en-GB" sz="1800" dirty="0">
                            <a:solidFill>
                              <a:schemeClr val="bg1"/>
                            </a:solidFill>
                            <a:latin typeface="Cambria Math" panose="02040503050406030204" pitchFamily="18" charset="0"/>
                            <a:ea typeface="Cambria Math" panose="02040503050406030204" pitchFamily="18" charset="0"/>
                          </a:rPr>
                          <m:t>𝜋</m:t>
                        </m:r>
                      </m:e>
                      <m:sup>
                        <m:r>
                          <a:rPr lang="de-DE" sz="1800" dirty="0">
                            <a:solidFill>
                              <a:schemeClr val="bg1"/>
                            </a:solidFill>
                            <a:latin typeface="Cambria Math" panose="02040503050406030204" pitchFamily="18" charset="0"/>
                            <a:ea typeface="Cambria Math" panose="02040503050406030204" pitchFamily="18" charset="0"/>
                          </a:rPr>
                          <m:t>∗</m:t>
                        </m:r>
                      </m:sup>
                    </m:sSup>
                  </m:oMath>
                </a14:m>
                <a:r>
                  <a:rPr lang="en-US" sz="1800" i="0" dirty="0">
                    <a:solidFill>
                      <a:schemeClr val="bg1"/>
                    </a:solidFill>
                    <a:latin typeface="Helvetica" pitchFamily="2" charset="0"/>
                  </a:rPr>
                  <a:t>?</a:t>
                </a:r>
              </a:p>
              <a:p>
                <a:pPr algn="ctr"/>
                <a:r>
                  <a:rPr lang="en-US" sz="1800" i="0" dirty="0">
                    <a:solidFill>
                      <a:schemeClr val="bg1"/>
                    </a:solidFill>
                    <a:latin typeface="Helvetica" pitchFamily="2" charset="0"/>
                  </a:rPr>
                  <a:t>Solving a </a:t>
                </a:r>
                <a:r>
                  <a:rPr lang="en-US" sz="1800" i="0" dirty="0">
                    <a:solidFill>
                      <a:schemeClr val="accent3">
                        <a:lumMod val="40000"/>
                        <a:lumOff val="60000"/>
                      </a:schemeClr>
                    </a:solidFill>
                    <a:latin typeface="Helvetica" pitchFamily="2" charset="0"/>
                  </a:rPr>
                  <a:t>Markov Decision Process</a:t>
                </a:r>
                <a:endParaRPr lang="en-US" sz="1800" i="0" dirty="0">
                  <a:solidFill>
                    <a:schemeClr val="bg1"/>
                  </a:solidFill>
                  <a:latin typeface="Helvetica" pitchFamily="2" charset="0"/>
                </a:endParaRPr>
              </a:p>
            </p:txBody>
          </p:sp>
        </mc:Choice>
        <mc:Fallback xmlns="">
          <p:sp>
            <p:nvSpPr>
              <p:cNvPr id="86" name="Text Box 36">
                <a:extLst>
                  <a:ext uri="{FF2B5EF4-FFF2-40B4-BE49-F238E27FC236}">
                    <a16:creationId xmlns:a16="http://schemas.microsoft.com/office/drawing/2014/main" id="{073400D9-AC5C-704B-B719-80F344C6C1B2}"/>
                  </a:ext>
                </a:extLst>
              </p:cNvPr>
              <p:cNvSpPr txBox="1">
                <a:spLocks noRot="1" noChangeAspect="1" noMove="1" noResize="1" noEditPoints="1" noAdjustHandles="1" noChangeArrowheads="1" noChangeShapeType="1" noTextEdit="1"/>
              </p:cNvSpPr>
              <p:nvPr/>
            </p:nvSpPr>
            <p:spPr bwMode="auto">
              <a:xfrm>
                <a:off x="359625" y="5259583"/>
                <a:ext cx="3426662" cy="923330"/>
              </a:xfrm>
              <a:prstGeom prst="rect">
                <a:avLst/>
              </a:prstGeom>
              <a:blipFill>
                <a:blip r:embed="rId4"/>
                <a:stretch>
                  <a:fillRect/>
                </a:stretch>
              </a:blipFill>
              <a:ln>
                <a:headEnd/>
                <a:tailEnd/>
              </a:ln>
            </p:spPr>
            <p:txBody>
              <a:bodyPr/>
              <a:lstStyle/>
              <a:p>
                <a:r>
                  <a:rPr lang="en-DE">
                    <a:noFill/>
                  </a:rPr>
                  <a:t> </a:t>
                </a:r>
              </a:p>
            </p:txBody>
          </p:sp>
        </mc:Fallback>
      </mc:AlternateContent>
      <p:sp>
        <p:nvSpPr>
          <p:cNvPr id="59" name="TextBox 58">
            <a:extLst>
              <a:ext uri="{FF2B5EF4-FFF2-40B4-BE49-F238E27FC236}">
                <a16:creationId xmlns:a16="http://schemas.microsoft.com/office/drawing/2014/main" id="{0781EEF2-2E02-7A4D-B087-7CC3DA9E26AC}"/>
              </a:ext>
            </a:extLst>
          </p:cNvPr>
          <p:cNvSpPr txBox="1"/>
          <p:nvPr/>
        </p:nvSpPr>
        <p:spPr>
          <a:xfrm>
            <a:off x="8661666" y="1665066"/>
            <a:ext cx="3170009" cy="160043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Act()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sensed state</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is terminal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exit</a:t>
            </a:r>
            <a:r>
              <a:rPr lang="en-GB" sz="1400"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dirty="0">
                <a:solidFill>
                  <a:schemeClr val="accent3">
                    <a:lumMod val="40000"/>
                    <a:lumOff val="60000"/>
                  </a:schemeClr>
                </a:solidFill>
                <a:latin typeface="Courier New" panose="02070309020205020404" pitchFamily="49" charset="0"/>
                <a:cs typeface="Courier New" panose="02070309020205020404" pitchFamily="49" charset="0"/>
              </a:rPr>
              <a:t>𝜋(</a:t>
            </a:r>
            <a:r>
              <a:rPr lang="en-GB" sz="1400" i="1" dirty="0">
                <a:solidFill>
                  <a:schemeClr val="accent3">
                    <a:lumMod val="40000"/>
                    <a:lumOff val="60000"/>
                  </a:schemeClr>
                </a:solidFill>
                <a:latin typeface="Courier New" panose="02070309020205020404" pitchFamily="49" charset="0"/>
                <a:cs typeface="Courier New" panose="02070309020205020404" pitchFamily="49" charset="0"/>
              </a:rPr>
              <a:t>s</a:t>
            </a:r>
            <a:r>
              <a:rPr lang="en-GB" sz="1400" dirty="0">
                <a:solidFill>
                  <a:schemeClr val="accent3">
                    <a:lumMod val="40000"/>
                    <a:lumOff val="60000"/>
                  </a:schemeClr>
                </a:solidFill>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perform </a:t>
            </a:r>
            <a:r>
              <a:rPr lang="en-GB" sz="1400" i="1" dirty="0">
                <a:latin typeface="Courier New" panose="02070309020205020404" pitchFamily="49" charset="0"/>
                <a:cs typeface="Courier New" panose="02070309020205020404" pitchFamily="49" charset="0"/>
              </a:rPr>
              <a:t>a</a:t>
            </a:r>
          </a:p>
        </p:txBody>
      </p:sp>
    </p:spTree>
    <p:extLst>
      <p:ext uri="{BB962C8B-B14F-4D97-AF65-F5344CB8AC3E}">
        <p14:creationId xmlns:p14="http://schemas.microsoft.com/office/powerpoint/2010/main" val="218599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8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3390-FD24-6643-908E-D7F0B081898B}"/>
              </a:ext>
            </a:extLst>
          </p:cNvPr>
          <p:cNvSpPr>
            <a:spLocks noGrp="1"/>
          </p:cNvSpPr>
          <p:nvPr>
            <p:ph type="title"/>
          </p:nvPr>
        </p:nvSpPr>
        <p:spPr/>
        <p:txBody>
          <a:bodyPr/>
          <a:lstStyle/>
          <a:p>
            <a:r>
              <a:rPr lang="en-GB" dirty="0"/>
              <a:t>Markov Decision Process / Problem (MDP)</a:t>
            </a:r>
          </a:p>
        </p:txBody>
      </p:sp>
      <p:sp>
        <p:nvSpPr>
          <p:cNvPr id="6" name="Footer Placeholder 5">
            <a:extLst>
              <a:ext uri="{FF2B5EF4-FFF2-40B4-BE49-F238E27FC236}">
                <a16:creationId xmlns:a16="http://schemas.microsoft.com/office/drawing/2014/main" id="{38FD1226-4EE7-613D-165A-3686D3C4F6B4}"/>
              </a:ext>
            </a:extLst>
          </p:cNvPr>
          <p:cNvSpPr>
            <a:spLocks noGrp="1"/>
          </p:cNvSpPr>
          <p:nvPr>
            <p:ph type="ftr" sz="quarter" idx="10"/>
          </p:nvPr>
        </p:nvSpPr>
        <p:spPr/>
        <p:txBody>
          <a:bodyPr/>
          <a:lstStyle/>
          <a:p>
            <a:r>
              <a:rPr lang="en-GB"/>
              <a:t>Marcel Gehrke</a:t>
            </a:r>
          </a:p>
        </p:txBody>
      </p:sp>
      <p:sp>
        <p:nvSpPr>
          <p:cNvPr id="7" name="Slide Number Placeholder 6">
            <a:extLst>
              <a:ext uri="{FF2B5EF4-FFF2-40B4-BE49-F238E27FC236}">
                <a16:creationId xmlns:a16="http://schemas.microsoft.com/office/drawing/2014/main" id="{85D2F157-3AA1-0AFD-5B3D-D01DB67A985E}"/>
              </a:ext>
            </a:extLst>
          </p:cNvPr>
          <p:cNvSpPr>
            <a:spLocks noGrp="1"/>
          </p:cNvSpPr>
          <p:nvPr>
            <p:ph type="sldNum" sz="quarter" idx="11"/>
          </p:nvPr>
        </p:nvSpPr>
        <p:spPr/>
        <p:txBody>
          <a:bodyPr/>
          <a:lstStyle/>
          <a:p>
            <a:fld id="{67C9959E-8E6B-B04C-9955-EA096F41CA7A}" type="slidenum">
              <a:rPr lang="en-GB" smtClean="0"/>
              <a:t>34</a:t>
            </a:fld>
            <a:endParaRPr lang="en-GB"/>
          </a:p>
        </p:txBody>
      </p:sp>
      <p:sp>
        <p:nvSpPr>
          <p:cNvPr id="4" name="Date Placeholder 3">
            <a:extLst>
              <a:ext uri="{FF2B5EF4-FFF2-40B4-BE49-F238E27FC236}">
                <a16:creationId xmlns:a16="http://schemas.microsoft.com/office/drawing/2014/main" id="{E607445D-9C62-D7FC-51C0-B5D142CAE56F}"/>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1CD62C-7D0F-1943-B672-1873041CCCFF}"/>
                  </a:ext>
                </a:extLst>
              </p:cNvPr>
              <p:cNvSpPr>
                <a:spLocks noGrp="1"/>
              </p:cNvSpPr>
              <p:nvPr>
                <p:ph type="body" sz="quarter" idx="13"/>
              </p:nvPr>
            </p:nvSpPr>
            <p:spPr/>
            <p:txBody>
              <a:bodyPr>
                <a:normAutofit lnSpcReduction="10000"/>
              </a:bodyPr>
              <a:lstStyle/>
              <a:p>
                <a:r>
                  <a:rPr lang="en-GB" i="1" dirty="0"/>
                  <a:t>Sequential</a:t>
                </a:r>
                <a:r>
                  <a:rPr lang="en-GB" dirty="0"/>
                  <a:t> decision problem </a:t>
                </a:r>
                <a:br>
                  <a:rPr lang="en-GB" dirty="0"/>
                </a:br>
                <a:r>
                  <a:rPr lang="en-GB" dirty="0"/>
                  <a:t>for a </a:t>
                </a:r>
                <a:r>
                  <a:rPr lang="en-GB" dirty="0">
                    <a:solidFill>
                      <a:schemeClr val="accent1"/>
                    </a:solidFill>
                  </a:rPr>
                  <a:t>fully observable</a:t>
                </a:r>
                <a:r>
                  <a:rPr lang="en-GB" dirty="0"/>
                  <a:t>, </a:t>
                </a:r>
                <a:r>
                  <a:rPr lang="en-GB" dirty="0">
                    <a:solidFill>
                      <a:schemeClr val="accent1"/>
                    </a:solidFill>
                  </a:rPr>
                  <a:t>stochastic</a:t>
                </a:r>
                <a:r>
                  <a:rPr lang="en-GB" dirty="0"/>
                  <a:t> environment </a:t>
                </a:r>
                <a:br>
                  <a:rPr lang="en-GB" dirty="0"/>
                </a:br>
                <a:r>
                  <a:rPr lang="en-GB" dirty="0"/>
                  <a:t>with a </a:t>
                </a:r>
                <a:r>
                  <a:rPr lang="en-GB" dirty="0">
                    <a:solidFill>
                      <a:schemeClr val="accent1"/>
                    </a:solidFill>
                  </a:rPr>
                  <a:t>Markovian transition model </a:t>
                </a:r>
                <a:br>
                  <a:rPr lang="en-GB" dirty="0">
                    <a:solidFill>
                      <a:schemeClr val="accent1"/>
                    </a:solidFill>
                  </a:rPr>
                </a:br>
                <a:r>
                  <a:rPr lang="en-GB" dirty="0"/>
                  <a:t>and </a:t>
                </a:r>
                <a:r>
                  <a:rPr lang="en-GB" dirty="0">
                    <a:solidFill>
                      <a:schemeClr val="accent1"/>
                    </a:solidFill>
                  </a:rPr>
                  <a:t>additive rewards </a:t>
                </a:r>
                <a:r>
                  <a:rPr lang="en-GB" dirty="0"/>
                  <a:t>(next slide)</a:t>
                </a:r>
              </a:p>
              <a:p>
                <a:r>
                  <a:rPr lang="en-GB" dirty="0"/>
                  <a:t>MDP is a four-tuple </a:t>
                </a:r>
                <a14:m>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𝑆</m:t>
                        </m:r>
                        <m:r>
                          <a:rPr lang="de-DE" b="0" i="1" smtClean="0">
                            <a:latin typeface="Cambria Math" panose="02040503050406030204" pitchFamily="18" charset="0"/>
                          </a:rPr>
                          <m:t>,</m:t>
                        </m:r>
                        <m:r>
                          <a:rPr lang="de-DE" b="0" i="1" smtClean="0">
                            <a:latin typeface="Cambria Math" panose="02040503050406030204" pitchFamily="18" charset="0"/>
                          </a:rPr>
                          <m:t>𝐴</m:t>
                        </m:r>
                        <m:r>
                          <a:rPr lang="de-DE" b="0" i="1" smtClean="0">
                            <a:latin typeface="Cambria Math" panose="02040503050406030204" pitchFamily="18" charset="0"/>
                          </a:rPr>
                          <m:t>,</m:t>
                        </m:r>
                        <m:r>
                          <a:rPr lang="de-DE" b="0" i="1" smtClean="0">
                            <a:latin typeface="Cambria Math" panose="02040503050406030204" pitchFamily="18" charset="0"/>
                          </a:rPr>
                          <m:t>𝑇</m:t>
                        </m:r>
                        <m:r>
                          <a:rPr lang="de-DE" b="0" i="1" smtClean="0">
                            <a:latin typeface="Cambria Math" panose="02040503050406030204" pitchFamily="18" charset="0"/>
                          </a:rPr>
                          <m:t>,</m:t>
                        </m:r>
                        <m:r>
                          <a:rPr lang="de-DE" b="0" i="1" smtClean="0">
                            <a:latin typeface="Cambria Math" panose="02040503050406030204" pitchFamily="18" charset="0"/>
                          </a:rPr>
                          <m:t>𝑅</m:t>
                        </m:r>
                      </m:e>
                    </m:d>
                  </m:oMath>
                </a14:m>
                <a:r>
                  <a:rPr lang="en-GB" dirty="0"/>
                  <a:t> with</a:t>
                </a:r>
              </a:p>
              <a:p>
                <a:pPr lvl="1"/>
                <a14:m>
                  <m:oMath xmlns:m="http://schemas.openxmlformats.org/officeDocument/2006/math">
                    <m:r>
                      <a:rPr lang="de-DE" i="1">
                        <a:latin typeface="Cambria Math" panose="02040503050406030204" pitchFamily="18" charset="0"/>
                      </a:rPr>
                      <m:t>𝑆</m:t>
                    </m:r>
                  </m:oMath>
                </a14:m>
                <a:r>
                  <a:rPr lang="en-GB" dirty="0"/>
                  <a:t> a random variable whose domain is a set of states </a:t>
                </a:r>
                <a:br>
                  <a:rPr lang="en-GB" dirty="0"/>
                </a:br>
                <a:r>
                  <a:rPr lang="en-GB" dirty="0"/>
                  <a:t>(with an initial state </a:t>
                </a:r>
                <a14:m>
                  <m:oMath xmlns:m="http://schemas.openxmlformats.org/officeDocument/2006/math">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𝑠</m:t>
                        </m:r>
                      </m:e>
                      <m:sup>
                        <m:r>
                          <a:rPr lang="de-DE" b="0" i="1" dirty="0" smtClean="0">
                            <a:latin typeface="Cambria Math" panose="02040503050406030204" pitchFamily="18" charset="0"/>
                          </a:rPr>
                          <m:t>0</m:t>
                        </m:r>
                      </m:sup>
                    </m:sSup>
                  </m:oMath>
                </a14:m>
                <a:r>
                  <a:rPr lang="en-GB" dirty="0"/>
                  <a:t>)</a:t>
                </a:r>
              </a:p>
              <a:p>
                <a:pPr lvl="1"/>
                <a:r>
                  <a:rPr lang="en-GB" dirty="0"/>
                  <a:t>For each </a:t>
                </a:r>
                <a14:m>
                  <m:oMath xmlns:m="http://schemas.openxmlformats.org/officeDocument/2006/math">
                    <m:r>
                      <a:rPr lang="en-GB" i="1" dirty="0" smtClean="0">
                        <a:latin typeface="Cambria Math" panose="02040503050406030204" pitchFamily="18" charset="0"/>
                      </a:rPr>
                      <m:t>𝑠</m:t>
                    </m:r>
                    <m:r>
                      <a:rPr lang="de-DE" b="0" i="1" dirty="0" smtClean="0">
                        <a:latin typeface="Cambria Math" panose="02040503050406030204" pitchFamily="18" charset="0"/>
                      </a:rPr>
                      <m:t>∈</m:t>
                    </m:r>
                    <m:r>
                      <m:rPr>
                        <m:sty m:val="p"/>
                      </m:rPr>
                      <a:rPr lang="de-DE" b="0" i="0" dirty="0" smtClean="0">
                        <a:latin typeface="Cambria Math" panose="02040503050406030204" pitchFamily="18" charset="0"/>
                      </a:rPr>
                      <m:t>dom</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𝑆</m:t>
                        </m:r>
                      </m:e>
                    </m:d>
                  </m:oMath>
                </a14:m>
                <a:endParaRPr lang="en-GB" dirty="0"/>
              </a:p>
              <a:p>
                <a:pPr lvl="2"/>
                <a:r>
                  <a:rPr lang="en-GB" dirty="0"/>
                  <a:t>a set </a:t>
                </a:r>
                <a14:m>
                  <m:oMath xmlns:m="http://schemas.openxmlformats.org/officeDocument/2006/math">
                    <m:r>
                      <a:rPr lang="en-GB" i="1" dirty="0" smtClean="0">
                        <a:latin typeface="Cambria Math" panose="02040503050406030204" pitchFamily="18" charset="0"/>
                      </a:rPr>
                      <m:t>𝐴</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r>
                  <a:rPr lang="en-GB" dirty="0"/>
                  <a:t> of actions</a:t>
                </a:r>
              </a:p>
              <a:p>
                <a:pPr lvl="2"/>
                <a:r>
                  <a:rPr lang="en-GB" dirty="0"/>
                  <a:t>a transition model </a:t>
                </a:r>
                <a14:m>
                  <m:oMath xmlns:m="http://schemas.openxmlformats.org/officeDocument/2006/math">
                    <m:r>
                      <a:rPr lang="de-DE" b="0" i="1" dirty="0" smtClean="0">
                        <a:latin typeface="Cambria Math" panose="02040503050406030204" pitchFamily="18" charset="0"/>
                      </a:rPr>
                      <m:t>𝑇</m:t>
                    </m:r>
                    <m:d>
                      <m:dPr>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𝑠</m:t>
                            </m:r>
                          </m:e>
                          <m:sup>
                            <m:r>
                              <a:rPr lang="de-DE" b="0" i="1" dirty="0" smtClean="0">
                                <a:latin typeface="Cambria Math" panose="02040503050406030204" pitchFamily="18" charset="0"/>
                              </a:rPr>
                              <m:t>′</m:t>
                            </m:r>
                          </m:sup>
                        </m:sSup>
                        <m:r>
                          <a:rPr lang="de-DE" b="0" i="1" dirty="0" smtClean="0">
                            <a:latin typeface="Cambria Math" panose="02040503050406030204" pitchFamily="18" charset="0"/>
                          </a:rPr>
                          <m:t>, </m:t>
                        </m:r>
                        <m:r>
                          <a:rPr lang="de-DE" b="0" i="1" dirty="0" smtClean="0">
                            <a:latin typeface="Cambria Math" panose="02040503050406030204" pitchFamily="18" charset="0"/>
                          </a:rPr>
                          <m:t>𝑠</m:t>
                        </m:r>
                        <m:r>
                          <a:rPr lang="de-DE" b="0" i="1" dirty="0" smtClean="0">
                            <a:latin typeface="Cambria Math" panose="02040503050406030204" pitchFamily="18" charset="0"/>
                          </a:rPr>
                          <m:t>,</m:t>
                        </m:r>
                        <m:r>
                          <a:rPr lang="de-DE" b="0" i="1" dirty="0" smtClean="0">
                            <a:latin typeface="Cambria Math" panose="02040503050406030204" pitchFamily="18" charset="0"/>
                          </a:rPr>
                          <m:t>𝑎</m:t>
                        </m:r>
                      </m:e>
                    </m:d>
                    <m:r>
                      <a:rPr lang="de-DE" b="0" i="0" dirty="0" smtClean="0">
                        <a:latin typeface="Cambria Math" panose="02040503050406030204" pitchFamily="18" charset="0"/>
                      </a:rPr>
                      <m:t>=</m:t>
                    </m:r>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n-GB" i="1" dirty="0" err="1" smtClean="0">
                                <a:latin typeface="Cambria Math" panose="02040503050406030204" pitchFamily="18" charset="0"/>
                              </a:rPr>
                              <m:t>𝑠</m:t>
                            </m:r>
                          </m:e>
                          <m:sup>
                            <m:r>
                              <a:rPr lang="de-DE" b="0" i="1" dirty="0" smtClean="0">
                                <a:latin typeface="Cambria Math" panose="02040503050406030204" pitchFamily="18" charset="0"/>
                              </a:rPr>
                              <m:t>′</m:t>
                            </m:r>
                          </m:sup>
                        </m:sSup>
                      </m:e>
                      <m:e>
                        <m:r>
                          <a:rPr lang="en-GB" i="1" dirty="0" err="1" smtClean="0">
                            <a:latin typeface="Cambria Math" panose="02040503050406030204" pitchFamily="18" charset="0"/>
                          </a:rPr>
                          <m:t>𝑠</m:t>
                        </m:r>
                        <m:r>
                          <a:rPr lang="en-GB" i="1" dirty="0" smtClean="0">
                            <a:latin typeface="Cambria Math" panose="02040503050406030204" pitchFamily="18" charset="0"/>
                          </a:rPr>
                          <m:t>, </m:t>
                        </m:r>
                        <m:r>
                          <a:rPr lang="en-GB" i="1" dirty="0" smtClean="0">
                            <a:latin typeface="Cambria Math" panose="02040503050406030204" pitchFamily="18" charset="0"/>
                          </a:rPr>
                          <m:t>𝑎</m:t>
                        </m:r>
                      </m:e>
                    </m:d>
                  </m:oMath>
                </a14:m>
                <a:r>
                  <a:rPr lang="en-GB" dirty="0"/>
                  <a:t> </a:t>
                </a:r>
              </a:p>
              <a:p>
                <a:pPr lvl="2"/>
                <a:r>
                  <a:rPr lang="en-GB" dirty="0"/>
                  <a:t>a reward function </a:t>
                </a:r>
                <a14:m>
                  <m:oMath xmlns:m="http://schemas.openxmlformats.org/officeDocument/2006/math">
                    <m:r>
                      <a:rPr lang="en-GB" i="1" dirty="0" smtClean="0">
                        <a:latin typeface="Cambria Math" panose="02040503050406030204" pitchFamily="18" charset="0"/>
                      </a:rPr>
                      <m:t>𝑅</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oMath>
                </a14:m>
                <a:r>
                  <a:rPr lang="en-GB" dirty="0"/>
                  <a:t> (also with </a:t>
                </a:r>
                <a14:m>
                  <m:oMath xmlns:m="http://schemas.openxmlformats.org/officeDocument/2006/math">
                    <m:r>
                      <a:rPr lang="en-GB" i="1" dirty="0" smtClean="0">
                        <a:latin typeface="Cambria Math" panose="02040503050406030204" pitchFamily="18" charset="0"/>
                      </a:rPr>
                      <m:t>𝑎</m:t>
                    </m:r>
                  </m:oMath>
                </a14:m>
                <a:r>
                  <a:rPr lang="en-GB" dirty="0"/>
                  <a:t> possible)</a:t>
                </a:r>
              </a:p>
              <a:p>
                <a:r>
                  <a:rPr lang="en-GB" dirty="0"/>
                  <a:t>Robot navigation example to the right</a:t>
                </a:r>
              </a:p>
              <a:p>
                <a:endParaRPr lang="en-GB" dirty="0"/>
              </a:p>
            </p:txBody>
          </p:sp>
        </mc:Choice>
        <mc:Fallback xmlns="">
          <p:sp>
            <p:nvSpPr>
              <p:cNvPr id="3" name="Content Placeholder 2">
                <a:extLst>
                  <a:ext uri="{FF2B5EF4-FFF2-40B4-BE49-F238E27FC236}">
                    <a16:creationId xmlns:a16="http://schemas.microsoft.com/office/drawing/2014/main" id="{181CD62C-7D0F-1943-B672-1873041CCCFF}"/>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371" t="-2210" b="-2486"/>
                </a:stretch>
              </a:blipFill>
            </p:spPr>
            <p:txBody>
              <a:bodyPr/>
              <a:lstStyle/>
              <a:p>
                <a:r>
                  <a:rPr lang="en-DE">
                    <a:noFill/>
                  </a:rPr>
                  <a:t> </a:t>
                </a:r>
              </a:p>
            </p:txBody>
          </p:sp>
        </mc:Fallback>
      </mc:AlternateContent>
      <p:sp>
        <p:nvSpPr>
          <p:cNvPr id="27" name="TextBox 26">
            <a:extLst>
              <a:ext uri="{FF2B5EF4-FFF2-40B4-BE49-F238E27FC236}">
                <a16:creationId xmlns:a16="http://schemas.microsoft.com/office/drawing/2014/main" id="{4888FACF-66DB-574B-9D44-747AAB798536}"/>
              </a:ext>
            </a:extLst>
          </p:cNvPr>
          <p:cNvSpPr txBox="1"/>
          <p:nvPr/>
        </p:nvSpPr>
        <p:spPr>
          <a:xfrm>
            <a:off x="8526522" y="3185519"/>
            <a:ext cx="1197764"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latin typeface="Helvetica" pitchFamily="2" charset="0"/>
              </a:rPr>
              <a:t>U, D, L, R</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22D6B3BC-A163-EA4C-A4F5-86560CCA89B0}"/>
                  </a:ext>
                </a:extLst>
              </p:cNvPr>
              <p:cNvSpPr/>
              <p:nvPr/>
            </p:nvSpPr>
            <p:spPr>
              <a:xfrm>
                <a:off x="9731832" y="3185519"/>
                <a:ext cx="2412840" cy="369332"/>
              </a:xfrm>
              <a:prstGeom prst="rect">
                <a:avLst/>
              </a:prstGeom>
            </p:spPr>
            <p:txBody>
              <a:bodyPr wrap="none">
                <a:spAutoFit/>
              </a:bodyPr>
              <a:lstStyle/>
              <a:p>
                <a:r>
                  <a:rPr lang="en-GB" dirty="0">
                    <a:solidFill>
                      <a:srgbClr val="FFC000"/>
                    </a:solidFill>
                    <a:latin typeface="Helvetica" pitchFamily="2" charset="0"/>
                  </a:rPr>
                  <a:t>each move costs </a:t>
                </a:r>
                <a14:m>
                  <m:oMath xmlns:m="http://schemas.openxmlformats.org/officeDocument/2006/math">
                    <m:r>
                      <a:rPr lang="de-DE" dirty="0">
                        <a:solidFill>
                          <a:srgbClr val="FFC000"/>
                        </a:solidFill>
                        <a:latin typeface="Cambria Math" panose="02040503050406030204" pitchFamily="18" charset="0"/>
                      </a:rPr>
                      <m:t>0.04</m:t>
                    </m:r>
                  </m:oMath>
                </a14:m>
                <a:endParaRPr lang="en-GB" dirty="0">
                  <a:solidFill>
                    <a:srgbClr val="FFC000"/>
                  </a:solidFill>
                  <a:latin typeface="Helvetica" pitchFamily="2" charset="0"/>
                </a:endParaRPr>
              </a:p>
            </p:txBody>
          </p:sp>
        </mc:Choice>
        <mc:Fallback xmlns="">
          <p:sp>
            <p:nvSpPr>
              <p:cNvPr id="5" name="Rectangle 4">
                <a:extLst>
                  <a:ext uri="{FF2B5EF4-FFF2-40B4-BE49-F238E27FC236}">
                    <a16:creationId xmlns:a16="http://schemas.microsoft.com/office/drawing/2014/main" id="{22D6B3BC-A163-EA4C-A4F5-86560CCA89B0}"/>
                  </a:ext>
                </a:extLst>
              </p:cNvPr>
              <p:cNvSpPr>
                <a:spLocks noRot="1" noChangeAspect="1" noMove="1" noResize="1" noEditPoints="1" noAdjustHandles="1" noChangeArrowheads="1" noChangeShapeType="1" noTextEdit="1"/>
              </p:cNvSpPr>
              <p:nvPr/>
            </p:nvSpPr>
            <p:spPr>
              <a:xfrm>
                <a:off x="9731832" y="3185519"/>
                <a:ext cx="2412840" cy="369332"/>
              </a:xfrm>
              <a:prstGeom prst="rect">
                <a:avLst/>
              </a:prstGeom>
              <a:blipFill>
                <a:blip r:embed="rId4"/>
                <a:stretch>
                  <a:fillRect l="-2094" t="-10345" b="-27586"/>
                </a:stretch>
              </a:blipFill>
            </p:spPr>
            <p:txBody>
              <a:bodyPr/>
              <a:lstStyle/>
              <a:p>
                <a:r>
                  <a:rPr lang="en-DE">
                    <a:noFill/>
                  </a:rPr>
                  <a:t> </a:t>
                </a:r>
              </a:p>
            </p:txBody>
          </p:sp>
        </mc:Fallback>
      </mc:AlternateContent>
      <p:sp>
        <p:nvSpPr>
          <p:cNvPr id="47" name="Freeform 11">
            <a:extLst>
              <a:ext uri="{FF2B5EF4-FFF2-40B4-BE49-F238E27FC236}">
                <a16:creationId xmlns:a16="http://schemas.microsoft.com/office/drawing/2014/main" id="{E349DC36-3056-A64E-BBC5-E41979D4B8A4}"/>
              </a:ext>
            </a:extLst>
          </p:cNvPr>
          <p:cNvSpPr>
            <a:spLocks/>
          </p:cNvSpPr>
          <p:nvPr/>
        </p:nvSpPr>
        <p:spPr bwMode="auto">
          <a:xfrm>
            <a:off x="11369657" y="5067183"/>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grpSp>
        <p:nvGrpSpPr>
          <p:cNvPr id="48" name="Group 47">
            <a:extLst>
              <a:ext uri="{FF2B5EF4-FFF2-40B4-BE49-F238E27FC236}">
                <a16:creationId xmlns:a16="http://schemas.microsoft.com/office/drawing/2014/main" id="{D3BE155E-B554-2A4B-A4FB-A8825039FBF9}"/>
              </a:ext>
            </a:extLst>
          </p:cNvPr>
          <p:cNvGrpSpPr/>
          <p:nvPr/>
        </p:nvGrpSpPr>
        <p:grpSpPr>
          <a:xfrm>
            <a:off x="9020449" y="3720311"/>
            <a:ext cx="2806408" cy="2185072"/>
            <a:chOff x="542038" y="4165280"/>
            <a:chExt cx="2806408" cy="2185072"/>
          </a:xfrm>
        </p:grpSpPr>
        <p:grpSp>
          <p:nvGrpSpPr>
            <p:cNvPr id="49" name="Group 3">
              <a:extLst>
                <a:ext uri="{FF2B5EF4-FFF2-40B4-BE49-F238E27FC236}">
                  <a16:creationId xmlns:a16="http://schemas.microsoft.com/office/drawing/2014/main" id="{68081CAE-F6FC-1249-AFC0-0F1C21EBF5B4}"/>
                </a:ext>
              </a:extLst>
            </p:cNvPr>
            <p:cNvGrpSpPr>
              <a:grpSpLocks/>
            </p:cNvGrpSpPr>
            <p:nvPr/>
          </p:nvGrpSpPr>
          <p:grpSpPr bwMode="auto">
            <a:xfrm>
              <a:off x="910045" y="4165283"/>
              <a:ext cx="2438400" cy="1828800"/>
              <a:chOff x="960" y="1152"/>
              <a:chExt cx="1536" cy="1152"/>
            </a:xfrm>
          </p:grpSpPr>
          <p:sp>
            <p:nvSpPr>
              <p:cNvPr id="59" name="Rectangle 4">
                <a:extLst>
                  <a:ext uri="{FF2B5EF4-FFF2-40B4-BE49-F238E27FC236}">
                    <a16:creationId xmlns:a16="http://schemas.microsoft.com/office/drawing/2014/main" id="{F28AB98F-025C-744D-91E2-5992EE7315BB}"/>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60" name="Line 5">
                <a:extLst>
                  <a:ext uri="{FF2B5EF4-FFF2-40B4-BE49-F238E27FC236}">
                    <a16:creationId xmlns:a16="http://schemas.microsoft.com/office/drawing/2014/main" id="{ACABA887-846A-D448-A4E5-C29883AE0B38}"/>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1" name="Line 6">
                <a:extLst>
                  <a:ext uri="{FF2B5EF4-FFF2-40B4-BE49-F238E27FC236}">
                    <a16:creationId xmlns:a16="http://schemas.microsoft.com/office/drawing/2014/main" id="{BCE38CBB-C59D-2644-AAEC-63658D998E98}"/>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2" name="Line 7">
                <a:extLst>
                  <a:ext uri="{FF2B5EF4-FFF2-40B4-BE49-F238E27FC236}">
                    <a16:creationId xmlns:a16="http://schemas.microsoft.com/office/drawing/2014/main" id="{D5C85E8A-DF13-9E49-B5AD-7FAD0E354491}"/>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3" name="Line 8">
                <a:extLst>
                  <a:ext uri="{FF2B5EF4-FFF2-40B4-BE49-F238E27FC236}">
                    <a16:creationId xmlns:a16="http://schemas.microsoft.com/office/drawing/2014/main" id="{D5ABCA2C-2732-C941-9D1C-4DB521544673}"/>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64" name="Line 9">
                <a:extLst>
                  <a:ext uri="{FF2B5EF4-FFF2-40B4-BE49-F238E27FC236}">
                    <a16:creationId xmlns:a16="http://schemas.microsoft.com/office/drawing/2014/main" id="{95F53509-B54D-1246-8B46-D8BDE7AE890D}"/>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65" name="Rectangle 10">
                <a:extLst>
                  <a:ext uri="{FF2B5EF4-FFF2-40B4-BE49-F238E27FC236}">
                    <a16:creationId xmlns:a16="http://schemas.microsoft.com/office/drawing/2014/main" id="{2853132D-6764-4642-91F9-D49A3C586BC5}"/>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50" name="Rectangle 49">
              <a:extLst>
                <a:ext uri="{FF2B5EF4-FFF2-40B4-BE49-F238E27FC236}">
                  <a16:creationId xmlns:a16="http://schemas.microsoft.com/office/drawing/2014/main" id="{9A29936D-17B9-454C-B6DC-927898F914AE}"/>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51" name="Text Box 18">
              <a:extLst>
                <a:ext uri="{FF2B5EF4-FFF2-40B4-BE49-F238E27FC236}">
                  <a16:creationId xmlns:a16="http://schemas.microsoft.com/office/drawing/2014/main" id="{319F3896-D07E-4240-B404-68826A8A50AF}"/>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52" name="Text Box 19">
              <a:extLst>
                <a:ext uri="{FF2B5EF4-FFF2-40B4-BE49-F238E27FC236}">
                  <a16:creationId xmlns:a16="http://schemas.microsoft.com/office/drawing/2014/main" id="{ECC06800-125F-B54A-A835-A5CCDA4D494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53" name="Text Box 20">
              <a:extLst>
                <a:ext uri="{FF2B5EF4-FFF2-40B4-BE49-F238E27FC236}">
                  <a16:creationId xmlns:a16="http://schemas.microsoft.com/office/drawing/2014/main" id="{0CCB9030-72AF-5B4E-99E0-0E448C09A096}"/>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54" name="Text Box 21">
              <a:extLst>
                <a:ext uri="{FF2B5EF4-FFF2-40B4-BE49-F238E27FC236}">
                  <a16:creationId xmlns:a16="http://schemas.microsoft.com/office/drawing/2014/main" id="{87F9E4B2-3D49-6349-8966-E1B71C38930D}"/>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55" name="Text Box 22">
              <a:extLst>
                <a:ext uri="{FF2B5EF4-FFF2-40B4-BE49-F238E27FC236}">
                  <a16:creationId xmlns:a16="http://schemas.microsoft.com/office/drawing/2014/main" id="{C407F87C-2844-BF43-9F02-F8D0D83DF3AA}"/>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56" name="Text Box 23">
              <a:extLst>
                <a:ext uri="{FF2B5EF4-FFF2-40B4-BE49-F238E27FC236}">
                  <a16:creationId xmlns:a16="http://schemas.microsoft.com/office/drawing/2014/main" id="{0E893EB6-2E03-9C40-BF8D-FB679F94456E}"/>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57" name="Text Box 24">
              <a:extLst>
                <a:ext uri="{FF2B5EF4-FFF2-40B4-BE49-F238E27FC236}">
                  <a16:creationId xmlns:a16="http://schemas.microsoft.com/office/drawing/2014/main" id="{DB872267-BCE0-4141-948D-4E47CF61970C}"/>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58" name="Rectangle 57">
              <a:extLst>
                <a:ext uri="{FF2B5EF4-FFF2-40B4-BE49-F238E27FC236}">
                  <a16:creationId xmlns:a16="http://schemas.microsoft.com/office/drawing/2014/main" id="{73526410-0CA2-2A43-B2F4-61362B0E04DD}"/>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A5714D0D-3060-0F19-FBE5-C032382D53E4}"/>
              </a:ext>
            </a:extLst>
          </p:cNvPr>
          <p:cNvGrpSpPr/>
          <p:nvPr/>
        </p:nvGrpSpPr>
        <p:grpSpPr>
          <a:xfrm>
            <a:off x="9591315" y="1665066"/>
            <a:ext cx="2053538" cy="1398002"/>
            <a:chOff x="8309267" y="2163125"/>
            <a:chExt cx="2053538" cy="1398002"/>
          </a:xfrm>
        </p:grpSpPr>
        <p:sp>
          <p:nvSpPr>
            <p:cNvPr id="9" name="Rectangle 8">
              <a:extLst>
                <a:ext uri="{FF2B5EF4-FFF2-40B4-BE49-F238E27FC236}">
                  <a16:creationId xmlns:a16="http://schemas.microsoft.com/office/drawing/2014/main" id="{0E6FDE40-36FF-5798-707B-2C8C1CAC85CC}"/>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latin typeface="Helvetica" pitchFamily="2" charset="0"/>
                </a:rPr>
                <a:t>↑</a:t>
              </a:r>
              <a:endParaRPr lang="en-DE" dirty="0">
                <a:latin typeface="Helvetica" pitchFamily="2" charset="0"/>
              </a:endParaRPr>
            </a:p>
          </p:txBody>
        </p:sp>
        <p:sp>
          <p:nvSpPr>
            <p:cNvPr id="10" name="Up Arrow 9">
              <a:extLst>
                <a:ext uri="{FF2B5EF4-FFF2-40B4-BE49-F238E27FC236}">
                  <a16:creationId xmlns:a16="http://schemas.microsoft.com/office/drawing/2014/main" id="{938D377F-C5DD-8D8A-FB44-E4CC5E8A4C8A}"/>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p:sp>
          <p:nvSpPr>
            <p:cNvPr id="11" name="Left-right Arrow 10">
              <a:extLst>
                <a:ext uri="{FF2B5EF4-FFF2-40B4-BE49-F238E27FC236}">
                  <a16:creationId xmlns:a16="http://schemas.microsoft.com/office/drawing/2014/main" id="{711433B2-87E3-D9FA-6662-0FAC70B84D4B}"/>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398B251-C502-CBBC-1FE3-06F65F3ECD3D}"/>
                    </a:ext>
                  </a:extLst>
                </p:cNvPr>
                <p:cNvSpPr txBox="1"/>
                <p:nvPr/>
              </p:nvSpPr>
              <p:spPr>
                <a:xfrm>
                  <a:off x="9062219" y="2163125"/>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latin typeface="Helvetica" pitchFamily="2" charset="0"/>
                  </a:endParaRPr>
                </a:p>
              </p:txBody>
            </p:sp>
          </mc:Choice>
          <mc:Fallback xmlns="">
            <p:sp>
              <p:nvSpPr>
                <p:cNvPr id="12" name="TextBox 11">
                  <a:extLst>
                    <a:ext uri="{FF2B5EF4-FFF2-40B4-BE49-F238E27FC236}">
                      <a16:creationId xmlns:a16="http://schemas.microsoft.com/office/drawing/2014/main" id="{4398B251-C502-CBBC-1FE3-06F65F3ECD3D}"/>
                    </a:ext>
                  </a:extLst>
                </p:cNvPr>
                <p:cNvSpPr txBox="1">
                  <a:spLocks noRot="1" noChangeAspect="1" noMove="1" noResize="1" noEditPoints="1" noAdjustHandles="1" noChangeArrowheads="1" noChangeShapeType="1" noTextEdit="1"/>
                </p:cNvSpPr>
                <p:nvPr/>
              </p:nvSpPr>
              <p:spPr>
                <a:xfrm>
                  <a:off x="9062219" y="2163125"/>
                  <a:ext cx="553357"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94ABBE6-C792-E93F-AB97-887230D77F0B}"/>
                    </a:ext>
                  </a:extLst>
                </p:cNvPr>
                <p:cNvSpPr txBox="1"/>
                <p:nvPr/>
              </p:nvSpPr>
              <p:spPr>
                <a:xfrm>
                  <a:off x="8309267"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13" name="TextBox 12">
                  <a:extLst>
                    <a:ext uri="{FF2B5EF4-FFF2-40B4-BE49-F238E27FC236}">
                      <a16:creationId xmlns:a16="http://schemas.microsoft.com/office/drawing/2014/main" id="{494ABBE6-C792-E93F-AB97-887230D77F0B}"/>
                    </a:ext>
                  </a:extLst>
                </p:cNvPr>
                <p:cNvSpPr txBox="1">
                  <a:spLocks noRot="1" noChangeAspect="1" noMove="1" noResize="1" noEditPoints="1" noAdjustHandles="1" noChangeArrowheads="1" noChangeShapeType="1" noTextEdit="1"/>
                </p:cNvSpPr>
                <p:nvPr/>
              </p:nvSpPr>
              <p:spPr>
                <a:xfrm>
                  <a:off x="8309267" y="2829140"/>
                  <a:ext cx="553357" cy="369332"/>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1E3A12F-79ED-775E-47D0-93DD37905BF5}"/>
                    </a:ext>
                  </a:extLst>
                </p:cNvPr>
                <p:cNvSpPr txBox="1"/>
                <p:nvPr/>
              </p:nvSpPr>
              <p:spPr>
                <a:xfrm>
                  <a:off x="9809448"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14" name="TextBox 13">
                  <a:extLst>
                    <a:ext uri="{FF2B5EF4-FFF2-40B4-BE49-F238E27FC236}">
                      <a16:creationId xmlns:a16="http://schemas.microsoft.com/office/drawing/2014/main" id="{01E3A12F-79ED-775E-47D0-93DD37905BF5}"/>
                    </a:ext>
                  </a:extLst>
                </p:cNvPr>
                <p:cNvSpPr txBox="1">
                  <a:spLocks noRot="1" noChangeAspect="1" noMove="1" noResize="1" noEditPoints="1" noAdjustHandles="1" noChangeArrowheads="1" noChangeShapeType="1" noTextEdit="1"/>
                </p:cNvSpPr>
                <p:nvPr/>
              </p:nvSpPr>
              <p:spPr>
                <a:xfrm>
                  <a:off x="9809448" y="2829140"/>
                  <a:ext cx="553357" cy="369332"/>
                </a:xfrm>
                <a:prstGeom prst="rect">
                  <a:avLst/>
                </a:prstGeom>
                <a:blipFill>
                  <a:blip r:embed="rId7"/>
                  <a:stretch>
                    <a:fillRect/>
                  </a:stretch>
                </a:blipFill>
              </p:spPr>
              <p:txBody>
                <a:bodyPr/>
                <a:lstStyle/>
                <a:p>
                  <a:r>
                    <a:rPr lang="en-DE">
                      <a:noFill/>
                    </a:rPr>
                    <a:t> </a:t>
                  </a:r>
                </a:p>
              </p:txBody>
            </p:sp>
          </mc:Fallback>
        </mc:AlternateContent>
      </p:grpSp>
    </p:spTree>
    <p:extLst>
      <p:ext uri="{BB962C8B-B14F-4D97-AF65-F5344CB8AC3E}">
        <p14:creationId xmlns:p14="http://schemas.microsoft.com/office/powerpoint/2010/main" val="1850550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a:t>Additive Utility</a:t>
            </a:r>
          </a:p>
        </p:txBody>
      </p:sp>
      <p:sp>
        <p:nvSpPr>
          <p:cNvPr id="3" name="Footer Placeholder 2">
            <a:extLst>
              <a:ext uri="{FF2B5EF4-FFF2-40B4-BE49-F238E27FC236}">
                <a16:creationId xmlns:a16="http://schemas.microsoft.com/office/drawing/2014/main" id="{71BF30DE-0C22-F4F1-9609-8A84BB5A22D1}"/>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70E8908C-26ED-B647-851B-56BAD9EA228F}"/>
              </a:ext>
            </a:extLst>
          </p:cNvPr>
          <p:cNvSpPr>
            <a:spLocks noGrp="1"/>
          </p:cNvSpPr>
          <p:nvPr>
            <p:ph type="sldNum" sz="quarter" idx="11"/>
          </p:nvPr>
        </p:nvSpPr>
        <p:spPr/>
        <p:txBody>
          <a:bodyPr/>
          <a:lstStyle/>
          <a:p>
            <a:fld id="{67C9959E-8E6B-B04C-9955-EA096F41CA7A}" type="slidenum">
              <a:rPr lang="en-GB" smtClean="0"/>
              <a:t>35</a:t>
            </a:fld>
            <a:endParaRPr lang="en-GB"/>
          </a:p>
        </p:txBody>
      </p:sp>
      <p:sp>
        <p:nvSpPr>
          <p:cNvPr id="2" name="Date Placeholder 1">
            <a:extLst>
              <a:ext uri="{FF2B5EF4-FFF2-40B4-BE49-F238E27FC236}">
                <a16:creationId xmlns:a16="http://schemas.microsoft.com/office/drawing/2014/main" id="{0D39D2B2-1CA1-BAB2-6DCB-D576795549ED}"/>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72706" name="Rectangle 3"/>
              <p:cNvSpPr>
                <a:spLocks noGrp="1" noChangeArrowheads="1"/>
              </p:cNvSpPr>
              <p:nvPr>
                <p:ph type="body" sz="quarter" idx="13"/>
              </p:nvPr>
            </p:nvSpPr>
            <p:spPr/>
            <p:txBody>
              <a:bodyPr>
                <a:noAutofit/>
              </a:bodyPr>
              <a:lstStyle/>
              <a:p>
                <a:r>
                  <a:rPr lang="en-GB" dirty="0"/>
                  <a:t>History </a:t>
                </a:r>
                <a14:m>
                  <m:oMath xmlns:m="http://schemas.openxmlformats.org/officeDocument/2006/math">
                    <m:r>
                      <a:rPr lang="de-DE" b="0" i="1" smtClean="0">
                        <a:latin typeface="Cambria Math" panose="02040503050406030204" pitchFamily="18" charset="0"/>
                      </a:rPr>
                      <m:t>h</m:t>
                    </m:r>
                    <m:r>
                      <a:rPr lang="en-GB" i="1" smtClean="0">
                        <a:latin typeface="Cambria Math" panose="02040503050406030204" pitchFamily="18" charset="0"/>
                      </a:rPr>
                      <m:t>=</m:t>
                    </m:r>
                    <m:d>
                      <m:dPr>
                        <m:ctrlPr>
                          <a:rPr lang="en-GB"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d>
                              <m:dPr>
                                <m:ctrlPr>
                                  <a:rPr lang="de-DE" b="0" i="1" smtClean="0">
                                    <a:latin typeface="Cambria Math" panose="02040503050406030204" pitchFamily="18" charset="0"/>
                                  </a:rPr>
                                </m:ctrlPr>
                              </m:dPr>
                              <m:e>
                                <m:r>
                                  <a:rPr lang="de-DE" b="0" i="1" smtClean="0">
                                    <a:latin typeface="Cambria Math" panose="02040503050406030204" pitchFamily="18" charset="0"/>
                                  </a:rPr>
                                  <m:t>0</m:t>
                                </m:r>
                              </m:e>
                            </m:d>
                          </m:sup>
                        </m:sSup>
                        <m:r>
                          <a:rPr lang="en-GB" i="1" smtClean="0">
                            <a:latin typeface="Cambria Math" panose="02040503050406030204" pitchFamily="18" charset="0"/>
                          </a:rPr>
                          <m:t>,</m:t>
                        </m:r>
                        <m:sSup>
                          <m:sSupPr>
                            <m:ctrlPr>
                              <a:rPr lang="en-GB" b="0" i="1" smtClean="0">
                                <a:latin typeface="Cambria Math" panose="02040503050406030204" pitchFamily="18" charset="0"/>
                              </a:rPr>
                            </m:ctrlPr>
                          </m:sSupPr>
                          <m:e>
                            <m:r>
                              <a:rPr lang="de-DE" b="0" i="1" smtClean="0">
                                <a:latin typeface="Cambria Math" panose="02040503050406030204" pitchFamily="18" charset="0"/>
                              </a:rPr>
                              <m:t>𝑠</m:t>
                            </m:r>
                          </m:e>
                          <m:sup>
                            <m:d>
                              <m:dPr>
                                <m:ctrlPr>
                                  <a:rPr lang="de-DE" b="0" i="1" smtClean="0">
                                    <a:latin typeface="Cambria Math" panose="02040503050406030204" pitchFamily="18" charset="0"/>
                                  </a:rPr>
                                </m:ctrlPr>
                              </m:dPr>
                              <m:e>
                                <m:r>
                                  <a:rPr lang="de-DE" b="0" i="1" smtClean="0">
                                    <a:latin typeface="Cambria Math" panose="02040503050406030204" pitchFamily="18" charset="0"/>
                                  </a:rPr>
                                  <m:t>1</m:t>
                                </m:r>
                              </m:e>
                            </m:d>
                          </m:sup>
                        </m:sSup>
                        <m:r>
                          <a:rPr lang="en-GB" i="1" smtClean="0">
                            <a:latin typeface="Cambria Math" panose="02040503050406030204" pitchFamily="18" charset="0"/>
                          </a:rPr>
                          <m:t>,…,</m:t>
                        </m:r>
                        <m:sSup>
                          <m:sSupPr>
                            <m:ctrlPr>
                              <a:rPr lang="de-DE" i="1" smtClean="0">
                                <a:latin typeface="Cambria Math" panose="02040503050406030204" pitchFamily="18" charset="0"/>
                              </a:rPr>
                            </m:ctrlPr>
                          </m:sSupPr>
                          <m:e>
                            <m:r>
                              <a:rPr lang="de-DE" b="0" i="1" smtClean="0">
                                <a:latin typeface="Cambria Math" panose="02040503050406030204" pitchFamily="18" charset="0"/>
                              </a:rPr>
                              <m:t>𝑠</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𝑇</m:t>
                                </m:r>
                              </m:e>
                            </m:d>
                          </m:sup>
                        </m:sSup>
                      </m:e>
                    </m:d>
                  </m:oMath>
                </a14:m>
                <a:endParaRPr lang="en-GB" dirty="0"/>
              </a:p>
              <a:p>
                <a:r>
                  <a:rPr lang="en-GB" dirty="0"/>
                  <a:t>In each state </a:t>
                </a:r>
                <a14:m>
                  <m:oMath xmlns:m="http://schemas.openxmlformats.org/officeDocument/2006/math">
                    <m:r>
                      <a:rPr lang="de-DE" b="0" i="1" smtClean="0">
                        <a:latin typeface="Cambria Math" panose="02040503050406030204" pitchFamily="18" charset="0"/>
                      </a:rPr>
                      <m:t>𝑠</m:t>
                    </m:r>
                  </m:oMath>
                </a14:m>
                <a:r>
                  <a:rPr lang="en-GB" dirty="0"/>
                  <a:t>, agent receives </a:t>
                </a:r>
                <a:r>
                  <a:rPr lang="en-GB" dirty="0">
                    <a:solidFill>
                      <a:schemeClr val="accent1"/>
                    </a:solidFill>
                  </a:rPr>
                  <a:t>reward</a:t>
                </a:r>
                <a:r>
                  <a:rPr lang="en-GB" dirty="0"/>
                  <a:t> </a:t>
                </a:r>
                <a14:m>
                  <m:oMath xmlns:m="http://schemas.openxmlformats.org/officeDocument/2006/math">
                    <m:r>
                      <a:rPr lang="en-GB" i="1" smtClean="0">
                        <a:latin typeface="Cambria Math" panose="02040503050406030204" pitchFamily="18" charset="0"/>
                      </a:rPr>
                      <m:t>𝑅</m:t>
                    </m:r>
                    <m:d>
                      <m:dPr>
                        <m:ctrlPr>
                          <a:rPr lang="en-GB" i="1" smtClean="0">
                            <a:latin typeface="Cambria Math" panose="02040503050406030204" pitchFamily="18" charset="0"/>
                          </a:rPr>
                        </m:ctrlPr>
                      </m:dPr>
                      <m:e>
                        <m:r>
                          <a:rPr lang="en-GB" i="1" smtClean="0">
                            <a:latin typeface="Cambria Math" panose="02040503050406030204" pitchFamily="18" charset="0"/>
                          </a:rPr>
                          <m:t>𝑠</m:t>
                        </m:r>
                      </m:e>
                    </m:d>
                  </m:oMath>
                </a14:m>
                <a:endParaRPr lang="en-GB" dirty="0"/>
              </a:p>
              <a:p>
                <a:r>
                  <a:rPr lang="en-GB" dirty="0"/>
                  <a:t>Utility of </a:t>
                </a:r>
                <a14:m>
                  <m:oMath xmlns:m="http://schemas.openxmlformats.org/officeDocument/2006/math">
                    <m:r>
                      <a:rPr lang="de-DE" b="0" i="1" smtClean="0">
                        <a:latin typeface="Cambria Math" panose="02040503050406030204" pitchFamily="18" charset="0"/>
                      </a:rPr>
                      <m:t>h</m:t>
                    </m:r>
                  </m:oMath>
                </a14:m>
                <a:r>
                  <a:rPr lang="en-GB" dirty="0"/>
                  <a:t> is </a:t>
                </a:r>
                <a:r>
                  <a:rPr lang="en-GB" dirty="0">
                    <a:solidFill>
                      <a:schemeClr val="accent1"/>
                    </a:solidFill>
                  </a:rPr>
                  <a:t>additive</a:t>
                </a:r>
                <a:r>
                  <a:rPr lang="en-GB" dirty="0"/>
                  <a:t> iff </a:t>
                </a:r>
                <a:endParaRPr lang="en-GB"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DE" i="1">
                          <a:solidFill>
                            <a:schemeClr val="bg1"/>
                          </a:solidFill>
                          <a:latin typeface="Cambria Math" panose="02040503050406030204" pitchFamily="18" charset="0"/>
                        </a:rPr>
                        <m:t>=</m:t>
                      </m:r>
                      <m:r>
                        <a:rPr lang="en-GB" i="1">
                          <a:latin typeface="Cambria Math" panose="02040503050406030204" pitchFamily="18" charset="0"/>
                        </a:rPr>
                        <m:t>𝑈</m:t>
                      </m:r>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en-GB" i="1">
                              <a:latin typeface="Cambria Math" panose="02040503050406030204" pitchFamily="18" charset="0"/>
                            </a:rPr>
                            <m:t>,</m:t>
                          </m:r>
                          <m:sSup>
                            <m:sSupPr>
                              <m:ctrlPr>
                                <a:rPr lang="en-GB"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en-GB"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𝑇</m:t>
                                  </m:r>
                                </m:e>
                              </m:d>
                            </m:sup>
                          </m:sSup>
                        </m:e>
                      </m:d>
                      <m:r>
                        <m:rPr>
                          <m:aln/>
                        </m:rP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0</m:t>
                                  </m:r>
                                </m:e>
                              </m:d>
                            </m:sup>
                          </m:sSup>
                        </m:e>
                      </m:d>
                      <m:r>
                        <a:rPr lang="en-GB" i="1">
                          <a:latin typeface="Cambria Math" panose="02040503050406030204" pitchFamily="18" charset="0"/>
                        </a:rPr>
                        <m:t> + </m:t>
                      </m:r>
                      <m:r>
                        <a:rPr lang="en-GB" i="1">
                          <a:latin typeface="Cambria Math" panose="02040503050406030204" pitchFamily="18" charset="0"/>
                        </a:rPr>
                        <m:t>𝑈</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en-GB"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𝑇</m:t>
                                  </m:r>
                                </m:e>
                              </m:d>
                            </m:sup>
                          </m:sSup>
                        </m:e>
                      </m:d>
                    </m:oMath>
                    <m:oMath xmlns:m="http://schemas.openxmlformats.org/officeDocument/2006/math">
                      <m:r>
                        <m:rPr>
                          <m:aln/>
                        </m:rPr>
                        <a:rPr lang="en-GB" i="1">
                          <a:latin typeface="Cambria Math" panose="02040503050406030204" pitchFamily="18" charset="0"/>
                        </a:rPr>
                        <m:t>=</m:t>
                      </m:r>
                      <m:nary>
                        <m:naryPr>
                          <m:chr m:val="∑"/>
                          <m:limLoc m:val="subSup"/>
                          <m:ctrlPr>
                            <a:rPr lang="en-GB" i="1">
                              <a:latin typeface="Cambria Math" panose="02040503050406030204" pitchFamily="18" charset="0"/>
                            </a:rPr>
                          </m:ctrlPr>
                        </m:naryPr>
                        <m:sub>
                          <m:r>
                            <a:rPr lang="de-DE" b="0" i="1" smtClean="0">
                              <a:latin typeface="Cambria Math" panose="02040503050406030204" pitchFamily="18" charset="0"/>
                            </a:rPr>
                            <m:t>𝑡</m:t>
                          </m:r>
                          <m:r>
                            <a:rPr lang="en-GB" i="1">
                              <a:latin typeface="Cambria Math" panose="02040503050406030204" pitchFamily="18" charset="0"/>
                            </a:rPr>
                            <m:t>=0</m:t>
                          </m:r>
                        </m:sub>
                        <m:sup>
                          <m:r>
                            <a:rPr lang="de-DE" b="0" i="1" smtClean="0">
                              <a:latin typeface="Cambria Math" panose="02040503050406030204" pitchFamily="18" charset="0"/>
                            </a:rPr>
                            <m:t>𝑇</m:t>
                          </m:r>
                        </m:sup>
                        <m:e>
                          <m:r>
                            <a:rPr lang="en-GB" i="1">
                              <a:latin typeface="Cambria Math" panose="02040503050406030204" pitchFamily="18" charset="0"/>
                            </a:rPr>
                            <m:t>𝑅</m:t>
                          </m:r>
                          <m:d>
                            <m:dPr>
                              <m:ctrlPr>
                                <a:rPr lang="en-GB"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e>
                          </m:d>
                        </m:e>
                      </m:nary>
                    </m:oMath>
                  </m:oMathPara>
                </a14:m>
                <a:endParaRPr lang="en-GB" dirty="0"/>
              </a:p>
              <a:p>
                <a:pPr lvl="1"/>
                <a:r>
                  <a:rPr lang="en-GB" dirty="0">
                    <a:solidFill>
                      <a:schemeClr val="accent1"/>
                    </a:solidFill>
                  </a:rPr>
                  <a:t>Discount</a:t>
                </a:r>
                <a:r>
                  <a:rPr lang="en-GB" dirty="0"/>
                  <a:t> factor </a:t>
                </a:r>
                <a14:m>
                  <m:oMath xmlns:m="http://schemas.openxmlformats.org/officeDocument/2006/math">
                    <m:r>
                      <a:rPr lang="en-GB" i="1" smtClean="0">
                        <a:latin typeface="Cambria Math" panose="02040503050406030204" pitchFamily="18" charset="0"/>
                        <a:ea typeface="Cambria Math" panose="02040503050406030204" pitchFamily="18" charset="0"/>
                      </a:rPr>
                      <m:t>𝛾</m:t>
                    </m:r>
                    <m:r>
                      <a:rPr lang="en-GB" i="1" smtClean="0">
                        <a:latin typeface="Cambria Math" panose="02040503050406030204" pitchFamily="18" charset="0"/>
                        <a:ea typeface="Cambria Math" panose="02040503050406030204" pitchFamily="18" charset="0"/>
                      </a:rPr>
                      <m:t>∈]0,1]</m:t>
                    </m:r>
                  </m:oMath>
                </a14:m>
                <a:r>
                  <a:rPr lang="en-GB" dirty="0"/>
                  <a:t>: </a:t>
                </a:r>
              </a:p>
              <a:p>
                <a:pPr marL="258762"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en-GB" i="1">
                              <a:latin typeface="Cambria Math" panose="02040503050406030204" pitchFamily="18" charset="0"/>
                            </a:rPr>
                            <m:t>,</m:t>
                          </m:r>
                          <m:sSup>
                            <m:sSupPr>
                              <m:ctrlPr>
                                <a:rPr lang="en-GB"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en-GB"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𝑠</m:t>
                              </m:r>
                            </m:e>
                            <m:sup>
                              <m:d>
                                <m:dPr>
                                  <m:ctrlPr>
                                    <a:rPr lang="de-DE" i="1">
                                      <a:latin typeface="Cambria Math" panose="02040503050406030204" pitchFamily="18" charset="0"/>
                                    </a:rPr>
                                  </m:ctrlPr>
                                </m:dPr>
                                <m:e>
                                  <m:r>
                                    <a:rPr lang="de-DE" i="1">
                                      <a:latin typeface="Cambria Math" panose="02040503050406030204" pitchFamily="18" charset="0"/>
                                    </a:rPr>
                                    <m:t>𝑇</m:t>
                                  </m:r>
                                </m:e>
                              </m:d>
                            </m:sup>
                          </m:sSup>
                        </m:e>
                      </m:d>
                      <m:r>
                        <a:rPr lang="en-GB" b="0" i="1" smtClean="0">
                          <a:latin typeface="Cambria Math" panose="02040503050406030204" pitchFamily="18" charset="0"/>
                        </a:rPr>
                        <m:t>=</m:t>
                      </m:r>
                      <m:nary>
                        <m:naryPr>
                          <m:chr m:val="∑"/>
                          <m:limLoc m:val="subSup"/>
                          <m:ctrlPr>
                            <a:rPr lang="en-GB" i="1">
                              <a:latin typeface="Cambria Math" panose="02040503050406030204" pitchFamily="18" charset="0"/>
                            </a:rPr>
                          </m:ctrlPr>
                        </m:naryPr>
                        <m:sub>
                          <m:r>
                            <a:rPr lang="de-DE" b="0" i="1" smtClean="0">
                              <a:latin typeface="Cambria Math" panose="02040503050406030204" pitchFamily="18" charset="0"/>
                            </a:rPr>
                            <m:t>𝑡</m:t>
                          </m:r>
                          <m:r>
                            <a:rPr lang="en-GB" i="1">
                              <a:latin typeface="Cambria Math" panose="02040503050406030204" pitchFamily="18" charset="0"/>
                            </a:rPr>
                            <m:t>=0</m:t>
                          </m:r>
                        </m:sub>
                        <m:sup>
                          <m:r>
                            <a:rPr lang="de-DE" b="0" i="1" smtClean="0">
                              <a:latin typeface="Cambria Math" panose="02040503050406030204" pitchFamily="18" charset="0"/>
                            </a:rPr>
                            <m:t>𝑇</m:t>
                          </m:r>
                        </m:sup>
                        <m:e>
                          <m:sSup>
                            <m:sSupPr>
                              <m:ctrlPr>
                                <a:rPr lang="en-GB" i="1" smtClean="0">
                                  <a:latin typeface="Cambria Math" panose="02040503050406030204" pitchFamily="18" charset="0"/>
                                  <a:ea typeface="Cambria Math" panose="02040503050406030204" pitchFamily="18" charset="0"/>
                                </a:rPr>
                              </m:ctrlPr>
                            </m:sSupPr>
                            <m:e>
                              <m:r>
                                <a:rPr lang="en-GB" i="1" smtClean="0">
                                  <a:solidFill>
                                    <a:schemeClr val="accent1"/>
                                  </a:solidFill>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𝑡</m:t>
                              </m:r>
                            </m:sup>
                          </m:sSup>
                          <m:r>
                            <a:rPr lang="en-GB" i="1">
                              <a:latin typeface="Cambria Math" panose="02040503050406030204" pitchFamily="18" charset="0"/>
                            </a:rPr>
                            <m:t>𝑅</m:t>
                          </m:r>
                          <m:d>
                            <m:dPr>
                              <m:ctrlPr>
                                <a:rPr lang="en-GB"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e>
                          </m:d>
                        </m:e>
                      </m:nary>
                    </m:oMath>
                  </m:oMathPara>
                </a14:m>
                <a:endParaRPr lang="en-GB" dirty="0"/>
              </a:p>
              <a:p>
                <a:pPr lvl="2"/>
                <a:r>
                  <a:rPr lang="en-GB" dirty="0"/>
                  <a:t>Close to 0: future rewards insignificant</a:t>
                </a:r>
              </a:p>
              <a:p>
                <a:pPr lvl="2"/>
                <a:r>
                  <a:rPr lang="en-GB" dirty="0"/>
                  <a:t>Corresponds to interest rate </a:t>
                </a:r>
                <a14:m>
                  <m:oMath xmlns:m="http://schemas.openxmlformats.org/officeDocument/2006/math">
                    <m:f>
                      <m:fPr>
                        <m:type m:val="skw"/>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𝛾</m:t>
                        </m:r>
                      </m:num>
                      <m:den>
                        <m:r>
                          <a:rPr lang="en-GB" i="1">
                            <a:latin typeface="Cambria Math" panose="02040503050406030204" pitchFamily="18" charset="0"/>
                            <a:ea typeface="Cambria Math" panose="02040503050406030204" pitchFamily="18" charset="0"/>
                          </a:rPr>
                          <m:t>𝛾</m:t>
                        </m:r>
                      </m:den>
                    </m:f>
                  </m:oMath>
                </a14:m>
                <a:endParaRPr lang="de-DE" dirty="0">
                  <a:ea typeface="Cambria Math" panose="02040503050406030204" pitchFamily="18" charset="0"/>
                </a:endParaRPr>
              </a:p>
            </p:txBody>
          </p:sp>
        </mc:Choice>
        <mc:Fallback xmlns="">
          <p:sp>
            <p:nvSpPr>
              <p:cNvPr id="72706" name="Rectangle 3"/>
              <p:cNvSpPr>
                <a:spLocks noGrp="1" noRot="1" noChangeAspect="1" noMove="1" noResize="1" noEditPoints="1" noAdjustHandles="1" noChangeArrowheads="1" noChangeShapeType="1" noTextEdit="1"/>
              </p:cNvSpPr>
              <p:nvPr>
                <p:ph type="body" sz="quarter" idx="13"/>
              </p:nvPr>
            </p:nvSpPr>
            <p:spPr>
              <a:blipFill>
                <a:blip r:embed="rId3"/>
                <a:stretch>
                  <a:fillRect l="-1371" t="-276" b="-26796"/>
                </a:stretch>
              </a:blipFill>
            </p:spPr>
            <p:txBody>
              <a:bodyPr/>
              <a:lstStyle/>
              <a:p>
                <a:r>
                  <a:rPr lang="en-DE">
                    <a:noFill/>
                  </a:rPr>
                  <a:t> </a:t>
                </a:r>
              </a:p>
            </p:txBody>
          </p:sp>
        </mc:Fallback>
      </mc:AlternateContent>
      <p:grpSp>
        <p:nvGrpSpPr>
          <p:cNvPr id="6" name="Group 5">
            <a:extLst>
              <a:ext uri="{FF2B5EF4-FFF2-40B4-BE49-F238E27FC236}">
                <a16:creationId xmlns:a16="http://schemas.microsoft.com/office/drawing/2014/main" id="{AFEED0F9-AC4E-70C1-B537-51D8296DD845}"/>
              </a:ext>
            </a:extLst>
          </p:cNvPr>
          <p:cNvGrpSpPr/>
          <p:nvPr/>
        </p:nvGrpSpPr>
        <p:grpSpPr>
          <a:xfrm>
            <a:off x="9020449" y="3720311"/>
            <a:ext cx="2806408" cy="2185072"/>
            <a:chOff x="542038" y="4165280"/>
            <a:chExt cx="2806408" cy="2185072"/>
          </a:xfrm>
        </p:grpSpPr>
        <p:grpSp>
          <p:nvGrpSpPr>
            <p:cNvPr id="7" name="Group 3">
              <a:extLst>
                <a:ext uri="{FF2B5EF4-FFF2-40B4-BE49-F238E27FC236}">
                  <a16:creationId xmlns:a16="http://schemas.microsoft.com/office/drawing/2014/main" id="{FC5E1708-193A-05B2-B1F2-4BBEFEA0EDB8}"/>
                </a:ext>
              </a:extLst>
            </p:cNvPr>
            <p:cNvGrpSpPr>
              <a:grpSpLocks/>
            </p:cNvGrpSpPr>
            <p:nvPr/>
          </p:nvGrpSpPr>
          <p:grpSpPr bwMode="auto">
            <a:xfrm>
              <a:off x="910045" y="4165283"/>
              <a:ext cx="2438400" cy="1828800"/>
              <a:chOff x="960" y="1152"/>
              <a:chExt cx="1536" cy="1152"/>
            </a:xfrm>
          </p:grpSpPr>
          <p:sp>
            <p:nvSpPr>
              <p:cNvPr id="17" name="Rectangle 4">
                <a:extLst>
                  <a:ext uri="{FF2B5EF4-FFF2-40B4-BE49-F238E27FC236}">
                    <a16:creationId xmlns:a16="http://schemas.microsoft.com/office/drawing/2014/main" id="{E9E51E96-D418-2186-3E08-556837F4238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18" name="Line 5">
                <a:extLst>
                  <a:ext uri="{FF2B5EF4-FFF2-40B4-BE49-F238E27FC236}">
                    <a16:creationId xmlns:a16="http://schemas.microsoft.com/office/drawing/2014/main" id="{47471F68-B4D6-B15B-D0B4-B46B17EE6DD6}"/>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19" name="Line 6">
                <a:extLst>
                  <a:ext uri="{FF2B5EF4-FFF2-40B4-BE49-F238E27FC236}">
                    <a16:creationId xmlns:a16="http://schemas.microsoft.com/office/drawing/2014/main" id="{0E32751E-E04E-FDB2-3C75-9BCE9E16C7B7}"/>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0" name="Line 7">
                <a:extLst>
                  <a:ext uri="{FF2B5EF4-FFF2-40B4-BE49-F238E27FC236}">
                    <a16:creationId xmlns:a16="http://schemas.microsoft.com/office/drawing/2014/main" id="{55F958FF-CB14-5EBA-834E-1049FCC04C3C}"/>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 name="Line 8">
                <a:extLst>
                  <a:ext uri="{FF2B5EF4-FFF2-40B4-BE49-F238E27FC236}">
                    <a16:creationId xmlns:a16="http://schemas.microsoft.com/office/drawing/2014/main" id="{DADB9E04-C7BE-D052-AEBA-561B3919705E}"/>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22" name="Line 9">
                <a:extLst>
                  <a:ext uri="{FF2B5EF4-FFF2-40B4-BE49-F238E27FC236}">
                    <a16:creationId xmlns:a16="http://schemas.microsoft.com/office/drawing/2014/main" id="{A42066B4-3258-B90D-F93D-9512811C6385}"/>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 name="Rectangle 10">
                <a:extLst>
                  <a:ext uri="{FF2B5EF4-FFF2-40B4-BE49-F238E27FC236}">
                    <a16:creationId xmlns:a16="http://schemas.microsoft.com/office/drawing/2014/main" id="{CCBAE562-279F-DC00-A12D-EB54A93DBFC9}"/>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8" name="Rectangle 7">
              <a:extLst>
                <a:ext uri="{FF2B5EF4-FFF2-40B4-BE49-F238E27FC236}">
                  <a16:creationId xmlns:a16="http://schemas.microsoft.com/office/drawing/2014/main" id="{8DEE1727-0167-0019-C3EA-6DDC649F28E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9" name="Text Box 18">
              <a:extLst>
                <a:ext uri="{FF2B5EF4-FFF2-40B4-BE49-F238E27FC236}">
                  <a16:creationId xmlns:a16="http://schemas.microsoft.com/office/drawing/2014/main" id="{D7704696-DFE4-50BC-331E-319EFD4F4EA1}"/>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10" name="Text Box 19">
              <a:extLst>
                <a:ext uri="{FF2B5EF4-FFF2-40B4-BE49-F238E27FC236}">
                  <a16:creationId xmlns:a16="http://schemas.microsoft.com/office/drawing/2014/main" id="{D7091B11-71DF-5524-1052-BBCCED283EE0}"/>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1" name="Text Box 20">
              <a:extLst>
                <a:ext uri="{FF2B5EF4-FFF2-40B4-BE49-F238E27FC236}">
                  <a16:creationId xmlns:a16="http://schemas.microsoft.com/office/drawing/2014/main" id="{2590D504-6DCF-A1CF-5D1B-9BC61509960D}"/>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2" name="Text Box 21">
              <a:extLst>
                <a:ext uri="{FF2B5EF4-FFF2-40B4-BE49-F238E27FC236}">
                  <a16:creationId xmlns:a16="http://schemas.microsoft.com/office/drawing/2014/main" id="{B6701650-C280-1A46-36C9-9AB0D3178526}"/>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13" name="Text Box 22">
              <a:extLst>
                <a:ext uri="{FF2B5EF4-FFF2-40B4-BE49-F238E27FC236}">
                  <a16:creationId xmlns:a16="http://schemas.microsoft.com/office/drawing/2014/main" id="{DAD1234C-01AE-BF4A-208A-8B0653BDD1F6}"/>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4" name="Text Box 23">
              <a:extLst>
                <a:ext uri="{FF2B5EF4-FFF2-40B4-BE49-F238E27FC236}">
                  <a16:creationId xmlns:a16="http://schemas.microsoft.com/office/drawing/2014/main" id="{AEF99ECA-7EB0-A92A-19E5-A1CBF998F1A3}"/>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5" name="Text Box 24">
              <a:extLst>
                <a:ext uri="{FF2B5EF4-FFF2-40B4-BE49-F238E27FC236}">
                  <a16:creationId xmlns:a16="http://schemas.microsoft.com/office/drawing/2014/main" id="{74496D49-AB38-836E-683B-099D52119977}"/>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6" name="Rectangle 15">
              <a:extLst>
                <a:ext uri="{FF2B5EF4-FFF2-40B4-BE49-F238E27FC236}">
                  <a16:creationId xmlns:a16="http://schemas.microsoft.com/office/drawing/2014/main" id="{9C21993F-75A4-3687-6855-555875BA036D}"/>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grpSp>
      <p:sp>
        <p:nvSpPr>
          <p:cNvPr id="26" name="TextBox 25">
            <a:extLst>
              <a:ext uri="{FF2B5EF4-FFF2-40B4-BE49-F238E27FC236}">
                <a16:creationId xmlns:a16="http://schemas.microsoft.com/office/drawing/2014/main" id="{6CE1C91C-857F-1DC3-6E9E-635DDB4BDA5A}"/>
              </a:ext>
            </a:extLst>
          </p:cNvPr>
          <p:cNvSpPr txBox="1"/>
          <p:nvPr/>
        </p:nvSpPr>
        <p:spPr>
          <a:xfrm>
            <a:off x="8526522" y="3185519"/>
            <a:ext cx="1197764"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latin typeface="Helvetica" pitchFamily="2" charset="0"/>
              </a:rPr>
              <a:t>U, D, L, R</a:t>
            </a:r>
          </a:p>
        </p:txBody>
      </p:sp>
      <p:grpSp>
        <p:nvGrpSpPr>
          <p:cNvPr id="28" name="Group 27">
            <a:extLst>
              <a:ext uri="{FF2B5EF4-FFF2-40B4-BE49-F238E27FC236}">
                <a16:creationId xmlns:a16="http://schemas.microsoft.com/office/drawing/2014/main" id="{EAD7ABF4-54C0-9EFE-D74E-01716F916CBB}"/>
              </a:ext>
            </a:extLst>
          </p:cNvPr>
          <p:cNvGrpSpPr/>
          <p:nvPr/>
        </p:nvGrpSpPr>
        <p:grpSpPr>
          <a:xfrm>
            <a:off x="9591315" y="1665066"/>
            <a:ext cx="2053538" cy="1398002"/>
            <a:chOff x="8309267" y="2163125"/>
            <a:chExt cx="2053538" cy="1398002"/>
          </a:xfrm>
        </p:grpSpPr>
        <p:sp>
          <p:nvSpPr>
            <p:cNvPr id="29" name="Rectangle 28">
              <a:extLst>
                <a:ext uri="{FF2B5EF4-FFF2-40B4-BE49-F238E27FC236}">
                  <a16:creationId xmlns:a16="http://schemas.microsoft.com/office/drawing/2014/main" id="{56A87A25-C6C4-C0F5-99FF-E5292B1882E7}"/>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latin typeface="Helvetica" pitchFamily="2" charset="0"/>
                </a:rPr>
                <a:t>↑</a:t>
              </a:r>
              <a:endParaRPr lang="en-DE" dirty="0">
                <a:latin typeface="Helvetica" pitchFamily="2" charset="0"/>
              </a:endParaRPr>
            </a:p>
          </p:txBody>
        </p:sp>
        <p:sp>
          <p:nvSpPr>
            <p:cNvPr id="30" name="Up Arrow 29">
              <a:extLst>
                <a:ext uri="{FF2B5EF4-FFF2-40B4-BE49-F238E27FC236}">
                  <a16:creationId xmlns:a16="http://schemas.microsoft.com/office/drawing/2014/main" id="{ACB091C7-A924-9BF6-6638-7DD972912244}"/>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p:sp>
          <p:nvSpPr>
            <p:cNvPr id="31" name="Left-right Arrow 30">
              <a:extLst>
                <a:ext uri="{FF2B5EF4-FFF2-40B4-BE49-F238E27FC236}">
                  <a16:creationId xmlns:a16="http://schemas.microsoft.com/office/drawing/2014/main" id="{CAD98AE8-EA40-ECB6-8894-16A65C578A36}"/>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FFCBF97-5178-CB4F-5C4C-EC03DDBA0FAC}"/>
                    </a:ext>
                  </a:extLst>
                </p:cNvPr>
                <p:cNvSpPr txBox="1"/>
                <p:nvPr/>
              </p:nvSpPr>
              <p:spPr>
                <a:xfrm>
                  <a:off x="9062219" y="2163125"/>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latin typeface="Helvetica" pitchFamily="2" charset="0"/>
                  </a:endParaRPr>
                </a:p>
              </p:txBody>
            </p:sp>
          </mc:Choice>
          <mc:Fallback xmlns="">
            <p:sp>
              <p:nvSpPr>
                <p:cNvPr id="32" name="TextBox 31">
                  <a:extLst>
                    <a:ext uri="{FF2B5EF4-FFF2-40B4-BE49-F238E27FC236}">
                      <a16:creationId xmlns:a16="http://schemas.microsoft.com/office/drawing/2014/main" id="{5FFCBF97-5178-CB4F-5C4C-EC03DDBA0FAC}"/>
                    </a:ext>
                  </a:extLst>
                </p:cNvPr>
                <p:cNvSpPr txBox="1">
                  <a:spLocks noRot="1" noChangeAspect="1" noMove="1" noResize="1" noEditPoints="1" noAdjustHandles="1" noChangeArrowheads="1" noChangeShapeType="1" noTextEdit="1"/>
                </p:cNvSpPr>
                <p:nvPr/>
              </p:nvSpPr>
              <p:spPr>
                <a:xfrm>
                  <a:off x="9062219" y="2163125"/>
                  <a:ext cx="553357"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4C7B163-6D19-E13E-FA6B-7DEEF66EFA32}"/>
                    </a:ext>
                  </a:extLst>
                </p:cNvPr>
                <p:cNvSpPr txBox="1"/>
                <p:nvPr/>
              </p:nvSpPr>
              <p:spPr>
                <a:xfrm>
                  <a:off x="8309267"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33" name="TextBox 32">
                  <a:extLst>
                    <a:ext uri="{FF2B5EF4-FFF2-40B4-BE49-F238E27FC236}">
                      <a16:creationId xmlns:a16="http://schemas.microsoft.com/office/drawing/2014/main" id="{B4C7B163-6D19-E13E-FA6B-7DEEF66EFA32}"/>
                    </a:ext>
                  </a:extLst>
                </p:cNvPr>
                <p:cNvSpPr txBox="1">
                  <a:spLocks noRot="1" noChangeAspect="1" noMove="1" noResize="1" noEditPoints="1" noAdjustHandles="1" noChangeArrowheads="1" noChangeShapeType="1" noTextEdit="1"/>
                </p:cNvSpPr>
                <p:nvPr/>
              </p:nvSpPr>
              <p:spPr>
                <a:xfrm>
                  <a:off x="8309267" y="2829140"/>
                  <a:ext cx="553357" cy="369332"/>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86DE95E-AA01-A1CA-18F9-82D77BA55ABC}"/>
                    </a:ext>
                  </a:extLst>
                </p:cNvPr>
                <p:cNvSpPr txBox="1"/>
                <p:nvPr/>
              </p:nvSpPr>
              <p:spPr>
                <a:xfrm>
                  <a:off x="9809448"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34" name="TextBox 33">
                  <a:extLst>
                    <a:ext uri="{FF2B5EF4-FFF2-40B4-BE49-F238E27FC236}">
                      <a16:creationId xmlns:a16="http://schemas.microsoft.com/office/drawing/2014/main" id="{286DE95E-AA01-A1CA-18F9-82D77BA55ABC}"/>
                    </a:ext>
                  </a:extLst>
                </p:cNvPr>
                <p:cNvSpPr txBox="1">
                  <a:spLocks noRot="1" noChangeAspect="1" noMove="1" noResize="1" noEditPoints="1" noAdjustHandles="1" noChangeArrowheads="1" noChangeShapeType="1" noTextEdit="1"/>
                </p:cNvSpPr>
                <p:nvPr/>
              </p:nvSpPr>
              <p:spPr>
                <a:xfrm>
                  <a:off x="9809448" y="2829140"/>
                  <a:ext cx="553357" cy="369332"/>
                </a:xfrm>
                <a:prstGeom prst="rect">
                  <a:avLst/>
                </a:prstGeom>
                <a:blipFill>
                  <a:blip r:embed="rId7"/>
                  <a:stretch>
                    <a:fillRect/>
                  </a:stretch>
                </a:blipFill>
              </p:spPr>
              <p:txBody>
                <a:bodyPr/>
                <a:lstStyle/>
                <a:p>
                  <a:r>
                    <a:rPr lang="en-DE">
                      <a:noFill/>
                    </a:rPr>
                    <a:t> </a:t>
                  </a:r>
                </a:p>
              </p:txBody>
            </p:sp>
          </mc:Fallback>
        </mc:AlternateContent>
      </p:grpSp>
      <p:sp>
        <p:nvSpPr>
          <p:cNvPr id="35" name="Freeform 11">
            <a:extLst>
              <a:ext uri="{FF2B5EF4-FFF2-40B4-BE49-F238E27FC236}">
                <a16:creationId xmlns:a16="http://schemas.microsoft.com/office/drawing/2014/main" id="{91F7470B-15C0-31F5-4444-303F0D2CB5A6}"/>
              </a:ext>
            </a:extLst>
          </p:cNvPr>
          <p:cNvSpPr>
            <a:spLocks/>
          </p:cNvSpPr>
          <p:nvPr/>
        </p:nvSpPr>
        <p:spPr bwMode="auto">
          <a:xfrm>
            <a:off x="11369657" y="5067183"/>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C8ECD91-4363-BEDB-ACFE-D846540E4359}"/>
                  </a:ext>
                </a:extLst>
              </p:cNvPr>
              <p:cNvSpPr/>
              <p:nvPr/>
            </p:nvSpPr>
            <p:spPr>
              <a:xfrm>
                <a:off x="9731832" y="3185519"/>
                <a:ext cx="2412840" cy="369332"/>
              </a:xfrm>
              <a:prstGeom prst="rect">
                <a:avLst/>
              </a:prstGeom>
            </p:spPr>
            <p:txBody>
              <a:bodyPr wrap="none">
                <a:spAutoFit/>
              </a:bodyPr>
              <a:lstStyle/>
              <a:p>
                <a:r>
                  <a:rPr lang="en-GB" dirty="0">
                    <a:solidFill>
                      <a:srgbClr val="FFC000"/>
                    </a:solidFill>
                    <a:latin typeface="Helvetica" pitchFamily="2" charset="0"/>
                  </a:rPr>
                  <a:t>each move costs </a:t>
                </a:r>
                <a14:m>
                  <m:oMath xmlns:m="http://schemas.openxmlformats.org/officeDocument/2006/math">
                    <m:r>
                      <a:rPr lang="de-DE" dirty="0">
                        <a:solidFill>
                          <a:srgbClr val="FFC000"/>
                        </a:solidFill>
                        <a:latin typeface="Cambria Math" panose="02040503050406030204" pitchFamily="18" charset="0"/>
                      </a:rPr>
                      <m:t>0.04</m:t>
                    </m:r>
                  </m:oMath>
                </a14:m>
                <a:endParaRPr lang="en-GB" dirty="0">
                  <a:solidFill>
                    <a:srgbClr val="FFC000"/>
                  </a:solidFill>
                  <a:latin typeface="Helvetica" pitchFamily="2" charset="0"/>
                </a:endParaRPr>
              </a:p>
            </p:txBody>
          </p:sp>
        </mc:Choice>
        <mc:Fallback xmlns="">
          <p:sp>
            <p:nvSpPr>
              <p:cNvPr id="5" name="Rectangle 4">
                <a:extLst>
                  <a:ext uri="{FF2B5EF4-FFF2-40B4-BE49-F238E27FC236}">
                    <a16:creationId xmlns:a16="http://schemas.microsoft.com/office/drawing/2014/main" id="{8C8ECD91-4363-BEDB-ACFE-D846540E4359}"/>
                  </a:ext>
                </a:extLst>
              </p:cNvPr>
              <p:cNvSpPr>
                <a:spLocks noRot="1" noChangeAspect="1" noMove="1" noResize="1" noEditPoints="1" noAdjustHandles="1" noChangeArrowheads="1" noChangeShapeType="1" noTextEdit="1"/>
              </p:cNvSpPr>
              <p:nvPr/>
            </p:nvSpPr>
            <p:spPr>
              <a:xfrm>
                <a:off x="9731832" y="3185519"/>
                <a:ext cx="2412840" cy="369332"/>
              </a:xfrm>
              <a:prstGeom prst="rect">
                <a:avLst/>
              </a:prstGeom>
              <a:blipFill>
                <a:blip r:embed="rId8"/>
                <a:stretch>
                  <a:fillRect l="-2094" t="-10345" b="-27586"/>
                </a:stretch>
              </a:blipFill>
            </p:spPr>
            <p:txBody>
              <a:bodyPr/>
              <a:lstStyle/>
              <a:p>
                <a:r>
                  <a:rPr lang="en-DE">
                    <a:noFill/>
                  </a:rPr>
                  <a:t> </a:t>
                </a:r>
              </a:p>
            </p:txBody>
          </p:sp>
        </mc:Fallback>
      </mc:AlternateContent>
    </p:spTree>
    <p:extLst>
      <p:ext uri="{BB962C8B-B14F-4D97-AF65-F5344CB8AC3E}">
        <p14:creationId xmlns:p14="http://schemas.microsoft.com/office/powerpoint/2010/main" val="1737361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464E-3ACB-894E-94D4-19D08051AF90}"/>
              </a:ext>
            </a:extLst>
          </p:cNvPr>
          <p:cNvSpPr>
            <a:spLocks noGrp="1"/>
          </p:cNvSpPr>
          <p:nvPr>
            <p:ph type="title"/>
          </p:nvPr>
        </p:nvSpPr>
        <p:spPr/>
        <p:txBody>
          <a:bodyPr/>
          <a:lstStyle/>
          <a:p>
            <a:r>
              <a:rPr lang="en-GB" dirty="0"/>
              <a:t>Principle of MEU</a:t>
            </a:r>
          </a:p>
        </p:txBody>
      </p:sp>
      <p:sp>
        <p:nvSpPr>
          <p:cNvPr id="5" name="Footer Placeholder 4">
            <a:extLst>
              <a:ext uri="{FF2B5EF4-FFF2-40B4-BE49-F238E27FC236}">
                <a16:creationId xmlns:a16="http://schemas.microsoft.com/office/drawing/2014/main" id="{9FE6DE2F-C271-42DB-7E49-DC9A561F4FC7}"/>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C55FF57D-E474-546F-6224-A638E5617928}"/>
              </a:ext>
            </a:extLst>
          </p:cNvPr>
          <p:cNvSpPr>
            <a:spLocks noGrp="1"/>
          </p:cNvSpPr>
          <p:nvPr>
            <p:ph type="sldNum" sz="quarter" idx="11"/>
          </p:nvPr>
        </p:nvSpPr>
        <p:spPr/>
        <p:txBody>
          <a:bodyPr/>
          <a:lstStyle/>
          <a:p>
            <a:fld id="{67C9959E-8E6B-B04C-9955-EA096F41CA7A}" type="slidenum">
              <a:rPr lang="en-GB" smtClean="0"/>
              <a:t>36</a:t>
            </a:fld>
            <a:endParaRPr lang="en-GB"/>
          </a:p>
        </p:txBody>
      </p:sp>
      <p:sp>
        <p:nvSpPr>
          <p:cNvPr id="4" name="Date Placeholder 3">
            <a:extLst>
              <a:ext uri="{FF2B5EF4-FFF2-40B4-BE49-F238E27FC236}">
                <a16:creationId xmlns:a16="http://schemas.microsoft.com/office/drawing/2014/main" id="{E962D125-EDEA-8AE1-49CA-ADDABA6D6B77}"/>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ABC45A-7E2D-FD45-A237-91D21B688D58}"/>
                  </a:ext>
                </a:extLst>
              </p:cNvPr>
              <p:cNvSpPr>
                <a:spLocks noGrp="1"/>
              </p:cNvSpPr>
              <p:nvPr>
                <p:ph type="body" sz="quarter" idx="13"/>
              </p:nvPr>
            </p:nvSpPr>
            <p:spPr>
              <a:xfrm>
                <a:off x="407368" y="1332843"/>
                <a:ext cx="9461995" cy="4584266"/>
              </a:xfrm>
            </p:spPr>
            <p:txBody>
              <a:bodyPr/>
              <a:lstStyle/>
              <a:p>
                <a:r>
                  <a:rPr lang="en-GB" dirty="0">
                    <a:solidFill>
                      <a:schemeClr val="accent1"/>
                    </a:solidFill>
                  </a:rPr>
                  <a:t>Bellman equation: </a:t>
                </a:r>
              </a:p>
              <a:p>
                <a:pPr marL="258762"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𝐴</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r>
                                <a:rPr lang="de-DE" b="0" i="1" smtClean="0">
                                  <a:latin typeface="Cambria Math" panose="02040503050406030204" pitchFamily="18" charset="0"/>
                                </a:rPr>
                                <m:t>∈</m:t>
                              </m:r>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sub>
                            <m:sup/>
                            <m:e>
                              <m:r>
                                <a:rPr lang="en-GB" i="1">
                                  <a:latin typeface="Cambria Math" panose="02040503050406030204" pitchFamily="18" charset="0"/>
                                </a:rPr>
                                <m:t>𝑃</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r>
                                <a:rPr lang="en-GB" i="1">
                                  <a:latin typeface="Cambria Math" panose="02040503050406030204" pitchFamily="18" charset="0"/>
                                </a:rPr>
                                <m:t>𝑈</m:t>
                              </m:r>
                              <m:d>
                                <m:dPr>
                                  <m:ctrlPr>
                                    <a:rPr lang="en-GB"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d>
                            </m:e>
                          </m:nary>
                        </m:e>
                      </m:func>
                    </m:oMath>
                  </m:oMathPara>
                </a14:m>
                <a:endParaRPr lang="en-GB" dirty="0"/>
              </a:p>
              <a:p>
                <a:r>
                  <a:rPr lang="en-GB" dirty="0"/>
                  <a:t>Optimal policy: </a:t>
                </a:r>
              </a:p>
              <a:p>
                <a:pPr marL="258762" lvl="1" indent="0">
                  <a:buNone/>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𝜋</m:t>
                          </m:r>
                        </m:e>
                        <m:sup>
                          <m:r>
                            <a:rPr lang="en-GB" i="1">
                              <a:latin typeface="Cambria Math" panose="02040503050406030204" pitchFamily="18" charset="0"/>
                            </a:rPr>
                            <m:t>∗</m:t>
                          </m:r>
                        </m:sup>
                      </m:sSup>
                      <m:d>
                        <m:dPr>
                          <m:ctrlPr>
                            <a:rPr lang="en-GB"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en-GB" i="1">
                          <a:latin typeface="Cambria Math" panose="02040503050406030204" pitchFamily="18" charset="0"/>
                        </a:rPr>
                        <m:t>=</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argmax</m:t>
                              </m:r>
                            </m:e>
                            <m:lim>
                              <m:r>
                                <a:rPr lang="en-GB" i="1">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𝐴</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r>
                                <a:rPr lang="de-DE" b="0" i="1" smtClean="0">
                                  <a:latin typeface="Cambria Math" panose="02040503050406030204" pitchFamily="18" charset="0"/>
                                </a:rPr>
                                <m:t>∈</m:t>
                              </m:r>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r>
                                <a:rPr lang="en-GB" i="1">
                                  <a:latin typeface="Cambria Math" panose="02040503050406030204" pitchFamily="18" charset="0"/>
                                </a:rPr>
                                <m:t>𝑈</m:t>
                              </m:r>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m:oMathPara>
                </a14:m>
                <a:endParaRPr lang="en-GB" dirty="0"/>
              </a:p>
              <a:p>
                <a:pPr lvl="1"/>
                <a:r>
                  <a:rPr lang="en-GB" dirty="0"/>
                  <a:t>Bellman equation for </a:t>
                </a:r>
                <a14:m>
                  <m:oMath xmlns:m="http://schemas.openxmlformats.org/officeDocument/2006/math">
                    <m:d>
                      <m:dPr>
                        <m:begChr m:val="["/>
                        <m:endChr m:val="]"/>
                        <m:ctrlPr>
                          <a:rPr lang="en-GB" i="1">
                            <a:latin typeface="Cambria Math" panose="02040503050406030204" pitchFamily="18" charset="0"/>
                          </a:rPr>
                        </m:ctrlPr>
                      </m:dPr>
                      <m:e>
                        <m:r>
                          <a:rPr lang="de-DE" i="1">
                            <a:latin typeface="Cambria Math" panose="02040503050406030204" pitchFamily="18" charset="0"/>
                          </a:rPr>
                          <m:t>1</m:t>
                        </m:r>
                        <m:r>
                          <a:rPr lang="en-GB" i="1">
                            <a:latin typeface="Cambria Math" panose="02040503050406030204" pitchFamily="18" charset="0"/>
                          </a:rPr>
                          <m:t>,</m:t>
                        </m:r>
                        <m:r>
                          <a:rPr lang="de-DE" i="1">
                            <a:latin typeface="Cambria Math" panose="02040503050406030204" pitchFamily="18" charset="0"/>
                          </a:rPr>
                          <m:t>1</m:t>
                        </m:r>
                      </m:e>
                    </m:d>
                  </m:oMath>
                </a14:m>
                <a:r>
                  <a:rPr lang="de-DE" dirty="0"/>
                  <a:t> </a:t>
                </a:r>
                <a:r>
                  <a:rPr lang="en-GB" dirty="0">
                    <a:ea typeface="Cambria Math" panose="02040503050406030204" pitchFamily="18" charset="0"/>
                  </a:rPr>
                  <a:t>with </a:t>
                </a:r>
                <a14:m>
                  <m:oMath xmlns:m="http://schemas.openxmlformats.org/officeDocument/2006/math">
                    <m:r>
                      <a:rPr lang="en-GB" i="1">
                        <a:latin typeface="Cambria Math" panose="02040503050406030204" pitchFamily="18" charset="0"/>
                        <a:ea typeface="Cambria Math" panose="02040503050406030204" pitchFamily="18" charset="0"/>
                      </a:rPr>
                      <m:t>𝛾</m:t>
                    </m:r>
                    <m:r>
                      <a:rPr lang="en-GB" i="1">
                        <a:latin typeface="Cambria Math" panose="02040503050406030204" pitchFamily="18" charset="0"/>
                        <a:ea typeface="Cambria Math" panose="02040503050406030204" pitchFamily="18" charset="0"/>
                      </a:rPr>
                      <m:t>=1</m:t>
                    </m:r>
                  </m:oMath>
                </a14:m>
                <a:r>
                  <a:rPr lang="en-GB" dirty="0"/>
                  <a:t> as discount factor</a:t>
                </a:r>
              </a:p>
              <a:p>
                <a:pPr lvl="2"/>
                <a14:m>
                  <m:oMath xmlns:m="http://schemas.openxmlformats.org/officeDocument/2006/math">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m:t>
                        </m:r>
                        <m:r>
                          <a:rPr lang="en-GB" i="1">
                            <a:latin typeface="Cambria Math" panose="02040503050406030204" pitchFamily="18" charset="0"/>
                          </a:rPr>
                          <m:t>,</m:t>
                        </m:r>
                        <m:r>
                          <a:rPr lang="de-DE" i="1">
                            <a:latin typeface="Cambria Math" panose="02040503050406030204" pitchFamily="18" charset="0"/>
                          </a:rPr>
                          <m:t>1</m:t>
                        </m:r>
                      </m:e>
                    </m:d>
                    <m:r>
                      <a:rPr lang="de-DE" i="1">
                        <a:latin typeface="Cambria Math" panose="02040503050406030204" pitchFamily="18" charset="0"/>
                      </a:rPr>
                      <m:t>=−0.04+</m:t>
                    </m:r>
                    <m:r>
                      <a:rPr lang="de-DE" i="1">
                        <a:latin typeface="Cambria Math" panose="02040503050406030204" pitchFamily="18" charset="0"/>
                        <a:ea typeface="Cambria Math" panose="02040503050406030204" pitchFamily="18" charset="0"/>
                      </a:rPr>
                      <m:t>𝛾</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max</m:t>
                            </m:r>
                          </m:e>
                          <m:lim>
                            <m:r>
                              <a:rPr lang="de-DE" i="1">
                                <a:latin typeface="Cambria Math" panose="02040503050406030204" pitchFamily="18" charset="0"/>
                                <a:ea typeface="Cambria Math" panose="02040503050406030204" pitchFamily="18" charset="0"/>
                              </a:rPr>
                              <m:t>𝑈</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𝐿</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𝐷</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𝑅</m:t>
                            </m:r>
                          </m:lim>
                        </m:limLow>
                      </m:fName>
                      <m:e>
                        <m:r>
                          <a:rPr lang="de-DE" i="1">
                            <a:latin typeface="Cambria Math" panose="02040503050406030204" pitchFamily="18" charset="0"/>
                            <a:ea typeface="Cambria Math" panose="02040503050406030204" pitchFamily="18" charset="0"/>
                          </a:rPr>
                          <m:t> </m:t>
                        </m:r>
                      </m:e>
                    </m:func>
                  </m:oMath>
                </a14:m>
                <a:endParaRPr lang="en-GB" dirty="0"/>
              </a:p>
              <a:p>
                <a:pPr marL="258762" lvl="1" indent="0">
                  <a:buNone/>
                </a:pPr>
                <a:endParaRPr lang="en-GB" dirty="0"/>
              </a:p>
            </p:txBody>
          </p:sp>
        </mc:Choice>
        <mc:Fallback xmlns="">
          <p:sp>
            <p:nvSpPr>
              <p:cNvPr id="3" name="Content Placeholder 2">
                <a:extLst>
                  <a:ext uri="{FF2B5EF4-FFF2-40B4-BE49-F238E27FC236}">
                    <a16:creationId xmlns:a16="http://schemas.microsoft.com/office/drawing/2014/main" id="{A1ABC45A-7E2D-FD45-A237-91D21B688D58}"/>
                  </a:ext>
                </a:extLst>
              </p:cNvPr>
              <p:cNvSpPr>
                <a:spLocks noGrp="1" noRot="1" noChangeAspect="1" noMove="1" noResize="1" noEditPoints="1" noAdjustHandles="1" noChangeArrowheads="1" noChangeShapeType="1" noTextEdit="1"/>
              </p:cNvSpPr>
              <p:nvPr>
                <p:ph type="body" sz="quarter" idx="13"/>
              </p:nvPr>
            </p:nvSpPr>
            <p:spPr>
              <a:xfrm>
                <a:off x="407368" y="1332843"/>
                <a:ext cx="9461995" cy="4584266"/>
              </a:xfrm>
              <a:blipFill>
                <a:blip r:embed="rId2"/>
                <a:stretch>
                  <a:fillRect l="-1743" t="-2044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77C43D3-80F9-304F-B9B9-B13B150DEFA3}"/>
                  </a:ext>
                </a:extLst>
              </p:cNvPr>
              <p:cNvSpPr txBox="1"/>
              <p:nvPr/>
            </p:nvSpPr>
            <p:spPr>
              <a:xfrm>
                <a:off x="4727848" y="4602527"/>
                <a:ext cx="4537139" cy="1200329"/>
              </a:xfrm>
              <a:prstGeom prst="rect">
                <a:avLst/>
              </a:prstGeom>
              <a:noFill/>
            </p:spPr>
            <p:txBody>
              <a:bodyPr wrap="none" rtlCol="0">
                <a:spAutoFit/>
              </a:bodyPr>
              <a:lstStyle/>
              <a:p>
                <a:pPr>
                  <a:tabLst>
                    <a:tab pos="128588" algn="l"/>
                    <a:tab pos="3948113" algn="l"/>
                  </a:tabLst>
                </a:pPr>
                <a14:m>
                  <m:oMath xmlns:m="http://schemas.openxmlformats.org/officeDocument/2006/math">
                    <m:r>
                      <a:rPr lang="de-DE" i="1">
                        <a:latin typeface="Cambria Math" panose="02040503050406030204" pitchFamily="18" charset="0"/>
                      </a:rPr>
                      <m:t>{ 0.8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1,2</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2,1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m:t>
                    </m:r>
                  </m:oMath>
                </a14:m>
                <a:r>
                  <a:rPr lang="de-DE" i="1" dirty="0">
                    <a:latin typeface="Cambria Math" panose="02040503050406030204" pitchFamily="18" charset="0"/>
                  </a:rPr>
                  <a:t>	</a:t>
                </a:r>
                <a:r>
                  <a:rPr lang="de-DE" dirty="0">
                    <a:latin typeface="Helvetica" pitchFamily="2" charset="0"/>
                  </a:rPr>
                  <a:t>(U)</a:t>
                </a:r>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i="1">
                        <a:latin typeface="Cambria Math" panose="02040503050406030204" pitchFamily="18" charset="0"/>
                      </a:rPr>
                      <m:t>0.8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1,2</m:t>
                        </m:r>
                      </m:e>
                    </m:d>
                    <m:r>
                      <a:rPr lang="de-DE" i="1">
                        <a:latin typeface="Cambria Math" panose="02040503050406030204" pitchFamily="18" charset="0"/>
                      </a:rPr>
                      <m:t>,</m:t>
                    </m:r>
                  </m:oMath>
                </a14:m>
                <a:r>
                  <a:rPr lang="de-DE" i="1" dirty="0">
                    <a:latin typeface="Cambria Math" panose="02040503050406030204" pitchFamily="18" charset="0"/>
                  </a:rPr>
                  <a:t> 	</a:t>
                </a:r>
                <a:r>
                  <a:rPr lang="de-DE" dirty="0">
                    <a:latin typeface="Helvetica" pitchFamily="2" charset="0"/>
                  </a:rPr>
                  <a:t>(L)</a:t>
                </a:r>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i="1">
                        <a:latin typeface="Cambria Math" panose="02040503050406030204" pitchFamily="18" charset="0"/>
                      </a:rPr>
                      <m:t>0.8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2,1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m:t>
                    </m:r>
                  </m:oMath>
                </a14:m>
                <a:r>
                  <a:rPr lang="de-DE" i="1" dirty="0">
                    <a:latin typeface="Cambria Math" panose="02040503050406030204" pitchFamily="18" charset="0"/>
                  </a:rPr>
                  <a:t> 	</a:t>
                </a:r>
                <a:r>
                  <a:rPr lang="de-DE" dirty="0">
                    <a:latin typeface="Helvetica" pitchFamily="2" charset="0"/>
                  </a:rPr>
                  <a:t>(D)</a:t>
                </a:r>
                <a:br>
                  <a:rPr lang="de-DE" dirty="0">
                    <a:latin typeface="Helvetica" pitchFamily="2" charset="0"/>
                  </a:rPr>
                </a:br>
                <a:r>
                  <a:rPr lang="de-DE" dirty="0">
                    <a:latin typeface="Helvetica" pitchFamily="2" charset="0"/>
                  </a:rPr>
                  <a:t>	</a:t>
                </a:r>
                <a14:m>
                  <m:oMath xmlns:m="http://schemas.openxmlformats.org/officeDocument/2006/math">
                    <m:r>
                      <a:rPr lang="de-DE" i="1">
                        <a:latin typeface="Cambria Math" panose="02040503050406030204" pitchFamily="18" charset="0"/>
                      </a:rPr>
                      <m:t>0.8</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2,1</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1,2</m:t>
                        </m:r>
                      </m:e>
                    </m:d>
                    <m:r>
                      <a:rPr lang="de-DE" i="1">
                        <a:latin typeface="Cambria Math" panose="02040503050406030204" pitchFamily="18" charset="0"/>
                      </a:rPr>
                      <m:t>+0.1</m:t>
                    </m:r>
                    <m:r>
                      <a:rPr lang="de-DE" i="1">
                        <a:latin typeface="Cambria Math" panose="02040503050406030204" pitchFamily="18" charset="0"/>
                      </a:rPr>
                      <m:t>𝑈</m:t>
                    </m:r>
                    <m:d>
                      <m:dPr>
                        <m:ctrlPr>
                          <a:rPr lang="de-DE" i="1">
                            <a:latin typeface="Cambria Math" panose="02040503050406030204" pitchFamily="18" charset="0"/>
                          </a:rPr>
                        </m:ctrlPr>
                      </m:dPr>
                      <m:e>
                        <m:r>
                          <a:rPr lang="de-DE" i="1">
                            <a:latin typeface="Cambria Math" panose="02040503050406030204" pitchFamily="18" charset="0"/>
                          </a:rPr>
                          <m:t>1,1</m:t>
                        </m:r>
                      </m:e>
                    </m:d>
                    <m:r>
                      <a:rPr lang="de-DE" i="1">
                        <a:latin typeface="Cambria Math" panose="02040503050406030204" pitchFamily="18" charset="0"/>
                      </a:rPr>
                      <m:t>  }</m:t>
                    </m:r>
                  </m:oMath>
                </a14:m>
                <a:r>
                  <a:rPr lang="de-DE" i="1" dirty="0">
                    <a:latin typeface="Cambria Math" panose="02040503050406030204" pitchFamily="18" charset="0"/>
                  </a:rPr>
                  <a:t> 	</a:t>
                </a:r>
                <a:r>
                  <a:rPr lang="de-DE" dirty="0">
                    <a:latin typeface="Helvetica" pitchFamily="2" charset="0"/>
                  </a:rPr>
                  <a:t>(R)</a:t>
                </a:r>
                <a:endParaRPr lang="en-GB" dirty="0">
                  <a:latin typeface="Helvetica" pitchFamily="2" charset="0"/>
                </a:endParaRPr>
              </a:p>
            </p:txBody>
          </p:sp>
        </mc:Choice>
        <mc:Fallback xmlns="">
          <p:sp>
            <p:nvSpPr>
              <p:cNvPr id="7" name="TextBox 6">
                <a:extLst>
                  <a:ext uri="{FF2B5EF4-FFF2-40B4-BE49-F238E27FC236}">
                    <a16:creationId xmlns:a16="http://schemas.microsoft.com/office/drawing/2014/main" id="{277C43D3-80F9-304F-B9B9-B13B150DEFA3}"/>
                  </a:ext>
                </a:extLst>
              </p:cNvPr>
              <p:cNvSpPr txBox="1">
                <a:spLocks noRot="1" noChangeAspect="1" noMove="1" noResize="1" noEditPoints="1" noAdjustHandles="1" noChangeArrowheads="1" noChangeShapeType="1" noTextEdit="1"/>
              </p:cNvSpPr>
              <p:nvPr/>
            </p:nvSpPr>
            <p:spPr>
              <a:xfrm>
                <a:off x="4727848" y="4602527"/>
                <a:ext cx="4537139" cy="1200329"/>
              </a:xfrm>
              <a:prstGeom prst="rect">
                <a:avLst/>
              </a:prstGeom>
              <a:blipFill>
                <a:blip r:embed="rId3"/>
                <a:stretch>
                  <a:fillRect l="-559" t="-2105" b="-8421"/>
                </a:stretch>
              </a:blipFill>
            </p:spPr>
            <p:txBody>
              <a:bodyPr/>
              <a:lstStyle/>
              <a:p>
                <a:r>
                  <a:rPr lang="en-DE">
                    <a:noFill/>
                  </a:rPr>
                  <a:t> </a:t>
                </a:r>
              </a:p>
            </p:txBody>
          </p:sp>
        </mc:Fallback>
      </mc:AlternateContent>
      <p:grpSp>
        <p:nvGrpSpPr>
          <p:cNvPr id="27" name="Group 26">
            <a:extLst>
              <a:ext uri="{FF2B5EF4-FFF2-40B4-BE49-F238E27FC236}">
                <a16:creationId xmlns:a16="http://schemas.microsoft.com/office/drawing/2014/main" id="{AA63CDD9-D8F6-A5C5-6C57-F1A3BEEAB0A5}"/>
              </a:ext>
            </a:extLst>
          </p:cNvPr>
          <p:cNvGrpSpPr/>
          <p:nvPr/>
        </p:nvGrpSpPr>
        <p:grpSpPr>
          <a:xfrm>
            <a:off x="9020449" y="3720311"/>
            <a:ext cx="2806408" cy="2185072"/>
            <a:chOff x="542038" y="4165280"/>
            <a:chExt cx="2806408" cy="2185072"/>
          </a:xfrm>
        </p:grpSpPr>
        <p:grpSp>
          <p:nvGrpSpPr>
            <p:cNvPr id="28" name="Group 3">
              <a:extLst>
                <a:ext uri="{FF2B5EF4-FFF2-40B4-BE49-F238E27FC236}">
                  <a16:creationId xmlns:a16="http://schemas.microsoft.com/office/drawing/2014/main" id="{D95F7718-E706-B7AB-8522-DD12DC0D7CF1}"/>
                </a:ext>
              </a:extLst>
            </p:cNvPr>
            <p:cNvGrpSpPr>
              <a:grpSpLocks/>
            </p:cNvGrpSpPr>
            <p:nvPr/>
          </p:nvGrpSpPr>
          <p:grpSpPr bwMode="auto">
            <a:xfrm>
              <a:off x="910045" y="4165283"/>
              <a:ext cx="2438400" cy="1828800"/>
              <a:chOff x="960" y="1152"/>
              <a:chExt cx="1536" cy="1152"/>
            </a:xfrm>
          </p:grpSpPr>
          <p:sp>
            <p:nvSpPr>
              <p:cNvPr id="38" name="Rectangle 4">
                <a:extLst>
                  <a:ext uri="{FF2B5EF4-FFF2-40B4-BE49-F238E27FC236}">
                    <a16:creationId xmlns:a16="http://schemas.microsoft.com/office/drawing/2014/main" id="{C6E35BD5-9951-F9AB-0E8D-3333FDE1579B}"/>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9" name="Line 5">
                <a:extLst>
                  <a:ext uri="{FF2B5EF4-FFF2-40B4-BE49-F238E27FC236}">
                    <a16:creationId xmlns:a16="http://schemas.microsoft.com/office/drawing/2014/main" id="{97C4B84C-35BC-F902-60A2-9F23E580C698}"/>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0" name="Line 6">
                <a:extLst>
                  <a:ext uri="{FF2B5EF4-FFF2-40B4-BE49-F238E27FC236}">
                    <a16:creationId xmlns:a16="http://schemas.microsoft.com/office/drawing/2014/main" id="{F8AFF235-7145-30FD-7B33-C087E62FC83B}"/>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1" name="Line 7">
                <a:extLst>
                  <a:ext uri="{FF2B5EF4-FFF2-40B4-BE49-F238E27FC236}">
                    <a16:creationId xmlns:a16="http://schemas.microsoft.com/office/drawing/2014/main" id="{29BDC5EF-BFE6-5101-C825-1CCC40D0B4E4}"/>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2" name="Line 8">
                <a:extLst>
                  <a:ext uri="{FF2B5EF4-FFF2-40B4-BE49-F238E27FC236}">
                    <a16:creationId xmlns:a16="http://schemas.microsoft.com/office/drawing/2014/main" id="{923C6445-64BA-9AA1-0E26-497184524FE8}"/>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43" name="Line 9">
                <a:extLst>
                  <a:ext uri="{FF2B5EF4-FFF2-40B4-BE49-F238E27FC236}">
                    <a16:creationId xmlns:a16="http://schemas.microsoft.com/office/drawing/2014/main" id="{8CB75260-E188-805B-5D70-ECA57AB7A401}"/>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4" name="Rectangle 10">
                <a:extLst>
                  <a:ext uri="{FF2B5EF4-FFF2-40B4-BE49-F238E27FC236}">
                    <a16:creationId xmlns:a16="http://schemas.microsoft.com/office/drawing/2014/main" id="{199A9661-818C-11FC-A6CC-42DEB4C9E147}"/>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29" name="Rectangle 28">
              <a:extLst>
                <a:ext uri="{FF2B5EF4-FFF2-40B4-BE49-F238E27FC236}">
                  <a16:creationId xmlns:a16="http://schemas.microsoft.com/office/drawing/2014/main" id="{BB7D4EB4-9DC9-F4F6-AD71-6FA321C040C5}"/>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30" name="Text Box 18">
              <a:extLst>
                <a:ext uri="{FF2B5EF4-FFF2-40B4-BE49-F238E27FC236}">
                  <a16:creationId xmlns:a16="http://schemas.microsoft.com/office/drawing/2014/main" id="{DCA368F4-F5A2-61B7-4908-710C36DA7A11}"/>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2</a:t>
              </a:r>
            </a:p>
          </p:txBody>
        </p:sp>
        <p:sp>
          <p:nvSpPr>
            <p:cNvPr id="31" name="Text Box 19">
              <a:extLst>
                <a:ext uri="{FF2B5EF4-FFF2-40B4-BE49-F238E27FC236}">
                  <a16:creationId xmlns:a16="http://schemas.microsoft.com/office/drawing/2014/main" id="{F1649D14-627F-4897-AAC2-BDF0BF90CA80}"/>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32" name="Text Box 20">
              <a:extLst>
                <a:ext uri="{FF2B5EF4-FFF2-40B4-BE49-F238E27FC236}">
                  <a16:creationId xmlns:a16="http://schemas.microsoft.com/office/drawing/2014/main" id="{EEBBA548-96B4-2B63-3A7E-A957A1B99C8A}"/>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33" name="Text Box 21">
              <a:extLst>
                <a:ext uri="{FF2B5EF4-FFF2-40B4-BE49-F238E27FC236}">
                  <a16:creationId xmlns:a16="http://schemas.microsoft.com/office/drawing/2014/main" id="{6AA728A3-8A08-36C7-BB21-BB95E7BCABC7}"/>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4</a:t>
              </a:r>
            </a:p>
          </p:txBody>
        </p:sp>
        <p:sp>
          <p:nvSpPr>
            <p:cNvPr id="34" name="Text Box 22">
              <a:extLst>
                <a:ext uri="{FF2B5EF4-FFF2-40B4-BE49-F238E27FC236}">
                  <a16:creationId xmlns:a16="http://schemas.microsoft.com/office/drawing/2014/main" id="{6FB477F2-8739-CF97-B58C-987CB893A3B6}"/>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35" name="Text Box 23">
              <a:extLst>
                <a:ext uri="{FF2B5EF4-FFF2-40B4-BE49-F238E27FC236}">
                  <a16:creationId xmlns:a16="http://schemas.microsoft.com/office/drawing/2014/main" id="{E41FEEC8-C1FB-DAE0-F9A3-49852ABE2451}"/>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6" name="Text Box 24">
              <a:extLst>
                <a:ext uri="{FF2B5EF4-FFF2-40B4-BE49-F238E27FC236}">
                  <a16:creationId xmlns:a16="http://schemas.microsoft.com/office/drawing/2014/main" id="{6D2946E0-11C3-5234-6C08-92CEBAD6BA5C}"/>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37" name="Rectangle 36">
              <a:extLst>
                <a:ext uri="{FF2B5EF4-FFF2-40B4-BE49-F238E27FC236}">
                  <a16:creationId xmlns:a16="http://schemas.microsoft.com/office/drawing/2014/main" id="{6455647E-EBC3-B6FB-1734-34AB7B400A19}"/>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grpSp>
      <p:sp>
        <p:nvSpPr>
          <p:cNvPr id="45" name="TextBox 44">
            <a:extLst>
              <a:ext uri="{FF2B5EF4-FFF2-40B4-BE49-F238E27FC236}">
                <a16:creationId xmlns:a16="http://schemas.microsoft.com/office/drawing/2014/main" id="{4D113B91-5232-2526-794D-51041D7BDC44}"/>
              </a:ext>
            </a:extLst>
          </p:cNvPr>
          <p:cNvSpPr txBox="1"/>
          <p:nvPr/>
        </p:nvSpPr>
        <p:spPr>
          <a:xfrm>
            <a:off x="8526522" y="3185519"/>
            <a:ext cx="1197764"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latin typeface="Helvetica" pitchFamily="2" charset="0"/>
              </a:rPr>
              <a:t>U, D, L, R</a:t>
            </a:r>
          </a:p>
        </p:txBody>
      </p:sp>
      <p:grpSp>
        <p:nvGrpSpPr>
          <p:cNvPr id="47" name="Group 46">
            <a:extLst>
              <a:ext uri="{FF2B5EF4-FFF2-40B4-BE49-F238E27FC236}">
                <a16:creationId xmlns:a16="http://schemas.microsoft.com/office/drawing/2014/main" id="{CB1EEC43-F45A-7692-8676-E0120336AFA9}"/>
              </a:ext>
            </a:extLst>
          </p:cNvPr>
          <p:cNvGrpSpPr/>
          <p:nvPr/>
        </p:nvGrpSpPr>
        <p:grpSpPr>
          <a:xfrm>
            <a:off x="9591315" y="1665066"/>
            <a:ext cx="2053538" cy="1398002"/>
            <a:chOff x="8309267" y="2163125"/>
            <a:chExt cx="2053538" cy="1398002"/>
          </a:xfrm>
        </p:grpSpPr>
        <p:sp>
          <p:nvSpPr>
            <p:cNvPr id="48" name="Rectangle 47">
              <a:extLst>
                <a:ext uri="{FF2B5EF4-FFF2-40B4-BE49-F238E27FC236}">
                  <a16:creationId xmlns:a16="http://schemas.microsoft.com/office/drawing/2014/main" id="{06DD80C3-333F-BBE2-2BE4-1A917C0707A0}"/>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latin typeface="Helvetica" pitchFamily="2" charset="0"/>
                </a:rPr>
                <a:t>↑</a:t>
              </a:r>
              <a:endParaRPr lang="en-DE" dirty="0">
                <a:latin typeface="Helvetica" pitchFamily="2" charset="0"/>
              </a:endParaRPr>
            </a:p>
          </p:txBody>
        </p:sp>
        <p:sp>
          <p:nvSpPr>
            <p:cNvPr id="49" name="Up Arrow 48">
              <a:extLst>
                <a:ext uri="{FF2B5EF4-FFF2-40B4-BE49-F238E27FC236}">
                  <a16:creationId xmlns:a16="http://schemas.microsoft.com/office/drawing/2014/main" id="{ED0D3276-18A6-C206-EB94-8E8971820E71}"/>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p:sp>
          <p:nvSpPr>
            <p:cNvPr id="50" name="Left-right Arrow 49">
              <a:extLst>
                <a:ext uri="{FF2B5EF4-FFF2-40B4-BE49-F238E27FC236}">
                  <a16:creationId xmlns:a16="http://schemas.microsoft.com/office/drawing/2014/main" id="{767D26AE-B71C-38C5-779D-A2D5E53A997D}"/>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BD5A5F5F-DD47-2EE0-F050-E02E12E62124}"/>
                    </a:ext>
                  </a:extLst>
                </p:cNvPr>
                <p:cNvSpPr txBox="1"/>
                <p:nvPr/>
              </p:nvSpPr>
              <p:spPr>
                <a:xfrm>
                  <a:off x="9062219" y="2163125"/>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latin typeface="Helvetica" pitchFamily="2" charset="0"/>
                  </a:endParaRPr>
                </a:p>
              </p:txBody>
            </p:sp>
          </mc:Choice>
          <mc:Fallback xmlns="">
            <p:sp>
              <p:nvSpPr>
                <p:cNvPr id="51" name="TextBox 50">
                  <a:extLst>
                    <a:ext uri="{FF2B5EF4-FFF2-40B4-BE49-F238E27FC236}">
                      <a16:creationId xmlns:a16="http://schemas.microsoft.com/office/drawing/2014/main" id="{BD5A5F5F-DD47-2EE0-F050-E02E12E62124}"/>
                    </a:ext>
                  </a:extLst>
                </p:cNvPr>
                <p:cNvSpPr txBox="1">
                  <a:spLocks noRot="1" noChangeAspect="1" noMove="1" noResize="1" noEditPoints="1" noAdjustHandles="1" noChangeArrowheads="1" noChangeShapeType="1" noTextEdit="1"/>
                </p:cNvSpPr>
                <p:nvPr/>
              </p:nvSpPr>
              <p:spPr>
                <a:xfrm>
                  <a:off x="9062219" y="2163125"/>
                  <a:ext cx="553357" cy="36933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DDA7027-9789-274D-4361-F01CE65E787B}"/>
                    </a:ext>
                  </a:extLst>
                </p:cNvPr>
                <p:cNvSpPr txBox="1"/>
                <p:nvPr/>
              </p:nvSpPr>
              <p:spPr>
                <a:xfrm>
                  <a:off x="8309267"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52" name="TextBox 51">
                  <a:extLst>
                    <a:ext uri="{FF2B5EF4-FFF2-40B4-BE49-F238E27FC236}">
                      <a16:creationId xmlns:a16="http://schemas.microsoft.com/office/drawing/2014/main" id="{CDDA7027-9789-274D-4361-F01CE65E787B}"/>
                    </a:ext>
                  </a:extLst>
                </p:cNvPr>
                <p:cNvSpPr txBox="1">
                  <a:spLocks noRot="1" noChangeAspect="1" noMove="1" noResize="1" noEditPoints="1" noAdjustHandles="1" noChangeArrowheads="1" noChangeShapeType="1" noTextEdit="1"/>
                </p:cNvSpPr>
                <p:nvPr/>
              </p:nvSpPr>
              <p:spPr>
                <a:xfrm>
                  <a:off x="8309267" y="2829140"/>
                  <a:ext cx="553357" cy="369332"/>
                </a:xfrm>
                <a:prstGeom prst="rect">
                  <a:avLst/>
                </a:prstGeom>
                <a:blipFill>
                  <a:blip r:embed="rId6"/>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E3B93ED3-D1AF-2D58-F9B7-C6C32F1EEDE3}"/>
                    </a:ext>
                  </a:extLst>
                </p:cNvPr>
                <p:cNvSpPr txBox="1"/>
                <p:nvPr/>
              </p:nvSpPr>
              <p:spPr>
                <a:xfrm>
                  <a:off x="9809448"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53" name="TextBox 52">
                  <a:extLst>
                    <a:ext uri="{FF2B5EF4-FFF2-40B4-BE49-F238E27FC236}">
                      <a16:creationId xmlns:a16="http://schemas.microsoft.com/office/drawing/2014/main" id="{E3B93ED3-D1AF-2D58-F9B7-C6C32F1EEDE3}"/>
                    </a:ext>
                  </a:extLst>
                </p:cNvPr>
                <p:cNvSpPr txBox="1">
                  <a:spLocks noRot="1" noChangeAspect="1" noMove="1" noResize="1" noEditPoints="1" noAdjustHandles="1" noChangeArrowheads="1" noChangeShapeType="1" noTextEdit="1"/>
                </p:cNvSpPr>
                <p:nvPr/>
              </p:nvSpPr>
              <p:spPr>
                <a:xfrm>
                  <a:off x="9809448" y="2829140"/>
                  <a:ext cx="553357" cy="369332"/>
                </a:xfrm>
                <a:prstGeom prst="rect">
                  <a:avLst/>
                </a:prstGeom>
                <a:blipFill>
                  <a:blip r:embed="rId7"/>
                  <a:stretch>
                    <a:fillRect/>
                  </a:stretch>
                </a:blipFill>
              </p:spPr>
              <p:txBody>
                <a:bodyPr/>
                <a:lstStyle/>
                <a:p>
                  <a:r>
                    <a:rPr lang="en-DE">
                      <a:noFill/>
                    </a:rPr>
                    <a:t> </a:t>
                  </a:r>
                </a:p>
              </p:txBody>
            </p:sp>
          </mc:Fallback>
        </mc:AlternateContent>
      </p:gr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A446199-0BF6-2791-E3E1-D9F6A9B2F31E}"/>
                  </a:ext>
                </a:extLst>
              </p:cNvPr>
              <p:cNvSpPr/>
              <p:nvPr/>
            </p:nvSpPr>
            <p:spPr>
              <a:xfrm>
                <a:off x="9731832" y="3185519"/>
                <a:ext cx="2412840" cy="369332"/>
              </a:xfrm>
              <a:prstGeom prst="rect">
                <a:avLst/>
              </a:prstGeom>
            </p:spPr>
            <p:txBody>
              <a:bodyPr wrap="none">
                <a:spAutoFit/>
              </a:bodyPr>
              <a:lstStyle/>
              <a:p>
                <a:r>
                  <a:rPr lang="en-GB" dirty="0">
                    <a:solidFill>
                      <a:srgbClr val="FFC000"/>
                    </a:solidFill>
                    <a:latin typeface="Helvetica" pitchFamily="2" charset="0"/>
                  </a:rPr>
                  <a:t>each move costs </a:t>
                </a:r>
                <a14:m>
                  <m:oMath xmlns:m="http://schemas.openxmlformats.org/officeDocument/2006/math">
                    <m:r>
                      <a:rPr lang="de-DE" dirty="0">
                        <a:solidFill>
                          <a:srgbClr val="FFC000"/>
                        </a:solidFill>
                        <a:latin typeface="Cambria Math" panose="02040503050406030204" pitchFamily="18" charset="0"/>
                      </a:rPr>
                      <m:t>0.04</m:t>
                    </m:r>
                  </m:oMath>
                </a14:m>
                <a:endParaRPr lang="en-GB" dirty="0">
                  <a:solidFill>
                    <a:srgbClr val="FFC000"/>
                  </a:solidFill>
                  <a:latin typeface="Helvetica" pitchFamily="2" charset="0"/>
                </a:endParaRPr>
              </a:p>
            </p:txBody>
          </p:sp>
        </mc:Choice>
        <mc:Fallback xmlns="">
          <p:sp>
            <p:nvSpPr>
              <p:cNvPr id="8" name="Rectangle 7">
                <a:extLst>
                  <a:ext uri="{FF2B5EF4-FFF2-40B4-BE49-F238E27FC236}">
                    <a16:creationId xmlns:a16="http://schemas.microsoft.com/office/drawing/2014/main" id="{3A446199-0BF6-2791-E3E1-D9F6A9B2F31E}"/>
                  </a:ext>
                </a:extLst>
              </p:cNvPr>
              <p:cNvSpPr>
                <a:spLocks noRot="1" noChangeAspect="1" noMove="1" noResize="1" noEditPoints="1" noAdjustHandles="1" noChangeArrowheads="1" noChangeShapeType="1" noTextEdit="1"/>
              </p:cNvSpPr>
              <p:nvPr/>
            </p:nvSpPr>
            <p:spPr>
              <a:xfrm>
                <a:off x="9731832" y="3185519"/>
                <a:ext cx="2412840" cy="369332"/>
              </a:xfrm>
              <a:prstGeom prst="rect">
                <a:avLst/>
              </a:prstGeom>
              <a:blipFill>
                <a:blip r:embed="rId8"/>
                <a:stretch>
                  <a:fillRect l="-2094" t="-10345" b="-27586"/>
                </a:stretch>
              </a:blipFill>
            </p:spPr>
            <p:txBody>
              <a:bodyPr/>
              <a:lstStyle/>
              <a:p>
                <a:r>
                  <a:rPr lang="en-DE">
                    <a:noFill/>
                  </a:rPr>
                  <a:t> </a:t>
                </a:r>
              </a:p>
            </p:txBody>
          </p:sp>
        </mc:Fallback>
      </mc:AlternateContent>
    </p:spTree>
    <p:extLst>
      <p:ext uri="{BB962C8B-B14F-4D97-AF65-F5344CB8AC3E}">
        <p14:creationId xmlns:p14="http://schemas.microsoft.com/office/powerpoint/2010/main" val="206518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Value Iteration</a:t>
            </a:r>
          </a:p>
        </p:txBody>
      </p:sp>
      <p:sp>
        <p:nvSpPr>
          <p:cNvPr id="4" name="Footer Placeholder 3">
            <a:extLst>
              <a:ext uri="{FF2B5EF4-FFF2-40B4-BE49-F238E27FC236}">
                <a16:creationId xmlns:a16="http://schemas.microsoft.com/office/drawing/2014/main" id="{C544EEC2-DC9D-1A71-5780-B185262752A1}"/>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61C299FA-DA5A-3E48-B96B-4A402BD914CB}"/>
              </a:ext>
            </a:extLst>
          </p:cNvPr>
          <p:cNvSpPr>
            <a:spLocks noGrp="1"/>
          </p:cNvSpPr>
          <p:nvPr>
            <p:ph type="sldNum" sz="quarter" idx="11"/>
          </p:nvPr>
        </p:nvSpPr>
        <p:spPr/>
        <p:txBody>
          <a:bodyPr/>
          <a:lstStyle/>
          <a:p>
            <a:fld id="{67C9959E-8E6B-B04C-9955-EA096F41CA7A}" type="slidenum">
              <a:rPr lang="en-GB" smtClean="0"/>
              <a:t>37</a:t>
            </a:fld>
            <a:endParaRPr lang="en-GB"/>
          </a:p>
        </p:txBody>
      </p:sp>
      <p:sp>
        <p:nvSpPr>
          <p:cNvPr id="2" name="Date Placeholder 1">
            <a:extLst>
              <a:ext uri="{FF2B5EF4-FFF2-40B4-BE49-F238E27FC236}">
                <a16:creationId xmlns:a16="http://schemas.microsoft.com/office/drawing/2014/main" id="{8BE763CA-3DB1-80D3-4901-F2F883E7CA6D}"/>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72706" name="Rectangle 3"/>
              <p:cNvSpPr>
                <a:spLocks noGrp="1" noChangeArrowheads="1"/>
              </p:cNvSpPr>
              <p:nvPr>
                <p:ph type="body" sz="quarter" idx="13"/>
              </p:nvPr>
            </p:nvSpPr>
            <p:spPr>
              <a:xfrm>
                <a:off x="479376" y="1332843"/>
                <a:ext cx="8917822" cy="4584266"/>
              </a:xfrm>
            </p:spPr>
            <p:txBody>
              <a:bodyPr>
                <a:normAutofit/>
              </a:bodyPr>
              <a:lstStyle/>
              <a:p>
                <a:r>
                  <a:rPr lang="en-GB" dirty="0"/>
                  <a:t>Initialise the utility of each non-terminal state </a:t>
                </a:r>
                <a14:m>
                  <m:oMath xmlns:m="http://schemas.openxmlformats.org/officeDocument/2006/math">
                    <m:r>
                      <a:rPr lang="de-DE" b="0" i="1" smtClean="0">
                        <a:latin typeface="Cambria Math" panose="02040503050406030204" pitchFamily="18" charset="0"/>
                      </a:rPr>
                      <m:t>𝑠</m:t>
                    </m:r>
                  </m:oMath>
                </a14:m>
                <a:r>
                  <a:rPr lang="en-GB" dirty="0"/>
                  <a:t> to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0</m:t>
                            </m:r>
                          </m:e>
                        </m:d>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=0</m:t>
                    </m:r>
                  </m:oMath>
                </a14:m>
                <a:endParaRPr lang="en-GB" dirty="0"/>
              </a:p>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marL="258503" lvl="1" indent="0">
                  <a:buNone/>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r>
                                <a:rPr lang="de-DE" b="0" i="1" smtClean="0">
                                  <a:latin typeface="Cambria Math" panose="02040503050406030204" pitchFamily="18" charset="0"/>
                                </a:rPr>
                                <m:t>+1</m:t>
                              </m:r>
                            </m:e>
                          </m:d>
                        </m:sup>
                      </m:sSup>
                      <m:d>
                        <m:dPr>
                          <m:ctrlPr>
                            <a:rPr lang="en-GB" i="1" smtClean="0">
                              <a:latin typeface="Cambria Math" panose="02040503050406030204" pitchFamily="18" charset="0"/>
                            </a:rPr>
                          </m:ctrlPr>
                        </m:dPr>
                        <m:e>
                          <m:r>
                            <a:rPr lang="de-DE" b="0" i="1" smtClean="0">
                              <a:latin typeface="Cambria Math" panose="02040503050406030204" pitchFamily="18" charset="0"/>
                            </a:rPr>
                            <m:t>𝑠</m:t>
                          </m:r>
                        </m:e>
                      </m:d>
                      <m:r>
                        <a:rPr lang="en-GB"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b="0" i="1" smtClean="0">
                              <a:latin typeface="Cambria Math" panose="02040503050406030204" pitchFamily="18" charset="0"/>
                            </a:rPr>
                          </m:ctrlPr>
                        </m:funcPr>
                        <m:fName>
                          <m:limLow>
                            <m:limLowPr>
                              <m:ctrlPr>
                                <a:rPr lang="en-GB" b="0" i="1" smtClean="0">
                                  <a:latin typeface="Cambria Math" panose="02040503050406030204" pitchFamily="18" charset="0"/>
                                </a:rPr>
                              </m:ctrlPr>
                            </m:limLowPr>
                            <m:e>
                              <m:r>
                                <m:rPr>
                                  <m:sty m:val="p"/>
                                </m:rPr>
                                <a:rPr lang="en-GB" i="0">
                                  <a:latin typeface="Cambria Math" panose="02040503050406030204" pitchFamily="18" charset="0"/>
                                </a:rPr>
                                <m:t>max</m:t>
                              </m:r>
                            </m:e>
                            <m:lim>
                              <m:r>
                                <a:rPr lang="en-GB"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𝐴</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lim>
                          </m:limLow>
                        </m:fName>
                        <m:e>
                          <m:nary>
                            <m:naryPr>
                              <m:chr m:val="∑"/>
                              <m:supHide m:val="on"/>
                              <m:ctrlPr>
                                <a:rPr lang="en-GB" i="1" smtClean="0">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r>
                                <a:rPr lang="de-DE" b="0" i="1" smtClean="0">
                                  <a:latin typeface="Cambria Math" panose="02040503050406030204" pitchFamily="18" charset="0"/>
                                </a:rPr>
                                <m:t>∈</m:t>
                              </m:r>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m:oMathPara>
                </a14:m>
                <a:endParaRPr lang="en-GB" dirty="0"/>
              </a:p>
              <a:p>
                <a:pPr lvl="1"/>
                <a:r>
                  <a:rPr lang="en-GB" dirty="0"/>
                  <a:t>So called </a:t>
                </a:r>
                <a:r>
                  <a:rPr lang="en-GB" dirty="0">
                    <a:solidFill>
                      <a:schemeClr val="accent1"/>
                    </a:solidFill>
                  </a:rPr>
                  <a:t>Bellman update</a:t>
                </a:r>
              </a:p>
              <a:p>
                <a:pPr lvl="2"/>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type="body" sz="quarter" idx="13"/>
              </p:nvPr>
            </p:nvSpPr>
            <p:spPr>
              <a:xfrm>
                <a:off x="479376" y="1332843"/>
                <a:ext cx="8917822" cy="4584266"/>
              </a:xfrm>
              <a:blipFill>
                <a:blip r:embed="rId3"/>
                <a:stretch>
                  <a:fillRect l="-1705" t="-10497"/>
                </a:stretch>
              </a:blipFill>
            </p:spPr>
            <p:txBody>
              <a:bodyPr/>
              <a:lstStyle/>
              <a:p>
                <a:r>
                  <a:rPr lang="en-DE">
                    <a:noFill/>
                  </a:rPr>
                  <a:t> </a:t>
                </a:r>
              </a:p>
            </p:txBody>
          </p:sp>
        </mc:Fallback>
      </mc:AlternateContent>
      <p:grpSp>
        <p:nvGrpSpPr>
          <p:cNvPr id="5" name="Group 4">
            <a:extLst>
              <a:ext uri="{FF2B5EF4-FFF2-40B4-BE49-F238E27FC236}">
                <a16:creationId xmlns:a16="http://schemas.microsoft.com/office/drawing/2014/main" id="{32B36484-5932-9F47-9144-EA1041C0696D}"/>
              </a:ext>
            </a:extLst>
          </p:cNvPr>
          <p:cNvGrpSpPr/>
          <p:nvPr/>
        </p:nvGrpSpPr>
        <p:grpSpPr>
          <a:xfrm>
            <a:off x="9025267" y="3701598"/>
            <a:ext cx="2806408" cy="2204314"/>
            <a:chOff x="542038" y="4146038"/>
            <a:chExt cx="2806408" cy="2204314"/>
          </a:xfrm>
        </p:grpSpPr>
        <p:grpSp>
          <p:nvGrpSpPr>
            <p:cNvPr id="25" name="Group 3">
              <a:extLst>
                <a:ext uri="{FF2B5EF4-FFF2-40B4-BE49-F238E27FC236}">
                  <a16:creationId xmlns:a16="http://schemas.microsoft.com/office/drawing/2014/main" id="{0CA35BA5-97C3-7846-8644-E47789415A17}"/>
                </a:ext>
              </a:extLst>
            </p:cNvPr>
            <p:cNvGrpSpPr>
              <a:grpSpLocks/>
            </p:cNvGrpSpPr>
            <p:nvPr/>
          </p:nvGrpSpPr>
          <p:grpSpPr bwMode="auto">
            <a:xfrm>
              <a:off x="910045" y="4165283"/>
              <a:ext cx="2438400" cy="1828800"/>
              <a:chOff x="960" y="1152"/>
              <a:chExt cx="1536" cy="1152"/>
            </a:xfrm>
          </p:grpSpPr>
          <p:sp>
            <p:nvSpPr>
              <p:cNvPr id="26" name="Rectangle 4">
                <a:extLst>
                  <a:ext uri="{FF2B5EF4-FFF2-40B4-BE49-F238E27FC236}">
                    <a16:creationId xmlns:a16="http://schemas.microsoft.com/office/drawing/2014/main" id="{B94E0B8F-FDE9-3841-91C8-B52E4DCEA4BA}"/>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7" name="Line 5">
                <a:extLst>
                  <a:ext uri="{FF2B5EF4-FFF2-40B4-BE49-F238E27FC236}">
                    <a16:creationId xmlns:a16="http://schemas.microsoft.com/office/drawing/2014/main" id="{417599F4-9C6E-8745-B1E6-EA3F2984F0B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8" name="Line 6">
                <a:extLst>
                  <a:ext uri="{FF2B5EF4-FFF2-40B4-BE49-F238E27FC236}">
                    <a16:creationId xmlns:a16="http://schemas.microsoft.com/office/drawing/2014/main" id="{3BADA4AF-739E-2F41-BBC3-37D50B238BB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9" name="Line 7">
                <a:extLst>
                  <a:ext uri="{FF2B5EF4-FFF2-40B4-BE49-F238E27FC236}">
                    <a16:creationId xmlns:a16="http://schemas.microsoft.com/office/drawing/2014/main" id="{92D88B60-EA76-C14A-ACE5-9E02D908C68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0" name="Line 8">
                <a:extLst>
                  <a:ext uri="{FF2B5EF4-FFF2-40B4-BE49-F238E27FC236}">
                    <a16:creationId xmlns:a16="http://schemas.microsoft.com/office/drawing/2014/main" id="{76C98C03-2A3F-DD4B-ACA8-D1795E957B49}"/>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1" name="Line 9">
                <a:extLst>
                  <a:ext uri="{FF2B5EF4-FFF2-40B4-BE49-F238E27FC236}">
                    <a16:creationId xmlns:a16="http://schemas.microsoft.com/office/drawing/2014/main" id="{3E1F13D8-11A9-7445-B983-94F1E556A54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2" name="Rectangle 10">
                <a:extLst>
                  <a:ext uri="{FF2B5EF4-FFF2-40B4-BE49-F238E27FC236}">
                    <a16:creationId xmlns:a16="http://schemas.microsoft.com/office/drawing/2014/main" id="{114841AD-59F4-0A41-9D5B-E71E65C41805}"/>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33" name="Rectangle 32">
              <a:extLst>
                <a:ext uri="{FF2B5EF4-FFF2-40B4-BE49-F238E27FC236}">
                  <a16:creationId xmlns:a16="http://schemas.microsoft.com/office/drawing/2014/main" id="{50318F48-704D-6146-ADF5-2E014B2B9AD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sz="1400" i="1" dirty="0">
                <a:solidFill>
                  <a:schemeClr val="accent6"/>
                </a:solidFill>
                <a:latin typeface="Calibri" panose="020F0502020204030204" pitchFamily="34" charset="0"/>
                <a:cs typeface="Calibri" panose="020F0502020204030204" pitchFamily="34" charset="0"/>
              </a:endParaRPr>
            </a:p>
          </p:txBody>
        </p:sp>
        <p:sp>
          <p:nvSpPr>
            <p:cNvPr id="34" name="Text Box 18">
              <a:extLst>
                <a:ext uri="{FF2B5EF4-FFF2-40B4-BE49-F238E27FC236}">
                  <a16:creationId xmlns:a16="http://schemas.microsoft.com/office/drawing/2014/main" id="{D86424CC-5059-934B-B5D0-3A15A1E44860}"/>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5" name="Text Box 19">
              <a:extLst>
                <a:ext uri="{FF2B5EF4-FFF2-40B4-BE49-F238E27FC236}">
                  <a16:creationId xmlns:a16="http://schemas.microsoft.com/office/drawing/2014/main" id="{91ABC589-752E-F042-875F-9604B1BEB85C}"/>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36" name="Text Box 20">
              <a:extLst>
                <a:ext uri="{FF2B5EF4-FFF2-40B4-BE49-F238E27FC236}">
                  <a16:creationId xmlns:a16="http://schemas.microsoft.com/office/drawing/2014/main" id="{141D901D-3135-544A-B8B3-D742FCF3E847}"/>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37" name="Text Box 21">
              <a:extLst>
                <a:ext uri="{FF2B5EF4-FFF2-40B4-BE49-F238E27FC236}">
                  <a16:creationId xmlns:a16="http://schemas.microsoft.com/office/drawing/2014/main" id="{9F6F3579-B288-FB4E-9023-99214D932590}"/>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38" name="Text Box 22">
              <a:extLst>
                <a:ext uri="{FF2B5EF4-FFF2-40B4-BE49-F238E27FC236}">
                  <a16:creationId xmlns:a16="http://schemas.microsoft.com/office/drawing/2014/main" id="{84BDF68B-0A8C-B34C-92FC-3CC35DB4C680}"/>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39" name="Text Box 23">
              <a:extLst>
                <a:ext uri="{FF2B5EF4-FFF2-40B4-BE49-F238E27FC236}">
                  <a16:creationId xmlns:a16="http://schemas.microsoft.com/office/drawing/2014/main" id="{1F985C6C-2E74-684D-B557-05EB60214C4A}"/>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0" name="Text Box 24">
              <a:extLst>
                <a:ext uri="{FF2B5EF4-FFF2-40B4-BE49-F238E27FC236}">
                  <a16:creationId xmlns:a16="http://schemas.microsoft.com/office/drawing/2014/main" id="{92E8C1BE-E1DC-7749-83C7-DD0C153794DC}"/>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41" name="Rectangle 40">
              <a:extLst>
                <a:ext uri="{FF2B5EF4-FFF2-40B4-BE49-F238E27FC236}">
                  <a16:creationId xmlns:a16="http://schemas.microsoft.com/office/drawing/2014/main" id="{96A3647B-5CF9-1540-8817-2D7ABE1E224A}"/>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C80576A-D9F0-6C42-BA02-2C7C79359289}"/>
                </a:ext>
              </a:extLst>
            </p:cNvPr>
            <p:cNvSpPr txBox="1"/>
            <p:nvPr/>
          </p:nvSpPr>
          <p:spPr>
            <a:xfrm>
              <a:off x="1085726" y="4151533"/>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1" name="TextBox 50">
              <a:extLst>
                <a:ext uri="{FF2B5EF4-FFF2-40B4-BE49-F238E27FC236}">
                  <a16:creationId xmlns:a16="http://schemas.microsoft.com/office/drawing/2014/main" id="{948841E4-1F03-164E-ADDC-C624D27EFAA6}"/>
                </a:ext>
              </a:extLst>
            </p:cNvPr>
            <p:cNvSpPr txBox="1"/>
            <p:nvPr/>
          </p:nvSpPr>
          <p:spPr>
            <a:xfrm>
              <a:off x="1668808" y="4146038"/>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2" name="TextBox 51">
              <a:extLst>
                <a:ext uri="{FF2B5EF4-FFF2-40B4-BE49-F238E27FC236}">
                  <a16:creationId xmlns:a16="http://schemas.microsoft.com/office/drawing/2014/main" id="{D0A841BF-5B41-1441-9FE7-0818FAACE436}"/>
                </a:ext>
              </a:extLst>
            </p:cNvPr>
            <p:cNvSpPr txBox="1"/>
            <p:nvPr/>
          </p:nvSpPr>
          <p:spPr>
            <a:xfrm>
              <a:off x="2305121" y="414798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3" name="TextBox 52">
              <a:extLst>
                <a:ext uri="{FF2B5EF4-FFF2-40B4-BE49-F238E27FC236}">
                  <a16:creationId xmlns:a16="http://schemas.microsoft.com/office/drawing/2014/main" id="{39693E5C-4CE5-F240-AA4E-99CC8CEBF74D}"/>
                </a:ext>
              </a:extLst>
            </p:cNvPr>
            <p:cNvSpPr txBox="1"/>
            <p:nvPr/>
          </p:nvSpPr>
          <p:spPr>
            <a:xfrm>
              <a:off x="1084502" y="5334434"/>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4" name="TextBox 53">
              <a:extLst>
                <a:ext uri="{FF2B5EF4-FFF2-40B4-BE49-F238E27FC236}">
                  <a16:creationId xmlns:a16="http://schemas.microsoft.com/office/drawing/2014/main" id="{0506F49D-5975-A440-8914-164BFAB24DA0}"/>
                </a:ext>
              </a:extLst>
            </p:cNvPr>
            <p:cNvSpPr txBox="1"/>
            <p:nvPr/>
          </p:nvSpPr>
          <p:spPr>
            <a:xfrm>
              <a:off x="1667584"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5" name="TextBox 54">
              <a:extLst>
                <a:ext uri="{FF2B5EF4-FFF2-40B4-BE49-F238E27FC236}">
                  <a16:creationId xmlns:a16="http://schemas.microsoft.com/office/drawing/2014/main" id="{3672ECA9-1BAB-1548-BE94-E333F2A79145}"/>
                </a:ext>
              </a:extLst>
            </p:cNvPr>
            <p:cNvSpPr txBox="1"/>
            <p:nvPr/>
          </p:nvSpPr>
          <p:spPr>
            <a:xfrm>
              <a:off x="2303897" y="5330890"/>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6" name="TextBox 55">
              <a:extLst>
                <a:ext uri="{FF2B5EF4-FFF2-40B4-BE49-F238E27FC236}">
                  <a16:creationId xmlns:a16="http://schemas.microsoft.com/office/drawing/2014/main" id="{7F86327F-BE8B-7345-A6EC-ED092D3B919D}"/>
                </a:ext>
              </a:extLst>
            </p:cNvPr>
            <p:cNvSpPr txBox="1"/>
            <p:nvPr/>
          </p:nvSpPr>
          <p:spPr>
            <a:xfrm>
              <a:off x="1084502" y="4747945"/>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7" name="TextBox 56">
              <a:extLst>
                <a:ext uri="{FF2B5EF4-FFF2-40B4-BE49-F238E27FC236}">
                  <a16:creationId xmlns:a16="http://schemas.microsoft.com/office/drawing/2014/main" id="{FA8491F3-4B4B-1F4E-B5E0-DF30BC145B51}"/>
                </a:ext>
              </a:extLst>
            </p:cNvPr>
            <p:cNvSpPr txBox="1"/>
            <p:nvPr/>
          </p:nvSpPr>
          <p:spPr>
            <a:xfrm>
              <a:off x="2895917"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58" name="TextBox 57">
              <a:extLst>
                <a:ext uri="{FF2B5EF4-FFF2-40B4-BE49-F238E27FC236}">
                  <a16:creationId xmlns:a16="http://schemas.microsoft.com/office/drawing/2014/main" id="{C09AF64C-4423-A14A-B6B3-8677AA33EF2F}"/>
                </a:ext>
              </a:extLst>
            </p:cNvPr>
            <p:cNvSpPr txBox="1"/>
            <p:nvPr/>
          </p:nvSpPr>
          <p:spPr>
            <a:xfrm>
              <a:off x="2303897" y="4744401"/>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grpSp>
      <p:grpSp>
        <p:nvGrpSpPr>
          <p:cNvPr id="8" name="Group 7">
            <a:extLst>
              <a:ext uri="{FF2B5EF4-FFF2-40B4-BE49-F238E27FC236}">
                <a16:creationId xmlns:a16="http://schemas.microsoft.com/office/drawing/2014/main" id="{DA20182E-98B8-B8BD-E2B2-B43FCF6C2371}"/>
              </a:ext>
            </a:extLst>
          </p:cNvPr>
          <p:cNvGrpSpPr/>
          <p:nvPr/>
        </p:nvGrpSpPr>
        <p:grpSpPr>
          <a:xfrm>
            <a:off x="9023647" y="1317741"/>
            <a:ext cx="2806408" cy="2185072"/>
            <a:chOff x="542038" y="4165280"/>
            <a:chExt cx="2806408" cy="2185072"/>
          </a:xfrm>
        </p:grpSpPr>
        <p:grpSp>
          <p:nvGrpSpPr>
            <p:cNvPr id="9" name="Group 3">
              <a:extLst>
                <a:ext uri="{FF2B5EF4-FFF2-40B4-BE49-F238E27FC236}">
                  <a16:creationId xmlns:a16="http://schemas.microsoft.com/office/drawing/2014/main" id="{093CD945-744F-C71F-8539-74019D76752B}"/>
                </a:ext>
              </a:extLst>
            </p:cNvPr>
            <p:cNvGrpSpPr>
              <a:grpSpLocks/>
            </p:cNvGrpSpPr>
            <p:nvPr/>
          </p:nvGrpSpPr>
          <p:grpSpPr bwMode="auto">
            <a:xfrm>
              <a:off x="910045" y="4165283"/>
              <a:ext cx="2438400" cy="1828800"/>
              <a:chOff x="960" y="1152"/>
              <a:chExt cx="1536" cy="1152"/>
            </a:xfrm>
          </p:grpSpPr>
          <p:sp>
            <p:nvSpPr>
              <p:cNvPr id="62" name="Rectangle 4">
                <a:extLst>
                  <a:ext uri="{FF2B5EF4-FFF2-40B4-BE49-F238E27FC236}">
                    <a16:creationId xmlns:a16="http://schemas.microsoft.com/office/drawing/2014/main" id="{6C06AF21-36C5-3E72-CFB2-36E8CC62603F}"/>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63" name="Line 5">
                <a:extLst>
                  <a:ext uri="{FF2B5EF4-FFF2-40B4-BE49-F238E27FC236}">
                    <a16:creationId xmlns:a16="http://schemas.microsoft.com/office/drawing/2014/main" id="{0878D8CB-546D-1C3B-5551-38099C7BD15F}"/>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68" name="Line 6">
                <a:extLst>
                  <a:ext uri="{FF2B5EF4-FFF2-40B4-BE49-F238E27FC236}">
                    <a16:creationId xmlns:a16="http://schemas.microsoft.com/office/drawing/2014/main" id="{9EA93FCA-7374-B100-9D86-96AFE7141A12}"/>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69" name="Line 7">
                <a:extLst>
                  <a:ext uri="{FF2B5EF4-FFF2-40B4-BE49-F238E27FC236}">
                    <a16:creationId xmlns:a16="http://schemas.microsoft.com/office/drawing/2014/main" id="{AEE7545B-CDFD-7975-A0FE-952C79E0555F}"/>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1" name="Line 8">
                <a:extLst>
                  <a:ext uri="{FF2B5EF4-FFF2-40B4-BE49-F238E27FC236}">
                    <a16:creationId xmlns:a16="http://schemas.microsoft.com/office/drawing/2014/main" id="{0770694A-FF25-5285-8DA9-CBF5F4222DBD}"/>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91172" name="Line 9">
                <a:extLst>
                  <a:ext uri="{FF2B5EF4-FFF2-40B4-BE49-F238E27FC236}">
                    <a16:creationId xmlns:a16="http://schemas.microsoft.com/office/drawing/2014/main" id="{C3574729-3AB5-A8B3-F350-D913A76326EA}"/>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3" name="Rectangle 10">
                <a:extLst>
                  <a:ext uri="{FF2B5EF4-FFF2-40B4-BE49-F238E27FC236}">
                    <a16:creationId xmlns:a16="http://schemas.microsoft.com/office/drawing/2014/main" id="{E47B53DB-CBFB-2EAC-22EA-38E0E4A15EA6}"/>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10" name="Rectangle 9">
              <a:extLst>
                <a:ext uri="{FF2B5EF4-FFF2-40B4-BE49-F238E27FC236}">
                  <a16:creationId xmlns:a16="http://schemas.microsoft.com/office/drawing/2014/main" id="{4CACDAC5-BEBC-0F65-ABDA-A371B7662EBE}"/>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11" name="Text Box 18">
              <a:extLst>
                <a:ext uri="{FF2B5EF4-FFF2-40B4-BE49-F238E27FC236}">
                  <a16:creationId xmlns:a16="http://schemas.microsoft.com/office/drawing/2014/main" id="{3A229671-04BF-15CC-E8E5-FD0FE53FB24D}"/>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2" name="Text Box 19">
              <a:extLst>
                <a:ext uri="{FF2B5EF4-FFF2-40B4-BE49-F238E27FC236}">
                  <a16:creationId xmlns:a16="http://schemas.microsoft.com/office/drawing/2014/main" id="{87C1E18E-7BD9-C772-24D1-B05CA768A6B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13" name="Text Box 20">
              <a:extLst>
                <a:ext uri="{FF2B5EF4-FFF2-40B4-BE49-F238E27FC236}">
                  <a16:creationId xmlns:a16="http://schemas.microsoft.com/office/drawing/2014/main" id="{F4D527E9-BA45-5F7B-4D2D-62E599B443A5}"/>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4" name="Text Box 21">
              <a:extLst>
                <a:ext uri="{FF2B5EF4-FFF2-40B4-BE49-F238E27FC236}">
                  <a16:creationId xmlns:a16="http://schemas.microsoft.com/office/drawing/2014/main" id="{8353B23C-39CC-562B-DC2F-29B13FA41735}"/>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15" name="Text Box 22">
              <a:extLst>
                <a:ext uri="{FF2B5EF4-FFF2-40B4-BE49-F238E27FC236}">
                  <a16:creationId xmlns:a16="http://schemas.microsoft.com/office/drawing/2014/main" id="{FE6A00A7-0367-C1CD-4F75-88A87C21FA9C}"/>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6" name="Text Box 23">
              <a:extLst>
                <a:ext uri="{FF2B5EF4-FFF2-40B4-BE49-F238E27FC236}">
                  <a16:creationId xmlns:a16="http://schemas.microsoft.com/office/drawing/2014/main" id="{ED06AD31-9AAD-7938-B061-28063AD6614A}"/>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7" name="Text Box 24">
              <a:extLst>
                <a:ext uri="{FF2B5EF4-FFF2-40B4-BE49-F238E27FC236}">
                  <a16:creationId xmlns:a16="http://schemas.microsoft.com/office/drawing/2014/main" id="{117794C4-EE6B-C4E1-4423-FC489A24A1C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8" name="Rectangle 17">
              <a:extLst>
                <a:ext uri="{FF2B5EF4-FFF2-40B4-BE49-F238E27FC236}">
                  <a16:creationId xmlns:a16="http://schemas.microsoft.com/office/drawing/2014/main" id="{C4AAC35C-42DC-F624-9C60-B766706A670C}"/>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19" name="Line 22">
              <a:extLst>
                <a:ext uri="{FF2B5EF4-FFF2-40B4-BE49-F238E27FC236}">
                  <a16:creationId xmlns:a16="http://schemas.microsoft.com/office/drawing/2014/main" id="{444EE556-1EDB-2A28-C737-0BF87BAB7248}"/>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0" name="Line 23">
              <a:extLst>
                <a:ext uri="{FF2B5EF4-FFF2-40B4-BE49-F238E27FC236}">
                  <a16:creationId xmlns:a16="http://schemas.microsoft.com/office/drawing/2014/main" id="{1A7192B1-0B15-7814-8007-CFBC14DC838B}"/>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 name="Line 24">
              <a:extLst>
                <a:ext uri="{FF2B5EF4-FFF2-40B4-BE49-F238E27FC236}">
                  <a16:creationId xmlns:a16="http://schemas.microsoft.com/office/drawing/2014/main" id="{5C8D71EE-B617-190A-771A-18BF9969E010}"/>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2" name="Line 25">
              <a:extLst>
                <a:ext uri="{FF2B5EF4-FFF2-40B4-BE49-F238E27FC236}">
                  <a16:creationId xmlns:a16="http://schemas.microsoft.com/office/drawing/2014/main" id="{48CB5FDF-147F-4030-A58C-25B6654D4B61}"/>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 name="Line 26">
              <a:extLst>
                <a:ext uri="{FF2B5EF4-FFF2-40B4-BE49-F238E27FC236}">
                  <a16:creationId xmlns:a16="http://schemas.microsoft.com/office/drawing/2014/main" id="{F5813267-94FD-B42C-5100-1F9282024473}"/>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4" name="Line 27">
              <a:extLst>
                <a:ext uri="{FF2B5EF4-FFF2-40B4-BE49-F238E27FC236}">
                  <a16:creationId xmlns:a16="http://schemas.microsoft.com/office/drawing/2014/main" id="{4B5E0EC2-7484-85D7-3618-CBE738318725}"/>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2" name="Line 28">
              <a:extLst>
                <a:ext uri="{FF2B5EF4-FFF2-40B4-BE49-F238E27FC236}">
                  <a16:creationId xmlns:a16="http://schemas.microsoft.com/office/drawing/2014/main" id="{AE240E06-0C63-74C3-A0BE-C58F5DB23FF5}"/>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3" name="Line 29">
              <a:extLst>
                <a:ext uri="{FF2B5EF4-FFF2-40B4-BE49-F238E27FC236}">
                  <a16:creationId xmlns:a16="http://schemas.microsoft.com/office/drawing/2014/main" id="{64D2745A-5681-7190-AB92-FFFFF3B279A1}"/>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4" name="Line 30">
              <a:extLst>
                <a:ext uri="{FF2B5EF4-FFF2-40B4-BE49-F238E27FC236}">
                  <a16:creationId xmlns:a16="http://schemas.microsoft.com/office/drawing/2014/main" id="{C7414385-EFC8-99CD-0C99-3D60E69C85DD}"/>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5" name="Text Box 50">
              <a:extLst>
                <a:ext uri="{FF2B5EF4-FFF2-40B4-BE49-F238E27FC236}">
                  <a16:creationId xmlns:a16="http://schemas.microsoft.com/office/drawing/2014/main" id="{1A1FFC65-FDD2-0A30-3593-A4E26BF69FC5}"/>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46" name="Text Box 51">
              <a:extLst>
                <a:ext uri="{FF2B5EF4-FFF2-40B4-BE49-F238E27FC236}">
                  <a16:creationId xmlns:a16="http://schemas.microsoft.com/office/drawing/2014/main" id="{E5B2D1BB-4DCA-9443-5F50-AB642EE028D2}"/>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47" name="Text Box 52">
              <a:extLst>
                <a:ext uri="{FF2B5EF4-FFF2-40B4-BE49-F238E27FC236}">
                  <a16:creationId xmlns:a16="http://schemas.microsoft.com/office/drawing/2014/main" id="{12EEE321-00F8-DABB-779C-B0CE206AE4E3}"/>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0.388</a:t>
              </a:r>
            </a:p>
          </p:txBody>
        </p:sp>
        <p:sp>
          <p:nvSpPr>
            <p:cNvPr id="48" name="Text Box 53">
              <a:extLst>
                <a:ext uri="{FF2B5EF4-FFF2-40B4-BE49-F238E27FC236}">
                  <a16:creationId xmlns:a16="http://schemas.microsoft.com/office/drawing/2014/main" id="{4D33E09C-6A6B-D146-6228-874437C22202}"/>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49" name="Text Box 54">
              <a:extLst>
                <a:ext uri="{FF2B5EF4-FFF2-40B4-BE49-F238E27FC236}">
                  <a16:creationId xmlns:a16="http://schemas.microsoft.com/office/drawing/2014/main" id="{0E076337-689B-E85B-330E-15CD5110DF78}"/>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50" name="Text Box 55">
              <a:extLst>
                <a:ext uri="{FF2B5EF4-FFF2-40B4-BE49-F238E27FC236}">
                  <a16:creationId xmlns:a16="http://schemas.microsoft.com/office/drawing/2014/main" id="{BFCC6F25-62C4-C17B-F131-51B29B45E6C0}"/>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59" name="Text Box 56">
              <a:extLst>
                <a:ext uri="{FF2B5EF4-FFF2-40B4-BE49-F238E27FC236}">
                  <a16:creationId xmlns:a16="http://schemas.microsoft.com/office/drawing/2014/main" id="{626D07FB-01C2-2FE3-9696-D42EB14E205F}"/>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60" name="Text Box 57">
              <a:extLst>
                <a:ext uri="{FF2B5EF4-FFF2-40B4-BE49-F238E27FC236}">
                  <a16:creationId xmlns:a16="http://schemas.microsoft.com/office/drawing/2014/main" id="{54F105B9-76AA-63BA-AAD6-CB2C45CA6B2D}"/>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61" name="Text Box 58">
              <a:extLst>
                <a:ext uri="{FF2B5EF4-FFF2-40B4-BE49-F238E27FC236}">
                  <a16:creationId xmlns:a16="http://schemas.microsoft.com/office/drawing/2014/main" id="{CD0DB0B9-0C19-735E-FE83-B868C58244A3}"/>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grpSp>
        <p:nvGrpSpPr>
          <p:cNvPr id="391174" name="Group 4">
            <a:extLst>
              <a:ext uri="{FF2B5EF4-FFF2-40B4-BE49-F238E27FC236}">
                <a16:creationId xmlns:a16="http://schemas.microsoft.com/office/drawing/2014/main" id="{3BAFED41-E0AF-4C1D-004E-548E16F5A832}"/>
              </a:ext>
            </a:extLst>
          </p:cNvPr>
          <p:cNvGrpSpPr>
            <a:grpSpLocks/>
          </p:cNvGrpSpPr>
          <p:nvPr/>
        </p:nvGrpSpPr>
        <p:grpSpPr bwMode="auto">
          <a:xfrm>
            <a:off x="972379" y="3657653"/>
            <a:ext cx="4222750" cy="2249488"/>
            <a:chOff x="2606" y="2512"/>
            <a:chExt cx="2660" cy="1417"/>
          </a:xfrm>
        </p:grpSpPr>
        <mc:AlternateContent xmlns:mc="http://schemas.openxmlformats.org/markup-compatibility/2006" xmlns:a14="http://schemas.microsoft.com/office/drawing/2010/main">
          <mc:Choice Requires="a14">
            <p:sp>
              <p:nvSpPr>
                <p:cNvPr id="391175" name="Text Box 5">
                  <a:extLst>
                    <a:ext uri="{FF2B5EF4-FFF2-40B4-BE49-F238E27FC236}">
                      <a16:creationId xmlns:a16="http://schemas.microsoft.com/office/drawing/2014/main" id="{4009A29A-E658-2E47-5F35-468B51DE6A1D}"/>
                    </a:ext>
                  </a:extLst>
                </p:cNvPr>
                <p:cNvSpPr txBox="1">
                  <a:spLocks noChangeArrowheads="1"/>
                </p:cNvSpPr>
                <p:nvPr/>
              </p:nvSpPr>
              <p:spPr bwMode="auto">
                <a:xfrm>
                  <a:off x="2606" y="2512"/>
                  <a:ext cx="659" cy="23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14:m>
                    <m:oMathPara xmlns:m="http://schemas.openxmlformats.org/officeDocument/2006/math">
                      <m:oMathParaPr>
                        <m:jc m:val="centerGroup"/>
                      </m:oMathParaPr>
                      <m:oMath xmlns:m="http://schemas.openxmlformats.org/officeDocument/2006/math">
                        <m:sSup>
                          <m:sSupPr>
                            <m:ctrlPr>
                              <a:rPr lang="de-DE" sz="1800" b="0" i="1" smtClean="0">
                                <a:latin typeface="Cambria Math" panose="02040503050406030204" pitchFamily="18" charset="0"/>
                              </a:rPr>
                            </m:ctrlPr>
                          </m:sSupPr>
                          <m:e>
                            <m:r>
                              <a:rPr lang="de-DE" sz="1800" b="0" i="1" smtClean="0">
                                <a:latin typeface="Cambria Math" panose="02040503050406030204" pitchFamily="18" charset="0"/>
                              </a:rPr>
                              <m:t>𝑈</m:t>
                            </m:r>
                          </m:e>
                          <m:sup>
                            <m:r>
                              <a:rPr lang="de-DE" sz="1800" b="0" i="1" smtClean="0">
                                <a:latin typeface="Cambria Math" panose="02040503050406030204" pitchFamily="18" charset="0"/>
                              </a:rPr>
                              <m:t>𝑡</m:t>
                            </m:r>
                          </m:sup>
                        </m:sSup>
                        <m:d>
                          <m:dPr>
                            <m:ctrlPr>
                              <a:rPr lang="en-GB" sz="1800" i="1">
                                <a:latin typeface="Cambria Math" panose="02040503050406030204" pitchFamily="18" charset="0"/>
                              </a:rPr>
                            </m:ctrlPr>
                          </m:dPr>
                          <m:e>
                            <m:d>
                              <m:dPr>
                                <m:begChr m:val="["/>
                                <m:endChr m:val="]"/>
                                <m:ctrlPr>
                                  <a:rPr lang="de-DE" sz="1800" i="1">
                                    <a:latin typeface="Cambria Math" panose="02040503050406030204" pitchFamily="18" charset="0"/>
                                  </a:rPr>
                                </m:ctrlPr>
                              </m:dPr>
                              <m:e>
                                <m:r>
                                  <a:rPr lang="de-DE" sz="1800">
                                    <a:latin typeface="Cambria Math" panose="02040503050406030204" pitchFamily="18" charset="0"/>
                                  </a:rPr>
                                  <m:t>3,1</m:t>
                                </m:r>
                              </m:e>
                            </m:d>
                          </m:e>
                        </m:d>
                      </m:oMath>
                    </m:oMathPara>
                  </a14:m>
                  <a:endParaRPr lang="en-US" sz="1800" i="0" dirty="0">
                    <a:solidFill>
                      <a:srgbClr val="990000"/>
                    </a:solidFill>
                    <a:latin typeface="Tahoma" charset="0"/>
                  </a:endParaRPr>
                </a:p>
              </p:txBody>
            </p:sp>
          </mc:Choice>
          <mc:Fallback xmlns="">
            <p:sp>
              <p:nvSpPr>
                <p:cNvPr id="391175" name="Text Box 5">
                  <a:extLst>
                    <a:ext uri="{FF2B5EF4-FFF2-40B4-BE49-F238E27FC236}">
                      <a16:creationId xmlns:a16="http://schemas.microsoft.com/office/drawing/2014/main" id="{4009A29A-E658-2E47-5F35-468B51DE6A1D}"/>
                    </a:ext>
                  </a:extLst>
                </p:cNvPr>
                <p:cNvSpPr txBox="1">
                  <a:spLocks noRot="1" noChangeAspect="1" noMove="1" noResize="1" noEditPoints="1" noAdjustHandles="1" noChangeArrowheads="1" noChangeShapeType="1" noTextEdit="1"/>
                </p:cNvSpPr>
                <p:nvPr/>
              </p:nvSpPr>
              <p:spPr bwMode="auto">
                <a:xfrm>
                  <a:off x="2606" y="2512"/>
                  <a:ext cx="659" cy="233"/>
                </a:xfrm>
                <a:prstGeom prst="rect">
                  <a:avLst/>
                </a:prstGeom>
                <a:blipFill>
                  <a:blip r:embed="rId4"/>
                  <a:stretch>
                    <a:fillRect/>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DE">
                      <a:noFill/>
                    </a:rPr>
                    <a:t> </a:t>
                  </a:r>
                </a:p>
              </p:txBody>
            </p:sp>
          </mc:Fallback>
        </mc:AlternateContent>
        <p:grpSp>
          <p:nvGrpSpPr>
            <p:cNvPr id="391176" name="Group 6">
              <a:extLst>
                <a:ext uri="{FF2B5EF4-FFF2-40B4-BE49-F238E27FC236}">
                  <a16:creationId xmlns:a16="http://schemas.microsoft.com/office/drawing/2014/main" id="{C9BD8C9A-61E6-D3FB-668E-EAD2D7DB264E}"/>
                </a:ext>
              </a:extLst>
            </p:cNvPr>
            <p:cNvGrpSpPr>
              <a:grpSpLocks/>
            </p:cNvGrpSpPr>
            <p:nvPr/>
          </p:nvGrpSpPr>
          <p:grpSpPr bwMode="auto">
            <a:xfrm>
              <a:off x="2846" y="2563"/>
              <a:ext cx="2420" cy="1366"/>
              <a:chOff x="2846" y="2563"/>
              <a:chExt cx="2420" cy="1366"/>
            </a:xfrm>
          </p:grpSpPr>
          <p:sp>
            <p:nvSpPr>
              <p:cNvPr id="391177" name="Line 7">
                <a:extLst>
                  <a:ext uri="{FF2B5EF4-FFF2-40B4-BE49-F238E27FC236}">
                    <a16:creationId xmlns:a16="http://schemas.microsoft.com/office/drawing/2014/main" id="{A80F82EA-54F9-537D-ABD1-CACBD9A3D8AF}"/>
                  </a:ext>
                </a:extLst>
              </p:cNvPr>
              <p:cNvSpPr>
                <a:spLocks noChangeShapeType="1"/>
              </p:cNvSpPr>
              <p:nvPr/>
            </p:nvSpPr>
            <p:spPr bwMode="auto">
              <a:xfrm flipV="1">
                <a:off x="3264" y="2563"/>
                <a:ext cx="0" cy="113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91178" name="Line 8">
                <a:extLst>
                  <a:ext uri="{FF2B5EF4-FFF2-40B4-BE49-F238E27FC236}">
                    <a16:creationId xmlns:a16="http://schemas.microsoft.com/office/drawing/2014/main" id="{FE449A3D-E4E2-69BA-44A6-CCFDA4DF88A1}"/>
                  </a:ext>
                </a:extLst>
              </p:cNvPr>
              <p:cNvSpPr>
                <a:spLocks noChangeShapeType="1"/>
              </p:cNvSpPr>
              <p:nvPr/>
            </p:nvSpPr>
            <p:spPr bwMode="auto">
              <a:xfrm>
                <a:off x="3264" y="3696"/>
                <a:ext cx="192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91179" name="Line 9">
                <a:extLst>
                  <a:ext uri="{FF2B5EF4-FFF2-40B4-BE49-F238E27FC236}">
                    <a16:creationId xmlns:a16="http://schemas.microsoft.com/office/drawing/2014/main" id="{84E7B896-E208-6A40-762E-70E215611572}"/>
                  </a:ext>
                </a:extLst>
              </p:cNvPr>
              <p:cNvSpPr>
                <a:spLocks noChangeShapeType="1"/>
              </p:cNvSpPr>
              <p:nvPr/>
            </p:nvSpPr>
            <p:spPr bwMode="auto">
              <a:xfrm>
                <a:off x="3264" y="3374"/>
                <a:ext cx="4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91180" name="Line 11">
                <a:extLst>
                  <a:ext uri="{FF2B5EF4-FFF2-40B4-BE49-F238E27FC236}">
                    <a16:creationId xmlns:a16="http://schemas.microsoft.com/office/drawing/2014/main" id="{76819DD1-2760-D917-10F6-C2FA363D16F1}"/>
                  </a:ext>
                </a:extLst>
              </p:cNvPr>
              <p:cNvSpPr>
                <a:spLocks noChangeShapeType="1"/>
              </p:cNvSpPr>
              <p:nvPr/>
            </p:nvSpPr>
            <p:spPr bwMode="auto">
              <a:xfrm>
                <a:off x="3264" y="2990"/>
                <a:ext cx="4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91181" name="Line 12">
                <a:extLst>
                  <a:ext uri="{FF2B5EF4-FFF2-40B4-BE49-F238E27FC236}">
                    <a16:creationId xmlns:a16="http://schemas.microsoft.com/office/drawing/2014/main" id="{7FFA44FE-98CF-0923-5402-53D2C15107E8}"/>
                  </a:ext>
                </a:extLst>
              </p:cNvPr>
              <p:cNvSpPr>
                <a:spLocks noChangeShapeType="1"/>
              </p:cNvSpPr>
              <p:nvPr/>
            </p:nvSpPr>
            <p:spPr bwMode="auto">
              <a:xfrm>
                <a:off x="3264" y="2878"/>
                <a:ext cx="1856" cy="0"/>
              </a:xfrm>
              <a:prstGeom prst="line">
                <a:avLst/>
              </a:prstGeom>
              <a:noFill/>
              <a:ln w="9525">
                <a:solidFill>
                  <a:schemeClr val="tx1">
                    <a:lumMod val="50000"/>
                    <a:lumOff val="50000"/>
                  </a:schemeClr>
                </a:solidFill>
                <a:prstDash val="dash"/>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mc:AlternateContent xmlns:mc="http://schemas.openxmlformats.org/markup-compatibility/2006" xmlns:a14="http://schemas.microsoft.com/office/drawing/2010/main">
            <mc:Choice Requires="a14">
              <p:sp>
                <p:nvSpPr>
                  <p:cNvPr id="391182" name="Text Box 13">
                    <a:extLst>
                      <a:ext uri="{FF2B5EF4-FFF2-40B4-BE49-F238E27FC236}">
                        <a16:creationId xmlns:a16="http://schemas.microsoft.com/office/drawing/2014/main" id="{87CFEBB9-3893-FD69-EB41-C379D1A94C83}"/>
                      </a:ext>
                    </a:extLst>
                  </p:cNvPr>
                  <p:cNvSpPr txBox="1">
                    <a:spLocks noChangeArrowheads="1"/>
                  </p:cNvSpPr>
                  <p:nvPr/>
                </p:nvSpPr>
                <p:spPr bwMode="auto">
                  <a:xfrm>
                    <a:off x="5136" y="3648"/>
                    <a:ext cx="130" cy="233"/>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sz="1800" dirty="0">
                              <a:latin typeface="Cambria Math" panose="02040503050406030204" pitchFamily="18" charset="0"/>
                              <a:cs typeface="Calibri" panose="020F0502020204030204" pitchFamily="34" charset="0"/>
                            </a:rPr>
                            <m:t>𝑡</m:t>
                          </m:r>
                        </m:oMath>
                      </m:oMathPara>
                    </a14:m>
                    <a:endParaRPr lang="en-US" sz="1800" i="0" dirty="0">
                      <a:latin typeface="Calibri" panose="020F0502020204030204" pitchFamily="34" charset="0"/>
                      <a:cs typeface="Calibri" panose="020F0502020204030204" pitchFamily="34" charset="0"/>
                    </a:endParaRPr>
                  </a:p>
                </p:txBody>
              </p:sp>
            </mc:Choice>
            <mc:Fallback xmlns="">
              <p:sp>
                <p:nvSpPr>
                  <p:cNvPr id="77" name="Text Box 13">
                    <a:extLst>
                      <a:ext uri="{FF2B5EF4-FFF2-40B4-BE49-F238E27FC236}">
                        <a16:creationId xmlns:a16="http://schemas.microsoft.com/office/drawing/2014/main" id="{BEEAE686-46D1-E849-8019-A8D81CAA0F74}"/>
                      </a:ext>
                    </a:extLst>
                  </p:cNvPr>
                  <p:cNvSpPr txBox="1">
                    <a:spLocks noRot="1" noChangeAspect="1" noMove="1" noResize="1" noEditPoints="1" noAdjustHandles="1" noChangeArrowheads="1" noChangeShapeType="1" noTextEdit="1"/>
                  </p:cNvSpPr>
                  <p:nvPr/>
                </p:nvSpPr>
                <p:spPr bwMode="auto">
                  <a:xfrm>
                    <a:off x="5136" y="3648"/>
                    <a:ext cx="130" cy="233"/>
                  </a:xfrm>
                  <a:prstGeom prst="rect">
                    <a:avLst/>
                  </a:prstGeom>
                  <a:blipFill>
                    <a:blip r:embed="rId5"/>
                    <a:stretch>
                      <a:fillRect r="-17647"/>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391183" name="Line 14">
                <a:extLst>
                  <a:ext uri="{FF2B5EF4-FFF2-40B4-BE49-F238E27FC236}">
                    <a16:creationId xmlns:a16="http://schemas.microsoft.com/office/drawing/2014/main" id="{619FB9E3-7D6F-11C1-A03F-1D01BF6C19B0}"/>
                  </a:ext>
                </a:extLst>
              </p:cNvPr>
              <p:cNvSpPr>
                <a:spLocks noChangeShapeType="1"/>
              </p:cNvSpPr>
              <p:nvPr/>
            </p:nvSpPr>
            <p:spPr bwMode="auto">
              <a:xfrm>
                <a:off x="3840" y="3648"/>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91184" name="Line 15">
                <a:extLst>
                  <a:ext uri="{FF2B5EF4-FFF2-40B4-BE49-F238E27FC236}">
                    <a16:creationId xmlns:a16="http://schemas.microsoft.com/office/drawing/2014/main" id="{75E1DDCD-66FE-D776-B1A6-92AB0A0B5218}"/>
                  </a:ext>
                </a:extLst>
              </p:cNvPr>
              <p:cNvSpPr>
                <a:spLocks noChangeShapeType="1"/>
              </p:cNvSpPr>
              <p:nvPr/>
            </p:nvSpPr>
            <p:spPr bwMode="auto">
              <a:xfrm>
                <a:off x="4416" y="3648"/>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91185" name="Line 16">
                <a:extLst>
                  <a:ext uri="{FF2B5EF4-FFF2-40B4-BE49-F238E27FC236}">
                    <a16:creationId xmlns:a16="http://schemas.microsoft.com/office/drawing/2014/main" id="{0659E176-FB89-D6E8-6E1D-DA842559A8D6}"/>
                  </a:ext>
                </a:extLst>
              </p:cNvPr>
              <p:cNvSpPr>
                <a:spLocks noChangeShapeType="1"/>
              </p:cNvSpPr>
              <p:nvPr/>
            </p:nvSpPr>
            <p:spPr bwMode="auto">
              <a:xfrm>
                <a:off x="4992" y="3648"/>
                <a:ext cx="0" cy="4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91186" name="Text Box 17">
                <a:extLst>
                  <a:ext uri="{FF2B5EF4-FFF2-40B4-BE49-F238E27FC236}">
                    <a16:creationId xmlns:a16="http://schemas.microsoft.com/office/drawing/2014/main" id="{A6E6B3C2-2F24-0C68-563A-138912745FA1}"/>
                  </a:ext>
                </a:extLst>
              </p:cNvPr>
              <p:cNvSpPr txBox="1">
                <a:spLocks noChangeArrowheads="1"/>
              </p:cNvSpPr>
              <p:nvPr/>
            </p:nvSpPr>
            <p:spPr bwMode="auto">
              <a:xfrm>
                <a:off x="3168" y="3696"/>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0</a:t>
                </a:r>
              </a:p>
            </p:txBody>
          </p:sp>
          <p:sp>
            <p:nvSpPr>
              <p:cNvPr id="391187" name="Text Box 18">
                <a:extLst>
                  <a:ext uri="{FF2B5EF4-FFF2-40B4-BE49-F238E27FC236}">
                    <a16:creationId xmlns:a16="http://schemas.microsoft.com/office/drawing/2014/main" id="{5D271C31-2743-28C0-FB51-2A4DC0812848}"/>
                  </a:ext>
                </a:extLst>
              </p:cNvPr>
              <p:cNvSpPr txBox="1">
                <a:spLocks noChangeArrowheads="1"/>
              </p:cNvSpPr>
              <p:nvPr/>
            </p:nvSpPr>
            <p:spPr bwMode="auto">
              <a:xfrm>
                <a:off x="4896" y="3696"/>
                <a:ext cx="26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30</a:t>
                </a:r>
              </a:p>
            </p:txBody>
          </p:sp>
          <p:sp>
            <p:nvSpPr>
              <p:cNvPr id="391188" name="Text Box 19">
                <a:extLst>
                  <a:ext uri="{FF2B5EF4-FFF2-40B4-BE49-F238E27FC236}">
                    <a16:creationId xmlns:a16="http://schemas.microsoft.com/office/drawing/2014/main" id="{71F559F1-E7FB-7521-8627-AB84ACFF1234}"/>
                  </a:ext>
                </a:extLst>
              </p:cNvPr>
              <p:cNvSpPr txBox="1">
                <a:spLocks noChangeArrowheads="1"/>
              </p:cNvSpPr>
              <p:nvPr/>
            </p:nvSpPr>
            <p:spPr bwMode="auto">
              <a:xfrm>
                <a:off x="4320" y="3696"/>
                <a:ext cx="26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20</a:t>
                </a:r>
              </a:p>
            </p:txBody>
          </p:sp>
          <p:sp>
            <p:nvSpPr>
              <p:cNvPr id="391189" name="Text Box 20">
                <a:extLst>
                  <a:ext uri="{FF2B5EF4-FFF2-40B4-BE49-F238E27FC236}">
                    <a16:creationId xmlns:a16="http://schemas.microsoft.com/office/drawing/2014/main" id="{83A5918F-4D33-321A-3EF4-C473BE94529B}"/>
                  </a:ext>
                </a:extLst>
              </p:cNvPr>
              <p:cNvSpPr txBox="1">
                <a:spLocks noChangeArrowheads="1"/>
              </p:cNvSpPr>
              <p:nvPr/>
            </p:nvSpPr>
            <p:spPr bwMode="auto">
              <a:xfrm>
                <a:off x="3744" y="3696"/>
                <a:ext cx="26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10</a:t>
                </a:r>
              </a:p>
            </p:txBody>
          </p:sp>
          <p:sp>
            <p:nvSpPr>
              <p:cNvPr id="391190" name="Text Box 21">
                <a:extLst>
                  <a:ext uri="{FF2B5EF4-FFF2-40B4-BE49-F238E27FC236}">
                    <a16:creationId xmlns:a16="http://schemas.microsoft.com/office/drawing/2014/main" id="{1A166B3A-247B-AE7E-81E5-64E54E4D3D4F}"/>
                  </a:ext>
                </a:extLst>
              </p:cNvPr>
              <p:cNvSpPr txBox="1">
                <a:spLocks noChangeArrowheads="1"/>
              </p:cNvSpPr>
              <p:nvPr/>
            </p:nvSpPr>
            <p:spPr bwMode="auto">
              <a:xfrm>
                <a:off x="2846" y="2754"/>
                <a:ext cx="44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solidFill>
                      <a:schemeClr val="accent1"/>
                    </a:solidFill>
                    <a:latin typeface="Calibri" panose="020F0502020204030204" pitchFamily="34" charset="0"/>
                    <a:cs typeface="Calibri" panose="020F0502020204030204" pitchFamily="34" charset="0"/>
                  </a:rPr>
                  <a:t>0.611</a:t>
                </a:r>
              </a:p>
            </p:txBody>
          </p:sp>
          <p:sp>
            <p:nvSpPr>
              <p:cNvPr id="391191" name="Text Box 22">
                <a:extLst>
                  <a:ext uri="{FF2B5EF4-FFF2-40B4-BE49-F238E27FC236}">
                    <a16:creationId xmlns:a16="http://schemas.microsoft.com/office/drawing/2014/main" id="{5BFD4480-1E66-4154-3F81-911D3C2C84C8}"/>
                  </a:ext>
                </a:extLst>
              </p:cNvPr>
              <p:cNvSpPr txBox="1">
                <a:spLocks noChangeArrowheads="1"/>
              </p:cNvSpPr>
              <p:nvPr/>
            </p:nvSpPr>
            <p:spPr bwMode="auto">
              <a:xfrm>
                <a:off x="2993" y="2873"/>
                <a:ext cx="30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0.5</a:t>
                </a:r>
              </a:p>
            </p:txBody>
          </p:sp>
          <p:sp>
            <p:nvSpPr>
              <p:cNvPr id="391192" name="Text Box 23">
                <a:extLst>
                  <a:ext uri="{FF2B5EF4-FFF2-40B4-BE49-F238E27FC236}">
                    <a16:creationId xmlns:a16="http://schemas.microsoft.com/office/drawing/2014/main" id="{FD35C57D-53C4-5370-2120-16E57DEBC240}"/>
                  </a:ext>
                </a:extLst>
              </p:cNvPr>
              <p:cNvSpPr txBox="1">
                <a:spLocks noChangeArrowheads="1"/>
              </p:cNvSpPr>
              <p:nvPr/>
            </p:nvSpPr>
            <p:spPr bwMode="auto">
              <a:xfrm>
                <a:off x="3048" y="3260"/>
                <a:ext cx="19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0</a:t>
                </a:r>
              </a:p>
            </p:txBody>
          </p:sp>
          <p:sp>
            <p:nvSpPr>
              <p:cNvPr id="391193" name="Line 24">
                <a:extLst>
                  <a:ext uri="{FF2B5EF4-FFF2-40B4-BE49-F238E27FC236}">
                    <a16:creationId xmlns:a16="http://schemas.microsoft.com/office/drawing/2014/main" id="{DD490179-A94D-140C-6EFA-3C9A993AE669}"/>
                  </a:ext>
                </a:extLst>
              </p:cNvPr>
              <p:cNvSpPr>
                <a:spLocks noChangeShapeType="1"/>
              </p:cNvSpPr>
              <p:nvPr/>
            </p:nvSpPr>
            <p:spPr bwMode="auto">
              <a:xfrm>
                <a:off x="3264" y="3374"/>
                <a:ext cx="192" cy="96"/>
              </a:xfrm>
              <a:prstGeom prst="line">
                <a:avLst/>
              </a:prstGeom>
              <a:noFill/>
              <a:ln w="28575">
                <a:solidFill>
                  <a:schemeClr val="accent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91194" name="Freeform 25">
                <a:extLst>
                  <a:ext uri="{FF2B5EF4-FFF2-40B4-BE49-F238E27FC236}">
                    <a16:creationId xmlns:a16="http://schemas.microsoft.com/office/drawing/2014/main" id="{F90D84EA-0C6F-63BF-5B22-72D868F03B0F}"/>
                  </a:ext>
                </a:extLst>
              </p:cNvPr>
              <p:cNvSpPr>
                <a:spLocks/>
              </p:cNvSpPr>
              <p:nvPr/>
            </p:nvSpPr>
            <p:spPr bwMode="auto">
              <a:xfrm>
                <a:off x="3456" y="2894"/>
                <a:ext cx="1536" cy="576"/>
              </a:xfrm>
              <a:custGeom>
                <a:avLst/>
                <a:gdLst>
                  <a:gd name="T0" fmla="*/ 0 w 1536"/>
                  <a:gd name="T1" fmla="*/ 576 h 576"/>
                  <a:gd name="T2" fmla="*/ 48 w 1536"/>
                  <a:gd name="T3" fmla="*/ 432 h 576"/>
                  <a:gd name="T4" fmla="*/ 144 w 1536"/>
                  <a:gd name="T5" fmla="*/ 240 h 576"/>
                  <a:gd name="T6" fmla="*/ 384 w 1536"/>
                  <a:gd name="T7" fmla="*/ 144 h 576"/>
                  <a:gd name="T8" fmla="*/ 864 w 1536"/>
                  <a:gd name="T9" fmla="*/ 48 h 576"/>
                  <a:gd name="T10" fmla="*/ 1536 w 1536"/>
                  <a:gd name="T11" fmla="*/ 0 h 576"/>
                  <a:gd name="T12" fmla="*/ 0 60000 65536"/>
                  <a:gd name="T13" fmla="*/ 0 60000 65536"/>
                  <a:gd name="T14" fmla="*/ 0 60000 65536"/>
                  <a:gd name="T15" fmla="*/ 0 60000 65536"/>
                  <a:gd name="T16" fmla="*/ 0 60000 65536"/>
                  <a:gd name="T17" fmla="*/ 0 60000 65536"/>
                  <a:gd name="T18" fmla="*/ 0 w 1536"/>
                  <a:gd name="T19" fmla="*/ 0 h 576"/>
                  <a:gd name="T20" fmla="*/ 1536 w 1536"/>
                  <a:gd name="T21" fmla="*/ 576 h 576"/>
                </a:gdLst>
                <a:ahLst/>
                <a:cxnLst>
                  <a:cxn ang="T12">
                    <a:pos x="T0" y="T1"/>
                  </a:cxn>
                  <a:cxn ang="T13">
                    <a:pos x="T2" y="T3"/>
                  </a:cxn>
                  <a:cxn ang="T14">
                    <a:pos x="T4" y="T5"/>
                  </a:cxn>
                  <a:cxn ang="T15">
                    <a:pos x="T6" y="T7"/>
                  </a:cxn>
                  <a:cxn ang="T16">
                    <a:pos x="T8" y="T9"/>
                  </a:cxn>
                  <a:cxn ang="T17">
                    <a:pos x="T10" y="T11"/>
                  </a:cxn>
                </a:cxnLst>
                <a:rect l="T18" t="T19" r="T20" b="T21"/>
                <a:pathLst>
                  <a:path w="1536" h="576">
                    <a:moveTo>
                      <a:pt x="0" y="576"/>
                    </a:moveTo>
                    <a:cubicBezTo>
                      <a:pt x="12" y="532"/>
                      <a:pt x="24" y="488"/>
                      <a:pt x="48" y="432"/>
                    </a:cubicBezTo>
                    <a:cubicBezTo>
                      <a:pt x="72" y="376"/>
                      <a:pt x="88" y="288"/>
                      <a:pt x="144" y="240"/>
                    </a:cubicBezTo>
                    <a:cubicBezTo>
                      <a:pt x="200" y="192"/>
                      <a:pt x="264" y="176"/>
                      <a:pt x="384" y="144"/>
                    </a:cubicBezTo>
                    <a:cubicBezTo>
                      <a:pt x="504" y="112"/>
                      <a:pt x="672" y="72"/>
                      <a:pt x="864" y="48"/>
                    </a:cubicBezTo>
                    <a:cubicBezTo>
                      <a:pt x="1056" y="24"/>
                      <a:pt x="1424" y="8"/>
                      <a:pt x="1536" y="0"/>
                    </a:cubicBezTo>
                  </a:path>
                </a:pathLst>
              </a:custGeom>
              <a:noFill/>
              <a:ln w="2857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lstStyle/>
              <a:p>
                <a:endParaRPr lang="de-DE" dirty="0">
                  <a:solidFill>
                    <a:schemeClr val="accent1"/>
                  </a:solidFill>
                  <a:latin typeface="Helvetica" pitchFamily="2" charset="0"/>
                </a:endParaRPr>
              </a:p>
            </p:txBody>
          </p:sp>
        </p:grpSp>
      </p:grpSp>
      <p:sp>
        <p:nvSpPr>
          <p:cNvPr id="391195" name="Text Box 61">
            <a:extLst>
              <a:ext uri="{FF2B5EF4-FFF2-40B4-BE49-F238E27FC236}">
                <a16:creationId xmlns:a16="http://schemas.microsoft.com/office/drawing/2014/main" id="{58B0BBBC-12A8-3909-ED9D-0A8B6CB4274A}"/>
              </a:ext>
            </a:extLst>
          </p:cNvPr>
          <p:cNvSpPr txBox="1">
            <a:spLocks noChangeArrowheads="1"/>
          </p:cNvSpPr>
          <p:nvPr/>
        </p:nvSpPr>
        <p:spPr bwMode="auto">
          <a:xfrm>
            <a:off x="5975765" y="4172183"/>
            <a:ext cx="2238407" cy="1754326"/>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US" sz="1800" i="0" dirty="0">
                <a:solidFill>
                  <a:schemeClr val="bg1"/>
                </a:solidFill>
                <a:latin typeface="Helvetica" pitchFamily="2" charset="0"/>
              </a:rPr>
              <a:t>Note the importance of terminal states and connectivity of the state-transition graph</a:t>
            </a:r>
          </a:p>
        </p:txBody>
      </p:sp>
    </p:spTree>
    <p:extLst>
      <p:ext uri="{BB962C8B-B14F-4D97-AF65-F5344CB8AC3E}">
        <p14:creationId xmlns:p14="http://schemas.microsoft.com/office/powerpoint/2010/main" val="272129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911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91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95"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9381-D58C-4C4D-BAF7-2A513B9F0A7E}"/>
              </a:ext>
            </a:extLst>
          </p:cNvPr>
          <p:cNvSpPr>
            <a:spLocks noGrp="1"/>
          </p:cNvSpPr>
          <p:nvPr>
            <p:ph type="title"/>
          </p:nvPr>
        </p:nvSpPr>
        <p:spPr/>
        <p:txBody>
          <a:bodyPr/>
          <a:lstStyle/>
          <a:p>
            <a:r>
              <a:rPr lang="en-GB" dirty="0"/>
              <a:t>Value Iteration: Algorithm</a:t>
            </a:r>
          </a:p>
        </p:txBody>
      </p:sp>
      <p:sp>
        <p:nvSpPr>
          <p:cNvPr id="6" name="Footer Placeholder 5">
            <a:extLst>
              <a:ext uri="{FF2B5EF4-FFF2-40B4-BE49-F238E27FC236}">
                <a16:creationId xmlns:a16="http://schemas.microsoft.com/office/drawing/2014/main" id="{BA84DE29-D069-8E42-4792-30E0CAD4A966}"/>
              </a:ext>
            </a:extLst>
          </p:cNvPr>
          <p:cNvSpPr>
            <a:spLocks noGrp="1"/>
          </p:cNvSpPr>
          <p:nvPr>
            <p:ph type="ftr" sz="quarter" idx="10"/>
          </p:nvPr>
        </p:nvSpPr>
        <p:spPr/>
        <p:txBody>
          <a:bodyPr/>
          <a:lstStyle/>
          <a:p>
            <a:pPr>
              <a:defRPr/>
            </a:pPr>
            <a:r>
              <a:rPr lang="de-DE" altLang="de-DE"/>
              <a:t>Marcel Gehrke</a:t>
            </a:r>
          </a:p>
        </p:txBody>
      </p:sp>
      <p:sp>
        <p:nvSpPr>
          <p:cNvPr id="7" name="Slide Number Placeholder 6">
            <a:extLst>
              <a:ext uri="{FF2B5EF4-FFF2-40B4-BE49-F238E27FC236}">
                <a16:creationId xmlns:a16="http://schemas.microsoft.com/office/drawing/2014/main" id="{F5650AFC-A74D-DBA4-C94C-C13B75F43563}"/>
              </a:ext>
            </a:extLst>
          </p:cNvPr>
          <p:cNvSpPr>
            <a:spLocks noGrp="1"/>
          </p:cNvSpPr>
          <p:nvPr>
            <p:ph type="sldNum" sz="quarter" idx="11"/>
          </p:nvPr>
        </p:nvSpPr>
        <p:spPr/>
        <p:txBody>
          <a:bodyPr/>
          <a:lstStyle/>
          <a:p>
            <a:fld id="{64B4E222-6F86-BD49-9814-DB2FFE58B7CC}" type="slidenum">
              <a:rPr lang="de-DE" altLang="de-DE" smtClean="0"/>
              <a:pPr/>
              <a:t>38</a:t>
            </a:fld>
            <a:endParaRPr lang="de-DE" altLang="de-DE"/>
          </a:p>
        </p:txBody>
      </p:sp>
      <p:sp>
        <p:nvSpPr>
          <p:cNvPr id="4" name="Date Placeholder 3">
            <a:extLst>
              <a:ext uri="{FF2B5EF4-FFF2-40B4-BE49-F238E27FC236}">
                <a16:creationId xmlns:a16="http://schemas.microsoft.com/office/drawing/2014/main" id="{EEAEC2E2-C67B-7799-44A7-52809175294B}"/>
              </a:ext>
            </a:extLst>
          </p:cNvPr>
          <p:cNvSpPr>
            <a:spLocks noGrp="1"/>
          </p:cNvSpPr>
          <p:nvPr>
            <p:ph type="dt" sz="half" idx="12"/>
          </p:nvPr>
        </p:nvSpPr>
        <p:spPr/>
        <p:txBody>
          <a:bodyPr/>
          <a:lstStyle/>
          <a:p>
            <a:pPr eaLnBrk="1" hangingPunct="1"/>
            <a:r>
              <a:rPr lang="de-DE"/>
              <a:t>Foundation</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23B9DE-33C7-8A48-8408-962BF3FC6AA5}"/>
                  </a:ext>
                </a:extLst>
              </p:cNvPr>
              <p:cNvSpPr>
                <a:spLocks noGrp="1"/>
              </p:cNvSpPr>
              <p:nvPr>
                <p:ph type="body" sz="quarter" idx="13"/>
              </p:nvPr>
            </p:nvSpPr>
            <p:spPr/>
            <p:txBody>
              <a:bodyPr>
                <a:normAutofit/>
              </a:bodyPr>
              <a:lstStyle/>
              <a:p>
                <a:r>
                  <a:rPr lang="en-GB" dirty="0"/>
                  <a:t>Returns a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that is optimal</a:t>
                </a:r>
              </a:p>
              <a:p>
                <a:r>
                  <a:rPr lang="en-GB" dirty="0"/>
                  <a:t>Inputs</a:t>
                </a:r>
              </a:p>
              <a:p>
                <a:pPr lvl="1"/>
                <a:r>
                  <a:rPr lang="en-GB" dirty="0"/>
                  <a:t>MDP </a:t>
                </a:r>
                <a14:m>
                  <m:oMath xmlns:m="http://schemas.openxmlformats.org/officeDocument/2006/math">
                    <m:r>
                      <a:rPr lang="de-DE" b="0" i="1" smtClean="0">
                        <a:latin typeface="Cambria Math" panose="02040503050406030204" pitchFamily="18" charset="0"/>
                      </a:rPr>
                      <m:t>𝑚𝑝𝑑</m:t>
                    </m:r>
                  </m:oMath>
                </a14:m>
                <a:endParaRPr lang="en-GB" dirty="0"/>
              </a:p>
              <a:p>
                <a:pPr lvl="2"/>
                <a:r>
                  <a:rPr lang="en-GB" dirty="0"/>
                  <a:t>Set of states </a:t>
                </a:r>
                <a14:m>
                  <m:oMath xmlns:m="http://schemas.openxmlformats.org/officeDocument/2006/math">
                    <m:r>
                      <a:rPr lang="en-GB" i="1" dirty="0" smtClean="0">
                        <a:latin typeface="Cambria Math" panose="02040503050406030204" pitchFamily="18" charset="0"/>
                      </a:rPr>
                      <m:t>𝑆</m:t>
                    </m:r>
                  </m:oMath>
                </a14:m>
                <a:endParaRPr lang="en-GB" dirty="0"/>
              </a:p>
              <a:p>
                <a:pPr lvl="2"/>
                <a:r>
                  <a:rPr lang="en-GB" dirty="0"/>
                  <a:t>For each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rPr>
                      <m:t>∈</m:t>
                    </m:r>
                    <m:r>
                      <a:rPr lang="de-DE" b="0" i="1" smtClean="0">
                        <a:latin typeface="Cambria Math" panose="02040503050406030204" pitchFamily="18" charset="0"/>
                      </a:rPr>
                      <m:t>𝑆</m:t>
                    </m:r>
                  </m:oMath>
                </a14:m>
                <a:endParaRPr lang="en-GB" dirty="0"/>
              </a:p>
              <a:p>
                <a:pPr lvl="3"/>
                <a:r>
                  <a:rPr lang="en-GB" dirty="0"/>
                  <a:t>Set </a:t>
                </a:r>
                <a14:m>
                  <m:oMath xmlns:m="http://schemas.openxmlformats.org/officeDocument/2006/math">
                    <m:r>
                      <a:rPr lang="en-GB" i="1" dirty="0" smtClean="0">
                        <a:latin typeface="Cambria Math" panose="02040503050406030204" pitchFamily="18" charset="0"/>
                      </a:rPr>
                      <m:t>𝐴</m:t>
                    </m:r>
                    <m:d>
                      <m:dPr>
                        <m:ctrlPr>
                          <a:rPr lang="en-GB" i="1" dirty="0" smtClean="0">
                            <a:latin typeface="Cambria Math" panose="02040503050406030204" pitchFamily="18" charset="0"/>
                          </a:rPr>
                        </m:ctrlPr>
                      </m:dPr>
                      <m:e>
                        <m:r>
                          <a:rPr lang="en-GB" i="1" dirty="0" smtClean="0">
                            <a:latin typeface="Cambria Math" panose="02040503050406030204" pitchFamily="18" charset="0"/>
                          </a:rPr>
                          <m:t>𝑠</m:t>
                        </m:r>
                      </m:e>
                    </m:d>
                  </m:oMath>
                </a14:m>
                <a:r>
                  <a:rPr lang="en-GB" dirty="0"/>
                  <a:t> of applicable actions</a:t>
                </a:r>
              </a:p>
              <a:p>
                <a:pPr lvl="3"/>
                <a:r>
                  <a:rPr lang="en-GB" dirty="0"/>
                  <a:t>Transition model </a:t>
                </a:r>
                <a14:m>
                  <m:oMath xmlns:m="http://schemas.openxmlformats.org/officeDocument/2006/math">
                    <m:r>
                      <a:rPr lang="en-GB" i="1" dirty="0" smtClean="0">
                        <a:latin typeface="Cambria Math" panose="02040503050406030204" pitchFamily="18" charset="0"/>
                      </a:rPr>
                      <m:t>𝑃</m:t>
                    </m:r>
                    <m:d>
                      <m:dPr>
                        <m:ctrlPr>
                          <a:rPr lang="en-GB"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en-GB" i="1" dirty="0" err="1" smtClean="0">
                                <a:latin typeface="Cambria Math" panose="02040503050406030204" pitchFamily="18" charset="0"/>
                              </a:rPr>
                              <m:t>𝑠</m:t>
                            </m:r>
                          </m:e>
                          <m:sup>
                            <m:r>
                              <a:rPr lang="de-DE" b="0" i="1" dirty="0" smtClean="0">
                                <a:latin typeface="Cambria Math" panose="02040503050406030204" pitchFamily="18" charset="0"/>
                              </a:rPr>
                              <m:t>′</m:t>
                            </m:r>
                          </m:sup>
                        </m:sSup>
                      </m:e>
                      <m:e>
                        <m:r>
                          <a:rPr lang="en-GB" i="1" dirty="0" err="1" smtClean="0">
                            <a:latin typeface="Cambria Math" panose="02040503050406030204" pitchFamily="18" charset="0"/>
                          </a:rPr>
                          <m:t>𝑠</m:t>
                        </m:r>
                        <m:r>
                          <a:rPr lang="en-GB" i="1" dirty="0" smtClean="0">
                            <a:latin typeface="Cambria Math" panose="02040503050406030204" pitchFamily="18" charset="0"/>
                          </a:rPr>
                          <m:t>, </m:t>
                        </m:r>
                        <m:r>
                          <a:rPr lang="en-GB" i="1" dirty="0" smtClean="0">
                            <a:latin typeface="Cambria Math" panose="02040503050406030204" pitchFamily="18" charset="0"/>
                          </a:rPr>
                          <m:t>𝑎</m:t>
                        </m:r>
                      </m:e>
                    </m:d>
                  </m:oMath>
                </a14:m>
                <a:r>
                  <a:rPr lang="en-GB" dirty="0"/>
                  <a:t> </a:t>
                </a:r>
              </a:p>
              <a:p>
                <a:pPr lvl="3"/>
                <a:r>
                  <a:rPr lang="en-GB" dirty="0"/>
                  <a:t>Reward function </a:t>
                </a:r>
                <a14:m>
                  <m:oMath xmlns:m="http://schemas.openxmlformats.org/officeDocument/2006/math">
                    <m:r>
                      <a:rPr lang="en-GB" i="1" dirty="0" smtClean="0">
                        <a:latin typeface="Cambria Math" panose="02040503050406030204" pitchFamily="18" charset="0"/>
                      </a:rPr>
                      <m:t>𝑅</m:t>
                    </m:r>
                    <m:r>
                      <a:rPr lang="en-GB" i="1" dirty="0" smtClean="0">
                        <a:latin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oMath>
                </a14:m>
                <a:endParaRPr lang="en-GB" dirty="0"/>
              </a:p>
              <a:p>
                <a:pPr lvl="1"/>
                <a:r>
                  <a:rPr lang="en-GB" dirty="0"/>
                  <a:t>Maximum error allowed </a:t>
                </a:r>
                <a14:m>
                  <m:oMath xmlns:m="http://schemas.openxmlformats.org/officeDocument/2006/math">
                    <m:r>
                      <a:rPr lang="en-GB" i="1" dirty="0" smtClean="0">
                        <a:latin typeface="Cambria Math" panose="02040503050406030204" pitchFamily="18" charset="0"/>
                        <a:cs typeface="Courier New" panose="02070309020205020404" pitchFamily="49" charset="0"/>
                      </a:rPr>
                      <m:t>𝜖</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A523B9DE-33C7-8A48-8408-962BF3FC6AA5}"/>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F82D2A78-6FD3-69E9-5F6B-CA8D4C7C5C46}"/>
                  </a:ext>
                </a:extLst>
              </p:cNvPr>
              <p:cNvSpPr>
                <a:spLocks noGrp="1"/>
              </p:cNvSpPr>
              <p:nvPr>
                <p:ph sz="half" idx="4294967295"/>
              </p:nvPr>
            </p:nvSpPr>
            <p:spPr>
              <a:xfrm>
                <a:off x="6456040" y="2204864"/>
                <a:ext cx="5441950" cy="3670300"/>
              </a:xfrm>
            </p:spPr>
            <p:txBody>
              <a:bodyPr>
                <a:normAutofit fontScale="92500" lnSpcReduction="10000"/>
              </a:bodyPr>
              <a:lstStyle/>
              <a:p>
                <a:endParaRPr lang="en-GB" dirty="0"/>
              </a:p>
              <a:p>
                <a:pPr lvl="1"/>
                <a:endParaRPr lang="en-GB" dirty="0"/>
              </a:p>
              <a:p>
                <a:pPr lvl="1"/>
                <a:endParaRPr lang="en-GB" dirty="0"/>
              </a:p>
              <a:p>
                <a:pPr lvl="1"/>
                <a:endParaRPr lang="en-GB" dirty="0"/>
              </a:p>
              <a:p>
                <a:pPr lvl="1"/>
                <a:endParaRPr lang="en-GB" dirty="0"/>
              </a:p>
              <a:p>
                <a:pPr marL="365125" lvl="1" indent="0">
                  <a:buNone/>
                </a:pPr>
                <a:endParaRPr lang="en-GB" dirty="0"/>
              </a:p>
              <a:p>
                <a:r>
                  <a:rPr lang="en-GB" dirty="0"/>
                  <a:t>Local variables</a:t>
                </a:r>
              </a:p>
              <a:p>
                <a:pPr lvl="1"/>
                <a14:m>
                  <m:oMath xmlns:m="http://schemas.openxmlformats.org/officeDocument/2006/math">
                    <m:r>
                      <a:rPr lang="en-GB" i="1" dirty="0" smtClean="0">
                        <a:latin typeface="Cambria Math" panose="02040503050406030204" pitchFamily="18" charset="0"/>
                      </a:rPr>
                      <m:t>𝑈</m:t>
                    </m:r>
                    <m:r>
                      <a:rPr lang="en-GB" i="1" dirty="0" smtClean="0">
                        <a:latin typeface="Cambria Math" panose="02040503050406030204" pitchFamily="18" charset="0"/>
                      </a:rPr>
                      <m:t>, </m:t>
                    </m:r>
                    <m:sSup>
                      <m:sSupPr>
                        <m:ctrlPr>
                          <a:rPr lang="de-DE" b="0" i="1" dirty="0" smtClean="0">
                            <a:latin typeface="Cambria Math" panose="02040503050406030204" pitchFamily="18" charset="0"/>
                          </a:rPr>
                        </m:ctrlPr>
                      </m:sSupPr>
                      <m:e>
                        <m:r>
                          <a:rPr lang="en-GB" i="1" dirty="0" smtClean="0">
                            <a:latin typeface="Cambria Math" panose="02040503050406030204" pitchFamily="18" charset="0"/>
                          </a:rPr>
                          <m:t>𝑈</m:t>
                        </m:r>
                      </m:e>
                      <m:sup>
                        <m:r>
                          <a:rPr lang="de-DE" b="0" i="1" dirty="0" smtClean="0">
                            <a:latin typeface="Cambria Math" panose="02040503050406030204" pitchFamily="18" charset="0"/>
                          </a:rPr>
                          <m:t>′</m:t>
                        </m:r>
                      </m:sup>
                    </m:sSup>
                  </m:oMath>
                </a14:m>
                <a:r>
                  <a:rPr lang="en-GB" dirty="0"/>
                  <a:t> vectors of utilities for states in </a:t>
                </a:r>
                <a14:m>
                  <m:oMath xmlns:m="http://schemas.openxmlformats.org/officeDocument/2006/math">
                    <m:r>
                      <a:rPr lang="en-GB" i="1" dirty="0">
                        <a:latin typeface="Cambria Math" panose="02040503050406030204" pitchFamily="18" charset="0"/>
                      </a:rPr>
                      <m:t>𝑆</m:t>
                    </m:r>
                  </m:oMath>
                </a14:m>
                <a:endParaRPr lang="en-GB" dirty="0"/>
              </a:p>
              <a:p>
                <a:pPr lvl="1"/>
                <a14:m>
                  <m:oMath xmlns:m="http://schemas.openxmlformats.org/officeDocument/2006/math">
                    <m:r>
                      <a:rPr lang="en-GB" i="1" dirty="0" smtClean="0">
                        <a:latin typeface="Cambria Math" panose="02040503050406030204" pitchFamily="18" charset="0"/>
                      </a:rPr>
                      <m:t>𝛿</m:t>
                    </m:r>
                  </m:oMath>
                </a14:m>
                <a:r>
                  <a:rPr lang="en-GB" dirty="0"/>
                  <a:t> maximum change in utility of any state in an iteration</a:t>
                </a:r>
              </a:p>
              <a:p>
                <a:endParaRPr lang="en-DE" dirty="0"/>
              </a:p>
            </p:txBody>
          </p:sp>
        </mc:Choice>
        <mc:Fallback xmlns="">
          <p:sp>
            <p:nvSpPr>
              <p:cNvPr id="8" name="Content Placeholder 7">
                <a:extLst>
                  <a:ext uri="{FF2B5EF4-FFF2-40B4-BE49-F238E27FC236}">
                    <a16:creationId xmlns:a16="http://schemas.microsoft.com/office/drawing/2014/main" id="{F82D2A78-6FD3-69E9-5F6B-CA8D4C7C5C46}"/>
                  </a:ext>
                </a:extLst>
              </p:cNvPr>
              <p:cNvSpPr>
                <a:spLocks noGrp="1" noRot="1" noChangeAspect="1" noMove="1" noResize="1" noEditPoints="1" noAdjustHandles="1" noChangeArrowheads="1" noChangeShapeType="1" noTextEdit="1"/>
              </p:cNvSpPr>
              <p:nvPr>
                <p:ph sz="half" idx="4294967295"/>
              </p:nvPr>
            </p:nvSpPr>
            <p:spPr>
              <a:xfrm>
                <a:off x="6456040" y="2204864"/>
                <a:ext cx="5441950" cy="3670300"/>
              </a:xfrm>
              <a:blipFill>
                <a:blip r:embed="rId3"/>
                <a:stretch>
                  <a:fillRect l="-2564" b="-2759"/>
                </a:stretch>
              </a:blipFill>
            </p:spPr>
            <p:txBody>
              <a:bodyPr/>
              <a:lstStyle/>
              <a:p>
                <a:r>
                  <a:rPr lang="en-DE">
                    <a:noFill/>
                  </a:rPr>
                  <a:t> </a:t>
                </a:r>
              </a:p>
            </p:txBody>
          </p:sp>
        </mc:Fallback>
      </mc:AlternateContent>
      <p:sp>
        <p:nvSpPr>
          <p:cNvPr id="5" name="TextBox 4">
            <a:extLst>
              <a:ext uri="{FF2B5EF4-FFF2-40B4-BE49-F238E27FC236}">
                <a16:creationId xmlns:a16="http://schemas.microsoft.com/office/drawing/2014/main" id="{388020CE-9D72-4042-B01B-B42D96414D4D}"/>
              </a:ext>
            </a:extLst>
          </p:cNvPr>
          <p:cNvSpPr txBox="1"/>
          <p:nvPr/>
        </p:nvSpPr>
        <p:spPr>
          <a:xfrm>
            <a:off x="6282257" y="1472004"/>
            <a:ext cx="5549418" cy="289310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function value-iteration(</a:t>
            </a:r>
            <a:r>
              <a:rPr lang="en-GB" sz="1400" b="1" i="1" dirty="0" err="1">
                <a:latin typeface="Courier New" panose="02070309020205020404" pitchFamily="49" charset="0"/>
                <a:cs typeface="Courier New" panose="02070309020205020404" pitchFamily="49" charset="0"/>
              </a:rPr>
              <a:t>mdp</a:t>
            </a:r>
            <a:r>
              <a:rPr lang="en-GB" sz="1400" b="1" dirty="0">
                <a:latin typeface="Courier New" panose="02070309020205020404" pitchFamily="49" charset="0"/>
                <a:cs typeface="Courier New" panose="02070309020205020404" pitchFamily="49" charset="0"/>
              </a:rPr>
              <a:t>,𝜖)</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0, </a:t>
            </a:r>
            <a:r>
              <a:rPr lang="en-GB" sz="1400" i="1" dirty="0">
                <a:latin typeface="Courier New" panose="02070309020205020404" pitchFamily="49" charset="0"/>
                <a:cs typeface="Courier New" panose="02070309020205020404" pitchFamily="49" charset="0"/>
              </a:rPr>
              <a:t>π </a:t>
            </a:r>
            <a:r>
              <a:rPr lang="en-GB" sz="1400" dirty="0">
                <a:latin typeface="Courier New" panose="02070309020205020404" pitchFamily="49" charset="0"/>
                <a:cs typeface="Courier New" panose="02070309020205020404" pitchFamily="49" charset="0"/>
              </a:rPr>
              <a:t>←〈〉</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endParaRPr lang="en-GB" sz="1400" i="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𝛿 ← 0</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𝛾 </a:t>
            </a:r>
            <a:r>
              <a:rPr lang="en-GB" sz="1400" dirty="0" err="1">
                <a:latin typeface="Courier New" panose="02070309020205020404" pitchFamily="49" charset="0"/>
                <a:cs typeface="Courier New" panose="02070309020205020404" pitchFamily="49" charset="0"/>
              </a:rPr>
              <a:t>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&gt; 𝛿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𝛿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until</a:t>
            </a:r>
            <a:r>
              <a:rPr lang="en-GB" sz="1400" dirty="0">
                <a:latin typeface="Courier New" panose="02070309020205020404" pitchFamily="49" charset="0"/>
                <a:cs typeface="Courier New" panose="02070309020205020404" pitchFamily="49" charset="0"/>
              </a:rPr>
              <a:t> 𝛿 &lt; 𝜖(1-𝛾)/𝛾</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state s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π(s)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 </a:t>
            </a:r>
            <a:r>
              <a:rPr lang="en-GB" sz="1400" i="1" dirty="0">
                <a:latin typeface="Courier New" panose="02070309020205020404" pitchFamily="49" charset="0"/>
                <a:cs typeface="Courier New" panose="02070309020205020404" pitchFamily="49" charset="0"/>
              </a:rPr>
              <a:t>π</a:t>
            </a:r>
            <a:endParaRPr lang="en-GB"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869581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Evolution of Utilities</a:t>
            </a:r>
          </a:p>
        </p:txBody>
      </p:sp>
      <p:sp>
        <p:nvSpPr>
          <p:cNvPr id="3" name="Footer Placeholder 2">
            <a:extLst>
              <a:ext uri="{FF2B5EF4-FFF2-40B4-BE49-F238E27FC236}">
                <a16:creationId xmlns:a16="http://schemas.microsoft.com/office/drawing/2014/main" id="{90BD0B11-531B-5A5B-7796-40534FFF0883}"/>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C1775BF1-1F5E-33C4-7AB7-BF887BC549EB}"/>
              </a:ext>
            </a:extLst>
          </p:cNvPr>
          <p:cNvSpPr>
            <a:spLocks noGrp="1"/>
          </p:cNvSpPr>
          <p:nvPr>
            <p:ph type="sldNum" sz="quarter" idx="11"/>
          </p:nvPr>
        </p:nvSpPr>
        <p:spPr/>
        <p:txBody>
          <a:bodyPr/>
          <a:lstStyle/>
          <a:p>
            <a:fld id="{67C9959E-8E6B-B04C-9955-EA096F41CA7A}" type="slidenum">
              <a:rPr lang="en-GB" smtClean="0"/>
              <a:t>39</a:t>
            </a:fld>
            <a:endParaRPr lang="en-GB"/>
          </a:p>
        </p:txBody>
      </p:sp>
      <p:sp>
        <p:nvSpPr>
          <p:cNvPr id="2" name="Date Placeholder 1">
            <a:extLst>
              <a:ext uri="{FF2B5EF4-FFF2-40B4-BE49-F238E27FC236}">
                <a16:creationId xmlns:a16="http://schemas.microsoft.com/office/drawing/2014/main" id="{EF42477E-4E41-15A9-6C77-36BF297B6834}"/>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72706" name="Rectangle 3"/>
              <p:cNvSpPr>
                <a:spLocks noGrp="1" noChangeArrowheads="1"/>
              </p:cNvSpPr>
              <p:nvPr>
                <p:ph type="body" sz="quarter" idx="13"/>
              </p:nvPr>
            </p:nvSpPr>
            <p:spPr>
              <a:xfrm>
                <a:off x="623392" y="1332843"/>
                <a:ext cx="9877517" cy="4584266"/>
              </a:xfrm>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marL="258503" lvl="1"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𝐴</m:t>
                              </m:r>
                              <m:d>
                                <m:dPr>
                                  <m:ctrlPr>
                                    <a:rPr lang="de-DE" i="1">
                                      <a:latin typeface="Cambria Math" panose="02040503050406030204" pitchFamily="18" charset="0"/>
                                    </a:rPr>
                                  </m:ctrlPr>
                                </m:dPr>
                                <m:e>
                                  <m:r>
                                    <a:rPr lang="de-DE" i="1">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b="0" i="1" smtClean="0">
                                  <a:latin typeface="Cambria Math" panose="02040503050406030204" pitchFamily="18" charset="0"/>
                                </a:rPr>
                                <m:t>∈</m:t>
                              </m:r>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m:oMathPara>
                </a14:m>
                <a:endParaRPr lang="en-GB" dirty="0"/>
              </a:p>
              <a:p>
                <a:r>
                  <a:rPr lang="en-GB" dirty="0"/>
                  <a:t>Value iteration ≈ information propagation</a:t>
                </a:r>
              </a:p>
              <a:p>
                <a:pPr lvl="1"/>
                <a:r>
                  <a:rPr lang="en-GB" dirty="0"/>
                  <a:t>Argmax action may change over </a:t>
                </a:r>
                <a:br>
                  <a:rPr lang="en-GB" dirty="0"/>
                </a:br>
                <a:r>
                  <a:rPr lang="en-GB" dirty="0"/>
                  <a:t>time due to utilities changing </a:t>
                </a:r>
              </a:p>
              <a:p>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type="body" sz="quarter" idx="13"/>
              </p:nvPr>
            </p:nvSpPr>
            <p:spPr>
              <a:xfrm>
                <a:off x="623392" y="1332843"/>
                <a:ext cx="9877517" cy="4584266"/>
              </a:xfrm>
              <a:blipFill>
                <a:blip r:embed="rId3"/>
                <a:stretch>
                  <a:fillRect l="-1538" t="-20442"/>
                </a:stretch>
              </a:blipFill>
            </p:spPr>
            <p:txBody>
              <a:bodyPr/>
              <a:lstStyle/>
              <a:p>
                <a:r>
                  <a:rPr lang="en-DE">
                    <a:noFill/>
                  </a:rPr>
                  <a:t> </a:t>
                </a:r>
              </a:p>
            </p:txBody>
          </p:sp>
        </mc:Fallback>
      </mc:AlternateContent>
      <p:pic>
        <p:nvPicPr>
          <p:cNvPr id="91" name="Picture 90">
            <a:extLst>
              <a:ext uri="{FF2B5EF4-FFF2-40B4-BE49-F238E27FC236}">
                <a16:creationId xmlns:a16="http://schemas.microsoft.com/office/drawing/2014/main" id="{AC048B96-4F12-1742-BB7B-430F18558AAB}"/>
              </a:ext>
            </a:extLst>
          </p:cNvPr>
          <p:cNvPicPr>
            <a:picLocks noChangeAspect="1"/>
          </p:cNvPicPr>
          <p:nvPr/>
        </p:nvPicPr>
        <p:blipFill rotWithShape="1">
          <a:blip r:embed="rId4">
            <a:clrChange>
              <a:clrFrom>
                <a:srgbClr val="FFFFFF"/>
              </a:clrFrom>
              <a:clrTo>
                <a:srgbClr val="FFFFFF">
                  <a:alpha val="0"/>
                </a:srgbClr>
              </a:clrTo>
            </a:clrChange>
          </a:blip>
          <a:srcRect l="770" r="50898"/>
          <a:stretch/>
        </p:blipFill>
        <p:spPr>
          <a:xfrm>
            <a:off x="5212008" y="3369500"/>
            <a:ext cx="3458481" cy="2704619"/>
          </a:xfrm>
          <a:prstGeom prst="rect">
            <a:avLst/>
          </a:prstGeom>
        </p:spPr>
      </p:pic>
      <p:sp>
        <p:nvSpPr>
          <p:cNvPr id="51" name="Rectangle 3">
            <a:extLst>
              <a:ext uri="{FF2B5EF4-FFF2-40B4-BE49-F238E27FC236}">
                <a16:creationId xmlns:a16="http://schemas.microsoft.com/office/drawing/2014/main" id="{F8909BAD-0F7F-8044-91F4-64D08CC37416}"/>
              </a:ext>
            </a:extLst>
          </p:cNvPr>
          <p:cNvSpPr txBox="1">
            <a:spLocks noChangeArrowheads="1"/>
          </p:cNvSpPr>
          <p:nvPr/>
        </p:nvSpPr>
        <p:spPr bwMode="auto">
          <a:xfrm>
            <a:off x="4947220" y="6449728"/>
            <a:ext cx="2755028"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bg1">
                    <a:lumMod val="85000"/>
                  </a:schemeClr>
                </a:solidFill>
                <a:latin typeface="Helvetica" pitchFamily="2" charset="0"/>
                <a:ea typeface="ＭＳ Ｐゴシック" charset="0"/>
                <a:cs typeface="ＭＳ Ｐゴシック" charset="0"/>
              </a:rPr>
              <a:t>Figure left: AIMA, Russell/Norvig</a:t>
            </a:r>
          </a:p>
        </p:txBody>
      </p:sp>
      <p:grpSp>
        <p:nvGrpSpPr>
          <p:cNvPr id="6" name="Group 5">
            <a:extLst>
              <a:ext uri="{FF2B5EF4-FFF2-40B4-BE49-F238E27FC236}">
                <a16:creationId xmlns:a16="http://schemas.microsoft.com/office/drawing/2014/main" id="{FCD1EDA6-3CA2-4CFA-AD94-23B418197FF4}"/>
              </a:ext>
            </a:extLst>
          </p:cNvPr>
          <p:cNvGrpSpPr/>
          <p:nvPr/>
        </p:nvGrpSpPr>
        <p:grpSpPr>
          <a:xfrm>
            <a:off x="9023647" y="1317741"/>
            <a:ext cx="2806408" cy="2185072"/>
            <a:chOff x="542038" y="4165280"/>
            <a:chExt cx="2806408" cy="2185072"/>
          </a:xfrm>
        </p:grpSpPr>
        <p:grpSp>
          <p:nvGrpSpPr>
            <p:cNvPr id="7" name="Group 3">
              <a:extLst>
                <a:ext uri="{FF2B5EF4-FFF2-40B4-BE49-F238E27FC236}">
                  <a16:creationId xmlns:a16="http://schemas.microsoft.com/office/drawing/2014/main" id="{7262F296-7D12-9069-8C4A-A8CD77775C8E}"/>
                </a:ext>
              </a:extLst>
            </p:cNvPr>
            <p:cNvGrpSpPr>
              <a:grpSpLocks/>
            </p:cNvGrpSpPr>
            <p:nvPr/>
          </p:nvGrpSpPr>
          <p:grpSpPr bwMode="auto">
            <a:xfrm>
              <a:off x="910045" y="4165283"/>
              <a:ext cx="2438400" cy="1828800"/>
              <a:chOff x="960" y="1152"/>
              <a:chExt cx="1536" cy="1152"/>
            </a:xfrm>
          </p:grpSpPr>
          <p:sp>
            <p:nvSpPr>
              <p:cNvPr id="35" name="Rectangle 4">
                <a:extLst>
                  <a:ext uri="{FF2B5EF4-FFF2-40B4-BE49-F238E27FC236}">
                    <a16:creationId xmlns:a16="http://schemas.microsoft.com/office/drawing/2014/main" id="{2B8378E8-3016-7A1B-03D3-B76C78DD1E72}"/>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6" name="Line 5">
                <a:extLst>
                  <a:ext uri="{FF2B5EF4-FFF2-40B4-BE49-F238E27FC236}">
                    <a16:creationId xmlns:a16="http://schemas.microsoft.com/office/drawing/2014/main" id="{0DD2BB21-F06D-0150-B382-27732FCDEEC9}"/>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7" name="Line 6">
                <a:extLst>
                  <a:ext uri="{FF2B5EF4-FFF2-40B4-BE49-F238E27FC236}">
                    <a16:creationId xmlns:a16="http://schemas.microsoft.com/office/drawing/2014/main" id="{1FBF1187-15BF-68FC-0F35-29410D862D63}"/>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8" name="Line 7">
                <a:extLst>
                  <a:ext uri="{FF2B5EF4-FFF2-40B4-BE49-F238E27FC236}">
                    <a16:creationId xmlns:a16="http://schemas.microsoft.com/office/drawing/2014/main" id="{E5474898-D138-BFF5-A31E-F0092E9D7FD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 name="Line 8">
                <a:extLst>
                  <a:ext uri="{FF2B5EF4-FFF2-40B4-BE49-F238E27FC236}">
                    <a16:creationId xmlns:a16="http://schemas.microsoft.com/office/drawing/2014/main" id="{86268B1D-92E1-D42E-3972-FA3D807F685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40" name="Line 9">
                <a:extLst>
                  <a:ext uri="{FF2B5EF4-FFF2-40B4-BE49-F238E27FC236}">
                    <a16:creationId xmlns:a16="http://schemas.microsoft.com/office/drawing/2014/main" id="{BB5BE367-600D-54C9-9C4E-BF79BC7E91D1}"/>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1" name="Rectangle 10">
                <a:extLst>
                  <a:ext uri="{FF2B5EF4-FFF2-40B4-BE49-F238E27FC236}">
                    <a16:creationId xmlns:a16="http://schemas.microsoft.com/office/drawing/2014/main" id="{50788ECC-3EAC-45AC-0248-8B9FDE5F637D}"/>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8" name="Rectangle 7">
              <a:extLst>
                <a:ext uri="{FF2B5EF4-FFF2-40B4-BE49-F238E27FC236}">
                  <a16:creationId xmlns:a16="http://schemas.microsoft.com/office/drawing/2014/main" id="{888669CF-1A91-5667-B3EE-B01BD5F35E8A}"/>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9" name="Text Box 18">
              <a:extLst>
                <a:ext uri="{FF2B5EF4-FFF2-40B4-BE49-F238E27FC236}">
                  <a16:creationId xmlns:a16="http://schemas.microsoft.com/office/drawing/2014/main" id="{21FB796A-6816-BD77-15E8-8C76913D5F54}"/>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0" name="Text Box 19">
              <a:extLst>
                <a:ext uri="{FF2B5EF4-FFF2-40B4-BE49-F238E27FC236}">
                  <a16:creationId xmlns:a16="http://schemas.microsoft.com/office/drawing/2014/main" id="{F87F66BF-405F-F664-6134-9CDAB2E4924E}"/>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11" name="Text Box 20">
              <a:extLst>
                <a:ext uri="{FF2B5EF4-FFF2-40B4-BE49-F238E27FC236}">
                  <a16:creationId xmlns:a16="http://schemas.microsoft.com/office/drawing/2014/main" id="{418DA309-39B5-9CB8-5D14-9A79BE86D078}"/>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2" name="Text Box 21">
              <a:extLst>
                <a:ext uri="{FF2B5EF4-FFF2-40B4-BE49-F238E27FC236}">
                  <a16:creationId xmlns:a16="http://schemas.microsoft.com/office/drawing/2014/main" id="{1A245651-5C19-A750-DB5C-C6710BA75539}"/>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13" name="Text Box 22">
              <a:extLst>
                <a:ext uri="{FF2B5EF4-FFF2-40B4-BE49-F238E27FC236}">
                  <a16:creationId xmlns:a16="http://schemas.microsoft.com/office/drawing/2014/main" id="{AF1644C5-02A8-2A38-6D4A-6FF1EC06BEC0}"/>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14" name="Text Box 23">
              <a:extLst>
                <a:ext uri="{FF2B5EF4-FFF2-40B4-BE49-F238E27FC236}">
                  <a16:creationId xmlns:a16="http://schemas.microsoft.com/office/drawing/2014/main" id="{D38DBA43-875A-972E-A6A0-48EBD2F87FED}"/>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5" name="Text Box 24">
              <a:extLst>
                <a:ext uri="{FF2B5EF4-FFF2-40B4-BE49-F238E27FC236}">
                  <a16:creationId xmlns:a16="http://schemas.microsoft.com/office/drawing/2014/main" id="{14338558-23CF-B630-2042-E2DEA6BE98DF}"/>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6" name="Rectangle 15">
              <a:extLst>
                <a:ext uri="{FF2B5EF4-FFF2-40B4-BE49-F238E27FC236}">
                  <a16:creationId xmlns:a16="http://schemas.microsoft.com/office/drawing/2014/main" id="{3B1CFA42-6FE4-B394-D098-ED44DFCC4DAE}"/>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17" name="Line 22">
              <a:extLst>
                <a:ext uri="{FF2B5EF4-FFF2-40B4-BE49-F238E27FC236}">
                  <a16:creationId xmlns:a16="http://schemas.microsoft.com/office/drawing/2014/main" id="{6761A6DF-B624-3F51-6B9E-8689D0007C74}"/>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18" name="Line 23">
              <a:extLst>
                <a:ext uri="{FF2B5EF4-FFF2-40B4-BE49-F238E27FC236}">
                  <a16:creationId xmlns:a16="http://schemas.microsoft.com/office/drawing/2014/main" id="{093A7C0F-EC03-E152-266F-C6F53B375A26}"/>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19" name="Line 24">
              <a:extLst>
                <a:ext uri="{FF2B5EF4-FFF2-40B4-BE49-F238E27FC236}">
                  <a16:creationId xmlns:a16="http://schemas.microsoft.com/office/drawing/2014/main" id="{6FD3D574-52F6-E2C6-4724-6002EB88B0C8}"/>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0" name="Line 25">
              <a:extLst>
                <a:ext uri="{FF2B5EF4-FFF2-40B4-BE49-F238E27FC236}">
                  <a16:creationId xmlns:a16="http://schemas.microsoft.com/office/drawing/2014/main" id="{A79D2EF5-99D7-2F21-CE81-DF8C436E28D0}"/>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1" name="Line 26">
              <a:extLst>
                <a:ext uri="{FF2B5EF4-FFF2-40B4-BE49-F238E27FC236}">
                  <a16:creationId xmlns:a16="http://schemas.microsoft.com/office/drawing/2014/main" id="{23B335E0-9CCD-F77A-8C1A-7DF0DE7BD0C4}"/>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2" name="Line 27">
              <a:extLst>
                <a:ext uri="{FF2B5EF4-FFF2-40B4-BE49-F238E27FC236}">
                  <a16:creationId xmlns:a16="http://schemas.microsoft.com/office/drawing/2014/main" id="{CC90C272-5E67-F7F2-25D1-86AE21524E70}"/>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3" name="Line 28">
              <a:extLst>
                <a:ext uri="{FF2B5EF4-FFF2-40B4-BE49-F238E27FC236}">
                  <a16:creationId xmlns:a16="http://schemas.microsoft.com/office/drawing/2014/main" id="{51722B64-C031-B46E-3222-1BE695F47F20}"/>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4" name="Line 29">
              <a:extLst>
                <a:ext uri="{FF2B5EF4-FFF2-40B4-BE49-F238E27FC236}">
                  <a16:creationId xmlns:a16="http://schemas.microsoft.com/office/drawing/2014/main" id="{29CDDB33-62D6-ACA9-36E8-4A454726C139}"/>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5" name="Line 30">
              <a:extLst>
                <a:ext uri="{FF2B5EF4-FFF2-40B4-BE49-F238E27FC236}">
                  <a16:creationId xmlns:a16="http://schemas.microsoft.com/office/drawing/2014/main" id="{3253D639-81EE-0F5C-92D5-B278AE11DA61}"/>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6" name="Text Box 50">
              <a:extLst>
                <a:ext uri="{FF2B5EF4-FFF2-40B4-BE49-F238E27FC236}">
                  <a16:creationId xmlns:a16="http://schemas.microsoft.com/office/drawing/2014/main" id="{328A2954-7A74-5232-5465-C5EF405565AF}"/>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27" name="Text Box 51">
              <a:extLst>
                <a:ext uri="{FF2B5EF4-FFF2-40B4-BE49-F238E27FC236}">
                  <a16:creationId xmlns:a16="http://schemas.microsoft.com/office/drawing/2014/main" id="{37E02878-B71C-B06B-6595-C25E19529A39}"/>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28" name="Text Box 52">
              <a:extLst>
                <a:ext uri="{FF2B5EF4-FFF2-40B4-BE49-F238E27FC236}">
                  <a16:creationId xmlns:a16="http://schemas.microsoft.com/office/drawing/2014/main" id="{47378113-AA47-E7CB-BEC5-634449BE55D4}"/>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0.388</a:t>
              </a:r>
            </a:p>
          </p:txBody>
        </p:sp>
        <p:sp>
          <p:nvSpPr>
            <p:cNvPr id="29" name="Text Box 53">
              <a:extLst>
                <a:ext uri="{FF2B5EF4-FFF2-40B4-BE49-F238E27FC236}">
                  <a16:creationId xmlns:a16="http://schemas.microsoft.com/office/drawing/2014/main" id="{970388B7-CE23-2436-BED3-FFC8983BC277}"/>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30" name="Text Box 54">
              <a:extLst>
                <a:ext uri="{FF2B5EF4-FFF2-40B4-BE49-F238E27FC236}">
                  <a16:creationId xmlns:a16="http://schemas.microsoft.com/office/drawing/2014/main" id="{B39EBE7D-A34C-19DF-B6C8-A4D026451640}"/>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31" name="Text Box 55">
              <a:extLst>
                <a:ext uri="{FF2B5EF4-FFF2-40B4-BE49-F238E27FC236}">
                  <a16:creationId xmlns:a16="http://schemas.microsoft.com/office/drawing/2014/main" id="{41F0B389-752F-3925-8CB0-FF74F2D1476E}"/>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32" name="Text Box 56">
              <a:extLst>
                <a:ext uri="{FF2B5EF4-FFF2-40B4-BE49-F238E27FC236}">
                  <a16:creationId xmlns:a16="http://schemas.microsoft.com/office/drawing/2014/main" id="{82734EB4-6092-E40D-D7DC-1EEFAAAFDD8F}"/>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33" name="Text Box 57">
              <a:extLst>
                <a:ext uri="{FF2B5EF4-FFF2-40B4-BE49-F238E27FC236}">
                  <a16:creationId xmlns:a16="http://schemas.microsoft.com/office/drawing/2014/main" id="{F6845008-E7DF-DD7A-CB1E-1833D8CD7781}"/>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34" name="Text Box 58">
              <a:extLst>
                <a:ext uri="{FF2B5EF4-FFF2-40B4-BE49-F238E27FC236}">
                  <a16:creationId xmlns:a16="http://schemas.microsoft.com/office/drawing/2014/main" id="{617A8A08-003F-F84C-2B61-FB2BFAF165B8}"/>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grpSp>
        <p:nvGrpSpPr>
          <p:cNvPr id="42" name="Group 41">
            <a:extLst>
              <a:ext uri="{FF2B5EF4-FFF2-40B4-BE49-F238E27FC236}">
                <a16:creationId xmlns:a16="http://schemas.microsoft.com/office/drawing/2014/main" id="{2578DC38-0FEE-7FBC-49D9-AE7C9231D535}"/>
              </a:ext>
            </a:extLst>
          </p:cNvPr>
          <p:cNvGrpSpPr/>
          <p:nvPr/>
        </p:nvGrpSpPr>
        <p:grpSpPr>
          <a:xfrm>
            <a:off x="9025267" y="3701598"/>
            <a:ext cx="2806408" cy="2204314"/>
            <a:chOff x="542038" y="4146038"/>
            <a:chExt cx="2806408" cy="2204314"/>
          </a:xfrm>
        </p:grpSpPr>
        <p:grpSp>
          <p:nvGrpSpPr>
            <p:cNvPr id="43" name="Group 3">
              <a:extLst>
                <a:ext uri="{FF2B5EF4-FFF2-40B4-BE49-F238E27FC236}">
                  <a16:creationId xmlns:a16="http://schemas.microsoft.com/office/drawing/2014/main" id="{D223CE57-F895-84E5-D290-5B18F49FBA19}"/>
                </a:ext>
              </a:extLst>
            </p:cNvPr>
            <p:cNvGrpSpPr>
              <a:grpSpLocks/>
            </p:cNvGrpSpPr>
            <p:nvPr/>
          </p:nvGrpSpPr>
          <p:grpSpPr bwMode="auto">
            <a:xfrm>
              <a:off x="910045" y="4165283"/>
              <a:ext cx="2438400" cy="1828800"/>
              <a:chOff x="960" y="1152"/>
              <a:chExt cx="1536" cy="1152"/>
            </a:xfrm>
          </p:grpSpPr>
          <p:sp>
            <p:nvSpPr>
              <p:cNvPr id="391175" name="Rectangle 4">
                <a:extLst>
                  <a:ext uri="{FF2B5EF4-FFF2-40B4-BE49-F238E27FC236}">
                    <a16:creationId xmlns:a16="http://schemas.microsoft.com/office/drawing/2014/main" id="{2C5A5D20-DB59-AE4B-69B3-3C604E581D67}"/>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91176" name="Line 5">
                <a:extLst>
                  <a:ext uri="{FF2B5EF4-FFF2-40B4-BE49-F238E27FC236}">
                    <a16:creationId xmlns:a16="http://schemas.microsoft.com/office/drawing/2014/main" id="{9EC8354B-4301-B9A9-906E-88EF59787277}"/>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7" name="Line 6">
                <a:extLst>
                  <a:ext uri="{FF2B5EF4-FFF2-40B4-BE49-F238E27FC236}">
                    <a16:creationId xmlns:a16="http://schemas.microsoft.com/office/drawing/2014/main" id="{E5149594-3163-70AE-8266-A333CB03935B}"/>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8" name="Line 7">
                <a:extLst>
                  <a:ext uri="{FF2B5EF4-FFF2-40B4-BE49-F238E27FC236}">
                    <a16:creationId xmlns:a16="http://schemas.microsoft.com/office/drawing/2014/main" id="{877753A8-4A6E-5F13-3E23-E4F4D46D49D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9" name="Line 8">
                <a:extLst>
                  <a:ext uri="{FF2B5EF4-FFF2-40B4-BE49-F238E27FC236}">
                    <a16:creationId xmlns:a16="http://schemas.microsoft.com/office/drawing/2014/main" id="{A438D60E-AC6B-50B7-057F-29FDEEF8C6D8}"/>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91180" name="Line 9">
                <a:extLst>
                  <a:ext uri="{FF2B5EF4-FFF2-40B4-BE49-F238E27FC236}">
                    <a16:creationId xmlns:a16="http://schemas.microsoft.com/office/drawing/2014/main" id="{14898C1A-D6A1-E01B-59AB-2AA9DCC11C0C}"/>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81" name="Rectangle 10">
                <a:extLst>
                  <a:ext uri="{FF2B5EF4-FFF2-40B4-BE49-F238E27FC236}">
                    <a16:creationId xmlns:a16="http://schemas.microsoft.com/office/drawing/2014/main" id="{106BC932-8BE8-1104-48D0-4FCBAA845B92}"/>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44" name="Rectangle 43">
              <a:extLst>
                <a:ext uri="{FF2B5EF4-FFF2-40B4-BE49-F238E27FC236}">
                  <a16:creationId xmlns:a16="http://schemas.microsoft.com/office/drawing/2014/main" id="{37B2869C-B080-E44D-B8EA-3D1862349279}"/>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sz="1400" i="1" dirty="0">
                <a:solidFill>
                  <a:schemeClr val="accent6"/>
                </a:solidFill>
                <a:latin typeface="Calibri" panose="020F0502020204030204" pitchFamily="34" charset="0"/>
                <a:cs typeface="Calibri" panose="020F0502020204030204" pitchFamily="34" charset="0"/>
              </a:endParaRPr>
            </a:p>
          </p:txBody>
        </p:sp>
        <p:sp>
          <p:nvSpPr>
            <p:cNvPr id="45" name="Text Box 18">
              <a:extLst>
                <a:ext uri="{FF2B5EF4-FFF2-40B4-BE49-F238E27FC236}">
                  <a16:creationId xmlns:a16="http://schemas.microsoft.com/office/drawing/2014/main" id="{5F08EA11-AB27-1A85-3A28-A50C2B1FF1D4}"/>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6" name="Text Box 19">
              <a:extLst>
                <a:ext uri="{FF2B5EF4-FFF2-40B4-BE49-F238E27FC236}">
                  <a16:creationId xmlns:a16="http://schemas.microsoft.com/office/drawing/2014/main" id="{4EC19B24-A1FF-8366-8FCC-944AF0FC854A}"/>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47" name="Text Box 20">
              <a:extLst>
                <a:ext uri="{FF2B5EF4-FFF2-40B4-BE49-F238E27FC236}">
                  <a16:creationId xmlns:a16="http://schemas.microsoft.com/office/drawing/2014/main" id="{0FD9CD09-E8AF-3B90-3873-BACE62FAB3FC}"/>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48" name="Text Box 21">
              <a:extLst>
                <a:ext uri="{FF2B5EF4-FFF2-40B4-BE49-F238E27FC236}">
                  <a16:creationId xmlns:a16="http://schemas.microsoft.com/office/drawing/2014/main" id="{02D75EE8-124D-DB20-7F2C-38D2263629D6}"/>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49" name="Text Box 22">
              <a:extLst>
                <a:ext uri="{FF2B5EF4-FFF2-40B4-BE49-F238E27FC236}">
                  <a16:creationId xmlns:a16="http://schemas.microsoft.com/office/drawing/2014/main" id="{93B31384-2EC6-E973-9ED7-828CA7634D92}"/>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50" name="Text Box 23">
              <a:extLst>
                <a:ext uri="{FF2B5EF4-FFF2-40B4-BE49-F238E27FC236}">
                  <a16:creationId xmlns:a16="http://schemas.microsoft.com/office/drawing/2014/main" id="{129029DA-488C-9C3E-56E6-C8E20089A0F6}"/>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59" name="Text Box 24">
              <a:extLst>
                <a:ext uri="{FF2B5EF4-FFF2-40B4-BE49-F238E27FC236}">
                  <a16:creationId xmlns:a16="http://schemas.microsoft.com/office/drawing/2014/main" id="{5A973A82-3E38-350D-7592-F56A6AB85777}"/>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60" name="Rectangle 59">
              <a:extLst>
                <a:ext uri="{FF2B5EF4-FFF2-40B4-BE49-F238E27FC236}">
                  <a16:creationId xmlns:a16="http://schemas.microsoft.com/office/drawing/2014/main" id="{52187AE0-6BCE-13BB-CDA2-EE99741B52EB}"/>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sp>
          <p:nvSpPr>
            <p:cNvPr id="61" name="TextBox 60">
              <a:extLst>
                <a:ext uri="{FF2B5EF4-FFF2-40B4-BE49-F238E27FC236}">
                  <a16:creationId xmlns:a16="http://schemas.microsoft.com/office/drawing/2014/main" id="{6E7A8309-ADCE-F3C2-E352-8E81201C8B0C}"/>
                </a:ext>
              </a:extLst>
            </p:cNvPr>
            <p:cNvSpPr txBox="1"/>
            <p:nvPr/>
          </p:nvSpPr>
          <p:spPr>
            <a:xfrm>
              <a:off x="1085726" y="4151533"/>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62" name="TextBox 61">
              <a:extLst>
                <a:ext uri="{FF2B5EF4-FFF2-40B4-BE49-F238E27FC236}">
                  <a16:creationId xmlns:a16="http://schemas.microsoft.com/office/drawing/2014/main" id="{902CC86C-8F8F-EFB0-352A-77C0E0B7D1C5}"/>
                </a:ext>
              </a:extLst>
            </p:cNvPr>
            <p:cNvSpPr txBox="1"/>
            <p:nvPr/>
          </p:nvSpPr>
          <p:spPr>
            <a:xfrm>
              <a:off x="1668808" y="4146038"/>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63" name="TextBox 62">
              <a:extLst>
                <a:ext uri="{FF2B5EF4-FFF2-40B4-BE49-F238E27FC236}">
                  <a16:creationId xmlns:a16="http://schemas.microsoft.com/office/drawing/2014/main" id="{72467769-8801-1D79-2FAA-C56E6142E8DF}"/>
                </a:ext>
              </a:extLst>
            </p:cNvPr>
            <p:cNvSpPr txBox="1"/>
            <p:nvPr/>
          </p:nvSpPr>
          <p:spPr>
            <a:xfrm>
              <a:off x="2305121" y="414798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68" name="TextBox 391167">
              <a:extLst>
                <a:ext uri="{FF2B5EF4-FFF2-40B4-BE49-F238E27FC236}">
                  <a16:creationId xmlns:a16="http://schemas.microsoft.com/office/drawing/2014/main" id="{992CF27B-C9C6-E270-1751-2DFD7C44E7D2}"/>
                </a:ext>
              </a:extLst>
            </p:cNvPr>
            <p:cNvSpPr txBox="1"/>
            <p:nvPr/>
          </p:nvSpPr>
          <p:spPr>
            <a:xfrm>
              <a:off x="1084502" y="5334434"/>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69" name="TextBox 391168">
              <a:extLst>
                <a:ext uri="{FF2B5EF4-FFF2-40B4-BE49-F238E27FC236}">
                  <a16:creationId xmlns:a16="http://schemas.microsoft.com/office/drawing/2014/main" id="{99EAB5B8-62D5-69FB-B05B-3582209F48A5}"/>
                </a:ext>
              </a:extLst>
            </p:cNvPr>
            <p:cNvSpPr txBox="1"/>
            <p:nvPr/>
          </p:nvSpPr>
          <p:spPr>
            <a:xfrm>
              <a:off x="1667584"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71" name="TextBox 391170">
              <a:extLst>
                <a:ext uri="{FF2B5EF4-FFF2-40B4-BE49-F238E27FC236}">
                  <a16:creationId xmlns:a16="http://schemas.microsoft.com/office/drawing/2014/main" id="{4621395C-33F0-2AFA-9F7C-97F4625E207A}"/>
                </a:ext>
              </a:extLst>
            </p:cNvPr>
            <p:cNvSpPr txBox="1"/>
            <p:nvPr/>
          </p:nvSpPr>
          <p:spPr>
            <a:xfrm>
              <a:off x="2303897" y="5330890"/>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72" name="TextBox 391171">
              <a:extLst>
                <a:ext uri="{FF2B5EF4-FFF2-40B4-BE49-F238E27FC236}">
                  <a16:creationId xmlns:a16="http://schemas.microsoft.com/office/drawing/2014/main" id="{D93F2473-E37D-11A5-C370-E8F3A94A1949}"/>
                </a:ext>
              </a:extLst>
            </p:cNvPr>
            <p:cNvSpPr txBox="1"/>
            <p:nvPr/>
          </p:nvSpPr>
          <p:spPr>
            <a:xfrm>
              <a:off x="1084502" y="4747945"/>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73" name="TextBox 391172">
              <a:extLst>
                <a:ext uri="{FF2B5EF4-FFF2-40B4-BE49-F238E27FC236}">
                  <a16:creationId xmlns:a16="http://schemas.microsoft.com/office/drawing/2014/main" id="{6C2EA856-415B-4CBE-A92C-79CCE04A4DED}"/>
                </a:ext>
              </a:extLst>
            </p:cNvPr>
            <p:cNvSpPr txBox="1"/>
            <p:nvPr/>
          </p:nvSpPr>
          <p:spPr>
            <a:xfrm>
              <a:off x="2895917"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74" name="TextBox 391173">
              <a:extLst>
                <a:ext uri="{FF2B5EF4-FFF2-40B4-BE49-F238E27FC236}">
                  <a16:creationId xmlns:a16="http://schemas.microsoft.com/office/drawing/2014/main" id="{324770A9-98B9-C8E9-AA19-F8947EBB3D5E}"/>
                </a:ext>
              </a:extLst>
            </p:cNvPr>
            <p:cNvSpPr txBox="1"/>
            <p:nvPr/>
          </p:nvSpPr>
          <p:spPr>
            <a:xfrm>
              <a:off x="2303897" y="4744401"/>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grpSp>
    </p:spTree>
    <p:extLst>
      <p:ext uri="{BB962C8B-B14F-4D97-AF65-F5344CB8AC3E}">
        <p14:creationId xmlns:p14="http://schemas.microsoft.com/office/powerpoint/2010/main" val="3626236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60F8-9E40-B047-B5FD-0CEDB7D11A9B}"/>
              </a:ext>
            </a:extLst>
          </p:cNvPr>
          <p:cNvSpPr>
            <a:spLocks noGrp="1"/>
          </p:cNvSpPr>
          <p:nvPr>
            <p:ph type="title"/>
          </p:nvPr>
        </p:nvSpPr>
        <p:spPr/>
        <p:txBody>
          <a:bodyPr/>
          <a:lstStyle/>
          <a:p>
            <a:r>
              <a:rPr lang="en-GB" dirty="0"/>
              <a:t>Acknowledgements</a:t>
            </a:r>
          </a:p>
        </p:txBody>
      </p:sp>
      <p:sp>
        <p:nvSpPr>
          <p:cNvPr id="5" name="Footer Placeholder 4">
            <a:extLst>
              <a:ext uri="{FF2B5EF4-FFF2-40B4-BE49-F238E27FC236}">
                <a16:creationId xmlns:a16="http://schemas.microsoft.com/office/drawing/2014/main" id="{1041E90C-638B-34D4-617F-A43D540465C7}"/>
              </a:ext>
            </a:extLst>
          </p:cNvPr>
          <p:cNvSpPr>
            <a:spLocks noGrp="1"/>
          </p:cNvSpPr>
          <p:nvPr>
            <p:ph type="ftr" sz="quarter" idx="10"/>
          </p:nvPr>
        </p:nvSpPr>
        <p:spPr/>
        <p:txBody>
          <a:bodyPr/>
          <a:lstStyle/>
          <a:p>
            <a:r>
              <a:rPr lang="en-GB"/>
              <a:t>Marcel Gehrke</a:t>
            </a:r>
          </a:p>
        </p:txBody>
      </p:sp>
      <p:sp>
        <p:nvSpPr>
          <p:cNvPr id="8" name="Slide Number Placeholder 7">
            <a:extLst>
              <a:ext uri="{FF2B5EF4-FFF2-40B4-BE49-F238E27FC236}">
                <a16:creationId xmlns:a16="http://schemas.microsoft.com/office/drawing/2014/main" id="{86936B62-E0AD-DE53-762F-DC573F3DC16E}"/>
              </a:ext>
            </a:extLst>
          </p:cNvPr>
          <p:cNvSpPr>
            <a:spLocks noGrp="1"/>
          </p:cNvSpPr>
          <p:nvPr>
            <p:ph type="sldNum" sz="quarter" idx="11"/>
          </p:nvPr>
        </p:nvSpPr>
        <p:spPr/>
        <p:txBody>
          <a:bodyPr/>
          <a:lstStyle/>
          <a:p>
            <a:fld id="{67C9959E-8E6B-B04C-9955-EA096F41CA7A}" type="slidenum">
              <a:rPr lang="en-GB" smtClean="0"/>
              <a:t>4</a:t>
            </a:fld>
            <a:endParaRPr lang="en-GB"/>
          </a:p>
        </p:txBody>
      </p:sp>
      <p:sp>
        <p:nvSpPr>
          <p:cNvPr id="4" name="Date Placeholder 3">
            <a:extLst>
              <a:ext uri="{FF2B5EF4-FFF2-40B4-BE49-F238E27FC236}">
                <a16:creationId xmlns:a16="http://schemas.microsoft.com/office/drawing/2014/main" id="{C507427D-08DF-0620-635C-CCA6962A507C}"/>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A17775A0-32A3-0B49-820F-E00E901937DB}"/>
              </a:ext>
            </a:extLst>
          </p:cNvPr>
          <p:cNvSpPr>
            <a:spLocks noGrp="1"/>
          </p:cNvSpPr>
          <p:nvPr>
            <p:ph type="body" sz="quarter" idx="13"/>
          </p:nvPr>
        </p:nvSpPr>
        <p:spPr/>
        <p:txBody>
          <a:bodyPr>
            <a:normAutofit/>
          </a:bodyPr>
          <a:lstStyle/>
          <a:p>
            <a:r>
              <a:rPr lang="en-US" dirty="0"/>
              <a:t>Slides based on material provided by Dana Nau, Ralf </a:t>
            </a:r>
            <a:r>
              <a:rPr lang="en-US" dirty="0" err="1"/>
              <a:t>Möller</a:t>
            </a:r>
            <a:r>
              <a:rPr lang="en-US" dirty="0"/>
              <a:t>, and </a:t>
            </a:r>
            <a:r>
              <a:rPr lang="en-US" dirty="0" err="1"/>
              <a:t>Shengyu</a:t>
            </a:r>
            <a:r>
              <a:rPr lang="en-US" dirty="0"/>
              <a:t> Zhang</a:t>
            </a:r>
          </a:p>
          <a:p>
            <a:pPr lvl="1"/>
            <a:r>
              <a:rPr lang="en-GB" dirty="0"/>
              <a:t>In part based on </a:t>
            </a:r>
            <a:r>
              <a:rPr lang="en-GB" i="1" dirty="0"/>
              <a:t>AIMA Book, Chapters 16, 17, 21</a:t>
            </a:r>
          </a:p>
          <a:p>
            <a:pPr lvl="1"/>
            <a:endParaRPr lang="en-GB" i="1" dirty="0"/>
          </a:p>
          <a:p>
            <a:pPr lvl="1"/>
            <a:endParaRPr lang="en-GB" dirty="0"/>
          </a:p>
          <a:p>
            <a:endParaRPr lang="en-GB" dirty="0"/>
          </a:p>
        </p:txBody>
      </p:sp>
      <p:pic>
        <p:nvPicPr>
          <p:cNvPr id="7" name="Picture 6">
            <a:extLst>
              <a:ext uri="{FF2B5EF4-FFF2-40B4-BE49-F238E27FC236}">
                <a16:creationId xmlns:a16="http://schemas.microsoft.com/office/drawing/2014/main" id="{B92A3D32-F21A-9941-9B33-41C5FE970490}"/>
              </a:ext>
            </a:extLst>
          </p:cNvPr>
          <p:cNvPicPr>
            <a:picLocks noChangeAspect="1"/>
          </p:cNvPicPr>
          <p:nvPr/>
        </p:nvPicPr>
        <p:blipFill>
          <a:blip r:embed="rId2"/>
          <a:stretch>
            <a:fillRect/>
          </a:stretch>
        </p:blipFill>
        <p:spPr>
          <a:xfrm>
            <a:off x="460982" y="3900724"/>
            <a:ext cx="2403429" cy="1800000"/>
          </a:xfrm>
          <a:prstGeom prst="rect">
            <a:avLst/>
          </a:prstGeom>
          <a:solidFill>
            <a:srgbClr val="FFFFFF">
              <a:shade val="85000"/>
            </a:srgbClr>
          </a:solidFill>
          <a:ln w="889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a:extLst>
              <a:ext uri="{FF2B5EF4-FFF2-40B4-BE49-F238E27FC236}">
                <a16:creationId xmlns:a16="http://schemas.microsoft.com/office/drawing/2014/main" id="{BE28B343-C0B2-9643-81E4-29B65DDEA95F}"/>
              </a:ext>
            </a:extLst>
          </p:cNvPr>
          <p:cNvSpPr/>
          <p:nvPr/>
        </p:nvSpPr>
        <p:spPr>
          <a:xfrm>
            <a:off x="3712641" y="6415558"/>
            <a:ext cx="5407697" cy="400110"/>
          </a:xfrm>
          <a:prstGeom prst="rect">
            <a:avLst/>
          </a:prstGeom>
        </p:spPr>
        <p:txBody>
          <a:bodyPr wrap="square">
            <a:spAutoFit/>
          </a:bodyPr>
          <a:lstStyle/>
          <a:p>
            <a:pPr algn="ctr"/>
            <a:r>
              <a:rPr lang="en-GB" sz="1000" dirty="0">
                <a:solidFill>
                  <a:schemeClr val="bg1">
                    <a:lumMod val="85000"/>
                  </a:schemeClr>
                </a:solidFill>
                <a:latin typeface="Helvetica" pitchFamily="2" charset="0"/>
                <a:hlinkClick r:id="" action="ppaction://noaction">
                  <a:extLst>
                    <a:ext uri="{A12FA001-AC4F-418D-AE19-62706E023703}">
                      <ahyp:hlinkClr xmlns:ahyp="http://schemas.microsoft.com/office/drawing/2018/hyperlinkcolor" val="tx"/>
                    </a:ext>
                  </a:extLst>
                </a:hlinkClick>
              </a:rPr>
              <a:t>http://people.eecs.berkeley.edu/~russell/talks/2020/russell-aaai20-hntdtwwai-4x3.pptx</a:t>
            </a:r>
          </a:p>
          <a:p>
            <a:pPr algn="ctr"/>
            <a:r>
              <a:rPr lang="en-GB" sz="1000" dirty="0">
                <a:solidFill>
                  <a:schemeClr val="bg1">
                    <a:lumMod val="85000"/>
                  </a:schemeClr>
                </a:solidFill>
                <a:latin typeface="Helvetica" pitchFamily="2" charset="0"/>
                <a:hlinkClick r:id="" action="ppaction://noaction">
                  <a:extLst>
                    <a:ext uri="{A12FA001-AC4F-418D-AE19-62706E023703}">
                      <ahyp:hlinkClr xmlns:ahyp="http://schemas.microsoft.com/office/drawing/2018/hyperlinkcolor" val="tx"/>
                    </a:ext>
                  </a:extLst>
                </a:hlinkClick>
              </a:rPr>
              <a:t>http://rbr.cs.umass.edu/camato/decpomdp/overview.html</a:t>
            </a:r>
            <a:endParaRPr lang="en-GB" sz="1000" dirty="0">
              <a:solidFill>
                <a:schemeClr val="bg1">
                  <a:lumMod val="85000"/>
                </a:schemeClr>
              </a:solidFill>
              <a:latin typeface="Helvetica" pitchFamily="2" charset="0"/>
            </a:endParaRPr>
          </a:p>
        </p:txBody>
      </p:sp>
      <p:pic>
        <p:nvPicPr>
          <p:cNvPr id="11" name="Picture 10">
            <a:extLst>
              <a:ext uri="{FF2B5EF4-FFF2-40B4-BE49-F238E27FC236}">
                <a16:creationId xmlns:a16="http://schemas.microsoft.com/office/drawing/2014/main" id="{5372B1B2-98EF-CF6C-1BB4-D240ED631FCB}"/>
              </a:ext>
            </a:extLst>
          </p:cNvPr>
          <p:cNvPicPr>
            <a:picLocks noChangeAspect="1"/>
          </p:cNvPicPr>
          <p:nvPr/>
        </p:nvPicPr>
        <p:blipFill rotWithShape="1">
          <a:blip r:embed="rId3"/>
          <a:srcRect l="3342" r="2939"/>
          <a:stretch/>
        </p:blipFill>
        <p:spPr>
          <a:xfrm>
            <a:off x="3452304" y="3900724"/>
            <a:ext cx="2387470"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09BA156D-4439-3764-2238-677F5C44FBB0}"/>
              </a:ext>
            </a:extLst>
          </p:cNvPr>
          <p:cNvPicPr>
            <a:picLocks noChangeAspect="1"/>
          </p:cNvPicPr>
          <p:nvPr/>
        </p:nvPicPr>
        <p:blipFill>
          <a:blip r:embed="rId4"/>
          <a:stretch>
            <a:fillRect/>
          </a:stretch>
        </p:blipFill>
        <p:spPr>
          <a:xfrm>
            <a:off x="6427667" y="3900724"/>
            <a:ext cx="2402322"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a:extLst>
              <a:ext uri="{FF2B5EF4-FFF2-40B4-BE49-F238E27FC236}">
                <a16:creationId xmlns:a16="http://schemas.microsoft.com/office/drawing/2014/main" id="{53407E33-77B8-3E5E-ECBE-A8812E8014B2}"/>
              </a:ext>
            </a:extLst>
          </p:cNvPr>
          <p:cNvPicPr>
            <a:picLocks noChangeAspect="1"/>
          </p:cNvPicPr>
          <p:nvPr/>
        </p:nvPicPr>
        <p:blipFill>
          <a:blip r:embed="rId5"/>
          <a:stretch>
            <a:fillRect/>
          </a:stretch>
        </p:blipFill>
        <p:spPr>
          <a:xfrm>
            <a:off x="9417882" y="3900724"/>
            <a:ext cx="2413793"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68678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a:t>Effect of Rewards</a:t>
            </a:r>
          </a:p>
        </p:txBody>
      </p:sp>
      <p:sp>
        <p:nvSpPr>
          <p:cNvPr id="3" name="Footer Placeholder 2">
            <a:extLst>
              <a:ext uri="{FF2B5EF4-FFF2-40B4-BE49-F238E27FC236}">
                <a16:creationId xmlns:a16="http://schemas.microsoft.com/office/drawing/2014/main" id="{2598407E-B1EB-7792-A856-6B51DBE372E0}"/>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C8D7E36F-F0BE-D8DE-FC4D-842F5B0426E9}"/>
              </a:ext>
            </a:extLst>
          </p:cNvPr>
          <p:cNvSpPr>
            <a:spLocks noGrp="1"/>
          </p:cNvSpPr>
          <p:nvPr>
            <p:ph type="sldNum" sz="quarter" idx="11"/>
          </p:nvPr>
        </p:nvSpPr>
        <p:spPr/>
        <p:txBody>
          <a:bodyPr/>
          <a:lstStyle/>
          <a:p>
            <a:fld id="{67C9959E-8E6B-B04C-9955-EA096F41CA7A}" type="slidenum">
              <a:rPr lang="en-GB" smtClean="0"/>
              <a:t>40</a:t>
            </a:fld>
            <a:endParaRPr lang="en-GB"/>
          </a:p>
        </p:txBody>
      </p:sp>
      <p:sp>
        <p:nvSpPr>
          <p:cNvPr id="2" name="Date Placeholder 1">
            <a:extLst>
              <a:ext uri="{FF2B5EF4-FFF2-40B4-BE49-F238E27FC236}">
                <a16:creationId xmlns:a16="http://schemas.microsoft.com/office/drawing/2014/main" id="{902C7FBB-7F51-A5FA-0422-F4954E00345E}"/>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72706" name="Rectangle 3"/>
              <p:cNvSpPr>
                <a:spLocks noGrp="1" noChangeArrowheads="1"/>
              </p:cNvSpPr>
              <p:nvPr>
                <p:ph type="body" sz="quarter" idx="13"/>
              </p:nvPr>
            </p:nvSpPr>
            <p:spPr>
              <a:xfrm>
                <a:off x="623393" y="1332843"/>
                <a:ext cx="8460348" cy="4584266"/>
              </a:xfrm>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marL="258503" lvl="1"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𝐴</m:t>
                              </m:r>
                              <m:d>
                                <m:dPr>
                                  <m:ctrlPr>
                                    <a:rPr lang="de-DE" i="1">
                                      <a:latin typeface="Cambria Math" panose="02040503050406030204" pitchFamily="18" charset="0"/>
                                    </a:rPr>
                                  </m:ctrlPr>
                                </m:dPr>
                                <m:e>
                                  <m:r>
                                    <a:rPr lang="de-DE" i="1">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m:oMathPara>
                </a14:m>
                <a:endParaRPr lang="en-GB" dirty="0"/>
              </a:p>
              <a:p>
                <a:r>
                  <a:rPr lang="en-GB" dirty="0"/>
                  <a:t>Optimal policies for different rewards:</a:t>
                </a:r>
              </a:p>
              <a:p>
                <a:pPr lvl="1"/>
                <a:r>
                  <a:rPr lang="en-GB" dirty="0"/>
                  <a:t>For </a:t>
                </a:r>
                <a14:m>
                  <m:oMath xmlns:m="http://schemas.openxmlformats.org/officeDocument/2006/math">
                    <m:r>
                      <a:rPr lang="en-GB" i="1">
                        <a:latin typeface="Cambria Math" panose="02040503050406030204" pitchFamily="18" charset="0"/>
                      </a:rPr>
                      <m:t>𝑅</m:t>
                    </m:r>
                    <m:d>
                      <m:dPr>
                        <m:ctrlPr>
                          <a:rPr lang="de-DE" i="1">
                            <a:latin typeface="Cambria Math" panose="02040503050406030204" pitchFamily="18" charset="0"/>
                          </a:rPr>
                        </m:ctrlPr>
                      </m:dPr>
                      <m:e>
                        <m:r>
                          <a:rPr lang="de-DE" i="1">
                            <a:latin typeface="Cambria Math" panose="02040503050406030204" pitchFamily="18" charset="0"/>
                          </a:rPr>
                          <m:t>𝑠</m:t>
                        </m:r>
                      </m:e>
                    </m:d>
                    <m:r>
                      <a:rPr lang="de-DE" i="1">
                        <a:latin typeface="Cambria Math" panose="02040503050406030204" pitchFamily="18" charset="0"/>
                      </a:rPr>
                      <m:t>=−0.04</m:t>
                    </m:r>
                  </m:oMath>
                </a14:m>
                <a:r>
                  <a:rPr lang="en-GB" dirty="0"/>
                  <a:t>, see right ⇢</a:t>
                </a:r>
              </a:p>
              <a:p>
                <a:pPr lvl="1"/>
                <a:endParaRPr lang="en-GB" dirty="0"/>
              </a:p>
            </p:txBody>
          </p:sp>
        </mc:Choice>
        <mc:Fallback xmlns="">
          <p:sp>
            <p:nvSpPr>
              <p:cNvPr id="72706" name="Rectangle 3"/>
              <p:cNvSpPr>
                <a:spLocks noGrp="1" noRot="1" noChangeAspect="1" noMove="1" noResize="1" noEditPoints="1" noAdjustHandles="1" noChangeArrowheads="1" noChangeShapeType="1" noTextEdit="1"/>
              </p:cNvSpPr>
              <p:nvPr>
                <p:ph type="body" sz="quarter" idx="13"/>
              </p:nvPr>
            </p:nvSpPr>
            <p:spPr>
              <a:xfrm>
                <a:off x="623393" y="1332843"/>
                <a:ext cx="8460348" cy="4584266"/>
              </a:xfrm>
              <a:blipFill>
                <a:blip r:embed="rId3"/>
                <a:stretch>
                  <a:fillRect l="-1796" t="-20442"/>
                </a:stretch>
              </a:blipFill>
            </p:spPr>
            <p:txBody>
              <a:bodyPr/>
              <a:lstStyle/>
              <a:p>
                <a:r>
                  <a:rPr lang="en-DE">
                    <a:noFill/>
                  </a:rPr>
                  <a:t> </a:t>
                </a:r>
              </a:p>
            </p:txBody>
          </p:sp>
        </mc:Fallback>
      </mc:AlternateContent>
      <p:sp>
        <p:nvSpPr>
          <p:cNvPr id="39" name="Rectangle 3">
            <a:extLst>
              <a:ext uri="{FF2B5EF4-FFF2-40B4-BE49-F238E27FC236}">
                <a16:creationId xmlns:a16="http://schemas.microsoft.com/office/drawing/2014/main" id="{D1608E89-31D2-FF42-B0CE-6D076F896EDD}"/>
              </a:ext>
            </a:extLst>
          </p:cNvPr>
          <p:cNvSpPr txBox="1">
            <a:spLocks noChangeArrowheads="1"/>
          </p:cNvSpPr>
          <p:nvPr/>
        </p:nvSpPr>
        <p:spPr bwMode="auto">
          <a:xfrm>
            <a:off x="4816759" y="6435396"/>
            <a:ext cx="3004691"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bg1">
                    <a:lumMod val="85000"/>
                  </a:schemeClr>
                </a:solidFill>
                <a:latin typeface="Helvetica" pitchFamily="2" charset="0"/>
                <a:ea typeface="ＭＳ Ｐゴシック" charset="0"/>
                <a:cs typeface="ＭＳ Ｐゴシック" charset="0"/>
              </a:rPr>
              <a:t>Data for figures: AIMA, Russell/</a:t>
            </a:r>
            <a:r>
              <a:rPr lang="en-US" sz="1200" dirty="0" err="1">
                <a:solidFill>
                  <a:schemeClr val="bg1">
                    <a:lumMod val="85000"/>
                  </a:schemeClr>
                </a:solidFill>
                <a:latin typeface="Helvetica" pitchFamily="2" charset="0"/>
                <a:ea typeface="ＭＳ Ｐゴシック" charset="0"/>
                <a:cs typeface="ＭＳ Ｐゴシック" charset="0"/>
              </a:rPr>
              <a:t>Norvig</a:t>
            </a:r>
            <a:endParaRPr lang="en-US" sz="1200" dirty="0">
              <a:solidFill>
                <a:schemeClr val="bg1">
                  <a:lumMod val="85000"/>
                </a:schemeClr>
              </a:solidFill>
              <a:latin typeface="Helvetica" pitchFamily="2" charset="0"/>
              <a:ea typeface="ＭＳ Ｐゴシック" charset="0"/>
              <a:cs typeface="ＭＳ Ｐゴシック" charset="0"/>
            </a:endParaRPr>
          </a:p>
        </p:txBody>
      </p:sp>
      <p:grpSp>
        <p:nvGrpSpPr>
          <p:cNvPr id="14" name="Group 13">
            <a:extLst>
              <a:ext uri="{FF2B5EF4-FFF2-40B4-BE49-F238E27FC236}">
                <a16:creationId xmlns:a16="http://schemas.microsoft.com/office/drawing/2014/main" id="{93CF611E-F769-AA49-8020-8C2CBDE615B9}"/>
              </a:ext>
            </a:extLst>
          </p:cNvPr>
          <p:cNvGrpSpPr/>
          <p:nvPr/>
        </p:nvGrpSpPr>
        <p:grpSpPr>
          <a:xfrm>
            <a:off x="360887" y="4218647"/>
            <a:ext cx="1795803" cy="1689881"/>
            <a:chOff x="361212" y="4609567"/>
            <a:chExt cx="1795803" cy="1689881"/>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B1B72C-3D93-304C-938A-5383116D7D58}"/>
                    </a:ext>
                  </a:extLst>
                </p:cNvPr>
                <p:cNvSpPr txBox="1"/>
                <p:nvPr/>
              </p:nvSpPr>
              <p:spPr>
                <a:xfrm>
                  <a:off x="517756" y="5991671"/>
                  <a:ext cx="1482714"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rPr>
                          <m:t>𝑅</m:t>
                        </m:r>
                        <m:d>
                          <m:dPr>
                            <m:ctrlPr>
                              <a:rPr lang="de-DE" sz="1400" i="1">
                                <a:latin typeface="Cambria Math" panose="02040503050406030204" pitchFamily="18" charset="0"/>
                              </a:rPr>
                            </m:ctrlPr>
                          </m:dPr>
                          <m:e>
                            <m:r>
                              <a:rPr lang="de-DE" sz="1400" i="1">
                                <a:latin typeface="Cambria Math" panose="02040503050406030204" pitchFamily="18" charset="0"/>
                              </a:rPr>
                              <m:t>𝑠</m:t>
                            </m:r>
                          </m:e>
                        </m:d>
                        <m:r>
                          <a:rPr lang="de-DE" sz="1400" i="1">
                            <a:latin typeface="Cambria Math" panose="02040503050406030204" pitchFamily="18" charset="0"/>
                          </a:rPr>
                          <m:t>&lt;−1.6284</m:t>
                        </m:r>
                      </m:oMath>
                    </m:oMathPara>
                  </a14:m>
                  <a:endParaRPr lang="en-GB" sz="1400" dirty="0">
                    <a:latin typeface="Helvetica" pitchFamily="2" charset="0"/>
                  </a:endParaRPr>
                </a:p>
              </p:txBody>
            </p:sp>
          </mc:Choice>
          <mc:Fallback xmlns="">
            <p:sp>
              <p:nvSpPr>
                <p:cNvPr id="5" name="TextBox 4">
                  <a:extLst>
                    <a:ext uri="{FF2B5EF4-FFF2-40B4-BE49-F238E27FC236}">
                      <a16:creationId xmlns:a16="http://schemas.microsoft.com/office/drawing/2014/main" id="{E3B1B72C-3D93-304C-938A-5383116D7D58}"/>
                    </a:ext>
                  </a:extLst>
                </p:cNvPr>
                <p:cNvSpPr txBox="1">
                  <a:spLocks noRot="1" noChangeAspect="1" noMove="1" noResize="1" noEditPoints="1" noAdjustHandles="1" noChangeArrowheads="1" noChangeShapeType="1" noTextEdit="1"/>
                </p:cNvSpPr>
                <p:nvPr/>
              </p:nvSpPr>
              <p:spPr>
                <a:xfrm>
                  <a:off x="517756" y="5991671"/>
                  <a:ext cx="1482714" cy="307777"/>
                </a:xfrm>
                <a:prstGeom prst="rect">
                  <a:avLst/>
                </a:prstGeom>
                <a:blipFill>
                  <a:blip r:embed="rId4"/>
                  <a:stretch>
                    <a:fillRect/>
                  </a:stretch>
                </a:blipFill>
              </p:spPr>
              <p:txBody>
                <a:bodyPr/>
                <a:lstStyle/>
                <a:p>
                  <a:r>
                    <a:rPr lang="en-DE">
                      <a:noFill/>
                    </a:rPr>
                    <a:t> </a:t>
                  </a:r>
                </a:p>
              </p:txBody>
            </p:sp>
          </mc:Fallback>
        </mc:AlternateContent>
        <p:grpSp>
          <p:nvGrpSpPr>
            <p:cNvPr id="41" name="Group 40">
              <a:extLst>
                <a:ext uri="{FF2B5EF4-FFF2-40B4-BE49-F238E27FC236}">
                  <a16:creationId xmlns:a16="http://schemas.microsoft.com/office/drawing/2014/main" id="{44FBD086-1179-A04B-96BC-2A2BB14EB1FC}"/>
                </a:ext>
              </a:extLst>
            </p:cNvPr>
            <p:cNvGrpSpPr/>
            <p:nvPr/>
          </p:nvGrpSpPr>
          <p:grpSpPr>
            <a:xfrm>
              <a:off x="361212" y="4609567"/>
              <a:ext cx="1795803" cy="1346854"/>
              <a:chOff x="910045" y="4165280"/>
              <a:chExt cx="2438401" cy="1828803"/>
            </a:xfrm>
          </p:grpSpPr>
          <p:grpSp>
            <p:nvGrpSpPr>
              <p:cNvPr id="42" name="Group 3">
                <a:extLst>
                  <a:ext uri="{FF2B5EF4-FFF2-40B4-BE49-F238E27FC236}">
                    <a16:creationId xmlns:a16="http://schemas.microsoft.com/office/drawing/2014/main" id="{D73327B9-C791-B141-8FD9-1396ECA79CC0}"/>
                  </a:ext>
                </a:extLst>
              </p:cNvPr>
              <p:cNvGrpSpPr>
                <a:grpSpLocks/>
              </p:cNvGrpSpPr>
              <p:nvPr/>
            </p:nvGrpSpPr>
            <p:grpSpPr bwMode="auto">
              <a:xfrm>
                <a:off x="910045" y="4165283"/>
                <a:ext cx="2438400" cy="1828800"/>
                <a:chOff x="960" y="1152"/>
                <a:chExt cx="1536" cy="1152"/>
              </a:xfrm>
            </p:grpSpPr>
            <p:sp>
              <p:nvSpPr>
                <p:cNvPr id="61" name="Rectangle 4">
                  <a:extLst>
                    <a:ext uri="{FF2B5EF4-FFF2-40B4-BE49-F238E27FC236}">
                      <a16:creationId xmlns:a16="http://schemas.microsoft.com/office/drawing/2014/main" id="{31485779-F6FC-444C-8656-F40FDF9C994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Helvetica" pitchFamily="2" charset="0"/>
                  </a:endParaRPr>
                </a:p>
              </p:txBody>
            </p:sp>
            <p:sp>
              <p:nvSpPr>
                <p:cNvPr id="62" name="Line 5">
                  <a:extLst>
                    <a:ext uri="{FF2B5EF4-FFF2-40B4-BE49-F238E27FC236}">
                      <a16:creationId xmlns:a16="http://schemas.microsoft.com/office/drawing/2014/main" id="{75B2F5FF-0182-AE40-9129-98DBCD3D436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63" name="Line 6">
                  <a:extLst>
                    <a:ext uri="{FF2B5EF4-FFF2-40B4-BE49-F238E27FC236}">
                      <a16:creationId xmlns:a16="http://schemas.microsoft.com/office/drawing/2014/main" id="{BF788B7C-9E8B-B44F-88A3-57F0F6F38789}"/>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64" name="Line 7">
                  <a:extLst>
                    <a:ext uri="{FF2B5EF4-FFF2-40B4-BE49-F238E27FC236}">
                      <a16:creationId xmlns:a16="http://schemas.microsoft.com/office/drawing/2014/main" id="{88717399-B340-D348-B6F3-511D192E044D}"/>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65" name="Line 8">
                  <a:extLst>
                    <a:ext uri="{FF2B5EF4-FFF2-40B4-BE49-F238E27FC236}">
                      <a16:creationId xmlns:a16="http://schemas.microsoft.com/office/drawing/2014/main" id="{EC70DB9F-06C4-714A-91EB-39F793BB3D24}"/>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66" name="Line 9">
                  <a:extLst>
                    <a:ext uri="{FF2B5EF4-FFF2-40B4-BE49-F238E27FC236}">
                      <a16:creationId xmlns:a16="http://schemas.microsoft.com/office/drawing/2014/main" id="{79DDC581-7E4A-3D44-8B15-EE5838D9834B}"/>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67" name="Rectangle 10">
                  <a:extLst>
                    <a:ext uri="{FF2B5EF4-FFF2-40B4-BE49-F238E27FC236}">
                      <a16:creationId xmlns:a16="http://schemas.microsoft.com/office/drawing/2014/main" id="{753EC15D-CB5D-E74D-99BE-B7AB5E90038F}"/>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latin typeface="Helvetica" pitchFamily="2" charset="0"/>
                  </a:endParaRPr>
                </a:p>
              </p:txBody>
            </p:sp>
          </p:grpSp>
          <p:sp>
            <p:nvSpPr>
              <p:cNvPr id="43" name="Rectangle 42">
                <a:extLst>
                  <a:ext uri="{FF2B5EF4-FFF2-40B4-BE49-F238E27FC236}">
                    <a16:creationId xmlns:a16="http://schemas.microsoft.com/office/drawing/2014/main" id="{D93A27E2-6741-0E42-997A-2A0DB1A40D45}"/>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Helvetica" pitchFamily="2" charset="0"/>
                  </a:rPr>
                  <a:t>+1</a:t>
                </a:r>
                <a:endParaRPr lang="en-US" sz="1400" dirty="0">
                  <a:solidFill>
                    <a:schemeClr val="accent6"/>
                  </a:solidFill>
                  <a:latin typeface="Helvetica" pitchFamily="2" charset="0"/>
                </a:endParaRPr>
              </a:p>
            </p:txBody>
          </p:sp>
          <p:sp>
            <p:nvSpPr>
              <p:cNvPr id="51" name="Rectangle 50">
                <a:extLst>
                  <a:ext uri="{FF2B5EF4-FFF2-40B4-BE49-F238E27FC236}">
                    <a16:creationId xmlns:a16="http://schemas.microsoft.com/office/drawing/2014/main" id="{938B4536-A5A8-2840-984A-AF22E70F4D91}"/>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Helvetica" pitchFamily="2" charset="0"/>
                  </a:rPr>
                  <a:t>-1</a:t>
                </a:r>
                <a:endParaRPr lang="en-US" sz="1400" dirty="0">
                  <a:solidFill>
                    <a:srgbClr val="FFC000"/>
                  </a:solidFill>
                  <a:latin typeface="Helvetica" pitchFamily="2" charset="0"/>
                </a:endParaRPr>
              </a:p>
            </p:txBody>
          </p:sp>
          <p:sp>
            <p:nvSpPr>
              <p:cNvPr id="52" name="Line 22">
                <a:extLst>
                  <a:ext uri="{FF2B5EF4-FFF2-40B4-BE49-F238E27FC236}">
                    <a16:creationId xmlns:a16="http://schemas.microsoft.com/office/drawing/2014/main" id="{5152E49F-8DDC-4546-8552-5EC9D4D411FA}"/>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3" name="Line 23">
                <a:extLst>
                  <a:ext uri="{FF2B5EF4-FFF2-40B4-BE49-F238E27FC236}">
                    <a16:creationId xmlns:a16="http://schemas.microsoft.com/office/drawing/2014/main" id="{01C0D618-7028-084D-B639-13270DC18DCD}"/>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4" name="Line 24">
                <a:extLst>
                  <a:ext uri="{FF2B5EF4-FFF2-40B4-BE49-F238E27FC236}">
                    <a16:creationId xmlns:a16="http://schemas.microsoft.com/office/drawing/2014/main" id="{087BE803-068F-D14E-B3B9-D2FDDCFA80C3}"/>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5" name="Line 25">
                <a:extLst>
                  <a:ext uri="{FF2B5EF4-FFF2-40B4-BE49-F238E27FC236}">
                    <a16:creationId xmlns:a16="http://schemas.microsoft.com/office/drawing/2014/main" id="{A356AF12-72AC-454E-BC3B-8913E1BD6A67}"/>
                  </a:ext>
                </a:extLst>
              </p:cNvPr>
              <p:cNvSpPr>
                <a:spLocks noChangeShapeType="1"/>
              </p:cNvSpPr>
              <p:nvPr/>
            </p:nvSpPr>
            <p:spPr bwMode="auto">
              <a:xfrm rot="16200000">
                <a:off x="2853141" y="570629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6" name="Line 26">
                <a:extLst>
                  <a:ext uri="{FF2B5EF4-FFF2-40B4-BE49-F238E27FC236}">
                    <a16:creationId xmlns:a16="http://schemas.microsoft.com/office/drawing/2014/main" id="{F70A98B5-1C3E-2E4D-808B-31C97EAEFF51}"/>
                  </a:ext>
                </a:extLst>
              </p:cNvPr>
              <p:cNvSpPr>
                <a:spLocks noChangeShapeType="1"/>
              </p:cNvSpPr>
              <p:nvPr/>
            </p:nvSpPr>
            <p:spPr bwMode="auto">
              <a:xfrm>
                <a:off x="1030227" y="570781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7" name="Line 27">
                <a:extLst>
                  <a:ext uri="{FF2B5EF4-FFF2-40B4-BE49-F238E27FC236}">
                    <a16:creationId xmlns:a16="http://schemas.microsoft.com/office/drawing/2014/main" id="{78032F64-B151-9B4A-9383-DDACA9285D88}"/>
                  </a:ext>
                </a:extLst>
              </p:cNvPr>
              <p:cNvSpPr>
                <a:spLocks noChangeShapeType="1"/>
              </p:cNvSpPr>
              <p:nvPr/>
            </p:nvSpPr>
            <p:spPr bwMode="auto">
              <a:xfrm>
                <a:off x="2262636"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8" name="Line 28">
                <a:extLst>
                  <a:ext uri="{FF2B5EF4-FFF2-40B4-BE49-F238E27FC236}">
                    <a16:creationId xmlns:a16="http://schemas.microsoft.com/office/drawing/2014/main" id="{69E3D9F2-BA7C-A94B-AA6E-33716B0C89BD}"/>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59" name="Line 29">
                <a:extLst>
                  <a:ext uri="{FF2B5EF4-FFF2-40B4-BE49-F238E27FC236}">
                    <a16:creationId xmlns:a16="http://schemas.microsoft.com/office/drawing/2014/main" id="{46B6A06A-8ACA-8A48-AE45-D39E92B29DEF}"/>
                  </a:ext>
                </a:extLst>
              </p:cNvPr>
              <p:cNvSpPr>
                <a:spLocks noChangeShapeType="1"/>
              </p:cNvSpPr>
              <p:nvPr/>
            </p:nvSpPr>
            <p:spPr bwMode="auto">
              <a:xfrm rot="10800000" flipH="1">
                <a:off x="2250954"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60" name="Line 30">
                <a:extLst>
                  <a:ext uri="{FF2B5EF4-FFF2-40B4-BE49-F238E27FC236}">
                    <a16:creationId xmlns:a16="http://schemas.microsoft.com/office/drawing/2014/main" id="{FE9DA607-1923-5648-903B-1AC5EC262AB3}"/>
                  </a:ext>
                </a:extLst>
              </p:cNvPr>
              <p:cNvSpPr>
                <a:spLocks noChangeShapeType="1"/>
              </p:cNvSpPr>
              <p:nvPr/>
            </p:nvSpPr>
            <p:spPr bwMode="auto">
              <a:xfrm rot="10800000" flipH="1">
                <a:off x="1641354"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grpSp>
      </p:grpSp>
      <p:grpSp>
        <p:nvGrpSpPr>
          <p:cNvPr id="15" name="Group 14">
            <a:extLst>
              <a:ext uri="{FF2B5EF4-FFF2-40B4-BE49-F238E27FC236}">
                <a16:creationId xmlns:a16="http://schemas.microsoft.com/office/drawing/2014/main" id="{2536E70E-FE31-5B4F-B44C-669574EA81BD}"/>
              </a:ext>
            </a:extLst>
          </p:cNvPr>
          <p:cNvGrpSpPr/>
          <p:nvPr/>
        </p:nvGrpSpPr>
        <p:grpSpPr>
          <a:xfrm>
            <a:off x="2274988" y="4218646"/>
            <a:ext cx="2385588" cy="1685102"/>
            <a:chOff x="2275314" y="4609567"/>
            <a:chExt cx="2385588" cy="1685102"/>
          </a:xfrm>
        </p:grpSpPr>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3571BF6-ED42-7A44-B428-A68F85116BCE}"/>
                    </a:ext>
                  </a:extLst>
                </p:cNvPr>
                <p:cNvSpPr txBox="1"/>
                <p:nvPr/>
              </p:nvSpPr>
              <p:spPr>
                <a:xfrm>
                  <a:off x="2275314" y="5986892"/>
                  <a:ext cx="2385588"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rPr>
                          <m:t>−0.4278</m:t>
                        </m:r>
                        <m:r>
                          <a:rPr lang="de-DE" sz="1400">
                            <a:latin typeface="Cambria Math" panose="02040503050406030204" pitchFamily="18" charset="0"/>
                          </a:rPr>
                          <m:t>&lt;</m:t>
                        </m:r>
                        <m:r>
                          <a:rPr lang="de-DE" sz="1400" i="1">
                            <a:latin typeface="Cambria Math" panose="02040503050406030204" pitchFamily="18" charset="0"/>
                          </a:rPr>
                          <m:t>𝑅</m:t>
                        </m:r>
                        <m:d>
                          <m:dPr>
                            <m:ctrlPr>
                              <a:rPr lang="de-DE" sz="1400" i="1">
                                <a:latin typeface="Cambria Math" panose="02040503050406030204" pitchFamily="18" charset="0"/>
                              </a:rPr>
                            </m:ctrlPr>
                          </m:dPr>
                          <m:e>
                            <m:r>
                              <a:rPr lang="de-DE" sz="1400" i="1">
                                <a:latin typeface="Cambria Math" panose="02040503050406030204" pitchFamily="18" charset="0"/>
                              </a:rPr>
                              <m:t>𝑠</m:t>
                            </m:r>
                          </m:e>
                        </m:d>
                        <m:r>
                          <a:rPr lang="de-DE" sz="1400" i="1">
                            <a:latin typeface="Cambria Math" panose="02040503050406030204" pitchFamily="18" charset="0"/>
                          </a:rPr>
                          <m:t>&lt;−0.0850</m:t>
                        </m:r>
                      </m:oMath>
                    </m:oMathPara>
                  </a14:m>
                  <a:endParaRPr lang="en-GB" sz="1400" dirty="0">
                    <a:latin typeface="Helvetica" pitchFamily="2" charset="0"/>
                  </a:endParaRPr>
                </a:p>
              </p:txBody>
            </p:sp>
          </mc:Choice>
          <mc:Fallback xmlns="">
            <p:sp>
              <p:nvSpPr>
                <p:cNvPr id="36" name="TextBox 35">
                  <a:extLst>
                    <a:ext uri="{FF2B5EF4-FFF2-40B4-BE49-F238E27FC236}">
                      <a16:creationId xmlns:a16="http://schemas.microsoft.com/office/drawing/2014/main" id="{73571BF6-ED42-7A44-B428-A68F85116BCE}"/>
                    </a:ext>
                  </a:extLst>
                </p:cNvPr>
                <p:cNvSpPr txBox="1">
                  <a:spLocks noRot="1" noChangeAspect="1" noMove="1" noResize="1" noEditPoints="1" noAdjustHandles="1" noChangeArrowheads="1" noChangeShapeType="1" noTextEdit="1"/>
                </p:cNvSpPr>
                <p:nvPr/>
              </p:nvSpPr>
              <p:spPr>
                <a:xfrm>
                  <a:off x="2275314" y="5986892"/>
                  <a:ext cx="2385588" cy="307777"/>
                </a:xfrm>
                <a:prstGeom prst="rect">
                  <a:avLst/>
                </a:prstGeom>
                <a:blipFill>
                  <a:blip r:embed="rId5"/>
                  <a:stretch>
                    <a:fillRect/>
                  </a:stretch>
                </a:blipFill>
              </p:spPr>
              <p:txBody>
                <a:bodyPr/>
                <a:lstStyle/>
                <a:p>
                  <a:r>
                    <a:rPr lang="en-DE">
                      <a:noFill/>
                    </a:rPr>
                    <a:t> </a:t>
                  </a:r>
                </a:p>
              </p:txBody>
            </p:sp>
          </mc:Fallback>
        </mc:AlternateContent>
        <p:grpSp>
          <p:nvGrpSpPr>
            <p:cNvPr id="134" name="Group 133">
              <a:extLst>
                <a:ext uri="{FF2B5EF4-FFF2-40B4-BE49-F238E27FC236}">
                  <a16:creationId xmlns:a16="http://schemas.microsoft.com/office/drawing/2014/main" id="{0C11F131-DBA4-4349-AB5A-02BA3BC954A6}"/>
                </a:ext>
              </a:extLst>
            </p:cNvPr>
            <p:cNvGrpSpPr/>
            <p:nvPr/>
          </p:nvGrpSpPr>
          <p:grpSpPr>
            <a:xfrm>
              <a:off x="2570207" y="4609567"/>
              <a:ext cx="1795803" cy="1346854"/>
              <a:chOff x="910045" y="4165280"/>
              <a:chExt cx="2438401" cy="1828803"/>
            </a:xfrm>
          </p:grpSpPr>
          <p:grpSp>
            <p:nvGrpSpPr>
              <p:cNvPr id="135" name="Group 3">
                <a:extLst>
                  <a:ext uri="{FF2B5EF4-FFF2-40B4-BE49-F238E27FC236}">
                    <a16:creationId xmlns:a16="http://schemas.microsoft.com/office/drawing/2014/main" id="{BF3FBBA2-635A-4B40-B2C6-D3084FF3E8AB}"/>
                  </a:ext>
                </a:extLst>
              </p:cNvPr>
              <p:cNvGrpSpPr>
                <a:grpSpLocks/>
              </p:cNvGrpSpPr>
              <p:nvPr/>
            </p:nvGrpSpPr>
            <p:grpSpPr bwMode="auto">
              <a:xfrm>
                <a:off x="910045" y="4165283"/>
                <a:ext cx="2438400" cy="1828800"/>
                <a:chOff x="960" y="1152"/>
                <a:chExt cx="1536" cy="1152"/>
              </a:xfrm>
            </p:grpSpPr>
            <p:sp>
              <p:nvSpPr>
                <p:cNvPr id="147" name="Rectangle 4">
                  <a:extLst>
                    <a:ext uri="{FF2B5EF4-FFF2-40B4-BE49-F238E27FC236}">
                      <a16:creationId xmlns:a16="http://schemas.microsoft.com/office/drawing/2014/main" id="{D558168B-9BDF-964B-98C7-D2CBA2AE7B66}"/>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Helvetica" pitchFamily="2" charset="0"/>
                  </a:endParaRPr>
                </a:p>
              </p:txBody>
            </p:sp>
            <p:sp>
              <p:nvSpPr>
                <p:cNvPr id="148" name="Line 5">
                  <a:extLst>
                    <a:ext uri="{FF2B5EF4-FFF2-40B4-BE49-F238E27FC236}">
                      <a16:creationId xmlns:a16="http://schemas.microsoft.com/office/drawing/2014/main" id="{6AF2C40B-4968-7D4B-B1D3-31D3B32F23F1}"/>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49" name="Line 6">
                  <a:extLst>
                    <a:ext uri="{FF2B5EF4-FFF2-40B4-BE49-F238E27FC236}">
                      <a16:creationId xmlns:a16="http://schemas.microsoft.com/office/drawing/2014/main" id="{DC7C332E-B587-AB47-A7FC-54A695DD7EA7}"/>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50" name="Line 7">
                  <a:extLst>
                    <a:ext uri="{FF2B5EF4-FFF2-40B4-BE49-F238E27FC236}">
                      <a16:creationId xmlns:a16="http://schemas.microsoft.com/office/drawing/2014/main" id="{661BF773-8B6D-A646-BA52-CA8DF576644D}"/>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51" name="Line 8">
                  <a:extLst>
                    <a:ext uri="{FF2B5EF4-FFF2-40B4-BE49-F238E27FC236}">
                      <a16:creationId xmlns:a16="http://schemas.microsoft.com/office/drawing/2014/main" id="{E85C41E6-25AA-CB4A-B731-3451A1A1FD06}"/>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52" name="Line 9">
                  <a:extLst>
                    <a:ext uri="{FF2B5EF4-FFF2-40B4-BE49-F238E27FC236}">
                      <a16:creationId xmlns:a16="http://schemas.microsoft.com/office/drawing/2014/main" id="{FC9C1FA7-0FE4-9A42-BE41-1D3AA4FBF95F}"/>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53" name="Rectangle 10">
                  <a:extLst>
                    <a:ext uri="{FF2B5EF4-FFF2-40B4-BE49-F238E27FC236}">
                      <a16:creationId xmlns:a16="http://schemas.microsoft.com/office/drawing/2014/main" id="{DD211244-ECDD-FB4B-AB4F-32AD5B397C72}"/>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latin typeface="Helvetica" pitchFamily="2" charset="0"/>
                  </a:endParaRPr>
                </a:p>
              </p:txBody>
            </p:sp>
          </p:grpSp>
          <p:sp>
            <p:nvSpPr>
              <p:cNvPr id="136" name="Rectangle 135">
                <a:extLst>
                  <a:ext uri="{FF2B5EF4-FFF2-40B4-BE49-F238E27FC236}">
                    <a16:creationId xmlns:a16="http://schemas.microsoft.com/office/drawing/2014/main" id="{0EEC8365-C832-C54C-A68A-1DD7CBF6657A}"/>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Helvetica" pitchFamily="2" charset="0"/>
                  </a:rPr>
                  <a:t>+1</a:t>
                </a:r>
                <a:endParaRPr lang="en-US" sz="1400" dirty="0">
                  <a:solidFill>
                    <a:schemeClr val="accent6"/>
                  </a:solidFill>
                  <a:latin typeface="Helvetica" pitchFamily="2" charset="0"/>
                </a:endParaRPr>
              </a:p>
            </p:txBody>
          </p:sp>
          <p:sp>
            <p:nvSpPr>
              <p:cNvPr id="137" name="Rectangle 136">
                <a:extLst>
                  <a:ext uri="{FF2B5EF4-FFF2-40B4-BE49-F238E27FC236}">
                    <a16:creationId xmlns:a16="http://schemas.microsoft.com/office/drawing/2014/main" id="{30637646-3F18-CD42-AD29-52EBE867F8CD}"/>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Helvetica" pitchFamily="2" charset="0"/>
                  </a:rPr>
                  <a:t>-1</a:t>
                </a:r>
                <a:endParaRPr lang="en-US" sz="1400" dirty="0">
                  <a:solidFill>
                    <a:srgbClr val="FFC000"/>
                  </a:solidFill>
                  <a:latin typeface="Helvetica" pitchFamily="2" charset="0"/>
                </a:endParaRPr>
              </a:p>
            </p:txBody>
          </p:sp>
          <p:sp>
            <p:nvSpPr>
              <p:cNvPr id="138" name="Line 22">
                <a:extLst>
                  <a:ext uri="{FF2B5EF4-FFF2-40B4-BE49-F238E27FC236}">
                    <a16:creationId xmlns:a16="http://schemas.microsoft.com/office/drawing/2014/main" id="{2648AC5C-B24B-6A44-91E4-7DC7F1934234}"/>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39" name="Line 23">
                <a:extLst>
                  <a:ext uri="{FF2B5EF4-FFF2-40B4-BE49-F238E27FC236}">
                    <a16:creationId xmlns:a16="http://schemas.microsoft.com/office/drawing/2014/main" id="{1C580E95-3C29-3342-BE82-FBAD518302FE}"/>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40" name="Line 24">
                <a:extLst>
                  <a:ext uri="{FF2B5EF4-FFF2-40B4-BE49-F238E27FC236}">
                    <a16:creationId xmlns:a16="http://schemas.microsoft.com/office/drawing/2014/main" id="{BB443E30-83C1-7A45-B462-A91A1D80ABE8}"/>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41" name="Line 25">
                <a:extLst>
                  <a:ext uri="{FF2B5EF4-FFF2-40B4-BE49-F238E27FC236}">
                    <a16:creationId xmlns:a16="http://schemas.microsoft.com/office/drawing/2014/main" id="{B7F68502-8A68-514D-AEC3-8FDEF32913E2}"/>
                  </a:ext>
                </a:extLst>
              </p:cNvPr>
              <p:cNvSpPr>
                <a:spLocks noChangeShapeType="1"/>
              </p:cNvSpPr>
              <p:nvPr/>
            </p:nvSpPr>
            <p:spPr bwMode="auto">
              <a:xfrm rot="16200000">
                <a:off x="2853141" y="570629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42" name="Line 26">
                <a:extLst>
                  <a:ext uri="{FF2B5EF4-FFF2-40B4-BE49-F238E27FC236}">
                    <a16:creationId xmlns:a16="http://schemas.microsoft.com/office/drawing/2014/main" id="{54FF272A-DE12-844C-BDB5-C91121AC0D77}"/>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43" name="Line 27">
                <a:extLst>
                  <a:ext uri="{FF2B5EF4-FFF2-40B4-BE49-F238E27FC236}">
                    <a16:creationId xmlns:a16="http://schemas.microsoft.com/office/drawing/2014/main" id="{47AAB7C3-7DCB-C845-8247-65B113FA5BC0}"/>
                  </a:ext>
                </a:extLst>
              </p:cNvPr>
              <p:cNvSpPr>
                <a:spLocks noChangeShapeType="1"/>
              </p:cNvSpPr>
              <p:nvPr/>
            </p:nvSpPr>
            <p:spPr bwMode="auto">
              <a:xfrm rot="16200000">
                <a:off x="2236218"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44" name="Line 28">
                <a:extLst>
                  <a:ext uri="{FF2B5EF4-FFF2-40B4-BE49-F238E27FC236}">
                    <a16:creationId xmlns:a16="http://schemas.microsoft.com/office/drawing/2014/main" id="{464201A3-3A8B-1740-8E70-F0FBBE56A774}"/>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45" name="Line 29">
                <a:extLst>
                  <a:ext uri="{FF2B5EF4-FFF2-40B4-BE49-F238E27FC236}">
                    <a16:creationId xmlns:a16="http://schemas.microsoft.com/office/drawing/2014/main" id="{A769BDD9-2766-FA44-B74C-EE737FD4DBDF}"/>
                  </a:ext>
                </a:extLst>
              </p:cNvPr>
              <p:cNvSpPr>
                <a:spLocks noChangeShapeType="1"/>
              </p:cNvSpPr>
              <p:nvPr/>
            </p:nvSpPr>
            <p:spPr bwMode="auto">
              <a:xfrm rot="5400000" flipH="1">
                <a:off x="2250954"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46" name="Line 30">
                <a:extLst>
                  <a:ext uri="{FF2B5EF4-FFF2-40B4-BE49-F238E27FC236}">
                    <a16:creationId xmlns:a16="http://schemas.microsoft.com/office/drawing/2014/main" id="{B7912780-B5B8-FC49-89D7-75019CEB09D9}"/>
                  </a:ext>
                </a:extLst>
              </p:cNvPr>
              <p:cNvSpPr>
                <a:spLocks noChangeShapeType="1"/>
              </p:cNvSpPr>
              <p:nvPr/>
            </p:nvSpPr>
            <p:spPr bwMode="auto">
              <a:xfrm rot="10800000" flipH="1">
                <a:off x="1641354"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grpSp>
      </p:grpSp>
      <p:grpSp>
        <p:nvGrpSpPr>
          <p:cNvPr id="16" name="Group 15">
            <a:extLst>
              <a:ext uri="{FF2B5EF4-FFF2-40B4-BE49-F238E27FC236}">
                <a16:creationId xmlns:a16="http://schemas.microsoft.com/office/drawing/2014/main" id="{6DAC0185-1D4C-544A-8E2A-6A302613C8A7}"/>
              </a:ext>
            </a:extLst>
          </p:cNvPr>
          <p:cNvGrpSpPr/>
          <p:nvPr/>
        </p:nvGrpSpPr>
        <p:grpSpPr>
          <a:xfrm>
            <a:off x="4767107" y="4229512"/>
            <a:ext cx="1816523" cy="1673070"/>
            <a:chOff x="4767432" y="4620433"/>
            <a:chExt cx="1816523" cy="1673070"/>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34F82DC-C9AE-5548-9828-AA9225F250B7}"/>
                    </a:ext>
                  </a:extLst>
                </p:cNvPr>
                <p:cNvSpPr txBox="1"/>
                <p:nvPr/>
              </p:nvSpPr>
              <p:spPr>
                <a:xfrm>
                  <a:off x="4767432" y="5985726"/>
                  <a:ext cx="1816523"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rPr>
                          <m:t>−0.0221</m:t>
                        </m:r>
                        <m:r>
                          <a:rPr lang="de-DE" sz="1400">
                            <a:latin typeface="Cambria Math" panose="02040503050406030204" pitchFamily="18" charset="0"/>
                          </a:rPr>
                          <m:t>&lt;</m:t>
                        </m:r>
                        <m:r>
                          <a:rPr lang="de-DE" sz="1400" i="1">
                            <a:latin typeface="Cambria Math" panose="02040503050406030204" pitchFamily="18" charset="0"/>
                          </a:rPr>
                          <m:t>𝑅</m:t>
                        </m:r>
                        <m:d>
                          <m:dPr>
                            <m:ctrlPr>
                              <a:rPr lang="de-DE" sz="1400" i="1">
                                <a:latin typeface="Cambria Math" panose="02040503050406030204" pitchFamily="18" charset="0"/>
                              </a:rPr>
                            </m:ctrlPr>
                          </m:dPr>
                          <m:e>
                            <m:r>
                              <a:rPr lang="de-DE" sz="1400" i="1">
                                <a:latin typeface="Cambria Math" panose="02040503050406030204" pitchFamily="18" charset="0"/>
                              </a:rPr>
                              <m:t>𝑠</m:t>
                            </m:r>
                          </m:e>
                        </m:d>
                        <m:r>
                          <a:rPr lang="de-DE" sz="1400" i="1">
                            <a:latin typeface="Cambria Math" panose="02040503050406030204" pitchFamily="18" charset="0"/>
                          </a:rPr>
                          <m:t>&lt;0</m:t>
                        </m:r>
                      </m:oMath>
                    </m:oMathPara>
                  </a14:m>
                  <a:endParaRPr lang="en-GB" sz="1400" dirty="0">
                    <a:latin typeface="Helvetica" pitchFamily="2" charset="0"/>
                  </a:endParaRPr>
                </a:p>
              </p:txBody>
            </p:sp>
          </mc:Choice>
          <mc:Fallback xmlns="">
            <p:sp>
              <p:nvSpPr>
                <p:cNvPr id="37" name="TextBox 36">
                  <a:extLst>
                    <a:ext uri="{FF2B5EF4-FFF2-40B4-BE49-F238E27FC236}">
                      <a16:creationId xmlns:a16="http://schemas.microsoft.com/office/drawing/2014/main" id="{434F82DC-C9AE-5548-9828-AA9225F250B7}"/>
                    </a:ext>
                  </a:extLst>
                </p:cNvPr>
                <p:cNvSpPr txBox="1">
                  <a:spLocks noRot="1" noChangeAspect="1" noMove="1" noResize="1" noEditPoints="1" noAdjustHandles="1" noChangeArrowheads="1" noChangeShapeType="1" noTextEdit="1"/>
                </p:cNvSpPr>
                <p:nvPr/>
              </p:nvSpPr>
              <p:spPr>
                <a:xfrm>
                  <a:off x="4767432" y="5985726"/>
                  <a:ext cx="1816523" cy="307777"/>
                </a:xfrm>
                <a:prstGeom prst="rect">
                  <a:avLst/>
                </a:prstGeom>
                <a:blipFill>
                  <a:blip r:embed="rId6"/>
                  <a:stretch>
                    <a:fillRect/>
                  </a:stretch>
                </a:blipFill>
              </p:spPr>
              <p:txBody>
                <a:bodyPr/>
                <a:lstStyle/>
                <a:p>
                  <a:r>
                    <a:rPr lang="en-DE">
                      <a:noFill/>
                    </a:rPr>
                    <a:t> </a:t>
                  </a:r>
                </a:p>
              </p:txBody>
            </p:sp>
          </mc:Fallback>
        </mc:AlternateContent>
        <p:grpSp>
          <p:nvGrpSpPr>
            <p:cNvPr id="154" name="Group 153">
              <a:extLst>
                <a:ext uri="{FF2B5EF4-FFF2-40B4-BE49-F238E27FC236}">
                  <a16:creationId xmlns:a16="http://schemas.microsoft.com/office/drawing/2014/main" id="{A6EBE738-99E6-E540-AA1C-A57F930C17CA}"/>
                </a:ext>
              </a:extLst>
            </p:cNvPr>
            <p:cNvGrpSpPr/>
            <p:nvPr/>
          </p:nvGrpSpPr>
          <p:grpSpPr>
            <a:xfrm>
              <a:off x="4779202" y="4620433"/>
              <a:ext cx="1795803" cy="1346854"/>
              <a:chOff x="910045" y="4165280"/>
              <a:chExt cx="2438401" cy="1828803"/>
            </a:xfrm>
          </p:grpSpPr>
          <p:grpSp>
            <p:nvGrpSpPr>
              <p:cNvPr id="155" name="Group 3">
                <a:extLst>
                  <a:ext uri="{FF2B5EF4-FFF2-40B4-BE49-F238E27FC236}">
                    <a16:creationId xmlns:a16="http://schemas.microsoft.com/office/drawing/2014/main" id="{7A2E6819-2091-584D-9F7F-8CB3A9DA1DAB}"/>
                  </a:ext>
                </a:extLst>
              </p:cNvPr>
              <p:cNvGrpSpPr>
                <a:grpSpLocks/>
              </p:cNvGrpSpPr>
              <p:nvPr/>
            </p:nvGrpSpPr>
            <p:grpSpPr bwMode="auto">
              <a:xfrm>
                <a:off x="910045" y="4165283"/>
                <a:ext cx="2438400" cy="1828800"/>
                <a:chOff x="960" y="1152"/>
                <a:chExt cx="1536" cy="1152"/>
              </a:xfrm>
            </p:grpSpPr>
            <p:sp>
              <p:nvSpPr>
                <p:cNvPr id="167" name="Rectangle 4">
                  <a:extLst>
                    <a:ext uri="{FF2B5EF4-FFF2-40B4-BE49-F238E27FC236}">
                      <a16:creationId xmlns:a16="http://schemas.microsoft.com/office/drawing/2014/main" id="{B1BCE0D1-A833-C943-AA7C-9782A5B84975}"/>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Helvetica" pitchFamily="2" charset="0"/>
                  </a:endParaRPr>
                </a:p>
              </p:txBody>
            </p:sp>
            <p:sp>
              <p:nvSpPr>
                <p:cNvPr id="168" name="Line 5">
                  <a:extLst>
                    <a:ext uri="{FF2B5EF4-FFF2-40B4-BE49-F238E27FC236}">
                      <a16:creationId xmlns:a16="http://schemas.microsoft.com/office/drawing/2014/main" id="{4ECCF454-F46D-B74C-B305-705CCCFCBA1F}"/>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69" name="Line 6">
                  <a:extLst>
                    <a:ext uri="{FF2B5EF4-FFF2-40B4-BE49-F238E27FC236}">
                      <a16:creationId xmlns:a16="http://schemas.microsoft.com/office/drawing/2014/main" id="{A0975CF0-67E6-484D-AE0F-F966AC55C94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70" name="Line 7">
                  <a:extLst>
                    <a:ext uri="{FF2B5EF4-FFF2-40B4-BE49-F238E27FC236}">
                      <a16:creationId xmlns:a16="http://schemas.microsoft.com/office/drawing/2014/main" id="{FCBBFC7D-5DE5-6241-8ECD-FCF77DB04654}"/>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71" name="Line 8">
                  <a:extLst>
                    <a:ext uri="{FF2B5EF4-FFF2-40B4-BE49-F238E27FC236}">
                      <a16:creationId xmlns:a16="http://schemas.microsoft.com/office/drawing/2014/main" id="{969332C7-DB1C-234C-BF6B-C1720ECE182E}"/>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72" name="Line 9">
                  <a:extLst>
                    <a:ext uri="{FF2B5EF4-FFF2-40B4-BE49-F238E27FC236}">
                      <a16:creationId xmlns:a16="http://schemas.microsoft.com/office/drawing/2014/main" id="{7F05486C-E7D2-EC4C-9A9E-6D09BD0DE6B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73" name="Rectangle 10">
                  <a:extLst>
                    <a:ext uri="{FF2B5EF4-FFF2-40B4-BE49-F238E27FC236}">
                      <a16:creationId xmlns:a16="http://schemas.microsoft.com/office/drawing/2014/main" id="{A9DDEEB9-8B9E-7E45-AD6B-51F041200712}"/>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latin typeface="Helvetica" pitchFamily="2" charset="0"/>
                  </a:endParaRPr>
                </a:p>
              </p:txBody>
            </p:sp>
          </p:grpSp>
          <p:sp>
            <p:nvSpPr>
              <p:cNvPr id="156" name="Rectangle 155">
                <a:extLst>
                  <a:ext uri="{FF2B5EF4-FFF2-40B4-BE49-F238E27FC236}">
                    <a16:creationId xmlns:a16="http://schemas.microsoft.com/office/drawing/2014/main" id="{61763A8A-F079-5D46-ADBB-162D61724F2D}"/>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Helvetica" pitchFamily="2" charset="0"/>
                  </a:rPr>
                  <a:t>+1</a:t>
                </a:r>
                <a:endParaRPr lang="en-US" sz="1400" dirty="0">
                  <a:solidFill>
                    <a:schemeClr val="accent6"/>
                  </a:solidFill>
                  <a:latin typeface="Helvetica" pitchFamily="2" charset="0"/>
                </a:endParaRPr>
              </a:p>
            </p:txBody>
          </p:sp>
          <p:sp>
            <p:nvSpPr>
              <p:cNvPr id="157" name="Rectangle 156">
                <a:extLst>
                  <a:ext uri="{FF2B5EF4-FFF2-40B4-BE49-F238E27FC236}">
                    <a16:creationId xmlns:a16="http://schemas.microsoft.com/office/drawing/2014/main" id="{06521B7C-E077-9742-9272-1AC247AD48DB}"/>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Helvetica" pitchFamily="2" charset="0"/>
                  </a:rPr>
                  <a:t>-1</a:t>
                </a:r>
                <a:endParaRPr lang="en-US" sz="1400" dirty="0">
                  <a:solidFill>
                    <a:srgbClr val="FFC000"/>
                  </a:solidFill>
                  <a:latin typeface="Helvetica" pitchFamily="2" charset="0"/>
                </a:endParaRPr>
              </a:p>
            </p:txBody>
          </p:sp>
          <p:sp>
            <p:nvSpPr>
              <p:cNvPr id="158" name="Line 22">
                <a:extLst>
                  <a:ext uri="{FF2B5EF4-FFF2-40B4-BE49-F238E27FC236}">
                    <a16:creationId xmlns:a16="http://schemas.microsoft.com/office/drawing/2014/main" id="{8DFF4E10-96DE-C24A-956C-5FC9C9321F99}"/>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59" name="Line 23">
                <a:extLst>
                  <a:ext uri="{FF2B5EF4-FFF2-40B4-BE49-F238E27FC236}">
                    <a16:creationId xmlns:a16="http://schemas.microsoft.com/office/drawing/2014/main" id="{EAE78BA6-7D6E-C047-8A0E-8445F2EF5500}"/>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60" name="Line 24">
                <a:extLst>
                  <a:ext uri="{FF2B5EF4-FFF2-40B4-BE49-F238E27FC236}">
                    <a16:creationId xmlns:a16="http://schemas.microsoft.com/office/drawing/2014/main" id="{522283D3-43F8-9844-9DC0-94A33FA6118A}"/>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61" name="Line 25">
                <a:extLst>
                  <a:ext uri="{FF2B5EF4-FFF2-40B4-BE49-F238E27FC236}">
                    <a16:creationId xmlns:a16="http://schemas.microsoft.com/office/drawing/2014/main" id="{4DEA60B7-2702-6E46-9447-6C9680ABD0A6}"/>
                  </a:ext>
                </a:extLst>
              </p:cNvPr>
              <p:cNvSpPr>
                <a:spLocks noChangeShapeType="1"/>
              </p:cNvSpPr>
              <p:nvPr/>
            </p:nvSpPr>
            <p:spPr bwMode="auto">
              <a:xfrm rot="5400000" flipV="1">
                <a:off x="2853141" y="570629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62" name="Line 26">
                <a:extLst>
                  <a:ext uri="{FF2B5EF4-FFF2-40B4-BE49-F238E27FC236}">
                    <a16:creationId xmlns:a16="http://schemas.microsoft.com/office/drawing/2014/main" id="{67CCFBB0-F732-5846-88D8-4B96FCA883BB}"/>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63" name="Line 27">
                <a:extLst>
                  <a:ext uri="{FF2B5EF4-FFF2-40B4-BE49-F238E27FC236}">
                    <a16:creationId xmlns:a16="http://schemas.microsoft.com/office/drawing/2014/main" id="{122E574C-E8F4-994D-B4FB-47DB226B0772}"/>
                  </a:ext>
                </a:extLst>
              </p:cNvPr>
              <p:cNvSpPr>
                <a:spLocks noChangeShapeType="1"/>
              </p:cNvSpPr>
              <p:nvPr/>
            </p:nvSpPr>
            <p:spPr bwMode="auto">
              <a:xfrm rot="10800000">
                <a:off x="2236218"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64" name="Line 28">
                <a:extLst>
                  <a:ext uri="{FF2B5EF4-FFF2-40B4-BE49-F238E27FC236}">
                    <a16:creationId xmlns:a16="http://schemas.microsoft.com/office/drawing/2014/main" id="{822BFAEB-44B8-BA4C-8675-8E629604FC98}"/>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65" name="Line 29">
                <a:extLst>
                  <a:ext uri="{FF2B5EF4-FFF2-40B4-BE49-F238E27FC236}">
                    <a16:creationId xmlns:a16="http://schemas.microsoft.com/office/drawing/2014/main" id="{E90D520B-B3DF-674A-8706-F6F5ED72A880}"/>
                  </a:ext>
                </a:extLst>
              </p:cNvPr>
              <p:cNvSpPr>
                <a:spLocks noChangeShapeType="1"/>
              </p:cNvSpPr>
              <p:nvPr/>
            </p:nvSpPr>
            <p:spPr bwMode="auto">
              <a:xfrm flipH="1">
                <a:off x="2250954"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66" name="Line 30">
                <a:extLst>
                  <a:ext uri="{FF2B5EF4-FFF2-40B4-BE49-F238E27FC236}">
                    <a16:creationId xmlns:a16="http://schemas.microsoft.com/office/drawing/2014/main" id="{AF564882-6CF1-F742-AC84-59E8745DDF3A}"/>
                  </a:ext>
                </a:extLst>
              </p:cNvPr>
              <p:cNvSpPr>
                <a:spLocks noChangeShapeType="1"/>
              </p:cNvSpPr>
              <p:nvPr/>
            </p:nvSpPr>
            <p:spPr bwMode="auto">
              <a:xfrm rot="10800000">
                <a:off x="1641354"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grpSp>
      </p:grpSp>
      <p:grpSp>
        <p:nvGrpSpPr>
          <p:cNvPr id="17" name="Group 16">
            <a:extLst>
              <a:ext uri="{FF2B5EF4-FFF2-40B4-BE49-F238E27FC236}">
                <a16:creationId xmlns:a16="http://schemas.microsoft.com/office/drawing/2014/main" id="{25CF4682-883A-D24D-9B0C-D9C1BD3E25CC}"/>
              </a:ext>
            </a:extLst>
          </p:cNvPr>
          <p:cNvGrpSpPr/>
          <p:nvPr/>
        </p:nvGrpSpPr>
        <p:grpSpPr>
          <a:xfrm>
            <a:off x="6987872" y="4223641"/>
            <a:ext cx="1795803" cy="1677835"/>
            <a:chOff x="6988197" y="4614561"/>
            <a:chExt cx="1795803" cy="1677835"/>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C6B17B6-8A98-8642-9239-F6DC31BEEB93}"/>
                    </a:ext>
                  </a:extLst>
                </p:cNvPr>
                <p:cNvSpPr txBox="1"/>
                <p:nvPr/>
              </p:nvSpPr>
              <p:spPr>
                <a:xfrm>
                  <a:off x="7429274" y="5984619"/>
                  <a:ext cx="923266" cy="307777"/>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rPr>
                          <m:t>𝑅</m:t>
                        </m:r>
                        <m:d>
                          <m:dPr>
                            <m:ctrlPr>
                              <a:rPr lang="de-DE" sz="1400" i="1">
                                <a:latin typeface="Cambria Math" panose="02040503050406030204" pitchFamily="18" charset="0"/>
                              </a:rPr>
                            </m:ctrlPr>
                          </m:dPr>
                          <m:e>
                            <m:r>
                              <a:rPr lang="de-DE" sz="1400" i="1">
                                <a:latin typeface="Cambria Math" panose="02040503050406030204" pitchFamily="18" charset="0"/>
                              </a:rPr>
                              <m:t>𝑠</m:t>
                            </m:r>
                          </m:e>
                        </m:d>
                        <m:r>
                          <a:rPr lang="de-DE" sz="1400" i="1">
                            <a:latin typeface="Cambria Math" panose="02040503050406030204" pitchFamily="18" charset="0"/>
                          </a:rPr>
                          <m:t>&gt;0</m:t>
                        </m:r>
                      </m:oMath>
                    </m:oMathPara>
                  </a14:m>
                  <a:endParaRPr lang="en-GB" sz="1400" dirty="0">
                    <a:latin typeface="Helvetica" pitchFamily="2" charset="0"/>
                  </a:endParaRPr>
                </a:p>
              </p:txBody>
            </p:sp>
          </mc:Choice>
          <mc:Fallback xmlns="">
            <p:sp>
              <p:nvSpPr>
                <p:cNvPr id="38" name="TextBox 37">
                  <a:extLst>
                    <a:ext uri="{FF2B5EF4-FFF2-40B4-BE49-F238E27FC236}">
                      <a16:creationId xmlns:a16="http://schemas.microsoft.com/office/drawing/2014/main" id="{6C6B17B6-8A98-8642-9239-F6DC31BEEB93}"/>
                    </a:ext>
                  </a:extLst>
                </p:cNvPr>
                <p:cNvSpPr txBox="1">
                  <a:spLocks noRot="1" noChangeAspect="1" noMove="1" noResize="1" noEditPoints="1" noAdjustHandles="1" noChangeArrowheads="1" noChangeShapeType="1" noTextEdit="1"/>
                </p:cNvSpPr>
                <p:nvPr/>
              </p:nvSpPr>
              <p:spPr>
                <a:xfrm>
                  <a:off x="7429274" y="5984619"/>
                  <a:ext cx="923266" cy="307777"/>
                </a:xfrm>
                <a:prstGeom prst="rect">
                  <a:avLst/>
                </a:prstGeom>
                <a:blipFill>
                  <a:blip r:embed="rId7"/>
                  <a:stretch>
                    <a:fillRect/>
                  </a:stretch>
                </a:blipFill>
              </p:spPr>
              <p:txBody>
                <a:bodyPr/>
                <a:lstStyle/>
                <a:p>
                  <a:r>
                    <a:rPr lang="en-DE">
                      <a:noFill/>
                    </a:rPr>
                    <a:t> </a:t>
                  </a:r>
                </a:p>
              </p:txBody>
            </p:sp>
          </mc:Fallback>
        </mc:AlternateContent>
        <p:grpSp>
          <p:nvGrpSpPr>
            <p:cNvPr id="8" name="Group 7">
              <a:extLst>
                <a:ext uri="{FF2B5EF4-FFF2-40B4-BE49-F238E27FC236}">
                  <a16:creationId xmlns:a16="http://schemas.microsoft.com/office/drawing/2014/main" id="{22FCE811-7DB4-D54A-BC42-799E852E412C}"/>
                </a:ext>
              </a:extLst>
            </p:cNvPr>
            <p:cNvGrpSpPr/>
            <p:nvPr/>
          </p:nvGrpSpPr>
          <p:grpSpPr>
            <a:xfrm>
              <a:off x="6988197" y="4614561"/>
              <a:ext cx="1795803" cy="1346854"/>
              <a:chOff x="8282081" y="959711"/>
              <a:chExt cx="1795803" cy="1346854"/>
            </a:xfrm>
          </p:grpSpPr>
          <p:grpSp>
            <p:nvGrpSpPr>
              <p:cNvPr id="175" name="Group 3">
                <a:extLst>
                  <a:ext uri="{FF2B5EF4-FFF2-40B4-BE49-F238E27FC236}">
                    <a16:creationId xmlns:a16="http://schemas.microsoft.com/office/drawing/2014/main" id="{EFEED732-48DF-4140-B04F-872C85F95F1B}"/>
                  </a:ext>
                </a:extLst>
              </p:cNvPr>
              <p:cNvGrpSpPr>
                <a:grpSpLocks/>
              </p:cNvGrpSpPr>
              <p:nvPr/>
            </p:nvGrpSpPr>
            <p:grpSpPr bwMode="auto">
              <a:xfrm>
                <a:off x="8282081" y="959713"/>
                <a:ext cx="1795802" cy="1346852"/>
                <a:chOff x="960" y="1152"/>
                <a:chExt cx="1536" cy="1152"/>
              </a:xfrm>
            </p:grpSpPr>
            <p:sp>
              <p:nvSpPr>
                <p:cNvPr id="187" name="Rectangle 4">
                  <a:extLst>
                    <a:ext uri="{FF2B5EF4-FFF2-40B4-BE49-F238E27FC236}">
                      <a16:creationId xmlns:a16="http://schemas.microsoft.com/office/drawing/2014/main" id="{B7818E49-2F29-9B40-932D-AB213BE2D33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Helvetica" pitchFamily="2" charset="0"/>
                  </a:endParaRPr>
                </a:p>
              </p:txBody>
            </p:sp>
            <p:sp>
              <p:nvSpPr>
                <p:cNvPr id="188" name="Line 5">
                  <a:extLst>
                    <a:ext uri="{FF2B5EF4-FFF2-40B4-BE49-F238E27FC236}">
                      <a16:creationId xmlns:a16="http://schemas.microsoft.com/office/drawing/2014/main" id="{841E18C1-74C5-604E-83DA-7E77CC766FD9}"/>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89" name="Line 6">
                  <a:extLst>
                    <a:ext uri="{FF2B5EF4-FFF2-40B4-BE49-F238E27FC236}">
                      <a16:creationId xmlns:a16="http://schemas.microsoft.com/office/drawing/2014/main" id="{B7B98D13-7197-AB4C-82C4-11216B7682D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90" name="Line 7">
                  <a:extLst>
                    <a:ext uri="{FF2B5EF4-FFF2-40B4-BE49-F238E27FC236}">
                      <a16:creationId xmlns:a16="http://schemas.microsoft.com/office/drawing/2014/main" id="{597DD50A-DB29-4947-B15F-8B64B3B6971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91" name="Line 8">
                  <a:extLst>
                    <a:ext uri="{FF2B5EF4-FFF2-40B4-BE49-F238E27FC236}">
                      <a16:creationId xmlns:a16="http://schemas.microsoft.com/office/drawing/2014/main" id="{9BD35135-8D2F-2B43-BAB0-57A55AD332AA}"/>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92" name="Line 9">
                  <a:extLst>
                    <a:ext uri="{FF2B5EF4-FFF2-40B4-BE49-F238E27FC236}">
                      <a16:creationId xmlns:a16="http://schemas.microsoft.com/office/drawing/2014/main" id="{A53CBF8F-6155-B542-9A36-7BD480B958B5}"/>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93" name="Rectangle 10">
                  <a:extLst>
                    <a:ext uri="{FF2B5EF4-FFF2-40B4-BE49-F238E27FC236}">
                      <a16:creationId xmlns:a16="http://schemas.microsoft.com/office/drawing/2014/main" id="{3AE0136A-E649-2D49-86DC-432748F4ED71}"/>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latin typeface="Helvetica" pitchFamily="2" charset="0"/>
                  </a:endParaRPr>
                </a:p>
              </p:txBody>
            </p:sp>
          </p:grpSp>
          <p:sp>
            <p:nvSpPr>
              <p:cNvPr id="176" name="Rectangle 175">
                <a:extLst>
                  <a:ext uri="{FF2B5EF4-FFF2-40B4-BE49-F238E27FC236}">
                    <a16:creationId xmlns:a16="http://schemas.microsoft.com/office/drawing/2014/main" id="{EB393EF7-2738-B345-8FAD-A73E3612A9F3}"/>
                  </a:ext>
                </a:extLst>
              </p:cNvPr>
              <p:cNvSpPr>
                <a:spLocks noChangeArrowheads="1"/>
              </p:cNvSpPr>
              <p:nvPr/>
            </p:nvSpPr>
            <p:spPr bwMode="auto">
              <a:xfrm>
                <a:off x="9628933" y="959711"/>
                <a:ext cx="448951" cy="448951"/>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Helvetica" pitchFamily="2" charset="0"/>
                  </a:rPr>
                  <a:t>+1</a:t>
                </a:r>
                <a:endParaRPr lang="en-US" sz="1400" dirty="0">
                  <a:solidFill>
                    <a:schemeClr val="accent6"/>
                  </a:solidFill>
                  <a:latin typeface="Helvetica" pitchFamily="2" charset="0"/>
                </a:endParaRPr>
              </a:p>
            </p:txBody>
          </p:sp>
          <p:sp>
            <p:nvSpPr>
              <p:cNvPr id="177" name="Rectangle 176">
                <a:extLst>
                  <a:ext uri="{FF2B5EF4-FFF2-40B4-BE49-F238E27FC236}">
                    <a16:creationId xmlns:a16="http://schemas.microsoft.com/office/drawing/2014/main" id="{5B02F995-A20C-3449-828C-9DCFFA26552A}"/>
                  </a:ext>
                </a:extLst>
              </p:cNvPr>
              <p:cNvSpPr>
                <a:spLocks noChangeArrowheads="1"/>
              </p:cNvSpPr>
              <p:nvPr/>
            </p:nvSpPr>
            <p:spPr bwMode="auto">
              <a:xfrm>
                <a:off x="9628930" y="1408662"/>
                <a:ext cx="448951" cy="448951"/>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Helvetica" pitchFamily="2" charset="0"/>
                  </a:rPr>
                  <a:t>-1</a:t>
                </a:r>
                <a:endParaRPr lang="en-US" sz="1400" dirty="0">
                  <a:solidFill>
                    <a:srgbClr val="FFC000"/>
                  </a:solidFill>
                  <a:latin typeface="Helvetica" pitchFamily="2" charset="0"/>
                </a:endParaRPr>
              </a:p>
            </p:txBody>
          </p:sp>
          <p:sp>
            <p:nvSpPr>
              <p:cNvPr id="180" name="Line 24">
                <a:extLst>
                  <a:ext uri="{FF2B5EF4-FFF2-40B4-BE49-F238E27FC236}">
                    <a16:creationId xmlns:a16="http://schemas.microsoft.com/office/drawing/2014/main" id="{FBC9E496-6579-DD4D-B81B-12A36A4FB9FC}"/>
                  </a:ext>
                </a:extLst>
              </p:cNvPr>
              <p:cNvSpPr>
                <a:spLocks noChangeShapeType="1"/>
              </p:cNvSpPr>
              <p:nvPr/>
            </p:nvSpPr>
            <p:spPr bwMode="auto">
              <a:xfrm flipH="1">
                <a:off x="9267368" y="1196715"/>
                <a:ext cx="280594"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81" name="Line 25">
                <a:extLst>
                  <a:ext uri="{FF2B5EF4-FFF2-40B4-BE49-F238E27FC236}">
                    <a16:creationId xmlns:a16="http://schemas.microsoft.com/office/drawing/2014/main" id="{52F74657-DAE1-C147-AFCC-2AE45E40B132}"/>
                  </a:ext>
                </a:extLst>
              </p:cNvPr>
              <p:cNvSpPr>
                <a:spLocks noChangeShapeType="1"/>
              </p:cNvSpPr>
              <p:nvPr/>
            </p:nvSpPr>
            <p:spPr bwMode="auto">
              <a:xfrm rot="5400000" flipV="1">
                <a:off x="9713108" y="2094615"/>
                <a:ext cx="280594"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83" name="Line 27">
                <a:extLst>
                  <a:ext uri="{FF2B5EF4-FFF2-40B4-BE49-F238E27FC236}">
                    <a16:creationId xmlns:a16="http://schemas.microsoft.com/office/drawing/2014/main" id="{DEF65858-6C02-6342-B2FA-6B6B38CDA428}"/>
                  </a:ext>
                </a:extLst>
              </p:cNvPr>
              <p:cNvSpPr>
                <a:spLocks noChangeShapeType="1"/>
              </p:cNvSpPr>
              <p:nvPr/>
            </p:nvSpPr>
            <p:spPr bwMode="auto">
              <a:xfrm rot="10800000">
                <a:off x="9258764" y="1617606"/>
                <a:ext cx="280594"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7" name="Quad Arrow 6">
                <a:extLst>
                  <a:ext uri="{FF2B5EF4-FFF2-40B4-BE49-F238E27FC236}">
                    <a16:creationId xmlns:a16="http://schemas.microsoft.com/office/drawing/2014/main" id="{C496C457-2C8A-8E48-8A7D-618A501D04A0}"/>
                  </a:ext>
                </a:extLst>
              </p:cNvPr>
              <p:cNvSpPr/>
              <p:nvPr/>
            </p:nvSpPr>
            <p:spPr>
              <a:xfrm>
                <a:off x="9238905" y="1943250"/>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itchFamily="2" charset="0"/>
                </a:endParaRPr>
              </a:p>
            </p:txBody>
          </p:sp>
          <p:sp>
            <p:nvSpPr>
              <p:cNvPr id="194" name="Quad Arrow 193">
                <a:extLst>
                  <a:ext uri="{FF2B5EF4-FFF2-40B4-BE49-F238E27FC236}">
                    <a16:creationId xmlns:a16="http://schemas.microsoft.com/office/drawing/2014/main" id="{5B7E9735-A1E0-964D-8DEC-0354CB8B679C}"/>
                  </a:ext>
                </a:extLst>
              </p:cNvPr>
              <p:cNvSpPr/>
              <p:nvPr/>
            </p:nvSpPr>
            <p:spPr>
              <a:xfrm>
                <a:off x="8795348" y="1947357"/>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itchFamily="2" charset="0"/>
                </a:endParaRPr>
              </a:p>
            </p:txBody>
          </p:sp>
          <p:sp>
            <p:nvSpPr>
              <p:cNvPr id="195" name="Quad Arrow 194">
                <a:extLst>
                  <a:ext uri="{FF2B5EF4-FFF2-40B4-BE49-F238E27FC236}">
                    <a16:creationId xmlns:a16="http://schemas.microsoft.com/office/drawing/2014/main" id="{680A4E55-B802-C340-990B-2A1A840F6B41}"/>
                  </a:ext>
                </a:extLst>
              </p:cNvPr>
              <p:cNvSpPr/>
              <p:nvPr/>
            </p:nvSpPr>
            <p:spPr>
              <a:xfrm>
                <a:off x="8801205" y="1039837"/>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itchFamily="2" charset="0"/>
                </a:endParaRPr>
              </a:p>
            </p:txBody>
          </p:sp>
          <p:sp>
            <p:nvSpPr>
              <p:cNvPr id="196" name="Quad Arrow 195">
                <a:extLst>
                  <a:ext uri="{FF2B5EF4-FFF2-40B4-BE49-F238E27FC236}">
                    <a16:creationId xmlns:a16="http://schemas.microsoft.com/office/drawing/2014/main" id="{BADBECFD-EF6F-E94D-8E94-0CF933E54B8D}"/>
                  </a:ext>
                </a:extLst>
              </p:cNvPr>
              <p:cNvSpPr/>
              <p:nvPr/>
            </p:nvSpPr>
            <p:spPr>
              <a:xfrm>
                <a:off x="8345243" y="1040768"/>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itchFamily="2" charset="0"/>
                </a:endParaRPr>
              </a:p>
            </p:txBody>
          </p:sp>
          <p:sp>
            <p:nvSpPr>
              <p:cNvPr id="197" name="Quad Arrow 196">
                <a:extLst>
                  <a:ext uri="{FF2B5EF4-FFF2-40B4-BE49-F238E27FC236}">
                    <a16:creationId xmlns:a16="http://schemas.microsoft.com/office/drawing/2014/main" id="{99DCAE48-0936-9C42-99BA-280DFB603FBD}"/>
                  </a:ext>
                </a:extLst>
              </p:cNvPr>
              <p:cNvSpPr/>
              <p:nvPr/>
            </p:nvSpPr>
            <p:spPr>
              <a:xfrm>
                <a:off x="8348449" y="1483047"/>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itchFamily="2" charset="0"/>
                </a:endParaRPr>
              </a:p>
            </p:txBody>
          </p:sp>
          <p:sp>
            <p:nvSpPr>
              <p:cNvPr id="198" name="Quad Arrow 197">
                <a:extLst>
                  <a:ext uri="{FF2B5EF4-FFF2-40B4-BE49-F238E27FC236}">
                    <a16:creationId xmlns:a16="http://schemas.microsoft.com/office/drawing/2014/main" id="{E8348322-114C-0943-AB6B-3D0F0F948C2C}"/>
                  </a:ext>
                </a:extLst>
              </p:cNvPr>
              <p:cNvSpPr/>
              <p:nvPr/>
            </p:nvSpPr>
            <p:spPr>
              <a:xfrm>
                <a:off x="8348124" y="1940038"/>
                <a:ext cx="320312" cy="300183"/>
              </a:xfrm>
              <a:prstGeom prst="quadArrow">
                <a:avLst>
                  <a:gd name="adj1" fmla="val 1978"/>
                  <a:gd name="adj2" fmla="val 13981"/>
                  <a:gd name="adj3" fmla="val 2158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itchFamily="2" charset="0"/>
                </a:endParaRPr>
              </a:p>
            </p:txBody>
          </p:sp>
        </p:grpSp>
      </p:grpSp>
      <p:grpSp>
        <p:nvGrpSpPr>
          <p:cNvPr id="10" name="Group 9">
            <a:extLst>
              <a:ext uri="{FF2B5EF4-FFF2-40B4-BE49-F238E27FC236}">
                <a16:creationId xmlns:a16="http://schemas.microsoft.com/office/drawing/2014/main" id="{5D105301-D73C-21B2-BAC6-66DA08351F29}"/>
              </a:ext>
            </a:extLst>
          </p:cNvPr>
          <p:cNvGrpSpPr/>
          <p:nvPr/>
        </p:nvGrpSpPr>
        <p:grpSpPr>
          <a:xfrm>
            <a:off x="9023647" y="1317741"/>
            <a:ext cx="2806408" cy="2185072"/>
            <a:chOff x="542038" y="4165280"/>
            <a:chExt cx="2806408" cy="2185072"/>
          </a:xfrm>
        </p:grpSpPr>
        <p:grpSp>
          <p:nvGrpSpPr>
            <p:cNvPr id="11" name="Group 3">
              <a:extLst>
                <a:ext uri="{FF2B5EF4-FFF2-40B4-BE49-F238E27FC236}">
                  <a16:creationId xmlns:a16="http://schemas.microsoft.com/office/drawing/2014/main" id="{D5683BC0-5C9D-9DF9-87EE-DD60E66CFC03}"/>
                </a:ext>
              </a:extLst>
            </p:cNvPr>
            <p:cNvGrpSpPr>
              <a:grpSpLocks/>
            </p:cNvGrpSpPr>
            <p:nvPr/>
          </p:nvGrpSpPr>
          <p:grpSpPr bwMode="auto">
            <a:xfrm>
              <a:off x="910045" y="4165283"/>
              <a:ext cx="2438400" cy="1828800"/>
              <a:chOff x="960" y="1152"/>
              <a:chExt cx="1536" cy="1152"/>
            </a:xfrm>
          </p:grpSpPr>
          <p:sp>
            <p:nvSpPr>
              <p:cNvPr id="391168" name="Rectangle 4">
                <a:extLst>
                  <a:ext uri="{FF2B5EF4-FFF2-40B4-BE49-F238E27FC236}">
                    <a16:creationId xmlns:a16="http://schemas.microsoft.com/office/drawing/2014/main" id="{75A0D88A-0CF1-87B4-4786-6BF6D8F8F77C}"/>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91169" name="Line 5">
                <a:extLst>
                  <a:ext uri="{FF2B5EF4-FFF2-40B4-BE49-F238E27FC236}">
                    <a16:creationId xmlns:a16="http://schemas.microsoft.com/office/drawing/2014/main" id="{1CCAC774-16AB-6E8F-296A-3410494854D7}"/>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1" name="Line 6">
                <a:extLst>
                  <a:ext uri="{FF2B5EF4-FFF2-40B4-BE49-F238E27FC236}">
                    <a16:creationId xmlns:a16="http://schemas.microsoft.com/office/drawing/2014/main" id="{A7671257-6656-D7DB-136F-172FBBB5A4A5}"/>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2" name="Line 7">
                <a:extLst>
                  <a:ext uri="{FF2B5EF4-FFF2-40B4-BE49-F238E27FC236}">
                    <a16:creationId xmlns:a16="http://schemas.microsoft.com/office/drawing/2014/main" id="{B9A66F39-1FB4-94AB-7BAD-AA3E955B8FF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3" name="Line 8">
                <a:extLst>
                  <a:ext uri="{FF2B5EF4-FFF2-40B4-BE49-F238E27FC236}">
                    <a16:creationId xmlns:a16="http://schemas.microsoft.com/office/drawing/2014/main" id="{CF9CA5C7-94D7-8797-D029-70CD2D07B7C2}"/>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91174" name="Line 9">
                <a:extLst>
                  <a:ext uri="{FF2B5EF4-FFF2-40B4-BE49-F238E27FC236}">
                    <a16:creationId xmlns:a16="http://schemas.microsoft.com/office/drawing/2014/main" id="{98BC7454-0B2A-8051-A2BD-DF759934A772}"/>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5" name="Rectangle 10">
                <a:extLst>
                  <a:ext uri="{FF2B5EF4-FFF2-40B4-BE49-F238E27FC236}">
                    <a16:creationId xmlns:a16="http://schemas.microsoft.com/office/drawing/2014/main" id="{C93AE3A4-EFE7-695C-DF86-5F3E8B631769}"/>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12" name="Rectangle 11">
              <a:extLst>
                <a:ext uri="{FF2B5EF4-FFF2-40B4-BE49-F238E27FC236}">
                  <a16:creationId xmlns:a16="http://schemas.microsoft.com/office/drawing/2014/main" id="{2FC1D370-A080-939E-E34A-EDE32B3EEDDB}"/>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18" name="Text Box 18">
              <a:extLst>
                <a:ext uri="{FF2B5EF4-FFF2-40B4-BE49-F238E27FC236}">
                  <a16:creationId xmlns:a16="http://schemas.microsoft.com/office/drawing/2014/main" id="{EF9C6D14-E85B-577F-6C49-928E6DE71B6D}"/>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9" name="Text Box 19">
              <a:extLst>
                <a:ext uri="{FF2B5EF4-FFF2-40B4-BE49-F238E27FC236}">
                  <a16:creationId xmlns:a16="http://schemas.microsoft.com/office/drawing/2014/main" id="{D3FFD545-9B3B-95AB-4CC1-8A967E09122F}"/>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20" name="Text Box 20">
              <a:extLst>
                <a:ext uri="{FF2B5EF4-FFF2-40B4-BE49-F238E27FC236}">
                  <a16:creationId xmlns:a16="http://schemas.microsoft.com/office/drawing/2014/main" id="{FD3740B1-6A94-3D92-BE7E-42DF8B750AF1}"/>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21" name="Text Box 21">
              <a:extLst>
                <a:ext uri="{FF2B5EF4-FFF2-40B4-BE49-F238E27FC236}">
                  <a16:creationId xmlns:a16="http://schemas.microsoft.com/office/drawing/2014/main" id="{F12B95CF-FA6E-549A-4F81-4EB59F8905EA}"/>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22" name="Text Box 22">
              <a:extLst>
                <a:ext uri="{FF2B5EF4-FFF2-40B4-BE49-F238E27FC236}">
                  <a16:creationId xmlns:a16="http://schemas.microsoft.com/office/drawing/2014/main" id="{33593BD0-73F0-0DD6-A47C-43462A2CA2C7}"/>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23" name="Text Box 23">
              <a:extLst>
                <a:ext uri="{FF2B5EF4-FFF2-40B4-BE49-F238E27FC236}">
                  <a16:creationId xmlns:a16="http://schemas.microsoft.com/office/drawing/2014/main" id="{7EA5CC98-1F0A-ED03-05D7-6AA9ECCEA5C8}"/>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24" name="Text Box 24">
              <a:extLst>
                <a:ext uri="{FF2B5EF4-FFF2-40B4-BE49-F238E27FC236}">
                  <a16:creationId xmlns:a16="http://schemas.microsoft.com/office/drawing/2014/main" id="{587D3C36-E230-911A-BC67-0D86A2525C00}"/>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25" name="Rectangle 24">
              <a:extLst>
                <a:ext uri="{FF2B5EF4-FFF2-40B4-BE49-F238E27FC236}">
                  <a16:creationId xmlns:a16="http://schemas.microsoft.com/office/drawing/2014/main" id="{EF3B77B6-49F9-431B-224D-B432AEE751EE}"/>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26" name="Line 22">
              <a:extLst>
                <a:ext uri="{FF2B5EF4-FFF2-40B4-BE49-F238E27FC236}">
                  <a16:creationId xmlns:a16="http://schemas.microsoft.com/office/drawing/2014/main" id="{D6010F88-3EC6-38D6-8FCC-A586921C4111}"/>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7" name="Line 23">
              <a:extLst>
                <a:ext uri="{FF2B5EF4-FFF2-40B4-BE49-F238E27FC236}">
                  <a16:creationId xmlns:a16="http://schemas.microsoft.com/office/drawing/2014/main" id="{076432AE-F01C-5CB7-BAC6-941EAA70F203}"/>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8" name="Line 24">
              <a:extLst>
                <a:ext uri="{FF2B5EF4-FFF2-40B4-BE49-F238E27FC236}">
                  <a16:creationId xmlns:a16="http://schemas.microsoft.com/office/drawing/2014/main" id="{7EFF1627-D6C9-9588-B515-B5761B2C0C00}"/>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9" name="Line 25">
              <a:extLst>
                <a:ext uri="{FF2B5EF4-FFF2-40B4-BE49-F238E27FC236}">
                  <a16:creationId xmlns:a16="http://schemas.microsoft.com/office/drawing/2014/main" id="{3BF36B20-DEE4-CAD6-31AC-5AE0D670E3FC}"/>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0" name="Line 26">
              <a:extLst>
                <a:ext uri="{FF2B5EF4-FFF2-40B4-BE49-F238E27FC236}">
                  <a16:creationId xmlns:a16="http://schemas.microsoft.com/office/drawing/2014/main" id="{4D694D58-D321-B546-8B8C-F8A2EA776A0B}"/>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1" name="Line 27">
              <a:extLst>
                <a:ext uri="{FF2B5EF4-FFF2-40B4-BE49-F238E27FC236}">
                  <a16:creationId xmlns:a16="http://schemas.microsoft.com/office/drawing/2014/main" id="{D2C03DE4-8F54-4522-4674-8D1B84277B3E}"/>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2" name="Line 28">
              <a:extLst>
                <a:ext uri="{FF2B5EF4-FFF2-40B4-BE49-F238E27FC236}">
                  <a16:creationId xmlns:a16="http://schemas.microsoft.com/office/drawing/2014/main" id="{2EA4BDB5-725B-FA6C-9FDF-27E3023D825F}"/>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3" name="Line 29">
              <a:extLst>
                <a:ext uri="{FF2B5EF4-FFF2-40B4-BE49-F238E27FC236}">
                  <a16:creationId xmlns:a16="http://schemas.microsoft.com/office/drawing/2014/main" id="{34B0DC1E-4031-0C84-18DD-033A367430C7}"/>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4" name="Line 30">
              <a:extLst>
                <a:ext uri="{FF2B5EF4-FFF2-40B4-BE49-F238E27FC236}">
                  <a16:creationId xmlns:a16="http://schemas.microsoft.com/office/drawing/2014/main" id="{3B636B5D-2385-E0D4-FA89-3CB5CD45C47A}"/>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5" name="Text Box 50">
              <a:extLst>
                <a:ext uri="{FF2B5EF4-FFF2-40B4-BE49-F238E27FC236}">
                  <a16:creationId xmlns:a16="http://schemas.microsoft.com/office/drawing/2014/main" id="{996EB1B2-65F8-355D-47D1-2FEB6CEAD6FB}"/>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40" name="Text Box 51">
              <a:extLst>
                <a:ext uri="{FF2B5EF4-FFF2-40B4-BE49-F238E27FC236}">
                  <a16:creationId xmlns:a16="http://schemas.microsoft.com/office/drawing/2014/main" id="{21B29B9B-FC0A-0A38-BF06-6D6CE17539CE}"/>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44" name="Text Box 52">
              <a:extLst>
                <a:ext uri="{FF2B5EF4-FFF2-40B4-BE49-F238E27FC236}">
                  <a16:creationId xmlns:a16="http://schemas.microsoft.com/office/drawing/2014/main" id="{F99130D1-9E0F-3C29-47B5-3DD4EFB261C8}"/>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0.388</a:t>
              </a:r>
            </a:p>
          </p:txBody>
        </p:sp>
        <p:sp>
          <p:nvSpPr>
            <p:cNvPr id="45" name="Text Box 53">
              <a:extLst>
                <a:ext uri="{FF2B5EF4-FFF2-40B4-BE49-F238E27FC236}">
                  <a16:creationId xmlns:a16="http://schemas.microsoft.com/office/drawing/2014/main" id="{41BD3756-E638-BB4D-2C9A-6C54CB2D8AD7}"/>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46" name="Text Box 54">
              <a:extLst>
                <a:ext uri="{FF2B5EF4-FFF2-40B4-BE49-F238E27FC236}">
                  <a16:creationId xmlns:a16="http://schemas.microsoft.com/office/drawing/2014/main" id="{5C6D03F5-8B03-8161-95E9-12315D238737}"/>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47" name="Text Box 55">
              <a:extLst>
                <a:ext uri="{FF2B5EF4-FFF2-40B4-BE49-F238E27FC236}">
                  <a16:creationId xmlns:a16="http://schemas.microsoft.com/office/drawing/2014/main" id="{0AD46D53-4710-B87B-E0F7-5DE2702DE9F7}"/>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48" name="Text Box 56">
              <a:extLst>
                <a:ext uri="{FF2B5EF4-FFF2-40B4-BE49-F238E27FC236}">
                  <a16:creationId xmlns:a16="http://schemas.microsoft.com/office/drawing/2014/main" id="{E536A4FB-7829-BEAE-EDDD-04B53619821D}"/>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49" name="Text Box 57">
              <a:extLst>
                <a:ext uri="{FF2B5EF4-FFF2-40B4-BE49-F238E27FC236}">
                  <a16:creationId xmlns:a16="http://schemas.microsoft.com/office/drawing/2014/main" id="{7C625F6A-421F-D6A5-7C80-6FE828BCE1FF}"/>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50" name="Text Box 58">
              <a:extLst>
                <a:ext uri="{FF2B5EF4-FFF2-40B4-BE49-F238E27FC236}">
                  <a16:creationId xmlns:a16="http://schemas.microsoft.com/office/drawing/2014/main" id="{82A23A47-1BD4-5E80-1A32-342A41504241}"/>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grpSp>
        <p:nvGrpSpPr>
          <p:cNvPr id="391176" name="Group 391175">
            <a:extLst>
              <a:ext uri="{FF2B5EF4-FFF2-40B4-BE49-F238E27FC236}">
                <a16:creationId xmlns:a16="http://schemas.microsoft.com/office/drawing/2014/main" id="{4F25FA22-770F-3C78-DDA1-A04D3D7261BB}"/>
              </a:ext>
            </a:extLst>
          </p:cNvPr>
          <p:cNvGrpSpPr/>
          <p:nvPr/>
        </p:nvGrpSpPr>
        <p:grpSpPr>
          <a:xfrm>
            <a:off x="9025267" y="3701598"/>
            <a:ext cx="2806408" cy="2204314"/>
            <a:chOff x="542038" y="4146038"/>
            <a:chExt cx="2806408" cy="2204314"/>
          </a:xfrm>
        </p:grpSpPr>
        <p:grpSp>
          <p:nvGrpSpPr>
            <p:cNvPr id="391177" name="Group 3">
              <a:extLst>
                <a:ext uri="{FF2B5EF4-FFF2-40B4-BE49-F238E27FC236}">
                  <a16:creationId xmlns:a16="http://schemas.microsoft.com/office/drawing/2014/main" id="{F628C88D-4700-E15D-0A8A-2123515F31AB}"/>
                </a:ext>
              </a:extLst>
            </p:cNvPr>
            <p:cNvGrpSpPr>
              <a:grpSpLocks/>
            </p:cNvGrpSpPr>
            <p:nvPr/>
          </p:nvGrpSpPr>
          <p:grpSpPr bwMode="auto">
            <a:xfrm>
              <a:off x="910045" y="4165283"/>
              <a:ext cx="2438400" cy="1828800"/>
              <a:chOff x="960" y="1152"/>
              <a:chExt cx="1536" cy="1152"/>
            </a:xfrm>
          </p:grpSpPr>
          <p:sp>
            <p:nvSpPr>
              <p:cNvPr id="391196" name="Rectangle 4">
                <a:extLst>
                  <a:ext uri="{FF2B5EF4-FFF2-40B4-BE49-F238E27FC236}">
                    <a16:creationId xmlns:a16="http://schemas.microsoft.com/office/drawing/2014/main" id="{50337AD2-C258-3490-DF0C-A49ECC0F7FAE}"/>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91197" name="Line 5">
                <a:extLst>
                  <a:ext uri="{FF2B5EF4-FFF2-40B4-BE49-F238E27FC236}">
                    <a16:creationId xmlns:a16="http://schemas.microsoft.com/office/drawing/2014/main" id="{0CDC14DC-6CD6-68BD-2C3E-DAA1E95D247E}"/>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98" name="Line 6">
                <a:extLst>
                  <a:ext uri="{FF2B5EF4-FFF2-40B4-BE49-F238E27FC236}">
                    <a16:creationId xmlns:a16="http://schemas.microsoft.com/office/drawing/2014/main" id="{E4113190-37D4-983B-8B82-96E9283004F9}"/>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99" name="Line 7">
                <a:extLst>
                  <a:ext uri="{FF2B5EF4-FFF2-40B4-BE49-F238E27FC236}">
                    <a16:creationId xmlns:a16="http://schemas.microsoft.com/office/drawing/2014/main" id="{75ADC444-9517-86AE-0CE1-0D5F4F635E7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200" name="Line 8">
                <a:extLst>
                  <a:ext uri="{FF2B5EF4-FFF2-40B4-BE49-F238E27FC236}">
                    <a16:creationId xmlns:a16="http://schemas.microsoft.com/office/drawing/2014/main" id="{933C52DF-265E-4E33-88CB-14F4F72F92AD}"/>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91201" name="Line 9">
                <a:extLst>
                  <a:ext uri="{FF2B5EF4-FFF2-40B4-BE49-F238E27FC236}">
                    <a16:creationId xmlns:a16="http://schemas.microsoft.com/office/drawing/2014/main" id="{FC7FEFCD-BE6F-641A-EEBC-E8D57527FDCF}"/>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202" name="Rectangle 10">
                <a:extLst>
                  <a:ext uri="{FF2B5EF4-FFF2-40B4-BE49-F238E27FC236}">
                    <a16:creationId xmlns:a16="http://schemas.microsoft.com/office/drawing/2014/main" id="{8FFD675E-7249-07EE-8C52-22E431BC5CB8}"/>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391178" name="Rectangle 391177">
              <a:extLst>
                <a:ext uri="{FF2B5EF4-FFF2-40B4-BE49-F238E27FC236}">
                  <a16:creationId xmlns:a16="http://schemas.microsoft.com/office/drawing/2014/main" id="{ABE38FA4-DA51-31A3-45F2-7D5855C8D8BF}"/>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sz="1400" i="1" dirty="0">
                <a:solidFill>
                  <a:schemeClr val="accent6"/>
                </a:solidFill>
                <a:latin typeface="Calibri" panose="020F0502020204030204" pitchFamily="34" charset="0"/>
                <a:cs typeface="Calibri" panose="020F0502020204030204" pitchFamily="34" charset="0"/>
              </a:endParaRPr>
            </a:p>
          </p:txBody>
        </p:sp>
        <p:sp>
          <p:nvSpPr>
            <p:cNvPr id="391179" name="Text Box 18">
              <a:extLst>
                <a:ext uri="{FF2B5EF4-FFF2-40B4-BE49-F238E27FC236}">
                  <a16:creationId xmlns:a16="http://schemas.microsoft.com/office/drawing/2014/main" id="{CA3DCBF1-08D5-A6BE-A055-4FC27CE0C262}"/>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91180" name="Text Box 19">
              <a:extLst>
                <a:ext uri="{FF2B5EF4-FFF2-40B4-BE49-F238E27FC236}">
                  <a16:creationId xmlns:a16="http://schemas.microsoft.com/office/drawing/2014/main" id="{29F87362-92AE-685D-F999-F392A03E2D93}"/>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391181" name="Text Box 20">
              <a:extLst>
                <a:ext uri="{FF2B5EF4-FFF2-40B4-BE49-F238E27FC236}">
                  <a16:creationId xmlns:a16="http://schemas.microsoft.com/office/drawing/2014/main" id="{058030C0-3292-1F1C-43BA-F57617A26D67}"/>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391182" name="Text Box 21">
              <a:extLst>
                <a:ext uri="{FF2B5EF4-FFF2-40B4-BE49-F238E27FC236}">
                  <a16:creationId xmlns:a16="http://schemas.microsoft.com/office/drawing/2014/main" id="{59D0BCDE-8AA1-6118-2531-BB0035360410}"/>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391183" name="Text Box 22">
              <a:extLst>
                <a:ext uri="{FF2B5EF4-FFF2-40B4-BE49-F238E27FC236}">
                  <a16:creationId xmlns:a16="http://schemas.microsoft.com/office/drawing/2014/main" id="{4EC700AF-3CE3-27AD-4FCB-81AF672D4D7D}"/>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391184" name="Text Box 23">
              <a:extLst>
                <a:ext uri="{FF2B5EF4-FFF2-40B4-BE49-F238E27FC236}">
                  <a16:creationId xmlns:a16="http://schemas.microsoft.com/office/drawing/2014/main" id="{7059547C-6D78-DD84-BC6D-93F714B9573B}"/>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91185" name="Text Box 24">
              <a:extLst>
                <a:ext uri="{FF2B5EF4-FFF2-40B4-BE49-F238E27FC236}">
                  <a16:creationId xmlns:a16="http://schemas.microsoft.com/office/drawing/2014/main" id="{468160E1-6706-A80E-33B7-C838374CD8B2}"/>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391186" name="Rectangle 391185">
              <a:extLst>
                <a:ext uri="{FF2B5EF4-FFF2-40B4-BE49-F238E27FC236}">
                  <a16:creationId xmlns:a16="http://schemas.microsoft.com/office/drawing/2014/main" id="{80B3C5D9-FEF5-A59B-478C-CC46D681F5FB}"/>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sp>
          <p:nvSpPr>
            <p:cNvPr id="391187" name="TextBox 391186">
              <a:extLst>
                <a:ext uri="{FF2B5EF4-FFF2-40B4-BE49-F238E27FC236}">
                  <a16:creationId xmlns:a16="http://schemas.microsoft.com/office/drawing/2014/main" id="{6CDD56E9-00C6-B72C-EA9D-1DF3CB690165}"/>
                </a:ext>
              </a:extLst>
            </p:cNvPr>
            <p:cNvSpPr txBox="1"/>
            <p:nvPr/>
          </p:nvSpPr>
          <p:spPr>
            <a:xfrm>
              <a:off x="1085726" y="4151533"/>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88" name="TextBox 391187">
              <a:extLst>
                <a:ext uri="{FF2B5EF4-FFF2-40B4-BE49-F238E27FC236}">
                  <a16:creationId xmlns:a16="http://schemas.microsoft.com/office/drawing/2014/main" id="{48C0890B-014B-4FC5-0FBD-7C53898D5778}"/>
                </a:ext>
              </a:extLst>
            </p:cNvPr>
            <p:cNvSpPr txBox="1"/>
            <p:nvPr/>
          </p:nvSpPr>
          <p:spPr>
            <a:xfrm>
              <a:off x="1668808" y="4146038"/>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89" name="TextBox 391188">
              <a:extLst>
                <a:ext uri="{FF2B5EF4-FFF2-40B4-BE49-F238E27FC236}">
                  <a16:creationId xmlns:a16="http://schemas.microsoft.com/office/drawing/2014/main" id="{2438AB17-E338-8F6C-7BF7-8042172B0831}"/>
                </a:ext>
              </a:extLst>
            </p:cNvPr>
            <p:cNvSpPr txBox="1"/>
            <p:nvPr/>
          </p:nvSpPr>
          <p:spPr>
            <a:xfrm>
              <a:off x="2305121" y="414798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0" name="TextBox 391189">
              <a:extLst>
                <a:ext uri="{FF2B5EF4-FFF2-40B4-BE49-F238E27FC236}">
                  <a16:creationId xmlns:a16="http://schemas.microsoft.com/office/drawing/2014/main" id="{D0BC81D9-AF57-E7D6-E674-93B0B02AD06C}"/>
                </a:ext>
              </a:extLst>
            </p:cNvPr>
            <p:cNvSpPr txBox="1"/>
            <p:nvPr/>
          </p:nvSpPr>
          <p:spPr>
            <a:xfrm>
              <a:off x="1084502" y="5334434"/>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1" name="TextBox 391190">
              <a:extLst>
                <a:ext uri="{FF2B5EF4-FFF2-40B4-BE49-F238E27FC236}">
                  <a16:creationId xmlns:a16="http://schemas.microsoft.com/office/drawing/2014/main" id="{70C30881-AC24-31B2-FC04-0FA15FB97022}"/>
                </a:ext>
              </a:extLst>
            </p:cNvPr>
            <p:cNvSpPr txBox="1"/>
            <p:nvPr/>
          </p:nvSpPr>
          <p:spPr>
            <a:xfrm>
              <a:off x="1667584"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2" name="TextBox 391191">
              <a:extLst>
                <a:ext uri="{FF2B5EF4-FFF2-40B4-BE49-F238E27FC236}">
                  <a16:creationId xmlns:a16="http://schemas.microsoft.com/office/drawing/2014/main" id="{A5B5A82F-C2A4-D8AD-4D17-EB01431E8962}"/>
                </a:ext>
              </a:extLst>
            </p:cNvPr>
            <p:cNvSpPr txBox="1"/>
            <p:nvPr/>
          </p:nvSpPr>
          <p:spPr>
            <a:xfrm>
              <a:off x="2303897" y="5330890"/>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3" name="TextBox 391192">
              <a:extLst>
                <a:ext uri="{FF2B5EF4-FFF2-40B4-BE49-F238E27FC236}">
                  <a16:creationId xmlns:a16="http://schemas.microsoft.com/office/drawing/2014/main" id="{B898232B-EE7F-88B9-3AD0-D1AD44A64536}"/>
                </a:ext>
              </a:extLst>
            </p:cNvPr>
            <p:cNvSpPr txBox="1"/>
            <p:nvPr/>
          </p:nvSpPr>
          <p:spPr>
            <a:xfrm>
              <a:off x="1084502" y="4747945"/>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4" name="TextBox 391193">
              <a:extLst>
                <a:ext uri="{FF2B5EF4-FFF2-40B4-BE49-F238E27FC236}">
                  <a16:creationId xmlns:a16="http://schemas.microsoft.com/office/drawing/2014/main" id="{C63E060A-294D-5A9F-C4C5-31F58E954DF7}"/>
                </a:ext>
              </a:extLst>
            </p:cNvPr>
            <p:cNvSpPr txBox="1"/>
            <p:nvPr/>
          </p:nvSpPr>
          <p:spPr>
            <a:xfrm>
              <a:off x="2895917"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391195" name="TextBox 391194">
              <a:extLst>
                <a:ext uri="{FF2B5EF4-FFF2-40B4-BE49-F238E27FC236}">
                  <a16:creationId xmlns:a16="http://schemas.microsoft.com/office/drawing/2014/main" id="{D8B480B6-6EEE-7BBE-495C-371294938C0C}"/>
                </a:ext>
              </a:extLst>
            </p:cNvPr>
            <p:cNvSpPr txBox="1"/>
            <p:nvPr/>
          </p:nvSpPr>
          <p:spPr>
            <a:xfrm>
              <a:off x="2303897" y="4744401"/>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grpSp>
    </p:spTree>
    <p:extLst>
      <p:ext uri="{BB962C8B-B14F-4D97-AF65-F5344CB8AC3E}">
        <p14:creationId xmlns:p14="http://schemas.microsoft.com/office/powerpoint/2010/main" val="1049039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normAutofit/>
          </a:bodyPr>
          <a:lstStyle/>
          <a:p>
            <a:r>
              <a:rPr lang="en-US" dirty="0"/>
              <a:t>Effect of Allowed Error &amp; Discount</a:t>
            </a:r>
          </a:p>
        </p:txBody>
      </p:sp>
      <p:sp>
        <p:nvSpPr>
          <p:cNvPr id="3" name="Footer Placeholder 2">
            <a:extLst>
              <a:ext uri="{FF2B5EF4-FFF2-40B4-BE49-F238E27FC236}">
                <a16:creationId xmlns:a16="http://schemas.microsoft.com/office/drawing/2014/main" id="{38D8C991-00D3-DE86-AE43-43A19AED0FE5}"/>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10FE7AFD-A3A4-A683-48D3-C0B306B31894}"/>
              </a:ext>
            </a:extLst>
          </p:cNvPr>
          <p:cNvSpPr>
            <a:spLocks noGrp="1"/>
          </p:cNvSpPr>
          <p:nvPr>
            <p:ph type="sldNum" sz="quarter" idx="11"/>
          </p:nvPr>
        </p:nvSpPr>
        <p:spPr/>
        <p:txBody>
          <a:bodyPr/>
          <a:lstStyle/>
          <a:p>
            <a:fld id="{67C9959E-8E6B-B04C-9955-EA096F41CA7A}" type="slidenum">
              <a:rPr lang="en-GB" smtClean="0"/>
              <a:t>41</a:t>
            </a:fld>
            <a:endParaRPr lang="en-GB"/>
          </a:p>
        </p:txBody>
      </p:sp>
      <p:sp>
        <p:nvSpPr>
          <p:cNvPr id="2" name="Date Placeholder 1">
            <a:extLst>
              <a:ext uri="{FF2B5EF4-FFF2-40B4-BE49-F238E27FC236}">
                <a16:creationId xmlns:a16="http://schemas.microsoft.com/office/drawing/2014/main" id="{70C75BE0-BCD6-DB5B-0F85-41A25FF4A81F}"/>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72706" name="Rectangle 3"/>
              <p:cNvSpPr>
                <a:spLocks noGrp="1" noChangeArrowheads="1"/>
              </p:cNvSpPr>
              <p:nvPr>
                <p:ph type="body" sz="quarter" idx="13"/>
              </p:nvPr>
            </p:nvSpPr>
            <p:spPr>
              <a:xfrm>
                <a:off x="623393" y="1332843"/>
                <a:ext cx="9117666" cy="4584266"/>
              </a:xfrm>
            </p:spPr>
            <p:txBody>
              <a:bodyPr>
                <a:normAutofit/>
              </a:bodyPr>
              <a:lstStyle/>
              <a:p>
                <a:r>
                  <a:rPr lang="en-GB" dirty="0"/>
                  <a:t>For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=0, 1, 2, …</m:t>
                    </m:r>
                  </m:oMath>
                </a14:m>
                <a:r>
                  <a:rPr lang="en-GB" dirty="0"/>
                  <a:t>, do</a:t>
                </a:r>
              </a:p>
              <a:p>
                <a:pPr marL="258503" lvl="1"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+1</m:t>
                              </m:r>
                            </m:e>
                          </m:d>
                        </m:sup>
                      </m:sSup>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𝐴</m:t>
                              </m:r>
                              <m:d>
                                <m:dPr>
                                  <m:ctrlPr>
                                    <a:rPr lang="de-DE" i="1">
                                      <a:latin typeface="Cambria Math" panose="02040503050406030204" pitchFamily="18" charset="0"/>
                                    </a:rPr>
                                  </m:ctrlPr>
                                </m:dPr>
                                <m:e>
                                  <m:r>
                                    <a:rPr lang="de-DE" i="1">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m:oMathPara>
                </a14:m>
                <a:endParaRPr lang="en-GB" b="0" dirty="0"/>
              </a:p>
              <a:p>
                <a:r>
                  <a:rPr lang="en-GB" dirty="0"/>
                  <a:t>Iterations required to ensure a maximum error of </a:t>
                </a:r>
                <a14:m>
                  <m:oMath xmlns:m="http://schemas.openxmlformats.org/officeDocument/2006/math">
                    <m:r>
                      <a:rPr lang="el-GR" i="1" dirty="0" smtClean="0">
                        <a:latin typeface="Cambria Math" panose="02040503050406030204" pitchFamily="18" charset="0"/>
                      </a:rPr>
                      <m:t>𝜀</m:t>
                    </m:r>
                    <m:r>
                      <a:rPr lang="el-GR" i="1" dirty="0" smtClean="0">
                        <a:latin typeface="Cambria Math" panose="02040503050406030204" pitchFamily="18" charset="0"/>
                      </a:rPr>
                      <m:t>=</m:t>
                    </m:r>
                    <m:r>
                      <a:rPr lang="en-GB" i="1" dirty="0" smtClean="0">
                        <a:solidFill>
                          <a:srgbClr val="FFC000"/>
                        </a:solidFill>
                        <a:latin typeface="Cambria Math" panose="02040503050406030204" pitchFamily="18" charset="0"/>
                      </a:rPr>
                      <m:t>𝑐</m:t>
                    </m:r>
                    <m:r>
                      <a:rPr lang="en-GB" i="1" dirty="0">
                        <a:latin typeface="Cambria Math" panose="02040503050406030204" pitchFamily="18" charset="0"/>
                      </a:rPr>
                      <m:t>·</m:t>
                    </m:r>
                    <m:sSub>
                      <m:sSubPr>
                        <m:ctrlPr>
                          <a:rPr lang="de-DE" b="0" i="1" dirty="0" smtClean="0">
                            <a:solidFill>
                              <a:schemeClr val="accent1"/>
                            </a:solidFill>
                            <a:latin typeface="Cambria Math" panose="02040503050406030204" pitchFamily="18" charset="0"/>
                          </a:rPr>
                        </m:ctrlPr>
                      </m:sSubPr>
                      <m:e>
                        <m:r>
                          <a:rPr lang="en-GB" i="1" dirty="0" err="1">
                            <a:solidFill>
                              <a:schemeClr val="accent1"/>
                            </a:solidFill>
                            <a:latin typeface="Cambria Math" panose="02040503050406030204" pitchFamily="18" charset="0"/>
                          </a:rPr>
                          <m:t>𝑅</m:t>
                        </m:r>
                      </m:e>
                      <m:sub>
                        <m:r>
                          <a:rPr lang="de-DE" b="0" i="1" dirty="0" smtClean="0">
                            <a:solidFill>
                              <a:schemeClr val="accent1"/>
                            </a:solidFill>
                            <a:latin typeface="Cambria Math" panose="02040503050406030204" pitchFamily="18" charset="0"/>
                          </a:rPr>
                          <m:t>𝑚𝑎𝑥</m:t>
                        </m:r>
                      </m:sub>
                    </m:sSub>
                  </m:oMath>
                </a14:m>
                <a:endParaRPr lang="en-GB" dirty="0"/>
              </a:p>
              <a:p>
                <a:pPr lvl="1"/>
                <a14:m>
                  <m:oMath xmlns:m="http://schemas.openxmlformats.org/officeDocument/2006/math">
                    <m:sSub>
                      <m:sSubPr>
                        <m:ctrlPr>
                          <a:rPr lang="de-DE" i="1" dirty="0" smtClean="0">
                            <a:solidFill>
                              <a:schemeClr val="accent1"/>
                            </a:solidFill>
                            <a:latin typeface="Cambria Math" panose="02040503050406030204" pitchFamily="18" charset="0"/>
                          </a:rPr>
                        </m:ctrlPr>
                      </m:sSubPr>
                      <m:e>
                        <m:r>
                          <a:rPr lang="en-GB" i="1" dirty="0" err="1">
                            <a:solidFill>
                              <a:schemeClr val="accent1"/>
                            </a:solidFill>
                            <a:latin typeface="Cambria Math" panose="02040503050406030204" pitchFamily="18" charset="0"/>
                          </a:rPr>
                          <m:t>𝑅</m:t>
                        </m:r>
                      </m:e>
                      <m:sub>
                        <m:r>
                          <a:rPr lang="de-DE" i="1" dirty="0">
                            <a:solidFill>
                              <a:schemeClr val="accent1"/>
                            </a:solidFill>
                            <a:latin typeface="Cambria Math" panose="02040503050406030204" pitchFamily="18" charset="0"/>
                          </a:rPr>
                          <m:t>𝑚𝑎𝑥</m:t>
                        </m:r>
                      </m:sub>
                    </m:sSub>
                  </m:oMath>
                </a14:m>
                <a:r>
                  <a:rPr lang="en-GB" dirty="0"/>
                  <a:t> maximum reward</a:t>
                </a:r>
              </a:p>
            </p:txBody>
          </p:sp>
        </mc:Choice>
        <mc:Fallback xmlns="">
          <p:sp>
            <p:nvSpPr>
              <p:cNvPr id="72706" name="Rectangle 3"/>
              <p:cNvSpPr>
                <a:spLocks noGrp="1" noRot="1" noChangeAspect="1" noMove="1" noResize="1" noEditPoints="1" noAdjustHandles="1" noChangeArrowheads="1" noChangeShapeType="1" noTextEdit="1"/>
              </p:cNvSpPr>
              <p:nvPr>
                <p:ph type="body" sz="quarter" idx="13"/>
              </p:nvPr>
            </p:nvSpPr>
            <p:spPr>
              <a:xfrm>
                <a:off x="623393" y="1332843"/>
                <a:ext cx="9117666" cy="4584266"/>
              </a:xfrm>
              <a:blipFill>
                <a:blip r:embed="rId3"/>
                <a:stretch>
                  <a:fillRect l="-1667" t="-20442"/>
                </a:stretch>
              </a:blipFill>
            </p:spPr>
            <p:txBody>
              <a:bodyPr/>
              <a:lstStyle/>
              <a:p>
                <a:r>
                  <a:rPr lang="en-DE">
                    <a:noFill/>
                  </a:rPr>
                  <a:t> </a:t>
                </a:r>
              </a:p>
            </p:txBody>
          </p:sp>
        </mc:Fallback>
      </mc:AlternateContent>
      <p:sp>
        <p:nvSpPr>
          <p:cNvPr id="33" name="Rectangle 3">
            <a:extLst>
              <a:ext uri="{FF2B5EF4-FFF2-40B4-BE49-F238E27FC236}">
                <a16:creationId xmlns:a16="http://schemas.microsoft.com/office/drawing/2014/main" id="{037C2238-7112-AB4C-91E9-9EC20CC862F9}"/>
              </a:ext>
            </a:extLst>
          </p:cNvPr>
          <p:cNvSpPr txBox="1">
            <a:spLocks noChangeArrowheads="1"/>
          </p:cNvSpPr>
          <p:nvPr/>
        </p:nvSpPr>
        <p:spPr bwMode="auto">
          <a:xfrm>
            <a:off x="4947220" y="6449728"/>
            <a:ext cx="2844800"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bg1">
                    <a:lumMod val="85000"/>
                  </a:schemeClr>
                </a:solidFill>
                <a:latin typeface="Helvetica" pitchFamily="2" charset="0"/>
                <a:ea typeface="ＭＳ Ｐゴシック" charset="0"/>
                <a:cs typeface="ＭＳ Ｐゴシック" charset="0"/>
              </a:rPr>
              <a:t>Figure right: AIMA, Russell/</a:t>
            </a:r>
            <a:r>
              <a:rPr lang="en-US" sz="1200" dirty="0" err="1">
                <a:solidFill>
                  <a:schemeClr val="bg1">
                    <a:lumMod val="85000"/>
                  </a:schemeClr>
                </a:solidFill>
                <a:latin typeface="Helvetica" pitchFamily="2" charset="0"/>
                <a:ea typeface="ＭＳ Ｐゴシック" charset="0"/>
                <a:cs typeface="ＭＳ Ｐゴシック" charset="0"/>
              </a:rPr>
              <a:t>Norvig</a:t>
            </a:r>
            <a:endParaRPr lang="en-US" sz="1200" dirty="0">
              <a:solidFill>
                <a:schemeClr val="bg1">
                  <a:lumMod val="85000"/>
                </a:schemeClr>
              </a:solidFill>
              <a:latin typeface="Helvetica" pitchFamily="2" charset="0"/>
              <a:ea typeface="ＭＳ Ｐゴシック" charset="0"/>
              <a:cs typeface="ＭＳ Ｐゴシック" charset="0"/>
            </a:endParaRPr>
          </a:p>
        </p:txBody>
      </p:sp>
      <p:pic>
        <p:nvPicPr>
          <p:cNvPr id="62" name="Picture 61">
            <a:extLst>
              <a:ext uri="{FF2B5EF4-FFF2-40B4-BE49-F238E27FC236}">
                <a16:creationId xmlns:a16="http://schemas.microsoft.com/office/drawing/2014/main" id="{FF741CAE-E9EE-694F-8B63-00DBF81BF880}"/>
              </a:ext>
            </a:extLst>
          </p:cNvPr>
          <p:cNvPicPr>
            <a:picLocks noChangeAspect="1"/>
          </p:cNvPicPr>
          <p:nvPr/>
        </p:nvPicPr>
        <p:blipFill rotWithShape="1">
          <a:blip r:embed="rId4">
            <a:clrChange>
              <a:clrFrom>
                <a:srgbClr val="FFFFFF"/>
              </a:clrFrom>
              <a:clrTo>
                <a:srgbClr val="FFFFFF">
                  <a:alpha val="0"/>
                </a:srgbClr>
              </a:clrTo>
            </a:clrChange>
          </a:blip>
          <a:srcRect l="51899"/>
          <a:stretch/>
        </p:blipFill>
        <p:spPr>
          <a:xfrm>
            <a:off x="4583832" y="3347699"/>
            <a:ext cx="3207052" cy="2520077"/>
          </a:xfrm>
          <a:prstGeom prst="rect">
            <a:avLst/>
          </a:prstGeom>
        </p:spPr>
      </p:pic>
      <p:sp>
        <p:nvSpPr>
          <p:cNvPr id="32" name="Rectangle 31">
            <a:extLst>
              <a:ext uri="{FF2B5EF4-FFF2-40B4-BE49-F238E27FC236}">
                <a16:creationId xmlns:a16="http://schemas.microsoft.com/office/drawing/2014/main" id="{52A947C4-B4DF-6B45-B5F1-36AFEAD3BA96}"/>
              </a:ext>
            </a:extLst>
          </p:cNvPr>
          <p:cNvSpPr/>
          <p:nvPr/>
        </p:nvSpPr>
        <p:spPr>
          <a:xfrm>
            <a:off x="6461975" y="3532389"/>
            <a:ext cx="619932" cy="526942"/>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itchFamily="2" charset="0"/>
            </a:endParaRPr>
          </a:p>
        </p:txBody>
      </p:sp>
      <p:grpSp>
        <p:nvGrpSpPr>
          <p:cNvPr id="6" name="Group 5">
            <a:extLst>
              <a:ext uri="{FF2B5EF4-FFF2-40B4-BE49-F238E27FC236}">
                <a16:creationId xmlns:a16="http://schemas.microsoft.com/office/drawing/2014/main" id="{98D6B56B-B78B-246B-0F83-B84B7094936F}"/>
              </a:ext>
            </a:extLst>
          </p:cNvPr>
          <p:cNvGrpSpPr/>
          <p:nvPr/>
        </p:nvGrpSpPr>
        <p:grpSpPr>
          <a:xfrm>
            <a:off x="9025267" y="3701598"/>
            <a:ext cx="2806408" cy="2204314"/>
            <a:chOff x="542038" y="4146038"/>
            <a:chExt cx="2806408" cy="2204314"/>
          </a:xfrm>
        </p:grpSpPr>
        <p:grpSp>
          <p:nvGrpSpPr>
            <p:cNvPr id="7" name="Group 3">
              <a:extLst>
                <a:ext uri="{FF2B5EF4-FFF2-40B4-BE49-F238E27FC236}">
                  <a16:creationId xmlns:a16="http://schemas.microsoft.com/office/drawing/2014/main" id="{DF773608-E58F-2225-C4CA-B20F8ED1F809}"/>
                </a:ext>
              </a:extLst>
            </p:cNvPr>
            <p:cNvGrpSpPr>
              <a:grpSpLocks/>
            </p:cNvGrpSpPr>
            <p:nvPr/>
          </p:nvGrpSpPr>
          <p:grpSpPr bwMode="auto">
            <a:xfrm>
              <a:off x="910045" y="4165283"/>
              <a:ext cx="2438400" cy="1828800"/>
              <a:chOff x="960" y="1152"/>
              <a:chExt cx="1536" cy="1152"/>
            </a:xfrm>
          </p:grpSpPr>
          <p:sp>
            <p:nvSpPr>
              <p:cNvPr id="26" name="Rectangle 4">
                <a:extLst>
                  <a:ext uri="{FF2B5EF4-FFF2-40B4-BE49-F238E27FC236}">
                    <a16:creationId xmlns:a16="http://schemas.microsoft.com/office/drawing/2014/main" id="{CB8B8E8A-C214-AC3F-98F8-201F49C52978}"/>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27" name="Line 5">
                <a:extLst>
                  <a:ext uri="{FF2B5EF4-FFF2-40B4-BE49-F238E27FC236}">
                    <a16:creationId xmlns:a16="http://schemas.microsoft.com/office/drawing/2014/main" id="{E693D2B4-774C-45F7-7EF6-8776485ACF4E}"/>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8" name="Line 6">
                <a:extLst>
                  <a:ext uri="{FF2B5EF4-FFF2-40B4-BE49-F238E27FC236}">
                    <a16:creationId xmlns:a16="http://schemas.microsoft.com/office/drawing/2014/main" id="{36D4CD21-39B2-739B-27C9-17CE50313CA0}"/>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29" name="Line 7">
                <a:extLst>
                  <a:ext uri="{FF2B5EF4-FFF2-40B4-BE49-F238E27FC236}">
                    <a16:creationId xmlns:a16="http://schemas.microsoft.com/office/drawing/2014/main" id="{5DE36438-BF7D-B4D4-6683-97FF41C028BC}"/>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0" name="Line 8">
                <a:extLst>
                  <a:ext uri="{FF2B5EF4-FFF2-40B4-BE49-F238E27FC236}">
                    <a16:creationId xmlns:a16="http://schemas.microsoft.com/office/drawing/2014/main" id="{124A3A4E-3B26-32B1-8B2F-8D1F4A7466A7}"/>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1" name="Line 9">
                <a:extLst>
                  <a:ext uri="{FF2B5EF4-FFF2-40B4-BE49-F238E27FC236}">
                    <a16:creationId xmlns:a16="http://schemas.microsoft.com/office/drawing/2014/main" id="{856A5903-AFE6-5203-B4AE-38D6F02C3695}"/>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4" name="Rectangle 10">
                <a:extLst>
                  <a:ext uri="{FF2B5EF4-FFF2-40B4-BE49-F238E27FC236}">
                    <a16:creationId xmlns:a16="http://schemas.microsoft.com/office/drawing/2014/main" id="{595303D7-0AAB-74AB-64F0-19E703B93BB9}"/>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8" name="Rectangle 7">
              <a:extLst>
                <a:ext uri="{FF2B5EF4-FFF2-40B4-BE49-F238E27FC236}">
                  <a16:creationId xmlns:a16="http://schemas.microsoft.com/office/drawing/2014/main" id="{9371BAB3-FCD2-42D5-7AFA-42715FAA35F9}"/>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sz="1400" i="1" dirty="0">
                <a:solidFill>
                  <a:schemeClr val="accent6"/>
                </a:solidFill>
                <a:latin typeface="Calibri" panose="020F0502020204030204" pitchFamily="34" charset="0"/>
                <a:cs typeface="Calibri" panose="020F0502020204030204" pitchFamily="34" charset="0"/>
              </a:endParaRPr>
            </a:p>
          </p:txBody>
        </p:sp>
        <p:sp>
          <p:nvSpPr>
            <p:cNvPr id="9" name="Text Box 18">
              <a:extLst>
                <a:ext uri="{FF2B5EF4-FFF2-40B4-BE49-F238E27FC236}">
                  <a16:creationId xmlns:a16="http://schemas.microsoft.com/office/drawing/2014/main" id="{FB20E58D-D67B-AE03-2392-0E848FB10666}"/>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0" name="Text Box 19">
              <a:extLst>
                <a:ext uri="{FF2B5EF4-FFF2-40B4-BE49-F238E27FC236}">
                  <a16:creationId xmlns:a16="http://schemas.microsoft.com/office/drawing/2014/main" id="{E8CEECDC-5C56-8F2D-7692-53F488928019}"/>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11" name="Text Box 20">
              <a:extLst>
                <a:ext uri="{FF2B5EF4-FFF2-40B4-BE49-F238E27FC236}">
                  <a16:creationId xmlns:a16="http://schemas.microsoft.com/office/drawing/2014/main" id="{22012E42-A982-54BC-3793-16E31BBCCC1B}"/>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12" name="Text Box 21">
              <a:extLst>
                <a:ext uri="{FF2B5EF4-FFF2-40B4-BE49-F238E27FC236}">
                  <a16:creationId xmlns:a16="http://schemas.microsoft.com/office/drawing/2014/main" id="{58416462-4E5C-DC0C-A5B6-45B8ADE128D6}"/>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13" name="Text Box 22">
              <a:extLst>
                <a:ext uri="{FF2B5EF4-FFF2-40B4-BE49-F238E27FC236}">
                  <a16:creationId xmlns:a16="http://schemas.microsoft.com/office/drawing/2014/main" id="{161082D5-80A6-DB1B-AAC1-1B0C67C523DB}"/>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14" name="Text Box 23">
              <a:extLst>
                <a:ext uri="{FF2B5EF4-FFF2-40B4-BE49-F238E27FC236}">
                  <a16:creationId xmlns:a16="http://schemas.microsoft.com/office/drawing/2014/main" id="{E28E067B-6344-1D98-48CE-71B46A2A9792}"/>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15" name="Text Box 24">
              <a:extLst>
                <a:ext uri="{FF2B5EF4-FFF2-40B4-BE49-F238E27FC236}">
                  <a16:creationId xmlns:a16="http://schemas.microsoft.com/office/drawing/2014/main" id="{25F66D36-5D37-DDA1-C037-6D3D45883D06}"/>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16" name="Rectangle 15">
              <a:extLst>
                <a:ext uri="{FF2B5EF4-FFF2-40B4-BE49-F238E27FC236}">
                  <a16:creationId xmlns:a16="http://schemas.microsoft.com/office/drawing/2014/main" id="{DEA81A3C-A2E9-D483-1E3B-4CF3267B1BFF}"/>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sz="1400" i="1" dirty="0">
                <a:solidFill>
                  <a:srgbClr val="FFC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D6CCA705-E79D-AE87-D46C-B6CC148D83F0}"/>
                </a:ext>
              </a:extLst>
            </p:cNvPr>
            <p:cNvSpPr txBox="1"/>
            <p:nvPr/>
          </p:nvSpPr>
          <p:spPr>
            <a:xfrm>
              <a:off x="1085726" y="4151533"/>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18" name="TextBox 17">
              <a:extLst>
                <a:ext uri="{FF2B5EF4-FFF2-40B4-BE49-F238E27FC236}">
                  <a16:creationId xmlns:a16="http://schemas.microsoft.com/office/drawing/2014/main" id="{4E226F99-EB46-D556-0054-9422169EF35A}"/>
                </a:ext>
              </a:extLst>
            </p:cNvPr>
            <p:cNvSpPr txBox="1"/>
            <p:nvPr/>
          </p:nvSpPr>
          <p:spPr>
            <a:xfrm>
              <a:off x="1668808" y="4146038"/>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19" name="TextBox 18">
              <a:extLst>
                <a:ext uri="{FF2B5EF4-FFF2-40B4-BE49-F238E27FC236}">
                  <a16:creationId xmlns:a16="http://schemas.microsoft.com/office/drawing/2014/main" id="{671BB70A-1DFA-C6C5-B1A2-6582E4C9BFDE}"/>
                </a:ext>
              </a:extLst>
            </p:cNvPr>
            <p:cNvSpPr txBox="1"/>
            <p:nvPr/>
          </p:nvSpPr>
          <p:spPr>
            <a:xfrm>
              <a:off x="2305121" y="414798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0" name="TextBox 19">
              <a:extLst>
                <a:ext uri="{FF2B5EF4-FFF2-40B4-BE49-F238E27FC236}">
                  <a16:creationId xmlns:a16="http://schemas.microsoft.com/office/drawing/2014/main" id="{671A21F1-5B7D-E052-438D-A17FF756EA18}"/>
                </a:ext>
              </a:extLst>
            </p:cNvPr>
            <p:cNvSpPr txBox="1"/>
            <p:nvPr/>
          </p:nvSpPr>
          <p:spPr>
            <a:xfrm>
              <a:off x="1084502" y="5334434"/>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1" name="TextBox 20">
              <a:extLst>
                <a:ext uri="{FF2B5EF4-FFF2-40B4-BE49-F238E27FC236}">
                  <a16:creationId xmlns:a16="http://schemas.microsoft.com/office/drawing/2014/main" id="{39A434BA-D1CA-4748-37C3-BCD58D2D7290}"/>
                </a:ext>
              </a:extLst>
            </p:cNvPr>
            <p:cNvSpPr txBox="1"/>
            <p:nvPr/>
          </p:nvSpPr>
          <p:spPr>
            <a:xfrm>
              <a:off x="1667584"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2" name="TextBox 21">
              <a:extLst>
                <a:ext uri="{FF2B5EF4-FFF2-40B4-BE49-F238E27FC236}">
                  <a16:creationId xmlns:a16="http://schemas.microsoft.com/office/drawing/2014/main" id="{0E12B0B2-C2D3-D292-A61A-2BC014991978}"/>
                </a:ext>
              </a:extLst>
            </p:cNvPr>
            <p:cNvSpPr txBox="1"/>
            <p:nvPr/>
          </p:nvSpPr>
          <p:spPr>
            <a:xfrm>
              <a:off x="2303897" y="5330890"/>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3" name="TextBox 22">
              <a:extLst>
                <a:ext uri="{FF2B5EF4-FFF2-40B4-BE49-F238E27FC236}">
                  <a16:creationId xmlns:a16="http://schemas.microsoft.com/office/drawing/2014/main" id="{EB63E597-71B8-5F79-FE6D-BEEEFA193821}"/>
                </a:ext>
              </a:extLst>
            </p:cNvPr>
            <p:cNvSpPr txBox="1"/>
            <p:nvPr/>
          </p:nvSpPr>
          <p:spPr>
            <a:xfrm>
              <a:off x="1084502" y="4747945"/>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4" name="TextBox 23">
              <a:extLst>
                <a:ext uri="{FF2B5EF4-FFF2-40B4-BE49-F238E27FC236}">
                  <a16:creationId xmlns:a16="http://schemas.microsoft.com/office/drawing/2014/main" id="{377310D8-C91B-C677-3CBC-A9FA3250A0A8}"/>
                </a:ext>
              </a:extLst>
            </p:cNvPr>
            <p:cNvSpPr txBox="1"/>
            <p:nvPr/>
          </p:nvSpPr>
          <p:spPr>
            <a:xfrm>
              <a:off x="2895917" y="5328939"/>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sp>
          <p:nvSpPr>
            <p:cNvPr id="25" name="TextBox 24">
              <a:extLst>
                <a:ext uri="{FF2B5EF4-FFF2-40B4-BE49-F238E27FC236}">
                  <a16:creationId xmlns:a16="http://schemas.microsoft.com/office/drawing/2014/main" id="{431D2129-193F-2E5B-CC0E-7C0A27388F2E}"/>
                </a:ext>
              </a:extLst>
            </p:cNvPr>
            <p:cNvSpPr txBox="1"/>
            <p:nvPr/>
          </p:nvSpPr>
          <p:spPr>
            <a:xfrm>
              <a:off x="2303897" y="4744401"/>
              <a:ext cx="276038" cy="307777"/>
            </a:xfrm>
            <a:prstGeom prst="rect">
              <a:avLst/>
            </a:prstGeom>
            <a:noFill/>
          </p:spPr>
          <p:txBody>
            <a:bodyPr wrap="none" rtlCol="0">
              <a:spAutoFit/>
            </a:bodyPr>
            <a:lstStyle/>
            <a:p>
              <a:r>
                <a:rPr lang="en-GB" sz="1400" dirty="0">
                  <a:solidFill>
                    <a:schemeClr val="accent1"/>
                  </a:solidFill>
                  <a:latin typeface="Calibri" panose="020F0502020204030204" pitchFamily="34" charset="0"/>
                  <a:cs typeface="Calibri" panose="020F0502020204030204" pitchFamily="34" charset="0"/>
                </a:rPr>
                <a:t>0</a:t>
              </a:r>
            </a:p>
          </p:txBody>
        </p:sp>
      </p:grpSp>
      <p:grpSp>
        <p:nvGrpSpPr>
          <p:cNvPr id="35" name="Group 34">
            <a:extLst>
              <a:ext uri="{FF2B5EF4-FFF2-40B4-BE49-F238E27FC236}">
                <a16:creationId xmlns:a16="http://schemas.microsoft.com/office/drawing/2014/main" id="{AFA567B8-C24D-7CD5-23DC-4C66AD72B3A5}"/>
              </a:ext>
            </a:extLst>
          </p:cNvPr>
          <p:cNvGrpSpPr/>
          <p:nvPr/>
        </p:nvGrpSpPr>
        <p:grpSpPr>
          <a:xfrm>
            <a:off x="9023647" y="1317741"/>
            <a:ext cx="2806408" cy="2185072"/>
            <a:chOff x="542038" y="4165280"/>
            <a:chExt cx="2806408" cy="2185072"/>
          </a:xfrm>
        </p:grpSpPr>
        <p:grpSp>
          <p:nvGrpSpPr>
            <p:cNvPr id="36" name="Group 3">
              <a:extLst>
                <a:ext uri="{FF2B5EF4-FFF2-40B4-BE49-F238E27FC236}">
                  <a16:creationId xmlns:a16="http://schemas.microsoft.com/office/drawing/2014/main" id="{EB4B4B24-E33F-8300-C47D-C8E390D9A77F}"/>
                </a:ext>
              </a:extLst>
            </p:cNvPr>
            <p:cNvGrpSpPr>
              <a:grpSpLocks/>
            </p:cNvGrpSpPr>
            <p:nvPr/>
          </p:nvGrpSpPr>
          <p:grpSpPr bwMode="auto">
            <a:xfrm>
              <a:off x="910045" y="4165283"/>
              <a:ext cx="2438400" cy="1828800"/>
              <a:chOff x="960" y="1152"/>
              <a:chExt cx="1536" cy="1152"/>
            </a:xfrm>
          </p:grpSpPr>
          <p:sp>
            <p:nvSpPr>
              <p:cNvPr id="391169" name="Rectangle 4">
                <a:extLst>
                  <a:ext uri="{FF2B5EF4-FFF2-40B4-BE49-F238E27FC236}">
                    <a16:creationId xmlns:a16="http://schemas.microsoft.com/office/drawing/2014/main" id="{5674C9B9-574C-64B5-3D97-79F3842DA64D}"/>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Calibri" panose="020F0502020204030204" pitchFamily="34" charset="0"/>
                  <a:cs typeface="Calibri" panose="020F0502020204030204" pitchFamily="34" charset="0"/>
                </a:endParaRPr>
              </a:p>
            </p:txBody>
          </p:sp>
          <p:sp>
            <p:nvSpPr>
              <p:cNvPr id="391171" name="Line 5">
                <a:extLst>
                  <a:ext uri="{FF2B5EF4-FFF2-40B4-BE49-F238E27FC236}">
                    <a16:creationId xmlns:a16="http://schemas.microsoft.com/office/drawing/2014/main" id="{D7EFACF9-6955-0A18-40D3-AC372FD079DC}"/>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2" name="Line 6">
                <a:extLst>
                  <a:ext uri="{FF2B5EF4-FFF2-40B4-BE49-F238E27FC236}">
                    <a16:creationId xmlns:a16="http://schemas.microsoft.com/office/drawing/2014/main" id="{29FC7BBA-1895-00B2-809E-AC815CC61524}"/>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3" name="Line 7">
                <a:extLst>
                  <a:ext uri="{FF2B5EF4-FFF2-40B4-BE49-F238E27FC236}">
                    <a16:creationId xmlns:a16="http://schemas.microsoft.com/office/drawing/2014/main" id="{41CDEC53-393E-421A-E934-66E7C3859E34}"/>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4" name="Line 8">
                <a:extLst>
                  <a:ext uri="{FF2B5EF4-FFF2-40B4-BE49-F238E27FC236}">
                    <a16:creationId xmlns:a16="http://schemas.microsoft.com/office/drawing/2014/main" id="{EA637BD9-C0DE-3BDE-64D0-D8EA380D5AF2}"/>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Calibri" panose="020F0502020204030204" pitchFamily="34" charset="0"/>
                  <a:cs typeface="Calibri" panose="020F0502020204030204" pitchFamily="34" charset="0"/>
                </a:endParaRPr>
              </a:p>
            </p:txBody>
          </p:sp>
          <p:sp>
            <p:nvSpPr>
              <p:cNvPr id="391175" name="Line 9">
                <a:extLst>
                  <a:ext uri="{FF2B5EF4-FFF2-40B4-BE49-F238E27FC236}">
                    <a16:creationId xmlns:a16="http://schemas.microsoft.com/office/drawing/2014/main" id="{5C0100AB-C0F3-18DF-0CD7-4AE70F3FCB40}"/>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391176" name="Rectangle 10">
                <a:extLst>
                  <a:ext uri="{FF2B5EF4-FFF2-40B4-BE49-F238E27FC236}">
                    <a16:creationId xmlns:a16="http://schemas.microsoft.com/office/drawing/2014/main" id="{14BB202B-FB30-0C2D-F735-B29D7F325084}"/>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a:latin typeface="Calibri" panose="020F0502020204030204" pitchFamily="34" charset="0"/>
                  <a:cs typeface="Calibri" panose="020F0502020204030204" pitchFamily="34" charset="0"/>
                </a:endParaRPr>
              </a:p>
            </p:txBody>
          </p:sp>
        </p:grpSp>
        <p:sp>
          <p:nvSpPr>
            <p:cNvPr id="37" name="Rectangle 36">
              <a:extLst>
                <a:ext uri="{FF2B5EF4-FFF2-40B4-BE49-F238E27FC236}">
                  <a16:creationId xmlns:a16="http://schemas.microsoft.com/office/drawing/2014/main" id="{CE1CD84A-17A4-E600-1EEE-9295A9A00DA5}"/>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Calibri" panose="020F0502020204030204" pitchFamily="34" charset="0"/>
                  <a:cs typeface="Calibri" panose="020F0502020204030204" pitchFamily="34" charset="0"/>
                </a:rPr>
                <a:t>+1</a:t>
              </a:r>
              <a:endParaRPr lang="en-US" i="1" dirty="0">
                <a:solidFill>
                  <a:schemeClr val="accent6"/>
                </a:solidFill>
                <a:latin typeface="Calibri" panose="020F0502020204030204" pitchFamily="34" charset="0"/>
                <a:cs typeface="Calibri" panose="020F0502020204030204" pitchFamily="34" charset="0"/>
              </a:endParaRPr>
            </a:p>
          </p:txBody>
        </p:sp>
        <p:sp>
          <p:nvSpPr>
            <p:cNvPr id="38" name="Text Box 18">
              <a:extLst>
                <a:ext uri="{FF2B5EF4-FFF2-40B4-BE49-F238E27FC236}">
                  <a16:creationId xmlns:a16="http://schemas.microsoft.com/office/drawing/2014/main" id="{E9CAC86D-B310-7EE5-1FCE-E8347F192810}"/>
                </a:ext>
              </a:extLst>
            </p:cNvPr>
            <p:cNvSpPr txBox="1">
              <a:spLocks noChangeArrowheads="1"/>
            </p:cNvSpPr>
            <p:nvPr/>
          </p:nvSpPr>
          <p:spPr bwMode="auto">
            <a:xfrm>
              <a:off x="542038" y="49142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39" name="Text Box 19">
              <a:extLst>
                <a:ext uri="{FF2B5EF4-FFF2-40B4-BE49-F238E27FC236}">
                  <a16:creationId xmlns:a16="http://schemas.microsoft.com/office/drawing/2014/main" id="{94769BBD-E02B-0DA7-4CDF-7AE546F6FA27}"/>
                </a:ext>
              </a:extLst>
            </p:cNvPr>
            <p:cNvSpPr txBox="1">
              <a:spLocks noChangeArrowheads="1"/>
            </p:cNvSpPr>
            <p:nvPr/>
          </p:nvSpPr>
          <p:spPr bwMode="auto">
            <a:xfrm>
              <a:off x="542038" y="4304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3</a:t>
              </a:r>
            </a:p>
          </p:txBody>
        </p:sp>
        <p:sp>
          <p:nvSpPr>
            <p:cNvPr id="40" name="Text Box 20">
              <a:extLst>
                <a:ext uri="{FF2B5EF4-FFF2-40B4-BE49-F238E27FC236}">
                  <a16:creationId xmlns:a16="http://schemas.microsoft.com/office/drawing/2014/main" id="{A3A832DA-AF59-4CB1-3F6E-8AFAC9B5D0F5}"/>
                </a:ext>
              </a:extLst>
            </p:cNvPr>
            <p:cNvSpPr txBox="1">
              <a:spLocks noChangeArrowheads="1"/>
            </p:cNvSpPr>
            <p:nvPr/>
          </p:nvSpPr>
          <p:spPr bwMode="auto">
            <a:xfrm>
              <a:off x="542038" y="54476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1</a:t>
              </a:r>
            </a:p>
          </p:txBody>
        </p:sp>
        <p:sp>
          <p:nvSpPr>
            <p:cNvPr id="41" name="Text Box 21">
              <a:extLst>
                <a:ext uri="{FF2B5EF4-FFF2-40B4-BE49-F238E27FC236}">
                  <a16:creationId xmlns:a16="http://schemas.microsoft.com/office/drawing/2014/main" id="{441F3D0B-E981-C090-817E-801DF400E23C}"/>
                </a:ext>
              </a:extLst>
            </p:cNvPr>
            <p:cNvSpPr txBox="1">
              <a:spLocks noChangeArrowheads="1"/>
            </p:cNvSpPr>
            <p:nvPr/>
          </p:nvSpPr>
          <p:spPr bwMode="auto">
            <a:xfrm>
              <a:off x="29042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4</a:t>
              </a:r>
            </a:p>
          </p:txBody>
        </p:sp>
        <p:sp>
          <p:nvSpPr>
            <p:cNvPr id="42" name="Text Box 22">
              <a:extLst>
                <a:ext uri="{FF2B5EF4-FFF2-40B4-BE49-F238E27FC236}">
                  <a16:creationId xmlns:a16="http://schemas.microsoft.com/office/drawing/2014/main" id="{ED626546-52ED-A713-5B95-E83971AF3040}"/>
                </a:ext>
              </a:extLst>
            </p:cNvPr>
            <p:cNvSpPr txBox="1">
              <a:spLocks noChangeArrowheads="1"/>
            </p:cNvSpPr>
            <p:nvPr/>
          </p:nvSpPr>
          <p:spPr bwMode="auto">
            <a:xfrm>
              <a:off x="22946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3</a:t>
              </a:r>
            </a:p>
          </p:txBody>
        </p:sp>
        <p:sp>
          <p:nvSpPr>
            <p:cNvPr id="43" name="Text Box 23">
              <a:extLst>
                <a:ext uri="{FF2B5EF4-FFF2-40B4-BE49-F238E27FC236}">
                  <a16:creationId xmlns:a16="http://schemas.microsoft.com/office/drawing/2014/main" id="{08FA3F5F-E05E-FC07-697B-1D044492AFC5}"/>
                </a:ext>
              </a:extLst>
            </p:cNvPr>
            <p:cNvSpPr txBox="1">
              <a:spLocks noChangeArrowheads="1"/>
            </p:cNvSpPr>
            <p:nvPr/>
          </p:nvSpPr>
          <p:spPr bwMode="auto">
            <a:xfrm>
              <a:off x="16850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a:latin typeface="Calibri" panose="020F0502020204030204" pitchFamily="34" charset="0"/>
                  <a:cs typeface="Calibri" panose="020F0502020204030204" pitchFamily="34" charset="0"/>
                </a:rPr>
                <a:t>2</a:t>
              </a:r>
            </a:p>
          </p:txBody>
        </p:sp>
        <p:sp>
          <p:nvSpPr>
            <p:cNvPr id="44" name="Text Box 24">
              <a:extLst>
                <a:ext uri="{FF2B5EF4-FFF2-40B4-BE49-F238E27FC236}">
                  <a16:creationId xmlns:a16="http://schemas.microsoft.com/office/drawing/2014/main" id="{8AB2073C-3DDB-6ABD-B132-105598B943A8}"/>
                </a:ext>
              </a:extLst>
            </p:cNvPr>
            <p:cNvSpPr txBox="1">
              <a:spLocks noChangeArrowheads="1"/>
            </p:cNvSpPr>
            <p:nvPr/>
          </p:nvSpPr>
          <p:spPr bwMode="auto">
            <a:xfrm>
              <a:off x="1075438" y="5981020"/>
              <a:ext cx="3016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Calibri" panose="020F0502020204030204" pitchFamily="34" charset="0"/>
                  <a:cs typeface="Calibri" panose="020F0502020204030204" pitchFamily="34" charset="0"/>
                </a:rPr>
                <a:t>1</a:t>
              </a:r>
            </a:p>
          </p:txBody>
        </p:sp>
        <p:sp>
          <p:nvSpPr>
            <p:cNvPr id="45" name="Rectangle 44">
              <a:extLst>
                <a:ext uri="{FF2B5EF4-FFF2-40B4-BE49-F238E27FC236}">
                  <a16:creationId xmlns:a16="http://schemas.microsoft.com/office/drawing/2014/main" id="{21049867-E5C8-0263-FB45-94D361302A02}"/>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Calibri" panose="020F0502020204030204" pitchFamily="34" charset="0"/>
                  <a:cs typeface="Calibri" panose="020F0502020204030204" pitchFamily="34" charset="0"/>
                </a:rPr>
                <a:t>-1</a:t>
              </a:r>
              <a:endParaRPr lang="en-US" i="1" dirty="0">
                <a:solidFill>
                  <a:srgbClr val="FFC000"/>
                </a:solidFill>
                <a:latin typeface="Calibri" panose="020F0502020204030204" pitchFamily="34" charset="0"/>
                <a:cs typeface="Calibri" panose="020F0502020204030204" pitchFamily="34" charset="0"/>
              </a:endParaRPr>
            </a:p>
          </p:txBody>
        </p:sp>
        <p:sp>
          <p:nvSpPr>
            <p:cNvPr id="46" name="Line 22">
              <a:extLst>
                <a:ext uri="{FF2B5EF4-FFF2-40B4-BE49-F238E27FC236}">
                  <a16:creationId xmlns:a16="http://schemas.microsoft.com/office/drawing/2014/main" id="{5E1DE2F8-51BE-D96E-5BD9-FDEDD3431D4D}"/>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7" name="Line 23">
              <a:extLst>
                <a:ext uri="{FF2B5EF4-FFF2-40B4-BE49-F238E27FC236}">
                  <a16:creationId xmlns:a16="http://schemas.microsoft.com/office/drawing/2014/main" id="{FFCA3009-5053-22C7-C13C-B1EE3B6AC580}"/>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8" name="Line 24">
              <a:extLst>
                <a:ext uri="{FF2B5EF4-FFF2-40B4-BE49-F238E27FC236}">
                  <a16:creationId xmlns:a16="http://schemas.microsoft.com/office/drawing/2014/main" id="{2156F611-C2B5-FA5C-CC5E-FB678BC200D6}"/>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49" name="Line 25">
              <a:extLst>
                <a:ext uri="{FF2B5EF4-FFF2-40B4-BE49-F238E27FC236}">
                  <a16:creationId xmlns:a16="http://schemas.microsoft.com/office/drawing/2014/main" id="{3CFA9E4F-7CF2-6042-9B5D-400E37984F87}"/>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0" name="Line 26">
              <a:extLst>
                <a:ext uri="{FF2B5EF4-FFF2-40B4-BE49-F238E27FC236}">
                  <a16:creationId xmlns:a16="http://schemas.microsoft.com/office/drawing/2014/main" id="{C738AA86-E9CA-75E2-7845-F44FDC3A887F}"/>
                </a:ext>
              </a:extLst>
            </p:cNvPr>
            <p:cNvSpPr>
              <a:spLocks noChangeShapeType="1"/>
            </p:cNvSpPr>
            <p:nvPr/>
          </p:nvSpPr>
          <p:spPr bwMode="auto">
            <a:xfrm rot="16200000">
              <a:off x="990600" y="57857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1" name="Line 27">
              <a:extLst>
                <a:ext uri="{FF2B5EF4-FFF2-40B4-BE49-F238E27FC236}">
                  <a16:creationId xmlns:a16="http://schemas.microsoft.com/office/drawing/2014/main" id="{C5450272-B26C-AAE8-D1D1-8C55DA6D4758}"/>
                </a:ext>
              </a:extLst>
            </p:cNvPr>
            <p:cNvSpPr>
              <a:spLocks noChangeShapeType="1"/>
            </p:cNvSpPr>
            <p:nvPr/>
          </p:nvSpPr>
          <p:spPr bwMode="auto">
            <a:xfrm rot="16200000">
              <a:off x="2209800"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2" name="Line 28">
              <a:extLst>
                <a:ext uri="{FF2B5EF4-FFF2-40B4-BE49-F238E27FC236}">
                  <a16:creationId xmlns:a16="http://schemas.microsoft.com/office/drawing/2014/main" id="{F631FC6B-5957-F498-D21D-D8CDBEC3DA80}"/>
                </a:ext>
              </a:extLst>
            </p:cNvPr>
            <p:cNvSpPr>
              <a:spLocks noChangeShapeType="1"/>
            </p:cNvSpPr>
            <p:nvPr/>
          </p:nvSpPr>
          <p:spPr bwMode="auto">
            <a:xfrm rot="16200000">
              <a:off x="990600"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3" name="Line 29">
              <a:extLst>
                <a:ext uri="{FF2B5EF4-FFF2-40B4-BE49-F238E27FC236}">
                  <a16:creationId xmlns:a16="http://schemas.microsoft.com/office/drawing/2014/main" id="{6FE1858C-681B-EC21-5B61-9E76C6622CEC}"/>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4" name="Line 30">
              <a:extLst>
                <a:ext uri="{FF2B5EF4-FFF2-40B4-BE49-F238E27FC236}">
                  <a16:creationId xmlns:a16="http://schemas.microsoft.com/office/drawing/2014/main" id="{6F89DAAD-E497-C959-06B0-150286F1F8F2}"/>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a:latin typeface="Calibri" panose="020F0502020204030204" pitchFamily="34" charset="0"/>
                <a:cs typeface="Calibri" panose="020F0502020204030204" pitchFamily="34" charset="0"/>
              </a:endParaRPr>
            </a:p>
          </p:txBody>
        </p:sp>
        <p:sp>
          <p:nvSpPr>
            <p:cNvPr id="55" name="Text Box 50">
              <a:extLst>
                <a:ext uri="{FF2B5EF4-FFF2-40B4-BE49-F238E27FC236}">
                  <a16:creationId xmlns:a16="http://schemas.microsoft.com/office/drawing/2014/main" id="{CE6AE53B-1D0E-83BF-40E9-00598FF9D698}"/>
                </a:ext>
              </a:extLst>
            </p:cNvPr>
            <p:cNvSpPr txBox="1">
              <a:spLocks noChangeArrowheads="1"/>
            </p:cNvSpPr>
            <p:nvPr/>
          </p:nvSpPr>
          <p:spPr bwMode="auto">
            <a:xfrm>
              <a:off x="9209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0.705</a:t>
              </a:r>
            </a:p>
          </p:txBody>
        </p:sp>
        <p:sp>
          <p:nvSpPr>
            <p:cNvPr id="56" name="Text Box 51">
              <a:extLst>
                <a:ext uri="{FF2B5EF4-FFF2-40B4-BE49-F238E27FC236}">
                  <a16:creationId xmlns:a16="http://schemas.microsoft.com/office/drawing/2014/main" id="{2A034B37-E39E-E894-E067-6A63BD701604}"/>
                </a:ext>
              </a:extLst>
            </p:cNvPr>
            <p:cNvSpPr txBox="1">
              <a:spLocks noChangeArrowheads="1"/>
            </p:cNvSpPr>
            <p:nvPr/>
          </p:nvSpPr>
          <p:spPr bwMode="auto">
            <a:xfrm>
              <a:off x="15305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0.655</a:t>
              </a:r>
            </a:p>
          </p:txBody>
        </p:sp>
        <p:sp>
          <p:nvSpPr>
            <p:cNvPr id="57" name="Text Box 52">
              <a:extLst>
                <a:ext uri="{FF2B5EF4-FFF2-40B4-BE49-F238E27FC236}">
                  <a16:creationId xmlns:a16="http://schemas.microsoft.com/office/drawing/2014/main" id="{BA9B3993-2A0E-5A23-5BF5-101B01AE1EFF}"/>
                </a:ext>
              </a:extLst>
            </p:cNvPr>
            <p:cNvSpPr txBox="1">
              <a:spLocks noChangeArrowheads="1"/>
            </p:cNvSpPr>
            <p:nvPr/>
          </p:nvSpPr>
          <p:spPr bwMode="auto">
            <a:xfrm>
              <a:off x="27497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0.388</a:t>
              </a:r>
            </a:p>
          </p:txBody>
        </p:sp>
        <p:sp>
          <p:nvSpPr>
            <p:cNvPr id="58" name="Text Box 53">
              <a:extLst>
                <a:ext uri="{FF2B5EF4-FFF2-40B4-BE49-F238E27FC236}">
                  <a16:creationId xmlns:a16="http://schemas.microsoft.com/office/drawing/2014/main" id="{2C0A2FD6-C048-BAE3-F7F3-CDC396B3277A}"/>
                </a:ext>
              </a:extLst>
            </p:cNvPr>
            <p:cNvSpPr txBox="1">
              <a:spLocks noChangeArrowheads="1"/>
            </p:cNvSpPr>
            <p:nvPr/>
          </p:nvSpPr>
          <p:spPr bwMode="auto">
            <a:xfrm>
              <a:off x="2140103" y="53844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0.611</a:t>
              </a:r>
            </a:p>
          </p:txBody>
        </p:sp>
        <p:sp>
          <p:nvSpPr>
            <p:cNvPr id="59" name="Text Box 54">
              <a:extLst>
                <a:ext uri="{FF2B5EF4-FFF2-40B4-BE49-F238E27FC236}">
                  <a16:creationId xmlns:a16="http://schemas.microsoft.com/office/drawing/2014/main" id="{B7A0BC90-DE20-7330-B907-85916B36EFD1}"/>
                </a:ext>
              </a:extLst>
            </p:cNvPr>
            <p:cNvSpPr txBox="1">
              <a:spLocks noChangeArrowheads="1"/>
            </p:cNvSpPr>
            <p:nvPr/>
          </p:nvSpPr>
          <p:spPr bwMode="auto">
            <a:xfrm>
              <a:off x="920903" y="47748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0.762</a:t>
              </a:r>
            </a:p>
          </p:txBody>
        </p:sp>
        <p:sp>
          <p:nvSpPr>
            <p:cNvPr id="60" name="Text Box 55">
              <a:extLst>
                <a:ext uri="{FF2B5EF4-FFF2-40B4-BE49-F238E27FC236}">
                  <a16:creationId xmlns:a16="http://schemas.microsoft.com/office/drawing/2014/main" id="{2B4AFDB3-EAF1-4CA6-638D-355822B2A222}"/>
                </a:ext>
              </a:extLst>
            </p:cNvPr>
            <p:cNvSpPr txBox="1">
              <a:spLocks noChangeArrowheads="1"/>
            </p:cNvSpPr>
            <p:nvPr/>
          </p:nvSpPr>
          <p:spPr bwMode="auto">
            <a:xfrm>
              <a:off x="9209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Calibri" panose="020F0502020204030204" pitchFamily="34" charset="0"/>
                  <a:cs typeface="Calibri" panose="020F0502020204030204" pitchFamily="34" charset="0"/>
                </a:rPr>
                <a:t>0.812</a:t>
              </a:r>
            </a:p>
          </p:txBody>
        </p:sp>
        <p:sp>
          <p:nvSpPr>
            <p:cNvPr id="61" name="Text Box 56">
              <a:extLst>
                <a:ext uri="{FF2B5EF4-FFF2-40B4-BE49-F238E27FC236}">
                  <a16:creationId xmlns:a16="http://schemas.microsoft.com/office/drawing/2014/main" id="{6DEC92C3-8251-F9EE-F24A-76C6A0EAF96C}"/>
                </a:ext>
              </a:extLst>
            </p:cNvPr>
            <p:cNvSpPr txBox="1">
              <a:spLocks noChangeArrowheads="1"/>
            </p:cNvSpPr>
            <p:nvPr/>
          </p:nvSpPr>
          <p:spPr bwMode="auto">
            <a:xfrm>
              <a:off x="15305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0.868</a:t>
              </a:r>
            </a:p>
          </p:txBody>
        </p:sp>
        <p:sp>
          <p:nvSpPr>
            <p:cNvPr id="63" name="Text Box 57">
              <a:extLst>
                <a:ext uri="{FF2B5EF4-FFF2-40B4-BE49-F238E27FC236}">
                  <a16:creationId xmlns:a16="http://schemas.microsoft.com/office/drawing/2014/main" id="{E2452DB9-76F7-A7EF-5FDF-0CA17C33216B}"/>
                </a:ext>
              </a:extLst>
            </p:cNvPr>
            <p:cNvSpPr txBox="1">
              <a:spLocks noChangeArrowheads="1"/>
            </p:cNvSpPr>
            <p:nvPr/>
          </p:nvSpPr>
          <p:spPr bwMode="auto">
            <a:xfrm>
              <a:off x="2140103" y="41652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0.918</a:t>
              </a:r>
            </a:p>
          </p:txBody>
        </p:sp>
        <p:sp>
          <p:nvSpPr>
            <p:cNvPr id="391168" name="Text Box 58">
              <a:extLst>
                <a:ext uri="{FF2B5EF4-FFF2-40B4-BE49-F238E27FC236}">
                  <a16:creationId xmlns:a16="http://schemas.microsoft.com/office/drawing/2014/main" id="{7E6C4D90-55A1-BB85-A3F7-EDA02F6F6530}"/>
                </a:ext>
              </a:extLst>
            </p:cNvPr>
            <p:cNvSpPr txBox="1">
              <a:spLocks noChangeArrowheads="1"/>
            </p:cNvSpPr>
            <p:nvPr/>
          </p:nvSpPr>
          <p:spPr bwMode="auto">
            <a:xfrm>
              <a:off x="2140103" y="4774880"/>
              <a:ext cx="59503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Calibri" panose="020F0502020204030204" pitchFamily="34" charset="0"/>
                  <a:cs typeface="Calibri" panose="020F0502020204030204" pitchFamily="34" charset="0"/>
                </a:rPr>
                <a:t>0.660</a:t>
              </a:r>
            </a:p>
          </p:txBody>
        </p:sp>
      </p:grpSp>
    </p:spTree>
    <p:extLst>
      <p:ext uri="{BB962C8B-B14F-4D97-AF65-F5344CB8AC3E}">
        <p14:creationId xmlns:p14="http://schemas.microsoft.com/office/powerpoint/2010/main" val="3388954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dirty="0"/>
              <a:t>Policy Iteration</a:t>
            </a:r>
          </a:p>
        </p:txBody>
      </p:sp>
      <p:sp>
        <p:nvSpPr>
          <p:cNvPr id="4" name="Footer Placeholder 3">
            <a:extLst>
              <a:ext uri="{FF2B5EF4-FFF2-40B4-BE49-F238E27FC236}">
                <a16:creationId xmlns:a16="http://schemas.microsoft.com/office/drawing/2014/main" id="{E89F4E4A-4CEF-4412-CEAF-C7336CE232FF}"/>
              </a:ext>
            </a:extLst>
          </p:cNvPr>
          <p:cNvSpPr>
            <a:spLocks noGrp="1"/>
          </p:cNvSpPr>
          <p:nvPr>
            <p:ph type="ftr" sz="quarter" idx="10"/>
          </p:nvPr>
        </p:nvSpPr>
        <p:spPr/>
        <p:txBody>
          <a:bodyPr/>
          <a:lstStyle/>
          <a:p>
            <a:r>
              <a:rPr lang="en-GB"/>
              <a:t>Marcel Gehrke</a:t>
            </a:r>
          </a:p>
        </p:txBody>
      </p:sp>
      <p:sp>
        <p:nvSpPr>
          <p:cNvPr id="7" name="Slide Number Placeholder 6">
            <a:extLst>
              <a:ext uri="{FF2B5EF4-FFF2-40B4-BE49-F238E27FC236}">
                <a16:creationId xmlns:a16="http://schemas.microsoft.com/office/drawing/2014/main" id="{B7E987C1-7BC8-EDE5-1E9C-A984F7274D42}"/>
              </a:ext>
            </a:extLst>
          </p:cNvPr>
          <p:cNvSpPr>
            <a:spLocks noGrp="1"/>
          </p:cNvSpPr>
          <p:nvPr>
            <p:ph type="sldNum" sz="quarter" idx="11"/>
          </p:nvPr>
        </p:nvSpPr>
        <p:spPr/>
        <p:txBody>
          <a:bodyPr/>
          <a:lstStyle/>
          <a:p>
            <a:fld id="{67C9959E-8E6B-B04C-9955-EA096F41CA7A}" type="slidenum">
              <a:rPr lang="en-GB" smtClean="0"/>
              <a:t>42</a:t>
            </a:fld>
            <a:endParaRPr lang="en-GB"/>
          </a:p>
        </p:txBody>
      </p:sp>
      <p:sp>
        <p:nvSpPr>
          <p:cNvPr id="3" name="Date Placeholder 2">
            <a:extLst>
              <a:ext uri="{FF2B5EF4-FFF2-40B4-BE49-F238E27FC236}">
                <a16:creationId xmlns:a16="http://schemas.microsoft.com/office/drawing/2014/main" id="{9E6C957A-7F5B-0F19-8734-B758FEB08DF9}"/>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87042" name="Rectangle 3"/>
              <p:cNvSpPr>
                <a:spLocks noGrp="1" noChangeArrowheads="1"/>
              </p:cNvSpPr>
              <p:nvPr>
                <p:ph type="body" sz="quarter" idx="13"/>
              </p:nvPr>
            </p:nvSpPr>
            <p:spPr/>
            <p:txBody>
              <a:bodyPr/>
              <a:lstStyle/>
              <a:p>
                <a:r>
                  <a:rPr lang="en-GB" dirty="0"/>
                  <a:t>Pick a policy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0</m:t>
                        </m:r>
                      </m:sub>
                    </m:sSub>
                  </m:oMath>
                </a14:m>
                <a:r>
                  <a:rPr lang="en-GB" dirty="0"/>
                  <a:t> at random</a:t>
                </a:r>
              </a:p>
              <a:p>
                <a:r>
                  <a:rPr lang="en-GB" dirty="0"/>
                  <a:t>Repeat:</a:t>
                </a:r>
              </a:p>
              <a:p>
                <a:pPr lvl="1"/>
                <a:r>
                  <a:rPr lang="en-GB" dirty="0">
                    <a:solidFill>
                      <a:schemeClr val="accent1"/>
                    </a:solidFill>
                  </a:rPr>
                  <a:t>Policy evaluation</a:t>
                </a:r>
                <a:r>
                  <a:rPr lang="en-GB" dirty="0"/>
                  <a:t>: Compute the utility of each state for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oMath>
                </a14:m>
                <a:endParaRPr lang="en-GB" i="1" dirty="0">
                  <a:latin typeface="Cambria Math" panose="02040503050406030204" pitchFamily="18" charset="0"/>
                  <a:ea typeface="Cambria Math" panose="02040503050406030204" pitchFamily="18" charset="0"/>
                </a:endParaRPr>
              </a:p>
              <a:p>
                <a:pPr lvl="2"/>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r>
                          <a:rPr lang="de-DE" i="1">
                            <a:latin typeface="Cambria Math" panose="02040503050406030204" pitchFamily="18" charset="0"/>
                          </a:rPr>
                          <m:t>𝑠</m:t>
                        </m:r>
                      </m:e>
                    </m:d>
                    <m:r>
                      <a:rPr lang="de-DE"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i="1">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nary>
                      <m:naryPr>
                        <m:chr m:val="∑"/>
                        <m:supHide m:val="on"/>
                        <m:ctrlPr>
                          <a:rPr lang="en-GB" i="1" smtClean="0">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a14:m>
                <a:endParaRPr lang="en-GB" dirty="0"/>
              </a:p>
              <a:p>
                <a:pPr lvl="3"/>
                <a:r>
                  <a:rPr lang="en-GB" dirty="0"/>
                  <a:t>No longer involves a </a:t>
                </a:r>
                <a14:m>
                  <m:oMath xmlns:m="http://schemas.openxmlformats.org/officeDocument/2006/math">
                    <m:r>
                      <m:rPr>
                        <m:sty m:val="p"/>
                      </m:rPr>
                      <a:rPr lang="en-GB" i="1" dirty="0" smtClean="0">
                        <a:latin typeface="Cambria Math" panose="02040503050406030204" pitchFamily="18" charset="0"/>
                      </a:rPr>
                      <m:t>max</m:t>
                    </m:r>
                  </m:oMath>
                </a14:m>
                <a:r>
                  <a:rPr lang="en-GB" dirty="0"/>
                  <a:t> operation as action is determined by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sub>
                    </m:sSub>
                  </m:oMath>
                </a14:m>
                <a:endParaRPr lang="en-GB" dirty="0"/>
              </a:p>
              <a:p>
                <a:pPr lvl="1"/>
                <a:r>
                  <a:rPr lang="en-GB" dirty="0">
                    <a:solidFill>
                      <a:schemeClr val="accent1"/>
                    </a:solidFill>
                  </a:rPr>
                  <a:t>Policy improvement</a:t>
                </a:r>
                <a:r>
                  <a:rPr lang="en-GB" dirty="0"/>
                  <a:t>: Compute the policy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sub>
                    </m:sSub>
                  </m:oMath>
                </a14:m>
                <a:r>
                  <a:rPr lang="en-GB" dirty="0"/>
                  <a:t> given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oMath>
                </a14:m>
                <a:r>
                  <a:rPr lang="en-GB" dirty="0"/>
                  <a:t>  </a:t>
                </a:r>
              </a:p>
              <a:p>
                <a:pPr lvl="2"/>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sup>
                    </m:sSup>
                    <m:d>
                      <m:dPr>
                        <m:ctrlPr>
                          <a:rPr lang="en-GB"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en-GB" b="0" i="1" smtClean="0">
                        <a:latin typeface="Cambria Math" panose="02040503050406030204" pitchFamily="18" charset="0"/>
                        <a:ea typeface="Cambria Math" panose="02040503050406030204" pitchFamily="18" charset="0"/>
                      </a:rPr>
                      <m:t>=</m:t>
                    </m:r>
                    <m:func>
                      <m:funcPr>
                        <m:ctrlPr>
                          <a:rPr lang="en-GB" b="0" i="1" smtClean="0">
                            <a:latin typeface="Cambria Math" panose="02040503050406030204" pitchFamily="18" charset="0"/>
                            <a:ea typeface="Cambria Math" panose="02040503050406030204" pitchFamily="18" charset="0"/>
                          </a:rPr>
                        </m:ctrlPr>
                      </m:funcPr>
                      <m:fName>
                        <m:limLow>
                          <m:limLowPr>
                            <m:ctrlPr>
                              <a:rPr lang="en-GB"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arg</m:t>
                            </m:r>
                            <m:r>
                              <m:rPr>
                                <m:sty m:val="p"/>
                              </m:rPr>
                              <a:rPr lang="en-GB">
                                <a:latin typeface="Cambria Math" panose="02040503050406030204" pitchFamily="18" charset="0"/>
                                <a:ea typeface="Cambria Math" panose="02040503050406030204" pitchFamily="18" charset="0"/>
                              </a:rPr>
                              <m:t>max</m:t>
                            </m:r>
                          </m:e>
                          <m:lim>
                            <m:r>
                              <a:rPr lang="en-GB" i="1">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a14:m>
                <a:endParaRPr lang="en-GB" dirty="0"/>
              </a:p>
              <a:p>
                <a:pPr lvl="1"/>
                <a:r>
                  <a:rPr lang="en-GB" dirty="0"/>
                  <a:t>If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sup>
                    </m:sSup>
                    <m:r>
                      <a:rPr lang="en-GB"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oMath>
                </a14:m>
                <a:r>
                  <a:rPr lang="en-GB" dirty="0"/>
                  <a:t>, then return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oMath>
                </a14:m>
                <a:endParaRPr lang="en-GB" dirty="0"/>
              </a:p>
            </p:txBody>
          </p:sp>
        </mc:Choice>
        <mc:Fallback xmlns="">
          <p:sp>
            <p:nvSpPr>
              <p:cNvPr id="87042" name="Rectangle 3"/>
              <p:cNvSpPr>
                <a:spLocks noGrp="1" noRot="1" noChangeAspect="1" noMove="1" noResize="1" noEditPoints="1" noAdjustHandles="1" noChangeArrowheads="1" noChangeShapeType="1" noTextEdit="1"/>
              </p:cNvSpPr>
              <p:nvPr>
                <p:ph type="body" sz="quarter" idx="13"/>
              </p:nvPr>
            </p:nvSpPr>
            <p:spPr>
              <a:blipFill>
                <a:blip r:embed="rId3"/>
                <a:stretch>
                  <a:fillRect l="-1371" t="-1105"/>
                </a:stretch>
              </a:blipFill>
            </p:spPr>
            <p:txBody>
              <a:bodyPr/>
              <a:lstStyle/>
              <a:p>
                <a:r>
                  <a:rPr lang="en-DE">
                    <a:noFill/>
                  </a:rPr>
                  <a:t> </a:t>
                </a:r>
              </a:p>
            </p:txBody>
          </p:sp>
        </mc:Fallback>
      </mc:AlternateContent>
      <p:sp>
        <p:nvSpPr>
          <p:cNvPr id="87043" name="Text Box 4"/>
          <p:cNvSpPr txBox="1">
            <a:spLocks noChangeArrowheads="1"/>
          </p:cNvSpPr>
          <p:nvPr/>
        </p:nvSpPr>
        <p:spPr bwMode="auto">
          <a:xfrm>
            <a:off x="2955925" y="52911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grpSp>
        <p:nvGrpSpPr>
          <p:cNvPr id="6" name="Group 5">
            <a:extLst>
              <a:ext uri="{FF2B5EF4-FFF2-40B4-BE49-F238E27FC236}">
                <a16:creationId xmlns:a16="http://schemas.microsoft.com/office/drawing/2014/main" id="{C918CEAF-E726-B848-A4ED-1537ADB556C6}"/>
              </a:ext>
            </a:extLst>
          </p:cNvPr>
          <p:cNvGrpSpPr/>
          <p:nvPr/>
        </p:nvGrpSpPr>
        <p:grpSpPr>
          <a:xfrm>
            <a:off x="1541308" y="873075"/>
            <a:ext cx="10747380" cy="2268538"/>
            <a:chOff x="923927" y="1673769"/>
            <a:chExt cx="10747380" cy="2268538"/>
          </a:xfrm>
        </p:grpSpPr>
        <p:grpSp>
          <p:nvGrpSpPr>
            <p:cNvPr id="2" name="Group 5"/>
            <p:cNvGrpSpPr>
              <a:grpSpLocks/>
            </p:cNvGrpSpPr>
            <p:nvPr/>
          </p:nvGrpSpPr>
          <p:grpSpPr bwMode="auto">
            <a:xfrm>
              <a:off x="923927" y="1673769"/>
              <a:ext cx="10747380" cy="2268538"/>
              <a:chOff x="553" y="1762"/>
              <a:chExt cx="6770" cy="1429"/>
            </a:xfrm>
          </p:grpSpPr>
          <mc:AlternateContent xmlns:mc="http://schemas.openxmlformats.org/markup-compatibility/2006" xmlns:a14="http://schemas.microsoft.com/office/drawing/2010/main">
            <mc:Choice Requires="a14">
              <p:sp>
                <p:nvSpPr>
                  <p:cNvPr id="87045" name="Text Box 6"/>
                  <p:cNvSpPr txBox="1">
                    <a:spLocks noChangeArrowheads="1"/>
                  </p:cNvSpPr>
                  <p:nvPr/>
                </p:nvSpPr>
                <p:spPr bwMode="auto">
                  <a:xfrm>
                    <a:off x="4655" y="1762"/>
                    <a:ext cx="2668" cy="85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solidFill>
                          <a:schemeClr val="bg1"/>
                        </a:solidFill>
                        <a:latin typeface="Helvetica" pitchFamily="2" charset="0"/>
                      </a:rPr>
                      <a:t>Solve the set of linear equations:</a:t>
                    </a:r>
                  </a:p>
                  <a:p>
                    <a:pPr/>
                    <a14:m>
                      <m:oMathPara xmlns:m="http://schemas.openxmlformats.org/officeDocument/2006/math">
                        <m:oMathParaPr>
                          <m:jc m:val="centerGroup"/>
                        </m:oMathParaPr>
                        <m:oMath xmlns:m="http://schemas.openxmlformats.org/officeDocument/2006/math">
                          <m:r>
                            <a:rPr lang="de-DE" sz="1800">
                              <a:solidFill>
                                <a:schemeClr val="bg1"/>
                              </a:solidFill>
                              <a:latin typeface="Cambria Math" panose="02040503050406030204" pitchFamily="18" charset="0"/>
                            </a:rPr>
                            <m:t>𝑈</m:t>
                          </m:r>
                          <m:d>
                            <m:dPr>
                              <m:ctrlPr>
                                <a:rPr lang="de-DE" sz="1800" i="1">
                                  <a:solidFill>
                                    <a:schemeClr val="bg1"/>
                                  </a:solidFill>
                                  <a:latin typeface="Cambria Math" panose="02040503050406030204" pitchFamily="18" charset="0"/>
                                </a:rPr>
                              </m:ctrlPr>
                            </m:dPr>
                            <m:e>
                              <m:r>
                                <a:rPr lang="de-DE" sz="1800" i="1" smtClean="0">
                                  <a:solidFill>
                                    <a:schemeClr val="bg1"/>
                                  </a:solidFill>
                                  <a:latin typeface="Cambria Math" panose="02040503050406030204" pitchFamily="18" charset="0"/>
                                </a:rPr>
                                <m:t>𝑠</m:t>
                              </m:r>
                            </m:e>
                          </m:d>
                          <m:r>
                            <a:rPr lang="de-DE"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rPr>
                            <m:t>𝑅</m:t>
                          </m:r>
                          <m:d>
                            <m:dPr>
                              <m:ctrlPr>
                                <a:rPr lang="en-GB" sz="1800" i="1">
                                  <a:solidFill>
                                    <a:schemeClr val="bg1"/>
                                  </a:solidFill>
                                  <a:latin typeface="Cambria Math" panose="02040503050406030204" pitchFamily="18" charset="0"/>
                                </a:rPr>
                              </m:ctrlPr>
                            </m:dPr>
                            <m:e>
                              <m:r>
                                <a:rPr lang="de-DE" sz="1800" b="0" i="1" smtClean="0">
                                  <a:solidFill>
                                    <a:schemeClr val="bg1"/>
                                  </a:solidFill>
                                  <a:latin typeface="Cambria Math" panose="02040503050406030204" pitchFamily="18" charset="0"/>
                                </a:rPr>
                                <m:t>𝑠</m:t>
                              </m:r>
                            </m:e>
                          </m:d>
                          <m:r>
                            <a:rPr lang="en-GB"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ea typeface="Cambria Math" panose="02040503050406030204" pitchFamily="18" charset="0"/>
                            </a:rPr>
                            <m:t>𝛾</m:t>
                          </m:r>
                          <m:nary>
                            <m:naryPr>
                              <m:chr m:val="∑"/>
                              <m:supHide m:val="on"/>
                              <m:ctrlPr>
                                <a:rPr lang="en-GB" sz="1800" i="1" smtClean="0">
                                  <a:solidFill>
                                    <a:schemeClr val="bg1"/>
                                  </a:solidFill>
                                  <a:latin typeface="Cambria Math" panose="02040503050406030204" pitchFamily="18" charset="0"/>
                                </a:rPr>
                              </m:ctrlPr>
                            </m:naryPr>
                            <m:sub>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r>
                                <a:rPr lang="de-DE" sz="1800">
                                  <a:solidFill>
                                    <a:schemeClr val="bg1"/>
                                  </a:solidFill>
                                  <a:latin typeface="Cambria Math" panose="02040503050406030204" pitchFamily="18" charset="0"/>
                                </a:rPr>
                                <m:t>∈</m:t>
                              </m:r>
                              <m:r>
                                <m:rPr>
                                  <m:sty m:val="p"/>
                                </m:rPr>
                                <a:rPr lang="de-DE" sz="1800">
                                  <a:solidFill>
                                    <a:schemeClr val="bg1"/>
                                  </a:solidFill>
                                  <a:latin typeface="Cambria Math" panose="02040503050406030204" pitchFamily="18" charset="0"/>
                                </a:rPr>
                                <m:t>dom</m:t>
                              </m:r>
                              <m:d>
                                <m:dPr>
                                  <m:ctrlPr>
                                    <a:rPr lang="de-DE" sz="1800" i="1">
                                      <a:solidFill>
                                        <a:schemeClr val="bg1"/>
                                      </a:solidFill>
                                      <a:latin typeface="Cambria Math" panose="02040503050406030204" pitchFamily="18" charset="0"/>
                                    </a:rPr>
                                  </m:ctrlPr>
                                </m:dPr>
                                <m:e>
                                  <m:r>
                                    <a:rPr lang="de-DE" sz="1800">
                                      <a:solidFill>
                                        <a:schemeClr val="bg1"/>
                                      </a:solidFill>
                                      <a:latin typeface="Cambria Math" panose="02040503050406030204" pitchFamily="18" charset="0"/>
                                    </a:rPr>
                                    <m:t>𝑆</m:t>
                                  </m:r>
                                </m:e>
                              </m:d>
                            </m:sub>
                            <m:sup/>
                            <m:e>
                              <m:r>
                                <a:rPr lang="en-GB" sz="1800">
                                  <a:solidFill>
                                    <a:schemeClr val="bg1"/>
                                  </a:solidFill>
                                  <a:latin typeface="Cambria Math" panose="02040503050406030204" pitchFamily="18" charset="0"/>
                                </a:rPr>
                                <m:t>𝑃</m:t>
                              </m:r>
                              <m:d>
                                <m:dPr>
                                  <m:ctrlPr>
                                    <a:rPr lang="de-DE" sz="1800" i="1">
                                      <a:solidFill>
                                        <a:schemeClr val="bg1"/>
                                      </a:solidFill>
                                      <a:latin typeface="Cambria Math" panose="02040503050406030204" pitchFamily="18" charset="0"/>
                                    </a:rPr>
                                  </m:ctrlPr>
                                </m:dPr>
                                <m:e>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e>
                                <m:e>
                                  <m:r>
                                    <a:rPr lang="de-DE" sz="1800">
                                      <a:solidFill>
                                        <a:schemeClr val="bg1"/>
                                      </a:solidFill>
                                      <a:latin typeface="Cambria Math" panose="02040503050406030204" pitchFamily="18" charset="0"/>
                                    </a:rPr>
                                    <m:t>𝑎</m:t>
                                  </m:r>
                                  <m:r>
                                    <a:rPr lang="de-DE" sz="1800">
                                      <a:solidFill>
                                        <a:schemeClr val="bg1"/>
                                      </a:solidFill>
                                      <a:latin typeface="Cambria Math" panose="02040503050406030204" pitchFamily="18" charset="0"/>
                                    </a:rPr>
                                    <m:t>,</m:t>
                                  </m:r>
                                  <m:r>
                                    <a:rPr lang="de-DE" sz="1800">
                                      <a:solidFill>
                                        <a:schemeClr val="bg1"/>
                                      </a:solidFill>
                                      <a:latin typeface="Cambria Math" panose="02040503050406030204" pitchFamily="18" charset="0"/>
                                    </a:rPr>
                                    <m:t>𝑠</m:t>
                                  </m:r>
                                </m:e>
                              </m:d>
                              <m:r>
                                <a:rPr lang="de-DE" sz="1800" b="0" i="1" smtClean="0">
                                  <a:solidFill>
                                    <a:schemeClr val="bg1"/>
                                  </a:solidFill>
                                  <a:latin typeface="Cambria Math" panose="02040503050406030204" pitchFamily="18" charset="0"/>
                                </a:rPr>
                                <m:t>𝑈</m:t>
                              </m:r>
                              <m:d>
                                <m:dPr>
                                  <m:ctrlPr>
                                    <a:rPr lang="en-GB" sz="1800" i="1">
                                      <a:solidFill>
                                        <a:schemeClr val="bg1"/>
                                      </a:solidFill>
                                      <a:latin typeface="Cambria Math" panose="02040503050406030204" pitchFamily="18" charset="0"/>
                                    </a:rPr>
                                  </m:ctrlPr>
                                </m:dPr>
                                <m:e>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e>
                              </m:d>
                            </m:e>
                          </m:nary>
                        </m:oMath>
                      </m:oMathPara>
                    </a14:m>
                    <a:endParaRPr lang="en-US" sz="1800" i="0" dirty="0">
                      <a:solidFill>
                        <a:schemeClr val="bg1"/>
                      </a:solidFill>
                      <a:latin typeface="Tahoma" charset="0"/>
                    </a:endParaRPr>
                  </a:p>
                  <a:p>
                    <a:r>
                      <a:rPr lang="en-US" sz="1800" i="0" dirty="0">
                        <a:solidFill>
                          <a:schemeClr val="bg1"/>
                        </a:solidFill>
                        <a:latin typeface="Helvetica" pitchFamily="2" charset="0"/>
                      </a:rPr>
                      <a:t>(often a sparse system)</a:t>
                    </a:r>
                  </a:p>
                </p:txBody>
              </p:sp>
            </mc:Choice>
            <mc:Fallback xmlns="">
              <p:sp>
                <p:nvSpPr>
                  <p:cNvPr id="87045" name="Text Box 6"/>
                  <p:cNvSpPr txBox="1">
                    <a:spLocks noRot="1" noChangeAspect="1" noMove="1" noResize="1" noEditPoints="1" noAdjustHandles="1" noChangeArrowheads="1" noChangeShapeType="1" noTextEdit="1"/>
                  </p:cNvSpPr>
                  <p:nvPr/>
                </p:nvSpPr>
                <p:spPr bwMode="auto">
                  <a:xfrm>
                    <a:off x="4655" y="1762"/>
                    <a:ext cx="2668" cy="854"/>
                  </a:xfrm>
                  <a:prstGeom prst="rect">
                    <a:avLst/>
                  </a:prstGeom>
                  <a:blipFill>
                    <a:blip r:embed="rId4"/>
                    <a:stretch>
                      <a:fillRect/>
                    </a:stretch>
                  </a:blipFill>
                  <a:ln>
                    <a:headEnd/>
                    <a:tailEnd/>
                  </a:ln>
                </p:spPr>
                <p:txBody>
                  <a:bodyPr/>
                  <a:lstStyle/>
                  <a:p>
                    <a:r>
                      <a:rPr lang="en-DE">
                        <a:noFill/>
                      </a:rPr>
                      <a:t> </a:t>
                    </a:r>
                  </a:p>
                </p:txBody>
              </p:sp>
            </mc:Fallback>
          </mc:AlternateContent>
          <p:sp>
            <p:nvSpPr>
              <p:cNvPr id="87046" name="Rectangle 7"/>
              <p:cNvSpPr>
                <a:spLocks noChangeArrowheads="1"/>
              </p:cNvSpPr>
              <p:nvPr/>
            </p:nvSpPr>
            <p:spPr bwMode="auto">
              <a:xfrm>
                <a:off x="553" y="2903"/>
                <a:ext cx="3958" cy="288"/>
              </a:xfrm>
              <a:prstGeom prst="rect">
                <a:avLst/>
              </a:prstGeom>
              <a:noFill/>
              <a:ln w="2857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Helvetica" pitchFamily="2" charset="0"/>
                </a:endParaRPr>
              </a:p>
            </p:txBody>
          </p:sp>
        </p:grpSp>
        <p:cxnSp>
          <p:nvCxnSpPr>
            <p:cNvPr id="5" name="Straight Arrow Connector 4">
              <a:extLst>
                <a:ext uri="{FF2B5EF4-FFF2-40B4-BE49-F238E27FC236}">
                  <a16:creationId xmlns:a16="http://schemas.microsoft.com/office/drawing/2014/main" id="{6A08EA23-6B96-D44B-A0FF-103B45DC5E95}"/>
                </a:ext>
              </a:extLst>
            </p:cNvPr>
            <p:cNvCxnSpPr>
              <a:cxnSpLocks/>
              <a:stCxn id="87045" idx="1"/>
              <a:endCxn id="87046" idx="3"/>
            </p:cNvCxnSpPr>
            <p:nvPr/>
          </p:nvCxnSpPr>
          <p:spPr>
            <a:xfrm flipH="1">
              <a:off x="7207255" y="2351632"/>
              <a:ext cx="228600" cy="136207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53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9381-D58C-4C4D-BAF7-2A513B9F0A7E}"/>
              </a:ext>
            </a:extLst>
          </p:cNvPr>
          <p:cNvSpPr>
            <a:spLocks noGrp="1"/>
          </p:cNvSpPr>
          <p:nvPr>
            <p:ph type="title"/>
          </p:nvPr>
        </p:nvSpPr>
        <p:spPr/>
        <p:txBody>
          <a:bodyPr/>
          <a:lstStyle/>
          <a:p>
            <a:r>
              <a:rPr lang="en-GB" dirty="0"/>
              <a:t>Policy Iteration: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23B9DE-33C7-8A48-8408-962BF3FC6AA5}"/>
                  </a:ext>
                </a:extLst>
              </p:cNvPr>
              <p:cNvSpPr>
                <a:spLocks noGrp="1"/>
              </p:cNvSpPr>
              <p:nvPr>
                <p:ph sz="half" idx="1"/>
              </p:nvPr>
            </p:nvSpPr>
            <p:spPr>
              <a:xfrm>
                <a:off x="609603" y="1486892"/>
                <a:ext cx="4202669" cy="3094236"/>
              </a:xfrm>
            </p:spPr>
            <p:txBody>
              <a:bodyPr>
                <a:normAutofit fontScale="77500" lnSpcReduction="20000"/>
              </a:bodyPr>
              <a:lstStyle/>
              <a:p>
                <a:r>
                  <a:rPr lang="en-GB" sz="3100" dirty="0"/>
                  <a:t>Returns a policy </a:t>
                </a:r>
                <a14:m>
                  <m:oMath xmlns:m="http://schemas.openxmlformats.org/officeDocument/2006/math">
                    <m:r>
                      <a:rPr lang="en-GB" sz="3100" i="1">
                        <a:latin typeface="Cambria Math" panose="02040503050406030204" pitchFamily="18" charset="0"/>
                        <a:ea typeface="Cambria Math" panose="02040503050406030204" pitchFamily="18" charset="0"/>
                      </a:rPr>
                      <m:t>𝜋</m:t>
                    </m:r>
                  </m:oMath>
                </a14:m>
                <a:r>
                  <a:rPr lang="en-GB" sz="3100" dirty="0"/>
                  <a:t> that is optimal</a:t>
                </a:r>
              </a:p>
              <a:p>
                <a:pPr lvl="1"/>
                <a:r>
                  <a:rPr lang="en-GB" sz="2800" dirty="0"/>
                  <a:t>Inputs: MDP </a:t>
                </a:r>
                <a14:m>
                  <m:oMath xmlns:m="http://schemas.openxmlformats.org/officeDocument/2006/math">
                    <m:r>
                      <a:rPr lang="de-DE" sz="2800" b="0" i="1" smtClean="0">
                        <a:latin typeface="Cambria Math" panose="02040503050406030204" pitchFamily="18" charset="0"/>
                      </a:rPr>
                      <m:t>𝑚𝑝𝑑</m:t>
                    </m:r>
                  </m:oMath>
                </a14:m>
                <a:endParaRPr lang="en-GB" sz="2800" dirty="0"/>
              </a:p>
              <a:p>
                <a:pPr lvl="2"/>
                <a:r>
                  <a:rPr lang="en-GB" sz="2600" dirty="0"/>
                  <a:t>Set of states </a:t>
                </a:r>
                <a14:m>
                  <m:oMath xmlns:m="http://schemas.openxmlformats.org/officeDocument/2006/math">
                    <m:r>
                      <a:rPr lang="en-GB" sz="2600" i="1" dirty="0" smtClean="0">
                        <a:latin typeface="Cambria Math" panose="02040503050406030204" pitchFamily="18" charset="0"/>
                      </a:rPr>
                      <m:t>𝑆</m:t>
                    </m:r>
                  </m:oMath>
                </a14:m>
                <a:endParaRPr lang="en-GB" sz="2600" dirty="0"/>
              </a:p>
              <a:p>
                <a:pPr lvl="2"/>
                <a:r>
                  <a:rPr lang="en-GB" sz="2600" dirty="0"/>
                  <a:t>For each </a:t>
                </a:r>
                <a14:m>
                  <m:oMath xmlns:m="http://schemas.openxmlformats.org/officeDocument/2006/math">
                    <m:r>
                      <a:rPr lang="de-DE" sz="2600" b="0" i="1" smtClean="0">
                        <a:latin typeface="Cambria Math" panose="02040503050406030204" pitchFamily="18" charset="0"/>
                      </a:rPr>
                      <m:t>𝑠</m:t>
                    </m:r>
                    <m:r>
                      <a:rPr lang="de-DE" sz="2600" b="0" i="1" smtClean="0">
                        <a:latin typeface="Cambria Math" panose="02040503050406030204" pitchFamily="18" charset="0"/>
                      </a:rPr>
                      <m:t>∈</m:t>
                    </m:r>
                    <m:r>
                      <a:rPr lang="de-DE" sz="2600" b="0" i="1" smtClean="0">
                        <a:latin typeface="Cambria Math" panose="02040503050406030204" pitchFamily="18" charset="0"/>
                      </a:rPr>
                      <m:t>𝑆</m:t>
                    </m:r>
                  </m:oMath>
                </a14:m>
                <a:endParaRPr lang="en-GB" sz="2600" dirty="0"/>
              </a:p>
              <a:p>
                <a:pPr lvl="3"/>
                <a:r>
                  <a:rPr lang="en-GB" sz="2300" dirty="0"/>
                  <a:t>Set </a:t>
                </a:r>
                <a14:m>
                  <m:oMath xmlns:m="http://schemas.openxmlformats.org/officeDocument/2006/math">
                    <m:r>
                      <a:rPr lang="en-GB" sz="2300" i="1" dirty="0" smtClean="0">
                        <a:latin typeface="Cambria Math" panose="02040503050406030204" pitchFamily="18" charset="0"/>
                      </a:rPr>
                      <m:t>𝐴</m:t>
                    </m:r>
                    <m:d>
                      <m:dPr>
                        <m:ctrlPr>
                          <a:rPr lang="en-GB" sz="2300" i="1" dirty="0" smtClean="0">
                            <a:latin typeface="Cambria Math" panose="02040503050406030204" pitchFamily="18" charset="0"/>
                          </a:rPr>
                        </m:ctrlPr>
                      </m:dPr>
                      <m:e>
                        <m:r>
                          <a:rPr lang="en-GB" sz="2300" i="1" dirty="0" smtClean="0">
                            <a:latin typeface="Cambria Math" panose="02040503050406030204" pitchFamily="18" charset="0"/>
                          </a:rPr>
                          <m:t>𝑠</m:t>
                        </m:r>
                      </m:e>
                    </m:d>
                  </m:oMath>
                </a14:m>
                <a:r>
                  <a:rPr lang="en-GB" sz="2300" dirty="0"/>
                  <a:t> of applicable actions</a:t>
                </a:r>
              </a:p>
              <a:p>
                <a:pPr lvl="3"/>
                <a:r>
                  <a:rPr lang="en-GB" sz="2300" dirty="0"/>
                  <a:t>Transition model </a:t>
                </a:r>
                <a14:m>
                  <m:oMath xmlns:m="http://schemas.openxmlformats.org/officeDocument/2006/math">
                    <m:r>
                      <a:rPr lang="en-GB" sz="2300" i="1" dirty="0" smtClean="0">
                        <a:latin typeface="Cambria Math" panose="02040503050406030204" pitchFamily="18" charset="0"/>
                      </a:rPr>
                      <m:t>𝑃</m:t>
                    </m:r>
                    <m:d>
                      <m:dPr>
                        <m:ctrlPr>
                          <a:rPr lang="en-GB" sz="2300" i="1" dirty="0" smtClean="0">
                            <a:latin typeface="Cambria Math" panose="02040503050406030204" pitchFamily="18" charset="0"/>
                          </a:rPr>
                        </m:ctrlPr>
                      </m:dPr>
                      <m:e>
                        <m:sSup>
                          <m:sSupPr>
                            <m:ctrlPr>
                              <a:rPr lang="de-DE" sz="2300" b="0" i="1" dirty="0" smtClean="0">
                                <a:latin typeface="Cambria Math" panose="02040503050406030204" pitchFamily="18" charset="0"/>
                              </a:rPr>
                            </m:ctrlPr>
                          </m:sSupPr>
                          <m:e>
                            <m:r>
                              <a:rPr lang="en-GB" sz="2300" i="1" dirty="0" err="1" smtClean="0">
                                <a:latin typeface="Cambria Math" panose="02040503050406030204" pitchFamily="18" charset="0"/>
                              </a:rPr>
                              <m:t>𝑠</m:t>
                            </m:r>
                          </m:e>
                          <m:sup>
                            <m:r>
                              <a:rPr lang="de-DE" sz="2300" b="0" i="1" dirty="0" smtClean="0">
                                <a:latin typeface="Cambria Math" panose="02040503050406030204" pitchFamily="18" charset="0"/>
                              </a:rPr>
                              <m:t>′</m:t>
                            </m:r>
                          </m:sup>
                        </m:sSup>
                      </m:e>
                      <m:e>
                        <m:r>
                          <a:rPr lang="en-GB" sz="2300" i="1" dirty="0" err="1" smtClean="0">
                            <a:latin typeface="Cambria Math" panose="02040503050406030204" pitchFamily="18" charset="0"/>
                          </a:rPr>
                          <m:t>𝑠</m:t>
                        </m:r>
                        <m:r>
                          <a:rPr lang="en-GB" sz="2300" i="1" dirty="0" smtClean="0">
                            <a:latin typeface="Cambria Math" panose="02040503050406030204" pitchFamily="18" charset="0"/>
                          </a:rPr>
                          <m:t>, </m:t>
                        </m:r>
                        <m:r>
                          <a:rPr lang="en-GB" sz="2300" i="1" dirty="0" smtClean="0">
                            <a:latin typeface="Cambria Math" panose="02040503050406030204" pitchFamily="18" charset="0"/>
                          </a:rPr>
                          <m:t>𝑎</m:t>
                        </m:r>
                      </m:e>
                    </m:d>
                  </m:oMath>
                </a14:m>
                <a:r>
                  <a:rPr lang="en-GB" sz="2300" dirty="0"/>
                  <a:t> </a:t>
                </a:r>
              </a:p>
              <a:p>
                <a:pPr lvl="3"/>
                <a:r>
                  <a:rPr lang="en-GB" sz="2300" dirty="0"/>
                  <a:t>Reward function </a:t>
                </a:r>
                <a14:m>
                  <m:oMath xmlns:m="http://schemas.openxmlformats.org/officeDocument/2006/math">
                    <m:r>
                      <a:rPr lang="en-GB" sz="2300" i="1" dirty="0" smtClean="0">
                        <a:latin typeface="Cambria Math" panose="02040503050406030204" pitchFamily="18" charset="0"/>
                      </a:rPr>
                      <m:t>𝑅</m:t>
                    </m:r>
                    <m:r>
                      <a:rPr lang="en-GB" sz="2300" i="1" dirty="0" smtClean="0">
                        <a:latin typeface="Cambria Math" panose="02040503050406030204" pitchFamily="18" charset="0"/>
                      </a:rPr>
                      <m:t>(</m:t>
                    </m:r>
                    <m:r>
                      <a:rPr lang="en-GB" sz="2300" i="1" dirty="0" smtClean="0">
                        <a:latin typeface="Cambria Math" panose="02040503050406030204" pitchFamily="18" charset="0"/>
                      </a:rPr>
                      <m:t>𝑠</m:t>
                    </m:r>
                    <m:r>
                      <a:rPr lang="en-GB" sz="2300" i="1" dirty="0" smtClean="0">
                        <a:latin typeface="Cambria Math" panose="02040503050406030204" pitchFamily="18" charset="0"/>
                      </a:rPr>
                      <m:t>)</m:t>
                    </m:r>
                  </m:oMath>
                </a14:m>
                <a:endParaRPr lang="en-GB" sz="2300" dirty="0"/>
              </a:p>
            </p:txBody>
          </p:sp>
        </mc:Choice>
        <mc:Fallback xmlns="">
          <p:sp>
            <p:nvSpPr>
              <p:cNvPr id="3" name="Content Placeholder 2">
                <a:extLst>
                  <a:ext uri="{FF2B5EF4-FFF2-40B4-BE49-F238E27FC236}">
                    <a16:creationId xmlns:a16="http://schemas.microsoft.com/office/drawing/2014/main" id="{A523B9DE-33C7-8A48-8408-962BF3FC6AA5}"/>
                  </a:ext>
                </a:extLst>
              </p:cNvPr>
              <p:cNvSpPr>
                <a:spLocks noGrp="1" noRot="1" noChangeAspect="1" noMove="1" noResize="1" noEditPoints="1" noAdjustHandles="1" noChangeArrowheads="1" noChangeShapeType="1" noTextEdit="1"/>
              </p:cNvSpPr>
              <p:nvPr>
                <p:ph sz="half" idx="1"/>
              </p:nvPr>
            </p:nvSpPr>
            <p:spPr>
              <a:xfrm>
                <a:off x="609603" y="1486892"/>
                <a:ext cx="4202669" cy="3094236"/>
              </a:xfrm>
              <a:blipFill>
                <a:blip r:embed="rId2"/>
                <a:stretch>
                  <a:fillRect l="-3625" t="-368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4FC212E4-020B-BD83-2B48-B4CD1AB40691}"/>
                  </a:ext>
                </a:extLst>
              </p:cNvPr>
              <p:cNvSpPr>
                <a:spLocks noGrp="1"/>
              </p:cNvSpPr>
              <p:nvPr>
                <p:ph sz="half" idx="2"/>
              </p:nvPr>
            </p:nvSpPr>
            <p:spPr/>
            <p:txBody>
              <a:bodyPr>
                <a:normAutofit fontScale="77500" lnSpcReduction="20000"/>
              </a:bodyPr>
              <a:lstStyle/>
              <a:p>
                <a:endParaRPr lang="en-GB" dirty="0"/>
              </a:p>
              <a:p>
                <a:endParaRPr lang="en-GB" dirty="0"/>
              </a:p>
              <a:p>
                <a:endParaRPr lang="en-GB" dirty="0"/>
              </a:p>
              <a:p>
                <a:endParaRPr lang="en-GB" dirty="0"/>
              </a:p>
              <a:p>
                <a:endParaRPr lang="en-GB" dirty="0"/>
              </a:p>
              <a:p>
                <a:endParaRPr lang="en-GB" dirty="0"/>
              </a:p>
              <a:p>
                <a:endParaRPr lang="en-GB" dirty="0"/>
              </a:p>
              <a:p>
                <a:r>
                  <a:rPr lang="en-GB" dirty="0"/>
                  <a:t>Local variables</a:t>
                </a:r>
              </a:p>
              <a:p>
                <a:pPr lvl="1"/>
                <a14:m>
                  <m:oMath xmlns:m="http://schemas.openxmlformats.org/officeDocument/2006/math">
                    <m:r>
                      <a:rPr lang="en-GB" i="1" dirty="0" smtClean="0">
                        <a:latin typeface="Cambria Math" panose="02040503050406030204" pitchFamily="18" charset="0"/>
                      </a:rPr>
                      <m:t>𝑈</m:t>
                    </m:r>
                  </m:oMath>
                </a14:m>
                <a:r>
                  <a:rPr lang="en-GB" dirty="0"/>
                  <a:t> vectors of utilities for states in </a:t>
                </a:r>
                <a14:m>
                  <m:oMath xmlns:m="http://schemas.openxmlformats.org/officeDocument/2006/math">
                    <m:r>
                      <a:rPr lang="en-GB" i="1" dirty="0">
                        <a:latin typeface="Cambria Math" panose="02040503050406030204" pitchFamily="18" charset="0"/>
                      </a:rPr>
                      <m:t>𝑆</m:t>
                    </m:r>
                  </m:oMath>
                </a14:m>
                <a:r>
                  <a:rPr lang="en-GB" dirty="0"/>
                  <a:t>, initially </a:t>
                </a:r>
                <a14:m>
                  <m:oMath xmlns:m="http://schemas.openxmlformats.org/officeDocument/2006/math">
                    <m:r>
                      <a:rPr lang="de-DE" b="0" i="1" dirty="0" smtClean="0">
                        <a:latin typeface="Cambria Math" panose="02040503050406030204" pitchFamily="18" charset="0"/>
                      </a:rPr>
                      <m:t>0</m:t>
                    </m:r>
                  </m:oMath>
                </a14:m>
                <a:endParaRPr lang="en-GB" dirty="0"/>
              </a:p>
              <a:p>
                <a:pPr lvl="1"/>
                <a14:m>
                  <m:oMath xmlns:m="http://schemas.openxmlformats.org/officeDocument/2006/math">
                    <m:r>
                      <a:rPr lang="en-GB" i="1" dirty="0" smtClean="0">
                        <a:latin typeface="Cambria Math" panose="02040503050406030204" pitchFamily="18" charset="0"/>
                        <a:ea typeface="Cambria Math" panose="02040503050406030204" pitchFamily="18" charset="0"/>
                      </a:rPr>
                      <m:t>𝜋</m:t>
                    </m:r>
                  </m:oMath>
                </a14:m>
                <a:r>
                  <a:rPr lang="en-GB" dirty="0"/>
                  <a:t> a policy vector indexed by state, initially random</a:t>
                </a:r>
              </a:p>
              <a:p>
                <a:endParaRPr lang="en-DE" dirty="0"/>
              </a:p>
            </p:txBody>
          </p:sp>
        </mc:Choice>
        <mc:Fallback xmlns="">
          <p:sp>
            <p:nvSpPr>
              <p:cNvPr id="8" name="Content Placeholder 7">
                <a:extLst>
                  <a:ext uri="{FF2B5EF4-FFF2-40B4-BE49-F238E27FC236}">
                    <a16:creationId xmlns:a16="http://schemas.microsoft.com/office/drawing/2014/main" id="{4FC212E4-020B-BD83-2B48-B4CD1AB40691}"/>
                  </a:ext>
                </a:extLst>
              </p:cNvPr>
              <p:cNvSpPr>
                <a:spLocks noGrp="1" noRot="1" noChangeAspect="1" noMove="1" noResize="1" noEditPoints="1" noAdjustHandles="1" noChangeArrowheads="1" noChangeShapeType="1" noTextEdit="1"/>
              </p:cNvSpPr>
              <p:nvPr>
                <p:ph sz="half" idx="2"/>
              </p:nvPr>
            </p:nvSpPr>
            <p:spPr>
              <a:blipFill>
                <a:blip r:embed="rId3"/>
                <a:stretch>
                  <a:fillRect l="-2558"/>
                </a:stretch>
              </a:blipFill>
            </p:spPr>
            <p:txBody>
              <a:bodyPr/>
              <a:lstStyle/>
              <a:p>
                <a:r>
                  <a:rPr lang="en-DE">
                    <a:noFill/>
                  </a:rPr>
                  <a:t> </a:t>
                </a:r>
              </a:p>
            </p:txBody>
          </p:sp>
        </mc:Fallback>
      </mc:AlternateContent>
      <p:sp>
        <p:nvSpPr>
          <p:cNvPr id="5" name="TextBox 4">
            <a:extLst>
              <a:ext uri="{FF2B5EF4-FFF2-40B4-BE49-F238E27FC236}">
                <a16:creationId xmlns:a16="http://schemas.microsoft.com/office/drawing/2014/main" id="{388020CE-9D72-4042-B01B-B42D96414D4D}"/>
              </a:ext>
            </a:extLst>
          </p:cNvPr>
          <p:cNvSpPr txBox="1"/>
          <p:nvPr/>
        </p:nvSpPr>
        <p:spPr>
          <a:xfrm>
            <a:off x="5015880" y="1486594"/>
            <a:ext cx="7019403" cy="224676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function policy-iteration(</a:t>
            </a:r>
            <a:r>
              <a:rPr lang="en-GB" sz="1400" b="1" i="1" dirty="0" err="1">
                <a:latin typeface="Courier New" panose="02070309020205020404" pitchFamily="49" charset="0"/>
                <a:cs typeface="Courier New" panose="02070309020205020404" pitchFamily="49" charset="0"/>
              </a:rPr>
              <a:t>mdp</a:t>
            </a:r>
            <a:r>
              <a:rPr lang="en-GB" sz="1400" b="1"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repeat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policy-evaluation(𝜋,</a:t>
            </a:r>
            <a:r>
              <a:rPr lang="en-GB" sz="1400" i="1" dirty="0" err="1">
                <a:latin typeface="Courier New" panose="02070309020205020404" pitchFamily="49" charset="0"/>
                <a:cs typeface="Courier New" panose="02070309020205020404" pitchFamily="49" charset="0"/>
              </a:rPr>
              <a:t>U</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mdp</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unchanged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true</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&gt; </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argmax</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dirty="0" err="1">
                <a:latin typeface="Courier New" panose="02070309020205020404" pitchFamily="49" charset="0"/>
                <a:cs typeface="Courier New" panose="02070309020205020404" pitchFamily="49" charset="0"/>
              </a:rPr>
              <a:t>Σ</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unchanged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false</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until</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unchanged</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𝜋</a:t>
            </a:r>
          </a:p>
        </p:txBody>
      </p:sp>
      <p:sp>
        <p:nvSpPr>
          <p:cNvPr id="4" name="Date Placeholder 3">
            <a:extLst>
              <a:ext uri="{FF2B5EF4-FFF2-40B4-BE49-F238E27FC236}">
                <a16:creationId xmlns:a16="http://schemas.microsoft.com/office/drawing/2014/main" id="{CEE2495F-D535-97B3-7C73-8C3F6E9297F2}"/>
              </a:ext>
            </a:extLst>
          </p:cNvPr>
          <p:cNvSpPr>
            <a:spLocks noGrp="1"/>
          </p:cNvSpPr>
          <p:nvPr>
            <p:ph type="dt" sz="half" idx="13"/>
          </p:nvPr>
        </p:nvSpPr>
        <p:spPr/>
        <p:txBody>
          <a:bodyPr/>
          <a:lstStyle/>
          <a:p>
            <a:pPr eaLnBrk="1" hangingPunct="1"/>
            <a:r>
              <a:rPr lang="de-DE"/>
              <a:t>Foundation</a:t>
            </a:r>
            <a:endParaRPr lang="en-GB" dirty="0"/>
          </a:p>
        </p:txBody>
      </p:sp>
      <p:sp>
        <p:nvSpPr>
          <p:cNvPr id="6" name="Footer Placeholder 5">
            <a:extLst>
              <a:ext uri="{FF2B5EF4-FFF2-40B4-BE49-F238E27FC236}">
                <a16:creationId xmlns:a16="http://schemas.microsoft.com/office/drawing/2014/main" id="{5DC0907B-6094-0A2A-91A7-B653171BBAA0}"/>
              </a:ext>
            </a:extLst>
          </p:cNvPr>
          <p:cNvSpPr>
            <a:spLocks noGrp="1"/>
          </p:cNvSpPr>
          <p:nvPr>
            <p:ph type="ftr" sz="quarter" idx="11"/>
          </p:nvPr>
        </p:nvSpPr>
        <p:spPr/>
        <p:txBody>
          <a:bodyPr/>
          <a:lstStyle/>
          <a:p>
            <a:pPr>
              <a:defRPr/>
            </a:pPr>
            <a:r>
              <a:rPr lang="de-DE" altLang="de-DE"/>
              <a:t>Marcel Gehrke</a:t>
            </a:r>
          </a:p>
        </p:txBody>
      </p:sp>
      <p:sp>
        <p:nvSpPr>
          <p:cNvPr id="7" name="Slide Number Placeholder 6">
            <a:extLst>
              <a:ext uri="{FF2B5EF4-FFF2-40B4-BE49-F238E27FC236}">
                <a16:creationId xmlns:a16="http://schemas.microsoft.com/office/drawing/2014/main" id="{3F23C2C8-F9EF-2619-2A96-6DB3C2E11C06}"/>
              </a:ext>
            </a:extLst>
          </p:cNvPr>
          <p:cNvSpPr>
            <a:spLocks noGrp="1"/>
          </p:cNvSpPr>
          <p:nvPr>
            <p:ph type="sldNum" sz="quarter" idx="12"/>
          </p:nvPr>
        </p:nvSpPr>
        <p:spPr/>
        <p:txBody>
          <a:bodyPr/>
          <a:lstStyle/>
          <a:p>
            <a:fld id="{64B4E222-6F86-BD49-9814-DB2FFE58B7CC}" type="slidenum">
              <a:rPr lang="de-DE" altLang="de-DE" smtClean="0"/>
              <a:pPr/>
              <a:t>43</a:t>
            </a:fld>
            <a:endParaRPr lang="de-DE" altLang="de-DE"/>
          </a:p>
        </p:txBody>
      </p:sp>
    </p:spTree>
    <p:extLst>
      <p:ext uri="{BB962C8B-B14F-4D97-AF65-F5344CB8AC3E}">
        <p14:creationId xmlns:p14="http://schemas.microsoft.com/office/powerpoint/2010/main" val="1234368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dirty="0"/>
              <a:t>Policy Evaluation</a:t>
            </a:r>
          </a:p>
        </p:txBody>
      </p:sp>
      <p:sp>
        <p:nvSpPr>
          <p:cNvPr id="3" name="Footer Placeholder 2">
            <a:extLst>
              <a:ext uri="{FF2B5EF4-FFF2-40B4-BE49-F238E27FC236}">
                <a16:creationId xmlns:a16="http://schemas.microsoft.com/office/drawing/2014/main" id="{97A948D8-DD09-52FC-1E6B-850B299877EE}"/>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FEAF0E48-ACC4-134A-5BD9-C676ABA534A9}"/>
              </a:ext>
            </a:extLst>
          </p:cNvPr>
          <p:cNvSpPr>
            <a:spLocks noGrp="1"/>
          </p:cNvSpPr>
          <p:nvPr>
            <p:ph type="sldNum" sz="quarter" idx="11"/>
          </p:nvPr>
        </p:nvSpPr>
        <p:spPr/>
        <p:txBody>
          <a:bodyPr/>
          <a:lstStyle/>
          <a:p>
            <a:fld id="{67C9959E-8E6B-B04C-9955-EA096F41CA7A}" type="slidenum">
              <a:rPr lang="en-GB" smtClean="0"/>
              <a:t>44</a:t>
            </a:fld>
            <a:endParaRPr lang="en-GB"/>
          </a:p>
        </p:txBody>
      </p:sp>
      <p:sp>
        <p:nvSpPr>
          <p:cNvPr id="2" name="Date Placeholder 1">
            <a:extLst>
              <a:ext uri="{FF2B5EF4-FFF2-40B4-BE49-F238E27FC236}">
                <a16:creationId xmlns:a16="http://schemas.microsoft.com/office/drawing/2014/main" id="{50694ECD-41FC-F40D-73C7-BC5981C7BBDF}"/>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87042" name="Rectangle 3"/>
              <p:cNvSpPr>
                <a:spLocks noGrp="1" noChangeArrowheads="1"/>
              </p:cNvSpPr>
              <p:nvPr>
                <p:ph type="body" sz="quarter" idx="13"/>
              </p:nvPr>
            </p:nvSpPr>
            <p:spPr/>
            <p:txBody>
              <a:bodyPr>
                <a:normAutofit fontScale="92500"/>
              </a:bodyPr>
              <a:lstStyle/>
              <a:p>
                <a:r>
                  <a:rPr lang="en-GB" dirty="0"/>
                  <a:t>Compute the utility of each state for </a:t>
                </a:r>
                <a14:m>
                  <m:oMath xmlns:m="http://schemas.openxmlformats.org/officeDocument/2006/math">
                    <m:r>
                      <a:rPr lang="en-GB" i="1">
                        <a:latin typeface="Cambria Math" panose="02040503050406030204" pitchFamily="18" charset="0"/>
                        <a:ea typeface="Cambria Math" panose="02040503050406030204" pitchFamily="18" charset="0"/>
                      </a:rPr>
                      <m:t>𝜋</m:t>
                    </m:r>
                  </m:oMath>
                </a14:m>
                <a:endParaRPr lang="en-GB" i="1" dirty="0">
                  <a:latin typeface="Cambria Math" panose="02040503050406030204" pitchFamily="18" charset="0"/>
                  <a:ea typeface="Cambria Math" panose="02040503050406030204" pitchFamily="18" charset="0"/>
                </a:endParaRPr>
              </a:p>
              <a:p>
                <a:pPr lvl="1"/>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a14:m>
                <a:endParaRPr lang="en-GB" dirty="0"/>
              </a:p>
              <a:p>
                <a:r>
                  <a:rPr lang="en-GB" dirty="0"/>
                  <a:t>Complexity of policy evaluation: </a:t>
                </a:r>
                <a14:m>
                  <m:oMath xmlns:m="http://schemas.openxmlformats.org/officeDocument/2006/math">
                    <m:r>
                      <a:rPr lang="en-GB" i="1">
                        <a:latin typeface="Cambria Math" panose="02040503050406030204" pitchFamily="18" charset="0"/>
                      </a:rPr>
                      <m:t>𝑂</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𝑛</m:t>
                            </m:r>
                          </m:e>
                          <m:sup>
                            <m:r>
                              <a:rPr lang="en-GB" i="1">
                                <a:latin typeface="Cambria Math" panose="02040503050406030204" pitchFamily="18" charset="0"/>
                              </a:rPr>
                              <m:t>3</m:t>
                            </m:r>
                          </m:sup>
                        </m:sSup>
                      </m:e>
                    </m:d>
                  </m:oMath>
                </a14:m>
                <a:r>
                  <a:rPr lang="en-GB" dirty="0"/>
                  <a:t>, </a:t>
                </a:r>
                <a14:m>
                  <m:oMath xmlns:m="http://schemas.openxmlformats.org/officeDocument/2006/math">
                    <m:r>
                      <a:rPr lang="de-DE" b="0" i="1" smtClean="0">
                        <a:latin typeface="Cambria Math" panose="02040503050406030204" pitchFamily="18" charset="0"/>
                      </a:rPr>
                      <m:t>𝑛</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e>
                    </m:d>
                  </m:oMath>
                </a14:m>
                <a:endParaRPr lang="en-GB" dirty="0"/>
              </a:p>
              <a:p>
                <a:pPr lvl="1"/>
                <a:r>
                  <a:rPr lang="en-GB" dirty="0"/>
                  <a:t>F</a:t>
                </a:r>
                <a:r>
                  <a:rPr lang="en-GB" dirty="0">
                    <a:ea typeface="Cambria Math" panose="02040503050406030204" pitchFamily="18" charset="0"/>
                  </a:rPr>
                  <a:t>or </a:t>
                </a:r>
                <a14:m>
                  <m:oMath xmlns:m="http://schemas.openxmlformats.org/officeDocument/2006/math">
                    <m:r>
                      <a:rPr lang="en-GB" i="1">
                        <a:latin typeface="Cambria Math" panose="02040503050406030204" pitchFamily="18" charset="0"/>
                        <a:ea typeface="Cambria Math" panose="02040503050406030204" pitchFamily="18" charset="0"/>
                      </a:rPr>
                      <m:t>𝑛</m:t>
                    </m:r>
                  </m:oMath>
                </a14:m>
                <a:r>
                  <a:rPr lang="en-GB" dirty="0">
                    <a:ea typeface="Cambria Math" panose="02040503050406030204" pitchFamily="18" charset="0"/>
                  </a:rPr>
                  <a:t> states, </a:t>
                </a:r>
                <a14:m>
                  <m:oMath xmlns:m="http://schemas.openxmlformats.org/officeDocument/2006/math">
                    <m:r>
                      <a:rPr lang="en-GB" i="1">
                        <a:latin typeface="Cambria Math" panose="02040503050406030204" pitchFamily="18" charset="0"/>
                        <a:ea typeface="Cambria Math" panose="02040503050406030204" pitchFamily="18" charset="0"/>
                      </a:rPr>
                      <m:t>𝑛</m:t>
                    </m:r>
                  </m:oMath>
                </a14:m>
                <a:r>
                  <a:rPr lang="en-GB" dirty="0">
                    <a:ea typeface="Cambria Math" panose="02040503050406030204" pitchFamily="18" charset="0"/>
                  </a:rPr>
                  <a:t> linear equations with </a:t>
                </a:r>
                <a14:m>
                  <m:oMath xmlns:m="http://schemas.openxmlformats.org/officeDocument/2006/math">
                    <m:r>
                      <a:rPr lang="en-GB" i="1">
                        <a:latin typeface="Cambria Math" panose="02040503050406030204" pitchFamily="18" charset="0"/>
                        <a:ea typeface="Cambria Math" panose="02040503050406030204" pitchFamily="18" charset="0"/>
                      </a:rPr>
                      <m:t>𝑛</m:t>
                    </m:r>
                  </m:oMath>
                </a14:m>
                <a:r>
                  <a:rPr lang="en-GB" dirty="0">
                    <a:ea typeface="Cambria Math" panose="02040503050406030204" pitchFamily="18" charset="0"/>
                  </a:rPr>
                  <a:t> unknowns</a:t>
                </a:r>
                <a:endParaRPr lang="en-GB" dirty="0"/>
              </a:p>
              <a:p>
                <a:pPr lvl="1"/>
                <a:r>
                  <a:rPr lang="en-GB" dirty="0"/>
                  <a:t>Prohibitive for large </a:t>
                </a:r>
                <a14:m>
                  <m:oMath xmlns:m="http://schemas.openxmlformats.org/officeDocument/2006/math">
                    <m:r>
                      <a:rPr lang="en-GB" i="1">
                        <a:latin typeface="Cambria Math" panose="02040503050406030204" pitchFamily="18" charset="0"/>
                        <a:ea typeface="Cambria Math" panose="02040503050406030204" pitchFamily="18" charset="0"/>
                      </a:rPr>
                      <m:t>𝑛</m:t>
                    </m:r>
                  </m:oMath>
                </a14:m>
                <a:endParaRPr lang="en-GB" dirty="0"/>
              </a:p>
              <a:p>
                <a:r>
                  <a:rPr lang="en-GB" dirty="0"/>
                  <a:t>Approximation of utilities</a:t>
                </a:r>
              </a:p>
              <a:p>
                <a:pPr lvl="1"/>
                <a:r>
                  <a:rPr lang="en-GB" dirty="0"/>
                  <a:t>Perform </a:t>
                </a:r>
                <a14:m>
                  <m:oMath xmlns:m="http://schemas.openxmlformats.org/officeDocument/2006/math">
                    <m:r>
                      <a:rPr lang="en-GB" i="1" dirty="0">
                        <a:latin typeface="Cambria Math" panose="02040503050406030204" pitchFamily="18" charset="0"/>
                      </a:rPr>
                      <m:t>𝑘</m:t>
                    </m:r>
                  </m:oMath>
                </a14:m>
                <a:r>
                  <a:rPr lang="en-GB" dirty="0"/>
                  <a:t> value iteration steps with fixed policy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oMath>
                </a14:m>
                <a:r>
                  <a:rPr lang="en-GB" dirty="0"/>
                  <a:t>, return utilities</a:t>
                </a:r>
              </a:p>
              <a:p>
                <a:pPr lvl="2"/>
                <a:r>
                  <a:rPr lang="en-GB" dirty="0"/>
                  <a:t>Simplified Bellman update: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r>
                              <a:rPr lang="de-DE" b="0" i="1" smtClean="0">
                                <a:latin typeface="Cambria Math" panose="02040503050406030204" pitchFamily="18" charset="0"/>
                              </a:rPr>
                              <m:t>+1</m:t>
                            </m:r>
                          </m:e>
                        </m:d>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a14:m>
                <a:endParaRPr lang="en-GB" dirty="0"/>
              </a:p>
              <a:p>
                <a:pPr lvl="1"/>
                <a:r>
                  <a:rPr lang="en-GB" dirty="0"/>
                  <a:t>Asynchronous policy iteration (next slide)</a:t>
                </a:r>
              </a:p>
              <a:p>
                <a:pPr lvl="2"/>
                <a:r>
                  <a:rPr lang="en-GB" dirty="0"/>
                  <a:t>Pick any subset of states</a:t>
                </a:r>
              </a:p>
            </p:txBody>
          </p:sp>
        </mc:Choice>
        <mc:Fallback xmlns="">
          <p:sp>
            <p:nvSpPr>
              <p:cNvPr id="87042" name="Rectangle 3"/>
              <p:cNvSpPr>
                <a:spLocks noGrp="1" noRot="1" noChangeAspect="1" noMove="1" noResize="1" noEditPoints="1" noAdjustHandles="1" noChangeArrowheads="1" noChangeShapeType="1" noTextEdit="1"/>
              </p:cNvSpPr>
              <p:nvPr>
                <p:ph type="body" sz="quarter" idx="13"/>
              </p:nvPr>
            </p:nvSpPr>
            <p:spPr>
              <a:blipFill>
                <a:blip r:embed="rId3"/>
                <a:stretch>
                  <a:fillRect l="-1257" t="-1934"/>
                </a:stretch>
              </a:blipFill>
            </p:spPr>
            <p:txBody>
              <a:bodyPr/>
              <a:lstStyle/>
              <a:p>
                <a:r>
                  <a:rPr lang="en-DE">
                    <a:noFill/>
                  </a:rPr>
                  <a:t> </a:t>
                </a:r>
              </a:p>
            </p:txBody>
          </p:sp>
        </mc:Fallback>
      </mc:AlternateContent>
      <p:sp>
        <p:nvSpPr>
          <p:cNvPr id="87043" name="Text Box 4"/>
          <p:cNvSpPr txBox="1">
            <a:spLocks noChangeArrowheads="1"/>
          </p:cNvSpPr>
          <p:nvPr/>
        </p:nvSpPr>
        <p:spPr bwMode="auto">
          <a:xfrm>
            <a:off x="2955925" y="52911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spTree>
    <p:extLst>
      <p:ext uri="{BB962C8B-B14F-4D97-AF65-F5344CB8AC3E}">
        <p14:creationId xmlns:p14="http://schemas.microsoft.com/office/powerpoint/2010/main" val="15895692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dirty="0"/>
              <a:t>Asynchronous Policy Iteration</a:t>
            </a:r>
          </a:p>
        </p:txBody>
      </p:sp>
      <p:sp>
        <p:nvSpPr>
          <p:cNvPr id="3" name="Footer Placeholder 2">
            <a:extLst>
              <a:ext uri="{FF2B5EF4-FFF2-40B4-BE49-F238E27FC236}">
                <a16:creationId xmlns:a16="http://schemas.microsoft.com/office/drawing/2014/main" id="{E7B58226-5CFB-7FBE-8925-0708134165F5}"/>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619560D4-512F-C719-FF80-1EE51DF4B7FB}"/>
              </a:ext>
            </a:extLst>
          </p:cNvPr>
          <p:cNvSpPr>
            <a:spLocks noGrp="1"/>
          </p:cNvSpPr>
          <p:nvPr>
            <p:ph type="sldNum" sz="quarter" idx="11"/>
          </p:nvPr>
        </p:nvSpPr>
        <p:spPr/>
        <p:txBody>
          <a:bodyPr/>
          <a:lstStyle/>
          <a:p>
            <a:fld id="{67C9959E-8E6B-B04C-9955-EA096F41CA7A}" type="slidenum">
              <a:rPr lang="en-GB" smtClean="0"/>
              <a:t>45</a:t>
            </a:fld>
            <a:endParaRPr lang="en-GB"/>
          </a:p>
        </p:txBody>
      </p:sp>
      <p:sp>
        <p:nvSpPr>
          <p:cNvPr id="2" name="Date Placeholder 1">
            <a:extLst>
              <a:ext uri="{FF2B5EF4-FFF2-40B4-BE49-F238E27FC236}">
                <a16:creationId xmlns:a16="http://schemas.microsoft.com/office/drawing/2014/main" id="{2872D736-2F6E-0579-7DF6-CACEA68CA827}"/>
              </a:ext>
            </a:extLst>
          </p:cNvPr>
          <p:cNvSpPr>
            <a:spLocks noGrp="1"/>
          </p:cNvSpPr>
          <p:nvPr>
            <p:ph type="dt" sz="half" idx="12"/>
          </p:nvPr>
        </p:nvSpPr>
        <p:spPr/>
        <p:txBody>
          <a:bodyPr/>
          <a:lstStyle/>
          <a:p>
            <a:r>
              <a:rPr lang="de-DE"/>
              <a:t>Foundation</a:t>
            </a:r>
            <a:endParaRPr lang="de-DE" dirty="0"/>
          </a:p>
        </p:txBody>
      </p:sp>
      <p:sp>
        <p:nvSpPr>
          <p:cNvPr id="87042" name="Rectangle 3"/>
          <p:cNvSpPr>
            <a:spLocks noGrp="1" noChangeArrowheads="1"/>
          </p:cNvSpPr>
          <p:nvPr>
            <p:ph type="body" sz="quarter" idx="13"/>
          </p:nvPr>
        </p:nvSpPr>
        <p:spPr/>
        <p:txBody>
          <a:bodyPr>
            <a:normAutofit lnSpcReduction="10000"/>
          </a:bodyPr>
          <a:lstStyle/>
          <a:p>
            <a:r>
              <a:rPr lang="en-GB" dirty="0"/>
              <a:t>Further approximation of policy iteration</a:t>
            </a:r>
          </a:p>
          <a:p>
            <a:pPr lvl="1"/>
            <a:r>
              <a:rPr lang="en-GB" dirty="0"/>
              <a:t>Pick any subset of states and do one of the following </a:t>
            </a:r>
          </a:p>
          <a:p>
            <a:pPr lvl="2"/>
            <a:r>
              <a:rPr lang="en-GB" dirty="0"/>
              <a:t>Update utilities </a:t>
            </a:r>
          </a:p>
          <a:p>
            <a:pPr lvl="3"/>
            <a:r>
              <a:rPr lang="en-GB" dirty="0"/>
              <a:t>Using simplified value iteration as described on previous slide</a:t>
            </a:r>
          </a:p>
          <a:p>
            <a:pPr lvl="2"/>
            <a:r>
              <a:rPr lang="en-GB" dirty="0"/>
              <a:t>Update the policy </a:t>
            </a:r>
          </a:p>
          <a:p>
            <a:pPr lvl="3"/>
            <a:r>
              <a:rPr lang="en-GB" dirty="0"/>
              <a:t>Policy improvement as before</a:t>
            </a:r>
          </a:p>
          <a:p>
            <a:r>
              <a:rPr lang="en-GB" dirty="0"/>
              <a:t>Is not guaranteed to converge to an optimal policy</a:t>
            </a:r>
          </a:p>
          <a:p>
            <a:pPr lvl="1"/>
            <a:r>
              <a:rPr lang="en-GB" dirty="0"/>
              <a:t>Possible if each state is still visited infinitely often, knowledge about unimportant states, etc.</a:t>
            </a:r>
          </a:p>
          <a:p>
            <a:r>
              <a:rPr lang="en-GB" dirty="0"/>
              <a:t>Freedom to work on any states allows for design of domain-specific heuristics</a:t>
            </a:r>
          </a:p>
          <a:p>
            <a:pPr lvl="1"/>
            <a:r>
              <a:rPr lang="en-GB" dirty="0"/>
              <a:t>Update states that are likely to be reached by a good policy</a:t>
            </a:r>
          </a:p>
          <a:p>
            <a:pPr lvl="1"/>
            <a:endParaRPr lang="en-GB" dirty="0"/>
          </a:p>
        </p:txBody>
      </p:sp>
      <p:sp>
        <p:nvSpPr>
          <p:cNvPr id="87043" name="Text Box 4"/>
          <p:cNvSpPr txBox="1">
            <a:spLocks noChangeArrowheads="1"/>
          </p:cNvSpPr>
          <p:nvPr/>
        </p:nvSpPr>
        <p:spPr bwMode="auto">
          <a:xfrm>
            <a:off x="2955925" y="52911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spTree>
    <p:extLst>
      <p:ext uri="{BB962C8B-B14F-4D97-AF65-F5344CB8AC3E}">
        <p14:creationId xmlns:p14="http://schemas.microsoft.com/office/powerpoint/2010/main" val="472116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7F02B-71D7-E949-A8CA-FA9E1F34C5E0}"/>
              </a:ext>
            </a:extLst>
          </p:cNvPr>
          <p:cNvSpPr>
            <a:spLocks noGrp="1"/>
          </p:cNvSpPr>
          <p:nvPr>
            <p:ph type="title"/>
          </p:nvPr>
        </p:nvSpPr>
        <p:spPr/>
        <p:txBody>
          <a:bodyPr/>
          <a:lstStyle/>
          <a:p>
            <a:r>
              <a:rPr lang="en-GB" dirty="0"/>
              <a:t>Intermediate Summary</a:t>
            </a:r>
          </a:p>
        </p:txBody>
      </p:sp>
      <p:sp>
        <p:nvSpPr>
          <p:cNvPr id="5" name="Footer Placeholder 4">
            <a:extLst>
              <a:ext uri="{FF2B5EF4-FFF2-40B4-BE49-F238E27FC236}">
                <a16:creationId xmlns:a16="http://schemas.microsoft.com/office/drawing/2014/main" id="{3B557D35-2808-6181-A515-142BFE9CF756}"/>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E1BB1E56-E26A-2FEA-1E4A-3819304ED50F}"/>
              </a:ext>
            </a:extLst>
          </p:cNvPr>
          <p:cNvSpPr>
            <a:spLocks noGrp="1"/>
          </p:cNvSpPr>
          <p:nvPr>
            <p:ph type="sldNum" sz="quarter" idx="11"/>
          </p:nvPr>
        </p:nvSpPr>
        <p:spPr/>
        <p:txBody>
          <a:bodyPr/>
          <a:lstStyle/>
          <a:p>
            <a:fld id="{67C9959E-8E6B-B04C-9955-EA096F41CA7A}" type="slidenum">
              <a:rPr lang="en-GB" smtClean="0"/>
              <a:t>46</a:t>
            </a:fld>
            <a:endParaRPr lang="en-GB"/>
          </a:p>
        </p:txBody>
      </p:sp>
      <p:sp>
        <p:nvSpPr>
          <p:cNvPr id="4" name="Date Placeholder 3">
            <a:extLst>
              <a:ext uri="{FF2B5EF4-FFF2-40B4-BE49-F238E27FC236}">
                <a16:creationId xmlns:a16="http://schemas.microsoft.com/office/drawing/2014/main" id="{A3F7B7FF-57BE-D02E-D8B9-1AC9E3C0F817}"/>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CBF48B34-59B4-564C-A0DD-4698836B72CD}"/>
              </a:ext>
            </a:extLst>
          </p:cNvPr>
          <p:cNvSpPr>
            <a:spLocks noGrp="1"/>
          </p:cNvSpPr>
          <p:nvPr>
            <p:ph type="body" sz="quarter" idx="13"/>
          </p:nvPr>
        </p:nvSpPr>
        <p:spPr/>
        <p:txBody>
          <a:bodyPr/>
          <a:lstStyle/>
          <a:p>
            <a:r>
              <a:rPr lang="en-GB" dirty="0"/>
              <a:t>MDP</a:t>
            </a:r>
          </a:p>
          <a:p>
            <a:pPr lvl="1"/>
            <a:r>
              <a:rPr lang="en-GB" dirty="0"/>
              <a:t>Markov property</a:t>
            </a:r>
          </a:p>
          <a:p>
            <a:pPr lvl="2"/>
            <a:r>
              <a:rPr lang="en-GB" dirty="0"/>
              <a:t>Current state depends only on previous state</a:t>
            </a:r>
          </a:p>
          <a:p>
            <a:pPr lvl="1"/>
            <a:r>
              <a:rPr lang="en-GB" dirty="0"/>
              <a:t>Sequence of actions, history, policy</a:t>
            </a:r>
          </a:p>
          <a:p>
            <a:pPr lvl="2"/>
            <a:r>
              <a:rPr lang="en-GB" dirty="0"/>
              <a:t>Sequence of actions may yield multiple histories, i.e., sequences of states, with a utility</a:t>
            </a:r>
          </a:p>
          <a:p>
            <a:pPr lvl="2"/>
            <a:r>
              <a:rPr lang="en-GB" dirty="0"/>
              <a:t>Policy: complete mapping of states to actions</a:t>
            </a:r>
          </a:p>
          <a:p>
            <a:pPr lvl="2"/>
            <a:r>
              <a:rPr lang="en-GB" dirty="0"/>
              <a:t>Optimal policy: policy with maximum expected utility</a:t>
            </a:r>
          </a:p>
          <a:p>
            <a:pPr lvl="1"/>
            <a:r>
              <a:rPr lang="en-GB" dirty="0"/>
              <a:t>Value iteration, policy iteration</a:t>
            </a:r>
          </a:p>
          <a:p>
            <a:pPr lvl="2"/>
            <a:r>
              <a:rPr lang="en-GB" dirty="0"/>
              <a:t>Algorithms for calculating an optimal policy for an MDP</a:t>
            </a:r>
          </a:p>
          <a:p>
            <a:endParaRPr lang="en-GB" dirty="0"/>
          </a:p>
        </p:txBody>
      </p:sp>
    </p:spTree>
    <p:extLst>
      <p:ext uri="{BB962C8B-B14F-4D97-AF65-F5344CB8AC3E}">
        <p14:creationId xmlns:p14="http://schemas.microsoft.com/office/powerpoint/2010/main" val="29025807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 Decision Making – Foundations </a:t>
            </a:r>
          </a:p>
        </p:txBody>
      </p:sp>
      <p:sp>
        <p:nvSpPr>
          <p:cNvPr id="5" name="Footer Placeholder 4">
            <a:extLst>
              <a:ext uri="{FF2B5EF4-FFF2-40B4-BE49-F238E27FC236}">
                <a16:creationId xmlns:a16="http://schemas.microsoft.com/office/drawing/2014/main" id="{7E08C8FC-F2DE-90A7-5F35-7B42FA0164E9}"/>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984D2EB4-A3AD-F7E3-BAAA-AC57B1CD3006}"/>
              </a:ext>
            </a:extLst>
          </p:cNvPr>
          <p:cNvSpPr>
            <a:spLocks noGrp="1"/>
          </p:cNvSpPr>
          <p:nvPr>
            <p:ph type="sldNum" sz="quarter" idx="11"/>
          </p:nvPr>
        </p:nvSpPr>
        <p:spPr/>
        <p:txBody>
          <a:bodyPr/>
          <a:lstStyle/>
          <a:p>
            <a:fld id="{67C9959E-8E6B-B04C-9955-EA096F41CA7A}" type="slidenum">
              <a:rPr lang="en-GB" smtClean="0"/>
              <a:t>47</a:t>
            </a:fld>
            <a:endParaRPr lang="en-GB"/>
          </a:p>
        </p:txBody>
      </p:sp>
      <p:sp>
        <p:nvSpPr>
          <p:cNvPr id="4" name="Date Placeholder 3">
            <a:extLst>
              <a:ext uri="{FF2B5EF4-FFF2-40B4-BE49-F238E27FC236}">
                <a16:creationId xmlns:a16="http://schemas.microsoft.com/office/drawing/2014/main" id="{AF7BF82A-1123-87F6-7E3D-090732C6AA84}"/>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type="body" sz="quarter" idx="13"/>
          </p:nvPr>
        </p:nvSpPr>
        <p:spPr/>
        <p:txBody>
          <a:bodyPr>
            <a:normAutofit/>
          </a:bodyPr>
          <a:lstStyle/>
          <a:p>
            <a:pPr marL="0" indent="0">
              <a:buNone/>
            </a:pPr>
            <a:r>
              <a:rPr lang="en-GB" i="1" dirty="0"/>
              <a:t>Utility Theory</a:t>
            </a:r>
          </a:p>
          <a:p>
            <a:pPr lvl="1"/>
            <a:r>
              <a:rPr lang="en-GB" dirty="0"/>
              <a:t>Preferences</a:t>
            </a:r>
          </a:p>
          <a:p>
            <a:pPr lvl="1"/>
            <a:r>
              <a:rPr lang="en-GB" dirty="0"/>
              <a:t>Utilities</a:t>
            </a:r>
          </a:p>
          <a:p>
            <a:pPr lvl="1"/>
            <a:r>
              <a:rPr lang="en-GB" dirty="0"/>
              <a:t>Preference structure</a:t>
            </a:r>
          </a:p>
          <a:p>
            <a:pPr marL="0" indent="0">
              <a:buNone/>
            </a:pPr>
            <a:r>
              <a:rPr lang="en-GB" i="1" dirty="0"/>
              <a:t>Markov Decision Process / Problem (MDP)</a:t>
            </a:r>
          </a:p>
          <a:p>
            <a:pPr lvl="1"/>
            <a:r>
              <a:rPr lang="en-GB" dirty="0"/>
              <a:t>Sequence of actions, history, policy</a:t>
            </a:r>
          </a:p>
          <a:p>
            <a:pPr lvl="1"/>
            <a:r>
              <a:rPr lang="en-GB" dirty="0"/>
              <a:t>Value iteration, policy iteration</a:t>
            </a:r>
          </a:p>
          <a:p>
            <a:pPr marL="0" indent="0">
              <a:buNone/>
            </a:pPr>
            <a:r>
              <a:rPr lang="en-GB" b="1" i="1" dirty="0">
                <a:solidFill>
                  <a:schemeClr val="accent1"/>
                </a:solidFill>
              </a:rPr>
              <a:t>Reinforcement Learning (RL)</a:t>
            </a:r>
          </a:p>
          <a:p>
            <a:pPr lvl="1"/>
            <a:r>
              <a:rPr lang="en-GB" dirty="0">
                <a:solidFill>
                  <a:schemeClr val="accent1"/>
                </a:solidFill>
              </a:rPr>
              <a:t>Passive and active, model-free and model-based RL</a:t>
            </a:r>
          </a:p>
          <a:p>
            <a:pPr lvl="1"/>
            <a:r>
              <a:rPr lang="en-GB" dirty="0">
                <a:solidFill>
                  <a:schemeClr val="accent1"/>
                </a:solidFill>
              </a:rPr>
              <a:t>Multi-armed bandit</a:t>
            </a:r>
          </a:p>
          <a:p>
            <a:pPr lvl="1"/>
            <a:endParaRPr lang="en-GB" dirty="0"/>
          </a:p>
          <a:p>
            <a:pPr lvl="1"/>
            <a:endParaRPr lang="en-GB" dirty="0"/>
          </a:p>
        </p:txBody>
      </p:sp>
    </p:spTree>
    <p:extLst>
      <p:ext uri="{BB962C8B-B14F-4D97-AF65-F5344CB8AC3E}">
        <p14:creationId xmlns:p14="http://schemas.microsoft.com/office/powerpoint/2010/main" val="14373123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E2EA-B8F0-7142-8AC6-519CAAE75034}"/>
              </a:ext>
            </a:extLst>
          </p:cNvPr>
          <p:cNvSpPr>
            <a:spLocks noGrp="1"/>
          </p:cNvSpPr>
          <p:nvPr>
            <p:ph type="title"/>
          </p:nvPr>
        </p:nvSpPr>
        <p:spPr/>
        <p:txBody>
          <a:bodyPr>
            <a:normAutofit/>
          </a:bodyPr>
          <a:lstStyle/>
          <a:p>
            <a:r>
              <a:rPr lang="en-GB" dirty="0"/>
              <a:t>Acting as Reinforcement Learning (RL)</a:t>
            </a:r>
          </a:p>
        </p:txBody>
      </p:sp>
      <p:sp>
        <p:nvSpPr>
          <p:cNvPr id="5" name="Footer Placeholder 4">
            <a:extLst>
              <a:ext uri="{FF2B5EF4-FFF2-40B4-BE49-F238E27FC236}">
                <a16:creationId xmlns:a16="http://schemas.microsoft.com/office/drawing/2014/main" id="{9B6C80B5-3303-7AD7-55FF-0C9801F95ED4}"/>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E0CB7670-EB49-6DDA-E7C4-C01DBAA80872}"/>
              </a:ext>
            </a:extLst>
          </p:cNvPr>
          <p:cNvSpPr>
            <a:spLocks noGrp="1"/>
          </p:cNvSpPr>
          <p:nvPr>
            <p:ph type="sldNum" sz="quarter" idx="11"/>
          </p:nvPr>
        </p:nvSpPr>
        <p:spPr/>
        <p:txBody>
          <a:bodyPr/>
          <a:lstStyle/>
          <a:p>
            <a:fld id="{67C9959E-8E6B-B04C-9955-EA096F41CA7A}" type="slidenum">
              <a:rPr lang="en-GB" smtClean="0"/>
              <a:t>48</a:t>
            </a:fld>
            <a:endParaRPr lang="en-GB"/>
          </a:p>
        </p:txBody>
      </p:sp>
      <p:sp>
        <p:nvSpPr>
          <p:cNvPr id="4" name="Date Placeholder 3">
            <a:extLst>
              <a:ext uri="{FF2B5EF4-FFF2-40B4-BE49-F238E27FC236}">
                <a16:creationId xmlns:a16="http://schemas.microsoft.com/office/drawing/2014/main" id="{0D9359CF-E55F-4DDF-E3C9-4861AC6C69CB}"/>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1390378A-89CF-2D41-985E-5C6D64AE0FA1}"/>
              </a:ext>
            </a:extLst>
          </p:cNvPr>
          <p:cNvSpPr>
            <a:spLocks noGrp="1"/>
          </p:cNvSpPr>
          <p:nvPr>
            <p:ph type="body" sz="quarter" idx="13"/>
          </p:nvPr>
        </p:nvSpPr>
        <p:spPr>
          <a:xfrm>
            <a:off x="0" y="1293006"/>
            <a:ext cx="12288688" cy="4584266"/>
          </a:xfrm>
        </p:spPr>
        <p:txBody>
          <a:bodyPr/>
          <a:lstStyle/>
          <a:p>
            <a:r>
              <a:rPr lang="en-GB" dirty="0"/>
              <a:t>Agent, placed in an environment, must learn to act optimally in it</a:t>
            </a:r>
          </a:p>
          <a:p>
            <a:r>
              <a:rPr lang="en-GB" dirty="0"/>
              <a:t>Assume that the world behaves like an MDP, except</a:t>
            </a:r>
          </a:p>
          <a:p>
            <a:pPr lvl="1"/>
            <a:r>
              <a:rPr lang="en-GB" dirty="0"/>
              <a:t>Agent can act but does not know the transition model</a:t>
            </a:r>
          </a:p>
          <a:p>
            <a:pPr lvl="1"/>
            <a:r>
              <a:rPr lang="en-GB" dirty="0"/>
              <a:t>Agent observes its current state and its reward but does not know the reward function</a:t>
            </a:r>
          </a:p>
          <a:p>
            <a:r>
              <a:rPr lang="en-GB" dirty="0"/>
              <a:t>Goal: </a:t>
            </a:r>
            <a:r>
              <a:rPr lang="en-GB" dirty="0">
                <a:solidFill>
                  <a:schemeClr val="accent1"/>
                </a:solidFill>
              </a:rPr>
              <a:t>learn an optimal policy</a:t>
            </a:r>
          </a:p>
        </p:txBody>
      </p:sp>
      <p:sp>
        <p:nvSpPr>
          <p:cNvPr id="15" name="TextBox 14">
            <a:extLst>
              <a:ext uri="{FF2B5EF4-FFF2-40B4-BE49-F238E27FC236}">
                <a16:creationId xmlns:a16="http://schemas.microsoft.com/office/drawing/2014/main" id="{DEA9A4E6-1905-DB40-9A6A-551720CA57AF}"/>
              </a:ext>
            </a:extLst>
          </p:cNvPr>
          <p:cNvSpPr txBox="1"/>
          <p:nvPr/>
        </p:nvSpPr>
        <p:spPr>
          <a:xfrm>
            <a:off x="5842627" y="4450576"/>
            <a:ext cx="1197764"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latin typeface="Helvetica" pitchFamily="2" charset="0"/>
              </a:rPr>
              <a:t>U, D, L, R</a:t>
            </a:r>
          </a:p>
        </p:txBody>
      </p:sp>
      <p:grpSp>
        <p:nvGrpSpPr>
          <p:cNvPr id="20" name="Group 3">
            <a:extLst>
              <a:ext uri="{FF2B5EF4-FFF2-40B4-BE49-F238E27FC236}">
                <a16:creationId xmlns:a16="http://schemas.microsoft.com/office/drawing/2014/main" id="{A23EA2A8-D8D0-0D4B-B254-0737C55753B3}"/>
              </a:ext>
            </a:extLst>
          </p:cNvPr>
          <p:cNvGrpSpPr>
            <a:grpSpLocks/>
          </p:cNvGrpSpPr>
          <p:nvPr/>
        </p:nvGrpSpPr>
        <p:grpSpPr bwMode="auto">
          <a:xfrm>
            <a:off x="2421345" y="3720845"/>
            <a:ext cx="2438400" cy="1828800"/>
            <a:chOff x="960" y="1152"/>
            <a:chExt cx="1536" cy="1152"/>
          </a:xfrm>
        </p:grpSpPr>
        <p:sp>
          <p:nvSpPr>
            <p:cNvPr id="21" name="Rectangle 4">
              <a:extLst>
                <a:ext uri="{FF2B5EF4-FFF2-40B4-BE49-F238E27FC236}">
                  <a16:creationId xmlns:a16="http://schemas.microsoft.com/office/drawing/2014/main" id="{B94B6BC8-8084-FE43-8828-3522352041A2}"/>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Helvetica" pitchFamily="2" charset="0"/>
              </a:endParaRPr>
            </a:p>
          </p:txBody>
        </p:sp>
        <p:sp>
          <p:nvSpPr>
            <p:cNvPr id="22" name="Line 5">
              <a:extLst>
                <a:ext uri="{FF2B5EF4-FFF2-40B4-BE49-F238E27FC236}">
                  <a16:creationId xmlns:a16="http://schemas.microsoft.com/office/drawing/2014/main" id="{7982E881-F2D3-7E4E-9D20-0D3A2490675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Helvetica" pitchFamily="2" charset="0"/>
              </a:endParaRPr>
            </a:p>
          </p:txBody>
        </p:sp>
        <p:sp>
          <p:nvSpPr>
            <p:cNvPr id="23" name="Line 6">
              <a:extLst>
                <a:ext uri="{FF2B5EF4-FFF2-40B4-BE49-F238E27FC236}">
                  <a16:creationId xmlns:a16="http://schemas.microsoft.com/office/drawing/2014/main" id="{DF428D3C-F1EE-8445-9C84-34DF0EB9C3AE}"/>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Helvetica" pitchFamily="2" charset="0"/>
              </a:endParaRPr>
            </a:p>
          </p:txBody>
        </p:sp>
        <p:sp>
          <p:nvSpPr>
            <p:cNvPr id="24" name="Line 7">
              <a:extLst>
                <a:ext uri="{FF2B5EF4-FFF2-40B4-BE49-F238E27FC236}">
                  <a16:creationId xmlns:a16="http://schemas.microsoft.com/office/drawing/2014/main" id="{A277AAA3-9791-B346-8C85-5D1C7E92BC9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Helvetica" pitchFamily="2" charset="0"/>
              </a:endParaRPr>
            </a:p>
          </p:txBody>
        </p:sp>
        <p:sp>
          <p:nvSpPr>
            <p:cNvPr id="25" name="Line 8">
              <a:extLst>
                <a:ext uri="{FF2B5EF4-FFF2-40B4-BE49-F238E27FC236}">
                  <a16:creationId xmlns:a16="http://schemas.microsoft.com/office/drawing/2014/main" id="{7CFAF5DC-2347-4341-A6FB-1A6AFF72821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Helvetica" pitchFamily="2" charset="0"/>
              </a:endParaRPr>
            </a:p>
          </p:txBody>
        </p:sp>
        <p:sp>
          <p:nvSpPr>
            <p:cNvPr id="26" name="Line 9">
              <a:extLst>
                <a:ext uri="{FF2B5EF4-FFF2-40B4-BE49-F238E27FC236}">
                  <a16:creationId xmlns:a16="http://schemas.microsoft.com/office/drawing/2014/main" id="{12A85C0D-EE96-4042-A7F2-4BD21540ED9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latin typeface="Helvetica" pitchFamily="2" charset="0"/>
              </a:endParaRPr>
            </a:p>
          </p:txBody>
        </p:sp>
        <p:sp>
          <p:nvSpPr>
            <p:cNvPr id="27" name="Rectangle 10">
              <a:extLst>
                <a:ext uri="{FF2B5EF4-FFF2-40B4-BE49-F238E27FC236}">
                  <a16:creationId xmlns:a16="http://schemas.microsoft.com/office/drawing/2014/main" id="{058F69F7-9A2F-704A-B55D-29E91A3E3AB8}"/>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latin typeface="Helvetica" pitchFamily="2" charset="0"/>
              </a:endParaRPr>
            </a:p>
          </p:txBody>
        </p:sp>
      </p:grpSp>
      <p:sp>
        <p:nvSpPr>
          <p:cNvPr id="28" name="Rectangle 27">
            <a:extLst>
              <a:ext uri="{FF2B5EF4-FFF2-40B4-BE49-F238E27FC236}">
                <a16:creationId xmlns:a16="http://schemas.microsoft.com/office/drawing/2014/main" id="{2A606ADE-559F-B44A-9038-1075F29F3115}"/>
              </a:ext>
            </a:extLst>
          </p:cNvPr>
          <p:cNvSpPr>
            <a:spLocks noChangeArrowheads="1"/>
          </p:cNvSpPr>
          <p:nvPr/>
        </p:nvSpPr>
        <p:spPr bwMode="auto">
          <a:xfrm>
            <a:off x="4250146" y="3720842"/>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Helvetica" pitchFamily="2" charset="0"/>
              </a:rPr>
              <a:t>+1</a:t>
            </a:r>
          </a:p>
        </p:txBody>
      </p:sp>
      <p:sp>
        <p:nvSpPr>
          <p:cNvPr id="29" name="Text Box 18">
            <a:extLst>
              <a:ext uri="{FF2B5EF4-FFF2-40B4-BE49-F238E27FC236}">
                <a16:creationId xmlns:a16="http://schemas.microsoft.com/office/drawing/2014/main" id="{223F7945-927B-AF45-A32A-82CB7B38C177}"/>
              </a:ext>
            </a:extLst>
          </p:cNvPr>
          <p:cNvSpPr txBox="1">
            <a:spLocks noChangeArrowheads="1"/>
          </p:cNvSpPr>
          <p:nvPr/>
        </p:nvSpPr>
        <p:spPr bwMode="auto">
          <a:xfrm>
            <a:off x="2053338" y="4469782"/>
            <a:ext cx="3129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30" name="Text Box 19">
            <a:extLst>
              <a:ext uri="{FF2B5EF4-FFF2-40B4-BE49-F238E27FC236}">
                <a16:creationId xmlns:a16="http://schemas.microsoft.com/office/drawing/2014/main" id="{295ADD1F-842C-3845-8610-01C7D684FD83}"/>
              </a:ext>
            </a:extLst>
          </p:cNvPr>
          <p:cNvSpPr txBox="1">
            <a:spLocks noChangeArrowheads="1"/>
          </p:cNvSpPr>
          <p:nvPr/>
        </p:nvSpPr>
        <p:spPr bwMode="auto">
          <a:xfrm>
            <a:off x="2053338" y="3860182"/>
            <a:ext cx="3129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31" name="Text Box 20">
            <a:extLst>
              <a:ext uri="{FF2B5EF4-FFF2-40B4-BE49-F238E27FC236}">
                <a16:creationId xmlns:a16="http://schemas.microsoft.com/office/drawing/2014/main" id="{4828DF85-EEEB-DD49-B0AA-0A92377D9756}"/>
              </a:ext>
            </a:extLst>
          </p:cNvPr>
          <p:cNvSpPr txBox="1">
            <a:spLocks noChangeArrowheads="1"/>
          </p:cNvSpPr>
          <p:nvPr/>
        </p:nvSpPr>
        <p:spPr bwMode="auto">
          <a:xfrm>
            <a:off x="2053338" y="5003182"/>
            <a:ext cx="3129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sp>
        <p:nvSpPr>
          <p:cNvPr id="32" name="Text Box 21">
            <a:extLst>
              <a:ext uri="{FF2B5EF4-FFF2-40B4-BE49-F238E27FC236}">
                <a16:creationId xmlns:a16="http://schemas.microsoft.com/office/drawing/2014/main" id="{72FCD5AD-553D-8D47-95C0-03DDDA4C8AF9}"/>
              </a:ext>
            </a:extLst>
          </p:cNvPr>
          <p:cNvSpPr txBox="1">
            <a:spLocks noChangeArrowheads="1"/>
          </p:cNvSpPr>
          <p:nvPr/>
        </p:nvSpPr>
        <p:spPr bwMode="auto">
          <a:xfrm>
            <a:off x="4415538" y="5536582"/>
            <a:ext cx="3129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4</a:t>
            </a:r>
          </a:p>
        </p:txBody>
      </p:sp>
      <p:sp>
        <p:nvSpPr>
          <p:cNvPr id="33" name="Text Box 22">
            <a:extLst>
              <a:ext uri="{FF2B5EF4-FFF2-40B4-BE49-F238E27FC236}">
                <a16:creationId xmlns:a16="http://schemas.microsoft.com/office/drawing/2014/main" id="{C93B6FEA-2FEE-434A-BEB8-5F00287EAECA}"/>
              </a:ext>
            </a:extLst>
          </p:cNvPr>
          <p:cNvSpPr txBox="1">
            <a:spLocks noChangeArrowheads="1"/>
          </p:cNvSpPr>
          <p:nvPr/>
        </p:nvSpPr>
        <p:spPr bwMode="auto">
          <a:xfrm>
            <a:off x="3805938" y="5536582"/>
            <a:ext cx="3129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34" name="Text Box 23">
            <a:extLst>
              <a:ext uri="{FF2B5EF4-FFF2-40B4-BE49-F238E27FC236}">
                <a16:creationId xmlns:a16="http://schemas.microsoft.com/office/drawing/2014/main" id="{181CAEA0-9C95-F34E-97E1-D6B6899F06BC}"/>
              </a:ext>
            </a:extLst>
          </p:cNvPr>
          <p:cNvSpPr txBox="1">
            <a:spLocks noChangeArrowheads="1"/>
          </p:cNvSpPr>
          <p:nvPr/>
        </p:nvSpPr>
        <p:spPr bwMode="auto">
          <a:xfrm>
            <a:off x="3196338" y="5536582"/>
            <a:ext cx="3129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35" name="Text Box 24">
            <a:extLst>
              <a:ext uri="{FF2B5EF4-FFF2-40B4-BE49-F238E27FC236}">
                <a16:creationId xmlns:a16="http://schemas.microsoft.com/office/drawing/2014/main" id="{B5484EF8-86F1-364D-BDCF-5C401EA6D576}"/>
              </a:ext>
            </a:extLst>
          </p:cNvPr>
          <p:cNvSpPr txBox="1">
            <a:spLocks noChangeArrowheads="1"/>
          </p:cNvSpPr>
          <p:nvPr/>
        </p:nvSpPr>
        <p:spPr bwMode="auto">
          <a:xfrm>
            <a:off x="2586738" y="5536582"/>
            <a:ext cx="3129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sp>
        <p:nvSpPr>
          <p:cNvPr id="36" name="Rectangle 35">
            <a:extLst>
              <a:ext uri="{FF2B5EF4-FFF2-40B4-BE49-F238E27FC236}">
                <a16:creationId xmlns:a16="http://schemas.microsoft.com/office/drawing/2014/main" id="{6433CC9F-873B-CF4C-AC91-5E0D02FA45F1}"/>
              </a:ext>
            </a:extLst>
          </p:cNvPr>
          <p:cNvSpPr>
            <a:spLocks noChangeArrowheads="1"/>
          </p:cNvSpPr>
          <p:nvPr/>
        </p:nvSpPr>
        <p:spPr bwMode="auto">
          <a:xfrm>
            <a:off x="4250142" y="4330442"/>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Helvetica" pitchFamily="2" charset="0"/>
              </a:rPr>
              <a:t>-1</a:t>
            </a:r>
          </a:p>
        </p:txBody>
      </p:sp>
      <p:sp>
        <p:nvSpPr>
          <p:cNvPr id="37" name="Freeform 11">
            <a:extLst>
              <a:ext uri="{FF2B5EF4-FFF2-40B4-BE49-F238E27FC236}">
                <a16:creationId xmlns:a16="http://schemas.microsoft.com/office/drawing/2014/main" id="{B185BAC2-3EE5-6D43-8273-EC4F24861CFB}"/>
              </a:ext>
            </a:extLst>
          </p:cNvPr>
          <p:cNvSpPr>
            <a:spLocks/>
          </p:cNvSpPr>
          <p:nvPr/>
        </p:nvSpPr>
        <p:spPr bwMode="auto">
          <a:xfrm>
            <a:off x="4396555" y="5090661"/>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840B177B-574B-E648-B229-0EB916285A5A}"/>
                  </a:ext>
                </a:extLst>
              </p:cNvPr>
              <p:cNvSpPr/>
              <p:nvPr/>
            </p:nvSpPr>
            <p:spPr>
              <a:xfrm>
                <a:off x="5245667" y="5090661"/>
                <a:ext cx="2412840" cy="369332"/>
              </a:xfrm>
              <a:prstGeom prst="rect">
                <a:avLst/>
              </a:prstGeom>
            </p:spPr>
            <p:txBody>
              <a:bodyPr wrap="none">
                <a:spAutoFit/>
              </a:bodyPr>
              <a:lstStyle/>
              <a:p>
                <a:r>
                  <a:rPr lang="en-GB" dirty="0">
                    <a:solidFill>
                      <a:srgbClr val="FFC000"/>
                    </a:solidFill>
                    <a:latin typeface="Helvetica" pitchFamily="2" charset="0"/>
                  </a:rPr>
                  <a:t>each move costs </a:t>
                </a:r>
                <a14:m>
                  <m:oMath xmlns:m="http://schemas.openxmlformats.org/officeDocument/2006/math">
                    <m:r>
                      <a:rPr lang="de-DE" dirty="0">
                        <a:solidFill>
                          <a:srgbClr val="FFC000"/>
                        </a:solidFill>
                        <a:latin typeface="Cambria Math" panose="02040503050406030204" pitchFamily="18" charset="0"/>
                      </a:rPr>
                      <m:t>0.04</m:t>
                    </m:r>
                  </m:oMath>
                </a14:m>
                <a:endParaRPr lang="en-GB" dirty="0">
                  <a:solidFill>
                    <a:srgbClr val="FFC000"/>
                  </a:solidFill>
                  <a:latin typeface="Helvetica" pitchFamily="2" charset="0"/>
                </a:endParaRPr>
              </a:p>
            </p:txBody>
          </p:sp>
        </mc:Choice>
        <mc:Fallback xmlns="">
          <p:sp>
            <p:nvSpPr>
              <p:cNvPr id="38" name="Rectangle 37">
                <a:extLst>
                  <a:ext uri="{FF2B5EF4-FFF2-40B4-BE49-F238E27FC236}">
                    <a16:creationId xmlns:a16="http://schemas.microsoft.com/office/drawing/2014/main" id="{840B177B-574B-E648-B229-0EB916285A5A}"/>
                  </a:ext>
                </a:extLst>
              </p:cNvPr>
              <p:cNvSpPr>
                <a:spLocks noRot="1" noChangeAspect="1" noMove="1" noResize="1" noEditPoints="1" noAdjustHandles="1" noChangeArrowheads="1" noChangeShapeType="1" noTextEdit="1"/>
              </p:cNvSpPr>
              <p:nvPr/>
            </p:nvSpPr>
            <p:spPr>
              <a:xfrm>
                <a:off x="5245667" y="5090661"/>
                <a:ext cx="2412840" cy="369332"/>
              </a:xfrm>
              <a:prstGeom prst="rect">
                <a:avLst/>
              </a:prstGeom>
              <a:blipFill>
                <a:blip r:embed="rId2"/>
                <a:stretch>
                  <a:fillRect l="-2632" t="-6452" b="-22581"/>
                </a:stretch>
              </a:blipFill>
            </p:spPr>
            <p:txBody>
              <a:bodyPr/>
              <a:lstStyle/>
              <a:p>
                <a:r>
                  <a:rPr lang="en-DE">
                    <a:noFill/>
                  </a:rPr>
                  <a:t> </a:t>
                </a:r>
              </a:p>
            </p:txBody>
          </p:sp>
        </mc:Fallback>
      </mc:AlternateContent>
      <p:cxnSp>
        <p:nvCxnSpPr>
          <p:cNvPr id="39" name="Straight Connector 38">
            <a:extLst>
              <a:ext uri="{FF2B5EF4-FFF2-40B4-BE49-F238E27FC236}">
                <a16:creationId xmlns:a16="http://schemas.microsoft.com/office/drawing/2014/main" id="{AFC2B2B4-9EF6-CB4A-B3B1-EEE5D5F79EFD}"/>
              </a:ext>
            </a:extLst>
          </p:cNvPr>
          <p:cNvCxnSpPr>
            <a:cxnSpLocks/>
          </p:cNvCxnSpPr>
          <p:nvPr/>
        </p:nvCxnSpPr>
        <p:spPr>
          <a:xfrm>
            <a:off x="5211566" y="5042207"/>
            <a:ext cx="2176410" cy="4646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CAFB02C-BC94-374D-9E64-DBAA0E30832C}"/>
              </a:ext>
            </a:extLst>
          </p:cNvPr>
          <p:cNvCxnSpPr>
            <a:cxnSpLocks/>
          </p:cNvCxnSpPr>
          <p:nvPr/>
        </p:nvCxnSpPr>
        <p:spPr>
          <a:xfrm flipV="1">
            <a:off x="5209976" y="5042206"/>
            <a:ext cx="217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12DD79F-504B-CD42-938D-33F60B98AEF1}"/>
              </a:ext>
            </a:extLst>
          </p:cNvPr>
          <p:cNvCxnSpPr>
            <a:cxnSpLocks/>
          </p:cNvCxnSpPr>
          <p:nvPr/>
        </p:nvCxnSpPr>
        <p:spPr>
          <a:xfrm>
            <a:off x="4304007" y="3793300"/>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3F717D7-B9BF-B348-9CE0-AF2CD3522C30}"/>
              </a:ext>
            </a:extLst>
          </p:cNvPr>
          <p:cNvCxnSpPr>
            <a:cxnSpLocks/>
          </p:cNvCxnSpPr>
          <p:nvPr/>
        </p:nvCxnSpPr>
        <p:spPr>
          <a:xfrm flipV="1">
            <a:off x="4304006" y="3787135"/>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CA4089B-5DB9-C842-8DCA-9F14E42CA1D5}"/>
              </a:ext>
            </a:extLst>
          </p:cNvPr>
          <p:cNvCxnSpPr>
            <a:cxnSpLocks/>
          </p:cNvCxnSpPr>
          <p:nvPr/>
        </p:nvCxnSpPr>
        <p:spPr>
          <a:xfrm>
            <a:off x="4300116" y="4414292"/>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95515AD-A651-8643-86E6-74A86CC78817}"/>
              </a:ext>
            </a:extLst>
          </p:cNvPr>
          <p:cNvCxnSpPr>
            <a:cxnSpLocks/>
          </p:cNvCxnSpPr>
          <p:nvPr/>
        </p:nvCxnSpPr>
        <p:spPr>
          <a:xfrm flipV="1">
            <a:off x="4300115" y="4408127"/>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487F176B-F042-3862-407A-3D215E501A79}"/>
              </a:ext>
            </a:extLst>
          </p:cNvPr>
          <p:cNvGrpSpPr/>
          <p:nvPr/>
        </p:nvGrpSpPr>
        <p:grpSpPr>
          <a:xfrm>
            <a:off x="7461595" y="3786200"/>
            <a:ext cx="2053538" cy="1398002"/>
            <a:chOff x="8309267" y="2163125"/>
            <a:chExt cx="2053538" cy="1398002"/>
          </a:xfrm>
        </p:grpSpPr>
        <p:sp>
          <p:nvSpPr>
            <p:cNvPr id="8" name="Rectangle 7">
              <a:extLst>
                <a:ext uri="{FF2B5EF4-FFF2-40B4-BE49-F238E27FC236}">
                  <a16:creationId xmlns:a16="http://schemas.microsoft.com/office/drawing/2014/main" id="{88B6EBA1-1560-47E1-CE21-FCBBB4B568FF}"/>
                </a:ext>
              </a:extLst>
            </p:cNvPr>
            <p:cNvSpPr/>
            <p:nvPr/>
          </p:nvSpPr>
          <p:spPr>
            <a:xfrm>
              <a:off x="8968731" y="2879003"/>
              <a:ext cx="729343" cy="6821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DE" sz="2400" dirty="0">
                  <a:latin typeface="Helvetica" pitchFamily="2" charset="0"/>
                </a:rPr>
                <a:t>↑</a:t>
              </a:r>
              <a:endParaRPr lang="en-DE" dirty="0">
                <a:latin typeface="Helvetica" pitchFamily="2" charset="0"/>
              </a:endParaRPr>
            </a:p>
          </p:txBody>
        </p:sp>
        <p:sp>
          <p:nvSpPr>
            <p:cNvPr id="9" name="Up Arrow 8">
              <a:extLst>
                <a:ext uri="{FF2B5EF4-FFF2-40B4-BE49-F238E27FC236}">
                  <a16:creationId xmlns:a16="http://schemas.microsoft.com/office/drawing/2014/main" id="{19E05CBD-6E38-B834-6D8C-4F48B1D9748E}"/>
                </a:ext>
              </a:extLst>
            </p:cNvPr>
            <p:cNvSpPr/>
            <p:nvPr/>
          </p:nvSpPr>
          <p:spPr>
            <a:xfrm>
              <a:off x="9166770" y="2528548"/>
              <a:ext cx="333035" cy="485258"/>
            </a:xfrm>
            <a:prstGeom prst="up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p:sp>
          <p:nvSpPr>
            <p:cNvPr id="10" name="Left-right Arrow 9">
              <a:extLst>
                <a:ext uri="{FF2B5EF4-FFF2-40B4-BE49-F238E27FC236}">
                  <a16:creationId xmlns:a16="http://schemas.microsoft.com/office/drawing/2014/main" id="{DC5B55D4-ADEB-81DD-D7A9-E15BB45BBD75}"/>
                </a:ext>
              </a:extLst>
            </p:cNvPr>
            <p:cNvSpPr/>
            <p:nvPr/>
          </p:nvSpPr>
          <p:spPr>
            <a:xfrm>
              <a:off x="8841141" y="2930736"/>
              <a:ext cx="984295" cy="166141"/>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latin typeface="Helvetica" pitchFamily="2"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0775A5B-ED5B-A0BE-B08C-B02EE5EF980A}"/>
                    </a:ext>
                  </a:extLst>
                </p:cNvPr>
                <p:cNvSpPr txBox="1"/>
                <p:nvPr/>
              </p:nvSpPr>
              <p:spPr>
                <a:xfrm>
                  <a:off x="9062219" y="2163125"/>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0.8</m:t>
                        </m:r>
                      </m:oMath>
                    </m:oMathPara>
                  </a14:m>
                  <a:endParaRPr lang="en-DE" dirty="0">
                    <a:latin typeface="Helvetica" pitchFamily="2" charset="0"/>
                  </a:endParaRPr>
                </a:p>
              </p:txBody>
            </p:sp>
          </mc:Choice>
          <mc:Fallback xmlns="">
            <p:sp>
              <p:nvSpPr>
                <p:cNvPr id="11" name="TextBox 10">
                  <a:extLst>
                    <a:ext uri="{FF2B5EF4-FFF2-40B4-BE49-F238E27FC236}">
                      <a16:creationId xmlns:a16="http://schemas.microsoft.com/office/drawing/2014/main" id="{70775A5B-ED5B-A0BE-B08C-B02EE5EF980A}"/>
                    </a:ext>
                  </a:extLst>
                </p:cNvPr>
                <p:cNvSpPr txBox="1">
                  <a:spLocks noRot="1" noChangeAspect="1" noMove="1" noResize="1" noEditPoints="1" noAdjustHandles="1" noChangeArrowheads="1" noChangeShapeType="1" noTextEdit="1"/>
                </p:cNvSpPr>
                <p:nvPr/>
              </p:nvSpPr>
              <p:spPr>
                <a:xfrm>
                  <a:off x="9062219" y="2163125"/>
                  <a:ext cx="553357" cy="36933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45813E0-B958-455B-0B43-F06A51EA838D}"/>
                    </a:ext>
                  </a:extLst>
                </p:cNvPr>
                <p:cNvSpPr txBox="1"/>
                <p:nvPr/>
              </p:nvSpPr>
              <p:spPr>
                <a:xfrm>
                  <a:off x="8309267"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12" name="TextBox 11">
                  <a:extLst>
                    <a:ext uri="{FF2B5EF4-FFF2-40B4-BE49-F238E27FC236}">
                      <a16:creationId xmlns:a16="http://schemas.microsoft.com/office/drawing/2014/main" id="{445813E0-B958-455B-0B43-F06A51EA838D}"/>
                    </a:ext>
                  </a:extLst>
                </p:cNvPr>
                <p:cNvSpPr txBox="1">
                  <a:spLocks noRot="1" noChangeAspect="1" noMove="1" noResize="1" noEditPoints="1" noAdjustHandles="1" noChangeArrowheads="1" noChangeShapeType="1" noTextEdit="1"/>
                </p:cNvSpPr>
                <p:nvPr/>
              </p:nvSpPr>
              <p:spPr>
                <a:xfrm>
                  <a:off x="8309267" y="2829140"/>
                  <a:ext cx="553357" cy="369332"/>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7A829FE-A74C-5DDA-08E1-969411150B85}"/>
                    </a:ext>
                  </a:extLst>
                </p:cNvPr>
                <p:cNvSpPr txBox="1"/>
                <p:nvPr/>
              </p:nvSpPr>
              <p:spPr>
                <a:xfrm>
                  <a:off x="9809448" y="2829140"/>
                  <a:ext cx="553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DE" i="1" dirty="0" smtClean="0">
                            <a:latin typeface="Cambria Math" panose="02040503050406030204" pitchFamily="18" charset="0"/>
                          </a:rPr>
                          <m:t>0.</m:t>
                        </m:r>
                        <m:r>
                          <a:rPr lang="de-DE" b="0" i="1" dirty="0" smtClean="0">
                            <a:latin typeface="Cambria Math" panose="02040503050406030204" pitchFamily="18" charset="0"/>
                          </a:rPr>
                          <m:t>1</m:t>
                        </m:r>
                      </m:oMath>
                    </m:oMathPara>
                  </a14:m>
                  <a:endParaRPr lang="en-DE" dirty="0">
                    <a:latin typeface="Helvetica" pitchFamily="2" charset="0"/>
                  </a:endParaRPr>
                </a:p>
              </p:txBody>
            </p:sp>
          </mc:Choice>
          <mc:Fallback xmlns="">
            <p:sp>
              <p:nvSpPr>
                <p:cNvPr id="14" name="TextBox 13">
                  <a:extLst>
                    <a:ext uri="{FF2B5EF4-FFF2-40B4-BE49-F238E27FC236}">
                      <a16:creationId xmlns:a16="http://schemas.microsoft.com/office/drawing/2014/main" id="{F7A829FE-A74C-5DDA-08E1-969411150B85}"/>
                    </a:ext>
                  </a:extLst>
                </p:cNvPr>
                <p:cNvSpPr txBox="1">
                  <a:spLocks noRot="1" noChangeAspect="1" noMove="1" noResize="1" noEditPoints="1" noAdjustHandles="1" noChangeArrowheads="1" noChangeShapeType="1" noTextEdit="1"/>
                </p:cNvSpPr>
                <p:nvPr/>
              </p:nvSpPr>
              <p:spPr>
                <a:xfrm>
                  <a:off x="9809448" y="2829140"/>
                  <a:ext cx="553357" cy="369332"/>
                </a:xfrm>
                <a:prstGeom prst="rect">
                  <a:avLst/>
                </a:prstGeom>
                <a:blipFill>
                  <a:blip r:embed="rId4"/>
                  <a:stretch>
                    <a:fillRect/>
                  </a:stretch>
                </a:blipFill>
              </p:spPr>
              <p:txBody>
                <a:bodyPr/>
                <a:lstStyle/>
                <a:p>
                  <a:r>
                    <a:rPr lang="en-DE">
                      <a:noFill/>
                    </a:rPr>
                    <a:t> </a:t>
                  </a:r>
                </a:p>
              </p:txBody>
            </p:sp>
          </mc:Fallback>
        </mc:AlternateContent>
      </p:grpSp>
      <p:cxnSp>
        <p:nvCxnSpPr>
          <p:cNvPr id="17" name="Straight Connector 16">
            <a:extLst>
              <a:ext uri="{FF2B5EF4-FFF2-40B4-BE49-F238E27FC236}">
                <a16:creationId xmlns:a16="http://schemas.microsoft.com/office/drawing/2014/main" id="{FDA0DCDB-EE3D-3245-8772-524C8387CC05}"/>
              </a:ext>
            </a:extLst>
          </p:cNvPr>
          <p:cNvCxnSpPr/>
          <p:nvPr/>
        </p:nvCxnSpPr>
        <p:spPr>
          <a:xfrm>
            <a:off x="7441838" y="3774865"/>
            <a:ext cx="2142309" cy="17112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A1E868-8025-CC4D-8C99-67E7389862CE}"/>
              </a:ext>
            </a:extLst>
          </p:cNvPr>
          <p:cNvCxnSpPr>
            <a:cxnSpLocks/>
          </p:cNvCxnSpPr>
          <p:nvPr/>
        </p:nvCxnSpPr>
        <p:spPr>
          <a:xfrm flipV="1">
            <a:off x="7441838" y="3774865"/>
            <a:ext cx="2142309" cy="1711234"/>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500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8D00-0D1E-2541-A450-704EC140182A}"/>
              </a:ext>
            </a:extLst>
          </p:cNvPr>
          <p:cNvSpPr>
            <a:spLocks noGrp="1"/>
          </p:cNvSpPr>
          <p:nvPr>
            <p:ph type="title"/>
          </p:nvPr>
        </p:nvSpPr>
        <p:spPr/>
        <p:txBody>
          <a:bodyPr/>
          <a:lstStyle/>
          <a:p>
            <a:r>
              <a:rPr lang="en-GB" dirty="0"/>
              <a:t>Factors That Make RL Hard</a:t>
            </a:r>
          </a:p>
        </p:txBody>
      </p:sp>
      <p:sp>
        <p:nvSpPr>
          <p:cNvPr id="5" name="Footer Placeholder 4">
            <a:extLst>
              <a:ext uri="{FF2B5EF4-FFF2-40B4-BE49-F238E27FC236}">
                <a16:creationId xmlns:a16="http://schemas.microsoft.com/office/drawing/2014/main" id="{FF1B1863-F0C8-68D8-36AB-CA3B5164AEA6}"/>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929B5EFD-4927-6656-0338-437038673845}"/>
              </a:ext>
            </a:extLst>
          </p:cNvPr>
          <p:cNvSpPr>
            <a:spLocks noGrp="1"/>
          </p:cNvSpPr>
          <p:nvPr>
            <p:ph type="sldNum" sz="quarter" idx="11"/>
          </p:nvPr>
        </p:nvSpPr>
        <p:spPr/>
        <p:txBody>
          <a:bodyPr/>
          <a:lstStyle/>
          <a:p>
            <a:fld id="{67C9959E-8E6B-B04C-9955-EA096F41CA7A}" type="slidenum">
              <a:rPr lang="en-GB" smtClean="0"/>
              <a:t>49</a:t>
            </a:fld>
            <a:endParaRPr lang="en-GB"/>
          </a:p>
        </p:txBody>
      </p:sp>
      <p:sp>
        <p:nvSpPr>
          <p:cNvPr id="4" name="Date Placeholder 3">
            <a:extLst>
              <a:ext uri="{FF2B5EF4-FFF2-40B4-BE49-F238E27FC236}">
                <a16:creationId xmlns:a16="http://schemas.microsoft.com/office/drawing/2014/main" id="{C50FF1FC-AA58-ED0C-7C80-6AE0522670E7}"/>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89064FC4-F1C7-7547-9C36-67AAA7CAFF23}"/>
              </a:ext>
            </a:extLst>
          </p:cNvPr>
          <p:cNvSpPr>
            <a:spLocks noGrp="1"/>
          </p:cNvSpPr>
          <p:nvPr>
            <p:ph type="body" sz="quarter" idx="13"/>
          </p:nvPr>
        </p:nvSpPr>
        <p:spPr/>
        <p:txBody>
          <a:bodyPr/>
          <a:lstStyle/>
          <a:p>
            <a:r>
              <a:rPr lang="en-GB" dirty="0"/>
              <a:t>Actions have non-deterministic </a:t>
            </a:r>
            <a:r>
              <a:rPr lang="en-GB" u="sng" dirty="0"/>
              <a:t>effects</a:t>
            </a:r>
          </a:p>
          <a:p>
            <a:pPr lvl="1"/>
            <a:r>
              <a:rPr lang="en-GB" dirty="0"/>
              <a:t>which are initially </a:t>
            </a:r>
            <a:r>
              <a:rPr lang="en-GB" u="sng" dirty="0"/>
              <a:t>unknown</a:t>
            </a:r>
            <a:r>
              <a:rPr lang="en-GB" dirty="0"/>
              <a:t> and must be learned</a:t>
            </a:r>
          </a:p>
          <a:p>
            <a:r>
              <a:rPr lang="en-GB" dirty="0"/>
              <a:t>Rewards / punishments can be infrequent</a:t>
            </a:r>
          </a:p>
          <a:p>
            <a:pPr lvl="1"/>
            <a:r>
              <a:rPr lang="en-GB" dirty="0"/>
              <a:t>Often at the end of long sequences of actions</a:t>
            </a:r>
          </a:p>
          <a:p>
            <a:pPr lvl="1"/>
            <a:r>
              <a:rPr lang="en-GB" dirty="0"/>
              <a:t>How does an agent determine what action(s) were really responsible for reward or punishment?</a:t>
            </a:r>
          </a:p>
          <a:p>
            <a:pPr lvl="2"/>
            <a:r>
              <a:rPr lang="en-GB" dirty="0"/>
              <a:t>Credit assignment problem</a:t>
            </a:r>
          </a:p>
          <a:p>
            <a:pPr lvl="1"/>
            <a:r>
              <a:rPr lang="en-GB" dirty="0"/>
              <a:t>World is large and complex</a:t>
            </a:r>
          </a:p>
        </p:txBody>
      </p:sp>
    </p:spTree>
    <p:extLst>
      <p:ext uri="{BB962C8B-B14F-4D97-AF65-F5344CB8AC3E}">
        <p14:creationId xmlns:p14="http://schemas.microsoft.com/office/powerpoint/2010/main" val="326192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BDA1-97B1-704F-98E6-33E2F438CEF8}"/>
              </a:ext>
            </a:extLst>
          </p:cNvPr>
          <p:cNvSpPr>
            <a:spLocks noGrp="1"/>
          </p:cNvSpPr>
          <p:nvPr>
            <p:ph type="title"/>
          </p:nvPr>
        </p:nvSpPr>
        <p:spPr/>
        <p:txBody>
          <a:bodyPr>
            <a:normAutofit/>
          </a:bodyPr>
          <a:lstStyle/>
          <a:p>
            <a:r>
              <a:rPr lang="en-GB" dirty="0"/>
              <a:t>Decision Making under Uncertainty</a:t>
            </a:r>
          </a:p>
        </p:txBody>
      </p:sp>
      <p:sp>
        <p:nvSpPr>
          <p:cNvPr id="5" name="Footer Placeholder 4">
            <a:extLst>
              <a:ext uri="{FF2B5EF4-FFF2-40B4-BE49-F238E27FC236}">
                <a16:creationId xmlns:a16="http://schemas.microsoft.com/office/drawing/2014/main" id="{F2D9F472-4724-E1C3-2838-B8DF623E9880}"/>
              </a:ext>
            </a:extLst>
          </p:cNvPr>
          <p:cNvSpPr>
            <a:spLocks noGrp="1"/>
          </p:cNvSpPr>
          <p:nvPr>
            <p:ph type="ftr" sz="quarter" idx="10"/>
          </p:nvPr>
        </p:nvSpPr>
        <p:spPr/>
        <p:txBody>
          <a:bodyPr/>
          <a:lstStyle/>
          <a:p>
            <a:r>
              <a:rPr lang="en-GB"/>
              <a:t>Marcel Gehrke</a:t>
            </a:r>
          </a:p>
        </p:txBody>
      </p:sp>
      <p:sp>
        <p:nvSpPr>
          <p:cNvPr id="7" name="Slide Number Placeholder 6">
            <a:extLst>
              <a:ext uri="{FF2B5EF4-FFF2-40B4-BE49-F238E27FC236}">
                <a16:creationId xmlns:a16="http://schemas.microsoft.com/office/drawing/2014/main" id="{129DD879-11D7-085E-7208-A4F9D950503F}"/>
              </a:ext>
            </a:extLst>
          </p:cNvPr>
          <p:cNvSpPr>
            <a:spLocks noGrp="1"/>
          </p:cNvSpPr>
          <p:nvPr>
            <p:ph type="sldNum" sz="quarter" idx="11"/>
          </p:nvPr>
        </p:nvSpPr>
        <p:spPr/>
        <p:txBody>
          <a:bodyPr/>
          <a:lstStyle/>
          <a:p>
            <a:fld id="{67C9959E-8E6B-B04C-9955-EA096F41CA7A}" type="slidenum">
              <a:rPr lang="en-GB" smtClean="0"/>
              <a:t>5</a:t>
            </a:fld>
            <a:endParaRPr lang="en-GB"/>
          </a:p>
        </p:txBody>
      </p:sp>
      <p:sp>
        <p:nvSpPr>
          <p:cNvPr id="4" name="Date Placeholder 3">
            <a:extLst>
              <a:ext uri="{FF2B5EF4-FFF2-40B4-BE49-F238E27FC236}">
                <a16:creationId xmlns:a16="http://schemas.microsoft.com/office/drawing/2014/main" id="{E19E812C-C062-B667-5738-B05079C3211D}"/>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F7E6F17F-6120-2049-9504-F1FDB7C6F263}"/>
              </a:ext>
            </a:extLst>
          </p:cNvPr>
          <p:cNvSpPr>
            <a:spLocks noGrp="1"/>
          </p:cNvSpPr>
          <p:nvPr>
            <p:ph type="body" sz="quarter" idx="13"/>
          </p:nvPr>
        </p:nvSpPr>
        <p:spPr>
          <a:xfrm>
            <a:off x="623392" y="1332843"/>
            <a:ext cx="4702071" cy="4584266"/>
          </a:xfrm>
        </p:spPr>
        <p:txBody>
          <a:bodyPr>
            <a:normAutofit fontScale="92500" lnSpcReduction="20000"/>
          </a:bodyPr>
          <a:lstStyle/>
          <a:p>
            <a:r>
              <a:rPr lang="en-GB" dirty="0"/>
              <a:t>Goal-based: binary distinction between </a:t>
            </a:r>
            <a:r>
              <a:rPr lang="en-GB" i="1" dirty="0"/>
              <a:t>happy</a:t>
            </a:r>
            <a:r>
              <a:rPr lang="en-GB" dirty="0"/>
              <a:t> and </a:t>
            </a:r>
            <a:r>
              <a:rPr lang="en-GB" i="1" dirty="0"/>
              <a:t>unhappy</a:t>
            </a:r>
          </a:p>
          <a:p>
            <a:r>
              <a:rPr lang="en-GB" dirty="0"/>
              <a:t>Utility as a distribution over possible states</a:t>
            </a:r>
          </a:p>
          <a:p>
            <a:pPr lvl="1"/>
            <a:r>
              <a:rPr lang="en-GB" dirty="0"/>
              <a:t>Essentially an internalisation of a performance measure</a:t>
            </a:r>
          </a:p>
          <a:p>
            <a:pPr lvl="2">
              <a:tabLst>
                <a:tab pos="1284589" algn="l"/>
              </a:tabLst>
            </a:pPr>
            <a:r>
              <a:rPr lang="en-GB" dirty="0"/>
              <a:t>If internal utility function </a:t>
            </a:r>
            <a:r>
              <a:rPr lang="en-GB" i="1" dirty="0"/>
              <a:t>agrees with</a:t>
            </a:r>
            <a:r>
              <a:rPr lang="en-GB" dirty="0"/>
              <a:t> external performance measure:</a:t>
            </a:r>
          </a:p>
          <a:p>
            <a:pPr lvl="2"/>
            <a:r>
              <a:rPr lang="en-GB" sz="2000" dirty="0"/>
              <a:t>Agent that chooses actions to maximize its utility will be </a:t>
            </a:r>
            <a:r>
              <a:rPr lang="en-GB" sz="2000" i="1" dirty="0">
                <a:solidFill>
                  <a:schemeClr val="accent1"/>
                </a:solidFill>
              </a:rPr>
              <a:t>rational</a:t>
            </a:r>
            <a:r>
              <a:rPr lang="en-GB" sz="2000" dirty="0"/>
              <a:t> according to the external performance measure </a:t>
            </a:r>
          </a:p>
          <a:p>
            <a:pPr lvl="3"/>
            <a:r>
              <a:rPr lang="en-GB" dirty="0"/>
              <a:t>Rationality as a measure of intelligence</a:t>
            </a:r>
          </a:p>
          <a:p>
            <a:endParaRPr lang="en-GB" dirty="0"/>
          </a:p>
        </p:txBody>
      </p:sp>
      <p:sp>
        <p:nvSpPr>
          <p:cNvPr id="6" name="Rectangle 3">
            <a:extLst>
              <a:ext uri="{FF2B5EF4-FFF2-40B4-BE49-F238E27FC236}">
                <a16:creationId xmlns:a16="http://schemas.microsoft.com/office/drawing/2014/main" id="{3AC0F82F-5E72-5649-900A-F197ABC49404}"/>
              </a:ext>
            </a:extLst>
          </p:cNvPr>
          <p:cNvSpPr txBox="1">
            <a:spLocks noChangeArrowheads="1"/>
          </p:cNvSpPr>
          <p:nvPr/>
        </p:nvSpPr>
        <p:spPr bwMode="auto">
          <a:xfrm>
            <a:off x="5083754" y="6449728"/>
            <a:ext cx="2236381" cy="274434"/>
          </a:xfrm>
          <a:prstGeom prst="rect">
            <a:avLst/>
          </a:prstGeom>
          <a:noFill/>
          <a:ln w="12700">
            <a:noFill/>
            <a:miter lim="800000"/>
            <a:headEnd/>
            <a:tailEnd/>
          </a:ln>
        </p:spPr>
        <p:txBody>
          <a:bodyPr vert="horz" wrap="square" lIns="90487" tIns="44450" rIns="90487" bIns="44450" numCol="1" anchor="t" anchorCtr="0" compatLnSpc="1">
            <a:prstTxWarp prst="textNoShape">
              <a:avLst/>
            </a:prstTxWarp>
            <a:spAutoFit/>
          </a:bodyPr>
          <a:lstStyle>
            <a:lvl1pPr marL="0" indent="0" algn="ctr" rtl="0" eaLnBrk="1" fontAlgn="base" hangingPunct="1">
              <a:spcBef>
                <a:spcPts val="600"/>
              </a:spcBef>
              <a:spcAft>
                <a:spcPct val="0"/>
              </a:spcAft>
              <a:buClr>
                <a:srgbClr val="0033CC"/>
              </a:buClr>
              <a:buSzPct val="85000"/>
              <a:buFont typeface="Webdings" charset="2"/>
              <a:buNone/>
              <a:defRPr sz="2400">
                <a:solidFill>
                  <a:schemeClr val="tx1"/>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0033CC"/>
              </a:buClr>
              <a:buSzPct val="90000"/>
              <a:buFont typeface="Wingdings" charset="2"/>
              <a:buNone/>
              <a:defRPr sz="2000">
                <a:solidFill>
                  <a:schemeClr val="tx1"/>
                </a:solidFill>
                <a:latin typeface="+mn-lt"/>
                <a:ea typeface="ＭＳ Ｐゴシック" charset="-128"/>
              </a:defRPr>
            </a:lvl2pPr>
            <a:lvl3pPr marL="914400" indent="0" algn="ctr"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3pPr>
            <a:lvl4pPr marL="1371600" indent="0" algn="ctr" rtl="0" eaLnBrk="1" fontAlgn="base" hangingPunct="1">
              <a:spcBef>
                <a:spcPts val="600"/>
              </a:spcBef>
              <a:spcAft>
                <a:spcPct val="0"/>
              </a:spcAft>
              <a:buClr>
                <a:srgbClr val="0033CC"/>
              </a:buClr>
              <a:buSzPct val="85000"/>
              <a:buFont typeface="Lucida Grande"/>
              <a:buNone/>
              <a:defRPr sz="2000">
                <a:solidFill>
                  <a:schemeClr val="tx1"/>
                </a:solidFill>
                <a:latin typeface="+mn-lt"/>
                <a:ea typeface="ＭＳ Ｐゴシック" charset="-128"/>
              </a:defRPr>
            </a:lvl4pPr>
            <a:lvl5pPr marL="1828800" indent="0" algn="ctr" defTabSz="911225" rtl="0" eaLnBrk="1" fontAlgn="base" hangingPunct="1">
              <a:spcBef>
                <a:spcPts val="600"/>
              </a:spcBef>
              <a:spcAft>
                <a:spcPct val="0"/>
              </a:spcAft>
              <a:buClr>
                <a:srgbClr val="0033CC"/>
              </a:buClr>
              <a:buSzPct val="105000"/>
              <a:buFont typeface="Lucida Grande"/>
              <a:buNone/>
              <a:defRPr sz="2000">
                <a:solidFill>
                  <a:schemeClr val="tx1"/>
                </a:solidFill>
                <a:latin typeface="+mn-lt"/>
                <a:ea typeface="ＭＳ Ｐゴシック" charset="-128"/>
              </a:defRPr>
            </a:lvl5pPr>
            <a:lvl6pPr marL="2286000" indent="0" algn="ctr" rtl="0" eaLnBrk="1" fontAlgn="base" hangingPunct="1">
              <a:spcBef>
                <a:spcPct val="20000"/>
              </a:spcBef>
              <a:spcAft>
                <a:spcPct val="0"/>
              </a:spcAft>
              <a:buClr>
                <a:srgbClr val="0033CC"/>
              </a:buClr>
              <a:buSzPct val="90000"/>
              <a:buFont typeface="Lucida Grande"/>
              <a:buNone/>
              <a:defRPr sz="2000" baseline="0">
                <a:solidFill>
                  <a:schemeClr val="tx1"/>
                </a:solidFill>
                <a:latin typeface="+mn-lt"/>
                <a:ea typeface="ＭＳ Ｐゴシック" charset="-128"/>
              </a:defRPr>
            </a:lvl6pPr>
            <a:lvl7pPr marL="27432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7pPr>
            <a:lvl8pPr marL="32004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8pPr>
            <a:lvl9pPr marL="3657600" indent="0" algn="ctr" rtl="0" eaLnBrk="1" fontAlgn="base" hangingPunct="1">
              <a:spcBef>
                <a:spcPct val="20000"/>
              </a:spcBef>
              <a:spcAft>
                <a:spcPct val="0"/>
              </a:spcAft>
              <a:buClr>
                <a:srgbClr val="0033CC"/>
              </a:buClr>
              <a:buFont typeface="Times" charset="0"/>
              <a:buNone/>
              <a:defRPr sz="2400">
                <a:solidFill>
                  <a:schemeClr val="tx1"/>
                </a:solidFill>
                <a:latin typeface="+mn-lt"/>
                <a:ea typeface="ＭＳ Ｐゴシック" charset="-128"/>
              </a:defRPr>
            </a:lvl9pPr>
          </a:lstStyle>
          <a:p>
            <a:r>
              <a:rPr lang="en-US" sz="1200" dirty="0">
                <a:solidFill>
                  <a:schemeClr val="bg1">
                    <a:lumMod val="85000"/>
                  </a:schemeClr>
                </a:solidFill>
                <a:latin typeface="Helvetica" pitchFamily="2" charset="0"/>
                <a:ea typeface="ＭＳ Ｐゴシック" charset="0"/>
                <a:cs typeface="ＭＳ Ｐゴシック" charset="0"/>
              </a:rPr>
              <a:t>Figure: AIMA, Russell/</a:t>
            </a:r>
            <a:r>
              <a:rPr lang="en-US" sz="1200" dirty="0" err="1">
                <a:solidFill>
                  <a:schemeClr val="bg1">
                    <a:lumMod val="85000"/>
                  </a:schemeClr>
                </a:solidFill>
                <a:latin typeface="Helvetica" pitchFamily="2" charset="0"/>
                <a:ea typeface="ＭＳ Ｐゴシック" charset="0"/>
                <a:cs typeface="ＭＳ Ｐゴシック" charset="0"/>
              </a:rPr>
              <a:t>Norvig</a:t>
            </a:r>
            <a:endParaRPr lang="en-US" sz="1200" dirty="0">
              <a:solidFill>
                <a:schemeClr val="bg1">
                  <a:lumMod val="85000"/>
                </a:schemeClr>
              </a:solidFill>
              <a:latin typeface="Helvetica" pitchFamily="2" charset="0"/>
              <a:ea typeface="ＭＳ Ｐゴシック" charset="0"/>
              <a:cs typeface="ＭＳ Ｐゴシック" charset="0"/>
            </a:endParaRPr>
          </a:p>
        </p:txBody>
      </p:sp>
      <p:grpSp>
        <p:nvGrpSpPr>
          <p:cNvPr id="8" name="Group 7">
            <a:extLst>
              <a:ext uri="{FF2B5EF4-FFF2-40B4-BE49-F238E27FC236}">
                <a16:creationId xmlns:a16="http://schemas.microsoft.com/office/drawing/2014/main" id="{F8243FA3-6A57-587F-E819-F3F55AC7C94A}"/>
              </a:ext>
            </a:extLst>
          </p:cNvPr>
          <p:cNvGrpSpPr/>
          <p:nvPr/>
        </p:nvGrpSpPr>
        <p:grpSpPr>
          <a:xfrm>
            <a:off x="5325464" y="1679423"/>
            <a:ext cx="6506212" cy="4236436"/>
            <a:chOff x="2717975" y="1628799"/>
            <a:chExt cx="6512989" cy="4240849"/>
          </a:xfrm>
        </p:grpSpPr>
        <p:sp>
          <p:nvSpPr>
            <p:cNvPr id="9" name="TextBox 8">
              <a:extLst>
                <a:ext uri="{FF2B5EF4-FFF2-40B4-BE49-F238E27FC236}">
                  <a16:creationId xmlns:a16="http://schemas.microsoft.com/office/drawing/2014/main" id="{0AE47496-7EB2-73FC-0DA9-7A30698E83A8}"/>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dirty="0">
                  <a:latin typeface="Helvetica" pitchFamily="2" charset="0"/>
                </a:rPr>
                <a:t>Environment</a:t>
              </a:r>
            </a:p>
          </p:txBody>
        </p:sp>
        <p:sp>
          <p:nvSpPr>
            <p:cNvPr id="10" name="TextBox 9">
              <a:extLst>
                <a:ext uri="{FF2B5EF4-FFF2-40B4-BE49-F238E27FC236}">
                  <a16:creationId xmlns:a16="http://schemas.microsoft.com/office/drawing/2014/main" id="{ABC371DE-7B55-F3FA-CCC2-F2344A25CDD5}"/>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dirty="0">
                  <a:latin typeface="Helvetica" pitchFamily="2" charset="0"/>
                </a:rPr>
                <a:t>Agent</a:t>
              </a:r>
            </a:p>
          </p:txBody>
        </p:sp>
        <p:sp>
          <p:nvSpPr>
            <p:cNvPr id="11" name="TextBox 10">
              <a:extLst>
                <a:ext uri="{FF2B5EF4-FFF2-40B4-BE49-F238E27FC236}">
                  <a16:creationId xmlns:a16="http://schemas.microsoft.com/office/drawing/2014/main" id="{48D51C5B-E096-D415-DDE9-7B7C3C7DB476}"/>
                </a:ext>
              </a:extLst>
            </p:cNvPr>
            <p:cNvSpPr txBox="1"/>
            <p:nvPr/>
          </p:nvSpPr>
          <p:spPr>
            <a:xfrm>
              <a:off x="6412201" y="1727407"/>
              <a:ext cx="730620" cy="215539"/>
            </a:xfrm>
            <a:prstGeom prst="rect">
              <a:avLst/>
            </a:prstGeom>
            <a:noFill/>
          </p:spPr>
          <p:txBody>
            <a:bodyPr wrap="none" lIns="35963" tIns="0" rIns="35963" bIns="0" rtlCol="0">
              <a:spAutoFit/>
            </a:bodyPr>
            <a:lstStyle/>
            <a:p>
              <a:pPr algn="ctr"/>
              <a:r>
                <a:rPr lang="en-GB" sz="1399" dirty="0">
                  <a:latin typeface="Helvetica" pitchFamily="2" charset="0"/>
                </a:rPr>
                <a:t>Sensors</a:t>
              </a:r>
            </a:p>
          </p:txBody>
        </p:sp>
        <p:sp>
          <p:nvSpPr>
            <p:cNvPr id="12" name="TextBox 11">
              <a:extLst>
                <a:ext uri="{FF2B5EF4-FFF2-40B4-BE49-F238E27FC236}">
                  <a16:creationId xmlns:a16="http://schemas.microsoft.com/office/drawing/2014/main" id="{D10D3C4D-1457-3760-4818-F437B8D6CEA2}"/>
                </a:ext>
              </a:extLst>
            </p:cNvPr>
            <p:cNvSpPr txBox="1"/>
            <p:nvPr/>
          </p:nvSpPr>
          <p:spPr>
            <a:xfrm>
              <a:off x="6362457" y="5518688"/>
              <a:ext cx="830111" cy="215539"/>
            </a:xfrm>
            <a:prstGeom prst="rect">
              <a:avLst/>
            </a:prstGeom>
            <a:noFill/>
          </p:spPr>
          <p:txBody>
            <a:bodyPr wrap="none" lIns="35963" tIns="0" rIns="35963" bIns="0" rtlCol="0">
              <a:spAutoFit/>
            </a:bodyPr>
            <a:lstStyle/>
            <a:p>
              <a:pPr algn="ctr"/>
              <a:r>
                <a:rPr lang="en-GB" sz="1399" dirty="0">
                  <a:latin typeface="Helvetica" pitchFamily="2" charset="0"/>
                </a:rPr>
                <a:t>Actuators</a:t>
              </a:r>
            </a:p>
          </p:txBody>
        </p:sp>
        <p:sp>
          <p:nvSpPr>
            <p:cNvPr id="13" name="TextBox 12">
              <a:extLst>
                <a:ext uri="{FF2B5EF4-FFF2-40B4-BE49-F238E27FC236}">
                  <a16:creationId xmlns:a16="http://schemas.microsoft.com/office/drawing/2014/main" id="{14448F8A-FB08-6733-9754-BF9DD2C205AA}"/>
                </a:ext>
              </a:extLst>
            </p:cNvPr>
            <p:cNvSpPr txBox="1"/>
            <p:nvPr/>
          </p:nvSpPr>
          <p:spPr>
            <a:xfrm>
              <a:off x="6087344" y="2240746"/>
              <a:ext cx="1380340" cy="523509"/>
            </a:xfrm>
            <a:prstGeom prst="rect">
              <a:avLst/>
            </a:prstGeom>
            <a:solidFill>
              <a:schemeClr val="bg1"/>
            </a:solidFill>
            <a:ln w="19050">
              <a:solidFill>
                <a:schemeClr val="tx1"/>
              </a:solidFill>
            </a:ln>
          </p:spPr>
          <p:txBody>
            <a:bodyPr wrap="none" rtlCol="0">
              <a:spAutoFit/>
            </a:bodyPr>
            <a:lstStyle/>
            <a:p>
              <a:pPr algn="ctr"/>
              <a:r>
                <a:rPr lang="en-GB" sz="1399" dirty="0">
                  <a:latin typeface="Helvetica" pitchFamily="2" charset="0"/>
                </a:rPr>
                <a:t>What the world</a:t>
              </a:r>
            </a:p>
            <a:p>
              <a:pPr algn="ctr"/>
              <a:r>
                <a:rPr lang="en-GB" sz="1399" dirty="0">
                  <a:latin typeface="Helvetica" pitchFamily="2" charset="0"/>
                </a:rPr>
                <a:t>is like now</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5783B73-D12A-3D9F-F683-F8BEE7A88576}"/>
                    </a:ext>
                  </a:extLst>
                </p:cNvPr>
                <p:cNvSpPr txBox="1"/>
                <p:nvPr/>
              </p:nvSpPr>
              <p:spPr>
                <a:xfrm>
                  <a:off x="5971806" y="3060231"/>
                  <a:ext cx="1611413" cy="523509"/>
                </a:xfrm>
                <a:prstGeom prst="rect">
                  <a:avLst/>
                </a:prstGeom>
                <a:solidFill>
                  <a:schemeClr val="bg1"/>
                </a:solidFill>
                <a:ln w="19050">
                  <a:solidFill>
                    <a:schemeClr val="tx1"/>
                  </a:solidFill>
                </a:ln>
              </p:spPr>
              <p:txBody>
                <a:bodyPr wrap="none" rtlCol="0">
                  <a:spAutoFit/>
                </a:bodyPr>
                <a:lstStyle/>
                <a:p>
                  <a:pPr algn="ctr"/>
                  <a:r>
                    <a:rPr lang="en-GB" sz="1399" dirty="0">
                      <a:latin typeface="Helvetica" pitchFamily="2" charset="0"/>
                    </a:rPr>
                    <a:t>What it will be like</a:t>
                  </a:r>
                  <a:br>
                    <a:rPr lang="en-GB" sz="1399" dirty="0">
                      <a:latin typeface="Helvetica" pitchFamily="2" charset="0"/>
                    </a:rPr>
                  </a:br>
                  <a:r>
                    <a:rPr lang="en-GB" sz="1399" dirty="0">
                      <a:latin typeface="Helvetica" pitchFamily="2" charset="0"/>
                    </a:rPr>
                    <a:t>if I do action </a:t>
                  </a:r>
                  <a14:m>
                    <m:oMath xmlns:m="http://schemas.openxmlformats.org/officeDocument/2006/math">
                      <m:r>
                        <a:rPr lang="en-GB" sz="1399" i="1" smtClean="0">
                          <a:latin typeface="Cambria Math" panose="02040503050406030204" pitchFamily="18" charset="0"/>
                        </a:rPr>
                        <m:t>𝐴</m:t>
                      </m:r>
                    </m:oMath>
                  </a14:m>
                  <a:endParaRPr lang="en-GB" sz="1399" dirty="0">
                    <a:latin typeface="Helvetica" pitchFamily="2" charset="0"/>
                  </a:endParaRPr>
                </a:p>
              </p:txBody>
            </p:sp>
          </mc:Choice>
          <mc:Fallback xmlns="">
            <p:sp>
              <p:nvSpPr>
                <p:cNvPr id="14" name="TextBox 13">
                  <a:extLst>
                    <a:ext uri="{FF2B5EF4-FFF2-40B4-BE49-F238E27FC236}">
                      <a16:creationId xmlns:a16="http://schemas.microsoft.com/office/drawing/2014/main" id="{25783B73-D12A-3D9F-F683-F8BEE7A88576}"/>
                    </a:ext>
                  </a:extLst>
                </p:cNvPr>
                <p:cNvSpPr txBox="1">
                  <a:spLocks noRot="1" noChangeAspect="1" noMove="1" noResize="1" noEditPoints="1" noAdjustHandles="1" noChangeArrowheads="1" noChangeShapeType="1" noTextEdit="1"/>
                </p:cNvSpPr>
                <p:nvPr/>
              </p:nvSpPr>
              <p:spPr>
                <a:xfrm>
                  <a:off x="5971806" y="3060231"/>
                  <a:ext cx="1611413" cy="523509"/>
                </a:xfrm>
                <a:prstGeom prst="rect">
                  <a:avLst/>
                </a:prstGeom>
                <a:blipFill>
                  <a:blip r:embed="rId2"/>
                  <a:stretch>
                    <a:fillRect t="-2273" b="-9091"/>
                  </a:stretch>
                </a:blipFill>
                <a:ln w="19050">
                  <a:solidFill>
                    <a:schemeClr val="tx1"/>
                  </a:solidFill>
                </a:ln>
              </p:spPr>
              <p:txBody>
                <a:bodyPr/>
                <a:lstStyle/>
                <a:p>
                  <a:r>
                    <a:rPr lang="en-DE">
                      <a:noFill/>
                    </a:rPr>
                    <a:t> </a:t>
                  </a:r>
                </a:p>
              </p:txBody>
            </p:sp>
          </mc:Fallback>
        </mc:AlternateContent>
        <p:sp>
          <p:nvSpPr>
            <p:cNvPr id="15" name="TextBox 14">
              <a:extLst>
                <a:ext uri="{FF2B5EF4-FFF2-40B4-BE49-F238E27FC236}">
                  <a16:creationId xmlns:a16="http://schemas.microsoft.com/office/drawing/2014/main" id="{48131D55-F2B4-D224-7C5E-81169D2BA351}"/>
                </a:ext>
              </a:extLst>
            </p:cNvPr>
            <p:cNvSpPr txBox="1"/>
            <p:nvPr/>
          </p:nvSpPr>
          <p:spPr>
            <a:xfrm>
              <a:off x="5912433" y="3879716"/>
              <a:ext cx="1730158" cy="523509"/>
            </a:xfrm>
            <a:prstGeom prst="rect">
              <a:avLst/>
            </a:prstGeom>
            <a:solidFill>
              <a:schemeClr val="accent3">
                <a:lumMod val="40000"/>
                <a:lumOff val="60000"/>
              </a:schemeClr>
            </a:solidFill>
            <a:ln w="19050">
              <a:solidFill>
                <a:schemeClr val="tx1"/>
              </a:solidFill>
            </a:ln>
          </p:spPr>
          <p:txBody>
            <a:bodyPr wrap="none" rtlCol="0">
              <a:spAutoFit/>
            </a:bodyPr>
            <a:lstStyle/>
            <a:p>
              <a:pPr algn="ctr"/>
              <a:r>
                <a:rPr lang="en-GB" sz="1399" dirty="0">
                  <a:latin typeface="Helvetica" pitchFamily="2" charset="0"/>
                </a:rPr>
                <a:t>How happy I will be</a:t>
              </a:r>
              <a:br>
                <a:rPr lang="en-GB" sz="1399" dirty="0">
                  <a:latin typeface="Helvetica" pitchFamily="2" charset="0"/>
                </a:rPr>
              </a:br>
              <a:r>
                <a:rPr lang="en-GB" sz="1399" dirty="0">
                  <a:latin typeface="Helvetica" pitchFamily="2" charset="0"/>
                </a:rPr>
                <a:t>in such a state</a:t>
              </a:r>
            </a:p>
          </p:txBody>
        </p:sp>
        <p:sp>
          <p:nvSpPr>
            <p:cNvPr id="16" name="TextBox 15">
              <a:extLst>
                <a:ext uri="{FF2B5EF4-FFF2-40B4-BE49-F238E27FC236}">
                  <a16:creationId xmlns:a16="http://schemas.microsoft.com/office/drawing/2014/main" id="{61B06D49-F321-F0E3-E1C7-EB61DA3ACA55}"/>
                </a:ext>
              </a:extLst>
            </p:cNvPr>
            <p:cNvSpPr txBox="1"/>
            <p:nvPr/>
          </p:nvSpPr>
          <p:spPr>
            <a:xfrm>
              <a:off x="6107402" y="4699201"/>
              <a:ext cx="1340223" cy="523509"/>
            </a:xfrm>
            <a:prstGeom prst="rect">
              <a:avLst/>
            </a:prstGeom>
            <a:solidFill>
              <a:schemeClr val="bg1"/>
            </a:solidFill>
            <a:ln w="19050">
              <a:solidFill>
                <a:schemeClr val="tx1"/>
              </a:solidFill>
            </a:ln>
          </p:spPr>
          <p:txBody>
            <a:bodyPr wrap="none" rtlCol="0">
              <a:spAutoFit/>
            </a:bodyPr>
            <a:lstStyle/>
            <a:p>
              <a:pPr algn="ctr"/>
              <a:r>
                <a:rPr lang="en-GB" sz="1399" dirty="0">
                  <a:latin typeface="Helvetica" pitchFamily="2" charset="0"/>
                </a:rPr>
                <a:t>What action I</a:t>
              </a:r>
              <a:br>
                <a:rPr lang="en-GB" sz="1399" dirty="0">
                  <a:latin typeface="Helvetica" pitchFamily="2" charset="0"/>
                </a:rPr>
              </a:br>
              <a:r>
                <a:rPr lang="en-GB" sz="1399" dirty="0">
                  <a:latin typeface="Helvetica" pitchFamily="2" charset="0"/>
                </a:rPr>
                <a:t>should do now</a:t>
              </a:r>
            </a:p>
          </p:txBody>
        </p:sp>
        <p:sp>
          <p:nvSpPr>
            <p:cNvPr id="17" name="TextBox 16">
              <a:extLst>
                <a:ext uri="{FF2B5EF4-FFF2-40B4-BE49-F238E27FC236}">
                  <a16:creationId xmlns:a16="http://schemas.microsoft.com/office/drawing/2014/main" id="{26605416-2A0F-1246-1E3A-90DE0FF7022D}"/>
                </a:ext>
              </a:extLst>
            </p:cNvPr>
            <p:cNvSpPr txBox="1"/>
            <p:nvPr/>
          </p:nvSpPr>
          <p:spPr>
            <a:xfrm>
              <a:off x="3877246" y="2001756"/>
              <a:ext cx="691252"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dirty="0">
                  <a:latin typeface="Helvetica" pitchFamily="2" charset="0"/>
                </a:rPr>
                <a:t>State</a:t>
              </a:r>
            </a:p>
          </p:txBody>
        </p:sp>
        <p:sp>
          <p:nvSpPr>
            <p:cNvPr id="18" name="TextBox 17">
              <a:extLst>
                <a:ext uri="{FF2B5EF4-FFF2-40B4-BE49-F238E27FC236}">
                  <a16:creationId xmlns:a16="http://schemas.microsoft.com/office/drawing/2014/main" id="{2EAC4A69-DCFF-410C-7ADA-631B367E89A6}"/>
                </a:ext>
              </a:extLst>
            </p:cNvPr>
            <p:cNvSpPr txBox="1"/>
            <p:nvPr/>
          </p:nvSpPr>
          <p:spPr>
            <a:xfrm>
              <a:off x="3195160" y="2456189"/>
              <a:ext cx="2055435"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dirty="0">
                  <a:latin typeface="Helvetica" pitchFamily="2" charset="0"/>
                </a:rPr>
                <a:t>How the world evolves</a:t>
              </a:r>
            </a:p>
          </p:txBody>
        </p:sp>
        <p:sp>
          <p:nvSpPr>
            <p:cNvPr id="19" name="TextBox 18">
              <a:extLst>
                <a:ext uri="{FF2B5EF4-FFF2-40B4-BE49-F238E27FC236}">
                  <a16:creationId xmlns:a16="http://schemas.microsoft.com/office/drawing/2014/main" id="{6F9563C5-31BD-12EB-6DFD-54002EF3F350}"/>
                </a:ext>
              </a:extLst>
            </p:cNvPr>
            <p:cNvSpPr txBox="1"/>
            <p:nvPr/>
          </p:nvSpPr>
          <p:spPr>
            <a:xfrm>
              <a:off x="3300825" y="3170803"/>
              <a:ext cx="1844103" cy="303089"/>
            </a:xfrm>
            <a:prstGeom prst="roundRect">
              <a:avLst>
                <a:gd name="adj" fmla="val 50000"/>
              </a:avLst>
            </a:prstGeom>
            <a:solidFill>
              <a:schemeClr val="bg1"/>
            </a:solidFill>
            <a:ln w="19050">
              <a:solidFill>
                <a:schemeClr val="tx1"/>
              </a:solidFill>
            </a:ln>
          </p:spPr>
          <p:txBody>
            <a:bodyPr wrap="none" tIns="0" bIns="0" rtlCol="0" anchor="t">
              <a:spAutoFit/>
            </a:bodyPr>
            <a:lstStyle/>
            <a:p>
              <a:pPr algn="ctr"/>
              <a:r>
                <a:rPr lang="en-GB" sz="1399" dirty="0">
                  <a:latin typeface="Helvetica" pitchFamily="2" charset="0"/>
                </a:rPr>
                <a:t>What my actions do</a:t>
              </a:r>
            </a:p>
          </p:txBody>
        </p:sp>
        <p:sp>
          <p:nvSpPr>
            <p:cNvPr id="20" name="TextBox 19">
              <a:extLst>
                <a:ext uri="{FF2B5EF4-FFF2-40B4-BE49-F238E27FC236}">
                  <a16:creationId xmlns:a16="http://schemas.microsoft.com/office/drawing/2014/main" id="{11CABBCD-4C1E-92B0-752B-E2507A0E183D}"/>
                </a:ext>
              </a:extLst>
            </p:cNvPr>
            <p:cNvSpPr txBox="1"/>
            <p:nvPr/>
          </p:nvSpPr>
          <p:spPr>
            <a:xfrm>
              <a:off x="3867411" y="3990728"/>
              <a:ext cx="710922" cy="303089"/>
            </a:xfrm>
            <a:prstGeom prst="roundRect">
              <a:avLst>
                <a:gd name="adj" fmla="val 50000"/>
              </a:avLst>
            </a:prstGeom>
            <a:solidFill>
              <a:schemeClr val="accent3">
                <a:lumMod val="40000"/>
                <a:lumOff val="60000"/>
              </a:schemeClr>
            </a:solidFill>
            <a:ln w="19050">
              <a:solidFill>
                <a:schemeClr val="tx1"/>
              </a:solidFill>
            </a:ln>
          </p:spPr>
          <p:txBody>
            <a:bodyPr wrap="none" tIns="0" bIns="0" rtlCol="0" anchor="t">
              <a:spAutoFit/>
            </a:bodyPr>
            <a:lstStyle/>
            <a:p>
              <a:pPr algn="ctr"/>
              <a:r>
                <a:rPr lang="en-GB" sz="1399" dirty="0">
                  <a:latin typeface="Helvetica" pitchFamily="2" charset="0"/>
                </a:rPr>
                <a:t>Utility</a:t>
              </a:r>
            </a:p>
          </p:txBody>
        </p:sp>
        <p:cxnSp>
          <p:nvCxnSpPr>
            <p:cNvPr id="21" name="Straight Arrow Connector 20">
              <a:extLst>
                <a:ext uri="{FF2B5EF4-FFF2-40B4-BE49-F238E27FC236}">
                  <a16:creationId xmlns:a16="http://schemas.microsoft.com/office/drawing/2014/main" id="{4D9221B5-85D2-FAC9-B7DB-8E7A145DB5BF}"/>
                </a:ext>
              </a:extLst>
            </p:cNvPr>
            <p:cNvCxnSpPr>
              <a:cxnSpLocks/>
              <a:stCxn id="11" idx="2"/>
              <a:endCxn id="13" idx="0"/>
            </p:cNvCxnSpPr>
            <p:nvPr/>
          </p:nvCxnSpPr>
          <p:spPr>
            <a:xfrm>
              <a:off x="6777511" y="1942946"/>
              <a:ext cx="3"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0440975-B3B6-C28F-5954-F0096231591E}"/>
                </a:ext>
              </a:extLst>
            </p:cNvPr>
            <p:cNvCxnSpPr>
              <a:cxnSpLocks/>
              <a:stCxn id="13" idx="2"/>
              <a:endCxn id="14" idx="0"/>
            </p:cNvCxnSpPr>
            <p:nvPr/>
          </p:nvCxnSpPr>
          <p:spPr>
            <a:xfrm flipH="1">
              <a:off x="6777512" y="2764255"/>
              <a:ext cx="2"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6553D81-04AF-FDD3-F09F-A5DEC6820080}"/>
                </a:ext>
              </a:extLst>
            </p:cNvPr>
            <p:cNvCxnSpPr>
              <a:cxnSpLocks/>
              <a:stCxn id="14" idx="2"/>
              <a:endCxn id="15" idx="0"/>
            </p:cNvCxnSpPr>
            <p:nvPr/>
          </p:nvCxnSpPr>
          <p:spPr>
            <a:xfrm>
              <a:off x="6777512" y="3583739"/>
              <a:ext cx="0" cy="2959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6F09ED2-4569-2762-2D83-03D0D0E00D8D}"/>
                </a:ext>
              </a:extLst>
            </p:cNvPr>
            <p:cNvCxnSpPr>
              <a:cxnSpLocks/>
              <a:stCxn id="15" idx="2"/>
              <a:endCxn id="16" idx="0"/>
            </p:cNvCxnSpPr>
            <p:nvPr/>
          </p:nvCxnSpPr>
          <p:spPr>
            <a:xfrm>
              <a:off x="6777512" y="4403225"/>
              <a:ext cx="1"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28B62B-75AB-1432-0AC9-07AB8EB7144F}"/>
                </a:ext>
              </a:extLst>
            </p:cNvPr>
            <p:cNvCxnSpPr>
              <a:cxnSpLocks/>
              <a:stCxn id="16" idx="2"/>
              <a:endCxn id="12" idx="0"/>
            </p:cNvCxnSpPr>
            <p:nvPr/>
          </p:nvCxnSpPr>
          <p:spPr>
            <a:xfrm>
              <a:off x="6777513" y="5222710"/>
              <a:ext cx="0" cy="295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8850818-E612-E782-8E0E-3AF5EFBC892D}"/>
                </a:ext>
              </a:extLst>
            </p:cNvPr>
            <p:cNvCxnSpPr>
              <a:cxnSpLocks/>
              <a:stCxn id="17" idx="3"/>
              <a:endCxn id="13" idx="1"/>
            </p:cNvCxnSpPr>
            <p:nvPr/>
          </p:nvCxnSpPr>
          <p:spPr>
            <a:xfrm>
              <a:off x="4568499" y="2153301"/>
              <a:ext cx="1518845" cy="349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5DF6ADF-86A3-D56A-604E-17C9D2F1AE11}"/>
                </a:ext>
              </a:extLst>
            </p:cNvPr>
            <p:cNvCxnSpPr>
              <a:cxnSpLocks/>
              <a:stCxn id="18" idx="3"/>
              <a:endCxn id="13" idx="1"/>
            </p:cNvCxnSpPr>
            <p:nvPr/>
          </p:nvCxnSpPr>
          <p:spPr>
            <a:xfrm flipV="1">
              <a:off x="5250594" y="2502500"/>
              <a:ext cx="836750" cy="10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AF11644-46F3-13A6-F0C8-71FE0A447130}"/>
                </a:ext>
              </a:extLst>
            </p:cNvPr>
            <p:cNvCxnSpPr>
              <a:cxnSpLocks/>
              <a:stCxn id="18" idx="3"/>
              <a:endCxn id="14" idx="1"/>
            </p:cNvCxnSpPr>
            <p:nvPr/>
          </p:nvCxnSpPr>
          <p:spPr>
            <a:xfrm>
              <a:off x="5250594" y="2607734"/>
              <a:ext cx="721211" cy="714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F63062F-65E6-D1C9-C58C-9004702A734D}"/>
                </a:ext>
              </a:extLst>
            </p:cNvPr>
            <p:cNvCxnSpPr>
              <a:cxnSpLocks/>
              <a:stCxn id="19" idx="3"/>
              <a:endCxn id="13" idx="1"/>
            </p:cNvCxnSpPr>
            <p:nvPr/>
          </p:nvCxnSpPr>
          <p:spPr>
            <a:xfrm flipV="1">
              <a:off x="5144928" y="2502500"/>
              <a:ext cx="942416" cy="819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8ED8ACD-1B0E-ECAB-CB0F-327B3B1DE74F}"/>
                </a:ext>
              </a:extLst>
            </p:cNvPr>
            <p:cNvCxnSpPr>
              <a:cxnSpLocks/>
              <a:stCxn id="19" idx="3"/>
              <a:endCxn id="14" idx="1"/>
            </p:cNvCxnSpPr>
            <p:nvPr/>
          </p:nvCxnSpPr>
          <p:spPr>
            <a:xfrm flipV="1">
              <a:off x="5144928" y="3321985"/>
              <a:ext cx="826877" cy="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F3DE3EF-3F2B-72CE-5354-E513BF0266D2}"/>
                </a:ext>
              </a:extLst>
            </p:cNvPr>
            <p:cNvCxnSpPr>
              <a:cxnSpLocks/>
              <a:stCxn id="11" idx="3"/>
            </p:cNvCxnSpPr>
            <p:nvPr/>
          </p:nvCxnSpPr>
          <p:spPr>
            <a:xfrm flipV="1">
              <a:off x="7142821" y="1835129"/>
              <a:ext cx="1550949"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40A6F18-36A7-AC95-8805-7C3127AFFB56}"/>
                </a:ext>
              </a:extLst>
            </p:cNvPr>
            <p:cNvCxnSpPr>
              <a:cxnSpLocks/>
              <a:stCxn id="20" idx="3"/>
            </p:cNvCxnSpPr>
            <p:nvPr/>
          </p:nvCxnSpPr>
          <p:spPr>
            <a:xfrm flipV="1">
              <a:off x="4578333" y="4142206"/>
              <a:ext cx="1343342" cy="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31B88F6-ED10-4FF8-FC84-322052D91716}"/>
                </a:ext>
              </a:extLst>
            </p:cNvPr>
            <p:cNvCxnSpPr>
              <a:cxnSpLocks/>
              <a:endCxn id="12" idx="3"/>
            </p:cNvCxnSpPr>
            <p:nvPr/>
          </p:nvCxnSpPr>
          <p:spPr>
            <a:xfrm flipH="1">
              <a:off x="7192568" y="5626410"/>
              <a:ext cx="1501203"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2CA4697F-85D5-C80A-8271-5E38B1680118}"/>
                </a:ext>
              </a:extLst>
            </p:cNvPr>
            <p:cNvCxnSpPr>
              <a:cxnSpLocks/>
              <a:stCxn id="13" idx="0"/>
              <a:endCxn id="17" idx="0"/>
            </p:cNvCxnSpPr>
            <p:nvPr/>
          </p:nvCxnSpPr>
          <p:spPr>
            <a:xfrm rot="16200000" flipV="1">
              <a:off x="5380700" y="843930"/>
              <a:ext cx="238990" cy="2554641"/>
            </a:xfrm>
            <a:prstGeom prst="curvedConnector3">
              <a:avLst>
                <a:gd name="adj1" fmla="val 19575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86816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A4A4-B71A-5E46-8D13-7EC59BBB7E1E}"/>
              </a:ext>
            </a:extLst>
          </p:cNvPr>
          <p:cNvSpPr>
            <a:spLocks noGrp="1"/>
          </p:cNvSpPr>
          <p:nvPr>
            <p:ph type="title"/>
          </p:nvPr>
        </p:nvSpPr>
        <p:spPr/>
        <p:txBody>
          <a:bodyPr/>
          <a:lstStyle/>
          <a:p>
            <a:r>
              <a:rPr lang="en-GB" dirty="0"/>
              <a:t>Passive vs. Active Learning</a:t>
            </a:r>
          </a:p>
        </p:txBody>
      </p:sp>
      <p:sp>
        <p:nvSpPr>
          <p:cNvPr id="5" name="Footer Placeholder 4">
            <a:extLst>
              <a:ext uri="{FF2B5EF4-FFF2-40B4-BE49-F238E27FC236}">
                <a16:creationId xmlns:a16="http://schemas.microsoft.com/office/drawing/2014/main" id="{C06EDF49-7693-D976-7292-19D30CF804EA}"/>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754BE8B8-4EDF-A397-8B89-58265552AE61}"/>
              </a:ext>
            </a:extLst>
          </p:cNvPr>
          <p:cNvSpPr>
            <a:spLocks noGrp="1"/>
          </p:cNvSpPr>
          <p:nvPr>
            <p:ph type="sldNum" sz="quarter" idx="11"/>
          </p:nvPr>
        </p:nvSpPr>
        <p:spPr/>
        <p:txBody>
          <a:bodyPr/>
          <a:lstStyle/>
          <a:p>
            <a:fld id="{67C9959E-8E6B-B04C-9955-EA096F41CA7A}" type="slidenum">
              <a:rPr lang="en-GB" smtClean="0"/>
              <a:t>50</a:t>
            </a:fld>
            <a:endParaRPr lang="en-GB"/>
          </a:p>
        </p:txBody>
      </p:sp>
      <p:sp>
        <p:nvSpPr>
          <p:cNvPr id="4" name="Date Placeholder 3">
            <a:extLst>
              <a:ext uri="{FF2B5EF4-FFF2-40B4-BE49-F238E27FC236}">
                <a16:creationId xmlns:a16="http://schemas.microsoft.com/office/drawing/2014/main" id="{968A68AA-0DF8-DA21-1F19-5F708A755847}"/>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32BED9-F16A-F742-AABC-03E05B162501}"/>
                  </a:ext>
                </a:extLst>
              </p:cNvPr>
              <p:cNvSpPr>
                <a:spLocks noGrp="1"/>
              </p:cNvSpPr>
              <p:nvPr>
                <p:ph type="body" sz="quarter" idx="13"/>
              </p:nvPr>
            </p:nvSpPr>
            <p:spPr/>
            <p:txBody>
              <a:bodyPr/>
              <a:lstStyle/>
              <a:p>
                <a:r>
                  <a:rPr lang="en-GB" dirty="0">
                    <a:solidFill>
                      <a:schemeClr val="accent1"/>
                    </a:solidFill>
                  </a:rPr>
                  <a:t>Passive</a:t>
                </a:r>
                <a:r>
                  <a:rPr lang="en-GB" dirty="0"/>
                  <a:t> learning</a:t>
                </a:r>
              </a:p>
              <a:p>
                <a:pPr lvl="1"/>
                <a:r>
                  <a:rPr lang="en-GB" dirty="0"/>
                  <a:t>Agent acts based on a fixed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and tries to learn how good the policy is by observing the world go by</a:t>
                </a:r>
              </a:p>
              <a:p>
                <a:pPr lvl="1"/>
                <a:r>
                  <a:rPr lang="en-GB" dirty="0"/>
                  <a:t>Analogous to policy iteration (without the optimisation part)</a:t>
                </a:r>
              </a:p>
              <a:p>
                <a:r>
                  <a:rPr lang="en-GB" dirty="0">
                    <a:solidFill>
                      <a:schemeClr val="accent1"/>
                    </a:solidFill>
                  </a:rPr>
                  <a:t>Active</a:t>
                </a:r>
                <a:r>
                  <a:rPr lang="en-GB" dirty="0"/>
                  <a:t> learning</a:t>
                </a:r>
              </a:p>
              <a:p>
                <a:pPr lvl="1"/>
                <a:r>
                  <a:rPr lang="en-GB" dirty="0"/>
                  <a:t>Agent attempts to find an optimal (or at least good) policy by exploring different actions in the world</a:t>
                </a:r>
              </a:p>
              <a:p>
                <a:pPr lvl="1"/>
                <a:r>
                  <a:rPr lang="en-GB" dirty="0"/>
                  <a:t>Analogous to solving the underlying MDP</a:t>
                </a:r>
              </a:p>
              <a:p>
                <a:pPr lvl="1"/>
                <a:endParaRPr lang="en-GB" dirty="0"/>
              </a:p>
            </p:txBody>
          </p:sp>
        </mc:Choice>
        <mc:Fallback xmlns="">
          <p:sp>
            <p:nvSpPr>
              <p:cNvPr id="3" name="Content Placeholder 2">
                <a:extLst>
                  <a:ext uri="{FF2B5EF4-FFF2-40B4-BE49-F238E27FC236}">
                    <a16:creationId xmlns:a16="http://schemas.microsoft.com/office/drawing/2014/main" id="{E732BED9-F16A-F742-AABC-03E05B162501}"/>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105" r="-2400"/>
                </a:stretch>
              </a:blipFill>
            </p:spPr>
            <p:txBody>
              <a:bodyPr/>
              <a:lstStyle/>
              <a:p>
                <a:r>
                  <a:rPr lang="en-DE">
                    <a:noFill/>
                  </a:rPr>
                  <a:t> </a:t>
                </a:r>
              </a:p>
            </p:txBody>
          </p:sp>
        </mc:Fallback>
      </mc:AlternateContent>
    </p:spTree>
    <p:extLst>
      <p:ext uri="{BB962C8B-B14F-4D97-AF65-F5344CB8AC3E}">
        <p14:creationId xmlns:p14="http://schemas.microsoft.com/office/powerpoint/2010/main" val="1347415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2CA21-715C-B74C-B140-C33F2F2E2F91}"/>
              </a:ext>
            </a:extLst>
          </p:cNvPr>
          <p:cNvSpPr>
            <a:spLocks noGrp="1"/>
          </p:cNvSpPr>
          <p:nvPr>
            <p:ph type="title"/>
          </p:nvPr>
        </p:nvSpPr>
        <p:spPr/>
        <p:txBody>
          <a:bodyPr/>
          <a:lstStyle/>
          <a:p>
            <a:r>
              <a:rPr lang="en-GB" dirty="0"/>
              <a:t>Model-based vs. Model-free RL</a:t>
            </a:r>
          </a:p>
        </p:txBody>
      </p:sp>
      <p:sp>
        <p:nvSpPr>
          <p:cNvPr id="5" name="Footer Placeholder 4">
            <a:extLst>
              <a:ext uri="{FF2B5EF4-FFF2-40B4-BE49-F238E27FC236}">
                <a16:creationId xmlns:a16="http://schemas.microsoft.com/office/drawing/2014/main" id="{6FBCD2BF-44A9-83F2-AF3D-5C7D15A4860C}"/>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5F00D312-8CD3-C05B-2F84-C6048AF14CD2}"/>
              </a:ext>
            </a:extLst>
          </p:cNvPr>
          <p:cNvSpPr>
            <a:spLocks noGrp="1"/>
          </p:cNvSpPr>
          <p:nvPr>
            <p:ph type="sldNum" sz="quarter" idx="11"/>
          </p:nvPr>
        </p:nvSpPr>
        <p:spPr/>
        <p:txBody>
          <a:bodyPr/>
          <a:lstStyle/>
          <a:p>
            <a:fld id="{67C9959E-8E6B-B04C-9955-EA096F41CA7A}" type="slidenum">
              <a:rPr lang="en-GB" smtClean="0"/>
              <a:t>51</a:t>
            </a:fld>
            <a:endParaRPr lang="en-GB"/>
          </a:p>
        </p:txBody>
      </p:sp>
      <p:sp>
        <p:nvSpPr>
          <p:cNvPr id="4" name="Date Placeholder 3">
            <a:extLst>
              <a:ext uri="{FF2B5EF4-FFF2-40B4-BE49-F238E27FC236}">
                <a16:creationId xmlns:a16="http://schemas.microsoft.com/office/drawing/2014/main" id="{C4FBEFCD-084F-9FDB-03A5-FD1F3A222E2E}"/>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4BC6E8-CC11-8E46-AB0A-C09C9AE5B1F3}"/>
                  </a:ext>
                </a:extLst>
              </p:cNvPr>
              <p:cNvSpPr>
                <a:spLocks noGrp="1"/>
              </p:cNvSpPr>
              <p:nvPr>
                <p:ph type="body" sz="quarter" idx="13"/>
              </p:nvPr>
            </p:nvSpPr>
            <p:spPr/>
            <p:txBody>
              <a:bodyPr/>
              <a:lstStyle/>
              <a:p>
                <a:r>
                  <a:rPr lang="en-GB" dirty="0">
                    <a:solidFill>
                      <a:schemeClr val="accent1"/>
                    </a:solidFill>
                  </a:rPr>
                  <a:t>Model-based</a:t>
                </a:r>
                <a:r>
                  <a:rPr lang="en-GB" dirty="0"/>
                  <a:t> approach to RL</a:t>
                </a:r>
              </a:p>
              <a:p>
                <a:pPr lvl="1"/>
                <a:r>
                  <a:rPr lang="en-GB" dirty="0"/>
                  <a:t>Learn the MDP model (</a:t>
                </a:r>
                <a14:m>
                  <m:oMath xmlns:m="http://schemas.openxmlformats.org/officeDocument/2006/math">
                    <m:r>
                      <a:rPr lang="de-DE" b="0" i="1" dirty="0" smtClean="0">
                        <a:latin typeface="Cambria Math" panose="02040503050406030204" pitchFamily="18" charset="0"/>
                      </a:rPr>
                      <m:t>𝑃</m:t>
                    </m:r>
                    <m:d>
                      <m:dPr>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𝑠</m:t>
                            </m:r>
                          </m:e>
                          <m:sup>
                            <m:r>
                              <a:rPr lang="de-DE" b="0" i="1" dirty="0" smtClean="0">
                                <a:latin typeface="Cambria Math" panose="02040503050406030204" pitchFamily="18" charset="0"/>
                              </a:rPr>
                              <m:t>′</m:t>
                            </m:r>
                          </m:sup>
                        </m:sSup>
                      </m:e>
                      <m:e>
                        <m:r>
                          <a:rPr lang="de-DE" b="0" i="1" dirty="0" smtClean="0">
                            <a:latin typeface="Cambria Math" panose="02040503050406030204" pitchFamily="18" charset="0"/>
                          </a:rPr>
                          <m:t>𝑠</m:t>
                        </m:r>
                        <m:r>
                          <a:rPr lang="de-DE" b="0" i="1" dirty="0" smtClean="0">
                            <a:latin typeface="Cambria Math" panose="02040503050406030204" pitchFamily="18" charset="0"/>
                          </a:rPr>
                          <m:t>,</m:t>
                        </m:r>
                        <m:r>
                          <a:rPr lang="de-DE" b="0" i="1" dirty="0" smtClean="0">
                            <a:latin typeface="Cambria Math" panose="02040503050406030204" pitchFamily="18" charset="0"/>
                          </a:rPr>
                          <m:t>𝑎</m:t>
                        </m:r>
                      </m:e>
                    </m:d>
                  </m:oMath>
                </a14:m>
                <a:r>
                  <a:rPr lang="en-GB" dirty="0"/>
                  <a:t> and </a:t>
                </a:r>
                <a14:m>
                  <m:oMath xmlns:m="http://schemas.openxmlformats.org/officeDocument/2006/math">
                    <m:r>
                      <a:rPr lang="en-GB" i="1" dirty="0" smtClean="0">
                        <a:latin typeface="Cambria Math" panose="02040503050406030204" pitchFamily="18" charset="0"/>
                      </a:rPr>
                      <m:t>𝑅</m:t>
                    </m:r>
                  </m:oMath>
                </a14:m>
                <a:r>
                  <a:rPr lang="en-GB" dirty="0"/>
                  <a:t>), or an approximation of it</a:t>
                </a:r>
              </a:p>
              <a:p>
                <a:pPr lvl="1"/>
                <a:r>
                  <a:rPr lang="en-GB" dirty="0"/>
                  <a:t>Use it to find the optimal policy</a:t>
                </a:r>
              </a:p>
              <a:p>
                <a:r>
                  <a:rPr lang="en-GB" dirty="0">
                    <a:solidFill>
                      <a:schemeClr val="accent1"/>
                    </a:solidFill>
                  </a:rPr>
                  <a:t>Model-free</a:t>
                </a:r>
                <a:r>
                  <a:rPr lang="en-GB" dirty="0"/>
                  <a:t> approach to RL</a:t>
                </a:r>
              </a:p>
              <a:p>
                <a:pPr lvl="1"/>
                <a:r>
                  <a:rPr lang="en-GB" dirty="0"/>
                  <a:t>Derive the optimal policy without explicitly learning the model</a:t>
                </a:r>
              </a:p>
            </p:txBody>
          </p:sp>
        </mc:Choice>
        <mc:Fallback xmlns="">
          <p:sp>
            <p:nvSpPr>
              <p:cNvPr id="3" name="Content Placeholder 2">
                <a:extLst>
                  <a:ext uri="{FF2B5EF4-FFF2-40B4-BE49-F238E27FC236}">
                    <a16:creationId xmlns:a16="http://schemas.microsoft.com/office/drawing/2014/main" id="{294BC6E8-CC11-8E46-AB0A-C09C9AE5B1F3}"/>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p:spTree>
    <p:extLst>
      <p:ext uri="{BB962C8B-B14F-4D97-AF65-F5344CB8AC3E}">
        <p14:creationId xmlns:p14="http://schemas.microsoft.com/office/powerpoint/2010/main" val="2645366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C21F-4479-FD4C-97E4-AD379FA5DB7E}"/>
              </a:ext>
            </a:extLst>
          </p:cNvPr>
          <p:cNvSpPr>
            <a:spLocks noGrp="1"/>
          </p:cNvSpPr>
          <p:nvPr>
            <p:ph type="title"/>
          </p:nvPr>
        </p:nvSpPr>
        <p:spPr/>
        <p:txBody>
          <a:bodyPr/>
          <a:lstStyle/>
          <a:p>
            <a:r>
              <a:rPr lang="en-GB" dirty="0"/>
              <a:t>Passive RL</a:t>
            </a:r>
          </a:p>
        </p:txBody>
      </p:sp>
      <p:sp>
        <p:nvSpPr>
          <p:cNvPr id="31" name="Footer Placeholder 30">
            <a:extLst>
              <a:ext uri="{FF2B5EF4-FFF2-40B4-BE49-F238E27FC236}">
                <a16:creationId xmlns:a16="http://schemas.microsoft.com/office/drawing/2014/main" id="{692C478C-8A74-F6CC-2388-0CDE7598DDE9}"/>
              </a:ext>
            </a:extLst>
          </p:cNvPr>
          <p:cNvSpPr>
            <a:spLocks noGrp="1"/>
          </p:cNvSpPr>
          <p:nvPr>
            <p:ph type="ftr" sz="quarter" idx="10"/>
          </p:nvPr>
        </p:nvSpPr>
        <p:spPr/>
        <p:txBody>
          <a:bodyPr/>
          <a:lstStyle/>
          <a:p>
            <a:r>
              <a:rPr lang="en-GB"/>
              <a:t>Marcel Gehrke</a:t>
            </a:r>
          </a:p>
        </p:txBody>
      </p:sp>
      <p:sp>
        <p:nvSpPr>
          <p:cNvPr id="32" name="Slide Number Placeholder 31">
            <a:extLst>
              <a:ext uri="{FF2B5EF4-FFF2-40B4-BE49-F238E27FC236}">
                <a16:creationId xmlns:a16="http://schemas.microsoft.com/office/drawing/2014/main" id="{02249B68-AF3D-4284-9C25-8E744FF55533}"/>
              </a:ext>
            </a:extLst>
          </p:cNvPr>
          <p:cNvSpPr>
            <a:spLocks noGrp="1"/>
          </p:cNvSpPr>
          <p:nvPr>
            <p:ph type="sldNum" sz="quarter" idx="11"/>
          </p:nvPr>
        </p:nvSpPr>
        <p:spPr/>
        <p:txBody>
          <a:bodyPr/>
          <a:lstStyle/>
          <a:p>
            <a:fld id="{67C9959E-8E6B-B04C-9955-EA096F41CA7A}" type="slidenum">
              <a:rPr lang="en-GB" smtClean="0"/>
              <a:t>52</a:t>
            </a:fld>
            <a:endParaRPr lang="en-GB"/>
          </a:p>
        </p:txBody>
      </p:sp>
      <p:sp>
        <p:nvSpPr>
          <p:cNvPr id="4" name="Date Placeholder 3">
            <a:extLst>
              <a:ext uri="{FF2B5EF4-FFF2-40B4-BE49-F238E27FC236}">
                <a16:creationId xmlns:a16="http://schemas.microsoft.com/office/drawing/2014/main" id="{21404758-F04E-D638-BB32-FE52DD28ABD4}"/>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E88E9A-7949-C344-BCA1-17EB5081492C}"/>
                  </a:ext>
                </a:extLst>
              </p:cNvPr>
              <p:cNvSpPr>
                <a:spLocks noGrp="1"/>
              </p:cNvSpPr>
              <p:nvPr>
                <p:ph type="body" sz="quarter" idx="13"/>
              </p:nvPr>
            </p:nvSpPr>
            <p:spPr/>
            <p:txBody>
              <a:bodyPr/>
              <a:lstStyle/>
              <a:p>
                <a:r>
                  <a:rPr lang="en-GB" dirty="0"/>
                  <a:t>Suppose the agent is given a policy</a:t>
                </a:r>
              </a:p>
              <a:p>
                <a:r>
                  <a:rPr lang="en-GB" dirty="0"/>
                  <a:t>Wants to determine how good it is</a:t>
                </a:r>
              </a:p>
              <a:p>
                <a:pPr lvl="1"/>
                <a:endParaRPr lang="en-GB" dirty="0"/>
              </a:p>
              <a:p>
                <a:pPr lvl="1"/>
                <a:endParaRPr lang="en-GB" dirty="0"/>
              </a:p>
              <a:p>
                <a:pPr lvl="1"/>
                <a:endParaRPr lang="en-GB" dirty="0"/>
              </a:p>
              <a:p>
                <a:r>
                  <a:rPr lang="en-GB" dirty="0"/>
                  <a:t>Given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Need to learn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de-DE" b="0" i="1" smtClean="0">
                        <a:latin typeface="Cambria Math" panose="02040503050406030204" pitchFamily="18" charset="0"/>
                        <a:ea typeface="Cambria Math" panose="02040503050406030204" pitchFamily="18" charset="0"/>
                      </a:rPr>
                      <m:t>:</m:t>
                    </m:r>
                  </m:oMath>
                </a14:m>
                <a:endParaRPr lang="en-GB" dirty="0"/>
              </a:p>
            </p:txBody>
          </p:sp>
        </mc:Choice>
        <mc:Fallback xmlns="">
          <p:sp>
            <p:nvSpPr>
              <p:cNvPr id="3" name="Content Placeholder 2">
                <a:extLst>
                  <a:ext uri="{FF2B5EF4-FFF2-40B4-BE49-F238E27FC236}">
                    <a16:creationId xmlns:a16="http://schemas.microsoft.com/office/drawing/2014/main" id="{4FE88E9A-7949-C344-BCA1-17EB5081492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p:grpSp>
        <p:nvGrpSpPr>
          <p:cNvPr id="34" name="Group 33">
            <a:extLst>
              <a:ext uri="{FF2B5EF4-FFF2-40B4-BE49-F238E27FC236}">
                <a16:creationId xmlns:a16="http://schemas.microsoft.com/office/drawing/2014/main" id="{4974BBFC-6C1D-01A3-470C-460FAEE93DFE}"/>
              </a:ext>
            </a:extLst>
          </p:cNvPr>
          <p:cNvGrpSpPr/>
          <p:nvPr/>
        </p:nvGrpSpPr>
        <p:grpSpPr>
          <a:xfrm>
            <a:off x="1921440" y="3720842"/>
            <a:ext cx="2806408" cy="2185072"/>
            <a:chOff x="2066038" y="4165280"/>
            <a:chExt cx="2806408" cy="2185072"/>
          </a:xfrm>
        </p:grpSpPr>
        <p:grpSp>
          <p:nvGrpSpPr>
            <p:cNvPr id="5" name="Group 3">
              <a:extLst>
                <a:ext uri="{FF2B5EF4-FFF2-40B4-BE49-F238E27FC236}">
                  <a16:creationId xmlns:a16="http://schemas.microsoft.com/office/drawing/2014/main" id="{5C81FA36-80C9-B849-870C-ECADDFF67B2D}"/>
                </a:ext>
              </a:extLst>
            </p:cNvPr>
            <p:cNvGrpSpPr>
              <a:grpSpLocks/>
            </p:cNvGrpSpPr>
            <p:nvPr/>
          </p:nvGrpSpPr>
          <p:grpSpPr bwMode="auto">
            <a:xfrm>
              <a:off x="2434045" y="4165283"/>
              <a:ext cx="2438400" cy="1828800"/>
              <a:chOff x="960" y="1152"/>
              <a:chExt cx="1536" cy="1152"/>
            </a:xfrm>
          </p:grpSpPr>
          <p:sp>
            <p:nvSpPr>
              <p:cNvPr id="6" name="Rectangle 4">
                <a:extLst>
                  <a:ext uri="{FF2B5EF4-FFF2-40B4-BE49-F238E27FC236}">
                    <a16:creationId xmlns:a16="http://schemas.microsoft.com/office/drawing/2014/main" id="{7A0D0727-B1E5-2340-B760-0F4597DEB304}"/>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Helvetica" pitchFamily="2" charset="0"/>
                </a:endParaRPr>
              </a:p>
            </p:txBody>
          </p:sp>
          <p:sp>
            <p:nvSpPr>
              <p:cNvPr id="7" name="Line 5">
                <a:extLst>
                  <a:ext uri="{FF2B5EF4-FFF2-40B4-BE49-F238E27FC236}">
                    <a16:creationId xmlns:a16="http://schemas.microsoft.com/office/drawing/2014/main" id="{5A24E771-54CA-6D41-9157-1CC7BFC1619D}"/>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8" name="Line 6">
                <a:extLst>
                  <a:ext uri="{FF2B5EF4-FFF2-40B4-BE49-F238E27FC236}">
                    <a16:creationId xmlns:a16="http://schemas.microsoft.com/office/drawing/2014/main" id="{6D1A1D1E-CEAA-8D4B-8ACF-69970041DEC1}"/>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9" name="Line 7">
                <a:extLst>
                  <a:ext uri="{FF2B5EF4-FFF2-40B4-BE49-F238E27FC236}">
                    <a16:creationId xmlns:a16="http://schemas.microsoft.com/office/drawing/2014/main" id="{1BE118B6-DB5C-A249-9082-20AF9D7FB31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0" name="Line 8">
                <a:extLst>
                  <a:ext uri="{FF2B5EF4-FFF2-40B4-BE49-F238E27FC236}">
                    <a16:creationId xmlns:a16="http://schemas.microsoft.com/office/drawing/2014/main" id="{550F101B-0835-5C41-B91E-A7F8A94504C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1" name="Line 9">
                <a:extLst>
                  <a:ext uri="{FF2B5EF4-FFF2-40B4-BE49-F238E27FC236}">
                    <a16:creationId xmlns:a16="http://schemas.microsoft.com/office/drawing/2014/main" id="{4562B1C6-0721-BC42-AA8F-263F19AB47B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2" name="Rectangle 10">
                <a:extLst>
                  <a:ext uri="{FF2B5EF4-FFF2-40B4-BE49-F238E27FC236}">
                    <a16:creationId xmlns:a16="http://schemas.microsoft.com/office/drawing/2014/main" id="{393E718E-222B-C54F-847C-39BF9EC79DEC}"/>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latin typeface="Helvetica" pitchFamily="2" charset="0"/>
                </a:endParaRPr>
              </a:p>
            </p:txBody>
          </p:sp>
        </p:grpSp>
        <p:sp>
          <p:nvSpPr>
            <p:cNvPr id="13" name="Rectangle 12">
              <a:extLst>
                <a:ext uri="{FF2B5EF4-FFF2-40B4-BE49-F238E27FC236}">
                  <a16:creationId xmlns:a16="http://schemas.microsoft.com/office/drawing/2014/main" id="{71E4AA66-AB84-5743-BCFE-5FEF0137C629}"/>
                </a:ext>
              </a:extLst>
            </p:cNvPr>
            <p:cNvSpPr>
              <a:spLocks noChangeArrowheads="1"/>
            </p:cNvSpPr>
            <p:nvPr/>
          </p:nvSpPr>
          <p:spPr bwMode="auto">
            <a:xfrm>
              <a:off x="4262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Helvetica" pitchFamily="2" charset="0"/>
                </a:rPr>
                <a:t>?</a:t>
              </a:r>
              <a:endParaRPr lang="en-US" sz="1400" dirty="0">
                <a:solidFill>
                  <a:schemeClr val="accent6"/>
                </a:solidFill>
                <a:latin typeface="Helvetica" pitchFamily="2" charset="0"/>
              </a:endParaRPr>
            </a:p>
          </p:txBody>
        </p:sp>
        <p:sp>
          <p:nvSpPr>
            <p:cNvPr id="14" name="Text Box 18">
              <a:extLst>
                <a:ext uri="{FF2B5EF4-FFF2-40B4-BE49-F238E27FC236}">
                  <a16:creationId xmlns:a16="http://schemas.microsoft.com/office/drawing/2014/main" id="{49FB0590-F86A-7243-A5C0-03613E16100D}"/>
                </a:ext>
              </a:extLst>
            </p:cNvPr>
            <p:cNvSpPr txBox="1">
              <a:spLocks noChangeArrowheads="1"/>
            </p:cNvSpPr>
            <p:nvPr/>
          </p:nvSpPr>
          <p:spPr bwMode="auto">
            <a:xfrm>
              <a:off x="2066038" y="49142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15" name="Text Box 19">
              <a:extLst>
                <a:ext uri="{FF2B5EF4-FFF2-40B4-BE49-F238E27FC236}">
                  <a16:creationId xmlns:a16="http://schemas.microsoft.com/office/drawing/2014/main" id="{309CE59B-97C1-6E47-8395-4D7B7729B4ED}"/>
                </a:ext>
              </a:extLst>
            </p:cNvPr>
            <p:cNvSpPr txBox="1">
              <a:spLocks noChangeArrowheads="1"/>
            </p:cNvSpPr>
            <p:nvPr/>
          </p:nvSpPr>
          <p:spPr bwMode="auto">
            <a:xfrm>
              <a:off x="2066038" y="4304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16" name="Text Box 20">
              <a:extLst>
                <a:ext uri="{FF2B5EF4-FFF2-40B4-BE49-F238E27FC236}">
                  <a16:creationId xmlns:a16="http://schemas.microsoft.com/office/drawing/2014/main" id="{47E489F4-15A7-584B-9E77-661684CDD4EE}"/>
                </a:ext>
              </a:extLst>
            </p:cNvPr>
            <p:cNvSpPr txBox="1">
              <a:spLocks noChangeArrowheads="1"/>
            </p:cNvSpPr>
            <p:nvPr/>
          </p:nvSpPr>
          <p:spPr bwMode="auto">
            <a:xfrm>
              <a:off x="2066038" y="5447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sp>
          <p:nvSpPr>
            <p:cNvPr id="17" name="Text Box 21">
              <a:extLst>
                <a:ext uri="{FF2B5EF4-FFF2-40B4-BE49-F238E27FC236}">
                  <a16:creationId xmlns:a16="http://schemas.microsoft.com/office/drawing/2014/main" id="{E908FD93-69B4-9048-8AA7-D1CC529DA02C}"/>
                </a:ext>
              </a:extLst>
            </p:cNvPr>
            <p:cNvSpPr txBox="1">
              <a:spLocks noChangeArrowheads="1"/>
            </p:cNvSpPr>
            <p:nvPr/>
          </p:nvSpPr>
          <p:spPr bwMode="auto">
            <a:xfrm>
              <a:off x="44282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4</a:t>
              </a:r>
            </a:p>
          </p:txBody>
        </p:sp>
        <p:sp>
          <p:nvSpPr>
            <p:cNvPr id="18" name="Text Box 22">
              <a:extLst>
                <a:ext uri="{FF2B5EF4-FFF2-40B4-BE49-F238E27FC236}">
                  <a16:creationId xmlns:a16="http://schemas.microsoft.com/office/drawing/2014/main" id="{B351EA25-5A45-9543-9545-ED044277E869}"/>
                </a:ext>
              </a:extLst>
            </p:cNvPr>
            <p:cNvSpPr txBox="1">
              <a:spLocks noChangeArrowheads="1"/>
            </p:cNvSpPr>
            <p:nvPr/>
          </p:nvSpPr>
          <p:spPr bwMode="auto">
            <a:xfrm>
              <a:off x="38186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19" name="Text Box 23">
              <a:extLst>
                <a:ext uri="{FF2B5EF4-FFF2-40B4-BE49-F238E27FC236}">
                  <a16:creationId xmlns:a16="http://schemas.microsoft.com/office/drawing/2014/main" id="{6D99D3F8-7714-0A4A-BB28-2C39B6A52B81}"/>
                </a:ext>
              </a:extLst>
            </p:cNvPr>
            <p:cNvSpPr txBox="1">
              <a:spLocks noChangeArrowheads="1"/>
            </p:cNvSpPr>
            <p:nvPr/>
          </p:nvSpPr>
          <p:spPr bwMode="auto">
            <a:xfrm>
              <a:off x="32090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20" name="Text Box 24">
              <a:extLst>
                <a:ext uri="{FF2B5EF4-FFF2-40B4-BE49-F238E27FC236}">
                  <a16:creationId xmlns:a16="http://schemas.microsoft.com/office/drawing/2014/main" id="{F9D422AF-94AA-6341-ABC5-2817A06F5D04}"/>
                </a:ext>
              </a:extLst>
            </p:cNvPr>
            <p:cNvSpPr txBox="1">
              <a:spLocks noChangeArrowheads="1"/>
            </p:cNvSpPr>
            <p:nvPr/>
          </p:nvSpPr>
          <p:spPr bwMode="auto">
            <a:xfrm>
              <a:off x="25994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sp>
          <p:nvSpPr>
            <p:cNvPr id="21" name="Rectangle 20">
              <a:extLst>
                <a:ext uri="{FF2B5EF4-FFF2-40B4-BE49-F238E27FC236}">
                  <a16:creationId xmlns:a16="http://schemas.microsoft.com/office/drawing/2014/main" id="{0111D549-2309-9849-A728-44DC76DB5F50}"/>
                </a:ext>
              </a:extLst>
            </p:cNvPr>
            <p:cNvSpPr>
              <a:spLocks noChangeArrowheads="1"/>
            </p:cNvSpPr>
            <p:nvPr/>
          </p:nvSpPr>
          <p:spPr bwMode="auto">
            <a:xfrm>
              <a:off x="4262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Helvetica" pitchFamily="2" charset="0"/>
                </a:rPr>
                <a:t>?</a:t>
              </a:r>
              <a:endParaRPr lang="en-US" sz="1400" dirty="0">
                <a:solidFill>
                  <a:srgbClr val="FFC000"/>
                </a:solidFill>
                <a:latin typeface="Helvetica" pitchFamily="2" charset="0"/>
              </a:endParaRPr>
            </a:p>
          </p:txBody>
        </p:sp>
        <p:sp>
          <p:nvSpPr>
            <p:cNvPr id="22" name="Line 22">
              <a:extLst>
                <a:ext uri="{FF2B5EF4-FFF2-40B4-BE49-F238E27FC236}">
                  <a16:creationId xmlns:a16="http://schemas.microsoft.com/office/drawing/2014/main" id="{36DB5E8D-696F-5B42-9BCB-48E62EE6CB23}"/>
                </a:ext>
              </a:extLst>
            </p:cNvPr>
            <p:cNvSpPr>
              <a:spLocks noChangeShapeType="1"/>
            </p:cNvSpPr>
            <p:nvPr/>
          </p:nvSpPr>
          <p:spPr bwMode="auto">
            <a:xfrm>
              <a:off x="25527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3" name="Line 23">
              <a:extLst>
                <a:ext uri="{FF2B5EF4-FFF2-40B4-BE49-F238E27FC236}">
                  <a16:creationId xmlns:a16="http://schemas.microsoft.com/office/drawing/2014/main" id="{5A9C40B3-0441-6445-9856-437F552C3006}"/>
                </a:ext>
              </a:extLst>
            </p:cNvPr>
            <p:cNvSpPr>
              <a:spLocks noChangeShapeType="1"/>
            </p:cNvSpPr>
            <p:nvPr/>
          </p:nvSpPr>
          <p:spPr bwMode="auto">
            <a:xfrm>
              <a:off x="31623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4" name="Line 24">
              <a:extLst>
                <a:ext uri="{FF2B5EF4-FFF2-40B4-BE49-F238E27FC236}">
                  <a16:creationId xmlns:a16="http://schemas.microsoft.com/office/drawing/2014/main" id="{F187F198-0B07-494D-B1F2-586BC14F3547}"/>
                </a:ext>
              </a:extLst>
            </p:cNvPr>
            <p:cNvSpPr>
              <a:spLocks noChangeShapeType="1"/>
            </p:cNvSpPr>
            <p:nvPr/>
          </p:nvSpPr>
          <p:spPr bwMode="auto">
            <a:xfrm>
              <a:off x="3771900"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5" name="Line 25">
              <a:extLst>
                <a:ext uri="{FF2B5EF4-FFF2-40B4-BE49-F238E27FC236}">
                  <a16:creationId xmlns:a16="http://schemas.microsoft.com/office/drawing/2014/main" id="{09301870-5FE9-F842-B9E0-3DDA66BCFAAD}"/>
                </a:ext>
              </a:extLst>
            </p:cNvPr>
            <p:cNvSpPr>
              <a:spLocks noChangeShapeType="1"/>
            </p:cNvSpPr>
            <p:nvPr/>
          </p:nvSpPr>
          <p:spPr bwMode="auto">
            <a:xfrm rot="10800000">
              <a:off x="43053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6" name="Line 26">
              <a:extLst>
                <a:ext uri="{FF2B5EF4-FFF2-40B4-BE49-F238E27FC236}">
                  <a16:creationId xmlns:a16="http://schemas.microsoft.com/office/drawing/2014/main" id="{30A561F6-E33F-ED49-B261-74C3CDD46630}"/>
                </a:ext>
              </a:extLst>
            </p:cNvPr>
            <p:cNvSpPr>
              <a:spLocks noChangeShapeType="1"/>
            </p:cNvSpPr>
            <p:nvPr/>
          </p:nvSpPr>
          <p:spPr bwMode="auto">
            <a:xfrm rot="16200000">
              <a:off x="2514600" y="56681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7" name="Line 27">
              <a:extLst>
                <a:ext uri="{FF2B5EF4-FFF2-40B4-BE49-F238E27FC236}">
                  <a16:creationId xmlns:a16="http://schemas.microsoft.com/office/drawing/2014/main" id="{61D70F69-5617-6B40-B707-16EBA390A52F}"/>
                </a:ext>
              </a:extLst>
            </p:cNvPr>
            <p:cNvSpPr>
              <a:spLocks noChangeShapeType="1"/>
            </p:cNvSpPr>
            <p:nvPr/>
          </p:nvSpPr>
          <p:spPr bwMode="auto">
            <a:xfrm rot="16200000">
              <a:off x="37338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8" name="Line 28">
              <a:extLst>
                <a:ext uri="{FF2B5EF4-FFF2-40B4-BE49-F238E27FC236}">
                  <a16:creationId xmlns:a16="http://schemas.microsoft.com/office/drawing/2014/main" id="{F1CF885A-0503-0844-AAA5-B90B5B927FF5}"/>
                </a:ext>
              </a:extLst>
            </p:cNvPr>
            <p:cNvSpPr>
              <a:spLocks noChangeShapeType="1"/>
            </p:cNvSpPr>
            <p:nvPr/>
          </p:nvSpPr>
          <p:spPr bwMode="auto">
            <a:xfrm rot="16200000">
              <a:off x="2514600" y="50585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9" name="Line 29">
              <a:extLst>
                <a:ext uri="{FF2B5EF4-FFF2-40B4-BE49-F238E27FC236}">
                  <a16:creationId xmlns:a16="http://schemas.microsoft.com/office/drawing/2014/main" id="{C0D3C64B-FBD4-0F47-80DE-416542D9EC9A}"/>
                </a:ext>
              </a:extLst>
            </p:cNvPr>
            <p:cNvSpPr>
              <a:spLocks noChangeShapeType="1"/>
            </p:cNvSpPr>
            <p:nvPr/>
          </p:nvSpPr>
          <p:spPr bwMode="auto">
            <a:xfrm rot="10800000">
              <a:off x="36957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0" name="Line 30">
              <a:extLst>
                <a:ext uri="{FF2B5EF4-FFF2-40B4-BE49-F238E27FC236}">
                  <a16:creationId xmlns:a16="http://schemas.microsoft.com/office/drawing/2014/main" id="{1C3DFCF8-B849-3A45-88DA-CF588D2CA260}"/>
                </a:ext>
              </a:extLst>
            </p:cNvPr>
            <p:cNvSpPr>
              <a:spLocks noChangeShapeType="1"/>
            </p:cNvSpPr>
            <p:nvPr/>
          </p:nvSpPr>
          <p:spPr bwMode="auto">
            <a:xfrm rot="10800000">
              <a:off x="3086100"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grpSp>
      <p:grpSp>
        <p:nvGrpSpPr>
          <p:cNvPr id="33" name="Group 32">
            <a:extLst>
              <a:ext uri="{FF2B5EF4-FFF2-40B4-BE49-F238E27FC236}">
                <a16:creationId xmlns:a16="http://schemas.microsoft.com/office/drawing/2014/main" id="{14878850-7CBE-554F-4EEE-4D5B6F376262}"/>
              </a:ext>
            </a:extLst>
          </p:cNvPr>
          <p:cNvGrpSpPr/>
          <p:nvPr/>
        </p:nvGrpSpPr>
        <p:grpSpPr>
          <a:xfrm>
            <a:off x="7824192" y="3746578"/>
            <a:ext cx="2839570" cy="2185072"/>
            <a:chOff x="6470943" y="4165280"/>
            <a:chExt cx="2839570" cy="2185072"/>
          </a:xfrm>
        </p:grpSpPr>
        <p:grpSp>
          <p:nvGrpSpPr>
            <p:cNvPr id="57" name="Group 3">
              <a:extLst>
                <a:ext uri="{FF2B5EF4-FFF2-40B4-BE49-F238E27FC236}">
                  <a16:creationId xmlns:a16="http://schemas.microsoft.com/office/drawing/2014/main" id="{35E727AE-F1EF-BC4C-92AE-23CC02091F51}"/>
                </a:ext>
              </a:extLst>
            </p:cNvPr>
            <p:cNvGrpSpPr>
              <a:grpSpLocks/>
            </p:cNvGrpSpPr>
            <p:nvPr/>
          </p:nvGrpSpPr>
          <p:grpSpPr bwMode="auto">
            <a:xfrm>
              <a:off x="6838950" y="4165283"/>
              <a:ext cx="2438400" cy="1828800"/>
              <a:chOff x="960" y="1152"/>
              <a:chExt cx="1536" cy="1152"/>
            </a:xfrm>
          </p:grpSpPr>
          <p:sp>
            <p:nvSpPr>
              <p:cNvPr id="58" name="Rectangle 4">
                <a:extLst>
                  <a:ext uri="{FF2B5EF4-FFF2-40B4-BE49-F238E27FC236}">
                    <a16:creationId xmlns:a16="http://schemas.microsoft.com/office/drawing/2014/main" id="{7A9DC132-93B1-0346-92D9-F8F2CC84F9F9}"/>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Helvetica" pitchFamily="2" charset="0"/>
                </a:endParaRPr>
              </a:p>
            </p:txBody>
          </p:sp>
          <p:sp>
            <p:nvSpPr>
              <p:cNvPr id="59" name="Line 5">
                <a:extLst>
                  <a:ext uri="{FF2B5EF4-FFF2-40B4-BE49-F238E27FC236}">
                    <a16:creationId xmlns:a16="http://schemas.microsoft.com/office/drawing/2014/main" id="{05FEB103-72A9-D34B-B7D7-1510C0CC541E}"/>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60" name="Line 6">
                <a:extLst>
                  <a:ext uri="{FF2B5EF4-FFF2-40B4-BE49-F238E27FC236}">
                    <a16:creationId xmlns:a16="http://schemas.microsoft.com/office/drawing/2014/main" id="{762591AD-8631-474C-B529-E4BE2323B985}"/>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61" name="Line 7">
                <a:extLst>
                  <a:ext uri="{FF2B5EF4-FFF2-40B4-BE49-F238E27FC236}">
                    <a16:creationId xmlns:a16="http://schemas.microsoft.com/office/drawing/2014/main" id="{7B8DC768-AD4B-3F41-8A24-BFE3CDA5818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62" name="Line 8">
                <a:extLst>
                  <a:ext uri="{FF2B5EF4-FFF2-40B4-BE49-F238E27FC236}">
                    <a16:creationId xmlns:a16="http://schemas.microsoft.com/office/drawing/2014/main" id="{F373A781-2053-994F-820E-37AC95D1738E}"/>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63" name="Line 9">
                <a:extLst>
                  <a:ext uri="{FF2B5EF4-FFF2-40B4-BE49-F238E27FC236}">
                    <a16:creationId xmlns:a16="http://schemas.microsoft.com/office/drawing/2014/main" id="{B82C2229-7889-8642-A242-002625558C69}"/>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64" name="Rectangle 10">
                <a:extLst>
                  <a:ext uri="{FF2B5EF4-FFF2-40B4-BE49-F238E27FC236}">
                    <a16:creationId xmlns:a16="http://schemas.microsoft.com/office/drawing/2014/main" id="{D060FB22-BD1A-6146-8572-15B663E5F5D1}"/>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latin typeface="Helvetica" pitchFamily="2" charset="0"/>
                </a:endParaRPr>
              </a:p>
            </p:txBody>
          </p:sp>
        </p:grpSp>
        <p:sp>
          <p:nvSpPr>
            <p:cNvPr id="65" name="Rectangle 64">
              <a:extLst>
                <a:ext uri="{FF2B5EF4-FFF2-40B4-BE49-F238E27FC236}">
                  <a16:creationId xmlns:a16="http://schemas.microsoft.com/office/drawing/2014/main" id="{23DAA7DE-9A51-F847-A099-E690428C8067}"/>
                </a:ext>
              </a:extLst>
            </p:cNvPr>
            <p:cNvSpPr>
              <a:spLocks noChangeArrowheads="1"/>
            </p:cNvSpPr>
            <p:nvPr/>
          </p:nvSpPr>
          <p:spPr bwMode="auto">
            <a:xfrm>
              <a:off x="8667751"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Helvetica" pitchFamily="2" charset="0"/>
                </a:rPr>
                <a:t>+1</a:t>
              </a:r>
              <a:endParaRPr lang="en-US" sz="1400" dirty="0">
                <a:solidFill>
                  <a:schemeClr val="accent6"/>
                </a:solidFill>
                <a:latin typeface="Helvetica" pitchFamily="2" charset="0"/>
              </a:endParaRPr>
            </a:p>
          </p:txBody>
        </p:sp>
        <p:sp>
          <p:nvSpPr>
            <p:cNvPr id="66" name="Text Box 18">
              <a:extLst>
                <a:ext uri="{FF2B5EF4-FFF2-40B4-BE49-F238E27FC236}">
                  <a16:creationId xmlns:a16="http://schemas.microsoft.com/office/drawing/2014/main" id="{16B96D1E-F308-6942-ACFE-F47C51A88A2F}"/>
                </a:ext>
              </a:extLst>
            </p:cNvPr>
            <p:cNvSpPr txBox="1">
              <a:spLocks noChangeArrowheads="1"/>
            </p:cNvSpPr>
            <p:nvPr/>
          </p:nvSpPr>
          <p:spPr bwMode="auto">
            <a:xfrm>
              <a:off x="6470943" y="49142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67" name="Text Box 19">
              <a:extLst>
                <a:ext uri="{FF2B5EF4-FFF2-40B4-BE49-F238E27FC236}">
                  <a16:creationId xmlns:a16="http://schemas.microsoft.com/office/drawing/2014/main" id="{03447E86-74E7-EB48-87A3-F7BD3BBE708E}"/>
                </a:ext>
              </a:extLst>
            </p:cNvPr>
            <p:cNvSpPr txBox="1">
              <a:spLocks noChangeArrowheads="1"/>
            </p:cNvSpPr>
            <p:nvPr/>
          </p:nvSpPr>
          <p:spPr bwMode="auto">
            <a:xfrm>
              <a:off x="6470943" y="4304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68" name="Text Box 20">
              <a:extLst>
                <a:ext uri="{FF2B5EF4-FFF2-40B4-BE49-F238E27FC236}">
                  <a16:creationId xmlns:a16="http://schemas.microsoft.com/office/drawing/2014/main" id="{1026C775-A8FE-594E-97A7-269DC7B9EBB1}"/>
                </a:ext>
              </a:extLst>
            </p:cNvPr>
            <p:cNvSpPr txBox="1">
              <a:spLocks noChangeArrowheads="1"/>
            </p:cNvSpPr>
            <p:nvPr/>
          </p:nvSpPr>
          <p:spPr bwMode="auto">
            <a:xfrm>
              <a:off x="6470943" y="5447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sp>
          <p:nvSpPr>
            <p:cNvPr id="69" name="Text Box 21">
              <a:extLst>
                <a:ext uri="{FF2B5EF4-FFF2-40B4-BE49-F238E27FC236}">
                  <a16:creationId xmlns:a16="http://schemas.microsoft.com/office/drawing/2014/main" id="{F9E47F44-5EAD-E140-A49B-0A5057750627}"/>
                </a:ext>
              </a:extLst>
            </p:cNvPr>
            <p:cNvSpPr txBox="1">
              <a:spLocks noChangeArrowheads="1"/>
            </p:cNvSpPr>
            <p:nvPr/>
          </p:nvSpPr>
          <p:spPr bwMode="auto">
            <a:xfrm>
              <a:off x="8833143"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4</a:t>
              </a:r>
            </a:p>
          </p:txBody>
        </p:sp>
        <p:sp>
          <p:nvSpPr>
            <p:cNvPr id="70" name="Text Box 22">
              <a:extLst>
                <a:ext uri="{FF2B5EF4-FFF2-40B4-BE49-F238E27FC236}">
                  <a16:creationId xmlns:a16="http://schemas.microsoft.com/office/drawing/2014/main" id="{5183D9C2-1862-6A45-8CD1-AFE371C3F18D}"/>
                </a:ext>
              </a:extLst>
            </p:cNvPr>
            <p:cNvSpPr txBox="1">
              <a:spLocks noChangeArrowheads="1"/>
            </p:cNvSpPr>
            <p:nvPr/>
          </p:nvSpPr>
          <p:spPr bwMode="auto">
            <a:xfrm>
              <a:off x="8223543"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71" name="Text Box 23">
              <a:extLst>
                <a:ext uri="{FF2B5EF4-FFF2-40B4-BE49-F238E27FC236}">
                  <a16:creationId xmlns:a16="http://schemas.microsoft.com/office/drawing/2014/main" id="{49C378E8-780A-F042-A128-17E7C21997DC}"/>
                </a:ext>
              </a:extLst>
            </p:cNvPr>
            <p:cNvSpPr txBox="1">
              <a:spLocks noChangeArrowheads="1"/>
            </p:cNvSpPr>
            <p:nvPr/>
          </p:nvSpPr>
          <p:spPr bwMode="auto">
            <a:xfrm>
              <a:off x="7613943"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72" name="Text Box 24">
              <a:extLst>
                <a:ext uri="{FF2B5EF4-FFF2-40B4-BE49-F238E27FC236}">
                  <a16:creationId xmlns:a16="http://schemas.microsoft.com/office/drawing/2014/main" id="{3ADA0002-D84A-A94A-BD05-B922FC4416AA}"/>
                </a:ext>
              </a:extLst>
            </p:cNvPr>
            <p:cNvSpPr txBox="1">
              <a:spLocks noChangeArrowheads="1"/>
            </p:cNvSpPr>
            <p:nvPr/>
          </p:nvSpPr>
          <p:spPr bwMode="auto">
            <a:xfrm>
              <a:off x="7004343"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sp>
          <p:nvSpPr>
            <p:cNvPr id="73" name="Rectangle 72">
              <a:extLst>
                <a:ext uri="{FF2B5EF4-FFF2-40B4-BE49-F238E27FC236}">
                  <a16:creationId xmlns:a16="http://schemas.microsoft.com/office/drawing/2014/main" id="{956F4DE9-D737-6343-BFAF-4BB7C8EF6A5D}"/>
                </a:ext>
              </a:extLst>
            </p:cNvPr>
            <p:cNvSpPr>
              <a:spLocks noChangeArrowheads="1"/>
            </p:cNvSpPr>
            <p:nvPr/>
          </p:nvSpPr>
          <p:spPr bwMode="auto">
            <a:xfrm>
              <a:off x="8667747"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Helvetica" pitchFamily="2" charset="0"/>
                </a:rPr>
                <a:t>-1</a:t>
              </a:r>
              <a:endParaRPr lang="en-US" sz="1400" dirty="0">
                <a:solidFill>
                  <a:srgbClr val="FFC000"/>
                </a:solidFill>
                <a:latin typeface="Helvetica" pitchFamily="2" charset="0"/>
              </a:endParaRPr>
            </a:p>
          </p:txBody>
        </p:sp>
        <p:sp>
          <p:nvSpPr>
            <p:cNvPr id="74" name="Line 22">
              <a:extLst>
                <a:ext uri="{FF2B5EF4-FFF2-40B4-BE49-F238E27FC236}">
                  <a16:creationId xmlns:a16="http://schemas.microsoft.com/office/drawing/2014/main" id="{10FDAF22-A20A-0F4E-8EF7-879F3E671A7E}"/>
                </a:ext>
              </a:extLst>
            </p:cNvPr>
            <p:cNvSpPr>
              <a:spLocks noChangeShapeType="1"/>
            </p:cNvSpPr>
            <p:nvPr/>
          </p:nvSpPr>
          <p:spPr bwMode="auto">
            <a:xfrm>
              <a:off x="6957605"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75" name="Line 23">
              <a:extLst>
                <a:ext uri="{FF2B5EF4-FFF2-40B4-BE49-F238E27FC236}">
                  <a16:creationId xmlns:a16="http://schemas.microsoft.com/office/drawing/2014/main" id="{57317C68-355D-8844-8D2A-4C3C6D903229}"/>
                </a:ext>
              </a:extLst>
            </p:cNvPr>
            <p:cNvSpPr>
              <a:spLocks noChangeShapeType="1"/>
            </p:cNvSpPr>
            <p:nvPr/>
          </p:nvSpPr>
          <p:spPr bwMode="auto">
            <a:xfrm>
              <a:off x="7567205"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76" name="Line 24">
              <a:extLst>
                <a:ext uri="{FF2B5EF4-FFF2-40B4-BE49-F238E27FC236}">
                  <a16:creationId xmlns:a16="http://schemas.microsoft.com/office/drawing/2014/main" id="{12D4FA43-4DCE-C842-8DBF-0309ECE7B201}"/>
                </a:ext>
              </a:extLst>
            </p:cNvPr>
            <p:cNvSpPr>
              <a:spLocks noChangeShapeType="1"/>
            </p:cNvSpPr>
            <p:nvPr/>
          </p:nvSpPr>
          <p:spPr bwMode="auto">
            <a:xfrm>
              <a:off x="8176805"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77" name="Line 25">
              <a:extLst>
                <a:ext uri="{FF2B5EF4-FFF2-40B4-BE49-F238E27FC236}">
                  <a16:creationId xmlns:a16="http://schemas.microsoft.com/office/drawing/2014/main" id="{90F5CCB1-48F7-4F4C-B19E-E224DB5EE696}"/>
                </a:ext>
              </a:extLst>
            </p:cNvPr>
            <p:cNvSpPr>
              <a:spLocks noChangeShapeType="1"/>
            </p:cNvSpPr>
            <p:nvPr/>
          </p:nvSpPr>
          <p:spPr bwMode="auto">
            <a:xfrm rot="10800000">
              <a:off x="8710205"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78" name="Line 26">
              <a:extLst>
                <a:ext uri="{FF2B5EF4-FFF2-40B4-BE49-F238E27FC236}">
                  <a16:creationId xmlns:a16="http://schemas.microsoft.com/office/drawing/2014/main" id="{6AEA1C43-E591-5E4B-BBEB-20E08D795122}"/>
                </a:ext>
              </a:extLst>
            </p:cNvPr>
            <p:cNvSpPr>
              <a:spLocks noChangeShapeType="1"/>
            </p:cNvSpPr>
            <p:nvPr/>
          </p:nvSpPr>
          <p:spPr bwMode="auto">
            <a:xfrm rot="16200000">
              <a:off x="6919505" y="57857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79" name="Line 27">
              <a:extLst>
                <a:ext uri="{FF2B5EF4-FFF2-40B4-BE49-F238E27FC236}">
                  <a16:creationId xmlns:a16="http://schemas.microsoft.com/office/drawing/2014/main" id="{6E9B9200-C23D-074D-8772-7C2DB5950E81}"/>
                </a:ext>
              </a:extLst>
            </p:cNvPr>
            <p:cNvSpPr>
              <a:spLocks noChangeShapeType="1"/>
            </p:cNvSpPr>
            <p:nvPr/>
          </p:nvSpPr>
          <p:spPr bwMode="auto">
            <a:xfrm rot="16200000">
              <a:off x="8138705"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80" name="Line 28">
              <a:extLst>
                <a:ext uri="{FF2B5EF4-FFF2-40B4-BE49-F238E27FC236}">
                  <a16:creationId xmlns:a16="http://schemas.microsoft.com/office/drawing/2014/main" id="{126EAF21-4EDC-9548-B2C7-8F57184BA5CC}"/>
                </a:ext>
              </a:extLst>
            </p:cNvPr>
            <p:cNvSpPr>
              <a:spLocks noChangeShapeType="1"/>
            </p:cNvSpPr>
            <p:nvPr/>
          </p:nvSpPr>
          <p:spPr bwMode="auto">
            <a:xfrm rot="16200000">
              <a:off x="6919505"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81" name="Line 29">
              <a:extLst>
                <a:ext uri="{FF2B5EF4-FFF2-40B4-BE49-F238E27FC236}">
                  <a16:creationId xmlns:a16="http://schemas.microsoft.com/office/drawing/2014/main" id="{50039373-41D8-614E-BF39-4CB6BC94C288}"/>
                </a:ext>
              </a:extLst>
            </p:cNvPr>
            <p:cNvSpPr>
              <a:spLocks noChangeShapeType="1"/>
            </p:cNvSpPr>
            <p:nvPr/>
          </p:nvSpPr>
          <p:spPr bwMode="auto">
            <a:xfrm rot="10800000">
              <a:off x="8100605"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82" name="Line 30">
              <a:extLst>
                <a:ext uri="{FF2B5EF4-FFF2-40B4-BE49-F238E27FC236}">
                  <a16:creationId xmlns:a16="http://schemas.microsoft.com/office/drawing/2014/main" id="{4CE9CFAA-AFB2-5844-B5D3-2913C272C961}"/>
                </a:ext>
              </a:extLst>
            </p:cNvPr>
            <p:cNvSpPr>
              <a:spLocks noChangeShapeType="1"/>
            </p:cNvSpPr>
            <p:nvPr/>
          </p:nvSpPr>
          <p:spPr bwMode="auto">
            <a:xfrm rot="10800000">
              <a:off x="7491005"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83" name="Text Box 50">
              <a:extLst>
                <a:ext uri="{FF2B5EF4-FFF2-40B4-BE49-F238E27FC236}">
                  <a16:creationId xmlns:a16="http://schemas.microsoft.com/office/drawing/2014/main" id="{6CCCAC92-A41C-834F-ABFC-29F179C94290}"/>
                </a:ext>
              </a:extLst>
            </p:cNvPr>
            <p:cNvSpPr txBox="1">
              <a:spLocks noChangeArrowheads="1"/>
            </p:cNvSpPr>
            <p:nvPr/>
          </p:nvSpPr>
          <p:spPr bwMode="auto">
            <a:xfrm>
              <a:off x="6849809" y="5384481"/>
              <a:ext cx="6319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0.705</a:t>
              </a:r>
            </a:p>
          </p:txBody>
        </p:sp>
        <p:sp>
          <p:nvSpPr>
            <p:cNvPr id="84" name="Text Box 51">
              <a:extLst>
                <a:ext uri="{FF2B5EF4-FFF2-40B4-BE49-F238E27FC236}">
                  <a16:creationId xmlns:a16="http://schemas.microsoft.com/office/drawing/2014/main" id="{8D713750-A6FE-6445-8B43-EC17808B0CBA}"/>
                </a:ext>
              </a:extLst>
            </p:cNvPr>
            <p:cNvSpPr txBox="1">
              <a:spLocks noChangeArrowheads="1"/>
            </p:cNvSpPr>
            <p:nvPr/>
          </p:nvSpPr>
          <p:spPr bwMode="auto">
            <a:xfrm>
              <a:off x="7459409" y="5384481"/>
              <a:ext cx="6319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0.655</a:t>
              </a:r>
            </a:p>
          </p:txBody>
        </p:sp>
        <p:sp>
          <p:nvSpPr>
            <p:cNvPr id="85" name="Text Box 52">
              <a:extLst>
                <a:ext uri="{FF2B5EF4-FFF2-40B4-BE49-F238E27FC236}">
                  <a16:creationId xmlns:a16="http://schemas.microsoft.com/office/drawing/2014/main" id="{E3D2B547-16CE-5E41-AA71-1319BC11CF26}"/>
                </a:ext>
              </a:extLst>
            </p:cNvPr>
            <p:cNvSpPr txBox="1">
              <a:spLocks noChangeArrowheads="1"/>
            </p:cNvSpPr>
            <p:nvPr/>
          </p:nvSpPr>
          <p:spPr bwMode="auto">
            <a:xfrm>
              <a:off x="8678609" y="5384481"/>
              <a:ext cx="6319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0.388</a:t>
              </a:r>
            </a:p>
          </p:txBody>
        </p:sp>
        <p:sp>
          <p:nvSpPr>
            <p:cNvPr id="86" name="Text Box 53">
              <a:extLst>
                <a:ext uri="{FF2B5EF4-FFF2-40B4-BE49-F238E27FC236}">
                  <a16:creationId xmlns:a16="http://schemas.microsoft.com/office/drawing/2014/main" id="{9E24DF4C-9ED7-464A-A66F-D6EB0C6D517E}"/>
                </a:ext>
              </a:extLst>
            </p:cNvPr>
            <p:cNvSpPr txBox="1">
              <a:spLocks noChangeArrowheads="1"/>
            </p:cNvSpPr>
            <p:nvPr/>
          </p:nvSpPr>
          <p:spPr bwMode="auto">
            <a:xfrm>
              <a:off x="8069009" y="5384481"/>
              <a:ext cx="6186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0.611</a:t>
              </a:r>
            </a:p>
          </p:txBody>
        </p:sp>
        <p:sp>
          <p:nvSpPr>
            <p:cNvPr id="87" name="Text Box 54">
              <a:extLst>
                <a:ext uri="{FF2B5EF4-FFF2-40B4-BE49-F238E27FC236}">
                  <a16:creationId xmlns:a16="http://schemas.microsoft.com/office/drawing/2014/main" id="{AF7D30CD-571E-1246-AFE3-C083B73DCBF0}"/>
                </a:ext>
              </a:extLst>
            </p:cNvPr>
            <p:cNvSpPr txBox="1">
              <a:spLocks noChangeArrowheads="1"/>
            </p:cNvSpPr>
            <p:nvPr/>
          </p:nvSpPr>
          <p:spPr bwMode="auto">
            <a:xfrm>
              <a:off x="6849809" y="4774881"/>
              <a:ext cx="6319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0.762</a:t>
              </a:r>
            </a:p>
          </p:txBody>
        </p:sp>
        <p:sp>
          <p:nvSpPr>
            <p:cNvPr id="88" name="Text Box 55">
              <a:extLst>
                <a:ext uri="{FF2B5EF4-FFF2-40B4-BE49-F238E27FC236}">
                  <a16:creationId xmlns:a16="http://schemas.microsoft.com/office/drawing/2014/main" id="{7EAF4A31-53E6-1E47-B32B-FFB1B111CCE3}"/>
                </a:ext>
              </a:extLst>
            </p:cNvPr>
            <p:cNvSpPr txBox="1">
              <a:spLocks noChangeArrowheads="1"/>
            </p:cNvSpPr>
            <p:nvPr/>
          </p:nvSpPr>
          <p:spPr bwMode="auto">
            <a:xfrm>
              <a:off x="6849809" y="4165281"/>
              <a:ext cx="6319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0.812</a:t>
              </a:r>
            </a:p>
          </p:txBody>
        </p:sp>
        <p:sp>
          <p:nvSpPr>
            <p:cNvPr id="89" name="Text Box 56">
              <a:extLst>
                <a:ext uri="{FF2B5EF4-FFF2-40B4-BE49-F238E27FC236}">
                  <a16:creationId xmlns:a16="http://schemas.microsoft.com/office/drawing/2014/main" id="{88A44D4F-A721-2D47-88AC-364F8948B5E4}"/>
                </a:ext>
              </a:extLst>
            </p:cNvPr>
            <p:cNvSpPr txBox="1">
              <a:spLocks noChangeArrowheads="1"/>
            </p:cNvSpPr>
            <p:nvPr/>
          </p:nvSpPr>
          <p:spPr bwMode="auto">
            <a:xfrm>
              <a:off x="7459409" y="4165281"/>
              <a:ext cx="6319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0.868</a:t>
              </a:r>
            </a:p>
          </p:txBody>
        </p:sp>
        <p:sp>
          <p:nvSpPr>
            <p:cNvPr id="90" name="Text Box 57">
              <a:extLst>
                <a:ext uri="{FF2B5EF4-FFF2-40B4-BE49-F238E27FC236}">
                  <a16:creationId xmlns:a16="http://schemas.microsoft.com/office/drawing/2014/main" id="{5A840403-BE41-264C-B6D1-C433072FCD65}"/>
                </a:ext>
              </a:extLst>
            </p:cNvPr>
            <p:cNvSpPr txBox="1">
              <a:spLocks noChangeArrowheads="1"/>
            </p:cNvSpPr>
            <p:nvPr/>
          </p:nvSpPr>
          <p:spPr bwMode="auto">
            <a:xfrm>
              <a:off x="8069009" y="4165281"/>
              <a:ext cx="6319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0.918</a:t>
              </a:r>
            </a:p>
          </p:txBody>
        </p:sp>
        <p:sp>
          <p:nvSpPr>
            <p:cNvPr id="91" name="Text Box 58">
              <a:extLst>
                <a:ext uri="{FF2B5EF4-FFF2-40B4-BE49-F238E27FC236}">
                  <a16:creationId xmlns:a16="http://schemas.microsoft.com/office/drawing/2014/main" id="{20888295-A1C6-354E-ACC3-D45A9CD4C44A}"/>
                </a:ext>
              </a:extLst>
            </p:cNvPr>
            <p:cNvSpPr txBox="1">
              <a:spLocks noChangeArrowheads="1"/>
            </p:cNvSpPr>
            <p:nvPr/>
          </p:nvSpPr>
          <p:spPr bwMode="auto">
            <a:xfrm>
              <a:off x="8069009" y="4774881"/>
              <a:ext cx="6319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0.660</a:t>
              </a:r>
            </a:p>
          </p:txBody>
        </p:sp>
      </p:grpSp>
    </p:spTree>
    <p:extLst>
      <p:ext uri="{BB962C8B-B14F-4D97-AF65-F5344CB8AC3E}">
        <p14:creationId xmlns:p14="http://schemas.microsoft.com/office/powerpoint/2010/main" val="3674451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C21F-4479-FD4C-97E4-AD379FA5DB7E}"/>
              </a:ext>
            </a:extLst>
          </p:cNvPr>
          <p:cNvSpPr>
            <a:spLocks noGrp="1"/>
          </p:cNvSpPr>
          <p:nvPr>
            <p:ph type="title"/>
          </p:nvPr>
        </p:nvSpPr>
        <p:spPr/>
        <p:txBody>
          <a:bodyPr/>
          <a:lstStyle/>
          <a:p>
            <a:r>
              <a:rPr lang="en-GB" dirty="0"/>
              <a:t>Passive RL</a:t>
            </a:r>
          </a:p>
        </p:txBody>
      </p:sp>
      <p:sp>
        <p:nvSpPr>
          <p:cNvPr id="5" name="Footer Placeholder 4">
            <a:extLst>
              <a:ext uri="{FF2B5EF4-FFF2-40B4-BE49-F238E27FC236}">
                <a16:creationId xmlns:a16="http://schemas.microsoft.com/office/drawing/2014/main" id="{37DC806E-AB2E-5A25-0B8A-3A07EA5CA506}"/>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C98F6CCF-EEE9-6C6E-0F49-1BAD9BFA9375}"/>
              </a:ext>
            </a:extLst>
          </p:cNvPr>
          <p:cNvSpPr>
            <a:spLocks noGrp="1"/>
          </p:cNvSpPr>
          <p:nvPr>
            <p:ph type="sldNum" sz="quarter" idx="11"/>
          </p:nvPr>
        </p:nvSpPr>
        <p:spPr/>
        <p:txBody>
          <a:bodyPr/>
          <a:lstStyle/>
          <a:p>
            <a:fld id="{67C9959E-8E6B-B04C-9955-EA096F41CA7A}" type="slidenum">
              <a:rPr lang="en-GB" smtClean="0"/>
              <a:t>53</a:t>
            </a:fld>
            <a:endParaRPr lang="en-GB"/>
          </a:p>
        </p:txBody>
      </p:sp>
      <p:sp>
        <p:nvSpPr>
          <p:cNvPr id="4" name="Date Placeholder 3">
            <a:extLst>
              <a:ext uri="{FF2B5EF4-FFF2-40B4-BE49-F238E27FC236}">
                <a16:creationId xmlns:a16="http://schemas.microsoft.com/office/drawing/2014/main" id="{70454BB7-5D62-98DB-03D4-83ED1353C1FD}"/>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E88E9A-7949-C344-BCA1-17EB5081492C}"/>
                  </a:ext>
                </a:extLst>
              </p:cNvPr>
              <p:cNvSpPr>
                <a:spLocks noGrp="1"/>
              </p:cNvSpPr>
              <p:nvPr>
                <p:ph type="body" sz="quarter" idx="13"/>
              </p:nvPr>
            </p:nvSpPr>
            <p:spPr/>
            <p:txBody>
              <a:bodyPr>
                <a:normAutofit fontScale="92500" lnSpcReduction="10000"/>
              </a:bodyPr>
              <a:lstStyle/>
              <a:p>
                <a:r>
                  <a:rPr lang="en-GB" dirty="0"/>
                  <a:t>Given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a:t>
                </a:r>
              </a:p>
              <a:p>
                <a:pPr lvl="1"/>
                <a:r>
                  <a:rPr lang="en-GB" dirty="0"/>
                  <a:t>Estimate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oMath>
                </a14:m>
                <a:endParaRPr lang="en-GB" dirty="0"/>
              </a:p>
              <a:p>
                <a:r>
                  <a:rPr lang="en-GB" dirty="0"/>
                  <a:t>Not given</a:t>
                </a:r>
              </a:p>
              <a:p>
                <a:pPr lvl="1"/>
                <a:r>
                  <a:rPr lang="en-GB" dirty="0"/>
                  <a:t>Transition model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t>
                </a:r>
              </a:p>
              <a:p>
                <a:pPr lvl="1"/>
                <a:r>
                  <a:rPr lang="en-GB" dirty="0"/>
                  <a:t>Reward function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endParaRPr lang="en-GB" dirty="0"/>
              </a:p>
              <a:p>
                <a:r>
                  <a:rPr lang="en-GB" dirty="0"/>
                  <a:t>Simply follow the policy for many </a:t>
                </a:r>
                <a:r>
                  <a:rPr lang="en-GB" dirty="0">
                    <a:solidFill>
                      <a:schemeClr val="accent1"/>
                    </a:solidFill>
                  </a:rPr>
                  <a:t>epochs</a:t>
                </a:r>
              </a:p>
              <a:p>
                <a:pPr lvl="1"/>
                <a:r>
                  <a:rPr lang="en-GB" dirty="0"/>
                  <a:t>Epochs: training sequences / trials</a:t>
                </a:r>
              </a:p>
              <a:p>
                <a:pPr lvl="1"/>
                <a:endParaRPr lang="en-GB" dirty="0"/>
              </a:p>
              <a:p>
                <a:pPr lvl="1"/>
                <a:endParaRPr lang="en-GB" dirty="0"/>
              </a:p>
              <a:p>
                <a:pPr marL="258503" lvl="1" indent="0">
                  <a:buNone/>
                </a:pPr>
                <a:endParaRPr lang="en-GB" dirty="0"/>
              </a:p>
              <a:p>
                <a:pPr lvl="1"/>
                <a:r>
                  <a:rPr lang="en-GB" dirty="0"/>
                  <a:t>Assumption: restart or reset possible (or no terminal states with the end of an epoch given by the receipt of a reward)</a:t>
                </a:r>
                <a:endParaRPr lang="en-GB" dirty="0">
                  <a:solidFill>
                    <a:schemeClr val="accent1"/>
                  </a:solidFill>
                </a:endParaRPr>
              </a:p>
            </p:txBody>
          </p:sp>
        </mc:Choice>
        <mc:Fallback xmlns="">
          <p:sp>
            <p:nvSpPr>
              <p:cNvPr id="3" name="Content Placeholder 2">
                <a:extLst>
                  <a:ext uri="{FF2B5EF4-FFF2-40B4-BE49-F238E27FC236}">
                    <a16:creationId xmlns:a16="http://schemas.microsoft.com/office/drawing/2014/main" id="{4FE88E9A-7949-C344-BCA1-17EB5081492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257" t="-165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4E061EF7-02CB-D94A-9A19-412D19F77228}"/>
                  </a:ext>
                </a:extLst>
              </p:cNvPr>
              <p:cNvSpPr/>
              <p:nvPr/>
            </p:nvSpPr>
            <p:spPr>
              <a:xfrm>
                <a:off x="1997665" y="3941335"/>
                <a:ext cx="7527088" cy="1015663"/>
              </a:xfrm>
              <a:prstGeom prst="rect">
                <a:avLst/>
              </a:prstGeom>
            </p:spPr>
            <p:txBody>
              <a:bodyPr wrap="square">
                <a:spAutoFit/>
              </a:bodyPr>
              <a:lstStyle/>
              <a:p>
                <a:pPr marL="14288" lvl="1"/>
                <a14:m>
                  <m:oMathPara xmlns:m="http://schemas.openxmlformats.org/officeDocument/2006/math">
                    <m:oMathParaPr>
                      <m:jc m:val="left"/>
                    </m:oMathParaPr>
                    <m:oMath xmlns:m="http://schemas.openxmlformats.org/officeDocument/2006/math">
                      <m:d>
                        <m:dPr>
                          <m:ctrlPr>
                            <a:rPr lang="en-GB" sz="2000" i="1" dirty="0" smtClean="0">
                              <a:latin typeface="Cambria Math" panose="02040503050406030204" pitchFamily="18" charset="0"/>
                            </a:rPr>
                          </m:ctrlPr>
                        </m:dPr>
                        <m:e>
                          <m:r>
                            <a:rPr lang="en-GB" sz="2000" i="1" dirty="0">
                              <a:latin typeface="Cambria Math" panose="02040503050406030204" pitchFamily="18" charset="0"/>
                            </a:rPr>
                            <m:t>1,1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2,3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b="0" i="1" dirty="0" smtClean="0">
                              <a:latin typeface="Cambria Math" panose="02040503050406030204" pitchFamily="18" charset="0"/>
                              <a:ea typeface="Cambria Math" panose="02040503050406030204" pitchFamily="18" charset="0"/>
                            </a:rPr>
                            <m:t>4,3</m:t>
                          </m:r>
                        </m:e>
                      </m:d>
                      <m:r>
                        <a:rPr lang="de-DE" sz="2000" i="1" dirty="0">
                          <a:solidFill>
                            <a:schemeClr val="accent4"/>
                          </a:solidFill>
                          <a:latin typeface="Cambria Math" panose="02040503050406030204" pitchFamily="18" charset="0"/>
                          <a:ea typeface="Cambria Math" panose="02040503050406030204" pitchFamily="18" charset="0"/>
                        </a:rPr>
                        <m:t>+1</m:t>
                      </m:r>
                    </m:oMath>
                  </m:oMathPara>
                </a14:m>
                <a:endParaRPr lang="de-DE" sz="2000" dirty="0">
                  <a:latin typeface="Helvetica" pitchFamily="2" charset="0"/>
                  <a:ea typeface="Cambria Math" panose="02040503050406030204" pitchFamily="18" charset="0"/>
                </a:endParaRPr>
              </a:p>
              <a:p>
                <a:pPr marL="14288" lvl="1"/>
                <a14:m>
                  <m:oMathPara xmlns:m="http://schemas.openxmlformats.org/officeDocument/2006/math">
                    <m:oMathParaPr>
                      <m:jc m:val="left"/>
                    </m:oMathParaPr>
                    <m:oMath xmlns:m="http://schemas.openxmlformats.org/officeDocument/2006/math">
                      <m:d>
                        <m:dPr>
                          <m:ctrlPr>
                            <a:rPr lang="en-GB" sz="2000" i="1" dirty="0">
                              <a:latin typeface="Cambria Math" panose="02040503050406030204" pitchFamily="18" charset="0"/>
                            </a:rPr>
                          </m:ctrlPr>
                        </m:dPr>
                        <m:e>
                          <m:r>
                            <a:rPr lang="en-GB" sz="2000" i="1" dirty="0">
                              <a:latin typeface="Cambria Math" panose="02040503050406030204" pitchFamily="18" charset="0"/>
                            </a:rPr>
                            <m:t>1,1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2,3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b="0" i="1" dirty="0" smtClean="0">
                              <a:latin typeface="Cambria Math" panose="02040503050406030204" pitchFamily="18" charset="0"/>
                              <a:ea typeface="Cambria Math" panose="02040503050406030204" pitchFamily="18" charset="0"/>
                            </a:rPr>
                            <m:t>4,3</m:t>
                          </m:r>
                        </m:e>
                      </m:d>
                      <m:r>
                        <a:rPr lang="de-DE" sz="2000" i="1" dirty="0">
                          <a:solidFill>
                            <a:schemeClr val="accent4"/>
                          </a:solidFill>
                          <a:latin typeface="Cambria Math" panose="02040503050406030204" pitchFamily="18" charset="0"/>
                          <a:ea typeface="Cambria Math" panose="02040503050406030204" pitchFamily="18" charset="0"/>
                        </a:rPr>
                        <m:t>+1</m:t>
                      </m:r>
                    </m:oMath>
                  </m:oMathPara>
                </a14:m>
                <a:endParaRPr lang="de-DE" sz="2000" dirty="0">
                  <a:latin typeface="Helvetica" pitchFamily="2" charset="0"/>
                  <a:ea typeface="Cambria Math" panose="02040503050406030204" pitchFamily="18" charset="0"/>
                </a:endParaRPr>
              </a:p>
              <a:p>
                <a:pPr marL="14288" lvl="1"/>
                <a14:m>
                  <m:oMathPara xmlns:m="http://schemas.openxmlformats.org/officeDocument/2006/math">
                    <m:oMathParaPr>
                      <m:jc m:val="left"/>
                    </m:oMathParaPr>
                    <m:oMath xmlns:m="http://schemas.openxmlformats.org/officeDocument/2006/math">
                      <m:d>
                        <m:dPr>
                          <m:ctrlPr>
                            <a:rPr lang="en-GB" sz="2000" i="1" dirty="0">
                              <a:latin typeface="Cambria Math" panose="02040503050406030204" pitchFamily="18" charset="0"/>
                            </a:rPr>
                          </m:ctrlPr>
                        </m:dPr>
                        <m:e>
                          <m:r>
                            <a:rPr lang="en-GB" sz="2000" i="1" dirty="0">
                              <a:latin typeface="Cambria Math" panose="02040503050406030204" pitchFamily="18" charset="0"/>
                            </a:rPr>
                            <m:t>1,1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2,1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4,2</m:t>
                          </m:r>
                        </m:e>
                      </m:d>
                      <m:r>
                        <a:rPr lang="de-DE" sz="2000" i="1" dirty="0">
                          <a:solidFill>
                            <a:srgbClr val="FFC000"/>
                          </a:solidFill>
                          <a:latin typeface="Cambria Math" panose="02040503050406030204" pitchFamily="18" charset="0"/>
                          <a:ea typeface="Cambria Math" panose="02040503050406030204" pitchFamily="18" charset="0"/>
                        </a:rPr>
                        <m:t>−1</m:t>
                      </m:r>
                    </m:oMath>
                  </m:oMathPara>
                </a14:m>
                <a:endParaRPr lang="en-GB" sz="2000" dirty="0">
                  <a:latin typeface="Helvetica" pitchFamily="2" charset="0"/>
                </a:endParaRPr>
              </a:p>
            </p:txBody>
          </p:sp>
        </mc:Choice>
        <mc:Fallback xmlns="">
          <p:sp>
            <p:nvSpPr>
              <p:cNvPr id="32" name="Rectangle 31">
                <a:extLst>
                  <a:ext uri="{FF2B5EF4-FFF2-40B4-BE49-F238E27FC236}">
                    <a16:creationId xmlns:a16="http://schemas.microsoft.com/office/drawing/2014/main" id="{4E061EF7-02CB-D94A-9A19-412D19F77228}"/>
                  </a:ext>
                </a:extLst>
              </p:cNvPr>
              <p:cNvSpPr>
                <a:spLocks noRot="1" noChangeAspect="1" noMove="1" noResize="1" noEditPoints="1" noAdjustHandles="1" noChangeArrowheads="1" noChangeShapeType="1" noTextEdit="1"/>
              </p:cNvSpPr>
              <p:nvPr/>
            </p:nvSpPr>
            <p:spPr>
              <a:xfrm>
                <a:off x="1997665" y="3941335"/>
                <a:ext cx="7527088" cy="1015663"/>
              </a:xfrm>
              <a:prstGeom prst="rect">
                <a:avLst/>
              </a:prstGeom>
              <a:blipFill>
                <a:blip r:embed="rId3"/>
                <a:stretch>
                  <a:fillRect/>
                </a:stretch>
              </a:blipFill>
            </p:spPr>
            <p:txBody>
              <a:bodyPr/>
              <a:lstStyle/>
              <a:p>
                <a:r>
                  <a:rPr lang="en-DE">
                    <a:noFill/>
                  </a:rPr>
                  <a:t> </a:t>
                </a:r>
              </a:p>
            </p:txBody>
          </p:sp>
        </mc:Fallback>
      </mc:AlternateContent>
      <p:grpSp>
        <p:nvGrpSpPr>
          <p:cNvPr id="7" name="Group 6">
            <a:extLst>
              <a:ext uri="{FF2B5EF4-FFF2-40B4-BE49-F238E27FC236}">
                <a16:creationId xmlns:a16="http://schemas.microsoft.com/office/drawing/2014/main" id="{1A43BE20-4E10-569E-C3F2-E3D9C359613F}"/>
              </a:ext>
            </a:extLst>
          </p:cNvPr>
          <p:cNvGrpSpPr/>
          <p:nvPr/>
        </p:nvGrpSpPr>
        <p:grpSpPr>
          <a:xfrm>
            <a:off x="9025267" y="1662552"/>
            <a:ext cx="2839570" cy="2185072"/>
            <a:chOff x="6470943" y="4165280"/>
            <a:chExt cx="2839570" cy="2185072"/>
          </a:xfrm>
        </p:grpSpPr>
        <p:grpSp>
          <p:nvGrpSpPr>
            <p:cNvPr id="8" name="Group 3">
              <a:extLst>
                <a:ext uri="{FF2B5EF4-FFF2-40B4-BE49-F238E27FC236}">
                  <a16:creationId xmlns:a16="http://schemas.microsoft.com/office/drawing/2014/main" id="{1F9027E3-C5CF-DAA4-C30C-3AC02622623A}"/>
                </a:ext>
              </a:extLst>
            </p:cNvPr>
            <p:cNvGrpSpPr>
              <a:grpSpLocks/>
            </p:cNvGrpSpPr>
            <p:nvPr/>
          </p:nvGrpSpPr>
          <p:grpSpPr bwMode="auto">
            <a:xfrm>
              <a:off x="6838950" y="4165283"/>
              <a:ext cx="2438400" cy="1828800"/>
              <a:chOff x="960" y="1152"/>
              <a:chExt cx="1536" cy="1152"/>
            </a:xfrm>
          </p:grpSpPr>
          <p:sp>
            <p:nvSpPr>
              <p:cNvPr id="37" name="Rectangle 4">
                <a:extLst>
                  <a:ext uri="{FF2B5EF4-FFF2-40B4-BE49-F238E27FC236}">
                    <a16:creationId xmlns:a16="http://schemas.microsoft.com/office/drawing/2014/main" id="{A62DD5E3-2368-1CCA-42D7-4A5077429AF9}"/>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Helvetica" pitchFamily="2" charset="0"/>
                </a:endParaRPr>
              </a:p>
            </p:txBody>
          </p:sp>
          <p:sp>
            <p:nvSpPr>
              <p:cNvPr id="38" name="Line 5">
                <a:extLst>
                  <a:ext uri="{FF2B5EF4-FFF2-40B4-BE49-F238E27FC236}">
                    <a16:creationId xmlns:a16="http://schemas.microsoft.com/office/drawing/2014/main" id="{B000D969-4CD4-5762-E0E3-7B7A8192F0C3}"/>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39" name="Line 6">
                <a:extLst>
                  <a:ext uri="{FF2B5EF4-FFF2-40B4-BE49-F238E27FC236}">
                    <a16:creationId xmlns:a16="http://schemas.microsoft.com/office/drawing/2014/main" id="{E0134512-9C46-21F2-91C3-F63D5F85EACA}"/>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40" name="Line 7">
                <a:extLst>
                  <a:ext uri="{FF2B5EF4-FFF2-40B4-BE49-F238E27FC236}">
                    <a16:creationId xmlns:a16="http://schemas.microsoft.com/office/drawing/2014/main" id="{2580784B-4FC3-6474-53B8-7A4D275A59F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41" name="Line 8">
                <a:extLst>
                  <a:ext uri="{FF2B5EF4-FFF2-40B4-BE49-F238E27FC236}">
                    <a16:creationId xmlns:a16="http://schemas.microsoft.com/office/drawing/2014/main" id="{EF460AED-FC48-E028-A6A2-97A6F32F82FD}"/>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42" name="Line 9">
                <a:extLst>
                  <a:ext uri="{FF2B5EF4-FFF2-40B4-BE49-F238E27FC236}">
                    <a16:creationId xmlns:a16="http://schemas.microsoft.com/office/drawing/2014/main" id="{967F0085-FE00-F96C-9AB9-6A82DA5A4F2E}"/>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43" name="Rectangle 10">
                <a:extLst>
                  <a:ext uri="{FF2B5EF4-FFF2-40B4-BE49-F238E27FC236}">
                    <a16:creationId xmlns:a16="http://schemas.microsoft.com/office/drawing/2014/main" id="{5834C25F-67EE-0D7C-854A-B24F9DA27848}"/>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latin typeface="Helvetica" pitchFamily="2" charset="0"/>
                </a:endParaRPr>
              </a:p>
            </p:txBody>
          </p:sp>
        </p:grpSp>
        <p:sp>
          <p:nvSpPr>
            <p:cNvPr id="9" name="Rectangle 8">
              <a:extLst>
                <a:ext uri="{FF2B5EF4-FFF2-40B4-BE49-F238E27FC236}">
                  <a16:creationId xmlns:a16="http://schemas.microsoft.com/office/drawing/2014/main" id="{48B584FC-6FA1-5193-C5FA-F665C3FFC1B8}"/>
                </a:ext>
              </a:extLst>
            </p:cNvPr>
            <p:cNvSpPr>
              <a:spLocks noChangeArrowheads="1"/>
            </p:cNvSpPr>
            <p:nvPr/>
          </p:nvSpPr>
          <p:spPr bwMode="auto">
            <a:xfrm>
              <a:off x="8667751"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Helvetica" pitchFamily="2" charset="0"/>
                </a:rPr>
                <a:t>+1</a:t>
              </a:r>
              <a:endParaRPr lang="en-US" sz="1400" dirty="0">
                <a:solidFill>
                  <a:schemeClr val="accent6"/>
                </a:solidFill>
                <a:latin typeface="Helvetica" pitchFamily="2" charset="0"/>
              </a:endParaRPr>
            </a:p>
          </p:txBody>
        </p:sp>
        <p:sp>
          <p:nvSpPr>
            <p:cNvPr id="10" name="Text Box 18">
              <a:extLst>
                <a:ext uri="{FF2B5EF4-FFF2-40B4-BE49-F238E27FC236}">
                  <a16:creationId xmlns:a16="http://schemas.microsoft.com/office/drawing/2014/main" id="{A5BD0339-AEE7-421D-1F98-4BE11F2BF9BF}"/>
                </a:ext>
              </a:extLst>
            </p:cNvPr>
            <p:cNvSpPr txBox="1">
              <a:spLocks noChangeArrowheads="1"/>
            </p:cNvSpPr>
            <p:nvPr/>
          </p:nvSpPr>
          <p:spPr bwMode="auto">
            <a:xfrm>
              <a:off x="6470943" y="49142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11" name="Text Box 19">
              <a:extLst>
                <a:ext uri="{FF2B5EF4-FFF2-40B4-BE49-F238E27FC236}">
                  <a16:creationId xmlns:a16="http://schemas.microsoft.com/office/drawing/2014/main" id="{77176E78-F41E-192A-4564-AA867B0F5582}"/>
                </a:ext>
              </a:extLst>
            </p:cNvPr>
            <p:cNvSpPr txBox="1">
              <a:spLocks noChangeArrowheads="1"/>
            </p:cNvSpPr>
            <p:nvPr/>
          </p:nvSpPr>
          <p:spPr bwMode="auto">
            <a:xfrm>
              <a:off x="6470943" y="4304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12" name="Text Box 20">
              <a:extLst>
                <a:ext uri="{FF2B5EF4-FFF2-40B4-BE49-F238E27FC236}">
                  <a16:creationId xmlns:a16="http://schemas.microsoft.com/office/drawing/2014/main" id="{D55382B0-46AA-6774-3D9A-CB5D63AB3D22}"/>
                </a:ext>
              </a:extLst>
            </p:cNvPr>
            <p:cNvSpPr txBox="1">
              <a:spLocks noChangeArrowheads="1"/>
            </p:cNvSpPr>
            <p:nvPr/>
          </p:nvSpPr>
          <p:spPr bwMode="auto">
            <a:xfrm>
              <a:off x="6470943" y="5447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sp>
          <p:nvSpPr>
            <p:cNvPr id="13" name="Text Box 21">
              <a:extLst>
                <a:ext uri="{FF2B5EF4-FFF2-40B4-BE49-F238E27FC236}">
                  <a16:creationId xmlns:a16="http://schemas.microsoft.com/office/drawing/2014/main" id="{1FA9E0CA-C57E-FD2E-8DD4-CCBF34E68EC5}"/>
                </a:ext>
              </a:extLst>
            </p:cNvPr>
            <p:cNvSpPr txBox="1">
              <a:spLocks noChangeArrowheads="1"/>
            </p:cNvSpPr>
            <p:nvPr/>
          </p:nvSpPr>
          <p:spPr bwMode="auto">
            <a:xfrm>
              <a:off x="8833143"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4</a:t>
              </a:r>
            </a:p>
          </p:txBody>
        </p:sp>
        <p:sp>
          <p:nvSpPr>
            <p:cNvPr id="14" name="Text Box 22">
              <a:extLst>
                <a:ext uri="{FF2B5EF4-FFF2-40B4-BE49-F238E27FC236}">
                  <a16:creationId xmlns:a16="http://schemas.microsoft.com/office/drawing/2014/main" id="{7F7F24F0-0749-4801-9190-C9F55BA9BE3F}"/>
                </a:ext>
              </a:extLst>
            </p:cNvPr>
            <p:cNvSpPr txBox="1">
              <a:spLocks noChangeArrowheads="1"/>
            </p:cNvSpPr>
            <p:nvPr/>
          </p:nvSpPr>
          <p:spPr bwMode="auto">
            <a:xfrm>
              <a:off x="8223543"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15" name="Text Box 23">
              <a:extLst>
                <a:ext uri="{FF2B5EF4-FFF2-40B4-BE49-F238E27FC236}">
                  <a16:creationId xmlns:a16="http://schemas.microsoft.com/office/drawing/2014/main" id="{C9347940-629E-7D79-550E-A1AA7DE4D160}"/>
                </a:ext>
              </a:extLst>
            </p:cNvPr>
            <p:cNvSpPr txBox="1">
              <a:spLocks noChangeArrowheads="1"/>
            </p:cNvSpPr>
            <p:nvPr/>
          </p:nvSpPr>
          <p:spPr bwMode="auto">
            <a:xfrm>
              <a:off x="7613943"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16" name="Text Box 24">
              <a:extLst>
                <a:ext uri="{FF2B5EF4-FFF2-40B4-BE49-F238E27FC236}">
                  <a16:creationId xmlns:a16="http://schemas.microsoft.com/office/drawing/2014/main" id="{CE1FF12E-9C59-6ABB-7C1E-2B65C536F2B4}"/>
                </a:ext>
              </a:extLst>
            </p:cNvPr>
            <p:cNvSpPr txBox="1">
              <a:spLocks noChangeArrowheads="1"/>
            </p:cNvSpPr>
            <p:nvPr/>
          </p:nvSpPr>
          <p:spPr bwMode="auto">
            <a:xfrm>
              <a:off x="7004343"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sp>
          <p:nvSpPr>
            <p:cNvPr id="17" name="Rectangle 16">
              <a:extLst>
                <a:ext uri="{FF2B5EF4-FFF2-40B4-BE49-F238E27FC236}">
                  <a16:creationId xmlns:a16="http://schemas.microsoft.com/office/drawing/2014/main" id="{3753150D-EE03-9EA5-6392-E3DE40C3FC70}"/>
                </a:ext>
              </a:extLst>
            </p:cNvPr>
            <p:cNvSpPr>
              <a:spLocks noChangeArrowheads="1"/>
            </p:cNvSpPr>
            <p:nvPr/>
          </p:nvSpPr>
          <p:spPr bwMode="auto">
            <a:xfrm>
              <a:off x="8667747"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Helvetica" pitchFamily="2" charset="0"/>
                </a:rPr>
                <a:t>-1</a:t>
              </a:r>
              <a:endParaRPr lang="en-US" sz="1400" dirty="0">
                <a:solidFill>
                  <a:srgbClr val="FFC000"/>
                </a:solidFill>
                <a:latin typeface="Helvetica" pitchFamily="2" charset="0"/>
              </a:endParaRPr>
            </a:p>
          </p:txBody>
        </p:sp>
        <p:sp>
          <p:nvSpPr>
            <p:cNvPr id="18" name="Line 22">
              <a:extLst>
                <a:ext uri="{FF2B5EF4-FFF2-40B4-BE49-F238E27FC236}">
                  <a16:creationId xmlns:a16="http://schemas.microsoft.com/office/drawing/2014/main" id="{B9D234C3-A017-EC4D-3907-D5C5BD13BD9F}"/>
                </a:ext>
              </a:extLst>
            </p:cNvPr>
            <p:cNvSpPr>
              <a:spLocks noChangeShapeType="1"/>
            </p:cNvSpPr>
            <p:nvPr/>
          </p:nvSpPr>
          <p:spPr bwMode="auto">
            <a:xfrm>
              <a:off x="6957605"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9" name="Line 23">
              <a:extLst>
                <a:ext uri="{FF2B5EF4-FFF2-40B4-BE49-F238E27FC236}">
                  <a16:creationId xmlns:a16="http://schemas.microsoft.com/office/drawing/2014/main" id="{D954DC8D-DC7C-1988-B8BB-3A2BEBEF778B}"/>
                </a:ext>
              </a:extLst>
            </p:cNvPr>
            <p:cNvSpPr>
              <a:spLocks noChangeShapeType="1"/>
            </p:cNvSpPr>
            <p:nvPr/>
          </p:nvSpPr>
          <p:spPr bwMode="auto">
            <a:xfrm>
              <a:off x="7567205"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0" name="Line 24">
              <a:extLst>
                <a:ext uri="{FF2B5EF4-FFF2-40B4-BE49-F238E27FC236}">
                  <a16:creationId xmlns:a16="http://schemas.microsoft.com/office/drawing/2014/main" id="{BBC94B13-B66E-3E85-1279-567C424DE9D2}"/>
                </a:ext>
              </a:extLst>
            </p:cNvPr>
            <p:cNvSpPr>
              <a:spLocks noChangeShapeType="1"/>
            </p:cNvSpPr>
            <p:nvPr/>
          </p:nvSpPr>
          <p:spPr bwMode="auto">
            <a:xfrm>
              <a:off x="8176805" y="44870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1" name="Line 25">
              <a:extLst>
                <a:ext uri="{FF2B5EF4-FFF2-40B4-BE49-F238E27FC236}">
                  <a16:creationId xmlns:a16="http://schemas.microsoft.com/office/drawing/2014/main" id="{039711A5-C7DB-7497-2D76-7697409E7161}"/>
                </a:ext>
              </a:extLst>
            </p:cNvPr>
            <p:cNvSpPr>
              <a:spLocks noChangeShapeType="1"/>
            </p:cNvSpPr>
            <p:nvPr/>
          </p:nvSpPr>
          <p:spPr bwMode="auto">
            <a:xfrm rot="10800000">
              <a:off x="8710205"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2" name="Line 26">
              <a:extLst>
                <a:ext uri="{FF2B5EF4-FFF2-40B4-BE49-F238E27FC236}">
                  <a16:creationId xmlns:a16="http://schemas.microsoft.com/office/drawing/2014/main" id="{C5F199E5-4F49-6877-E35E-FF7BCFDE1EA8}"/>
                </a:ext>
              </a:extLst>
            </p:cNvPr>
            <p:cNvSpPr>
              <a:spLocks noChangeShapeType="1"/>
            </p:cNvSpPr>
            <p:nvPr/>
          </p:nvSpPr>
          <p:spPr bwMode="auto">
            <a:xfrm rot="16200000">
              <a:off x="6919505" y="57857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3" name="Line 27">
              <a:extLst>
                <a:ext uri="{FF2B5EF4-FFF2-40B4-BE49-F238E27FC236}">
                  <a16:creationId xmlns:a16="http://schemas.microsoft.com/office/drawing/2014/main" id="{B6651814-E351-DDB8-DECC-0732316883A4}"/>
                </a:ext>
              </a:extLst>
            </p:cNvPr>
            <p:cNvSpPr>
              <a:spLocks noChangeShapeType="1"/>
            </p:cNvSpPr>
            <p:nvPr/>
          </p:nvSpPr>
          <p:spPr bwMode="auto">
            <a:xfrm rot="16200000">
              <a:off x="8138705"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4" name="Line 28">
              <a:extLst>
                <a:ext uri="{FF2B5EF4-FFF2-40B4-BE49-F238E27FC236}">
                  <a16:creationId xmlns:a16="http://schemas.microsoft.com/office/drawing/2014/main" id="{64B6B182-6995-E93A-04B7-D31FD525B5ED}"/>
                </a:ext>
              </a:extLst>
            </p:cNvPr>
            <p:cNvSpPr>
              <a:spLocks noChangeShapeType="1"/>
            </p:cNvSpPr>
            <p:nvPr/>
          </p:nvSpPr>
          <p:spPr bwMode="auto">
            <a:xfrm rot="16200000">
              <a:off x="6919505" y="5176159"/>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5" name="Line 29">
              <a:extLst>
                <a:ext uri="{FF2B5EF4-FFF2-40B4-BE49-F238E27FC236}">
                  <a16:creationId xmlns:a16="http://schemas.microsoft.com/office/drawing/2014/main" id="{F97CB614-4D78-2CF6-34B3-4547A75F85F7}"/>
                </a:ext>
              </a:extLst>
            </p:cNvPr>
            <p:cNvSpPr>
              <a:spLocks noChangeShapeType="1"/>
            </p:cNvSpPr>
            <p:nvPr/>
          </p:nvSpPr>
          <p:spPr bwMode="auto">
            <a:xfrm rot="10800000">
              <a:off x="8100605"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6" name="Line 30">
              <a:extLst>
                <a:ext uri="{FF2B5EF4-FFF2-40B4-BE49-F238E27FC236}">
                  <a16:creationId xmlns:a16="http://schemas.microsoft.com/office/drawing/2014/main" id="{AB0AF672-F78B-3BD9-6CFC-71616C17A35A}"/>
                </a:ext>
              </a:extLst>
            </p:cNvPr>
            <p:cNvSpPr>
              <a:spLocks noChangeShapeType="1"/>
            </p:cNvSpPr>
            <p:nvPr/>
          </p:nvSpPr>
          <p:spPr bwMode="auto">
            <a:xfrm rot="10800000">
              <a:off x="7491005" y="5706292"/>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27" name="Text Box 50">
              <a:extLst>
                <a:ext uri="{FF2B5EF4-FFF2-40B4-BE49-F238E27FC236}">
                  <a16:creationId xmlns:a16="http://schemas.microsoft.com/office/drawing/2014/main" id="{4424BD18-6A33-4550-F3A8-D5980A229B8B}"/>
                </a:ext>
              </a:extLst>
            </p:cNvPr>
            <p:cNvSpPr txBox="1">
              <a:spLocks noChangeArrowheads="1"/>
            </p:cNvSpPr>
            <p:nvPr/>
          </p:nvSpPr>
          <p:spPr bwMode="auto">
            <a:xfrm>
              <a:off x="6849809" y="5384481"/>
              <a:ext cx="6319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0.705</a:t>
              </a:r>
            </a:p>
          </p:txBody>
        </p:sp>
        <p:sp>
          <p:nvSpPr>
            <p:cNvPr id="28" name="Text Box 51">
              <a:extLst>
                <a:ext uri="{FF2B5EF4-FFF2-40B4-BE49-F238E27FC236}">
                  <a16:creationId xmlns:a16="http://schemas.microsoft.com/office/drawing/2014/main" id="{F66AA40B-3CBC-E831-4367-4984E009EAF4}"/>
                </a:ext>
              </a:extLst>
            </p:cNvPr>
            <p:cNvSpPr txBox="1">
              <a:spLocks noChangeArrowheads="1"/>
            </p:cNvSpPr>
            <p:nvPr/>
          </p:nvSpPr>
          <p:spPr bwMode="auto">
            <a:xfrm>
              <a:off x="7459409" y="5384481"/>
              <a:ext cx="6319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0.655</a:t>
              </a:r>
            </a:p>
          </p:txBody>
        </p:sp>
        <p:sp>
          <p:nvSpPr>
            <p:cNvPr id="29" name="Text Box 52">
              <a:extLst>
                <a:ext uri="{FF2B5EF4-FFF2-40B4-BE49-F238E27FC236}">
                  <a16:creationId xmlns:a16="http://schemas.microsoft.com/office/drawing/2014/main" id="{54BD3C10-CD77-383F-F59B-FB447BDEFB92}"/>
                </a:ext>
              </a:extLst>
            </p:cNvPr>
            <p:cNvSpPr txBox="1">
              <a:spLocks noChangeArrowheads="1"/>
            </p:cNvSpPr>
            <p:nvPr/>
          </p:nvSpPr>
          <p:spPr bwMode="auto">
            <a:xfrm>
              <a:off x="8678609" y="5384481"/>
              <a:ext cx="6319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0.388</a:t>
              </a:r>
            </a:p>
          </p:txBody>
        </p:sp>
        <p:sp>
          <p:nvSpPr>
            <p:cNvPr id="30" name="Text Box 53">
              <a:extLst>
                <a:ext uri="{FF2B5EF4-FFF2-40B4-BE49-F238E27FC236}">
                  <a16:creationId xmlns:a16="http://schemas.microsoft.com/office/drawing/2014/main" id="{15D4AB6C-1DB4-1598-CBDD-13EBFAF9AD70}"/>
                </a:ext>
              </a:extLst>
            </p:cNvPr>
            <p:cNvSpPr txBox="1">
              <a:spLocks noChangeArrowheads="1"/>
            </p:cNvSpPr>
            <p:nvPr/>
          </p:nvSpPr>
          <p:spPr bwMode="auto">
            <a:xfrm>
              <a:off x="8069009" y="5384481"/>
              <a:ext cx="6186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0.611</a:t>
              </a:r>
            </a:p>
          </p:txBody>
        </p:sp>
        <p:sp>
          <p:nvSpPr>
            <p:cNvPr id="31" name="Text Box 54">
              <a:extLst>
                <a:ext uri="{FF2B5EF4-FFF2-40B4-BE49-F238E27FC236}">
                  <a16:creationId xmlns:a16="http://schemas.microsoft.com/office/drawing/2014/main" id="{F3633FB6-410C-72AF-DAD1-E3DD05FE0B42}"/>
                </a:ext>
              </a:extLst>
            </p:cNvPr>
            <p:cNvSpPr txBox="1">
              <a:spLocks noChangeArrowheads="1"/>
            </p:cNvSpPr>
            <p:nvPr/>
          </p:nvSpPr>
          <p:spPr bwMode="auto">
            <a:xfrm>
              <a:off x="6849809" y="4774881"/>
              <a:ext cx="6319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0.762</a:t>
              </a:r>
            </a:p>
          </p:txBody>
        </p:sp>
        <p:sp>
          <p:nvSpPr>
            <p:cNvPr id="33" name="Text Box 55">
              <a:extLst>
                <a:ext uri="{FF2B5EF4-FFF2-40B4-BE49-F238E27FC236}">
                  <a16:creationId xmlns:a16="http://schemas.microsoft.com/office/drawing/2014/main" id="{30CFB834-9256-A896-F850-E1811D9E227F}"/>
                </a:ext>
              </a:extLst>
            </p:cNvPr>
            <p:cNvSpPr txBox="1">
              <a:spLocks noChangeArrowheads="1"/>
            </p:cNvSpPr>
            <p:nvPr/>
          </p:nvSpPr>
          <p:spPr bwMode="auto">
            <a:xfrm>
              <a:off x="6849809" y="4165281"/>
              <a:ext cx="6319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0.812</a:t>
              </a:r>
            </a:p>
          </p:txBody>
        </p:sp>
        <p:sp>
          <p:nvSpPr>
            <p:cNvPr id="34" name="Text Box 56">
              <a:extLst>
                <a:ext uri="{FF2B5EF4-FFF2-40B4-BE49-F238E27FC236}">
                  <a16:creationId xmlns:a16="http://schemas.microsoft.com/office/drawing/2014/main" id="{D3F85115-495C-72A2-ADE2-E140AE4A67FE}"/>
                </a:ext>
              </a:extLst>
            </p:cNvPr>
            <p:cNvSpPr txBox="1">
              <a:spLocks noChangeArrowheads="1"/>
            </p:cNvSpPr>
            <p:nvPr/>
          </p:nvSpPr>
          <p:spPr bwMode="auto">
            <a:xfrm>
              <a:off x="7459409" y="4165281"/>
              <a:ext cx="6319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0.868</a:t>
              </a:r>
            </a:p>
          </p:txBody>
        </p:sp>
        <p:sp>
          <p:nvSpPr>
            <p:cNvPr id="35" name="Text Box 57">
              <a:extLst>
                <a:ext uri="{FF2B5EF4-FFF2-40B4-BE49-F238E27FC236}">
                  <a16:creationId xmlns:a16="http://schemas.microsoft.com/office/drawing/2014/main" id="{69FF4F4C-F4B8-C32B-67A3-BF4F5D8C1B93}"/>
                </a:ext>
              </a:extLst>
            </p:cNvPr>
            <p:cNvSpPr txBox="1">
              <a:spLocks noChangeArrowheads="1"/>
            </p:cNvSpPr>
            <p:nvPr/>
          </p:nvSpPr>
          <p:spPr bwMode="auto">
            <a:xfrm>
              <a:off x="8069009" y="4165281"/>
              <a:ext cx="6319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0.918</a:t>
              </a:r>
            </a:p>
          </p:txBody>
        </p:sp>
        <p:sp>
          <p:nvSpPr>
            <p:cNvPr id="36" name="Text Box 58">
              <a:extLst>
                <a:ext uri="{FF2B5EF4-FFF2-40B4-BE49-F238E27FC236}">
                  <a16:creationId xmlns:a16="http://schemas.microsoft.com/office/drawing/2014/main" id="{0E9552E8-6428-040C-5700-665AC21628AD}"/>
                </a:ext>
              </a:extLst>
            </p:cNvPr>
            <p:cNvSpPr txBox="1">
              <a:spLocks noChangeArrowheads="1"/>
            </p:cNvSpPr>
            <p:nvPr/>
          </p:nvSpPr>
          <p:spPr bwMode="auto">
            <a:xfrm>
              <a:off x="8069009" y="4774881"/>
              <a:ext cx="63190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Helvetica" pitchFamily="2" charset="0"/>
                </a:rPr>
                <a:t>0.660</a:t>
              </a:r>
            </a:p>
          </p:txBody>
        </p:sp>
      </p:grpSp>
    </p:spTree>
    <p:extLst>
      <p:ext uri="{BB962C8B-B14F-4D97-AF65-F5344CB8AC3E}">
        <p14:creationId xmlns:p14="http://schemas.microsoft.com/office/powerpoint/2010/main" val="1827386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E63B-45C8-0446-9EF0-756997ED02CD}"/>
              </a:ext>
            </a:extLst>
          </p:cNvPr>
          <p:cNvSpPr>
            <a:spLocks noGrp="1"/>
          </p:cNvSpPr>
          <p:nvPr>
            <p:ph type="title"/>
          </p:nvPr>
        </p:nvSpPr>
        <p:spPr/>
        <p:txBody>
          <a:bodyPr>
            <a:normAutofit/>
          </a:bodyPr>
          <a:lstStyle/>
          <a:p>
            <a:r>
              <a:rPr lang="en-GB" dirty="0"/>
              <a:t>Direct Utility Estimation (DUE)</a:t>
            </a:r>
          </a:p>
        </p:txBody>
      </p:sp>
      <p:sp>
        <p:nvSpPr>
          <p:cNvPr id="5" name="Footer Placeholder 4">
            <a:extLst>
              <a:ext uri="{FF2B5EF4-FFF2-40B4-BE49-F238E27FC236}">
                <a16:creationId xmlns:a16="http://schemas.microsoft.com/office/drawing/2014/main" id="{81A7FEB4-CDC8-3FEC-A7D3-D51B590EC187}"/>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EA23B647-F7E3-3040-13C6-492349466E44}"/>
              </a:ext>
            </a:extLst>
          </p:cNvPr>
          <p:cNvSpPr>
            <a:spLocks noGrp="1"/>
          </p:cNvSpPr>
          <p:nvPr>
            <p:ph type="sldNum" sz="quarter" idx="11"/>
          </p:nvPr>
        </p:nvSpPr>
        <p:spPr/>
        <p:txBody>
          <a:bodyPr/>
          <a:lstStyle/>
          <a:p>
            <a:fld id="{67C9959E-8E6B-B04C-9955-EA096F41CA7A}" type="slidenum">
              <a:rPr lang="en-GB" smtClean="0"/>
              <a:t>54</a:t>
            </a:fld>
            <a:endParaRPr lang="en-GB"/>
          </a:p>
        </p:txBody>
      </p:sp>
      <p:sp>
        <p:nvSpPr>
          <p:cNvPr id="4" name="Date Placeholder 3">
            <a:extLst>
              <a:ext uri="{FF2B5EF4-FFF2-40B4-BE49-F238E27FC236}">
                <a16:creationId xmlns:a16="http://schemas.microsoft.com/office/drawing/2014/main" id="{C53AD103-D56D-7160-C1FE-6EE90E6176E2}"/>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A211F35-8E92-534E-B309-DD9680FAD39F}"/>
                  </a:ext>
                </a:extLst>
              </p:cNvPr>
              <p:cNvSpPr>
                <a:spLocks noGrp="1"/>
              </p:cNvSpPr>
              <p:nvPr>
                <p:ph type="body" sz="quarter" idx="13"/>
              </p:nvPr>
            </p:nvSpPr>
            <p:spPr/>
            <p:txBody>
              <a:bodyPr/>
              <a:lstStyle/>
              <a:p>
                <a:r>
                  <a:rPr lang="en-GB" dirty="0"/>
                  <a:t>Model-free approach</a:t>
                </a:r>
              </a:p>
              <a:p>
                <a:pPr lvl="1"/>
                <a:r>
                  <a:rPr lang="en-GB" dirty="0"/>
                  <a:t>Estimate </a:t>
                </a:r>
                <a14:m>
                  <m:oMath xmlns:m="http://schemas.openxmlformats.org/officeDocument/2006/math">
                    <m:sSup>
                      <m:sSupPr>
                        <m:ctrlPr>
                          <a:rPr lang="de-DE" i="1" smtClean="0">
                            <a:solidFill>
                              <a:schemeClr val="accent1"/>
                            </a:solidFill>
                            <a:latin typeface="Cambria Math" panose="02040503050406030204" pitchFamily="18" charset="0"/>
                          </a:rPr>
                        </m:ctrlPr>
                      </m:sSupPr>
                      <m:e>
                        <m:r>
                          <a:rPr lang="de-DE" i="1">
                            <a:solidFill>
                              <a:schemeClr val="accent1"/>
                            </a:solidFill>
                            <a:latin typeface="Cambria Math" panose="02040503050406030204" pitchFamily="18" charset="0"/>
                          </a:rPr>
                          <m:t>𝑈</m:t>
                        </m:r>
                      </m:e>
                      <m:sup>
                        <m:r>
                          <a:rPr lang="de-DE" i="1">
                            <a:solidFill>
                              <a:schemeClr val="accent1"/>
                            </a:solidFill>
                            <a:latin typeface="Cambria Math" panose="02040503050406030204" pitchFamily="18" charset="0"/>
                            <a:ea typeface="Cambria Math" panose="02040503050406030204" pitchFamily="18" charset="0"/>
                          </a:rPr>
                          <m:t>𝜋</m:t>
                        </m:r>
                      </m:sup>
                    </m:sSup>
                    <m:d>
                      <m:dPr>
                        <m:ctrlPr>
                          <a:rPr lang="de-DE" i="1">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𝑠</m:t>
                        </m:r>
                      </m:e>
                    </m:d>
                  </m:oMath>
                </a14:m>
                <a:r>
                  <a:rPr lang="en-GB" dirty="0">
                    <a:solidFill>
                      <a:schemeClr val="accent1"/>
                    </a:solidFill>
                  </a:rPr>
                  <a:t> as average total reward of epochs </a:t>
                </a:r>
                <a:r>
                  <a:rPr lang="en-GB" dirty="0"/>
                  <a:t>containing </a:t>
                </a:r>
                <a14:m>
                  <m:oMath xmlns:m="http://schemas.openxmlformats.org/officeDocument/2006/math">
                    <m:r>
                      <a:rPr lang="de-DE" i="1">
                        <a:latin typeface="Cambria Math" panose="02040503050406030204" pitchFamily="18" charset="0"/>
                        <a:ea typeface="Cambria Math" panose="02040503050406030204" pitchFamily="18" charset="0"/>
                      </a:rPr>
                      <m:t>𝑠</m:t>
                    </m:r>
                  </m:oMath>
                </a14:m>
                <a:r>
                  <a:rPr lang="en-GB" dirty="0"/>
                  <a:t> </a:t>
                </a:r>
              </a:p>
              <a:p>
                <a:pPr lvl="2"/>
                <a:r>
                  <a:rPr lang="en-GB" dirty="0"/>
                  <a:t>Calculating from </a:t>
                </a:r>
                <a14:m>
                  <m:oMath xmlns:m="http://schemas.openxmlformats.org/officeDocument/2006/math">
                    <m:r>
                      <a:rPr lang="de-DE" i="1">
                        <a:latin typeface="Cambria Math" panose="02040503050406030204" pitchFamily="18" charset="0"/>
                        <a:ea typeface="Cambria Math" panose="02040503050406030204" pitchFamily="18" charset="0"/>
                      </a:rPr>
                      <m:t>𝑠</m:t>
                    </m:r>
                  </m:oMath>
                </a14:m>
                <a:r>
                  <a:rPr lang="en-GB" dirty="0"/>
                  <a:t> to end of epoch</a:t>
                </a:r>
              </a:p>
              <a:p>
                <a:r>
                  <a:rPr lang="en-GB" dirty="0">
                    <a:solidFill>
                      <a:schemeClr val="accent1"/>
                    </a:solidFill>
                  </a:rPr>
                  <a:t>Reward-to-go</a:t>
                </a:r>
                <a:r>
                  <a:rPr lang="en-GB" dirty="0">
                    <a:solidFill>
                      <a:schemeClr val="tx1"/>
                    </a:solidFill>
                  </a:rPr>
                  <a:t> of a state </a:t>
                </a:r>
                <a14:m>
                  <m:oMath xmlns:m="http://schemas.openxmlformats.org/officeDocument/2006/math">
                    <m:r>
                      <a:rPr lang="de-DE" i="1">
                        <a:solidFill>
                          <a:schemeClr val="tx1"/>
                        </a:solidFill>
                        <a:latin typeface="Cambria Math" panose="02040503050406030204" pitchFamily="18" charset="0"/>
                        <a:ea typeface="Cambria Math" panose="02040503050406030204" pitchFamily="18" charset="0"/>
                      </a:rPr>
                      <m:t>𝑠</m:t>
                    </m:r>
                  </m:oMath>
                </a14:m>
                <a:endParaRPr lang="en-GB" dirty="0">
                  <a:solidFill>
                    <a:schemeClr val="tx1"/>
                  </a:solidFill>
                </a:endParaRPr>
              </a:p>
              <a:p>
                <a:pPr lvl="1"/>
                <a:r>
                  <a:rPr lang="en-GB" dirty="0"/>
                  <a:t>The sum of the (discounted) rewards from that state until a terminal state is reached</a:t>
                </a:r>
              </a:p>
              <a:p>
                <a:r>
                  <a:rPr lang="en-GB" dirty="0"/>
                  <a:t>Key: use </a:t>
                </a:r>
                <a:r>
                  <a:rPr lang="en-GB" dirty="0">
                    <a:solidFill>
                      <a:schemeClr val="accent1"/>
                    </a:solidFill>
                  </a:rPr>
                  <a:t>observed reward-to-go of the state </a:t>
                </a:r>
                <a:r>
                  <a:rPr lang="en-GB" dirty="0"/>
                  <a:t>as the direct evidence of the actual expected utility of that state</a:t>
                </a:r>
              </a:p>
            </p:txBody>
          </p:sp>
        </mc:Choice>
        <mc:Fallback xmlns="">
          <p:sp>
            <p:nvSpPr>
              <p:cNvPr id="3" name="Content Placeholder 2">
                <a:extLst>
                  <a:ext uri="{FF2B5EF4-FFF2-40B4-BE49-F238E27FC236}">
                    <a16:creationId xmlns:a16="http://schemas.microsoft.com/office/drawing/2014/main" id="{2A211F35-8E92-534E-B309-DD9680FAD39F}"/>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371" t="-1105" r="-2286"/>
                </a:stretch>
              </a:blipFill>
            </p:spPr>
            <p:txBody>
              <a:bodyPr/>
              <a:lstStyle/>
              <a:p>
                <a:r>
                  <a:rPr lang="en-DE">
                    <a:noFill/>
                  </a:rPr>
                  <a:t> </a:t>
                </a:r>
              </a:p>
            </p:txBody>
          </p:sp>
        </mc:Fallback>
      </mc:AlternateContent>
    </p:spTree>
    <p:extLst>
      <p:ext uri="{BB962C8B-B14F-4D97-AF65-F5344CB8AC3E}">
        <p14:creationId xmlns:p14="http://schemas.microsoft.com/office/powerpoint/2010/main" val="842409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84FE-5FC1-0344-85DC-70BEDABE30EF}"/>
              </a:ext>
            </a:extLst>
          </p:cNvPr>
          <p:cNvSpPr>
            <a:spLocks noGrp="1"/>
          </p:cNvSpPr>
          <p:nvPr>
            <p:ph type="title"/>
          </p:nvPr>
        </p:nvSpPr>
        <p:spPr/>
        <p:txBody>
          <a:bodyPr/>
          <a:lstStyle/>
          <a:p>
            <a:r>
              <a:rPr lang="en-GB" dirty="0"/>
              <a:t>DUE: Example</a:t>
            </a:r>
          </a:p>
        </p:txBody>
      </p:sp>
      <p:sp>
        <p:nvSpPr>
          <p:cNvPr id="5" name="Footer Placeholder 4">
            <a:extLst>
              <a:ext uri="{FF2B5EF4-FFF2-40B4-BE49-F238E27FC236}">
                <a16:creationId xmlns:a16="http://schemas.microsoft.com/office/drawing/2014/main" id="{408F67A5-3B74-28E9-D19D-70AF7DB9D885}"/>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B66D7C47-485E-DAE6-AC8B-B2D08B67BAD9}"/>
              </a:ext>
            </a:extLst>
          </p:cNvPr>
          <p:cNvSpPr>
            <a:spLocks noGrp="1"/>
          </p:cNvSpPr>
          <p:nvPr>
            <p:ph type="sldNum" sz="quarter" idx="11"/>
          </p:nvPr>
        </p:nvSpPr>
        <p:spPr/>
        <p:txBody>
          <a:bodyPr/>
          <a:lstStyle/>
          <a:p>
            <a:fld id="{67C9959E-8E6B-B04C-9955-EA096F41CA7A}" type="slidenum">
              <a:rPr lang="en-GB" smtClean="0"/>
              <a:t>55</a:t>
            </a:fld>
            <a:endParaRPr lang="en-GB"/>
          </a:p>
        </p:txBody>
      </p:sp>
      <p:sp>
        <p:nvSpPr>
          <p:cNvPr id="4" name="Date Placeholder 3">
            <a:extLst>
              <a:ext uri="{FF2B5EF4-FFF2-40B4-BE49-F238E27FC236}">
                <a16:creationId xmlns:a16="http://schemas.microsoft.com/office/drawing/2014/main" id="{99C61B5C-D6D3-4272-9291-32C9A08BA12B}"/>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45A191-15E7-A744-B03D-1C713CF5FC45}"/>
                  </a:ext>
                </a:extLst>
              </p:cNvPr>
              <p:cNvSpPr>
                <a:spLocks noGrp="1"/>
              </p:cNvSpPr>
              <p:nvPr>
                <p:ph type="body" sz="quarter" idx="13"/>
              </p:nvPr>
            </p:nvSpPr>
            <p:spPr/>
            <p:txBody>
              <a:bodyPr>
                <a:normAutofit fontScale="92500"/>
              </a:bodyPr>
              <a:lstStyle/>
              <a:p>
                <a:r>
                  <a:rPr lang="en-GB" dirty="0"/>
                  <a:t>Suppose the agent observes the following trial:</a:t>
                </a:r>
              </a:p>
              <a:p>
                <a:pPr lvl="1"/>
                <a14:m>
                  <m:oMath xmlns:m="http://schemas.openxmlformats.org/officeDocument/2006/math">
                    <m:sSub>
                      <m:sSubPr>
                        <m:ctrlPr>
                          <a:rPr lang="en-GB" b="0" i="1" smtClean="0">
                            <a:latin typeface="Cambria Math" panose="02040503050406030204" pitchFamily="18" charset="0"/>
                          </a:rPr>
                        </m:ctrlPr>
                      </m:sSubPr>
                      <m:e>
                        <m:d>
                          <m:dPr>
                            <m:ctrlPr>
                              <a:rPr lang="en-GB" i="1">
                                <a:latin typeface="Cambria Math" panose="02040503050406030204" pitchFamily="18" charset="0"/>
                              </a:rPr>
                            </m:ctrlPr>
                          </m:dPr>
                          <m:e>
                            <m:r>
                              <a:rPr lang="en-GB" i="1">
                                <a:latin typeface="Cambria Math" panose="02040503050406030204" pitchFamily="18" charset="0"/>
                              </a:rPr>
                              <m:t>1,1</m:t>
                            </m:r>
                          </m:e>
                        </m:d>
                      </m:e>
                      <m:sub>
                        <m:r>
                          <a:rPr lang="en-GB" b="0"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1,2</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1,2</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2,3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3,3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4,3</m:t>
                            </m:r>
                          </m:e>
                        </m:d>
                      </m:e>
                      <m:sub>
                        <m:r>
                          <a:rPr lang="en-GB" i="1" smtClean="0">
                            <a:solidFill>
                              <a:schemeClr val="accent4"/>
                            </a:solidFill>
                            <a:latin typeface="Cambria Math" panose="02040503050406030204" pitchFamily="18" charset="0"/>
                            <a:ea typeface="Cambria Math" panose="02040503050406030204" pitchFamily="18" charset="0"/>
                          </a:rPr>
                          <m:t>+1</m:t>
                        </m:r>
                      </m:sub>
                    </m:sSub>
                  </m:oMath>
                </a14:m>
                <a:endParaRPr lang="en-GB" dirty="0">
                  <a:ea typeface="Cambria Math" panose="02040503050406030204" pitchFamily="18" charset="0"/>
                </a:endParaRPr>
              </a:p>
              <a:p>
                <a:r>
                  <a:rPr lang="en-GB" dirty="0">
                    <a:ea typeface="Cambria Math" panose="02040503050406030204" pitchFamily="18" charset="0"/>
                  </a:rPr>
                  <a:t>The total reward starting at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1,1</m:t>
                        </m:r>
                      </m:e>
                    </m:d>
                  </m:oMath>
                </a14:m>
                <a:r>
                  <a:rPr lang="en-GB" dirty="0">
                    <a:ea typeface="Cambria Math" panose="02040503050406030204" pitchFamily="18" charset="0"/>
                  </a:rPr>
                  <a:t> is </a:t>
                </a:r>
                <a14:m>
                  <m:oMath xmlns:m="http://schemas.openxmlformats.org/officeDocument/2006/math">
                    <m:r>
                      <a:rPr lang="de-DE" b="0" i="1" smtClean="0">
                        <a:latin typeface="Cambria Math" panose="02040503050406030204" pitchFamily="18" charset="0"/>
                      </a:rPr>
                      <m:t>0.72</m:t>
                    </m:r>
                  </m:oMath>
                </a14:m>
                <a:endParaRPr lang="en-GB" dirty="0">
                  <a:ea typeface="Cambria Math" panose="02040503050406030204" pitchFamily="18" charset="0"/>
                </a:endParaRPr>
              </a:p>
              <a:p>
                <a:pPr lvl="1"/>
                <a:r>
                  <a:rPr lang="en-GB" dirty="0">
                    <a:ea typeface="Cambria Math" panose="02040503050406030204" pitchFamily="18" charset="0"/>
                  </a:rPr>
                  <a:t>I.e., a sample of the observed-reward-to-go for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1,1</m:t>
                        </m:r>
                      </m:e>
                    </m:d>
                  </m:oMath>
                </a14:m>
                <a:endParaRPr lang="en-GB" dirty="0">
                  <a:ea typeface="Cambria Math" panose="02040503050406030204" pitchFamily="18" charset="0"/>
                </a:endParaRPr>
              </a:p>
              <a:p>
                <a:r>
                  <a:rPr lang="en-GB" dirty="0"/>
                  <a:t>For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m:t>
                        </m:r>
                        <m:r>
                          <a:rPr lang="de-DE" b="0" i="1" smtClean="0">
                            <a:latin typeface="Cambria Math" panose="02040503050406030204" pitchFamily="18" charset="0"/>
                          </a:rPr>
                          <m:t>2</m:t>
                        </m:r>
                      </m:e>
                    </m:d>
                  </m:oMath>
                </a14:m>
                <a:r>
                  <a:rPr lang="en-GB" dirty="0"/>
                  <a:t>, there are two samples of the observed-reward-to-go </a:t>
                </a:r>
              </a:p>
              <a:p>
                <a:pPr lvl="1"/>
                <a:r>
                  <a:rPr lang="en-GB" dirty="0"/>
                  <a:t>Assuming </a:t>
                </a:r>
                <a14:m>
                  <m:oMath xmlns:m="http://schemas.openxmlformats.org/officeDocument/2006/math">
                    <m:r>
                      <a:rPr lang="en-GB"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=1</m:t>
                    </m:r>
                  </m:oMath>
                </a14:m>
                <a:endParaRPr lang="en-GB" dirty="0"/>
              </a:p>
              <a:p>
                <a:pPr marL="534988" lvl="1" indent="-268288">
                  <a:buFont typeface="+mj-lt"/>
                  <a:buAutoNum type="arabicPeriod"/>
                </a:pPr>
                <a:r>
                  <a:rPr lang="en-GB" dirty="0">
                    <a:ea typeface="Cambria Math" panose="02040503050406030204" pitchFamily="18" charset="0"/>
                  </a:rPr>
                  <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1,2</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1,2</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2,3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oMath>
                </a14:m>
                <a:br>
                  <a:rPr lang="de-DE" i="1" dirty="0">
                    <a:latin typeface="Cambria Math" panose="02040503050406030204" pitchFamily="18" charset="0"/>
                    <a:ea typeface="Cambria Math" panose="02040503050406030204" pitchFamily="18" charset="0"/>
                  </a:rPr>
                </a:br>
                <a:r>
                  <a:rPr lang="de-DE" i="1" dirty="0">
                    <a:latin typeface="Cambria Math" panose="02040503050406030204" pitchFamily="18" charset="0"/>
                    <a:ea typeface="Cambria Math" panose="02040503050406030204" pitchFamily="18" charset="0"/>
                  </a:rPr>
                  <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4,</m:t>
                            </m:r>
                            <m:r>
                              <a:rPr lang="en-GB" i="1">
                                <a:latin typeface="Cambria Math" panose="02040503050406030204" pitchFamily="18" charset="0"/>
                                <a:ea typeface="Cambria Math" panose="02040503050406030204" pitchFamily="18" charset="0"/>
                              </a:rPr>
                              <m:t>3</m:t>
                            </m:r>
                          </m:e>
                        </m:d>
                      </m:e>
                      <m:sub>
                        <m:r>
                          <a:rPr lang="en-GB" i="1">
                            <a:solidFill>
                              <a:schemeClr val="accent4"/>
                            </a:solidFill>
                            <a:latin typeface="Cambria Math" panose="02040503050406030204" pitchFamily="18" charset="0"/>
                            <a:ea typeface="Cambria Math" panose="02040503050406030204" pitchFamily="18" charset="0"/>
                          </a:rPr>
                          <m:t>+1</m:t>
                        </m:r>
                      </m:sub>
                    </m:sSub>
                  </m:oMath>
                </a14:m>
                <a:r>
                  <a:rPr lang="en-GB" dirty="0"/>
                  <a:t> </a:t>
                </a:r>
                <a:br>
                  <a:rPr lang="en-GB" dirty="0"/>
                </a:br>
                <a:r>
                  <a:rPr lang="en-GB" dirty="0"/>
                  <a:t> [Total: </a:t>
                </a:r>
                <a14:m>
                  <m:oMath xmlns:m="http://schemas.openxmlformats.org/officeDocument/2006/math">
                    <m:r>
                      <a:rPr lang="de-DE" i="1">
                        <a:latin typeface="Cambria Math" panose="02040503050406030204" pitchFamily="18" charset="0"/>
                      </a:rPr>
                      <m:t>0.7</m:t>
                    </m:r>
                    <m:r>
                      <a:rPr lang="de-DE" b="0" i="1" smtClean="0">
                        <a:latin typeface="Cambria Math" panose="02040503050406030204" pitchFamily="18" charset="0"/>
                      </a:rPr>
                      <m:t>6</m:t>
                    </m:r>
                  </m:oMath>
                </a14:m>
                <a:r>
                  <a:rPr lang="en-GB" dirty="0"/>
                  <a:t>]</a:t>
                </a:r>
              </a:p>
              <a:p>
                <a:pPr marL="534988" lvl="1" indent="-268288">
                  <a:buFont typeface="+mj-lt"/>
                  <a:buAutoNum type="arabicPeriod"/>
                </a:pPr>
                <a:r>
                  <a:rPr lang="en-GB" dirty="0"/>
                  <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1,2</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2,3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4,3</m:t>
                            </m:r>
                          </m:e>
                        </m:d>
                      </m:e>
                      <m:sub>
                        <m:r>
                          <a:rPr lang="en-GB" i="1">
                            <a:solidFill>
                              <a:schemeClr val="accent4"/>
                            </a:solidFill>
                            <a:latin typeface="Cambria Math" panose="02040503050406030204" pitchFamily="18" charset="0"/>
                            <a:ea typeface="Cambria Math" panose="02040503050406030204" pitchFamily="18" charset="0"/>
                          </a:rPr>
                          <m:t>+1</m:t>
                        </m:r>
                      </m:sub>
                    </m:sSub>
                  </m:oMath>
                </a14:m>
                <a:r>
                  <a:rPr lang="en-GB" dirty="0"/>
                  <a:t> </a:t>
                </a:r>
                <a:br>
                  <a:rPr lang="en-GB" dirty="0"/>
                </a:br>
                <a:r>
                  <a:rPr lang="en-GB" dirty="0"/>
                  <a:t> [Total: </a:t>
                </a:r>
                <a14:m>
                  <m:oMath xmlns:m="http://schemas.openxmlformats.org/officeDocument/2006/math">
                    <m:r>
                      <a:rPr lang="de-DE" i="1">
                        <a:latin typeface="Cambria Math" panose="02040503050406030204" pitchFamily="18" charset="0"/>
                      </a:rPr>
                      <m:t>0.</m:t>
                    </m:r>
                    <m:r>
                      <a:rPr lang="de-DE" b="0" i="1" smtClean="0">
                        <a:latin typeface="Cambria Math" panose="02040503050406030204" pitchFamily="18" charset="0"/>
                      </a:rPr>
                      <m:t>84</m:t>
                    </m:r>
                  </m:oMath>
                </a14:m>
                <a:r>
                  <a:rPr lang="en-GB" dirty="0"/>
                  <a:t>]</a:t>
                </a:r>
              </a:p>
            </p:txBody>
          </p:sp>
        </mc:Choice>
        <mc:Fallback xmlns="">
          <p:sp>
            <p:nvSpPr>
              <p:cNvPr id="3" name="Content Placeholder 2">
                <a:extLst>
                  <a:ext uri="{FF2B5EF4-FFF2-40B4-BE49-F238E27FC236}">
                    <a16:creationId xmlns:a16="http://schemas.microsoft.com/office/drawing/2014/main" id="{5645A191-15E7-A744-B03D-1C713CF5FC45}"/>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257" t="-1105" b="-2210"/>
                </a:stretch>
              </a:blipFill>
            </p:spPr>
            <p:txBody>
              <a:bodyPr/>
              <a:lstStyle/>
              <a:p>
                <a:r>
                  <a:rPr lang="en-DE">
                    <a:noFill/>
                  </a:rPr>
                  <a:t> </a:t>
                </a:r>
              </a:p>
            </p:txBody>
          </p:sp>
        </mc:Fallback>
      </mc:AlternateContent>
    </p:spTree>
    <p:extLst>
      <p:ext uri="{BB962C8B-B14F-4D97-AF65-F5344CB8AC3E}">
        <p14:creationId xmlns:p14="http://schemas.microsoft.com/office/powerpoint/2010/main" val="3137645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9DFC-607C-254D-B885-0F6E4FD78B68}"/>
              </a:ext>
            </a:extLst>
          </p:cNvPr>
          <p:cNvSpPr>
            <a:spLocks noGrp="1"/>
          </p:cNvSpPr>
          <p:nvPr>
            <p:ph type="title"/>
          </p:nvPr>
        </p:nvSpPr>
        <p:spPr/>
        <p:txBody>
          <a:bodyPr/>
          <a:lstStyle/>
          <a:p>
            <a:r>
              <a:rPr lang="en-GB" dirty="0"/>
              <a:t>DUE: Convergence</a:t>
            </a:r>
          </a:p>
        </p:txBody>
      </p:sp>
      <p:sp>
        <p:nvSpPr>
          <p:cNvPr id="5" name="Footer Placeholder 4">
            <a:extLst>
              <a:ext uri="{FF2B5EF4-FFF2-40B4-BE49-F238E27FC236}">
                <a16:creationId xmlns:a16="http://schemas.microsoft.com/office/drawing/2014/main" id="{CDE26F2F-FA0C-83C5-A952-9753DC92A239}"/>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63F5B6E2-A185-BBF0-DB05-EF4D09D9E8FE}"/>
              </a:ext>
            </a:extLst>
          </p:cNvPr>
          <p:cNvSpPr>
            <a:spLocks noGrp="1"/>
          </p:cNvSpPr>
          <p:nvPr>
            <p:ph type="sldNum" sz="quarter" idx="11"/>
          </p:nvPr>
        </p:nvSpPr>
        <p:spPr/>
        <p:txBody>
          <a:bodyPr/>
          <a:lstStyle/>
          <a:p>
            <a:fld id="{67C9959E-8E6B-B04C-9955-EA096F41CA7A}" type="slidenum">
              <a:rPr lang="en-GB" smtClean="0"/>
              <a:t>56</a:t>
            </a:fld>
            <a:endParaRPr lang="en-GB"/>
          </a:p>
        </p:txBody>
      </p:sp>
      <p:sp>
        <p:nvSpPr>
          <p:cNvPr id="4" name="Date Placeholder 3">
            <a:extLst>
              <a:ext uri="{FF2B5EF4-FFF2-40B4-BE49-F238E27FC236}">
                <a16:creationId xmlns:a16="http://schemas.microsoft.com/office/drawing/2014/main" id="{E95AEBBD-C7E5-BD66-23BA-1827A25E1332}"/>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C6B42F-B895-164A-BEC6-DE6A148E2E93}"/>
                  </a:ext>
                </a:extLst>
              </p:cNvPr>
              <p:cNvSpPr>
                <a:spLocks noGrp="1"/>
              </p:cNvSpPr>
              <p:nvPr>
                <p:ph type="body" sz="quarter" idx="13"/>
              </p:nvPr>
            </p:nvSpPr>
            <p:spPr/>
            <p:txBody>
              <a:bodyPr/>
              <a:lstStyle/>
              <a:p>
                <a:r>
                  <a:rPr lang="en-GB" dirty="0"/>
                  <a:t>Keep a running average of the observed reward-to-go for each state</a:t>
                </a:r>
              </a:p>
              <a:p>
                <a:pPr lvl="1"/>
                <a:r>
                  <a:rPr lang="en-GB" dirty="0"/>
                  <a:t>E.g., for state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m:t>
                        </m:r>
                        <m:r>
                          <a:rPr lang="de-DE" i="1">
                            <a:latin typeface="Cambria Math" panose="02040503050406030204" pitchFamily="18" charset="0"/>
                          </a:rPr>
                          <m:t>2</m:t>
                        </m:r>
                      </m:e>
                    </m:d>
                  </m:oMath>
                </a14:m>
                <a:r>
                  <a:rPr lang="en-GB" dirty="0"/>
                  <a:t>, it stores </a:t>
                </a:r>
                <a14:m>
                  <m:oMath xmlns:m="http://schemas.openxmlformats.org/officeDocument/2006/math">
                    <m:f>
                      <m:fPr>
                        <m:ctrlPr>
                          <a:rPr lang="de-DE" b="0" i="1" smtClean="0">
                            <a:latin typeface="Cambria Math" panose="02040503050406030204" pitchFamily="18" charset="0"/>
                          </a:rPr>
                        </m:ctrlPr>
                      </m:fPr>
                      <m:num>
                        <m:d>
                          <m:dPr>
                            <m:ctrlPr>
                              <a:rPr lang="en-GB" i="1">
                                <a:latin typeface="Cambria Math" panose="02040503050406030204" pitchFamily="18" charset="0"/>
                              </a:rPr>
                            </m:ctrlPr>
                          </m:dPr>
                          <m:e>
                            <m:r>
                              <a:rPr lang="de-DE" b="0" i="1" smtClean="0">
                                <a:latin typeface="Cambria Math" panose="02040503050406030204" pitchFamily="18" charset="0"/>
                              </a:rPr>
                              <m:t>0.76+0.84</m:t>
                            </m:r>
                          </m:e>
                        </m:d>
                      </m:num>
                      <m:den>
                        <m:r>
                          <a:rPr lang="de-DE" b="0" i="1" smtClean="0">
                            <a:latin typeface="Cambria Math" panose="02040503050406030204" pitchFamily="18" charset="0"/>
                          </a:rPr>
                          <m:t>2</m:t>
                        </m:r>
                      </m:den>
                    </m:f>
                    <m:r>
                      <a:rPr lang="de-DE" b="0" i="1" smtClean="0">
                        <a:latin typeface="Cambria Math" panose="02040503050406030204" pitchFamily="18" charset="0"/>
                      </a:rPr>
                      <m:t>=0.8</m:t>
                    </m:r>
                  </m:oMath>
                </a14:m>
                <a:endParaRPr lang="en-GB" dirty="0"/>
              </a:p>
              <a:p>
                <a:r>
                  <a:rPr lang="en-GB" dirty="0"/>
                  <a:t>As the number of trials goes to infinity, the sample average converges to the true utility</a:t>
                </a:r>
              </a:p>
            </p:txBody>
          </p:sp>
        </mc:Choice>
        <mc:Fallback xmlns="">
          <p:sp>
            <p:nvSpPr>
              <p:cNvPr id="3" name="Content Placeholder 2">
                <a:extLst>
                  <a:ext uri="{FF2B5EF4-FFF2-40B4-BE49-F238E27FC236}">
                    <a16:creationId xmlns:a16="http://schemas.microsoft.com/office/drawing/2014/main" id="{F8C6B42F-B895-164A-BEC6-DE6A148E2E93}"/>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p:spTree>
    <p:extLst>
      <p:ext uri="{BB962C8B-B14F-4D97-AF65-F5344CB8AC3E}">
        <p14:creationId xmlns:p14="http://schemas.microsoft.com/office/powerpoint/2010/main" val="11627030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8DD21-F8C7-2C47-9E52-2F17AD33BF96}"/>
              </a:ext>
            </a:extLst>
          </p:cNvPr>
          <p:cNvSpPr>
            <a:spLocks noGrp="1"/>
          </p:cNvSpPr>
          <p:nvPr>
            <p:ph type="title"/>
          </p:nvPr>
        </p:nvSpPr>
        <p:spPr/>
        <p:txBody>
          <a:bodyPr/>
          <a:lstStyle/>
          <a:p>
            <a:r>
              <a:rPr lang="en-GB" dirty="0"/>
              <a:t>DUE: Problem</a:t>
            </a:r>
          </a:p>
        </p:txBody>
      </p:sp>
      <p:sp>
        <p:nvSpPr>
          <p:cNvPr id="5" name="Footer Placeholder 4">
            <a:extLst>
              <a:ext uri="{FF2B5EF4-FFF2-40B4-BE49-F238E27FC236}">
                <a16:creationId xmlns:a16="http://schemas.microsoft.com/office/drawing/2014/main" id="{AC610763-4704-E43F-6C51-3EB4CB381510}"/>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5F315AA1-6C02-77CC-A583-9BADD0724192}"/>
              </a:ext>
            </a:extLst>
          </p:cNvPr>
          <p:cNvSpPr>
            <a:spLocks noGrp="1"/>
          </p:cNvSpPr>
          <p:nvPr>
            <p:ph type="sldNum" sz="quarter" idx="11"/>
          </p:nvPr>
        </p:nvSpPr>
        <p:spPr/>
        <p:txBody>
          <a:bodyPr/>
          <a:lstStyle/>
          <a:p>
            <a:fld id="{67C9959E-8E6B-B04C-9955-EA096F41CA7A}" type="slidenum">
              <a:rPr lang="en-GB" smtClean="0"/>
              <a:t>57</a:t>
            </a:fld>
            <a:endParaRPr lang="en-GB"/>
          </a:p>
        </p:txBody>
      </p:sp>
      <p:sp>
        <p:nvSpPr>
          <p:cNvPr id="4" name="Date Placeholder 3">
            <a:extLst>
              <a:ext uri="{FF2B5EF4-FFF2-40B4-BE49-F238E27FC236}">
                <a16:creationId xmlns:a16="http://schemas.microsoft.com/office/drawing/2014/main" id="{CB5ADB74-C18A-F2CB-7267-80D4F7BFEFF2}"/>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ED370D-E4A4-B34D-904B-E2CA98E296C1}"/>
                  </a:ext>
                </a:extLst>
              </p:cNvPr>
              <p:cNvSpPr>
                <a:spLocks noGrp="1"/>
              </p:cNvSpPr>
              <p:nvPr>
                <p:ph type="body" sz="quarter" idx="13"/>
              </p:nvPr>
            </p:nvSpPr>
            <p:spPr/>
            <p:txBody>
              <a:bodyPr/>
              <a:lstStyle/>
              <a:p>
                <a:r>
                  <a:rPr lang="en-GB" dirty="0"/>
                  <a:t>Big problem: </a:t>
                </a:r>
                <a:r>
                  <a:rPr lang="en-GB" dirty="0">
                    <a:solidFill>
                      <a:srgbClr val="FFC000"/>
                    </a:solidFill>
                  </a:rPr>
                  <a:t>it converges very slowly!</a:t>
                </a:r>
              </a:p>
              <a:p>
                <a:r>
                  <a:rPr lang="en-GB" dirty="0"/>
                  <a:t>Why?</a:t>
                </a:r>
              </a:p>
              <a:p>
                <a:pPr lvl="1"/>
                <a:r>
                  <a:rPr lang="en-GB" dirty="0"/>
                  <a:t>Does not exploit the fact that utilities of states are not independent</a:t>
                </a:r>
              </a:p>
              <a:p>
                <a:pPr lvl="1"/>
                <a:r>
                  <a:rPr lang="en-GB" dirty="0"/>
                  <a:t>Utilities follow the Bellman equation</a:t>
                </a:r>
              </a:p>
              <a:p>
                <a:pPr marL="457200" lvl="1" indent="0">
                  <a:buNone/>
                  <a:tabLst>
                    <a:tab pos="5411788" algn="l"/>
                  </a:tabLst>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b="0" i="1" smtClean="0">
                                  <a:latin typeface="Cambria Math" panose="02040503050406030204" pitchFamily="18" charset="0"/>
                                </a:rPr>
                                <m:t>𝜋</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r>
                                <a:rPr lang="de-DE" b="0" i="1" smtClean="0">
                                  <a:latin typeface="Cambria Math" panose="02040503050406030204" pitchFamily="18" charset="0"/>
                                </a:rPr>
                                <m:t>𝜋</m:t>
                              </m:r>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m:oMathPara>
                </a14:m>
                <a:endParaRPr lang="en-GB" dirty="0"/>
              </a:p>
            </p:txBody>
          </p:sp>
        </mc:Choice>
        <mc:Fallback xmlns="">
          <p:sp>
            <p:nvSpPr>
              <p:cNvPr id="3" name="Content Placeholder 2">
                <a:extLst>
                  <a:ext uri="{FF2B5EF4-FFF2-40B4-BE49-F238E27FC236}">
                    <a16:creationId xmlns:a16="http://schemas.microsoft.com/office/drawing/2014/main" id="{56ED370D-E4A4-B34D-904B-E2CA98E296C1}"/>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371" t="-1105"/>
                </a:stretch>
              </a:blipFill>
            </p:spPr>
            <p:txBody>
              <a:bodyPr/>
              <a:lstStyle/>
              <a:p>
                <a:r>
                  <a:rPr lang="en-DE">
                    <a:noFill/>
                  </a:rPr>
                  <a:t> </a:t>
                </a:r>
              </a:p>
            </p:txBody>
          </p:sp>
        </mc:Fallback>
      </mc:AlternateContent>
      <p:cxnSp>
        <p:nvCxnSpPr>
          <p:cNvPr id="9" name="Straight Arrow Connector 8">
            <a:extLst>
              <a:ext uri="{FF2B5EF4-FFF2-40B4-BE49-F238E27FC236}">
                <a16:creationId xmlns:a16="http://schemas.microsoft.com/office/drawing/2014/main" id="{5F5D6785-2401-E741-B9DD-7CF105DC9DAB}"/>
              </a:ext>
            </a:extLst>
          </p:cNvPr>
          <p:cNvCxnSpPr>
            <a:cxnSpLocks/>
          </p:cNvCxnSpPr>
          <p:nvPr/>
        </p:nvCxnSpPr>
        <p:spPr>
          <a:xfrm flipV="1">
            <a:off x="3503712" y="3645024"/>
            <a:ext cx="0" cy="5205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AA7EBF8-98D4-3540-8A6D-DA78C07F533F}"/>
              </a:ext>
            </a:extLst>
          </p:cNvPr>
          <p:cNvCxnSpPr>
            <a:cxnSpLocks/>
          </p:cNvCxnSpPr>
          <p:nvPr/>
        </p:nvCxnSpPr>
        <p:spPr>
          <a:xfrm flipV="1">
            <a:off x="8688288" y="3744687"/>
            <a:ext cx="0" cy="420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7AFF76-0640-F34E-9E9C-2E6BBEF09C35}"/>
              </a:ext>
            </a:extLst>
          </p:cNvPr>
          <p:cNvCxnSpPr>
            <a:cxnSpLocks/>
          </p:cNvCxnSpPr>
          <p:nvPr/>
        </p:nvCxnSpPr>
        <p:spPr>
          <a:xfrm>
            <a:off x="3503712" y="4165601"/>
            <a:ext cx="5184576"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0CCC770-A190-3347-8348-E7F9DD660C76}"/>
              </a:ext>
            </a:extLst>
          </p:cNvPr>
          <p:cNvSpPr txBox="1"/>
          <p:nvPr/>
        </p:nvSpPr>
        <p:spPr>
          <a:xfrm>
            <a:off x="4218327" y="4165601"/>
            <a:ext cx="3890809" cy="369332"/>
          </a:xfrm>
          <a:prstGeom prst="rect">
            <a:avLst/>
          </a:prstGeom>
          <a:noFill/>
        </p:spPr>
        <p:txBody>
          <a:bodyPr wrap="none" rtlCol="0">
            <a:spAutoFit/>
          </a:bodyPr>
          <a:lstStyle/>
          <a:p>
            <a:r>
              <a:rPr lang="en-GB" dirty="0">
                <a:solidFill>
                  <a:schemeClr val="accent1"/>
                </a:solidFill>
                <a:latin typeface="Helvetica" pitchFamily="2" charset="0"/>
              </a:rPr>
              <a:t>Dependence on neighbouring states</a:t>
            </a:r>
          </a:p>
        </p:txBody>
      </p:sp>
    </p:spTree>
    <p:extLst>
      <p:ext uri="{BB962C8B-B14F-4D97-AF65-F5344CB8AC3E}">
        <p14:creationId xmlns:p14="http://schemas.microsoft.com/office/powerpoint/2010/main" val="281932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D43CA-2AE0-0E42-A379-5DA40C916247}"/>
              </a:ext>
            </a:extLst>
          </p:cNvPr>
          <p:cNvSpPr>
            <a:spLocks noGrp="1"/>
          </p:cNvSpPr>
          <p:nvPr>
            <p:ph type="title"/>
          </p:nvPr>
        </p:nvSpPr>
        <p:spPr/>
        <p:txBody>
          <a:bodyPr/>
          <a:lstStyle/>
          <a:p>
            <a:r>
              <a:rPr lang="en-GB" dirty="0"/>
              <a:t>DUE: Problem</a:t>
            </a:r>
          </a:p>
        </p:txBody>
      </p:sp>
      <p:sp>
        <p:nvSpPr>
          <p:cNvPr id="22" name="Footer Placeholder 21">
            <a:extLst>
              <a:ext uri="{FF2B5EF4-FFF2-40B4-BE49-F238E27FC236}">
                <a16:creationId xmlns:a16="http://schemas.microsoft.com/office/drawing/2014/main" id="{DF9D6CA7-30C3-90F8-8693-9D239633159A}"/>
              </a:ext>
            </a:extLst>
          </p:cNvPr>
          <p:cNvSpPr>
            <a:spLocks noGrp="1"/>
          </p:cNvSpPr>
          <p:nvPr>
            <p:ph type="ftr" sz="quarter" idx="10"/>
          </p:nvPr>
        </p:nvSpPr>
        <p:spPr/>
        <p:txBody>
          <a:bodyPr/>
          <a:lstStyle/>
          <a:p>
            <a:r>
              <a:rPr lang="en-GB"/>
              <a:t>Marcel Gehrke</a:t>
            </a:r>
          </a:p>
        </p:txBody>
      </p:sp>
      <p:sp>
        <p:nvSpPr>
          <p:cNvPr id="23" name="Slide Number Placeholder 22">
            <a:extLst>
              <a:ext uri="{FF2B5EF4-FFF2-40B4-BE49-F238E27FC236}">
                <a16:creationId xmlns:a16="http://schemas.microsoft.com/office/drawing/2014/main" id="{00587386-F722-36AB-CB88-8D782E4C9D47}"/>
              </a:ext>
            </a:extLst>
          </p:cNvPr>
          <p:cNvSpPr>
            <a:spLocks noGrp="1"/>
          </p:cNvSpPr>
          <p:nvPr>
            <p:ph type="sldNum" sz="quarter" idx="11"/>
          </p:nvPr>
        </p:nvSpPr>
        <p:spPr/>
        <p:txBody>
          <a:bodyPr/>
          <a:lstStyle/>
          <a:p>
            <a:fld id="{67C9959E-8E6B-B04C-9955-EA096F41CA7A}" type="slidenum">
              <a:rPr lang="en-GB" smtClean="0"/>
              <a:t>58</a:t>
            </a:fld>
            <a:endParaRPr lang="en-GB"/>
          </a:p>
        </p:txBody>
      </p:sp>
      <p:sp>
        <p:nvSpPr>
          <p:cNvPr id="4" name="Date Placeholder 3">
            <a:extLst>
              <a:ext uri="{FF2B5EF4-FFF2-40B4-BE49-F238E27FC236}">
                <a16:creationId xmlns:a16="http://schemas.microsoft.com/office/drawing/2014/main" id="{4DC4118F-E62C-68DA-0F29-92F9EC98F4D3}"/>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E5F95A3-2DA6-9B45-BDE7-F9C4ABAA97BE}"/>
                  </a:ext>
                </a:extLst>
              </p:cNvPr>
              <p:cNvSpPr>
                <a:spLocks noGrp="1"/>
              </p:cNvSpPr>
              <p:nvPr>
                <p:ph type="body" sz="quarter" idx="13"/>
              </p:nvPr>
            </p:nvSpPr>
            <p:spPr/>
            <p:txBody>
              <a:bodyPr/>
              <a:lstStyle/>
              <a:p>
                <a:r>
                  <a:rPr lang="en-GB" dirty="0"/>
                  <a:t>Using the dependence to your advantage</a:t>
                </a:r>
              </a:p>
              <a:p>
                <a:pPr lvl="1"/>
                <a:r>
                  <a:rPr lang="en-GB" dirty="0"/>
                  <a:t>Suppose you know that state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oMath>
                </a14:m>
                <a:r>
                  <a:rPr lang="en-GB" dirty="0"/>
                  <a:t> has a high utility</a:t>
                </a:r>
              </a:p>
              <a:p>
                <a:pPr lvl="1"/>
                <a:r>
                  <a:rPr lang="en-GB" dirty="0"/>
                  <a:t>Suppose you are now at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m:t>
                        </m:r>
                        <m:r>
                          <a:rPr lang="de-DE" b="0" i="1" smtClean="0">
                            <a:latin typeface="Cambria Math" panose="02040503050406030204" pitchFamily="18" charset="0"/>
                            <a:ea typeface="Cambria Math" panose="02040503050406030204" pitchFamily="18" charset="0"/>
                          </a:rPr>
                          <m:t>2</m:t>
                        </m:r>
                      </m:e>
                    </m:d>
                  </m:oMath>
                </a14:m>
                <a:endParaRPr lang="en-GB" dirty="0"/>
              </a:p>
              <a:p>
                <a:pPr lvl="1"/>
                <a:r>
                  <a:rPr lang="en-GB" dirty="0"/>
                  <a:t>Bellman equation would be able to tell you that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m:t>
                        </m:r>
                        <m:r>
                          <a:rPr lang="de-DE" b="0" i="1" smtClean="0">
                            <a:latin typeface="Cambria Math" panose="02040503050406030204" pitchFamily="18" charset="0"/>
                            <a:ea typeface="Cambria Math" panose="02040503050406030204" pitchFamily="18" charset="0"/>
                          </a:rPr>
                          <m:t>2</m:t>
                        </m:r>
                      </m:e>
                    </m:d>
                  </m:oMath>
                </a14:m>
                <a:r>
                  <a:rPr lang="en-GB" dirty="0"/>
                  <a:t> is likely to have a high utility because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oMath>
                </a14:m>
                <a:r>
                  <a:rPr lang="en-GB" dirty="0"/>
                  <a:t> is a neighbour</a:t>
                </a:r>
              </a:p>
              <a:p>
                <a:r>
                  <a:rPr lang="en-GB" dirty="0"/>
                  <a:t>DUE cannot tell you that until the end of the trial</a:t>
                </a:r>
              </a:p>
            </p:txBody>
          </p:sp>
        </mc:Choice>
        <mc:Fallback xmlns="">
          <p:sp>
            <p:nvSpPr>
              <p:cNvPr id="3" name="Content Placeholder 2">
                <a:extLst>
                  <a:ext uri="{FF2B5EF4-FFF2-40B4-BE49-F238E27FC236}">
                    <a16:creationId xmlns:a16="http://schemas.microsoft.com/office/drawing/2014/main" id="{EE5F95A3-2DA6-9B45-BDE7-F9C4ABAA97BE}"/>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105" r="-343"/>
                </a:stretch>
              </a:blipFill>
            </p:spPr>
            <p:txBody>
              <a:bodyPr/>
              <a:lstStyle/>
              <a:p>
                <a:r>
                  <a:rPr lang="en-DE">
                    <a:noFill/>
                  </a:rPr>
                  <a:t> </a:t>
                </a:r>
              </a:p>
            </p:txBody>
          </p:sp>
        </mc:Fallback>
      </mc:AlternateContent>
      <p:grpSp>
        <p:nvGrpSpPr>
          <p:cNvPr id="25" name="Group 24">
            <a:extLst>
              <a:ext uri="{FF2B5EF4-FFF2-40B4-BE49-F238E27FC236}">
                <a16:creationId xmlns:a16="http://schemas.microsoft.com/office/drawing/2014/main" id="{4506B90A-A8BA-53B8-E446-9C3CFB2DEA3B}"/>
              </a:ext>
            </a:extLst>
          </p:cNvPr>
          <p:cNvGrpSpPr/>
          <p:nvPr/>
        </p:nvGrpSpPr>
        <p:grpSpPr>
          <a:xfrm>
            <a:off x="9025267" y="3720842"/>
            <a:ext cx="2806408" cy="2185072"/>
            <a:chOff x="2066038" y="4165280"/>
            <a:chExt cx="2806408" cy="2185072"/>
          </a:xfrm>
        </p:grpSpPr>
        <p:grpSp>
          <p:nvGrpSpPr>
            <p:cNvPr id="5" name="Group 3">
              <a:extLst>
                <a:ext uri="{FF2B5EF4-FFF2-40B4-BE49-F238E27FC236}">
                  <a16:creationId xmlns:a16="http://schemas.microsoft.com/office/drawing/2014/main" id="{ACA71B13-378D-214A-A87E-55DCBBF91D03}"/>
                </a:ext>
              </a:extLst>
            </p:cNvPr>
            <p:cNvGrpSpPr>
              <a:grpSpLocks/>
            </p:cNvGrpSpPr>
            <p:nvPr/>
          </p:nvGrpSpPr>
          <p:grpSpPr bwMode="auto">
            <a:xfrm>
              <a:off x="2434045" y="4165283"/>
              <a:ext cx="2438400" cy="1828800"/>
              <a:chOff x="960" y="1152"/>
              <a:chExt cx="1536" cy="1152"/>
            </a:xfrm>
          </p:grpSpPr>
          <p:sp>
            <p:nvSpPr>
              <p:cNvPr id="6" name="Rectangle 4">
                <a:extLst>
                  <a:ext uri="{FF2B5EF4-FFF2-40B4-BE49-F238E27FC236}">
                    <a16:creationId xmlns:a16="http://schemas.microsoft.com/office/drawing/2014/main" id="{AE0231C8-A7E2-1441-8272-80B8C2D06FE0}"/>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Helvetica" pitchFamily="2" charset="0"/>
                </a:endParaRPr>
              </a:p>
            </p:txBody>
          </p:sp>
          <p:sp>
            <p:nvSpPr>
              <p:cNvPr id="7" name="Line 5">
                <a:extLst>
                  <a:ext uri="{FF2B5EF4-FFF2-40B4-BE49-F238E27FC236}">
                    <a16:creationId xmlns:a16="http://schemas.microsoft.com/office/drawing/2014/main" id="{FE3DA2EE-8AB2-5842-9FDE-F619A1267A20}"/>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8" name="Line 6">
                <a:extLst>
                  <a:ext uri="{FF2B5EF4-FFF2-40B4-BE49-F238E27FC236}">
                    <a16:creationId xmlns:a16="http://schemas.microsoft.com/office/drawing/2014/main" id="{5B8BDEE1-B596-DD4E-833A-87DFDFEF8C0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9" name="Line 7">
                <a:extLst>
                  <a:ext uri="{FF2B5EF4-FFF2-40B4-BE49-F238E27FC236}">
                    <a16:creationId xmlns:a16="http://schemas.microsoft.com/office/drawing/2014/main" id="{D03941F1-9DA8-2A42-B686-9E2ED811954E}"/>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0" name="Line 8">
                <a:extLst>
                  <a:ext uri="{FF2B5EF4-FFF2-40B4-BE49-F238E27FC236}">
                    <a16:creationId xmlns:a16="http://schemas.microsoft.com/office/drawing/2014/main" id="{2C8B26C3-6D08-D741-A94E-1AB2CAD914BD}"/>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1" name="Line 9">
                <a:extLst>
                  <a:ext uri="{FF2B5EF4-FFF2-40B4-BE49-F238E27FC236}">
                    <a16:creationId xmlns:a16="http://schemas.microsoft.com/office/drawing/2014/main" id="{4429ABFB-4390-644F-BE4E-45CD92B1E0B7}"/>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latin typeface="Helvetica" pitchFamily="2" charset="0"/>
                </a:endParaRPr>
              </a:p>
            </p:txBody>
          </p:sp>
          <p:sp>
            <p:nvSpPr>
              <p:cNvPr id="12" name="Rectangle 10">
                <a:extLst>
                  <a:ext uri="{FF2B5EF4-FFF2-40B4-BE49-F238E27FC236}">
                    <a16:creationId xmlns:a16="http://schemas.microsoft.com/office/drawing/2014/main" id="{BD75645B-B348-5E4F-BCCF-8139373B0EE0}"/>
                  </a:ext>
                </a:extLst>
              </p:cNvPr>
              <p:cNvSpPr>
                <a:spLocks noChangeArrowheads="1"/>
              </p:cNvSpPr>
              <p:nvPr/>
            </p:nvSpPr>
            <p:spPr bwMode="auto">
              <a:xfrm>
                <a:off x="1344" y="1536"/>
                <a:ext cx="384" cy="384"/>
              </a:xfrm>
              <a:prstGeom prst="rect">
                <a:avLst/>
              </a:prstGeom>
              <a:pattFill prst="wdUpDiag">
                <a:fgClr>
                  <a:schemeClr val="tx1"/>
                </a:fgClr>
                <a:bgClr>
                  <a:schemeClr val="bg1"/>
                </a:bgClr>
              </a:pattFill>
              <a:ln w="9525">
                <a:solidFill>
                  <a:schemeClr val="tx1"/>
                </a:solidFill>
                <a:miter lim="800000"/>
                <a:headEnd/>
                <a:tailEnd/>
              </a:ln>
            </p:spPr>
            <p:txBody>
              <a:bodyPr wrap="none" anchor="ctr"/>
              <a:lstStyle/>
              <a:p>
                <a:endParaRPr lang="en-US" dirty="0">
                  <a:latin typeface="Helvetica" pitchFamily="2" charset="0"/>
                </a:endParaRPr>
              </a:p>
            </p:txBody>
          </p:sp>
        </p:grpSp>
        <p:sp>
          <p:nvSpPr>
            <p:cNvPr id="13" name="Rectangle 12">
              <a:extLst>
                <a:ext uri="{FF2B5EF4-FFF2-40B4-BE49-F238E27FC236}">
                  <a16:creationId xmlns:a16="http://schemas.microsoft.com/office/drawing/2014/main" id="{C3294EBC-5485-4047-AD56-3BAA40794201}"/>
                </a:ext>
              </a:extLst>
            </p:cNvPr>
            <p:cNvSpPr>
              <a:spLocks noChangeArrowheads="1"/>
            </p:cNvSpPr>
            <p:nvPr/>
          </p:nvSpPr>
          <p:spPr bwMode="auto">
            <a:xfrm>
              <a:off x="4262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6"/>
                  </a:solidFill>
                  <a:latin typeface="Helvetica" pitchFamily="2" charset="0"/>
                </a:rPr>
                <a:t>?</a:t>
              </a:r>
              <a:endParaRPr lang="en-US" sz="1400" dirty="0">
                <a:solidFill>
                  <a:schemeClr val="accent6"/>
                </a:solidFill>
                <a:latin typeface="Helvetica" pitchFamily="2" charset="0"/>
              </a:endParaRPr>
            </a:p>
          </p:txBody>
        </p:sp>
        <p:sp>
          <p:nvSpPr>
            <p:cNvPr id="14" name="Text Box 18">
              <a:extLst>
                <a:ext uri="{FF2B5EF4-FFF2-40B4-BE49-F238E27FC236}">
                  <a16:creationId xmlns:a16="http://schemas.microsoft.com/office/drawing/2014/main" id="{411C541F-CB05-0545-849A-AC2E6C88518D}"/>
                </a:ext>
              </a:extLst>
            </p:cNvPr>
            <p:cNvSpPr txBox="1">
              <a:spLocks noChangeArrowheads="1"/>
            </p:cNvSpPr>
            <p:nvPr/>
          </p:nvSpPr>
          <p:spPr bwMode="auto">
            <a:xfrm>
              <a:off x="2066038" y="49142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15" name="Text Box 19">
              <a:extLst>
                <a:ext uri="{FF2B5EF4-FFF2-40B4-BE49-F238E27FC236}">
                  <a16:creationId xmlns:a16="http://schemas.microsoft.com/office/drawing/2014/main" id="{15F6551C-656E-F447-824A-DB5B82453D0A}"/>
                </a:ext>
              </a:extLst>
            </p:cNvPr>
            <p:cNvSpPr txBox="1">
              <a:spLocks noChangeArrowheads="1"/>
            </p:cNvSpPr>
            <p:nvPr/>
          </p:nvSpPr>
          <p:spPr bwMode="auto">
            <a:xfrm>
              <a:off x="2066038" y="4304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16" name="Text Box 20">
              <a:extLst>
                <a:ext uri="{FF2B5EF4-FFF2-40B4-BE49-F238E27FC236}">
                  <a16:creationId xmlns:a16="http://schemas.microsoft.com/office/drawing/2014/main" id="{D16C0F25-ACF1-B346-9A51-0561975636A0}"/>
                </a:ext>
              </a:extLst>
            </p:cNvPr>
            <p:cNvSpPr txBox="1">
              <a:spLocks noChangeArrowheads="1"/>
            </p:cNvSpPr>
            <p:nvPr/>
          </p:nvSpPr>
          <p:spPr bwMode="auto">
            <a:xfrm>
              <a:off x="2066038" y="54476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sp>
          <p:nvSpPr>
            <p:cNvPr id="17" name="Text Box 21">
              <a:extLst>
                <a:ext uri="{FF2B5EF4-FFF2-40B4-BE49-F238E27FC236}">
                  <a16:creationId xmlns:a16="http://schemas.microsoft.com/office/drawing/2014/main" id="{75CB2E67-6F94-3D44-A8DE-53BF09BF91DD}"/>
                </a:ext>
              </a:extLst>
            </p:cNvPr>
            <p:cNvSpPr txBox="1">
              <a:spLocks noChangeArrowheads="1"/>
            </p:cNvSpPr>
            <p:nvPr/>
          </p:nvSpPr>
          <p:spPr bwMode="auto">
            <a:xfrm>
              <a:off x="44282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4</a:t>
              </a:r>
            </a:p>
          </p:txBody>
        </p:sp>
        <p:sp>
          <p:nvSpPr>
            <p:cNvPr id="18" name="Text Box 22">
              <a:extLst>
                <a:ext uri="{FF2B5EF4-FFF2-40B4-BE49-F238E27FC236}">
                  <a16:creationId xmlns:a16="http://schemas.microsoft.com/office/drawing/2014/main" id="{8F1C4DC3-9791-FB43-8738-82A3E49C5849}"/>
                </a:ext>
              </a:extLst>
            </p:cNvPr>
            <p:cNvSpPr txBox="1">
              <a:spLocks noChangeArrowheads="1"/>
            </p:cNvSpPr>
            <p:nvPr/>
          </p:nvSpPr>
          <p:spPr bwMode="auto">
            <a:xfrm>
              <a:off x="38186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3</a:t>
              </a:r>
            </a:p>
          </p:txBody>
        </p:sp>
        <p:sp>
          <p:nvSpPr>
            <p:cNvPr id="19" name="Text Box 23">
              <a:extLst>
                <a:ext uri="{FF2B5EF4-FFF2-40B4-BE49-F238E27FC236}">
                  <a16:creationId xmlns:a16="http://schemas.microsoft.com/office/drawing/2014/main" id="{01E162FE-DCED-EF4D-B1E3-AB35707A7F77}"/>
                </a:ext>
              </a:extLst>
            </p:cNvPr>
            <p:cNvSpPr txBox="1">
              <a:spLocks noChangeArrowheads="1"/>
            </p:cNvSpPr>
            <p:nvPr/>
          </p:nvSpPr>
          <p:spPr bwMode="auto">
            <a:xfrm>
              <a:off x="32090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2</a:t>
              </a:r>
            </a:p>
          </p:txBody>
        </p:sp>
        <p:sp>
          <p:nvSpPr>
            <p:cNvPr id="20" name="Text Box 24">
              <a:extLst>
                <a:ext uri="{FF2B5EF4-FFF2-40B4-BE49-F238E27FC236}">
                  <a16:creationId xmlns:a16="http://schemas.microsoft.com/office/drawing/2014/main" id="{BE2133DA-BB3F-7141-A9FF-D9F5C3AEA301}"/>
                </a:ext>
              </a:extLst>
            </p:cNvPr>
            <p:cNvSpPr txBox="1">
              <a:spLocks noChangeArrowheads="1"/>
            </p:cNvSpPr>
            <p:nvPr/>
          </p:nvSpPr>
          <p:spPr bwMode="auto">
            <a:xfrm>
              <a:off x="2599438" y="5981020"/>
              <a:ext cx="31290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latin typeface="Helvetica" pitchFamily="2" charset="0"/>
                </a:rPr>
                <a:t>1</a:t>
              </a:r>
            </a:p>
          </p:txBody>
        </p:sp>
        <p:sp>
          <p:nvSpPr>
            <p:cNvPr id="21" name="Rectangle 20">
              <a:extLst>
                <a:ext uri="{FF2B5EF4-FFF2-40B4-BE49-F238E27FC236}">
                  <a16:creationId xmlns:a16="http://schemas.microsoft.com/office/drawing/2014/main" id="{C5BA0409-5F78-1E44-88AA-C345EABAB99A}"/>
                </a:ext>
              </a:extLst>
            </p:cNvPr>
            <p:cNvSpPr>
              <a:spLocks noChangeArrowheads="1"/>
            </p:cNvSpPr>
            <p:nvPr/>
          </p:nvSpPr>
          <p:spPr bwMode="auto">
            <a:xfrm>
              <a:off x="4262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FFC000"/>
                  </a:solidFill>
                  <a:latin typeface="Helvetica" pitchFamily="2" charset="0"/>
                </a:rPr>
                <a:t>?</a:t>
              </a:r>
              <a:endParaRPr lang="en-US" sz="1400" dirty="0">
                <a:solidFill>
                  <a:srgbClr val="FFC000"/>
                </a:solidFill>
                <a:latin typeface="Helvetica" pitchFamily="2" charset="0"/>
              </a:endParaRPr>
            </a:p>
          </p:txBody>
        </p:sp>
        <p:sp>
          <p:nvSpPr>
            <p:cNvPr id="31" name="Freeform 11">
              <a:extLst>
                <a:ext uri="{FF2B5EF4-FFF2-40B4-BE49-F238E27FC236}">
                  <a16:creationId xmlns:a16="http://schemas.microsoft.com/office/drawing/2014/main" id="{4F3A952E-612B-E949-8C12-2995B50E1708}"/>
                </a:ext>
              </a:extLst>
            </p:cNvPr>
            <p:cNvSpPr>
              <a:spLocks/>
            </p:cNvSpPr>
            <p:nvPr/>
          </p:nvSpPr>
          <p:spPr bwMode="auto">
            <a:xfrm>
              <a:off x="2586444" y="5533580"/>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dirty="0">
                <a:latin typeface="Helvetica" pitchFamily="2" charset="0"/>
              </a:endParaRPr>
            </a:p>
          </p:txBody>
        </p:sp>
      </p:grpSp>
    </p:spTree>
    <p:extLst>
      <p:ext uri="{BB962C8B-B14F-4D97-AF65-F5344CB8AC3E}">
        <p14:creationId xmlns:p14="http://schemas.microsoft.com/office/powerpoint/2010/main" val="19286409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4A21-8438-7E41-8E96-10DA451330B9}"/>
              </a:ext>
            </a:extLst>
          </p:cNvPr>
          <p:cNvSpPr>
            <a:spLocks noGrp="1"/>
          </p:cNvSpPr>
          <p:nvPr>
            <p:ph type="title"/>
          </p:nvPr>
        </p:nvSpPr>
        <p:spPr/>
        <p:txBody>
          <a:bodyPr>
            <a:noAutofit/>
          </a:bodyPr>
          <a:lstStyle/>
          <a:p>
            <a:r>
              <a:rPr lang="en-GB" dirty="0"/>
              <a:t>Adaptive Dynamic Programming (ADP)</a:t>
            </a:r>
          </a:p>
        </p:txBody>
      </p:sp>
      <p:sp>
        <p:nvSpPr>
          <p:cNvPr id="5" name="Footer Placeholder 4">
            <a:extLst>
              <a:ext uri="{FF2B5EF4-FFF2-40B4-BE49-F238E27FC236}">
                <a16:creationId xmlns:a16="http://schemas.microsoft.com/office/drawing/2014/main" id="{1525AFFD-6267-4E67-B405-7CECEF98E464}"/>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CB7E74E6-7FB7-7328-1BC9-C3D7169C5267}"/>
              </a:ext>
            </a:extLst>
          </p:cNvPr>
          <p:cNvSpPr>
            <a:spLocks noGrp="1"/>
          </p:cNvSpPr>
          <p:nvPr>
            <p:ph type="sldNum" sz="quarter" idx="11"/>
          </p:nvPr>
        </p:nvSpPr>
        <p:spPr/>
        <p:txBody>
          <a:bodyPr/>
          <a:lstStyle/>
          <a:p>
            <a:fld id="{67C9959E-8E6B-B04C-9955-EA096F41CA7A}" type="slidenum">
              <a:rPr lang="en-GB" smtClean="0"/>
              <a:t>59</a:t>
            </a:fld>
            <a:endParaRPr lang="en-GB"/>
          </a:p>
        </p:txBody>
      </p:sp>
      <p:sp>
        <p:nvSpPr>
          <p:cNvPr id="4" name="Date Placeholder 3">
            <a:extLst>
              <a:ext uri="{FF2B5EF4-FFF2-40B4-BE49-F238E27FC236}">
                <a16:creationId xmlns:a16="http://schemas.microsoft.com/office/drawing/2014/main" id="{E2444C52-228B-0A5C-3852-DFA7BCEEBDB3}"/>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958EDF-61F7-E144-AC68-28EF68FC3250}"/>
                  </a:ext>
                </a:extLst>
              </p:cNvPr>
              <p:cNvSpPr>
                <a:spLocks noGrp="1"/>
              </p:cNvSpPr>
              <p:nvPr>
                <p:ph type="body" sz="quarter" idx="13"/>
              </p:nvPr>
            </p:nvSpPr>
            <p:spPr/>
            <p:txBody>
              <a:bodyPr>
                <a:normAutofit/>
              </a:bodyPr>
              <a:lstStyle/>
              <a:p>
                <a:r>
                  <a:rPr lang="en-GB" dirty="0"/>
                  <a:t>Model-based approach</a:t>
                </a:r>
              </a:p>
              <a:p>
                <a:r>
                  <a:rPr lang="en-GB" dirty="0"/>
                  <a:t>Given policy </a:t>
                </a:r>
                <a14:m>
                  <m:oMath xmlns:m="http://schemas.openxmlformats.org/officeDocument/2006/math">
                    <m:r>
                      <a:rPr lang="en-GB" i="1">
                        <a:latin typeface="Cambria Math" panose="02040503050406030204" pitchFamily="18" charset="0"/>
                        <a:ea typeface="Cambria Math" panose="02040503050406030204" pitchFamily="18" charset="0"/>
                      </a:rPr>
                      <m:t>𝜋</m:t>
                    </m:r>
                  </m:oMath>
                </a14:m>
                <a:r>
                  <a:rPr lang="en-GB" dirty="0"/>
                  <a:t>:</a:t>
                </a:r>
              </a:p>
              <a:p>
                <a:pPr lvl="1"/>
                <a:r>
                  <a:rPr lang="en-GB" dirty="0"/>
                  <a:t>Estimate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e>
                    </m:d>
                  </m:oMath>
                </a14:m>
                <a:endParaRPr lang="en-GB" dirty="0"/>
              </a:p>
              <a:p>
                <a:pPr lvl="1"/>
                <a:r>
                  <a:rPr lang="en-GB" dirty="0"/>
                  <a:t>All while acting in the environment</a:t>
                </a:r>
              </a:p>
              <a:p>
                <a:pPr marL="0" indent="0">
                  <a:buNone/>
                </a:pPr>
                <a:r>
                  <a:rPr lang="en-GB" dirty="0"/>
                  <a:t>How?</a:t>
                </a:r>
              </a:p>
              <a:p>
                <a:r>
                  <a:rPr lang="en-GB" dirty="0"/>
                  <a:t>Basically learns the transition model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and the reward function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endParaRPr lang="en-GB" dirty="0"/>
              </a:p>
              <a:p>
                <a:pPr lvl="1"/>
                <a:r>
                  <a:rPr lang="en-GB" dirty="0"/>
                  <a:t>Takes advantage of constraints in the Bellman equation</a:t>
                </a:r>
              </a:p>
              <a:p>
                <a:r>
                  <a:rPr lang="en-GB" dirty="0"/>
                  <a:t>Based on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and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r>
                  <a:rPr lang="en-GB" dirty="0"/>
                  <a:t>, performs policy evaluation (part of policy iteration)</a:t>
                </a:r>
              </a:p>
              <a:p>
                <a:pPr lvl="1"/>
                <a:endParaRPr lang="en-GB" dirty="0"/>
              </a:p>
            </p:txBody>
          </p:sp>
        </mc:Choice>
        <mc:Fallback xmlns="">
          <p:sp>
            <p:nvSpPr>
              <p:cNvPr id="3" name="Content Placeholder 2">
                <a:extLst>
                  <a:ext uri="{FF2B5EF4-FFF2-40B4-BE49-F238E27FC236}">
                    <a16:creationId xmlns:a16="http://schemas.microsoft.com/office/drawing/2014/main" id="{F9958EDF-61F7-E144-AC68-28EF68FC3250}"/>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1105"/>
                </a:stretch>
              </a:blipFill>
            </p:spPr>
            <p:txBody>
              <a:bodyPr/>
              <a:lstStyle/>
              <a:p>
                <a:r>
                  <a:rPr lang="en-DE">
                    <a:noFill/>
                  </a:rPr>
                  <a:t> </a:t>
                </a:r>
              </a:p>
            </p:txBody>
          </p:sp>
        </mc:Fallback>
      </mc:AlternateContent>
    </p:spTree>
    <p:extLst>
      <p:ext uri="{BB962C8B-B14F-4D97-AF65-F5344CB8AC3E}">
        <p14:creationId xmlns:p14="http://schemas.microsoft.com/office/powerpoint/2010/main" val="3053917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E273-F226-D54C-BD39-DCB3EF795CAD}"/>
              </a:ext>
            </a:extLst>
          </p:cNvPr>
          <p:cNvSpPr>
            <a:spLocks noGrp="1"/>
          </p:cNvSpPr>
          <p:nvPr>
            <p:ph type="title"/>
          </p:nvPr>
        </p:nvSpPr>
        <p:spPr/>
        <p:txBody>
          <a:bodyPr/>
          <a:lstStyle/>
          <a:p>
            <a:r>
              <a:rPr lang="en-GB" dirty="0"/>
              <a:t>Setting</a:t>
            </a:r>
          </a:p>
        </p:txBody>
      </p:sp>
      <p:sp>
        <p:nvSpPr>
          <p:cNvPr id="5" name="Footer Placeholder 4">
            <a:extLst>
              <a:ext uri="{FF2B5EF4-FFF2-40B4-BE49-F238E27FC236}">
                <a16:creationId xmlns:a16="http://schemas.microsoft.com/office/drawing/2014/main" id="{4D8471CB-40DF-1EBC-B9A6-6C792EBE0F5C}"/>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081BE0A9-6B20-1539-976B-33BC347D35D6}"/>
              </a:ext>
            </a:extLst>
          </p:cNvPr>
          <p:cNvSpPr>
            <a:spLocks noGrp="1"/>
          </p:cNvSpPr>
          <p:nvPr>
            <p:ph type="sldNum" sz="quarter" idx="11"/>
          </p:nvPr>
        </p:nvSpPr>
        <p:spPr/>
        <p:txBody>
          <a:bodyPr/>
          <a:lstStyle/>
          <a:p>
            <a:fld id="{67C9959E-8E6B-B04C-9955-EA096F41CA7A}" type="slidenum">
              <a:rPr lang="en-GB" smtClean="0"/>
              <a:t>6</a:t>
            </a:fld>
            <a:endParaRPr lang="en-GB"/>
          </a:p>
        </p:txBody>
      </p:sp>
      <p:sp>
        <p:nvSpPr>
          <p:cNvPr id="4" name="Date Placeholder 3">
            <a:extLst>
              <a:ext uri="{FF2B5EF4-FFF2-40B4-BE49-F238E27FC236}">
                <a16:creationId xmlns:a16="http://schemas.microsoft.com/office/drawing/2014/main" id="{5EB7A5B9-8416-DFF4-BE61-228949145343}"/>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DA4870B4-72C7-0B49-A8A8-1728C2EF178F}"/>
              </a:ext>
            </a:extLst>
          </p:cNvPr>
          <p:cNvSpPr>
            <a:spLocks noGrp="1"/>
          </p:cNvSpPr>
          <p:nvPr>
            <p:ph type="body" sz="quarter" idx="13"/>
          </p:nvPr>
        </p:nvSpPr>
        <p:spPr/>
        <p:txBody>
          <a:bodyPr>
            <a:normAutofit lnSpcReduction="10000"/>
          </a:bodyPr>
          <a:lstStyle/>
          <a:p>
            <a:r>
              <a:rPr lang="en-GB" dirty="0"/>
              <a:t>Agent can perform actions in an environment</a:t>
            </a:r>
          </a:p>
          <a:p>
            <a:pPr lvl="1"/>
            <a:r>
              <a:rPr lang="en-GB" dirty="0"/>
              <a:t>Environment</a:t>
            </a:r>
          </a:p>
          <a:p>
            <a:pPr lvl="2"/>
            <a:r>
              <a:rPr lang="en-GB" dirty="0"/>
              <a:t>Outcomes of actions not unique</a:t>
            </a:r>
          </a:p>
          <a:p>
            <a:pPr lvl="2"/>
            <a:r>
              <a:rPr lang="en-GB" dirty="0"/>
              <a:t>Associated with probabilities (➝ </a:t>
            </a:r>
            <a:r>
              <a:rPr lang="en-GB" dirty="0">
                <a:solidFill>
                  <a:schemeClr val="accent1"/>
                </a:solidFill>
              </a:rPr>
              <a:t>probabilistic</a:t>
            </a:r>
            <a:r>
              <a:rPr lang="en-GB" dirty="0"/>
              <a:t> model)</a:t>
            </a:r>
          </a:p>
          <a:p>
            <a:pPr lvl="1"/>
            <a:r>
              <a:rPr lang="en-GB" dirty="0"/>
              <a:t>Agent has </a:t>
            </a:r>
            <a:r>
              <a:rPr lang="en-GB" dirty="0">
                <a:solidFill>
                  <a:schemeClr val="accent1"/>
                </a:solidFill>
              </a:rPr>
              <a:t>preferences</a:t>
            </a:r>
            <a:r>
              <a:rPr lang="en-GB" dirty="0"/>
              <a:t> over states/action outcomes</a:t>
            </a:r>
          </a:p>
          <a:p>
            <a:pPr lvl="2"/>
            <a:r>
              <a:rPr lang="en-GB" dirty="0"/>
              <a:t>Encoded in utility or utility function ➝ </a:t>
            </a:r>
            <a:r>
              <a:rPr lang="en-GB" dirty="0">
                <a:solidFill>
                  <a:schemeClr val="accent1"/>
                </a:solidFill>
              </a:rPr>
              <a:t>Utility theory</a:t>
            </a:r>
          </a:p>
          <a:p>
            <a:r>
              <a:rPr lang="en-GB" dirty="0"/>
              <a:t>“</a:t>
            </a:r>
            <a:r>
              <a:rPr lang="en-GB" dirty="0">
                <a:solidFill>
                  <a:schemeClr val="accent1"/>
                </a:solidFill>
              </a:rPr>
              <a:t>Decision theory </a:t>
            </a:r>
            <a:r>
              <a:rPr lang="en-GB" dirty="0"/>
              <a:t>= Utility theory + Probability theory”</a:t>
            </a:r>
          </a:p>
          <a:p>
            <a:pPr lvl="1"/>
            <a:r>
              <a:rPr lang="en-GB" dirty="0"/>
              <a:t>Model the world with a probabilistic model</a:t>
            </a:r>
          </a:p>
          <a:p>
            <a:pPr lvl="1"/>
            <a:r>
              <a:rPr lang="en-GB" dirty="0"/>
              <a:t>Model preferences with a utility (function)</a:t>
            </a:r>
          </a:p>
          <a:p>
            <a:pPr lvl="1"/>
            <a:r>
              <a:rPr lang="en-GB" dirty="0"/>
              <a:t>Find action that leads to the maximum expected utility, also called decision making </a:t>
            </a:r>
          </a:p>
          <a:p>
            <a:endParaRPr lang="en-DE" dirty="0"/>
          </a:p>
          <a:p>
            <a:pPr lvl="2"/>
            <a:endParaRPr lang="en-GB" dirty="0">
              <a:solidFill>
                <a:schemeClr val="accent1"/>
              </a:solidFill>
            </a:endParaRPr>
          </a:p>
        </p:txBody>
      </p:sp>
    </p:spTree>
    <p:extLst>
      <p:ext uri="{BB962C8B-B14F-4D97-AF65-F5344CB8AC3E}">
        <p14:creationId xmlns:p14="http://schemas.microsoft.com/office/powerpoint/2010/main" val="559874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FA363079-34C4-3D4F-8E0B-41E598FF0566}"/>
              </a:ext>
            </a:extLst>
          </p:cNvPr>
          <p:cNvSpPr>
            <a:spLocks noChangeArrowheads="1"/>
          </p:cNvSpPr>
          <p:nvPr/>
        </p:nvSpPr>
        <p:spPr bwMode="auto">
          <a:xfrm>
            <a:off x="1233991" y="2276872"/>
            <a:ext cx="7987718" cy="1246495"/>
          </a:xfrm>
          <a:prstGeom prst="rect">
            <a:avLst/>
          </a:prstGeom>
          <a:solidFill>
            <a:srgbClr val="FFC000">
              <a:alpha val="15000"/>
            </a:srgbClr>
          </a:solidFill>
          <a:ln w="38100">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Helvetica" pitchFamily="2" charset="0"/>
            </a:endParaRPr>
          </a:p>
        </p:txBody>
      </p:sp>
      <p:sp>
        <p:nvSpPr>
          <p:cNvPr id="398338" name="Rectangle 2"/>
          <p:cNvSpPr>
            <a:spLocks noGrp="1" noChangeArrowheads="1"/>
          </p:cNvSpPr>
          <p:nvPr>
            <p:ph type="title"/>
          </p:nvPr>
        </p:nvSpPr>
        <p:spPr/>
        <p:txBody>
          <a:bodyPr/>
          <a:lstStyle/>
          <a:p>
            <a:r>
              <a:rPr lang="en-US" dirty="0"/>
              <a:t>Recap: Policy Iteration</a:t>
            </a:r>
          </a:p>
        </p:txBody>
      </p:sp>
      <p:sp>
        <p:nvSpPr>
          <p:cNvPr id="3" name="Footer Placeholder 2">
            <a:extLst>
              <a:ext uri="{FF2B5EF4-FFF2-40B4-BE49-F238E27FC236}">
                <a16:creationId xmlns:a16="http://schemas.microsoft.com/office/drawing/2014/main" id="{25D4B593-968F-10DE-FF0F-A3F110D08246}"/>
              </a:ext>
            </a:extLst>
          </p:cNvPr>
          <p:cNvSpPr>
            <a:spLocks noGrp="1"/>
          </p:cNvSpPr>
          <p:nvPr>
            <p:ph type="ftr" sz="quarter" idx="10"/>
          </p:nvPr>
        </p:nvSpPr>
        <p:spPr/>
        <p:txBody>
          <a:bodyPr/>
          <a:lstStyle/>
          <a:p>
            <a:r>
              <a:rPr lang="en-GB"/>
              <a:t>Marcel Gehrke</a:t>
            </a:r>
          </a:p>
        </p:txBody>
      </p:sp>
      <p:sp>
        <p:nvSpPr>
          <p:cNvPr id="4" name="Slide Number Placeholder 3">
            <a:extLst>
              <a:ext uri="{FF2B5EF4-FFF2-40B4-BE49-F238E27FC236}">
                <a16:creationId xmlns:a16="http://schemas.microsoft.com/office/drawing/2014/main" id="{1872B311-C5EF-96B5-BE1B-4EB367FAB4FC}"/>
              </a:ext>
            </a:extLst>
          </p:cNvPr>
          <p:cNvSpPr>
            <a:spLocks noGrp="1"/>
          </p:cNvSpPr>
          <p:nvPr>
            <p:ph type="sldNum" sz="quarter" idx="11"/>
          </p:nvPr>
        </p:nvSpPr>
        <p:spPr/>
        <p:txBody>
          <a:bodyPr/>
          <a:lstStyle/>
          <a:p>
            <a:fld id="{67C9959E-8E6B-B04C-9955-EA096F41CA7A}" type="slidenum">
              <a:rPr lang="en-GB" smtClean="0"/>
              <a:t>60</a:t>
            </a:fld>
            <a:endParaRPr lang="en-GB"/>
          </a:p>
        </p:txBody>
      </p:sp>
      <p:sp>
        <p:nvSpPr>
          <p:cNvPr id="2" name="Date Placeholder 1">
            <a:extLst>
              <a:ext uri="{FF2B5EF4-FFF2-40B4-BE49-F238E27FC236}">
                <a16:creationId xmlns:a16="http://schemas.microsoft.com/office/drawing/2014/main" id="{FBBE08E1-FA6F-FC7B-4D15-5C4E54B7D64B}"/>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87042" name="Rectangle 3"/>
              <p:cNvSpPr>
                <a:spLocks noGrp="1" noChangeArrowheads="1"/>
              </p:cNvSpPr>
              <p:nvPr>
                <p:ph type="body" sz="quarter" idx="13"/>
              </p:nvPr>
            </p:nvSpPr>
            <p:spPr/>
            <p:txBody>
              <a:bodyPr/>
              <a:lstStyle/>
              <a:p>
                <a:r>
                  <a:rPr lang="en-GB" dirty="0"/>
                  <a:t>Pick a policy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0</m:t>
                        </m:r>
                      </m:sub>
                    </m:sSub>
                  </m:oMath>
                </a14:m>
                <a:r>
                  <a:rPr lang="en-GB" dirty="0"/>
                  <a:t> at random</a:t>
                </a:r>
              </a:p>
              <a:p>
                <a:r>
                  <a:rPr lang="en-GB" dirty="0"/>
                  <a:t>Repeat:</a:t>
                </a:r>
              </a:p>
              <a:p>
                <a:pPr lvl="1"/>
                <a:r>
                  <a:rPr lang="en-GB" dirty="0">
                    <a:solidFill>
                      <a:schemeClr val="accent1"/>
                    </a:solidFill>
                  </a:rPr>
                  <a:t>Policy evaluation</a:t>
                </a:r>
                <a:r>
                  <a:rPr lang="en-GB" dirty="0"/>
                  <a:t>: Compute the utility of each state for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oMath>
                </a14:m>
                <a:endParaRPr lang="en-GB" i="1" dirty="0">
                  <a:latin typeface="Cambria Math" panose="02040503050406030204" pitchFamily="18" charset="0"/>
                  <a:ea typeface="Cambria Math" panose="02040503050406030204" pitchFamily="18" charset="0"/>
                </a:endParaRPr>
              </a:p>
              <a:p>
                <a:pPr lvl="2"/>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e>
                        </m:d>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a14:m>
                <a:endParaRPr lang="en-GB" dirty="0"/>
              </a:p>
              <a:p>
                <a:pPr lvl="3"/>
                <a:r>
                  <a:rPr lang="en-GB" dirty="0"/>
                  <a:t>No longer involves a </a:t>
                </a:r>
                <a14:m>
                  <m:oMath xmlns:m="http://schemas.openxmlformats.org/officeDocument/2006/math">
                    <m:r>
                      <m:rPr>
                        <m:sty m:val="p"/>
                      </m:rPr>
                      <a:rPr lang="en-GB" i="1" dirty="0">
                        <a:latin typeface="Cambria Math" panose="02040503050406030204" pitchFamily="18" charset="0"/>
                      </a:rPr>
                      <m:t>max</m:t>
                    </m:r>
                  </m:oMath>
                </a14:m>
                <a:r>
                  <a:rPr lang="en-GB" dirty="0"/>
                  <a:t> operation as action is determined by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sub>
                    </m:sSub>
                  </m:oMath>
                </a14:m>
                <a:endParaRPr lang="en-GB" dirty="0"/>
              </a:p>
              <a:p>
                <a:pPr lvl="1"/>
                <a:r>
                  <a:rPr lang="en-GB" dirty="0">
                    <a:solidFill>
                      <a:schemeClr val="accent1"/>
                    </a:solidFill>
                  </a:rPr>
                  <a:t>Policy improvement</a:t>
                </a:r>
                <a:r>
                  <a:rPr lang="en-GB" dirty="0"/>
                  <a:t>: Compute the policy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sub>
                    </m:sSub>
                  </m:oMath>
                </a14:m>
                <a:r>
                  <a:rPr lang="en-GB" dirty="0"/>
                  <a:t> given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oMath>
                </a14:m>
                <a:r>
                  <a:rPr lang="en-GB" dirty="0"/>
                  <a:t>  </a:t>
                </a:r>
              </a:p>
              <a:p>
                <a:pPr lvl="2"/>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sup>
                    </m:sSup>
                    <m:d>
                      <m:dPr>
                        <m:ctrlPr>
                          <a:rPr lang="en-GB"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en-GB" i="1">
                        <a:latin typeface="Cambria Math" panose="02040503050406030204" pitchFamily="18" charset="0"/>
                        <a:ea typeface="Cambria Math" panose="02040503050406030204" pitchFamily="18" charset="0"/>
                      </a:rPr>
                      <m:t>=</m:t>
                    </m:r>
                    <m:func>
                      <m:funcPr>
                        <m:ctrlPr>
                          <a:rPr lang="en-GB" i="1">
                            <a:latin typeface="Cambria Math" panose="02040503050406030204" pitchFamily="18" charset="0"/>
                            <a:ea typeface="Cambria Math" panose="02040503050406030204" pitchFamily="18" charset="0"/>
                          </a:rPr>
                        </m:ctrlPr>
                      </m:funcPr>
                      <m:fName>
                        <m:limLow>
                          <m:limLowPr>
                            <m:ctrlPr>
                              <a:rPr lang="en-GB"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arg</m:t>
                            </m:r>
                            <m:r>
                              <m:rPr>
                                <m:sty m:val="p"/>
                              </m:rPr>
                              <a:rPr lang="en-GB">
                                <a:latin typeface="Cambria Math" panose="02040503050406030204" pitchFamily="18" charset="0"/>
                                <a:ea typeface="Cambria Math" panose="02040503050406030204" pitchFamily="18" charset="0"/>
                              </a:rPr>
                              <m:t>max</m:t>
                            </m:r>
                          </m:e>
                          <m:lim>
                            <m:r>
                              <a:rPr lang="en-GB" i="1">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e>
                    </m:func>
                  </m:oMath>
                </a14:m>
                <a:endParaRPr lang="en-GB" dirty="0"/>
              </a:p>
              <a:p>
                <a:pPr lvl="1"/>
                <a:r>
                  <a:rPr lang="en-GB" dirty="0"/>
                  <a:t>If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e>
                        </m:d>
                      </m:sup>
                    </m:sSup>
                    <m:r>
                      <a:rPr lang="en-GB" i="1">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oMath>
                </a14:m>
                <a:r>
                  <a:rPr lang="en-GB" dirty="0"/>
                  <a:t>, then return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𝜋</m:t>
                        </m:r>
                      </m:e>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p>
                  </m:oMath>
                </a14:m>
                <a:endParaRPr lang="en-GB" dirty="0"/>
              </a:p>
            </p:txBody>
          </p:sp>
        </mc:Choice>
        <mc:Fallback xmlns="">
          <p:sp>
            <p:nvSpPr>
              <p:cNvPr id="87042" name="Rectangle 3"/>
              <p:cNvSpPr>
                <a:spLocks noGrp="1" noRot="1" noChangeAspect="1" noMove="1" noResize="1" noEditPoints="1" noAdjustHandles="1" noChangeArrowheads="1" noChangeShapeType="1" noTextEdit="1"/>
              </p:cNvSpPr>
              <p:nvPr>
                <p:ph type="body" sz="quarter" idx="13"/>
              </p:nvPr>
            </p:nvSpPr>
            <p:spPr>
              <a:blipFill>
                <a:blip r:embed="rId3"/>
                <a:stretch>
                  <a:fillRect l="-1371" t="-1105"/>
                </a:stretch>
              </a:blipFill>
            </p:spPr>
            <p:txBody>
              <a:bodyPr/>
              <a:lstStyle/>
              <a:p>
                <a:r>
                  <a:rPr lang="en-DE">
                    <a:noFill/>
                  </a:rPr>
                  <a:t> </a:t>
                </a:r>
              </a:p>
            </p:txBody>
          </p:sp>
        </mc:Fallback>
      </mc:AlternateContent>
      <p:sp>
        <p:nvSpPr>
          <p:cNvPr id="87043" name="Text Box 4"/>
          <p:cNvSpPr txBox="1">
            <a:spLocks noChangeArrowheads="1"/>
          </p:cNvSpPr>
          <p:nvPr/>
        </p:nvSpPr>
        <p:spPr bwMode="auto">
          <a:xfrm>
            <a:off x="2955925" y="52911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grpSp>
        <p:nvGrpSpPr>
          <p:cNvPr id="14" name="Group 13">
            <a:extLst>
              <a:ext uri="{FF2B5EF4-FFF2-40B4-BE49-F238E27FC236}">
                <a16:creationId xmlns:a16="http://schemas.microsoft.com/office/drawing/2014/main" id="{5B6C2AA3-DAC2-F246-91B4-254233E20463}"/>
              </a:ext>
            </a:extLst>
          </p:cNvPr>
          <p:cNvGrpSpPr/>
          <p:nvPr/>
        </p:nvGrpSpPr>
        <p:grpSpPr>
          <a:xfrm>
            <a:off x="1555275" y="705394"/>
            <a:ext cx="10575926" cy="2505076"/>
            <a:chOff x="-433389" y="705393"/>
            <a:chExt cx="10575926" cy="2505076"/>
          </a:xfrm>
        </p:grpSpPr>
        <p:grpSp>
          <p:nvGrpSpPr>
            <p:cNvPr id="15" name="Group 5">
              <a:extLst>
                <a:ext uri="{FF2B5EF4-FFF2-40B4-BE49-F238E27FC236}">
                  <a16:creationId xmlns:a16="http://schemas.microsoft.com/office/drawing/2014/main" id="{401F34A5-D772-D945-B780-9878445DA5AD}"/>
                </a:ext>
              </a:extLst>
            </p:cNvPr>
            <p:cNvGrpSpPr>
              <a:grpSpLocks/>
            </p:cNvGrpSpPr>
            <p:nvPr/>
          </p:nvGrpSpPr>
          <p:grpSpPr bwMode="auto">
            <a:xfrm>
              <a:off x="-433389" y="705393"/>
              <a:ext cx="10575926" cy="2505076"/>
              <a:chOff x="-302" y="1152"/>
              <a:chExt cx="6662" cy="1578"/>
            </a:xfrm>
          </p:grpSpPr>
          <mc:AlternateContent xmlns:mc="http://schemas.openxmlformats.org/markup-compatibility/2006" xmlns:a14="http://schemas.microsoft.com/office/drawing/2010/main">
            <mc:Choice Requires="a14">
              <p:sp>
                <p:nvSpPr>
                  <p:cNvPr id="17" name="Text Box 6">
                    <a:extLst>
                      <a:ext uri="{FF2B5EF4-FFF2-40B4-BE49-F238E27FC236}">
                        <a16:creationId xmlns:a16="http://schemas.microsoft.com/office/drawing/2014/main" id="{AEE68834-0D0E-A444-963B-E4177406DD2C}"/>
                      </a:ext>
                    </a:extLst>
                  </p:cNvPr>
                  <p:cNvSpPr txBox="1">
                    <a:spLocks noChangeArrowheads="1"/>
                  </p:cNvSpPr>
                  <p:nvPr/>
                </p:nvSpPr>
                <p:spPr bwMode="auto">
                  <a:xfrm>
                    <a:off x="3692" y="1152"/>
                    <a:ext cx="2668" cy="854"/>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solidFill>
                          <a:schemeClr val="bg1"/>
                        </a:solidFill>
                        <a:latin typeface="Helvetica" pitchFamily="2" charset="0"/>
                      </a:rPr>
                      <a:t>Solve the set of linear equations:</a:t>
                    </a:r>
                  </a:p>
                  <a:p>
                    <a:pPr/>
                    <a14:m>
                      <m:oMathPara xmlns:m="http://schemas.openxmlformats.org/officeDocument/2006/math">
                        <m:oMathParaPr>
                          <m:jc m:val="centerGroup"/>
                        </m:oMathParaPr>
                        <m:oMath xmlns:m="http://schemas.openxmlformats.org/officeDocument/2006/math">
                          <m:r>
                            <a:rPr lang="de-DE" sz="1800">
                              <a:solidFill>
                                <a:schemeClr val="bg1"/>
                              </a:solidFill>
                              <a:latin typeface="Cambria Math" panose="02040503050406030204" pitchFamily="18" charset="0"/>
                            </a:rPr>
                            <m:t>𝑈</m:t>
                          </m:r>
                          <m:d>
                            <m:dPr>
                              <m:ctrlPr>
                                <a:rPr lang="de-DE" sz="1800" i="1">
                                  <a:solidFill>
                                    <a:schemeClr val="bg1"/>
                                  </a:solidFill>
                                  <a:latin typeface="Cambria Math" panose="02040503050406030204" pitchFamily="18" charset="0"/>
                                </a:rPr>
                              </m:ctrlPr>
                            </m:dPr>
                            <m:e>
                              <m:r>
                                <a:rPr lang="de-DE" sz="1800" b="0" i="1" smtClean="0">
                                  <a:solidFill>
                                    <a:schemeClr val="bg1"/>
                                  </a:solidFill>
                                  <a:latin typeface="Cambria Math" panose="02040503050406030204" pitchFamily="18" charset="0"/>
                                </a:rPr>
                                <m:t>𝑠</m:t>
                              </m:r>
                            </m:e>
                          </m:d>
                          <m:r>
                            <a:rPr lang="de-DE"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rPr>
                            <m:t>𝑅</m:t>
                          </m:r>
                          <m:d>
                            <m:dPr>
                              <m:ctrlPr>
                                <a:rPr lang="en-GB" sz="1800" i="1">
                                  <a:solidFill>
                                    <a:schemeClr val="bg1"/>
                                  </a:solidFill>
                                  <a:latin typeface="Cambria Math" panose="02040503050406030204" pitchFamily="18" charset="0"/>
                                </a:rPr>
                              </m:ctrlPr>
                            </m:dPr>
                            <m:e>
                              <m:r>
                                <a:rPr lang="de-DE" sz="1800" b="0" i="1" smtClean="0">
                                  <a:solidFill>
                                    <a:schemeClr val="bg1"/>
                                  </a:solidFill>
                                  <a:latin typeface="Cambria Math" panose="02040503050406030204" pitchFamily="18" charset="0"/>
                                </a:rPr>
                                <m:t>𝑠</m:t>
                              </m:r>
                            </m:e>
                          </m:d>
                          <m:r>
                            <a:rPr lang="en-GB"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ea typeface="Cambria Math" panose="02040503050406030204" pitchFamily="18" charset="0"/>
                            </a:rPr>
                            <m:t>𝛾</m:t>
                          </m:r>
                          <m:nary>
                            <m:naryPr>
                              <m:chr m:val="∑"/>
                              <m:supHide m:val="on"/>
                              <m:ctrlPr>
                                <a:rPr lang="en-GB" sz="1800" i="1" smtClean="0">
                                  <a:solidFill>
                                    <a:schemeClr val="bg1"/>
                                  </a:solidFill>
                                  <a:latin typeface="Cambria Math" panose="02040503050406030204" pitchFamily="18" charset="0"/>
                                </a:rPr>
                              </m:ctrlPr>
                            </m:naryPr>
                            <m:sub>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r>
                                <a:rPr lang="de-DE" sz="1800">
                                  <a:solidFill>
                                    <a:schemeClr val="bg1"/>
                                  </a:solidFill>
                                  <a:latin typeface="Cambria Math" panose="02040503050406030204" pitchFamily="18" charset="0"/>
                                </a:rPr>
                                <m:t>∈</m:t>
                              </m:r>
                              <m:r>
                                <m:rPr>
                                  <m:sty m:val="p"/>
                                </m:rPr>
                                <a:rPr lang="de-DE" sz="1800">
                                  <a:solidFill>
                                    <a:schemeClr val="bg1"/>
                                  </a:solidFill>
                                  <a:latin typeface="Cambria Math" panose="02040503050406030204" pitchFamily="18" charset="0"/>
                                </a:rPr>
                                <m:t>dom</m:t>
                              </m:r>
                              <m:d>
                                <m:dPr>
                                  <m:ctrlPr>
                                    <a:rPr lang="de-DE" sz="1800" i="1">
                                      <a:solidFill>
                                        <a:schemeClr val="bg1"/>
                                      </a:solidFill>
                                      <a:latin typeface="Cambria Math" panose="02040503050406030204" pitchFamily="18" charset="0"/>
                                    </a:rPr>
                                  </m:ctrlPr>
                                </m:dPr>
                                <m:e>
                                  <m:r>
                                    <a:rPr lang="de-DE" sz="1800">
                                      <a:solidFill>
                                        <a:schemeClr val="bg1"/>
                                      </a:solidFill>
                                      <a:latin typeface="Cambria Math" panose="02040503050406030204" pitchFamily="18" charset="0"/>
                                    </a:rPr>
                                    <m:t>𝑆</m:t>
                                  </m:r>
                                </m:e>
                              </m:d>
                            </m:sub>
                            <m:sup/>
                            <m:e>
                              <m:r>
                                <a:rPr lang="en-GB" sz="1800">
                                  <a:solidFill>
                                    <a:schemeClr val="bg1"/>
                                  </a:solidFill>
                                  <a:latin typeface="Cambria Math" panose="02040503050406030204" pitchFamily="18" charset="0"/>
                                </a:rPr>
                                <m:t>𝑃</m:t>
                              </m:r>
                              <m:d>
                                <m:dPr>
                                  <m:ctrlPr>
                                    <a:rPr lang="de-DE" sz="1800" i="1">
                                      <a:solidFill>
                                        <a:schemeClr val="bg1"/>
                                      </a:solidFill>
                                      <a:latin typeface="Cambria Math" panose="02040503050406030204" pitchFamily="18" charset="0"/>
                                    </a:rPr>
                                  </m:ctrlPr>
                                </m:dPr>
                                <m:e>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e>
                                <m:e>
                                  <m:r>
                                    <a:rPr lang="de-DE" sz="1800">
                                      <a:solidFill>
                                        <a:schemeClr val="bg1"/>
                                      </a:solidFill>
                                      <a:latin typeface="Cambria Math" panose="02040503050406030204" pitchFamily="18" charset="0"/>
                                    </a:rPr>
                                    <m:t>𝑎</m:t>
                                  </m:r>
                                  <m:r>
                                    <a:rPr lang="de-DE" sz="1800">
                                      <a:solidFill>
                                        <a:schemeClr val="bg1"/>
                                      </a:solidFill>
                                      <a:latin typeface="Cambria Math" panose="02040503050406030204" pitchFamily="18" charset="0"/>
                                    </a:rPr>
                                    <m:t>,</m:t>
                                  </m:r>
                                  <m:r>
                                    <a:rPr lang="de-DE" sz="1800">
                                      <a:solidFill>
                                        <a:schemeClr val="bg1"/>
                                      </a:solidFill>
                                      <a:latin typeface="Cambria Math" panose="02040503050406030204" pitchFamily="18" charset="0"/>
                                    </a:rPr>
                                    <m:t>𝑠</m:t>
                                  </m:r>
                                </m:e>
                              </m:d>
                              <m:r>
                                <a:rPr lang="de-DE" sz="1800" b="0" i="1" smtClean="0">
                                  <a:solidFill>
                                    <a:schemeClr val="bg1"/>
                                  </a:solidFill>
                                  <a:latin typeface="Cambria Math" panose="02040503050406030204" pitchFamily="18" charset="0"/>
                                </a:rPr>
                                <m:t>𝑈</m:t>
                              </m:r>
                              <m:d>
                                <m:dPr>
                                  <m:ctrlPr>
                                    <a:rPr lang="en-GB" sz="1800" i="1">
                                      <a:solidFill>
                                        <a:schemeClr val="bg1"/>
                                      </a:solidFill>
                                      <a:latin typeface="Cambria Math" panose="02040503050406030204" pitchFamily="18" charset="0"/>
                                    </a:rPr>
                                  </m:ctrlPr>
                                </m:dPr>
                                <m:e>
                                  <m:sSup>
                                    <m:sSupPr>
                                      <m:ctrlPr>
                                        <a:rPr lang="de-DE" sz="1800" i="1">
                                          <a:solidFill>
                                            <a:schemeClr val="bg1"/>
                                          </a:solidFill>
                                          <a:latin typeface="Cambria Math" panose="02040503050406030204" pitchFamily="18" charset="0"/>
                                        </a:rPr>
                                      </m:ctrlPr>
                                    </m:sSupPr>
                                    <m:e>
                                      <m:r>
                                        <a:rPr lang="de-DE" sz="1800">
                                          <a:solidFill>
                                            <a:schemeClr val="bg1"/>
                                          </a:solidFill>
                                          <a:latin typeface="Cambria Math" panose="02040503050406030204" pitchFamily="18" charset="0"/>
                                        </a:rPr>
                                        <m:t>𝑠</m:t>
                                      </m:r>
                                    </m:e>
                                    <m:sup>
                                      <m:r>
                                        <a:rPr lang="de-DE" sz="1800">
                                          <a:solidFill>
                                            <a:schemeClr val="bg1"/>
                                          </a:solidFill>
                                          <a:latin typeface="Cambria Math" panose="02040503050406030204" pitchFamily="18" charset="0"/>
                                        </a:rPr>
                                        <m:t>′</m:t>
                                      </m:r>
                                    </m:sup>
                                  </m:sSup>
                                </m:e>
                              </m:d>
                            </m:e>
                          </m:nary>
                        </m:oMath>
                      </m:oMathPara>
                    </a14:m>
                    <a:endParaRPr lang="en-US" sz="1800" i="0" dirty="0">
                      <a:solidFill>
                        <a:schemeClr val="bg1"/>
                      </a:solidFill>
                      <a:latin typeface="Tahoma" charset="0"/>
                    </a:endParaRPr>
                  </a:p>
                  <a:p>
                    <a:r>
                      <a:rPr lang="en-US" sz="1800" i="0" dirty="0">
                        <a:solidFill>
                          <a:schemeClr val="bg1"/>
                        </a:solidFill>
                        <a:latin typeface="Helvetica" pitchFamily="2" charset="0"/>
                      </a:rPr>
                      <a:t>(often a sparse system)</a:t>
                    </a:r>
                  </a:p>
                </p:txBody>
              </p:sp>
            </mc:Choice>
            <mc:Fallback xmlns="">
              <p:sp>
                <p:nvSpPr>
                  <p:cNvPr id="17" name="Text Box 6">
                    <a:extLst>
                      <a:ext uri="{FF2B5EF4-FFF2-40B4-BE49-F238E27FC236}">
                        <a16:creationId xmlns:a16="http://schemas.microsoft.com/office/drawing/2014/main" id="{AEE68834-0D0E-A444-963B-E4177406DD2C}"/>
                      </a:ext>
                    </a:extLst>
                  </p:cNvPr>
                  <p:cNvSpPr txBox="1">
                    <a:spLocks noRot="1" noChangeAspect="1" noMove="1" noResize="1" noEditPoints="1" noAdjustHandles="1" noChangeArrowheads="1" noChangeShapeType="1" noTextEdit="1"/>
                  </p:cNvSpPr>
                  <p:nvPr/>
                </p:nvSpPr>
                <p:spPr bwMode="auto">
                  <a:xfrm>
                    <a:off x="3692" y="1152"/>
                    <a:ext cx="2668" cy="854"/>
                  </a:xfrm>
                  <a:prstGeom prst="rect">
                    <a:avLst/>
                  </a:prstGeom>
                  <a:blipFill>
                    <a:blip r:embed="rId4"/>
                    <a:stretch>
                      <a:fillRect/>
                    </a:stretch>
                  </a:blipFill>
                  <a:ln>
                    <a:headEnd/>
                    <a:tailEnd/>
                  </a:ln>
                </p:spPr>
                <p:txBody>
                  <a:bodyPr/>
                  <a:lstStyle/>
                  <a:p>
                    <a:r>
                      <a:rPr lang="en-DE">
                        <a:noFill/>
                      </a:rPr>
                      <a:t> </a:t>
                    </a:r>
                  </a:p>
                </p:txBody>
              </p:sp>
            </mc:Fallback>
          </mc:AlternateContent>
          <p:sp>
            <p:nvSpPr>
              <p:cNvPr id="18" name="Rectangle 7">
                <a:extLst>
                  <a:ext uri="{FF2B5EF4-FFF2-40B4-BE49-F238E27FC236}">
                    <a16:creationId xmlns:a16="http://schemas.microsoft.com/office/drawing/2014/main" id="{95C5F2A1-B278-A144-8B99-0766328BDA1B}"/>
                  </a:ext>
                </a:extLst>
              </p:cNvPr>
              <p:cNvSpPr>
                <a:spLocks noChangeArrowheads="1"/>
              </p:cNvSpPr>
              <p:nvPr/>
            </p:nvSpPr>
            <p:spPr bwMode="auto">
              <a:xfrm>
                <a:off x="-302" y="2442"/>
                <a:ext cx="3949" cy="288"/>
              </a:xfrm>
              <a:prstGeom prst="rect">
                <a:avLst/>
              </a:prstGeom>
              <a:noFill/>
              <a:ln w="2857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Helvetica" pitchFamily="2" charset="0"/>
                </a:endParaRPr>
              </a:p>
            </p:txBody>
          </p:sp>
        </p:grpSp>
        <p:cxnSp>
          <p:nvCxnSpPr>
            <p:cNvPr id="16" name="Straight Arrow Connector 15">
              <a:extLst>
                <a:ext uri="{FF2B5EF4-FFF2-40B4-BE49-F238E27FC236}">
                  <a16:creationId xmlns:a16="http://schemas.microsoft.com/office/drawing/2014/main" id="{DF069315-D0F8-A84C-96BB-5BB67FA38416}"/>
                </a:ext>
              </a:extLst>
            </p:cNvPr>
            <p:cNvCxnSpPr>
              <a:cxnSpLocks/>
              <a:stCxn id="17" idx="1"/>
              <a:endCxn id="18" idx="3"/>
            </p:cNvCxnSpPr>
            <p:nvPr/>
          </p:nvCxnSpPr>
          <p:spPr>
            <a:xfrm flipH="1">
              <a:off x="5835649" y="1383256"/>
              <a:ext cx="71438" cy="159861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64F48A4B-4AAE-5F48-AD19-25DB416722D7}"/>
                  </a:ext>
                </a:extLst>
              </p:cNvPr>
              <p:cNvSpPr/>
              <p:nvPr/>
            </p:nvSpPr>
            <p:spPr>
              <a:xfrm>
                <a:off x="9941573" y="2276872"/>
                <a:ext cx="1547950" cy="1246495"/>
              </a:xfrm>
              <a:prstGeom prst="rect">
                <a:avLst/>
              </a:prstGeom>
              <a:ln/>
            </p:spPr>
            <p:style>
              <a:lnRef idx="0">
                <a:schemeClr val="accent1"/>
              </a:lnRef>
              <a:fillRef idx="3">
                <a:schemeClr val="accent1"/>
              </a:fillRef>
              <a:effectRef idx="3">
                <a:schemeClr val="accent1"/>
              </a:effectRef>
              <a:fontRef idx="minor">
                <a:schemeClr val="lt1"/>
              </a:fontRef>
            </p:style>
            <p:txBody>
              <a:bodyPr wrap="square" bIns="91440">
                <a:spAutoFit/>
              </a:bodyPr>
              <a:lstStyle/>
              <a:p>
                <a:pPr eaLnBrk="1" hangingPunct="1"/>
                <a:r>
                  <a:rPr lang="en-US" dirty="0">
                    <a:latin typeface="Helvetica" pitchFamily="2" charset="0"/>
                    <a:ea typeface="Times New Roman"/>
                  </a:rPr>
                  <a:t>Can be solved in </a:t>
                </a:r>
                <a14:m>
                  <m:oMath xmlns:m="http://schemas.openxmlformats.org/officeDocument/2006/math">
                    <m:r>
                      <a:rPr lang="de-DE" i="1" dirty="0">
                        <a:latin typeface="Cambria Math" panose="02040503050406030204" pitchFamily="18" charset="0"/>
                        <a:ea typeface="Times New Roman"/>
                      </a:rPr>
                      <m:t>𝑂</m:t>
                    </m:r>
                    <m:d>
                      <m:dPr>
                        <m:ctrlPr>
                          <a:rPr lang="de-DE" i="1" dirty="0">
                            <a:latin typeface="Cambria Math" panose="02040503050406030204" pitchFamily="18" charset="0"/>
                            <a:ea typeface="Times New Roman"/>
                          </a:rPr>
                        </m:ctrlPr>
                      </m:dPr>
                      <m:e>
                        <m:sSup>
                          <m:sSupPr>
                            <m:ctrlPr>
                              <a:rPr lang="de-DE" i="1" dirty="0">
                                <a:latin typeface="Cambria Math" panose="02040503050406030204" pitchFamily="18" charset="0"/>
                                <a:ea typeface="Times New Roman"/>
                              </a:rPr>
                            </m:ctrlPr>
                          </m:sSupPr>
                          <m:e>
                            <m:r>
                              <a:rPr lang="de-DE" i="1" dirty="0">
                                <a:latin typeface="Cambria Math" panose="02040503050406030204" pitchFamily="18" charset="0"/>
                                <a:ea typeface="Times New Roman"/>
                              </a:rPr>
                              <m:t>𝑛</m:t>
                            </m:r>
                          </m:e>
                          <m:sup>
                            <m:r>
                              <a:rPr lang="de-DE" i="1" dirty="0">
                                <a:latin typeface="Cambria Math" panose="02040503050406030204" pitchFamily="18" charset="0"/>
                                <a:ea typeface="Times New Roman"/>
                              </a:rPr>
                              <m:t>3</m:t>
                            </m:r>
                          </m:sup>
                        </m:sSup>
                      </m:e>
                    </m:d>
                  </m:oMath>
                </a14:m>
                <a:r>
                  <a:rPr lang="en-US" dirty="0">
                    <a:latin typeface="Helvetica" pitchFamily="2" charset="0"/>
                    <a:ea typeface="Times New Roman"/>
                  </a:rPr>
                  <a:t>, where </a:t>
                </a:r>
                <a14:m>
                  <m:oMath xmlns:m="http://schemas.openxmlformats.org/officeDocument/2006/math">
                    <m:r>
                      <a:rPr lang="en-US" i="1" dirty="0">
                        <a:latin typeface="Cambria Math" panose="02040503050406030204" pitchFamily="18" charset="0"/>
                        <a:ea typeface="Times New Roman"/>
                      </a:rPr>
                      <m:t>𝑛</m:t>
                    </m:r>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𝑆</m:t>
                    </m:r>
                    <m:r>
                      <a:rPr lang="en-US" i="1" dirty="0">
                        <a:latin typeface="Cambria Math" panose="02040503050406030204" pitchFamily="18" charset="0"/>
                        <a:ea typeface="Times New Roman"/>
                      </a:rPr>
                      <m:t>|</m:t>
                    </m:r>
                  </m:oMath>
                </a14:m>
                <a:endParaRPr lang="en-US" dirty="0">
                  <a:latin typeface="Helvetica" pitchFamily="2" charset="0"/>
                  <a:cs typeface="Times New Roman"/>
                </a:endParaRPr>
              </a:p>
            </p:txBody>
          </p:sp>
        </mc:Choice>
        <mc:Fallback xmlns="">
          <p:sp>
            <p:nvSpPr>
              <p:cNvPr id="19" name="Rectangle 18">
                <a:extLst>
                  <a:ext uri="{FF2B5EF4-FFF2-40B4-BE49-F238E27FC236}">
                    <a16:creationId xmlns:a16="http://schemas.microsoft.com/office/drawing/2014/main" id="{64F48A4B-4AAE-5F48-AD19-25DB416722D7}"/>
                  </a:ext>
                </a:extLst>
              </p:cNvPr>
              <p:cNvSpPr>
                <a:spLocks noRot="1" noChangeAspect="1" noMove="1" noResize="1" noEditPoints="1" noAdjustHandles="1" noChangeArrowheads="1" noChangeShapeType="1" noTextEdit="1"/>
              </p:cNvSpPr>
              <p:nvPr/>
            </p:nvSpPr>
            <p:spPr>
              <a:xfrm>
                <a:off x="9941573" y="2276872"/>
                <a:ext cx="1547950" cy="1246495"/>
              </a:xfrm>
              <a:prstGeom prst="rect">
                <a:avLst/>
              </a:prstGeom>
              <a:blipFill>
                <a:blip r:embed="rId5"/>
                <a:stretch>
                  <a:fillRect/>
                </a:stretch>
              </a:blipFill>
              <a:ln/>
            </p:spPr>
            <p:txBody>
              <a:bodyPr/>
              <a:lstStyle/>
              <a:p>
                <a:r>
                  <a:rPr lang="en-DE">
                    <a:noFill/>
                  </a:rPr>
                  <a:t> </a:t>
                </a:r>
              </a:p>
            </p:txBody>
          </p:sp>
        </mc:Fallback>
      </mc:AlternateContent>
    </p:spTree>
    <p:extLst>
      <p:ext uri="{BB962C8B-B14F-4D97-AF65-F5344CB8AC3E}">
        <p14:creationId xmlns:p14="http://schemas.microsoft.com/office/powerpoint/2010/main" val="2008760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2CFF3-308E-8248-815B-963B119D69EF}"/>
              </a:ext>
            </a:extLst>
          </p:cNvPr>
          <p:cNvSpPr>
            <a:spLocks noGrp="1"/>
          </p:cNvSpPr>
          <p:nvPr>
            <p:ph type="title"/>
          </p:nvPr>
        </p:nvSpPr>
        <p:spPr/>
        <p:txBody>
          <a:bodyPr/>
          <a:lstStyle/>
          <a:p>
            <a:r>
              <a:rPr lang="en-GB" dirty="0"/>
              <a:t>ADP: Estimate the Utilities</a:t>
            </a:r>
          </a:p>
        </p:txBody>
      </p:sp>
      <p:sp>
        <p:nvSpPr>
          <p:cNvPr id="5" name="Footer Placeholder 4">
            <a:extLst>
              <a:ext uri="{FF2B5EF4-FFF2-40B4-BE49-F238E27FC236}">
                <a16:creationId xmlns:a16="http://schemas.microsoft.com/office/drawing/2014/main" id="{F491DBAA-092D-9783-FC7D-51B2AA1FC547}"/>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660C9CE5-BD12-0312-7676-80BC794CC7EE}"/>
              </a:ext>
            </a:extLst>
          </p:cNvPr>
          <p:cNvSpPr>
            <a:spLocks noGrp="1"/>
          </p:cNvSpPr>
          <p:nvPr>
            <p:ph type="sldNum" sz="quarter" idx="11"/>
          </p:nvPr>
        </p:nvSpPr>
        <p:spPr/>
        <p:txBody>
          <a:bodyPr/>
          <a:lstStyle/>
          <a:p>
            <a:fld id="{67C9959E-8E6B-B04C-9955-EA096F41CA7A}" type="slidenum">
              <a:rPr lang="en-GB" smtClean="0"/>
              <a:t>61</a:t>
            </a:fld>
            <a:endParaRPr lang="en-GB"/>
          </a:p>
        </p:txBody>
      </p:sp>
      <p:sp>
        <p:nvSpPr>
          <p:cNvPr id="4" name="Date Placeholder 3">
            <a:extLst>
              <a:ext uri="{FF2B5EF4-FFF2-40B4-BE49-F238E27FC236}">
                <a16:creationId xmlns:a16="http://schemas.microsoft.com/office/drawing/2014/main" id="{D38181FC-5122-9A83-6AEE-561459AD5FB5}"/>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5C2C28-B88C-DD47-994C-05F81FBB427F}"/>
                  </a:ext>
                </a:extLst>
              </p:cNvPr>
              <p:cNvSpPr>
                <a:spLocks noGrp="1"/>
              </p:cNvSpPr>
              <p:nvPr>
                <p:ph type="body" sz="quarter" idx="13"/>
              </p:nvPr>
            </p:nvSpPr>
            <p:spPr/>
            <p:txBody>
              <a:bodyPr/>
              <a:lstStyle/>
              <a:p>
                <a:r>
                  <a:rPr lang="en-GB" dirty="0"/>
                  <a:t>Make use of policy evaluation to estimate the utilities of states</a:t>
                </a:r>
              </a:p>
              <a:p>
                <a:r>
                  <a:rPr lang="en-GB" dirty="0"/>
                  <a:t>To use policy equation</a:t>
                </a:r>
                <a:br>
                  <a:rPr lang="en-GB" dirty="0"/>
                </a:b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d>
                          <m:dPr>
                            <m:ctrlPr>
                              <a:rPr lang="de-DE" b="0" i="1" smtClean="0">
                                <a:latin typeface="Cambria Math" panose="02040503050406030204" pitchFamily="18" charset="0"/>
                              </a:rPr>
                            </m:ctrlPr>
                          </m:dPr>
                          <m:e>
                            <m:r>
                              <a:rPr lang="de-DE" b="0" i="1" smtClean="0">
                                <a:latin typeface="Cambria Math" panose="02040503050406030204" pitchFamily="18" charset="0"/>
                              </a:rPr>
                              <m:t>𝑡</m:t>
                            </m:r>
                            <m:r>
                              <a:rPr lang="de-DE" b="0" i="1" smtClean="0">
                                <a:latin typeface="Cambria Math" panose="02040503050406030204" pitchFamily="18" charset="0"/>
                              </a:rPr>
                              <m:t>+1</m:t>
                            </m:r>
                          </m:e>
                        </m:d>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b="0" i="1" smtClean="0">
                                <a:latin typeface="Cambria Math" panose="02040503050406030204" pitchFamily="18" charset="0"/>
                              </a:rPr>
                              <m:t>𝜋</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d>
                              <m:dPr>
                                <m:ctrlPr>
                                  <a:rPr lang="de-DE" b="0" i="1" smtClean="0">
                                    <a:latin typeface="Cambria Math" panose="02040503050406030204" pitchFamily="18" charset="0"/>
                                  </a:rPr>
                                </m:ctrlPr>
                              </m:dPr>
                              <m:e>
                                <m:r>
                                  <a:rPr lang="de-DE" i="1">
                                    <a:latin typeface="Cambria Math" panose="02040503050406030204" pitchFamily="18" charset="0"/>
                                  </a:rPr>
                                  <m:t>𝑡</m:t>
                                </m:r>
                              </m:e>
                            </m:d>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a14:m>
                <a:br>
                  <a:rPr lang="en-GB" dirty="0"/>
                </a:br>
                <a:r>
                  <a:rPr lang="en-GB" dirty="0"/>
                  <a:t>agent needs to learn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and </a:t>
                </a:r>
                <a14:m>
                  <m:oMath xmlns:m="http://schemas.openxmlformats.org/officeDocument/2006/math">
                    <m:r>
                      <a:rPr lang="en-GB" i="1" dirty="0">
                        <a:latin typeface="Cambria Math" panose="02040503050406030204" pitchFamily="18" charset="0"/>
                      </a:rPr>
                      <m:t>𝑅</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de-DE" dirty="0"/>
              </a:p>
              <a:p>
                <a:r>
                  <a:rPr lang="en-GB" dirty="0"/>
                  <a:t>How?</a:t>
                </a:r>
              </a:p>
            </p:txBody>
          </p:sp>
        </mc:Choice>
        <mc:Fallback xmlns="">
          <p:sp>
            <p:nvSpPr>
              <p:cNvPr id="3" name="Content Placeholder 2">
                <a:extLst>
                  <a:ext uri="{FF2B5EF4-FFF2-40B4-BE49-F238E27FC236}">
                    <a16:creationId xmlns:a16="http://schemas.microsoft.com/office/drawing/2014/main" id="{845C2C28-B88C-DD47-994C-05F81FBB427F}"/>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0773"/>
                </a:stretch>
              </a:blipFill>
            </p:spPr>
            <p:txBody>
              <a:bodyPr/>
              <a:lstStyle/>
              <a:p>
                <a:r>
                  <a:rPr lang="en-DE">
                    <a:noFill/>
                  </a:rPr>
                  <a:t> </a:t>
                </a:r>
              </a:p>
            </p:txBody>
          </p:sp>
        </mc:Fallback>
      </mc:AlternateContent>
    </p:spTree>
    <p:extLst>
      <p:ext uri="{BB962C8B-B14F-4D97-AF65-F5344CB8AC3E}">
        <p14:creationId xmlns:p14="http://schemas.microsoft.com/office/powerpoint/2010/main" val="21589678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2591-03C5-4C49-BF92-4D53A1E71CE1}"/>
              </a:ext>
            </a:extLst>
          </p:cNvPr>
          <p:cNvSpPr>
            <a:spLocks noGrp="1"/>
          </p:cNvSpPr>
          <p:nvPr>
            <p:ph type="title"/>
          </p:nvPr>
        </p:nvSpPr>
        <p:spPr/>
        <p:txBody>
          <a:bodyPr/>
          <a:lstStyle/>
          <a:p>
            <a:r>
              <a:rPr lang="en-GB" dirty="0"/>
              <a:t>ADP: Learn the Model</a:t>
            </a:r>
          </a:p>
        </p:txBody>
      </p:sp>
      <p:sp>
        <p:nvSpPr>
          <p:cNvPr id="5" name="Footer Placeholder 4">
            <a:extLst>
              <a:ext uri="{FF2B5EF4-FFF2-40B4-BE49-F238E27FC236}">
                <a16:creationId xmlns:a16="http://schemas.microsoft.com/office/drawing/2014/main" id="{09EEFD13-BB6E-5B11-E1FD-D8915711FC4B}"/>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BAEE6DC5-04C0-92B1-6CDD-3EFBE0528A77}"/>
              </a:ext>
            </a:extLst>
          </p:cNvPr>
          <p:cNvSpPr>
            <a:spLocks noGrp="1"/>
          </p:cNvSpPr>
          <p:nvPr>
            <p:ph type="sldNum" sz="quarter" idx="11"/>
          </p:nvPr>
        </p:nvSpPr>
        <p:spPr/>
        <p:txBody>
          <a:bodyPr/>
          <a:lstStyle/>
          <a:p>
            <a:fld id="{67C9959E-8E6B-B04C-9955-EA096F41CA7A}" type="slidenum">
              <a:rPr lang="en-GB" smtClean="0"/>
              <a:t>62</a:t>
            </a:fld>
            <a:endParaRPr lang="en-GB"/>
          </a:p>
        </p:txBody>
      </p:sp>
      <p:sp>
        <p:nvSpPr>
          <p:cNvPr id="4" name="Date Placeholder 3">
            <a:extLst>
              <a:ext uri="{FF2B5EF4-FFF2-40B4-BE49-F238E27FC236}">
                <a16:creationId xmlns:a16="http://schemas.microsoft.com/office/drawing/2014/main" id="{944E562C-AF65-E2F5-7F2E-B10AFBD9A8A2}"/>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4915BC-E8EC-6444-97BB-28501089DD25}"/>
                  </a:ext>
                </a:extLst>
              </p:cNvPr>
              <p:cNvSpPr>
                <a:spLocks noGrp="1"/>
              </p:cNvSpPr>
              <p:nvPr>
                <p:ph type="body" sz="quarter" idx="13"/>
              </p:nvPr>
            </p:nvSpPr>
            <p:spPr/>
            <p:txBody>
              <a:bodyPr/>
              <a:lstStyle/>
              <a:p>
                <a:r>
                  <a:rPr lang="en-GB" dirty="0"/>
                  <a:t>Learning </a:t>
                </a:r>
                <a14:m>
                  <m:oMath xmlns:m="http://schemas.openxmlformats.org/officeDocument/2006/math">
                    <m:r>
                      <a:rPr lang="en-GB" i="1" dirty="0">
                        <a:latin typeface="Cambria Math" panose="02040503050406030204" pitchFamily="18" charset="0"/>
                      </a:rPr>
                      <m:t>𝑅</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en-GB" dirty="0"/>
              </a:p>
              <a:p>
                <a:pPr lvl="1"/>
                <a:r>
                  <a:rPr lang="en-GB" dirty="0"/>
                  <a:t>Easy because it is deterministic</a:t>
                </a:r>
              </a:p>
              <a:p>
                <a:pPr lvl="1"/>
                <a:r>
                  <a:rPr lang="en-GB" dirty="0"/>
                  <a:t>Whenever you see a new state, store the observed reward value as </a:t>
                </a:r>
                <a14:m>
                  <m:oMath xmlns:m="http://schemas.openxmlformats.org/officeDocument/2006/math">
                    <m:r>
                      <a:rPr lang="en-GB" i="1" dirty="0">
                        <a:latin typeface="Cambria Math" panose="02040503050406030204" pitchFamily="18" charset="0"/>
                      </a:rPr>
                      <m:t>𝑅</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de-DE" dirty="0"/>
              </a:p>
              <a:p>
                <a:r>
                  <a:rPr lang="en-GB" dirty="0"/>
                  <a:t>Learning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endParaRPr lang="en-GB" dirty="0"/>
              </a:p>
              <a:p>
                <a:pPr lvl="1"/>
                <a:r>
                  <a:rPr lang="en-GB" dirty="0"/>
                  <a:t>Keep track of how often you get to state </a:t>
                </a:r>
                <a14:m>
                  <m:oMath xmlns:m="http://schemas.openxmlformats.org/officeDocument/2006/math">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oMath>
                </a14:m>
                <a:r>
                  <a:rPr lang="en-GB" dirty="0"/>
                  <a:t> given that you are in state </a:t>
                </a:r>
                <a14:m>
                  <m:oMath xmlns:m="http://schemas.openxmlformats.org/officeDocument/2006/math">
                    <m:r>
                      <a:rPr lang="en-GB" i="1" dirty="0">
                        <a:latin typeface="Cambria Math" panose="02040503050406030204" pitchFamily="18" charset="0"/>
                      </a:rPr>
                      <m:t>𝑠</m:t>
                    </m:r>
                  </m:oMath>
                </a14:m>
                <a:r>
                  <a:rPr lang="en-GB" dirty="0"/>
                  <a:t> and do action </a:t>
                </a:r>
                <a14:m>
                  <m:oMath xmlns:m="http://schemas.openxmlformats.org/officeDocument/2006/math">
                    <m:r>
                      <a:rPr lang="en-GB" i="1" dirty="0">
                        <a:latin typeface="Cambria Math" panose="02040503050406030204" pitchFamily="18" charset="0"/>
                      </a:rPr>
                      <m:t>𝑎</m:t>
                    </m:r>
                  </m:oMath>
                </a14:m>
                <a:endParaRPr lang="en-GB" dirty="0"/>
              </a:p>
              <a:p>
                <a:pPr lvl="1"/>
                <a:r>
                  <a:rPr lang="en-GB" dirty="0"/>
                  <a:t>E.g., if you are in </a:t>
                </a:r>
                <a14:m>
                  <m:oMath xmlns:m="http://schemas.openxmlformats.org/officeDocument/2006/math">
                    <m:r>
                      <a:rPr lang="de-DE" b="0" i="1" dirty="0" smtClean="0">
                        <a:latin typeface="Cambria Math" panose="02040503050406030204" pitchFamily="18" charset="0"/>
                      </a:rPr>
                      <m:t>𝑠</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1,3</m:t>
                        </m:r>
                      </m:e>
                    </m:d>
                  </m:oMath>
                </a14:m>
                <a:r>
                  <a:rPr lang="en-GB" dirty="0"/>
                  <a:t> and you execute </a:t>
                </a:r>
                <a:r>
                  <a:rPr lang="en-GB" dirty="0">
                    <a:solidFill>
                      <a:srgbClr val="FFC000"/>
                    </a:solidFill>
                  </a:rPr>
                  <a:t>R</a:t>
                </a:r>
                <a:r>
                  <a:rPr lang="en-GB" dirty="0"/>
                  <a:t> three times and you end up in </a:t>
                </a:r>
                <a14:m>
                  <m:oMath xmlns:m="http://schemas.openxmlformats.org/officeDocument/2006/math">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𝑠</m:t>
                        </m:r>
                      </m:e>
                      <m:sup>
                        <m:r>
                          <a:rPr lang="de-DE" b="0" i="1" dirty="0" smtClean="0">
                            <a:latin typeface="Cambria Math" panose="02040503050406030204" pitchFamily="18" charset="0"/>
                          </a:rPr>
                          <m:t>′</m:t>
                        </m:r>
                      </m:sup>
                    </m:sSup>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2,3</m:t>
                        </m:r>
                      </m:e>
                    </m:d>
                  </m:oMath>
                </a14:m>
                <a:r>
                  <a:rPr lang="en-GB" dirty="0"/>
                  <a:t> twice, then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m:rPr>
                            <m:nor/>
                          </m:rPr>
                          <a:rPr lang="en-GB" dirty="0" smtClean="0">
                            <a:solidFill>
                              <a:srgbClr val="FFC000"/>
                            </a:solidFill>
                          </a:rPr>
                          <m:t>R</m:t>
                        </m:r>
                        <m:r>
                          <a:rPr lang="en-GB" i="1" dirty="0">
                            <a:latin typeface="Cambria Math" panose="02040503050406030204" pitchFamily="18" charset="0"/>
                          </a:rPr>
                          <m:t>, </m:t>
                        </m:r>
                        <m:r>
                          <a:rPr lang="de-DE" b="0" i="1" dirty="0" smtClean="0">
                            <a:latin typeface="Cambria Math" panose="02040503050406030204" pitchFamily="18" charset="0"/>
                          </a:rPr>
                          <m:t>𝑠</m:t>
                        </m:r>
                      </m:e>
                    </m:d>
                    <m:r>
                      <a:rPr lang="de-DE" b="0" i="1" dirty="0" smtClean="0">
                        <a:latin typeface="Cambria Math" panose="02040503050406030204" pitchFamily="18" charset="0"/>
                      </a:rPr>
                      <m:t>=</m:t>
                    </m:r>
                    <m:f>
                      <m:fPr>
                        <m:ctrlPr>
                          <a:rPr lang="de-DE" b="0" i="1" dirty="0" smtClean="0">
                            <a:latin typeface="Cambria Math" panose="02040503050406030204" pitchFamily="18" charset="0"/>
                          </a:rPr>
                        </m:ctrlPr>
                      </m:fPr>
                      <m:num>
                        <m:r>
                          <a:rPr lang="de-DE" b="0" i="1" dirty="0" smtClean="0">
                            <a:latin typeface="Cambria Math" panose="02040503050406030204" pitchFamily="18" charset="0"/>
                          </a:rPr>
                          <m:t>2</m:t>
                        </m:r>
                      </m:num>
                      <m:den>
                        <m:r>
                          <a:rPr lang="de-DE" b="0" i="1" dirty="0" smtClean="0">
                            <a:latin typeface="Cambria Math" panose="02040503050406030204" pitchFamily="18" charset="0"/>
                          </a:rPr>
                          <m:t>3</m:t>
                        </m:r>
                      </m:den>
                    </m:f>
                  </m:oMath>
                </a14:m>
                <a:endParaRPr lang="en-GB" dirty="0"/>
              </a:p>
            </p:txBody>
          </p:sp>
        </mc:Choice>
        <mc:Fallback xmlns="">
          <p:sp>
            <p:nvSpPr>
              <p:cNvPr id="3" name="Content Placeholder 2">
                <a:extLst>
                  <a:ext uri="{FF2B5EF4-FFF2-40B4-BE49-F238E27FC236}">
                    <a16:creationId xmlns:a16="http://schemas.microsoft.com/office/drawing/2014/main" id="{9C4915BC-E8EC-6444-97BB-28501089DD25}"/>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105" r="-1943"/>
                </a:stretch>
              </a:blipFill>
            </p:spPr>
            <p:txBody>
              <a:bodyPr/>
              <a:lstStyle/>
              <a:p>
                <a:r>
                  <a:rPr lang="en-DE">
                    <a:noFill/>
                  </a:rPr>
                  <a:t> </a:t>
                </a:r>
              </a:p>
            </p:txBody>
          </p:sp>
        </mc:Fallback>
      </mc:AlternateContent>
    </p:spTree>
    <p:extLst>
      <p:ext uri="{BB962C8B-B14F-4D97-AF65-F5344CB8AC3E}">
        <p14:creationId xmlns:p14="http://schemas.microsoft.com/office/powerpoint/2010/main" val="8815476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FA225-5966-5044-BFB4-5B33E96E2F64}"/>
              </a:ext>
            </a:extLst>
          </p:cNvPr>
          <p:cNvSpPr>
            <a:spLocks noGrp="1"/>
          </p:cNvSpPr>
          <p:nvPr>
            <p:ph type="title"/>
          </p:nvPr>
        </p:nvSpPr>
        <p:spPr/>
        <p:txBody>
          <a:bodyPr/>
          <a:lstStyle/>
          <a:p>
            <a:r>
              <a:rPr lang="en-GB" dirty="0"/>
              <a:t>ADP: Algorithm</a:t>
            </a:r>
          </a:p>
        </p:txBody>
      </p:sp>
      <p:sp>
        <p:nvSpPr>
          <p:cNvPr id="4" name="Footer Placeholder 3">
            <a:extLst>
              <a:ext uri="{FF2B5EF4-FFF2-40B4-BE49-F238E27FC236}">
                <a16:creationId xmlns:a16="http://schemas.microsoft.com/office/drawing/2014/main" id="{5158DE9B-8AE8-9C2C-CE6B-F7DB9AA0C9E9}"/>
              </a:ext>
            </a:extLst>
          </p:cNvPr>
          <p:cNvSpPr>
            <a:spLocks noGrp="1"/>
          </p:cNvSpPr>
          <p:nvPr>
            <p:ph type="ftr" sz="quarter" idx="10"/>
          </p:nvPr>
        </p:nvSpPr>
        <p:spPr/>
        <p:txBody>
          <a:bodyPr/>
          <a:lstStyle/>
          <a:p>
            <a:r>
              <a:rPr lang="en-GB"/>
              <a:t>Marcel Gehrke</a:t>
            </a:r>
          </a:p>
        </p:txBody>
      </p:sp>
      <p:sp>
        <p:nvSpPr>
          <p:cNvPr id="11" name="Slide Number Placeholder 10">
            <a:extLst>
              <a:ext uri="{FF2B5EF4-FFF2-40B4-BE49-F238E27FC236}">
                <a16:creationId xmlns:a16="http://schemas.microsoft.com/office/drawing/2014/main" id="{03CEA9EE-B128-7FDC-32FE-EA44A8928025}"/>
              </a:ext>
            </a:extLst>
          </p:cNvPr>
          <p:cNvSpPr>
            <a:spLocks noGrp="1"/>
          </p:cNvSpPr>
          <p:nvPr>
            <p:ph type="sldNum" sz="quarter" idx="11"/>
          </p:nvPr>
        </p:nvSpPr>
        <p:spPr/>
        <p:txBody>
          <a:bodyPr/>
          <a:lstStyle/>
          <a:p>
            <a:fld id="{67C9959E-8E6B-B04C-9955-EA096F41CA7A}" type="slidenum">
              <a:rPr lang="en-GB" smtClean="0"/>
              <a:t>63</a:t>
            </a:fld>
            <a:endParaRPr lang="en-GB"/>
          </a:p>
        </p:txBody>
      </p:sp>
      <p:sp>
        <p:nvSpPr>
          <p:cNvPr id="3" name="Date Placeholder 2">
            <a:extLst>
              <a:ext uri="{FF2B5EF4-FFF2-40B4-BE49-F238E27FC236}">
                <a16:creationId xmlns:a16="http://schemas.microsoft.com/office/drawing/2014/main" id="{3145821C-1629-88F3-8D5D-5162B00F7AB9}"/>
              </a:ext>
            </a:extLst>
          </p:cNvPr>
          <p:cNvSpPr>
            <a:spLocks noGrp="1"/>
          </p:cNvSpPr>
          <p:nvPr>
            <p:ph type="dt" sz="half" idx="12"/>
          </p:nvPr>
        </p:nvSpPr>
        <p:spPr/>
        <p:txBody>
          <a:bodyPr/>
          <a:lstStyle/>
          <a:p>
            <a:r>
              <a:rPr lang="de-DE"/>
              <a:t>Foundation</a:t>
            </a:r>
            <a:endParaRPr lang="de-DE" dirty="0"/>
          </a:p>
        </p:txBody>
      </p:sp>
      <p:sp>
        <p:nvSpPr>
          <p:cNvPr id="12" name="Text Placeholder 11">
            <a:extLst>
              <a:ext uri="{FF2B5EF4-FFF2-40B4-BE49-F238E27FC236}">
                <a16:creationId xmlns:a16="http://schemas.microsoft.com/office/drawing/2014/main" id="{7A26284E-F3AE-8C30-72F5-E5705D36EBA3}"/>
              </a:ext>
            </a:extLst>
          </p:cNvPr>
          <p:cNvSpPr>
            <a:spLocks noGrp="1"/>
          </p:cNvSpPr>
          <p:nvPr>
            <p:ph type="body" sz="quarter" idx="13"/>
          </p:nvPr>
        </p:nvSpPr>
        <p:spPr/>
        <p:txBody>
          <a:bodyPr/>
          <a:lstStyle/>
          <a:p>
            <a:endParaRPr lang="en-DE"/>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F60BBF6-F6F8-E248-BAD8-983002550290}"/>
                  </a:ext>
                </a:extLst>
              </p:cNvPr>
              <p:cNvSpPr txBox="1"/>
              <p:nvPr/>
            </p:nvSpPr>
            <p:spPr>
              <a:xfrm>
                <a:off x="5355400" y="858378"/>
                <a:ext cx="6476275" cy="504753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function passive-ADP-agent(</a:t>
                </a:r>
                <a:r>
                  <a:rPr lang="en-GB" sz="1400" b="1" i="1" dirty="0">
                    <a:latin typeface="Courier New" panose="02070309020205020404" pitchFamily="49" charset="0"/>
                    <a:cs typeface="Courier New" panose="02070309020205020404" pitchFamily="49" charset="0"/>
                  </a:rPr>
                  <a:t>percept</a:t>
                </a:r>
                <a:r>
                  <a:rPr lang="en-GB" sz="1400" b="1" dirty="0">
                    <a:latin typeface="Courier New" panose="02070309020205020404" pitchFamily="49" charset="0"/>
                    <a:cs typeface="Courier New" panose="02070309020205020404" pitchFamily="49" charset="0"/>
                  </a:rPr>
                  <a:t>) </a:t>
                </a:r>
              </a:p>
              <a:p>
                <a:pPr>
                  <a:tabLst>
                    <a:tab pos="309563" algn="l"/>
                  </a:tabLst>
                </a:pPr>
                <a:r>
                  <a:rPr lang="en-GB" sz="1400" b="1" dirty="0">
                    <a:latin typeface="Courier New" panose="02070309020205020404" pitchFamily="49" charset="0"/>
                    <a:cs typeface="Courier New" panose="02070309020205020404" pitchFamily="49" charset="0"/>
                  </a:rPr>
                  <a:t>	returns</a:t>
                </a:r>
                <a:r>
                  <a:rPr lang="en-GB" sz="1400" dirty="0">
                    <a:latin typeface="Courier New" panose="02070309020205020404" pitchFamily="49" charset="0"/>
                    <a:cs typeface="Courier New" panose="02070309020205020404" pitchFamily="49" charset="0"/>
                  </a:rPr>
                  <a:t> an action</a:t>
                </a:r>
              </a:p>
              <a:p>
                <a:pPr>
                  <a:tabLst>
                    <a:tab pos="309563" algn="l"/>
                  </a:tabLst>
                </a:pPr>
                <a:r>
                  <a:rPr lang="en-GB" sz="1400" b="1" dirty="0">
                    <a:latin typeface="Courier New" panose="02070309020205020404" pitchFamily="49" charset="0"/>
                    <a:cs typeface="Courier New" panose="02070309020205020404" pitchFamily="49" charset="0"/>
                  </a:rPr>
                  <a:t>	input: </a:t>
                </a:r>
                <a:r>
                  <a:rPr lang="en-GB" sz="1400" i="1" dirty="0">
                    <a:latin typeface="Courier New" panose="02070309020205020404" pitchFamily="49" charset="0"/>
                    <a:cs typeface="Courier New" panose="02070309020205020404" pitchFamily="49" charset="0"/>
                  </a:rPr>
                  <a:t>percept</a:t>
                </a:r>
                <a:r>
                  <a:rPr lang="en-GB" sz="1400" dirty="0">
                    <a:latin typeface="Courier New" panose="02070309020205020404" pitchFamily="49" charset="0"/>
                    <a:cs typeface="Courier New" panose="02070309020205020404" pitchFamily="49" charset="0"/>
                  </a:rPr>
                  <a:t>, indicating current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reward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p>
              <a:p>
                <a:pPr>
                  <a:tabLst>
                    <a:tab pos="309563" algn="l"/>
                  </a:tabLst>
                </a:pPr>
                <a:r>
                  <a:rPr lang="en-GB" sz="1400" b="1" dirty="0">
                    <a:latin typeface="Courier New" panose="02070309020205020404" pitchFamily="49" charset="0"/>
                    <a:cs typeface="Courier New" panose="02070309020205020404" pitchFamily="49" charset="0"/>
                  </a:rPr>
                  <a:t>	static:</a:t>
                </a:r>
              </a:p>
              <a:p>
                <a:pPr marL="0" lvl="1">
                  <a:tabLst>
                    <a:tab pos="354013" algn="l"/>
                    <a:tab pos="708025" algn="l"/>
                    <a:tab pos="1062038" algn="l"/>
                    <a:tab pos="1460500" algn="l"/>
                  </a:tabLst>
                </a:pPr>
                <a:r>
                  <a:rPr lang="en-GB" sz="1400" dirty="0">
                    <a:latin typeface="Courier New" panose="02070309020205020404" pitchFamily="49" charset="0"/>
                    <a:cs typeface="Courier New" panose="02070309020205020404" pitchFamily="49" charset="0"/>
                  </a:rPr>
                  <a:t>		𝜋, fixed policy</a:t>
                </a:r>
              </a:p>
              <a:p>
                <a:pPr marL="0" lvl="1">
                  <a:tabLst>
                    <a:tab pos="354013" algn="l"/>
                    <a:tab pos="708025" algn="l"/>
                    <a:tab pos="1062038" algn="l"/>
                    <a:tab pos="1460500" algn="l"/>
                  </a:tabLst>
                </a:pPr>
                <a:r>
                  <a:rPr lang="en-GB" sz="1400" i="1"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mdp</a:t>
                </a:r>
                <a:r>
                  <a:rPr lang="en-GB" sz="1400" dirty="0">
                    <a:latin typeface="Courier New" panose="02070309020205020404" pitchFamily="49" charset="0"/>
                    <a:cs typeface="Courier New" panose="02070309020205020404" pitchFamily="49" charset="0"/>
                  </a:rPr>
                  <a:t>, MDP with </a:t>
                </a:r>
                <a:r>
                  <a:rPr lang="en-GB" sz="1400" i="1" dirty="0">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𝛾</a:t>
                </a:r>
              </a:p>
              <a:p>
                <a:pPr marL="0" lvl="1">
                  <a:tabLst>
                    <a:tab pos="354013" algn="l"/>
                    <a:tab pos="708025" algn="l"/>
                    <a:tab pos="1062038" algn="l"/>
                    <a:tab pos="1460500" algn="l"/>
                  </a:tabLst>
                </a:pPr>
                <a:r>
                  <a:rPr lang="en-GB" sz="1400" dirty="0">
                    <a:latin typeface="Helvetica" pitchFamily="2" charset="0"/>
                    <a:cs typeface="Courier New" panose="02070309020205020404" pitchFamily="49" charset="0"/>
                  </a:rPr>
                  <a:t>		</a:t>
                </a:r>
                <a14:m>
                  <m:oMath xmlns:m="http://schemas.openxmlformats.org/officeDocument/2006/math">
                    <m:r>
                      <m:rPr>
                        <m:nor/>
                      </m:rPr>
                      <a:rPr lang="en-GB" sz="1400" i="1">
                        <a:latin typeface="Courier New" panose="02070309020205020404" pitchFamily="49" charset="0"/>
                        <a:cs typeface="Courier New" panose="02070309020205020404" pitchFamily="49" charset="0"/>
                      </a:rPr>
                      <m:t>U</m:t>
                    </m:r>
                  </m:oMath>
                </a14:m>
                <a:r>
                  <a:rPr lang="en-GB" sz="1400" dirty="0">
                    <a:latin typeface="Courier New" panose="02070309020205020404" pitchFamily="49" charset="0"/>
                    <a:cs typeface="Courier New" panose="02070309020205020404" pitchFamily="49" charset="0"/>
                  </a:rPr>
                  <a:t>, table of utilities, initially empty</a:t>
                </a:r>
              </a:p>
              <a:p>
                <a:pPr marL="0" lvl="1">
                  <a:tabLst>
                    <a:tab pos="354013" algn="l"/>
                    <a:tab pos="708025" algn="l"/>
                    <a:tab pos="1062038" algn="l"/>
                    <a:tab pos="1460500" algn="l"/>
                  </a:tabLst>
                </a:pPr>
                <a:r>
                  <a:rPr lang="en-GB" sz="1400" dirty="0">
                    <a:latin typeface="Helvetica" pitchFamily="2" charset="0"/>
                    <a:cs typeface="Courier New" panose="02070309020205020404" pitchFamily="49" charset="0"/>
                  </a:rPr>
                  <a:t>		</a:t>
                </a:r>
                <a14:m>
                  <m:oMath xmlns:m="http://schemas.openxmlformats.org/officeDocument/2006/math">
                    <m:r>
                      <m:rPr>
                        <m:nor/>
                      </m:rPr>
                      <a:rPr lang="en-GB" sz="1400" i="1">
                        <a:latin typeface="Courier New" panose="02070309020205020404" pitchFamily="49" charset="0"/>
                        <a:cs typeface="Courier New" panose="02070309020205020404" pitchFamily="49" charset="0"/>
                      </a:rPr>
                      <m:t>N</m:t>
                    </m:r>
                    <m:r>
                      <m:rPr>
                        <m:nor/>
                      </m:rPr>
                      <a:rPr lang="en-GB" sz="1400" i="1" baseline="-25000">
                        <a:latin typeface="Courier New" panose="02070309020205020404" pitchFamily="49" charset="0"/>
                        <a:cs typeface="Courier New" panose="02070309020205020404" pitchFamily="49" charset="0"/>
                      </a:rPr>
                      <m:t>sa</m:t>
                    </m:r>
                  </m:oMath>
                </a14:m>
                <a:r>
                  <a:rPr lang="en-GB" sz="1400" dirty="0">
                    <a:latin typeface="Courier New" panose="02070309020205020404" pitchFamily="49" charset="0"/>
                    <a:cs typeface="Courier New" panose="02070309020205020404" pitchFamily="49" charset="0"/>
                  </a:rPr>
                  <a:t>, table of freq. for s-a pairs, initially 0</a:t>
                </a:r>
              </a:p>
              <a:p>
                <a:pPr marL="0" lvl="1">
                  <a:tabLst>
                    <a:tab pos="354013" algn="l"/>
                    <a:tab pos="708025" algn="l"/>
                    <a:tab pos="1062038" algn="l"/>
                    <a:tab pos="1460500" algn="l"/>
                  </a:tabLst>
                </a:pPr>
                <a:r>
                  <a:rPr lang="en-GB" sz="1400" dirty="0">
                    <a:latin typeface="Helvetica" pitchFamily="2" charset="0"/>
                    <a:cs typeface="Courier New" panose="02070309020205020404" pitchFamily="49" charset="0"/>
                  </a:rPr>
                  <a:t>		</a:t>
                </a:r>
                <a14:m>
                  <m:oMath xmlns:m="http://schemas.openxmlformats.org/officeDocument/2006/math">
                    <m:r>
                      <m:rPr>
                        <m:nor/>
                      </m:rPr>
                      <a:rPr lang="en-GB" sz="1400" i="1">
                        <a:latin typeface="Courier New" panose="02070309020205020404" pitchFamily="49" charset="0"/>
                        <a:cs typeface="Courier New" panose="02070309020205020404" pitchFamily="49" charset="0"/>
                      </a:rPr>
                      <m:t>N</m:t>
                    </m:r>
                    <m:r>
                      <m:rPr>
                        <m:nor/>
                      </m:rPr>
                      <a:rPr lang="en-GB" sz="1400" i="1" baseline="-25000">
                        <a:latin typeface="Courier New" panose="02070309020205020404" pitchFamily="49" charset="0"/>
                        <a:cs typeface="Courier New" panose="02070309020205020404" pitchFamily="49" charset="0"/>
                      </a:rPr>
                      <m:t>sas</m:t>
                    </m:r>
                    <m:r>
                      <m:rPr>
                        <m:nor/>
                      </m:rPr>
                      <a:rPr lang="en-GB" sz="1400" baseline="-25000">
                        <a:latin typeface="Courier New" panose="02070309020205020404" pitchFamily="49" charset="0"/>
                        <a:cs typeface="Courier New" panose="02070309020205020404" pitchFamily="49" charset="0"/>
                      </a:rPr>
                      <m:t>’</m:t>
                    </m:r>
                  </m:oMath>
                </a14:m>
                <a:r>
                  <a:rPr lang="en-GB" sz="1400" dirty="0">
                    <a:latin typeface="Courier New" panose="02070309020205020404" pitchFamily="49" charset="0"/>
                    <a:cs typeface="Courier New" panose="02070309020205020404" pitchFamily="49" charset="0"/>
                  </a:rPr>
                  <a:t>, table of freq. for s-a-s’ triples, initially 0</a:t>
                </a:r>
              </a:p>
              <a:p>
                <a:pPr marL="0" lvl="1">
                  <a:tabLst>
                    <a:tab pos="354013" algn="l"/>
                    <a:tab pos="708025" algn="l"/>
                    <a:tab pos="1062038" algn="l"/>
                    <a:tab pos="1460500" algn="l"/>
                  </a:tabLst>
                </a:pPr>
                <a:r>
                  <a:rPr lang="en-GB" sz="1400" i="1"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previous state and action, initially </a:t>
                </a:r>
                <a:r>
                  <a:rPr lang="en-GB" sz="1400" b="1" dirty="0">
                    <a:latin typeface="Courier New" panose="02070309020205020404" pitchFamily="49" charset="0"/>
                    <a:cs typeface="Courier New" panose="02070309020205020404" pitchFamily="49" charset="0"/>
                  </a:rPr>
                  <a:t>null</a:t>
                </a:r>
                <a:r>
                  <a:rPr lang="en-GB" sz="1400"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is new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is not </a:t>
                </a:r>
                <a:r>
                  <a:rPr lang="en-GB" sz="1400" b="1" dirty="0">
                    <a:latin typeface="Courier New" panose="02070309020205020404" pitchFamily="49" charset="0"/>
                    <a:cs typeface="Courier New" panose="02070309020205020404" pitchFamily="49" charset="0"/>
                  </a:rPr>
                  <a:t>null</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increment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and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sas</a:t>
                </a:r>
                <a:r>
                  <a:rPr lang="en-GB" sz="1400" baseline="-25000" dirty="0" err="1">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a:t>
                </a:r>
                <a:r>
                  <a:rPr lang="en-GB" sz="1400" i="1" dirty="0">
                    <a:latin typeface="Courier New" panose="02070309020205020404" pitchFamily="49" charset="0"/>
                    <a:cs typeface="Courier New" panose="02070309020205020404" pitchFamily="49" charset="0"/>
                  </a:rPr>
                  <a:t>t</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sas</a:t>
                </a:r>
                <a:r>
                  <a:rPr lang="en-GB" sz="1400" baseline="-25000" dirty="0" err="1">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t</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sas</a:t>
                </a:r>
                <a:r>
                  <a:rPr lang="en-GB" sz="1400" baseline="-25000" dirty="0" err="1">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t</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Policy-evaluation(𝜋,</a:t>
                </a:r>
                <a:r>
                  <a:rPr lang="en-GB" sz="1400" i="1" dirty="0" err="1">
                    <a:latin typeface="Courier New" panose="02070309020205020404" pitchFamily="49" charset="0"/>
                    <a:cs typeface="Courier New" panose="02070309020205020404" pitchFamily="49" charset="0"/>
                  </a:rPr>
                  <a:t>U</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mdp</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Terminal?(</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null</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p>
            </p:txBody>
          </p:sp>
        </mc:Choice>
        <mc:Fallback xmlns="">
          <p:sp>
            <p:nvSpPr>
              <p:cNvPr id="5" name="TextBox 4">
                <a:extLst>
                  <a:ext uri="{FF2B5EF4-FFF2-40B4-BE49-F238E27FC236}">
                    <a16:creationId xmlns:a16="http://schemas.microsoft.com/office/drawing/2014/main" id="{2F60BBF6-F6F8-E248-BAD8-983002550290}"/>
                  </a:ext>
                </a:extLst>
              </p:cNvPr>
              <p:cNvSpPr txBox="1">
                <a:spLocks noRot="1" noChangeAspect="1" noMove="1" noResize="1" noEditPoints="1" noAdjustHandles="1" noChangeArrowheads="1" noChangeShapeType="1" noTextEdit="1"/>
              </p:cNvSpPr>
              <p:nvPr/>
            </p:nvSpPr>
            <p:spPr>
              <a:xfrm>
                <a:off x="5355400" y="858378"/>
                <a:ext cx="6476275" cy="5047536"/>
              </a:xfrm>
              <a:prstGeom prst="rect">
                <a:avLst/>
              </a:prstGeom>
              <a:blipFill>
                <a:blip r:embed="rId3"/>
                <a:stretch>
                  <a:fillRect/>
                </a:stretch>
              </a:blipFill>
            </p:spPr>
            <p:txBody>
              <a:bodyPr/>
              <a:lstStyle/>
              <a:p>
                <a:r>
                  <a:rPr lang="en-DE">
                    <a:noFill/>
                  </a:rPr>
                  <a:t> </a:t>
                </a:r>
              </a:p>
            </p:txBody>
          </p:sp>
        </mc:Fallback>
      </mc:AlternateContent>
      <p:grpSp>
        <p:nvGrpSpPr>
          <p:cNvPr id="6" name="Group 5">
            <a:extLst>
              <a:ext uri="{FF2B5EF4-FFF2-40B4-BE49-F238E27FC236}">
                <a16:creationId xmlns:a16="http://schemas.microsoft.com/office/drawing/2014/main" id="{D33B1632-7030-4747-8E10-97BB9DB8FDFC}"/>
              </a:ext>
            </a:extLst>
          </p:cNvPr>
          <p:cNvGrpSpPr/>
          <p:nvPr/>
        </p:nvGrpSpPr>
        <p:grpSpPr>
          <a:xfrm>
            <a:off x="2531500" y="3226650"/>
            <a:ext cx="4857751" cy="690563"/>
            <a:chOff x="-2741613" y="1972222"/>
            <a:chExt cx="4857751" cy="690563"/>
          </a:xfrm>
        </p:grpSpPr>
        <p:grpSp>
          <p:nvGrpSpPr>
            <p:cNvPr id="7" name="Group 5">
              <a:extLst>
                <a:ext uri="{FF2B5EF4-FFF2-40B4-BE49-F238E27FC236}">
                  <a16:creationId xmlns:a16="http://schemas.microsoft.com/office/drawing/2014/main" id="{8EFFB06C-8A76-5D4D-95C5-DE21518CA3C7}"/>
                </a:ext>
              </a:extLst>
            </p:cNvPr>
            <p:cNvGrpSpPr>
              <a:grpSpLocks/>
            </p:cNvGrpSpPr>
            <p:nvPr/>
          </p:nvGrpSpPr>
          <p:grpSpPr bwMode="auto">
            <a:xfrm>
              <a:off x="-2741613" y="1972222"/>
              <a:ext cx="4857751" cy="690563"/>
              <a:chOff x="-1756" y="1950"/>
              <a:chExt cx="3060" cy="435"/>
            </a:xfrm>
          </p:grpSpPr>
          <p:sp>
            <p:nvSpPr>
              <p:cNvPr id="9" name="Text Box 6">
                <a:extLst>
                  <a:ext uri="{FF2B5EF4-FFF2-40B4-BE49-F238E27FC236}">
                    <a16:creationId xmlns:a16="http://schemas.microsoft.com/office/drawing/2014/main" id="{872B505A-9957-B246-BCA6-B397D288C3CA}"/>
                  </a:ext>
                </a:extLst>
              </p:cNvPr>
              <p:cNvSpPr txBox="1">
                <a:spLocks noChangeArrowheads="1"/>
              </p:cNvSpPr>
              <p:nvPr/>
            </p:nvSpPr>
            <p:spPr bwMode="auto">
              <a:xfrm>
                <a:off x="-1756" y="1978"/>
                <a:ext cx="1536" cy="40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GB" sz="1800" i="0" dirty="0">
                    <a:solidFill>
                      <a:schemeClr val="bg1"/>
                    </a:solidFill>
                    <a:latin typeface="Helvetica" pitchFamily="2" charset="0"/>
                  </a:rPr>
                  <a:t>Update reward function</a:t>
                </a:r>
              </a:p>
            </p:txBody>
          </p:sp>
          <p:sp>
            <p:nvSpPr>
              <p:cNvPr id="10" name="Rectangle 7">
                <a:extLst>
                  <a:ext uri="{FF2B5EF4-FFF2-40B4-BE49-F238E27FC236}">
                    <a16:creationId xmlns:a16="http://schemas.microsoft.com/office/drawing/2014/main" id="{5408813B-116E-CD4D-816A-DAF25CAE268F}"/>
                  </a:ext>
                </a:extLst>
              </p:cNvPr>
              <p:cNvSpPr>
                <a:spLocks noChangeArrowheads="1"/>
              </p:cNvSpPr>
              <p:nvPr/>
            </p:nvSpPr>
            <p:spPr bwMode="auto">
              <a:xfrm>
                <a:off x="509" y="1950"/>
                <a:ext cx="795" cy="288"/>
              </a:xfrm>
              <a:prstGeom prst="rect">
                <a:avLst/>
              </a:prstGeom>
              <a:noFill/>
              <a:ln w="28575">
                <a:solidFill>
                  <a:schemeClr val="accent3">
                    <a:lumMod val="40000"/>
                    <a:lumOff val="60000"/>
                  </a:schemeClr>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dirty="0">
                  <a:latin typeface="Helvetica" pitchFamily="2" charset="0"/>
                </a:endParaRPr>
              </a:p>
            </p:txBody>
          </p:sp>
        </p:grpSp>
        <p:cxnSp>
          <p:nvCxnSpPr>
            <p:cNvPr id="8" name="Straight Arrow Connector 7">
              <a:extLst>
                <a:ext uri="{FF2B5EF4-FFF2-40B4-BE49-F238E27FC236}">
                  <a16:creationId xmlns:a16="http://schemas.microsoft.com/office/drawing/2014/main" id="{72CE0810-519D-C54E-AB0E-23B6A2F03BD8}"/>
                </a:ext>
              </a:extLst>
            </p:cNvPr>
            <p:cNvCxnSpPr>
              <a:cxnSpLocks/>
              <a:stCxn id="9" idx="3"/>
              <a:endCxn id="10" idx="1"/>
            </p:cNvCxnSpPr>
            <p:nvPr/>
          </p:nvCxnSpPr>
          <p:spPr>
            <a:xfrm flipV="1">
              <a:off x="-303212" y="2200822"/>
              <a:ext cx="1157287" cy="138907"/>
            </a:xfrm>
            <a:prstGeom prst="straightConnector1">
              <a:avLst/>
            </a:prstGeom>
            <a:ln w="28575">
              <a:gradFill flip="none" rotWithShape="1">
                <a:gsLst>
                  <a:gs pos="0">
                    <a:schemeClr val="accent3">
                      <a:lumMod val="40000"/>
                      <a:lumOff val="60000"/>
                    </a:schemeClr>
                  </a:gs>
                  <a:gs pos="100000">
                    <a:schemeClr val="accent1"/>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D26A1DB7-DF17-E64E-A41F-6C921D963A06}"/>
              </a:ext>
            </a:extLst>
          </p:cNvPr>
          <p:cNvGrpSpPr/>
          <p:nvPr/>
        </p:nvGrpSpPr>
        <p:grpSpPr>
          <a:xfrm>
            <a:off x="2485462" y="3891083"/>
            <a:ext cx="7542214" cy="787400"/>
            <a:chOff x="-2787651" y="1972220"/>
            <a:chExt cx="7542214" cy="787400"/>
          </a:xfrm>
        </p:grpSpPr>
        <p:grpSp>
          <p:nvGrpSpPr>
            <p:cNvPr id="23" name="Group 5">
              <a:extLst>
                <a:ext uri="{FF2B5EF4-FFF2-40B4-BE49-F238E27FC236}">
                  <a16:creationId xmlns:a16="http://schemas.microsoft.com/office/drawing/2014/main" id="{001548FF-4074-1E49-BE03-0F77C7BEC3B5}"/>
                </a:ext>
              </a:extLst>
            </p:cNvPr>
            <p:cNvGrpSpPr>
              <a:grpSpLocks/>
            </p:cNvGrpSpPr>
            <p:nvPr/>
          </p:nvGrpSpPr>
          <p:grpSpPr bwMode="auto">
            <a:xfrm>
              <a:off x="-2787651" y="1972220"/>
              <a:ext cx="7542214" cy="787400"/>
              <a:chOff x="-1785" y="1950"/>
              <a:chExt cx="4751" cy="496"/>
            </a:xfrm>
          </p:grpSpPr>
          <p:sp>
            <p:nvSpPr>
              <p:cNvPr id="25" name="Text Box 6">
                <a:extLst>
                  <a:ext uri="{FF2B5EF4-FFF2-40B4-BE49-F238E27FC236}">
                    <a16:creationId xmlns:a16="http://schemas.microsoft.com/office/drawing/2014/main" id="{7C1B9CC4-483D-F448-9F2A-0D0F4C18A6B5}"/>
                  </a:ext>
                </a:extLst>
              </p:cNvPr>
              <p:cNvSpPr txBox="1">
                <a:spLocks noChangeArrowheads="1"/>
              </p:cNvSpPr>
              <p:nvPr/>
            </p:nvSpPr>
            <p:spPr bwMode="auto">
              <a:xfrm>
                <a:off x="-1785" y="2039"/>
                <a:ext cx="1594" cy="40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en-GB" sz="1800" i="0" dirty="0">
                    <a:solidFill>
                      <a:schemeClr val="bg1"/>
                    </a:solidFill>
                    <a:latin typeface="Helvetica" pitchFamily="2" charset="0"/>
                  </a:rPr>
                  <a:t>Update transition model</a:t>
                </a:r>
              </a:p>
            </p:txBody>
          </p:sp>
          <p:sp>
            <p:nvSpPr>
              <p:cNvPr id="26" name="Rectangle 7">
                <a:extLst>
                  <a:ext uri="{FF2B5EF4-FFF2-40B4-BE49-F238E27FC236}">
                    <a16:creationId xmlns:a16="http://schemas.microsoft.com/office/drawing/2014/main" id="{B1C67456-FEF6-A34E-A87D-B3C3682A17E4}"/>
                  </a:ext>
                </a:extLst>
              </p:cNvPr>
              <p:cNvSpPr>
                <a:spLocks noChangeArrowheads="1"/>
              </p:cNvSpPr>
              <p:nvPr/>
            </p:nvSpPr>
            <p:spPr bwMode="auto">
              <a:xfrm>
                <a:off x="509" y="1950"/>
                <a:ext cx="2457" cy="412"/>
              </a:xfrm>
              <a:prstGeom prst="rect">
                <a:avLst/>
              </a:prstGeom>
              <a:noFill/>
              <a:ln w="28575">
                <a:solidFill>
                  <a:schemeClr val="accent3">
                    <a:lumMod val="40000"/>
                    <a:lumOff val="60000"/>
                  </a:schemeClr>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dirty="0">
                  <a:latin typeface="Helvetica" pitchFamily="2" charset="0"/>
                </a:endParaRPr>
              </a:p>
            </p:txBody>
          </p:sp>
        </p:grpSp>
        <p:cxnSp>
          <p:nvCxnSpPr>
            <p:cNvPr id="24" name="Straight Arrow Connector 23">
              <a:extLst>
                <a:ext uri="{FF2B5EF4-FFF2-40B4-BE49-F238E27FC236}">
                  <a16:creationId xmlns:a16="http://schemas.microsoft.com/office/drawing/2014/main" id="{824B4A2C-27F2-184E-9E33-7784FA2BADFD}"/>
                </a:ext>
              </a:extLst>
            </p:cNvPr>
            <p:cNvCxnSpPr>
              <a:cxnSpLocks/>
              <a:stCxn id="25" idx="3"/>
              <a:endCxn id="26" idx="1"/>
            </p:cNvCxnSpPr>
            <p:nvPr/>
          </p:nvCxnSpPr>
          <p:spPr>
            <a:xfrm flipV="1">
              <a:off x="-257175" y="2299245"/>
              <a:ext cx="1111250" cy="137320"/>
            </a:xfrm>
            <a:prstGeom prst="straightConnector1">
              <a:avLst/>
            </a:prstGeom>
            <a:ln w="28575">
              <a:gradFill flip="none" rotWithShape="1">
                <a:gsLst>
                  <a:gs pos="0">
                    <a:schemeClr val="accent3">
                      <a:lumMod val="40000"/>
                      <a:lumOff val="60000"/>
                    </a:schemeClr>
                  </a:gs>
                  <a:gs pos="92000">
                    <a:schemeClr val="accent1"/>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129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C0BB-B369-A943-A9DF-6D1854E991C1}"/>
              </a:ext>
            </a:extLst>
          </p:cNvPr>
          <p:cNvSpPr>
            <a:spLocks noGrp="1"/>
          </p:cNvSpPr>
          <p:nvPr>
            <p:ph type="title"/>
          </p:nvPr>
        </p:nvSpPr>
        <p:spPr/>
        <p:txBody>
          <a:bodyPr/>
          <a:lstStyle/>
          <a:p>
            <a:r>
              <a:rPr lang="en-GB" dirty="0"/>
              <a:t>ADP: Problem</a:t>
            </a:r>
          </a:p>
        </p:txBody>
      </p:sp>
      <p:sp>
        <p:nvSpPr>
          <p:cNvPr id="5" name="Footer Placeholder 4">
            <a:extLst>
              <a:ext uri="{FF2B5EF4-FFF2-40B4-BE49-F238E27FC236}">
                <a16:creationId xmlns:a16="http://schemas.microsoft.com/office/drawing/2014/main" id="{B01FE7E9-AC64-CA42-3EC3-76B8D3A9AA39}"/>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E2893FFD-3EEF-4B5D-3469-23902E79F392}"/>
              </a:ext>
            </a:extLst>
          </p:cNvPr>
          <p:cNvSpPr>
            <a:spLocks noGrp="1"/>
          </p:cNvSpPr>
          <p:nvPr>
            <p:ph type="sldNum" sz="quarter" idx="11"/>
          </p:nvPr>
        </p:nvSpPr>
        <p:spPr/>
        <p:txBody>
          <a:bodyPr/>
          <a:lstStyle/>
          <a:p>
            <a:fld id="{67C9959E-8E6B-B04C-9955-EA096F41CA7A}" type="slidenum">
              <a:rPr lang="en-GB" smtClean="0"/>
              <a:t>64</a:t>
            </a:fld>
            <a:endParaRPr lang="en-GB"/>
          </a:p>
        </p:txBody>
      </p:sp>
      <p:sp>
        <p:nvSpPr>
          <p:cNvPr id="4" name="Date Placeholder 3">
            <a:extLst>
              <a:ext uri="{FF2B5EF4-FFF2-40B4-BE49-F238E27FC236}">
                <a16:creationId xmlns:a16="http://schemas.microsoft.com/office/drawing/2014/main" id="{1CE8FC13-84B7-EC65-90BD-FC36B8982A36}"/>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79B29C-1145-294E-B5C7-D6DE90D854A5}"/>
                  </a:ext>
                </a:extLst>
              </p:cNvPr>
              <p:cNvSpPr>
                <a:spLocks noGrp="1"/>
              </p:cNvSpPr>
              <p:nvPr>
                <p:ph type="body" sz="quarter" idx="13"/>
              </p:nvPr>
            </p:nvSpPr>
            <p:spPr/>
            <p:txBody>
              <a:bodyPr/>
              <a:lstStyle/>
              <a:p>
                <a:r>
                  <a:rPr lang="en-GB" dirty="0"/>
                  <a:t>Need to solve a system of simultaneous equations – costs </a:t>
                </a:r>
                <a14:m>
                  <m:oMath xmlns:m="http://schemas.openxmlformats.org/officeDocument/2006/math">
                    <m:r>
                      <a:rPr lang="de-DE" i="1" smtClean="0">
                        <a:solidFill>
                          <a:schemeClr val="tx1"/>
                        </a:solidFill>
                        <a:latin typeface="Cambria Math" panose="02040503050406030204" pitchFamily="18" charset="0"/>
                      </a:rPr>
                      <m:t>𝑂</m:t>
                    </m:r>
                    <m:d>
                      <m:dPr>
                        <m:ctrlPr>
                          <a:rPr lang="de-DE" i="1">
                            <a:solidFill>
                              <a:schemeClr val="tx1"/>
                            </a:solidFill>
                            <a:latin typeface="Cambria Math" panose="02040503050406030204" pitchFamily="18" charset="0"/>
                          </a:rPr>
                        </m:ctrlPr>
                      </m:dPr>
                      <m:e>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𝑛</m:t>
                            </m:r>
                          </m:e>
                          <m:sup>
                            <m:r>
                              <a:rPr lang="de-DE" i="1">
                                <a:solidFill>
                                  <a:schemeClr val="tx1"/>
                                </a:solidFill>
                                <a:latin typeface="Cambria Math" panose="02040503050406030204" pitchFamily="18" charset="0"/>
                              </a:rPr>
                              <m:t>3</m:t>
                            </m:r>
                          </m:sup>
                        </m:sSup>
                      </m:e>
                    </m:d>
                  </m:oMath>
                </a14:m>
                <a:endParaRPr lang="en-GB" dirty="0"/>
              </a:p>
              <a:p>
                <a:pPr lvl="1"/>
                <a:r>
                  <a:rPr lang="en-GB" dirty="0"/>
                  <a:t>Very hard to do if you have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10</m:t>
                        </m:r>
                      </m:e>
                      <m:sup>
                        <m:r>
                          <a:rPr lang="de-DE" b="0" i="1" smtClean="0">
                            <a:latin typeface="Cambria Math" panose="02040503050406030204" pitchFamily="18" charset="0"/>
                          </a:rPr>
                          <m:t>50</m:t>
                        </m:r>
                      </m:sup>
                    </m:sSup>
                  </m:oMath>
                </a14:m>
                <a:r>
                  <a:rPr lang="en-GB" dirty="0"/>
                  <a:t> states like in Backgammon</a:t>
                </a:r>
              </a:p>
              <a:p>
                <a:pPr lvl="1"/>
                <a:r>
                  <a:rPr lang="en-GB" dirty="0"/>
                  <a:t>Could make things a little easier with modified policy iteration</a:t>
                </a:r>
              </a:p>
              <a:p>
                <a:r>
                  <a:rPr lang="en-GB" dirty="0"/>
                  <a:t>Can the agent avoid the computational expense of full policy evaluation?</a:t>
                </a:r>
              </a:p>
            </p:txBody>
          </p:sp>
        </mc:Choice>
        <mc:Fallback xmlns="">
          <p:sp>
            <p:nvSpPr>
              <p:cNvPr id="3" name="Content Placeholder 2">
                <a:extLst>
                  <a:ext uri="{FF2B5EF4-FFF2-40B4-BE49-F238E27FC236}">
                    <a16:creationId xmlns:a16="http://schemas.microsoft.com/office/drawing/2014/main" id="{E179B29C-1145-294E-B5C7-D6DE90D854A5}"/>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p:spTree>
    <p:extLst>
      <p:ext uri="{BB962C8B-B14F-4D97-AF65-F5344CB8AC3E}">
        <p14:creationId xmlns:p14="http://schemas.microsoft.com/office/powerpoint/2010/main" val="31519744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7A0D3-BF90-A54F-9FAD-A8D825D70B32}"/>
              </a:ext>
            </a:extLst>
          </p:cNvPr>
          <p:cNvSpPr>
            <a:spLocks noGrp="1"/>
          </p:cNvSpPr>
          <p:nvPr>
            <p:ph type="title"/>
          </p:nvPr>
        </p:nvSpPr>
        <p:spPr/>
        <p:txBody>
          <a:bodyPr/>
          <a:lstStyle/>
          <a:p>
            <a:r>
              <a:rPr lang="en-GB" dirty="0"/>
              <a:t>Temporal Difference Learning (TD)</a:t>
            </a:r>
          </a:p>
        </p:txBody>
      </p:sp>
      <p:sp>
        <p:nvSpPr>
          <p:cNvPr id="5" name="Footer Placeholder 4">
            <a:extLst>
              <a:ext uri="{FF2B5EF4-FFF2-40B4-BE49-F238E27FC236}">
                <a16:creationId xmlns:a16="http://schemas.microsoft.com/office/drawing/2014/main" id="{8E1516E1-C34C-4E15-7593-26596968F805}"/>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DA486F69-4D0D-9A0E-3377-ECF346DD1FD9}"/>
              </a:ext>
            </a:extLst>
          </p:cNvPr>
          <p:cNvSpPr>
            <a:spLocks noGrp="1"/>
          </p:cNvSpPr>
          <p:nvPr>
            <p:ph type="sldNum" sz="quarter" idx="11"/>
          </p:nvPr>
        </p:nvSpPr>
        <p:spPr/>
        <p:txBody>
          <a:bodyPr/>
          <a:lstStyle/>
          <a:p>
            <a:fld id="{67C9959E-8E6B-B04C-9955-EA096F41CA7A}" type="slidenum">
              <a:rPr lang="en-GB" smtClean="0"/>
              <a:t>65</a:t>
            </a:fld>
            <a:endParaRPr lang="en-GB"/>
          </a:p>
        </p:txBody>
      </p:sp>
      <p:sp>
        <p:nvSpPr>
          <p:cNvPr id="4" name="Date Placeholder 3">
            <a:extLst>
              <a:ext uri="{FF2B5EF4-FFF2-40B4-BE49-F238E27FC236}">
                <a16:creationId xmlns:a16="http://schemas.microsoft.com/office/drawing/2014/main" id="{DEBBEA8F-0204-4FF9-8B9B-080F29C3BED7}"/>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79500E-24BD-B847-ACAD-094FCA31670F}"/>
                  </a:ext>
                </a:extLst>
              </p:cNvPr>
              <p:cNvSpPr>
                <a:spLocks noGrp="1"/>
              </p:cNvSpPr>
              <p:nvPr>
                <p:ph type="body" sz="quarter" idx="13"/>
              </p:nvPr>
            </p:nvSpPr>
            <p:spPr/>
            <p:txBody>
              <a:bodyPr/>
              <a:lstStyle/>
              <a:p>
                <a:r>
                  <a:rPr lang="en-GB" dirty="0"/>
                  <a:t>Instead of calculating the exact utility for a state, can the agent approximate it and possibly make it less computationally expensive?</a:t>
                </a:r>
              </a:p>
              <a:p>
                <a:r>
                  <a:rPr lang="en-GB" dirty="0"/>
                  <a:t>Yes, it can! Using TD:</a:t>
                </a:r>
              </a:p>
              <a:p>
                <a:pPr marL="457200" lvl="1" indent="0">
                  <a:buNone/>
                  <a:tabLst>
                    <a:tab pos="5411788" algn="l"/>
                  </a:tabLst>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b="0" i="1" smtClean="0">
                                  <a:latin typeface="Cambria Math" panose="02040503050406030204" pitchFamily="18" charset="0"/>
                                </a:rPr>
                                <m:t>𝜋</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r>
                                <a:rPr lang="de-DE" b="0" i="1" smtClean="0">
                                  <a:latin typeface="Cambria Math" panose="02040503050406030204" pitchFamily="18" charset="0"/>
                                </a:rPr>
                                <m:t>𝜋</m:t>
                              </m:r>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m:oMathPara>
                </a14:m>
                <a:endParaRPr lang="en-GB" dirty="0"/>
              </a:p>
              <a:p>
                <a:pPr lvl="1"/>
                <a:r>
                  <a:rPr lang="en-GB" dirty="0"/>
                  <a:t>Instead of doing the sum over all successors, only adjust the utility of the state based on the successor observed in the trial</a:t>
                </a:r>
              </a:p>
              <a:p>
                <a:pPr lvl="1"/>
                <a:r>
                  <a:rPr lang="en-GB" dirty="0"/>
                  <a:t>Does not estimate the transition model – model-free</a:t>
                </a:r>
              </a:p>
              <a:p>
                <a:pPr lvl="1"/>
                <a:endParaRPr lang="en-GB" dirty="0"/>
              </a:p>
            </p:txBody>
          </p:sp>
        </mc:Choice>
        <mc:Fallback xmlns="">
          <p:sp>
            <p:nvSpPr>
              <p:cNvPr id="3" name="Content Placeholder 2">
                <a:extLst>
                  <a:ext uri="{FF2B5EF4-FFF2-40B4-BE49-F238E27FC236}">
                    <a16:creationId xmlns:a16="http://schemas.microsoft.com/office/drawing/2014/main" id="{F979500E-24BD-B847-ACAD-094FCA31670F}"/>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3039"/>
                </a:stretch>
              </a:blipFill>
            </p:spPr>
            <p:txBody>
              <a:bodyPr/>
              <a:lstStyle/>
              <a:p>
                <a:r>
                  <a:rPr lang="en-DE">
                    <a:noFill/>
                  </a:rPr>
                  <a:t> </a:t>
                </a:r>
              </a:p>
            </p:txBody>
          </p:sp>
        </mc:Fallback>
      </mc:AlternateContent>
    </p:spTree>
    <p:extLst>
      <p:ext uri="{BB962C8B-B14F-4D97-AF65-F5344CB8AC3E}">
        <p14:creationId xmlns:p14="http://schemas.microsoft.com/office/powerpoint/2010/main" val="4640960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0520-1FBD-F04C-9F3B-5FABE9564D69}"/>
              </a:ext>
            </a:extLst>
          </p:cNvPr>
          <p:cNvSpPr>
            <a:spLocks noGrp="1"/>
          </p:cNvSpPr>
          <p:nvPr>
            <p:ph type="title"/>
          </p:nvPr>
        </p:nvSpPr>
        <p:spPr/>
        <p:txBody>
          <a:bodyPr/>
          <a:lstStyle/>
          <a:p>
            <a:r>
              <a:rPr lang="en-GB" dirty="0"/>
              <a:t>TD: Example</a:t>
            </a:r>
          </a:p>
        </p:txBody>
      </p:sp>
      <p:sp>
        <p:nvSpPr>
          <p:cNvPr id="5" name="Footer Placeholder 4">
            <a:extLst>
              <a:ext uri="{FF2B5EF4-FFF2-40B4-BE49-F238E27FC236}">
                <a16:creationId xmlns:a16="http://schemas.microsoft.com/office/drawing/2014/main" id="{D0BB4EB7-E948-899E-24C3-D3152124EA21}"/>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676F68AB-8CA8-D4D0-00D6-4689E570E2CE}"/>
              </a:ext>
            </a:extLst>
          </p:cNvPr>
          <p:cNvSpPr>
            <a:spLocks noGrp="1"/>
          </p:cNvSpPr>
          <p:nvPr>
            <p:ph type="sldNum" sz="quarter" idx="11"/>
          </p:nvPr>
        </p:nvSpPr>
        <p:spPr/>
        <p:txBody>
          <a:bodyPr/>
          <a:lstStyle/>
          <a:p>
            <a:fld id="{67C9959E-8E6B-B04C-9955-EA096F41CA7A}" type="slidenum">
              <a:rPr lang="en-GB" smtClean="0"/>
              <a:t>66</a:t>
            </a:fld>
            <a:endParaRPr lang="en-GB"/>
          </a:p>
        </p:txBody>
      </p:sp>
      <p:sp>
        <p:nvSpPr>
          <p:cNvPr id="4" name="Date Placeholder 3">
            <a:extLst>
              <a:ext uri="{FF2B5EF4-FFF2-40B4-BE49-F238E27FC236}">
                <a16:creationId xmlns:a16="http://schemas.microsoft.com/office/drawing/2014/main" id="{709AE97C-85DA-7C68-C7EE-537196B3E164}"/>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61E710-DC10-3440-B86C-7FBB44EDF57B}"/>
                  </a:ext>
                </a:extLst>
              </p:cNvPr>
              <p:cNvSpPr>
                <a:spLocks noGrp="1"/>
              </p:cNvSpPr>
              <p:nvPr>
                <p:ph type="body" sz="quarter" idx="13"/>
              </p:nvPr>
            </p:nvSpPr>
            <p:spPr/>
            <p:txBody>
              <a:bodyPr/>
              <a:lstStyle/>
              <a:p>
                <a:r>
                  <a:rPr lang="en-GB" dirty="0"/>
                  <a:t>Suppose you see that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𝑈</m:t>
                        </m:r>
                      </m:e>
                      <m:sup>
                        <m:r>
                          <a:rPr lang="en-GB" b="0" i="1" smtClean="0">
                            <a:latin typeface="Cambria Math" panose="02040503050406030204" pitchFamily="18" charset="0"/>
                            <a:ea typeface="Cambria Math" panose="02040503050406030204" pitchFamily="18" charset="0"/>
                          </a:rPr>
                          <m:t>𝜋</m:t>
                        </m:r>
                      </m:sup>
                    </m:sSup>
                    <m:d>
                      <m:dPr>
                        <m:ctrlPr>
                          <a:rPr lang="en-GB" b="0" i="1" smtClean="0">
                            <a:latin typeface="Cambria Math" panose="02040503050406030204" pitchFamily="18" charset="0"/>
                          </a:rPr>
                        </m:ctrlPr>
                      </m:dPr>
                      <m:e>
                        <m:r>
                          <a:rPr lang="en-GB" b="0" i="1" smtClean="0">
                            <a:latin typeface="Cambria Math" panose="02040503050406030204" pitchFamily="18" charset="0"/>
                          </a:rPr>
                          <m:t>1,3</m:t>
                        </m:r>
                      </m:e>
                    </m:d>
                    <m:r>
                      <a:rPr lang="en-GB" b="0" i="1" smtClean="0">
                        <a:latin typeface="Cambria Math" panose="02040503050406030204" pitchFamily="18" charset="0"/>
                      </a:rPr>
                      <m:t>=0.84</m:t>
                    </m:r>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2</m:t>
                        </m:r>
                        <m:r>
                          <a:rPr lang="en-GB" i="1">
                            <a:latin typeface="Cambria Math" panose="02040503050406030204" pitchFamily="18" charset="0"/>
                          </a:rPr>
                          <m:t>,3</m:t>
                        </m:r>
                      </m:e>
                    </m:d>
                    <m:r>
                      <a:rPr lang="en-GB" i="1">
                        <a:latin typeface="Cambria Math" panose="02040503050406030204" pitchFamily="18" charset="0"/>
                      </a:rPr>
                      <m:t>=0.</m:t>
                    </m:r>
                    <m:r>
                      <a:rPr lang="en-GB" b="0" i="1" smtClean="0">
                        <a:latin typeface="Cambria Math" panose="02040503050406030204" pitchFamily="18" charset="0"/>
                      </a:rPr>
                      <m:t>92</m:t>
                    </m:r>
                  </m:oMath>
                </a14:m>
                <a:endParaRPr lang="en-GB" dirty="0"/>
              </a:p>
              <a:p>
                <a:r>
                  <a:rPr lang="en-GB" dirty="0"/>
                  <a:t>If the transition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1,3</m:t>
                        </m:r>
                      </m:e>
                    </m:d>
                    <m:r>
                      <a:rPr lang="en-GB" i="1" smtClean="0">
                        <a:latin typeface="Cambria Math" panose="02040503050406030204" pitchFamily="18" charset="0"/>
                        <a:ea typeface="Cambria Math" panose="02040503050406030204" pitchFamily="18" charset="0"/>
                      </a:rPr>
                      <m:t>→</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2,3</m:t>
                        </m:r>
                      </m:e>
                    </m:d>
                  </m:oMath>
                </a14:m>
                <a:r>
                  <a:rPr lang="en-GB" dirty="0"/>
                  <a:t> happens all the time, you would expect to see:</a:t>
                </a:r>
                <a:br>
                  <a:rPr lang="en-GB" dirty="0"/>
                </a:br>
                <a14:m>
                  <m:oMath xmlns:m="http://schemas.openxmlformats.org/officeDocument/2006/math">
                    <m:r>
                      <a:rPr lang="en-GB" b="0" i="0" smtClean="0">
                        <a:latin typeface="Cambria Math" panose="02040503050406030204" pitchFamily="18" charset="0"/>
                      </a:rPr>
                      <m:t>     </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b="0" i="1" smtClean="0">
                        <a:latin typeface="Cambria Math" panose="02040503050406030204" pitchFamily="18" charset="0"/>
                      </a:rPr>
                      <m:t>=</m:t>
                    </m:r>
                    <m:r>
                      <a:rPr lang="en-GB" b="0" i="1" smtClean="0">
                        <a:latin typeface="Cambria Math" panose="02040503050406030204" pitchFamily="18" charset="0"/>
                      </a:rPr>
                      <m:t>𝑅</m:t>
                    </m:r>
                    <m:d>
                      <m:dPr>
                        <m:ctrlPr>
                          <a:rPr lang="en-GB" b="0" i="1" smtClean="0">
                            <a:latin typeface="Cambria Math" panose="02040503050406030204" pitchFamily="18" charset="0"/>
                          </a:rPr>
                        </m:ctrlPr>
                      </m:dPr>
                      <m:e>
                        <m:r>
                          <a:rPr lang="en-GB" b="0" i="1" smtClean="0">
                            <a:latin typeface="Cambria Math" panose="02040503050406030204" pitchFamily="18" charset="0"/>
                          </a:rPr>
                          <m:t>1,3</m:t>
                        </m:r>
                      </m:e>
                    </m:d>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2</m:t>
                        </m:r>
                        <m:r>
                          <a:rPr lang="en-GB" i="1">
                            <a:latin typeface="Cambria Math" panose="02040503050406030204" pitchFamily="18" charset="0"/>
                          </a:rPr>
                          <m:t>,3</m:t>
                        </m:r>
                      </m:e>
                    </m:d>
                  </m:oMath>
                </a14:m>
                <a:br>
                  <a:rPr lang="en-GB" dirty="0"/>
                </a:br>
                <a14:m>
                  <m:oMath xmlns:m="http://schemas.openxmlformats.org/officeDocument/2006/math">
                    <m:r>
                      <a:rPr lang="en-GB"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b="0" i="1" smtClean="0">
                        <a:latin typeface="Cambria Math" panose="02040503050406030204" pitchFamily="18" charset="0"/>
                      </a:rPr>
                      <m:t>=−0.04+</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2,3</m:t>
                        </m:r>
                      </m:e>
                    </m:d>
                  </m:oMath>
                </a14:m>
                <a:br>
                  <a:rPr lang="en-GB" dirty="0"/>
                </a:br>
                <a14:m>
                  <m:oMath xmlns:m="http://schemas.openxmlformats.org/officeDocument/2006/math">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i="1">
                        <a:latin typeface="Cambria Math" panose="02040503050406030204" pitchFamily="18" charset="0"/>
                      </a:rPr>
                      <m:t>=−0.04+</m:t>
                    </m:r>
                    <m:r>
                      <a:rPr lang="en-GB" b="0" i="1" smtClean="0">
                        <a:latin typeface="Cambria Math" panose="02040503050406030204" pitchFamily="18" charset="0"/>
                      </a:rPr>
                      <m:t>0.92=0.88</m:t>
                    </m:r>
                  </m:oMath>
                </a14:m>
                <a:endParaRPr lang="en-GB" b="0" dirty="0"/>
              </a:p>
              <a:p>
                <a:r>
                  <a:rPr lang="en-GB" dirty="0"/>
                  <a:t>Since you observe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i="1">
                        <a:latin typeface="Cambria Math" panose="02040503050406030204" pitchFamily="18" charset="0"/>
                      </a:rPr>
                      <m:t>=0.84</m:t>
                    </m:r>
                  </m:oMath>
                </a14:m>
                <a:r>
                  <a:rPr lang="en-GB" dirty="0"/>
                  <a:t> in the first trial and it is a little lower than </a:t>
                </a:r>
                <a14:m>
                  <m:oMath xmlns:m="http://schemas.openxmlformats.org/officeDocument/2006/math">
                    <m:r>
                      <a:rPr lang="en-GB" i="1">
                        <a:latin typeface="Cambria Math" panose="02040503050406030204" pitchFamily="18" charset="0"/>
                      </a:rPr>
                      <m:t>0.88</m:t>
                    </m:r>
                  </m:oMath>
                </a14:m>
                <a:r>
                  <a:rPr lang="en-GB" dirty="0"/>
                  <a:t>, so you might want to “bump” it towards </a:t>
                </a:r>
                <a14:m>
                  <m:oMath xmlns:m="http://schemas.openxmlformats.org/officeDocument/2006/math">
                    <m:r>
                      <a:rPr lang="en-GB" i="1">
                        <a:latin typeface="Cambria Math" panose="02040503050406030204" pitchFamily="18" charset="0"/>
                      </a:rPr>
                      <m:t>0.88</m:t>
                    </m:r>
                  </m:oMath>
                </a14:m>
                <a:endParaRPr lang="en-GB" dirty="0"/>
              </a:p>
            </p:txBody>
          </p:sp>
        </mc:Choice>
        <mc:Fallback xmlns="">
          <p:sp>
            <p:nvSpPr>
              <p:cNvPr id="3" name="Content Placeholder 2">
                <a:extLst>
                  <a:ext uri="{FF2B5EF4-FFF2-40B4-BE49-F238E27FC236}">
                    <a16:creationId xmlns:a16="http://schemas.microsoft.com/office/drawing/2014/main" id="{B761E710-DC10-3440-B86C-7FBB44EDF57B}"/>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p:spTree>
    <p:extLst>
      <p:ext uri="{BB962C8B-B14F-4D97-AF65-F5344CB8AC3E}">
        <p14:creationId xmlns:p14="http://schemas.microsoft.com/office/powerpoint/2010/main" val="149394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1D8D-0F61-DE4E-A501-044DEB24FB03}"/>
              </a:ext>
            </a:extLst>
          </p:cNvPr>
          <p:cNvSpPr>
            <a:spLocks noGrp="1"/>
          </p:cNvSpPr>
          <p:nvPr>
            <p:ph type="title"/>
          </p:nvPr>
        </p:nvSpPr>
        <p:spPr/>
        <p:txBody>
          <a:bodyPr/>
          <a:lstStyle/>
          <a:p>
            <a:r>
              <a:rPr lang="en-GB" dirty="0"/>
              <a:t>Aside: Online Mean Estimation</a:t>
            </a:r>
          </a:p>
        </p:txBody>
      </p:sp>
      <p:sp>
        <p:nvSpPr>
          <p:cNvPr id="16" name="Footer Placeholder 15">
            <a:extLst>
              <a:ext uri="{FF2B5EF4-FFF2-40B4-BE49-F238E27FC236}">
                <a16:creationId xmlns:a16="http://schemas.microsoft.com/office/drawing/2014/main" id="{3FBCDD6E-8DE5-EA58-28AD-827C41A2EC46}"/>
              </a:ext>
            </a:extLst>
          </p:cNvPr>
          <p:cNvSpPr>
            <a:spLocks noGrp="1"/>
          </p:cNvSpPr>
          <p:nvPr>
            <p:ph type="ftr" sz="quarter" idx="10"/>
          </p:nvPr>
        </p:nvSpPr>
        <p:spPr/>
        <p:txBody>
          <a:bodyPr/>
          <a:lstStyle/>
          <a:p>
            <a:r>
              <a:rPr lang="en-GB"/>
              <a:t>Marcel Gehrke</a:t>
            </a:r>
          </a:p>
        </p:txBody>
      </p:sp>
      <p:sp>
        <p:nvSpPr>
          <p:cNvPr id="17" name="Slide Number Placeholder 16">
            <a:extLst>
              <a:ext uri="{FF2B5EF4-FFF2-40B4-BE49-F238E27FC236}">
                <a16:creationId xmlns:a16="http://schemas.microsoft.com/office/drawing/2014/main" id="{179972B1-4A0B-F36D-911F-F03D8DFABCAC}"/>
              </a:ext>
            </a:extLst>
          </p:cNvPr>
          <p:cNvSpPr>
            <a:spLocks noGrp="1"/>
          </p:cNvSpPr>
          <p:nvPr>
            <p:ph type="sldNum" sz="quarter" idx="11"/>
          </p:nvPr>
        </p:nvSpPr>
        <p:spPr/>
        <p:txBody>
          <a:bodyPr/>
          <a:lstStyle/>
          <a:p>
            <a:fld id="{67C9959E-8E6B-B04C-9955-EA096F41CA7A}" type="slidenum">
              <a:rPr lang="en-GB" smtClean="0"/>
              <a:t>67</a:t>
            </a:fld>
            <a:endParaRPr lang="en-GB"/>
          </a:p>
        </p:txBody>
      </p:sp>
      <p:sp>
        <p:nvSpPr>
          <p:cNvPr id="4" name="Date Placeholder 3">
            <a:extLst>
              <a:ext uri="{FF2B5EF4-FFF2-40B4-BE49-F238E27FC236}">
                <a16:creationId xmlns:a16="http://schemas.microsoft.com/office/drawing/2014/main" id="{70FE6206-747C-C1CA-772B-C640E496F659}"/>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CCE989-D644-504C-B88E-9A6667562547}"/>
                  </a:ext>
                </a:extLst>
              </p:cNvPr>
              <p:cNvSpPr>
                <a:spLocks noGrp="1"/>
              </p:cNvSpPr>
              <p:nvPr>
                <p:ph type="body" sz="quarter" idx="13"/>
              </p:nvPr>
            </p:nvSpPr>
            <p:spPr/>
            <p:txBody>
              <a:bodyPr>
                <a:normAutofit fontScale="85000" lnSpcReduction="10000"/>
              </a:bodyPr>
              <a:lstStyle/>
              <a:p>
                <a:r>
                  <a:rPr lang="en-GB" dirty="0"/>
                  <a:t>Suppose that we want to incrementally compute the mean of a sequence of numbers</a:t>
                </a:r>
              </a:p>
              <a:p>
                <a:pPr lvl="1"/>
                <a:r>
                  <a:rPr lang="en-GB" dirty="0"/>
                  <a:t>E.g., to estimate the mean of a random variable from a sequence of samples</a:t>
                </a:r>
              </a:p>
              <a:p>
                <a:pPr marL="538163" lvl="1" indent="0">
                  <a:lnSpc>
                    <a:spcPct val="120000"/>
                  </a:lnSpc>
                  <a:spcBef>
                    <a:spcPts val="0"/>
                  </a:spcBef>
                  <a:buNone/>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𝑛</m:t>
                          </m:r>
                          <m:r>
                            <a:rPr lang="en-GB" b="0" i="1" smtClean="0">
                              <a:latin typeface="Cambria Math" panose="02040503050406030204" pitchFamily="18" charset="0"/>
                            </a:rPr>
                            <m:t>+1</m:t>
                          </m:r>
                        </m:den>
                      </m:f>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r>
                            <a:rPr lang="en-GB" b="0" i="1" smtClean="0">
                              <a:latin typeface="Cambria Math" panose="02040503050406030204" pitchFamily="18" charset="0"/>
                            </a:rPr>
                            <m:t>+1</m:t>
                          </m:r>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m:t>
                              </m:r>
                            </m:sub>
                          </m:sSub>
                        </m:e>
                      </m:nary>
                    </m:oMath>
                  </m:oMathPara>
                </a14:m>
                <a:endParaRPr lang="de-DE" i="1" dirty="0">
                  <a:latin typeface="Cambria Math" panose="02040503050406030204" pitchFamily="18" charset="0"/>
                </a:endParaRPr>
              </a:p>
              <a:p>
                <a:pPr marL="538163" lvl="1" indent="0">
                  <a:lnSpc>
                    <a:spcPct val="120000"/>
                  </a:lnSpc>
                  <a:spcBef>
                    <a:spcPts val="0"/>
                  </a:spcBef>
                  <a:buNone/>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m:t>
                      </m:r>
                      <m:d>
                        <m:dPr>
                          <m:ctrlPr>
                            <a:rPr lang="de-DE" i="1">
                              <a:latin typeface="Cambria Math" panose="02040503050406030204" pitchFamily="18" charset="0"/>
                            </a:rPr>
                          </m:ctrlPr>
                        </m:dPr>
                        <m:e>
                          <m:f>
                            <m:fPr>
                              <m:ctrlPr>
                                <a:rPr lang="en-GB" i="1">
                                  <a:latin typeface="Cambria Math" panose="02040503050406030204" pitchFamily="18" charset="0"/>
                                </a:rPr>
                              </m:ctrlPr>
                            </m:fPr>
                            <m:num>
                              <m:r>
                                <a:rPr lang="de-DE" i="1">
                                  <a:latin typeface="Cambria Math" panose="02040503050406030204" pitchFamily="18" charset="0"/>
                                </a:rPr>
                                <m:t>𝑛</m:t>
                              </m:r>
                              <m:r>
                                <a:rPr lang="de-DE" b="0" i="1" smtClean="0">
                                  <a:latin typeface="Cambria Math" panose="02040503050406030204" pitchFamily="18" charset="0"/>
                                </a:rPr>
                                <m:t>+1−1</m:t>
                              </m:r>
                            </m:num>
                            <m:den>
                              <m:r>
                                <a:rPr lang="de-DE" i="1">
                                  <a:latin typeface="Cambria Math" panose="02040503050406030204" pitchFamily="18" charset="0"/>
                                </a:rPr>
                                <m:t>𝑛</m:t>
                              </m:r>
                              <m:r>
                                <a:rPr lang="de-DE"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+1)</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e>
                          </m:nary>
                        </m:e>
                      </m:d>
                      <m:r>
                        <a:rPr lang="de-DE"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𝑛</m:t>
                          </m:r>
                          <m:r>
                            <a:rPr lang="en-GB" i="1">
                              <a:latin typeface="Cambria Math" panose="02040503050406030204" pitchFamily="18" charset="0"/>
                            </a:rPr>
                            <m:t>+1</m:t>
                          </m:r>
                        </m:den>
                      </m:f>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𝑛</m:t>
                          </m:r>
                          <m:r>
                            <a:rPr lang="de-DE" i="1">
                              <a:latin typeface="Cambria Math" panose="02040503050406030204" pitchFamily="18" charset="0"/>
                            </a:rPr>
                            <m:t>+1</m:t>
                          </m:r>
                        </m:sub>
                      </m:sSub>
                    </m:oMath>
                  </m:oMathPara>
                </a14:m>
                <a:endParaRPr lang="de-DE" i="1" dirty="0">
                  <a:latin typeface="Cambria Math" panose="02040503050406030204" pitchFamily="18" charset="0"/>
                </a:endParaRPr>
              </a:p>
              <a:p>
                <a:pPr marL="538163" lvl="1" indent="0">
                  <a:lnSpc>
                    <a:spcPct val="120000"/>
                  </a:lnSpc>
                  <a:spcBef>
                    <a:spcPts val="0"/>
                  </a:spcBef>
                  <a:buNone/>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rPr>
                        <m:t>=</m:t>
                      </m:r>
                      <m:d>
                        <m:dPr>
                          <m:ctrlPr>
                            <a:rPr lang="de-DE" i="1">
                              <a:latin typeface="Cambria Math" panose="02040503050406030204" pitchFamily="18" charset="0"/>
                            </a:rPr>
                          </m:ctrlPr>
                        </m:dPr>
                        <m:e>
                          <m:f>
                            <m:fPr>
                              <m:ctrlPr>
                                <a:rPr lang="en-GB"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𝑛</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e>
                          </m:nary>
                        </m:e>
                      </m:d>
                      <m:r>
                        <a:rPr lang="de-DE" i="1">
                          <a:latin typeface="Cambria Math" panose="02040503050406030204" pitchFamily="18" charset="0"/>
                        </a:rPr>
                        <m:t>−</m:t>
                      </m:r>
                      <m:d>
                        <m:dPr>
                          <m:ctrlPr>
                            <a:rPr lang="de-DE" i="1">
                              <a:latin typeface="Cambria Math" panose="02040503050406030204" pitchFamily="18" charset="0"/>
                            </a:rPr>
                          </m:ctrlPr>
                        </m:dPr>
                        <m:e>
                          <m:f>
                            <m:fPr>
                              <m:ctrlPr>
                                <a:rPr lang="en-GB" i="1">
                                  <a:latin typeface="Cambria Math" panose="02040503050406030204" pitchFamily="18" charset="0"/>
                                </a:rPr>
                              </m:ctrlPr>
                            </m:fPr>
                            <m:num>
                              <m:r>
                                <a:rPr lang="de-DE" i="1">
                                  <a:latin typeface="Cambria Math" panose="02040503050406030204" pitchFamily="18" charset="0"/>
                                </a:rPr>
                                <m:t>1</m:t>
                              </m:r>
                            </m:num>
                            <m:den>
                              <m:d>
                                <m:dPr>
                                  <m:ctrlPr>
                                    <a:rPr lang="de-DE" i="1">
                                      <a:latin typeface="Cambria Math" panose="02040503050406030204" pitchFamily="18" charset="0"/>
                                    </a:rPr>
                                  </m:ctrlPr>
                                </m:dPr>
                                <m:e>
                                  <m:r>
                                    <a:rPr lang="en-GB" i="1">
                                      <a:latin typeface="Cambria Math" panose="02040503050406030204" pitchFamily="18" charset="0"/>
                                    </a:rPr>
                                    <m:t>𝑛</m:t>
                                  </m:r>
                                  <m:r>
                                    <a:rPr lang="en-GB" i="1">
                                      <a:latin typeface="Cambria Math" panose="02040503050406030204" pitchFamily="18" charset="0"/>
                                    </a:rPr>
                                    <m:t>+1</m:t>
                                  </m:r>
                                </m:e>
                              </m:d>
                            </m:den>
                          </m:f>
                          <m:r>
                            <a:rPr lang="en-GB" i="1" smtClean="0">
                              <a:latin typeface="Cambria Math" panose="02040503050406030204" pitchFamily="18" charset="0"/>
                              <a:ea typeface="Cambria Math" panose="02040503050406030204" pitchFamily="18" charset="0"/>
                            </a:rPr>
                            <m:t>∙</m:t>
                          </m:r>
                          <m:f>
                            <m:fPr>
                              <m:ctrlPr>
                                <a:rPr lang="en-GB"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𝑛</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e>
                          </m:nary>
                        </m:e>
                      </m:d>
                      <m:r>
                        <a:rPr lang="de-DE"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𝑛</m:t>
                          </m:r>
                          <m:r>
                            <a:rPr lang="en-GB" i="1">
                              <a:latin typeface="Cambria Math" panose="02040503050406030204" pitchFamily="18" charset="0"/>
                            </a:rPr>
                            <m:t>+1</m:t>
                          </m:r>
                        </m:den>
                      </m:f>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𝑛</m:t>
                          </m:r>
                          <m:r>
                            <a:rPr lang="de-DE" i="1">
                              <a:latin typeface="Cambria Math" panose="02040503050406030204" pitchFamily="18" charset="0"/>
                            </a:rPr>
                            <m:t>+1</m:t>
                          </m:r>
                        </m:sub>
                      </m:sSub>
                    </m:oMath>
                  </m:oMathPara>
                </a14:m>
                <a:endParaRPr lang="de-DE" i="1" dirty="0">
                  <a:latin typeface="Cambria Math" panose="02040503050406030204" pitchFamily="18" charset="0"/>
                </a:endParaRPr>
              </a:p>
              <a:p>
                <a:pPr marL="533400" lvl="1" indent="0">
                  <a:lnSpc>
                    <a:spcPct val="120000"/>
                  </a:lnSpc>
                  <a:spcBef>
                    <a:spcPts val="0"/>
                  </a:spcBef>
                  <a:buNone/>
                </a:pPr>
                <a14:m>
                  <m:oMathPara xmlns:m="http://schemas.openxmlformats.org/officeDocument/2006/math">
                    <m:oMathParaPr>
                      <m:jc m:val="left"/>
                    </m:oMathParaPr>
                    <m:oMath xmlns:m="http://schemas.openxmlformats.org/officeDocument/2006/math">
                      <m:r>
                        <m:rPr>
                          <m:aln/>
                        </m:rPr>
                        <a:rPr lang="en-GB" b="0" i="1" smtClean="0">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𝑋</m:t>
                              </m:r>
                            </m:e>
                          </m:acc>
                        </m:e>
                        <m:sub>
                          <m:r>
                            <a:rPr lang="en-GB" i="1">
                              <a:latin typeface="Cambria Math" panose="02040503050406030204" pitchFamily="18" charset="0"/>
                            </a:rPr>
                            <m:t>𝑛</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𝑛</m:t>
                          </m:r>
                          <m:r>
                            <a:rPr lang="en-GB" b="0" i="1" smtClean="0">
                              <a:latin typeface="Cambria Math" panose="02040503050406030204" pitchFamily="18" charset="0"/>
                            </a:rPr>
                            <m:t>+1</m:t>
                          </m:r>
                        </m:den>
                      </m:f>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𝑛</m:t>
                              </m:r>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𝑋</m:t>
                                  </m:r>
                                </m:e>
                              </m:acc>
                            </m:e>
                            <m:sub>
                              <m:r>
                                <a:rPr lang="en-GB" i="1">
                                  <a:latin typeface="Cambria Math" panose="02040503050406030204" pitchFamily="18" charset="0"/>
                                </a:rPr>
                                <m:t>𝑛</m:t>
                              </m:r>
                            </m:sub>
                          </m:sSub>
                        </m:e>
                      </m:d>
                    </m:oMath>
                  </m:oMathPara>
                </a14:m>
                <a:endParaRPr lang="en-GB" dirty="0"/>
              </a:p>
            </p:txBody>
          </p:sp>
        </mc:Choice>
        <mc:Fallback xmlns="">
          <p:sp>
            <p:nvSpPr>
              <p:cNvPr id="3" name="Content Placeholder 2">
                <a:extLst>
                  <a:ext uri="{FF2B5EF4-FFF2-40B4-BE49-F238E27FC236}">
                    <a16:creationId xmlns:a16="http://schemas.microsoft.com/office/drawing/2014/main" id="{FFCCE989-D644-504C-B88E-9A6667562547}"/>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143" t="-3867" b="-1353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485533D-AAB1-204C-97FD-C5353D3E8CB7}"/>
                  </a:ext>
                </a:extLst>
              </p:cNvPr>
              <p:cNvSpPr txBox="1"/>
              <p:nvPr/>
            </p:nvSpPr>
            <p:spPr>
              <a:xfrm>
                <a:off x="119336" y="3079862"/>
                <a:ext cx="959502" cy="830997"/>
              </a:xfrm>
              <a:prstGeom prst="rect">
                <a:avLst/>
              </a:prstGeom>
              <a:noFill/>
            </p:spPr>
            <p:txBody>
              <a:bodyPr wrap="square" rtlCol="0">
                <a:spAutoFit/>
              </a:bodyPr>
              <a:lstStyle/>
              <a:p>
                <a:r>
                  <a:rPr lang="en-GB" sz="1600" dirty="0">
                    <a:solidFill>
                      <a:schemeClr val="accent1"/>
                    </a:solidFill>
                    <a:latin typeface="Helvetica" pitchFamily="2" charset="0"/>
                  </a:rPr>
                  <a:t>average of </a:t>
                </a:r>
                <a14:m>
                  <m:oMath xmlns:m="http://schemas.openxmlformats.org/officeDocument/2006/math">
                    <m:r>
                      <a:rPr lang="en-GB" sz="1600" i="1">
                        <a:solidFill>
                          <a:schemeClr val="accent1"/>
                        </a:solidFill>
                        <a:latin typeface="Cambria Math" panose="02040503050406030204" pitchFamily="18" charset="0"/>
                      </a:rPr>
                      <m:t>𝑛</m:t>
                    </m:r>
                    <m:r>
                      <a:rPr lang="en-GB" sz="1600" i="1">
                        <a:solidFill>
                          <a:schemeClr val="accent1"/>
                        </a:solidFill>
                        <a:latin typeface="Cambria Math" panose="02040503050406030204" pitchFamily="18" charset="0"/>
                      </a:rPr>
                      <m:t>+1</m:t>
                    </m:r>
                  </m:oMath>
                </a14:m>
                <a:r>
                  <a:rPr lang="en-GB" sz="1600" dirty="0">
                    <a:solidFill>
                      <a:schemeClr val="accent1"/>
                    </a:solidFill>
                    <a:latin typeface="Helvetica" pitchFamily="2" charset="0"/>
                  </a:rPr>
                  <a:t> samples</a:t>
                </a:r>
              </a:p>
            </p:txBody>
          </p:sp>
        </mc:Choice>
        <mc:Fallback xmlns="">
          <p:sp>
            <p:nvSpPr>
              <p:cNvPr id="5" name="TextBox 4">
                <a:extLst>
                  <a:ext uri="{FF2B5EF4-FFF2-40B4-BE49-F238E27FC236}">
                    <a16:creationId xmlns:a16="http://schemas.microsoft.com/office/drawing/2014/main" id="{6485533D-AAB1-204C-97FD-C5353D3E8CB7}"/>
                  </a:ext>
                </a:extLst>
              </p:cNvPr>
              <p:cNvSpPr txBox="1">
                <a:spLocks noRot="1" noChangeAspect="1" noMove="1" noResize="1" noEditPoints="1" noAdjustHandles="1" noChangeArrowheads="1" noChangeShapeType="1" noTextEdit="1"/>
              </p:cNvSpPr>
              <p:nvPr/>
            </p:nvSpPr>
            <p:spPr>
              <a:xfrm>
                <a:off x="119336" y="3079862"/>
                <a:ext cx="959502" cy="830997"/>
              </a:xfrm>
              <a:prstGeom prst="rect">
                <a:avLst/>
              </a:prstGeom>
              <a:blipFill>
                <a:blip r:embed="rId3"/>
                <a:stretch>
                  <a:fillRect l="-3947" t="-2985" r="-5263" b="-5970"/>
                </a:stretch>
              </a:blipFill>
            </p:spPr>
            <p:txBody>
              <a:bodyPr/>
              <a:lstStyle/>
              <a:p>
                <a:r>
                  <a:rPr lang="en-DE">
                    <a:noFill/>
                  </a:rPr>
                  <a:t> </a:t>
                </a:r>
              </a:p>
            </p:txBody>
          </p:sp>
        </mc:Fallback>
      </mc:AlternateContent>
      <p:sp>
        <p:nvSpPr>
          <p:cNvPr id="6" name="TextBox 5">
            <a:extLst>
              <a:ext uri="{FF2B5EF4-FFF2-40B4-BE49-F238E27FC236}">
                <a16:creationId xmlns:a16="http://schemas.microsoft.com/office/drawing/2014/main" id="{CD6B3BDA-7659-E544-9D66-24F4B8A20293}"/>
              </a:ext>
            </a:extLst>
          </p:cNvPr>
          <p:cNvSpPr txBox="1"/>
          <p:nvPr/>
        </p:nvSpPr>
        <p:spPr>
          <a:xfrm>
            <a:off x="1911734" y="6048189"/>
            <a:ext cx="1375954" cy="338554"/>
          </a:xfrm>
          <a:prstGeom prst="rect">
            <a:avLst/>
          </a:prstGeom>
          <a:noFill/>
        </p:spPr>
        <p:txBody>
          <a:bodyPr wrap="square" rtlCol="0">
            <a:spAutoFit/>
          </a:bodyPr>
          <a:lstStyle/>
          <a:p>
            <a:r>
              <a:rPr lang="en-GB" sz="1600" dirty="0">
                <a:solidFill>
                  <a:schemeClr val="accent1"/>
                </a:solidFill>
                <a:latin typeface="Helvetica" pitchFamily="2" charset="0"/>
              </a:rPr>
              <a:t>learning rate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6D1A064-968C-7141-B330-DBA2DDE915C9}"/>
                  </a:ext>
                </a:extLst>
              </p:cNvPr>
              <p:cNvSpPr txBox="1"/>
              <p:nvPr/>
            </p:nvSpPr>
            <p:spPr>
              <a:xfrm>
                <a:off x="3143672" y="5866109"/>
                <a:ext cx="1382238" cy="338554"/>
              </a:xfrm>
              <a:prstGeom prst="rect">
                <a:avLst/>
              </a:prstGeom>
              <a:noFill/>
            </p:spPr>
            <p:txBody>
              <a:bodyPr wrap="none" rtlCol="0">
                <a:spAutoFit/>
              </a:bodyPr>
              <a:lstStyle/>
              <a:p>
                <a:r>
                  <a:rPr lang="en-GB" sz="1600" dirty="0">
                    <a:solidFill>
                      <a:schemeClr val="accent1"/>
                    </a:solidFill>
                    <a:latin typeface="Helvetica" pitchFamily="2" charset="0"/>
                  </a:rPr>
                  <a:t>sample </a:t>
                </a:r>
                <a14:m>
                  <m:oMath xmlns:m="http://schemas.openxmlformats.org/officeDocument/2006/math">
                    <m:r>
                      <a:rPr lang="en-GB" sz="1600" i="1">
                        <a:solidFill>
                          <a:schemeClr val="accent1"/>
                        </a:solidFill>
                        <a:latin typeface="Cambria Math" panose="02040503050406030204" pitchFamily="18" charset="0"/>
                      </a:rPr>
                      <m:t>𝑛</m:t>
                    </m:r>
                    <m:r>
                      <a:rPr lang="en-GB" sz="1600" i="1">
                        <a:solidFill>
                          <a:schemeClr val="accent1"/>
                        </a:solidFill>
                        <a:latin typeface="Cambria Math" panose="02040503050406030204" pitchFamily="18" charset="0"/>
                      </a:rPr>
                      <m:t>+1</m:t>
                    </m:r>
                  </m:oMath>
                </a14:m>
                <a:endParaRPr lang="en-GB" sz="1600" dirty="0">
                  <a:solidFill>
                    <a:schemeClr val="accent1"/>
                  </a:solidFill>
                  <a:latin typeface="Helvetica" pitchFamily="2" charset="0"/>
                </a:endParaRPr>
              </a:p>
            </p:txBody>
          </p:sp>
        </mc:Choice>
        <mc:Fallback xmlns="">
          <p:sp>
            <p:nvSpPr>
              <p:cNvPr id="7" name="TextBox 6">
                <a:extLst>
                  <a:ext uri="{FF2B5EF4-FFF2-40B4-BE49-F238E27FC236}">
                    <a16:creationId xmlns:a16="http://schemas.microsoft.com/office/drawing/2014/main" id="{D6D1A064-968C-7141-B330-DBA2DDE915C9}"/>
                  </a:ext>
                </a:extLst>
              </p:cNvPr>
              <p:cNvSpPr txBox="1">
                <a:spLocks noRot="1" noChangeAspect="1" noMove="1" noResize="1" noEditPoints="1" noAdjustHandles="1" noChangeArrowheads="1" noChangeShapeType="1" noTextEdit="1"/>
              </p:cNvSpPr>
              <p:nvPr/>
            </p:nvSpPr>
            <p:spPr>
              <a:xfrm>
                <a:off x="3143672" y="5866109"/>
                <a:ext cx="1382238" cy="338554"/>
              </a:xfrm>
              <a:prstGeom prst="rect">
                <a:avLst/>
              </a:prstGeom>
              <a:blipFill>
                <a:blip r:embed="rId4"/>
                <a:stretch>
                  <a:fillRect l="-2727" t="-3571" b="-21429"/>
                </a:stretch>
              </a:blipFill>
            </p:spPr>
            <p:txBody>
              <a:bodyPr/>
              <a:lstStyle/>
              <a:p>
                <a:r>
                  <a:rPr lang="en-DE">
                    <a:noFill/>
                  </a:rPr>
                  <a:t> </a:t>
                </a:r>
              </a:p>
            </p:txBody>
          </p:sp>
        </mc:Fallback>
      </mc:AlternateContent>
      <p:cxnSp>
        <p:nvCxnSpPr>
          <p:cNvPr id="9" name="Straight Arrow Connector 8">
            <a:extLst>
              <a:ext uri="{FF2B5EF4-FFF2-40B4-BE49-F238E27FC236}">
                <a16:creationId xmlns:a16="http://schemas.microsoft.com/office/drawing/2014/main" id="{91DB6889-53DD-FA49-8455-76A6A6CC9B0E}"/>
              </a:ext>
            </a:extLst>
          </p:cNvPr>
          <p:cNvCxnSpPr>
            <a:cxnSpLocks/>
            <a:stCxn id="5" idx="0"/>
            <a:endCxn id="14" idx="2"/>
          </p:cNvCxnSpPr>
          <p:nvPr/>
        </p:nvCxnSpPr>
        <p:spPr>
          <a:xfrm flipV="1">
            <a:off x="599087" y="2829333"/>
            <a:ext cx="6412" cy="250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30C111E-8432-204C-8F1E-590070F4B746}"/>
              </a:ext>
            </a:extLst>
          </p:cNvPr>
          <p:cNvCxnSpPr>
            <a:cxnSpLocks/>
            <a:stCxn id="6" idx="0"/>
          </p:cNvCxnSpPr>
          <p:nvPr/>
        </p:nvCxnSpPr>
        <p:spPr>
          <a:xfrm flipH="1" flipV="1">
            <a:off x="2357939" y="5805264"/>
            <a:ext cx="241772" cy="242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8F0FEB9-C8BF-2344-B94E-74CF7D30D1AE}"/>
              </a:ext>
            </a:extLst>
          </p:cNvPr>
          <p:cNvCxnSpPr>
            <a:cxnSpLocks/>
            <a:stCxn id="7" idx="0"/>
          </p:cNvCxnSpPr>
          <p:nvPr/>
        </p:nvCxnSpPr>
        <p:spPr>
          <a:xfrm flipH="1" flipV="1">
            <a:off x="3246689" y="5661248"/>
            <a:ext cx="588102" cy="204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612DA18-5A2F-CB4C-81D8-7903C0F8E4E1}"/>
                  </a:ext>
                </a:extLst>
              </p:cNvPr>
              <p:cNvSpPr/>
              <p:nvPr/>
            </p:nvSpPr>
            <p:spPr>
              <a:xfrm>
                <a:off x="210519" y="2420888"/>
                <a:ext cx="789960" cy="4084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i="1">
                              <a:latin typeface="Cambria Math" panose="02040503050406030204" pitchFamily="18" charset="0"/>
                            </a:rPr>
                          </m:ctrlPr>
                        </m:sSubPr>
                        <m:e>
                          <m:acc>
                            <m:accPr>
                              <m:chr m:val="̂"/>
                              <m:ctrlPr>
                                <a:rPr lang="en-GB" sz="2000" i="1">
                                  <a:latin typeface="Cambria Math" panose="02040503050406030204" pitchFamily="18" charset="0"/>
                                </a:rPr>
                              </m:ctrlPr>
                            </m:accPr>
                            <m:e>
                              <m:r>
                                <a:rPr lang="en-GB" sz="2000" i="1">
                                  <a:latin typeface="Cambria Math" panose="02040503050406030204" pitchFamily="18" charset="0"/>
                                </a:rPr>
                                <m:t>𝑋</m:t>
                              </m:r>
                            </m:e>
                          </m:acc>
                        </m:e>
                        <m:sub>
                          <m:r>
                            <a:rPr lang="en-GB" sz="2000" i="1">
                              <a:latin typeface="Cambria Math" panose="02040503050406030204" pitchFamily="18" charset="0"/>
                            </a:rPr>
                            <m:t>𝑛</m:t>
                          </m:r>
                          <m:r>
                            <a:rPr lang="en-GB" sz="2000" i="1">
                              <a:latin typeface="Cambria Math" panose="02040503050406030204" pitchFamily="18" charset="0"/>
                            </a:rPr>
                            <m:t>+1</m:t>
                          </m:r>
                        </m:sub>
                      </m:sSub>
                    </m:oMath>
                  </m:oMathPara>
                </a14:m>
                <a:endParaRPr lang="en-GB" sz="2000" dirty="0">
                  <a:latin typeface="Helvetica" pitchFamily="2" charset="0"/>
                </a:endParaRPr>
              </a:p>
            </p:txBody>
          </p:sp>
        </mc:Choice>
        <mc:Fallback xmlns="">
          <p:sp>
            <p:nvSpPr>
              <p:cNvPr id="14" name="Rectangle 13">
                <a:extLst>
                  <a:ext uri="{FF2B5EF4-FFF2-40B4-BE49-F238E27FC236}">
                    <a16:creationId xmlns:a16="http://schemas.microsoft.com/office/drawing/2014/main" id="{E612DA18-5A2F-CB4C-81D8-7903C0F8E4E1}"/>
                  </a:ext>
                </a:extLst>
              </p:cNvPr>
              <p:cNvSpPr>
                <a:spLocks noRot="1" noChangeAspect="1" noMove="1" noResize="1" noEditPoints="1" noAdjustHandles="1" noChangeArrowheads="1" noChangeShapeType="1" noTextEdit="1"/>
              </p:cNvSpPr>
              <p:nvPr/>
            </p:nvSpPr>
            <p:spPr>
              <a:xfrm>
                <a:off x="210519" y="2420888"/>
                <a:ext cx="789960" cy="408445"/>
              </a:xfrm>
              <a:prstGeom prst="rect">
                <a:avLst/>
              </a:prstGeom>
              <a:blipFill>
                <a:blip r:embed="rId5"/>
                <a:stretch>
                  <a:fillRect t="-303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9C11D8E-D1A3-7F47-8D86-39833B15C93E}"/>
                  </a:ext>
                </a:extLst>
              </p:cNvPr>
              <p:cNvSpPr/>
              <p:nvPr/>
            </p:nvSpPr>
            <p:spPr>
              <a:xfrm>
                <a:off x="2711624" y="2208211"/>
                <a:ext cx="3472678" cy="93262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sz="2000" i="1">
                          <a:latin typeface="Cambria Math" panose="02040503050406030204" pitchFamily="18" charset="0"/>
                        </a:rPr>
                        <m:t>=</m:t>
                      </m:r>
                      <m:d>
                        <m:dPr>
                          <m:ctrlPr>
                            <a:rPr lang="de-DE" sz="2000" i="1">
                              <a:latin typeface="Cambria Math" panose="02040503050406030204" pitchFamily="18" charset="0"/>
                            </a:rPr>
                          </m:ctrlPr>
                        </m:dPr>
                        <m:e>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r>
                                <a:rPr lang="en-GB" sz="2000" i="1">
                                  <a:latin typeface="Cambria Math" panose="02040503050406030204" pitchFamily="18" charset="0"/>
                                </a:rPr>
                                <m:t>+1</m:t>
                              </m:r>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r>
                        <a:rPr lang="de-DE"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r>
                            <a:rPr lang="en-GB" sz="2000" i="1">
                              <a:latin typeface="Cambria Math" panose="02040503050406030204" pitchFamily="18" charset="0"/>
                            </a:rPr>
                            <m:t>+1</m:t>
                          </m:r>
                        </m:den>
                      </m:f>
                      <m:sSub>
                        <m:sSubPr>
                          <m:ctrlPr>
                            <a:rPr lang="de-DE" sz="2000" i="1">
                              <a:latin typeface="Cambria Math" panose="02040503050406030204" pitchFamily="18" charset="0"/>
                            </a:rPr>
                          </m:ctrlPr>
                        </m:sSubPr>
                        <m:e>
                          <m:r>
                            <a:rPr lang="de-DE" sz="2000" i="1">
                              <a:latin typeface="Cambria Math" panose="02040503050406030204" pitchFamily="18" charset="0"/>
                            </a:rPr>
                            <m:t>𝑥</m:t>
                          </m:r>
                        </m:e>
                        <m:sub>
                          <m:r>
                            <a:rPr lang="de-DE" sz="2000" i="1">
                              <a:latin typeface="Cambria Math" panose="02040503050406030204" pitchFamily="18" charset="0"/>
                            </a:rPr>
                            <m:t>𝑛</m:t>
                          </m:r>
                          <m:r>
                            <a:rPr lang="de-DE" sz="2000" i="1">
                              <a:latin typeface="Cambria Math" panose="02040503050406030204" pitchFamily="18" charset="0"/>
                            </a:rPr>
                            <m:t>+1</m:t>
                          </m:r>
                        </m:sub>
                      </m:sSub>
                    </m:oMath>
                  </m:oMathPara>
                </a14:m>
                <a:endParaRPr lang="en-GB" sz="2000" dirty="0">
                  <a:latin typeface="Helvetica" pitchFamily="2" charset="0"/>
                </a:endParaRPr>
              </a:p>
            </p:txBody>
          </p:sp>
        </mc:Choice>
        <mc:Fallback xmlns="">
          <p:sp>
            <p:nvSpPr>
              <p:cNvPr id="8" name="Rectangle 7">
                <a:extLst>
                  <a:ext uri="{FF2B5EF4-FFF2-40B4-BE49-F238E27FC236}">
                    <a16:creationId xmlns:a16="http://schemas.microsoft.com/office/drawing/2014/main" id="{A9C11D8E-D1A3-7F47-8D86-39833B15C93E}"/>
                  </a:ext>
                </a:extLst>
              </p:cNvPr>
              <p:cNvSpPr>
                <a:spLocks noRot="1" noChangeAspect="1" noMove="1" noResize="1" noEditPoints="1" noAdjustHandles="1" noChangeArrowheads="1" noChangeShapeType="1" noTextEdit="1"/>
              </p:cNvSpPr>
              <p:nvPr/>
            </p:nvSpPr>
            <p:spPr>
              <a:xfrm>
                <a:off x="2711624" y="2208211"/>
                <a:ext cx="3472678" cy="932628"/>
              </a:xfrm>
              <a:prstGeom prst="rect">
                <a:avLst/>
              </a:prstGeom>
              <a:blipFill>
                <a:blip r:embed="rId6"/>
                <a:stretch>
                  <a:fillRect t="-101333" b="-15466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405FFF7-59C9-514E-9070-87529FA34FF6}"/>
                  </a:ext>
                </a:extLst>
              </p:cNvPr>
              <p:cNvSpPr/>
              <p:nvPr/>
            </p:nvSpPr>
            <p:spPr>
              <a:xfrm>
                <a:off x="6111919" y="2208340"/>
                <a:ext cx="3889719" cy="932628"/>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de-DE" sz="2000" i="1">
                          <a:latin typeface="Cambria Math" panose="02040503050406030204" pitchFamily="18" charset="0"/>
                        </a:rPr>
                        <m:t>=</m:t>
                      </m:r>
                      <m:d>
                        <m:dPr>
                          <m:ctrlPr>
                            <a:rPr lang="de-DE" sz="2000" i="1">
                              <a:latin typeface="Cambria Math" panose="02040503050406030204" pitchFamily="18" charset="0"/>
                            </a:rPr>
                          </m:ctrlPr>
                        </m:dPr>
                        <m:e>
                          <m:f>
                            <m:fPr>
                              <m:ctrlPr>
                                <a:rPr lang="en-GB" sz="2000" i="1">
                                  <a:latin typeface="Cambria Math" panose="02040503050406030204" pitchFamily="18" charset="0"/>
                                </a:rPr>
                              </m:ctrlPr>
                            </m:fPr>
                            <m:num>
                              <m:r>
                                <a:rPr lang="de-DE" sz="2000" i="1">
                                  <a:latin typeface="Cambria Math" panose="02040503050406030204" pitchFamily="18" charset="0"/>
                                </a:rPr>
                                <m:t>𝑛</m:t>
                              </m:r>
                            </m:num>
                            <m:den>
                              <m:r>
                                <a:rPr lang="de-DE" sz="2000" i="1">
                                  <a:latin typeface="Cambria Math" panose="02040503050406030204" pitchFamily="18" charset="0"/>
                                </a:rPr>
                                <m:t>𝑛</m:t>
                              </m:r>
                              <m:r>
                                <a:rPr lang="de-DE" sz="2000" i="1">
                                  <a:latin typeface="Cambria Math" panose="02040503050406030204" pitchFamily="18" charset="0"/>
                                </a:rPr>
                                <m:t>(</m:t>
                              </m:r>
                              <m:r>
                                <a:rPr lang="en-GB" sz="2000" i="1">
                                  <a:latin typeface="Cambria Math" panose="02040503050406030204" pitchFamily="18" charset="0"/>
                                </a:rPr>
                                <m:t>𝑛</m:t>
                              </m:r>
                              <m:r>
                                <a:rPr lang="en-GB" sz="2000" i="1">
                                  <a:latin typeface="Cambria Math" panose="02040503050406030204" pitchFamily="18" charset="0"/>
                                </a:rPr>
                                <m:t>+1)</m:t>
                              </m:r>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r>
                        <a:rPr lang="de-DE"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r>
                            <a:rPr lang="en-GB" sz="2000" i="1">
                              <a:latin typeface="Cambria Math" panose="02040503050406030204" pitchFamily="18" charset="0"/>
                            </a:rPr>
                            <m:t>+1</m:t>
                          </m:r>
                        </m:den>
                      </m:f>
                      <m:sSub>
                        <m:sSubPr>
                          <m:ctrlPr>
                            <a:rPr lang="de-DE" sz="2000" i="1">
                              <a:latin typeface="Cambria Math" panose="02040503050406030204" pitchFamily="18" charset="0"/>
                            </a:rPr>
                          </m:ctrlPr>
                        </m:sSubPr>
                        <m:e>
                          <m:r>
                            <a:rPr lang="de-DE" sz="2000" i="1">
                              <a:latin typeface="Cambria Math" panose="02040503050406030204" pitchFamily="18" charset="0"/>
                            </a:rPr>
                            <m:t>𝑥</m:t>
                          </m:r>
                        </m:e>
                        <m:sub>
                          <m:r>
                            <a:rPr lang="de-DE" sz="2000" i="1">
                              <a:latin typeface="Cambria Math" panose="02040503050406030204" pitchFamily="18" charset="0"/>
                            </a:rPr>
                            <m:t>𝑛</m:t>
                          </m:r>
                          <m:r>
                            <a:rPr lang="de-DE" sz="2000" i="1">
                              <a:latin typeface="Cambria Math" panose="02040503050406030204" pitchFamily="18" charset="0"/>
                            </a:rPr>
                            <m:t>+1</m:t>
                          </m:r>
                        </m:sub>
                      </m:sSub>
                    </m:oMath>
                  </m:oMathPara>
                </a14:m>
                <a:endParaRPr lang="en-GB" sz="2000" dirty="0">
                  <a:latin typeface="Helvetica" pitchFamily="2" charset="0"/>
                </a:endParaRPr>
              </a:p>
            </p:txBody>
          </p:sp>
        </mc:Choice>
        <mc:Fallback xmlns="">
          <p:sp>
            <p:nvSpPr>
              <p:cNvPr id="10" name="Rectangle 9">
                <a:extLst>
                  <a:ext uri="{FF2B5EF4-FFF2-40B4-BE49-F238E27FC236}">
                    <a16:creationId xmlns:a16="http://schemas.microsoft.com/office/drawing/2014/main" id="{1405FFF7-59C9-514E-9070-87529FA34FF6}"/>
                  </a:ext>
                </a:extLst>
              </p:cNvPr>
              <p:cNvSpPr>
                <a:spLocks noRot="1" noChangeAspect="1" noMove="1" noResize="1" noEditPoints="1" noAdjustHandles="1" noChangeArrowheads="1" noChangeShapeType="1" noTextEdit="1"/>
              </p:cNvSpPr>
              <p:nvPr/>
            </p:nvSpPr>
            <p:spPr>
              <a:xfrm>
                <a:off x="6111919" y="2208340"/>
                <a:ext cx="3889719" cy="932628"/>
              </a:xfrm>
              <a:prstGeom prst="rect">
                <a:avLst/>
              </a:prstGeom>
              <a:blipFill>
                <a:blip r:embed="rId7"/>
                <a:stretch>
                  <a:fillRect t="-101333" b="-15466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AEC4741-C5A7-0B4D-9A39-5CDF4EE5D583}"/>
                  </a:ext>
                </a:extLst>
              </p:cNvPr>
              <p:cNvSpPr/>
              <p:nvPr/>
            </p:nvSpPr>
            <p:spPr>
              <a:xfrm>
                <a:off x="4861967" y="3216452"/>
                <a:ext cx="6058569" cy="93262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sz="2000" i="1">
                          <a:latin typeface="Cambria Math" panose="02040503050406030204" pitchFamily="18" charset="0"/>
                        </a:rPr>
                        <m:t>=</m:t>
                      </m:r>
                      <m:d>
                        <m:dPr>
                          <m:ctrlPr>
                            <a:rPr lang="de-DE" sz="2000" i="1">
                              <a:latin typeface="Cambria Math" panose="02040503050406030204" pitchFamily="18" charset="0"/>
                            </a:rPr>
                          </m:ctrlPr>
                        </m:dPr>
                        <m:e>
                          <m:f>
                            <m:fPr>
                              <m:ctrlPr>
                                <a:rPr lang="en-GB" sz="2000" i="1">
                                  <a:latin typeface="Cambria Math" panose="02040503050406030204" pitchFamily="18" charset="0"/>
                                </a:rPr>
                              </m:ctrlPr>
                            </m:fPr>
                            <m:num>
                              <m:r>
                                <a:rPr lang="de-DE" sz="2000" i="1">
                                  <a:latin typeface="Cambria Math" panose="02040503050406030204" pitchFamily="18" charset="0"/>
                                </a:rPr>
                                <m:t>𝑛</m:t>
                              </m:r>
                              <m:r>
                                <a:rPr lang="de-DE" sz="2000" i="1">
                                  <a:latin typeface="Cambria Math" panose="02040503050406030204" pitchFamily="18" charset="0"/>
                                </a:rPr>
                                <m:t>+1</m:t>
                              </m:r>
                            </m:num>
                            <m:den>
                              <m:r>
                                <a:rPr lang="de-DE" sz="2000" i="1">
                                  <a:latin typeface="Cambria Math" panose="02040503050406030204" pitchFamily="18" charset="0"/>
                                </a:rPr>
                                <m:t>𝑛</m:t>
                              </m:r>
                              <m:r>
                                <a:rPr lang="de-DE" sz="2000" i="1">
                                  <a:latin typeface="Cambria Math" panose="02040503050406030204" pitchFamily="18" charset="0"/>
                                </a:rPr>
                                <m:t>(</m:t>
                              </m:r>
                              <m:r>
                                <a:rPr lang="en-GB" sz="2000" i="1">
                                  <a:latin typeface="Cambria Math" panose="02040503050406030204" pitchFamily="18" charset="0"/>
                                </a:rPr>
                                <m:t>𝑛</m:t>
                              </m:r>
                              <m:r>
                                <a:rPr lang="en-GB" sz="2000" i="1">
                                  <a:latin typeface="Cambria Math" panose="02040503050406030204" pitchFamily="18" charset="0"/>
                                </a:rPr>
                                <m:t>+1)</m:t>
                              </m:r>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r>
                        <a:rPr lang="de-DE" sz="2000" i="1">
                          <a:latin typeface="Cambria Math" panose="02040503050406030204" pitchFamily="18" charset="0"/>
                        </a:rPr>
                        <m:t>−</m:t>
                      </m:r>
                      <m:d>
                        <m:dPr>
                          <m:ctrlPr>
                            <a:rPr lang="de-DE" sz="2000" i="1">
                              <a:latin typeface="Cambria Math" panose="02040503050406030204" pitchFamily="18" charset="0"/>
                            </a:rPr>
                          </m:ctrlPr>
                        </m:dPr>
                        <m:e>
                          <m:f>
                            <m:fPr>
                              <m:ctrlPr>
                                <a:rPr lang="en-GB" sz="2000" i="1">
                                  <a:latin typeface="Cambria Math" panose="02040503050406030204" pitchFamily="18" charset="0"/>
                                </a:rPr>
                              </m:ctrlPr>
                            </m:fPr>
                            <m:num>
                              <m:r>
                                <a:rPr lang="de-DE" sz="2000" i="1">
                                  <a:latin typeface="Cambria Math" panose="02040503050406030204" pitchFamily="18" charset="0"/>
                                </a:rPr>
                                <m:t>1</m:t>
                              </m:r>
                            </m:num>
                            <m:den>
                              <m:r>
                                <a:rPr lang="de-DE" sz="2000" i="1">
                                  <a:latin typeface="Cambria Math" panose="02040503050406030204" pitchFamily="18" charset="0"/>
                                </a:rPr>
                                <m:t>𝑛</m:t>
                              </m:r>
                              <m:d>
                                <m:dPr>
                                  <m:ctrlPr>
                                    <a:rPr lang="de-DE" sz="2000" i="1">
                                      <a:latin typeface="Cambria Math" panose="02040503050406030204" pitchFamily="18" charset="0"/>
                                    </a:rPr>
                                  </m:ctrlPr>
                                </m:dPr>
                                <m:e>
                                  <m:r>
                                    <a:rPr lang="en-GB" sz="2000" i="1">
                                      <a:latin typeface="Cambria Math" panose="02040503050406030204" pitchFamily="18" charset="0"/>
                                    </a:rPr>
                                    <m:t>𝑛</m:t>
                                  </m:r>
                                  <m:r>
                                    <a:rPr lang="en-GB" sz="2000" i="1">
                                      <a:latin typeface="Cambria Math" panose="02040503050406030204" pitchFamily="18" charset="0"/>
                                    </a:rPr>
                                    <m:t>+1</m:t>
                                  </m:r>
                                </m:e>
                              </m:d>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r>
                        <a:rPr lang="de-DE"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r>
                            <a:rPr lang="en-GB" sz="2000" i="1">
                              <a:latin typeface="Cambria Math" panose="02040503050406030204" pitchFamily="18" charset="0"/>
                            </a:rPr>
                            <m:t>+1</m:t>
                          </m:r>
                        </m:den>
                      </m:f>
                      <m:sSub>
                        <m:sSubPr>
                          <m:ctrlPr>
                            <a:rPr lang="de-DE" sz="2000" i="1">
                              <a:latin typeface="Cambria Math" panose="02040503050406030204" pitchFamily="18" charset="0"/>
                            </a:rPr>
                          </m:ctrlPr>
                        </m:sSubPr>
                        <m:e>
                          <m:r>
                            <a:rPr lang="de-DE" sz="2000" i="1">
                              <a:latin typeface="Cambria Math" panose="02040503050406030204" pitchFamily="18" charset="0"/>
                            </a:rPr>
                            <m:t>𝑥</m:t>
                          </m:r>
                        </m:e>
                        <m:sub>
                          <m:r>
                            <a:rPr lang="de-DE" sz="2000" i="1">
                              <a:latin typeface="Cambria Math" panose="02040503050406030204" pitchFamily="18" charset="0"/>
                            </a:rPr>
                            <m:t>𝑛</m:t>
                          </m:r>
                          <m:r>
                            <a:rPr lang="de-DE" sz="2000" i="1">
                              <a:latin typeface="Cambria Math" panose="02040503050406030204" pitchFamily="18" charset="0"/>
                            </a:rPr>
                            <m:t>+1</m:t>
                          </m:r>
                        </m:sub>
                      </m:sSub>
                    </m:oMath>
                  </m:oMathPara>
                </a14:m>
                <a:endParaRPr lang="en-GB" sz="2000" dirty="0">
                  <a:latin typeface="Helvetica" pitchFamily="2" charset="0"/>
                </a:endParaRPr>
              </a:p>
            </p:txBody>
          </p:sp>
        </mc:Choice>
        <mc:Fallback xmlns="">
          <p:sp>
            <p:nvSpPr>
              <p:cNvPr id="11" name="Rectangle 10">
                <a:extLst>
                  <a:ext uri="{FF2B5EF4-FFF2-40B4-BE49-F238E27FC236}">
                    <a16:creationId xmlns:a16="http://schemas.microsoft.com/office/drawing/2014/main" id="{8AEC4741-C5A7-0B4D-9A39-5CDF4EE5D583}"/>
                  </a:ext>
                </a:extLst>
              </p:cNvPr>
              <p:cNvSpPr>
                <a:spLocks noRot="1" noChangeAspect="1" noMove="1" noResize="1" noEditPoints="1" noAdjustHandles="1" noChangeArrowheads="1" noChangeShapeType="1" noTextEdit="1"/>
              </p:cNvSpPr>
              <p:nvPr/>
            </p:nvSpPr>
            <p:spPr>
              <a:xfrm>
                <a:off x="4861967" y="3216452"/>
                <a:ext cx="6058569" cy="932628"/>
              </a:xfrm>
              <a:prstGeom prst="rect">
                <a:avLst/>
              </a:prstGeom>
              <a:blipFill>
                <a:blip r:embed="rId8"/>
                <a:stretch>
                  <a:fillRect t="-104054" b="-15810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B67E468-BA66-1E47-9F05-997D5F22B55B}"/>
                  </a:ext>
                </a:extLst>
              </p:cNvPr>
              <p:cNvSpPr/>
              <p:nvPr/>
            </p:nvSpPr>
            <p:spPr>
              <a:xfrm>
                <a:off x="6358324" y="4224564"/>
                <a:ext cx="4490204" cy="932628"/>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GB" sz="2000" i="1">
                          <a:latin typeface="Cambria Math" panose="02040503050406030204" pitchFamily="18" charset="0"/>
                        </a:rPr>
                        <m:t>=</m:t>
                      </m:r>
                      <m:d>
                        <m:dPr>
                          <m:ctrlPr>
                            <a:rPr lang="de-DE" sz="2000" i="1">
                              <a:latin typeface="Cambria Math" panose="02040503050406030204" pitchFamily="18" charset="0"/>
                            </a:rPr>
                          </m:ctrlPr>
                        </m:dPr>
                        <m:e>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r>
                        <a:rPr lang="en-GB"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r>
                            <a:rPr lang="en-GB" sz="2000" i="1">
                              <a:latin typeface="Cambria Math" panose="02040503050406030204" pitchFamily="18" charset="0"/>
                            </a:rPr>
                            <m:t>+1</m:t>
                          </m:r>
                        </m:den>
                      </m:f>
                      <m:d>
                        <m:dPr>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𝑛</m:t>
                              </m:r>
                              <m:r>
                                <a:rPr lang="en-GB" sz="2000" i="1">
                                  <a:latin typeface="Cambria Math" panose="02040503050406030204" pitchFamily="18" charset="0"/>
                                </a:rPr>
                                <m:t>+1</m:t>
                              </m:r>
                            </m:sub>
                          </m:sSub>
                          <m:r>
                            <a:rPr lang="en-GB" sz="2000" i="1">
                              <a:latin typeface="Cambria Math" panose="02040503050406030204" pitchFamily="18" charset="0"/>
                            </a:rPr>
                            <m:t>−</m:t>
                          </m:r>
                          <m:f>
                            <m:fPr>
                              <m:ctrlPr>
                                <a:rPr lang="en-GB" sz="2000" i="1">
                                  <a:latin typeface="Cambria Math" panose="02040503050406030204" pitchFamily="18" charset="0"/>
                                </a:rPr>
                              </m:ctrlPr>
                            </m:fPr>
                            <m:num>
                              <m:r>
                                <a:rPr lang="en-GB" sz="2000" i="1">
                                  <a:latin typeface="Cambria Math" panose="02040503050406030204" pitchFamily="18" charset="0"/>
                                </a:rPr>
                                <m:t>1</m:t>
                              </m:r>
                            </m:num>
                            <m:den>
                              <m:r>
                                <a:rPr lang="en-GB" sz="2000" i="1">
                                  <a:latin typeface="Cambria Math" panose="02040503050406030204" pitchFamily="18" charset="0"/>
                                </a:rPr>
                                <m:t>𝑛</m:t>
                              </m:r>
                            </m:den>
                          </m:f>
                          <m:nary>
                            <m:naryPr>
                              <m:chr m:val="∑"/>
                              <m:ctrlPr>
                                <a:rPr lang="en-GB" sz="2000" i="1">
                                  <a:latin typeface="Cambria Math" panose="02040503050406030204" pitchFamily="18" charset="0"/>
                                </a:rPr>
                              </m:ctrlPr>
                            </m:naryPr>
                            <m:sub>
                              <m:r>
                                <m:rPr>
                                  <m:brk m:alnAt="23"/>
                                </m:rPr>
                                <a:rPr lang="en-GB" sz="2000" i="1">
                                  <a:latin typeface="Cambria Math" panose="02040503050406030204" pitchFamily="18" charset="0"/>
                                </a:rPr>
                                <m:t>𝑖</m:t>
                              </m:r>
                              <m:r>
                                <a:rPr lang="en-GB" sz="2000" i="1">
                                  <a:latin typeface="Cambria Math" panose="02040503050406030204" pitchFamily="18" charset="0"/>
                                </a:rPr>
                                <m:t>=1</m:t>
                              </m:r>
                            </m:sub>
                            <m:sup>
                              <m:r>
                                <a:rPr lang="en-GB" sz="2000" i="1">
                                  <a:latin typeface="Cambria Math" panose="02040503050406030204" pitchFamily="18" charset="0"/>
                                </a:rPr>
                                <m:t>𝑛</m:t>
                              </m:r>
                            </m:sup>
                            <m:e>
                              <m:sSub>
                                <m:sSubPr>
                                  <m:ctrlPr>
                                    <a:rPr lang="en-GB" sz="2000" i="1">
                                      <a:latin typeface="Cambria Math" panose="02040503050406030204" pitchFamily="18" charset="0"/>
                                    </a:rPr>
                                  </m:ctrlPr>
                                </m:sSubPr>
                                <m:e>
                                  <m:r>
                                    <a:rPr lang="en-GB" sz="2000" i="1">
                                      <a:latin typeface="Cambria Math" panose="02040503050406030204" pitchFamily="18" charset="0"/>
                                    </a:rPr>
                                    <m:t>𝑥</m:t>
                                  </m:r>
                                </m:e>
                                <m:sub>
                                  <m:r>
                                    <a:rPr lang="en-GB" sz="2000" i="1">
                                      <a:latin typeface="Cambria Math" panose="02040503050406030204" pitchFamily="18" charset="0"/>
                                    </a:rPr>
                                    <m:t>𝑖</m:t>
                                  </m:r>
                                </m:sub>
                              </m:sSub>
                            </m:e>
                          </m:nary>
                        </m:e>
                      </m:d>
                    </m:oMath>
                  </m:oMathPara>
                </a14:m>
                <a:endParaRPr lang="en-GB" sz="2000" dirty="0">
                  <a:latin typeface="Helvetica" pitchFamily="2" charset="0"/>
                </a:endParaRPr>
              </a:p>
            </p:txBody>
          </p:sp>
        </mc:Choice>
        <mc:Fallback xmlns="">
          <p:sp>
            <p:nvSpPr>
              <p:cNvPr id="12" name="Rectangle 11">
                <a:extLst>
                  <a:ext uri="{FF2B5EF4-FFF2-40B4-BE49-F238E27FC236}">
                    <a16:creationId xmlns:a16="http://schemas.microsoft.com/office/drawing/2014/main" id="{BB67E468-BA66-1E47-9F05-997D5F22B55B}"/>
                  </a:ext>
                </a:extLst>
              </p:cNvPr>
              <p:cNvSpPr>
                <a:spLocks noRot="1" noChangeAspect="1" noMove="1" noResize="1" noEditPoints="1" noAdjustHandles="1" noChangeArrowheads="1" noChangeShapeType="1" noTextEdit="1"/>
              </p:cNvSpPr>
              <p:nvPr/>
            </p:nvSpPr>
            <p:spPr>
              <a:xfrm>
                <a:off x="6358324" y="4224564"/>
                <a:ext cx="4490204" cy="932628"/>
              </a:xfrm>
              <a:prstGeom prst="rect">
                <a:avLst/>
              </a:prstGeom>
              <a:blipFill>
                <a:blip r:embed="rId9"/>
                <a:stretch>
                  <a:fillRect l="-5915" t="-102667" r="-563" b="-154667"/>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1E59BA0-0F2B-079B-3105-524AAE9F5B89}"/>
                  </a:ext>
                </a:extLst>
              </p:cNvPr>
              <p:cNvSpPr txBox="1"/>
              <p:nvPr/>
            </p:nvSpPr>
            <p:spPr>
              <a:xfrm>
                <a:off x="4898169" y="5480526"/>
                <a:ext cx="5174547"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latin typeface="Helvetica" pitchFamily="2" charset="0"/>
                  </a:rPr>
                  <a:t>Given a new sample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𝑛</m:t>
                        </m:r>
                        <m:r>
                          <a:rPr lang="en-GB" b="0" i="1" smtClean="0">
                            <a:latin typeface="Cambria Math" panose="02040503050406030204" pitchFamily="18" charset="0"/>
                          </a:rPr>
                          <m:t>+1</m:t>
                        </m:r>
                      </m:sub>
                    </m:sSub>
                  </m:oMath>
                </a14:m>
                <a:r>
                  <a:rPr lang="en-GB" dirty="0">
                    <a:latin typeface="Helvetica" pitchFamily="2" charset="0"/>
                  </a:rPr>
                  <a:t>, the new mean is the old estimate (for </a:t>
                </a:r>
                <a14:m>
                  <m:oMath xmlns:m="http://schemas.openxmlformats.org/officeDocument/2006/math">
                    <m:r>
                      <a:rPr lang="en-GB" b="0" i="1" smtClean="0">
                        <a:latin typeface="Cambria Math" panose="02040503050406030204" pitchFamily="18" charset="0"/>
                      </a:rPr>
                      <m:t>𝑛</m:t>
                    </m:r>
                  </m:oMath>
                </a14:m>
                <a:r>
                  <a:rPr lang="en-GB" dirty="0">
                    <a:latin typeface="Helvetica" pitchFamily="2" charset="0"/>
                  </a:rPr>
                  <a:t> samples) plus the weighted difference between the new sample and old estimate</a:t>
                </a:r>
              </a:p>
            </p:txBody>
          </p:sp>
        </mc:Choice>
        <mc:Fallback xmlns="">
          <p:sp>
            <p:nvSpPr>
              <p:cNvPr id="21" name="TextBox 20">
                <a:extLst>
                  <a:ext uri="{FF2B5EF4-FFF2-40B4-BE49-F238E27FC236}">
                    <a16:creationId xmlns:a16="http://schemas.microsoft.com/office/drawing/2014/main" id="{B1E59BA0-0F2B-079B-3105-524AAE9F5B89}"/>
                  </a:ext>
                </a:extLst>
              </p:cNvPr>
              <p:cNvSpPr txBox="1">
                <a:spLocks noRot="1" noChangeAspect="1" noMove="1" noResize="1" noEditPoints="1" noAdjustHandles="1" noChangeArrowheads="1" noChangeShapeType="1" noTextEdit="1"/>
              </p:cNvSpPr>
              <p:nvPr/>
            </p:nvSpPr>
            <p:spPr>
              <a:xfrm>
                <a:off x="4898169" y="5480526"/>
                <a:ext cx="5174547" cy="1200329"/>
              </a:xfrm>
              <a:prstGeom prst="rect">
                <a:avLst/>
              </a:prstGeom>
              <a:blipFill>
                <a:blip r:embed="rId10"/>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53703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P spid="8" grpId="0"/>
      <p:bldP spid="10" grpId="0"/>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8A5A-4615-3242-81C8-5EAD13037B75}"/>
              </a:ext>
            </a:extLst>
          </p:cNvPr>
          <p:cNvSpPr>
            <a:spLocks noGrp="1"/>
          </p:cNvSpPr>
          <p:nvPr>
            <p:ph type="title"/>
          </p:nvPr>
        </p:nvSpPr>
        <p:spPr/>
        <p:txBody>
          <a:bodyPr/>
          <a:lstStyle/>
          <a:p>
            <a:r>
              <a:rPr lang="en-GB" dirty="0"/>
              <a:t>TD Update</a:t>
            </a:r>
          </a:p>
        </p:txBody>
      </p:sp>
      <p:sp>
        <p:nvSpPr>
          <p:cNvPr id="8" name="Footer Placeholder 7">
            <a:extLst>
              <a:ext uri="{FF2B5EF4-FFF2-40B4-BE49-F238E27FC236}">
                <a16:creationId xmlns:a16="http://schemas.microsoft.com/office/drawing/2014/main" id="{A22CEBCA-51CF-7E7A-3AF4-53583ADBF246}"/>
              </a:ext>
            </a:extLst>
          </p:cNvPr>
          <p:cNvSpPr>
            <a:spLocks noGrp="1"/>
          </p:cNvSpPr>
          <p:nvPr>
            <p:ph type="ftr" sz="quarter" idx="10"/>
          </p:nvPr>
        </p:nvSpPr>
        <p:spPr/>
        <p:txBody>
          <a:bodyPr/>
          <a:lstStyle/>
          <a:p>
            <a:r>
              <a:rPr lang="en-GB"/>
              <a:t>Marcel Gehrke</a:t>
            </a:r>
          </a:p>
        </p:txBody>
      </p:sp>
      <p:sp>
        <p:nvSpPr>
          <p:cNvPr id="9" name="Slide Number Placeholder 8">
            <a:extLst>
              <a:ext uri="{FF2B5EF4-FFF2-40B4-BE49-F238E27FC236}">
                <a16:creationId xmlns:a16="http://schemas.microsoft.com/office/drawing/2014/main" id="{D58CAB17-D4FA-E7A1-111E-137823F22613}"/>
              </a:ext>
            </a:extLst>
          </p:cNvPr>
          <p:cNvSpPr>
            <a:spLocks noGrp="1"/>
          </p:cNvSpPr>
          <p:nvPr>
            <p:ph type="sldNum" sz="quarter" idx="11"/>
          </p:nvPr>
        </p:nvSpPr>
        <p:spPr/>
        <p:txBody>
          <a:bodyPr/>
          <a:lstStyle/>
          <a:p>
            <a:fld id="{67C9959E-8E6B-B04C-9955-EA096F41CA7A}" type="slidenum">
              <a:rPr lang="en-GB" smtClean="0"/>
              <a:t>68</a:t>
            </a:fld>
            <a:endParaRPr lang="en-GB"/>
          </a:p>
        </p:txBody>
      </p:sp>
      <p:sp>
        <p:nvSpPr>
          <p:cNvPr id="4" name="Date Placeholder 3">
            <a:extLst>
              <a:ext uri="{FF2B5EF4-FFF2-40B4-BE49-F238E27FC236}">
                <a16:creationId xmlns:a16="http://schemas.microsoft.com/office/drawing/2014/main" id="{913724EC-DA5C-31FB-1BD3-18FD1844687C}"/>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AB03E8C-C411-8F4E-ABFA-04C6BEFAE436}"/>
                  </a:ext>
                </a:extLst>
              </p:cNvPr>
              <p:cNvSpPr>
                <a:spLocks noGrp="1"/>
              </p:cNvSpPr>
              <p:nvPr>
                <p:ph type="body" sz="quarter" idx="13"/>
              </p:nvPr>
            </p:nvSpPr>
            <p:spPr/>
            <p:txBody>
              <a:bodyPr>
                <a:noAutofit/>
              </a:bodyPr>
              <a:lstStyle/>
              <a:p>
                <a:r>
                  <a:rPr lang="en-GB" dirty="0"/>
                  <a:t>TD update for transition from </a:t>
                </a:r>
                <a14:m>
                  <m:oMath xmlns:m="http://schemas.openxmlformats.org/officeDocument/2006/math">
                    <m:r>
                      <a:rPr lang="en-GB" b="0" i="1" smtClean="0">
                        <a:latin typeface="Cambria Math" panose="02040503050406030204" pitchFamily="18" charset="0"/>
                      </a:rPr>
                      <m:t>𝑠</m:t>
                    </m:r>
                  </m:oMath>
                </a14:m>
                <a:r>
                  <a:rPr lang="en-GB" dirty="0"/>
                  <a:t> to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𝑠</m:t>
                        </m:r>
                      </m:e>
                      <m:sup>
                        <m:r>
                          <a:rPr lang="en-GB" b="0" i="1" smtClean="0">
                            <a:latin typeface="Cambria Math" panose="02040503050406030204" pitchFamily="18" charset="0"/>
                          </a:rPr>
                          <m:t>′</m:t>
                        </m:r>
                      </m:sup>
                    </m:sSup>
                  </m:oMath>
                </a14:m>
                <a:endParaRPr lang="en-GB" dirty="0"/>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i="1" smtClean="0">
                              <a:latin typeface="Cambria Math" panose="02040503050406030204" pitchFamily="18" charset="0"/>
                            </a:rPr>
                            <m:t>𝑠</m:t>
                          </m:r>
                        </m:e>
                      </m:d>
                      <m:r>
                        <a:rPr lang="en-GB" i="1">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𝛼</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𝑅</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𝑠</m:t>
                              </m:r>
                            </m:e>
                          </m:d>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𝛾</m:t>
                          </m:r>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𝑠</m:t>
                              </m:r>
                              <m:r>
                                <a:rPr lang="en-GB" b="0" i="1" smtClean="0">
                                  <a:latin typeface="Cambria Math" panose="02040503050406030204" pitchFamily="18" charset="0"/>
                                </a:rPr>
                                <m:t>′</m:t>
                              </m:r>
                            </m:e>
                          </m:d>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𝑠</m:t>
                              </m:r>
                            </m:e>
                          </m:d>
                        </m:e>
                      </m:d>
                    </m:oMath>
                  </m:oMathPara>
                </a14:m>
                <a:endParaRPr lang="en-GB" dirty="0"/>
              </a:p>
              <a:p>
                <a:pPr lvl="1"/>
                <a:endParaRPr lang="en-GB" dirty="0"/>
              </a:p>
              <a:p>
                <a:pPr lvl="1"/>
                <a:endParaRPr lang="en-GB" dirty="0"/>
              </a:p>
              <a:p>
                <a:pPr lvl="1"/>
                <a:r>
                  <a:rPr lang="en-GB" dirty="0"/>
                  <a:t>Similar to one step of value iteration</a:t>
                </a:r>
              </a:p>
              <a:p>
                <a:pPr lvl="1"/>
                <a:r>
                  <a:rPr lang="en-GB" dirty="0"/>
                  <a:t>Equation called </a:t>
                </a:r>
                <a:r>
                  <a:rPr lang="en-GB" dirty="0">
                    <a:solidFill>
                      <a:schemeClr val="accent1"/>
                    </a:solidFill>
                  </a:rPr>
                  <a:t>backup</a:t>
                </a:r>
                <a:endParaRPr lang="en-GB" dirty="0"/>
              </a:p>
              <a:p>
                <a:r>
                  <a:rPr lang="en-GB" dirty="0"/>
                  <a:t>So, the update is maintaining a “mean” of the (noisy) utility samples</a:t>
                </a:r>
              </a:p>
              <a:p>
                <a:r>
                  <a:rPr lang="en-GB" dirty="0"/>
                  <a:t>If the learning rate decreases with the number of samples (e.g., </a:t>
                </a:r>
                <a14:m>
                  <m:oMath xmlns:m="http://schemas.openxmlformats.org/officeDocument/2006/math">
                    <m:r>
                      <a:rPr lang="en-GB" i="1" smtClean="0">
                        <a:latin typeface="Cambria Math" panose="02040503050406030204" pitchFamily="18" charset="0"/>
                      </a:rPr>
                      <m:t>1/</m:t>
                    </m:r>
                    <m:r>
                      <a:rPr lang="en-GB" i="1" smtClean="0">
                        <a:latin typeface="Cambria Math" panose="02040503050406030204" pitchFamily="18" charset="0"/>
                      </a:rPr>
                      <m:t>𝑛</m:t>
                    </m:r>
                  </m:oMath>
                </a14:m>
                <a:r>
                  <a:rPr lang="en-GB" dirty="0"/>
                  <a:t>), then the utility estimates will eventually converge to true values</a:t>
                </a:r>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r>
                            <a:rPr lang="de-DE" i="1">
                              <a:latin typeface="Cambria Math" panose="02040503050406030204" pitchFamily="18" charset="0"/>
                            </a:rPr>
                            <m:t>∈</m:t>
                          </m:r>
                          <m:r>
                            <m:rPr>
                              <m:sty m:val="p"/>
                            </m:rPr>
                            <a:rPr lang="de-DE">
                              <a:latin typeface="Cambria Math" panose="02040503050406030204" pitchFamily="18" charset="0"/>
                            </a:rPr>
                            <m:t>dom</m:t>
                          </m:r>
                          <m:d>
                            <m:dPr>
                              <m:ctrlPr>
                                <a:rPr lang="de-DE" i="1">
                                  <a:latin typeface="Cambria Math" panose="02040503050406030204" pitchFamily="18" charset="0"/>
                                </a:rPr>
                              </m:ctrlPr>
                            </m:dPr>
                            <m:e>
                              <m:r>
                                <a:rPr lang="de-DE" i="1">
                                  <a:latin typeface="Cambria Math" panose="02040503050406030204" pitchFamily="18" charset="0"/>
                                </a:rPr>
                                <m:t>𝑆</m:t>
                              </m:r>
                            </m:e>
                          </m:d>
                        </m:sub>
                        <m:sup/>
                        <m:e>
                          <m:r>
                            <a:rPr lang="en-GB" i="1">
                              <a:latin typeface="Cambria Math" panose="02040503050406030204" pitchFamily="18" charset="0"/>
                            </a:rPr>
                            <m:t>𝑃</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e>
                              <m:r>
                                <a:rPr lang="de-DE" b="0" i="1" smtClean="0">
                                  <a:latin typeface="Cambria Math" panose="02040503050406030204" pitchFamily="18" charset="0"/>
                                </a:rPr>
                                <m:t>𝜋</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i="1">
                                  <a:latin typeface="Cambria Math" panose="02040503050406030204" pitchFamily="18" charset="0"/>
                                </a:rPr>
                                <m:t>,</m:t>
                              </m:r>
                              <m:r>
                                <a:rPr lang="de-DE" i="1">
                                  <a:latin typeface="Cambria Math" panose="02040503050406030204" pitchFamily="18" charset="0"/>
                                </a:rPr>
                                <m:t>𝑠</m:t>
                              </m:r>
                            </m:e>
                          </m:d>
                          <m:sSup>
                            <m:sSupPr>
                              <m:ctrlPr>
                                <a:rPr lang="en-GB" i="1">
                                  <a:latin typeface="Cambria Math" panose="02040503050406030204" pitchFamily="18" charset="0"/>
                                </a:rPr>
                              </m:ctrlPr>
                            </m:sSupPr>
                            <m:e>
                              <m:r>
                                <a:rPr lang="en-GB" i="1">
                                  <a:latin typeface="Cambria Math" panose="02040503050406030204" pitchFamily="18" charset="0"/>
                                </a:rPr>
                                <m:t>𝑈</m:t>
                              </m:r>
                            </m:e>
                            <m:sup>
                              <m:r>
                                <a:rPr lang="de-DE" b="0" i="1" smtClean="0">
                                  <a:latin typeface="Cambria Math" panose="02040503050406030204" pitchFamily="18" charset="0"/>
                                </a:rPr>
                                <m:t>𝜋</m:t>
                              </m:r>
                            </m:sup>
                          </m:sSup>
                          <m:d>
                            <m:dPr>
                              <m:ctrlPr>
                                <a:rPr lang="en-GB"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BAB03E8C-C411-8F4E-ABFA-04C6BEFAE436}"/>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105" r="-114" b="-43094"/>
                </a:stretch>
              </a:blipFill>
            </p:spPr>
            <p:txBody>
              <a:bodyPr/>
              <a:lstStyle/>
              <a:p>
                <a:r>
                  <a:rPr lang="en-DE">
                    <a:noFill/>
                  </a:rPr>
                  <a:t> </a:t>
                </a:r>
              </a:p>
            </p:txBody>
          </p:sp>
        </mc:Fallback>
      </mc:AlternateContent>
      <p:sp>
        <p:nvSpPr>
          <p:cNvPr id="5" name="TextBox 4">
            <a:extLst>
              <a:ext uri="{FF2B5EF4-FFF2-40B4-BE49-F238E27FC236}">
                <a16:creationId xmlns:a16="http://schemas.microsoft.com/office/drawing/2014/main" id="{71F2A641-0826-B14E-84DF-266396C26B07}"/>
              </a:ext>
            </a:extLst>
          </p:cNvPr>
          <p:cNvSpPr txBox="1"/>
          <p:nvPr/>
        </p:nvSpPr>
        <p:spPr>
          <a:xfrm>
            <a:off x="4177370" y="2680074"/>
            <a:ext cx="1467068" cy="369332"/>
          </a:xfrm>
          <a:prstGeom prst="rect">
            <a:avLst/>
          </a:prstGeom>
          <a:noFill/>
        </p:spPr>
        <p:txBody>
          <a:bodyPr wrap="none" rtlCol="0">
            <a:spAutoFit/>
          </a:bodyPr>
          <a:lstStyle/>
          <a:p>
            <a:r>
              <a:rPr lang="en-GB" dirty="0">
                <a:solidFill>
                  <a:schemeClr val="accent1"/>
                </a:solidFill>
                <a:latin typeface="Helvetica" pitchFamily="2" charset="0"/>
              </a:rPr>
              <a:t>learning rate</a:t>
            </a:r>
          </a:p>
        </p:txBody>
      </p:sp>
      <p:sp>
        <p:nvSpPr>
          <p:cNvPr id="6" name="TextBox 5">
            <a:extLst>
              <a:ext uri="{FF2B5EF4-FFF2-40B4-BE49-F238E27FC236}">
                <a16:creationId xmlns:a16="http://schemas.microsoft.com/office/drawing/2014/main" id="{EFEED6F3-1976-9F47-BAE1-EED664DF94F5}"/>
              </a:ext>
            </a:extLst>
          </p:cNvPr>
          <p:cNvSpPr txBox="1"/>
          <p:nvPr/>
        </p:nvSpPr>
        <p:spPr>
          <a:xfrm>
            <a:off x="5859145" y="2575212"/>
            <a:ext cx="3018775" cy="646331"/>
          </a:xfrm>
          <a:prstGeom prst="rect">
            <a:avLst/>
          </a:prstGeom>
          <a:noFill/>
        </p:spPr>
        <p:txBody>
          <a:bodyPr wrap="none" rtlCol="0">
            <a:spAutoFit/>
          </a:bodyPr>
          <a:lstStyle/>
          <a:p>
            <a:pPr algn="ctr"/>
            <a:r>
              <a:rPr lang="en-GB" dirty="0">
                <a:solidFill>
                  <a:schemeClr val="accent1"/>
                </a:solidFill>
                <a:latin typeface="Helvetica" pitchFamily="2" charset="0"/>
              </a:rPr>
              <a:t>new (noisy) sample of utility</a:t>
            </a:r>
            <a:br>
              <a:rPr lang="en-GB" dirty="0">
                <a:solidFill>
                  <a:schemeClr val="accent1"/>
                </a:solidFill>
                <a:latin typeface="Helvetica" pitchFamily="2" charset="0"/>
              </a:rPr>
            </a:br>
            <a:r>
              <a:rPr lang="en-GB" dirty="0">
                <a:solidFill>
                  <a:schemeClr val="accent1"/>
                </a:solidFill>
                <a:latin typeface="Helvetica" pitchFamily="2" charset="0"/>
              </a:rPr>
              <a:t>based on next state</a:t>
            </a:r>
          </a:p>
        </p:txBody>
      </p:sp>
      <p:cxnSp>
        <p:nvCxnSpPr>
          <p:cNvPr id="7" name="Straight Arrow Connector 6">
            <a:extLst>
              <a:ext uri="{FF2B5EF4-FFF2-40B4-BE49-F238E27FC236}">
                <a16:creationId xmlns:a16="http://schemas.microsoft.com/office/drawing/2014/main" id="{E2C340C5-545D-7949-96BB-2A45B1F2F0EA}"/>
              </a:ext>
            </a:extLst>
          </p:cNvPr>
          <p:cNvCxnSpPr>
            <a:cxnSpLocks/>
            <a:stCxn id="5" idx="0"/>
          </p:cNvCxnSpPr>
          <p:nvPr/>
        </p:nvCxnSpPr>
        <p:spPr>
          <a:xfrm flipV="1">
            <a:off x="4910904" y="2325506"/>
            <a:ext cx="436154" cy="354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ight Brace 12">
            <a:extLst>
              <a:ext uri="{FF2B5EF4-FFF2-40B4-BE49-F238E27FC236}">
                <a16:creationId xmlns:a16="http://schemas.microsoft.com/office/drawing/2014/main" id="{F1B5AF84-ABAB-E243-8705-4496703911A3}"/>
              </a:ext>
            </a:extLst>
          </p:cNvPr>
          <p:cNvSpPr/>
          <p:nvPr/>
        </p:nvSpPr>
        <p:spPr>
          <a:xfrm rot="5400000">
            <a:off x="7250735" y="752505"/>
            <a:ext cx="235596" cy="338159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Helvetica" pitchFamily="2" charset="0"/>
            </a:endParaRPr>
          </a:p>
        </p:txBody>
      </p:sp>
    </p:spTree>
    <p:extLst>
      <p:ext uri="{BB962C8B-B14F-4D97-AF65-F5344CB8AC3E}">
        <p14:creationId xmlns:p14="http://schemas.microsoft.com/office/powerpoint/2010/main" val="331289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6B18E-6E65-2F4F-8A60-031BDB5C9F98}"/>
              </a:ext>
            </a:extLst>
          </p:cNvPr>
          <p:cNvSpPr>
            <a:spLocks noGrp="1"/>
          </p:cNvSpPr>
          <p:nvPr>
            <p:ph type="title"/>
          </p:nvPr>
        </p:nvSpPr>
        <p:spPr/>
        <p:txBody>
          <a:bodyPr/>
          <a:lstStyle/>
          <a:p>
            <a:r>
              <a:rPr lang="en-GB" dirty="0"/>
              <a:t>TD: Convergence</a:t>
            </a:r>
          </a:p>
        </p:txBody>
      </p:sp>
      <p:sp>
        <p:nvSpPr>
          <p:cNvPr id="5" name="Footer Placeholder 4">
            <a:extLst>
              <a:ext uri="{FF2B5EF4-FFF2-40B4-BE49-F238E27FC236}">
                <a16:creationId xmlns:a16="http://schemas.microsoft.com/office/drawing/2014/main" id="{8C8459D9-357A-F96C-85A7-99C351F1F77F}"/>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92268598-9F20-A221-AFB0-D74C9129A91A}"/>
              </a:ext>
            </a:extLst>
          </p:cNvPr>
          <p:cNvSpPr>
            <a:spLocks noGrp="1"/>
          </p:cNvSpPr>
          <p:nvPr>
            <p:ph type="sldNum" sz="quarter" idx="11"/>
          </p:nvPr>
        </p:nvSpPr>
        <p:spPr/>
        <p:txBody>
          <a:bodyPr/>
          <a:lstStyle/>
          <a:p>
            <a:fld id="{67C9959E-8E6B-B04C-9955-EA096F41CA7A}" type="slidenum">
              <a:rPr lang="en-GB" smtClean="0"/>
              <a:t>69</a:t>
            </a:fld>
            <a:endParaRPr lang="en-GB"/>
          </a:p>
        </p:txBody>
      </p:sp>
      <p:sp>
        <p:nvSpPr>
          <p:cNvPr id="4" name="Date Placeholder 3">
            <a:extLst>
              <a:ext uri="{FF2B5EF4-FFF2-40B4-BE49-F238E27FC236}">
                <a16:creationId xmlns:a16="http://schemas.microsoft.com/office/drawing/2014/main" id="{02F4F523-5EA0-49F8-9917-11F86BE58858}"/>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E226F5-90C4-F042-8155-29E50DB3240A}"/>
                  </a:ext>
                </a:extLst>
              </p:cNvPr>
              <p:cNvSpPr>
                <a:spLocks noGrp="1"/>
              </p:cNvSpPr>
              <p:nvPr>
                <p:ph type="body" sz="quarter" idx="13"/>
              </p:nvPr>
            </p:nvSpPr>
            <p:spPr/>
            <p:txBody>
              <a:bodyPr>
                <a:normAutofit/>
              </a:bodyPr>
              <a:lstStyle/>
              <a:p>
                <a:r>
                  <a:rPr lang="en-GB" dirty="0"/>
                  <a:t>Since TD uses the observed successor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 instead of all the successors, what happens if the transition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oMath>
                </a14:m>
                <a:r>
                  <a:rPr lang="en-GB" dirty="0"/>
                  <a:t> is very rare and there is a big jump in utilities from </a:t>
                </a:r>
                <a14:m>
                  <m:oMath xmlns:m="http://schemas.openxmlformats.org/officeDocument/2006/math">
                    <m:r>
                      <a:rPr lang="de-DE" b="0" i="1" smtClean="0">
                        <a:latin typeface="Cambria Math" panose="02040503050406030204" pitchFamily="18" charset="0"/>
                      </a:rPr>
                      <m:t>𝑠</m:t>
                    </m:r>
                  </m:oMath>
                </a14:m>
                <a:r>
                  <a:rPr lang="en-GB" dirty="0"/>
                  <a:t> to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a:t>
                </a:r>
              </a:p>
              <a:p>
                <a:pPr lvl="1"/>
                <a:r>
                  <a:rPr lang="en-GB" dirty="0"/>
                  <a:t>How can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converge to the true equilibrium value?</a:t>
                </a:r>
              </a:p>
              <a:p>
                <a:r>
                  <a:rPr lang="en-GB" dirty="0"/>
                  <a:t>Answer: </a:t>
                </a:r>
                <a:br>
                  <a:rPr lang="en-GB" dirty="0"/>
                </a:br>
                <a:r>
                  <a:rPr lang="en-GB" dirty="0"/>
                  <a:t>The average value of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i="1">
                            <a:latin typeface="Cambria Math" panose="02040503050406030204" pitchFamily="18" charset="0"/>
                          </a:rPr>
                        </m:ctrlPr>
                      </m:dPr>
                      <m:e>
                        <m:r>
                          <a:rPr lang="de-DE" i="1">
                            <a:latin typeface="Cambria Math" panose="02040503050406030204" pitchFamily="18" charset="0"/>
                          </a:rPr>
                          <m:t>𝑠</m:t>
                        </m:r>
                      </m:e>
                    </m:d>
                  </m:oMath>
                </a14:m>
                <a:r>
                  <a:rPr lang="en-GB" dirty="0"/>
                  <a:t> will converge to the correct value</a:t>
                </a:r>
              </a:p>
              <a:p>
                <a:pPr lvl="1"/>
                <a:r>
                  <a:rPr lang="en-GB" dirty="0"/>
                  <a:t>This means the agent needs to observe enough trials that have transitions from </a:t>
                </a:r>
                <a14:m>
                  <m:oMath xmlns:m="http://schemas.openxmlformats.org/officeDocument/2006/math">
                    <m:r>
                      <a:rPr lang="de-DE" b="0" i="1" smtClean="0">
                        <a:latin typeface="Cambria Math" panose="02040503050406030204" pitchFamily="18" charset="0"/>
                      </a:rPr>
                      <m:t>𝑠</m:t>
                    </m:r>
                  </m:oMath>
                </a14:m>
                <a:r>
                  <a:rPr lang="en-GB" dirty="0"/>
                  <a:t> to its successors</a:t>
                </a:r>
              </a:p>
              <a:p>
                <a:pPr lvl="1"/>
                <a:r>
                  <a:rPr lang="en-GB" dirty="0"/>
                  <a:t>Essentially, the effects of the TD backups will be averaged over a large number of transitions</a:t>
                </a:r>
              </a:p>
              <a:p>
                <a:pPr lvl="1"/>
                <a:r>
                  <a:rPr lang="en-GB" dirty="0"/>
                  <a:t>Rare transitions will be rare in the set of transitions observed</a:t>
                </a:r>
              </a:p>
            </p:txBody>
          </p:sp>
        </mc:Choice>
        <mc:Fallback xmlns="">
          <p:sp>
            <p:nvSpPr>
              <p:cNvPr id="3" name="Content Placeholder 2">
                <a:extLst>
                  <a:ext uri="{FF2B5EF4-FFF2-40B4-BE49-F238E27FC236}">
                    <a16:creationId xmlns:a16="http://schemas.microsoft.com/office/drawing/2014/main" id="{D6E226F5-90C4-F042-8155-29E50DB3240A}"/>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105" b="-829"/>
                </a:stretch>
              </a:blipFill>
            </p:spPr>
            <p:txBody>
              <a:bodyPr/>
              <a:lstStyle/>
              <a:p>
                <a:r>
                  <a:rPr lang="en-DE">
                    <a:noFill/>
                  </a:rPr>
                  <a:t> </a:t>
                </a:r>
              </a:p>
            </p:txBody>
          </p:sp>
        </mc:Fallback>
      </mc:AlternateContent>
    </p:spTree>
    <p:extLst>
      <p:ext uri="{BB962C8B-B14F-4D97-AF65-F5344CB8AC3E}">
        <p14:creationId xmlns:p14="http://schemas.microsoft.com/office/powerpoint/2010/main" val="1514694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 Decision Making – Foundations </a:t>
            </a:r>
          </a:p>
        </p:txBody>
      </p:sp>
      <p:sp>
        <p:nvSpPr>
          <p:cNvPr id="5" name="Footer Placeholder 4">
            <a:extLst>
              <a:ext uri="{FF2B5EF4-FFF2-40B4-BE49-F238E27FC236}">
                <a16:creationId xmlns:a16="http://schemas.microsoft.com/office/drawing/2014/main" id="{CBBFC5A2-5915-B664-1BD0-8C557A2D9BA7}"/>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6F4D2C18-31B8-6D99-4508-8DF99AA59255}"/>
              </a:ext>
            </a:extLst>
          </p:cNvPr>
          <p:cNvSpPr>
            <a:spLocks noGrp="1"/>
          </p:cNvSpPr>
          <p:nvPr>
            <p:ph type="sldNum" sz="quarter" idx="11"/>
          </p:nvPr>
        </p:nvSpPr>
        <p:spPr/>
        <p:txBody>
          <a:bodyPr/>
          <a:lstStyle/>
          <a:p>
            <a:fld id="{67C9959E-8E6B-B04C-9955-EA096F41CA7A}" type="slidenum">
              <a:rPr lang="en-GB" smtClean="0"/>
              <a:t>7</a:t>
            </a:fld>
            <a:endParaRPr lang="en-GB"/>
          </a:p>
        </p:txBody>
      </p:sp>
      <p:sp>
        <p:nvSpPr>
          <p:cNvPr id="4" name="Date Placeholder 3">
            <a:extLst>
              <a:ext uri="{FF2B5EF4-FFF2-40B4-BE49-F238E27FC236}">
                <a16:creationId xmlns:a16="http://schemas.microsoft.com/office/drawing/2014/main" id="{DB951D97-57FC-3155-1AA2-1767AE6E0BBD}"/>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type="body" sz="quarter" idx="13"/>
          </p:nvPr>
        </p:nvSpPr>
        <p:spPr/>
        <p:txBody>
          <a:bodyPr>
            <a:normAutofit/>
          </a:bodyPr>
          <a:lstStyle/>
          <a:p>
            <a:pPr marL="0" indent="0">
              <a:buNone/>
            </a:pPr>
            <a:r>
              <a:rPr lang="en-GB" b="1" i="1" dirty="0">
                <a:solidFill>
                  <a:schemeClr val="accent1"/>
                </a:solidFill>
              </a:rPr>
              <a:t>Utility Theory</a:t>
            </a:r>
          </a:p>
          <a:p>
            <a:pPr lvl="1"/>
            <a:r>
              <a:rPr lang="en-GB" dirty="0">
                <a:solidFill>
                  <a:schemeClr val="accent1"/>
                </a:solidFill>
              </a:rPr>
              <a:t>Preferences</a:t>
            </a:r>
          </a:p>
          <a:p>
            <a:pPr lvl="1"/>
            <a:r>
              <a:rPr lang="en-GB" dirty="0">
                <a:solidFill>
                  <a:schemeClr val="accent1"/>
                </a:solidFill>
              </a:rPr>
              <a:t>Utilities</a:t>
            </a:r>
          </a:p>
          <a:p>
            <a:pPr lvl="1"/>
            <a:r>
              <a:rPr lang="en-GB" dirty="0">
                <a:solidFill>
                  <a:schemeClr val="accent1"/>
                </a:solidFill>
              </a:rPr>
              <a:t>Preference structure</a:t>
            </a:r>
          </a:p>
          <a:p>
            <a:pPr marL="0" indent="0">
              <a:buNone/>
            </a:pPr>
            <a:r>
              <a:rPr lang="en-GB" i="1" dirty="0"/>
              <a:t>Markov Decision Process / Problem (MDP)</a:t>
            </a:r>
          </a:p>
          <a:p>
            <a:pPr lvl="1"/>
            <a:r>
              <a:rPr lang="en-GB" dirty="0"/>
              <a:t>Sequence of actions, history, policy</a:t>
            </a:r>
          </a:p>
          <a:p>
            <a:pPr lvl="1"/>
            <a:r>
              <a:rPr lang="en-GB" dirty="0"/>
              <a:t>Value iteration, policy iteration</a:t>
            </a:r>
          </a:p>
          <a:p>
            <a:pPr marL="0" indent="0">
              <a:buNone/>
            </a:pPr>
            <a:r>
              <a:rPr lang="en-GB" i="1" dirty="0"/>
              <a:t>Reinforcement Learning (RL)</a:t>
            </a:r>
          </a:p>
          <a:p>
            <a:pPr lvl="1"/>
            <a:r>
              <a:rPr lang="en-GB" dirty="0"/>
              <a:t>Passive and active, model-free and model-based RL</a:t>
            </a:r>
          </a:p>
          <a:p>
            <a:pPr lvl="1"/>
            <a:r>
              <a:rPr lang="en-GB" dirty="0"/>
              <a:t>Multi-armed bandit</a:t>
            </a:r>
          </a:p>
          <a:p>
            <a:pPr lvl="1"/>
            <a:endParaRPr lang="en-GB" dirty="0"/>
          </a:p>
          <a:p>
            <a:pPr lvl="1"/>
            <a:endParaRPr lang="en-GB" dirty="0"/>
          </a:p>
        </p:txBody>
      </p:sp>
    </p:spTree>
    <p:extLst>
      <p:ext uri="{BB962C8B-B14F-4D97-AF65-F5344CB8AC3E}">
        <p14:creationId xmlns:p14="http://schemas.microsoft.com/office/powerpoint/2010/main" val="33814634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8DBB-02D7-DA4F-942F-41607DD051E4}"/>
              </a:ext>
            </a:extLst>
          </p:cNvPr>
          <p:cNvSpPr>
            <a:spLocks noGrp="1"/>
          </p:cNvSpPr>
          <p:nvPr>
            <p:ph type="title"/>
          </p:nvPr>
        </p:nvSpPr>
        <p:spPr/>
        <p:txBody>
          <a:bodyPr/>
          <a:lstStyle/>
          <a:p>
            <a:r>
              <a:rPr lang="en-GB" dirty="0"/>
              <a:t>Comparison between ADP and TD</a:t>
            </a:r>
          </a:p>
        </p:txBody>
      </p:sp>
      <p:sp>
        <p:nvSpPr>
          <p:cNvPr id="5" name="Footer Placeholder 4">
            <a:extLst>
              <a:ext uri="{FF2B5EF4-FFF2-40B4-BE49-F238E27FC236}">
                <a16:creationId xmlns:a16="http://schemas.microsoft.com/office/drawing/2014/main" id="{094D62CB-AAED-58E5-1393-199095CFB896}"/>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1C2B5864-B171-5985-7D85-AE96C8A48768}"/>
              </a:ext>
            </a:extLst>
          </p:cNvPr>
          <p:cNvSpPr>
            <a:spLocks noGrp="1"/>
          </p:cNvSpPr>
          <p:nvPr>
            <p:ph type="sldNum" sz="quarter" idx="11"/>
          </p:nvPr>
        </p:nvSpPr>
        <p:spPr/>
        <p:txBody>
          <a:bodyPr/>
          <a:lstStyle/>
          <a:p>
            <a:fld id="{67C9959E-8E6B-B04C-9955-EA096F41CA7A}" type="slidenum">
              <a:rPr lang="en-GB" smtClean="0"/>
              <a:t>70</a:t>
            </a:fld>
            <a:endParaRPr lang="en-GB"/>
          </a:p>
        </p:txBody>
      </p:sp>
      <p:sp>
        <p:nvSpPr>
          <p:cNvPr id="4" name="Date Placeholder 3">
            <a:extLst>
              <a:ext uri="{FF2B5EF4-FFF2-40B4-BE49-F238E27FC236}">
                <a16:creationId xmlns:a16="http://schemas.microsoft.com/office/drawing/2014/main" id="{BBC74228-186D-E61F-3AE5-06B1C4766B7B}"/>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55EC569A-FC52-B946-B569-15648E23A392}"/>
              </a:ext>
            </a:extLst>
          </p:cNvPr>
          <p:cNvSpPr>
            <a:spLocks noGrp="1"/>
          </p:cNvSpPr>
          <p:nvPr>
            <p:ph type="body" sz="quarter" idx="13"/>
          </p:nvPr>
        </p:nvSpPr>
        <p:spPr/>
        <p:txBody>
          <a:bodyPr/>
          <a:lstStyle/>
          <a:p>
            <a:r>
              <a:rPr lang="en-GB" dirty="0"/>
              <a:t>Advantages of ADP</a:t>
            </a:r>
          </a:p>
          <a:p>
            <a:pPr lvl="1"/>
            <a:r>
              <a:rPr lang="en-GB" dirty="0"/>
              <a:t>Converges to true utilities in fewer iterations</a:t>
            </a:r>
          </a:p>
          <a:p>
            <a:pPr lvl="1"/>
            <a:r>
              <a:rPr lang="en-GB" dirty="0"/>
              <a:t>Utility estimates do not vary as much from the true utilities</a:t>
            </a:r>
          </a:p>
          <a:p>
            <a:r>
              <a:rPr lang="en-GB" dirty="0"/>
              <a:t>Advantages of TD</a:t>
            </a:r>
          </a:p>
          <a:p>
            <a:pPr lvl="1"/>
            <a:r>
              <a:rPr lang="en-GB" dirty="0"/>
              <a:t>Simpler, less computation per observation</a:t>
            </a:r>
          </a:p>
          <a:p>
            <a:pPr lvl="1"/>
            <a:r>
              <a:rPr lang="en-GB" dirty="0"/>
              <a:t>Crude but efficient first approximation to ADP</a:t>
            </a:r>
          </a:p>
          <a:p>
            <a:pPr lvl="1"/>
            <a:r>
              <a:rPr lang="en-GB" dirty="0"/>
              <a:t>Do not need to build a transition model to perform its updates</a:t>
            </a:r>
          </a:p>
        </p:txBody>
      </p:sp>
    </p:spTree>
    <p:extLst>
      <p:ext uri="{BB962C8B-B14F-4D97-AF65-F5344CB8AC3E}">
        <p14:creationId xmlns:p14="http://schemas.microsoft.com/office/powerpoint/2010/main" val="26882551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00C7-245E-2E40-8A93-61370AE24C7F}"/>
              </a:ext>
            </a:extLst>
          </p:cNvPr>
          <p:cNvSpPr>
            <a:spLocks noGrp="1"/>
          </p:cNvSpPr>
          <p:nvPr>
            <p:ph type="title"/>
          </p:nvPr>
        </p:nvSpPr>
        <p:spPr/>
        <p:txBody>
          <a:bodyPr/>
          <a:lstStyle/>
          <a:p>
            <a:r>
              <a:rPr lang="en-GB" dirty="0"/>
              <a:t>ADP and TD</a:t>
            </a:r>
          </a:p>
        </p:txBody>
      </p:sp>
      <p:sp>
        <p:nvSpPr>
          <p:cNvPr id="16" name="Footer Placeholder 15">
            <a:extLst>
              <a:ext uri="{FF2B5EF4-FFF2-40B4-BE49-F238E27FC236}">
                <a16:creationId xmlns:a16="http://schemas.microsoft.com/office/drawing/2014/main" id="{903F02C6-F131-FD72-75F0-F2789A052532}"/>
              </a:ext>
            </a:extLst>
          </p:cNvPr>
          <p:cNvSpPr>
            <a:spLocks noGrp="1"/>
          </p:cNvSpPr>
          <p:nvPr>
            <p:ph type="ftr" sz="quarter" idx="10"/>
          </p:nvPr>
        </p:nvSpPr>
        <p:spPr/>
        <p:txBody>
          <a:bodyPr/>
          <a:lstStyle/>
          <a:p>
            <a:r>
              <a:rPr lang="en-GB"/>
              <a:t>Marcel Gehrke</a:t>
            </a:r>
          </a:p>
        </p:txBody>
      </p:sp>
      <p:sp>
        <p:nvSpPr>
          <p:cNvPr id="17" name="Slide Number Placeholder 16">
            <a:extLst>
              <a:ext uri="{FF2B5EF4-FFF2-40B4-BE49-F238E27FC236}">
                <a16:creationId xmlns:a16="http://schemas.microsoft.com/office/drawing/2014/main" id="{9FF0C3E7-286E-7A16-220E-E9E156005BB6}"/>
              </a:ext>
            </a:extLst>
          </p:cNvPr>
          <p:cNvSpPr>
            <a:spLocks noGrp="1"/>
          </p:cNvSpPr>
          <p:nvPr>
            <p:ph type="sldNum" sz="quarter" idx="11"/>
          </p:nvPr>
        </p:nvSpPr>
        <p:spPr/>
        <p:txBody>
          <a:bodyPr/>
          <a:lstStyle/>
          <a:p>
            <a:fld id="{67C9959E-8E6B-B04C-9955-EA096F41CA7A}" type="slidenum">
              <a:rPr lang="en-GB" smtClean="0"/>
              <a:t>71</a:t>
            </a:fld>
            <a:endParaRPr lang="en-GB"/>
          </a:p>
        </p:txBody>
      </p:sp>
      <p:sp>
        <p:nvSpPr>
          <p:cNvPr id="4" name="Date Placeholder 3">
            <a:extLst>
              <a:ext uri="{FF2B5EF4-FFF2-40B4-BE49-F238E27FC236}">
                <a16:creationId xmlns:a16="http://schemas.microsoft.com/office/drawing/2014/main" id="{42F8338F-A8FE-9FC7-07E7-7D6151722D22}"/>
              </a:ext>
            </a:extLst>
          </p:cNvPr>
          <p:cNvSpPr>
            <a:spLocks noGrp="1"/>
          </p:cNvSpPr>
          <p:nvPr>
            <p:ph type="dt" sz="half" idx="12"/>
          </p:nvPr>
        </p:nvSpPr>
        <p:spPr/>
        <p:txBody>
          <a:bodyPr/>
          <a:lstStyle/>
          <a:p>
            <a:r>
              <a:rPr lang="de-DE"/>
              <a:t>Foundation</a:t>
            </a:r>
            <a:endParaRPr lang="de-DE" dirty="0"/>
          </a:p>
        </p:txBody>
      </p:sp>
      <p:sp>
        <p:nvSpPr>
          <p:cNvPr id="7" name="Content Placeholder 6">
            <a:extLst>
              <a:ext uri="{FF2B5EF4-FFF2-40B4-BE49-F238E27FC236}">
                <a16:creationId xmlns:a16="http://schemas.microsoft.com/office/drawing/2014/main" id="{E987F87A-6168-3A43-A652-64ADD2DDA4AD}"/>
              </a:ext>
            </a:extLst>
          </p:cNvPr>
          <p:cNvSpPr>
            <a:spLocks noGrp="1"/>
          </p:cNvSpPr>
          <p:nvPr>
            <p:ph type="body" sz="quarter" idx="13"/>
          </p:nvPr>
        </p:nvSpPr>
        <p:spPr>
          <a:xfrm>
            <a:off x="623392" y="1332843"/>
            <a:ext cx="8426763" cy="4584266"/>
          </a:xfrm>
        </p:spPr>
        <p:txBody>
          <a:bodyPr>
            <a:normAutofit/>
          </a:bodyPr>
          <a:lstStyle/>
          <a:p>
            <a:r>
              <a:rPr lang="en-GB" dirty="0"/>
              <a:t>Utility estimates for 4x3 grid</a:t>
            </a:r>
          </a:p>
          <a:p>
            <a:pPr lvl="1"/>
            <a:r>
              <a:rPr lang="en-GB" dirty="0"/>
              <a:t>ADP, given optimal policy (above)</a:t>
            </a:r>
          </a:p>
          <a:p>
            <a:pPr lvl="2"/>
            <a:r>
              <a:rPr lang="en-GB" dirty="0"/>
              <a:t>Notice the large changes occurring around the 78</a:t>
            </a:r>
            <a:r>
              <a:rPr lang="en-GB" baseline="30000" dirty="0"/>
              <a:t>th</a:t>
            </a:r>
            <a:r>
              <a:rPr lang="en-GB" dirty="0"/>
              <a:t> trial—this is the first time that the agent falls into the −1 terminal state at (4,2) </a:t>
            </a:r>
          </a:p>
          <a:p>
            <a:pPr lvl="2"/>
            <a:endParaRPr lang="en-GB" dirty="0"/>
          </a:p>
          <a:p>
            <a:pPr lvl="1"/>
            <a:r>
              <a:rPr lang="en-GB" dirty="0"/>
              <a:t>TD (below)</a:t>
            </a:r>
          </a:p>
          <a:p>
            <a:pPr lvl="2"/>
            <a:r>
              <a:rPr lang="en-GB" dirty="0"/>
              <a:t>More epochs required</a:t>
            </a:r>
          </a:p>
          <a:p>
            <a:pPr lvl="2"/>
            <a:r>
              <a:rPr lang="en-GB" dirty="0"/>
              <a:t>Faster runtime per epoch</a:t>
            </a:r>
          </a:p>
        </p:txBody>
      </p:sp>
      <p:grpSp>
        <p:nvGrpSpPr>
          <p:cNvPr id="15" name="Group 14">
            <a:extLst>
              <a:ext uri="{FF2B5EF4-FFF2-40B4-BE49-F238E27FC236}">
                <a16:creationId xmlns:a16="http://schemas.microsoft.com/office/drawing/2014/main" id="{4E1D1F97-38CB-9947-9E62-13C8C53DD6D1}"/>
              </a:ext>
            </a:extLst>
          </p:cNvPr>
          <p:cNvGrpSpPr/>
          <p:nvPr/>
        </p:nvGrpSpPr>
        <p:grpSpPr>
          <a:xfrm>
            <a:off x="9076111" y="1530181"/>
            <a:ext cx="2750276" cy="2187244"/>
            <a:chOff x="5759787" y="1802475"/>
            <a:chExt cx="2750276" cy="2187244"/>
          </a:xfrm>
        </p:grpSpPr>
        <p:grpSp>
          <p:nvGrpSpPr>
            <p:cNvPr id="10" name="Group 9">
              <a:extLst>
                <a:ext uri="{FF2B5EF4-FFF2-40B4-BE49-F238E27FC236}">
                  <a16:creationId xmlns:a16="http://schemas.microsoft.com/office/drawing/2014/main" id="{02DE4363-DEDC-0846-B953-03465190E589}"/>
                </a:ext>
              </a:extLst>
            </p:cNvPr>
            <p:cNvGrpSpPr/>
            <p:nvPr/>
          </p:nvGrpSpPr>
          <p:grpSpPr>
            <a:xfrm>
              <a:off x="5759787" y="1802475"/>
              <a:ext cx="2750276" cy="2187244"/>
              <a:chOff x="5765074" y="1692049"/>
              <a:chExt cx="2750276" cy="2187244"/>
            </a:xfrm>
          </p:grpSpPr>
          <p:pic>
            <p:nvPicPr>
              <p:cNvPr id="6" name="Picture 5">
                <a:extLst>
                  <a:ext uri="{FF2B5EF4-FFF2-40B4-BE49-F238E27FC236}">
                    <a16:creationId xmlns:a16="http://schemas.microsoft.com/office/drawing/2014/main" id="{37A8B1A4-70B6-4349-A2AE-ABB3AEC42240}"/>
                  </a:ext>
                </a:extLst>
              </p:cNvPr>
              <p:cNvPicPr>
                <a:picLocks noChangeAspect="1"/>
              </p:cNvPicPr>
              <p:nvPr/>
            </p:nvPicPr>
            <p:blipFill rotWithShape="1">
              <a:blip r:embed="rId2">
                <a:clrChange>
                  <a:clrFrom>
                    <a:srgbClr val="FFFFFF"/>
                  </a:clrFrom>
                  <a:clrTo>
                    <a:srgbClr val="FFFFFF">
                      <a:alpha val="0"/>
                    </a:srgbClr>
                  </a:clrTo>
                </a:clrChange>
              </a:blip>
              <a:srcRect l="2724" t="4849" r="52286" b="44475"/>
              <a:stretch/>
            </p:blipFill>
            <p:spPr>
              <a:xfrm>
                <a:off x="5765074" y="1692049"/>
                <a:ext cx="2750276" cy="1941023"/>
              </a:xfrm>
              <a:prstGeom prst="rect">
                <a:avLst/>
              </a:prstGeom>
            </p:spPr>
          </p:pic>
          <p:sp>
            <p:nvSpPr>
              <p:cNvPr id="8" name="TextBox 7">
                <a:extLst>
                  <a:ext uri="{FF2B5EF4-FFF2-40B4-BE49-F238E27FC236}">
                    <a16:creationId xmlns:a16="http://schemas.microsoft.com/office/drawing/2014/main" id="{1C562FC2-7AFF-C740-A2E9-AF01D1827E9C}"/>
                  </a:ext>
                </a:extLst>
              </p:cNvPr>
              <p:cNvSpPr txBox="1"/>
              <p:nvPr/>
            </p:nvSpPr>
            <p:spPr>
              <a:xfrm>
                <a:off x="6795887" y="3633072"/>
                <a:ext cx="1226618" cy="246221"/>
              </a:xfrm>
              <a:prstGeom prst="rect">
                <a:avLst/>
              </a:prstGeom>
              <a:noFill/>
            </p:spPr>
            <p:txBody>
              <a:bodyPr wrap="none" rtlCol="0">
                <a:spAutoFit/>
              </a:bodyPr>
              <a:lstStyle/>
              <a:p>
                <a:r>
                  <a:rPr lang="en-GB" sz="1000" dirty="0">
                    <a:latin typeface="Helvetica" pitchFamily="2" charset="0"/>
                  </a:rPr>
                  <a:t>Number of epochs</a:t>
                </a:r>
              </a:p>
            </p:txBody>
          </p:sp>
        </p:grpSp>
        <p:sp>
          <p:nvSpPr>
            <p:cNvPr id="12" name="Rectangle 11">
              <a:extLst>
                <a:ext uri="{FF2B5EF4-FFF2-40B4-BE49-F238E27FC236}">
                  <a16:creationId xmlns:a16="http://schemas.microsoft.com/office/drawing/2014/main" id="{A62BC81C-5F4C-7046-A660-244797B30E6E}"/>
                </a:ext>
              </a:extLst>
            </p:cNvPr>
            <p:cNvSpPr/>
            <p:nvPr/>
          </p:nvSpPr>
          <p:spPr>
            <a:xfrm>
              <a:off x="8037887" y="3595019"/>
              <a:ext cx="235132" cy="1800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C000"/>
                </a:solidFill>
                <a:latin typeface="Helvetica" pitchFamily="2" charset="0"/>
              </a:endParaRPr>
            </a:p>
          </p:txBody>
        </p:sp>
      </p:grpSp>
      <p:grpSp>
        <p:nvGrpSpPr>
          <p:cNvPr id="14" name="Group 13">
            <a:extLst>
              <a:ext uri="{FF2B5EF4-FFF2-40B4-BE49-F238E27FC236}">
                <a16:creationId xmlns:a16="http://schemas.microsoft.com/office/drawing/2014/main" id="{2AA235BA-2E48-8442-A980-BC94084BD04D}"/>
              </a:ext>
            </a:extLst>
          </p:cNvPr>
          <p:cNvGrpSpPr/>
          <p:nvPr/>
        </p:nvGrpSpPr>
        <p:grpSpPr>
          <a:xfrm>
            <a:off x="9070824" y="3719276"/>
            <a:ext cx="2755563" cy="2187244"/>
            <a:chOff x="5759787" y="3989719"/>
            <a:chExt cx="2755563" cy="2187244"/>
          </a:xfrm>
        </p:grpSpPr>
        <p:grpSp>
          <p:nvGrpSpPr>
            <p:cNvPr id="11" name="Group 10">
              <a:extLst>
                <a:ext uri="{FF2B5EF4-FFF2-40B4-BE49-F238E27FC236}">
                  <a16:creationId xmlns:a16="http://schemas.microsoft.com/office/drawing/2014/main" id="{71139B33-3DEE-3C44-8A76-4ECA744568A6}"/>
                </a:ext>
              </a:extLst>
            </p:cNvPr>
            <p:cNvGrpSpPr/>
            <p:nvPr/>
          </p:nvGrpSpPr>
          <p:grpSpPr>
            <a:xfrm>
              <a:off x="5759787" y="3989719"/>
              <a:ext cx="2755563" cy="2187244"/>
              <a:chOff x="5765074" y="3834356"/>
              <a:chExt cx="2755563" cy="2187244"/>
            </a:xfrm>
          </p:grpSpPr>
          <p:pic>
            <p:nvPicPr>
              <p:cNvPr id="3" name="Picture 2">
                <a:extLst>
                  <a:ext uri="{FF2B5EF4-FFF2-40B4-BE49-F238E27FC236}">
                    <a16:creationId xmlns:a16="http://schemas.microsoft.com/office/drawing/2014/main" id="{07814C4E-6948-534A-B0CA-FE743C6E9AC3}"/>
                  </a:ext>
                </a:extLst>
              </p:cNvPr>
              <p:cNvPicPr>
                <a:picLocks noChangeAspect="1"/>
              </p:cNvPicPr>
              <p:nvPr/>
            </p:nvPicPr>
            <p:blipFill rotWithShape="1">
              <a:blip r:embed="rId3">
                <a:clrChange>
                  <a:clrFrom>
                    <a:srgbClr val="FFFFFF"/>
                  </a:clrFrom>
                  <a:clrTo>
                    <a:srgbClr val="FFFFFF">
                      <a:alpha val="0"/>
                    </a:srgbClr>
                  </a:clrTo>
                </a:clrChange>
              </a:blip>
              <a:srcRect l="2986" t="4018" r="52102" b="40662"/>
              <a:stretch/>
            </p:blipFill>
            <p:spPr>
              <a:xfrm>
                <a:off x="5765074" y="3834356"/>
                <a:ext cx="2755563" cy="1941023"/>
              </a:xfrm>
              <a:prstGeom prst="rect">
                <a:avLst/>
              </a:prstGeom>
            </p:spPr>
          </p:pic>
          <p:sp>
            <p:nvSpPr>
              <p:cNvPr id="9" name="TextBox 8">
                <a:extLst>
                  <a:ext uri="{FF2B5EF4-FFF2-40B4-BE49-F238E27FC236}">
                    <a16:creationId xmlns:a16="http://schemas.microsoft.com/office/drawing/2014/main" id="{399E71F9-F355-D644-ADD2-C607B41E3B58}"/>
                  </a:ext>
                </a:extLst>
              </p:cNvPr>
              <p:cNvSpPr txBox="1"/>
              <p:nvPr/>
            </p:nvSpPr>
            <p:spPr>
              <a:xfrm>
                <a:off x="6795886" y="5775379"/>
                <a:ext cx="1226618" cy="246221"/>
              </a:xfrm>
              <a:prstGeom prst="rect">
                <a:avLst/>
              </a:prstGeom>
              <a:noFill/>
            </p:spPr>
            <p:txBody>
              <a:bodyPr wrap="none" rtlCol="0">
                <a:spAutoFit/>
              </a:bodyPr>
              <a:lstStyle/>
              <a:p>
                <a:r>
                  <a:rPr lang="en-GB" sz="1000" dirty="0">
                    <a:latin typeface="Helvetica" pitchFamily="2" charset="0"/>
                  </a:rPr>
                  <a:t>Number of epochs</a:t>
                </a:r>
              </a:p>
            </p:txBody>
          </p:sp>
        </p:grpSp>
        <p:sp>
          <p:nvSpPr>
            <p:cNvPr id="13" name="Rectangle 12">
              <a:extLst>
                <a:ext uri="{FF2B5EF4-FFF2-40B4-BE49-F238E27FC236}">
                  <a16:creationId xmlns:a16="http://schemas.microsoft.com/office/drawing/2014/main" id="{9ED792BC-A490-7C45-8788-6511DF84621F}"/>
                </a:ext>
              </a:extLst>
            </p:cNvPr>
            <p:cNvSpPr/>
            <p:nvPr/>
          </p:nvSpPr>
          <p:spPr>
            <a:xfrm>
              <a:off x="8026598" y="5766339"/>
              <a:ext cx="235132" cy="1800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itchFamily="2" charset="0"/>
              </a:endParaRPr>
            </a:p>
          </p:txBody>
        </p:sp>
      </p:grpSp>
      <p:sp>
        <p:nvSpPr>
          <p:cNvPr id="5" name="Rectangle 4">
            <a:extLst>
              <a:ext uri="{FF2B5EF4-FFF2-40B4-BE49-F238E27FC236}">
                <a16:creationId xmlns:a16="http://schemas.microsoft.com/office/drawing/2014/main" id="{4B5F4004-5090-EA49-9233-5DF0DFB3D903}"/>
              </a:ext>
            </a:extLst>
          </p:cNvPr>
          <p:cNvSpPr/>
          <p:nvPr/>
        </p:nvSpPr>
        <p:spPr>
          <a:xfrm>
            <a:off x="5077927" y="6449728"/>
            <a:ext cx="2081019" cy="261610"/>
          </a:xfrm>
          <a:prstGeom prst="rect">
            <a:avLst/>
          </a:prstGeom>
        </p:spPr>
        <p:txBody>
          <a:bodyPr wrap="none">
            <a:spAutoFit/>
          </a:bodyPr>
          <a:lstStyle/>
          <a:p>
            <a:r>
              <a:rPr lang="en-GB" sz="1100" dirty="0">
                <a:solidFill>
                  <a:schemeClr val="bg1">
                    <a:lumMod val="85000"/>
                  </a:schemeClr>
                </a:solidFill>
                <a:latin typeface="Helvetica" pitchFamily="2" charset="0"/>
              </a:rPr>
              <a:t>Figures: AIMA, Russell/</a:t>
            </a:r>
            <a:r>
              <a:rPr lang="en-GB" sz="1100" dirty="0" err="1">
                <a:solidFill>
                  <a:schemeClr val="bg1">
                    <a:lumMod val="85000"/>
                  </a:schemeClr>
                </a:solidFill>
                <a:latin typeface="Helvetica" pitchFamily="2" charset="0"/>
              </a:rPr>
              <a:t>Norvig</a:t>
            </a:r>
            <a:endParaRPr lang="en-GB" sz="1100" dirty="0">
              <a:solidFill>
                <a:schemeClr val="bg1">
                  <a:lumMod val="85000"/>
                </a:schemeClr>
              </a:solidFill>
              <a:latin typeface="Helvetica" pitchFamily="2" charset="0"/>
            </a:endParaRPr>
          </a:p>
        </p:txBody>
      </p:sp>
    </p:spTree>
    <p:extLst>
      <p:ext uri="{BB962C8B-B14F-4D97-AF65-F5344CB8AC3E}">
        <p14:creationId xmlns:p14="http://schemas.microsoft.com/office/powerpoint/2010/main" val="40806911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A059C-8E4E-1D41-B430-5385558A0C34}"/>
              </a:ext>
            </a:extLst>
          </p:cNvPr>
          <p:cNvSpPr>
            <a:spLocks noGrp="1"/>
          </p:cNvSpPr>
          <p:nvPr>
            <p:ph type="title"/>
          </p:nvPr>
        </p:nvSpPr>
        <p:spPr/>
        <p:txBody>
          <a:bodyPr/>
          <a:lstStyle/>
          <a:p>
            <a:r>
              <a:rPr lang="en-GB" dirty="0"/>
              <a:t>Overall comparisons</a:t>
            </a:r>
          </a:p>
        </p:txBody>
      </p:sp>
      <p:sp>
        <p:nvSpPr>
          <p:cNvPr id="4" name="Content Placeholder 3">
            <a:extLst>
              <a:ext uri="{FF2B5EF4-FFF2-40B4-BE49-F238E27FC236}">
                <a16:creationId xmlns:a16="http://schemas.microsoft.com/office/drawing/2014/main" id="{70F4684C-B205-3A45-8015-1EF97A62FB08}"/>
              </a:ext>
            </a:extLst>
          </p:cNvPr>
          <p:cNvSpPr>
            <a:spLocks noGrp="1"/>
          </p:cNvSpPr>
          <p:nvPr>
            <p:ph sz="half" idx="1"/>
          </p:nvPr>
        </p:nvSpPr>
        <p:spPr/>
        <p:txBody>
          <a:bodyPr>
            <a:normAutofit fontScale="85000" lnSpcReduction="20000"/>
          </a:bodyPr>
          <a:lstStyle/>
          <a:p>
            <a:r>
              <a:rPr lang="en-GB" dirty="0"/>
              <a:t>DUE (model-free)</a:t>
            </a:r>
          </a:p>
          <a:p>
            <a:pPr lvl="1"/>
            <a:r>
              <a:rPr lang="en-GB" dirty="0"/>
              <a:t>Simple to implement</a:t>
            </a:r>
          </a:p>
          <a:p>
            <a:pPr lvl="1"/>
            <a:r>
              <a:rPr lang="en-GB" dirty="0"/>
              <a:t>Each update is fast</a:t>
            </a:r>
          </a:p>
          <a:p>
            <a:pPr lvl="1"/>
            <a:r>
              <a:rPr lang="en-GB" dirty="0"/>
              <a:t>Does not exploit Bellman constraints and converges slowly</a:t>
            </a:r>
          </a:p>
          <a:p>
            <a:r>
              <a:rPr lang="en-GB" dirty="0"/>
              <a:t>ADP (model-based)</a:t>
            </a:r>
          </a:p>
          <a:p>
            <a:pPr lvl="1"/>
            <a:r>
              <a:rPr lang="en-GB" dirty="0"/>
              <a:t>Harder to implement</a:t>
            </a:r>
          </a:p>
          <a:p>
            <a:pPr lvl="1"/>
            <a:r>
              <a:rPr lang="en-GB" dirty="0"/>
              <a:t>Each update is a full policy evaluation (expensive)</a:t>
            </a:r>
          </a:p>
          <a:p>
            <a:pPr lvl="1"/>
            <a:r>
              <a:rPr lang="en-GB" dirty="0"/>
              <a:t>Fully exploits Bellman constraints</a:t>
            </a:r>
          </a:p>
          <a:p>
            <a:pPr lvl="1"/>
            <a:r>
              <a:rPr lang="en-GB" dirty="0"/>
              <a:t>Fast convergence (in terms of epochs)</a:t>
            </a:r>
          </a:p>
        </p:txBody>
      </p:sp>
      <p:sp>
        <p:nvSpPr>
          <p:cNvPr id="7" name="Content Placeholder 6">
            <a:extLst>
              <a:ext uri="{FF2B5EF4-FFF2-40B4-BE49-F238E27FC236}">
                <a16:creationId xmlns:a16="http://schemas.microsoft.com/office/drawing/2014/main" id="{8EEDC827-AEE7-D229-069B-EBA5AB77737F}"/>
              </a:ext>
            </a:extLst>
          </p:cNvPr>
          <p:cNvSpPr>
            <a:spLocks noGrp="1"/>
          </p:cNvSpPr>
          <p:nvPr>
            <p:ph sz="half" idx="2"/>
          </p:nvPr>
        </p:nvSpPr>
        <p:spPr/>
        <p:txBody>
          <a:bodyPr>
            <a:normAutofit fontScale="85000" lnSpcReduction="20000"/>
          </a:bodyPr>
          <a:lstStyle/>
          <a:p>
            <a:r>
              <a:rPr lang="en-GB" dirty="0"/>
              <a:t>TD (model-free)</a:t>
            </a:r>
          </a:p>
          <a:p>
            <a:pPr lvl="1"/>
            <a:r>
              <a:rPr lang="en-GB" dirty="0"/>
              <a:t>Update speed and implementation similar to direct estimation</a:t>
            </a:r>
          </a:p>
          <a:p>
            <a:pPr lvl="1"/>
            <a:r>
              <a:rPr lang="en-GB" dirty="0"/>
              <a:t>Partially exploits Bellman constraints – adjusts state to “agree” with observed successor</a:t>
            </a:r>
          </a:p>
          <a:p>
            <a:pPr lvl="2"/>
            <a:r>
              <a:rPr lang="en-GB" dirty="0"/>
              <a:t>Not all possible successors</a:t>
            </a:r>
          </a:p>
          <a:p>
            <a:pPr lvl="1"/>
            <a:r>
              <a:rPr lang="en-GB" dirty="0"/>
              <a:t>Convergence in between DUE and ADP</a:t>
            </a:r>
          </a:p>
          <a:p>
            <a:endParaRPr lang="en-DE" dirty="0"/>
          </a:p>
        </p:txBody>
      </p:sp>
      <p:sp>
        <p:nvSpPr>
          <p:cNvPr id="3" name="Date Placeholder 2">
            <a:extLst>
              <a:ext uri="{FF2B5EF4-FFF2-40B4-BE49-F238E27FC236}">
                <a16:creationId xmlns:a16="http://schemas.microsoft.com/office/drawing/2014/main" id="{EE3ED367-9B7B-36B7-2FB1-90736E78A0D3}"/>
              </a:ext>
            </a:extLst>
          </p:cNvPr>
          <p:cNvSpPr>
            <a:spLocks noGrp="1"/>
          </p:cNvSpPr>
          <p:nvPr>
            <p:ph type="dt" sz="half" idx="13"/>
          </p:nvPr>
        </p:nvSpPr>
        <p:spPr/>
        <p:txBody>
          <a:bodyPr/>
          <a:lstStyle/>
          <a:p>
            <a:pPr eaLnBrk="1" hangingPunct="1"/>
            <a:r>
              <a:rPr lang="de-DE"/>
              <a:t>Foundation</a:t>
            </a:r>
            <a:endParaRPr lang="en-GB" dirty="0"/>
          </a:p>
        </p:txBody>
      </p:sp>
      <p:sp>
        <p:nvSpPr>
          <p:cNvPr id="5" name="Footer Placeholder 4">
            <a:extLst>
              <a:ext uri="{FF2B5EF4-FFF2-40B4-BE49-F238E27FC236}">
                <a16:creationId xmlns:a16="http://schemas.microsoft.com/office/drawing/2014/main" id="{01EBC2B4-8C58-3350-43DE-2A1F1336B445}"/>
              </a:ext>
            </a:extLst>
          </p:cNvPr>
          <p:cNvSpPr>
            <a:spLocks noGrp="1"/>
          </p:cNvSpPr>
          <p:nvPr>
            <p:ph type="ftr" sz="quarter" idx="11"/>
          </p:nvPr>
        </p:nvSpPr>
        <p:spPr/>
        <p:txBody>
          <a:bodyPr/>
          <a:lstStyle/>
          <a:p>
            <a:pPr>
              <a:defRPr/>
            </a:pPr>
            <a:r>
              <a:rPr lang="de-DE" altLang="de-DE"/>
              <a:t>Marcel Gehrke</a:t>
            </a:r>
          </a:p>
        </p:txBody>
      </p:sp>
      <p:sp>
        <p:nvSpPr>
          <p:cNvPr id="6" name="Slide Number Placeholder 5">
            <a:extLst>
              <a:ext uri="{FF2B5EF4-FFF2-40B4-BE49-F238E27FC236}">
                <a16:creationId xmlns:a16="http://schemas.microsoft.com/office/drawing/2014/main" id="{087D86B6-8B3D-0BEC-92F2-4A24D3068077}"/>
              </a:ext>
            </a:extLst>
          </p:cNvPr>
          <p:cNvSpPr>
            <a:spLocks noGrp="1"/>
          </p:cNvSpPr>
          <p:nvPr>
            <p:ph type="sldNum" sz="quarter" idx="12"/>
          </p:nvPr>
        </p:nvSpPr>
        <p:spPr/>
        <p:txBody>
          <a:bodyPr/>
          <a:lstStyle/>
          <a:p>
            <a:fld id="{64B4E222-6F86-BD49-9814-DB2FFE58B7CC}" type="slidenum">
              <a:rPr lang="de-DE" altLang="de-DE" smtClean="0"/>
              <a:pPr/>
              <a:t>72</a:t>
            </a:fld>
            <a:endParaRPr lang="de-DE" altLang="de-DE"/>
          </a:p>
        </p:txBody>
      </p:sp>
    </p:spTree>
    <p:extLst>
      <p:ext uri="{BB962C8B-B14F-4D97-AF65-F5344CB8AC3E}">
        <p14:creationId xmlns:p14="http://schemas.microsoft.com/office/powerpoint/2010/main" val="16211414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F156F-E7D2-C649-935A-827779F4F07C}"/>
              </a:ext>
            </a:extLst>
          </p:cNvPr>
          <p:cNvSpPr>
            <a:spLocks noGrp="1"/>
          </p:cNvSpPr>
          <p:nvPr>
            <p:ph type="title"/>
          </p:nvPr>
        </p:nvSpPr>
        <p:spPr/>
        <p:txBody>
          <a:bodyPr/>
          <a:lstStyle/>
          <a:p>
            <a:r>
              <a:rPr lang="en-GB" dirty="0"/>
              <a:t>Passive Learning: Disadvantage</a:t>
            </a:r>
          </a:p>
        </p:txBody>
      </p:sp>
      <p:sp>
        <p:nvSpPr>
          <p:cNvPr id="5" name="Footer Placeholder 4">
            <a:extLst>
              <a:ext uri="{FF2B5EF4-FFF2-40B4-BE49-F238E27FC236}">
                <a16:creationId xmlns:a16="http://schemas.microsoft.com/office/drawing/2014/main" id="{D1553C62-80CF-FF0B-D6DD-58C918C895E4}"/>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6EF0DC14-5AB5-74DF-B969-631805EFF4B5}"/>
              </a:ext>
            </a:extLst>
          </p:cNvPr>
          <p:cNvSpPr>
            <a:spLocks noGrp="1"/>
          </p:cNvSpPr>
          <p:nvPr>
            <p:ph type="sldNum" sz="quarter" idx="11"/>
          </p:nvPr>
        </p:nvSpPr>
        <p:spPr/>
        <p:txBody>
          <a:bodyPr/>
          <a:lstStyle/>
          <a:p>
            <a:fld id="{67C9959E-8E6B-B04C-9955-EA096F41CA7A}" type="slidenum">
              <a:rPr lang="en-GB" smtClean="0"/>
              <a:t>73</a:t>
            </a:fld>
            <a:endParaRPr lang="en-GB"/>
          </a:p>
        </p:txBody>
      </p:sp>
      <p:sp>
        <p:nvSpPr>
          <p:cNvPr id="4" name="Date Placeholder 3">
            <a:extLst>
              <a:ext uri="{FF2B5EF4-FFF2-40B4-BE49-F238E27FC236}">
                <a16:creationId xmlns:a16="http://schemas.microsoft.com/office/drawing/2014/main" id="{6BC97186-0C3F-9251-4A3F-B4D7BFBCCFC7}"/>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CD3895-E7DB-8849-8FC8-5AF70CC03674}"/>
                  </a:ext>
                </a:extLst>
              </p:cNvPr>
              <p:cNvSpPr>
                <a:spLocks noGrp="1"/>
              </p:cNvSpPr>
              <p:nvPr>
                <p:ph type="body" sz="quarter" idx="13"/>
              </p:nvPr>
            </p:nvSpPr>
            <p:spPr/>
            <p:txBody>
              <a:bodyPr/>
              <a:lstStyle/>
              <a:p>
                <a:r>
                  <a:rPr lang="en-GB" dirty="0"/>
                  <a:t>Learning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does not lead to an optimal policy, </a:t>
                </a:r>
                <a:br>
                  <a:rPr lang="en-GB" dirty="0"/>
                </a:br>
                <a:r>
                  <a:rPr lang="en-GB" dirty="0"/>
                  <a:t>why?</a:t>
                </a:r>
              </a:p>
              <a:p>
                <a:pPr lvl="1"/>
                <a:r>
                  <a:rPr lang="en-GB" dirty="0"/>
                  <a:t>Only evaluated </a:t>
                </a:r>
                <a14:m>
                  <m:oMath xmlns:m="http://schemas.openxmlformats.org/officeDocument/2006/math">
                    <m:r>
                      <a:rPr lang="de-DE" i="1">
                        <a:latin typeface="Cambria Math" panose="02040503050406030204" pitchFamily="18" charset="0"/>
                        <a:ea typeface="Cambria Math" panose="02040503050406030204" pitchFamily="18" charset="0"/>
                      </a:rPr>
                      <m:t>𝜋</m:t>
                    </m:r>
                  </m:oMath>
                </a14:m>
                <a:r>
                  <a:rPr lang="en-GB" dirty="0"/>
                  <a:t> (no optimisation)</a:t>
                </a:r>
              </a:p>
              <a:p>
                <a:pPr lvl="1"/>
                <a:r>
                  <a:rPr lang="en-GB" dirty="0"/>
                  <a:t>Models are incomplete/inaccurate</a:t>
                </a:r>
              </a:p>
              <a:p>
                <a:pPr lvl="1"/>
                <a:r>
                  <a:rPr lang="en-GB" dirty="0"/>
                  <a:t>Agent has only tried limited actions, cannot gain a good overall understanding of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e>
                        <m:r>
                          <a:rPr lang="de-DE" b="0" i="1" smtClean="0">
                            <a:latin typeface="Cambria Math" panose="02040503050406030204" pitchFamily="18" charset="0"/>
                          </a:rPr>
                          <m:t>𝑠</m:t>
                        </m:r>
                        <m:r>
                          <a:rPr lang="de-DE" b="0" i="1" smtClean="0">
                            <a:latin typeface="Cambria Math" panose="02040503050406030204" pitchFamily="18" charset="0"/>
                          </a:rPr>
                          <m:t>,</m:t>
                        </m:r>
                        <m:r>
                          <a:rPr lang="de-DE" b="0" i="1" smtClean="0">
                            <a:latin typeface="Cambria Math" panose="02040503050406030204" pitchFamily="18" charset="0"/>
                          </a:rPr>
                          <m:t>𝑎</m:t>
                        </m:r>
                      </m:e>
                    </m:d>
                  </m:oMath>
                </a14:m>
                <a:endParaRPr lang="en-GB" dirty="0"/>
              </a:p>
              <a:p>
                <a:r>
                  <a:rPr lang="en-GB" dirty="0"/>
                  <a:t>Solution: Active learning</a:t>
                </a:r>
              </a:p>
            </p:txBody>
          </p:sp>
        </mc:Choice>
        <mc:Fallback xmlns="">
          <p:sp>
            <p:nvSpPr>
              <p:cNvPr id="3" name="Content Placeholder 2">
                <a:extLst>
                  <a:ext uri="{FF2B5EF4-FFF2-40B4-BE49-F238E27FC236}">
                    <a16:creationId xmlns:a16="http://schemas.microsoft.com/office/drawing/2014/main" id="{8ACD3895-E7DB-8849-8FC8-5AF70CC03674}"/>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p:spTree>
    <p:extLst>
      <p:ext uri="{BB962C8B-B14F-4D97-AF65-F5344CB8AC3E}">
        <p14:creationId xmlns:p14="http://schemas.microsoft.com/office/powerpoint/2010/main" val="39242745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467A8-2C8B-3F4F-9166-69CF5ACFAA8A}"/>
              </a:ext>
            </a:extLst>
          </p:cNvPr>
          <p:cNvSpPr>
            <a:spLocks noGrp="1"/>
          </p:cNvSpPr>
          <p:nvPr>
            <p:ph type="title"/>
          </p:nvPr>
        </p:nvSpPr>
        <p:spPr/>
        <p:txBody>
          <a:bodyPr/>
          <a:lstStyle/>
          <a:p>
            <a:r>
              <a:rPr lang="en-GB" dirty="0"/>
              <a:t>Goal of Active Learning</a:t>
            </a:r>
          </a:p>
        </p:txBody>
      </p:sp>
      <p:sp>
        <p:nvSpPr>
          <p:cNvPr id="5" name="Footer Placeholder 4">
            <a:extLst>
              <a:ext uri="{FF2B5EF4-FFF2-40B4-BE49-F238E27FC236}">
                <a16:creationId xmlns:a16="http://schemas.microsoft.com/office/drawing/2014/main" id="{0D6AAB26-9C70-585D-943D-83840404FD88}"/>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78079A72-D08C-0C7F-CAFA-954F2D2E37EF}"/>
              </a:ext>
            </a:extLst>
          </p:cNvPr>
          <p:cNvSpPr>
            <a:spLocks noGrp="1"/>
          </p:cNvSpPr>
          <p:nvPr>
            <p:ph type="sldNum" sz="quarter" idx="11"/>
          </p:nvPr>
        </p:nvSpPr>
        <p:spPr/>
        <p:txBody>
          <a:bodyPr/>
          <a:lstStyle/>
          <a:p>
            <a:fld id="{67C9959E-8E6B-B04C-9955-EA096F41CA7A}" type="slidenum">
              <a:rPr lang="en-GB" smtClean="0"/>
              <a:t>74</a:t>
            </a:fld>
            <a:endParaRPr lang="en-GB"/>
          </a:p>
        </p:txBody>
      </p:sp>
      <p:sp>
        <p:nvSpPr>
          <p:cNvPr id="4" name="Date Placeholder 3">
            <a:extLst>
              <a:ext uri="{FF2B5EF4-FFF2-40B4-BE49-F238E27FC236}">
                <a16:creationId xmlns:a16="http://schemas.microsoft.com/office/drawing/2014/main" id="{C7E2027B-7960-5329-BB04-E6CB3DA42A62}"/>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6B1387D9-7D47-0449-B5FD-CE07F801F719}"/>
              </a:ext>
            </a:extLst>
          </p:cNvPr>
          <p:cNvSpPr>
            <a:spLocks noGrp="1"/>
          </p:cNvSpPr>
          <p:nvPr>
            <p:ph type="body" sz="quarter" idx="13"/>
          </p:nvPr>
        </p:nvSpPr>
        <p:spPr/>
        <p:txBody>
          <a:bodyPr>
            <a:normAutofit lnSpcReduction="10000"/>
          </a:bodyPr>
          <a:lstStyle/>
          <a:p>
            <a:r>
              <a:rPr lang="en-GB" dirty="0"/>
              <a:t>Assume that the agent still has access to some sequence of trials performed by the agent</a:t>
            </a:r>
          </a:p>
          <a:p>
            <a:pPr lvl="1"/>
            <a:r>
              <a:rPr lang="en-GB" dirty="0"/>
              <a:t>Agent is not following any specific policy</a:t>
            </a:r>
          </a:p>
          <a:p>
            <a:pPr lvl="1"/>
            <a:r>
              <a:rPr lang="en-GB" dirty="0"/>
              <a:t>Assume for now that the sequences should include a thorough exploration of the space</a:t>
            </a:r>
          </a:p>
          <a:p>
            <a:pPr lvl="1"/>
            <a:r>
              <a:rPr lang="en-GB" dirty="0"/>
              <a:t>We will talk about how to get such sequences later</a:t>
            </a:r>
          </a:p>
          <a:p>
            <a:endParaRPr lang="en-GB" dirty="0"/>
          </a:p>
          <a:p>
            <a:r>
              <a:rPr lang="en-GB" dirty="0"/>
              <a:t>The goal is to learn an optimal policy from such sequences</a:t>
            </a:r>
          </a:p>
          <a:p>
            <a:pPr lvl="1"/>
            <a:r>
              <a:rPr lang="en-GB" dirty="0"/>
              <a:t>Active RL agents</a:t>
            </a:r>
          </a:p>
          <a:p>
            <a:pPr lvl="2"/>
            <a:r>
              <a:rPr lang="en-GB" dirty="0"/>
              <a:t>Active ADP agent</a:t>
            </a:r>
          </a:p>
          <a:p>
            <a:pPr lvl="2"/>
            <a:r>
              <a:rPr lang="en-GB" dirty="0"/>
              <a:t>Q-learner (based on TD algorithm)</a:t>
            </a:r>
          </a:p>
        </p:txBody>
      </p:sp>
    </p:spTree>
    <p:extLst>
      <p:ext uri="{BB962C8B-B14F-4D97-AF65-F5344CB8AC3E}">
        <p14:creationId xmlns:p14="http://schemas.microsoft.com/office/powerpoint/2010/main" val="3740505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681F-A748-CE4A-B9C0-A25B027D30C9}"/>
              </a:ext>
            </a:extLst>
          </p:cNvPr>
          <p:cNvSpPr>
            <a:spLocks noGrp="1"/>
          </p:cNvSpPr>
          <p:nvPr>
            <p:ph type="title"/>
          </p:nvPr>
        </p:nvSpPr>
        <p:spPr/>
        <p:txBody>
          <a:bodyPr/>
          <a:lstStyle/>
          <a:p>
            <a:r>
              <a:rPr lang="en-GB" dirty="0"/>
              <a:t>Active ADP Agent</a:t>
            </a:r>
          </a:p>
        </p:txBody>
      </p:sp>
      <p:sp>
        <p:nvSpPr>
          <p:cNvPr id="5" name="Footer Placeholder 4">
            <a:extLst>
              <a:ext uri="{FF2B5EF4-FFF2-40B4-BE49-F238E27FC236}">
                <a16:creationId xmlns:a16="http://schemas.microsoft.com/office/drawing/2014/main" id="{2C2F5625-F7A9-1938-2839-76DBD3C86B3F}"/>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24AC6FA2-44ED-1A30-0CA0-6E79C6861F8C}"/>
              </a:ext>
            </a:extLst>
          </p:cNvPr>
          <p:cNvSpPr>
            <a:spLocks noGrp="1"/>
          </p:cNvSpPr>
          <p:nvPr>
            <p:ph type="sldNum" sz="quarter" idx="11"/>
          </p:nvPr>
        </p:nvSpPr>
        <p:spPr/>
        <p:txBody>
          <a:bodyPr/>
          <a:lstStyle/>
          <a:p>
            <a:fld id="{67C9959E-8E6B-B04C-9955-EA096F41CA7A}" type="slidenum">
              <a:rPr lang="en-GB" smtClean="0"/>
              <a:t>75</a:t>
            </a:fld>
            <a:endParaRPr lang="en-GB"/>
          </a:p>
        </p:txBody>
      </p:sp>
      <p:sp>
        <p:nvSpPr>
          <p:cNvPr id="4" name="Date Placeholder 3">
            <a:extLst>
              <a:ext uri="{FF2B5EF4-FFF2-40B4-BE49-F238E27FC236}">
                <a16:creationId xmlns:a16="http://schemas.microsoft.com/office/drawing/2014/main" id="{7167DA4E-A254-6DD6-5887-CF3086B076C7}"/>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DC4E2B-A488-1E43-8BA9-28E3FD537F0C}"/>
                  </a:ext>
                </a:extLst>
              </p:cNvPr>
              <p:cNvSpPr>
                <a:spLocks noGrp="1"/>
              </p:cNvSpPr>
              <p:nvPr>
                <p:ph type="body" sz="quarter" idx="13"/>
              </p:nvPr>
            </p:nvSpPr>
            <p:spPr/>
            <p:txBody>
              <a:bodyPr>
                <a:normAutofit lnSpcReduction="10000"/>
              </a:bodyPr>
              <a:lstStyle/>
              <a:p>
                <a:r>
                  <a:rPr lang="en-GB" dirty="0"/>
                  <a:t>Model-based approach</a:t>
                </a:r>
              </a:p>
              <a:p>
                <a:r>
                  <a:rPr lang="en-GB" dirty="0"/>
                  <a:t>Using the data from its trials, agent estimates a transition model </a:t>
                </a:r>
                <a14:m>
                  <m:oMath xmlns:m="http://schemas.openxmlformats.org/officeDocument/2006/math">
                    <m:acc>
                      <m:accPr>
                        <m:chr m:val="̂"/>
                        <m:ctrlPr>
                          <a:rPr lang="en-GB" i="1" smtClean="0">
                            <a:latin typeface="Cambria Math" panose="02040503050406030204" pitchFamily="18" charset="0"/>
                          </a:rPr>
                        </m:ctrlPr>
                      </m:accPr>
                      <m:e>
                        <m:r>
                          <a:rPr lang="de-DE" b="0" i="1" smtClean="0">
                            <a:latin typeface="Cambria Math" panose="02040503050406030204" pitchFamily="18" charset="0"/>
                          </a:rPr>
                          <m:t>𝑇</m:t>
                        </m:r>
                      </m:e>
                    </m:acc>
                  </m:oMath>
                </a14:m>
                <a:r>
                  <a:rPr lang="en-GB" dirty="0"/>
                  <a:t> and a reward function </a:t>
                </a:r>
                <a14:m>
                  <m:oMath xmlns:m="http://schemas.openxmlformats.org/officeDocument/2006/math">
                    <m:acc>
                      <m:accPr>
                        <m:chr m:val="̂"/>
                        <m:ctrlPr>
                          <a:rPr lang="en-GB" i="1">
                            <a:latin typeface="Cambria Math" panose="02040503050406030204" pitchFamily="18" charset="0"/>
                          </a:rPr>
                        </m:ctrlPr>
                      </m:accPr>
                      <m:e>
                        <m:r>
                          <a:rPr lang="de-DE" b="0" i="1" smtClean="0">
                            <a:latin typeface="Cambria Math" panose="02040503050406030204" pitchFamily="18" charset="0"/>
                          </a:rPr>
                          <m:t>𝑅</m:t>
                        </m:r>
                      </m:e>
                    </m:acc>
                  </m:oMath>
                </a14:m>
                <a:endParaRPr lang="de-DE" b="0" dirty="0"/>
              </a:p>
              <a:p>
                <a:pPr lvl="1"/>
                <a:r>
                  <a:rPr lang="en-GB" dirty="0"/>
                  <a:t>With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𝑇</m:t>
                        </m:r>
                      </m:e>
                    </m:acc>
                    <m:d>
                      <m:dPr>
                        <m:ctrlPr>
                          <a:rPr lang="de-DE" b="0" i="1" smtClean="0">
                            <a:latin typeface="Cambria Math" panose="02040503050406030204" pitchFamily="18" charset="0"/>
                          </a:rPr>
                        </m:ctrlPr>
                      </m:dPr>
                      <m:e>
                        <m:r>
                          <a:rPr lang="de-DE" b="0" i="1" smtClean="0">
                            <a:latin typeface="Cambria Math" panose="02040503050406030204" pitchFamily="18" charset="0"/>
                          </a:rPr>
                          <m:t>𝑠</m:t>
                        </m:r>
                        <m:r>
                          <a:rPr lang="de-DE" b="0" i="1" smtClean="0">
                            <a:latin typeface="Cambria Math" panose="02040503050406030204" pitchFamily="18" charset="0"/>
                          </a:rPr>
                          <m:t>,</m:t>
                        </m:r>
                        <m:r>
                          <a:rPr lang="de-DE" b="0" i="1" smtClean="0">
                            <a:latin typeface="Cambria Math" panose="02040503050406030204" pitchFamily="18" charset="0"/>
                          </a:rPr>
                          <m:t>𝑎</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d>
                  </m:oMath>
                </a14:m>
                <a:r>
                  <a:rPr lang="en-GB" dirty="0"/>
                  <a:t> and </a:t>
                </a:r>
                <a14:m>
                  <m:oMath xmlns:m="http://schemas.openxmlformats.org/officeDocument/2006/math">
                    <m:acc>
                      <m:accPr>
                        <m:chr m:val="̂"/>
                        <m:ctrlPr>
                          <a:rPr lang="en-GB" i="1">
                            <a:latin typeface="Cambria Math" panose="02040503050406030204" pitchFamily="18" charset="0"/>
                          </a:rPr>
                        </m:ctrlPr>
                      </m:accPr>
                      <m:e>
                        <m:r>
                          <a:rPr lang="de-DE" b="0" i="1" smtClean="0">
                            <a:latin typeface="Cambria Math" panose="02040503050406030204" pitchFamily="18" charset="0"/>
                          </a:rPr>
                          <m:t>𝑅</m:t>
                        </m:r>
                      </m:e>
                    </m:acc>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it has an estimate of the underlying MDP</a:t>
                </a:r>
              </a:p>
              <a:p>
                <a:pPr lvl="1"/>
                <a:r>
                  <a:rPr lang="en-GB" dirty="0"/>
                  <a:t>Like passive ADP using policy evaluation</a:t>
                </a:r>
              </a:p>
              <a:p>
                <a:r>
                  <a:rPr lang="en-GB" dirty="0"/>
                  <a:t>Given estimate of the MDP, it can compute the optimal policy by solving the Bellman equations using value or policy iteration</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acc>
                        <m:accPr>
                          <m:chr m:val="̂"/>
                          <m:ctrlPr>
                            <a:rPr lang="en-GB" i="1">
                              <a:latin typeface="Cambria Math" panose="02040503050406030204" pitchFamily="18" charset="0"/>
                            </a:rPr>
                          </m:ctrlPr>
                        </m:accPr>
                        <m:e>
                          <m:r>
                            <a:rPr lang="de-DE" i="1">
                              <a:latin typeface="Cambria Math" panose="02040503050406030204" pitchFamily="18" charset="0"/>
                            </a:rPr>
                            <m:t>𝑅</m:t>
                          </m:r>
                        </m:e>
                      </m:acc>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𝐴</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lim>
                          </m:limLow>
                        </m:fName>
                        <m:e>
                          <m:nary>
                            <m:naryPr>
                              <m:chr m:val="∑"/>
                              <m:supHide m:val="on"/>
                              <m:ctrlPr>
                                <a:rPr lang="en-GB" i="1">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r>
                                <a:rPr lang="de-DE" b="0" i="1" smtClean="0">
                                  <a:latin typeface="Cambria Math" panose="02040503050406030204" pitchFamily="18" charset="0"/>
                                </a:rPr>
                                <m:t>∈</m:t>
                              </m:r>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e>
                              </m:d>
                            </m:sub>
                            <m:sup/>
                            <m:e>
                              <m:acc>
                                <m:accPr>
                                  <m:chr m:val="̂"/>
                                  <m:ctrlPr>
                                    <a:rPr lang="en-GB" i="1">
                                      <a:latin typeface="Cambria Math" panose="02040503050406030204" pitchFamily="18" charset="0"/>
                                    </a:rPr>
                                  </m:ctrlPr>
                                </m:accPr>
                                <m:e>
                                  <m:r>
                                    <a:rPr lang="de-DE" i="1">
                                      <a:latin typeface="Cambria Math" panose="02040503050406030204" pitchFamily="18" charset="0"/>
                                    </a:rPr>
                                    <m:t>𝑇</m:t>
                                  </m:r>
                                </m:e>
                              </m:acc>
                              <m:d>
                                <m:dPr>
                                  <m:ctrlPr>
                                    <a:rPr lang="de-DE" i="1">
                                      <a:latin typeface="Cambria Math" panose="02040503050406030204" pitchFamily="18" charset="0"/>
                                    </a:rPr>
                                  </m:ctrlPr>
                                </m:dPr>
                                <m:e>
                                  <m:r>
                                    <a:rPr lang="de-DE" i="1">
                                      <a:latin typeface="Cambria Math" panose="02040503050406030204" pitchFamily="18" charset="0"/>
                                    </a:rPr>
                                    <m:t>𝑠</m:t>
                                  </m:r>
                                  <m:r>
                                    <a:rPr lang="de-DE" i="1">
                                      <a:latin typeface="Cambria Math" panose="02040503050406030204" pitchFamily="18" charset="0"/>
                                    </a:rPr>
                                    <m:t>,</m:t>
                                  </m:r>
                                  <m:r>
                                    <a:rPr lang="de-DE" i="1">
                                      <a:latin typeface="Cambria Math" panose="02040503050406030204" pitchFamily="18" charset="0"/>
                                    </a:rPr>
                                    <m:t>𝑎</m:t>
                                  </m:r>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r>
                                <a:rPr lang="de-DE" b="0" i="1" smtClean="0">
                                  <a:latin typeface="Cambria Math" panose="02040503050406030204" pitchFamily="18" charset="0"/>
                                </a:rPr>
                                <m:t>𝑈</m:t>
                              </m:r>
                              <m:d>
                                <m:dPr>
                                  <m:ctrlPr>
                                    <a:rPr lang="en-GB"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d>
                            </m:e>
                          </m:nary>
                        </m:e>
                      </m:func>
                    </m:oMath>
                  </m:oMathPara>
                </a14:m>
                <a:endParaRPr lang="en-GB" dirty="0"/>
              </a:p>
              <a:p>
                <a:r>
                  <a:rPr lang="en-GB" dirty="0"/>
                  <a:t>If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𝑇</m:t>
                        </m:r>
                      </m:e>
                    </m:acc>
                  </m:oMath>
                </a14:m>
                <a:r>
                  <a:rPr lang="en-GB" dirty="0"/>
                  <a:t> and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𝑅</m:t>
                        </m:r>
                      </m:e>
                    </m:acc>
                  </m:oMath>
                </a14:m>
                <a:r>
                  <a:rPr lang="en-GB" dirty="0"/>
                  <a:t> are accurate estimations of the underlying MDP model, agent can find the optimal policy this way</a:t>
                </a:r>
              </a:p>
            </p:txBody>
          </p:sp>
        </mc:Choice>
        <mc:Fallback xmlns="">
          <p:sp>
            <p:nvSpPr>
              <p:cNvPr id="3" name="Content Placeholder 2">
                <a:extLst>
                  <a:ext uri="{FF2B5EF4-FFF2-40B4-BE49-F238E27FC236}">
                    <a16:creationId xmlns:a16="http://schemas.microsoft.com/office/drawing/2014/main" id="{4EDC4E2B-A488-1E43-8BA9-28E3FD537F0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2210" r="-2286" b="-17956"/>
                </a:stretch>
              </a:blipFill>
            </p:spPr>
            <p:txBody>
              <a:bodyPr/>
              <a:lstStyle/>
              <a:p>
                <a:r>
                  <a:rPr lang="en-DE">
                    <a:noFill/>
                  </a:rPr>
                  <a:t> </a:t>
                </a:r>
              </a:p>
            </p:txBody>
          </p:sp>
        </mc:Fallback>
      </mc:AlternateContent>
    </p:spTree>
    <p:extLst>
      <p:ext uri="{BB962C8B-B14F-4D97-AF65-F5344CB8AC3E}">
        <p14:creationId xmlns:p14="http://schemas.microsoft.com/office/powerpoint/2010/main" val="34068840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BBCA-502A-5141-A6BD-6693E088786E}"/>
              </a:ext>
            </a:extLst>
          </p:cNvPr>
          <p:cNvSpPr>
            <a:spLocks noGrp="1"/>
          </p:cNvSpPr>
          <p:nvPr>
            <p:ph type="title"/>
          </p:nvPr>
        </p:nvSpPr>
        <p:spPr/>
        <p:txBody>
          <a:bodyPr/>
          <a:lstStyle/>
          <a:p>
            <a:r>
              <a:rPr lang="en-GB" dirty="0"/>
              <a:t>Issues with ADP Approach</a:t>
            </a:r>
          </a:p>
        </p:txBody>
      </p:sp>
      <p:sp>
        <p:nvSpPr>
          <p:cNvPr id="5" name="Footer Placeholder 4">
            <a:extLst>
              <a:ext uri="{FF2B5EF4-FFF2-40B4-BE49-F238E27FC236}">
                <a16:creationId xmlns:a16="http://schemas.microsoft.com/office/drawing/2014/main" id="{4D9DF435-D47E-60EB-137C-2464924DB820}"/>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6A885E11-C11D-9FB1-FEC8-EFD2096F7F36}"/>
              </a:ext>
            </a:extLst>
          </p:cNvPr>
          <p:cNvSpPr>
            <a:spLocks noGrp="1"/>
          </p:cNvSpPr>
          <p:nvPr>
            <p:ph type="sldNum" sz="quarter" idx="11"/>
          </p:nvPr>
        </p:nvSpPr>
        <p:spPr/>
        <p:txBody>
          <a:bodyPr/>
          <a:lstStyle/>
          <a:p>
            <a:fld id="{67C9959E-8E6B-B04C-9955-EA096F41CA7A}" type="slidenum">
              <a:rPr lang="en-GB" smtClean="0"/>
              <a:t>76</a:t>
            </a:fld>
            <a:endParaRPr lang="en-GB"/>
          </a:p>
        </p:txBody>
      </p:sp>
      <p:sp>
        <p:nvSpPr>
          <p:cNvPr id="4" name="Date Placeholder 3">
            <a:extLst>
              <a:ext uri="{FF2B5EF4-FFF2-40B4-BE49-F238E27FC236}">
                <a16:creationId xmlns:a16="http://schemas.microsoft.com/office/drawing/2014/main" id="{BDB60F4C-CEE7-5270-AA68-BA191D5831E2}"/>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29EB8D-9143-1F45-A855-94505953AB51}"/>
                  </a:ext>
                </a:extLst>
              </p:cNvPr>
              <p:cNvSpPr>
                <a:spLocks noGrp="1"/>
              </p:cNvSpPr>
              <p:nvPr>
                <p:ph type="body" sz="quarter" idx="13"/>
              </p:nvPr>
            </p:nvSpPr>
            <p:spPr/>
            <p:txBody>
              <a:bodyPr/>
              <a:lstStyle/>
              <a:p>
                <a:r>
                  <a:rPr lang="en-GB" dirty="0"/>
                  <a:t>Need to maintain MDP model</a:t>
                </a:r>
              </a:p>
              <a:p>
                <a14:m>
                  <m:oMath xmlns:m="http://schemas.openxmlformats.org/officeDocument/2006/math">
                    <m:r>
                      <a:rPr lang="de-DE" b="0" i="1" smtClean="0">
                        <a:latin typeface="Cambria Math" panose="02040503050406030204" pitchFamily="18" charset="0"/>
                      </a:rPr>
                      <m:t>𝑇</m:t>
                    </m:r>
                  </m:oMath>
                </a14:m>
                <a:r>
                  <a:rPr lang="en-GB" dirty="0"/>
                  <a:t> can be very large, </a:t>
                </a:r>
                <a14:m>
                  <m:oMath xmlns:m="http://schemas.openxmlformats.org/officeDocument/2006/math">
                    <m:r>
                      <a:rPr lang="de-DE" b="0" i="1" smtClean="0">
                        <a:latin typeface="Cambria Math" panose="02040503050406030204" pitchFamily="18" charset="0"/>
                      </a:rPr>
                      <m:t>𝑂</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𝑆</m:t>
                                </m:r>
                              </m:e>
                            </m:d>
                          </m:e>
                          <m:sup>
                            <m:r>
                              <a:rPr lang="de-DE" b="0" i="1" smtClean="0">
                                <a:latin typeface="Cambria Math" panose="02040503050406030204" pitchFamily="18" charset="0"/>
                              </a:rPr>
                              <m:t>2</m:t>
                            </m:r>
                          </m:sup>
                        </m:sSup>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𝐴</m:t>
                            </m:r>
                          </m:e>
                        </m:d>
                      </m:e>
                    </m:d>
                  </m:oMath>
                </a14:m>
                <a:endParaRPr lang="en-GB" dirty="0"/>
              </a:p>
              <a:p>
                <a:r>
                  <a:rPr lang="en-GB" dirty="0"/>
                  <a:t>Also, finding the optimal action requires solving the Bellman equation – time consuming</a:t>
                </a:r>
              </a:p>
              <a:p>
                <a:r>
                  <a:rPr lang="en-GB" dirty="0"/>
                  <a:t>Can the agent avoid this large computational complexity both in terms of time and space?</a:t>
                </a:r>
              </a:p>
            </p:txBody>
          </p:sp>
        </mc:Choice>
        <mc:Fallback xmlns="">
          <p:sp>
            <p:nvSpPr>
              <p:cNvPr id="3" name="Content Placeholder 2">
                <a:extLst>
                  <a:ext uri="{FF2B5EF4-FFF2-40B4-BE49-F238E27FC236}">
                    <a16:creationId xmlns:a16="http://schemas.microsoft.com/office/drawing/2014/main" id="{7E29EB8D-9143-1F45-A855-94505953AB51}"/>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p:spTree>
    <p:extLst>
      <p:ext uri="{BB962C8B-B14F-4D97-AF65-F5344CB8AC3E}">
        <p14:creationId xmlns:p14="http://schemas.microsoft.com/office/powerpoint/2010/main" val="35851288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4EAF-AF66-FD4E-9AA8-95DFE385472F}"/>
              </a:ext>
            </a:extLst>
          </p:cNvPr>
          <p:cNvSpPr>
            <a:spLocks noGrp="1"/>
          </p:cNvSpPr>
          <p:nvPr>
            <p:ph type="title"/>
          </p:nvPr>
        </p:nvSpPr>
        <p:spPr/>
        <p:txBody>
          <a:bodyPr/>
          <a:lstStyle/>
          <a:p>
            <a:r>
              <a:rPr lang="en-GB" dirty="0"/>
              <a:t>Q-learning</a:t>
            </a:r>
          </a:p>
        </p:txBody>
      </p:sp>
      <p:sp>
        <p:nvSpPr>
          <p:cNvPr id="6" name="Footer Placeholder 5">
            <a:extLst>
              <a:ext uri="{FF2B5EF4-FFF2-40B4-BE49-F238E27FC236}">
                <a16:creationId xmlns:a16="http://schemas.microsoft.com/office/drawing/2014/main" id="{1B3A8BAC-833B-DAF3-0CDD-02145E3DFA52}"/>
              </a:ext>
            </a:extLst>
          </p:cNvPr>
          <p:cNvSpPr>
            <a:spLocks noGrp="1"/>
          </p:cNvSpPr>
          <p:nvPr>
            <p:ph type="ftr" sz="quarter" idx="10"/>
          </p:nvPr>
        </p:nvSpPr>
        <p:spPr/>
        <p:txBody>
          <a:bodyPr/>
          <a:lstStyle/>
          <a:p>
            <a:r>
              <a:rPr lang="en-GB"/>
              <a:t>Marcel Gehrke</a:t>
            </a:r>
          </a:p>
        </p:txBody>
      </p:sp>
      <p:sp>
        <p:nvSpPr>
          <p:cNvPr id="7" name="Slide Number Placeholder 6">
            <a:extLst>
              <a:ext uri="{FF2B5EF4-FFF2-40B4-BE49-F238E27FC236}">
                <a16:creationId xmlns:a16="http://schemas.microsoft.com/office/drawing/2014/main" id="{E8F87971-46B8-5AB6-7ACB-5E3111CE6BA5}"/>
              </a:ext>
            </a:extLst>
          </p:cNvPr>
          <p:cNvSpPr>
            <a:spLocks noGrp="1"/>
          </p:cNvSpPr>
          <p:nvPr>
            <p:ph type="sldNum" sz="quarter" idx="11"/>
          </p:nvPr>
        </p:nvSpPr>
        <p:spPr/>
        <p:txBody>
          <a:bodyPr/>
          <a:lstStyle/>
          <a:p>
            <a:fld id="{67C9959E-8E6B-B04C-9955-EA096F41CA7A}" type="slidenum">
              <a:rPr lang="en-GB" smtClean="0"/>
              <a:t>77</a:t>
            </a:fld>
            <a:endParaRPr lang="en-GB"/>
          </a:p>
        </p:txBody>
      </p:sp>
      <p:sp>
        <p:nvSpPr>
          <p:cNvPr id="4" name="Date Placeholder 3">
            <a:extLst>
              <a:ext uri="{FF2B5EF4-FFF2-40B4-BE49-F238E27FC236}">
                <a16:creationId xmlns:a16="http://schemas.microsoft.com/office/drawing/2014/main" id="{B86BEF30-538F-37EB-5649-FCB2EA1E1446}"/>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AA892D3-EB62-9749-9CB3-3C125C851111}"/>
                  </a:ext>
                </a:extLst>
              </p:cNvPr>
              <p:cNvSpPr>
                <a:spLocks noGrp="1"/>
              </p:cNvSpPr>
              <p:nvPr>
                <p:ph type="body" sz="quarter" idx="13"/>
              </p:nvPr>
            </p:nvSpPr>
            <p:spPr/>
            <p:txBody>
              <a:bodyPr/>
              <a:lstStyle/>
              <a:p>
                <a:r>
                  <a:rPr lang="en-GB" dirty="0"/>
                  <a:t>So far, focus on utilities for states</a:t>
                </a:r>
              </a:p>
              <a:p>
                <a:pPr lvl="1"/>
                <a14:m>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𝑠</m:t>
                        </m:r>
                      </m:e>
                    </m:d>
                  </m:oMath>
                </a14:m>
                <a:r>
                  <a:rPr lang="en-GB" dirty="0"/>
                  <a:t> = utility of state </a:t>
                </a:r>
                <a14:m>
                  <m:oMath xmlns:m="http://schemas.openxmlformats.org/officeDocument/2006/math">
                    <m:r>
                      <a:rPr lang="en-GB" b="0" i="1" smtClean="0">
                        <a:latin typeface="Cambria Math" panose="02040503050406030204" pitchFamily="18" charset="0"/>
                      </a:rPr>
                      <m:t>𝑠</m:t>
                    </m:r>
                  </m:oMath>
                </a14:m>
                <a:r>
                  <a:rPr lang="en-GB" dirty="0"/>
                  <a:t> = expected maximum future rewards</a:t>
                </a:r>
              </a:p>
              <a:p>
                <a:r>
                  <a:rPr lang="en-GB" dirty="0"/>
                  <a:t>Alternative: store Q-values</a:t>
                </a:r>
              </a:p>
              <a:p>
                <a:pPr lvl="1"/>
                <a14:m>
                  <m:oMath xmlns:m="http://schemas.openxmlformats.org/officeDocument/2006/math">
                    <m:r>
                      <a:rPr lang="en-GB" b="0" i="1" smtClean="0">
                        <a:latin typeface="Cambria Math" panose="02040503050406030204" pitchFamily="18" charset="0"/>
                      </a:rPr>
                      <m:t>𝑄</m:t>
                    </m:r>
                    <m:d>
                      <m:dPr>
                        <m:ctrlPr>
                          <a:rPr lang="en-GB" b="0" i="1" smtClean="0">
                            <a:latin typeface="Cambria Math" panose="02040503050406030204" pitchFamily="18" charset="0"/>
                          </a:rPr>
                        </m:ctrlPr>
                      </m:dPr>
                      <m:e>
                        <m:r>
                          <a:rPr lang="de-DE" b="0" i="1" smtClean="0">
                            <a:latin typeface="Cambria Math" panose="02040503050406030204" pitchFamily="18" charset="0"/>
                          </a:rPr>
                          <m:t>𝑎</m:t>
                        </m:r>
                        <m:r>
                          <a:rPr lang="en-GB" b="0" i="1" smtClean="0">
                            <a:latin typeface="Cambria Math" panose="02040503050406030204" pitchFamily="18" charset="0"/>
                          </a:rPr>
                          <m:t>,</m:t>
                        </m:r>
                        <m:r>
                          <a:rPr lang="de-DE" b="0" i="1" smtClean="0">
                            <a:latin typeface="Cambria Math" panose="02040503050406030204" pitchFamily="18" charset="0"/>
                          </a:rPr>
                          <m:t>𝑠</m:t>
                        </m:r>
                      </m:e>
                    </m:d>
                  </m:oMath>
                </a14:m>
                <a:r>
                  <a:rPr lang="en-GB" dirty="0"/>
                  <a:t>	= utility of taking action </a:t>
                </a:r>
                <a14:m>
                  <m:oMath xmlns:m="http://schemas.openxmlformats.org/officeDocument/2006/math">
                    <m:r>
                      <a:rPr lang="en-GB" b="0" i="1" smtClean="0">
                        <a:latin typeface="Cambria Math" panose="02040503050406030204" pitchFamily="18" charset="0"/>
                      </a:rPr>
                      <m:t>𝑎</m:t>
                    </m:r>
                  </m:oMath>
                </a14:m>
                <a:r>
                  <a:rPr lang="en-GB" dirty="0"/>
                  <a:t> at state </a:t>
                </a:r>
                <a14:m>
                  <m:oMath xmlns:m="http://schemas.openxmlformats.org/officeDocument/2006/math">
                    <m:r>
                      <a:rPr lang="en-GB" b="0" i="1" smtClean="0">
                        <a:latin typeface="Cambria Math" panose="02040503050406030204" pitchFamily="18" charset="0"/>
                      </a:rPr>
                      <m:t>𝑠</m:t>
                    </m:r>
                  </m:oMath>
                </a14:m>
                <a:br>
                  <a:rPr lang="en-GB" dirty="0"/>
                </a:br>
                <a:r>
                  <a:rPr lang="en-GB" dirty="0"/>
                  <a:t>		= </a:t>
                </a:r>
                <a:r>
                  <a:rPr lang="en-GB" dirty="0">
                    <a:solidFill>
                      <a:schemeClr val="accent1"/>
                    </a:solidFill>
                  </a:rPr>
                  <a:t>expected maximum future reward</a:t>
                </a:r>
                <a:r>
                  <a:rPr lang="en-GB" dirty="0"/>
                  <a:t> if action </a:t>
                </a:r>
                <a14:m>
                  <m:oMath xmlns:m="http://schemas.openxmlformats.org/officeDocument/2006/math">
                    <m:r>
                      <a:rPr lang="de-DE" b="0" i="1" smtClean="0">
                        <a:latin typeface="Cambria Math" panose="02040503050406030204" pitchFamily="18" charset="0"/>
                      </a:rPr>
                      <m:t>𝑎</m:t>
                    </m:r>
                  </m:oMath>
                </a14:m>
                <a:r>
                  <a:rPr lang="en-GB" dirty="0"/>
                  <a:t> taken at state </a:t>
                </a:r>
                <a14:m>
                  <m:oMath xmlns:m="http://schemas.openxmlformats.org/officeDocument/2006/math">
                    <m:r>
                      <a:rPr lang="de-DE" b="0" i="1" smtClean="0">
                        <a:latin typeface="Cambria Math" panose="02040503050406030204" pitchFamily="18" charset="0"/>
                      </a:rPr>
                      <m:t>𝑠</m:t>
                    </m:r>
                  </m:oMath>
                </a14:m>
                <a:endParaRPr lang="en-GB" dirty="0"/>
              </a:p>
              <a:p>
                <a:endParaRPr lang="en-GB" dirty="0"/>
              </a:p>
              <a:p>
                <a:r>
                  <a:rPr lang="en-GB" dirty="0"/>
                  <a:t>Relationship between </a:t>
                </a:r>
                <a14:m>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r>
                          <a:rPr lang="en-GB" i="1">
                            <a:latin typeface="Cambria Math" panose="02040503050406030204" pitchFamily="18" charset="0"/>
                          </a:rPr>
                          <m:t>𝑠</m:t>
                        </m:r>
                      </m:e>
                    </m:d>
                  </m:oMath>
                </a14:m>
                <a:r>
                  <a:rPr lang="en-GB" dirty="0"/>
                  <a:t> and </a:t>
                </a:r>
                <a14:m>
                  <m:oMath xmlns:m="http://schemas.openxmlformats.org/officeDocument/2006/math">
                    <m:r>
                      <a:rPr lang="en-GB" i="1">
                        <a:latin typeface="Cambria Math" panose="02040503050406030204" pitchFamily="18" charset="0"/>
                      </a:rPr>
                      <m:t>𝑄</m:t>
                    </m:r>
                    <m:d>
                      <m:dPr>
                        <m:ctrlPr>
                          <a:rPr lang="en-GB" i="1">
                            <a:latin typeface="Cambria Math" panose="02040503050406030204" pitchFamily="18" charset="0"/>
                          </a:rPr>
                        </m:ctrlPr>
                      </m:dPr>
                      <m:e>
                        <m:r>
                          <a:rPr lang="de-DE" b="0" i="1" smtClean="0">
                            <a:latin typeface="Cambria Math" panose="02040503050406030204" pitchFamily="18" charset="0"/>
                          </a:rPr>
                          <m:t>𝑎</m:t>
                        </m:r>
                        <m:r>
                          <a:rPr lang="en-GB" i="1">
                            <a:latin typeface="Cambria Math" panose="02040503050406030204" pitchFamily="18" charset="0"/>
                          </a:rPr>
                          <m:t>,</m:t>
                        </m:r>
                        <m:r>
                          <a:rPr lang="de-DE" b="0" i="1" smtClean="0">
                            <a:latin typeface="Cambria Math" panose="02040503050406030204" pitchFamily="18" charset="0"/>
                          </a:rPr>
                          <m:t>𝑠</m:t>
                        </m:r>
                      </m:e>
                    </m:d>
                  </m:oMath>
                </a14:m>
                <a:r>
                  <a:rPr lang="en-GB" dirty="0"/>
                  <a:t>?</a:t>
                </a:r>
              </a:p>
              <a:p>
                <a:pPr lvl="1"/>
                <a:endParaRPr lang="en-GB"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limLow>
                            <m:limLowPr>
                              <m:ctrlPr>
                                <a:rPr lang="de-DE" b="0" i="1" smtClean="0">
                                  <a:latin typeface="Cambria Math" panose="02040503050406030204" pitchFamily="18" charset="0"/>
                                </a:rPr>
                              </m:ctrlPr>
                            </m:limLowPr>
                            <m:e>
                              <m:r>
                                <m:rPr>
                                  <m:sty m:val="p"/>
                                </m:rPr>
                                <a:rPr lang="de-DE" b="0" i="0" smtClean="0">
                                  <a:latin typeface="Cambria Math" panose="02040503050406030204" pitchFamily="18" charset="0"/>
                                </a:rPr>
                                <m:t>max</m:t>
                              </m:r>
                            </m:e>
                            <m:lim>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𝐴</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lim>
                          </m:limLow>
                        </m:fName>
                        <m:e>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e>
                      </m:func>
                    </m:oMath>
                  </m:oMathPara>
                </a14:m>
                <a:endParaRPr lang="en-GB" dirty="0"/>
              </a:p>
            </p:txBody>
          </p:sp>
        </mc:Choice>
        <mc:Fallback xmlns="">
          <p:sp>
            <p:nvSpPr>
              <p:cNvPr id="3" name="Content Placeholder 2">
                <a:extLst>
                  <a:ext uri="{FF2B5EF4-FFF2-40B4-BE49-F238E27FC236}">
                    <a16:creationId xmlns:a16="http://schemas.microsoft.com/office/drawing/2014/main" id="{4AA892D3-EB62-9749-9CB3-3C125C851111}"/>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371" t="-1105"/>
                </a:stretch>
              </a:blipFill>
            </p:spPr>
            <p:txBody>
              <a:bodyPr/>
              <a:lstStyle/>
              <a:p>
                <a:r>
                  <a:rPr lang="en-DE">
                    <a:noFill/>
                  </a:rPr>
                  <a:t> </a:t>
                </a:r>
              </a:p>
            </p:txBody>
          </p:sp>
        </mc:Fallback>
      </mc:AlternateContent>
      <p:sp>
        <p:nvSpPr>
          <p:cNvPr id="5" name="Rectangle 4">
            <a:extLst>
              <a:ext uri="{FF2B5EF4-FFF2-40B4-BE49-F238E27FC236}">
                <a16:creationId xmlns:a16="http://schemas.microsoft.com/office/drawing/2014/main" id="{8B065861-53CA-2349-B4B8-FF8FF5CB8EC5}"/>
              </a:ext>
            </a:extLst>
          </p:cNvPr>
          <p:cNvSpPr/>
          <p:nvPr/>
        </p:nvSpPr>
        <p:spPr>
          <a:xfrm>
            <a:off x="4583289" y="4605571"/>
            <a:ext cx="3025422" cy="76764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Helvetica" pitchFamily="2" charset="0"/>
            </a:endParaRPr>
          </a:p>
        </p:txBody>
      </p:sp>
    </p:spTree>
    <p:extLst>
      <p:ext uri="{BB962C8B-B14F-4D97-AF65-F5344CB8AC3E}">
        <p14:creationId xmlns:p14="http://schemas.microsoft.com/office/powerpoint/2010/main" val="1125682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667-82E0-EA4F-9962-45DB0D741BB6}"/>
              </a:ext>
            </a:extLst>
          </p:cNvPr>
          <p:cNvSpPr>
            <a:spLocks noGrp="1"/>
          </p:cNvSpPr>
          <p:nvPr>
            <p:ph type="title"/>
          </p:nvPr>
        </p:nvSpPr>
        <p:spPr/>
        <p:txBody>
          <a:bodyPr/>
          <a:lstStyle/>
          <a:p>
            <a:r>
              <a:rPr lang="en-GB" dirty="0"/>
              <a:t>Q-learning can be model-free</a:t>
            </a:r>
          </a:p>
        </p:txBody>
      </p:sp>
      <p:sp>
        <p:nvSpPr>
          <p:cNvPr id="5" name="Footer Placeholder 4">
            <a:extLst>
              <a:ext uri="{FF2B5EF4-FFF2-40B4-BE49-F238E27FC236}">
                <a16:creationId xmlns:a16="http://schemas.microsoft.com/office/drawing/2014/main" id="{D9378DF9-BDD9-4BD3-63AC-AB154F08CC27}"/>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0772D531-7760-755E-05EB-71A4430CC82B}"/>
              </a:ext>
            </a:extLst>
          </p:cNvPr>
          <p:cNvSpPr>
            <a:spLocks noGrp="1"/>
          </p:cNvSpPr>
          <p:nvPr>
            <p:ph type="sldNum" sz="quarter" idx="11"/>
          </p:nvPr>
        </p:nvSpPr>
        <p:spPr/>
        <p:txBody>
          <a:bodyPr/>
          <a:lstStyle/>
          <a:p>
            <a:fld id="{67C9959E-8E6B-B04C-9955-EA096F41CA7A}" type="slidenum">
              <a:rPr lang="en-GB" smtClean="0"/>
              <a:t>78</a:t>
            </a:fld>
            <a:endParaRPr lang="en-GB"/>
          </a:p>
        </p:txBody>
      </p:sp>
      <p:sp>
        <p:nvSpPr>
          <p:cNvPr id="4" name="Date Placeholder 3">
            <a:extLst>
              <a:ext uri="{FF2B5EF4-FFF2-40B4-BE49-F238E27FC236}">
                <a16:creationId xmlns:a16="http://schemas.microsoft.com/office/drawing/2014/main" id="{98391180-B42C-EE8E-672C-761D31CCBFAA}"/>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4B71AB-4D13-BC4B-80AE-21B8D38ABF6D}"/>
                  </a:ext>
                </a:extLst>
              </p:cNvPr>
              <p:cNvSpPr>
                <a:spLocks noGrp="1"/>
              </p:cNvSpPr>
              <p:nvPr>
                <p:ph type="body" sz="quarter" idx="13"/>
              </p:nvPr>
            </p:nvSpPr>
            <p:spPr/>
            <p:txBody>
              <a:bodyPr>
                <a:normAutofit/>
              </a:bodyPr>
              <a:lstStyle/>
              <a:p>
                <a:r>
                  <a:rPr lang="en-GB" dirty="0"/>
                  <a:t>Note that after computing </a:t>
                </a:r>
                <a14:m>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to obtain the optimal policy, the agent needs to compute</a:t>
                </a: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𝜋</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de-DE" b="0" i="1" smtClean="0">
                          <a:latin typeface="Cambria Math" panose="02040503050406030204" pitchFamily="18" charset="0"/>
                          <a:ea typeface="Cambria Math" panose="02040503050406030204" pitchFamily="18" charset="0"/>
                        </a:rPr>
                        <m:t>=</m:t>
                      </m:r>
                      <m:func>
                        <m:funcPr>
                          <m:ctrlPr>
                            <a:rPr lang="de-DE" b="0" i="1" smtClean="0">
                              <a:latin typeface="Cambria Math" panose="02040503050406030204" pitchFamily="18" charset="0"/>
                              <a:ea typeface="Cambria Math" panose="02040503050406030204" pitchFamily="18" charset="0"/>
                            </a:rPr>
                          </m:ctrlPr>
                        </m:funcPr>
                        <m:fName>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argmax</m:t>
                              </m:r>
                            </m:e>
                            <m:lim>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lim>
                          </m:limLow>
                        </m:fName>
                        <m:e>
                          <m:nary>
                            <m:naryPr>
                              <m:chr m:val="∑"/>
                              <m:supHide m:val="on"/>
                              <m:ctrlPr>
                                <a:rPr lang="de-DE" b="0" i="1" smtClean="0">
                                  <a:latin typeface="Cambria Math" panose="02040503050406030204" pitchFamily="18" charset="0"/>
                                  <a:ea typeface="Cambria Math" panose="02040503050406030204" pitchFamily="18" charset="0"/>
                                </a:rPr>
                              </m:ctrlPr>
                            </m:naryPr>
                            <m:sub>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e>
                              </m:d>
                            </m:sub>
                            <m:sup/>
                            <m:e>
                              <m:r>
                                <a:rPr lang="de-DE" b="0" i="1" smtClean="0">
                                  <a:latin typeface="Cambria Math" panose="02040503050406030204" pitchFamily="18" charset="0"/>
                                  <a:ea typeface="Cambria Math" panose="02040503050406030204" pitchFamily="18" charset="0"/>
                                </a:rPr>
                                <m:t>𝑇</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r>
                                <a:rPr lang="de-DE" b="0" i="1" smtClean="0">
                                  <a:latin typeface="Cambria Math" panose="02040503050406030204" pitchFamily="18" charset="0"/>
                                  <a:ea typeface="Cambria Math" panose="02040503050406030204" pitchFamily="18" charset="0"/>
                                </a:rPr>
                                <m:t>𝑈</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e>
                          </m:nary>
                        </m:e>
                      </m:func>
                    </m:oMath>
                  </m:oMathPara>
                </a14:m>
                <a:endParaRPr lang="en-GB" dirty="0"/>
              </a:p>
              <a:p>
                <a:pPr lvl="1"/>
                <a:r>
                  <a:rPr lang="en-GB" dirty="0"/>
                  <a:t>Requires </a:t>
                </a:r>
                <a14:m>
                  <m:oMath xmlns:m="http://schemas.openxmlformats.org/officeDocument/2006/math">
                    <m:r>
                      <a:rPr lang="de-DE" i="1">
                        <a:latin typeface="Cambria Math" panose="02040503050406030204" pitchFamily="18" charset="0"/>
                        <a:ea typeface="Cambria Math" panose="02040503050406030204" pitchFamily="18" charset="0"/>
                      </a:rPr>
                      <m:t>𝑇</m:t>
                    </m:r>
                  </m:oMath>
                </a14:m>
                <a:r>
                  <a:rPr lang="en-GB" dirty="0"/>
                  <a:t>, model of the world</a:t>
                </a:r>
              </a:p>
              <a:p>
                <a:pPr lvl="1"/>
                <a:r>
                  <a:rPr lang="en-GB" dirty="0"/>
                  <a:t>Even if it uses TD learning (model-free), it still needs the model to get the optimal policy</a:t>
                </a:r>
              </a:p>
              <a:p>
                <a:r>
                  <a:rPr lang="en-GB" dirty="0"/>
                  <a:t>However, if the agent successfully estimates </a:t>
                </a:r>
                <a14:m>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oMath>
                </a14:m>
                <a:r>
                  <a:rPr lang="en-GB" dirty="0"/>
                  <a:t> for all </a:t>
                </a:r>
                <a14:m>
                  <m:oMath xmlns:m="http://schemas.openxmlformats.org/officeDocument/2006/math">
                    <m:r>
                      <a:rPr lang="de-DE" b="0" i="1" smtClean="0">
                        <a:latin typeface="Cambria Math" panose="02040503050406030204" pitchFamily="18" charset="0"/>
                      </a:rPr>
                      <m:t>𝑎</m:t>
                    </m:r>
                  </m:oMath>
                </a14:m>
                <a:r>
                  <a:rPr lang="en-GB" dirty="0"/>
                  <a:t> and </a:t>
                </a:r>
                <a14:m>
                  <m:oMath xmlns:m="http://schemas.openxmlformats.org/officeDocument/2006/math">
                    <m:r>
                      <a:rPr lang="de-DE" b="0" i="1" smtClean="0">
                        <a:latin typeface="Cambria Math" panose="02040503050406030204" pitchFamily="18" charset="0"/>
                      </a:rPr>
                      <m:t>𝑠</m:t>
                    </m:r>
                  </m:oMath>
                </a14:m>
                <a:r>
                  <a:rPr lang="en-GB" dirty="0"/>
                  <a:t>, it can compute the optimal policy without using the model</a:t>
                </a: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𝜋</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e>
                      </m:d>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arg</m:t>
                              </m:r>
                              <m:r>
                                <m:rPr>
                                  <m:sty m:val="p"/>
                                </m:rPr>
                                <a:rPr lang="de-DE">
                                  <a:latin typeface="Cambria Math" panose="02040503050406030204" pitchFamily="18" charset="0"/>
                                  <a:ea typeface="Cambria Math" panose="02040503050406030204" pitchFamily="18" charset="0"/>
                                </a:rPr>
                                <m:t>max</m:t>
                              </m:r>
                            </m:e>
                            <m:lim>
                              <m:r>
                                <a:rPr lang="de-DE" i="1">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lim>
                          </m:limLow>
                        </m:fName>
                        <m:e>
                          <m:r>
                            <a:rPr lang="de-DE" b="0" i="1" smtClean="0">
                              <a:latin typeface="Cambria Math" panose="02040503050406030204" pitchFamily="18" charset="0"/>
                              <a:ea typeface="Cambria Math" panose="02040503050406030204" pitchFamily="18" charset="0"/>
                            </a:rPr>
                            <m:t>𝑄</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𝑠</m:t>
                              </m:r>
                            </m:e>
                          </m:d>
                        </m:e>
                      </m:func>
                    </m:oMath>
                  </m:oMathPara>
                </a14:m>
                <a:endParaRPr lang="en-GB" dirty="0"/>
              </a:p>
            </p:txBody>
          </p:sp>
        </mc:Choice>
        <mc:Fallback xmlns="">
          <p:sp>
            <p:nvSpPr>
              <p:cNvPr id="3" name="Content Placeholder 2">
                <a:extLst>
                  <a:ext uri="{FF2B5EF4-FFF2-40B4-BE49-F238E27FC236}">
                    <a16:creationId xmlns:a16="http://schemas.microsoft.com/office/drawing/2014/main" id="{C34B71AB-4D13-BC4B-80AE-21B8D38ABF6D}"/>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12431" r="-1029"/>
                </a:stretch>
              </a:blipFill>
            </p:spPr>
            <p:txBody>
              <a:bodyPr/>
              <a:lstStyle/>
              <a:p>
                <a:r>
                  <a:rPr lang="en-DE">
                    <a:noFill/>
                  </a:rPr>
                  <a:t> </a:t>
                </a:r>
              </a:p>
            </p:txBody>
          </p:sp>
        </mc:Fallback>
      </mc:AlternateContent>
    </p:spTree>
    <p:extLst>
      <p:ext uri="{BB962C8B-B14F-4D97-AF65-F5344CB8AC3E}">
        <p14:creationId xmlns:p14="http://schemas.microsoft.com/office/powerpoint/2010/main" val="1326106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5E56-A22C-AB4D-A437-96B7F4A265C3}"/>
              </a:ext>
            </a:extLst>
          </p:cNvPr>
          <p:cNvSpPr>
            <a:spLocks noGrp="1"/>
          </p:cNvSpPr>
          <p:nvPr>
            <p:ph type="title"/>
          </p:nvPr>
        </p:nvSpPr>
        <p:spPr/>
        <p:txBody>
          <a:bodyPr/>
          <a:lstStyle/>
          <a:p>
            <a:r>
              <a:rPr lang="en-GB" dirty="0"/>
              <a:t>Q-learning</a:t>
            </a:r>
          </a:p>
        </p:txBody>
      </p:sp>
      <p:sp>
        <p:nvSpPr>
          <p:cNvPr id="14" name="Footer Placeholder 13">
            <a:extLst>
              <a:ext uri="{FF2B5EF4-FFF2-40B4-BE49-F238E27FC236}">
                <a16:creationId xmlns:a16="http://schemas.microsoft.com/office/drawing/2014/main" id="{CB31E662-A46B-12C6-41F9-4F9B6361B904}"/>
              </a:ext>
            </a:extLst>
          </p:cNvPr>
          <p:cNvSpPr>
            <a:spLocks noGrp="1"/>
          </p:cNvSpPr>
          <p:nvPr>
            <p:ph type="ftr" sz="quarter" idx="10"/>
          </p:nvPr>
        </p:nvSpPr>
        <p:spPr/>
        <p:txBody>
          <a:bodyPr/>
          <a:lstStyle/>
          <a:p>
            <a:r>
              <a:rPr lang="en-GB"/>
              <a:t>Marcel Gehrke</a:t>
            </a:r>
          </a:p>
        </p:txBody>
      </p:sp>
      <p:sp>
        <p:nvSpPr>
          <p:cNvPr id="15" name="Slide Number Placeholder 14">
            <a:extLst>
              <a:ext uri="{FF2B5EF4-FFF2-40B4-BE49-F238E27FC236}">
                <a16:creationId xmlns:a16="http://schemas.microsoft.com/office/drawing/2014/main" id="{AB90F132-C7D6-D268-9554-BB9DEDDE8D2D}"/>
              </a:ext>
            </a:extLst>
          </p:cNvPr>
          <p:cNvSpPr>
            <a:spLocks noGrp="1"/>
          </p:cNvSpPr>
          <p:nvPr>
            <p:ph type="sldNum" sz="quarter" idx="11"/>
          </p:nvPr>
        </p:nvSpPr>
        <p:spPr/>
        <p:txBody>
          <a:bodyPr/>
          <a:lstStyle/>
          <a:p>
            <a:fld id="{67C9959E-8E6B-B04C-9955-EA096F41CA7A}" type="slidenum">
              <a:rPr lang="en-GB" smtClean="0"/>
              <a:t>79</a:t>
            </a:fld>
            <a:endParaRPr lang="en-GB"/>
          </a:p>
        </p:txBody>
      </p:sp>
      <p:sp>
        <p:nvSpPr>
          <p:cNvPr id="4" name="Date Placeholder 3">
            <a:extLst>
              <a:ext uri="{FF2B5EF4-FFF2-40B4-BE49-F238E27FC236}">
                <a16:creationId xmlns:a16="http://schemas.microsoft.com/office/drawing/2014/main" id="{2D877A79-6E72-F791-8FD7-5B63648D66F2}"/>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BF0170-B855-544E-A1A5-07270CA67367}"/>
                  </a:ext>
                </a:extLst>
              </p:cNvPr>
              <p:cNvSpPr>
                <a:spLocks noGrp="1"/>
              </p:cNvSpPr>
              <p:nvPr>
                <p:ph type="body" sz="quarter" idx="13"/>
              </p:nvPr>
            </p:nvSpPr>
            <p:spPr/>
            <p:txBody>
              <a:bodyPr/>
              <a:lstStyle/>
              <a:p>
                <a:r>
                  <a:rPr lang="en-GB" dirty="0"/>
                  <a:t>At equilibrium when Q-values are correct, we can write the constraint equation:</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r>
                        <a:rPr lang="de-DE" b="0" i="1" smtClean="0">
                          <a:latin typeface="Cambria Math" panose="02040503050406030204" pitchFamily="18" charset="0"/>
                        </a:rPr>
                        <m:t>=</m:t>
                      </m:r>
                      <m:r>
                        <a:rPr lang="de-DE" b="0" i="1" smtClean="0">
                          <a:latin typeface="Cambria Math" panose="02040503050406030204" pitchFamily="18" charset="0"/>
                        </a:rPr>
                        <m:t>𝑅</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nary>
                        <m:naryPr>
                          <m:chr m:val="∑"/>
                          <m:supHide m:val="on"/>
                          <m:ctrlPr>
                            <a:rPr lang="de-DE" b="0" i="1" smtClean="0">
                              <a:latin typeface="Cambria Math" panose="02040503050406030204" pitchFamily="18" charset="0"/>
                              <a:ea typeface="Cambria Math" panose="02040503050406030204" pitchFamily="18" charset="0"/>
                            </a:rPr>
                          </m:ctrlPr>
                        </m:naryPr>
                        <m:sub>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e>
                          </m:d>
                        </m:sub>
                        <m:sup/>
                        <m:e>
                          <m:r>
                            <a:rPr lang="de-DE" b="0" i="1" smtClean="0">
                              <a:latin typeface="Cambria Math" panose="02040503050406030204" pitchFamily="18" charset="0"/>
                              <a:ea typeface="Cambria Math" panose="02040503050406030204" pitchFamily="18" charset="0"/>
                            </a:rPr>
                            <m:t>𝑇</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func>
                            <m:funcPr>
                              <m:ctrlPr>
                                <a:rPr lang="de-DE" b="0" i="1" smtClean="0">
                                  <a:latin typeface="Cambria Math" panose="02040503050406030204" pitchFamily="18" charset="0"/>
                                  <a:ea typeface="Cambria Math" panose="02040503050406030204" pitchFamily="18" charset="0"/>
                                </a:rPr>
                              </m:ctrlPr>
                            </m:funcPr>
                            <m:fName>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max</m:t>
                                  </m:r>
                                </m:e>
                                <m:lim>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lim>
                              </m:limLow>
                            </m:fName>
                            <m:e>
                              <m:r>
                                <a:rPr lang="de-DE" b="0" i="1" smtClean="0">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𝑠</m:t>
                                      </m:r>
                                    </m:e>
                                    <m:sup>
                                      <m:r>
                                        <a:rPr lang="de-DE" i="1">
                                          <a:latin typeface="Cambria Math" panose="02040503050406030204" pitchFamily="18" charset="0"/>
                                          <a:ea typeface="Cambria Math" panose="02040503050406030204" pitchFamily="18" charset="0"/>
                                        </a:rPr>
                                        <m:t>′</m:t>
                                      </m:r>
                                    </m:sup>
                                  </m:sSup>
                                </m:e>
                              </m:d>
                            </m:e>
                          </m:func>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9DBF0170-B855-544E-A1A5-07270CA67367}"/>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20442" r="-57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44D2008-1009-EF40-832B-7B2A7BDAD0ED}"/>
                  </a:ext>
                </a:extLst>
              </p:cNvPr>
              <p:cNvSpPr/>
              <p:nvPr/>
            </p:nvSpPr>
            <p:spPr>
              <a:xfrm>
                <a:off x="7608168" y="1910877"/>
                <a:ext cx="2275393" cy="830997"/>
              </a:xfrm>
              <a:prstGeom prst="rect">
                <a:avLst/>
              </a:prstGeom>
              <a:solidFill>
                <a:schemeClr val="bg1"/>
              </a:solidFill>
            </p:spPr>
            <p:txBody>
              <a:bodyPr wrap="square" lIns="0">
                <a:spAutoFit/>
              </a:bodyPr>
              <a:lstStyle/>
              <a:p>
                <a:pPr/>
                <a14:m>
                  <m:oMathPara xmlns:m="http://schemas.openxmlformats.org/officeDocument/2006/math">
                    <m:oMathParaPr>
                      <m:jc m:val="left"/>
                    </m:oMathParaPr>
                    <m:oMath xmlns:m="http://schemas.openxmlformats.org/officeDocument/2006/math">
                      <m:r>
                        <a:rPr lang="de-DE" sz="2400" i="1">
                          <a:latin typeface="Cambria Math" panose="02040503050406030204" pitchFamily="18" charset="0"/>
                          <a:ea typeface="Cambria Math" panose="02040503050406030204" pitchFamily="18" charset="0"/>
                        </a:rPr>
                        <m:t>𝑈</m:t>
                      </m:r>
                      <m:d>
                        <m:dPr>
                          <m:ctrlPr>
                            <a:rPr lang="de-DE" sz="2400" i="1">
                              <a:latin typeface="Cambria Math" panose="02040503050406030204" pitchFamily="18" charset="0"/>
                              <a:ea typeface="Cambria Math" panose="02040503050406030204" pitchFamily="18" charset="0"/>
                            </a:rPr>
                          </m:ctrlPr>
                        </m:dPr>
                        <m:e>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𝑠</m:t>
                              </m:r>
                            </m:e>
                            <m:sup>
                              <m:r>
                                <a:rPr lang="de-DE" sz="2400" i="1">
                                  <a:latin typeface="Cambria Math" panose="02040503050406030204" pitchFamily="18" charset="0"/>
                                  <a:ea typeface="Cambria Math" panose="02040503050406030204" pitchFamily="18" charset="0"/>
                                </a:rPr>
                                <m:t>′</m:t>
                              </m:r>
                            </m:sup>
                          </m:sSup>
                        </m:e>
                      </m:d>
                    </m:oMath>
                  </m:oMathPara>
                </a14:m>
                <a:endParaRPr lang="en-GB" sz="2400" dirty="0">
                  <a:latin typeface="Helvetica" pitchFamily="2" charset="0"/>
                </a:endParaRPr>
              </a:p>
              <a:p>
                <a:endParaRPr lang="en-GB" sz="2400" dirty="0">
                  <a:latin typeface="Helvetica" pitchFamily="2" charset="0"/>
                </a:endParaRPr>
              </a:p>
            </p:txBody>
          </p:sp>
        </mc:Choice>
        <mc:Fallback xmlns="">
          <p:sp>
            <p:nvSpPr>
              <p:cNvPr id="11" name="Rectangle 10">
                <a:extLst>
                  <a:ext uri="{FF2B5EF4-FFF2-40B4-BE49-F238E27FC236}">
                    <a16:creationId xmlns:a16="http://schemas.microsoft.com/office/drawing/2014/main" id="{944D2008-1009-EF40-832B-7B2A7BDAD0ED}"/>
                  </a:ext>
                </a:extLst>
              </p:cNvPr>
              <p:cNvSpPr>
                <a:spLocks noRot="1" noChangeAspect="1" noMove="1" noResize="1" noEditPoints="1" noAdjustHandles="1" noChangeArrowheads="1" noChangeShapeType="1" noTextEdit="1"/>
              </p:cNvSpPr>
              <p:nvPr/>
            </p:nvSpPr>
            <p:spPr>
              <a:xfrm>
                <a:off x="7608168" y="1910877"/>
                <a:ext cx="2275393" cy="830997"/>
              </a:xfrm>
              <a:prstGeom prst="rect">
                <a:avLst/>
              </a:prstGeom>
              <a:blipFill>
                <a:blip r:embed="rId3"/>
                <a:stretch>
                  <a:fillRect l="-5000"/>
                </a:stretch>
              </a:blipFill>
            </p:spPr>
            <p:txBody>
              <a:bodyPr/>
              <a:lstStyle/>
              <a:p>
                <a:r>
                  <a:rPr lang="en-DE">
                    <a:noFill/>
                  </a:rPr>
                  <a:t> </a:t>
                </a:r>
              </a:p>
            </p:txBody>
          </p:sp>
        </mc:Fallback>
      </mc:AlternateContent>
      <p:sp>
        <p:nvSpPr>
          <p:cNvPr id="5" name="Right Brace 4">
            <a:extLst>
              <a:ext uri="{FF2B5EF4-FFF2-40B4-BE49-F238E27FC236}">
                <a16:creationId xmlns:a16="http://schemas.microsoft.com/office/drawing/2014/main" id="{32F6B833-AD97-D643-994E-8F773213463A}"/>
              </a:ext>
            </a:extLst>
          </p:cNvPr>
          <p:cNvSpPr/>
          <p:nvPr/>
        </p:nvSpPr>
        <p:spPr>
          <a:xfrm rot="5400000">
            <a:off x="6756610" y="2029082"/>
            <a:ext cx="201600" cy="245014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Helvetica" pitchFamily="2" charset="0"/>
            </a:endParaRPr>
          </a:p>
        </p:txBody>
      </p:sp>
      <p:sp>
        <p:nvSpPr>
          <p:cNvPr id="6" name="Right Brace 5">
            <a:extLst>
              <a:ext uri="{FF2B5EF4-FFF2-40B4-BE49-F238E27FC236}">
                <a16:creationId xmlns:a16="http://schemas.microsoft.com/office/drawing/2014/main" id="{116E6DB5-6E61-6A4A-B330-6FA814B42311}"/>
              </a:ext>
            </a:extLst>
          </p:cNvPr>
          <p:cNvSpPr/>
          <p:nvPr/>
        </p:nvSpPr>
        <p:spPr>
          <a:xfrm rot="5400000">
            <a:off x="3056313" y="2517232"/>
            <a:ext cx="201600" cy="91019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Helvetica" pitchFamily="2" charset="0"/>
            </a:endParaRPr>
          </a:p>
        </p:txBody>
      </p:sp>
      <p:sp>
        <p:nvSpPr>
          <p:cNvPr id="7" name="Right Brace 6">
            <a:extLst>
              <a:ext uri="{FF2B5EF4-FFF2-40B4-BE49-F238E27FC236}">
                <a16:creationId xmlns:a16="http://schemas.microsoft.com/office/drawing/2014/main" id="{AC6761EF-6573-C14F-AD20-205650A90979}"/>
              </a:ext>
            </a:extLst>
          </p:cNvPr>
          <p:cNvSpPr/>
          <p:nvPr/>
        </p:nvSpPr>
        <p:spPr>
          <a:xfrm rot="5400000">
            <a:off x="4453515" y="2634540"/>
            <a:ext cx="201600" cy="71818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Helvetica" pitchFamily="2"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01EC064-17AD-1047-AF70-2F494E06CFB7}"/>
                  </a:ext>
                </a:extLst>
              </p:cNvPr>
              <p:cNvSpPr/>
              <p:nvPr/>
            </p:nvSpPr>
            <p:spPr>
              <a:xfrm>
                <a:off x="1946630" y="4085921"/>
                <a:ext cx="2421178"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GB" dirty="0">
                    <a:latin typeface="Helvetica" pitchFamily="2" charset="0"/>
                  </a:rPr>
                  <a:t>Expected value for action-state pair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oMath>
                </a14:m>
                <a:endParaRPr lang="en-GB" dirty="0">
                  <a:latin typeface="Helvetica" pitchFamily="2" charset="0"/>
                </a:endParaRPr>
              </a:p>
            </p:txBody>
          </p:sp>
        </mc:Choice>
        <mc:Fallback xmlns="">
          <p:sp>
            <p:nvSpPr>
              <p:cNvPr id="8" name="Rectangle 7">
                <a:extLst>
                  <a:ext uri="{FF2B5EF4-FFF2-40B4-BE49-F238E27FC236}">
                    <a16:creationId xmlns:a16="http://schemas.microsoft.com/office/drawing/2014/main" id="{801EC064-17AD-1047-AF70-2F494E06CFB7}"/>
                  </a:ext>
                </a:extLst>
              </p:cNvPr>
              <p:cNvSpPr>
                <a:spLocks noRot="1" noChangeAspect="1" noMove="1" noResize="1" noEditPoints="1" noAdjustHandles="1" noChangeArrowheads="1" noChangeShapeType="1" noTextEdit="1"/>
              </p:cNvSpPr>
              <p:nvPr/>
            </p:nvSpPr>
            <p:spPr>
              <a:xfrm>
                <a:off x="1946630" y="4085921"/>
                <a:ext cx="2421178" cy="646331"/>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1C6DBA5-3818-E84D-8867-B7FD2F225353}"/>
                  </a:ext>
                </a:extLst>
              </p:cNvPr>
              <p:cNvSpPr/>
              <p:nvPr/>
            </p:nvSpPr>
            <p:spPr>
              <a:xfrm>
                <a:off x="3575720" y="3455549"/>
                <a:ext cx="1963486" cy="40250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latin typeface="Helvetica" pitchFamily="2" charset="0"/>
                  </a:rPr>
                  <a:t>Reward at state </a:t>
                </a:r>
                <a14:m>
                  <m:oMath xmlns:m="http://schemas.openxmlformats.org/officeDocument/2006/math">
                    <m:r>
                      <a:rPr lang="de-DE" i="1">
                        <a:latin typeface="Cambria Math" panose="02040503050406030204" pitchFamily="18" charset="0"/>
                      </a:rPr>
                      <m:t>𝑠</m:t>
                    </m:r>
                  </m:oMath>
                </a14:m>
                <a:endParaRPr lang="en-GB" dirty="0">
                  <a:latin typeface="Helvetica" pitchFamily="2" charset="0"/>
                </a:endParaRPr>
              </a:p>
            </p:txBody>
          </p:sp>
        </mc:Choice>
        <mc:Fallback xmlns="">
          <p:sp>
            <p:nvSpPr>
              <p:cNvPr id="9" name="Rectangle 8">
                <a:extLst>
                  <a:ext uri="{FF2B5EF4-FFF2-40B4-BE49-F238E27FC236}">
                    <a16:creationId xmlns:a16="http://schemas.microsoft.com/office/drawing/2014/main" id="{11C6DBA5-3818-E84D-8867-B7FD2F225353}"/>
                  </a:ext>
                </a:extLst>
              </p:cNvPr>
              <p:cNvSpPr>
                <a:spLocks noRot="1" noChangeAspect="1" noMove="1" noResize="1" noEditPoints="1" noAdjustHandles="1" noChangeArrowheads="1" noChangeShapeType="1" noTextEdit="1"/>
              </p:cNvSpPr>
              <p:nvPr/>
            </p:nvSpPr>
            <p:spPr>
              <a:xfrm>
                <a:off x="3575720" y="3455549"/>
                <a:ext cx="1963486" cy="402502"/>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D2F5C3F-DA9E-4B46-87CC-DB39FA17C826}"/>
                  </a:ext>
                </a:extLst>
              </p:cNvPr>
              <p:cNvSpPr/>
              <p:nvPr/>
            </p:nvSpPr>
            <p:spPr>
              <a:xfrm>
                <a:off x="4799856" y="5050255"/>
                <a:ext cx="4053869" cy="84886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latin typeface="Helvetica" pitchFamily="2" charset="0"/>
                  </a:rPr>
                  <a:t>Expected value averaged over all possible states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oMath>
                </a14:m>
                <a:r>
                  <a:rPr lang="en-GB" dirty="0">
                    <a:latin typeface="Helvetica" pitchFamily="2" charset="0"/>
                  </a:rPr>
                  <a:t> that can be reached from </a:t>
                </a:r>
                <a14:m>
                  <m:oMath xmlns:m="http://schemas.openxmlformats.org/officeDocument/2006/math">
                    <m:r>
                      <a:rPr lang="de-DE" i="1">
                        <a:latin typeface="Cambria Math" panose="02040503050406030204" pitchFamily="18" charset="0"/>
                      </a:rPr>
                      <m:t>𝑠</m:t>
                    </m:r>
                  </m:oMath>
                </a14:m>
                <a:r>
                  <a:rPr lang="en-GB" dirty="0">
                    <a:latin typeface="Helvetica" pitchFamily="2" charset="0"/>
                  </a:rPr>
                  <a:t> after executing action </a:t>
                </a:r>
                <a14:m>
                  <m:oMath xmlns:m="http://schemas.openxmlformats.org/officeDocument/2006/math">
                    <m:r>
                      <a:rPr lang="de-DE" i="1">
                        <a:latin typeface="Cambria Math" panose="02040503050406030204" pitchFamily="18" charset="0"/>
                      </a:rPr>
                      <m:t>𝑎</m:t>
                    </m:r>
                  </m:oMath>
                </a14:m>
                <a:endParaRPr lang="en-GB" dirty="0">
                  <a:latin typeface="Helvetica" pitchFamily="2" charset="0"/>
                </a:endParaRPr>
              </a:p>
            </p:txBody>
          </p:sp>
        </mc:Choice>
        <mc:Fallback xmlns="">
          <p:sp>
            <p:nvSpPr>
              <p:cNvPr id="10" name="Rectangle 9">
                <a:extLst>
                  <a:ext uri="{FF2B5EF4-FFF2-40B4-BE49-F238E27FC236}">
                    <a16:creationId xmlns:a16="http://schemas.microsoft.com/office/drawing/2014/main" id="{8D2F5C3F-DA9E-4B46-87CC-DB39FA17C826}"/>
                  </a:ext>
                </a:extLst>
              </p:cNvPr>
              <p:cNvSpPr>
                <a:spLocks noRot="1" noChangeAspect="1" noMove="1" noResize="1" noEditPoints="1" noAdjustHandles="1" noChangeArrowheads="1" noChangeShapeType="1" noTextEdit="1"/>
              </p:cNvSpPr>
              <p:nvPr/>
            </p:nvSpPr>
            <p:spPr>
              <a:xfrm>
                <a:off x="4799856" y="5050255"/>
                <a:ext cx="4053869" cy="848867"/>
              </a:xfrm>
              <a:prstGeom prst="rect">
                <a:avLst/>
              </a:prstGeom>
              <a:blipFill>
                <a:blip r:embed="rId6"/>
                <a:stretch>
                  <a:fillRect/>
                </a:stretch>
              </a:blipFill>
            </p:spPr>
            <p:txBody>
              <a:bodyPr/>
              <a:lstStyle/>
              <a:p>
                <a:r>
                  <a:rPr lang="en-DE">
                    <a:noFill/>
                  </a:rPr>
                  <a:t> </a:t>
                </a:r>
              </a:p>
            </p:txBody>
          </p:sp>
        </mc:Fallback>
      </mc:AlternateContent>
      <p:cxnSp>
        <p:nvCxnSpPr>
          <p:cNvPr id="12" name="Straight Arrow Connector 11">
            <a:extLst>
              <a:ext uri="{FF2B5EF4-FFF2-40B4-BE49-F238E27FC236}">
                <a16:creationId xmlns:a16="http://schemas.microsoft.com/office/drawing/2014/main" id="{C29158DC-C9BE-9A48-AA46-6D690D4430C5}"/>
              </a:ext>
            </a:extLst>
          </p:cNvPr>
          <p:cNvCxnSpPr>
            <a:cxnSpLocks/>
            <a:stCxn id="9" idx="0"/>
            <a:endCxn id="7" idx="1"/>
          </p:cNvCxnSpPr>
          <p:nvPr/>
        </p:nvCxnSpPr>
        <p:spPr>
          <a:xfrm flipH="1" flipV="1">
            <a:off x="4554315" y="3094431"/>
            <a:ext cx="3148" cy="3611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516A7A-C954-D241-9C07-C52549F742DD}"/>
              </a:ext>
            </a:extLst>
          </p:cNvPr>
          <p:cNvCxnSpPr>
            <a:cxnSpLocks/>
            <a:stCxn id="8" idx="0"/>
            <a:endCxn id="6" idx="1"/>
          </p:cNvCxnSpPr>
          <p:nvPr/>
        </p:nvCxnSpPr>
        <p:spPr>
          <a:xfrm flipH="1" flipV="1">
            <a:off x="3157113" y="3073129"/>
            <a:ext cx="106" cy="101279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B57198-86BF-A640-99B8-BFCB4C14DDEC}"/>
              </a:ext>
            </a:extLst>
          </p:cNvPr>
          <p:cNvCxnSpPr>
            <a:cxnSpLocks/>
            <a:stCxn id="10" idx="0"/>
            <a:endCxn id="5" idx="1"/>
          </p:cNvCxnSpPr>
          <p:nvPr/>
        </p:nvCxnSpPr>
        <p:spPr>
          <a:xfrm flipV="1">
            <a:off x="6826791" y="3354957"/>
            <a:ext cx="30619" cy="169529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831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en-GB"/>
              <a:t>Preferences</a:t>
            </a:r>
          </a:p>
        </p:txBody>
      </p:sp>
      <p:sp>
        <p:nvSpPr>
          <p:cNvPr id="4" name="Footer Placeholder 3">
            <a:extLst>
              <a:ext uri="{FF2B5EF4-FFF2-40B4-BE49-F238E27FC236}">
                <a16:creationId xmlns:a16="http://schemas.microsoft.com/office/drawing/2014/main" id="{8A79866D-63E7-B2D8-6306-A529D33D9A65}"/>
              </a:ext>
            </a:extLst>
          </p:cNvPr>
          <p:cNvSpPr>
            <a:spLocks noGrp="1"/>
          </p:cNvSpPr>
          <p:nvPr>
            <p:ph type="ftr" sz="quarter" idx="10"/>
          </p:nvPr>
        </p:nvSpPr>
        <p:spPr/>
        <p:txBody>
          <a:bodyPr/>
          <a:lstStyle/>
          <a:p>
            <a:r>
              <a:rPr lang="en-GB"/>
              <a:t>Marcel Gehrke</a:t>
            </a:r>
          </a:p>
        </p:txBody>
      </p:sp>
      <p:sp>
        <p:nvSpPr>
          <p:cNvPr id="5" name="Slide Number Placeholder 4">
            <a:extLst>
              <a:ext uri="{FF2B5EF4-FFF2-40B4-BE49-F238E27FC236}">
                <a16:creationId xmlns:a16="http://schemas.microsoft.com/office/drawing/2014/main" id="{06C3A9B5-E54F-4BBF-8422-80B66E7CDD9C}"/>
              </a:ext>
            </a:extLst>
          </p:cNvPr>
          <p:cNvSpPr>
            <a:spLocks noGrp="1"/>
          </p:cNvSpPr>
          <p:nvPr>
            <p:ph type="sldNum" sz="quarter" idx="11"/>
          </p:nvPr>
        </p:nvSpPr>
        <p:spPr/>
        <p:txBody>
          <a:bodyPr/>
          <a:lstStyle/>
          <a:p>
            <a:fld id="{67C9959E-8E6B-B04C-9955-EA096F41CA7A}" type="slidenum">
              <a:rPr lang="en-GB" smtClean="0"/>
              <a:t>8</a:t>
            </a:fld>
            <a:endParaRPr lang="en-GB"/>
          </a:p>
        </p:txBody>
      </p:sp>
      <p:sp>
        <p:nvSpPr>
          <p:cNvPr id="2" name="Date Placeholder 1">
            <a:extLst>
              <a:ext uri="{FF2B5EF4-FFF2-40B4-BE49-F238E27FC236}">
                <a16:creationId xmlns:a16="http://schemas.microsoft.com/office/drawing/2014/main" id="{F32E6C05-EC3D-89FE-FBF7-69C87C279077}"/>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1843E6-076A-CC4B-863B-C168BFB94FD2}"/>
                  </a:ext>
                </a:extLst>
              </p:cNvPr>
              <p:cNvSpPr>
                <a:spLocks noGrp="1"/>
              </p:cNvSpPr>
              <p:nvPr>
                <p:ph type="body" sz="quarter" idx="13"/>
              </p:nvPr>
            </p:nvSpPr>
            <p:spPr/>
            <p:txBody>
              <a:bodyPr>
                <a:normAutofit fontScale="92500" lnSpcReduction="10000"/>
              </a:bodyPr>
              <a:lstStyle/>
              <a:p>
                <a:r>
                  <a:rPr lang="en-GB" dirty="0"/>
                  <a:t>An agent chooses among </a:t>
                </a:r>
                <a:r>
                  <a:rPr lang="en-GB" dirty="0">
                    <a:solidFill>
                      <a:schemeClr val="accent1"/>
                    </a:solidFill>
                  </a:rPr>
                  <a:t>prizes</a:t>
                </a:r>
                <a:r>
                  <a:rPr lang="en-GB" dirty="0"/>
                  <a:t> (</a:t>
                </a:r>
                <a14:m>
                  <m:oMath xmlns:m="http://schemas.openxmlformats.org/officeDocument/2006/math">
                    <m:r>
                      <a:rPr lang="en-GB" i="1" smtClean="0">
                        <a:latin typeface="Cambria Math" panose="02040503050406030204" pitchFamily="18" charset="0"/>
                      </a:rPr>
                      <m:t>𝐴</m:t>
                    </m:r>
                  </m:oMath>
                </a14:m>
                <a:r>
                  <a:rPr lang="en-GB" dirty="0"/>
                  <a:t>, </a:t>
                </a:r>
                <a14:m>
                  <m:oMath xmlns:m="http://schemas.openxmlformats.org/officeDocument/2006/math">
                    <m:r>
                      <a:rPr lang="en-GB" i="1" smtClean="0">
                        <a:latin typeface="Cambria Math" panose="02040503050406030204" pitchFamily="18" charset="0"/>
                      </a:rPr>
                      <m:t>𝐵</m:t>
                    </m:r>
                  </m:oMath>
                </a14:m>
                <a:r>
                  <a:rPr lang="en-GB" dirty="0"/>
                  <a:t>, etc.) and </a:t>
                </a:r>
                <a:r>
                  <a:rPr lang="en-GB" dirty="0">
                    <a:solidFill>
                      <a:schemeClr val="accent1"/>
                    </a:solidFill>
                  </a:rPr>
                  <a:t>lotteries</a:t>
                </a:r>
                <a:r>
                  <a:rPr lang="en-GB" dirty="0"/>
                  <a:t>, i.e., situations with uncertain prizes</a:t>
                </a:r>
              </a:p>
              <a:p>
                <a:pPr lvl="1"/>
                <a:r>
                  <a:rPr lang="en-GB" dirty="0"/>
                  <a:t>Outcome of a nondeterministic action is a lottery </a:t>
                </a:r>
              </a:p>
              <a:p>
                <a:r>
                  <a:rPr lang="en-GB" dirty="0"/>
                  <a:t>Lottery </a:t>
                </a:r>
                <a14:m>
                  <m:oMath xmlns:m="http://schemas.openxmlformats.org/officeDocument/2006/math">
                    <m:r>
                      <a:rPr lang="en-GB" i="1" smtClean="0">
                        <a:latin typeface="Cambria Math" panose="02040503050406030204" pitchFamily="18" charset="0"/>
                      </a:rPr>
                      <m:t>𝐿</m:t>
                    </m:r>
                    <m:r>
                      <a:rPr lang="en-GB"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𝑝</m:t>
                        </m:r>
                        <m:r>
                          <a:rPr lang="en-GB" b="0" i="1" smtClean="0">
                            <a:latin typeface="Cambria Math" panose="02040503050406030204" pitchFamily="18" charset="0"/>
                          </a:rPr>
                          <m:t>,</m:t>
                        </m:r>
                        <m:r>
                          <a:rPr lang="en-GB" b="0" i="1" smtClean="0">
                            <a:latin typeface="Cambria Math" panose="02040503050406030204" pitchFamily="18" charset="0"/>
                          </a:rPr>
                          <m:t>𝐴</m:t>
                        </m:r>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𝑝</m:t>
                            </m:r>
                          </m:e>
                        </m:d>
                        <m:r>
                          <a:rPr lang="en-GB" b="0" i="1" smtClean="0">
                            <a:latin typeface="Cambria Math" panose="02040503050406030204" pitchFamily="18" charset="0"/>
                          </a:rPr>
                          <m:t>, </m:t>
                        </m:r>
                        <m:r>
                          <a:rPr lang="en-GB" b="0" i="1" smtClean="0">
                            <a:latin typeface="Cambria Math" panose="02040503050406030204" pitchFamily="18" charset="0"/>
                          </a:rPr>
                          <m:t>𝐵</m:t>
                        </m:r>
                      </m:e>
                    </m:d>
                  </m:oMath>
                </a14:m>
                <a:endParaRPr lang="en-GB" dirty="0"/>
              </a:p>
              <a:p>
                <a:pPr lvl="1"/>
                <a14:m>
                  <m:oMath xmlns:m="http://schemas.openxmlformats.org/officeDocument/2006/math">
                    <m:r>
                      <a:rPr lang="en-GB" i="1">
                        <a:latin typeface="Cambria Math" panose="02040503050406030204" pitchFamily="18" charset="0"/>
                      </a:rPr>
                      <m:t>𝐴</m:t>
                    </m:r>
                  </m:oMath>
                </a14:m>
                <a:r>
                  <a:rPr lang="en-GB" dirty="0"/>
                  <a:t> and </a:t>
                </a:r>
                <a14:m>
                  <m:oMath xmlns:m="http://schemas.openxmlformats.org/officeDocument/2006/math">
                    <m:r>
                      <a:rPr lang="en-GB" i="1" smtClean="0">
                        <a:latin typeface="Cambria Math" panose="02040503050406030204" pitchFamily="18" charset="0"/>
                        <a:ea typeface="Cambria Math" panose="02040503050406030204" pitchFamily="18" charset="0"/>
                      </a:rPr>
                      <m:t>𝐵</m:t>
                    </m:r>
                  </m:oMath>
                </a14:m>
                <a:r>
                  <a:rPr lang="en-GB" dirty="0"/>
                  <a:t> can be lotteries again</a:t>
                </a:r>
              </a:p>
              <a:p>
                <a:pPr lvl="1"/>
                <a:r>
                  <a:rPr lang="en-GB" dirty="0"/>
                  <a:t>Prizes are special lotteries: </a:t>
                </a:r>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1</m:t>
                        </m:r>
                        <m:r>
                          <a:rPr lang="en-GB" i="1" smtClean="0">
                            <a:latin typeface="Cambria Math" panose="02040503050406030204" pitchFamily="18" charset="0"/>
                          </a:rPr>
                          <m:t>,</m:t>
                        </m:r>
                        <m:r>
                          <a:rPr lang="en-GB" b="0" i="1" smtClean="0">
                            <a:latin typeface="Cambria Math" panose="02040503050406030204" pitchFamily="18" charset="0"/>
                          </a:rPr>
                          <m:t>𝑅</m:t>
                        </m:r>
                        <m:r>
                          <a:rPr lang="en-GB" i="1" smtClean="0">
                            <a:latin typeface="Cambria Math" panose="02040503050406030204" pitchFamily="18" charset="0"/>
                          </a:rPr>
                          <m:t>;</m:t>
                        </m:r>
                        <m:r>
                          <a:rPr lang="en-GB" b="0" i="1" smtClean="0">
                            <a:latin typeface="Cambria Math" panose="02040503050406030204" pitchFamily="18" charset="0"/>
                          </a:rPr>
                          <m:t>0</m:t>
                        </m:r>
                        <m:r>
                          <a:rPr lang="en-GB" i="1" smtClean="0">
                            <a:latin typeface="Cambria Math" panose="02040503050406030204" pitchFamily="18" charset="0"/>
                          </a:rPr>
                          <m:t>, </m:t>
                        </m:r>
                        <m:r>
                          <m:rPr>
                            <m:nor/>
                          </m:rPr>
                          <a:rPr lang="en-GB" b="0" i="0" smtClean="0">
                            <a:latin typeface="Cambria Math" panose="02040503050406030204" pitchFamily="18" charset="0"/>
                          </a:rPr>
                          <m:t>not</m:t>
                        </m:r>
                        <m:r>
                          <m:rPr>
                            <m:nor/>
                          </m:rPr>
                          <a:rPr lang="en-GB" b="0" i="0" smtClean="0">
                            <a:latin typeface="Cambria Math" panose="02040503050406030204" pitchFamily="18" charset="0"/>
                          </a:rPr>
                          <m:t> </m:t>
                        </m:r>
                        <m:r>
                          <a:rPr lang="en-GB" b="0" i="1" smtClean="0">
                            <a:latin typeface="Cambria Math" panose="02040503050406030204" pitchFamily="18" charset="0"/>
                          </a:rPr>
                          <m:t>𝑅</m:t>
                        </m:r>
                      </m:e>
                    </m:d>
                  </m:oMath>
                </a14:m>
                <a:endParaRPr lang="en-GB" b="0" dirty="0"/>
              </a:p>
              <a:p>
                <a:pPr lvl="1"/>
                <a:r>
                  <a:rPr lang="en-GB" dirty="0"/>
                  <a:t>More than two outcomes: </a:t>
                </a:r>
              </a:p>
              <a:p>
                <a:pPr lvl="2"/>
                <a14:m>
                  <m:oMath xmlns:m="http://schemas.openxmlformats.org/officeDocument/2006/math">
                    <m:r>
                      <a:rPr lang="en-GB" i="1" smtClean="0">
                        <a:latin typeface="Cambria Math" panose="02040503050406030204" pitchFamily="18" charset="0"/>
                      </a:rPr>
                      <m:t>𝐿</m:t>
                    </m:r>
                    <m:r>
                      <a:rPr lang="en-GB" i="1" smtClean="0">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𝑆</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2</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𝑆</m:t>
                            </m:r>
                          </m:e>
                          <m:sub>
                            <m:r>
                              <a:rPr lang="en-GB" i="1" smtClean="0">
                                <a:latin typeface="Cambria Math" panose="02040503050406030204" pitchFamily="18" charset="0"/>
                              </a:rPr>
                              <m:t>2</m:t>
                            </m:r>
                          </m:sub>
                        </m:sSub>
                        <m:r>
                          <a:rPr lang="en-GB" i="1" smtClean="0">
                            <a:latin typeface="Cambria Math" panose="02040503050406030204" pitchFamily="18" charset="0"/>
                          </a:rPr>
                          <m:t>; </m:t>
                        </m:r>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rPr>
                              <m:t>𝑝</m:t>
                            </m:r>
                          </m:e>
                          <m:sub>
                            <m:r>
                              <a:rPr lang="de-DE" b="0" i="1" smtClean="0">
                                <a:latin typeface="Cambria Math" panose="02040503050406030204" pitchFamily="18" charset="0"/>
                              </a:rPr>
                              <m:t>𝑀</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𝑆</m:t>
                            </m:r>
                          </m:e>
                          <m:sub>
                            <m:r>
                              <a:rPr lang="de-DE" b="0" i="1" smtClean="0">
                                <a:latin typeface="Cambria Math" panose="02040503050406030204" pitchFamily="18" charset="0"/>
                              </a:rPr>
                              <m:t>𝑀</m:t>
                            </m:r>
                          </m:sub>
                        </m:sSub>
                      </m:e>
                    </m:d>
                    <m:r>
                      <a:rPr lang="en-GB" i="1" smtClean="0">
                        <a:latin typeface="Cambria Math" panose="02040503050406030204" pitchFamily="18" charset="0"/>
                      </a:rPr>
                      <m:t>, </m:t>
                    </m:r>
                    <m:nary>
                      <m:naryPr>
                        <m:chr m:val="∑"/>
                        <m:ctrlPr>
                          <a:rPr lang="en-GB" i="1" smtClean="0">
                            <a:latin typeface="Cambria Math" panose="02040503050406030204" pitchFamily="18" charset="0"/>
                          </a:rPr>
                        </m:ctrlPr>
                      </m:naryPr>
                      <m:sub>
                        <m:r>
                          <m:rPr>
                            <m:brk m:alnAt="23"/>
                          </m:rPr>
                          <a:rPr lang="en-GB" i="1" smtClean="0">
                            <a:latin typeface="Cambria Math" panose="02040503050406030204" pitchFamily="18" charset="0"/>
                          </a:rPr>
                          <m:t>𝑖</m:t>
                        </m:r>
                        <m:r>
                          <a:rPr lang="en-GB" i="1" smtClean="0">
                            <a:latin typeface="Cambria Math" panose="02040503050406030204" pitchFamily="18" charset="0"/>
                          </a:rPr>
                          <m:t>=1</m:t>
                        </m:r>
                      </m:sub>
                      <m:sup>
                        <m:r>
                          <a:rPr lang="de-DE" b="0" i="1" smtClean="0">
                            <a:latin typeface="Cambria Math" panose="02040503050406030204" pitchFamily="18" charset="0"/>
                          </a:rPr>
                          <m:t>𝑀</m:t>
                        </m:r>
                      </m:sup>
                      <m:e>
                        <m:sSub>
                          <m:sSubPr>
                            <m:ctrlPr>
                              <a:rPr lang="en-GB"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𝑖</m:t>
                            </m:r>
                          </m:sub>
                        </m:sSub>
                      </m:e>
                    </m:nary>
                    <m:r>
                      <a:rPr lang="en-GB" i="1" smtClean="0">
                        <a:latin typeface="Cambria Math" panose="02040503050406030204" pitchFamily="18" charset="0"/>
                      </a:rPr>
                      <m:t>=1</m:t>
                    </m:r>
                  </m:oMath>
                </a14:m>
                <a:endParaRPr lang="en-GB" dirty="0"/>
              </a:p>
              <a:p>
                <a:r>
                  <a:rPr lang="en-GB" dirty="0"/>
                  <a:t>Notation</a:t>
                </a:r>
              </a:p>
              <a:p>
                <a:pPr lvl="1"/>
                <a14:m>
                  <m:oMath xmlns:m="http://schemas.openxmlformats.org/officeDocument/2006/math">
                    <m:r>
                      <a:rPr lang="en-GB" i="1">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en-GB" i="1">
                        <a:latin typeface="Cambria Math" panose="02040503050406030204" pitchFamily="18" charset="0"/>
                      </a:rPr>
                      <m:t>𝐴</m:t>
                    </m:r>
                  </m:oMath>
                </a14:m>
                <a:r>
                  <a:rPr lang="en-GB" dirty="0"/>
                  <a:t> preferred to </a:t>
                </a:r>
                <a14:m>
                  <m:oMath xmlns:m="http://schemas.openxmlformats.org/officeDocument/2006/math">
                    <m:r>
                      <a:rPr lang="en-GB" i="1" smtClean="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𝐵</m:t>
                    </m:r>
                  </m:oMath>
                </a14:m>
                <a:r>
                  <a:rPr lang="en-GB" dirty="0"/>
                  <a:t>	indifference between </a:t>
                </a:r>
                <a14:m>
                  <m:oMath xmlns:m="http://schemas.openxmlformats.org/officeDocument/2006/math">
                    <m:r>
                      <a:rPr lang="en-GB" i="1">
                        <a:latin typeface="Cambria Math" panose="02040503050406030204" pitchFamily="18" charset="0"/>
                      </a:rPr>
                      <m:t>𝐴</m:t>
                    </m:r>
                  </m:oMath>
                </a14:m>
                <a:r>
                  <a:rPr lang="en-GB" dirty="0"/>
                  <a:t> and </a:t>
                </a:r>
                <a14:m>
                  <m:oMath xmlns:m="http://schemas.openxmlformats.org/officeDocument/2006/math">
                    <m:r>
                      <a:rPr lang="en-GB" i="1" smtClean="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en-GB" b="0" i="1" smtClean="0">
                        <a:latin typeface="Cambria Math" panose="02040503050406030204" pitchFamily="18" charset="0"/>
                      </a:rPr>
                      <m:t>𝐵</m:t>
                    </m:r>
                  </m:oMath>
                </a14:m>
                <a:r>
                  <a:rPr lang="en-GB" dirty="0"/>
                  <a:t> not preferred to </a:t>
                </a:r>
                <a14:m>
                  <m:oMath xmlns:m="http://schemas.openxmlformats.org/officeDocument/2006/math">
                    <m:r>
                      <a:rPr lang="en-GB" b="0" i="1" smtClean="0">
                        <a:latin typeface="Cambria Math" panose="02040503050406030204" pitchFamily="18" charset="0"/>
                        <a:ea typeface="Cambria Math" panose="02040503050406030204" pitchFamily="18" charset="0"/>
                      </a:rPr>
                      <m:t>𝐴</m:t>
                    </m:r>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771843E6-076A-CC4B-863B-C168BFB94FD2}"/>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257" t="-1657" r="-1486"/>
                </a:stretch>
              </a:blipFill>
            </p:spPr>
            <p:txBody>
              <a:bodyPr/>
              <a:lstStyle/>
              <a:p>
                <a:r>
                  <a:rPr lang="en-DE">
                    <a:noFill/>
                  </a:rPr>
                  <a:t> </a:t>
                </a:r>
              </a:p>
            </p:txBody>
          </p:sp>
        </mc:Fallback>
      </mc:AlternateContent>
      <p:sp>
        <p:nvSpPr>
          <p:cNvPr id="36868" name="Text Box 6"/>
          <p:cNvSpPr txBox="1">
            <a:spLocks noChangeArrowheads="1"/>
          </p:cNvSpPr>
          <p:nvPr/>
        </p:nvSpPr>
        <p:spPr bwMode="auto">
          <a:xfrm>
            <a:off x="6727825" y="47164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endParaRPr lang="en-GB"/>
          </a:p>
        </p:txBody>
      </p:sp>
      <p:sp>
        <p:nvSpPr>
          <p:cNvPr id="36869" name="Text Box 7"/>
          <p:cNvSpPr txBox="1">
            <a:spLocks noChangeArrowheads="1"/>
          </p:cNvSpPr>
          <p:nvPr/>
        </p:nvSpPr>
        <p:spPr bwMode="auto">
          <a:xfrm>
            <a:off x="6918325" y="45434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GB"/>
          </a:p>
        </p:txBody>
      </p:sp>
    </p:spTree>
    <p:extLst>
      <p:ext uri="{BB962C8B-B14F-4D97-AF65-F5344CB8AC3E}">
        <p14:creationId xmlns:p14="http://schemas.microsoft.com/office/powerpoint/2010/main" val="20337455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5E56-A22C-AB4D-A437-96B7F4A265C3}"/>
              </a:ext>
            </a:extLst>
          </p:cNvPr>
          <p:cNvSpPr>
            <a:spLocks noGrp="1"/>
          </p:cNvSpPr>
          <p:nvPr>
            <p:ph type="title"/>
          </p:nvPr>
        </p:nvSpPr>
        <p:spPr/>
        <p:txBody>
          <a:bodyPr/>
          <a:lstStyle/>
          <a:p>
            <a:r>
              <a:rPr lang="en-GB" dirty="0"/>
              <a:t>Q-learning</a:t>
            </a:r>
          </a:p>
        </p:txBody>
      </p:sp>
      <p:sp>
        <p:nvSpPr>
          <p:cNvPr id="14" name="Footer Placeholder 13">
            <a:extLst>
              <a:ext uri="{FF2B5EF4-FFF2-40B4-BE49-F238E27FC236}">
                <a16:creationId xmlns:a16="http://schemas.microsoft.com/office/drawing/2014/main" id="{CB31E662-A46B-12C6-41F9-4F9B6361B904}"/>
              </a:ext>
            </a:extLst>
          </p:cNvPr>
          <p:cNvSpPr>
            <a:spLocks noGrp="1"/>
          </p:cNvSpPr>
          <p:nvPr>
            <p:ph type="ftr" sz="quarter" idx="10"/>
          </p:nvPr>
        </p:nvSpPr>
        <p:spPr/>
        <p:txBody>
          <a:bodyPr/>
          <a:lstStyle/>
          <a:p>
            <a:r>
              <a:rPr lang="en-GB"/>
              <a:t>Marcel Gehrke</a:t>
            </a:r>
          </a:p>
        </p:txBody>
      </p:sp>
      <p:sp>
        <p:nvSpPr>
          <p:cNvPr id="15" name="Slide Number Placeholder 14">
            <a:extLst>
              <a:ext uri="{FF2B5EF4-FFF2-40B4-BE49-F238E27FC236}">
                <a16:creationId xmlns:a16="http://schemas.microsoft.com/office/drawing/2014/main" id="{AB90F132-C7D6-D268-9554-BB9DEDDE8D2D}"/>
              </a:ext>
            </a:extLst>
          </p:cNvPr>
          <p:cNvSpPr>
            <a:spLocks noGrp="1"/>
          </p:cNvSpPr>
          <p:nvPr>
            <p:ph type="sldNum" sz="quarter" idx="11"/>
          </p:nvPr>
        </p:nvSpPr>
        <p:spPr/>
        <p:txBody>
          <a:bodyPr/>
          <a:lstStyle/>
          <a:p>
            <a:fld id="{67C9959E-8E6B-B04C-9955-EA096F41CA7A}" type="slidenum">
              <a:rPr lang="en-GB" smtClean="0"/>
              <a:t>80</a:t>
            </a:fld>
            <a:endParaRPr lang="en-GB"/>
          </a:p>
        </p:txBody>
      </p:sp>
      <p:sp>
        <p:nvSpPr>
          <p:cNvPr id="4" name="Date Placeholder 3">
            <a:extLst>
              <a:ext uri="{FF2B5EF4-FFF2-40B4-BE49-F238E27FC236}">
                <a16:creationId xmlns:a16="http://schemas.microsoft.com/office/drawing/2014/main" id="{2D877A79-6E72-F791-8FD7-5B63648D66F2}"/>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BF0170-B855-544E-A1A5-07270CA67367}"/>
                  </a:ext>
                </a:extLst>
              </p:cNvPr>
              <p:cNvSpPr>
                <a:spLocks noGrp="1"/>
              </p:cNvSpPr>
              <p:nvPr>
                <p:ph type="body" sz="quarter" idx="13"/>
              </p:nvPr>
            </p:nvSpPr>
            <p:spPr/>
            <p:txBody>
              <a:bodyPr/>
              <a:lstStyle/>
              <a:p>
                <a:r>
                  <a:rPr lang="en-GB" dirty="0"/>
                  <a:t>At equilibrium when Q-values are correct, we can write the constraint equation:</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r>
                        <a:rPr lang="de-DE" b="0" i="1" smtClean="0">
                          <a:latin typeface="Cambria Math" panose="02040503050406030204" pitchFamily="18" charset="0"/>
                        </a:rPr>
                        <m:t>=</m:t>
                      </m:r>
                      <m:r>
                        <a:rPr lang="de-DE" b="0" i="1" smtClean="0">
                          <a:latin typeface="Cambria Math" panose="02040503050406030204" pitchFamily="18" charset="0"/>
                        </a:rPr>
                        <m:t>𝑅</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nary>
                        <m:naryPr>
                          <m:chr m:val="∑"/>
                          <m:supHide m:val="on"/>
                          <m:ctrlPr>
                            <a:rPr lang="de-DE" b="0" i="1" smtClean="0">
                              <a:latin typeface="Cambria Math" panose="02040503050406030204" pitchFamily="18" charset="0"/>
                              <a:ea typeface="Cambria Math" panose="02040503050406030204" pitchFamily="18" charset="0"/>
                            </a:rPr>
                          </m:ctrlPr>
                        </m:naryPr>
                        <m:sub>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m:t>
                              </m:r>
                            </m:e>
                          </m:d>
                        </m:sub>
                        <m:sup/>
                        <m:e>
                          <m:r>
                            <a:rPr lang="de-DE" b="0" i="1" smtClean="0">
                              <a:latin typeface="Cambria Math" panose="02040503050406030204" pitchFamily="18" charset="0"/>
                              <a:ea typeface="Cambria Math" panose="02040503050406030204" pitchFamily="18" charset="0"/>
                            </a:rPr>
                            <m:t>𝑇</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func>
                            <m:funcPr>
                              <m:ctrlPr>
                                <a:rPr lang="de-DE" b="0" i="1" smtClean="0">
                                  <a:latin typeface="Cambria Math" panose="02040503050406030204" pitchFamily="18" charset="0"/>
                                  <a:ea typeface="Cambria Math" panose="02040503050406030204" pitchFamily="18" charset="0"/>
                                </a:rPr>
                              </m:ctrlPr>
                            </m:funcPr>
                            <m:fName>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max</m:t>
                                  </m:r>
                                </m:e>
                                <m:lim>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lim>
                              </m:limLow>
                            </m:fName>
                            <m:e>
                              <m:r>
                                <a:rPr lang="de-DE" b="0" i="1" smtClean="0">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𝑠</m:t>
                                      </m:r>
                                    </m:e>
                                    <m:sup>
                                      <m:r>
                                        <a:rPr lang="de-DE" i="1">
                                          <a:latin typeface="Cambria Math" panose="02040503050406030204" pitchFamily="18" charset="0"/>
                                          <a:ea typeface="Cambria Math" panose="02040503050406030204" pitchFamily="18" charset="0"/>
                                        </a:rPr>
                                        <m:t>′</m:t>
                                      </m:r>
                                    </m:sup>
                                  </m:sSup>
                                </m:e>
                              </m:d>
                            </m:e>
                          </m:func>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9DBF0170-B855-544E-A1A5-07270CA67367}"/>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371" t="-20442" r="-571"/>
                </a:stretch>
              </a:blipFill>
            </p:spPr>
            <p:txBody>
              <a:bodyPr/>
              <a:lstStyle/>
              <a:p>
                <a:r>
                  <a:rPr lang="en-DE">
                    <a:noFill/>
                  </a:rPr>
                  <a:t> </a:t>
                </a:r>
              </a:p>
            </p:txBody>
          </p:sp>
        </mc:Fallback>
      </mc:AlternateContent>
      <p:sp>
        <p:nvSpPr>
          <p:cNvPr id="5" name="Right Brace 4">
            <a:extLst>
              <a:ext uri="{FF2B5EF4-FFF2-40B4-BE49-F238E27FC236}">
                <a16:creationId xmlns:a16="http://schemas.microsoft.com/office/drawing/2014/main" id="{32F6B833-AD97-D643-994E-8F773213463A}"/>
              </a:ext>
            </a:extLst>
          </p:cNvPr>
          <p:cNvSpPr/>
          <p:nvPr/>
        </p:nvSpPr>
        <p:spPr>
          <a:xfrm rot="5400000">
            <a:off x="6756610" y="2029082"/>
            <a:ext cx="201600" cy="245014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Helvetica" pitchFamily="2" charset="0"/>
            </a:endParaRPr>
          </a:p>
        </p:txBody>
      </p:sp>
      <p:sp>
        <p:nvSpPr>
          <p:cNvPr id="6" name="Right Brace 5">
            <a:extLst>
              <a:ext uri="{FF2B5EF4-FFF2-40B4-BE49-F238E27FC236}">
                <a16:creationId xmlns:a16="http://schemas.microsoft.com/office/drawing/2014/main" id="{116E6DB5-6E61-6A4A-B330-6FA814B42311}"/>
              </a:ext>
            </a:extLst>
          </p:cNvPr>
          <p:cNvSpPr/>
          <p:nvPr/>
        </p:nvSpPr>
        <p:spPr>
          <a:xfrm rot="5400000">
            <a:off x="3056313" y="2517232"/>
            <a:ext cx="201600" cy="910194"/>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Helvetica" pitchFamily="2" charset="0"/>
            </a:endParaRPr>
          </a:p>
        </p:txBody>
      </p:sp>
      <p:sp>
        <p:nvSpPr>
          <p:cNvPr id="7" name="Right Brace 6">
            <a:extLst>
              <a:ext uri="{FF2B5EF4-FFF2-40B4-BE49-F238E27FC236}">
                <a16:creationId xmlns:a16="http://schemas.microsoft.com/office/drawing/2014/main" id="{AC6761EF-6573-C14F-AD20-205650A90979}"/>
              </a:ext>
            </a:extLst>
          </p:cNvPr>
          <p:cNvSpPr/>
          <p:nvPr/>
        </p:nvSpPr>
        <p:spPr>
          <a:xfrm rot="5400000">
            <a:off x="4453515" y="2634540"/>
            <a:ext cx="201600" cy="71818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Helvetica" pitchFamily="2" charset="0"/>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1C6DBA5-3818-E84D-8867-B7FD2F225353}"/>
                  </a:ext>
                </a:extLst>
              </p:cNvPr>
              <p:cNvSpPr/>
              <p:nvPr/>
            </p:nvSpPr>
            <p:spPr>
              <a:xfrm>
                <a:off x="3575720" y="3455549"/>
                <a:ext cx="1963486" cy="40250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latin typeface="Helvetica" pitchFamily="2" charset="0"/>
                  </a:rPr>
                  <a:t>Reward at state </a:t>
                </a:r>
                <a14:m>
                  <m:oMath xmlns:m="http://schemas.openxmlformats.org/officeDocument/2006/math">
                    <m:r>
                      <a:rPr lang="de-DE" i="1">
                        <a:latin typeface="Cambria Math" panose="02040503050406030204" pitchFamily="18" charset="0"/>
                      </a:rPr>
                      <m:t>𝑠</m:t>
                    </m:r>
                  </m:oMath>
                </a14:m>
                <a:endParaRPr lang="en-GB" dirty="0">
                  <a:latin typeface="Helvetica" pitchFamily="2" charset="0"/>
                </a:endParaRPr>
              </a:p>
            </p:txBody>
          </p:sp>
        </mc:Choice>
        <mc:Fallback xmlns="">
          <p:sp>
            <p:nvSpPr>
              <p:cNvPr id="9" name="Rectangle 8">
                <a:extLst>
                  <a:ext uri="{FF2B5EF4-FFF2-40B4-BE49-F238E27FC236}">
                    <a16:creationId xmlns:a16="http://schemas.microsoft.com/office/drawing/2014/main" id="{11C6DBA5-3818-E84D-8867-B7FD2F225353}"/>
                  </a:ext>
                </a:extLst>
              </p:cNvPr>
              <p:cNvSpPr>
                <a:spLocks noRot="1" noChangeAspect="1" noMove="1" noResize="1" noEditPoints="1" noAdjustHandles="1" noChangeArrowheads="1" noChangeShapeType="1" noTextEdit="1"/>
              </p:cNvSpPr>
              <p:nvPr/>
            </p:nvSpPr>
            <p:spPr>
              <a:xfrm>
                <a:off x="3575720" y="3455549"/>
                <a:ext cx="1963486" cy="402502"/>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D2F5C3F-DA9E-4B46-87CC-DB39FA17C826}"/>
                  </a:ext>
                </a:extLst>
              </p:cNvPr>
              <p:cNvSpPr/>
              <p:nvPr/>
            </p:nvSpPr>
            <p:spPr>
              <a:xfrm>
                <a:off x="4799856" y="5050255"/>
                <a:ext cx="4053869" cy="84886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latin typeface="Helvetica" pitchFamily="2" charset="0"/>
                  </a:rPr>
                  <a:t>Expected value averaged over all possible states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oMath>
                </a14:m>
                <a:r>
                  <a:rPr lang="en-GB" dirty="0">
                    <a:latin typeface="Helvetica" pitchFamily="2" charset="0"/>
                  </a:rPr>
                  <a:t> that can be reached from </a:t>
                </a:r>
                <a14:m>
                  <m:oMath xmlns:m="http://schemas.openxmlformats.org/officeDocument/2006/math">
                    <m:r>
                      <a:rPr lang="de-DE" i="1">
                        <a:latin typeface="Cambria Math" panose="02040503050406030204" pitchFamily="18" charset="0"/>
                      </a:rPr>
                      <m:t>𝑠</m:t>
                    </m:r>
                  </m:oMath>
                </a14:m>
                <a:r>
                  <a:rPr lang="en-GB" dirty="0">
                    <a:latin typeface="Helvetica" pitchFamily="2" charset="0"/>
                  </a:rPr>
                  <a:t> after executing action </a:t>
                </a:r>
                <a14:m>
                  <m:oMath xmlns:m="http://schemas.openxmlformats.org/officeDocument/2006/math">
                    <m:r>
                      <a:rPr lang="de-DE" i="1">
                        <a:latin typeface="Cambria Math" panose="02040503050406030204" pitchFamily="18" charset="0"/>
                      </a:rPr>
                      <m:t>𝑎</m:t>
                    </m:r>
                  </m:oMath>
                </a14:m>
                <a:endParaRPr lang="en-GB" dirty="0">
                  <a:latin typeface="Helvetica" pitchFamily="2" charset="0"/>
                </a:endParaRPr>
              </a:p>
            </p:txBody>
          </p:sp>
        </mc:Choice>
        <mc:Fallback xmlns="">
          <p:sp>
            <p:nvSpPr>
              <p:cNvPr id="10" name="Rectangle 9">
                <a:extLst>
                  <a:ext uri="{FF2B5EF4-FFF2-40B4-BE49-F238E27FC236}">
                    <a16:creationId xmlns:a16="http://schemas.microsoft.com/office/drawing/2014/main" id="{8D2F5C3F-DA9E-4B46-87CC-DB39FA17C826}"/>
                  </a:ext>
                </a:extLst>
              </p:cNvPr>
              <p:cNvSpPr>
                <a:spLocks noRot="1" noChangeAspect="1" noMove="1" noResize="1" noEditPoints="1" noAdjustHandles="1" noChangeArrowheads="1" noChangeShapeType="1" noTextEdit="1"/>
              </p:cNvSpPr>
              <p:nvPr/>
            </p:nvSpPr>
            <p:spPr>
              <a:xfrm>
                <a:off x="4799856" y="5050255"/>
                <a:ext cx="4053869" cy="848867"/>
              </a:xfrm>
              <a:prstGeom prst="rect">
                <a:avLst/>
              </a:prstGeom>
              <a:blipFill>
                <a:blip r:embed="rId4"/>
                <a:stretch>
                  <a:fillRect/>
                </a:stretch>
              </a:blipFill>
            </p:spPr>
            <p:txBody>
              <a:bodyPr/>
              <a:lstStyle/>
              <a:p>
                <a:r>
                  <a:rPr lang="en-DE">
                    <a:noFill/>
                  </a:rPr>
                  <a:t> </a:t>
                </a:r>
              </a:p>
            </p:txBody>
          </p:sp>
        </mc:Fallback>
      </mc:AlternateContent>
      <p:cxnSp>
        <p:nvCxnSpPr>
          <p:cNvPr id="12" name="Straight Arrow Connector 11">
            <a:extLst>
              <a:ext uri="{FF2B5EF4-FFF2-40B4-BE49-F238E27FC236}">
                <a16:creationId xmlns:a16="http://schemas.microsoft.com/office/drawing/2014/main" id="{C29158DC-C9BE-9A48-AA46-6D690D4430C5}"/>
              </a:ext>
            </a:extLst>
          </p:cNvPr>
          <p:cNvCxnSpPr>
            <a:cxnSpLocks/>
            <a:stCxn id="9" idx="0"/>
            <a:endCxn id="7" idx="1"/>
          </p:cNvCxnSpPr>
          <p:nvPr/>
        </p:nvCxnSpPr>
        <p:spPr>
          <a:xfrm flipH="1" flipV="1">
            <a:off x="4554315" y="3094431"/>
            <a:ext cx="3148" cy="3611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516A7A-C954-D241-9C07-C52549F742DD}"/>
              </a:ext>
            </a:extLst>
          </p:cNvPr>
          <p:cNvCxnSpPr>
            <a:cxnSpLocks/>
            <a:stCxn id="22" idx="0"/>
            <a:endCxn id="6" idx="1"/>
          </p:cNvCxnSpPr>
          <p:nvPr/>
        </p:nvCxnSpPr>
        <p:spPr>
          <a:xfrm flipH="1" flipV="1">
            <a:off x="3157113" y="3073129"/>
            <a:ext cx="106" cy="101279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B57198-86BF-A640-99B8-BFCB4C14DDEC}"/>
              </a:ext>
            </a:extLst>
          </p:cNvPr>
          <p:cNvCxnSpPr>
            <a:cxnSpLocks/>
            <a:stCxn id="10" idx="0"/>
            <a:endCxn id="5" idx="1"/>
          </p:cNvCxnSpPr>
          <p:nvPr/>
        </p:nvCxnSpPr>
        <p:spPr>
          <a:xfrm flipV="1">
            <a:off x="6826791" y="3354957"/>
            <a:ext cx="30619" cy="169529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Right Brace 18">
            <a:extLst>
              <a:ext uri="{FF2B5EF4-FFF2-40B4-BE49-F238E27FC236}">
                <a16:creationId xmlns:a16="http://schemas.microsoft.com/office/drawing/2014/main" id="{863FD861-2728-E80D-8329-BAA68A2F1C70}"/>
              </a:ext>
            </a:extLst>
          </p:cNvPr>
          <p:cNvSpPr/>
          <p:nvPr/>
        </p:nvSpPr>
        <p:spPr>
          <a:xfrm rot="5400000">
            <a:off x="8521912" y="2030583"/>
            <a:ext cx="202307" cy="170299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Helvetica" pitchFamily="2" charset="0"/>
            </a:endParaRP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848AF471-BE8B-EB01-2D65-0722496B71B4}"/>
                  </a:ext>
                </a:extLst>
              </p:cNvPr>
              <p:cNvSpPr/>
              <p:nvPr/>
            </p:nvSpPr>
            <p:spPr>
              <a:xfrm>
                <a:off x="7680176" y="3522321"/>
                <a:ext cx="1885777" cy="11776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latin typeface="Helvetica" pitchFamily="2" charset="0"/>
                  </a:rPr>
                  <a:t>Best value at the next state = max over all actions in state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oMath>
                </a14:m>
                <a:endParaRPr lang="en-GB" dirty="0">
                  <a:latin typeface="Helvetica" pitchFamily="2" charset="0"/>
                </a:endParaRPr>
              </a:p>
            </p:txBody>
          </p:sp>
        </mc:Choice>
        <mc:Fallback xmlns="">
          <p:sp>
            <p:nvSpPr>
              <p:cNvPr id="20" name="Rectangle 19">
                <a:extLst>
                  <a:ext uri="{FF2B5EF4-FFF2-40B4-BE49-F238E27FC236}">
                    <a16:creationId xmlns:a16="http://schemas.microsoft.com/office/drawing/2014/main" id="{848AF471-BE8B-EB01-2D65-0722496B71B4}"/>
                  </a:ext>
                </a:extLst>
              </p:cNvPr>
              <p:cNvSpPr>
                <a:spLocks noRot="1" noChangeAspect="1" noMove="1" noResize="1" noEditPoints="1" noAdjustHandles="1" noChangeArrowheads="1" noChangeShapeType="1" noTextEdit="1"/>
              </p:cNvSpPr>
              <p:nvPr/>
            </p:nvSpPr>
            <p:spPr>
              <a:xfrm>
                <a:off x="7680176" y="3522321"/>
                <a:ext cx="1885777" cy="1177694"/>
              </a:xfrm>
              <a:prstGeom prst="rect">
                <a:avLst/>
              </a:prstGeom>
              <a:blipFill>
                <a:blip r:embed="rId5"/>
                <a:stretch>
                  <a:fillRect/>
                </a:stretch>
              </a:blipFill>
            </p:spPr>
            <p:txBody>
              <a:bodyPr/>
              <a:lstStyle/>
              <a:p>
                <a:r>
                  <a:rPr lang="en-DE">
                    <a:noFill/>
                  </a:rPr>
                  <a:t> </a:t>
                </a:r>
              </a:p>
            </p:txBody>
          </p:sp>
        </mc:Fallback>
      </mc:AlternateContent>
      <p:cxnSp>
        <p:nvCxnSpPr>
          <p:cNvPr id="21" name="Straight Arrow Connector 20">
            <a:extLst>
              <a:ext uri="{FF2B5EF4-FFF2-40B4-BE49-F238E27FC236}">
                <a16:creationId xmlns:a16="http://schemas.microsoft.com/office/drawing/2014/main" id="{A8506B70-157F-E306-0870-B2CA69BE0ECA}"/>
              </a:ext>
            </a:extLst>
          </p:cNvPr>
          <p:cNvCxnSpPr>
            <a:cxnSpLocks/>
            <a:stCxn id="20" idx="0"/>
            <a:endCxn id="19" idx="1"/>
          </p:cNvCxnSpPr>
          <p:nvPr/>
        </p:nvCxnSpPr>
        <p:spPr>
          <a:xfrm flipV="1">
            <a:off x="8623064" y="2983235"/>
            <a:ext cx="0" cy="53908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7F111D3-884A-7280-523F-E3D7BB775590}"/>
                  </a:ext>
                </a:extLst>
              </p:cNvPr>
              <p:cNvSpPr/>
              <p:nvPr/>
            </p:nvSpPr>
            <p:spPr>
              <a:xfrm>
                <a:off x="1946630" y="4085921"/>
                <a:ext cx="2421178"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GB" dirty="0">
                    <a:latin typeface="Helvetica" pitchFamily="2" charset="0"/>
                  </a:rPr>
                  <a:t>Expected value for action-state pair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oMath>
                </a14:m>
                <a:endParaRPr lang="en-GB" dirty="0">
                  <a:latin typeface="Helvetica" pitchFamily="2" charset="0"/>
                </a:endParaRPr>
              </a:p>
            </p:txBody>
          </p:sp>
        </mc:Choice>
        <mc:Fallback xmlns="">
          <p:sp>
            <p:nvSpPr>
              <p:cNvPr id="22" name="Rectangle 21">
                <a:extLst>
                  <a:ext uri="{FF2B5EF4-FFF2-40B4-BE49-F238E27FC236}">
                    <a16:creationId xmlns:a16="http://schemas.microsoft.com/office/drawing/2014/main" id="{07F111D3-884A-7280-523F-E3D7BB775590}"/>
                  </a:ext>
                </a:extLst>
              </p:cNvPr>
              <p:cNvSpPr>
                <a:spLocks noRot="1" noChangeAspect="1" noMove="1" noResize="1" noEditPoints="1" noAdjustHandles="1" noChangeArrowheads="1" noChangeShapeType="1" noTextEdit="1"/>
              </p:cNvSpPr>
              <p:nvPr/>
            </p:nvSpPr>
            <p:spPr>
              <a:xfrm>
                <a:off x="1946630" y="4085921"/>
                <a:ext cx="2421178" cy="646331"/>
              </a:xfrm>
              <a:prstGeom prst="rect">
                <a:avLst/>
              </a:prstGeom>
              <a:blipFill>
                <a:blip r:embed="rId6"/>
                <a:stretch>
                  <a:fillRect/>
                </a:stretch>
              </a:blipFill>
            </p:spPr>
            <p:txBody>
              <a:bodyPr/>
              <a:lstStyle/>
              <a:p>
                <a:r>
                  <a:rPr lang="en-DE">
                    <a:noFill/>
                  </a:rPr>
                  <a:t> </a:t>
                </a:r>
              </a:p>
            </p:txBody>
          </p:sp>
        </mc:Fallback>
      </mc:AlternateContent>
    </p:spTree>
    <p:extLst>
      <p:ext uri="{BB962C8B-B14F-4D97-AF65-F5344CB8AC3E}">
        <p14:creationId xmlns:p14="http://schemas.microsoft.com/office/powerpoint/2010/main" val="38399931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5E56-A22C-AB4D-A437-96B7F4A265C3}"/>
              </a:ext>
            </a:extLst>
          </p:cNvPr>
          <p:cNvSpPr>
            <a:spLocks noGrp="1"/>
          </p:cNvSpPr>
          <p:nvPr>
            <p:ph type="title"/>
          </p:nvPr>
        </p:nvSpPr>
        <p:spPr/>
        <p:txBody>
          <a:bodyPr/>
          <a:lstStyle/>
          <a:p>
            <a:r>
              <a:rPr lang="en-GB" dirty="0"/>
              <a:t>Q-learning without a Model</a:t>
            </a:r>
          </a:p>
        </p:txBody>
      </p:sp>
      <p:sp>
        <p:nvSpPr>
          <p:cNvPr id="11" name="Footer Placeholder 10">
            <a:extLst>
              <a:ext uri="{FF2B5EF4-FFF2-40B4-BE49-F238E27FC236}">
                <a16:creationId xmlns:a16="http://schemas.microsoft.com/office/drawing/2014/main" id="{01A2BAFB-68EF-09DB-2798-942A818E64D8}"/>
              </a:ext>
            </a:extLst>
          </p:cNvPr>
          <p:cNvSpPr>
            <a:spLocks noGrp="1"/>
          </p:cNvSpPr>
          <p:nvPr>
            <p:ph type="ftr" sz="quarter" idx="10"/>
          </p:nvPr>
        </p:nvSpPr>
        <p:spPr/>
        <p:txBody>
          <a:bodyPr/>
          <a:lstStyle/>
          <a:p>
            <a:r>
              <a:rPr lang="en-GB"/>
              <a:t>Marcel Gehrke</a:t>
            </a:r>
          </a:p>
        </p:txBody>
      </p:sp>
      <p:sp>
        <p:nvSpPr>
          <p:cNvPr id="14" name="Slide Number Placeholder 13">
            <a:extLst>
              <a:ext uri="{FF2B5EF4-FFF2-40B4-BE49-F238E27FC236}">
                <a16:creationId xmlns:a16="http://schemas.microsoft.com/office/drawing/2014/main" id="{628A5E44-D2C5-AA9C-7DA5-392A793C7392}"/>
              </a:ext>
            </a:extLst>
          </p:cNvPr>
          <p:cNvSpPr>
            <a:spLocks noGrp="1"/>
          </p:cNvSpPr>
          <p:nvPr>
            <p:ph type="sldNum" sz="quarter" idx="11"/>
          </p:nvPr>
        </p:nvSpPr>
        <p:spPr/>
        <p:txBody>
          <a:bodyPr/>
          <a:lstStyle/>
          <a:p>
            <a:fld id="{67C9959E-8E6B-B04C-9955-EA096F41CA7A}" type="slidenum">
              <a:rPr lang="en-GB" smtClean="0"/>
              <a:t>81</a:t>
            </a:fld>
            <a:endParaRPr lang="en-GB"/>
          </a:p>
        </p:txBody>
      </p:sp>
      <p:sp>
        <p:nvSpPr>
          <p:cNvPr id="4" name="Date Placeholder 3">
            <a:extLst>
              <a:ext uri="{FF2B5EF4-FFF2-40B4-BE49-F238E27FC236}">
                <a16:creationId xmlns:a16="http://schemas.microsoft.com/office/drawing/2014/main" id="{F9ACBF3A-4BDF-399C-0C6D-2C49E6E984CD}"/>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BF0170-B855-544E-A1A5-07270CA67367}"/>
                  </a:ext>
                </a:extLst>
              </p:cNvPr>
              <p:cNvSpPr>
                <a:spLocks noGrp="1"/>
              </p:cNvSpPr>
              <p:nvPr>
                <p:ph type="body" sz="quarter" idx="13"/>
              </p:nvPr>
            </p:nvSpPr>
            <p:spPr/>
            <p:txBody>
              <a:bodyPr>
                <a:normAutofit fontScale="92500"/>
              </a:bodyPr>
              <a:lstStyle/>
              <a:p>
                <a:r>
                  <a:rPr lang="en-GB" dirty="0">
                    <a:solidFill>
                      <a:schemeClr val="accent1"/>
                    </a:solidFill>
                  </a:rPr>
                  <a:t>Q-update: </a:t>
                </a:r>
                <a:r>
                  <a:rPr lang="en-GB" dirty="0"/>
                  <a:t>after moving from </a:t>
                </a:r>
                <a14:m>
                  <m:oMath xmlns:m="http://schemas.openxmlformats.org/officeDocument/2006/math">
                    <m:r>
                      <a:rPr lang="en-GB" i="1" dirty="0" smtClean="0">
                        <a:latin typeface="Cambria Math" panose="02040503050406030204" pitchFamily="18" charset="0"/>
                      </a:rPr>
                      <m:t>𝑠</m:t>
                    </m:r>
                  </m:oMath>
                </a14:m>
                <a:r>
                  <a:rPr lang="en-GB" dirty="0"/>
                  <a:t> to state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 using action </a:t>
                </a:r>
                <a14:m>
                  <m:oMath xmlns:m="http://schemas.openxmlformats.org/officeDocument/2006/math">
                    <m:r>
                      <a:rPr lang="en-GB" i="1" dirty="0" smtClean="0">
                        <a:latin typeface="Cambria Math" panose="02040503050406030204" pitchFamily="18" charset="0"/>
                      </a:rPr>
                      <m:t>𝑎</m:t>
                    </m:r>
                  </m:oMath>
                </a14:m>
                <a:endParaRPr lang="en-GB" dirty="0"/>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i="1">
                              <a:latin typeface="Cambria Math" panose="02040503050406030204" pitchFamily="18" charset="0"/>
                            </a:rPr>
                            <m:t>,</m:t>
                          </m:r>
                          <m:r>
                            <a:rPr lang="de-DE" i="1">
                              <a:latin typeface="Cambria Math" panose="02040503050406030204" pitchFamily="18" charset="0"/>
                            </a:rPr>
                            <m:t>𝑠</m:t>
                          </m:r>
                        </m:e>
                      </m:d>
                      <m:r>
                        <a:rPr lang="de-DE" i="1">
                          <a:latin typeface="Cambria Math" panose="02040503050406030204" pitchFamily="18" charset="0"/>
                        </a:rPr>
                        <m:t>+ </m:t>
                      </m:r>
                      <m:r>
                        <a:rPr lang="de-DE" i="1">
                          <a:latin typeface="Cambria Math" panose="02040503050406030204" pitchFamily="18" charset="0"/>
                          <a:ea typeface="Cambria Math" panose="02040503050406030204" pitchFamily="18" charset="0"/>
                        </a:rPr>
                        <m:t>𝛼</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e>
                          </m:d>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𝛾</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max</m:t>
                                  </m:r>
                                </m:e>
                                <m:lim>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𝑎</m:t>
                                      </m:r>
                                    </m:e>
                                    <m:sup>
                                      <m:r>
                                        <a:rPr lang="de-DE" i="1">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lim>
                              </m:limLow>
                            </m:fName>
                            <m:e>
                              <m:r>
                                <a:rPr lang="de-DE" i="1">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𝑎</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𝑠</m:t>
                                      </m:r>
                                    </m:e>
                                    <m:sup>
                                      <m:r>
                                        <a:rPr lang="de-DE" i="1">
                                          <a:latin typeface="Cambria Math" panose="02040503050406030204" pitchFamily="18" charset="0"/>
                                          <a:ea typeface="Cambria Math" panose="02040503050406030204" pitchFamily="18" charset="0"/>
                                        </a:rPr>
                                        <m:t>′</m:t>
                                      </m:r>
                                    </m:sup>
                                  </m:sSup>
                                </m:e>
                              </m:d>
                            </m:e>
                          </m:func>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𝑄</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𝑎</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𝑠</m:t>
                          </m:r>
                          <m:r>
                            <a:rPr lang="de-DE" i="1">
                              <a:latin typeface="Cambria Math" panose="02040503050406030204" pitchFamily="18" charset="0"/>
                              <a:ea typeface="Cambria Math" panose="02040503050406030204" pitchFamily="18" charset="0"/>
                            </a:rPr>
                            <m:t>)</m:t>
                          </m:r>
                        </m:e>
                      </m:d>
                    </m:oMath>
                  </m:oMathPara>
                </a14:m>
                <a:endParaRPr lang="en-GB" dirty="0"/>
              </a:p>
              <a:p>
                <a:pPr lvl="1"/>
                <a:endParaRPr lang="en-GB" dirty="0"/>
              </a:p>
              <a:p>
                <a:pPr lvl="1"/>
                <a:endParaRPr lang="en-GB" dirty="0"/>
              </a:p>
              <a:p>
                <a:pPr lvl="1"/>
                <a:endParaRPr lang="en-GB" dirty="0"/>
              </a:p>
              <a:p>
                <a:pPr lvl="1"/>
                <a:endParaRPr lang="en-GB" dirty="0"/>
              </a:p>
              <a:p>
                <a:pPr lvl="1"/>
                <a:endParaRPr lang="en-GB" dirty="0"/>
              </a:p>
              <a:p>
                <a:pPr lvl="1"/>
                <a:r>
                  <a:rPr lang="en-GB" dirty="0"/>
                  <a:t>TD approach</a:t>
                </a:r>
              </a:p>
              <a:p>
                <a:pPr lvl="1"/>
                <a:r>
                  <a:rPr lang="en-GB" dirty="0"/>
                  <a:t>Transition model does not appear anywhere!</a:t>
                </a:r>
              </a:p>
              <a:p>
                <a:pPr lvl="1"/>
                <a:r>
                  <a:rPr lang="en-GB" dirty="0"/>
                  <a:t>Once converged, optimal policy can be computed without transition model</a:t>
                </a:r>
              </a:p>
              <a:p>
                <a:pPr lvl="2"/>
                <a:r>
                  <a:rPr lang="en-GB" dirty="0"/>
                  <a:t>Completely model-free learning algorithm</a:t>
                </a:r>
              </a:p>
              <a:p>
                <a:endParaRPr lang="en-GB" dirty="0"/>
              </a:p>
            </p:txBody>
          </p:sp>
        </mc:Choice>
        <mc:Fallback xmlns="">
          <p:sp>
            <p:nvSpPr>
              <p:cNvPr id="3" name="Content Placeholder 2">
                <a:extLst>
                  <a:ext uri="{FF2B5EF4-FFF2-40B4-BE49-F238E27FC236}">
                    <a16:creationId xmlns:a16="http://schemas.microsoft.com/office/drawing/2014/main" id="{9DBF0170-B855-544E-A1A5-07270CA67367}"/>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257" t="-1105" b="-1657"/>
                </a:stretch>
              </a:blipFill>
            </p:spPr>
            <p:txBody>
              <a:bodyPr/>
              <a:lstStyle/>
              <a:p>
                <a:r>
                  <a:rPr lang="en-DE">
                    <a:noFill/>
                  </a:rPr>
                  <a:t> </a:t>
                </a:r>
              </a:p>
            </p:txBody>
          </p:sp>
        </mc:Fallback>
      </mc:AlternateContent>
      <p:sp>
        <p:nvSpPr>
          <p:cNvPr id="5" name="Right Brace 4">
            <a:extLst>
              <a:ext uri="{FF2B5EF4-FFF2-40B4-BE49-F238E27FC236}">
                <a16:creationId xmlns:a16="http://schemas.microsoft.com/office/drawing/2014/main" id="{32F6B833-AD97-D643-994E-8F773213463A}"/>
              </a:ext>
            </a:extLst>
          </p:cNvPr>
          <p:cNvSpPr/>
          <p:nvPr/>
        </p:nvSpPr>
        <p:spPr>
          <a:xfrm rot="5400000">
            <a:off x="7427821" y="272003"/>
            <a:ext cx="201600" cy="447968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Helvetica" pitchFamily="2" charset="0"/>
            </a:endParaRPr>
          </a:p>
        </p:txBody>
      </p:sp>
      <p:sp>
        <p:nvSpPr>
          <p:cNvPr id="6" name="Right Brace 5">
            <a:extLst>
              <a:ext uri="{FF2B5EF4-FFF2-40B4-BE49-F238E27FC236}">
                <a16:creationId xmlns:a16="http://schemas.microsoft.com/office/drawing/2014/main" id="{116E6DB5-6E61-6A4A-B330-6FA814B42311}"/>
              </a:ext>
            </a:extLst>
          </p:cNvPr>
          <p:cNvSpPr/>
          <p:nvPr/>
        </p:nvSpPr>
        <p:spPr>
          <a:xfrm rot="5400000">
            <a:off x="2879140" y="1866915"/>
            <a:ext cx="201600" cy="997179"/>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Helvetica" pitchFamily="2" charset="0"/>
            </a:endParaRPr>
          </a:p>
        </p:txBody>
      </p:sp>
      <p:sp>
        <p:nvSpPr>
          <p:cNvPr id="7" name="Right Brace 6">
            <a:extLst>
              <a:ext uri="{FF2B5EF4-FFF2-40B4-BE49-F238E27FC236}">
                <a16:creationId xmlns:a16="http://schemas.microsoft.com/office/drawing/2014/main" id="{AC6761EF-6573-C14F-AD20-205650A90979}"/>
              </a:ext>
            </a:extLst>
          </p:cNvPr>
          <p:cNvSpPr/>
          <p:nvPr/>
        </p:nvSpPr>
        <p:spPr>
          <a:xfrm rot="5400000">
            <a:off x="4177767" y="1901768"/>
            <a:ext cx="201719" cy="927358"/>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Helvetica" pitchFamily="2"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01EC064-17AD-1047-AF70-2F494E06CFB7}"/>
                  </a:ext>
                </a:extLst>
              </p:cNvPr>
              <p:cNvSpPr/>
              <p:nvPr/>
            </p:nvSpPr>
            <p:spPr>
              <a:xfrm>
                <a:off x="2166306" y="3494501"/>
                <a:ext cx="1625438"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GB" dirty="0">
                    <a:latin typeface="Helvetica" pitchFamily="2" charset="0"/>
                  </a:rPr>
                  <a:t>New estimate of </a:t>
                </a:r>
                <a14:m>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a:latin typeface="Cambria Math" panose="02040503050406030204" pitchFamily="18" charset="0"/>
                          </a:rPr>
                          <m:t>,</m:t>
                        </m:r>
                        <m:r>
                          <a:rPr lang="de-DE" i="1">
                            <a:latin typeface="Cambria Math" panose="02040503050406030204" pitchFamily="18" charset="0"/>
                          </a:rPr>
                          <m:t>𝑠</m:t>
                        </m:r>
                      </m:e>
                    </m:d>
                  </m:oMath>
                </a14:m>
                <a:endParaRPr lang="en-GB" dirty="0">
                  <a:latin typeface="Helvetica" pitchFamily="2" charset="0"/>
                </a:endParaRPr>
              </a:p>
            </p:txBody>
          </p:sp>
        </mc:Choice>
        <mc:Fallback xmlns="">
          <p:sp>
            <p:nvSpPr>
              <p:cNvPr id="8" name="Rectangle 7">
                <a:extLst>
                  <a:ext uri="{FF2B5EF4-FFF2-40B4-BE49-F238E27FC236}">
                    <a16:creationId xmlns:a16="http://schemas.microsoft.com/office/drawing/2014/main" id="{801EC064-17AD-1047-AF70-2F494E06CFB7}"/>
                  </a:ext>
                </a:extLst>
              </p:cNvPr>
              <p:cNvSpPr>
                <a:spLocks noRot="1" noChangeAspect="1" noMove="1" noResize="1" noEditPoints="1" noAdjustHandles="1" noChangeArrowheads="1" noChangeShapeType="1" noTextEdit="1"/>
              </p:cNvSpPr>
              <p:nvPr/>
            </p:nvSpPr>
            <p:spPr>
              <a:xfrm>
                <a:off x="2166306" y="3494501"/>
                <a:ext cx="1625438" cy="646331"/>
              </a:xfrm>
              <a:prstGeom prst="rect">
                <a:avLst/>
              </a:prstGeom>
              <a:blipFill>
                <a:blip r:embed="rId4"/>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1C6DBA5-3818-E84D-8867-B7FD2F225353}"/>
                  </a:ext>
                </a:extLst>
              </p:cNvPr>
              <p:cNvSpPr/>
              <p:nvPr/>
            </p:nvSpPr>
            <p:spPr>
              <a:xfrm>
                <a:off x="3526521" y="2651175"/>
                <a:ext cx="148935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GB" dirty="0">
                    <a:latin typeface="Helvetica" pitchFamily="2" charset="0"/>
                  </a:rPr>
                  <a:t>Old estimate of </a:t>
                </a:r>
                <a14:m>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a:latin typeface="Cambria Math" panose="02040503050406030204" pitchFamily="18" charset="0"/>
                          </a:rPr>
                          <m:t>,</m:t>
                        </m:r>
                        <m:r>
                          <a:rPr lang="de-DE" i="1">
                            <a:latin typeface="Cambria Math" panose="02040503050406030204" pitchFamily="18" charset="0"/>
                          </a:rPr>
                          <m:t>𝑠</m:t>
                        </m:r>
                      </m:e>
                    </m:d>
                  </m:oMath>
                </a14:m>
                <a:endParaRPr lang="en-GB" dirty="0">
                  <a:latin typeface="Helvetica" pitchFamily="2" charset="0"/>
                </a:endParaRPr>
              </a:p>
            </p:txBody>
          </p:sp>
        </mc:Choice>
        <mc:Fallback xmlns="">
          <p:sp>
            <p:nvSpPr>
              <p:cNvPr id="9" name="Rectangle 8">
                <a:extLst>
                  <a:ext uri="{FF2B5EF4-FFF2-40B4-BE49-F238E27FC236}">
                    <a16:creationId xmlns:a16="http://schemas.microsoft.com/office/drawing/2014/main" id="{11C6DBA5-3818-E84D-8867-B7FD2F225353}"/>
                  </a:ext>
                </a:extLst>
              </p:cNvPr>
              <p:cNvSpPr>
                <a:spLocks noRot="1" noChangeAspect="1" noMove="1" noResize="1" noEditPoints="1" noAdjustHandles="1" noChangeArrowheads="1" noChangeShapeType="1" noTextEdit="1"/>
              </p:cNvSpPr>
              <p:nvPr/>
            </p:nvSpPr>
            <p:spPr>
              <a:xfrm>
                <a:off x="3526521" y="2651175"/>
                <a:ext cx="1489359" cy="646331"/>
              </a:xfrm>
              <a:prstGeom prst="rect">
                <a:avLst/>
              </a:prstGeom>
              <a:blipFill>
                <a:blip r:embed="rId5"/>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D2F5C3F-DA9E-4B46-87CC-DB39FA17C826}"/>
                  </a:ext>
                </a:extLst>
              </p:cNvPr>
              <p:cNvSpPr/>
              <p:nvPr/>
            </p:nvSpPr>
            <p:spPr>
              <a:xfrm>
                <a:off x="6251555" y="2940515"/>
                <a:ext cx="2549639" cy="1200329"/>
              </a:xfrm>
              <a:prstGeom prst="rect">
                <a:avLst/>
              </a:prstGeom>
            </p:spPr>
            <p:style>
              <a:lnRef idx="0">
                <a:schemeClr val="accent1"/>
              </a:lnRef>
              <a:fillRef idx="3">
                <a:schemeClr val="accent1"/>
              </a:fillRef>
              <a:effectRef idx="3">
                <a:schemeClr val="accent1"/>
              </a:effectRef>
              <a:fontRef idx="minor">
                <a:schemeClr val="lt1"/>
              </a:fontRef>
            </p:style>
            <p:txBody>
              <a:bodyPr rtlCol="0" anchor="ctr">
                <a:spAutoFit/>
              </a:bodyPr>
              <a:lstStyle/>
              <a:p>
                <a:pPr algn="ctr"/>
                <a:r>
                  <a:rPr lang="en-GB" dirty="0">
                    <a:latin typeface="Helvetica" pitchFamily="2" charset="0"/>
                  </a:rPr>
                  <a:t>Difference between old estimate </a:t>
                </a:r>
                <a14:m>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a:latin typeface="Cambria Math" panose="02040503050406030204" pitchFamily="18" charset="0"/>
                          </a:rPr>
                          <m:t>,</m:t>
                        </m:r>
                        <m:r>
                          <a:rPr lang="de-DE" i="1">
                            <a:latin typeface="Cambria Math" panose="02040503050406030204" pitchFamily="18" charset="0"/>
                          </a:rPr>
                          <m:t>𝑠</m:t>
                        </m:r>
                      </m:e>
                    </m:d>
                  </m:oMath>
                </a14:m>
                <a:r>
                  <a:rPr lang="en-GB" dirty="0">
                    <a:latin typeface="Helvetica" pitchFamily="2" charset="0"/>
                  </a:rPr>
                  <a:t> and the new noisy sample after taking action </a:t>
                </a:r>
                <a14:m>
                  <m:oMath xmlns:m="http://schemas.openxmlformats.org/officeDocument/2006/math">
                    <m:r>
                      <a:rPr lang="de-DE" i="1">
                        <a:latin typeface="Cambria Math" panose="02040503050406030204" pitchFamily="18" charset="0"/>
                      </a:rPr>
                      <m:t>𝑎</m:t>
                    </m:r>
                  </m:oMath>
                </a14:m>
                <a:endParaRPr lang="en-GB" dirty="0">
                  <a:latin typeface="Helvetica" pitchFamily="2" charset="0"/>
                </a:endParaRPr>
              </a:p>
            </p:txBody>
          </p:sp>
        </mc:Choice>
        <mc:Fallback xmlns="">
          <p:sp>
            <p:nvSpPr>
              <p:cNvPr id="10" name="Rectangle 9">
                <a:extLst>
                  <a:ext uri="{FF2B5EF4-FFF2-40B4-BE49-F238E27FC236}">
                    <a16:creationId xmlns:a16="http://schemas.microsoft.com/office/drawing/2014/main" id="{8D2F5C3F-DA9E-4B46-87CC-DB39FA17C826}"/>
                  </a:ext>
                </a:extLst>
              </p:cNvPr>
              <p:cNvSpPr>
                <a:spLocks noRot="1" noChangeAspect="1" noMove="1" noResize="1" noEditPoints="1" noAdjustHandles="1" noChangeArrowheads="1" noChangeShapeType="1" noTextEdit="1"/>
              </p:cNvSpPr>
              <p:nvPr/>
            </p:nvSpPr>
            <p:spPr>
              <a:xfrm>
                <a:off x="6251555" y="2940515"/>
                <a:ext cx="2549639" cy="1200329"/>
              </a:xfrm>
              <a:prstGeom prst="rect">
                <a:avLst/>
              </a:prstGeom>
              <a:blipFill>
                <a:blip r:embed="rId6"/>
                <a:stretch>
                  <a:fillRect/>
                </a:stretch>
              </a:blipFill>
            </p:spPr>
            <p:txBody>
              <a:bodyPr/>
              <a:lstStyle/>
              <a:p>
                <a:r>
                  <a:rPr lang="en-DE">
                    <a:noFill/>
                  </a:rPr>
                  <a:t> </a:t>
                </a:r>
              </a:p>
            </p:txBody>
          </p:sp>
        </mc:Fallback>
      </mc:AlternateContent>
      <p:cxnSp>
        <p:nvCxnSpPr>
          <p:cNvPr id="12" name="Straight Arrow Connector 11">
            <a:extLst>
              <a:ext uri="{FF2B5EF4-FFF2-40B4-BE49-F238E27FC236}">
                <a16:creationId xmlns:a16="http://schemas.microsoft.com/office/drawing/2014/main" id="{C29158DC-C9BE-9A48-AA46-6D690D4430C5}"/>
              </a:ext>
            </a:extLst>
          </p:cNvPr>
          <p:cNvCxnSpPr>
            <a:cxnSpLocks/>
            <a:stCxn id="9" idx="0"/>
            <a:endCxn id="7" idx="1"/>
          </p:cNvCxnSpPr>
          <p:nvPr/>
        </p:nvCxnSpPr>
        <p:spPr>
          <a:xfrm flipV="1">
            <a:off x="4271201" y="2466307"/>
            <a:ext cx="7426" cy="1848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516A7A-C954-D241-9C07-C52549F742DD}"/>
              </a:ext>
            </a:extLst>
          </p:cNvPr>
          <p:cNvCxnSpPr>
            <a:cxnSpLocks/>
            <a:stCxn id="8" idx="0"/>
            <a:endCxn id="6" idx="1"/>
          </p:cNvCxnSpPr>
          <p:nvPr/>
        </p:nvCxnSpPr>
        <p:spPr>
          <a:xfrm flipV="1">
            <a:off x="2979025" y="2466305"/>
            <a:ext cx="915" cy="102819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B57198-86BF-A640-99B8-BFCB4C14DDEC}"/>
              </a:ext>
            </a:extLst>
          </p:cNvPr>
          <p:cNvCxnSpPr>
            <a:cxnSpLocks/>
            <a:stCxn id="10" idx="0"/>
            <a:endCxn id="5" idx="1"/>
          </p:cNvCxnSpPr>
          <p:nvPr/>
        </p:nvCxnSpPr>
        <p:spPr>
          <a:xfrm flipV="1">
            <a:off x="7526375" y="2612647"/>
            <a:ext cx="2246" cy="3278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C0E05DA2-D471-2240-9DE6-8026AB9CD74F}"/>
              </a:ext>
            </a:extLst>
          </p:cNvPr>
          <p:cNvSpPr/>
          <p:nvPr/>
        </p:nvSpPr>
        <p:spPr>
          <a:xfrm rot="5400000">
            <a:off x="4998006" y="2221387"/>
            <a:ext cx="201600" cy="2880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Helvetica" pitchFamily="2" charset="0"/>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4ADEB3C-2CAE-6141-B436-5F1A66920CC4}"/>
                  </a:ext>
                </a:extLst>
              </p:cNvPr>
              <p:cNvSpPr/>
              <p:nvPr/>
            </p:nvSpPr>
            <p:spPr>
              <a:xfrm>
                <a:off x="4321373" y="3494501"/>
                <a:ext cx="1558603"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de-DE" dirty="0">
                    <a:latin typeface="Helvetica" pitchFamily="2" charset="0"/>
                  </a:rPr>
                  <a:t>Learning rate</a:t>
                </a:r>
                <a:br>
                  <a:rPr lang="de-DE" dirty="0">
                    <a:latin typeface="Helvetica" pitchFamily="2" charset="0"/>
                  </a:rPr>
                </a:b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0&lt;</m:t>
                      </m:r>
                      <m:r>
                        <a:rPr lang="de-DE" i="1">
                          <a:latin typeface="Cambria Math" panose="02040503050406030204" pitchFamily="18" charset="0"/>
                          <a:ea typeface="Cambria Math" panose="02040503050406030204" pitchFamily="18" charset="0"/>
                        </a:rPr>
                        <m:t>𝛼</m:t>
                      </m:r>
                      <m:r>
                        <a:rPr lang="de-DE" i="1">
                          <a:latin typeface="Cambria Math" panose="02040503050406030204" pitchFamily="18" charset="0"/>
                          <a:ea typeface="Cambria Math" panose="02040503050406030204" pitchFamily="18" charset="0"/>
                        </a:rPr>
                        <m:t>&lt;1</m:t>
                      </m:r>
                    </m:oMath>
                  </m:oMathPara>
                </a14:m>
                <a:endParaRPr lang="en-GB" dirty="0">
                  <a:latin typeface="Helvetica" pitchFamily="2" charset="0"/>
                </a:endParaRPr>
              </a:p>
            </p:txBody>
          </p:sp>
        </mc:Choice>
        <mc:Fallback xmlns="">
          <p:sp>
            <p:nvSpPr>
              <p:cNvPr id="18" name="Rectangle 17">
                <a:extLst>
                  <a:ext uri="{FF2B5EF4-FFF2-40B4-BE49-F238E27FC236}">
                    <a16:creationId xmlns:a16="http://schemas.microsoft.com/office/drawing/2014/main" id="{34ADEB3C-2CAE-6141-B436-5F1A66920CC4}"/>
                  </a:ext>
                </a:extLst>
              </p:cNvPr>
              <p:cNvSpPr>
                <a:spLocks noRot="1" noChangeAspect="1" noMove="1" noResize="1" noEditPoints="1" noAdjustHandles="1" noChangeArrowheads="1" noChangeShapeType="1" noTextEdit="1"/>
              </p:cNvSpPr>
              <p:nvPr/>
            </p:nvSpPr>
            <p:spPr>
              <a:xfrm>
                <a:off x="4321373" y="3494501"/>
                <a:ext cx="1558603" cy="646331"/>
              </a:xfrm>
              <a:prstGeom prst="rect">
                <a:avLst/>
              </a:prstGeom>
              <a:blipFill>
                <a:blip r:embed="rId7"/>
                <a:stretch>
                  <a:fillRect/>
                </a:stretch>
              </a:blipFill>
            </p:spPr>
            <p:txBody>
              <a:bodyPr/>
              <a:lstStyle/>
              <a:p>
                <a:r>
                  <a:rPr lang="en-DE">
                    <a:noFill/>
                  </a:rPr>
                  <a:t> </a:t>
                </a:r>
              </a:p>
            </p:txBody>
          </p:sp>
        </mc:Fallback>
      </mc:AlternateContent>
      <p:cxnSp>
        <p:nvCxnSpPr>
          <p:cNvPr id="19" name="Straight Arrow Connector 18">
            <a:extLst>
              <a:ext uri="{FF2B5EF4-FFF2-40B4-BE49-F238E27FC236}">
                <a16:creationId xmlns:a16="http://schemas.microsoft.com/office/drawing/2014/main" id="{8F477FEC-F2CE-7F43-8049-A62BB947E8E6}"/>
              </a:ext>
            </a:extLst>
          </p:cNvPr>
          <p:cNvCxnSpPr>
            <a:cxnSpLocks/>
            <a:stCxn id="18" idx="0"/>
            <a:endCxn id="17" idx="1"/>
          </p:cNvCxnSpPr>
          <p:nvPr/>
        </p:nvCxnSpPr>
        <p:spPr>
          <a:xfrm flipH="1" flipV="1">
            <a:off x="5098806" y="2466187"/>
            <a:ext cx="1869" cy="102831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4978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A2A43-D47C-B148-836E-191C0489D1C9}"/>
              </a:ext>
            </a:extLst>
          </p:cNvPr>
          <p:cNvSpPr>
            <a:spLocks noGrp="1"/>
          </p:cNvSpPr>
          <p:nvPr>
            <p:ph type="title"/>
          </p:nvPr>
        </p:nvSpPr>
        <p:spPr/>
        <p:txBody>
          <a:bodyPr/>
          <a:lstStyle/>
          <a:p>
            <a:r>
              <a:rPr lang="en-GB" dirty="0"/>
              <a:t>Q-learning: Convergence</a:t>
            </a:r>
          </a:p>
        </p:txBody>
      </p:sp>
      <p:sp>
        <p:nvSpPr>
          <p:cNvPr id="5" name="Footer Placeholder 4">
            <a:extLst>
              <a:ext uri="{FF2B5EF4-FFF2-40B4-BE49-F238E27FC236}">
                <a16:creationId xmlns:a16="http://schemas.microsoft.com/office/drawing/2014/main" id="{5C83808B-C306-A07D-29E6-FE027F21FFED}"/>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23F395FB-7117-6502-F3DC-3309D54DC458}"/>
              </a:ext>
            </a:extLst>
          </p:cNvPr>
          <p:cNvSpPr>
            <a:spLocks noGrp="1"/>
          </p:cNvSpPr>
          <p:nvPr>
            <p:ph type="sldNum" sz="quarter" idx="11"/>
          </p:nvPr>
        </p:nvSpPr>
        <p:spPr/>
        <p:txBody>
          <a:bodyPr/>
          <a:lstStyle/>
          <a:p>
            <a:fld id="{67C9959E-8E6B-B04C-9955-EA096F41CA7A}" type="slidenum">
              <a:rPr lang="en-GB" smtClean="0"/>
              <a:t>82</a:t>
            </a:fld>
            <a:endParaRPr lang="en-GB"/>
          </a:p>
        </p:txBody>
      </p:sp>
      <p:sp>
        <p:nvSpPr>
          <p:cNvPr id="4" name="Date Placeholder 3">
            <a:extLst>
              <a:ext uri="{FF2B5EF4-FFF2-40B4-BE49-F238E27FC236}">
                <a16:creationId xmlns:a16="http://schemas.microsoft.com/office/drawing/2014/main" id="{DDBA06E5-EDEA-D48A-2254-267B8F4903A0}"/>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A41D311B-BA24-0C44-9856-6965D6BC19FA}"/>
              </a:ext>
            </a:extLst>
          </p:cNvPr>
          <p:cNvSpPr>
            <a:spLocks noGrp="1"/>
          </p:cNvSpPr>
          <p:nvPr>
            <p:ph type="body" sz="quarter" idx="13"/>
          </p:nvPr>
        </p:nvSpPr>
        <p:spPr/>
        <p:txBody>
          <a:bodyPr/>
          <a:lstStyle/>
          <a:p>
            <a:r>
              <a:rPr lang="en-GB" dirty="0"/>
              <a:t>Guaranteed to converge to true Q-values given enough exploration</a:t>
            </a:r>
          </a:p>
          <a:p>
            <a:r>
              <a:rPr lang="en-GB" dirty="0"/>
              <a:t>Very general procedure</a:t>
            </a:r>
          </a:p>
          <a:p>
            <a:pPr lvl="1"/>
            <a:r>
              <a:rPr lang="en-GB" dirty="0"/>
              <a:t>Because it is model-free</a:t>
            </a:r>
          </a:p>
          <a:p>
            <a:r>
              <a:rPr lang="en-GB" dirty="0"/>
              <a:t>Converges slower than ADP agent</a:t>
            </a:r>
          </a:p>
          <a:p>
            <a:pPr lvl="1"/>
            <a:r>
              <a:rPr lang="en-GB" dirty="0"/>
              <a:t>Because it is completely model-free and it does not enforce consistency among values through the model</a:t>
            </a:r>
          </a:p>
        </p:txBody>
      </p:sp>
    </p:spTree>
    <p:extLst>
      <p:ext uri="{BB962C8B-B14F-4D97-AF65-F5344CB8AC3E}">
        <p14:creationId xmlns:p14="http://schemas.microsoft.com/office/powerpoint/2010/main" val="18267537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14DA-6F1C-954A-94D6-EAA366635F6D}"/>
              </a:ext>
            </a:extLst>
          </p:cNvPr>
          <p:cNvSpPr>
            <a:spLocks noGrp="1"/>
          </p:cNvSpPr>
          <p:nvPr>
            <p:ph type="title"/>
          </p:nvPr>
        </p:nvSpPr>
        <p:spPr/>
        <p:txBody>
          <a:bodyPr/>
          <a:lstStyle/>
          <a:p>
            <a:r>
              <a:rPr lang="en-GB" dirty="0"/>
              <a:t>Exploitation vs. Exploration</a:t>
            </a:r>
          </a:p>
        </p:txBody>
      </p:sp>
      <p:sp>
        <p:nvSpPr>
          <p:cNvPr id="5" name="Footer Placeholder 4">
            <a:extLst>
              <a:ext uri="{FF2B5EF4-FFF2-40B4-BE49-F238E27FC236}">
                <a16:creationId xmlns:a16="http://schemas.microsoft.com/office/drawing/2014/main" id="{3AAEA08B-7A84-17BE-626E-A989E9865D60}"/>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66726A96-F309-EFDE-5F28-1603401B66DA}"/>
              </a:ext>
            </a:extLst>
          </p:cNvPr>
          <p:cNvSpPr>
            <a:spLocks noGrp="1"/>
          </p:cNvSpPr>
          <p:nvPr>
            <p:ph type="sldNum" sz="quarter" idx="11"/>
          </p:nvPr>
        </p:nvSpPr>
        <p:spPr/>
        <p:txBody>
          <a:bodyPr/>
          <a:lstStyle/>
          <a:p>
            <a:fld id="{67C9959E-8E6B-B04C-9955-EA096F41CA7A}" type="slidenum">
              <a:rPr lang="en-GB" smtClean="0"/>
              <a:t>83</a:t>
            </a:fld>
            <a:endParaRPr lang="en-GB"/>
          </a:p>
        </p:txBody>
      </p:sp>
      <p:sp>
        <p:nvSpPr>
          <p:cNvPr id="4" name="Date Placeholder 3">
            <a:extLst>
              <a:ext uri="{FF2B5EF4-FFF2-40B4-BE49-F238E27FC236}">
                <a16:creationId xmlns:a16="http://schemas.microsoft.com/office/drawing/2014/main" id="{00448CD1-9B19-E4DB-0C49-80E4675167AF}"/>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54BB68A7-A039-9449-957D-73610CFDFF75}"/>
              </a:ext>
            </a:extLst>
          </p:cNvPr>
          <p:cNvSpPr>
            <a:spLocks noGrp="1"/>
          </p:cNvSpPr>
          <p:nvPr>
            <p:ph type="body" sz="quarter" idx="13"/>
          </p:nvPr>
        </p:nvSpPr>
        <p:spPr/>
        <p:txBody>
          <a:bodyPr/>
          <a:lstStyle/>
          <a:p>
            <a:r>
              <a:rPr lang="en-GB" dirty="0"/>
              <a:t>Actions are always taken for one of the two following purposes</a:t>
            </a:r>
          </a:p>
          <a:p>
            <a:pPr lvl="1"/>
            <a:r>
              <a:rPr lang="en-GB" dirty="0">
                <a:solidFill>
                  <a:schemeClr val="accent1"/>
                </a:solidFill>
              </a:rPr>
              <a:t>Exploitation</a:t>
            </a:r>
            <a:r>
              <a:rPr lang="en-GB" dirty="0"/>
              <a:t>: Execute the current optimal policy to get high payoff</a:t>
            </a:r>
          </a:p>
          <a:p>
            <a:pPr lvl="1"/>
            <a:r>
              <a:rPr lang="en-GB" dirty="0">
                <a:solidFill>
                  <a:schemeClr val="accent1"/>
                </a:solidFill>
              </a:rPr>
              <a:t>Exploration</a:t>
            </a:r>
            <a:r>
              <a:rPr lang="en-GB" dirty="0"/>
              <a:t>: Try new sequences of (possibly random) actions to improve the agent’s knowledge of the environment even though current model does not show they have a high payoff</a:t>
            </a:r>
          </a:p>
          <a:p>
            <a:r>
              <a:rPr lang="en-GB" dirty="0"/>
              <a:t>Pure exploitation: gets stuck in a rut</a:t>
            </a:r>
          </a:p>
          <a:p>
            <a:r>
              <a:rPr lang="en-GB" dirty="0"/>
              <a:t>Pure exploration: not much use if you do not put that knowledge into practice</a:t>
            </a:r>
          </a:p>
        </p:txBody>
      </p:sp>
    </p:spTree>
    <p:extLst>
      <p:ext uri="{BB962C8B-B14F-4D97-AF65-F5344CB8AC3E}">
        <p14:creationId xmlns:p14="http://schemas.microsoft.com/office/powerpoint/2010/main" val="17526748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Multi-Arm Bandit Problem</a:t>
            </a:r>
          </a:p>
        </p:txBody>
      </p:sp>
      <p:sp>
        <p:nvSpPr>
          <p:cNvPr id="5" name="Footer Placeholder 4">
            <a:extLst>
              <a:ext uri="{FF2B5EF4-FFF2-40B4-BE49-F238E27FC236}">
                <a16:creationId xmlns:a16="http://schemas.microsoft.com/office/drawing/2014/main" id="{873D056B-9BB1-D114-2880-E1A950CFFD46}"/>
              </a:ext>
            </a:extLst>
          </p:cNvPr>
          <p:cNvSpPr>
            <a:spLocks noGrp="1"/>
          </p:cNvSpPr>
          <p:nvPr>
            <p:ph type="ftr" sz="quarter" idx="10"/>
          </p:nvPr>
        </p:nvSpPr>
        <p:spPr/>
        <p:txBody>
          <a:bodyPr/>
          <a:lstStyle/>
          <a:p>
            <a:r>
              <a:rPr lang="en-GB"/>
              <a:t>Marcel Gehrke</a:t>
            </a:r>
          </a:p>
        </p:txBody>
      </p:sp>
      <p:sp>
        <p:nvSpPr>
          <p:cNvPr id="7" name="Slide Number Placeholder 6">
            <a:extLst>
              <a:ext uri="{FF2B5EF4-FFF2-40B4-BE49-F238E27FC236}">
                <a16:creationId xmlns:a16="http://schemas.microsoft.com/office/drawing/2014/main" id="{9964544C-1D85-360D-C73E-77B7ECEC3321}"/>
              </a:ext>
            </a:extLst>
          </p:cNvPr>
          <p:cNvSpPr>
            <a:spLocks noGrp="1"/>
          </p:cNvSpPr>
          <p:nvPr>
            <p:ph type="sldNum" sz="quarter" idx="11"/>
          </p:nvPr>
        </p:nvSpPr>
        <p:spPr/>
        <p:txBody>
          <a:bodyPr/>
          <a:lstStyle/>
          <a:p>
            <a:fld id="{67C9959E-8E6B-B04C-9955-EA096F41CA7A}" type="slidenum">
              <a:rPr lang="en-GB" smtClean="0"/>
              <a:t>84</a:t>
            </a:fld>
            <a:endParaRPr lang="en-GB"/>
          </a:p>
        </p:txBody>
      </p:sp>
      <p:sp>
        <p:nvSpPr>
          <p:cNvPr id="4" name="Date Placeholder 3">
            <a:extLst>
              <a:ext uri="{FF2B5EF4-FFF2-40B4-BE49-F238E27FC236}">
                <a16:creationId xmlns:a16="http://schemas.microsoft.com/office/drawing/2014/main" id="{86420514-9E93-918B-70AA-BB7526978FFB}"/>
              </a:ext>
            </a:extLst>
          </p:cNvPr>
          <p:cNvSpPr>
            <a:spLocks noGrp="1"/>
          </p:cNvSpPr>
          <p:nvPr>
            <p:ph type="dt" sz="half" idx="12"/>
          </p:nvPr>
        </p:nvSpPr>
        <p:spPr/>
        <p:txBody>
          <a:bodyPr/>
          <a:lstStyle/>
          <a:p>
            <a:r>
              <a:rPr lang="de-DE"/>
              <a:t>Foundation</a:t>
            </a:r>
            <a:endParaRPr lang="de-DE" dirty="0"/>
          </a:p>
        </p:txBody>
      </p:sp>
      <p:sp>
        <p:nvSpPr>
          <p:cNvPr id="3" name="Content Placeholder 2"/>
          <p:cNvSpPr>
            <a:spLocks noGrp="1"/>
          </p:cNvSpPr>
          <p:nvPr>
            <p:ph type="body" sz="quarter" idx="13"/>
          </p:nvPr>
        </p:nvSpPr>
        <p:spPr>
          <a:xfrm>
            <a:off x="623393" y="1332843"/>
            <a:ext cx="8136904" cy="4584266"/>
          </a:xfrm>
        </p:spPr>
        <p:txBody>
          <a:bodyPr>
            <a:normAutofit/>
          </a:bodyPr>
          <a:lstStyle/>
          <a:p>
            <a:r>
              <a:rPr lang="en-US" dirty="0"/>
              <a:t>So far, we assumed that the agent has a set of epochs of sufficient exploration</a:t>
            </a:r>
          </a:p>
          <a:p>
            <a:endParaRPr lang="en-US" dirty="0"/>
          </a:p>
          <a:p>
            <a:r>
              <a:rPr lang="en-US" dirty="0"/>
              <a:t>Multi-arm bandit problem: </a:t>
            </a:r>
            <a:br>
              <a:rPr lang="en-US" dirty="0"/>
            </a:br>
            <a:r>
              <a:rPr lang="en-US" dirty="0"/>
              <a:t>Statistical model of sequential experiments</a:t>
            </a:r>
          </a:p>
          <a:p>
            <a:pPr lvl="1"/>
            <a:r>
              <a:rPr lang="en-US" dirty="0"/>
              <a:t>Name comes from a traditional slot machine (one-armed bandit)</a:t>
            </a:r>
          </a:p>
          <a:p>
            <a:endParaRPr lang="en-US" dirty="0"/>
          </a:p>
          <a:p>
            <a:r>
              <a:rPr lang="en-US" dirty="0"/>
              <a:t>Question: </a:t>
            </a:r>
            <a:br>
              <a:rPr lang="en-US" dirty="0"/>
            </a:br>
            <a:r>
              <a:rPr lang="en-US" dirty="0"/>
              <a:t>Which machine to play?</a:t>
            </a:r>
          </a:p>
        </p:txBody>
      </p:sp>
      <p:pic>
        <p:nvPicPr>
          <p:cNvPr id="6" name="Picture 5" descr="5084062718_5a26697ae7_o.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7383" y="1396132"/>
            <a:ext cx="2924292" cy="1944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7AF3B5B1-09CA-126F-78EE-1510F791FC78}"/>
              </a:ext>
            </a:extLst>
          </p:cNvPr>
          <p:cNvPicPr>
            <a:picLocks noChangeAspect="1"/>
          </p:cNvPicPr>
          <p:nvPr/>
        </p:nvPicPr>
        <p:blipFill>
          <a:blip r:embed="rId4"/>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5690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a:t>
            </a:r>
          </a:p>
        </p:txBody>
      </p:sp>
      <p:sp>
        <p:nvSpPr>
          <p:cNvPr id="5" name="Footer Placeholder 4">
            <a:extLst>
              <a:ext uri="{FF2B5EF4-FFF2-40B4-BE49-F238E27FC236}">
                <a16:creationId xmlns:a16="http://schemas.microsoft.com/office/drawing/2014/main" id="{5C39CD96-1D2A-9B34-EE1E-19079B4138CE}"/>
              </a:ext>
            </a:extLst>
          </p:cNvPr>
          <p:cNvSpPr>
            <a:spLocks noGrp="1"/>
          </p:cNvSpPr>
          <p:nvPr>
            <p:ph type="ftr" sz="quarter" idx="10"/>
          </p:nvPr>
        </p:nvSpPr>
        <p:spPr/>
        <p:txBody>
          <a:bodyPr/>
          <a:lstStyle/>
          <a:p>
            <a:r>
              <a:rPr lang="en-GB"/>
              <a:t>Marcel Gehrke</a:t>
            </a:r>
          </a:p>
        </p:txBody>
      </p:sp>
      <p:sp>
        <p:nvSpPr>
          <p:cNvPr id="7" name="Slide Number Placeholder 6">
            <a:extLst>
              <a:ext uri="{FF2B5EF4-FFF2-40B4-BE49-F238E27FC236}">
                <a16:creationId xmlns:a16="http://schemas.microsoft.com/office/drawing/2014/main" id="{A7D716D0-2B39-D468-3477-CD3BB4921827}"/>
              </a:ext>
            </a:extLst>
          </p:cNvPr>
          <p:cNvSpPr>
            <a:spLocks noGrp="1"/>
          </p:cNvSpPr>
          <p:nvPr>
            <p:ph type="sldNum" sz="quarter" idx="11"/>
          </p:nvPr>
        </p:nvSpPr>
        <p:spPr/>
        <p:txBody>
          <a:bodyPr/>
          <a:lstStyle/>
          <a:p>
            <a:fld id="{67C9959E-8E6B-B04C-9955-EA096F41CA7A}" type="slidenum">
              <a:rPr lang="en-GB" smtClean="0"/>
              <a:t>85</a:t>
            </a:fld>
            <a:endParaRPr lang="en-GB"/>
          </a:p>
        </p:txBody>
      </p:sp>
      <p:sp>
        <p:nvSpPr>
          <p:cNvPr id="4" name="Date Placeholder 3">
            <a:extLst>
              <a:ext uri="{FF2B5EF4-FFF2-40B4-BE49-F238E27FC236}">
                <a16:creationId xmlns:a16="http://schemas.microsoft.com/office/drawing/2014/main" id="{6F4D45C8-F72B-D906-ED2D-F1D5F84A7CC2}"/>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a:bodyPr>
              <a:lstStyle/>
              <a:p>
                <a14:m>
                  <m:oMath xmlns:m="http://schemas.openxmlformats.org/officeDocument/2006/math">
                    <m:r>
                      <a:rPr lang="en-US" i="1" dirty="0" smtClean="0">
                        <a:latin typeface="Cambria Math" panose="02040503050406030204" pitchFamily="18" charset="0"/>
                      </a:rPr>
                      <m:t>𝑛</m:t>
                    </m:r>
                  </m:oMath>
                </a14:m>
                <a:r>
                  <a:rPr lang="en-US" dirty="0"/>
                  <a:t> arms, each with a fixed but unknown distribution of reward</a:t>
                </a:r>
              </a:p>
              <a:p>
                <a:pPr lvl="1"/>
                <a:r>
                  <a:rPr lang="en-US" dirty="0"/>
                  <a:t>In terms of actions: Multiple actions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𝑎</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r>
                      <a:rPr lang="en-US" i="1" dirty="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𝑎</m:t>
                        </m:r>
                      </m:e>
                      <m:sub>
                        <m:r>
                          <a:rPr lang="de-DE" b="0" i="1" dirty="0" smtClean="0">
                            <a:latin typeface="Cambria Math" panose="02040503050406030204" pitchFamily="18" charset="0"/>
                          </a:rPr>
                          <m:t>2</m:t>
                        </m:r>
                      </m:sub>
                    </m:sSub>
                    <m:r>
                      <a:rPr lang="en-US" i="1" dirty="0">
                        <a:latin typeface="Cambria Math" panose="02040503050406030204" pitchFamily="18" charset="0"/>
                      </a:rPr>
                      <m:t>, …,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𝑎</m:t>
                        </m:r>
                      </m:e>
                      <m:sub>
                        <m:r>
                          <a:rPr lang="de-DE" b="0" i="1" dirty="0" smtClean="0">
                            <a:latin typeface="Cambria Math" panose="02040503050406030204" pitchFamily="18" charset="0"/>
                          </a:rPr>
                          <m:t>𝑛</m:t>
                        </m:r>
                      </m:sub>
                    </m:sSub>
                  </m:oMath>
                </a14:m>
                <a:endParaRPr lang="en-US" baseline="-25000" dirty="0"/>
              </a:p>
              <a:p>
                <a:pPr lvl="2"/>
                <a:r>
                  <a:rPr lang="en-US" dirty="0"/>
                  <a:t>Each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𝑎</m:t>
                        </m:r>
                      </m:e>
                      <m:sub>
                        <m:r>
                          <a:rPr lang="de-DE" b="0" i="1" dirty="0" smtClean="0">
                            <a:latin typeface="Cambria Math" panose="02040503050406030204" pitchFamily="18" charset="0"/>
                          </a:rPr>
                          <m:t>𝑖</m:t>
                        </m:r>
                      </m:sub>
                    </m:sSub>
                  </m:oMath>
                </a14:m>
                <a:r>
                  <a:rPr lang="en-US" i="1" dirty="0"/>
                  <a:t> </a:t>
                </a:r>
                <a:r>
                  <a:rPr lang="en-US" dirty="0"/>
                  <a:t>provides a reward from an unknown (but stationary) probability distribution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𝑝</m:t>
                        </m:r>
                      </m:e>
                      <m:sub>
                        <m:r>
                          <a:rPr lang="de-DE" b="0" i="1" dirty="0" smtClean="0">
                            <a:latin typeface="Cambria Math" panose="02040503050406030204" pitchFamily="18" charset="0"/>
                          </a:rPr>
                          <m:t>𝑖</m:t>
                        </m:r>
                      </m:sub>
                    </m:sSub>
                  </m:oMath>
                </a14:m>
                <a:endParaRPr lang="de-DE" b="0" dirty="0"/>
              </a:p>
              <a:p>
                <a:pPr lvl="2"/>
                <a:r>
                  <a:rPr lang="en-US" dirty="0"/>
                  <a:t>Specifically, expectation </a:t>
                </a:r>
                <a14:m>
                  <m:oMath xmlns:m="http://schemas.openxmlformats.org/officeDocument/2006/math">
                    <m:sSub>
                      <m:sSubPr>
                        <m:ctrlPr>
                          <a:rPr lang="de-DE" i="1" dirty="0">
                            <a:latin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 of machine </a:t>
                </a:r>
                <a14:m>
                  <m:oMath xmlns:m="http://schemas.openxmlformats.org/officeDocument/2006/math">
                    <m:r>
                      <a:rPr lang="en-US" i="1" dirty="0" smtClean="0">
                        <a:latin typeface="Cambria Math" panose="02040503050406030204" pitchFamily="18" charset="0"/>
                      </a:rPr>
                      <m:t>𝑖</m:t>
                    </m:r>
                  </m:oMath>
                </a14:m>
                <a:r>
                  <a:rPr lang="en-US" dirty="0"/>
                  <a:t>’s reward unknown</a:t>
                </a:r>
              </a:p>
              <a:p>
                <a:pPr lvl="3"/>
                <a:r>
                  <a:rPr lang="en-US" dirty="0"/>
                  <a:t>If all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’s were known, then the task is easy:</a:t>
                </a:r>
                <a:br>
                  <a:rPr lang="en-US" dirty="0"/>
                </a:br>
                <a:r>
                  <a:rPr lang="en-US" dirty="0"/>
                  <a:t>just pick </a:t>
                </a:r>
                <a14:m>
                  <m:oMath xmlns:m="http://schemas.openxmlformats.org/officeDocument/2006/math">
                    <m:limLow>
                      <m:limLowPr>
                        <m:ctrlPr>
                          <a:rPr lang="de-DE" b="0" i="1" dirty="0" smtClean="0">
                            <a:latin typeface="Cambria Math" panose="02040503050406030204" pitchFamily="18" charset="0"/>
                          </a:rPr>
                        </m:ctrlPr>
                      </m:limLowPr>
                      <m:e>
                        <m:r>
                          <m:rPr>
                            <m:sty m:val="p"/>
                          </m:rPr>
                          <a:rPr lang="de-DE" b="0" i="0" dirty="0" smtClean="0">
                            <a:latin typeface="Cambria Math" panose="02040503050406030204" pitchFamily="18" charset="0"/>
                          </a:rPr>
                          <m:t>argmax</m:t>
                        </m:r>
                      </m:e>
                      <m:lim>
                        <m:r>
                          <a:rPr lang="de-DE" b="0" i="1" dirty="0" smtClean="0">
                            <a:latin typeface="Cambria Math" panose="02040503050406030204" pitchFamily="18" charset="0"/>
                          </a:rPr>
                          <m:t>𝑖</m:t>
                        </m:r>
                      </m:lim>
                    </m:limLow>
                    <m:r>
                      <a:rPr lang="de-DE" b="0" i="0" dirty="0" smtClean="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endParaRPr lang="en-US" dirty="0"/>
              </a:p>
              <a:p>
                <a:endParaRPr lang="en-US" dirty="0"/>
              </a:p>
              <a:p>
                <a:r>
                  <a:rPr lang="en-US" dirty="0"/>
                  <a:t>With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’s unknown, question is </a:t>
                </a:r>
                <a:br>
                  <a:rPr lang="en-US" dirty="0"/>
                </a:br>
                <a:r>
                  <a:rPr lang="en-US" dirty="0"/>
                  <a:t>which arm to pull</a:t>
                </a: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p:pic>
        <p:nvPicPr>
          <p:cNvPr id="6" name="Picture 5">
            <a:extLst>
              <a:ext uri="{FF2B5EF4-FFF2-40B4-BE49-F238E27FC236}">
                <a16:creationId xmlns:a16="http://schemas.microsoft.com/office/drawing/2014/main" id="{CE726056-9EB4-6A4F-81B7-E6A8228D266A}"/>
              </a:ext>
            </a:extLst>
          </p:cNvPr>
          <p:cNvPicPr>
            <a:picLocks noChangeAspect="1"/>
          </p:cNvPicPr>
          <p:nvPr/>
        </p:nvPicPr>
        <p:blipFill>
          <a:blip r:embed="rId3"/>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07229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Formal Model</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sz="2400" dirty="0"/>
                  <a:t>At each time step </a:t>
                </a:r>
                <a14:m>
                  <m:oMath xmlns:m="http://schemas.openxmlformats.org/officeDocument/2006/math">
                    <m:r>
                      <a:rPr lang="de-DE" sz="2400" b="0" i="1" dirty="0" smtClean="0">
                        <a:latin typeface="Cambria Math" panose="02040503050406030204" pitchFamily="18" charset="0"/>
                      </a:rPr>
                      <m:t>𝑡</m:t>
                    </m:r>
                    <m:r>
                      <a:rPr lang="de-DE" sz="2400" b="0" i="1" dirty="0" smtClean="0">
                        <a:latin typeface="Cambria Math" panose="02040503050406030204" pitchFamily="18" charset="0"/>
                      </a:rPr>
                      <m:t>=1, 2, …, </m:t>
                    </m:r>
                    <m:r>
                      <a:rPr lang="de-DE" sz="2400" b="0" i="1" dirty="0" smtClean="0">
                        <a:latin typeface="Cambria Math" panose="02040503050406030204" pitchFamily="18" charset="0"/>
                      </a:rPr>
                      <m:t>𝑇</m:t>
                    </m:r>
                  </m:oMath>
                </a14:m>
                <a:r>
                  <a:rPr lang="en-US" sz="2400" dirty="0"/>
                  <a:t>:</a:t>
                </a:r>
              </a:p>
              <a:p>
                <a:pPr lvl="1"/>
                <a:r>
                  <a:rPr lang="en-US" sz="2000" dirty="0"/>
                  <a:t>Each machine </a:t>
                </a:r>
                <a14:m>
                  <m:oMath xmlns:m="http://schemas.openxmlformats.org/officeDocument/2006/math">
                    <m:r>
                      <a:rPr lang="en-US" sz="2000" i="1" dirty="0" smtClean="0">
                        <a:latin typeface="Cambria Math" panose="02040503050406030204" pitchFamily="18" charset="0"/>
                      </a:rPr>
                      <m:t>𝑖</m:t>
                    </m:r>
                  </m:oMath>
                </a14:m>
                <a:r>
                  <a:rPr lang="en-US" sz="2000" dirty="0"/>
                  <a:t> has a random reward </a:t>
                </a:r>
                <a14:m>
                  <m:oMath xmlns:m="http://schemas.openxmlformats.org/officeDocument/2006/math">
                    <m:sSubSup>
                      <m:sSubSupPr>
                        <m:ctrlPr>
                          <a:rPr lang="de-DE" sz="2000" b="0" i="1" dirty="0" smtClean="0">
                            <a:latin typeface="Cambria Math" panose="02040503050406030204" pitchFamily="18" charset="0"/>
                          </a:rPr>
                        </m:ctrlPr>
                      </m:sSubSupPr>
                      <m:e>
                        <m:r>
                          <a:rPr lang="de-DE" sz="2000" b="0" i="1" dirty="0" smtClean="0">
                            <a:latin typeface="Cambria Math" panose="02040503050406030204" pitchFamily="18" charset="0"/>
                          </a:rPr>
                          <m:t>𝑋</m:t>
                        </m:r>
                      </m:e>
                      <m:sub>
                        <m:r>
                          <a:rPr lang="en-US" sz="2000" i="1" dirty="0">
                            <a:latin typeface="Cambria Math" panose="02040503050406030204" pitchFamily="18" charset="0"/>
                          </a:rPr>
                          <m:t>𝑖</m:t>
                        </m:r>
                      </m:sub>
                      <m:sup>
                        <m:d>
                          <m:dPr>
                            <m:ctrlPr>
                              <a:rPr lang="de-DE" sz="2000" b="0" i="1" dirty="0" smtClean="0">
                                <a:latin typeface="Cambria Math" panose="02040503050406030204" pitchFamily="18" charset="0"/>
                              </a:rPr>
                            </m:ctrlPr>
                          </m:dPr>
                          <m:e>
                            <m:r>
                              <a:rPr lang="de-DE" sz="2000" b="0" i="1" dirty="0" smtClean="0">
                                <a:latin typeface="Cambria Math" panose="02040503050406030204" pitchFamily="18" charset="0"/>
                              </a:rPr>
                              <m:t>𝑡</m:t>
                            </m:r>
                          </m:e>
                        </m:d>
                      </m:sup>
                    </m:sSubSup>
                  </m:oMath>
                </a14:m>
                <a:endParaRPr lang="en-US" sz="2000" dirty="0"/>
              </a:p>
              <a:p>
                <a:pPr lvl="2"/>
                <a14:m>
                  <m:oMath xmlns:m="http://schemas.openxmlformats.org/officeDocument/2006/math">
                    <m:r>
                      <a:rPr lang="de-DE" sz="1800" b="0" i="1" dirty="0" smtClean="0">
                        <a:latin typeface="Cambria Math" panose="02040503050406030204" pitchFamily="18" charset="0"/>
                      </a:rPr>
                      <m:t>𝐸</m:t>
                    </m:r>
                    <m:d>
                      <m:dPr>
                        <m:begChr m:val="["/>
                        <m:endChr m:val="]"/>
                        <m:ctrlPr>
                          <a:rPr lang="de-DE" sz="1800" b="0" i="1" dirty="0" smtClean="0">
                            <a:latin typeface="Cambria Math" panose="02040503050406030204" pitchFamily="18" charset="0"/>
                          </a:rPr>
                        </m:ctrlPr>
                      </m:dPr>
                      <m:e>
                        <m:sSubSup>
                          <m:sSubSupPr>
                            <m:ctrlPr>
                              <a:rPr lang="de-DE" sz="1800" b="0" i="1" dirty="0" smtClean="0">
                                <a:latin typeface="Cambria Math" panose="02040503050406030204" pitchFamily="18" charset="0"/>
                              </a:rPr>
                            </m:ctrlPr>
                          </m:sSubSupPr>
                          <m:e>
                            <m:r>
                              <a:rPr lang="de-DE" sz="1800" b="0" i="1" dirty="0" smtClean="0">
                                <a:latin typeface="Cambria Math" panose="02040503050406030204" pitchFamily="18" charset="0"/>
                              </a:rPr>
                              <m:t>𝑋</m:t>
                            </m:r>
                          </m:e>
                          <m:sub>
                            <m:r>
                              <a:rPr lang="de-DE" sz="1800" b="0" i="1" dirty="0" smtClean="0">
                                <a:latin typeface="Cambria Math" panose="02040503050406030204" pitchFamily="18" charset="0"/>
                              </a:rPr>
                              <m:t>𝑖</m:t>
                            </m:r>
                          </m:sub>
                          <m:sup>
                            <m:d>
                              <m:dPr>
                                <m:ctrlPr>
                                  <a:rPr lang="de-DE" sz="1800" b="0" i="1" dirty="0" smtClean="0">
                                    <a:latin typeface="Cambria Math" panose="02040503050406030204" pitchFamily="18" charset="0"/>
                                  </a:rPr>
                                </m:ctrlPr>
                              </m:dPr>
                              <m:e>
                                <m:r>
                                  <a:rPr lang="de-DE" sz="1800" b="0" i="1" dirty="0" smtClean="0">
                                    <a:latin typeface="Cambria Math" panose="02040503050406030204" pitchFamily="18" charset="0"/>
                                  </a:rPr>
                                  <m:t>𝑡</m:t>
                                </m:r>
                              </m:e>
                            </m:d>
                          </m:sup>
                        </m:sSubSup>
                      </m:e>
                    </m:d>
                    <m:r>
                      <a:rPr lang="de-DE" sz="1800" b="0" i="1" dirty="0" smtClean="0">
                        <a:latin typeface="Cambria Math" panose="02040503050406030204" pitchFamily="18" charset="0"/>
                      </a:rPr>
                      <m:t>=</m:t>
                    </m:r>
                    <m:sSub>
                      <m:sSubPr>
                        <m:ctrlPr>
                          <a:rPr lang="de-DE" sz="1800" i="1" dirty="0">
                            <a:latin typeface="Cambria Math" panose="02040503050406030204" pitchFamily="18" charset="0"/>
                          </a:rPr>
                        </m:ctrlPr>
                      </m:sSubPr>
                      <m:e>
                        <m:r>
                          <a:rPr lang="en-US" sz="1800" i="1" dirty="0">
                            <a:latin typeface="Cambria Math" panose="02040503050406030204" pitchFamily="18" charset="0"/>
                            <a:ea typeface="Cambria Math" panose="02040503050406030204" pitchFamily="18" charset="0"/>
                          </a:rPr>
                          <m:t>𝜇</m:t>
                        </m:r>
                      </m:e>
                      <m:sub>
                        <m:r>
                          <a:rPr lang="de-DE" sz="1800" i="1" dirty="0">
                            <a:latin typeface="Cambria Math" panose="02040503050406030204" pitchFamily="18" charset="0"/>
                          </a:rPr>
                          <m:t>𝑖</m:t>
                        </m:r>
                      </m:sub>
                    </m:sSub>
                  </m:oMath>
                </a14:m>
                <a:r>
                  <a:rPr lang="en-US" sz="1800" dirty="0"/>
                  <a:t> independent of the past </a:t>
                </a:r>
                <a:br>
                  <a:rPr lang="en-US" sz="1800" dirty="0"/>
                </a:br>
                <a:r>
                  <a:rPr lang="en-US" sz="1800" dirty="0"/>
                  <a:t>(Markov property again)</a:t>
                </a:r>
              </a:p>
              <a:p>
                <a:pPr lvl="1"/>
                <a:r>
                  <a:rPr lang="en-US" sz="2000" dirty="0"/>
                  <a:t>Pick a machine </a:t>
                </a:r>
                <a14:m>
                  <m:oMath xmlns:m="http://schemas.openxmlformats.org/officeDocument/2006/math">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𝐼</m:t>
                        </m:r>
                      </m:e>
                      <m:sub>
                        <m:r>
                          <a:rPr lang="de-DE" sz="2000" b="0" i="1" dirty="0" smtClean="0">
                            <a:latin typeface="Cambria Math" panose="02040503050406030204" pitchFamily="18" charset="0"/>
                          </a:rPr>
                          <m:t>𝑡</m:t>
                        </m:r>
                      </m:sub>
                    </m:sSub>
                  </m:oMath>
                </a14:m>
                <a:r>
                  <a:rPr lang="en-US" sz="2000" dirty="0"/>
                  <a:t> and get reward </a:t>
                </a:r>
                <a14:m>
                  <m:oMath xmlns:m="http://schemas.openxmlformats.org/officeDocument/2006/math">
                    <m:sSubSup>
                      <m:sSubSupPr>
                        <m:ctrlPr>
                          <a:rPr lang="de-DE" sz="2000" b="0" i="1" dirty="0" smtClean="0">
                            <a:latin typeface="Cambria Math" panose="02040503050406030204" pitchFamily="18" charset="0"/>
                          </a:rPr>
                        </m:ctrlPr>
                      </m:sSubSupPr>
                      <m:e>
                        <m:r>
                          <a:rPr lang="de-DE" sz="2000" b="0" i="1" dirty="0" smtClean="0">
                            <a:latin typeface="Cambria Math" panose="02040503050406030204" pitchFamily="18" charset="0"/>
                          </a:rPr>
                          <m:t>𝑋</m:t>
                        </m:r>
                      </m:e>
                      <m:sub>
                        <m:sSub>
                          <m:sSubPr>
                            <m:ctrlPr>
                              <a:rPr lang="de-DE" sz="2000" b="0" i="1" dirty="0" smtClean="0">
                                <a:latin typeface="Cambria Math" panose="02040503050406030204" pitchFamily="18" charset="0"/>
                              </a:rPr>
                            </m:ctrlPr>
                          </m:sSubPr>
                          <m:e>
                            <m:r>
                              <a:rPr lang="de-DE" sz="2000" b="0" i="1" dirty="0" smtClean="0">
                                <a:latin typeface="Cambria Math" panose="02040503050406030204" pitchFamily="18" charset="0"/>
                              </a:rPr>
                              <m:t>𝐼</m:t>
                            </m:r>
                          </m:e>
                          <m:sub>
                            <m:r>
                              <a:rPr lang="de-DE" sz="2000" b="0" i="1" dirty="0" smtClean="0">
                                <a:latin typeface="Cambria Math" panose="02040503050406030204" pitchFamily="18" charset="0"/>
                              </a:rPr>
                              <m:t>𝑡</m:t>
                            </m:r>
                          </m:sub>
                        </m:sSub>
                      </m:sub>
                      <m:sup>
                        <m:d>
                          <m:dPr>
                            <m:ctrlPr>
                              <a:rPr lang="de-DE" sz="2000" b="0" i="1" dirty="0" smtClean="0">
                                <a:latin typeface="Cambria Math" panose="02040503050406030204" pitchFamily="18" charset="0"/>
                              </a:rPr>
                            </m:ctrlPr>
                          </m:dPr>
                          <m:e>
                            <m:r>
                              <a:rPr lang="de-DE" sz="2000" b="0" i="1" dirty="0" smtClean="0">
                                <a:latin typeface="Cambria Math" panose="02040503050406030204" pitchFamily="18" charset="0"/>
                              </a:rPr>
                              <m:t>𝑡</m:t>
                            </m:r>
                          </m:e>
                        </m:d>
                      </m:sup>
                    </m:sSubSup>
                  </m:oMath>
                </a14:m>
                <a:endParaRPr lang="en-US" sz="2000" dirty="0"/>
              </a:p>
              <a:p>
                <a:pPr lvl="1"/>
                <a:r>
                  <a:rPr lang="en-US" sz="2000" dirty="0"/>
                  <a:t>Other machines’ rewards hidden</a:t>
                </a:r>
              </a:p>
              <a:p>
                <a:pPr lvl="1"/>
                <a:endParaRPr lang="en-US" sz="2000" dirty="0"/>
              </a:p>
              <a:p>
                <a:pPr lvl="1"/>
                <a:endParaRPr lang="en-US" sz="2000" dirty="0"/>
              </a:p>
              <a:p>
                <a:pPr lvl="1"/>
                <a:endParaRPr lang="en-US" sz="2000" dirty="0"/>
              </a:p>
              <a:p>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2"/>
                <a:stretch>
                  <a:fillRect l="-2797" t="-137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027CE0AB-D18F-DD77-F410-F0DD433166A8}"/>
                  </a:ext>
                </a:extLst>
              </p:cNvPr>
              <p:cNvSpPr>
                <a:spLocks noGrp="1"/>
              </p:cNvSpPr>
              <p:nvPr>
                <p:ph sz="half" idx="2"/>
              </p:nvPr>
            </p:nvSpPr>
            <p:spPr/>
            <p:txBody>
              <a:bodyPr>
                <a:normAutofit/>
              </a:bodyPr>
              <a:lstStyle/>
              <a:p>
                <a:r>
                  <a:rPr lang="en-US" sz="2000" dirty="0"/>
                  <a:t>Over </a:t>
                </a:r>
                <a14:m>
                  <m:oMath xmlns:m="http://schemas.openxmlformats.org/officeDocument/2006/math">
                    <m:r>
                      <a:rPr lang="de-DE" sz="2000" i="1" dirty="0">
                        <a:latin typeface="Cambria Math" panose="02040503050406030204" pitchFamily="18" charset="0"/>
                      </a:rPr>
                      <m:t>𝑇</m:t>
                    </m:r>
                  </m:oMath>
                </a14:m>
                <a:r>
                  <a:rPr lang="en-US" sz="2000" dirty="0"/>
                  <a:t> time steps, the agent has a total reward of </a:t>
                </a:r>
                <a14:m>
                  <m:oMath xmlns:m="http://schemas.openxmlformats.org/officeDocument/2006/math">
                    <m:nary>
                      <m:naryPr>
                        <m:chr m:val="∑"/>
                        <m:ctrlPr>
                          <a:rPr lang="en-US" sz="2000" i="1" smtClean="0">
                            <a:solidFill>
                              <a:srgbClr val="FFC000"/>
                            </a:solidFill>
                            <a:latin typeface="Cambria Math" panose="02040503050406030204" pitchFamily="18" charset="0"/>
                          </a:rPr>
                        </m:ctrlPr>
                      </m:naryPr>
                      <m:sub>
                        <m:r>
                          <m:rPr>
                            <m:brk m:alnAt="23"/>
                          </m:rPr>
                          <a:rPr lang="de-DE" sz="2000" b="0" i="1" smtClean="0">
                            <a:solidFill>
                              <a:srgbClr val="FFC000"/>
                            </a:solidFill>
                            <a:latin typeface="Cambria Math" panose="02040503050406030204" pitchFamily="18" charset="0"/>
                          </a:rPr>
                          <m:t>𝑡</m:t>
                        </m:r>
                        <m:r>
                          <a:rPr lang="de-DE" sz="2000" b="0" i="1" smtClean="0">
                            <a:solidFill>
                              <a:srgbClr val="FFC000"/>
                            </a:solidFill>
                            <a:latin typeface="Cambria Math" panose="02040503050406030204" pitchFamily="18" charset="0"/>
                          </a:rPr>
                          <m:t>=1</m:t>
                        </m:r>
                      </m:sub>
                      <m:sup>
                        <m:r>
                          <a:rPr lang="de-DE" sz="2000" b="0" i="1" smtClean="0">
                            <a:solidFill>
                              <a:srgbClr val="FFC000"/>
                            </a:solidFill>
                            <a:latin typeface="Cambria Math" panose="02040503050406030204" pitchFamily="18" charset="0"/>
                          </a:rPr>
                          <m:t>𝑇</m:t>
                        </m:r>
                      </m:sup>
                      <m:e>
                        <m:sSubSup>
                          <m:sSubSupPr>
                            <m:ctrlPr>
                              <a:rPr lang="de-DE" sz="2000" b="0" i="1" smtClean="0">
                                <a:solidFill>
                                  <a:srgbClr val="FFC000"/>
                                </a:solidFill>
                                <a:latin typeface="Cambria Math" panose="02040503050406030204" pitchFamily="18" charset="0"/>
                              </a:rPr>
                            </m:ctrlPr>
                          </m:sSubSupPr>
                          <m:e>
                            <m:r>
                              <a:rPr lang="de-DE" sz="2000" b="0" i="1" smtClean="0">
                                <a:solidFill>
                                  <a:srgbClr val="FFC000"/>
                                </a:solidFill>
                                <a:latin typeface="Cambria Math" panose="02040503050406030204" pitchFamily="18" charset="0"/>
                              </a:rPr>
                              <m:t>𝑋</m:t>
                            </m:r>
                          </m:e>
                          <m:sub>
                            <m:sSub>
                              <m:sSubPr>
                                <m:ctrlPr>
                                  <a:rPr lang="de-DE" sz="2000" b="0" i="1" smtClean="0">
                                    <a:solidFill>
                                      <a:srgbClr val="FFC000"/>
                                    </a:solidFill>
                                    <a:latin typeface="Cambria Math" panose="02040503050406030204" pitchFamily="18" charset="0"/>
                                  </a:rPr>
                                </m:ctrlPr>
                              </m:sSubPr>
                              <m:e>
                                <m:r>
                                  <a:rPr lang="de-DE" sz="2000" b="0" i="1" smtClean="0">
                                    <a:solidFill>
                                      <a:srgbClr val="FFC000"/>
                                    </a:solidFill>
                                    <a:latin typeface="Cambria Math" panose="02040503050406030204" pitchFamily="18" charset="0"/>
                                  </a:rPr>
                                  <m:t>𝐼</m:t>
                                </m:r>
                              </m:e>
                              <m:sub>
                                <m:r>
                                  <a:rPr lang="de-DE" sz="2000" b="0" i="1" smtClean="0">
                                    <a:solidFill>
                                      <a:srgbClr val="FFC000"/>
                                    </a:solidFill>
                                    <a:latin typeface="Cambria Math" panose="02040503050406030204" pitchFamily="18" charset="0"/>
                                  </a:rPr>
                                  <m:t>𝑡</m:t>
                                </m:r>
                              </m:sub>
                            </m:sSub>
                          </m:sub>
                          <m:sup>
                            <m:d>
                              <m:dPr>
                                <m:ctrlPr>
                                  <a:rPr lang="de-DE" sz="2000" b="0" i="1" smtClean="0">
                                    <a:solidFill>
                                      <a:srgbClr val="FFC000"/>
                                    </a:solidFill>
                                    <a:latin typeface="Cambria Math" panose="02040503050406030204" pitchFamily="18" charset="0"/>
                                  </a:rPr>
                                </m:ctrlPr>
                              </m:dPr>
                              <m:e>
                                <m:r>
                                  <a:rPr lang="de-DE" sz="2000" b="0" i="1" smtClean="0">
                                    <a:solidFill>
                                      <a:srgbClr val="FFC000"/>
                                    </a:solidFill>
                                    <a:latin typeface="Cambria Math" panose="02040503050406030204" pitchFamily="18" charset="0"/>
                                  </a:rPr>
                                  <m:t>𝑡</m:t>
                                </m:r>
                              </m:e>
                            </m:d>
                          </m:sup>
                        </m:sSubSup>
                      </m:e>
                    </m:nary>
                  </m:oMath>
                </a14:m>
                <a:endParaRPr lang="de-DE" sz="2000" dirty="0"/>
              </a:p>
              <a:p>
                <a:pPr lvl="1"/>
                <a:r>
                  <a:rPr lang="en-US" sz="1800" dirty="0"/>
                  <a:t>If all </a:t>
                </a:r>
                <a14:m>
                  <m:oMath xmlns:m="http://schemas.openxmlformats.org/officeDocument/2006/math">
                    <m:sSub>
                      <m:sSubPr>
                        <m:ctrlPr>
                          <a:rPr lang="de-DE" sz="1800" i="1" dirty="0">
                            <a:latin typeface="Cambria Math" panose="02040503050406030204" pitchFamily="18" charset="0"/>
                          </a:rPr>
                        </m:ctrlPr>
                      </m:sSubPr>
                      <m:e>
                        <m:r>
                          <a:rPr lang="en-US" sz="1800" i="1" dirty="0">
                            <a:latin typeface="Cambria Math" panose="02040503050406030204" pitchFamily="18" charset="0"/>
                            <a:ea typeface="Cambria Math" panose="02040503050406030204" pitchFamily="18" charset="0"/>
                          </a:rPr>
                          <m:t>𝜇</m:t>
                        </m:r>
                      </m:e>
                      <m:sub>
                        <m:r>
                          <a:rPr lang="de-DE" sz="1800" i="1" dirty="0">
                            <a:latin typeface="Cambria Math" panose="02040503050406030204" pitchFamily="18" charset="0"/>
                          </a:rPr>
                          <m:t>𝑖</m:t>
                        </m:r>
                      </m:sub>
                    </m:sSub>
                  </m:oMath>
                </a14:m>
                <a:r>
                  <a:rPr lang="en-US" sz="1800" dirty="0"/>
                  <a:t>’s known, it would have selected </a:t>
                </a:r>
                <a14:m>
                  <m:oMath xmlns:m="http://schemas.openxmlformats.org/officeDocument/2006/math">
                    <m:limLow>
                      <m:limLowPr>
                        <m:ctrlPr>
                          <a:rPr lang="de-DE" sz="1800" i="1" dirty="0">
                            <a:latin typeface="Cambria Math" panose="02040503050406030204" pitchFamily="18" charset="0"/>
                          </a:rPr>
                        </m:ctrlPr>
                      </m:limLowPr>
                      <m:e>
                        <m:r>
                          <m:rPr>
                            <m:sty m:val="p"/>
                          </m:rPr>
                          <a:rPr lang="de-DE" sz="1800" dirty="0">
                            <a:latin typeface="Cambria Math" panose="02040503050406030204" pitchFamily="18" charset="0"/>
                          </a:rPr>
                          <m:t>argmax</m:t>
                        </m:r>
                      </m:e>
                      <m:lim>
                        <m:r>
                          <a:rPr lang="de-DE" sz="1800" i="1" dirty="0">
                            <a:latin typeface="Cambria Math" panose="02040503050406030204" pitchFamily="18" charset="0"/>
                          </a:rPr>
                          <m:t>𝑖</m:t>
                        </m:r>
                      </m:lim>
                    </m:limLow>
                    <m:r>
                      <a:rPr lang="de-DE" sz="1800" dirty="0">
                        <a:latin typeface="Cambria Math" panose="02040503050406030204" pitchFamily="18" charset="0"/>
                      </a:rPr>
                      <m:t> </m:t>
                    </m:r>
                    <m:sSub>
                      <m:sSubPr>
                        <m:ctrlPr>
                          <a:rPr lang="de-DE" sz="1800" i="1" dirty="0">
                            <a:latin typeface="Cambria Math" panose="02040503050406030204" pitchFamily="18" charset="0"/>
                          </a:rPr>
                        </m:ctrlPr>
                      </m:sSubPr>
                      <m:e>
                        <m:r>
                          <a:rPr lang="en-US" sz="1800" i="1" dirty="0">
                            <a:latin typeface="Cambria Math" panose="02040503050406030204" pitchFamily="18" charset="0"/>
                            <a:ea typeface="Cambria Math" panose="02040503050406030204" pitchFamily="18" charset="0"/>
                          </a:rPr>
                          <m:t>𝜇</m:t>
                        </m:r>
                      </m:e>
                      <m:sub>
                        <m:r>
                          <a:rPr lang="de-DE" sz="1800" i="1" dirty="0">
                            <a:latin typeface="Cambria Math" panose="02040503050406030204" pitchFamily="18" charset="0"/>
                          </a:rPr>
                          <m:t>𝑖</m:t>
                        </m:r>
                      </m:sub>
                    </m:sSub>
                  </m:oMath>
                </a14:m>
                <a:r>
                  <a:rPr lang="en-US" sz="1800" dirty="0"/>
                  <a:t> at each time </a:t>
                </a:r>
                <a14:m>
                  <m:oMath xmlns:m="http://schemas.openxmlformats.org/officeDocument/2006/math">
                    <m:r>
                      <a:rPr lang="en-US" sz="1800" i="1" dirty="0" smtClean="0">
                        <a:latin typeface="Cambria Math" panose="02040503050406030204" pitchFamily="18" charset="0"/>
                      </a:rPr>
                      <m:t>𝑡</m:t>
                    </m:r>
                  </m:oMath>
                </a14:m>
                <a:endParaRPr lang="de-DE" sz="1800" dirty="0"/>
              </a:p>
              <a:p>
                <a:pPr lvl="2"/>
                <a:r>
                  <a:rPr lang="en-US" sz="1600" dirty="0"/>
                  <a:t>Expected total reward </a:t>
                </a:r>
                <a14:m>
                  <m:oMath xmlns:m="http://schemas.openxmlformats.org/officeDocument/2006/math">
                    <m:r>
                      <a:rPr lang="de-DE" sz="1600" b="0" i="1" dirty="0" smtClean="0">
                        <a:solidFill>
                          <a:schemeClr val="accent1"/>
                        </a:solidFill>
                        <a:latin typeface="Cambria Math" panose="02040503050406030204" pitchFamily="18" charset="0"/>
                      </a:rPr>
                      <m:t>𝑇</m:t>
                    </m:r>
                    <m:r>
                      <a:rPr lang="de-DE" sz="1600" dirty="0">
                        <a:solidFill>
                          <a:schemeClr val="accent1"/>
                        </a:solidFill>
                        <a:latin typeface="Cambria Math" panose="02040503050406030204" pitchFamily="18" charset="0"/>
                        <a:ea typeface="Cambria Math" panose="02040503050406030204" pitchFamily="18" charset="0"/>
                      </a:rPr>
                      <m:t>∙</m:t>
                    </m:r>
                    <m:limLow>
                      <m:limLowPr>
                        <m:ctrlPr>
                          <a:rPr lang="de-DE" sz="1600" i="1" dirty="0">
                            <a:solidFill>
                              <a:schemeClr val="accent1"/>
                            </a:solidFill>
                            <a:latin typeface="Cambria Math" panose="02040503050406030204" pitchFamily="18" charset="0"/>
                          </a:rPr>
                        </m:ctrlPr>
                      </m:limLowPr>
                      <m:e>
                        <m:r>
                          <m:rPr>
                            <m:sty m:val="p"/>
                          </m:rPr>
                          <a:rPr lang="de-DE" sz="1600" dirty="0">
                            <a:solidFill>
                              <a:schemeClr val="accent1"/>
                            </a:solidFill>
                            <a:latin typeface="Cambria Math" panose="02040503050406030204" pitchFamily="18" charset="0"/>
                          </a:rPr>
                          <m:t>max</m:t>
                        </m:r>
                      </m:e>
                      <m:lim>
                        <m:r>
                          <a:rPr lang="de-DE" sz="1600" i="1" dirty="0">
                            <a:solidFill>
                              <a:schemeClr val="accent1"/>
                            </a:solidFill>
                            <a:latin typeface="Cambria Math" panose="02040503050406030204" pitchFamily="18" charset="0"/>
                          </a:rPr>
                          <m:t>𝑖</m:t>
                        </m:r>
                      </m:lim>
                    </m:limLow>
                    <m:r>
                      <a:rPr lang="de-DE" sz="1600" dirty="0">
                        <a:solidFill>
                          <a:schemeClr val="accent1"/>
                        </a:solidFill>
                        <a:latin typeface="Cambria Math" panose="02040503050406030204" pitchFamily="18" charset="0"/>
                      </a:rPr>
                      <m:t> </m:t>
                    </m:r>
                    <m:sSub>
                      <m:sSubPr>
                        <m:ctrlPr>
                          <a:rPr lang="de-DE" sz="1600" i="1" dirty="0">
                            <a:solidFill>
                              <a:schemeClr val="accent1"/>
                            </a:solidFill>
                            <a:latin typeface="Cambria Math" panose="02040503050406030204" pitchFamily="18" charset="0"/>
                          </a:rPr>
                        </m:ctrlPr>
                      </m:sSubPr>
                      <m:e>
                        <m:r>
                          <a:rPr lang="en-US" sz="1600" i="1" dirty="0">
                            <a:solidFill>
                              <a:schemeClr val="accent1"/>
                            </a:solidFill>
                            <a:latin typeface="Cambria Math" panose="02040503050406030204" pitchFamily="18" charset="0"/>
                            <a:ea typeface="Cambria Math" panose="02040503050406030204" pitchFamily="18" charset="0"/>
                          </a:rPr>
                          <m:t>𝜇</m:t>
                        </m:r>
                      </m:e>
                      <m:sub>
                        <m:r>
                          <a:rPr lang="de-DE" sz="1600" i="1" dirty="0">
                            <a:solidFill>
                              <a:schemeClr val="accent1"/>
                            </a:solidFill>
                            <a:latin typeface="Cambria Math" panose="02040503050406030204" pitchFamily="18" charset="0"/>
                          </a:rPr>
                          <m:t>𝑖</m:t>
                        </m:r>
                      </m:sub>
                    </m:sSub>
                  </m:oMath>
                </a14:m>
                <a:endParaRPr lang="en-US" sz="1600" dirty="0"/>
              </a:p>
              <a:p>
                <a:r>
                  <a:rPr lang="en-US" sz="2000" dirty="0"/>
                  <a:t>Agent’s “regret”:  </a:t>
                </a:r>
                <a14:m>
                  <m:oMath xmlns:m="http://schemas.openxmlformats.org/officeDocument/2006/math">
                    <m:r>
                      <a:rPr lang="de-DE" sz="2000" i="1" dirty="0">
                        <a:solidFill>
                          <a:schemeClr val="accent1"/>
                        </a:solidFill>
                        <a:latin typeface="Cambria Math" panose="02040503050406030204" pitchFamily="18" charset="0"/>
                      </a:rPr>
                      <m:t>𝑇</m:t>
                    </m:r>
                    <m:r>
                      <a:rPr lang="de-DE" sz="2000" dirty="0">
                        <a:solidFill>
                          <a:schemeClr val="accent1"/>
                        </a:solidFill>
                        <a:latin typeface="Cambria Math" panose="02040503050406030204" pitchFamily="18" charset="0"/>
                        <a:ea typeface="Cambria Math" panose="02040503050406030204" pitchFamily="18" charset="0"/>
                      </a:rPr>
                      <m:t>∙</m:t>
                    </m:r>
                    <m:limLow>
                      <m:limLowPr>
                        <m:ctrlPr>
                          <a:rPr lang="de-DE" sz="2000" i="1" dirty="0">
                            <a:solidFill>
                              <a:schemeClr val="accent1"/>
                            </a:solidFill>
                            <a:latin typeface="Cambria Math" panose="02040503050406030204" pitchFamily="18" charset="0"/>
                          </a:rPr>
                        </m:ctrlPr>
                      </m:limLowPr>
                      <m:e>
                        <m:r>
                          <m:rPr>
                            <m:sty m:val="p"/>
                          </m:rPr>
                          <a:rPr lang="de-DE" sz="2000" dirty="0">
                            <a:solidFill>
                              <a:schemeClr val="accent1"/>
                            </a:solidFill>
                            <a:latin typeface="Cambria Math" panose="02040503050406030204" pitchFamily="18" charset="0"/>
                          </a:rPr>
                          <m:t>max</m:t>
                        </m:r>
                      </m:e>
                      <m:lim>
                        <m:r>
                          <a:rPr lang="de-DE" sz="2000" i="1" dirty="0">
                            <a:solidFill>
                              <a:schemeClr val="accent1"/>
                            </a:solidFill>
                            <a:latin typeface="Cambria Math" panose="02040503050406030204" pitchFamily="18" charset="0"/>
                          </a:rPr>
                          <m:t>𝑖</m:t>
                        </m:r>
                      </m:lim>
                    </m:limLow>
                    <m:r>
                      <a:rPr lang="de-DE" sz="2000" dirty="0">
                        <a:solidFill>
                          <a:schemeClr val="accent1"/>
                        </a:solidFill>
                        <a:latin typeface="Cambria Math" panose="02040503050406030204" pitchFamily="18" charset="0"/>
                      </a:rPr>
                      <m:t> </m:t>
                    </m:r>
                    <m:sSub>
                      <m:sSubPr>
                        <m:ctrlPr>
                          <a:rPr lang="de-DE" sz="2000" i="1" dirty="0">
                            <a:solidFill>
                              <a:schemeClr val="accent1"/>
                            </a:solidFill>
                            <a:latin typeface="Cambria Math" panose="02040503050406030204" pitchFamily="18" charset="0"/>
                          </a:rPr>
                        </m:ctrlPr>
                      </m:sSubPr>
                      <m:e>
                        <m:r>
                          <a:rPr lang="en-US" sz="2000" i="1" dirty="0">
                            <a:solidFill>
                              <a:schemeClr val="accent1"/>
                            </a:solidFill>
                            <a:latin typeface="Cambria Math" panose="02040503050406030204" pitchFamily="18" charset="0"/>
                            <a:ea typeface="Cambria Math" panose="02040503050406030204" pitchFamily="18" charset="0"/>
                          </a:rPr>
                          <m:t>𝜇</m:t>
                        </m:r>
                      </m:e>
                      <m:sub>
                        <m:r>
                          <a:rPr lang="de-DE" sz="2000" i="1" dirty="0">
                            <a:solidFill>
                              <a:schemeClr val="accent1"/>
                            </a:solidFill>
                            <a:latin typeface="Cambria Math" panose="02040503050406030204" pitchFamily="18" charset="0"/>
                          </a:rPr>
                          <m:t>𝑖</m:t>
                        </m:r>
                      </m:sub>
                    </m:sSub>
                    <m:r>
                      <a:rPr lang="de-DE" sz="2000" b="0" i="0" dirty="0" smtClean="0">
                        <a:solidFill>
                          <a:schemeClr val="accent1"/>
                        </a:solidFill>
                        <a:latin typeface="Cambria Math" panose="02040503050406030204" pitchFamily="18" charset="0"/>
                      </a:rPr>
                      <m:t> </m:t>
                    </m:r>
                    <m:r>
                      <a:rPr lang="de-DE" sz="2000" b="0" i="0" dirty="0" smtClean="0">
                        <a:solidFill>
                          <a:schemeClr val="tx1"/>
                        </a:solidFill>
                        <a:latin typeface="Cambria Math" panose="02040503050406030204" pitchFamily="18" charset="0"/>
                      </a:rPr>
                      <m:t>−</m:t>
                    </m:r>
                    <m:nary>
                      <m:naryPr>
                        <m:chr m:val="∑"/>
                        <m:ctrlPr>
                          <a:rPr lang="en-US" sz="2000" i="1" smtClean="0">
                            <a:solidFill>
                              <a:srgbClr val="FFC000"/>
                            </a:solidFill>
                            <a:latin typeface="Cambria Math" panose="02040503050406030204" pitchFamily="18" charset="0"/>
                          </a:rPr>
                        </m:ctrlPr>
                      </m:naryPr>
                      <m:sub>
                        <m:r>
                          <m:rPr>
                            <m:brk m:alnAt="23"/>
                          </m:rPr>
                          <a:rPr lang="de-DE" sz="2000" i="1">
                            <a:solidFill>
                              <a:srgbClr val="FFC000"/>
                            </a:solidFill>
                            <a:latin typeface="Cambria Math" panose="02040503050406030204" pitchFamily="18" charset="0"/>
                          </a:rPr>
                          <m:t>𝑡</m:t>
                        </m:r>
                        <m:r>
                          <a:rPr lang="de-DE" sz="2000" i="1">
                            <a:solidFill>
                              <a:srgbClr val="FFC000"/>
                            </a:solidFill>
                            <a:latin typeface="Cambria Math" panose="02040503050406030204" pitchFamily="18" charset="0"/>
                          </a:rPr>
                          <m:t>=1</m:t>
                        </m:r>
                      </m:sub>
                      <m:sup>
                        <m:r>
                          <a:rPr lang="de-DE" sz="2000" i="1">
                            <a:solidFill>
                              <a:srgbClr val="FFC000"/>
                            </a:solidFill>
                            <a:latin typeface="Cambria Math" panose="02040503050406030204" pitchFamily="18" charset="0"/>
                          </a:rPr>
                          <m:t>𝑇</m:t>
                        </m:r>
                      </m:sup>
                      <m:e>
                        <m:sSubSup>
                          <m:sSubSupPr>
                            <m:ctrlPr>
                              <a:rPr lang="de-DE" sz="2000" i="1">
                                <a:solidFill>
                                  <a:srgbClr val="FFC000"/>
                                </a:solidFill>
                                <a:latin typeface="Cambria Math" panose="02040503050406030204" pitchFamily="18" charset="0"/>
                              </a:rPr>
                            </m:ctrlPr>
                          </m:sSubSupPr>
                          <m:e>
                            <m:r>
                              <a:rPr lang="de-DE" sz="2000" i="1">
                                <a:solidFill>
                                  <a:srgbClr val="FFC000"/>
                                </a:solidFill>
                                <a:latin typeface="Cambria Math" panose="02040503050406030204" pitchFamily="18" charset="0"/>
                              </a:rPr>
                              <m:t>𝑋</m:t>
                            </m:r>
                          </m:e>
                          <m:sub>
                            <m:sSub>
                              <m:sSubPr>
                                <m:ctrlPr>
                                  <a:rPr lang="de-DE" sz="2000" i="1">
                                    <a:solidFill>
                                      <a:srgbClr val="FFC000"/>
                                    </a:solidFill>
                                    <a:latin typeface="Cambria Math" panose="02040503050406030204" pitchFamily="18" charset="0"/>
                                  </a:rPr>
                                </m:ctrlPr>
                              </m:sSubPr>
                              <m:e>
                                <m:r>
                                  <a:rPr lang="de-DE" sz="2000" i="1">
                                    <a:solidFill>
                                      <a:srgbClr val="FFC000"/>
                                    </a:solidFill>
                                    <a:latin typeface="Cambria Math" panose="02040503050406030204" pitchFamily="18" charset="0"/>
                                  </a:rPr>
                                  <m:t>𝐼</m:t>
                                </m:r>
                              </m:e>
                              <m:sub>
                                <m:r>
                                  <a:rPr lang="de-DE" sz="2000" i="1">
                                    <a:solidFill>
                                      <a:srgbClr val="FFC000"/>
                                    </a:solidFill>
                                    <a:latin typeface="Cambria Math" panose="02040503050406030204" pitchFamily="18" charset="0"/>
                                  </a:rPr>
                                  <m:t>𝑡</m:t>
                                </m:r>
                              </m:sub>
                            </m:sSub>
                          </m:sub>
                          <m:sup>
                            <m:d>
                              <m:dPr>
                                <m:ctrlPr>
                                  <a:rPr lang="de-DE" sz="2000" b="0" i="1" smtClean="0">
                                    <a:solidFill>
                                      <a:srgbClr val="FFC000"/>
                                    </a:solidFill>
                                    <a:latin typeface="Cambria Math" panose="02040503050406030204" pitchFamily="18" charset="0"/>
                                  </a:rPr>
                                </m:ctrlPr>
                              </m:dPr>
                              <m:e>
                                <m:r>
                                  <a:rPr lang="de-DE" sz="2000" b="0" i="1" smtClean="0">
                                    <a:solidFill>
                                      <a:srgbClr val="FFC000"/>
                                    </a:solidFill>
                                    <a:latin typeface="Cambria Math" panose="02040503050406030204" pitchFamily="18" charset="0"/>
                                  </a:rPr>
                                  <m:t>𝑡</m:t>
                                </m:r>
                              </m:e>
                            </m:d>
                          </m:sup>
                        </m:sSubSup>
                      </m:e>
                    </m:nary>
                  </m:oMath>
                </a14:m>
                <a:endParaRPr lang="de-DE" sz="2000" dirty="0">
                  <a:solidFill>
                    <a:srgbClr val="C00000"/>
                  </a:solidFill>
                </a:endParaRPr>
              </a:p>
              <a:p>
                <a:endParaRPr lang="en-DE" sz="2000" dirty="0"/>
              </a:p>
            </p:txBody>
          </p:sp>
        </mc:Choice>
        <mc:Fallback xmlns="">
          <p:sp>
            <p:nvSpPr>
              <p:cNvPr id="9" name="Content Placeholder 8">
                <a:extLst>
                  <a:ext uri="{FF2B5EF4-FFF2-40B4-BE49-F238E27FC236}">
                    <a16:creationId xmlns:a16="http://schemas.microsoft.com/office/drawing/2014/main" id="{027CE0AB-D18F-DD77-F410-F0DD433166A8}"/>
                  </a:ext>
                </a:extLst>
              </p:cNvPr>
              <p:cNvSpPr>
                <a:spLocks noGrp="1" noRot="1" noChangeAspect="1" noMove="1" noResize="1" noEditPoints="1" noAdjustHandles="1" noChangeArrowheads="1" noChangeShapeType="1" noTextEdit="1"/>
              </p:cNvSpPr>
              <p:nvPr>
                <p:ph sz="half" idx="2"/>
              </p:nvPr>
            </p:nvSpPr>
            <p:spPr>
              <a:blipFill>
                <a:blip r:embed="rId3"/>
                <a:stretch>
                  <a:fillRect l="-2326" t="-3103"/>
                </a:stretch>
              </a:blipFill>
            </p:spPr>
            <p:txBody>
              <a:bodyPr/>
              <a:lstStyle/>
              <a:p>
                <a:r>
                  <a:rPr lang="en-DE">
                    <a:noFill/>
                  </a:rPr>
                  <a:t> </a:t>
                </a:r>
              </a:p>
            </p:txBody>
          </p:sp>
        </mc:Fallback>
      </mc:AlternateContent>
      <p:sp>
        <p:nvSpPr>
          <p:cNvPr id="6" name="TextBox 5">
            <a:extLst>
              <a:ext uri="{FF2B5EF4-FFF2-40B4-BE49-F238E27FC236}">
                <a16:creationId xmlns:a16="http://schemas.microsoft.com/office/drawing/2014/main" id="{DE5F1B9C-B8C8-6940-8E76-90D04BA0AC80}"/>
              </a:ext>
            </a:extLst>
          </p:cNvPr>
          <p:cNvSpPr txBox="1"/>
          <p:nvPr/>
        </p:nvSpPr>
        <p:spPr>
          <a:xfrm>
            <a:off x="10252843" y="4239561"/>
            <a:ext cx="1525995" cy="338554"/>
          </a:xfrm>
          <a:prstGeom prst="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HK" sz="1600" dirty="0">
                <a:solidFill>
                  <a:schemeClr val="bg1"/>
                </a:solidFill>
                <a:latin typeface="Helvetica" pitchFamily="2" charset="0"/>
              </a:rPr>
              <a:t>agent’s reward</a:t>
            </a:r>
            <a:endParaRPr lang="en-US" sz="1600" dirty="0">
              <a:solidFill>
                <a:schemeClr val="bg1"/>
              </a:solidFill>
              <a:latin typeface="Helvetica" pitchFamily="2" charset="0"/>
            </a:endParaRPr>
          </a:p>
        </p:txBody>
      </p:sp>
      <p:sp>
        <p:nvSpPr>
          <p:cNvPr id="7" name="Rectangle 6">
            <a:extLst>
              <a:ext uri="{FF2B5EF4-FFF2-40B4-BE49-F238E27FC236}">
                <a16:creationId xmlns:a16="http://schemas.microsoft.com/office/drawing/2014/main" id="{0EA26611-1DE4-084A-B645-5EF7D92FAF3C}"/>
              </a:ext>
            </a:extLst>
          </p:cNvPr>
          <p:cNvSpPr/>
          <p:nvPr/>
        </p:nvSpPr>
        <p:spPr>
          <a:xfrm>
            <a:off x="8400256" y="4239562"/>
            <a:ext cx="1640735" cy="830997"/>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HK" sz="1600" dirty="0">
                <a:solidFill>
                  <a:schemeClr val="bg1"/>
                </a:solidFill>
                <a:latin typeface="Helvetica" pitchFamily="2" charset="0"/>
              </a:rPr>
              <a:t>best machine’s reward</a:t>
            </a:r>
            <a:br>
              <a:rPr lang="en-HK" sz="1600" dirty="0">
                <a:solidFill>
                  <a:schemeClr val="bg1"/>
                </a:solidFill>
                <a:latin typeface="Helvetica" pitchFamily="2" charset="0"/>
              </a:rPr>
            </a:br>
            <a:r>
              <a:rPr lang="en-HK" sz="1600" dirty="0">
                <a:solidFill>
                  <a:schemeClr val="bg1"/>
                </a:solidFill>
                <a:latin typeface="Helvetica" pitchFamily="2" charset="0"/>
              </a:rPr>
              <a:t>(in expectation) </a:t>
            </a:r>
            <a:endParaRPr lang="en-US" sz="1600" dirty="0">
              <a:solidFill>
                <a:schemeClr val="bg1"/>
              </a:solidFill>
              <a:latin typeface="Helvetica" pitchFamily="2" charset="0"/>
            </a:endParaRPr>
          </a:p>
        </p:txBody>
      </p:sp>
      <p:sp>
        <p:nvSpPr>
          <p:cNvPr id="4" name="Date Placeholder 3">
            <a:extLst>
              <a:ext uri="{FF2B5EF4-FFF2-40B4-BE49-F238E27FC236}">
                <a16:creationId xmlns:a16="http://schemas.microsoft.com/office/drawing/2014/main" id="{96B142F4-B1A9-A138-CCF6-FDCE430136B3}"/>
              </a:ext>
            </a:extLst>
          </p:cNvPr>
          <p:cNvSpPr>
            <a:spLocks noGrp="1"/>
          </p:cNvSpPr>
          <p:nvPr>
            <p:ph type="dt" sz="half" idx="13"/>
          </p:nvPr>
        </p:nvSpPr>
        <p:spPr/>
        <p:txBody>
          <a:bodyPr/>
          <a:lstStyle/>
          <a:p>
            <a:pPr eaLnBrk="1" hangingPunct="1"/>
            <a:r>
              <a:rPr lang="de-DE"/>
              <a:t>Foundation</a:t>
            </a:r>
            <a:endParaRPr lang="en-GB" dirty="0"/>
          </a:p>
        </p:txBody>
      </p:sp>
      <p:sp>
        <p:nvSpPr>
          <p:cNvPr id="5" name="Footer Placeholder 4">
            <a:extLst>
              <a:ext uri="{FF2B5EF4-FFF2-40B4-BE49-F238E27FC236}">
                <a16:creationId xmlns:a16="http://schemas.microsoft.com/office/drawing/2014/main" id="{A98BFB75-ECF7-E1AE-8465-2A1C07BD4B47}"/>
              </a:ext>
            </a:extLst>
          </p:cNvPr>
          <p:cNvSpPr>
            <a:spLocks noGrp="1"/>
          </p:cNvSpPr>
          <p:nvPr>
            <p:ph type="ftr" sz="quarter" idx="11"/>
          </p:nvPr>
        </p:nvSpPr>
        <p:spPr/>
        <p:txBody>
          <a:bodyPr/>
          <a:lstStyle/>
          <a:p>
            <a:pPr>
              <a:defRPr/>
            </a:pPr>
            <a:r>
              <a:rPr lang="de-DE" altLang="de-DE"/>
              <a:t>Marcel Gehrke</a:t>
            </a:r>
          </a:p>
        </p:txBody>
      </p:sp>
      <p:sp>
        <p:nvSpPr>
          <p:cNvPr id="8" name="Slide Number Placeholder 7">
            <a:extLst>
              <a:ext uri="{FF2B5EF4-FFF2-40B4-BE49-F238E27FC236}">
                <a16:creationId xmlns:a16="http://schemas.microsoft.com/office/drawing/2014/main" id="{AC35DE65-B2C0-2FDF-CAFD-00A9ECA2A803}"/>
              </a:ext>
            </a:extLst>
          </p:cNvPr>
          <p:cNvSpPr>
            <a:spLocks noGrp="1"/>
          </p:cNvSpPr>
          <p:nvPr>
            <p:ph type="sldNum" sz="quarter" idx="12"/>
          </p:nvPr>
        </p:nvSpPr>
        <p:spPr/>
        <p:txBody>
          <a:bodyPr/>
          <a:lstStyle/>
          <a:p>
            <a:fld id="{64B4E222-6F86-BD49-9814-DB2FFE58B7CC}" type="slidenum">
              <a:rPr lang="de-DE" altLang="de-DE" smtClean="0"/>
              <a:pPr/>
              <a:t>86</a:t>
            </a:fld>
            <a:endParaRPr lang="de-DE" altLang="de-DE"/>
          </a:p>
        </p:txBody>
      </p:sp>
    </p:spTree>
    <p:extLst>
      <p:ext uri="{BB962C8B-B14F-4D97-AF65-F5344CB8AC3E}">
        <p14:creationId xmlns:p14="http://schemas.microsoft.com/office/powerpoint/2010/main" val="40351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Exploitation vs. Exploration Reprise</a:t>
            </a:r>
          </a:p>
        </p:txBody>
      </p:sp>
      <p:sp>
        <p:nvSpPr>
          <p:cNvPr id="5" name="Footer Placeholder 4">
            <a:extLst>
              <a:ext uri="{FF2B5EF4-FFF2-40B4-BE49-F238E27FC236}">
                <a16:creationId xmlns:a16="http://schemas.microsoft.com/office/drawing/2014/main" id="{1F928278-DF14-BDB0-6EF9-2CACD318D1AA}"/>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4276D279-B1F9-1DAD-ADAF-1C406C56FC93}"/>
              </a:ext>
            </a:extLst>
          </p:cNvPr>
          <p:cNvSpPr>
            <a:spLocks noGrp="1"/>
          </p:cNvSpPr>
          <p:nvPr>
            <p:ph type="sldNum" sz="quarter" idx="11"/>
          </p:nvPr>
        </p:nvSpPr>
        <p:spPr/>
        <p:txBody>
          <a:bodyPr/>
          <a:lstStyle/>
          <a:p>
            <a:fld id="{67C9959E-8E6B-B04C-9955-EA096F41CA7A}" type="slidenum">
              <a:rPr lang="en-GB" smtClean="0"/>
              <a:t>87</a:t>
            </a:fld>
            <a:endParaRPr lang="en-GB"/>
          </a:p>
        </p:txBody>
      </p:sp>
      <p:sp>
        <p:nvSpPr>
          <p:cNvPr id="4" name="Date Placeholder 3">
            <a:extLst>
              <a:ext uri="{FF2B5EF4-FFF2-40B4-BE49-F238E27FC236}">
                <a16:creationId xmlns:a16="http://schemas.microsoft.com/office/drawing/2014/main" id="{5744C60C-0A4B-83A9-1B00-4C5D529286E4}"/>
              </a:ext>
            </a:extLst>
          </p:cNvPr>
          <p:cNvSpPr>
            <a:spLocks noGrp="1"/>
          </p:cNvSpPr>
          <p:nvPr>
            <p:ph type="dt" sz="half" idx="12"/>
          </p:nvPr>
        </p:nvSpPr>
        <p:spPr/>
        <p:txBody>
          <a:bodyPr/>
          <a:lstStyle/>
          <a:p>
            <a:r>
              <a:rPr lang="de-DE"/>
              <a:t>Foundation</a:t>
            </a:r>
            <a:endParaRPr lang="de-DE" dirty="0"/>
          </a:p>
        </p:txBody>
      </p:sp>
      <p:sp>
        <p:nvSpPr>
          <p:cNvPr id="3" name="Content Placeholder 2"/>
          <p:cNvSpPr>
            <a:spLocks noGrp="1"/>
          </p:cNvSpPr>
          <p:nvPr>
            <p:ph type="body" sz="quarter" idx="13"/>
          </p:nvPr>
        </p:nvSpPr>
        <p:spPr/>
        <p:txBody>
          <a:bodyPr>
            <a:normAutofit/>
          </a:bodyPr>
          <a:lstStyle/>
          <a:p>
            <a:r>
              <a:rPr lang="en-US" dirty="0">
                <a:solidFill>
                  <a:schemeClr val="accent1"/>
                </a:solidFill>
              </a:rPr>
              <a:t>Exploration</a:t>
            </a:r>
            <a:r>
              <a:rPr lang="en-US" dirty="0"/>
              <a:t>: to find the best</a:t>
            </a:r>
          </a:p>
          <a:p>
            <a:pPr lvl="1"/>
            <a:r>
              <a:rPr lang="en-US" dirty="0"/>
              <a:t>Overhead: big loss when trying the bad arms</a:t>
            </a:r>
          </a:p>
          <a:p>
            <a:r>
              <a:rPr lang="en-US" dirty="0">
                <a:solidFill>
                  <a:schemeClr val="accent1"/>
                </a:solidFill>
              </a:rPr>
              <a:t>Exploitation</a:t>
            </a:r>
            <a:r>
              <a:rPr lang="en-US" dirty="0"/>
              <a:t>: to exploit what the agent has discovered</a:t>
            </a:r>
          </a:p>
          <a:p>
            <a:pPr lvl="1"/>
            <a:r>
              <a:rPr lang="en-US" dirty="0"/>
              <a:t>Weakness: there may be better ones that it has not explored and identified</a:t>
            </a:r>
          </a:p>
          <a:p>
            <a:r>
              <a:rPr lang="en-US" i="1" dirty="0">
                <a:solidFill>
                  <a:srgbClr val="FFC000"/>
                </a:solidFill>
                <a:cs typeface="Times New Roman" panose="02020603050405020304" pitchFamily="18" charset="0"/>
              </a:rPr>
              <a:t>Question</a:t>
            </a:r>
            <a:r>
              <a:rPr lang="en-US" i="1" dirty="0">
                <a:cs typeface="Times New Roman" panose="02020603050405020304" pitchFamily="18" charset="0"/>
              </a:rPr>
              <a:t>: </a:t>
            </a:r>
            <a:br>
              <a:rPr lang="en-US" i="1" dirty="0">
                <a:cs typeface="Times New Roman" panose="02020603050405020304" pitchFamily="18" charset="0"/>
              </a:rPr>
            </a:br>
            <a:r>
              <a:rPr lang="en-US" i="1" dirty="0">
                <a:cs typeface="Times New Roman" panose="02020603050405020304" pitchFamily="18" charset="0"/>
              </a:rPr>
              <a:t>With a fixed budget, how to balance exploration </a:t>
            </a:r>
            <a:br>
              <a:rPr lang="en-US" i="1" dirty="0">
                <a:cs typeface="Times New Roman" panose="02020603050405020304" pitchFamily="18" charset="0"/>
              </a:rPr>
            </a:br>
            <a:r>
              <a:rPr lang="en-US" i="1" dirty="0">
                <a:cs typeface="Times New Roman" panose="02020603050405020304" pitchFamily="18" charset="0"/>
              </a:rPr>
              <a:t>and exploitation such that the total loss (or regret) </a:t>
            </a:r>
            <a:br>
              <a:rPr lang="en-US" i="1" dirty="0">
                <a:cs typeface="Times New Roman" panose="02020603050405020304" pitchFamily="18" charset="0"/>
              </a:rPr>
            </a:br>
            <a:r>
              <a:rPr lang="en-US" i="1" dirty="0">
                <a:cs typeface="Times New Roman" panose="02020603050405020304" pitchFamily="18" charset="0"/>
              </a:rPr>
              <a:t>is small?</a:t>
            </a:r>
          </a:p>
        </p:txBody>
      </p:sp>
      <p:pic>
        <p:nvPicPr>
          <p:cNvPr id="7" name="Picture 6">
            <a:extLst>
              <a:ext uri="{FF2B5EF4-FFF2-40B4-BE49-F238E27FC236}">
                <a16:creationId xmlns:a16="http://schemas.microsoft.com/office/drawing/2014/main" id="{0F424A84-D784-174D-A033-6759CD86DC55}"/>
              </a:ext>
            </a:extLst>
          </p:cNvPr>
          <p:cNvPicPr>
            <a:picLocks noChangeAspect="1"/>
          </p:cNvPicPr>
          <p:nvPr/>
        </p:nvPicPr>
        <p:blipFill>
          <a:blip r:embed="rId2"/>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04777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Does the Loss Come from?</a:t>
            </a:r>
          </a:p>
        </p:txBody>
      </p:sp>
      <p:sp>
        <p:nvSpPr>
          <p:cNvPr id="5" name="Footer Placeholder 4">
            <a:extLst>
              <a:ext uri="{FF2B5EF4-FFF2-40B4-BE49-F238E27FC236}">
                <a16:creationId xmlns:a16="http://schemas.microsoft.com/office/drawing/2014/main" id="{17865C3C-E372-085C-2A93-05DE1873920F}"/>
              </a:ext>
            </a:extLst>
          </p:cNvPr>
          <p:cNvSpPr>
            <a:spLocks noGrp="1"/>
          </p:cNvSpPr>
          <p:nvPr>
            <p:ph type="ftr" sz="quarter" idx="10"/>
          </p:nvPr>
        </p:nvSpPr>
        <p:spPr/>
        <p:txBody>
          <a:bodyPr/>
          <a:lstStyle/>
          <a:p>
            <a:r>
              <a:rPr lang="en-GB"/>
              <a:t>Marcel Gehrke</a:t>
            </a:r>
          </a:p>
        </p:txBody>
      </p:sp>
      <p:sp>
        <p:nvSpPr>
          <p:cNvPr id="7" name="Slide Number Placeholder 6">
            <a:extLst>
              <a:ext uri="{FF2B5EF4-FFF2-40B4-BE49-F238E27FC236}">
                <a16:creationId xmlns:a16="http://schemas.microsoft.com/office/drawing/2014/main" id="{6F84752C-DA54-0378-BB94-CB3BF336F5A0}"/>
              </a:ext>
            </a:extLst>
          </p:cNvPr>
          <p:cNvSpPr>
            <a:spLocks noGrp="1"/>
          </p:cNvSpPr>
          <p:nvPr>
            <p:ph type="sldNum" sz="quarter" idx="11"/>
          </p:nvPr>
        </p:nvSpPr>
        <p:spPr/>
        <p:txBody>
          <a:bodyPr/>
          <a:lstStyle/>
          <a:p>
            <a:fld id="{67C9959E-8E6B-B04C-9955-EA096F41CA7A}" type="slidenum">
              <a:rPr lang="en-GB" smtClean="0"/>
              <a:t>88</a:t>
            </a:fld>
            <a:endParaRPr lang="en-GB"/>
          </a:p>
        </p:txBody>
      </p:sp>
      <p:sp>
        <p:nvSpPr>
          <p:cNvPr id="4" name="Date Placeholder 3">
            <a:extLst>
              <a:ext uri="{FF2B5EF4-FFF2-40B4-BE49-F238E27FC236}">
                <a16:creationId xmlns:a16="http://schemas.microsoft.com/office/drawing/2014/main" id="{ADCE078F-CECD-5BAA-CF8E-B65D025197AB}"/>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a:bodyPr>
              <a:lstStyle/>
              <a:p>
                <a:r>
                  <a:rPr lang="en-US" dirty="0"/>
                  <a:t>If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r>
                  <a:rPr lang="en-US" dirty="0"/>
                  <a:t> is small, trying this arm too many times makes a big loss</a:t>
                </a:r>
              </a:p>
              <a:p>
                <a:pPr lvl="1"/>
                <a:r>
                  <a:rPr lang="en-US" dirty="0"/>
                  <a:t>So the agent should try it less if it finds the previous samples from it are bad</a:t>
                </a:r>
              </a:p>
              <a:p>
                <a:r>
                  <a:rPr lang="en-US" dirty="0"/>
                  <a:t>But how to know whether an arm is good? </a:t>
                </a:r>
              </a:p>
              <a:p>
                <a:r>
                  <a:rPr lang="en-US" dirty="0"/>
                  <a:t>The more the agent tries an arm </a:t>
                </a:r>
                <a14:m>
                  <m:oMath xmlns:m="http://schemas.openxmlformats.org/officeDocument/2006/math">
                    <m:r>
                      <a:rPr lang="en-US" i="1" dirty="0" smtClean="0">
                        <a:latin typeface="Cambria Math" panose="02040503050406030204" pitchFamily="18" charset="0"/>
                      </a:rPr>
                      <m:t>𝑖</m:t>
                    </m:r>
                  </m:oMath>
                </a14:m>
                <a:r>
                  <a:rPr lang="en-US" dirty="0"/>
                  <a:t>, the more information it gets about its distribution </a:t>
                </a:r>
              </a:p>
              <a:p>
                <a:pPr lvl="1"/>
                <a:r>
                  <a:rPr lang="en-US" dirty="0"/>
                  <a:t>In particular, the better estimate to its mean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2"/>
                <a:stretch>
                  <a:fillRect l="-1371" t="-1105" r="-457"/>
                </a:stretch>
              </a:blipFill>
            </p:spPr>
            <p:txBody>
              <a:bodyPr/>
              <a:lstStyle/>
              <a:p>
                <a:r>
                  <a:rPr lang="en-DE">
                    <a:noFill/>
                  </a:rPr>
                  <a:t> </a:t>
                </a:r>
              </a:p>
            </p:txBody>
          </p:sp>
        </mc:Fallback>
      </mc:AlternateContent>
      <p:pic>
        <p:nvPicPr>
          <p:cNvPr id="6" name="Picture 5">
            <a:extLst>
              <a:ext uri="{FF2B5EF4-FFF2-40B4-BE49-F238E27FC236}">
                <a16:creationId xmlns:a16="http://schemas.microsoft.com/office/drawing/2014/main" id="{6F9D5448-597A-C047-919C-8CAF2169FCF1}"/>
              </a:ext>
            </a:extLst>
          </p:cNvPr>
          <p:cNvPicPr>
            <a:picLocks noChangeAspect="1"/>
          </p:cNvPicPr>
          <p:nvPr/>
        </p:nvPicPr>
        <p:blipFill>
          <a:blip r:embed="rId3"/>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41253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Does the Loss Come from?</a:t>
            </a:r>
          </a:p>
        </p:txBody>
      </p:sp>
      <p:sp>
        <p:nvSpPr>
          <p:cNvPr id="5" name="Footer Placeholder 4">
            <a:extLst>
              <a:ext uri="{FF2B5EF4-FFF2-40B4-BE49-F238E27FC236}">
                <a16:creationId xmlns:a16="http://schemas.microsoft.com/office/drawing/2014/main" id="{DC0CFBBE-5599-CC01-8B2A-1660242B2692}"/>
              </a:ext>
            </a:extLst>
          </p:cNvPr>
          <p:cNvSpPr>
            <a:spLocks noGrp="1"/>
          </p:cNvSpPr>
          <p:nvPr>
            <p:ph type="ftr" sz="quarter" idx="10"/>
          </p:nvPr>
        </p:nvSpPr>
        <p:spPr/>
        <p:txBody>
          <a:bodyPr/>
          <a:lstStyle/>
          <a:p>
            <a:r>
              <a:rPr lang="en-GB"/>
              <a:t>Marcel Gehrke</a:t>
            </a:r>
          </a:p>
        </p:txBody>
      </p:sp>
      <p:sp>
        <p:nvSpPr>
          <p:cNvPr id="7" name="Slide Number Placeholder 6">
            <a:extLst>
              <a:ext uri="{FF2B5EF4-FFF2-40B4-BE49-F238E27FC236}">
                <a16:creationId xmlns:a16="http://schemas.microsoft.com/office/drawing/2014/main" id="{823C2E49-3FF4-9C36-E23B-39CDAFA37684}"/>
              </a:ext>
            </a:extLst>
          </p:cNvPr>
          <p:cNvSpPr>
            <a:spLocks noGrp="1"/>
          </p:cNvSpPr>
          <p:nvPr>
            <p:ph type="sldNum" sz="quarter" idx="11"/>
          </p:nvPr>
        </p:nvSpPr>
        <p:spPr/>
        <p:txBody>
          <a:bodyPr/>
          <a:lstStyle/>
          <a:p>
            <a:fld id="{67C9959E-8E6B-B04C-9955-EA096F41CA7A}" type="slidenum">
              <a:rPr lang="en-GB" smtClean="0"/>
              <a:t>89</a:t>
            </a:fld>
            <a:endParaRPr lang="en-GB"/>
          </a:p>
        </p:txBody>
      </p:sp>
      <p:sp>
        <p:nvSpPr>
          <p:cNvPr id="4" name="Date Placeholder 3">
            <a:extLst>
              <a:ext uri="{FF2B5EF4-FFF2-40B4-BE49-F238E27FC236}">
                <a16:creationId xmlns:a16="http://schemas.microsoft.com/office/drawing/2014/main" id="{34641780-752E-F6F0-F14F-2371CBB42D72}"/>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a:bodyPr>
              <a:lstStyle/>
              <a:p>
                <a:r>
                  <a:rPr lang="en-US" dirty="0"/>
                  <a:t>So the agent wants to estimate each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r>
                  <a:rPr lang="en-US" dirty="0"/>
                  <a:t> precisely, and at the same time, it does not want to try bad arms too often</a:t>
                </a:r>
              </a:p>
              <a:p>
                <a:pPr lvl="1"/>
                <a:r>
                  <a:rPr lang="en-US" dirty="0"/>
                  <a:t>Two competing tasks</a:t>
                </a:r>
              </a:p>
              <a:p>
                <a:pPr lvl="2"/>
                <a:r>
                  <a:rPr lang="en-US" dirty="0"/>
                  <a:t>Exploration vs. exploitation dilemma</a:t>
                </a:r>
              </a:p>
              <a:p>
                <a:r>
                  <a:rPr lang="en-US" dirty="0"/>
                  <a:t>Rough idea: the agent tries an arm if </a:t>
                </a:r>
              </a:p>
              <a:p>
                <a:pPr lvl="1"/>
                <a:r>
                  <a:rPr lang="en-US" dirty="0"/>
                  <a:t>Either </a:t>
                </a:r>
                <a:br>
                  <a:rPr lang="en-US" dirty="0"/>
                </a:br>
                <a:r>
                  <a:rPr lang="en-US" dirty="0"/>
                  <a:t>it has not tried it often enough</a:t>
                </a:r>
              </a:p>
              <a:p>
                <a:pPr lvl="1"/>
                <a:r>
                  <a:rPr lang="en-US" dirty="0"/>
                  <a:t>Or </a:t>
                </a:r>
                <a:br>
                  <a:rPr lang="en-US" dirty="0"/>
                </a:br>
                <a:r>
                  <a:rPr lang="en-US" dirty="0"/>
                  <a:t>its estimate of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r>
                  <a:rPr lang="en-US" dirty="0"/>
                  <a:t> so far is high</a:t>
                </a: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3"/>
                <a:stretch>
                  <a:fillRect l="-1371" t="-1105" r="-1600"/>
                </a:stretch>
              </a:blipFill>
            </p:spPr>
            <p:txBody>
              <a:bodyPr/>
              <a:lstStyle/>
              <a:p>
                <a:r>
                  <a:rPr lang="en-DE">
                    <a:noFill/>
                  </a:rPr>
                  <a:t> </a:t>
                </a:r>
              </a:p>
            </p:txBody>
          </p:sp>
        </mc:Fallback>
      </mc:AlternateContent>
      <p:pic>
        <p:nvPicPr>
          <p:cNvPr id="6" name="Picture 5">
            <a:extLst>
              <a:ext uri="{FF2B5EF4-FFF2-40B4-BE49-F238E27FC236}">
                <a16:creationId xmlns:a16="http://schemas.microsoft.com/office/drawing/2014/main" id="{3CE93892-DC7F-8D4A-8120-E039D1730A9F}"/>
              </a:ext>
            </a:extLst>
          </p:cNvPr>
          <p:cNvPicPr>
            <a:picLocks noChangeAspect="1"/>
          </p:cNvPicPr>
          <p:nvPr/>
        </p:nvPicPr>
        <p:blipFill>
          <a:blip r:embed="rId4"/>
          <a:stretch>
            <a:fillRect/>
          </a:stretch>
        </p:blipFill>
        <p:spPr>
          <a:xfrm>
            <a:off x="8999575" y="3556414"/>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3634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en-GB" dirty="0"/>
              <a:t>Rational Preferences</a:t>
            </a:r>
          </a:p>
        </p:txBody>
      </p:sp>
      <p:sp>
        <p:nvSpPr>
          <p:cNvPr id="4" name="Footer Placeholder 3">
            <a:extLst>
              <a:ext uri="{FF2B5EF4-FFF2-40B4-BE49-F238E27FC236}">
                <a16:creationId xmlns:a16="http://schemas.microsoft.com/office/drawing/2014/main" id="{541C396B-DA9B-99DD-43C7-A44A5979D8ED}"/>
              </a:ext>
            </a:extLst>
          </p:cNvPr>
          <p:cNvSpPr>
            <a:spLocks noGrp="1"/>
          </p:cNvSpPr>
          <p:nvPr>
            <p:ph type="ftr" sz="quarter" idx="10"/>
          </p:nvPr>
        </p:nvSpPr>
        <p:spPr/>
        <p:txBody>
          <a:bodyPr/>
          <a:lstStyle/>
          <a:p>
            <a:r>
              <a:rPr lang="en-GB"/>
              <a:t>Marcel Gehrke</a:t>
            </a:r>
          </a:p>
        </p:txBody>
      </p:sp>
      <p:sp>
        <p:nvSpPr>
          <p:cNvPr id="5" name="Slide Number Placeholder 4">
            <a:extLst>
              <a:ext uri="{FF2B5EF4-FFF2-40B4-BE49-F238E27FC236}">
                <a16:creationId xmlns:a16="http://schemas.microsoft.com/office/drawing/2014/main" id="{7408335F-EB02-81A5-6CF8-8EB474C2F980}"/>
              </a:ext>
            </a:extLst>
          </p:cNvPr>
          <p:cNvSpPr>
            <a:spLocks noGrp="1"/>
          </p:cNvSpPr>
          <p:nvPr>
            <p:ph type="sldNum" sz="quarter" idx="11"/>
          </p:nvPr>
        </p:nvSpPr>
        <p:spPr/>
        <p:txBody>
          <a:bodyPr/>
          <a:lstStyle/>
          <a:p>
            <a:fld id="{67C9959E-8E6B-B04C-9955-EA096F41CA7A}" type="slidenum">
              <a:rPr lang="en-GB" smtClean="0"/>
              <a:t>9</a:t>
            </a:fld>
            <a:endParaRPr lang="en-GB"/>
          </a:p>
        </p:txBody>
      </p:sp>
      <p:sp>
        <p:nvSpPr>
          <p:cNvPr id="3" name="Date Placeholder 2">
            <a:extLst>
              <a:ext uri="{FF2B5EF4-FFF2-40B4-BE49-F238E27FC236}">
                <a16:creationId xmlns:a16="http://schemas.microsoft.com/office/drawing/2014/main" id="{61DE8C47-16FA-B099-9BD4-2AB93C79594D}"/>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FC19ABC-4A59-7344-B95B-5CCADDBBC9DA}"/>
                  </a:ext>
                </a:extLst>
              </p:cNvPr>
              <p:cNvSpPr>
                <a:spLocks noGrp="1"/>
              </p:cNvSpPr>
              <p:nvPr>
                <p:ph type="body" sz="quarter" idx="13"/>
              </p:nvPr>
            </p:nvSpPr>
            <p:spPr>
              <a:xfrm>
                <a:off x="623393" y="1332843"/>
                <a:ext cx="8928992" cy="4584266"/>
              </a:xfrm>
            </p:spPr>
            <p:txBody>
              <a:bodyPr/>
              <a:lstStyle/>
              <a:p>
                <a:r>
                  <a:rPr lang="en-GB" dirty="0"/>
                  <a:t>Idea: preferences of a rational agent must obey constraints</a:t>
                </a:r>
              </a:p>
              <a:p>
                <a:pPr lvl="1"/>
                <a:r>
                  <a:rPr lang="en-GB" dirty="0"/>
                  <a:t>As prerequisite for reasonable preference relations</a:t>
                </a:r>
              </a:p>
              <a:p>
                <a:r>
                  <a:rPr lang="en-GB" dirty="0"/>
                  <a:t>Rational preferences ➝ behaviour describable as maximisation of expected utility</a:t>
                </a:r>
              </a:p>
              <a:p>
                <a:r>
                  <a:rPr lang="en-GB" dirty="0"/>
                  <a:t>Violating constraints leads to self-evident irrationality</a:t>
                </a:r>
              </a:p>
              <a:p>
                <a:pPr lvl="1"/>
                <a:r>
                  <a:rPr lang="en-GB" dirty="0"/>
                  <a:t>Example</a:t>
                </a:r>
              </a:p>
              <a:p>
                <a:pPr lvl="2"/>
                <a:r>
                  <a:rPr lang="en-GB" dirty="0"/>
                  <a:t>An agent with intransitive preferences can be induced to give away all its money</a:t>
                </a:r>
              </a:p>
              <a:p>
                <a:pPr lvl="3"/>
                <a:r>
                  <a:rPr lang="en-GB" dirty="0"/>
                  <a:t>If </a:t>
                </a:r>
                <a14:m>
                  <m:oMath xmlns:m="http://schemas.openxmlformats.org/officeDocument/2006/math">
                    <m:r>
                      <a:rPr lang="en-GB" i="1">
                        <a:latin typeface="Cambria Math" panose="02040503050406030204" pitchFamily="18" charset="0"/>
                      </a:rPr>
                      <m:t>𝐵</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𝐶</m:t>
                    </m:r>
                  </m:oMath>
                </a14:m>
                <a:r>
                  <a:rPr lang="en-GB" dirty="0"/>
                  <a:t>, then an agent who has </a:t>
                </a:r>
                <a14:m>
                  <m:oMath xmlns:m="http://schemas.openxmlformats.org/officeDocument/2006/math">
                    <m:r>
                      <a:rPr lang="en-GB" i="1">
                        <a:latin typeface="Cambria Math" panose="02040503050406030204" pitchFamily="18" charset="0"/>
                        <a:ea typeface="Cambria Math" panose="02040503050406030204" pitchFamily="18" charset="0"/>
                      </a:rPr>
                      <m:t>𝐶</m:t>
                    </m:r>
                  </m:oMath>
                </a14:m>
                <a:r>
                  <a:rPr lang="en-GB" dirty="0"/>
                  <a:t> would pay (say) 1 cent to get </a:t>
                </a:r>
                <a14:m>
                  <m:oMath xmlns:m="http://schemas.openxmlformats.org/officeDocument/2006/math">
                    <m:r>
                      <a:rPr lang="de-DE" i="1">
                        <a:latin typeface="Cambria Math" panose="02040503050406030204" pitchFamily="18" charset="0"/>
                        <a:ea typeface="Cambria Math" panose="02040503050406030204" pitchFamily="18" charset="0"/>
                      </a:rPr>
                      <m:t>𝐵</m:t>
                    </m:r>
                  </m:oMath>
                </a14:m>
                <a:endParaRPr lang="en-GB" dirty="0"/>
              </a:p>
              <a:p>
                <a:pPr lvl="3"/>
                <a:r>
                  <a:rPr lang="en-GB" dirty="0"/>
                  <a:t>If </a:t>
                </a:r>
                <a14:m>
                  <m:oMath xmlns:m="http://schemas.openxmlformats.org/officeDocument/2006/math">
                    <m:r>
                      <a:rPr lang="de-DE" i="1">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𝐵</m:t>
                    </m:r>
                  </m:oMath>
                </a14:m>
                <a:r>
                  <a:rPr lang="en-GB" dirty="0"/>
                  <a:t>, then an agent who has </a:t>
                </a:r>
                <a14:m>
                  <m:oMath xmlns:m="http://schemas.openxmlformats.org/officeDocument/2006/math">
                    <m:r>
                      <a:rPr lang="de-DE" i="1">
                        <a:latin typeface="Cambria Math" panose="02040503050406030204" pitchFamily="18" charset="0"/>
                        <a:ea typeface="Cambria Math" panose="02040503050406030204" pitchFamily="18" charset="0"/>
                      </a:rPr>
                      <m:t>𝐵</m:t>
                    </m:r>
                  </m:oMath>
                </a14:m>
                <a:r>
                  <a:rPr lang="en-GB" dirty="0"/>
                  <a:t> would pay (say) 1 cent to get </a:t>
                </a:r>
                <a14:m>
                  <m:oMath xmlns:m="http://schemas.openxmlformats.org/officeDocument/2006/math">
                    <m:r>
                      <a:rPr lang="de-DE" i="1">
                        <a:latin typeface="Cambria Math" panose="02040503050406030204" pitchFamily="18" charset="0"/>
                        <a:ea typeface="Cambria Math" panose="02040503050406030204" pitchFamily="18" charset="0"/>
                      </a:rPr>
                      <m:t>𝐴</m:t>
                    </m:r>
                  </m:oMath>
                </a14:m>
                <a:endParaRPr lang="en-GB" dirty="0"/>
              </a:p>
              <a:p>
                <a:pPr lvl="3"/>
                <a:r>
                  <a:rPr lang="en-GB" dirty="0"/>
                  <a:t>If </a:t>
                </a:r>
                <a14:m>
                  <m:oMath xmlns:m="http://schemas.openxmlformats.org/officeDocument/2006/math">
                    <m:r>
                      <a:rPr lang="de-DE" i="1">
                        <a:latin typeface="Cambria Math" panose="02040503050406030204" pitchFamily="18" charset="0"/>
                      </a:rPr>
                      <m:t>𝐶</m:t>
                    </m:r>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m:t>
                    </m:r>
                  </m:oMath>
                </a14:m>
                <a:r>
                  <a:rPr lang="en-GB" dirty="0"/>
                  <a:t>, then an agent who has </a:t>
                </a:r>
                <a14:m>
                  <m:oMath xmlns:m="http://schemas.openxmlformats.org/officeDocument/2006/math">
                    <m:r>
                      <a:rPr lang="de-DE" i="1">
                        <a:latin typeface="Cambria Math" panose="02040503050406030204" pitchFamily="18" charset="0"/>
                        <a:ea typeface="Cambria Math" panose="02040503050406030204" pitchFamily="18" charset="0"/>
                      </a:rPr>
                      <m:t>𝐴</m:t>
                    </m:r>
                  </m:oMath>
                </a14:m>
                <a:r>
                  <a:rPr lang="en-GB" dirty="0"/>
                  <a:t> would pay (say) 1 cent to get </a:t>
                </a:r>
                <a14:m>
                  <m:oMath xmlns:m="http://schemas.openxmlformats.org/officeDocument/2006/math">
                    <m:r>
                      <a:rPr lang="de-DE" i="1">
                        <a:latin typeface="Cambria Math" panose="02040503050406030204" pitchFamily="18" charset="0"/>
                        <a:ea typeface="Cambria Math" panose="02040503050406030204" pitchFamily="18" charset="0"/>
                      </a:rPr>
                      <m:t>𝐶</m:t>
                    </m:r>
                  </m:oMath>
                </a14:m>
                <a:endParaRPr lang="en-GB" dirty="0"/>
              </a:p>
              <a:p>
                <a:pPr lvl="1"/>
                <a:endParaRPr lang="en-GB" dirty="0"/>
              </a:p>
              <a:p>
                <a:pPr lvl="1"/>
                <a:endParaRPr lang="en-GB" dirty="0"/>
              </a:p>
            </p:txBody>
          </p:sp>
        </mc:Choice>
        <mc:Fallback xmlns="">
          <p:sp>
            <p:nvSpPr>
              <p:cNvPr id="2" name="Content Placeholder 1">
                <a:extLst>
                  <a:ext uri="{FF2B5EF4-FFF2-40B4-BE49-F238E27FC236}">
                    <a16:creationId xmlns:a16="http://schemas.microsoft.com/office/drawing/2014/main" id="{8FC19ABC-4A59-7344-B95B-5CCADDBBC9DA}"/>
                  </a:ext>
                </a:extLst>
              </p:cNvPr>
              <p:cNvSpPr>
                <a:spLocks noGrp="1" noRot="1" noChangeAspect="1" noMove="1" noResize="1" noEditPoints="1" noAdjustHandles="1" noChangeArrowheads="1" noChangeShapeType="1" noTextEdit="1"/>
              </p:cNvSpPr>
              <p:nvPr>
                <p:ph type="body" sz="quarter" idx="13"/>
              </p:nvPr>
            </p:nvSpPr>
            <p:spPr>
              <a:xfrm>
                <a:off x="623393" y="1332843"/>
                <a:ext cx="8928992" cy="4584266"/>
              </a:xfrm>
              <a:blipFill>
                <a:blip r:embed="rId3"/>
                <a:stretch>
                  <a:fillRect l="-1702" t="-1105" r="-2553"/>
                </a:stretch>
              </a:blipFill>
            </p:spPr>
            <p:txBody>
              <a:bodyPr/>
              <a:lstStyle/>
              <a:p>
                <a:r>
                  <a:rPr lang="en-DE">
                    <a:noFill/>
                  </a:rPr>
                  <a:t> </a:t>
                </a:r>
              </a:p>
            </p:txBody>
          </p:sp>
        </mc:Fallback>
      </mc:AlternateContent>
      <p:grpSp>
        <p:nvGrpSpPr>
          <p:cNvPr id="7" name="Group 6">
            <a:extLst>
              <a:ext uri="{FF2B5EF4-FFF2-40B4-BE49-F238E27FC236}">
                <a16:creationId xmlns:a16="http://schemas.microsoft.com/office/drawing/2014/main" id="{1E8254C0-F73A-2C4D-91B7-C3CEFB899A0D}"/>
              </a:ext>
            </a:extLst>
          </p:cNvPr>
          <p:cNvGrpSpPr/>
          <p:nvPr/>
        </p:nvGrpSpPr>
        <p:grpSpPr>
          <a:xfrm>
            <a:off x="9436818" y="3458080"/>
            <a:ext cx="2394857" cy="2447834"/>
            <a:chOff x="5866131" y="3250155"/>
            <a:chExt cx="2394857" cy="2447834"/>
          </a:xfrm>
        </p:grpSpPr>
        <p:graphicFrame>
          <p:nvGraphicFramePr>
            <p:cNvPr id="8" name="Diagram 7">
              <a:extLst>
                <a:ext uri="{FF2B5EF4-FFF2-40B4-BE49-F238E27FC236}">
                  <a16:creationId xmlns:a16="http://schemas.microsoft.com/office/drawing/2014/main" id="{F1A0364E-0473-2C4B-B98B-1C449DBE0955}"/>
                </a:ext>
              </a:extLst>
            </p:cNvPr>
            <p:cNvGraphicFramePr/>
            <p:nvPr/>
          </p:nvGraphicFramePr>
          <p:xfrm>
            <a:off x="5866131" y="3250155"/>
            <a:ext cx="2394857" cy="2447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9196F0CF-197A-5844-BA53-72BF7CCA87D7}"/>
                </a:ext>
              </a:extLst>
            </p:cNvPr>
            <p:cNvSpPr txBox="1"/>
            <p:nvPr/>
          </p:nvSpPr>
          <p:spPr>
            <a:xfrm rot="18079429">
              <a:off x="7613451" y="4618238"/>
              <a:ext cx="389850" cy="276999"/>
            </a:xfrm>
            <a:prstGeom prst="rect">
              <a:avLst/>
            </a:prstGeom>
            <a:noFill/>
          </p:spPr>
          <p:txBody>
            <a:bodyPr wrap="none" rtlCol="0">
              <a:spAutoFit/>
            </a:bodyPr>
            <a:lstStyle/>
            <a:p>
              <a:r>
                <a:rPr lang="de-DE" sz="1200" dirty="0">
                  <a:solidFill>
                    <a:schemeClr val="bg1"/>
                  </a:solidFill>
                  <a:latin typeface="Helvetica" pitchFamily="2" charset="0"/>
                </a:rPr>
                <a:t>1ct</a:t>
              </a:r>
            </a:p>
          </p:txBody>
        </p:sp>
        <p:sp>
          <p:nvSpPr>
            <p:cNvPr id="10" name="TextBox 9">
              <a:extLst>
                <a:ext uri="{FF2B5EF4-FFF2-40B4-BE49-F238E27FC236}">
                  <a16:creationId xmlns:a16="http://schemas.microsoft.com/office/drawing/2014/main" id="{FE19E005-5CB5-9C46-806A-28CE256C7754}"/>
                </a:ext>
              </a:extLst>
            </p:cNvPr>
            <p:cNvSpPr txBox="1"/>
            <p:nvPr/>
          </p:nvSpPr>
          <p:spPr>
            <a:xfrm rot="3412187">
              <a:off x="6157514" y="4676224"/>
              <a:ext cx="389850" cy="276999"/>
            </a:xfrm>
            <a:prstGeom prst="rect">
              <a:avLst/>
            </a:prstGeom>
            <a:noFill/>
          </p:spPr>
          <p:txBody>
            <a:bodyPr wrap="none" rtlCol="0">
              <a:spAutoFit/>
            </a:bodyPr>
            <a:lstStyle/>
            <a:p>
              <a:r>
                <a:rPr lang="de-DE" sz="1200" dirty="0">
                  <a:solidFill>
                    <a:schemeClr val="bg1"/>
                  </a:solidFill>
                  <a:latin typeface="Helvetica" pitchFamily="2" charset="0"/>
                </a:rPr>
                <a:t>1ct</a:t>
              </a:r>
            </a:p>
          </p:txBody>
        </p:sp>
        <p:sp>
          <p:nvSpPr>
            <p:cNvPr id="11" name="TextBox 10">
              <a:extLst>
                <a:ext uri="{FF2B5EF4-FFF2-40B4-BE49-F238E27FC236}">
                  <a16:creationId xmlns:a16="http://schemas.microsoft.com/office/drawing/2014/main" id="{67798D3A-8D28-B045-97B6-661B5384D1B0}"/>
                </a:ext>
              </a:extLst>
            </p:cNvPr>
            <p:cNvSpPr txBox="1"/>
            <p:nvPr/>
          </p:nvSpPr>
          <p:spPr>
            <a:xfrm>
              <a:off x="6873443" y="3353163"/>
              <a:ext cx="389850" cy="276999"/>
            </a:xfrm>
            <a:prstGeom prst="rect">
              <a:avLst/>
            </a:prstGeom>
            <a:noFill/>
          </p:spPr>
          <p:txBody>
            <a:bodyPr wrap="none" rtlCol="0">
              <a:spAutoFit/>
            </a:bodyPr>
            <a:lstStyle/>
            <a:p>
              <a:r>
                <a:rPr lang="de-DE" sz="1200" dirty="0">
                  <a:solidFill>
                    <a:schemeClr val="bg1"/>
                  </a:solidFill>
                  <a:latin typeface="Helvetica" pitchFamily="2" charset="0"/>
                </a:rPr>
                <a:t>1ct</a:t>
              </a:r>
            </a:p>
          </p:txBody>
        </p:sp>
      </p:grpSp>
    </p:spTree>
    <p:extLst>
      <p:ext uri="{BB962C8B-B14F-4D97-AF65-F5344CB8AC3E}">
        <p14:creationId xmlns:p14="http://schemas.microsoft.com/office/powerpoint/2010/main" val="32458835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a:t>UCB (Upper Confidence Bound) Algorithm</a:t>
            </a:r>
          </a:p>
        </p:txBody>
      </p:sp>
      <p:sp>
        <p:nvSpPr>
          <p:cNvPr id="6" name="Footer Placeholder 5">
            <a:extLst>
              <a:ext uri="{FF2B5EF4-FFF2-40B4-BE49-F238E27FC236}">
                <a16:creationId xmlns:a16="http://schemas.microsoft.com/office/drawing/2014/main" id="{739FB680-A72C-4A9B-E09F-6CB93B179175}"/>
              </a:ext>
            </a:extLst>
          </p:cNvPr>
          <p:cNvSpPr>
            <a:spLocks noGrp="1"/>
          </p:cNvSpPr>
          <p:nvPr>
            <p:ph type="ftr" sz="quarter" idx="10"/>
          </p:nvPr>
        </p:nvSpPr>
        <p:spPr/>
        <p:txBody>
          <a:bodyPr/>
          <a:lstStyle/>
          <a:p>
            <a:r>
              <a:rPr lang="en-GB"/>
              <a:t>Marcel Gehrke</a:t>
            </a:r>
          </a:p>
        </p:txBody>
      </p:sp>
      <p:sp>
        <p:nvSpPr>
          <p:cNvPr id="15" name="Slide Number Placeholder 14">
            <a:extLst>
              <a:ext uri="{FF2B5EF4-FFF2-40B4-BE49-F238E27FC236}">
                <a16:creationId xmlns:a16="http://schemas.microsoft.com/office/drawing/2014/main" id="{60DBF034-1921-B7B4-5DF3-5B888E1B6320}"/>
              </a:ext>
            </a:extLst>
          </p:cNvPr>
          <p:cNvSpPr>
            <a:spLocks noGrp="1"/>
          </p:cNvSpPr>
          <p:nvPr>
            <p:ph type="sldNum" sz="quarter" idx="11"/>
          </p:nvPr>
        </p:nvSpPr>
        <p:spPr/>
        <p:txBody>
          <a:bodyPr/>
          <a:lstStyle/>
          <a:p>
            <a:fld id="{67C9959E-8E6B-B04C-9955-EA096F41CA7A}" type="slidenum">
              <a:rPr lang="en-GB" smtClean="0"/>
              <a:t>90</a:t>
            </a:fld>
            <a:endParaRPr lang="en-GB"/>
          </a:p>
        </p:txBody>
      </p:sp>
      <p:sp>
        <p:nvSpPr>
          <p:cNvPr id="4" name="Date Placeholder 3">
            <a:extLst>
              <a:ext uri="{FF2B5EF4-FFF2-40B4-BE49-F238E27FC236}">
                <a16:creationId xmlns:a16="http://schemas.microsoft.com/office/drawing/2014/main" id="{E490F33A-523B-31F5-D2D2-30AB534BDEEA}"/>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a:bodyPr>
              <a:lstStyle/>
              <a:p>
                <a:r>
                  <a:rPr lang="en-GB" dirty="0"/>
                  <a:t>Input: Set of actions </a:t>
                </a:r>
                <a14:m>
                  <m:oMath xmlns:m="http://schemas.openxmlformats.org/officeDocument/2006/math">
                    <m:r>
                      <a:rPr lang="en-GB" i="1" dirty="0" smtClean="0">
                        <a:latin typeface="Cambria Math" panose="02040503050406030204" pitchFamily="18" charset="0"/>
                      </a:rPr>
                      <m:t>𝐴</m:t>
                    </m:r>
                  </m:oMath>
                </a14:m>
                <a:endParaRPr lang="en-GB" dirty="0"/>
              </a:p>
              <a:p>
                <a:r>
                  <a:rPr lang="en-GB" dirty="0"/>
                  <a:t>Assume rewards </a:t>
                </a:r>
                <a:br>
                  <a:rPr lang="en-GB" dirty="0"/>
                </a:br>
                <a:r>
                  <a:rPr lang="en-GB" dirty="0"/>
                  <a:t>between 0 and 1</a:t>
                </a:r>
              </a:p>
              <a:p>
                <a:pPr lvl="1"/>
                <a:r>
                  <a:rPr lang="en-GB" dirty="0"/>
                  <a:t>If they are not, </a:t>
                </a:r>
                <a:br>
                  <a:rPr lang="en-GB" dirty="0"/>
                </a:br>
                <a:r>
                  <a:rPr lang="en-GB" dirty="0"/>
                  <a:t>normalise them</a:t>
                </a:r>
              </a:p>
              <a:p>
                <a:r>
                  <a:rPr lang="en-GB" dirty="0"/>
                  <a:t>For each action </a:t>
                </a:r>
                <a14:m>
                  <m:oMath xmlns:m="http://schemas.openxmlformats.org/officeDocument/2006/math">
                    <m:sSub>
                      <m:sSubPr>
                        <m:ctrlPr>
                          <a:rPr lang="en-GB" b="0" i="1" smtClean="0">
                            <a:latin typeface="Cambria Math" panose="02040503050406030204" pitchFamily="18" charset="0"/>
                          </a:rPr>
                        </m:ctrlPr>
                      </m:sSubPr>
                      <m:e>
                        <m:r>
                          <a:rPr lang="en-GB" i="1" smtClean="0">
                            <a:latin typeface="Cambria Math" panose="02040503050406030204" pitchFamily="18" charset="0"/>
                          </a:rPr>
                          <m:t>𝑎</m:t>
                        </m:r>
                      </m:e>
                      <m:sub>
                        <m:r>
                          <a:rPr lang="en-GB" b="0" i="1" smtClean="0">
                            <a:latin typeface="Cambria Math" panose="02040503050406030204" pitchFamily="18" charset="0"/>
                          </a:rPr>
                          <m:t>𝑖</m:t>
                        </m:r>
                      </m:sub>
                    </m:sSub>
                  </m:oMath>
                </a14:m>
                <a:r>
                  <a:rPr lang="en-GB" i="1" baseline="-25000" dirty="0"/>
                  <a:t> </a:t>
                </a:r>
                <a:r>
                  <a:rPr lang="en-GB" dirty="0"/>
                  <a:t>, let</a:t>
                </a:r>
              </a:p>
              <a:p>
                <a:pPr lvl="1"/>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i="1" smtClean="0">
                            <a:latin typeface="Cambria Math" panose="02040503050406030204" pitchFamily="18" charset="0"/>
                          </a:rPr>
                          <m:t>𝑖</m:t>
                        </m:r>
                      </m:sub>
                    </m:sSub>
                  </m:oMath>
                </a14:m>
                <a:r>
                  <a:rPr lang="en-GB" dirty="0"/>
                  <a:t> = average reward from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𝑎</m:t>
                        </m:r>
                      </m:e>
                      <m:sub>
                        <m:r>
                          <a:rPr lang="en-GB" i="1" smtClean="0">
                            <a:latin typeface="Cambria Math" panose="02040503050406030204" pitchFamily="18" charset="0"/>
                          </a:rPr>
                          <m:t>𝑖</m:t>
                        </m:r>
                      </m:sub>
                    </m:sSub>
                  </m:oMath>
                </a14:m>
                <a:endParaRPr lang="en-GB" baseline="-25000" dirty="0"/>
              </a:p>
              <a:p>
                <a:pPr lvl="1"/>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𝑡</m:t>
                        </m:r>
                      </m:e>
                      <m:sub>
                        <m:r>
                          <a:rPr lang="en-GB" i="1" smtClean="0">
                            <a:latin typeface="Cambria Math" panose="02040503050406030204" pitchFamily="18" charset="0"/>
                          </a:rPr>
                          <m:t>𝑖</m:t>
                        </m:r>
                      </m:sub>
                    </m:sSub>
                    <m:r>
                      <a:rPr lang="en-GB" i="1" smtClean="0">
                        <a:latin typeface="Cambria Math" panose="02040503050406030204" pitchFamily="18" charset="0"/>
                      </a:rPr>
                      <m:t> </m:t>
                    </m:r>
                  </m:oMath>
                </a14:m>
                <a:r>
                  <a:rPr lang="en-GB" dirty="0"/>
                  <a:t>= number of times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𝑎</m:t>
                        </m:r>
                      </m:e>
                      <m:sub>
                        <m:r>
                          <a:rPr lang="en-GB" i="1" smtClean="0">
                            <a:latin typeface="Cambria Math" panose="02040503050406030204" pitchFamily="18" charset="0"/>
                          </a:rPr>
                          <m:t>𝑖</m:t>
                        </m:r>
                      </m:sub>
                    </m:sSub>
                  </m:oMath>
                </a14:m>
                <a:r>
                  <a:rPr lang="en-GB" dirty="0"/>
                  <a:t> tried</a:t>
                </a:r>
              </a:p>
              <a:p>
                <a14:m>
                  <m:oMath xmlns:m="http://schemas.openxmlformats.org/officeDocument/2006/math">
                    <m:r>
                      <a:rPr lang="en-GB" i="1" smtClean="0">
                        <a:latin typeface="Cambria Math" panose="02040503050406030204" pitchFamily="18" charset="0"/>
                      </a:rPr>
                      <m:t>𝑡</m:t>
                    </m:r>
                    <m:r>
                      <a:rPr lang="en-GB" i="1" smtClean="0">
                        <a:latin typeface="Cambria Math" panose="02040503050406030204" pitchFamily="18" charset="0"/>
                      </a:rPr>
                      <m:t>=</m:t>
                    </m:r>
                    <m:sSub>
                      <m:sSubPr>
                        <m:ctrlPr>
                          <a:rPr lang="en-GB" b="0" i="1" smtClean="0">
                            <a:latin typeface="Cambria Math" panose="02040503050406030204" pitchFamily="18" charset="0"/>
                            <a:sym typeface="Symbol"/>
                          </a:rPr>
                        </m:ctrlPr>
                      </m:sSubPr>
                      <m:e>
                        <m:r>
                          <a:rPr lang="en-GB" i="1" smtClean="0">
                            <a:latin typeface="Cambria Math" panose="02040503050406030204" pitchFamily="18" charset="0"/>
                            <a:sym typeface="Symbol"/>
                          </a:rPr>
                          <m:t></m:t>
                        </m:r>
                      </m:e>
                      <m:sub>
                        <m:r>
                          <a:rPr lang="en-GB" b="0" i="1" smtClean="0">
                            <a:latin typeface="Cambria Math" panose="02040503050406030204" pitchFamily="18" charset="0"/>
                            <a:sym typeface="Symbol"/>
                          </a:rPr>
                          <m:t>𝑖</m:t>
                        </m:r>
                      </m:sub>
                    </m:sSub>
                    <m:sSub>
                      <m:sSubPr>
                        <m:ctrlPr>
                          <a:rPr lang="en-GB" b="0" i="1" smtClean="0">
                            <a:latin typeface="Cambria Math" panose="02040503050406030204" pitchFamily="18" charset="0"/>
                          </a:rPr>
                        </m:ctrlPr>
                      </m:sSubPr>
                      <m:e>
                        <m:r>
                          <a:rPr lang="en-GB" i="1" smtClean="0">
                            <a:latin typeface="Cambria Math" panose="02040503050406030204" pitchFamily="18" charset="0"/>
                          </a:rPr>
                          <m:t>𝑡</m:t>
                        </m:r>
                      </m:e>
                      <m:sub>
                        <m:r>
                          <a:rPr lang="en-GB" b="0" i="1" smtClean="0">
                            <a:latin typeface="Cambria Math" panose="02040503050406030204" pitchFamily="18" charset="0"/>
                          </a:rPr>
                          <m:t>𝑖</m:t>
                        </m:r>
                      </m:sub>
                    </m:sSub>
                  </m:oMath>
                </a14:m>
                <a:endParaRPr lang="en-GB" i="1" baseline="-25000" dirty="0"/>
              </a:p>
              <a:p>
                <a:r>
                  <a:rPr lang="en-GB" dirty="0"/>
                  <a:t>Confidence interval around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𝑟</m:t>
                        </m:r>
                      </m:e>
                      <m:sub>
                        <m:r>
                          <a:rPr lang="en-GB" i="1" smtClean="0">
                            <a:latin typeface="Cambria Math" panose="02040503050406030204" pitchFamily="18" charset="0"/>
                          </a:rPr>
                          <m:t>𝑖</m:t>
                        </m:r>
                      </m:sub>
                    </m:sSub>
                  </m:oMath>
                </a14:m>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2"/>
                <a:stretch>
                  <a:fillRect l="-1371" t="-1105"/>
                </a:stretch>
              </a:blipFill>
            </p:spPr>
            <p:txBody>
              <a:bodyPr/>
              <a:lstStyle/>
              <a:p>
                <a:r>
                  <a:rPr lang="en-DE">
                    <a:noFill/>
                  </a:rPr>
                  <a:t> </a:t>
                </a:r>
              </a:p>
            </p:txBody>
          </p:sp>
        </mc:Fallback>
      </mc:AlternateContent>
      <p:grpSp>
        <p:nvGrpSpPr>
          <p:cNvPr id="10" name="Group 9">
            <a:extLst>
              <a:ext uri="{FF2B5EF4-FFF2-40B4-BE49-F238E27FC236}">
                <a16:creationId xmlns:a16="http://schemas.microsoft.com/office/drawing/2014/main" id="{EE6EF174-EF9D-5D4C-8E3A-6D7CFF29033C}"/>
              </a:ext>
            </a:extLst>
          </p:cNvPr>
          <p:cNvGrpSpPr/>
          <p:nvPr/>
        </p:nvGrpSpPr>
        <p:grpSpPr>
          <a:xfrm>
            <a:off x="6696186" y="1662201"/>
            <a:ext cx="5133344" cy="1626086"/>
            <a:chOff x="2534058" y="3707993"/>
            <a:chExt cx="5133344" cy="1626086"/>
          </a:xfrm>
        </p:grpSpPr>
        <p:sp>
          <p:nvSpPr>
            <p:cNvPr id="5" name="Rectangle 4">
              <a:extLst>
                <a:ext uri="{FF2B5EF4-FFF2-40B4-BE49-F238E27FC236}">
                  <a16:creationId xmlns:a16="http://schemas.microsoft.com/office/drawing/2014/main" id="{74E097CE-867D-4846-8A48-A81665F499B1}"/>
                </a:ext>
              </a:extLst>
            </p:cNvPr>
            <p:cNvSpPr/>
            <p:nvPr/>
          </p:nvSpPr>
          <p:spPr>
            <a:xfrm>
              <a:off x="2534058" y="3707993"/>
              <a:ext cx="5133344" cy="1626086"/>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marL="12700" lvl="1">
                <a:tabLst>
                  <a:tab pos="349250" algn="l"/>
                  <a:tab pos="698500" algn="l"/>
                  <a:tab pos="1062038" algn="l"/>
                  <a:tab pos="1411288" algn="l"/>
                </a:tabLst>
              </a:pPr>
              <a:r>
                <a:rPr lang="en-GB" sz="1400" b="1">
                  <a:latin typeface="Courier New" panose="02070309020205020404" pitchFamily="49" charset="0"/>
                  <a:cs typeface="Courier New" panose="02070309020205020404" pitchFamily="49" charset="0"/>
                </a:rPr>
                <a:t>UCB(A)</a:t>
              </a:r>
            </a:p>
            <a:p>
              <a:pPr marL="12700" lvl="1">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Try each action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i</a:t>
              </a:r>
              <a:r>
                <a:rPr lang="en-GB" sz="1400" i="1">
                  <a:latin typeface="Courier New" panose="02070309020205020404" pitchFamily="49" charset="0"/>
                  <a:cs typeface="Courier New" panose="02070309020205020404" pitchFamily="49" charset="0"/>
                </a:rPr>
                <a:t> once</a:t>
              </a:r>
              <a:endParaRPr lang="en-GB" sz="1400">
                <a:latin typeface="Courier New" panose="02070309020205020404" pitchFamily="49" charset="0"/>
                <a:cs typeface="Courier New" panose="02070309020205020404" pitchFamily="49" charset="0"/>
              </a:endParaRPr>
            </a:p>
            <a:p>
              <a:pPr marL="12700" lvl="1">
                <a:tabLst>
                  <a:tab pos="349250" algn="l"/>
                  <a:tab pos="698500" algn="l"/>
                  <a:tab pos="1062038" algn="l"/>
                  <a:tab pos="1411288" algn="l"/>
                </a:tabLst>
              </a:pPr>
              <a:r>
                <a:rPr lang="en-GB" sz="1400" b="1">
                  <a:latin typeface="Courier New" panose="02070309020205020404" pitchFamily="49" charset="0"/>
                  <a:cs typeface="Courier New" panose="02070309020205020404" pitchFamily="49" charset="0"/>
                </a:rPr>
                <a:t>	loop</a:t>
              </a:r>
            </a:p>
            <a:p>
              <a:pPr marL="12700" lvl="2">
                <a:spcBef>
                  <a:spcPts val="100"/>
                </a:spcBef>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choose an action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i</a:t>
              </a:r>
              <a:r>
                <a:rPr lang="en-GB" sz="1400" i="1">
                  <a:latin typeface="Courier New" panose="02070309020205020404" pitchFamily="49" charset="0"/>
                  <a:cs typeface="Courier New" panose="02070309020205020404" pitchFamily="49" charset="0"/>
                </a:rPr>
                <a:t> </a:t>
              </a:r>
              <a:r>
                <a:rPr lang="en-GB" sz="1400">
                  <a:latin typeface="Courier New" panose="02070309020205020404" pitchFamily="49" charset="0"/>
                  <a:cs typeface="Courier New" panose="02070309020205020404" pitchFamily="49" charset="0"/>
                </a:rPr>
                <a:t>that has </a:t>
              </a:r>
            </a:p>
            <a:p>
              <a:pPr marL="12700" lvl="2">
                <a:spcBef>
                  <a:spcPts val="100"/>
                </a:spcBef>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the highest value of </a:t>
              </a:r>
              <a:r>
                <a:rPr lang="en-GB" sz="1400" i="1">
                  <a:latin typeface="Courier New" panose="02070309020205020404" pitchFamily="49" charset="0"/>
                  <a:cs typeface="Courier New" panose="02070309020205020404" pitchFamily="49" charset="0"/>
                </a:rPr>
                <a:t>r</a:t>
              </a:r>
              <a:r>
                <a:rPr lang="en-GB" sz="1400" i="1" baseline="-25000">
                  <a:latin typeface="Courier New" panose="02070309020205020404" pitchFamily="49" charset="0"/>
                  <a:cs typeface="Courier New" panose="02070309020205020404" pitchFamily="49" charset="0"/>
                </a:rPr>
                <a:t>i</a:t>
              </a:r>
              <a:r>
                <a:rPr lang="en-GB" sz="1400">
                  <a:latin typeface="Courier New" panose="02070309020205020404" pitchFamily="49" charset="0"/>
                  <a:cs typeface="Courier New" panose="02070309020205020404" pitchFamily="49" charset="0"/>
                </a:rPr>
                <a:t> + </a:t>
              </a:r>
              <a:r>
                <a:rPr lang="en-GB" sz="1400">
                  <a:latin typeface="Courier New" panose="02070309020205020404" pitchFamily="49" charset="0"/>
                  <a:cs typeface="Courier New" panose="02070309020205020404" pitchFamily="49" charset="0"/>
                  <a:sym typeface="Symbol"/>
                </a:rPr>
                <a:t></a:t>
              </a:r>
              <a:r>
                <a:rPr lang="en-GB" sz="1400">
                  <a:latin typeface="Courier New" panose="02070309020205020404" pitchFamily="49" charset="0"/>
                  <a:cs typeface="Courier New" panose="02070309020205020404" pitchFamily="49" charset="0"/>
                </a:rPr>
                <a:t>2⋅ln(</a:t>
              </a:r>
              <a:r>
                <a:rPr lang="en-GB" sz="1400" i="1">
                  <a:latin typeface="Courier New" panose="02070309020205020404" pitchFamily="49" charset="0"/>
                  <a:cs typeface="Courier New" panose="02070309020205020404" pitchFamily="49" charset="0"/>
                </a:rPr>
                <a:t>t</a:t>
              </a:r>
              <a:r>
                <a:rPr lang="en-GB" sz="1400">
                  <a:latin typeface="Courier New" panose="02070309020205020404" pitchFamily="49" charset="0"/>
                  <a:cs typeface="Courier New" panose="02070309020205020404" pitchFamily="49" charset="0"/>
                </a:rPr>
                <a:t>)/</a:t>
              </a:r>
              <a:r>
                <a:rPr lang="en-GB" sz="1400" i="1">
                  <a:latin typeface="Courier New" panose="02070309020205020404" pitchFamily="49" charset="0"/>
                  <a:cs typeface="Courier New" panose="02070309020205020404" pitchFamily="49" charset="0"/>
                </a:rPr>
                <a:t>t</a:t>
              </a:r>
              <a:r>
                <a:rPr lang="en-GB" sz="1400" i="1" baseline="-25000">
                  <a:latin typeface="Courier New" panose="02070309020205020404" pitchFamily="49" charset="0"/>
                  <a:cs typeface="Courier New" panose="02070309020205020404" pitchFamily="49" charset="0"/>
                </a:rPr>
                <a:t>i</a:t>
              </a:r>
              <a:endParaRPr lang="en-GB" sz="1400">
                <a:latin typeface="Courier New" panose="02070309020205020404" pitchFamily="49" charset="0"/>
                <a:cs typeface="Courier New" panose="02070309020205020404" pitchFamily="49" charset="0"/>
              </a:endParaRPr>
            </a:p>
            <a:p>
              <a:pPr marL="12700" lvl="2">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perform </a:t>
              </a:r>
              <a:r>
                <a:rPr lang="en-GB" sz="1400" i="1">
                  <a:latin typeface="Courier New" panose="02070309020205020404" pitchFamily="49" charset="0"/>
                  <a:cs typeface="Courier New" panose="02070309020205020404" pitchFamily="49" charset="0"/>
                </a:rPr>
                <a:t>a</a:t>
              </a:r>
              <a:r>
                <a:rPr lang="en-GB" sz="1400" i="1" baseline="-25000">
                  <a:latin typeface="Courier New" panose="02070309020205020404" pitchFamily="49" charset="0"/>
                  <a:cs typeface="Courier New" panose="02070309020205020404" pitchFamily="49" charset="0"/>
                </a:rPr>
                <a:t>i</a:t>
              </a:r>
              <a:endParaRPr lang="en-GB" sz="1400">
                <a:latin typeface="Courier New" panose="02070309020205020404" pitchFamily="49" charset="0"/>
                <a:cs typeface="Courier New" panose="02070309020205020404" pitchFamily="49" charset="0"/>
              </a:endParaRPr>
            </a:p>
            <a:p>
              <a:pPr marL="12700" lvl="2">
                <a:tabLst>
                  <a:tab pos="349250" algn="l"/>
                  <a:tab pos="698500" algn="l"/>
                  <a:tab pos="1062038" algn="l"/>
                  <a:tab pos="1411288" algn="l"/>
                </a:tabLst>
              </a:pPr>
              <a:r>
                <a:rPr lang="en-GB" sz="1400">
                  <a:latin typeface="Courier New" panose="02070309020205020404" pitchFamily="49" charset="0"/>
                  <a:cs typeface="Courier New" panose="02070309020205020404" pitchFamily="49" charset="0"/>
                </a:rPr>
                <a:t>		update </a:t>
              </a:r>
              <a:r>
                <a:rPr lang="en-GB" sz="1400" i="1">
                  <a:latin typeface="Courier New" panose="02070309020205020404" pitchFamily="49" charset="0"/>
                  <a:cs typeface="Courier New" panose="02070309020205020404" pitchFamily="49" charset="0"/>
                </a:rPr>
                <a:t>r</a:t>
              </a:r>
              <a:r>
                <a:rPr lang="en-GB" sz="1400" i="1" baseline="-25000">
                  <a:latin typeface="Courier New" panose="02070309020205020404" pitchFamily="49" charset="0"/>
                  <a:cs typeface="Courier New" panose="02070309020205020404" pitchFamily="49" charset="0"/>
                </a:rPr>
                <a:t>i </a:t>
              </a:r>
              <a:r>
                <a:rPr lang="en-GB" sz="1400" i="1">
                  <a:latin typeface="Courier New" panose="02070309020205020404" pitchFamily="49" charset="0"/>
                  <a:cs typeface="Courier New" panose="02070309020205020404" pitchFamily="49" charset="0"/>
                </a:rPr>
                <a:t>, t</a:t>
              </a:r>
              <a:r>
                <a:rPr lang="en-GB" sz="1400" i="1" baseline="-25000">
                  <a:latin typeface="Courier New" panose="02070309020205020404" pitchFamily="49" charset="0"/>
                  <a:cs typeface="Courier New" panose="02070309020205020404" pitchFamily="49" charset="0"/>
                </a:rPr>
                <a:t>i </a:t>
              </a:r>
              <a:r>
                <a:rPr lang="en-GB" sz="1400" i="1">
                  <a:latin typeface="Courier New" panose="02070309020205020404" pitchFamily="49" charset="0"/>
                  <a:cs typeface="Courier New" panose="02070309020205020404" pitchFamily="49" charset="0"/>
                </a:rPr>
                <a:t>, t</a:t>
              </a:r>
              <a:endParaRPr lang="en-GB" sz="1400">
                <a:latin typeface="Courier New" panose="02070309020205020404" pitchFamily="49" charset="0"/>
                <a:cs typeface="Courier New" panose="02070309020205020404" pitchFamily="49" charset="0"/>
              </a:endParaRPr>
            </a:p>
          </p:txBody>
        </p:sp>
        <p:cxnSp>
          <p:nvCxnSpPr>
            <p:cNvPr id="7" name="Straight Connector 6">
              <a:extLst>
                <a:ext uri="{FF2B5EF4-FFF2-40B4-BE49-F238E27FC236}">
                  <a16:creationId xmlns:a16="http://schemas.microsoft.com/office/drawing/2014/main" id="{116458D8-0D8D-B844-9DC0-7377B21ECA06}"/>
                </a:ext>
              </a:extLst>
            </p:cNvPr>
            <p:cNvCxnSpPr>
              <a:cxnSpLocks/>
            </p:cNvCxnSpPr>
            <p:nvPr/>
          </p:nvCxnSpPr>
          <p:spPr>
            <a:xfrm>
              <a:off x="6504504" y="4626886"/>
              <a:ext cx="1008000" cy="0"/>
            </a:xfrm>
            <a:prstGeom prst="line">
              <a:avLst/>
            </a:prstGeom>
            <a:ln>
              <a:solidFill>
                <a:schemeClr val="bg1"/>
              </a:solidFill>
            </a:ln>
          </p:spPr>
          <p:style>
            <a:lnRef idx="1">
              <a:schemeClr val="accent5"/>
            </a:lnRef>
            <a:fillRef idx="3">
              <a:schemeClr val="accent5"/>
            </a:fillRef>
            <a:effectRef idx="2">
              <a:schemeClr val="accent5"/>
            </a:effectRef>
            <a:fontRef idx="minor">
              <a:schemeClr val="lt1"/>
            </a:fontRef>
          </p:style>
        </p:cxnSp>
      </p:grpSp>
      <p:grpSp>
        <p:nvGrpSpPr>
          <p:cNvPr id="8" name="Group 7">
            <a:extLst>
              <a:ext uri="{FF2B5EF4-FFF2-40B4-BE49-F238E27FC236}">
                <a16:creationId xmlns:a16="http://schemas.microsoft.com/office/drawing/2014/main" id="{AB553CC3-68A3-C640-8C8A-0AE088F7E225}"/>
              </a:ext>
            </a:extLst>
          </p:cNvPr>
          <p:cNvGrpSpPr/>
          <p:nvPr/>
        </p:nvGrpSpPr>
        <p:grpSpPr>
          <a:xfrm>
            <a:off x="4428863" y="4938513"/>
            <a:ext cx="3674766" cy="1100668"/>
            <a:chOff x="1185333" y="5078670"/>
            <a:chExt cx="3674766" cy="1100668"/>
          </a:xfrm>
        </p:grpSpPr>
        <p:cxnSp>
          <p:nvCxnSpPr>
            <p:cNvPr id="9" name="Straight Connector 8">
              <a:extLst>
                <a:ext uri="{FF2B5EF4-FFF2-40B4-BE49-F238E27FC236}">
                  <a16:creationId xmlns:a16="http://schemas.microsoft.com/office/drawing/2014/main" id="{B355C72C-BC00-D44D-9CC3-524691371996}"/>
                </a:ext>
              </a:extLst>
            </p:cNvPr>
            <p:cNvCxnSpPr>
              <a:cxnSpLocks/>
            </p:cNvCxnSpPr>
            <p:nvPr/>
          </p:nvCxnSpPr>
          <p:spPr bwMode="auto">
            <a:xfrm>
              <a:off x="1185333" y="5268639"/>
              <a:ext cx="3674766" cy="1"/>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2954776-E53B-A14A-A50E-8A56540E0E89}"/>
                    </a:ext>
                  </a:extLst>
                </p:cNvPr>
                <p:cNvSpPr/>
                <p:nvPr/>
              </p:nvSpPr>
              <p:spPr>
                <a:xfrm>
                  <a:off x="2817734" y="5386620"/>
                  <a:ext cx="40703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𝑟</m:t>
                            </m:r>
                          </m:e>
                          <m:sub>
                            <m:r>
                              <a:rPr lang="en-GB" i="1">
                                <a:solidFill>
                                  <a:schemeClr val="accent1"/>
                                </a:solidFill>
                                <a:latin typeface="Cambria Math" panose="02040503050406030204" pitchFamily="18" charset="0"/>
                              </a:rPr>
                              <m:t>𝑖</m:t>
                            </m:r>
                          </m:sub>
                        </m:sSub>
                      </m:oMath>
                    </m:oMathPara>
                  </a14:m>
                  <a:endParaRPr lang="en-GB" dirty="0">
                    <a:solidFill>
                      <a:schemeClr val="accent1"/>
                    </a:solidFill>
                    <a:latin typeface="Helvetica" pitchFamily="2" charset="0"/>
                  </a:endParaRPr>
                </a:p>
              </p:txBody>
            </p:sp>
          </mc:Choice>
          <mc:Fallback xmlns="">
            <p:sp>
              <p:nvSpPr>
                <p:cNvPr id="11" name="Rectangle 10">
                  <a:extLst>
                    <a:ext uri="{FF2B5EF4-FFF2-40B4-BE49-F238E27FC236}">
                      <a16:creationId xmlns:a16="http://schemas.microsoft.com/office/drawing/2014/main" id="{32954776-E53B-A14A-A50E-8A56540E0E89}"/>
                    </a:ext>
                  </a:extLst>
                </p:cNvPr>
                <p:cNvSpPr>
                  <a:spLocks noRot="1" noChangeAspect="1" noMove="1" noResize="1" noEditPoints="1" noAdjustHandles="1" noChangeArrowheads="1" noChangeShapeType="1" noTextEdit="1"/>
                </p:cNvSpPr>
                <p:nvPr/>
              </p:nvSpPr>
              <p:spPr>
                <a:xfrm>
                  <a:off x="2817734" y="5386620"/>
                  <a:ext cx="407035" cy="369332"/>
                </a:xfrm>
                <a:prstGeom prst="rect">
                  <a:avLst/>
                </a:prstGeom>
                <a:blipFill>
                  <a:blip r:embed="rId3"/>
                  <a:stretch>
                    <a:fillRect/>
                  </a:stretch>
                </a:blipFill>
              </p:spPr>
              <p:txBody>
                <a:bodyPr/>
                <a:lstStyle/>
                <a:p>
                  <a:r>
                    <a:rPr lang="en-DE">
                      <a:noFill/>
                    </a:rPr>
                    <a:t> </a:t>
                  </a:r>
                </a:p>
              </p:txBody>
            </p:sp>
          </mc:Fallback>
        </mc:AlternateContent>
        <p:cxnSp>
          <p:nvCxnSpPr>
            <p:cNvPr id="12" name="Straight Connector 11">
              <a:extLst>
                <a:ext uri="{FF2B5EF4-FFF2-40B4-BE49-F238E27FC236}">
                  <a16:creationId xmlns:a16="http://schemas.microsoft.com/office/drawing/2014/main" id="{01D3D1D8-DEE7-7648-A6F8-FC9D67BF8EF6}"/>
                </a:ext>
              </a:extLst>
            </p:cNvPr>
            <p:cNvCxnSpPr/>
            <p:nvPr/>
          </p:nvCxnSpPr>
          <p:spPr bwMode="auto">
            <a:xfrm>
              <a:off x="3002229" y="5226838"/>
              <a:ext cx="0" cy="76200"/>
            </a:xfrm>
            <a:prstGeom prst="line">
              <a:avLst/>
            </a:prstGeom>
            <a:solidFill>
              <a:schemeClr val="accent1"/>
            </a:solidFill>
            <a:ln w="190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AC026D02-A04A-344C-AF4A-6E4E1FAA90BB}"/>
                </a:ext>
              </a:extLst>
            </p:cNvPr>
            <p:cNvSpPr txBox="1"/>
            <p:nvPr/>
          </p:nvSpPr>
          <p:spPr>
            <a:xfrm>
              <a:off x="2355677" y="5078670"/>
              <a:ext cx="1492716" cy="369332"/>
            </a:xfrm>
            <a:prstGeom prst="rect">
              <a:avLst/>
            </a:prstGeom>
            <a:noFill/>
          </p:spPr>
          <p:txBody>
            <a:bodyPr wrap="none" rtlCol="0">
              <a:spAutoFit/>
            </a:bodyPr>
            <a:lstStyle/>
            <a:p>
              <a:r>
                <a:rPr lang="en-GB" dirty="0">
                  <a:solidFill>
                    <a:srgbClr val="FFC000"/>
                  </a:solidFill>
                  <a:latin typeface="Helvetica" pitchFamily="2" charset="0"/>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B8D6D70-B23E-2A4F-85D3-26A5EDA7FD16}"/>
                    </a:ext>
                  </a:extLst>
                </p:cNvPr>
                <p:cNvSpPr/>
                <p:nvPr/>
              </p:nvSpPr>
              <p:spPr>
                <a:xfrm>
                  <a:off x="3331037" y="5268639"/>
                  <a:ext cx="134100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𝑟</m:t>
                            </m:r>
                          </m:e>
                          <m:sub>
                            <m:r>
                              <a:rPr lang="en-GB" i="1">
                                <a:solidFill>
                                  <a:srgbClr val="FFC000"/>
                                </a:solidFill>
                                <a:latin typeface="Cambria Math" panose="02040503050406030204" pitchFamily="18" charset="0"/>
                              </a:rPr>
                              <m:t>𝑖</m:t>
                            </m:r>
                          </m:sub>
                        </m:sSub>
                        <m:r>
                          <a:rPr lang="en-GB" i="1">
                            <a:solidFill>
                              <a:srgbClr val="FFC000"/>
                            </a:solidFill>
                            <a:latin typeface="Cambria Math"/>
                          </a:rPr>
                          <m:t>+</m:t>
                        </m:r>
                        <m:rad>
                          <m:radPr>
                            <m:degHide m:val="on"/>
                            <m:ctrlPr>
                              <a:rPr lang="en-GB" i="1">
                                <a:solidFill>
                                  <a:srgbClr val="FFC000"/>
                                </a:solidFill>
                                <a:latin typeface="Cambria Math" panose="02040503050406030204" pitchFamily="18" charset="0"/>
                              </a:rPr>
                            </m:ctrlPr>
                          </m:radPr>
                          <m:deg/>
                          <m:e>
                            <m:f>
                              <m:fPr>
                                <m:ctrlPr>
                                  <a:rPr lang="en-GB" i="1">
                                    <a:solidFill>
                                      <a:srgbClr val="FFC000"/>
                                    </a:solidFill>
                                    <a:latin typeface="Cambria Math" panose="02040503050406030204" pitchFamily="18" charset="0"/>
                                  </a:rPr>
                                </m:ctrlPr>
                              </m:fPr>
                              <m:num>
                                <m:r>
                                  <a:rPr lang="en-GB" i="1">
                                    <a:solidFill>
                                      <a:srgbClr val="FFC000"/>
                                    </a:solidFill>
                                    <a:latin typeface="Cambria Math"/>
                                  </a:rPr>
                                  <m:t>2</m:t>
                                </m:r>
                                <m:func>
                                  <m:funcPr>
                                    <m:ctrlPr>
                                      <a:rPr lang="en-GB" i="1">
                                        <a:solidFill>
                                          <a:srgbClr val="FFC000"/>
                                        </a:solidFill>
                                        <a:latin typeface="Cambria Math" panose="02040503050406030204" pitchFamily="18" charset="0"/>
                                      </a:rPr>
                                    </m:ctrlPr>
                                  </m:funcPr>
                                  <m:fName>
                                    <m:r>
                                      <m:rPr>
                                        <m:sty m:val="p"/>
                                      </m:rPr>
                                      <a:rPr lang="en-GB">
                                        <a:solidFill>
                                          <a:srgbClr val="FFC000"/>
                                        </a:solidFill>
                                        <a:latin typeface="Cambria Math"/>
                                      </a:rPr>
                                      <m:t>ln</m:t>
                                    </m:r>
                                  </m:fName>
                                  <m:e>
                                    <m:r>
                                      <a:rPr lang="en-GB" i="1">
                                        <a:solidFill>
                                          <a:srgbClr val="FFC000"/>
                                        </a:solidFill>
                                        <a:latin typeface="Cambria Math"/>
                                      </a:rPr>
                                      <m:t>𝑡</m:t>
                                    </m:r>
                                  </m:e>
                                </m:func>
                              </m:num>
                              <m:den>
                                <m:sSub>
                                  <m:sSubPr>
                                    <m:ctrlPr>
                                      <a:rPr lang="en-GB" i="1">
                                        <a:solidFill>
                                          <a:srgbClr val="FFC000"/>
                                        </a:solidFill>
                                        <a:latin typeface="Cambria Math" panose="02040503050406030204" pitchFamily="18" charset="0"/>
                                      </a:rPr>
                                    </m:ctrlPr>
                                  </m:sSubPr>
                                  <m:e>
                                    <m:r>
                                      <a:rPr lang="en-GB" i="1">
                                        <a:solidFill>
                                          <a:srgbClr val="FFC000"/>
                                        </a:solidFill>
                                        <a:latin typeface="Cambria Math"/>
                                      </a:rPr>
                                      <m:t>𝑡</m:t>
                                    </m:r>
                                  </m:e>
                                  <m:sub>
                                    <m:r>
                                      <a:rPr lang="en-GB" i="1">
                                        <a:solidFill>
                                          <a:srgbClr val="FFC000"/>
                                        </a:solidFill>
                                        <a:latin typeface="Cambria Math" panose="02040503050406030204" pitchFamily="18" charset="0"/>
                                      </a:rPr>
                                      <m:t>𝑖</m:t>
                                    </m:r>
                                  </m:sub>
                                </m:sSub>
                              </m:den>
                            </m:f>
                          </m:e>
                        </m:rad>
                      </m:oMath>
                    </m:oMathPara>
                  </a14:m>
                  <a:endParaRPr lang="en-GB" dirty="0">
                    <a:solidFill>
                      <a:srgbClr val="FFC000"/>
                    </a:solidFill>
                    <a:latin typeface="Helvetica" pitchFamily="2" charset="0"/>
                  </a:endParaRPr>
                </a:p>
              </p:txBody>
            </p:sp>
          </mc:Choice>
          <mc:Fallback xmlns="">
            <p:sp>
              <p:nvSpPr>
                <p:cNvPr id="14" name="Rectangle 13">
                  <a:extLst>
                    <a:ext uri="{FF2B5EF4-FFF2-40B4-BE49-F238E27FC236}">
                      <a16:creationId xmlns:a16="http://schemas.microsoft.com/office/drawing/2014/main" id="{9B8D6D70-B23E-2A4F-85D3-26A5EDA7FD16}"/>
                    </a:ext>
                  </a:extLst>
                </p:cNvPr>
                <p:cNvSpPr>
                  <a:spLocks noRot="1" noChangeAspect="1" noMove="1" noResize="1" noEditPoints="1" noAdjustHandles="1" noChangeArrowheads="1" noChangeShapeType="1" noTextEdit="1"/>
                </p:cNvSpPr>
                <p:nvPr/>
              </p:nvSpPr>
              <p:spPr>
                <a:xfrm>
                  <a:off x="3331037" y="5268639"/>
                  <a:ext cx="1341008" cy="910699"/>
                </a:xfrm>
                <a:prstGeom prst="rect">
                  <a:avLst/>
                </a:prstGeom>
                <a:blipFill>
                  <a:blip r:embed="rId4"/>
                  <a:stretch>
                    <a:fillRect/>
                  </a:stretch>
                </a:blipFill>
              </p:spPr>
              <p:txBody>
                <a:bodyPr/>
                <a:lstStyle/>
                <a:p>
                  <a:r>
                    <a:rPr lang="en-DE">
                      <a:noFill/>
                    </a:rPr>
                    <a:t> </a:t>
                  </a:r>
                </a:p>
              </p:txBody>
            </p:sp>
          </mc:Fallback>
        </mc:AlternateContent>
      </p:grpSp>
      <p:cxnSp>
        <p:nvCxnSpPr>
          <p:cNvPr id="16" name="Straight Connector 15">
            <a:extLst>
              <a:ext uri="{FF2B5EF4-FFF2-40B4-BE49-F238E27FC236}">
                <a16:creationId xmlns:a16="http://schemas.microsoft.com/office/drawing/2014/main" id="{146866FA-4DB7-1F45-9323-8E1EA19DAEF0}"/>
              </a:ext>
            </a:extLst>
          </p:cNvPr>
          <p:cNvCxnSpPr>
            <a:cxnSpLocks/>
          </p:cNvCxnSpPr>
          <p:nvPr/>
        </p:nvCxnSpPr>
        <p:spPr>
          <a:xfrm flipV="1">
            <a:off x="10299383" y="2023116"/>
            <a:ext cx="0" cy="41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BCC1E46B-75CE-B4B1-2F97-5C4223FE6B8B}"/>
              </a:ext>
            </a:extLst>
          </p:cNvPr>
          <p:cNvPicPr>
            <a:picLocks noChangeAspect="1"/>
          </p:cNvPicPr>
          <p:nvPr/>
        </p:nvPicPr>
        <p:blipFill>
          <a:blip r:embed="rId5"/>
          <a:stretch>
            <a:fillRect/>
          </a:stretch>
        </p:blipFill>
        <p:spPr>
          <a:xfrm>
            <a:off x="8997430" y="3553549"/>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2339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UCB: Performance</a:t>
            </a:r>
            <a:endParaRPr lang="en-US" dirty="0"/>
          </a:p>
        </p:txBody>
      </p:sp>
      <p:sp>
        <p:nvSpPr>
          <p:cNvPr id="5" name="Footer Placeholder 4">
            <a:extLst>
              <a:ext uri="{FF2B5EF4-FFF2-40B4-BE49-F238E27FC236}">
                <a16:creationId xmlns:a16="http://schemas.microsoft.com/office/drawing/2014/main" id="{935CAE82-E7F4-9FEF-51D2-182C8004483E}"/>
              </a:ext>
            </a:extLst>
          </p:cNvPr>
          <p:cNvSpPr>
            <a:spLocks noGrp="1"/>
          </p:cNvSpPr>
          <p:nvPr>
            <p:ph type="ftr" sz="quarter" idx="10"/>
          </p:nvPr>
        </p:nvSpPr>
        <p:spPr/>
        <p:txBody>
          <a:bodyPr/>
          <a:lstStyle/>
          <a:p>
            <a:r>
              <a:rPr lang="en-GB"/>
              <a:t>Marcel Gehrke</a:t>
            </a:r>
          </a:p>
        </p:txBody>
      </p:sp>
      <p:sp>
        <p:nvSpPr>
          <p:cNvPr id="7" name="Slide Number Placeholder 6">
            <a:extLst>
              <a:ext uri="{FF2B5EF4-FFF2-40B4-BE49-F238E27FC236}">
                <a16:creationId xmlns:a16="http://schemas.microsoft.com/office/drawing/2014/main" id="{F858D92A-0A3E-F7C6-DEBD-A124A08EA816}"/>
              </a:ext>
            </a:extLst>
          </p:cNvPr>
          <p:cNvSpPr>
            <a:spLocks noGrp="1"/>
          </p:cNvSpPr>
          <p:nvPr>
            <p:ph type="sldNum" sz="quarter" idx="11"/>
          </p:nvPr>
        </p:nvSpPr>
        <p:spPr/>
        <p:txBody>
          <a:bodyPr/>
          <a:lstStyle/>
          <a:p>
            <a:fld id="{67C9959E-8E6B-B04C-9955-EA096F41CA7A}" type="slidenum">
              <a:rPr lang="en-GB" smtClean="0"/>
              <a:t>91</a:t>
            </a:fld>
            <a:endParaRPr lang="en-GB"/>
          </a:p>
        </p:txBody>
      </p:sp>
      <p:sp>
        <p:nvSpPr>
          <p:cNvPr id="4" name="Date Placeholder 3">
            <a:extLst>
              <a:ext uri="{FF2B5EF4-FFF2-40B4-BE49-F238E27FC236}">
                <a16:creationId xmlns:a16="http://schemas.microsoft.com/office/drawing/2014/main" id="{EB13C35B-21D3-B316-DC38-4080FB65663E}"/>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lstStyle/>
              <a:p>
                <a:r>
                  <a:rPr lang="en-GB" dirty="0"/>
                  <a:t>Theorem: If each distribution of reward has support in </a:t>
                </a:r>
                <a14:m>
                  <m:oMath xmlns:m="http://schemas.openxmlformats.org/officeDocument/2006/math">
                    <m:r>
                      <a:rPr lang="en-GB" i="1" dirty="0" smtClean="0">
                        <a:latin typeface="Cambria Math" panose="02040503050406030204" pitchFamily="18" charset="0"/>
                      </a:rPr>
                      <m:t>[0,1]</m:t>
                    </m:r>
                  </m:oMath>
                </a14:m>
                <a:r>
                  <a:rPr lang="en-GB" dirty="0"/>
                  <a:t>, i.e., rewards are normalised, then the regret of the UCB algorithm is at most </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𝑂</m:t>
                      </m:r>
                      <m:d>
                        <m:dPr>
                          <m:ctrlPr>
                            <a:rPr lang="de-DE" b="0" i="1" smtClean="0">
                              <a:latin typeface="Cambria Math" panose="02040503050406030204" pitchFamily="18" charset="0"/>
                            </a:rPr>
                          </m:ctrlPr>
                        </m:dPr>
                        <m:e>
                          <m:nary>
                            <m:naryPr>
                              <m:chr m:val="∑"/>
                              <m:supHide m:val="on"/>
                              <m:ctrlPr>
                                <a:rPr lang="de-DE" b="0" i="1" smtClean="0">
                                  <a:latin typeface="Cambria Math" panose="02040503050406030204" pitchFamily="18" charset="0"/>
                                </a:rPr>
                              </m:ctrlPr>
                            </m:naryPr>
                            <m:sub>
                              <m:r>
                                <m:rPr>
                                  <m:brk m:alnAt="7"/>
                                </m:rPr>
                                <a:rPr lang="de-DE" b="0" i="1" smtClean="0">
                                  <a:latin typeface="Cambria Math" panose="02040503050406030204" pitchFamily="18" charset="0"/>
                                </a:rPr>
                                <m:t>𝑖</m:t>
                              </m:r>
                              <m:r>
                                <a:rPr lang="de-DE" b="0" i="1" smtClean="0">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brk m:alnAt="7"/>
                                    </m:rPr>
                                    <a:rPr lang="de-DE" b="0" i="1" smtClean="0">
                                      <a:latin typeface="Cambria Math" panose="02040503050406030204" pitchFamily="18" charset="0"/>
                                      <a:ea typeface="Cambria Math" panose="02040503050406030204" pitchFamily="18" charset="0"/>
                                    </a:rPr>
                                    <m:t>𝜇</m:t>
                                  </m:r>
                                </m:e>
                                <m:sub>
                                  <m:r>
                                    <m:rPr>
                                      <m:brk m:alnAt="7"/>
                                    </m:rPr>
                                    <a:rPr lang="de-DE" b="0" i="1" smtClean="0">
                                      <a:latin typeface="Cambria Math" panose="02040503050406030204" pitchFamily="18" charset="0"/>
                                      <a:ea typeface="Cambria Math" panose="02040503050406030204" pitchFamily="18" charset="0"/>
                                    </a:rPr>
                                    <m:t>𝑖</m:t>
                                  </m:r>
                                </m:sub>
                              </m:sSub>
                              <m:r>
                                <m:rPr>
                                  <m:brk m:alnAt="7"/>
                                </m:rPr>
                                <a:rPr lang="de-DE" i="1">
                                  <a:latin typeface="Cambria Math" panose="02040503050406030204" pitchFamily="18" charset="0"/>
                                  <a:ea typeface="Cambria Math" panose="02040503050406030204" pitchFamily="18" charset="0"/>
                                </a:rPr>
                                <m:t>&lt;</m:t>
                              </m:r>
                              <m:sSup>
                                <m:sSupPr>
                                  <m:ctrlPr>
                                    <a:rPr lang="de-DE" i="1" smtClean="0">
                                      <a:latin typeface="Cambria Math" panose="02040503050406030204" pitchFamily="18" charset="0"/>
                                      <a:ea typeface="Cambria Math" panose="02040503050406030204" pitchFamily="18" charset="0"/>
                                    </a:rPr>
                                  </m:ctrlPr>
                                </m:sSupPr>
                                <m:e>
                                  <m:r>
                                    <m:rPr>
                                      <m:brk m:alnAt="7"/>
                                    </m:rPr>
                                    <a:rPr lang="de-DE" i="1">
                                      <a:latin typeface="Cambria Math" panose="02040503050406030204" pitchFamily="18" charset="0"/>
                                      <a:ea typeface="Cambria Math" panose="02040503050406030204" pitchFamily="18" charset="0"/>
                                    </a:rPr>
                                    <m:t>𝜇</m:t>
                                  </m:r>
                                </m:e>
                                <m:sup>
                                  <m:r>
                                    <m:rPr>
                                      <m:brk m:alnAt="7"/>
                                    </m:rPr>
                                    <a:rPr lang="de-DE" b="0" i="1" smtClean="0">
                                      <a:latin typeface="Cambria Math" panose="02040503050406030204" pitchFamily="18" charset="0"/>
                                      <a:ea typeface="Cambria Math" panose="02040503050406030204" pitchFamily="18" charset="0"/>
                                    </a:rPr>
                                    <m:t>∗</m:t>
                                  </m:r>
                                </m:sup>
                              </m:sSup>
                            </m:sub>
                            <m:sup/>
                            <m:e>
                              <m:f>
                                <m:fPr>
                                  <m:ctrlPr>
                                    <a:rPr lang="de-DE" b="0" i="1" smtClean="0">
                                      <a:latin typeface="Cambria Math" panose="02040503050406030204" pitchFamily="18" charset="0"/>
                                    </a:rPr>
                                  </m:ctrlPr>
                                </m:fPr>
                                <m:num>
                                  <m:func>
                                    <m:funcPr>
                                      <m:ctrlPr>
                                        <a:rPr lang="de-DE" b="0" i="1" smtClean="0">
                                          <a:solidFill>
                                            <a:srgbClr val="FFC000"/>
                                          </a:solidFill>
                                          <a:latin typeface="Cambria Math" panose="02040503050406030204" pitchFamily="18" charset="0"/>
                                        </a:rPr>
                                      </m:ctrlPr>
                                    </m:funcPr>
                                    <m:fName>
                                      <m:r>
                                        <m:rPr>
                                          <m:sty m:val="p"/>
                                        </m:rPr>
                                        <a:rPr lang="de-DE" b="0" i="0" smtClean="0">
                                          <a:solidFill>
                                            <a:srgbClr val="FFC000"/>
                                          </a:solidFill>
                                          <a:latin typeface="Cambria Math" panose="02040503050406030204" pitchFamily="18" charset="0"/>
                                        </a:rPr>
                                        <m:t>ln</m:t>
                                      </m:r>
                                    </m:fName>
                                    <m:e>
                                      <m:r>
                                        <a:rPr lang="de-DE" b="0" i="1" smtClean="0">
                                          <a:solidFill>
                                            <a:srgbClr val="FFC000"/>
                                          </a:solidFill>
                                          <a:latin typeface="Cambria Math" panose="02040503050406030204" pitchFamily="18" charset="0"/>
                                        </a:rPr>
                                        <m:t>𝑇</m:t>
                                      </m:r>
                                    </m:e>
                                  </m:func>
                                </m:num>
                                <m:den>
                                  <m:sSub>
                                    <m:sSubPr>
                                      <m:ctrlPr>
                                        <a:rPr lang="de-DE" b="0" i="1" smtClean="0">
                                          <a:latin typeface="Cambria Math" panose="02040503050406030204" pitchFamily="18"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𝑖</m:t>
                                      </m:r>
                                    </m:sub>
                                  </m:sSub>
                                </m:den>
                              </m:f>
                            </m:e>
                          </m:nary>
                          <m:r>
                            <a:rPr lang="de-DE" b="0" i="1" smtClean="0">
                              <a:latin typeface="Cambria Math" panose="02040503050406030204" pitchFamily="18" charset="0"/>
                            </a:rPr>
                            <m:t>+</m:t>
                          </m:r>
                          <m:nary>
                            <m:naryPr>
                              <m:chr m:val="∑"/>
                              <m:supHide m:val="on"/>
                              <m:ctrlPr>
                                <a:rPr lang="de-DE" b="0" i="1" smtClean="0">
                                  <a:latin typeface="Cambria Math" panose="02040503050406030204" pitchFamily="18" charset="0"/>
                                </a:rPr>
                              </m:ctrlPr>
                            </m:naryPr>
                            <m:sub>
                              <m:r>
                                <m:rPr>
                                  <m:brk m:alnAt="7"/>
                                </m:rPr>
                                <a:rPr lang="de-DE" b="0" i="1" smtClean="0">
                                  <a:latin typeface="Cambria Math" panose="02040503050406030204" pitchFamily="18" charset="0"/>
                                </a:rPr>
                                <m:t>𝑗</m:t>
                              </m:r>
                              <m:r>
                                <a:rPr lang="de-DE" b="0" i="1" smtClean="0">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m:t>
                              </m:r>
                            </m:sub>
                            <m:sup/>
                            <m:e>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𝑗</m:t>
                                  </m:r>
                                </m:sub>
                              </m:sSub>
                            </m:e>
                          </m:nary>
                        </m:e>
                      </m:d>
                    </m:oMath>
                  </m:oMathPara>
                </a14:m>
                <a:endParaRPr lang="en-GB" dirty="0"/>
              </a:p>
              <a:p>
                <a:pPr lvl="1"/>
                <a14:m>
                  <m:oMath xmlns:m="http://schemas.openxmlformats.org/officeDocument/2006/math">
                    <m:sSup>
                      <m:sSupPr>
                        <m:ctrlPr>
                          <a:rPr lang="de-DE" i="1" dirty="0" smtClean="0">
                            <a:solidFill>
                              <a:schemeClr val="tx1"/>
                            </a:solidFill>
                            <a:latin typeface="Cambria Math" panose="02040503050406030204" pitchFamily="18" charset="0"/>
                            <a:ea typeface="Cambria Math" panose="02040503050406030204" pitchFamily="18" charset="0"/>
                          </a:rPr>
                        </m:ctrlPr>
                      </m:sSupPr>
                      <m:e>
                        <m:r>
                          <a:rPr lang="de-DE" i="1" dirty="0" smtClean="0">
                            <a:solidFill>
                              <a:schemeClr val="tx1"/>
                            </a:solidFill>
                            <a:latin typeface="Cambria Math" panose="02040503050406030204" pitchFamily="18" charset="0"/>
                            <a:ea typeface="Cambria Math" panose="02040503050406030204" pitchFamily="18" charset="0"/>
                          </a:rPr>
                          <m:t>𝜇</m:t>
                        </m:r>
                      </m:e>
                      <m:sup>
                        <m:r>
                          <a:rPr lang="de-DE" b="0" i="1" dirty="0" smtClean="0">
                            <a:solidFill>
                              <a:schemeClr val="tx1"/>
                            </a:solidFill>
                            <a:latin typeface="Cambria Math" panose="02040503050406030204" pitchFamily="18" charset="0"/>
                            <a:ea typeface="Cambria Math" panose="02040503050406030204" pitchFamily="18" charset="0"/>
                          </a:rPr>
                          <m:t>∗</m:t>
                        </m:r>
                      </m:sup>
                    </m:sSup>
                    <m:r>
                      <a:rPr lang="de-DE" b="0" i="1" dirty="0" smtClean="0">
                        <a:solidFill>
                          <a:schemeClr val="tx1"/>
                        </a:solidFill>
                        <a:latin typeface="Cambria Math" panose="02040503050406030204" pitchFamily="18" charset="0"/>
                        <a:ea typeface="Cambria Math" panose="02040503050406030204" pitchFamily="18" charset="0"/>
                      </a:rPr>
                      <m:t>=</m:t>
                    </m:r>
                    <m:limLow>
                      <m:limLowPr>
                        <m:ctrlPr>
                          <a:rPr lang="de-DE" i="1" dirty="0">
                            <a:solidFill>
                              <a:schemeClr val="tx1"/>
                            </a:solidFill>
                            <a:latin typeface="Cambria Math" panose="02040503050406030204" pitchFamily="18" charset="0"/>
                          </a:rPr>
                        </m:ctrlPr>
                      </m:limLowPr>
                      <m:e>
                        <m:r>
                          <m:rPr>
                            <m:sty m:val="p"/>
                          </m:rPr>
                          <a:rPr lang="de-DE" dirty="0">
                            <a:solidFill>
                              <a:schemeClr val="tx1"/>
                            </a:solidFill>
                            <a:latin typeface="Cambria Math" panose="02040503050406030204" pitchFamily="18" charset="0"/>
                          </a:rPr>
                          <m:t>max</m:t>
                        </m:r>
                      </m:e>
                      <m:lim>
                        <m:r>
                          <m:rPr>
                            <m:sty m:val="p"/>
                          </m:rPr>
                          <a:rPr lang="de-DE" dirty="0">
                            <a:solidFill>
                              <a:schemeClr val="tx1"/>
                            </a:solidFill>
                            <a:latin typeface="Cambria Math" panose="02040503050406030204" pitchFamily="18" charset="0"/>
                          </a:rPr>
                          <m:t>i</m:t>
                        </m:r>
                      </m:lim>
                    </m:limLow>
                    <m:r>
                      <a:rPr lang="de-DE" dirty="0">
                        <a:solidFill>
                          <a:schemeClr val="tx1"/>
                        </a:solidFill>
                        <a:latin typeface="Cambria Math" panose="02040503050406030204" pitchFamily="18" charset="0"/>
                      </a:rPr>
                      <m:t> </m:t>
                    </m:r>
                    <m:sSub>
                      <m:sSubPr>
                        <m:ctrlPr>
                          <a:rPr lang="de-DE"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ea typeface="Cambria Math" panose="02040503050406030204" pitchFamily="18" charset="0"/>
                          </a:rPr>
                          <m:t>𝜇</m:t>
                        </m:r>
                      </m:e>
                      <m:sub>
                        <m:r>
                          <a:rPr lang="de-DE" i="1" dirty="0">
                            <a:solidFill>
                              <a:schemeClr val="tx1"/>
                            </a:solidFill>
                            <a:latin typeface="Cambria Math" panose="02040503050406030204" pitchFamily="18" charset="0"/>
                          </a:rPr>
                          <m:t>𝑖</m:t>
                        </m:r>
                      </m:sub>
                    </m:sSub>
                  </m:oMath>
                </a14:m>
                <a:endParaRPr lang="de-DE" dirty="0">
                  <a:solidFill>
                    <a:schemeClr val="tx1"/>
                  </a:solidFill>
                </a:endParaRPr>
              </a:p>
              <a:p>
                <a:pPr lvl="1"/>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𝜇</m:t>
                        </m:r>
                      </m:e>
                      <m:sup>
                        <m:r>
                          <a:rPr lang="de-DE" i="1" dirty="0">
                            <a:latin typeface="Cambria Math" panose="02040503050406030204" pitchFamily="18" charset="0"/>
                            <a:ea typeface="Cambria Math" panose="02040503050406030204" pitchFamily="18" charset="0"/>
                          </a:rPr>
                          <m:t>∗</m:t>
                        </m:r>
                      </m:sup>
                    </m:sSup>
                    <m:r>
                      <a:rPr lang="de-DE" b="0"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endParaRPr lang="en-GB" dirty="0">
                  <a:solidFill>
                    <a:schemeClr val="tx1"/>
                  </a:solidFill>
                </a:endParaRPr>
              </a:p>
              <a:p>
                <a:pPr lvl="2"/>
                <a:r>
                  <a:rPr lang="en-GB" dirty="0"/>
                  <a:t>Expected loss of choosing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de-DE" b="0" i="1" dirty="0" smtClean="0">
                            <a:latin typeface="Cambria Math" panose="02040503050406030204" pitchFamily="18" charset="0"/>
                          </a:rPr>
                          <m:t>𝑖</m:t>
                        </m:r>
                      </m:sub>
                    </m:sSub>
                  </m:oMath>
                </a14:m>
                <a:r>
                  <a:rPr lang="en-GB" dirty="0"/>
                  <a:t> once</a:t>
                </a:r>
              </a:p>
              <a:p>
                <a:pPr lvl="1"/>
                <a:r>
                  <a:rPr lang="en-GB" dirty="0"/>
                  <a:t>[without proof]</a:t>
                </a:r>
              </a:p>
              <a:p>
                <a:pPr lvl="1"/>
                <a:endParaRPr lang="en-GB" dirty="0"/>
              </a:p>
              <a:p>
                <a:r>
                  <a:rPr lang="en-GB" dirty="0">
                    <a:solidFill>
                      <a:schemeClr val="tx1"/>
                    </a:solidFill>
                  </a:rPr>
                  <a:t>Loss grows very slowly with </a:t>
                </a:r>
                <a14:m>
                  <m:oMath xmlns:m="http://schemas.openxmlformats.org/officeDocument/2006/math">
                    <m:r>
                      <a:rPr lang="en-GB" i="1" dirty="0" smtClean="0">
                        <a:solidFill>
                          <a:srgbClr val="FFC000"/>
                        </a:solidFill>
                        <a:latin typeface="Cambria Math" panose="02040503050406030204" pitchFamily="18" charset="0"/>
                      </a:rPr>
                      <m:t>𝑇</m:t>
                    </m:r>
                  </m:oMath>
                </a14:m>
                <a:endParaRPr lang="en-GB"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2"/>
                <a:stretch>
                  <a:fillRect l="-1371" t="-12431" b="-1934"/>
                </a:stretch>
              </a:blipFill>
            </p:spPr>
            <p:txBody>
              <a:bodyPr/>
              <a:lstStyle/>
              <a:p>
                <a:r>
                  <a:rPr lang="en-DE">
                    <a:noFill/>
                  </a:rPr>
                  <a:t> </a:t>
                </a:r>
              </a:p>
            </p:txBody>
          </p:sp>
        </mc:Fallback>
      </mc:AlternateContent>
      <p:pic>
        <p:nvPicPr>
          <p:cNvPr id="9" name="Picture 8">
            <a:extLst>
              <a:ext uri="{FF2B5EF4-FFF2-40B4-BE49-F238E27FC236}">
                <a16:creationId xmlns:a16="http://schemas.microsoft.com/office/drawing/2014/main" id="{333C7645-840C-1F10-90D8-AA542A7A53A1}"/>
              </a:ext>
            </a:extLst>
          </p:cNvPr>
          <p:cNvPicPr>
            <a:picLocks noChangeAspect="1"/>
          </p:cNvPicPr>
          <p:nvPr/>
        </p:nvPicPr>
        <p:blipFill>
          <a:blip r:embed="rId3"/>
          <a:stretch>
            <a:fillRect/>
          </a:stretch>
        </p:blipFill>
        <p:spPr>
          <a:xfrm>
            <a:off x="8997430" y="3553549"/>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47650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UCB: Performance</a:t>
            </a:r>
            <a:endParaRPr lang="en-US" dirty="0"/>
          </a:p>
        </p:txBody>
      </p:sp>
      <p:sp>
        <p:nvSpPr>
          <p:cNvPr id="5" name="Footer Placeholder 4">
            <a:extLst>
              <a:ext uri="{FF2B5EF4-FFF2-40B4-BE49-F238E27FC236}">
                <a16:creationId xmlns:a16="http://schemas.microsoft.com/office/drawing/2014/main" id="{97239F21-C5AD-1FDE-433D-FDED12E69253}"/>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F9D6E977-CA4B-C1E2-B874-E11EAA75215B}"/>
              </a:ext>
            </a:extLst>
          </p:cNvPr>
          <p:cNvSpPr>
            <a:spLocks noGrp="1"/>
          </p:cNvSpPr>
          <p:nvPr>
            <p:ph type="sldNum" sz="quarter" idx="11"/>
          </p:nvPr>
        </p:nvSpPr>
        <p:spPr/>
        <p:txBody>
          <a:bodyPr/>
          <a:lstStyle/>
          <a:p>
            <a:fld id="{67C9959E-8E6B-B04C-9955-EA096F41CA7A}" type="slidenum">
              <a:rPr lang="en-GB" smtClean="0"/>
              <a:t>92</a:t>
            </a:fld>
            <a:endParaRPr lang="en-GB"/>
          </a:p>
        </p:txBody>
      </p:sp>
      <p:sp>
        <p:nvSpPr>
          <p:cNvPr id="4" name="Date Placeholder 3">
            <a:extLst>
              <a:ext uri="{FF2B5EF4-FFF2-40B4-BE49-F238E27FC236}">
                <a16:creationId xmlns:a16="http://schemas.microsoft.com/office/drawing/2014/main" id="{E9F9D369-4528-156E-E48E-D1F6FB609004}"/>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p:txBody>
              <a:bodyPr>
                <a:normAutofit/>
              </a:bodyPr>
              <a:lstStyle/>
              <a:p>
                <a:r>
                  <a:rPr lang="en-GB" sz="2000" dirty="0"/>
                  <a:t>Uses principle of </a:t>
                </a:r>
                <a:r>
                  <a:rPr lang="en-GB" sz="2000" dirty="0">
                    <a:solidFill>
                      <a:schemeClr val="accent1"/>
                    </a:solidFill>
                  </a:rPr>
                  <a:t>optimism in face of uncertainty</a:t>
                </a:r>
              </a:p>
              <a:p>
                <a:pPr lvl="1"/>
                <a:r>
                  <a:rPr lang="en-HK" sz="2000" dirty="0"/>
                  <a:t>Agent does not have a good estimate </a:t>
                </a:r>
                <a14:m>
                  <m:oMath xmlns:m="http://schemas.openxmlformats.org/officeDocument/2006/math">
                    <m:sSub>
                      <m:sSubPr>
                        <m:ctrlPr>
                          <a:rPr lang="en-US" sz="2000" i="1">
                            <a:latin typeface="Cambria Math" panose="02040503050406030204" pitchFamily="18" charset="0"/>
                          </a:rPr>
                        </m:ctrlPr>
                      </m:sSubPr>
                      <m:e>
                        <m:acc>
                          <m:accPr>
                            <m:chr m:val="̂"/>
                            <m:ctrlPr>
                              <a:rPr lang="en-US" sz="2000" i="1" dirty="0">
                                <a:latin typeface="Cambria Math" panose="02040503050406030204" pitchFamily="18" charset="0"/>
                              </a:rPr>
                            </m:ctrlPr>
                          </m:accPr>
                          <m:e>
                            <m:r>
                              <a:rPr lang="en-US" sz="2000" i="1" dirty="0">
                                <a:latin typeface="Cambria Math"/>
                              </a:rPr>
                              <m:t>𝜇</m:t>
                            </m:r>
                          </m:e>
                        </m:acc>
                      </m:e>
                      <m:sub>
                        <m:r>
                          <a:rPr lang="en-US" sz="2000" i="1">
                            <a:latin typeface="Cambria Math"/>
                          </a:rPr>
                          <m:t>𝑖</m:t>
                        </m:r>
                      </m:sub>
                    </m:sSub>
                  </m:oMath>
                </a14:m>
                <a:r>
                  <a:rPr lang="en-HK" sz="2000" dirty="0"/>
                  <a:t> of </a:t>
                </a:r>
                <a14:m>
                  <m:oMath xmlns:m="http://schemas.openxmlformats.org/officeDocument/2006/math">
                    <m:sSub>
                      <m:sSubPr>
                        <m:ctrlPr>
                          <a:rPr lang="en-US" sz="2000" i="1">
                            <a:latin typeface="Cambria Math" panose="02040503050406030204" pitchFamily="18" charset="0"/>
                          </a:rPr>
                        </m:ctrlPr>
                      </m:sSubPr>
                      <m:e>
                        <m:r>
                          <a:rPr lang="en-US" sz="2000" i="1">
                            <a:latin typeface="Cambria Math"/>
                          </a:rPr>
                          <m:t>𝜇</m:t>
                        </m:r>
                      </m:e>
                      <m:sub>
                        <m:r>
                          <a:rPr lang="en-US" sz="2000" i="1">
                            <a:latin typeface="Cambria Math"/>
                          </a:rPr>
                          <m:t>𝑖</m:t>
                        </m:r>
                      </m:sub>
                    </m:sSub>
                  </m:oMath>
                </a14:m>
                <a:r>
                  <a:rPr lang="en-HK" sz="2000" dirty="0"/>
                  <a:t> before trying it many times</a:t>
                </a:r>
              </a:p>
              <a:p>
                <a:pPr lvl="2"/>
                <a:r>
                  <a:rPr lang="en-HK" sz="2000" dirty="0"/>
                  <a:t>Thus give a big confidence </a:t>
                </a:r>
                <a:br>
                  <a:rPr lang="en-HK" sz="2000" dirty="0"/>
                </a:br>
                <a:r>
                  <a:rPr lang="en-HK" sz="2000" dirty="0"/>
                  <a:t>interval </a:t>
                </a:r>
                <a14:m>
                  <m:oMath xmlns:m="http://schemas.openxmlformats.org/officeDocument/2006/math">
                    <m:r>
                      <a:rPr lang="en-HK" sz="2000" i="1" dirty="0">
                        <a:latin typeface="Cambria Math"/>
                      </a:rPr>
                      <m:t>[</m:t>
                    </m:r>
                    <m:r>
                      <a:rPr lang="en-US" sz="2000" i="1" dirty="0">
                        <a:latin typeface="Cambria Math"/>
                      </a:rPr>
                      <m:t>−</m:t>
                    </m:r>
                    <m:sSub>
                      <m:sSubPr>
                        <m:ctrlPr>
                          <a:rPr lang="en-US" sz="2000" i="1" dirty="0">
                            <a:latin typeface="Cambria Math" panose="02040503050406030204" pitchFamily="18" charset="0"/>
                          </a:rPr>
                        </m:ctrlPr>
                      </m:sSubPr>
                      <m:e>
                        <m:r>
                          <a:rPr lang="en-US" sz="2000" i="1" dirty="0">
                            <a:latin typeface="Cambria Math"/>
                          </a:rPr>
                          <m:t>𝑐</m:t>
                        </m:r>
                      </m:e>
                      <m:sub>
                        <m:r>
                          <a:rPr lang="en-US" sz="2000" i="1" dirty="0">
                            <a:latin typeface="Cambria Math"/>
                          </a:rPr>
                          <m:t>𝑖</m:t>
                        </m:r>
                      </m:sub>
                    </m:sSub>
                    <m:r>
                      <a:rPr lang="en-US" sz="2000" i="1" dirty="0">
                        <a:latin typeface="Cambria Math"/>
                      </a:rPr>
                      <m:t>,</m:t>
                    </m:r>
                    <m:sSub>
                      <m:sSubPr>
                        <m:ctrlPr>
                          <a:rPr lang="en-US" sz="2000" i="1" dirty="0">
                            <a:latin typeface="Cambria Math" panose="02040503050406030204" pitchFamily="18" charset="0"/>
                          </a:rPr>
                        </m:ctrlPr>
                      </m:sSubPr>
                      <m:e>
                        <m:r>
                          <a:rPr lang="en-US" sz="2000" i="1" dirty="0">
                            <a:latin typeface="Cambria Math"/>
                          </a:rPr>
                          <m:t>𝑐</m:t>
                        </m:r>
                      </m:e>
                      <m:sub>
                        <m:r>
                          <a:rPr lang="en-US" sz="2000" i="1" dirty="0">
                            <a:latin typeface="Cambria Math"/>
                          </a:rPr>
                          <m:t>𝑖</m:t>
                        </m:r>
                      </m:sub>
                    </m:sSub>
                    <m:r>
                      <a:rPr lang="en-HK" sz="2000" i="1" dirty="0">
                        <a:latin typeface="Cambria Math"/>
                      </a:rPr>
                      <m:t>]</m:t>
                    </m:r>
                  </m:oMath>
                </a14:m>
                <a:r>
                  <a:rPr lang="en-HK" sz="2000" dirty="0"/>
                  <a:t> for such </a:t>
                </a:r>
                <a14:m>
                  <m:oMath xmlns:m="http://schemas.openxmlformats.org/officeDocument/2006/math">
                    <m:r>
                      <a:rPr lang="en-US" sz="2000" i="1">
                        <a:latin typeface="Cambria Math"/>
                      </a:rPr>
                      <m:t>𝑖</m:t>
                    </m:r>
                  </m:oMath>
                </a14:m>
                <a:endParaRPr lang="en-HK" sz="2000" dirty="0"/>
              </a:p>
              <a:p>
                <a:pPr lvl="3"/>
                <a14:m>
                  <m:oMath xmlns:m="http://schemas.openxmlformats.org/officeDocument/2006/math">
                    <m:sSub>
                      <m:sSubPr>
                        <m:ctrlPr>
                          <a:rPr lang="de-DE" sz="1800" b="0" i="1" dirty="0" smtClean="0">
                            <a:solidFill>
                              <a:srgbClr val="FFC000"/>
                            </a:solidFill>
                            <a:latin typeface="Cambria Math" panose="02040503050406030204" pitchFamily="18" charset="0"/>
                          </a:rPr>
                        </m:ctrlPr>
                      </m:sSubPr>
                      <m:e>
                        <m:r>
                          <a:rPr lang="de-DE" sz="1800" b="0" i="1" dirty="0" smtClean="0">
                            <a:solidFill>
                              <a:srgbClr val="FFC000"/>
                            </a:solidFill>
                            <a:latin typeface="Cambria Math" panose="02040503050406030204" pitchFamily="18" charset="0"/>
                          </a:rPr>
                          <m:t>𝑐</m:t>
                        </m:r>
                      </m:e>
                      <m:sub>
                        <m:r>
                          <a:rPr lang="de-DE" sz="1800" b="0" i="1" dirty="0" smtClean="0">
                            <a:solidFill>
                              <a:srgbClr val="FFC000"/>
                            </a:solidFill>
                            <a:latin typeface="Cambria Math" panose="02040503050406030204" pitchFamily="18" charset="0"/>
                          </a:rPr>
                          <m:t>𝑖</m:t>
                        </m:r>
                      </m:sub>
                    </m:sSub>
                    <m:r>
                      <a:rPr lang="de-DE" sz="1800" b="0" i="1" dirty="0" smtClean="0">
                        <a:solidFill>
                          <a:srgbClr val="FFC000"/>
                        </a:solidFill>
                        <a:latin typeface="Cambria Math" panose="02040503050406030204" pitchFamily="18" charset="0"/>
                      </a:rPr>
                      <m:t>=</m:t>
                    </m:r>
                    <m:rad>
                      <m:radPr>
                        <m:degHide m:val="on"/>
                        <m:ctrlPr>
                          <a:rPr lang="en-US" sz="1800" i="1" dirty="0">
                            <a:solidFill>
                              <a:srgbClr val="FFC000"/>
                            </a:solidFill>
                            <a:latin typeface="Cambria Math" panose="02040503050406030204" pitchFamily="18" charset="0"/>
                          </a:rPr>
                        </m:ctrlPr>
                      </m:radPr>
                      <m:deg/>
                      <m:e>
                        <m:f>
                          <m:fPr>
                            <m:ctrlPr>
                              <a:rPr lang="en-US" sz="1800" i="1" dirty="0">
                                <a:solidFill>
                                  <a:srgbClr val="FFC000"/>
                                </a:solidFill>
                                <a:latin typeface="Cambria Math" panose="02040503050406030204" pitchFamily="18" charset="0"/>
                              </a:rPr>
                            </m:ctrlPr>
                          </m:fPr>
                          <m:num>
                            <m:r>
                              <a:rPr lang="en-US" sz="1800" i="1" dirty="0">
                                <a:solidFill>
                                  <a:srgbClr val="FFC000"/>
                                </a:solidFill>
                                <a:latin typeface="Cambria Math"/>
                              </a:rPr>
                              <m:t>2</m:t>
                            </m:r>
                            <m:func>
                              <m:funcPr>
                                <m:ctrlPr>
                                  <a:rPr lang="en-US" sz="1800" i="1" dirty="0">
                                    <a:solidFill>
                                      <a:srgbClr val="FFC000"/>
                                    </a:solidFill>
                                    <a:latin typeface="Cambria Math" panose="02040503050406030204" pitchFamily="18" charset="0"/>
                                  </a:rPr>
                                </m:ctrlPr>
                              </m:funcPr>
                              <m:fName>
                                <m:r>
                                  <m:rPr>
                                    <m:sty m:val="p"/>
                                  </m:rPr>
                                  <a:rPr lang="en-US" sz="1800" dirty="0">
                                    <a:solidFill>
                                      <a:srgbClr val="FFC000"/>
                                    </a:solidFill>
                                    <a:latin typeface="Cambria Math"/>
                                  </a:rPr>
                                  <m:t>ln</m:t>
                                </m:r>
                              </m:fName>
                              <m:e>
                                <m:r>
                                  <a:rPr lang="en-US" sz="1800" i="1" dirty="0">
                                    <a:solidFill>
                                      <a:srgbClr val="FFC000"/>
                                    </a:solidFill>
                                    <a:latin typeface="Cambria Math"/>
                                  </a:rPr>
                                  <m:t>𝑡</m:t>
                                </m:r>
                              </m:e>
                            </m:func>
                          </m:num>
                          <m:den>
                            <m:sSub>
                              <m:sSubPr>
                                <m:ctrlPr>
                                  <a:rPr lang="en-US" sz="1800" i="1" dirty="0">
                                    <a:solidFill>
                                      <a:srgbClr val="FFC000"/>
                                    </a:solidFill>
                                    <a:latin typeface="Cambria Math" panose="02040503050406030204" pitchFamily="18" charset="0"/>
                                  </a:rPr>
                                </m:ctrlPr>
                              </m:sSubPr>
                              <m:e>
                                <m:r>
                                  <a:rPr lang="en-US" sz="1800" i="1" dirty="0">
                                    <a:solidFill>
                                      <a:srgbClr val="FFC000"/>
                                    </a:solidFill>
                                    <a:latin typeface="Cambria Math"/>
                                  </a:rPr>
                                  <m:t>𝑡</m:t>
                                </m:r>
                              </m:e>
                              <m:sub>
                                <m:r>
                                  <a:rPr lang="de-DE" sz="1800" i="1" dirty="0">
                                    <a:solidFill>
                                      <a:srgbClr val="FFC000"/>
                                    </a:solidFill>
                                    <a:latin typeface="Cambria Math" panose="02040503050406030204" pitchFamily="18" charset="0"/>
                                  </a:rPr>
                                  <m:t>𝑖</m:t>
                                </m:r>
                              </m:sub>
                            </m:sSub>
                          </m:den>
                        </m:f>
                      </m:e>
                    </m:rad>
                  </m:oMath>
                </a14:m>
                <a:endParaRPr lang="en-HK" sz="1800" dirty="0"/>
              </a:p>
              <a:p>
                <a:pPr lvl="2"/>
                <a:r>
                  <a:rPr lang="en-HK" sz="2000" dirty="0"/>
                  <a:t>And select an </a:t>
                </a:r>
                <a14:m>
                  <m:oMath xmlns:m="http://schemas.openxmlformats.org/officeDocument/2006/math">
                    <m:r>
                      <a:rPr lang="en-US" sz="2000" i="1">
                        <a:latin typeface="Cambria Math"/>
                      </a:rPr>
                      <m:t>𝑖</m:t>
                    </m:r>
                  </m:oMath>
                </a14:m>
                <a:r>
                  <a:rPr lang="en-HK" sz="2000" dirty="0"/>
                  <a:t> with maximum </a:t>
                </a:r>
                <a14:m>
                  <m:oMath xmlns:m="http://schemas.openxmlformats.org/officeDocument/2006/math">
                    <m:sSub>
                      <m:sSubPr>
                        <m:ctrlPr>
                          <a:rPr lang="en-US" sz="2000" i="1" smtClean="0">
                            <a:solidFill>
                              <a:srgbClr val="FFC000"/>
                            </a:solidFill>
                            <a:latin typeface="Cambria Math" panose="02040503050406030204" pitchFamily="18" charset="0"/>
                          </a:rPr>
                        </m:ctrlPr>
                      </m:sSubPr>
                      <m:e>
                        <m:r>
                          <a:rPr lang="en-US" sz="2000" i="1">
                            <a:solidFill>
                              <a:srgbClr val="FFC000"/>
                            </a:solidFill>
                            <a:latin typeface="Cambria Math"/>
                          </a:rPr>
                          <m:t>𝜇</m:t>
                        </m:r>
                      </m:e>
                      <m:sub>
                        <m:r>
                          <a:rPr lang="en-US" sz="2000" i="1">
                            <a:solidFill>
                              <a:srgbClr val="FFC000"/>
                            </a:solidFill>
                            <a:latin typeface="Cambria Math"/>
                          </a:rPr>
                          <m:t>𝑖</m:t>
                        </m:r>
                      </m:sub>
                    </m:sSub>
                    <m:r>
                      <a:rPr lang="en-US" sz="2000" i="1">
                        <a:solidFill>
                          <a:srgbClr val="FFC000"/>
                        </a:solidFill>
                        <a:latin typeface="Cambria Math"/>
                      </a:rPr>
                      <m:t>+</m:t>
                    </m:r>
                    <m:sSub>
                      <m:sSubPr>
                        <m:ctrlPr>
                          <a:rPr lang="en-US" sz="2000" i="1">
                            <a:solidFill>
                              <a:srgbClr val="FFC000"/>
                            </a:solidFill>
                            <a:latin typeface="Cambria Math" panose="02040503050406030204" pitchFamily="18" charset="0"/>
                          </a:rPr>
                        </m:ctrlPr>
                      </m:sSubPr>
                      <m:e>
                        <m:r>
                          <a:rPr lang="en-US" sz="2000" i="1">
                            <a:solidFill>
                              <a:srgbClr val="FFC000"/>
                            </a:solidFill>
                            <a:latin typeface="Cambria Math"/>
                          </a:rPr>
                          <m:t>𝑐</m:t>
                        </m:r>
                      </m:e>
                      <m:sub>
                        <m:r>
                          <a:rPr lang="en-US" sz="2000" i="1">
                            <a:solidFill>
                              <a:srgbClr val="FFC000"/>
                            </a:solidFill>
                            <a:latin typeface="Cambria Math"/>
                          </a:rPr>
                          <m:t>𝑖</m:t>
                        </m:r>
                      </m:sub>
                    </m:sSub>
                  </m:oMath>
                </a14:m>
                <a:endParaRPr lang="de-DE" sz="2000" dirty="0">
                  <a:solidFill>
                    <a:srgbClr val="C00000"/>
                  </a:solidFill>
                </a:endParaRPr>
              </a:p>
              <a:p>
                <a:pPr lvl="1"/>
                <a:endParaRPr lang="en-US" sz="2000" dirty="0"/>
              </a:p>
              <a:p>
                <a:pPr lvl="1"/>
                <a:r>
                  <a:rPr lang="en-US" sz="2000" dirty="0"/>
                  <a:t>If an action has not been tried many times, then the big confidence </a:t>
                </a:r>
                <a:br>
                  <a:rPr lang="en-US" sz="2000" dirty="0"/>
                </a:br>
                <a:r>
                  <a:rPr lang="en-US" sz="2000" dirty="0"/>
                  <a:t>interval makes it still possible to be tried</a:t>
                </a:r>
              </a:p>
              <a:p>
                <a:pPr lvl="1"/>
                <a:r>
                  <a:rPr lang="en-US" sz="2000" dirty="0"/>
                  <a:t>I.e., in face of uncertainty (of </a:t>
                </a:r>
                <a14:m>
                  <m:oMath xmlns:m="http://schemas.openxmlformats.org/officeDocument/2006/math">
                    <m:sSub>
                      <m:sSubPr>
                        <m:ctrlPr>
                          <a:rPr lang="en-US" sz="2000" i="1">
                            <a:latin typeface="Cambria Math" panose="02040503050406030204" pitchFamily="18" charset="0"/>
                          </a:rPr>
                        </m:ctrlPr>
                      </m:sSubPr>
                      <m:e>
                        <m:r>
                          <a:rPr lang="en-US" sz="2000" i="1">
                            <a:latin typeface="Cambria Math"/>
                          </a:rPr>
                          <m:t>𝜇</m:t>
                        </m:r>
                      </m:e>
                      <m:sub>
                        <m:r>
                          <a:rPr lang="en-US" sz="2000" i="1">
                            <a:latin typeface="Cambria Math"/>
                          </a:rPr>
                          <m:t>𝑖</m:t>
                        </m:r>
                      </m:sub>
                    </m:sSub>
                  </m:oMath>
                </a14:m>
                <a:r>
                  <a:rPr lang="en-US" sz="2000" dirty="0"/>
                  <a:t>), the agent acts optimistically by </a:t>
                </a:r>
                <a:br>
                  <a:rPr lang="en-US" sz="2000" dirty="0"/>
                </a:br>
                <a:r>
                  <a:rPr lang="en-US" sz="2000" dirty="0"/>
                  <a:t>giving chances to those that have not been tried enough</a:t>
                </a:r>
              </a:p>
              <a:p>
                <a:pPr lvl="1"/>
                <a:endParaRPr lang="en-HK" sz="2000" dirty="0"/>
              </a:p>
              <a:p>
                <a:endParaRPr lang="en-GB" sz="2000"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blipFill>
                <a:blip r:embed="rId3"/>
                <a:stretch>
                  <a:fillRect l="-1143" t="-829"/>
                </a:stretch>
              </a:blipFill>
            </p:spPr>
            <p:txBody>
              <a:bodyPr/>
              <a:lstStyle/>
              <a:p>
                <a:r>
                  <a:rPr lang="en-DE">
                    <a:noFill/>
                  </a:rPr>
                  <a:t> </a:t>
                </a:r>
              </a:p>
            </p:txBody>
          </p:sp>
        </mc:Fallback>
      </mc:AlternateContent>
      <p:cxnSp>
        <p:nvCxnSpPr>
          <p:cNvPr id="9" name="Straight Connector 8">
            <a:extLst>
              <a:ext uri="{FF2B5EF4-FFF2-40B4-BE49-F238E27FC236}">
                <a16:creationId xmlns:a16="http://schemas.microsoft.com/office/drawing/2014/main" id="{B355C72C-BC00-D44D-9CC3-524691371996}"/>
              </a:ext>
            </a:extLst>
          </p:cNvPr>
          <p:cNvCxnSpPr>
            <a:cxnSpLocks/>
          </p:cNvCxnSpPr>
          <p:nvPr/>
        </p:nvCxnSpPr>
        <p:spPr bwMode="auto">
          <a:xfrm>
            <a:off x="5521348" y="2632602"/>
            <a:ext cx="3674766" cy="1"/>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2954776-E53B-A14A-A50E-8A56540E0E89}"/>
                  </a:ext>
                </a:extLst>
              </p:cNvPr>
              <p:cNvSpPr/>
              <p:nvPr/>
            </p:nvSpPr>
            <p:spPr>
              <a:xfrm>
                <a:off x="7153750" y="2750582"/>
                <a:ext cx="40703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chemeClr val="accent1"/>
                              </a:solidFill>
                              <a:latin typeface="Cambria Math" panose="02040503050406030204" pitchFamily="18" charset="0"/>
                            </a:rPr>
                          </m:ctrlPr>
                        </m:sSubPr>
                        <m:e>
                          <m:r>
                            <a:rPr lang="en-US" i="1" dirty="0">
                              <a:solidFill>
                                <a:schemeClr val="accent1"/>
                              </a:solidFill>
                              <a:latin typeface="Cambria Math" panose="02040503050406030204" pitchFamily="18" charset="0"/>
                            </a:rPr>
                            <m:t>𝑟</m:t>
                          </m:r>
                        </m:e>
                        <m:sub>
                          <m:r>
                            <a:rPr lang="de-DE" i="1" dirty="0">
                              <a:solidFill>
                                <a:schemeClr val="accent1"/>
                              </a:solidFill>
                              <a:latin typeface="Cambria Math" panose="02040503050406030204" pitchFamily="18" charset="0"/>
                            </a:rPr>
                            <m:t>𝑖</m:t>
                          </m:r>
                        </m:sub>
                      </m:sSub>
                    </m:oMath>
                  </m:oMathPara>
                </a14:m>
                <a:endParaRPr lang="en-US" dirty="0">
                  <a:solidFill>
                    <a:schemeClr val="accent1"/>
                  </a:solidFill>
                  <a:latin typeface="Helvetica" pitchFamily="2" charset="0"/>
                </a:endParaRPr>
              </a:p>
            </p:txBody>
          </p:sp>
        </mc:Choice>
        <mc:Fallback xmlns="">
          <p:sp>
            <p:nvSpPr>
              <p:cNvPr id="11" name="Rectangle 10">
                <a:extLst>
                  <a:ext uri="{FF2B5EF4-FFF2-40B4-BE49-F238E27FC236}">
                    <a16:creationId xmlns:a16="http://schemas.microsoft.com/office/drawing/2014/main" id="{32954776-E53B-A14A-A50E-8A56540E0E89}"/>
                  </a:ext>
                </a:extLst>
              </p:cNvPr>
              <p:cNvSpPr>
                <a:spLocks noRot="1" noChangeAspect="1" noMove="1" noResize="1" noEditPoints="1" noAdjustHandles="1" noChangeArrowheads="1" noChangeShapeType="1" noTextEdit="1"/>
              </p:cNvSpPr>
              <p:nvPr/>
            </p:nvSpPr>
            <p:spPr>
              <a:xfrm>
                <a:off x="7153750" y="2750582"/>
                <a:ext cx="407035" cy="369332"/>
              </a:xfrm>
              <a:prstGeom prst="rect">
                <a:avLst/>
              </a:prstGeom>
              <a:blipFill>
                <a:blip r:embed="rId4"/>
                <a:stretch>
                  <a:fillRect/>
                </a:stretch>
              </a:blipFill>
            </p:spPr>
            <p:txBody>
              <a:bodyPr/>
              <a:lstStyle/>
              <a:p>
                <a:r>
                  <a:rPr lang="en-DE">
                    <a:noFill/>
                  </a:rPr>
                  <a:t> </a:t>
                </a:r>
              </a:p>
            </p:txBody>
          </p:sp>
        </mc:Fallback>
      </mc:AlternateContent>
      <p:cxnSp>
        <p:nvCxnSpPr>
          <p:cNvPr id="12" name="Straight Connector 11">
            <a:extLst>
              <a:ext uri="{FF2B5EF4-FFF2-40B4-BE49-F238E27FC236}">
                <a16:creationId xmlns:a16="http://schemas.microsoft.com/office/drawing/2014/main" id="{01D3D1D8-DEE7-7648-A6F8-FC9D67BF8EF6}"/>
              </a:ext>
            </a:extLst>
          </p:cNvPr>
          <p:cNvCxnSpPr/>
          <p:nvPr/>
        </p:nvCxnSpPr>
        <p:spPr bwMode="auto">
          <a:xfrm>
            <a:off x="7338244" y="2590800"/>
            <a:ext cx="0" cy="76200"/>
          </a:xfrm>
          <a:prstGeom prst="line">
            <a:avLst/>
          </a:prstGeom>
          <a:solidFill>
            <a:schemeClr val="accent1"/>
          </a:solidFill>
          <a:ln w="190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AC026D02-A04A-344C-AF4A-6E4E1FAA90BB}"/>
              </a:ext>
            </a:extLst>
          </p:cNvPr>
          <p:cNvSpPr txBox="1"/>
          <p:nvPr/>
        </p:nvSpPr>
        <p:spPr>
          <a:xfrm>
            <a:off x="6691692" y="2442632"/>
            <a:ext cx="1492716" cy="369332"/>
          </a:xfrm>
          <a:prstGeom prst="rect">
            <a:avLst/>
          </a:prstGeom>
          <a:noFill/>
        </p:spPr>
        <p:txBody>
          <a:bodyPr wrap="none" rtlCol="0">
            <a:spAutoFit/>
          </a:bodyPr>
          <a:lstStyle/>
          <a:p>
            <a:r>
              <a:rPr lang="en-US" dirty="0">
                <a:solidFill>
                  <a:srgbClr val="FFC000"/>
                </a:solidFill>
                <a:latin typeface="Helvetica" pitchFamily="2" charset="0"/>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B8D6D70-B23E-2A4F-85D3-26A5EDA7FD16}"/>
                  </a:ext>
                </a:extLst>
              </p:cNvPr>
              <p:cNvSpPr/>
              <p:nvPr/>
            </p:nvSpPr>
            <p:spPr>
              <a:xfrm>
                <a:off x="7667052" y="2632602"/>
                <a:ext cx="134100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i="1" dirty="0">
                              <a:solidFill>
                                <a:srgbClr val="FFC000"/>
                              </a:solidFill>
                              <a:latin typeface="Cambria Math" panose="02040503050406030204" pitchFamily="18" charset="0"/>
                            </a:rPr>
                          </m:ctrlPr>
                        </m:sSubPr>
                        <m:e>
                          <m:r>
                            <a:rPr lang="de-DE" i="1" dirty="0">
                              <a:solidFill>
                                <a:srgbClr val="FFC000"/>
                              </a:solidFill>
                              <a:latin typeface="Cambria Math" panose="02040503050406030204" pitchFamily="18" charset="0"/>
                            </a:rPr>
                            <m:t>𝑟</m:t>
                          </m:r>
                        </m:e>
                        <m:sub>
                          <m:r>
                            <a:rPr lang="de-DE" i="1" dirty="0">
                              <a:solidFill>
                                <a:srgbClr val="FFC000"/>
                              </a:solidFill>
                              <a:latin typeface="Cambria Math" panose="02040503050406030204" pitchFamily="18" charset="0"/>
                            </a:rPr>
                            <m:t>𝑖</m:t>
                          </m:r>
                        </m:sub>
                      </m:sSub>
                      <m:r>
                        <a:rPr lang="en-US" i="1" dirty="0">
                          <a:solidFill>
                            <a:srgbClr val="FFC000"/>
                          </a:solidFill>
                          <a:latin typeface="Cambria Math"/>
                        </a:rPr>
                        <m:t>+</m:t>
                      </m:r>
                      <m:rad>
                        <m:radPr>
                          <m:degHide m:val="on"/>
                          <m:ctrlPr>
                            <a:rPr lang="en-US" i="1" dirty="0">
                              <a:solidFill>
                                <a:srgbClr val="FFC000"/>
                              </a:solidFill>
                              <a:latin typeface="Cambria Math" panose="02040503050406030204" pitchFamily="18" charset="0"/>
                            </a:rPr>
                          </m:ctrlPr>
                        </m:radPr>
                        <m:deg/>
                        <m:e>
                          <m:f>
                            <m:fPr>
                              <m:ctrlPr>
                                <a:rPr lang="en-US" i="1" dirty="0">
                                  <a:solidFill>
                                    <a:srgbClr val="FFC000"/>
                                  </a:solidFill>
                                  <a:latin typeface="Cambria Math" panose="02040503050406030204" pitchFamily="18" charset="0"/>
                                </a:rPr>
                              </m:ctrlPr>
                            </m:fPr>
                            <m:num>
                              <m:r>
                                <a:rPr lang="en-US" i="1" dirty="0">
                                  <a:solidFill>
                                    <a:srgbClr val="FFC000"/>
                                  </a:solidFill>
                                  <a:latin typeface="Cambria Math"/>
                                </a:rPr>
                                <m:t>2</m:t>
                              </m:r>
                              <m:func>
                                <m:funcPr>
                                  <m:ctrlPr>
                                    <a:rPr lang="en-US" i="1" dirty="0">
                                      <a:solidFill>
                                        <a:srgbClr val="FFC000"/>
                                      </a:solidFill>
                                      <a:latin typeface="Cambria Math" panose="02040503050406030204" pitchFamily="18" charset="0"/>
                                    </a:rPr>
                                  </m:ctrlPr>
                                </m:funcPr>
                                <m:fName>
                                  <m:r>
                                    <m:rPr>
                                      <m:sty m:val="p"/>
                                    </m:rPr>
                                    <a:rPr lang="en-US" dirty="0">
                                      <a:solidFill>
                                        <a:srgbClr val="FFC000"/>
                                      </a:solidFill>
                                      <a:latin typeface="Cambria Math"/>
                                    </a:rPr>
                                    <m:t>ln</m:t>
                                  </m:r>
                                </m:fName>
                                <m:e>
                                  <m:r>
                                    <a:rPr lang="en-US" i="1" dirty="0">
                                      <a:solidFill>
                                        <a:srgbClr val="FFC000"/>
                                      </a:solidFill>
                                      <a:latin typeface="Cambria Math"/>
                                    </a:rPr>
                                    <m:t>𝑡</m:t>
                                  </m:r>
                                </m:e>
                              </m:func>
                            </m:num>
                            <m:den>
                              <m:sSub>
                                <m:sSubPr>
                                  <m:ctrlPr>
                                    <a:rPr lang="en-US" i="1" dirty="0">
                                      <a:solidFill>
                                        <a:srgbClr val="FFC000"/>
                                      </a:solidFill>
                                      <a:latin typeface="Cambria Math" panose="02040503050406030204" pitchFamily="18" charset="0"/>
                                    </a:rPr>
                                  </m:ctrlPr>
                                </m:sSubPr>
                                <m:e>
                                  <m:r>
                                    <a:rPr lang="en-US" i="1" dirty="0">
                                      <a:solidFill>
                                        <a:srgbClr val="FFC000"/>
                                      </a:solidFill>
                                      <a:latin typeface="Cambria Math"/>
                                    </a:rPr>
                                    <m:t>𝑡</m:t>
                                  </m:r>
                                </m:e>
                                <m:sub>
                                  <m:r>
                                    <a:rPr lang="de-DE" i="1" dirty="0">
                                      <a:solidFill>
                                        <a:srgbClr val="FFC000"/>
                                      </a:solidFill>
                                      <a:latin typeface="Cambria Math" panose="02040503050406030204" pitchFamily="18" charset="0"/>
                                    </a:rPr>
                                    <m:t>𝑖</m:t>
                                  </m:r>
                                </m:sub>
                              </m:sSub>
                            </m:den>
                          </m:f>
                        </m:e>
                      </m:rad>
                    </m:oMath>
                  </m:oMathPara>
                </a14:m>
                <a:endParaRPr lang="en-US" dirty="0">
                  <a:solidFill>
                    <a:srgbClr val="FFC000"/>
                  </a:solidFill>
                  <a:latin typeface="Helvetica" pitchFamily="2" charset="0"/>
                </a:endParaRPr>
              </a:p>
            </p:txBody>
          </p:sp>
        </mc:Choice>
        <mc:Fallback xmlns="">
          <p:sp>
            <p:nvSpPr>
              <p:cNvPr id="14" name="Rectangle 13">
                <a:extLst>
                  <a:ext uri="{FF2B5EF4-FFF2-40B4-BE49-F238E27FC236}">
                    <a16:creationId xmlns:a16="http://schemas.microsoft.com/office/drawing/2014/main" id="{9B8D6D70-B23E-2A4F-85D3-26A5EDA7FD16}"/>
                  </a:ext>
                </a:extLst>
              </p:cNvPr>
              <p:cNvSpPr>
                <a:spLocks noRot="1" noChangeAspect="1" noMove="1" noResize="1" noEditPoints="1" noAdjustHandles="1" noChangeArrowheads="1" noChangeShapeType="1" noTextEdit="1"/>
              </p:cNvSpPr>
              <p:nvPr/>
            </p:nvSpPr>
            <p:spPr>
              <a:xfrm>
                <a:off x="7667052" y="2632602"/>
                <a:ext cx="1341008" cy="910699"/>
              </a:xfrm>
              <a:prstGeom prst="rect">
                <a:avLst/>
              </a:prstGeom>
              <a:blipFill>
                <a:blip r:embed="rId5"/>
                <a:stretch>
                  <a:fillRect/>
                </a:stretch>
              </a:blipFill>
            </p:spPr>
            <p:txBody>
              <a:bodyPr/>
              <a:lstStyle/>
              <a:p>
                <a:r>
                  <a:rPr lang="en-DE">
                    <a:noFill/>
                  </a:rPr>
                  <a:t> </a:t>
                </a:r>
              </a:p>
            </p:txBody>
          </p:sp>
        </mc:Fallback>
      </mc:AlternateContent>
      <p:pic>
        <p:nvPicPr>
          <p:cNvPr id="16" name="Picture 15">
            <a:extLst>
              <a:ext uri="{FF2B5EF4-FFF2-40B4-BE49-F238E27FC236}">
                <a16:creationId xmlns:a16="http://schemas.microsoft.com/office/drawing/2014/main" id="{4C3A3177-8C4B-AD49-8343-23C98B0368C0}"/>
              </a:ext>
            </a:extLst>
          </p:cNvPr>
          <p:cNvPicPr>
            <a:picLocks noChangeAspect="1"/>
          </p:cNvPicPr>
          <p:nvPr/>
        </p:nvPicPr>
        <p:blipFill>
          <a:blip r:embed="rId6"/>
          <a:stretch>
            <a:fillRect/>
          </a:stretch>
        </p:blipFill>
        <p:spPr>
          <a:xfrm>
            <a:off x="8999575" y="3549857"/>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16350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UCT Algorithm</a:t>
            </a:r>
            <a:endParaRPr lang="en-US" dirty="0"/>
          </a:p>
        </p:txBody>
      </p:sp>
      <p:sp>
        <p:nvSpPr>
          <p:cNvPr id="12" name="Footer Placeholder 11">
            <a:extLst>
              <a:ext uri="{FF2B5EF4-FFF2-40B4-BE49-F238E27FC236}">
                <a16:creationId xmlns:a16="http://schemas.microsoft.com/office/drawing/2014/main" id="{43C47CF9-8935-D873-530D-BDC7EE310A3C}"/>
              </a:ext>
            </a:extLst>
          </p:cNvPr>
          <p:cNvSpPr>
            <a:spLocks noGrp="1"/>
          </p:cNvSpPr>
          <p:nvPr>
            <p:ph type="ftr" sz="quarter" idx="10"/>
          </p:nvPr>
        </p:nvSpPr>
        <p:spPr/>
        <p:txBody>
          <a:bodyPr/>
          <a:lstStyle/>
          <a:p>
            <a:r>
              <a:rPr lang="en-GB"/>
              <a:t>Marcel Gehrke</a:t>
            </a:r>
          </a:p>
        </p:txBody>
      </p:sp>
      <p:sp>
        <p:nvSpPr>
          <p:cNvPr id="13" name="Slide Number Placeholder 12">
            <a:extLst>
              <a:ext uri="{FF2B5EF4-FFF2-40B4-BE49-F238E27FC236}">
                <a16:creationId xmlns:a16="http://schemas.microsoft.com/office/drawing/2014/main" id="{3E0AD08B-6514-8A52-0767-5A2057C26EAA}"/>
              </a:ext>
            </a:extLst>
          </p:cNvPr>
          <p:cNvSpPr>
            <a:spLocks noGrp="1"/>
          </p:cNvSpPr>
          <p:nvPr>
            <p:ph type="sldNum" sz="quarter" idx="11"/>
          </p:nvPr>
        </p:nvSpPr>
        <p:spPr/>
        <p:txBody>
          <a:bodyPr/>
          <a:lstStyle/>
          <a:p>
            <a:fld id="{67C9959E-8E6B-B04C-9955-EA096F41CA7A}" type="slidenum">
              <a:rPr lang="en-GB" smtClean="0"/>
              <a:t>93</a:t>
            </a:fld>
            <a:endParaRPr lang="en-GB"/>
          </a:p>
        </p:txBody>
      </p:sp>
      <p:sp>
        <p:nvSpPr>
          <p:cNvPr id="6" name="Date Placeholder 5">
            <a:extLst>
              <a:ext uri="{FF2B5EF4-FFF2-40B4-BE49-F238E27FC236}">
                <a16:creationId xmlns:a16="http://schemas.microsoft.com/office/drawing/2014/main" id="{A15D05C2-8FEF-4A11-5173-939BB0BCB8CE}"/>
              </a:ext>
            </a:extLst>
          </p:cNvPr>
          <p:cNvSpPr>
            <a:spLocks noGrp="1"/>
          </p:cNvSpPr>
          <p:nvPr>
            <p:ph type="dt" sz="half" idx="12"/>
          </p:nvPr>
        </p:nvSpPr>
        <p:spPr/>
        <p:txBody>
          <a:bodyPr/>
          <a:lstStyle/>
          <a:p>
            <a:r>
              <a:rPr lang="de-DE"/>
              <a:t>Foundation</a:t>
            </a:r>
            <a:endParaRPr lang="de-DE" dirty="0"/>
          </a:p>
        </p:txBody>
      </p:sp>
      <mc:AlternateContent xmlns:mc="http://schemas.openxmlformats.org/markup-compatibility/2006" xmlns:a14="http://schemas.microsoft.com/office/drawing/2010/main">
        <mc:Choice Requires="a14">
          <p:sp>
            <p:nvSpPr>
              <p:cNvPr id="3" name="Content Placeholder 2"/>
              <p:cNvSpPr>
                <a:spLocks noGrp="1"/>
              </p:cNvSpPr>
              <p:nvPr>
                <p:ph type="body" sz="quarter" idx="13"/>
              </p:nvPr>
            </p:nvSpPr>
            <p:spPr>
              <a:xfrm>
                <a:off x="623393" y="1332843"/>
                <a:ext cx="6408712" cy="4584266"/>
              </a:xfrm>
            </p:spPr>
            <p:txBody>
              <a:bodyPr>
                <a:normAutofit lnSpcReduction="10000"/>
              </a:bodyPr>
              <a:lstStyle/>
              <a:p>
                <a:r>
                  <a:rPr lang="en-US" dirty="0"/>
                  <a:t>Recursive UCB computation to compute </a:t>
                </a:r>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err="1" smtClean="0">
                            <a:latin typeface="Cambria Math" panose="02040503050406030204" pitchFamily="18" charset="0"/>
                          </a:rPr>
                          <m:t>𝑠</m:t>
                        </m:r>
                        <m:r>
                          <a:rPr lang="en-US" i="1" dirty="0" err="1" smtClean="0">
                            <a:latin typeface="Cambria Math" panose="02040503050406030204" pitchFamily="18" charset="0"/>
                          </a:rPr>
                          <m:t>,</m:t>
                        </m:r>
                        <m:r>
                          <a:rPr lang="en-US" i="1" dirty="0" err="1" smtClean="0">
                            <a:latin typeface="Cambria Math" panose="02040503050406030204" pitchFamily="18" charset="0"/>
                          </a:rPr>
                          <m:t>𝑎</m:t>
                        </m:r>
                      </m:e>
                    </m:d>
                  </m:oMath>
                </a14:m>
                <a:r>
                  <a:rPr lang="en-US" dirty="0"/>
                  <a:t> for </a:t>
                </a:r>
                <a:r>
                  <a:rPr lang="en-US" i="1" dirty="0"/>
                  <a:t>cost</a:t>
                </a:r>
              </a:p>
              <a:p>
                <a:pPr lvl="1"/>
                <a:r>
                  <a:rPr lang="en-US" dirty="0"/>
                  <a:t>Min ops instead of max</a:t>
                </a:r>
              </a:p>
              <a:p>
                <a:pPr lvl="1"/>
                <a:r>
                  <a:rPr lang="en-US" dirty="0"/>
                  <a:t>Planning domain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Σ</m:t>
                    </m:r>
                  </m:oMath>
                </a14:m>
                <a:r>
                  <a:rPr lang="en-US" dirty="0"/>
                  <a:t>, state </a:t>
                </a:r>
                <a14:m>
                  <m:oMath xmlns:m="http://schemas.openxmlformats.org/officeDocument/2006/math">
                    <m:r>
                      <a:rPr lang="en-US" i="1" dirty="0" smtClean="0">
                        <a:latin typeface="Cambria Math" panose="02040503050406030204" pitchFamily="18" charset="0"/>
                      </a:rPr>
                      <m:t>𝑠</m:t>
                    </m:r>
                  </m:oMath>
                </a14:m>
                <a:endParaRPr lang="en-US" dirty="0"/>
              </a:p>
              <a:p>
                <a:pPr lvl="1"/>
                <a:r>
                  <a:rPr lang="en-US" dirty="0"/>
                  <a:t>Horizon </a:t>
                </a:r>
                <a14:m>
                  <m:oMath xmlns:m="http://schemas.openxmlformats.org/officeDocument/2006/math">
                    <m:r>
                      <a:rPr lang="en-US" i="1" dirty="0">
                        <a:latin typeface="Cambria Math" panose="02040503050406030204" pitchFamily="18" charset="0"/>
                      </a:rPr>
                      <m:t>h</m:t>
                    </m:r>
                  </m:oMath>
                </a14:m>
                <a:r>
                  <a:rPr lang="en-US" dirty="0"/>
                  <a:t> (steps into the future)</a:t>
                </a:r>
              </a:p>
              <a:p>
                <a:r>
                  <a:rPr lang="en-US" dirty="0"/>
                  <a:t>Anytime algorithm:</a:t>
                </a:r>
              </a:p>
              <a:p>
                <a:pPr lvl="1"/>
                <a:r>
                  <a:rPr lang="en-US" dirty="0"/>
                  <a:t>Call repeatedly </a:t>
                </a:r>
                <a:br>
                  <a:rPr lang="en-US" dirty="0"/>
                </a:br>
                <a:r>
                  <a:rPr lang="en-US" dirty="0"/>
                  <a:t>until time runs out</a:t>
                </a:r>
              </a:p>
              <a:p>
                <a:pPr lvl="1"/>
                <a:r>
                  <a:rPr lang="en-US" dirty="0"/>
                  <a:t>Then choose </a:t>
                </a:r>
                <a:br>
                  <a:rPr lang="en-US" dirty="0"/>
                </a:br>
                <a:r>
                  <a:rPr lang="en-US" dirty="0"/>
                  <a:t>action </a:t>
                </a:r>
                <a:br>
                  <a:rPr lang="en-US" dirty="0"/>
                </a:br>
                <a14:m>
                  <m:oMath xmlns:m="http://schemas.openxmlformats.org/officeDocument/2006/math">
                    <m:func>
                      <m:funcPr>
                        <m:ctrlPr>
                          <a:rPr lang="de-DE" i="1" dirty="0" smtClean="0">
                            <a:latin typeface="Cambria Math" panose="02040503050406030204" pitchFamily="18" charset="0"/>
                          </a:rPr>
                        </m:ctrlPr>
                      </m:funcPr>
                      <m:fName>
                        <m:limLow>
                          <m:limLowPr>
                            <m:ctrlPr>
                              <a:rPr lang="de-DE" i="1" dirty="0" smtClean="0">
                                <a:latin typeface="Cambria Math" panose="02040503050406030204" pitchFamily="18" charset="0"/>
                              </a:rPr>
                            </m:ctrlPr>
                          </m:limLowPr>
                          <m:e>
                            <m:r>
                              <m:rPr>
                                <m:sty m:val="p"/>
                              </m:rPr>
                              <a:rPr lang="de-DE" b="0" i="0" dirty="0" smtClean="0">
                                <a:latin typeface="Cambria Math" panose="02040503050406030204" pitchFamily="18" charset="0"/>
                              </a:rPr>
                              <m:t>arg</m:t>
                            </m:r>
                            <m:r>
                              <m:rPr>
                                <m:sty m:val="p"/>
                              </m:rPr>
                              <a:rPr lang="de-DE" i="0" dirty="0" smtClean="0">
                                <a:latin typeface="Cambria Math" panose="02040503050406030204" pitchFamily="18" charset="0"/>
                              </a:rPr>
                              <m:t>min</m:t>
                            </m:r>
                          </m:e>
                          <m:lim>
                            <m:r>
                              <a:rPr lang="de-DE" b="0" i="1" dirty="0" smtClean="0">
                                <a:latin typeface="Cambria Math" panose="02040503050406030204" pitchFamily="18" charset="0"/>
                              </a:rPr>
                              <m:t>𝑎</m:t>
                            </m:r>
                          </m:lim>
                        </m:limLow>
                      </m:fName>
                      <m:e>
                        <m:r>
                          <a:rPr lang="de-DE" b="0" i="1" dirty="0" smtClean="0">
                            <a:latin typeface="Cambria Math" panose="02040503050406030204" pitchFamily="18" charset="0"/>
                          </a:rPr>
                          <m:t>𝑄</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𝑠</m:t>
                            </m:r>
                            <m:r>
                              <a:rPr lang="de-DE" b="0" i="1" dirty="0" smtClean="0">
                                <a:latin typeface="Cambria Math" panose="02040503050406030204" pitchFamily="18" charset="0"/>
                              </a:rPr>
                              <m:t>,</m:t>
                            </m:r>
                            <m:r>
                              <a:rPr lang="de-DE" b="0" i="1" dirty="0" smtClean="0">
                                <a:latin typeface="Cambria Math" panose="02040503050406030204" pitchFamily="18" charset="0"/>
                              </a:rPr>
                              <m:t>𝑎</m:t>
                            </m:r>
                          </m:e>
                        </m:d>
                      </m:e>
                    </m:func>
                  </m:oMath>
                </a14:m>
                <a:r>
                  <a:rPr lang="en-GB" dirty="0"/>
                  <a:t> </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type="body" sz="quarter" idx="13"/>
              </p:nvPr>
            </p:nvSpPr>
            <p:spPr>
              <a:xfrm>
                <a:off x="623393" y="1332843"/>
                <a:ext cx="6408712" cy="4584266"/>
              </a:xfrm>
              <a:blipFill>
                <a:blip r:embed="rId3"/>
                <a:stretch>
                  <a:fillRect l="-2372" t="-2210"/>
                </a:stretch>
              </a:blipFill>
            </p:spPr>
            <p:txBody>
              <a:bodyPr/>
              <a:lstStyle/>
              <a:p>
                <a:r>
                  <a:rPr lang="en-DE">
                    <a:noFill/>
                  </a:rPr>
                  <a:t> </a:t>
                </a:r>
              </a:p>
            </p:txBody>
          </p:sp>
        </mc:Fallback>
      </mc:AlternateContent>
      <p:sp>
        <p:nvSpPr>
          <p:cNvPr id="44" name="Content Placeholder 2">
            <a:extLst>
              <a:ext uri="{FF2B5EF4-FFF2-40B4-BE49-F238E27FC236}">
                <a16:creationId xmlns:a16="http://schemas.microsoft.com/office/drawing/2014/main" id="{FD80FC0A-D665-4744-9062-021E1F4D3560}"/>
              </a:ext>
            </a:extLst>
          </p:cNvPr>
          <p:cNvSpPr txBox="1">
            <a:spLocks/>
          </p:cNvSpPr>
          <p:nvPr/>
        </p:nvSpPr>
        <p:spPr>
          <a:xfrm>
            <a:off x="7146518" y="616004"/>
            <a:ext cx="4688711" cy="5289910"/>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UCT(𝛴,</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h</a:t>
            </a:r>
            <a:r>
              <a:rPr lang="en-GB" sz="1400" b="1"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i="1" baseline="-25000"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Envelope</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to </a:t>
            </a:r>
            <a:r>
              <a:rPr lang="en-GB" sz="1400" i="1" dirty="0">
                <a:latin typeface="Courier New" panose="02070309020205020404" pitchFamily="49" charset="0"/>
                <a:cs typeface="Courier New" panose="02070309020205020404" pitchFamily="49" charset="0"/>
              </a:rPr>
              <a:t>Envelope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all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Choose(Untried)</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br>
              <a:rPr lang="en-GB" sz="1400" baseline="-250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log</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baseline="30000" dirty="0">
                <a:latin typeface="Courier New" panose="02070309020205020404" pitchFamily="49" charset="0"/>
                <a:cs typeface="Courier New" panose="02070309020205020404" pitchFamily="49" charset="0"/>
              </a:rPr>
              <a:t>½</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Sample(𝛴,</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UCT(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/(1+</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p>
        </p:txBody>
      </p:sp>
      <p:grpSp>
        <p:nvGrpSpPr>
          <p:cNvPr id="5" name="Group 4">
            <a:extLst>
              <a:ext uri="{FF2B5EF4-FFF2-40B4-BE49-F238E27FC236}">
                <a16:creationId xmlns:a16="http://schemas.microsoft.com/office/drawing/2014/main" id="{66E0BFCA-088F-2E41-BC8B-ADB99A8FCD1D}"/>
              </a:ext>
            </a:extLst>
          </p:cNvPr>
          <p:cNvGrpSpPr/>
          <p:nvPr/>
        </p:nvGrpSpPr>
        <p:grpSpPr>
          <a:xfrm>
            <a:off x="3773521" y="3024107"/>
            <a:ext cx="3263736" cy="3105246"/>
            <a:chOff x="5403666" y="1737721"/>
            <a:chExt cx="3263736" cy="3105246"/>
          </a:xfrm>
        </p:grpSpPr>
        <p:sp>
          <p:nvSpPr>
            <p:cNvPr id="43" name="Freeform 40">
              <a:extLst>
                <a:ext uri="{FF2B5EF4-FFF2-40B4-BE49-F238E27FC236}">
                  <a16:creationId xmlns:a16="http://schemas.microsoft.com/office/drawing/2014/main" id="{A9FF4877-DB3D-E843-82EE-4BBA90E77668}"/>
                </a:ext>
              </a:extLst>
            </p:cNvPr>
            <p:cNvSpPr>
              <a:spLocks/>
            </p:cNvSpPr>
            <p:nvPr/>
          </p:nvSpPr>
          <p:spPr bwMode="auto">
            <a:xfrm rot="4432247">
              <a:off x="7687876" y="2372786"/>
              <a:ext cx="52028" cy="600476"/>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grpSp>
          <p:nvGrpSpPr>
            <p:cNvPr id="4" name="Group 3">
              <a:extLst>
                <a:ext uri="{FF2B5EF4-FFF2-40B4-BE49-F238E27FC236}">
                  <a16:creationId xmlns:a16="http://schemas.microsoft.com/office/drawing/2014/main" id="{A1CB2961-7130-5B4C-8EBE-E78D96B3224F}"/>
                </a:ext>
              </a:extLst>
            </p:cNvPr>
            <p:cNvGrpSpPr/>
            <p:nvPr/>
          </p:nvGrpSpPr>
          <p:grpSpPr>
            <a:xfrm rot="2380312">
              <a:off x="5717820" y="2517587"/>
              <a:ext cx="1409523" cy="544722"/>
              <a:chOff x="5472702" y="2473200"/>
              <a:chExt cx="2527300" cy="425983"/>
            </a:xfrm>
          </p:grpSpPr>
          <p:sp>
            <p:nvSpPr>
              <p:cNvPr id="40" name="Freeform 37">
                <a:extLst>
                  <a:ext uri="{FF2B5EF4-FFF2-40B4-BE49-F238E27FC236}">
                    <a16:creationId xmlns:a16="http://schemas.microsoft.com/office/drawing/2014/main" id="{B1FE4C86-ED7A-D04E-89C9-68EF0B801A9D}"/>
                  </a:ext>
                </a:extLst>
              </p:cNvPr>
              <p:cNvSpPr>
                <a:spLocks/>
              </p:cNvSpPr>
              <p:nvPr/>
            </p:nvSpPr>
            <p:spPr bwMode="auto">
              <a:xfrm>
                <a:off x="5472702" y="2719796"/>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41" name="Freeform 38">
                <a:extLst>
                  <a:ext uri="{FF2B5EF4-FFF2-40B4-BE49-F238E27FC236}">
                    <a16:creationId xmlns:a16="http://schemas.microsoft.com/office/drawing/2014/main" id="{B4BE3247-B015-3A45-A5A3-3EA67936ADF8}"/>
                  </a:ext>
                </a:extLst>
              </p:cNvPr>
              <p:cNvSpPr>
                <a:spLocks/>
              </p:cNvSpPr>
              <p:nvPr/>
            </p:nvSpPr>
            <p:spPr bwMode="auto">
              <a:xfrm>
                <a:off x="6459147" y="2473200"/>
                <a:ext cx="1288665"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42" name="Arc 41">
                <a:extLst>
                  <a:ext uri="{FF2B5EF4-FFF2-40B4-BE49-F238E27FC236}">
                    <a16:creationId xmlns:a16="http://schemas.microsoft.com/office/drawing/2014/main" id="{BB513727-941A-2546-8E61-91158E4FA717}"/>
                  </a:ext>
                </a:extLst>
              </p:cNvPr>
              <p:cNvSpPr/>
              <p:nvPr/>
            </p:nvSpPr>
            <p:spPr bwMode="auto">
              <a:xfrm>
                <a:off x="7040157" y="2528950"/>
                <a:ext cx="238740" cy="327375"/>
              </a:xfrm>
              <a:prstGeom prst="arc">
                <a:avLst>
                  <a:gd name="adj1" fmla="val 18495893"/>
                  <a:gd name="adj2" fmla="val 2991136"/>
                </a:avLst>
              </a:prstGeom>
              <a:noFill/>
              <a:ln w="19050"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grpSp>
        <p:sp>
          <p:nvSpPr>
            <p:cNvPr id="38" name="Freeform 40">
              <a:extLst>
                <a:ext uri="{FF2B5EF4-FFF2-40B4-BE49-F238E27FC236}">
                  <a16:creationId xmlns:a16="http://schemas.microsoft.com/office/drawing/2014/main" id="{D51F2ED5-794B-7745-A342-4B02B00C0E2A}"/>
                </a:ext>
              </a:extLst>
            </p:cNvPr>
            <p:cNvSpPr>
              <a:spLocks/>
            </p:cNvSpPr>
            <p:nvPr/>
          </p:nvSpPr>
          <p:spPr bwMode="auto">
            <a:xfrm rot="14053970">
              <a:off x="7547099" y="2431696"/>
              <a:ext cx="126084"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36" name="Text Box 11"/>
            <p:cNvSpPr txBox="1">
              <a:spLocks noChangeArrowheads="1"/>
            </p:cNvSpPr>
            <p:nvPr/>
          </p:nvSpPr>
          <p:spPr bwMode="auto">
            <a:xfrm>
              <a:off x="6674912" y="4350524"/>
              <a:ext cx="1273061" cy="492443"/>
            </a:xfrm>
            <a:prstGeom prst="rect">
              <a:avLst/>
            </a:prstGeom>
            <a:ln>
              <a:solidFill>
                <a:schemeClr val="accent6"/>
              </a:solidFill>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Helvetica" pitchFamily="2" charset="0"/>
                  <a:ea typeface="Times New Roman"/>
                  <a:cs typeface="Times New Roman"/>
                </a:rPr>
                <a:t>Goal: </a:t>
              </a:r>
              <a:r>
                <a:rPr lang="en-US" sz="1600" dirty="0">
                  <a:latin typeface="Helvetica" pitchFamily="2" charset="0"/>
                  <a:ea typeface="Times New Roman"/>
                  <a:sym typeface="Symbol" charset="0"/>
                </a:rPr>
                <a:t>S</a:t>
              </a:r>
              <a:r>
                <a:rPr lang="en-US" sz="1600" baseline="-25000" dirty="0">
                  <a:latin typeface="Helvetica" pitchFamily="2" charset="0"/>
                  <a:ea typeface="Times New Roman"/>
                  <a:sym typeface="Symbol" charset="0"/>
                </a:rPr>
                <a:t>g</a:t>
              </a:r>
              <a:r>
                <a:rPr lang="en-US" sz="1600" dirty="0">
                  <a:latin typeface="Helvetica" pitchFamily="2" charset="0"/>
                  <a:ea typeface="Times New Roman"/>
                  <a:sym typeface="Symbol" charset="0"/>
                </a:rPr>
                <a:t>= {</a:t>
              </a:r>
              <a:r>
                <a:rPr lang="en-US" sz="1600" dirty="0">
                  <a:latin typeface="Helvetica" pitchFamily="2" charset="0"/>
                  <a:ea typeface="Times New Roman"/>
                  <a:cs typeface="Calibri"/>
                  <a:sym typeface="Symbol" charset="0"/>
                </a:rPr>
                <a:t>d4</a:t>
              </a:r>
              <a:r>
                <a:rPr lang="en-US" sz="1600" dirty="0">
                  <a:latin typeface="Helvetica" pitchFamily="2" charset="0"/>
                  <a:ea typeface="Times New Roman"/>
                  <a:cs typeface="Times New Roman"/>
                  <a:sym typeface="Symbol" charset="0"/>
                </a:rPr>
                <a:t>}</a:t>
              </a:r>
              <a:endParaRPr lang="en-US" sz="1600" dirty="0">
                <a:latin typeface="Helvetica" pitchFamily="2" charset="0"/>
                <a:ea typeface="Times New Roman"/>
                <a:cs typeface="Times New Roman"/>
              </a:endParaRPr>
            </a:p>
          </p:txBody>
        </p:sp>
        <p:sp>
          <p:nvSpPr>
            <p:cNvPr id="37" name="Text Box 13"/>
            <p:cNvSpPr txBox="1">
              <a:spLocks noChangeArrowheads="1"/>
            </p:cNvSpPr>
            <p:nvPr/>
          </p:nvSpPr>
          <p:spPr bwMode="auto">
            <a:xfrm>
              <a:off x="5616604" y="3449873"/>
              <a:ext cx="604333" cy="492443"/>
            </a:xfrm>
            <a:prstGeom prst="rect">
              <a:avLst/>
            </a:prstGeom>
            <a:ln/>
            <a:extLst>
              <a:ext uri="{91240B29-F687-4f45-9708-019B960494DF}">
                <a14:hiddenLine xmlns:a14="http://schemas.microsoft.com/office/drawing/2010/main" xmlns=""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Helvetica" pitchFamily="2" charset="0"/>
                  <a:ea typeface="Times New Roman"/>
                  <a:cs typeface="Calibri"/>
                  <a:sym typeface="Symbol" charset="0"/>
                </a:rPr>
                <a:t>Start: </a:t>
              </a:r>
              <a:br>
                <a:rPr lang="en-US" sz="1600" dirty="0">
                  <a:latin typeface="Helvetica" pitchFamily="2" charset="0"/>
                  <a:ea typeface="Times New Roman"/>
                  <a:cs typeface="Calibri"/>
                  <a:sym typeface="Symbol" charset="0"/>
                </a:rPr>
              </a:br>
              <a:r>
                <a:rPr lang="en-US" sz="1600" dirty="0">
                  <a:latin typeface="Helvetica" pitchFamily="2" charset="0"/>
                  <a:ea typeface="Times New Roman"/>
                  <a:sym typeface="Symbol" charset="0"/>
                </a:rPr>
                <a:t>s</a:t>
              </a:r>
              <a:r>
                <a:rPr lang="en-US" sz="1600" baseline="-25000" dirty="0">
                  <a:latin typeface="Helvetica" pitchFamily="2" charset="0"/>
                  <a:ea typeface="Times New Roman"/>
                  <a:sym typeface="Symbol" charset="0"/>
                </a:rPr>
                <a:t>0</a:t>
              </a:r>
              <a:r>
                <a:rPr lang="en-US" sz="1600" dirty="0">
                  <a:latin typeface="Helvetica" pitchFamily="2" charset="0"/>
                  <a:ea typeface="Times New Roman"/>
                  <a:sym typeface="Symbol" charset="0"/>
                </a:rPr>
                <a:t>= </a:t>
              </a:r>
              <a:r>
                <a:rPr lang="en-US" sz="1600" dirty="0">
                  <a:latin typeface="Helvetica" pitchFamily="2" charset="0"/>
                  <a:ea typeface="Times New Roman"/>
                  <a:cs typeface="Calibri"/>
                  <a:sym typeface="Symbol" charset="0"/>
                </a:rPr>
                <a:t>d1</a:t>
              </a:r>
              <a:endParaRPr lang="en-US" sz="1600" dirty="0">
                <a:latin typeface="Helvetica" pitchFamily="2" charset="0"/>
                <a:ea typeface="Times New Roman"/>
                <a:cs typeface="Times New Roman"/>
              </a:endParaRPr>
            </a:p>
          </p:txBody>
        </p:sp>
        <p:sp>
          <p:nvSpPr>
            <p:cNvPr id="7" name="Freeform 37"/>
            <p:cNvSpPr>
              <a:spLocks/>
            </p:cNvSpPr>
            <p:nvPr/>
          </p:nvSpPr>
          <p:spPr bwMode="auto">
            <a:xfrm>
              <a:off x="5469082" y="2317779"/>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8" name="Freeform 38"/>
            <p:cNvSpPr>
              <a:spLocks/>
            </p:cNvSpPr>
            <p:nvPr/>
          </p:nvSpPr>
          <p:spPr bwMode="auto">
            <a:xfrm>
              <a:off x="6674912" y="2061272"/>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9" name="Arc 8"/>
            <p:cNvSpPr/>
            <p:nvPr/>
          </p:nvSpPr>
          <p:spPr bwMode="auto">
            <a:xfrm>
              <a:off x="7208304" y="2211767"/>
              <a:ext cx="114300" cy="225425"/>
            </a:xfrm>
            <a:prstGeom prst="arc">
              <a:avLst>
                <a:gd name="adj1" fmla="val 18495893"/>
                <a:gd name="adj2" fmla="val 2991136"/>
              </a:avLst>
            </a:prstGeom>
            <a:noFill/>
            <a:ln w="19050"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0" name="Freeform 40"/>
            <p:cNvSpPr>
              <a:spLocks/>
            </p:cNvSpPr>
            <p:nvPr/>
          </p:nvSpPr>
          <p:spPr bwMode="auto">
            <a:xfrm rot="10800000" flipH="1">
              <a:off x="8125427" y="2789266"/>
              <a:ext cx="163055"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 name="Freeform 31"/>
            <p:cNvSpPr>
              <a:spLocks/>
            </p:cNvSpPr>
            <p:nvPr/>
          </p:nvSpPr>
          <p:spPr bwMode="auto">
            <a:xfrm rot="720000" flipV="1">
              <a:off x="8230645" y="2134512"/>
              <a:ext cx="436757" cy="203634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19050" cmpd="sng">
              <a:solidFill>
                <a:schemeClr val="tx1"/>
              </a:solidFill>
              <a:round/>
              <a:headEnd type="triangle"/>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4" name="Freeform 6"/>
            <p:cNvSpPr>
              <a:spLocks/>
            </p:cNvSpPr>
            <p:nvPr/>
          </p:nvSpPr>
          <p:spPr bwMode="auto">
            <a:xfrm>
              <a:off x="5403666" y="2665741"/>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5" name="Oval 11"/>
            <p:cNvSpPr>
              <a:spLocks noChangeArrowheads="1"/>
            </p:cNvSpPr>
            <p:nvPr/>
          </p:nvSpPr>
          <p:spPr bwMode="auto">
            <a:xfrm>
              <a:off x="5456404" y="2197779"/>
              <a:ext cx="466725" cy="466725"/>
            </a:xfrm>
            <a:prstGeom prst="ellipse">
              <a:avLst/>
            </a:prstGeom>
            <a:solidFill>
              <a:schemeClr val="bg1"/>
            </a:solidFill>
            <a:ln w="12700">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6" name="Freeform 18"/>
            <p:cNvSpPr>
              <a:spLocks/>
            </p:cNvSpPr>
            <p:nvPr/>
          </p:nvSpPr>
          <p:spPr bwMode="auto">
            <a:xfrm>
              <a:off x="5545388" y="4027554"/>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17" name="Arc 16"/>
            <p:cNvSpPr/>
            <p:nvPr/>
          </p:nvSpPr>
          <p:spPr bwMode="auto">
            <a:xfrm rot="17762162">
              <a:off x="5995310" y="3888017"/>
              <a:ext cx="366712" cy="366713"/>
            </a:xfrm>
            <a:prstGeom prst="arc">
              <a:avLst>
                <a:gd name="adj1" fmla="val 708330"/>
                <a:gd name="adj2" fmla="val 4251989"/>
              </a:avLst>
            </a:prstGeom>
            <a:noFill/>
            <a:ln w="19050" cap="flat" cmpd="sng" algn="ctr">
              <a:solidFill>
                <a:srgbClr val="FFC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8" name="Oval 12"/>
            <p:cNvSpPr>
              <a:spLocks noChangeArrowheads="1"/>
            </p:cNvSpPr>
            <p:nvPr/>
          </p:nvSpPr>
          <p:spPr bwMode="auto">
            <a:xfrm>
              <a:off x="7984714" y="4135787"/>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9" name="Freeform 18"/>
            <p:cNvSpPr>
              <a:spLocks/>
            </p:cNvSpPr>
            <p:nvPr/>
          </p:nvSpPr>
          <p:spPr bwMode="auto">
            <a:xfrm rot="20100000" flipV="1">
              <a:off x="5737491" y="3959383"/>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C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20" name="Oval 11"/>
            <p:cNvSpPr>
              <a:spLocks noChangeArrowheads="1"/>
            </p:cNvSpPr>
            <p:nvPr/>
          </p:nvSpPr>
          <p:spPr bwMode="auto">
            <a:xfrm>
              <a:off x="8003488" y="2325277"/>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21" name="Oval 11"/>
            <p:cNvSpPr>
              <a:spLocks noChangeArrowheads="1"/>
            </p:cNvSpPr>
            <p:nvPr/>
          </p:nvSpPr>
          <p:spPr bwMode="auto">
            <a:xfrm>
              <a:off x="8114415" y="1737721"/>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22" name="Freeform 18"/>
            <p:cNvSpPr>
              <a:spLocks/>
            </p:cNvSpPr>
            <p:nvPr/>
          </p:nvSpPr>
          <p:spPr bwMode="auto">
            <a:xfrm rot="1496684">
              <a:off x="7027880" y="3687779"/>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dirty="0">
                <a:latin typeface="Calibri"/>
                <a:ea typeface="Times New Roman"/>
                <a:cs typeface="Times New Roman"/>
              </a:endParaRPr>
            </a:p>
          </p:txBody>
        </p:sp>
        <p:sp>
          <p:nvSpPr>
            <p:cNvPr id="32" name="Oval 12"/>
            <p:cNvSpPr>
              <a:spLocks noChangeArrowheads="1"/>
            </p:cNvSpPr>
            <p:nvPr/>
          </p:nvSpPr>
          <p:spPr bwMode="auto">
            <a:xfrm>
              <a:off x="5510214" y="4026579"/>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d1</a:t>
              </a:r>
            </a:p>
          </p:txBody>
        </p:sp>
        <p:sp>
          <p:nvSpPr>
            <p:cNvPr id="33" name="Oval 12"/>
            <p:cNvSpPr>
              <a:spLocks noChangeArrowheads="1"/>
            </p:cNvSpPr>
            <p:nvPr/>
          </p:nvSpPr>
          <p:spPr bwMode="auto">
            <a:xfrm>
              <a:off x="6629427" y="3390163"/>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d6</a:t>
              </a:r>
            </a:p>
          </p:txBody>
        </p:sp>
        <p:sp>
          <p:nvSpPr>
            <p:cNvPr id="39" name="Oval 12">
              <a:extLst>
                <a:ext uri="{FF2B5EF4-FFF2-40B4-BE49-F238E27FC236}">
                  <a16:creationId xmlns:a16="http://schemas.microsoft.com/office/drawing/2014/main" id="{C3DAAA98-6D3F-C343-B85F-582409C9EE7D}"/>
                </a:ext>
              </a:extLst>
            </p:cNvPr>
            <p:cNvSpPr>
              <a:spLocks noChangeArrowheads="1"/>
            </p:cNvSpPr>
            <p:nvPr/>
          </p:nvSpPr>
          <p:spPr bwMode="auto">
            <a:xfrm>
              <a:off x="7005314" y="2605575"/>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d7</a:t>
              </a:r>
            </a:p>
          </p:txBody>
        </p:sp>
      </p:grpSp>
    </p:spTree>
    <p:extLst>
      <p:ext uri="{BB962C8B-B14F-4D97-AF65-F5344CB8AC3E}">
        <p14:creationId xmlns:p14="http://schemas.microsoft.com/office/powerpoint/2010/main" val="27179205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UCT as an Acting Procedure</a:t>
            </a:r>
          </a:p>
        </p:txBody>
      </p:sp>
      <p:sp>
        <p:nvSpPr>
          <p:cNvPr id="5" name="Footer Placeholder 4">
            <a:extLst>
              <a:ext uri="{FF2B5EF4-FFF2-40B4-BE49-F238E27FC236}">
                <a16:creationId xmlns:a16="http://schemas.microsoft.com/office/drawing/2014/main" id="{4B4EA81E-8618-7CF9-9BA7-0D0A54B4F794}"/>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993E3B74-6903-1872-BA0A-670D44952CB4}"/>
              </a:ext>
            </a:extLst>
          </p:cNvPr>
          <p:cNvSpPr>
            <a:spLocks noGrp="1"/>
          </p:cNvSpPr>
          <p:nvPr>
            <p:ph type="sldNum" sz="quarter" idx="11"/>
          </p:nvPr>
        </p:nvSpPr>
        <p:spPr/>
        <p:txBody>
          <a:bodyPr/>
          <a:lstStyle/>
          <a:p>
            <a:fld id="{67C9959E-8E6B-B04C-9955-EA096F41CA7A}" type="slidenum">
              <a:rPr lang="en-GB" smtClean="0"/>
              <a:t>94</a:t>
            </a:fld>
            <a:endParaRPr lang="en-GB"/>
          </a:p>
        </p:txBody>
      </p:sp>
      <p:sp>
        <p:nvSpPr>
          <p:cNvPr id="4" name="Date Placeholder 3">
            <a:extLst>
              <a:ext uri="{FF2B5EF4-FFF2-40B4-BE49-F238E27FC236}">
                <a16:creationId xmlns:a16="http://schemas.microsoft.com/office/drawing/2014/main" id="{ACE87615-1A9E-8722-C158-457BD7B2046C}"/>
              </a:ext>
            </a:extLst>
          </p:cNvPr>
          <p:cNvSpPr>
            <a:spLocks noGrp="1"/>
          </p:cNvSpPr>
          <p:nvPr>
            <p:ph type="dt" sz="half" idx="12"/>
          </p:nvPr>
        </p:nvSpPr>
        <p:spPr/>
        <p:txBody>
          <a:bodyPr/>
          <a:lstStyle/>
          <a:p>
            <a:r>
              <a:rPr lang="de-DE"/>
              <a:t>Foundation</a:t>
            </a:r>
            <a:endParaRPr lang="de-DE" dirty="0"/>
          </a:p>
        </p:txBody>
      </p:sp>
      <p:sp>
        <p:nvSpPr>
          <p:cNvPr id="3" name="Content Placeholder 2"/>
          <p:cNvSpPr>
            <a:spLocks noGrp="1"/>
          </p:cNvSpPr>
          <p:nvPr>
            <p:ph type="body" sz="quarter" idx="13"/>
          </p:nvPr>
        </p:nvSpPr>
        <p:spPr>
          <a:xfrm>
            <a:off x="623393" y="1332843"/>
            <a:ext cx="6336704" cy="4584266"/>
          </a:xfrm>
        </p:spPr>
        <p:txBody>
          <a:bodyPr>
            <a:normAutofit/>
          </a:bodyPr>
          <a:lstStyle/>
          <a:p>
            <a:r>
              <a:rPr lang="en-US" dirty="0"/>
              <a:t>Suppose probabilities and costs unknown</a:t>
            </a:r>
          </a:p>
          <a:p>
            <a:r>
              <a:rPr lang="en-US" dirty="0"/>
              <a:t>Suppose you can restart your actor as many times as you want</a:t>
            </a:r>
          </a:p>
          <a:p>
            <a:r>
              <a:rPr lang="en-US" dirty="0"/>
              <a:t>Can modify UCT to be an acting procedure</a:t>
            </a:r>
          </a:p>
          <a:p>
            <a:pPr lvl="1"/>
            <a:r>
              <a:rPr lang="en-US" dirty="0"/>
              <a:t>Use it to explore the environment</a:t>
            </a:r>
          </a:p>
          <a:p>
            <a:endParaRPr lang="en-US" dirty="0"/>
          </a:p>
          <a:p>
            <a:endParaRPr lang="en-US" dirty="0"/>
          </a:p>
        </p:txBody>
      </p:sp>
      <p:sp>
        <p:nvSpPr>
          <p:cNvPr id="46" name="Content Placeholder 2">
            <a:extLst>
              <a:ext uri="{FF2B5EF4-FFF2-40B4-BE49-F238E27FC236}">
                <a16:creationId xmlns:a16="http://schemas.microsoft.com/office/drawing/2014/main" id="{BA0F8958-E98C-FC40-B4F5-DBE6BF434C6E}"/>
              </a:ext>
            </a:extLst>
          </p:cNvPr>
          <p:cNvSpPr txBox="1">
            <a:spLocks/>
          </p:cNvSpPr>
          <p:nvPr/>
        </p:nvSpPr>
        <p:spPr>
          <a:xfrm>
            <a:off x="7142964" y="616004"/>
            <a:ext cx="4688711" cy="5289910"/>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UCT(𝛴,</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h</a:t>
            </a:r>
            <a:r>
              <a:rPr lang="en-GB" sz="1400" b="1"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i="1" baseline="-25000"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Envelope</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to </a:t>
            </a:r>
            <a:r>
              <a:rPr lang="en-GB" sz="1400" i="1" dirty="0">
                <a:latin typeface="Courier New" panose="02070309020205020404" pitchFamily="49" charset="0"/>
                <a:cs typeface="Courier New" panose="02070309020205020404" pitchFamily="49" charset="0"/>
              </a:rPr>
              <a:t>Envelope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all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Choose(Untried)</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br>
              <a:rPr lang="en-GB" sz="1400" baseline="-250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log</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baseline="30000" dirty="0">
                <a:latin typeface="Courier New" panose="02070309020205020404" pitchFamily="49" charset="0"/>
                <a:cs typeface="Courier New" panose="02070309020205020404" pitchFamily="49" charset="0"/>
              </a:rPr>
              <a:t>½</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Sample(𝛴,</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UCT(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/(1+</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9D85DC6A-5B01-2642-A46A-00413D1A4A17}"/>
                  </a:ext>
                </a:extLst>
              </p:cNvPr>
              <p:cNvSpPr/>
              <p:nvPr/>
            </p:nvSpPr>
            <p:spPr>
              <a:xfrm>
                <a:off x="4426432" y="5281861"/>
                <a:ext cx="2378087" cy="369332"/>
              </a:xfrm>
              <a:prstGeom prst="rect">
                <a:avLst/>
              </a:prstGeom>
              <a:ln/>
            </p:spPr>
            <p:style>
              <a:lnRef idx="0">
                <a:schemeClr val="accent5"/>
              </a:lnRef>
              <a:fillRef idx="3">
                <a:schemeClr val="accent5"/>
              </a:fillRef>
              <a:effectRef idx="3">
                <a:schemeClr val="accent5"/>
              </a:effectRef>
              <a:fontRef idx="minor">
                <a:schemeClr val="lt1"/>
              </a:fontRef>
            </p:style>
            <p:txBody>
              <a:bodyPr wrap="none">
                <a:spAutoFit/>
              </a:bodyPr>
              <a:lstStyle/>
              <a:p>
                <a:r>
                  <a:rPr lang="en-US" dirty="0">
                    <a:solidFill>
                      <a:schemeClr val="bg1"/>
                    </a:solidFill>
                    <a:latin typeface="Helvetica" pitchFamily="2" charset="0"/>
                    <a:cs typeface="Times New Roman"/>
                  </a:rPr>
                  <a:t>perform </a:t>
                </a:r>
                <a14:m>
                  <m:oMath xmlns:m="http://schemas.openxmlformats.org/officeDocument/2006/math">
                    <m:acc>
                      <m:accPr>
                        <m:chr m:val="̃"/>
                        <m:ctrlPr>
                          <a:rPr lang="en-US" i="1" dirty="0">
                            <a:solidFill>
                              <a:schemeClr val="bg1"/>
                            </a:solidFill>
                            <a:latin typeface="Cambria Math" panose="02040503050406030204" pitchFamily="18" charset="0"/>
                            <a:cs typeface="Times New Roman"/>
                          </a:rPr>
                        </m:ctrlPr>
                      </m:accPr>
                      <m:e>
                        <m:r>
                          <a:rPr lang="de-DE" i="1" dirty="0">
                            <a:solidFill>
                              <a:schemeClr val="bg1"/>
                            </a:solidFill>
                            <a:latin typeface="Cambria Math" panose="02040503050406030204" pitchFamily="18" charset="0"/>
                            <a:cs typeface="Times New Roman"/>
                          </a:rPr>
                          <m:t>𝑎</m:t>
                        </m:r>
                      </m:e>
                    </m:acc>
                  </m:oMath>
                </a14:m>
                <a:r>
                  <a:rPr lang="en-US" dirty="0">
                    <a:solidFill>
                      <a:schemeClr val="bg1"/>
                    </a:solidFill>
                    <a:latin typeface="Helvetica" pitchFamily="2" charset="0"/>
                    <a:cs typeface="Times New Roman"/>
                  </a:rPr>
                  <a:t>; observe </a:t>
                </a:r>
                <a14:m>
                  <m:oMath xmlns:m="http://schemas.openxmlformats.org/officeDocument/2006/math">
                    <m:sSup>
                      <m:sSupPr>
                        <m:ctrlPr>
                          <a:rPr lang="en-US" i="1" dirty="0">
                            <a:solidFill>
                              <a:schemeClr val="bg1"/>
                            </a:solidFill>
                            <a:latin typeface="Cambria Math" panose="02040503050406030204" pitchFamily="18" charset="0"/>
                            <a:cs typeface="Times New Roman"/>
                          </a:rPr>
                        </m:ctrlPr>
                      </m:sSupPr>
                      <m:e>
                        <m:r>
                          <a:rPr lang="en-US" i="1" dirty="0">
                            <a:solidFill>
                              <a:schemeClr val="bg1"/>
                            </a:solidFill>
                            <a:latin typeface="Cambria Math" panose="02040503050406030204" pitchFamily="18" charset="0"/>
                            <a:cs typeface="Times New Roman"/>
                          </a:rPr>
                          <m:t>𝑠</m:t>
                        </m:r>
                      </m:e>
                      <m:sup>
                        <m:r>
                          <a:rPr lang="en-US" i="1" dirty="0">
                            <a:solidFill>
                              <a:schemeClr val="bg1"/>
                            </a:solidFill>
                            <a:latin typeface="Cambria Math" panose="02040503050406030204" pitchFamily="18" charset="0"/>
                            <a:cs typeface="Times New Roman"/>
                          </a:rPr>
                          <m:t>′</m:t>
                        </m:r>
                      </m:sup>
                    </m:sSup>
                  </m:oMath>
                </a14:m>
                <a:endParaRPr lang="en-US" dirty="0">
                  <a:solidFill>
                    <a:schemeClr val="bg1"/>
                  </a:solidFill>
                  <a:latin typeface="Helvetica" pitchFamily="2" charset="0"/>
                  <a:cs typeface="Times New Roman"/>
                </a:endParaRPr>
              </a:p>
            </p:txBody>
          </p:sp>
        </mc:Choice>
        <mc:Fallback xmlns="">
          <p:sp>
            <p:nvSpPr>
              <p:cNvPr id="34" name="Rectangle 33">
                <a:extLst>
                  <a:ext uri="{FF2B5EF4-FFF2-40B4-BE49-F238E27FC236}">
                    <a16:creationId xmlns:a16="http://schemas.microsoft.com/office/drawing/2014/main" id="{9D85DC6A-5B01-2642-A46A-00413D1A4A17}"/>
                  </a:ext>
                </a:extLst>
              </p:cNvPr>
              <p:cNvSpPr>
                <a:spLocks noRot="1" noChangeAspect="1" noMove="1" noResize="1" noEditPoints="1" noAdjustHandles="1" noChangeArrowheads="1" noChangeShapeType="1" noTextEdit="1"/>
              </p:cNvSpPr>
              <p:nvPr/>
            </p:nvSpPr>
            <p:spPr>
              <a:xfrm>
                <a:off x="4426432" y="5281861"/>
                <a:ext cx="2378087" cy="369332"/>
              </a:xfrm>
              <a:prstGeom prst="rect">
                <a:avLst/>
              </a:prstGeom>
              <a:blipFill>
                <a:blip r:embed="rId2"/>
                <a:stretch>
                  <a:fillRect/>
                </a:stretch>
              </a:blipFill>
              <a:ln/>
            </p:spPr>
            <p:txBody>
              <a:bodyPr/>
              <a:lstStyle/>
              <a:p>
                <a:r>
                  <a:rPr lang="en-DE">
                    <a:noFill/>
                  </a:rPr>
                  <a:t> </a:t>
                </a:r>
              </a:p>
            </p:txBody>
          </p:sp>
        </mc:Fallback>
      </mc:AlternateContent>
      <p:sp>
        <p:nvSpPr>
          <p:cNvPr id="45" name="Rectangle 44">
            <a:extLst>
              <a:ext uri="{FF2B5EF4-FFF2-40B4-BE49-F238E27FC236}">
                <a16:creationId xmlns:a16="http://schemas.microsoft.com/office/drawing/2014/main" id="{7798ACC5-F95C-BE41-910F-0D55456C0535}"/>
              </a:ext>
            </a:extLst>
          </p:cNvPr>
          <p:cNvSpPr/>
          <p:nvPr/>
        </p:nvSpPr>
        <p:spPr bwMode="auto">
          <a:xfrm>
            <a:off x="8057283" y="4286214"/>
            <a:ext cx="1491244" cy="258869"/>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chemeClr val="accent3">
                  <a:lumMod val="40000"/>
                  <a:lumOff val="60000"/>
                </a:schemeClr>
              </a:solidFill>
              <a:latin typeface="Helvetica" pitchFamily="2" charset="0"/>
            </a:endParaRPr>
          </a:p>
        </p:txBody>
      </p:sp>
      <p:cxnSp>
        <p:nvCxnSpPr>
          <p:cNvPr id="13" name="Straight Arrow Connector 12">
            <a:extLst>
              <a:ext uri="{FF2B5EF4-FFF2-40B4-BE49-F238E27FC236}">
                <a16:creationId xmlns:a16="http://schemas.microsoft.com/office/drawing/2014/main" id="{7245634B-53B8-FE4D-817D-EB94B85CC076}"/>
              </a:ext>
            </a:extLst>
          </p:cNvPr>
          <p:cNvCxnSpPr>
            <a:cxnSpLocks/>
            <a:stCxn id="34" idx="3"/>
            <a:endCxn id="45" idx="1"/>
          </p:cNvCxnSpPr>
          <p:nvPr/>
        </p:nvCxnSpPr>
        <p:spPr>
          <a:xfrm flipV="1">
            <a:off x="6804519" y="4415649"/>
            <a:ext cx="1252764" cy="1050878"/>
          </a:xfrm>
          <a:prstGeom prst="curvedConnector3">
            <a:avLst>
              <a:gd name="adj1" fmla="val 50000"/>
            </a:avLst>
          </a:prstGeom>
          <a:ln w="28575">
            <a:gradFill flip="none" rotWithShape="1">
              <a:gsLst>
                <a:gs pos="0">
                  <a:schemeClr val="accent3">
                    <a:lumMod val="40000"/>
                    <a:lumOff val="60000"/>
                  </a:schemeClr>
                </a:gs>
                <a:gs pos="100000">
                  <a:schemeClr val="bg2"/>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0688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UCT as a Learning Procedure</a:t>
            </a:r>
          </a:p>
        </p:txBody>
      </p:sp>
      <p:sp>
        <p:nvSpPr>
          <p:cNvPr id="5" name="Footer Placeholder 4">
            <a:extLst>
              <a:ext uri="{FF2B5EF4-FFF2-40B4-BE49-F238E27FC236}">
                <a16:creationId xmlns:a16="http://schemas.microsoft.com/office/drawing/2014/main" id="{62EB424C-C2C1-F6E8-65ED-16526E232ADB}"/>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F95DF81A-2CAB-39BB-BEDC-4BC4DA0B423A}"/>
              </a:ext>
            </a:extLst>
          </p:cNvPr>
          <p:cNvSpPr>
            <a:spLocks noGrp="1"/>
          </p:cNvSpPr>
          <p:nvPr>
            <p:ph type="sldNum" sz="quarter" idx="11"/>
          </p:nvPr>
        </p:nvSpPr>
        <p:spPr/>
        <p:txBody>
          <a:bodyPr/>
          <a:lstStyle/>
          <a:p>
            <a:fld id="{67C9959E-8E6B-B04C-9955-EA096F41CA7A}" type="slidenum">
              <a:rPr lang="en-GB" smtClean="0"/>
              <a:t>95</a:t>
            </a:fld>
            <a:endParaRPr lang="en-GB"/>
          </a:p>
        </p:txBody>
      </p:sp>
      <p:sp>
        <p:nvSpPr>
          <p:cNvPr id="4" name="Date Placeholder 3">
            <a:extLst>
              <a:ext uri="{FF2B5EF4-FFF2-40B4-BE49-F238E27FC236}">
                <a16:creationId xmlns:a16="http://schemas.microsoft.com/office/drawing/2014/main" id="{DCCDCD21-B8C0-0BA0-1B31-864F4470AE92}"/>
              </a:ext>
            </a:extLst>
          </p:cNvPr>
          <p:cNvSpPr>
            <a:spLocks noGrp="1"/>
          </p:cNvSpPr>
          <p:nvPr>
            <p:ph type="dt" sz="half" idx="12"/>
          </p:nvPr>
        </p:nvSpPr>
        <p:spPr/>
        <p:txBody>
          <a:bodyPr/>
          <a:lstStyle/>
          <a:p>
            <a:r>
              <a:rPr lang="de-DE"/>
              <a:t>Foundation</a:t>
            </a:r>
            <a:endParaRPr lang="de-DE" dirty="0"/>
          </a:p>
        </p:txBody>
      </p:sp>
      <p:sp>
        <p:nvSpPr>
          <p:cNvPr id="3" name="Content Placeholder 2"/>
          <p:cNvSpPr>
            <a:spLocks noGrp="1"/>
          </p:cNvSpPr>
          <p:nvPr>
            <p:ph type="body" sz="quarter" idx="13"/>
          </p:nvPr>
        </p:nvSpPr>
        <p:spPr>
          <a:xfrm>
            <a:off x="623392" y="1332843"/>
            <a:ext cx="6211379" cy="4584266"/>
          </a:xfrm>
        </p:spPr>
        <p:txBody>
          <a:bodyPr>
            <a:normAutofit/>
          </a:bodyPr>
          <a:lstStyle/>
          <a:p>
            <a:r>
              <a:rPr lang="en-US" dirty="0"/>
              <a:t>Suppose probabilities and costs unknown</a:t>
            </a:r>
          </a:p>
          <a:p>
            <a:pPr lvl="1"/>
            <a:r>
              <a:rPr lang="en-US" dirty="0"/>
              <a:t>But you have an accurate simulator for the environment</a:t>
            </a:r>
          </a:p>
          <a:p>
            <a:r>
              <a:rPr lang="en-US" dirty="0"/>
              <a:t>Run UCT multiple times in the simulated environment</a:t>
            </a:r>
          </a:p>
          <a:p>
            <a:pPr lvl="1"/>
            <a:r>
              <a:rPr lang="en-US" dirty="0"/>
              <a:t>Learn what actions work best</a:t>
            </a:r>
          </a:p>
        </p:txBody>
      </p:sp>
      <p:sp>
        <p:nvSpPr>
          <p:cNvPr id="46" name="Content Placeholder 2">
            <a:extLst>
              <a:ext uri="{FF2B5EF4-FFF2-40B4-BE49-F238E27FC236}">
                <a16:creationId xmlns:a16="http://schemas.microsoft.com/office/drawing/2014/main" id="{5D813381-960A-984C-840A-C54C9A587600}"/>
              </a:ext>
            </a:extLst>
          </p:cNvPr>
          <p:cNvSpPr txBox="1">
            <a:spLocks/>
          </p:cNvSpPr>
          <p:nvPr/>
        </p:nvSpPr>
        <p:spPr>
          <a:xfrm>
            <a:off x="7142964" y="616004"/>
            <a:ext cx="4688711" cy="5289910"/>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UCT(𝛴,</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h</a:t>
            </a:r>
            <a:r>
              <a:rPr lang="en-GB" sz="1400" b="1"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i="1" baseline="-25000"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Envelope</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to </a:t>
            </a:r>
            <a:r>
              <a:rPr lang="en-GB" sz="1400" i="1" dirty="0">
                <a:latin typeface="Courier New" panose="02070309020205020404" pitchFamily="49" charset="0"/>
                <a:cs typeface="Courier New" panose="02070309020205020404" pitchFamily="49" charset="0"/>
              </a:rPr>
              <a:t>Envelope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all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Choose(Untried)</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br>
              <a:rPr lang="en-GB" sz="1400" baseline="-250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log</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baseline="30000" dirty="0">
                <a:latin typeface="Courier New" panose="02070309020205020404" pitchFamily="49" charset="0"/>
                <a:cs typeface="Courier New" panose="02070309020205020404" pitchFamily="49" charset="0"/>
              </a:rPr>
              <a:t>½</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Sample(𝛴,</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UCT(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/(1+</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9B8A6433-7662-EB42-826E-8B00B90A2CA4}"/>
                  </a:ext>
                </a:extLst>
              </p:cNvPr>
              <p:cNvSpPr/>
              <p:nvPr/>
            </p:nvSpPr>
            <p:spPr>
              <a:xfrm>
                <a:off x="4392564" y="5281861"/>
                <a:ext cx="2442207" cy="369332"/>
              </a:xfrm>
              <a:prstGeom prst="rect">
                <a:avLst/>
              </a:prstGeom>
              <a:ln/>
            </p:spPr>
            <p:style>
              <a:lnRef idx="0">
                <a:schemeClr val="accent5"/>
              </a:lnRef>
              <a:fillRef idx="3">
                <a:schemeClr val="accent5"/>
              </a:fillRef>
              <a:effectRef idx="3">
                <a:schemeClr val="accent5"/>
              </a:effectRef>
              <a:fontRef idx="minor">
                <a:schemeClr val="lt1"/>
              </a:fontRef>
            </p:style>
            <p:txBody>
              <a:bodyPr wrap="none">
                <a:spAutoFit/>
              </a:bodyPr>
              <a:lstStyle/>
              <a:p>
                <a:r>
                  <a:rPr lang="en-US" dirty="0">
                    <a:solidFill>
                      <a:schemeClr val="bg1"/>
                    </a:solidFill>
                    <a:latin typeface="Helvetica" pitchFamily="2" charset="0"/>
                    <a:cs typeface="Times New Roman"/>
                  </a:rPr>
                  <a:t>simulate </a:t>
                </a:r>
                <a14:m>
                  <m:oMath xmlns:m="http://schemas.openxmlformats.org/officeDocument/2006/math">
                    <m:acc>
                      <m:accPr>
                        <m:chr m:val="̃"/>
                        <m:ctrlPr>
                          <a:rPr lang="en-US" i="1" dirty="0">
                            <a:solidFill>
                              <a:schemeClr val="bg1"/>
                            </a:solidFill>
                            <a:latin typeface="Cambria Math" panose="02040503050406030204" pitchFamily="18" charset="0"/>
                            <a:cs typeface="Times New Roman"/>
                          </a:rPr>
                        </m:ctrlPr>
                      </m:accPr>
                      <m:e>
                        <m:r>
                          <a:rPr lang="de-DE" i="1" dirty="0">
                            <a:solidFill>
                              <a:schemeClr val="bg1"/>
                            </a:solidFill>
                            <a:latin typeface="Cambria Math" panose="02040503050406030204" pitchFamily="18" charset="0"/>
                            <a:cs typeface="Times New Roman"/>
                          </a:rPr>
                          <m:t>𝑎</m:t>
                        </m:r>
                      </m:e>
                    </m:acc>
                  </m:oMath>
                </a14:m>
                <a:r>
                  <a:rPr lang="en-US" dirty="0">
                    <a:solidFill>
                      <a:schemeClr val="bg1"/>
                    </a:solidFill>
                    <a:latin typeface="Helvetica" pitchFamily="2" charset="0"/>
                    <a:cs typeface="Times New Roman"/>
                  </a:rPr>
                  <a:t>; observe </a:t>
                </a:r>
                <a14:m>
                  <m:oMath xmlns:m="http://schemas.openxmlformats.org/officeDocument/2006/math">
                    <m:sSup>
                      <m:sSupPr>
                        <m:ctrlPr>
                          <a:rPr lang="en-US" i="1" dirty="0">
                            <a:solidFill>
                              <a:schemeClr val="bg1"/>
                            </a:solidFill>
                            <a:latin typeface="Cambria Math" panose="02040503050406030204" pitchFamily="18" charset="0"/>
                            <a:cs typeface="Times New Roman"/>
                          </a:rPr>
                        </m:ctrlPr>
                      </m:sSupPr>
                      <m:e>
                        <m:r>
                          <a:rPr lang="en-US" i="1" dirty="0">
                            <a:solidFill>
                              <a:schemeClr val="bg1"/>
                            </a:solidFill>
                            <a:latin typeface="Cambria Math" panose="02040503050406030204" pitchFamily="18" charset="0"/>
                            <a:cs typeface="Times New Roman"/>
                          </a:rPr>
                          <m:t>𝑠</m:t>
                        </m:r>
                      </m:e>
                      <m:sup>
                        <m:r>
                          <a:rPr lang="en-US" i="1" dirty="0">
                            <a:solidFill>
                              <a:schemeClr val="bg1"/>
                            </a:solidFill>
                            <a:latin typeface="Cambria Math" panose="02040503050406030204" pitchFamily="18" charset="0"/>
                            <a:cs typeface="Times New Roman"/>
                          </a:rPr>
                          <m:t>′</m:t>
                        </m:r>
                      </m:sup>
                    </m:sSup>
                  </m:oMath>
                </a14:m>
                <a:endParaRPr lang="en-US" dirty="0">
                  <a:solidFill>
                    <a:schemeClr val="bg1"/>
                  </a:solidFill>
                  <a:latin typeface="Helvetica" pitchFamily="2" charset="0"/>
                  <a:cs typeface="Times New Roman"/>
                </a:endParaRPr>
              </a:p>
            </p:txBody>
          </p:sp>
        </mc:Choice>
        <mc:Fallback xmlns="">
          <p:sp>
            <p:nvSpPr>
              <p:cNvPr id="35" name="Rectangle 34">
                <a:extLst>
                  <a:ext uri="{FF2B5EF4-FFF2-40B4-BE49-F238E27FC236}">
                    <a16:creationId xmlns:a16="http://schemas.microsoft.com/office/drawing/2014/main" id="{9B8A6433-7662-EB42-826E-8B00B90A2CA4}"/>
                  </a:ext>
                </a:extLst>
              </p:cNvPr>
              <p:cNvSpPr>
                <a:spLocks noRot="1" noChangeAspect="1" noMove="1" noResize="1" noEditPoints="1" noAdjustHandles="1" noChangeArrowheads="1" noChangeShapeType="1" noTextEdit="1"/>
              </p:cNvSpPr>
              <p:nvPr/>
            </p:nvSpPr>
            <p:spPr>
              <a:xfrm>
                <a:off x="4392564" y="5281861"/>
                <a:ext cx="2442207" cy="369332"/>
              </a:xfrm>
              <a:prstGeom prst="rect">
                <a:avLst/>
              </a:prstGeom>
              <a:blipFill>
                <a:blip r:embed="rId2"/>
                <a:stretch>
                  <a:fillRect/>
                </a:stretch>
              </a:blipFill>
              <a:ln/>
            </p:spPr>
            <p:txBody>
              <a:bodyPr/>
              <a:lstStyle/>
              <a:p>
                <a:r>
                  <a:rPr lang="en-DE">
                    <a:noFill/>
                  </a:rPr>
                  <a:t> </a:t>
                </a:r>
              </a:p>
            </p:txBody>
          </p:sp>
        </mc:Fallback>
      </mc:AlternateContent>
      <p:sp>
        <p:nvSpPr>
          <p:cNvPr id="45" name="Rectangle 44">
            <a:extLst>
              <a:ext uri="{FF2B5EF4-FFF2-40B4-BE49-F238E27FC236}">
                <a16:creationId xmlns:a16="http://schemas.microsoft.com/office/drawing/2014/main" id="{CAE0F773-57B9-C746-81C2-8F7CB7DA77F2}"/>
              </a:ext>
            </a:extLst>
          </p:cNvPr>
          <p:cNvSpPr/>
          <p:nvPr/>
        </p:nvSpPr>
        <p:spPr bwMode="auto">
          <a:xfrm>
            <a:off x="8057283" y="4286214"/>
            <a:ext cx="1491244" cy="258869"/>
          </a:xfrm>
          <a:prstGeom prst="rect">
            <a:avLst/>
          </a:prstGeom>
          <a:noFill/>
          <a:ln w="28575" cap="flat" cmpd="sng" algn="ctr">
            <a:solidFill>
              <a:schemeClr val="accent3">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a:solidFill>
                <a:schemeClr val="accent3">
                  <a:lumMod val="40000"/>
                  <a:lumOff val="60000"/>
                </a:schemeClr>
              </a:solidFill>
              <a:latin typeface="Helvetica" pitchFamily="2" charset="0"/>
            </a:endParaRPr>
          </a:p>
        </p:txBody>
      </p:sp>
      <p:cxnSp>
        <p:nvCxnSpPr>
          <p:cNvPr id="49" name="Straight Arrow Connector 12">
            <a:extLst>
              <a:ext uri="{FF2B5EF4-FFF2-40B4-BE49-F238E27FC236}">
                <a16:creationId xmlns:a16="http://schemas.microsoft.com/office/drawing/2014/main" id="{37CA0CC2-BB83-4348-850A-88685D5DA95D}"/>
              </a:ext>
            </a:extLst>
          </p:cNvPr>
          <p:cNvCxnSpPr>
            <a:cxnSpLocks/>
            <a:stCxn id="35" idx="3"/>
            <a:endCxn id="45" idx="1"/>
          </p:cNvCxnSpPr>
          <p:nvPr/>
        </p:nvCxnSpPr>
        <p:spPr>
          <a:xfrm flipV="1">
            <a:off x="6834771" y="4415649"/>
            <a:ext cx="1222512" cy="1050878"/>
          </a:xfrm>
          <a:prstGeom prst="curvedConnector3">
            <a:avLst>
              <a:gd name="adj1" fmla="val 50000"/>
            </a:avLst>
          </a:prstGeom>
          <a:ln w="28575">
            <a:gradFill flip="none" rotWithShape="1">
              <a:gsLst>
                <a:gs pos="0">
                  <a:schemeClr val="accent3">
                    <a:lumMod val="40000"/>
                    <a:lumOff val="60000"/>
                  </a:schemeClr>
                </a:gs>
                <a:gs pos="100000">
                  <a:schemeClr val="bg2"/>
                </a:gs>
              </a:gsLst>
              <a:lin ang="10800000" scaled="1"/>
              <a:tileRect/>
            </a:gra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473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3A0A-D301-844D-B39C-495DFDF5966B}"/>
              </a:ext>
            </a:extLst>
          </p:cNvPr>
          <p:cNvSpPr>
            <a:spLocks noGrp="1"/>
          </p:cNvSpPr>
          <p:nvPr>
            <p:ph type="title"/>
          </p:nvPr>
        </p:nvSpPr>
        <p:spPr/>
        <p:txBody>
          <a:bodyPr/>
          <a:lstStyle/>
          <a:p>
            <a:r>
              <a:rPr lang="en-GB" dirty="0"/>
              <a:t>Intermediate Summary</a:t>
            </a:r>
          </a:p>
        </p:txBody>
      </p:sp>
      <p:sp>
        <p:nvSpPr>
          <p:cNvPr id="5" name="Footer Placeholder 4">
            <a:extLst>
              <a:ext uri="{FF2B5EF4-FFF2-40B4-BE49-F238E27FC236}">
                <a16:creationId xmlns:a16="http://schemas.microsoft.com/office/drawing/2014/main" id="{26F50B59-B018-09D9-0F07-BB42669DB29C}"/>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30D10302-22D1-7883-C625-C2E1C91ED27B}"/>
              </a:ext>
            </a:extLst>
          </p:cNvPr>
          <p:cNvSpPr>
            <a:spLocks noGrp="1"/>
          </p:cNvSpPr>
          <p:nvPr>
            <p:ph type="sldNum" sz="quarter" idx="11"/>
          </p:nvPr>
        </p:nvSpPr>
        <p:spPr/>
        <p:txBody>
          <a:bodyPr/>
          <a:lstStyle/>
          <a:p>
            <a:fld id="{67C9959E-8E6B-B04C-9955-EA096F41CA7A}" type="slidenum">
              <a:rPr lang="en-GB" smtClean="0"/>
              <a:t>96</a:t>
            </a:fld>
            <a:endParaRPr lang="en-GB"/>
          </a:p>
        </p:txBody>
      </p:sp>
      <p:sp>
        <p:nvSpPr>
          <p:cNvPr id="4" name="Date Placeholder 3">
            <a:extLst>
              <a:ext uri="{FF2B5EF4-FFF2-40B4-BE49-F238E27FC236}">
                <a16:creationId xmlns:a16="http://schemas.microsoft.com/office/drawing/2014/main" id="{19E7C83A-F2EE-C562-7433-FAA75D10F523}"/>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BEA3C589-99CA-3A44-B790-03628ED610AE}"/>
              </a:ext>
            </a:extLst>
          </p:cNvPr>
          <p:cNvSpPr>
            <a:spLocks noGrp="1"/>
          </p:cNvSpPr>
          <p:nvPr>
            <p:ph type="body" sz="quarter" idx="13"/>
          </p:nvPr>
        </p:nvSpPr>
        <p:spPr/>
        <p:txBody>
          <a:bodyPr>
            <a:normAutofit/>
          </a:bodyPr>
          <a:lstStyle/>
          <a:p>
            <a:r>
              <a:rPr lang="en-GB" dirty="0"/>
              <a:t>Passive learning</a:t>
            </a:r>
          </a:p>
          <a:p>
            <a:pPr lvl="1"/>
            <a:r>
              <a:rPr lang="en-GB" dirty="0"/>
              <a:t>DUE</a:t>
            </a:r>
          </a:p>
          <a:p>
            <a:pPr lvl="1"/>
            <a:r>
              <a:rPr lang="en-GB" dirty="0"/>
              <a:t>ADP</a:t>
            </a:r>
          </a:p>
          <a:p>
            <a:pPr lvl="1"/>
            <a:r>
              <a:rPr lang="en-GB" dirty="0"/>
              <a:t>TD</a:t>
            </a:r>
          </a:p>
          <a:p>
            <a:r>
              <a:rPr lang="en-GB" dirty="0"/>
              <a:t>Active learning</a:t>
            </a:r>
          </a:p>
          <a:p>
            <a:pPr lvl="1"/>
            <a:r>
              <a:rPr lang="en-GB" dirty="0"/>
              <a:t>Active ADP</a:t>
            </a:r>
          </a:p>
          <a:p>
            <a:pPr lvl="1"/>
            <a:r>
              <a:rPr lang="en-GB" dirty="0"/>
              <a:t>Q-learning</a:t>
            </a:r>
          </a:p>
          <a:p>
            <a:r>
              <a:rPr lang="en-US" dirty="0"/>
              <a:t>Multi-armed bandit problem</a:t>
            </a:r>
          </a:p>
          <a:p>
            <a:pPr lvl="1"/>
            <a:r>
              <a:rPr lang="en-US" dirty="0"/>
              <a:t>UCB, UCT</a:t>
            </a:r>
          </a:p>
          <a:p>
            <a:pPr lvl="1"/>
            <a:endParaRPr lang="en-GB" dirty="0"/>
          </a:p>
        </p:txBody>
      </p:sp>
    </p:spTree>
    <p:extLst>
      <p:ext uri="{BB962C8B-B14F-4D97-AF65-F5344CB8AC3E}">
        <p14:creationId xmlns:p14="http://schemas.microsoft.com/office/powerpoint/2010/main" val="39339563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3B5F-4634-7740-97F0-F2C3F7A9D30B}"/>
              </a:ext>
            </a:extLst>
          </p:cNvPr>
          <p:cNvSpPr>
            <a:spLocks noGrp="1"/>
          </p:cNvSpPr>
          <p:nvPr>
            <p:ph type="title"/>
          </p:nvPr>
        </p:nvSpPr>
        <p:spPr/>
        <p:txBody>
          <a:bodyPr/>
          <a:lstStyle/>
          <a:p>
            <a:r>
              <a:rPr lang="en-GB" dirty="0"/>
              <a:t>Outline: Decision Making – Foundations </a:t>
            </a:r>
          </a:p>
        </p:txBody>
      </p:sp>
      <p:sp>
        <p:nvSpPr>
          <p:cNvPr id="5" name="Footer Placeholder 4">
            <a:extLst>
              <a:ext uri="{FF2B5EF4-FFF2-40B4-BE49-F238E27FC236}">
                <a16:creationId xmlns:a16="http://schemas.microsoft.com/office/drawing/2014/main" id="{F7A08F73-E488-4B0F-3AC9-4876334B6CAB}"/>
              </a:ext>
            </a:extLst>
          </p:cNvPr>
          <p:cNvSpPr>
            <a:spLocks noGrp="1"/>
          </p:cNvSpPr>
          <p:nvPr>
            <p:ph type="ftr" sz="quarter" idx="10"/>
          </p:nvPr>
        </p:nvSpPr>
        <p:spPr/>
        <p:txBody>
          <a:bodyPr/>
          <a:lstStyle/>
          <a:p>
            <a:r>
              <a:rPr lang="en-GB"/>
              <a:t>Marcel Gehrke</a:t>
            </a:r>
          </a:p>
        </p:txBody>
      </p:sp>
      <p:sp>
        <p:nvSpPr>
          <p:cNvPr id="6" name="Slide Number Placeholder 5">
            <a:extLst>
              <a:ext uri="{FF2B5EF4-FFF2-40B4-BE49-F238E27FC236}">
                <a16:creationId xmlns:a16="http://schemas.microsoft.com/office/drawing/2014/main" id="{2CE76365-ED79-DBAB-7119-400D9866159F}"/>
              </a:ext>
            </a:extLst>
          </p:cNvPr>
          <p:cNvSpPr>
            <a:spLocks noGrp="1"/>
          </p:cNvSpPr>
          <p:nvPr>
            <p:ph type="sldNum" sz="quarter" idx="11"/>
          </p:nvPr>
        </p:nvSpPr>
        <p:spPr/>
        <p:txBody>
          <a:bodyPr/>
          <a:lstStyle/>
          <a:p>
            <a:fld id="{67C9959E-8E6B-B04C-9955-EA096F41CA7A}" type="slidenum">
              <a:rPr lang="en-GB" smtClean="0"/>
              <a:t>97</a:t>
            </a:fld>
            <a:endParaRPr lang="en-GB"/>
          </a:p>
        </p:txBody>
      </p:sp>
      <p:sp>
        <p:nvSpPr>
          <p:cNvPr id="4" name="Date Placeholder 3">
            <a:extLst>
              <a:ext uri="{FF2B5EF4-FFF2-40B4-BE49-F238E27FC236}">
                <a16:creationId xmlns:a16="http://schemas.microsoft.com/office/drawing/2014/main" id="{63393531-C6AF-D2C1-4E37-825286C94F41}"/>
              </a:ext>
            </a:extLst>
          </p:cNvPr>
          <p:cNvSpPr>
            <a:spLocks noGrp="1"/>
          </p:cNvSpPr>
          <p:nvPr>
            <p:ph type="dt" sz="half" idx="12"/>
          </p:nvPr>
        </p:nvSpPr>
        <p:spPr/>
        <p:txBody>
          <a:bodyPr/>
          <a:lstStyle/>
          <a:p>
            <a:r>
              <a:rPr lang="de-DE"/>
              <a:t>Foundation</a:t>
            </a:r>
            <a:endParaRPr lang="de-DE" dirty="0"/>
          </a:p>
        </p:txBody>
      </p:sp>
      <p:sp>
        <p:nvSpPr>
          <p:cNvPr id="3" name="Content Placeholder 2">
            <a:extLst>
              <a:ext uri="{FF2B5EF4-FFF2-40B4-BE49-F238E27FC236}">
                <a16:creationId xmlns:a16="http://schemas.microsoft.com/office/drawing/2014/main" id="{CBB804D0-6D33-6646-8D53-360A5884CD26}"/>
              </a:ext>
            </a:extLst>
          </p:cNvPr>
          <p:cNvSpPr>
            <a:spLocks noGrp="1"/>
          </p:cNvSpPr>
          <p:nvPr>
            <p:ph type="body" sz="quarter" idx="13"/>
          </p:nvPr>
        </p:nvSpPr>
        <p:spPr/>
        <p:txBody>
          <a:bodyPr>
            <a:normAutofit lnSpcReduction="10000"/>
          </a:bodyPr>
          <a:lstStyle/>
          <a:p>
            <a:pPr marL="0" indent="0">
              <a:buNone/>
            </a:pPr>
            <a:r>
              <a:rPr lang="en-GB" i="1" dirty="0"/>
              <a:t>Utility Theory</a:t>
            </a:r>
          </a:p>
          <a:p>
            <a:pPr lvl="1"/>
            <a:r>
              <a:rPr lang="en-GB" dirty="0"/>
              <a:t>Preferences</a:t>
            </a:r>
          </a:p>
          <a:p>
            <a:pPr lvl="1"/>
            <a:r>
              <a:rPr lang="en-GB" dirty="0"/>
              <a:t>Utilities</a:t>
            </a:r>
          </a:p>
          <a:p>
            <a:pPr lvl="1"/>
            <a:r>
              <a:rPr lang="en-GB" dirty="0"/>
              <a:t>Preference structure</a:t>
            </a:r>
          </a:p>
          <a:p>
            <a:pPr marL="0" indent="0">
              <a:buNone/>
            </a:pPr>
            <a:r>
              <a:rPr lang="en-GB" i="1" dirty="0"/>
              <a:t>Markov Decision Process / Problem (MDP)</a:t>
            </a:r>
          </a:p>
          <a:p>
            <a:pPr lvl="1"/>
            <a:r>
              <a:rPr lang="en-GB" dirty="0"/>
              <a:t>Sequence of actions, history, policy</a:t>
            </a:r>
          </a:p>
          <a:p>
            <a:pPr lvl="1"/>
            <a:r>
              <a:rPr lang="en-GB" dirty="0"/>
              <a:t>Value iteration, policy iteration</a:t>
            </a:r>
          </a:p>
          <a:p>
            <a:pPr marL="0" indent="0">
              <a:buNone/>
            </a:pPr>
            <a:r>
              <a:rPr lang="en-GB" i="1" dirty="0"/>
              <a:t>Reinforcement Learning (RL)</a:t>
            </a:r>
          </a:p>
          <a:p>
            <a:pPr lvl="1"/>
            <a:r>
              <a:rPr lang="en-GB" dirty="0"/>
              <a:t>Passive and active, model-free and model-based RL</a:t>
            </a:r>
          </a:p>
          <a:p>
            <a:pPr lvl="1"/>
            <a:r>
              <a:rPr lang="en-GB" dirty="0"/>
              <a:t>Multi-armed bandit</a:t>
            </a:r>
          </a:p>
          <a:p>
            <a:pPr marL="0" indent="0" algn="ctr">
              <a:buNone/>
            </a:pPr>
            <a:r>
              <a:rPr lang="en-GB" dirty="0">
                <a:solidFill>
                  <a:schemeClr val="accent1"/>
                </a:solidFill>
              </a:rPr>
              <a:t>⟹ Next: Decision Making – Extensions</a:t>
            </a:r>
          </a:p>
          <a:p>
            <a:pPr marL="0" indent="0">
              <a:buNone/>
            </a:pPr>
            <a:endParaRPr lang="en-GB" dirty="0"/>
          </a:p>
          <a:p>
            <a:pPr lvl="1"/>
            <a:endParaRPr lang="en-GB" dirty="0"/>
          </a:p>
        </p:txBody>
      </p:sp>
    </p:spTree>
    <p:extLst>
      <p:ext uri="{BB962C8B-B14F-4D97-AF65-F5344CB8AC3E}">
        <p14:creationId xmlns:p14="http://schemas.microsoft.com/office/powerpoint/2010/main" val="2393381249"/>
      </p:ext>
    </p:extLst>
  </p:cSld>
  <p:clrMapOvr>
    <a:masterClrMapping/>
  </p:clrMapOvr>
</p:sld>
</file>

<file path=ppt/theme/theme1.xml><?xml version="1.0" encoding="utf-8"?>
<a:theme xmlns:a="http://schemas.openxmlformats.org/drawingml/2006/main" name="3_Standarddesign">
  <a:themeElements>
    <a:clrScheme name="custom">
      <a:dk1>
        <a:srgbClr val="000000"/>
      </a:dk1>
      <a:lt1>
        <a:srgbClr val="FFFFFF"/>
      </a:lt1>
      <a:dk2>
        <a:srgbClr val="1F497D"/>
      </a:dk2>
      <a:lt2>
        <a:srgbClr val="003849"/>
      </a:lt2>
      <a:accent1>
        <a:srgbClr val="009DD1"/>
      </a:accent1>
      <a:accent2>
        <a:srgbClr val="67C5E3"/>
      </a:accent2>
      <a:accent3>
        <a:srgbClr val="00BE96"/>
      </a:accent3>
      <a:accent4>
        <a:srgbClr val="65BBBD"/>
      </a:accent4>
      <a:accent5>
        <a:srgbClr val="00568A"/>
      </a:accent5>
      <a:accent6>
        <a:srgbClr val="679AD9"/>
      </a:accent6>
      <a:hlink>
        <a:srgbClr val="BCBCBD"/>
      </a:hlink>
      <a:folHlink>
        <a:srgbClr val="800080"/>
      </a:folHlink>
    </a:clrScheme>
    <a:fontScheme name="2_Standarddesign">
      <a:majorFont>
        <a:latin typeface="Myriad Pro"/>
        <a:ea typeface=""/>
        <a:cs typeface=""/>
      </a:majorFont>
      <a:minorFont>
        <a:latin typeface="Myriad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andarddesign">
  <a:themeElements>
    <a:clrScheme name="custom">
      <a:dk1>
        <a:srgbClr val="000000"/>
      </a:dk1>
      <a:lt1>
        <a:srgbClr val="FFFFFF"/>
      </a:lt1>
      <a:dk2>
        <a:srgbClr val="1F497D"/>
      </a:dk2>
      <a:lt2>
        <a:srgbClr val="003849"/>
      </a:lt2>
      <a:accent1>
        <a:srgbClr val="009DD1"/>
      </a:accent1>
      <a:accent2>
        <a:srgbClr val="67C5E3"/>
      </a:accent2>
      <a:accent3>
        <a:srgbClr val="00BE96"/>
      </a:accent3>
      <a:accent4>
        <a:srgbClr val="65BBBD"/>
      </a:accent4>
      <a:accent5>
        <a:srgbClr val="00568A"/>
      </a:accent5>
      <a:accent6>
        <a:srgbClr val="679AD9"/>
      </a:accent6>
      <a:hlink>
        <a:srgbClr val="BCBCBD"/>
      </a:hlink>
      <a:folHlink>
        <a:srgbClr val="800080"/>
      </a:folHlink>
    </a:clrScheme>
    <a:fontScheme name="Standarddesign">
      <a:majorFont>
        <a:latin typeface="Myriad Pro"/>
        <a:ea typeface=""/>
        <a:cs typeface=""/>
      </a:majorFont>
      <a:minorFont>
        <a:latin typeface="Myriad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3764</TotalTime>
  <Words>10032</Words>
  <Application>Microsoft Macintosh PowerPoint</Application>
  <PresentationFormat>Widescreen</PresentationFormat>
  <Paragraphs>1894</Paragraphs>
  <Slides>97</Slides>
  <Notes>49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97</vt:i4>
      </vt:variant>
    </vt:vector>
  </HeadingPairs>
  <TitlesOfParts>
    <vt:vector size="110" baseType="lpstr">
      <vt:lpstr>ＭＳ Ｐゴシック</vt:lpstr>
      <vt:lpstr>Arial</vt:lpstr>
      <vt:lpstr>Calibri</vt:lpstr>
      <vt:lpstr>Cambria Math</vt:lpstr>
      <vt:lpstr>CMU Bright SemiBold</vt:lpstr>
      <vt:lpstr>Courier New</vt:lpstr>
      <vt:lpstr>Helvetica</vt:lpstr>
      <vt:lpstr>Myriad Pro</vt:lpstr>
      <vt:lpstr>Symbol</vt:lpstr>
      <vt:lpstr>Tahoma</vt:lpstr>
      <vt:lpstr>Times New Roman</vt:lpstr>
      <vt:lpstr>3_Standarddesign</vt:lpstr>
      <vt:lpstr>Standarddesign</vt:lpstr>
      <vt:lpstr>Intelligent Agents : Automated Planning and Acting</vt:lpstr>
      <vt:lpstr>Content: Planning and Acting </vt:lpstr>
      <vt:lpstr>Literature</vt:lpstr>
      <vt:lpstr>Acknowledgements</vt:lpstr>
      <vt:lpstr>Decision Making under Uncertainty</vt:lpstr>
      <vt:lpstr>Setting</vt:lpstr>
      <vt:lpstr>Outline: Decision Making – Foundations </vt:lpstr>
      <vt:lpstr>Preferences</vt:lpstr>
      <vt:lpstr>Rational Preferences</vt:lpstr>
      <vt:lpstr>Axioms of Utility Theory</vt:lpstr>
      <vt:lpstr>And Then There Was Utility</vt:lpstr>
      <vt:lpstr>Utilities</vt:lpstr>
      <vt:lpstr>Utility Scales</vt:lpstr>
      <vt:lpstr>Money</vt:lpstr>
      <vt:lpstr>Money Versus Utility</vt:lpstr>
      <vt:lpstr>Utility Scales</vt:lpstr>
      <vt:lpstr>Multi-attribute Utility Theory</vt:lpstr>
      <vt:lpstr>Preference Structure</vt:lpstr>
      <vt:lpstr>Preference Independence</vt:lpstr>
      <vt:lpstr>Preference Independence</vt:lpstr>
      <vt:lpstr>Interim Summary</vt:lpstr>
      <vt:lpstr>Outline: Decision Making – Foundations </vt:lpstr>
      <vt:lpstr>Simple Robot Navigation Problem</vt:lpstr>
      <vt:lpstr>Markov Property</vt:lpstr>
      <vt:lpstr>Sequence of Actions</vt:lpstr>
      <vt:lpstr>Sequence of Actions</vt:lpstr>
      <vt:lpstr>Sequence of Actions</vt:lpstr>
      <vt:lpstr>Histories</vt:lpstr>
      <vt:lpstr>Probability of Reaching the Goal</vt:lpstr>
      <vt:lpstr>Utility Function</vt:lpstr>
      <vt:lpstr>Utility of an Action Sequence</vt:lpstr>
      <vt:lpstr>Reactive Agent Algorithm</vt:lpstr>
      <vt:lpstr>Policy (Reactive/Closed-loop Strategy)</vt:lpstr>
      <vt:lpstr>Markov Decision Process / Problem (MDP)</vt:lpstr>
      <vt:lpstr>Additive Utility</vt:lpstr>
      <vt:lpstr>Principle of MEU</vt:lpstr>
      <vt:lpstr>Value Iteration</vt:lpstr>
      <vt:lpstr>Value Iteration: Algorithm</vt:lpstr>
      <vt:lpstr>Evolution of Utilities</vt:lpstr>
      <vt:lpstr>Effect of Rewards</vt:lpstr>
      <vt:lpstr>Effect of Allowed Error &amp; Discount</vt:lpstr>
      <vt:lpstr>Policy Iteration</vt:lpstr>
      <vt:lpstr>Policy Iteration: Algorithm</vt:lpstr>
      <vt:lpstr>Policy Evaluation</vt:lpstr>
      <vt:lpstr>Asynchronous Policy Iteration</vt:lpstr>
      <vt:lpstr>Intermediate Summary</vt:lpstr>
      <vt:lpstr>Outline: Decision Making – Foundations </vt:lpstr>
      <vt:lpstr>Acting as Reinforcement Learning (RL)</vt:lpstr>
      <vt:lpstr>Factors That Make RL Hard</vt:lpstr>
      <vt:lpstr>Passive vs. Active Learning</vt:lpstr>
      <vt:lpstr>Model-based vs. Model-free RL</vt:lpstr>
      <vt:lpstr>Passive RL</vt:lpstr>
      <vt:lpstr>Passive RL</vt:lpstr>
      <vt:lpstr>Direct Utility Estimation (DUE)</vt:lpstr>
      <vt:lpstr>DUE: Example</vt:lpstr>
      <vt:lpstr>DUE: Convergence</vt:lpstr>
      <vt:lpstr>DUE: Problem</vt:lpstr>
      <vt:lpstr>DUE: Problem</vt:lpstr>
      <vt:lpstr>Adaptive Dynamic Programming (ADP)</vt:lpstr>
      <vt:lpstr>Recap: Policy Iteration</vt:lpstr>
      <vt:lpstr>ADP: Estimate the Utilities</vt:lpstr>
      <vt:lpstr>ADP: Learn the Model</vt:lpstr>
      <vt:lpstr>ADP: Algorithm</vt:lpstr>
      <vt:lpstr>ADP: Problem</vt:lpstr>
      <vt:lpstr>Temporal Difference Learning (TD)</vt:lpstr>
      <vt:lpstr>TD: Example</vt:lpstr>
      <vt:lpstr>Aside: Online Mean Estimation</vt:lpstr>
      <vt:lpstr>TD Update</vt:lpstr>
      <vt:lpstr>TD: Convergence</vt:lpstr>
      <vt:lpstr>Comparison between ADP and TD</vt:lpstr>
      <vt:lpstr>ADP and TD</vt:lpstr>
      <vt:lpstr>Overall comparisons</vt:lpstr>
      <vt:lpstr>Passive Learning: Disadvantage</vt:lpstr>
      <vt:lpstr>Goal of Active Learning</vt:lpstr>
      <vt:lpstr>Active ADP Agent</vt:lpstr>
      <vt:lpstr>Issues with ADP Approach</vt:lpstr>
      <vt:lpstr>Q-learning</vt:lpstr>
      <vt:lpstr>Q-learning can be model-free</vt:lpstr>
      <vt:lpstr>Q-learning</vt:lpstr>
      <vt:lpstr>Q-learning</vt:lpstr>
      <vt:lpstr>Q-learning without a Model</vt:lpstr>
      <vt:lpstr>Q-learning: Convergence</vt:lpstr>
      <vt:lpstr>Exploitation vs. Exploration</vt:lpstr>
      <vt:lpstr>Multi-Arm Bandit Problem</vt:lpstr>
      <vt:lpstr>Actions</vt:lpstr>
      <vt:lpstr>Formal Model</vt:lpstr>
      <vt:lpstr>Exploitation vs. Exploration Reprise</vt:lpstr>
      <vt:lpstr>Where Does the Loss Come from?</vt:lpstr>
      <vt:lpstr>Where Does the Loss Come from?</vt:lpstr>
      <vt:lpstr>UCB (Upper Confidence Bound) Algorithm</vt:lpstr>
      <vt:lpstr>UCB: Performance</vt:lpstr>
      <vt:lpstr>UCB: Performance</vt:lpstr>
      <vt:lpstr>UCT Algorithm</vt:lpstr>
      <vt:lpstr>UCT as an Acting Procedure</vt:lpstr>
      <vt:lpstr>UCT as a Learning Procedure</vt:lpstr>
      <vt:lpstr>Intermediate Summary</vt:lpstr>
      <vt:lpstr>Outline: Decision Making – Foundations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Universität zu Lübeck</dc:title>
  <dc:creator>Uli</dc:creator>
  <cp:lastModifiedBy>Marcel Gehrke</cp:lastModifiedBy>
  <cp:revision>118</cp:revision>
  <dcterms:created xsi:type="dcterms:W3CDTF">2010-04-27T12:26:40Z</dcterms:created>
  <dcterms:modified xsi:type="dcterms:W3CDTF">2024-01-25T16:21:57Z</dcterms:modified>
</cp:coreProperties>
</file>