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embeddings/oleObject1.bin" ContentType="application/vnd.openxmlformats-officedocument.oleObject"/>
  <Override PartName="/ppt/notesSlides/notesSlide30.xml" ContentType="application/vnd.openxmlformats-officedocument.presentationml.notesSlide+xml"/>
  <Override PartName="/ppt/embeddings/oleObject2.bin" ContentType="application/vnd.openxmlformats-officedocument.oleObject"/>
  <Override PartName="/ppt/notesSlides/notesSlide31.xml" ContentType="application/vnd.openxmlformats-officedocument.presentationml.notesSlide+xml"/>
  <Override PartName="/ppt/embeddings/oleObject3.bin" ContentType="application/vnd.openxmlformats-officedocument.oleObject"/>
  <Override PartName="/ppt/notesSlides/notesSlide32.xml" ContentType="application/vnd.openxmlformats-officedocument.presentationml.notesSlide+xml"/>
  <Override PartName="/ppt/embeddings/oleObject4.bin" ContentType="application/vnd.openxmlformats-officedocument.oleObject"/>
  <Override PartName="/ppt/notesSlides/notesSlide33.xml" ContentType="application/vnd.openxmlformats-officedocument.presentationml.notesSlide+xml"/>
  <Override PartName="/ppt/embeddings/oleObject5.bin" ContentType="application/vnd.openxmlformats-officedocument.oleObject"/>
  <Override PartName="/ppt/notesSlides/notesSlide34.xml" ContentType="application/vnd.openxmlformats-officedocument.presentationml.notesSlide+xml"/>
  <Override PartName="/ppt/embeddings/oleObject6.bin" ContentType="application/vnd.openxmlformats-officedocument.oleObject"/>
  <Override PartName="/ppt/notesSlides/notesSlide35.xml" ContentType="application/vnd.openxmlformats-officedocument.presentationml.notesSlide+xml"/>
  <Override PartName="/ppt/embeddings/oleObject7.bin" ContentType="application/vnd.openxmlformats-officedocument.oleObject"/>
  <Override PartName="/ppt/notesSlides/notesSlide36.xml" ContentType="application/vnd.openxmlformats-officedocument.presentationml.notesSlide+xml"/>
  <Override PartName="/ppt/embeddings/oleObject8.bin" ContentType="application/vnd.openxmlformats-officedocument.oleObject"/>
  <Override PartName="/ppt/notesSlides/notesSlide37.xml" ContentType="application/vnd.openxmlformats-officedocument.presentationml.notesSlide+xml"/>
  <Override PartName="/ppt/embeddings/oleObject9.bin" ContentType="application/vnd.openxmlformats-officedocument.oleObject"/>
  <Override PartName="/ppt/notesSlides/notesSlide38.xml" ContentType="application/vnd.openxmlformats-officedocument.presentationml.notesSlide+xml"/>
  <Override PartName="/ppt/embeddings/oleObject10.bin" ContentType="application/vnd.openxmlformats-officedocument.oleObject"/>
  <Override PartName="/ppt/notesSlides/notesSlide39.xml" ContentType="application/vnd.openxmlformats-officedocument.presentationml.notesSlide+xml"/>
  <Override PartName="/ppt/embeddings/oleObject11.bin" ContentType="application/vnd.openxmlformats-officedocument.oleObject"/>
  <Override PartName="/ppt/notesSlides/notesSlide40.xml" ContentType="application/vnd.openxmlformats-officedocument.presentationml.notesSlide+xml"/>
  <Override PartName="/ppt/embeddings/oleObject12.bin" ContentType="application/vnd.openxmlformats-officedocument.oleObject"/>
  <Override PartName="/ppt/notesSlides/notesSlide41.xml" ContentType="application/vnd.openxmlformats-officedocument.presentationml.notesSlide+xml"/>
  <Override PartName="/ppt/embeddings/oleObject13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embeddings/oleObject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9"/>
  </p:notesMasterIdLst>
  <p:handoutMasterIdLst>
    <p:handoutMasterId r:id="rId70"/>
  </p:handoutMasterIdLst>
  <p:sldIdLst>
    <p:sldId id="273" r:id="rId2"/>
    <p:sldId id="454" r:id="rId3"/>
    <p:sldId id="552" r:id="rId4"/>
    <p:sldId id="502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513" r:id="rId16"/>
    <p:sldId id="514" r:id="rId17"/>
    <p:sldId id="515" r:id="rId18"/>
    <p:sldId id="516" r:id="rId19"/>
    <p:sldId id="517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525" r:id="rId28"/>
    <p:sldId id="526" r:id="rId29"/>
    <p:sldId id="574" r:id="rId30"/>
    <p:sldId id="527" r:id="rId31"/>
    <p:sldId id="528" r:id="rId32"/>
    <p:sldId id="529" r:id="rId33"/>
    <p:sldId id="530" r:id="rId34"/>
    <p:sldId id="531" r:id="rId35"/>
    <p:sldId id="532" r:id="rId36"/>
    <p:sldId id="533" r:id="rId37"/>
    <p:sldId id="534" r:id="rId38"/>
    <p:sldId id="535" r:id="rId39"/>
    <p:sldId id="536" r:id="rId40"/>
    <p:sldId id="537" r:id="rId41"/>
    <p:sldId id="538" r:id="rId42"/>
    <p:sldId id="539" r:id="rId43"/>
    <p:sldId id="540" r:id="rId44"/>
    <p:sldId id="541" r:id="rId45"/>
    <p:sldId id="542" r:id="rId46"/>
    <p:sldId id="543" r:id="rId47"/>
    <p:sldId id="544" r:id="rId48"/>
    <p:sldId id="545" r:id="rId49"/>
    <p:sldId id="546" r:id="rId50"/>
    <p:sldId id="547" r:id="rId51"/>
    <p:sldId id="548" r:id="rId52"/>
    <p:sldId id="549" r:id="rId53"/>
    <p:sldId id="550" r:id="rId54"/>
    <p:sldId id="551" r:id="rId55"/>
    <p:sldId id="553" r:id="rId56"/>
    <p:sldId id="582" r:id="rId57"/>
    <p:sldId id="583" r:id="rId58"/>
    <p:sldId id="584" r:id="rId59"/>
    <p:sldId id="585" r:id="rId60"/>
    <p:sldId id="586" r:id="rId61"/>
    <p:sldId id="587" r:id="rId62"/>
    <p:sldId id="588" r:id="rId63"/>
    <p:sldId id="589" r:id="rId64"/>
    <p:sldId id="555" r:id="rId65"/>
    <p:sldId id="556" r:id="rId66"/>
    <p:sldId id="576" r:id="rId67"/>
    <p:sldId id="371" r:id="rId6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EA93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25B477E-FA36-064D-978A-B1FEBC529CC1}" type="datetimeFigureOut">
              <a:rPr lang="de-DE"/>
              <a:pPr>
                <a:defRPr/>
              </a:pPr>
              <a:t>28.04.15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738E602-6FF6-E14D-A690-2933E99F7E3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96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249D765-3E09-144A-A386-B3E38A8D1C5A}" type="datetimeFigureOut">
              <a:rPr lang="de-DE"/>
              <a:pPr>
                <a:defRPr/>
              </a:pPr>
              <a:t>28.04.15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93FDC9B-C810-3B46-841D-06E9D869273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06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4EFA6-AF0F-714B-8BF2-8757EF336C2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E2DAB-D5E7-6C4B-BFFF-C24BDFFDDB6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73E5DB-4060-1444-A260-E46A283FBBC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566AD-FE79-C949-A406-AA1D4BE91DA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36B58-2698-4B41-9CBD-9BB4CB86EA5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3469F7-7E22-2C44-A214-9684D549DB9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F1C71-4228-824A-BF3B-E2E20BB1F18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DF1C45-9288-BC43-BE08-9D0A1B981C9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37285-4614-FC47-BC68-5981723154D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E3521F-54DA-F141-83C5-23E13F0FB45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46913-8718-AC46-91CC-B56A63FACFA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21113-50AC-E34B-BB29-6C765A3150F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9D8BF3-BDD7-984F-B5D0-F4AE522DC1A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19057D-7EAC-3540-AB29-5D882A61427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33F4E5-6488-434D-B3B9-E7530100C1A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AFB6A-F38C-884B-A53D-ED29A25364D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9D800-62CD-D948-922C-1024654F830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66B267-08E9-C94C-824C-DDDEC0D4B4C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25392-9A50-CC4A-BA8E-D7C34667A8C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A4CEF-0822-BE43-A213-D9752D9E68F7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24F0CD-009B-2847-847B-A2A6379317F6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1F4C4E-6D68-5F4C-B3CF-F8A94D319CD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A891CD-0441-1947-A7F8-25592AC3F84F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1D2004-6BF9-F342-9EA4-5C44A2C97218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118B9-F3BF-3A45-ACB0-15300BA39BB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4F77A-F4A3-B541-8B86-1BE4479118B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7928CE-19CE-D244-83C5-88CF6C0C7AF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EF5C4C-D27D-C140-8FFD-DC2B5C222FD4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37611-BDE2-A246-AEEC-928B8A03F833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B5D02-D1BC-FB44-8D8D-865A0664CE9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5290F4-33A9-C846-9E3B-ED213581CD98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DBCAD1-0E15-E348-9A86-0E3D8D3AA4D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0FC521-BF0C-EB4F-9137-7356652E75C5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84AE9E-05D5-114C-9FBB-3AE0D7082D5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CEA72-710E-CA43-9502-7753FE5AA07E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BF21A4-1726-7745-95D4-4A8FFD7130D8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3E647-3CB8-9145-8AB3-2F8A56BE9862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4F18BB-BCAB-4946-9ECB-9A3ED6482C3D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FF0FA2-F3F3-C747-B5CD-B0A7E52013B4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B157C-FF5D-BE48-9892-05578F30144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1C5C38-F778-5545-9D6C-3B654EA36439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25F7AD-BF10-0948-90BE-E1F81D6E7338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68C945-2307-4046-8C48-BCF5A544A21B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4B4DD-C1E8-6247-A5A5-D18273A586BC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5DDD9C-C18B-9645-A8B3-243D03A768C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92AE37-3C9D-1744-914D-43DB342CCACC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CA93E4-8C73-DD48-8E83-A4417FC1EFF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8B06B4-2B99-8446-A517-E4E9370393C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D94DBA-B0A6-E247-B98D-A3C2ECC3A95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7E588E-B92A-5043-8D55-CD7B4B872EF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73F1-10A4-FD4C-8607-0B1F987358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50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BD62-B2D2-0342-9175-6A4CC86C06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42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476B-9CBC-824B-A699-3E8CC9587D3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8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1116203B-5FE6-524D-923B-E2AF787408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5363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5368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-Arbeitsblatt1.xls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Excel_97_-_2004-Arbeitsblatt2.xls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Excel_97_-_2004-Arbeitsblatt3.xls"/><Relationship Id="rId6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Excel_97_-_2004-Arbeitsblatt4.xls"/><Relationship Id="rId6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Microsoft_Excel_97_-_2004-Arbeitsblatt5.xls"/><Relationship Id="rId6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Excel_97_-_2004-Arbeitsblatt6.xls"/><Relationship Id="rId6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Excel_97_-_2004-Arbeitsblatt7.xls"/><Relationship Id="rId6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Microsoft_Excel_97_-_2004-Arbeitsblatt8.xls"/><Relationship Id="rId6" Type="http://schemas.openxmlformats.org/officeDocument/2006/relationships/image" Target="../media/image1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Microsoft_Excel_97_-_2004-Arbeitsblatt9.xls"/><Relationship Id="rId6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Microsoft_Excel_97_-_2004-Arbeitsblatt10.xls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Microsoft_Excel_97_-_2004-Arbeitsblatt11.xls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2.bin"/><Relationship Id="rId5" Type="http://schemas.openxmlformats.org/officeDocument/2006/relationships/oleObject" Target="../embeddings/Microsoft_Excel_97_-_2004-Arbeitsblatt12.xls"/><Relationship Id="rId6" Type="http://schemas.openxmlformats.org/officeDocument/2006/relationships/image" Target="../media/image1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Microsoft_Excel_97_-_2004-Arbeitsblatt13.xls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4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Stefan Werner (Übungen)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Schleife</a:t>
            </a:r>
            <a:r>
              <a:rPr lang="en-US" dirty="0" smtClean="0"/>
              <a:t> 1</a:t>
            </a:r>
            <a:r>
              <a:rPr lang="en-US" dirty="0"/>
              <a:t>: </a:t>
            </a:r>
            <a:r>
              <a:rPr lang="en-US" dirty="0" err="1" smtClean="0"/>
              <a:t>Initialisierung</a:t>
            </a:r>
            <a:endParaRPr lang="en-US" dirty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361950" y="4800600"/>
            <a:ext cx="8420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1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</a:rPr>
              <a:t>to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0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47625" y="4837113"/>
            <a:ext cx="860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1.</a:t>
            </a:r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3CFDF-FA8A-F844-A4A7-E326482FA685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2: </a:t>
            </a:r>
            <a:r>
              <a:rPr lang="en-US" dirty="0" err="1" smtClean="0"/>
              <a:t>Zähle</a:t>
            </a:r>
            <a:endParaRPr lang="en-US" dirty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1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</a:rPr>
              <a:t>to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  <a:r>
              <a:rPr lang="en-US" sz="3200">
                <a:latin typeface="Times New Roman" charset="0"/>
                <a:cs typeface="Arial Unicode MS" charset="0"/>
              </a:rPr>
              <a:t>	 </a:t>
            </a:r>
            <a:r>
              <a:rPr lang="en-US" sz="320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=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C655A-C2CD-7F40-9B51-6204BDEEE95D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2: </a:t>
            </a:r>
            <a:r>
              <a:rPr lang="en-US" dirty="0" err="1" smtClean="0"/>
              <a:t>Zähle</a:t>
            </a:r>
            <a:endParaRPr lang="en-US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1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</a:rPr>
              <a:t>to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  <a:r>
              <a:rPr lang="en-US" sz="3200">
                <a:latin typeface="Times New Roman" charset="0"/>
                <a:cs typeface="Arial Unicode MS" charset="0"/>
              </a:rPr>
              <a:t>	 </a:t>
            </a:r>
            <a:r>
              <a:rPr lang="en-US" sz="320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=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37546-7085-2242-AEF3-BC84E12CE3D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2: </a:t>
            </a:r>
            <a:r>
              <a:rPr lang="en-US" dirty="0" err="1" smtClean="0"/>
              <a:t>Zähle</a:t>
            </a:r>
            <a:endParaRPr lang="en-US" dirty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1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</a:rPr>
              <a:t>to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  <a:r>
              <a:rPr lang="en-US" sz="3200">
                <a:latin typeface="Times New Roman" charset="0"/>
                <a:cs typeface="Arial Unicode MS" charset="0"/>
              </a:rPr>
              <a:t>	 </a:t>
            </a:r>
            <a:r>
              <a:rPr lang="en-US" sz="320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=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8FE00-9261-EB48-858A-264E60E56A2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Schleife</a:t>
            </a:r>
            <a:r>
              <a:rPr lang="en-US" dirty="0" smtClean="0"/>
              <a:t> 2</a:t>
            </a:r>
            <a:r>
              <a:rPr lang="en-US" dirty="0"/>
              <a:t>: </a:t>
            </a:r>
            <a:r>
              <a:rPr lang="en-US" dirty="0" err="1" smtClean="0"/>
              <a:t>Zähle</a:t>
            </a:r>
            <a:endParaRPr lang="en-US" dirty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1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</a:rPr>
              <a:t>to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  <a:r>
              <a:rPr lang="en-US" sz="3200">
                <a:latin typeface="Times New Roman" charset="0"/>
                <a:cs typeface="Arial Unicode MS" charset="0"/>
              </a:rPr>
              <a:t>	 </a:t>
            </a:r>
            <a:r>
              <a:rPr lang="en-US" sz="320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=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BD203-2B63-6947-AA8E-D40ED1E37D1C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Schleife</a:t>
            </a:r>
            <a:r>
              <a:rPr lang="en-US" dirty="0" smtClean="0"/>
              <a:t> 2</a:t>
            </a:r>
            <a:r>
              <a:rPr lang="en-US" dirty="0"/>
              <a:t>: </a:t>
            </a:r>
            <a:r>
              <a:rPr lang="en-US" dirty="0" err="1" smtClean="0"/>
              <a:t>Zähle</a:t>
            </a:r>
            <a:endParaRPr lang="en-US" dirty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1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</a:rPr>
              <a:t>to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  <a:r>
              <a:rPr lang="en-US" sz="3200">
                <a:latin typeface="Times New Roman" charset="0"/>
                <a:cs typeface="Arial Unicode MS" charset="0"/>
              </a:rPr>
              <a:t>	 </a:t>
            </a:r>
            <a:r>
              <a:rPr lang="en-US" sz="320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=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3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CEC95-5054-3343-BB1F-A9D7E9C47B2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Schleife</a:t>
            </a:r>
            <a:r>
              <a:rPr lang="en-US" dirty="0" smtClean="0"/>
              <a:t> 3</a:t>
            </a:r>
            <a:r>
              <a:rPr lang="en-US" dirty="0"/>
              <a:t>: </a:t>
            </a:r>
            <a:r>
              <a:rPr lang="en-US" dirty="0" err="1" smtClean="0"/>
              <a:t>Berechne</a:t>
            </a:r>
            <a:r>
              <a:rPr lang="en-US" dirty="0" smtClean="0"/>
              <a:t> </a:t>
            </a:r>
            <a:r>
              <a:rPr lang="en-US" dirty="0" err="1" smtClean="0"/>
              <a:t>Summe</a:t>
            </a:r>
            <a:endParaRPr lang="en-US" dirty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grpSp>
        <p:nvGrpSpPr>
          <p:cNvPr id="34824" name="Group 9"/>
          <p:cNvGrpSpPr>
            <a:grpSpLocks/>
          </p:cNvGrpSpPr>
          <p:nvPr/>
        </p:nvGrpSpPr>
        <p:grpSpPr bwMode="auto">
          <a:xfrm>
            <a:off x="228600" y="3505200"/>
            <a:ext cx="4054475" cy="600075"/>
            <a:chOff x="144" y="2208"/>
            <a:chExt cx="2554" cy="378"/>
          </a:xfrm>
        </p:grpSpPr>
        <p:sp>
          <p:nvSpPr>
            <p:cNvPr id="39946" name="Text Box 10"/>
            <p:cNvSpPr txBox="1">
              <a:spLocks noChangeArrowheads="1"/>
            </p:cNvSpPr>
            <p:nvPr/>
          </p:nvSpPr>
          <p:spPr bwMode="auto">
            <a:xfrm>
              <a:off x="144" y="2214"/>
              <a:ext cx="3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200" i="1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B</a:t>
              </a:r>
              <a:r>
                <a:rPr lang="en-US" sz="3200">
                  <a:latin typeface="Times New Roman" charset="0"/>
                  <a:cs typeface="Arial Unicode MS" charset="0"/>
                </a:rPr>
                <a:t>:</a:t>
              </a:r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538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970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1402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1834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2266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</p:grp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9970" name="Rectangle 34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2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</a:rPr>
              <a:t>to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+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–1]</a:t>
            </a:r>
            <a:r>
              <a:rPr lang="en-US" sz="3200">
                <a:latin typeface="Times New Roman" charset="0"/>
                <a:cs typeface="Arial Unicode MS" charset="0"/>
              </a:rPr>
              <a:t>	 </a:t>
            </a:r>
            <a:r>
              <a:rPr lang="en-US" sz="320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</a:t>
            </a:r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£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3.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136A0-B9B2-F14B-AE1E-904DB5B84FE6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3: </a:t>
            </a:r>
            <a:r>
              <a:rPr lang="en-US" dirty="0" err="1" smtClean="0"/>
              <a:t>Berechne</a:t>
            </a:r>
            <a:r>
              <a:rPr lang="en-US" dirty="0" smtClean="0"/>
              <a:t> </a:t>
            </a:r>
            <a:r>
              <a:rPr lang="en-US" dirty="0" err="1" smtClean="0"/>
              <a:t>Summe</a:t>
            </a:r>
            <a:endParaRPr lang="en-US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grpSp>
        <p:nvGrpSpPr>
          <p:cNvPr id="35848" name="Group 9"/>
          <p:cNvGrpSpPr>
            <a:grpSpLocks/>
          </p:cNvGrpSpPr>
          <p:nvPr/>
        </p:nvGrpSpPr>
        <p:grpSpPr bwMode="auto">
          <a:xfrm>
            <a:off x="228600" y="3505200"/>
            <a:ext cx="4054475" cy="600075"/>
            <a:chOff x="144" y="2208"/>
            <a:chExt cx="2554" cy="378"/>
          </a:xfrm>
        </p:grpSpPr>
        <p:sp>
          <p:nvSpPr>
            <p:cNvPr id="41994" name="Text Box 10"/>
            <p:cNvSpPr txBox="1">
              <a:spLocks noChangeArrowheads="1"/>
            </p:cNvSpPr>
            <p:nvPr/>
          </p:nvSpPr>
          <p:spPr bwMode="auto">
            <a:xfrm>
              <a:off x="144" y="2214"/>
              <a:ext cx="3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200" i="1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B</a:t>
              </a:r>
              <a:r>
                <a:rPr lang="en-US" sz="3200">
                  <a:latin typeface="Times New Roman" charset="0"/>
                  <a:cs typeface="Arial Unicode MS" charset="0"/>
                </a:rPr>
                <a:t>:</a:t>
              </a: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538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970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1402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1834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2266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</p:grp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2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</a:rPr>
              <a:t>to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+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–1]</a:t>
            </a:r>
            <a:r>
              <a:rPr lang="en-US" sz="3200">
                <a:latin typeface="Times New Roman" charset="0"/>
                <a:cs typeface="Arial Unicode MS" charset="0"/>
              </a:rPr>
              <a:t>	 </a:t>
            </a:r>
            <a:r>
              <a:rPr lang="en-US" sz="320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</a:t>
            </a:r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£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3.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EC9D61-5D2B-F047-8B0B-5D6BEE84B3FC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3: </a:t>
            </a:r>
            <a:r>
              <a:rPr lang="en-US" dirty="0" err="1" smtClean="0"/>
              <a:t>Berechne</a:t>
            </a:r>
            <a:r>
              <a:rPr lang="en-US" dirty="0" smtClean="0"/>
              <a:t> </a:t>
            </a:r>
            <a:r>
              <a:rPr lang="en-US" dirty="0" err="1" smtClean="0"/>
              <a:t>Summe</a:t>
            </a:r>
            <a:endParaRPr lang="en-US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grpSp>
        <p:nvGrpSpPr>
          <p:cNvPr id="36872" name="Group 9"/>
          <p:cNvGrpSpPr>
            <a:grpSpLocks/>
          </p:cNvGrpSpPr>
          <p:nvPr/>
        </p:nvGrpSpPr>
        <p:grpSpPr bwMode="auto">
          <a:xfrm>
            <a:off x="228600" y="3505200"/>
            <a:ext cx="4054475" cy="600075"/>
            <a:chOff x="144" y="2208"/>
            <a:chExt cx="2554" cy="378"/>
          </a:xfrm>
        </p:grpSpPr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144" y="2214"/>
              <a:ext cx="3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200" i="1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B</a:t>
              </a:r>
              <a:r>
                <a:rPr lang="en-US" sz="3200">
                  <a:latin typeface="Times New Roman" charset="0"/>
                  <a:cs typeface="Arial Unicode MS" charset="0"/>
                </a:rPr>
                <a:t>:</a:t>
              </a:r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538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970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1402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4046" name="Rectangle 14"/>
            <p:cNvSpPr>
              <a:spLocks noChangeArrowheads="1"/>
            </p:cNvSpPr>
            <p:nvPr/>
          </p:nvSpPr>
          <p:spPr bwMode="auto">
            <a:xfrm>
              <a:off x="1834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>
              <a:off x="2266" y="2208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de-DE" sz="3200">
                <a:solidFill>
                  <a:srgbClr val="008380"/>
                </a:solidFill>
                <a:latin typeface="Times New Roman" charset="0"/>
                <a:cs typeface="Arial Unicode MS" charset="0"/>
              </a:endParaRPr>
            </a:p>
          </p:txBody>
        </p:sp>
      </p:grp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361950" y="4800600"/>
            <a:ext cx="8782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2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</a:rPr>
              <a:t>to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+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–1]</a:t>
            </a:r>
            <a:r>
              <a:rPr lang="en-US" sz="3200">
                <a:latin typeface="Times New Roman" charset="0"/>
                <a:cs typeface="Arial Unicode MS" charset="0"/>
              </a:rPr>
              <a:t>	 </a:t>
            </a:r>
            <a:r>
              <a:rPr lang="en-US" sz="320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</a:t>
            </a:r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£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63500" y="48514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3.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885BF-E8AB-9F4C-B065-4BA9CFBE9A75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 A[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>
              <a:defRPr/>
            </a:pP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46115" name="AutoShape 35"/>
          <p:cNvCxnSpPr>
            <a:cxnSpLocks noChangeShapeType="1"/>
            <a:stCxn id="46088" idx="2"/>
            <a:endCxn id="46092" idx="0"/>
          </p:cNvCxnSpPr>
          <p:nvPr/>
        </p:nvCxnSpPr>
        <p:spPr bwMode="auto">
          <a:xfrm flipH="1">
            <a:off x="2568575" y="2709863"/>
            <a:ext cx="13716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680F8-9FFB-CC41-8CA7-AF29061EDEC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Sortierung in linearer 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Sortieren: Geht es doch noch schneller </a:t>
            </a:r>
            <a:br>
              <a:rPr lang="de-DE" dirty="0" smtClean="0"/>
            </a:br>
            <a:r>
              <a:rPr lang="de-DE" dirty="0" smtClean="0"/>
              <a:t>als in </a:t>
            </a:r>
            <a:r>
              <a:rPr lang="de-DE" dirty="0" smtClean="0">
                <a:latin typeface="Symbol" charset="2"/>
                <a:cs typeface="Symbol" charset="2"/>
              </a:rPr>
              <a:t>W</a:t>
            </a:r>
            <a:r>
              <a:rPr lang="de-DE" dirty="0" smtClean="0"/>
              <a:t>(</a:t>
            </a:r>
            <a:r>
              <a:rPr lang="de-DE" dirty="0" err="1" smtClean="0"/>
              <a:t>n</a:t>
            </a:r>
            <a:r>
              <a:rPr lang="de-DE" dirty="0" smtClean="0"/>
              <a:t> log </a:t>
            </a:r>
            <a:r>
              <a:rPr lang="de-DE" dirty="0" err="1" smtClean="0"/>
              <a:t>n</a:t>
            </a:r>
            <a:r>
              <a:rPr lang="de-DE" dirty="0" smtClean="0"/>
              <a:t>) Schritten?</a:t>
            </a:r>
          </a:p>
          <a:p>
            <a:pPr>
              <a:defRPr/>
            </a:pPr>
            <a:r>
              <a:rPr lang="de-DE" dirty="0" smtClean="0"/>
              <a:t>Man muss „schärfere“ Annahmen </a:t>
            </a:r>
            <a:br>
              <a:rPr lang="de-DE" dirty="0" smtClean="0"/>
            </a:br>
            <a:r>
              <a:rPr lang="de-DE" dirty="0" smtClean="0"/>
              <a:t>über das Problem machen können ...</a:t>
            </a:r>
          </a:p>
          <a:p>
            <a:pPr lvl="1">
              <a:defRPr/>
            </a:pPr>
            <a:r>
              <a:rPr lang="de-DE" dirty="0" smtClean="0"/>
              <a:t>z.B. Schlüssel in </a:t>
            </a:r>
            <a:r>
              <a:rPr lang="de-DE" dirty="0" err="1" smtClean="0"/>
              <a:t>n</a:t>
            </a:r>
            <a:r>
              <a:rPr lang="de-DE" dirty="0" smtClean="0"/>
              <a:t> Feldelementen aus dem Bereich [1..n]</a:t>
            </a:r>
          </a:p>
          <a:p>
            <a:pPr>
              <a:defRPr/>
            </a:pPr>
            <a:r>
              <a:rPr lang="de-DE" dirty="0" smtClean="0"/>
              <a:t>... oder Nebenbedingungen „abschwächen“</a:t>
            </a:r>
          </a:p>
          <a:p>
            <a:pPr lvl="1">
              <a:defRPr/>
            </a:pPr>
            <a:r>
              <a:rPr lang="de-DE" dirty="0" smtClean="0"/>
              <a:t>z.B. die In-situ-Einschränkung aufgeben</a:t>
            </a:r>
          </a:p>
          <a:p>
            <a:pPr>
              <a:defRPr/>
            </a:pPr>
            <a:r>
              <a:rPr lang="de-DE" dirty="0" smtClean="0"/>
              <a:t>Zentrale Idee: Vermeide Vergleiche!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1353A-4AFE-D647-9E2C-5E34B165278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20484" name="Rechteck 5"/>
          <p:cNvSpPr>
            <a:spLocks noChangeArrowheads="1"/>
          </p:cNvSpPr>
          <p:nvPr/>
        </p:nvSpPr>
        <p:spPr bwMode="auto">
          <a:xfrm>
            <a:off x="2268538" y="5211763"/>
            <a:ext cx="4572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>
                <a:solidFill>
                  <a:srgbClr val="0000FF"/>
                </a:solidFill>
              </a:rPr>
              <a:t>Seward, H. H. (</a:t>
            </a:r>
            <a:r>
              <a:rPr lang="de-DE" sz="1200" b="1">
                <a:solidFill>
                  <a:srgbClr val="FF0000"/>
                </a:solidFill>
              </a:rPr>
              <a:t>1954</a:t>
            </a:r>
            <a:r>
              <a:rPr lang="de-DE" sz="1200">
                <a:solidFill>
                  <a:srgbClr val="0000FF"/>
                </a:solidFill>
              </a:rPr>
              <a:t>), "2.4.6 Internal Sorting by Floating Digital Sort", Information sorting in the application of electronic digital computers to business operations, Master's thesis, Report R-232, Massachusetts Institute of Technology, Digital Computer Laboratory, pp. 25–28</a:t>
            </a:r>
          </a:p>
          <a:p>
            <a:endParaRPr lang="de-DE" sz="1200"/>
          </a:p>
          <a:p>
            <a:r>
              <a:rPr lang="de-DE" sz="1200">
                <a:solidFill>
                  <a:srgbClr val="0000FF"/>
                </a:solidFill>
              </a:rPr>
              <a:t>A. Andersson, T. Hagerup, S. Nilsson, R. Raman, Sorting in Linear Time?, J. Comput. Syst. Sci. 57(1): 74-93, </a:t>
            </a:r>
            <a:r>
              <a:rPr lang="de-DE" sz="1200" b="1">
                <a:solidFill>
                  <a:srgbClr val="FF0000"/>
                </a:solidFill>
              </a:rPr>
              <a:t>1998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48161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 A[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>
              <a:defRPr/>
            </a:pP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48163" name="AutoShape 35"/>
          <p:cNvCxnSpPr>
            <a:cxnSpLocks noChangeShapeType="1"/>
            <a:stCxn id="48136" idx="2"/>
            <a:endCxn id="48140" idx="0"/>
          </p:cNvCxnSpPr>
          <p:nvPr/>
        </p:nvCxnSpPr>
        <p:spPr bwMode="auto">
          <a:xfrm flipH="1">
            <a:off x="2568575" y="2709863"/>
            <a:ext cx="13716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0DCC-CC94-854C-8535-057B6CA87BDE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199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0209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0210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 A[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>
              <a:defRPr/>
            </a:pP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50211" name="AutoShape 35"/>
          <p:cNvCxnSpPr>
            <a:cxnSpLocks noChangeShapeType="1"/>
            <a:stCxn id="50183" idx="2"/>
            <a:endCxn id="50190" idx="0"/>
          </p:cNvCxnSpPr>
          <p:nvPr/>
        </p:nvCxnSpPr>
        <p:spPr bwMode="auto">
          <a:xfrm>
            <a:off x="3254375" y="2709863"/>
            <a:ext cx="6858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0212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5988C-873C-514D-998B-DE5E39BEA2F5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 A[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>
              <a:defRPr/>
            </a:pP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52259" name="AutoShape 35"/>
          <p:cNvCxnSpPr>
            <a:cxnSpLocks noChangeShapeType="1"/>
            <a:stCxn id="52231" idx="2"/>
            <a:endCxn id="52238" idx="0"/>
          </p:cNvCxnSpPr>
          <p:nvPr/>
        </p:nvCxnSpPr>
        <p:spPr bwMode="auto">
          <a:xfrm>
            <a:off x="3254375" y="2709863"/>
            <a:ext cx="6858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79109-65E9-2A45-AD2F-C9CE7A996826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 A[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>
              <a:defRPr/>
            </a:pP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54307" name="AutoShape 35"/>
          <p:cNvCxnSpPr>
            <a:cxnSpLocks noChangeShapeType="1"/>
            <a:stCxn id="54278" idx="2"/>
            <a:endCxn id="54283" idx="0"/>
          </p:cNvCxnSpPr>
          <p:nvPr/>
        </p:nvCxnSpPr>
        <p:spPr bwMode="auto">
          <a:xfrm flipH="1">
            <a:off x="1882775" y="2709863"/>
            <a:ext cx="6858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A8036-BDE8-D64D-80B9-9C733812D4F2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 A[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>
              <a:defRPr/>
            </a:pP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56355" name="AutoShape 35"/>
          <p:cNvCxnSpPr>
            <a:cxnSpLocks noChangeShapeType="1"/>
            <a:stCxn id="56326" idx="2"/>
            <a:endCxn id="56331" idx="0"/>
          </p:cNvCxnSpPr>
          <p:nvPr/>
        </p:nvCxnSpPr>
        <p:spPr bwMode="auto">
          <a:xfrm flipH="1">
            <a:off x="1882775" y="2709863"/>
            <a:ext cx="6858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D8470-D9E2-FD47-8306-729D29FDDB8A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58398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58401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 A[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>
              <a:defRPr/>
            </a:pP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58403" name="AutoShape 35"/>
          <p:cNvCxnSpPr>
            <a:cxnSpLocks noChangeShapeType="1"/>
            <a:stCxn id="58373" idx="2"/>
            <a:endCxn id="58378" idx="0"/>
          </p:cNvCxnSpPr>
          <p:nvPr/>
        </p:nvCxnSpPr>
        <p:spPr bwMode="auto">
          <a:xfrm flipH="1">
            <a:off x="1196975" y="2709863"/>
            <a:ext cx="6858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F9C4A-8EC7-8A42-9BED-571160E8EF11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42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60443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0444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0450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 A[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>
              <a:defRPr/>
            </a:pP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60451" name="AutoShape 35"/>
          <p:cNvCxnSpPr>
            <a:cxnSpLocks noChangeShapeType="1"/>
            <a:stCxn id="60421" idx="2"/>
            <a:endCxn id="60426" idx="0"/>
          </p:cNvCxnSpPr>
          <p:nvPr/>
        </p:nvCxnSpPr>
        <p:spPr bwMode="auto">
          <a:xfrm flipH="1">
            <a:off x="1196975" y="2709863"/>
            <a:ext cx="6858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0452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AD02C-A188-F54D-BD8C-4A189DF30F6A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2498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 A[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>
              <a:defRPr/>
            </a:pP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62499" name="AutoShape 35"/>
          <p:cNvCxnSpPr>
            <a:cxnSpLocks noChangeShapeType="1"/>
            <a:stCxn id="62468" idx="2"/>
            <a:endCxn id="62477" idx="0"/>
          </p:cNvCxnSpPr>
          <p:nvPr/>
        </p:nvCxnSpPr>
        <p:spPr bwMode="auto">
          <a:xfrm>
            <a:off x="1196975" y="2709863"/>
            <a:ext cx="20574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82B4F-00C9-8B40-A997-3CB246F20800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Schleife</a:t>
            </a:r>
            <a:r>
              <a:rPr lang="en-US" dirty="0"/>
              <a:t> 4: </a:t>
            </a:r>
            <a:r>
              <a:rPr lang="en-US" dirty="0" err="1" smtClean="0"/>
              <a:t>Ordne</a:t>
            </a:r>
            <a:r>
              <a:rPr lang="en-US" dirty="0" smtClean="0"/>
              <a:t> </a:t>
            </a:r>
            <a:r>
              <a:rPr lang="en-US" dirty="0" err="1" smtClean="0"/>
              <a:t>neu</a:t>
            </a:r>
            <a:endParaRPr lang="en-US" dirty="0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64532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941888" y="3514725"/>
            <a:ext cx="65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Times New Roman" charset="0"/>
              </a:rPr>
              <a:t>'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56784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0</a:t>
            </a: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63642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7050088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7735888" y="3505200"/>
            <a:ext cx="685800" cy="600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361950" y="4572000"/>
            <a:ext cx="84201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 A[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>
              <a:defRPr/>
            </a:pP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cxnSp>
        <p:nvCxnSpPr>
          <p:cNvPr id="64547" name="AutoShape 35"/>
          <p:cNvCxnSpPr>
            <a:cxnSpLocks noChangeShapeType="1"/>
            <a:stCxn id="64516" idx="2"/>
            <a:endCxn id="64525" idx="0"/>
          </p:cNvCxnSpPr>
          <p:nvPr/>
        </p:nvCxnSpPr>
        <p:spPr bwMode="auto">
          <a:xfrm>
            <a:off x="1196975" y="2709863"/>
            <a:ext cx="20574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63500" y="46164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12FC3-2692-B34D-BA3F-302C700DD835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Counting-Sort</a:t>
            </a:r>
            <a:r>
              <a:rPr lang="de-DE" dirty="0" smtClean="0"/>
              <a:t> Algorithmus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BA968-B2E6-E645-9FAD-6CD75A5239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8108950" y="65532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bIns="0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6057945F-A531-0D49-AE48-EAEFC08E7C2F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48132" name="Bild 5" descr="counting-s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7773987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Nachfolgende Präsentationen sind inspiriert </a:t>
            </a:r>
            <a:r>
              <a:rPr lang="de-DE" dirty="0"/>
              <a:t>durch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CS </a:t>
            </a:r>
            <a:r>
              <a:rPr lang="de-DE" dirty="0"/>
              <a:t>3343/3341 Analysis of </a:t>
            </a:r>
            <a:r>
              <a:rPr lang="de-DE" dirty="0" err="1" smtClean="0"/>
              <a:t>Algorithms</a:t>
            </a:r>
            <a:r>
              <a:rPr lang="de-DE" dirty="0" smtClean="0"/>
              <a:t> 2013</a:t>
            </a:r>
          </a:p>
          <a:p>
            <a:pPr>
              <a:defRPr/>
            </a:pPr>
            <a:r>
              <a:rPr lang="de-DE" dirty="0"/>
              <a:t>http://</a:t>
            </a:r>
            <a:r>
              <a:rPr lang="de-DE" dirty="0" err="1"/>
              <a:t>www.cs.utsa.edu</a:t>
            </a:r>
            <a:r>
              <a:rPr lang="de-DE" dirty="0"/>
              <a:t>/~</a:t>
            </a:r>
            <a:r>
              <a:rPr lang="de-DE" dirty="0" err="1"/>
              <a:t>jruan</a:t>
            </a:r>
            <a:r>
              <a:rPr lang="de-DE" dirty="0"/>
              <a:t>/</a:t>
            </a:r>
            <a:r>
              <a:rPr lang="de-DE" dirty="0" err="1"/>
              <a:t>teaching</a:t>
            </a:r>
            <a:r>
              <a:rPr lang="de-DE" dirty="0"/>
              <a:t>/cs3343_spring_2013/</a:t>
            </a:r>
            <a:r>
              <a:rPr lang="de-DE"/>
              <a:t>index.html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130B6-0C13-3B4D-AB0B-B4ABEFAEB83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Analyse</a:t>
            </a:r>
            <a:endParaRPr lang="en-US" dirty="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086100" y="1409700"/>
            <a:ext cx="4914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>
                <a:latin typeface="Times New Roman" charset="0"/>
                <a:cs typeface="Arial Unicode MS" charset="0"/>
              </a:rPr>
              <a:t>for</a:t>
            </a:r>
            <a:r>
              <a:rPr lang="en-US" sz="2800"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1</a:t>
            </a:r>
            <a:r>
              <a:rPr lang="en-US" sz="2800">
                <a:latin typeface="Times New Roman" charset="0"/>
                <a:cs typeface="Arial Unicode MS" charset="0"/>
              </a:rPr>
              <a:t> </a:t>
            </a:r>
            <a:r>
              <a:rPr lang="en-US" sz="2800" b="1">
                <a:latin typeface="Times New Roman" charset="0"/>
                <a:cs typeface="Arial Unicode MS" charset="0"/>
              </a:rPr>
              <a:t>to</a:t>
            </a:r>
            <a:r>
              <a:rPr lang="en-US" sz="2800"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>
              <a:defRPr/>
            </a:pPr>
            <a:r>
              <a:rPr lang="en-US" sz="2800" b="1">
                <a:latin typeface="Times New Roman" charset="0"/>
                <a:cs typeface="Arial Unicode MS" charset="0"/>
              </a:rPr>
              <a:t>do</a:t>
            </a:r>
            <a:r>
              <a:rPr lang="en-US" sz="2800"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0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468438" y="2498725"/>
            <a:ext cx="958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Q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(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)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479550" y="3446463"/>
            <a:ext cx="93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Q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(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)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468438" y="4605338"/>
            <a:ext cx="958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Q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(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)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479550" y="1585913"/>
            <a:ext cx="93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Q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(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)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086100" y="2324100"/>
            <a:ext cx="4914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>
                <a:latin typeface="Times New Roman" charset="0"/>
                <a:cs typeface="Arial Unicode MS" charset="0"/>
              </a:rPr>
              <a:t>for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1</a:t>
            </a:r>
            <a:r>
              <a:rPr lang="en-US" sz="2800">
                <a:latin typeface="Times New Roman" charset="0"/>
                <a:cs typeface="Arial Unicode MS" charset="0"/>
              </a:rPr>
              <a:t> </a:t>
            </a:r>
            <a:r>
              <a:rPr lang="en-US" sz="2800" b="1">
                <a:latin typeface="Times New Roman" charset="0"/>
                <a:cs typeface="Arial Unicode MS" charset="0"/>
              </a:rPr>
              <a:t>to</a:t>
            </a:r>
            <a:r>
              <a:rPr lang="en-US" sz="2800"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>
              <a:defRPr/>
            </a:pPr>
            <a:r>
              <a:rPr lang="en-US" sz="2800" b="1">
                <a:latin typeface="Times New Roman" charset="0"/>
                <a:cs typeface="Arial Unicode MS" charset="0"/>
              </a:rPr>
              <a:t>do</a:t>
            </a:r>
            <a:r>
              <a:rPr lang="en-US" sz="2800"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0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0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086100" y="3270250"/>
            <a:ext cx="4914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>
                <a:latin typeface="Times New Roman" charset="0"/>
                <a:cs typeface="Arial Unicode MS" charset="0"/>
              </a:rPr>
              <a:t>for</a:t>
            </a:r>
            <a:r>
              <a:rPr lang="en-US" sz="2800"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2</a:t>
            </a:r>
            <a:r>
              <a:rPr lang="en-US" sz="2800">
                <a:latin typeface="Times New Roman" charset="0"/>
                <a:cs typeface="Arial Unicode MS" charset="0"/>
              </a:rPr>
              <a:t> </a:t>
            </a:r>
            <a:r>
              <a:rPr lang="en-US" sz="2800" b="1">
                <a:latin typeface="Times New Roman" charset="0"/>
                <a:cs typeface="Arial Unicode MS" charset="0"/>
              </a:rPr>
              <a:t>to</a:t>
            </a:r>
            <a:r>
              <a:rPr lang="en-US" sz="2800"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>
              <a:defRPr/>
            </a:pPr>
            <a:r>
              <a:rPr lang="en-US" sz="2800" b="1">
                <a:latin typeface="Times New Roman" charset="0"/>
                <a:cs typeface="Arial Unicode MS" charset="0"/>
              </a:rPr>
              <a:t>do</a:t>
            </a:r>
            <a:r>
              <a:rPr lang="en-US" sz="2800"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+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–1]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086100" y="4216400"/>
            <a:ext cx="49149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>
                <a:latin typeface="Times New Roman" charset="0"/>
                <a:cs typeface="Arial Unicode MS" charset="0"/>
              </a:rPr>
              <a:t>for</a:t>
            </a:r>
            <a:r>
              <a:rPr lang="en-US" sz="2800">
                <a:latin typeface="Times New Roman" charset="0"/>
                <a:cs typeface="Arial Unicode MS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28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2800" b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28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>
              <a:defRPr/>
            </a:pPr>
            <a:r>
              <a:rPr lang="en-US" sz="2800" b="1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28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0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 A[</a:t>
            </a:r>
            <a:r>
              <a:rPr lang="en-US" sz="20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>
              <a:defRPr/>
            </a:pPr>
            <a:r>
              <a:rPr lang="en-US" sz="28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0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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20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28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28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sp>
        <p:nvSpPr>
          <p:cNvPr id="66571" name="AutoShape 11"/>
          <p:cNvSpPr>
            <a:spLocks/>
          </p:cNvSpPr>
          <p:nvPr/>
        </p:nvSpPr>
        <p:spPr bwMode="auto">
          <a:xfrm>
            <a:off x="2705100" y="1517650"/>
            <a:ext cx="304800" cy="731838"/>
          </a:xfrm>
          <a:prstGeom prst="leftBrace">
            <a:avLst>
              <a:gd name="adj1" fmla="val 20009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6572" name="AutoShape 12"/>
          <p:cNvSpPr>
            <a:spLocks/>
          </p:cNvSpPr>
          <p:nvPr/>
        </p:nvSpPr>
        <p:spPr bwMode="auto">
          <a:xfrm>
            <a:off x="2705100" y="2432050"/>
            <a:ext cx="304800" cy="731838"/>
          </a:xfrm>
          <a:prstGeom prst="leftBrace">
            <a:avLst>
              <a:gd name="adj1" fmla="val 20009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6573" name="AutoShape 13"/>
          <p:cNvSpPr>
            <a:spLocks/>
          </p:cNvSpPr>
          <p:nvPr/>
        </p:nvSpPr>
        <p:spPr bwMode="auto">
          <a:xfrm>
            <a:off x="2705100" y="3378200"/>
            <a:ext cx="304800" cy="731838"/>
          </a:xfrm>
          <a:prstGeom prst="leftBrace">
            <a:avLst>
              <a:gd name="adj1" fmla="val 20009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6574" name="AutoShape 14"/>
          <p:cNvSpPr>
            <a:spLocks/>
          </p:cNvSpPr>
          <p:nvPr/>
        </p:nvSpPr>
        <p:spPr bwMode="auto">
          <a:xfrm>
            <a:off x="2705100" y="4260850"/>
            <a:ext cx="304800" cy="1284288"/>
          </a:xfrm>
          <a:prstGeom prst="leftBrace">
            <a:avLst>
              <a:gd name="adj1" fmla="val 35113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1162050" y="5572125"/>
            <a:ext cx="1562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1158875" y="5592763"/>
            <a:ext cx="157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Q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(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+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k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)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2805113" y="14097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1.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2820988" y="233680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2822575" y="3290888"/>
            <a:ext cx="860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3.</a:t>
            </a: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2824163" y="4237038"/>
            <a:ext cx="860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CEBB3-A2B0-8A47-BEDA-2B0F47E5E4FB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Laufzeit</a:t>
            </a:r>
            <a:r>
              <a:rPr lang="en-US" dirty="0" smtClean="0"/>
              <a:t>: </a:t>
            </a:r>
            <a:r>
              <a:rPr lang="en-US" dirty="0" err="1" smtClean="0"/>
              <a:t>Wodurch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reduziert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7848600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ct val="30000"/>
              </a:spcBef>
              <a:buFont typeface="Arial"/>
              <a:buChar char="•"/>
              <a:defRPr/>
            </a:pPr>
            <a:r>
              <a:rPr lang="en-US" sz="2800" dirty="0" smtClean="0">
                <a:latin typeface="+mn-lt"/>
                <a:cs typeface="Arial Unicode MS" charset="0"/>
              </a:rPr>
              <a:t>Falls </a:t>
            </a:r>
            <a:r>
              <a:rPr lang="en-US" sz="2800" i="1" dirty="0" smtClean="0">
                <a:solidFill>
                  <a:srgbClr val="008380"/>
                </a:solidFill>
                <a:latin typeface="+mn-lt"/>
                <a:cs typeface="Arial Unicode MS" charset="0"/>
              </a:rPr>
              <a:t>k</a:t>
            </a:r>
            <a:r>
              <a:rPr lang="en-US" sz="2800" dirty="0" smtClean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= 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O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(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)</a:t>
            </a:r>
            <a:r>
              <a:rPr lang="en-US" sz="2800" dirty="0">
                <a:latin typeface="+mn-lt"/>
                <a:cs typeface="Arial Unicode MS" charset="0"/>
              </a:rPr>
              <a:t>, </a:t>
            </a:r>
            <a:r>
              <a:rPr lang="en-US" sz="2800" dirty="0" err="1" smtClean="0">
                <a:latin typeface="+mn-lt"/>
                <a:cs typeface="Arial Unicode MS" charset="0"/>
              </a:rPr>
              <a:t>dann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braucht</a:t>
            </a:r>
            <a:r>
              <a:rPr lang="en-US" sz="2800" dirty="0" smtClean="0">
                <a:latin typeface="+mn-lt"/>
                <a:cs typeface="Arial Unicode MS" charset="0"/>
              </a:rPr>
              <a:t> Counting-Sort </a:t>
            </a:r>
            <a:r>
              <a:rPr lang="en-US" sz="2800" dirty="0">
                <a:solidFill>
                  <a:srgbClr val="008380"/>
                </a:solidFill>
                <a:latin typeface="Symbol" charset="2"/>
                <a:cs typeface="Symbol" charset="2"/>
              </a:rPr>
              <a:t>Q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(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)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viele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Schritte</a:t>
            </a:r>
            <a:r>
              <a:rPr lang="en-US" sz="2800" dirty="0" smtClean="0">
                <a:latin typeface="+mn-lt"/>
                <a:cs typeface="Arial Unicode MS" charset="0"/>
              </a:rPr>
              <a:t>.</a:t>
            </a:r>
            <a:endParaRPr lang="en-US" sz="2800" dirty="0">
              <a:latin typeface="+mn-lt"/>
              <a:cs typeface="Arial Unicode MS" charset="0"/>
            </a:endParaRP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800" dirty="0" err="1" smtClean="0">
                <a:latin typeface="+mn-lt"/>
                <a:cs typeface="Arial Unicode MS" charset="0"/>
              </a:rPr>
              <a:t>Aber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theoretisch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braucht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doch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Sortierung</a:t>
            </a:r>
            <a:r>
              <a:rPr lang="en-US" sz="2800" dirty="0" smtClean="0">
                <a:latin typeface="+mn-lt"/>
                <a:cs typeface="Arial Unicode MS" charset="0"/>
              </a:rPr>
              <a:t/>
            </a:r>
            <a:br>
              <a:rPr lang="en-US" sz="2800" dirty="0" smtClean="0">
                <a:latin typeface="+mn-lt"/>
                <a:cs typeface="Arial Unicode MS" charset="0"/>
              </a:rPr>
            </a:br>
            <a:r>
              <a:rPr lang="en-US" sz="2800" dirty="0" smtClean="0">
                <a:solidFill>
                  <a:srgbClr val="008380"/>
                </a:solidFill>
                <a:latin typeface="Symbol" charset="2"/>
                <a:cs typeface="Symbol" charset="2"/>
              </a:rPr>
              <a:t>W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(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1800" dirty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log</a:t>
            </a:r>
            <a:r>
              <a:rPr lang="en-US" sz="1800" dirty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)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viele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Schritte</a:t>
            </a:r>
            <a:r>
              <a:rPr lang="en-US" sz="2800" dirty="0" smtClean="0">
                <a:latin typeface="+mn-lt"/>
                <a:cs typeface="Arial Unicode MS" charset="0"/>
              </a:rPr>
              <a:t>!</a:t>
            </a:r>
            <a:endParaRPr lang="en-US" sz="2800" dirty="0">
              <a:latin typeface="+mn-lt"/>
              <a:cs typeface="Arial Unicode MS" charset="0"/>
            </a:endParaRPr>
          </a:p>
          <a:p>
            <a:pPr marL="457200" indent="-457200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Arial"/>
              <a:buChar char="•"/>
              <a:defRPr/>
            </a:pPr>
            <a:r>
              <a:rPr lang="en-US" sz="2800" dirty="0" err="1" smtClean="0">
                <a:latin typeface="+mn-lt"/>
                <a:cs typeface="Arial Unicode MS" charset="0"/>
              </a:rPr>
              <a:t>Gibt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es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ein</a:t>
            </a:r>
            <a:r>
              <a:rPr lang="en-US" sz="2800" dirty="0" smtClean="0">
                <a:latin typeface="+mn-lt"/>
                <a:cs typeface="Arial Unicode MS" charset="0"/>
              </a:rPr>
              <a:t> Problem </a:t>
            </a:r>
            <a:r>
              <a:rPr lang="en-US" sz="2800" dirty="0" err="1" smtClean="0">
                <a:latin typeface="+mn-lt"/>
                <a:cs typeface="Arial Unicode MS" charset="0"/>
              </a:rPr>
              <a:t>mit</a:t>
            </a:r>
            <a:r>
              <a:rPr lang="en-US" sz="2800" dirty="0" smtClean="0">
                <a:latin typeface="+mn-lt"/>
                <a:cs typeface="Arial Unicode MS" charset="0"/>
              </a:rPr>
              <a:t> der </a:t>
            </a:r>
            <a:r>
              <a:rPr lang="en-US" sz="2800" dirty="0" err="1" smtClean="0">
                <a:latin typeface="+mn-lt"/>
                <a:cs typeface="Arial Unicode MS" charset="0"/>
              </a:rPr>
              <a:t>Theorie</a:t>
            </a:r>
            <a:r>
              <a:rPr lang="en-US" sz="2800" dirty="0" smtClean="0">
                <a:latin typeface="+mn-lt"/>
                <a:cs typeface="Arial Unicode MS" charset="0"/>
              </a:rPr>
              <a:t>?</a:t>
            </a:r>
            <a:endParaRPr lang="en-US" sz="2800" dirty="0">
              <a:latin typeface="+mn-lt"/>
              <a:cs typeface="Arial Unicode MS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11188" y="3644900"/>
            <a:ext cx="78136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800" b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Antwort</a:t>
            </a:r>
            <a:r>
              <a:rPr lang="en-US" sz="2800" b="1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:</a:t>
            </a:r>
            <a:endParaRPr lang="en-US" sz="2800" b="1" dirty="0">
              <a:solidFill>
                <a:schemeClr val="accent2"/>
              </a:solidFill>
              <a:latin typeface="+mn-lt"/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 sz="2800" b="1" i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Sortieren</a:t>
            </a:r>
            <a:r>
              <a:rPr lang="en-US" sz="2800" b="1" i="1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durch</a:t>
            </a:r>
            <a:r>
              <a:rPr lang="en-US" sz="2800" b="1" i="1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Vergleichen</a:t>
            </a:r>
            <a:r>
              <a:rPr lang="en-US" sz="2800" b="1" i="1" dirty="0">
                <a:solidFill>
                  <a:schemeClr val="accent2"/>
                </a:solidFill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liegt</a:t>
            </a:r>
            <a:r>
              <a:rPr lang="en-US" sz="2800" dirty="0" smtClean="0">
                <a:latin typeface="+mn-lt"/>
                <a:cs typeface="Arial Unicode MS" charset="0"/>
              </a:rPr>
              <a:t> in </a:t>
            </a:r>
            <a:r>
              <a:rPr lang="en-US" sz="2800" dirty="0" smtClean="0">
                <a:solidFill>
                  <a:srgbClr val="008380"/>
                </a:solidFill>
                <a:latin typeface="Symbol" charset="2"/>
                <a:cs typeface="Symbol" charset="2"/>
              </a:rPr>
              <a:t>W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(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1800" dirty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2800" dirty="0">
                <a:solidFill>
                  <a:srgbClr val="008380"/>
                </a:solidFill>
                <a:latin typeface="+mn-lt"/>
                <a:cs typeface="Arial Unicode MS" charset="0"/>
              </a:rPr>
              <a:t>log</a:t>
            </a:r>
            <a:r>
              <a:rPr lang="en-US" sz="1800" dirty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28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2800" dirty="0" smtClean="0">
                <a:solidFill>
                  <a:srgbClr val="008380"/>
                </a:solidFill>
                <a:latin typeface="+mn-lt"/>
                <a:cs typeface="Arial Unicode MS" charset="0"/>
              </a:rPr>
              <a:t>)</a:t>
            </a:r>
            <a:endParaRPr lang="en-US" sz="2800" dirty="0">
              <a:latin typeface="+mn-lt"/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2800" dirty="0" smtClean="0">
                <a:latin typeface="+mn-lt"/>
                <a:cs typeface="Arial Unicode MS" charset="0"/>
              </a:rPr>
              <a:t>Counting-Sort </a:t>
            </a:r>
            <a:r>
              <a:rPr lang="en-US" sz="2800" dirty="0" err="1" smtClean="0">
                <a:latin typeface="+mn-lt"/>
                <a:cs typeface="Arial Unicode MS" charset="0"/>
              </a:rPr>
              <a:t>macht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keine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Vergleiche</a:t>
            </a:r>
            <a:endParaRPr lang="en-US" sz="2800" dirty="0" smtClean="0">
              <a:latin typeface="+mn-lt"/>
              <a:cs typeface="Arial Unicode MS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2800" dirty="0" smtClean="0">
                <a:latin typeface="+mn-lt"/>
                <a:cs typeface="Arial Unicode MS" charset="0"/>
              </a:rPr>
              <a:t>Counting-Sort </a:t>
            </a:r>
            <a:r>
              <a:rPr lang="en-US" sz="2800" dirty="0" err="1" smtClean="0">
                <a:latin typeface="+mn-lt"/>
                <a:cs typeface="Arial Unicode MS" charset="0"/>
              </a:rPr>
              <a:t>verteilt</a:t>
            </a:r>
            <a:r>
              <a:rPr lang="en-US" sz="2800" dirty="0" smtClean="0">
                <a:latin typeface="+mn-lt"/>
                <a:cs typeface="Arial Unicode MS" charset="0"/>
              </a:rPr>
              <a:t> </a:t>
            </a:r>
            <a:r>
              <a:rPr lang="en-US" sz="2800" dirty="0" err="1" smtClean="0">
                <a:latin typeface="+mn-lt"/>
                <a:cs typeface="Arial Unicode MS" charset="0"/>
              </a:rPr>
              <a:t>einfach</a:t>
            </a:r>
            <a:endParaRPr lang="en-US" sz="2800" dirty="0">
              <a:latin typeface="+mn-lt"/>
              <a:cs typeface="Arial Unicode MS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D534F-6E6C-9444-9954-90DAAF15B8BC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Stabiles </a:t>
            </a:r>
            <a:r>
              <a:rPr lang="en-US" sz="3600" dirty="0" err="1" smtClean="0"/>
              <a:t>Sortieren</a:t>
            </a:r>
            <a:endParaRPr lang="en-US" sz="3600" dirty="0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096963" y="1279525"/>
            <a:ext cx="6950075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800" dirty="0">
                <a:latin typeface="+mn-lt"/>
                <a:cs typeface="Arial Unicode MS" charset="0"/>
              </a:rPr>
              <a:t>Counting-Sort </a:t>
            </a:r>
            <a:r>
              <a:rPr lang="en-US" sz="2800" dirty="0" err="1">
                <a:latin typeface="+mn-lt"/>
                <a:cs typeface="Arial Unicode MS" charset="0"/>
              </a:rPr>
              <a:t>ist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+mn-lt"/>
                <a:cs typeface="Arial Unicode MS" charset="0"/>
              </a:rPr>
              <a:t>stabil</a:t>
            </a:r>
            <a:r>
              <a:rPr lang="en-US" sz="2800" dirty="0">
                <a:latin typeface="+mn-lt"/>
                <a:cs typeface="Arial Unicode MS" charset="0"/>
              </a:rPr>
              <a:t>: die </a:t>
            </a:r>
            <a:r>
              <a:rPr lang="en-US" sz="2800" dirty="0" err="1">
                <a:latin typeface="+mn-lt"/>
                <a:cs typeface="Arial Unicode MS" charset="0"/>
              </a:rPr>
              <a:t>Eingabeordnung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>
                <a:latin typeface="+mn-lt"/>
                <a:cs typeface="Arial Unicode MS" charset="0"/>
              </a:rPr>
              <a:t>für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>
                <a:latin typeface="+mn-lt"/>
                <a:cs typeface="Arial Unicode MS" charset="0"/>
              </a:rPr>
              <a:t>gleiche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>
                <a:latin typeface="+mn-lt"/>
                <a:cs typeface="Arial Unicode MS" charset="0"/>
              </a:rPr>
              <a:t>Schlüssel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>
                <a:latin typeface="+mn-lt"/>
                <a:cs typeface="Arial Unicode MS" charset="0"/>
              </a:rPr>
              <a:t>bleibt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>
                <a:latin typeface="+mn-lt"/>
                <a:cs typeface="Arial Unicode MS" charset="0"/>
              </a:rPr>
              <a:t>bestehen</a:t>
            </a:r>
            <a:endParaRPr lang="en-US" sz="2800" dirty="0">
              <a:latin typeface="+mn-lt"/>
              <a:cs typeface="Arial Unicode MS" charset="0"/>
            </a:endParaRPr>
          </a:p>
        </p:txBody>
      </p:sp>
      <p:grpSp>
        <p:nvGrpSpPr>
          <p:cNvPr id="51203" name="Group 4"/>
          <p:cNvGrpSpPr>
            <a:grpSpLocks/>
          </p:cNvGrpSpPr>
          <p:nvPr/>
        </p:nvGrpSpPr>
        <p:grpSpPr bwMode="auto">
          <a:xfrm>
            <a:off x="2209800" y="2895600"/>
            <a:ext cx="4054475" cy="1995488"/>
            <a:chOff x="1622" y="2007"/>
            <a:chExt cx="2554" cy="1257"/>
          </a:xfrm>
        </p:grpSpPr>
        <p:sp>
          <p:nvSpPr>
            <p:cNvPr id="70661" name="Text Box 5"/>
            <p:cNvSpPr txBox="1">
              <a:spLocks noChangeArrowheads="1"/>
            </p:cNvSpPr>
            <p:nvPr/>
          </p:nvSpPr>
          <p:spPr bwMode="auto">
            <a:xfrm>
              <a:off x="1622" y="2013"/>
              <a:ext cx="3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200" i="1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A</a:t>
              </a:r>
              <a:r>
                <a:rPr lang="en-US" sz="3200">
                  <a:latin typeface="Times New Roman" charset="0"/>
                  <a:cs typeface="Arial Unicode MS" charset="0"/>
                </a:rPr>
                <a:t>:</a:t>
              </a:r>
            </a:p>
          </p:txBody>
        </p:sp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2016" y="2007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4</a:t>
              </a:r>
            </a:p>
          </p:txBody>
        </p:sp>
        <p:sp>
          <p:nvSpPr>
            <p:cNvPr id="70663" name="Rectangle 7"/>
            <p:cNvSpPr>
              <a:spLocks noChangeArrowheads="1"/>
            </p:cNvSpPr>
            <p:nvPr/>
          </p:nvSpPr>
          <p:spPr bwMode="auto">
            <a:xfrm>
              <a:off x="2448" y="2007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1</a:t>
              </a:r>
            </a:p>
          </p:txBody>
        </p:sp>
        <p:sp>
          <p:nvSpPr>
            <p:cNvPr id="70664" name="Rectangle 8"/>
            <p:cNvSpPr>
              <a:spLocks noChangeArrowheads="1"/>
            </p:cNvSpPr>
            <p:nvPr/>
          </p:nvSpPr>
          <p:spPr bwMode="auto">
            <a:xfrm>
              <a:off x="2880" y="2007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3</a:t>
              </a:r>
            </a:p>
          </p:txBody>
        </p:sp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3312" y="2007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4</a:t>
              </a:r>
            </a:p>
          </p:txBody>
        </p:sp>
        <p:sp>
          <p:nvSpPr>
            <p:cNvPr id="70666" name="Rectangle 10"/>
            <p:cNvSpPr>
              <a:spLocks noChangeArrowheads="1"/>
            </p:cNvSpPr>
            <p:nvPr/>
          </p:nvSpPr>
          <p:spPr bwMode="auto">
            <a:xfrm>
              <a:off x="3744" y="2007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3</a:t>
              </a:r>
            </a:p>
          </p:txBody>
        </p:sp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>
              <a:off x="1622" y="2892"/>
              <a:ext cx="3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3200" i="1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B</a:t>
              </a:r>
              <a:r>
                <a:rPr lang="en-US" sz="3200">
                  <a:latin typeface="Times New Roman" charset="0"/>
                  <a:cs typeface="Arial Unicode MS" charset="0"/>
                </a:rPr>
                <a:t>:</a:t>
              </a:r>
            </a:p>
          </p:txBody>
        </p:sp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>
              <a:off x="2016" y="2886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1</a:t>
              </a:r>
            </a:p>
          </p:txBody>
        </p:sp>
        <p:sp>
          <p:nvSpPr>
            <p:cNvPr id="70669" name="Rectangle 13"/>
            <p:cNvSpPr>
              <a:spLocks noChangeArrowheads="1"/>
            </p:cNvSpPr>
            <p:nvPr/>
          </p:nvSpPr>
          <p:spPr bwMode="auto">
            <a:xfrm>
              <a:off x="2448" y="2886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3</a:t>
              </a:r>
            </a:p>
          </p:txBody>
        </p:sp>
        <p:sp>
          <p:nvSpPr>
            <p:cNvPr id="70670" name="Rectangle 14"/>
            <p:cNvSpPr>
              <a:spLocks noChangeArrowheads="1"/>
            </p:cNvSpPr>
            <p:nvPr/>
          </p:nvSpPr>
          <p:spPr bwMode="auto">
            <a:xfrm>
              <a:off x="2880" y="2886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3</a:t>
              </a:r>
            </a:p>
          </p:txBody>
        </p:sp>
        <p:sp>
          <p:nvSpPr>
            <p:cNvPr id="70671" name="Rectangle 15"/>
            <p:cNvSpPr>
              <a:spLocks noChangeArrowheads="1"/>
            </p:cNvSpPr>
            <p:nvPr/>
          </p:nvSpPr>
          <p:spPr bwMode="auto">
            <a:xfrm>
              <a:off x="3312" y="2886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4</a:t>
              </a:r>
            </a:p>
          </p:txBody>
        </p:sp>
        <p:sp>
          <p:nvSpPr>
            <p:cNvPr id="70672" name="Rectangle 16"/>
            <p:cNvSpPr>
              <a:spLocks noChangeArrowheads="1"/>
            </p:cNvSpPr>
            <p:nvPr/>
          </p:nvSpPr>
          <p:spPr bwMode="auto">
            <a:xfrm>
              <a:off x="3744" y="2886"/>
              <a:ext cx="432" cy="37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200">
                  <a:solidFill>
                    <a:srgbClr val="008380"/>
                  </a:solidFill>
                  <a:latin typeface="Times New Roman" charset="0"/>
                  <a:cs typeface="Arial Unicode MS" charset="0"/>
                </a:rPr>
                <a:t>4</a:t>
              </a:r>
            </a:p>
          </p:txBody>
        </p:sp>
        <p:cxnSp>
          <p:nvCxnSpPr>
            <p:cNvPr id="70673" name="AutoShape 17"/>
            <p:cNvCxnSpPr>
              <a:cxnSpLocks noChangeShapeType="1"/>
              <a:stCxn id="70662" idx="2"/>
              <a:endCxn id="70671" idx="0"/>
            </p:cNvCxnSpPr>
            <p:nvPr/>
          </p:nvCxnSpPr>
          <p:spPr bwMode="auto">
            <a:xfrm>
              <a:off x="2232" y="2385"/>
              <a:ext cx="1296" cy="501"/>
            </a:xfrm>
            <a:prstGeom prst="straightConnector1">
              <a:avLst/>
            </a:prstGeom>
            <a:noFill/>
            <a:ln w="28575">
              <a:solidFill>
                <a:srgbClr val="008A87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0674" name="AutoShape 18"/>
            <p:cNvCxnSpPr>
              <a:cxnSpLocks noChangeShapeType="1"/>
              <a:stCxn id="70663" idx="2"/>
              <a:endCxn id="70668" idx="0"/>
            </p:cNvCxnSpPr>
            <p:nvPr/>
          </p:nvCxnSpPr>
          <p:spPr bwMode="auto">
            <a:xfrm flipH="1">
              <a:off x="2232" y="2385"/>
              <a:ext cx="432" cy="5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0675" name="AutoShape 19"/>
            <p:cNvCxnSpPr>
              <a:cxnSpLocks noChangeShapeType="1"/>
              <a:stCxn id="70664" idx="2"/>
              <a:endCxn id="70669" idx="0"/>
            </p:cNvCxnSpPr>
            <p:nvPr/>
          </p:nvCxnSpPr>
          <p:spPr bwMode="auto">
            <a:xfrm flipH="1">
              <a:off x="2664" y="2385"/>
              <a:ext cx="432" cy="501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0676" name="AutoShape 20"/>
            <p:cNvCxnSpPr>
              <a:cxnSpLocks noChangeShapeType="1"/>
              <a:stCxn id="70665" idx="2"/>
              <a:endCxn id="70672" idx="0"/>
            </p:cNvCxnSpPr>
            <p:nvPr/>
          </p:nvCxnSpPr>
          <p:spPr bwMode="auto">
            <a:xfrm>
              <a:off x="3528" y="2385"/>
              <a:ext cx="432" cy="501"/>
            </a:xfrm>
            <a:prstGeom prst="straightConnector1">
              <a:avLst/>
            </a:prstGeom>
            <a:noFill/>
            <a:ln w="28575">
              <a:solidFill>
                <a:srgbClr val="008A87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0677" name="AutoShape 21"/>
            <p:cNvCxnSpPr>
              <a:cxnSpLocks noChangeShapeType="1"/>
              <a:stCxn id="70666" idx="2"/>
              <a:endCxn id="70670" idx="0"/>
            </p:cNvCxnSpPr>
            <p:nvPr/>
          </p:nvCxnSpPr>
          <p:spPr bwMode="auto">
            <a:xfrm flipH="1">
              <a:off x="3096" y="2385"/>
              <a:ext cx="864" cy="501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171450" y="5334000"/>
            <a:ext cx="850423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+mn-lt"/>
                <a:cs typeface="Arial Unicode MS" charset="0"/>
              </a:rPr>
              <a:t>Warum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>
                <a:latin typeface="+mn-lt"/>
                <a:cs typeface="Arial Unicode MS" charset="0"/>
              </a:rPr>
              <a:t>ist</a:t>
            </a:r>
            <a:r>
              <a:rPr lang="en-US" sz="2800" dirty="0">
                <a:latin typeface="+mn-lt"/>
                <a:cs typeface="Arial Unicode MS" charset="0"/>
              </a:rPr>
              <a:t> das </a:t>
            </a:r>
            <a:r>
              <a:rPr lang="en-US" sz="2800" dirty="0" err="1">
                <a:latin typeface="+mn-lt"/>
                <a:cs typeface="Arial Unicode MS" charset="0"/>
              </a:rPr>
              <a:t>wichtig</a:t>
            </a:r>
            <a:r>
              <a:rPr lang="en-US" sz="2800" dirty="0">
                <a:latin typeface="+mn-lt"/>
                <a:cs typeface="Arial Unicode MS" charset="0"/>
              </a:rPr>
              <a:t>?</a:t>
            </a:r>
          </a:p>
          <a:p>
            <a:pPr algn="ctr">
              <a:defRPr/>
            </a:pPr>
            <a:r>
              <a:rPr lang="en-US" sz="2800" dirty="0" err="1">
                <a:latin typeface="+mn-lt"/>
                <a:cs typeface="Arial Unicode MS" charset="0"/>
              </a:rPr>
              <a:t>Welche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>
                <a:latin typeface="+mn-lt"/>
                <a:cs typeface="Arial Unicode MS" charset="0"/>
              </a:rPr>
              <a:t>andere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>
                <a:latin typeface="+mn-lt"/>
                <a:cs typeface="Arial Unicode MS" charset="0"/>
              </a:rPr>
              <a:t>Algorithmen</a:t>
            </a:r>
            <a:r>
              <a:rPr lang="en-US" sz="2800" dirty="0">
                <a:latin typeface="+mn-lt"/>
                <a:cs typeface="Arial Unicode MS" charset="0"/>
              </a:rPr>
              <a:t> </a:t>
            </a:r>
            <a:r>
              <a:rPr lang="en-US" sz="2800" dirty="0" err="1">
                <a:latin typeface="+mn-lt"/>
                <a:cs typeface="Arial Unicode MS" charset="0"/>
              </a:rPr>
              <a:t>haben</a:t>
            </a:r>
            <a:r>
              <a:rPr lang="en-US" sz="2800" dirty="0">
                <a:latin typeface="+mn-lt"/>
                <a:cs typeface="Arial Unicode MS" charset="0"/>
              </a:rPr>
              <a:t> dieses </a:t>
            </a:r>
            <a:r>
              <a:rPr lang="en-US" sz="2800" dirty="0" err="1">
                <a:latin typeface="+mn-lt"/>
                <a:cs typeface="Arial Unicode MS" charset="0"/>
              </a:rPr>
              <a:t>Eigenschaft</a:t>
            </a:r>
            <a:r>
              <a:rPr lang="en-US" sz="2800" dirty="0">
                <a:latin typeface="+mn-lt"/>
                <a:cs typeface="Arial Unicode MS" charset="0"/>
              </a:rPr>
              <a:t>?</a:t>
            </a: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B0676-C968-C34D-85BB-57EC0D910E0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92150"/>
            <a:ext cx="9144000" cy="433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1026" name="Object 9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rbeitsblatt" r:id="rId5" imgW="7188200" imgH="5092700" progId="Excel.Sheet.8">
                  <p:embed/>
                </p:oleObj>
              </mc:Choice>
              <mc:Fallback>
                <p:oleObj name="Arbeitsblatt" r:id="rId5" imgW="7188200" imgH="5092700" progId="Excel.Sheet.8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89" name="Text Box 93"/>
          <p:cNvSpPr txBox="1">
            <a:spLocks noChangeArrowheads="1"/>
          </p:cNvSpPr>
          <p:nvPr/>
        </p:nvSpPr>
        <p:spPr bwMode="auto">
          <a:xfrm>
            <a:off x="2106613" y="6248400"/>
            <a:ext cx="4913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</a:rPr>
              <a:t>Aufgabe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dirty="0" err="1">
                <a:solidFill>
                  <a:schemeClr val="accent2"/>
                </a:solidFill>
              </a:rPr>
              <a:t>Sortiere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Studierende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nach</a:t>
            </a:r>
            <a:r>
              <a:rPr lang="en-US" sz="1600" dirty="0">
                <a:solidFill>
                  <a:schemeClr val="accent2"/>
                </a:solidFill>
              </a:rPr>
              <a:t> (state, city, street).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C07EE-FE2A-FA42-931B-F00B1642C295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150"/>
            <a:ext cx="9144000" cy="433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rbeitsblatt" r:id="rId5" imgW="7188200" imgH="5092700" progId="Excel.Sheet.8">
                  <p:embed/>
                </p:oleObj>
              </mc:Choice>
              <mc:Fallback>
                <p:oleObj name="Arbeitsblatt" r:id="rId5" imgW="7188200" imgH="509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86106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613" y="6248400"/>
            <a:ext cx="4913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</a:rPr>
              <a:t>Aufgabe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dirty="0" err="1">
                <a:solidFill>
                  <a:schemeClr val="accent2"/>
                </a:solidFill>
              </a:rPr>
              <a:t>Sortiere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Studierende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nach</a:t>
            </a:r>
            <a:r>
              <a:rPr lang="en-US" sz="1600" dirty="0">
                <a:solidFill>
                  <a:schemeClr val="accent2"/>
                </a:solidFill>
              </a:rPr>
              <a:t> 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28D75-2242-264E-B765-72990A5AC924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150"/>
            <a:ext cx="9144000" cy="433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rbeitsblatt" r:id="rId5" imgW="7188200" imgH="5092700" progId="Excel.Sheet.8">
                  <p:embed/>
                </p:oleObj>
              </mc:Choice>
              <mc:Fallback>
                <p:oleObj name="Arbeitsblatt" r:id="rId5" imgW="7188200" imgH="509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73152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613" y="6248400"/>
            <a:ext cx="4913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</a:rPr>
              <a:t>Aufgabe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dirty="0" err="1">
                <a:solidFill>
                  <a:schemeClr val="accent2"/>
                </a:solidFill>
              </a:rPr>
              <a:t>Sortiere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Studierende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nach</a:t>
            </a:r>
            <a:r>
              <a:rPr lang="en-US" sz="1600" dirty="0">
                <a:solidFill>
                  <a:schemeClr val="accent2"/>
                </a:solidFill>
              </a:rPr>
              <a:t> 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711E7-5AF9-A14A-8616-4C2A3F69377C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150"/>
            <a:ext cx="9144000" cy="433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Arbeitsblatt" r:id="rId5" imgW="7188200" imgH="5092700" progId="Excel.Sheet.8">
                  <p:embed/>
                </p:oleObj>
              </mc:Choice>
              <mc:Fallback>
                <p:oleObj name="Arbeitsblatt" r:id="rId5" imgW="7188200" imgH="509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2" name="Line 4"/>
          <p:cNvSpPr>
            <a:spLocks noChangeShapeType="1"/>
          </p:cNvSpPr>
          <p:nvPr/>
        </p:nvSpPr>
        <p:spPr bwMode="auto">
          <a:xfrm>
            <a:off x="50292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613" y="6248400"/>
            <a:ext cx="4913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</a:rPr>
              <a:t>Aufgabe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dirty="0" err="1">
                <a:solidFill>
                  <a:schemeClr val="accent2"/>
                </a:solidFill>
              </a:rPr>
              <a:t>Sortiere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Studierende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nach</a:t>
            </a:r>
            <a:r>
              <a:rPr lang="en-US" sz="1600" dirty="0">
                <a:solidFill>
                  <a:schemeClr val="accent2"/>
                </a:solidFill>
              </a:rPr>
              <a:t> 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93CB0-0E00-904E-ADB8-AF5AE2FFEF92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692150"/>
            <a:ext cx="9144000" cy="433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rbeitsblatt" r:id="rId5" imgW="7188200" imgH="5092700" progId="Excel.Sheet.8">
                  <p:embed/>
                </p:oleObj>
              </mc:Choice>
              <mc:Fallback>
                <p:oleObj name="Arbeitsblatt" r:id="rId5" imgW="7188200" imgH="509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93"/>
          <p:cNvSpPr txBox="1">
            <a:spLocks noChangeArrowheads="1"/>
          </p:cNvSpPr>
          <p:nvPr/>
        </p:nvSpPr>
        <p:spPr bwMode="auto">
          <a:xfrm>
            <a:off x="2106613" y="6248400"/>
            <a:ext cx="4913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</a:rPr>
              <a:t>Aufgabe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dirty="0" err="1">
                <a:solidFill>
                  <a:schemeClr val="accent2"/>
                </a:solidFill>
              </a:rPr>
              <a:t>Sortiere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Studierende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nach</a:t>
            </a:r>
            <a:r>
              <a:rPr lang="en-US" sz="1600" dirty="0">
                <a:solidFill>
                  <a:schemeClr val="accent2"/>
                </a:solidFill>
              </a:rPr>
              <a:t> (state, city, street).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5A395-43B5-A940-83BC-C3E734635E72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150"/>
            <a:ext cx="9144000" cy="433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Arbeitsblatt" r:id="rId5" imgW="7188200" imgH="5092700" progId="Excel.Sheet.8">
                  <p:embed/>
                </p:oleObj>
              </mc:Choice>
              <mc:Fallback>
                <p:oleObj name="Arbeitsblatt" r:id="rId5" imgW="7188200" imgH="509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49530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613" y="6248400"/>
            <a:ext cx="4913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</a:rPr>
              <a:t>Aufgabe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dirty="0" err="1">
                <a:solidFill>
                  <a:schemeClr val="accent2"/>
                </a:solidFill>
              </a:rPr>
              <a:t>Sortiere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Studierende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nach</a:t>
            </a:r>
            <a:r>
              <a:rPr lang="en-US" sz="1600" dirty="0">
                <a:solidFill>
                  <a:schemeClr val="accent2"/>
                </a:solidFill>
              </a:rPr>
              <a:t> 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1DA63-3F26-8C4D-BE9B-232D32C5CA2C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150"/>
            <a:ext cx="9144000" cy="433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Arbeitsblatt" r:id="rId5" imgW="7188200" imgH="5092700" progId="Excel.Sheet.8">
                  <p:embed/>
                </p:oleObj>
              </mc:Choice>
              <mc:Fallback>
                <p:oleObj name="Arbeitsblatt" r:id="rId5" imgW="7188200" imgH="509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73152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613" y="6248400"/>
            <a:ext cx="4913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</a:rPr>
              <a:t>Aufgabe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dirty="0" err="1">
                <a:solidFill>
                  <a:schemeClr val="accent2"/>
                </a:solidFill>
              </a:rPr>
              <a:t>Sortiere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Studierende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nach</a:t>
            </a:r>
            <a:r>
              <a:rPr lang="en-US" sz="1600" dirty="0">
                <a:solidFill>
                  <a:schemeClr val="accent2"/>
                </a:solidFill>
              </a:rPr>
              <a:t> 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F406C-8074-B34C-8452-FA8ADFA8D9B1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Sortieren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Zählen</a:t>
            </a:r>
            <a:r>
              <a:rPr lang="en-US" dirty="0" smtClean="0"/>
              <a:t> / Counting-Sort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800" b="1" dirty="0" err="1" smtClean="0"/>
              <a:t>Wissen</a:t>
            </a:r>
            <a:r>
              <a:rPr lang="en-US" sz="2800" b="1" dirty="0" smtClean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Schlüssel</a:t>
            </a:r>
            <a:r>
              <a:rPr lang="en-US" sz="2800" dirty="0" smtClean="0"/>
              <a:t> fallen in </a:t>
            </a:r>
            <a:r>
              <a:rPr lang="en-US" sz="2800" dirty="0" err="1" smtClean="0"/>
              <a:t>einen</a:t>
            </a:r>
            <a:r>
              <a:rPr lang="en-US" sz="2800" dirty="0" smtClean="0"/>
              <a:t> </a:t>
            </a:r>
            <a:r>
              <a:rPr lang="en-US" sz="2800" dirty="0" err="1" smtClean="0"/>
              <a:t>kleinen</a:t>
            </a:r>
            <a:r>
              <a:rPr lang="en-US" sz="2800" dirty="0" smtClean="0"/>
              <a:t> </a:t>
            </a:r>
            <a:r>
              <a:rPr lang="en-US" sz="2800" dirty="0" err="1" smtClean="0"/>
              <a:t>Zahlenbereich</a:t>
            </a:r>
            <a:endParaRPr lang="en-US" sz="2800" dirty="0"/>
          </a:p>
          <a:p>
            <a:pPr>
              <a:defRPr/>
            </a:pPr>
            <a:r>
              <a:rPr lang="en-US" sz="2800" b="1" dirty="0" err="1" smtClean="0"/>
              <a:t>Beispiel</a:t>
            </a:r>
            <a:r>
              <a:rPr lang="en-US" sz="2800" b="1" dirty="0" smtClean="0"/>
              <a:t> 1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 smtClean="0"/>
              <a:t>Sortiere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</a:t>
            </a:r>
            <a:r>
              <a:rPr lang="en-US" sz="2800" dirty="0" err="1" smtClean="0"/>
              <a:t>Menge</a:t>
            </a:r>
            <a:r>
              <a:rPr lang="en-US" sz="2800" dirty="0" smtClean="0"/>
              <a:t> von </a:t>
            </a:r>
            <a:r>
              <a:rPr lang="en-US" sz="2800" dirty="0" err="1" smtClean="0"/>
              <a:t>Studierenden</a:t>
            </a:r>
            <a:r>
              <a:rPr lang="en-US" sz="2800" dirty="0" smtClean="0"/>
              <a:t> </a:t>
            </a:r>
            <a:r>
              <a:rPr lang="en-US" sz="2800" dirty="0" err="1" smtClean="0"/>
              <a:t>nach</a:t>
            </a:r>
            <a:r>
              <a:rPr lang="en-US" sz="2800" dirty="0" smtClean="0"/>
              <a:t> </a:t>
            </a:r>
            <a:r>
              <a:rPr lang="en-US" sz="2800" dirty="0" err="1" smtClean="0"/>
              <a:t>Examensbewertungen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Scores </a:t>
            </a:r>
            <a:r>
              <a:rPr lang="en-US" sz="2800" dirty="0" err="1" smtClean="0"/>
              <a:t>sind</a:t>
            </a:r>
            <a:r>
              <a:rPr lang="en-US" sz="2800" dirty="0" smtClean="0"/>
              <a:t> </a:t>
            </a:r>
            <a:r>
              <a:rPr lang="en-US" sz="2800" dirty="0" err="1" smtClean="0"/>
              <a:t>Zahlen</a:t>
            </a:r>
            <a:r>
              <a:rPr lang="en-US" sz="2800" dirty="0" smtClean="0"/>
              <a:t>)</a:t>
            </a:r>
          </a:p>
          <a:p>
            <a:pPr lvl="1">
              <a:defRPr/>
            </a:pPr>
            <a:r>
              <a:rPr lang="en-US" dirty="0" smtClean="0"/>
              <a:t>1000 </a:t>
            </a:r>
            <a:r>
              <a:rPr lang="en-US" dirty="0" err="1" smtClean="0"/>
              <a:t>Studenten</a:t>
            </a:r>
            <a:endParaRPr lang="en-US" dirty="0"/>
          </a:p>
          <a:p>
            <a:pPr lvl="1">
              <a:defRPr/>
            </a:pPr>
            <a:r>
              <a:rPr lang="en-US" dirty="0"/>
              <a:t>Maximum score: 100</a:t>
            </a:r>
          </a:p>
          <a:p>
            <a:pPr lvl="1">
              <a:defRPr/>
            </a:pPr>
            <a:r>
              <a:rPr lang="en-US" dirty="0"/>
              <a:t>Minimum score: 0</a:t>
            </a:r>
          </a:p>
          <a:p>
            <a:pPr>
              <a:defRPr/>
            </a:pPr>
            <a:r>
              <a:rPr lang="en-US" sz="2800" b="1" dirty="0" err="1" smtClean="0"/>
              <a:t>Beispiel</a:t>
            </a:r>
            <a:r>
              <a:rPr lang="en-US" sz="2800" b="1" dirty="0" smtClean="0"/>
              <a:t> 2</a:t>
            </a:r>
            <a:r>
              <a:rPr lang="en-US" sz="2800" b="1" dirty="0"/>
              <a:t>:</a:t>
            </a:r>
            <a:r>
              <a:rPr lang="en-US" sz="2800" dirty="0"/>
              <a:t> </a:t>
            </a:r>
            <a:r>
              <a:rPr lang="en-US" sz="2800" dirty="0" err="1" smtClean="0"/>
              <a:t>Sortiere</a:t>
            </a:r>
            <a:r>
              <a:rPr lang="en-US" sz="2800" dirty="0" smtClean="0"/>
              <a:t> </a:t>
            </a:r>
            <a:r>
              <a:rPr lang="en-US" sz="2800" dirty="0" err="1" smtClean="0"/>
              <a:t>Studierende</a:t>
            </a:r>
            <a:r>
              <a:rPr lang="en-US" sz="2800" dirty="0" smtClean="0"/>
              <a:t> </a:t>
            </a:r>
            <a:r>
              <a:rPr lang="en-US" sz="2800" dirty="0" err="1" smtClean="0"/>
              <a:t>nach</a:t>
            </a:r>
            <a:r>
              <a:rPr lang="en-US" sz="2800" dirty="0" smtClean="0"/>
              <a:t> </a:t>
            </a:r>
            <a:r>
              <a:rPr lang="en-US" sz="2800" dirty="0" err="1" smtClean="0"/>
              <a:t>dem</a:t>
            </a:r>
            <a:r>
              <a:rPr lang="en-US" sz="2800" dirty="0" smtClean="0"/>
              <a:t> </a:t>
            </a:r>
            <a:r>
              <a:rPr lang="en-US" sz="2800" dirty="0" err="1" smtClean="0"/>
              <a:t>ersten</a:t>
            </a:r>
            <a:r>
              <a:rPr lang="en-US" sz="2800" dirty="0" smtClean="0"/>
              <a:t> </a:t>
            </a:r>
            <a:r>
              <a:rPr lang="en-US" sz="2800" dirty="0" err="1" smtClean="0"/>
              <a:t>Buchstaben</a:t>
            </a:r>
            <a:r>
              <a:rPr lang="en-US" sz="2800" dirty="0" smtClean="0"/>
              <a:t> des </a:t>
            </a:r>
            <a:r>
              <a:rPr lang="en-US" sz="2800" dirty="0" err="1" smtClean="0"/>
              <a:t>Nachnamens</a:t>
            </a:r>
            <a:endParaRPr lang="en-US" sz="2800" dirty="0" smtClean="0"/>
          </a:p>
          <a:p>
            <a:pPr lvl="1">
              <a:defRPr/>
            </a:pPr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Studierenden</a:t>
            </a:r>
            <a:r>
              <a:rPr lang="en-US" dirty="0" smtClean="0"/>
              <a:t>: </a:t>
            </a:r>
            <a:r>
              <a:rPr lang="en-US" dirty="0" err="1" smtClean="0"/>
              <a:t>viele</a:t>
            </a:r>
            <a:endParaRPr lang="en-US" dirty="0"/>
          </a:p>
          <a:p>
            <a:pPr lvl="1">
              <a:defRPr/>
            </a:pPr>
            <a:r>
              <a:rPr lang="en-US" dirty="0" err="1" smtClean="0"/>
              <a:t>Anzahl</a:t>
            </a:r>
            <a:r>
              <a:rPr lang="en-US" dirty="0" smtClean="0"/>
              <a:t> der </a:t>
            </a:r>
            <a:r>
              <a:rPr lang="en-US" dirty="0" err="1" smtClean="0"/>
              <a:t>Buchstaben</a:t>
            </a:r>
            <a:r>
              <a:rPr lang="en-US" dirty="0" smtClean="0"/>
              <a:t>: </a:t>
            </a:r>
            <a:r>
              <a:rPr lang="en-US" dirty="0"/>
              <a:t>26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381750"/>
            <a:ext cx="1008063" cy="196850"/>
          </a:xfrm>
        </p:spPr>
        <p:txBody>
          <a:bodyPr/>
          <a:lstStyle/>
          <a:p>
            <a:pPr>
              <a:defRPr/>
            </a:pPr>
            <a:fld id="{557B272F-69C8-E842-860C-9F1480F4433D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150"/>
            <a:ext cx="9144000" cy="433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07975" y="0"/>
          <a:ext cx="8699500" cy="62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Arbeitsblatt" r:id="rId5" imgW="7188200" imgH="5092700" progId="Excel.Sheet.8">
                  <p:embed/>
                </p:oleObj>
              </mc:Choice>
              <mc:Fallback>
                <p:oleObj name="Arbeitsblatt" r:id="rId5" imgW="7188200" imgH="509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9500" cy="62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86106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613" y="6248400"/>
            <a:ext cx="4913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</a:rPr>
              <a:t>Aufgabe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dirty="0" err="1">
                <a:solidFill>
                  <a:schemeClr val="accent2"/>
                </a:solidFill>
              </a:rPr>
              <a:t>Sortiere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Studierende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nach</a:t>
            </a:r>
            <a:r>
              <a:rPr lang="en-US" sz="1600" dirty="0">
                <a:solidFill>
                  <a:schemeClr val="accent2"/>
                </a:solidFill>
              </a:rPr>
              <a:t> 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7DD521-5A86-2944-B8C3-9C0196715476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150"/>
            <a:ext cx="9144000" cy="433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07975" y="0"/>
          <a:ext cx="8699500" cy="62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Arbeitsblatt" r:id="rId5" imgW="7188200" imgH="5092700" progId="Excel.Sheet.8">
                  <p:embed/>
                </p:oleObj>
              </mc:Choice>
              <mc:Fallback>
                <p:oleObj name="Arbeitsblatt" r:id="rId5" imgW="7188200" imgH="509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9500" cy="62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86106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613" y="6248400"/>
            <a:ext cx="4913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</a:rPr>
              <a:t>Aufgabe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dirty="0" err="1">
                <a:solidFill>
                  <a:schemeClr val="accent2"/>
                </a:solidFill>
              </a:rPr>
              <a:t>Sortiere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Studierende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nach</a:t>
            </a:r>
            <a:r>
              <a:rPr lang="en-US" sz="1600" dirty="0">
                <a:solidFill>
                  <a:schemeClr val="accent2"/>
                </a:solidFill>
              </a:rPr>
              <a:t> 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0114D-D17C-0E41-B814-B4A7353D8D84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692150"/>
            <a:ext cx="9144000" cy="433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07975" y="0"/>
          <a:ext cx="8694738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Arbeitsblatt" r:id="rId5" imgW="7188200" imgH="5092700" progId="Excel.Sheet.8">
                  <p:embed/>
                </p:oleObj>
              </mc:Choice>
              <mc:Fallback>
                <p:oleObj name="Arbeitsblatt" r:id="rId5" imgW="7188200" imgH="509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4738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93"/>
          <p:cNvSpPr txBox="1">
            <a:spLocks noChangeArrowheads="1"/>
          </p:cNvSpPr>
          <p:nvPr/>
        </p:nvSpPr>
        <p:spPr bwMode="auto">
          <a:xfrm>
            <a:off x="2106613" y="6248400"/>
            <a:ext cx="4913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</a:rPr>
              <a:t>Aufgabe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dirty="0" err="1">
                <a:solidFill>
                  <a:schemeClr val="accent2"/>
                </a:solidFill>
              </a:rPr>
              <a:t>Sortiere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Studierende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nach</a:t>
            </a:r>
            <a:r>
              <a:rPr lang="en-US" sz="1600" dirty="0">
                <a:solidFill>
                  <a:schemeClr val="accent2"/>
                </a:solidFill>
              </a:rPr>
              <a:t> (state, city, street).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E001D-AC6A-AB45-941A-F939CFB9529C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150"/>
            <a:ext cx="9144000" cy="433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07975" y="0"/>
          <a:ext cx="8699500" cy="62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Arbeitsblatt" r:id="rId5" imgW="7188200" imgH="5092700" progId="Excel.Sheet.8">
                  <p:embed/>
                </p:oleObj>
              </mc:Choice>
              <mc:Fallback>
                <p:oleObj name="Arbeitsblatt" r:id="rId5" imgW="7188200" imgH="509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9500" cy="62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49530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613" y="6248400"/>
            <a:ext cx="4913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</a:rPr>
              <a:t>Aufgabe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dirty="0" err="1">
                <a:solidFill>
                  <a:schemeClr val="accent2"/>
                </a:solidFill>
              </a:rPr>
              <a:t>Sortiere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Studierende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nach</a:t>
            </a:r>
            <a:r>
              <a:rPr lang="en-US" sz="1600" dirty="0">
                <a:solidFill>
                  <a:schemeClr val="accent2"/>
                </a:solidFill>
              </a:rPr>
              <a:t> 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F67C0-997D-064E-9C6D-6E8A082F2961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92150"/>
            <a:ext cx="9144000" cy="433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07975" y="0"/>
          <a:ext cx="8699500" cy="62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Arbeitsblatt" r:id="rId5" imgW="7188200" imgH="5092700" progId="Excel.Sheet.8">
                  <p:embed/>
                </p:oleObj>
              </mc:Choice>
              <mc:Fallback>
                <p:oleObj name="Arbeitsblatt" r:id="rId5" imgW="7188200" imgH="509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9500" cy="62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73152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613" y="6248400"/>
            <a:ext cx="4913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</a:rPr>
              <a:t>Aufgabe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dirty="0" err="1">
                <a:solidFill>
                  <a:schemeClr val="accent2"/>
                </a:solidFill>
              </a:rPr>
              <a:t>Sortiere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Studierende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nach</a:t>
            </a:r>
            <a:r>
              <a:rPr lang="en-US" sz="1600" dirty="0">
                <a:solidFill>
                  <a:schemeClr val="accent2"/>
                </a:solidFill>
              </a:rPr>
              <a:t> 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83A94-66BD-E644-AFCD-308070829EDB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92150"/>
            <a:ext cx="9144000" cy="4333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07975" y="0"/>
          <a:ext cx="8699500" cy="625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Arbeitsblatt" r:id="rId5" imgW="7188200" imgH="5092700" progId="Excel.Sheet.8">
                  <p:embed/>
                </p:oleObj>
              </mc:Choice>
              <mc:Fallback>
                <p:oleObj name="Arbeitsblatt" r:id="rId5" imgW="7188200" imgH="509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0"/>
                        <a:ext cx="8699500" cy="625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8610600" y="0"/>
            <a:ext cx="0" cy="304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2106613" y="6248400"/>
            <a:ext cx="49133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/>
                </a:solidFill>
              </a:rPr>
              <a:t>Aufgabe</a:t>
            </a:r>
            <a:r>
              <a:rPr lang="en-US" sz="1600" dirty="0">
                <a:solidFill>
                  <a:schemeClr val="accent2"/>
                </a:solidFill>
              </a:rPr>
              <a:t>: </a:t>
            </a:r>
            <a:r>
              <a:rPr lang="en-US" sz="1600" dirty="0" err="1">
                <a:solidFill>
                  <a:schemeClr val="accent2"/>
                </a:solidFill>
              </a:rPr>
              <a:t>Sortiere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Studierende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nach</a:t>
            </a:r>
            <a:r>
              <a:rPr lang="en-US" sz="1600" dirty="0">
                <a:solidFill>
                  <a:schemeClr val="accent2"/>
                </a:solidFill>
              </a:rPr>
              <a:t> (state, city, street).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D177D-12A6-CE4A-BDE6-AA7BB2F0B238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6021388"/>
            <a:ext cx="91440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Stabiles </a:t>
            </a:r>
            <a:r>
              <a:rPr lang="en-US" dirty="0" err="1" smtClean="0"/>
              <a:t>Sortieren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4968875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Die </a:t>
            </a:r>
            <a:r>
              <a:rPr lang="en-US" sz="2400" dirty="0" err="1" smtClean="0"/>
              <a:t>meisten</a:t>
            </a:r>
            <a:r>
              <a:rPr lang="en-US" sz="2400" dirty="0" smtClean="0"/>
              <a:t> </a:t>
            </a:r>
            <a:r>
              <a:rPr lang="el-GR" sz="2400" dirty="0" smtClean="0">
                <a:cs typeface="Arial" charset="0"/>
              </a:rPr>
              <a:t>Θ</a:t>
            </a:r>
            <a:r>
              <a:rPr lang="en-US" sz="2400" dirty="0"/>
              <a:t>(</a:t>
            </a:r>
            <a:r>
              <a:rPr lang="en-US" sz="2400" dirty="0" smtClean="0"/>
              <a:t>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)-</a:t>
            </a:r>
            <a:r>
              <a:rPr lang="en-US" sz="2400" dirty="0" err="1" smtClean="0"/>
              <a:t>Sortieralgorithmen</a:t>
            </a:r>
            <a:r>
              <a:rPr lang="en-US" sz="2400" dirty="0" smtClean="0"/>
              <a:t> </a:t>
            </a:r>
            <a:r>
              <a:rPr lang="en-US" sz="2400" dirty="0" err="1" smtClean="0"/>
              <a:t>sind</a:t>
            </a:r>
            <a:r>
              <a:rPr lang="en-US" sz="2400" dirty="0" smtClean="0"/>
              <a:t> </a:t>
            </a:r>
            <a:r>
              <a:rPr lang="en-US" sz="2400" dirty="0" err="1" smtClean="0"/>
              <a:t>stabil</a:t>
            </a:r>
            <a:endParaRPr lang="en-US" sz="2400" dirty="0"/>
          </a:p>
          <a:p>
            <a:pPr lvl="1">
              <a:defRPr/>
            </a:pPr>
            <a:r>
              <a:rPr lang="en-US" sz="2000" dirty="0" err="1" smtClean="0"/>
              <a:t>oder</a:t>
            </a:r>
            <a:r>
              <a:rPr lang="en-US" sz="2000" dirty="0" smtClean="0"/>
              <a:t> </a:t>
            </a:r>
            <a:r>
              <a:rPr lang="en-US" sz="2000" dirty="0" err="1" smtClean="0"/>
              <a:t>können</a:t>
            </a:r>
            <a:r>
              <a:rPr lang="en-US" sz="2000" dirty="0" smtClean="0"/>
              <a:t> “</a:t>
            </a:r>
            <a:r>
              <a:rPr lang="en-US" sz="2000" dirty="0" err="1" smtClean="0"/>
              <a:t>einfach</a:t>
            </a:r>
            <a:r>
              <a:rPr lang="en-US" sz="2000" dirty="0" smtClean="0"/>
              <a:t>” </a:t>
            </a:r>
            <a:r>
              <a:rPr lang="en-US" sz="2000" dirty="0" err="1" smtClean="0"/>
              <a:t>stabil</a:t>
            </a:r>
            <a:r>
              <a:rPr lang="en-US" sz="2000" dirty="0" smtClean="0"/>
              <a:t> </a:t>
            </a:r>
            <a:r>
              <a:rPr lang="en-US" sz="2000" dirty="0" err="1" smtClean="0"/>
              <a:t>gemacht</a:t>
            </a:r>
            <a:r>
              <a:rPr lang="en-US" sz="2000" dirty="0" smtClean="0"/>
              <a:t> </a:t>
            </a:r>
            <a:r>
              <a:rPr lang="en-US" sz="2000" dirty="0" err="1" smtClean="0"/>
              <a:t>werden</a:t>
            </a:r>
            <a:endParaRPr lang="en-US" sz="2000" dirty="0"/>
          </a:p>
          <a:p>
            <a:pPr>
              <a:defRPr/>
            </a:pPr>
            <a:r>
              <a:rPr lang="en-US" sz="2400" dirty="0"/>
              <a:t>Die </a:t>
            </a:r>
            <a:r>
              <a:rPr lang="en-US" sz="2400" dirty="0" err="1"/>
              <a:t>meisten</a:t>
            </a:r>
            <a:r>
              <a:rPr lang="en-US" sz="2400" dirty="0"/>
              <a:t> </a:t>
            </a:r>
            <a:r>
              <a:rPr lang="el-GR" sz="2400" dirty="0" smtClean="0">
                <a:cs typeface="Arial" charset="0"/>
              </a:rPr>
              <a:t>Θ</a:t>
            </a:r>
            <a:r>
              <a:rPr lang="en-US" sz="2400" dirty="0"/>
              <a:t>(n log n</a:t>
            </a:r>
            <a:r>
              <a:rPr lang="en-US" sz="2400" dirty="0" smtClean="0"/>
              <a:t>)-</a:t>
            </a:r>
            <a:r>
              <a:rPr lang="en-US" sz="2400" dirty="0" err="1"/>
              <a:t>Sortieralgorithmen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stabil</a:t>
            </a:r>
            <a:endParaRPr lang="en-US" sz="2400" dirty="0"/>
          </a:p>
          <a:p>
            <a:pPr lvl="1">
              <a:defRPr/>
            </a:pPr>
            <a:r>
              <a:rPr lang="en-US" sz="2000" dirty="0" err="1" smtClean="0"/>
              <a:t>Ausnahme</a:t>
            </a:r>
            <a:r>
              <a:rPr lang="en-US" sz="2000" dirty="0" smtClean="0"/>
              <a:t>: Merge-Sort</a:t>
            </a:r>
            <a:endParaRPr lang="en-US" sz="2000" dirty="0"/>
          </a:p>
          <a:p>
            <a:pPr>
              <a:defRPr/>
            </a:pPr>
            <a:r>
              <a:rPr lang="en-US" sz="2400" dirty="0" err="1" smtClean="0"/>
              <a:t>Generischer</a:t>
            </a:r>
            <a:r>
              <a:rPr lang="en-US" sz="2400" dirty="0" smtClean="0"/>
              <a:t> </a:t>
            </a:r>
            <a:r>
              <a:rPr lang="en-US" sz="2400" dirty="0" err="1" smtClean="0"/>
              <a:t>Ansatz</a:t>
            </a:r>
            <a:r>
              <a:rPr lang="en-US" sz="2400" dirty="0" smtClean="0"/>
              <a:t>, </a:t>
            </a:r>
            <a:r>
              <a:rPr lang="en-US" sz="2400" dirty="0" err="1" smtClean="0"/>
              <a:t>Stabilität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erzeugen</a:t>
            </a:r>
            <a:r>
              <a:rPr lang="en-US" sz="2400" dirty="0" smtClean="0"/>
              <a:t>:</a:t>
            </a:r>
            <a:endParaRPr lang="en-US" sz="2400" dirty="0"/>
          </a:p>
          <a:p>
            <a:pPr lvl="1">
              <a:defRPr/>
            </a:pPr>
            <a:r>
              <a:rPr lang="en-US" sz="2000" dirty="0" err="1" smtClean="0"/>
              <a:t>Verwende</a:t>
            </a:r>
            <a:r>
              <a:rPr lang="en-US" sz="2000" dirty="0" smtClean="0"/>
              <a:t> </a:t>
            </a:r>
            <a:r>
              <a:rPr lang="en-US" sz="2000" dirty="0" err="1" smtClean="0"/>
              <a:t>zwei</a:t>
            </a:r>
            <a:r>
              <a:rPr lang="en-US" sz="2000" dirty="0" smtClean="0"/>
              <a:t> </a:t>
            </a:r>
            <a:r>
              <a:rPr lang="en-US" sz="2000" dirty="0" err="1" smtClean="0"/>
              <a:t>Schlüssel</a:t>
            </a:r>
            <a:r>
              <a:rPr lang="en-US" sz="2000" dirty="0" smtClean="0"/>
              <a:t>, der </a:t>
            </a:r>
            <a:r>
              <a:rPr lang="en-US" sz="2000" dirty="0" err="1" smtClean="0"/>
              <a:t>zweite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der </a:t>
            </a:r>
            <a:r>
              <a:rPr lang="en-US" sz="2000" dirty="0" err="1" smtClean="0"/>
              <a:t>originale</a:t>
            </a:r>
            <a:r>
              <a:rPr lang="en-US" sz="2000" dirty="0" smtClean="0"/>
              <a:t> Index des Elements</a:t>
            </a:r>
            <a:endParaRPr lang="en-US" sz="2000" dirty="0"/>
          </a:p>
          <a:p>
            <a:pPr lvl="1">
              <a:defRPr/>
            </a:pPr>
            <a:r>
              <a:rPr lang="en-US" sz="2000" dirty="0" err="1" smtClean="0"/>
              <a:t>Wenn</a:t>
            </a:r>
            <a:r>
              <a:rPr lang="en-US" sz="2000" dirty="0" smtClean="0"/>
              <a:t> </a:t>
            </a:r>
            <a:r>
              <a:rPr lang="en-US" sz="2000" dirty="0" err="1" smtClean="0"/>
              <a:t>zwei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 </a:t>
            </a:r>
            <a:r>
              <a:rPr lang="en-US" sz="2000" dirty="0" err="1" smtClean="0"/>
              <a:t>gleich</a:t>
            </a:r>
            <a:r>
              <a:rPr lang="en-US" sz="2000" dirty="0" smtClean="0"/>
              <a:t>, </a:t>
            </a:r>
            <a:r>
              <a:rPr lang="en-US" sz="2000" dirty="0" err="1" smtClean="0"/>
              <a:t>vergleiche</a:t>
            </a:r>
            <a:r>
              <a:rPr lang="en-US" sz="2000" dirty="0" smtClean="0"/>
              <a:t> </a:t>
            </a:r>
            <a:r>
              <a:rPr lang="en-US" sz="2000" dirty="0" err="1" smtClean="0"/>
              <a:t>zweite</a:t>
            </a:r>
            <a:r>
              <a:rPr lang="en-US" sz="2000" dirty="0" smtClean="0"/>
              <a:t> </a:t>
            </a:r>
            <a:r>
              <a:rPr lang="en-US" sz="2000" dirty="0" err="1" smtClean="0"/>
              <a:t>Schlüsselkomponenten</a:t>
            </a:r>
            <a:endParaRPr lang="en-US" sz="2000" dirty="0" smtClean="0"/>
          </a:p>
          <a:p>
            <a:pPr lvl="1">
              <a:defRPr/>
            </a:pPr>
            <a:endParaRPr lang="en-US" sz="2000" dirty="0"/>
          </a:p>
          <a:p>
            <a:pPr lvl="1">
              <a:buFontTx/>
              <a:buNone/>
              <a:defRPr/>
            </a:pPr>
            <a:r>
              <a:rPr lang="en-US" sz="2000" dirty="0" smtClean="0"/>
              <a:t>[5</a:t>
            </a:r>
            <a:r>
              <a:rPr lang="en-US" sz="2000" dirty="0"/>
              <a:t>, 6, 5, 1, 2, 3, 2, </a:t>
            </a:r>
            <a:r>
              <a:rPr lang="en-US" sz="2000" dirty="0" smtClean="0"/>
              <a:t>6]</a:t>
            </a:r>
          </a:p>
          <a:p>
            <a:pPr lvl="1">
              <a:buFontTx/>
              <a:buNone/>
              <a:defRPr/>
            </a:pPr>
            <a:endParaRPr lang="en-US" sz="2000" dirty="0" smtClean="0"/>
          </a:p>
          <a:p>
            <a:pPr lvl="1">
              <a:buFontTx/>
              <a:buNone/>
              <a:defRPr/>
            </a:pPr>
            <a:r>
              <a:rPr lang="en-US" sz="2000" dirty="0" smtClean="0"/>
              <a:t>[(</a:t>
            </a:r>
            <a:r>
              <a:rPr lang="en-US" sz="2000" dirty="0"/>
              <a:t>5, </a:t>
            </a:r>
            <a:r>
              <a:rPr lang="en-US" sz="2000" dirty="0">
                <a:solidFill>
                  <a:srgbClr val="990000"/>
                </a:solidFill>
              </a:rPr>
              <a:t>1</a:t>
            </a:r>
            <a:r>
              <a:rPr lang="en-US" sz="2000" dirty="0"/>
              <a:t>), (6, </a:t>
            </a:r>
            <a:r>
              <a:rPr lang="en-US" sz="2000" dirty="0">
                <a:solidFill>
                  <a:srgbClr val="990000"/>
                </a:solidFill>
              </a:rPr>
              <a:t>2</a:t>
            </a:r>
            <a:r>
              <a:rPr lang="en-US" sz="2000" dirty="0"/>
              <a:t>), (5, </a:t>
            </a:r>
            <a:r>
              <a:rPr lang="en-US" sz="2000" dirty="0">
                <a:solidFill>
                  <a:srgbClr val="990000"/>
                </a:solidFill>
              </a:rPr>
              <a:t>3</a:t>
            </a:r>
            <a:r>
              <a:rPr lang="en-US" sz="2000" dirty="0"/>
              <a:t>), (1, </a:t>
            </a:r>
            <a:r>
              <a:rPr lang="en-US" sz="2000" dirty="0">
                <a:solidFill>
                  <a:srgbClr val="990000"/>
                </a:solidFill>
              </a:rPr>
              <a:t>4</a:t>
            </a:r>
            <a:r>
              <a:rPr lang="en-US" sz="2000" dirty="0"/>
              <a:t>), (2, </a:t>
            </a:r>
            <a:r>
              <a:rPr lang="en-US" sz="2000" dirty="0">
                <a:solidFill>
                  <a:srgbClr val="990000"/>
                </a:solidFill>
              </a:rPr>
              <a:t>5</a:t>
            </a:r>
            <a:r>
              <a:rPr lang="en-US" sz="2000" dirty="0"/>
              <a:t>), (3, </a:t>
            </a:r>
            <a:r>
              <a:rPr lang="en-US" sz="2000" dirty="0">
                <a:solidFill>
                  <a:srgbClr val="990000"/>
                </a:solidFill>
              </a:rPr>
              <a:t>6</a:t>
            </a:r>
            <a:r>
              <a:rPr lang="en-US" sz="2000" dirty="0"/>
              <a:t>), (2, </a:t>
            </a:r>
            <a:r>
              <a:rPr lang="en-US" sz="2000" dirty="0">
                <a:solidFill>
                  <a:srgbClr val="990000"/>
                </a:solidFill>
              </a:rPr>
              <a:t>7</a:t>
            </a:r>
            <a:r>
              <a:rPr lang="en-US" sz="2000" dirty="0"/>
              <a:t>), (6, </a:t>
            </a:r>
            <a:r>
              <a:rPr lang="en-US" sz="2000" dirty="0">
                <a:solidFill>
                  <a:srgbClr val="990000"/>
                </a:solidFill>
              </a:rPr>
              <a:t>8</a:t>
            </a:r>
            <a:r>
              <a:rPr lang="en-US" sz="2000" dirty="0" smtClean="0"/>
              <a:t>)]</a:t>
            </a:r>
            <a:endParaRPr lang="en-US" sz="2000" dirty="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1295400" y="5867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H="1">
            <a:off x="1905000" y="58674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4191000" y="5867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 flipV="1">
            <a:off x="4800600" y="5867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1143000" y="632460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(5, </a:t>
            </a:r>
            <a:r>
              <a:rPr lang="en-US" sz="1800">
                <a:solidFill>
                  <a:srgbClr val="990000"/>
                </a:solidFill>
              </a:rPr>
              <a:t>1</a:t>
            </a:r>
            <a:r>
              <a:rPr lang="en-US" sz="1800"/>
              <a:t>) &lt; (5, </a:t>
            </a:r>
            <a:r>
              <a:rPr lang="en-US" sz="1800">
                <a:solidFill>
                  <a:srgbClr val="990000"/>
                </a:solidFill>
              </a:rPr>
              <a:t>3</a:t>
            </a:r>
            <a:r>
              <a:rPr lang="en-US" sz="1800"/>
              <a:t>)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4108450" y="624840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(2, </a:t>
            </a:r>
            <a:r>
              <a:rPr lang="en-US" sz="1800">
                <a:solidFill>
                  <a:srgbClr val="990000"/>
                </a:solidFill>
              </a:rPr>
              <a:t>5</a:t>
            </a:r>
            <a:r>
              <a:rPr lang="en-US" sz="1800"/>
              <a:t>) &lt; (2, </a:t>
            </a:r>
            <a:r>
              <a:rPr lang="en-US" sz="1800">
                <a:solidFill>
                  <a:srgbClr val="990000"/>
                </a:solidFill>
              </a:rPr>
              <a:t>7</a:t>
            </a:r>
            <a:r>
              <a:rPr lang="en-US" sz="1800"/>
              <a:t>)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B067-C6F8-6F4A-BCE1-71C56690F31F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man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große</a:t>
            </a:r>
            <a:r>
              <a:rPr lang="en-US" dirty="0" smtClean="0"/>
              <a:t> </a:t>
            </a:r>
            <a:r>
              <a:rPr lang="en-US" dirty="0" err="1" smtClean="0"/>
              <a:t>Zahlen</a:t>
            </a:r>
            <a:r>
              <a:rPr lang="en-US" dirty="0" smtClean="0"/>
              <a:t> </a:t>
            </a:r>
            <a:r>
              <a:rPr lang="en-US" dirty="0" err="1" smtClean="0"/>
              <a:t>sortieren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198099109123518183599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340199540380128115295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384700101594539614696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382408360201039258538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614386507628681328936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738148652090990369197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987084087096653020299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185664124421234516454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785392075747859131885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530995223593137397354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267057490443618111767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795293581914837377527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815501764221221110674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142522204403312937607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718098797338329180836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856504702326654684056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982119770959427525245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528076153239047050820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/>
              <a:t>305445639847201611168</a:t>
            </a:r>
          </a:p>
          <a:p>
            <a:pPr indent="-287338">
              <a:lnSpc>
                <a:spcPct val="80000"/>
              </a:lnSpc>
              <a:buFontTx/>
              <a:buNone/>
              <a:defRPr/>
            </a:pPr>
            <a:r>
              <a:rPr lang="en-US" sz="1400" dirty="0" smtClean="0"/>
              <a:t>478334240651199238019</a:t>
            </a:r>
            <a:endParaRPr lang="en-US" sz="1400" dirty="0"/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987675" y="1125538"/>
            <a:ext cx="56388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 err="1"/>
              <a:t>Zahlen</a:t>
            </a:r>
            <a:r>
              <a:rPr lang="en-US" sz="1800" dirty="0"/>
              <a:t> </a:t>
            </a:r>
            <a:r>
              <a:rPr lang="en-US" sz="1800" dirty="0" err="1"/>
              <a:t>dieser</a:t>
            </a:r>
            <a:r>
              <a:rPr lang="en-US" sz="1800" dirty="0"/>
              <a:t> Art </a:t>
            </a:r>
            <a:r>
              <a:rPr lang="en-US" sz="1800" dirty="0" err="1"/>
              <a:t>sind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groß</a:t>
            </a:r>
            <a:r>
              <a:rPr lang="en-US" sz="1800" dirty="0"/>
              <a:t> </a:t>
            </a:r>
            <a:r>
              <a:rPr lang="en-US" sz="1800" dirty="0" err="1"/>
              <a:t>für</a:t>
            </a:r>
            <a:r>
              <a:rPr lang="en-US" sz="1800" dirty="0"/>
              <a:t> den Integer-</a:t>
            </a:r>
            <a:r>
              <a:rPr lang="en-US" sz="1800" dirty="0" err="1"/>
              <a:t>Datentyp</a:t>
            </a:r>
            <a:r>
              <a:rPr lang="en-US" sz="1800" dirty="0"/>
              <a:t>, </a:t>
            </a:r>
            <a:r>
              <a:rPr lang="en-US" sz="1800" dirty="0" err="1"/>
              <a:t>sie</a:t>
            </a:r>
            <a:r>
              <a:rPr lang="en-US" sz="1800" dirty="0"/>
              <a:t> </a:t>
            </a:r>
            <a:r>
              <a:rPr lang="en-US" sz="1800" dirty="0" err="1"/>
              <a:t>werden</a:t>
            </a:r>
            <a:r>
              <a:rPr lang="en-US" sz="1800" dirty="0"/>
              <a:t> </a:t>
            </a:r>
            <a:r>
              <a:rPr lang="en-US" sz="1800" dirty="0" err="1"/>
              <a:t>als</a:t>
            </a:r>
            <a:r>
              <a:rPr lang="en-US" sz="1800" dirty="0"/>
              <a:t> </a:t>
            </a:r>
            <a:r>
              <a:rPr lang="en-US" sz="1800" dirty="0" err="1"/>
              <a:t>Zeichenkette</a:t>
            </a:r>
            <a:r>
              <a:rPr lang="en-US" sz="1800" dirty="0"/>
              <a:t> </a:t>
            </a:r>
            <a:r>
              <a:rPr lang="en-US" sz="1800" dirty="0" err="1"/>
              <a:t>repräsentiert</a:t>
            </a: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 err="1"/>
              <a:t>Verwende</a:t>
            </a:r>
            <a:r>
              <a:rPr lang="en-US" sz="1800" dirty="0"/>
              <a:t> </a:t>
            </a:r>
            <a:r>
              <a:rPr lang="en-US" sz="1800" dirty="0" err="1"/>
              <a:t>vergleichsbasiertes</a:t>
            </a:r>
            <a:r>
              <a:rPr lang="en-US" sz="1800" dirty="0"/>
              <a:t> </a:t>
            </a:r>
            <a:r>
              <a:rPr lang="en-US" sz="1800" dirty="0" err="1"/>
              <a:t>Sortieren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Zeichenkettenvergleichsfunktion</a:t>
            </a: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>
                <a:solidFill>
                  <a:srgbClr val="0000CC"/>
                </a:solidFill>
              </a:rPr>
              <a:t>if A[</a:t>
            </a:r>
            <a:r>
              <a:rPr lang="en-US" sz="1800" dirty="0" err="1">
                <a:solidFill>
                  <a:srgbClr val="0000CC"/>
                </a:solidFill>
              </a:rPr>
              <a:t>i</a:t>
            </a:r>
            <a:r>
              <a:rPr lang="en-US" sz="1800" dirty="0">
                <a:solidFill>
                  <a:srgbClr val="0000CC"/>
                </a:solidFill>
              </a:rPr>
              <a:t>] &lt; A[j]</a:t>
            </a:r>
            <a:r>
              <a:rPr lang="en-US" sz="1800" dirty="0"/>
              <a:t> </a:t>
            </a:r>
            <a:r>
              <a:rPr lang="en-US" sz="1800" dirty="0" err="1"/>
              <a:t>wird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00CC"/>
                </a:solidFill>
              </a:rPr>
              <a:t>if </a:t>
            </a:r>
            <a:r>
              <a:rPr lang="en-US" sz="1800" dirty="0" err="1">
                <a:solidFill>
                  <a:srgbClr val="0000CC"/>
                </a:solidFill>
              </a:rPr>
              <a:t>vergleiche</a:t>
            </a:r>
            <a:r>
              <a:rPr lang="en-US" sz="1800" dirty="0">
                <a:solidFill>
                  <a:srgbClr val="0000CC"/>
                </a:solidFill>
              </a:rPr>
              <a:t>(A[</a:t>
            </a:r>
            <a:r>
              <a:rPr lang="en-US" sz="1800" dirty="0" err="1">
                <a:solidFill>
                  <a:srgbClr val="0000CC"/>
                </a:solidFill>
              </a:rPr>
              <a:t>i</a:t>
            </a:r>
            <a:r>
              <a:rPr lang="en-US" sz="1800" dirty="0">
                <a:solidFill>
                  <a:srgbClr val="0000CC"/>
                </a:solidFill>
              </a:rPr>
              <a:t>], A[j]) &lt; 0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endParaRPr lang="en-US" sz="1800" dirty="0"/>
          </a:p>
          <a:p>
            <a:pPr>
              <a:defRPr/>
            </a:pPr>
            <a:endParaRPr lang="en-US" sz="1800" dirty="0">
              <a:solidFill>
                <a:srgbClr val="990000"/>
              </a:solidFill>
            </a:endParaRPr>
          </a:p>
          <a:p>
            <a:pPr>
              <a:defRPr/>
            </a:pPr>
            <a:r>
              <a:rPr lang="en-US" sz="1600" b="1" dirty="0">
                <a:solidFill>
                  <a:srgbClr val="990000"/>
                </a:solidFill>
              </a:rPr>
              <a:t>function</a:t>
            </a:r>
            <a:r>
              <a:rPr lang="en-US" sz="1600" dirty="0">
                <a:solidFill>
                  <a:srgbClr val="990000"/>
                </a:solidFill>
              </a:rPr>
              <a:t> </a:t>
            </a:r>
            <a:r>
              <a:rPr lang="en-US" sz="1600" dirty="0" err="1">
                <a:solidFill>
                  <a:srgbClr val="990000"/>
                </a:solidFill>
              </a:rPr>
              <a:t>vergleiche</a:t>
            </a:r>
            <a:r>
              <a:rPr lang="en-US" sz="1600" dirty="0">
                <a:solidFill>
                  <a:srgbClr val="990000"/>
                </a:solidFill>
              </a:rPr>
              <a:t>(s, t)</a:t>
            </a:r>
          </a:p>
          <a:p>
            <a:pPr>
              <a:defRPr/>
            </a:pPr>
            <a:r>
              <a:rPr lang="en-US" sz="1600" dirty="0">
                <a:solidFill>
                  <a:srgbClr val="990000"/>
                </a:solidFill>
              </a:rPr>
              <a:t>   </a:t>
            </a:r>
            <a:r>
              <a:rPr lang="en-US" sz="1600" b="1" dirty="0">
                <a:solidFill>
                  <a:srgbClr val="990000"/>
                </a:solidFill>
              </a:rPr>
              <a:t>for</a:t>
            </a:r>
            <a:r>
              <a:rPr lang="en-US" sz="1600" dirty="0">
                <a:solidFill>
                  <a:srgbClr val="990000"/>
                </a:solidFill>
              </a:rPr>
              <a:t> </a:t>
            </a:r>
            <a:r>
              <a:rPr lang="en-US" sz="1600" dirty="0" err="1">
                <a:solidFill>
                  <a:srgbClr val="990000"/>
                </a:solidFill>
              </a:rPr>
              <a:t>i</a:t>
            </a:r>
            <a:r>
              <a:rPr lang="en-US" sz="1600" dirty="0">
                <a:solidFill>
                  <a:srgbClr val="990000"/>
                </a:solidFill>
              </a:rPr>
              <a:t> = 1 </a:t>
            </a:r>
            <a:r>
              <a:rPr lang="en-US" sz="1600" b="1" dirty="0">
                <a:solidFill>
                  <a:srgbClr val="990000"/>
                </a:solidFill>
              </a:rPr>
              <a:t>to</a:t>
            </a:r>
            <a:r>
              <a:rPr lang="en-US" sz="1600" dirty="0">
                <a:solidFill>
                  <a:srgbClr val="990000"/>
                </a:solidFill>
              </a:rPr>
              <a:t> max( { length(s), length(t) } ) </a:t>
            </a:r>
            <a:r>
              <a:rPr lang="en-US" sz="1600" b="1" dirty="0">
                <a:solidFill>
                  <a:srgbClr val="990000"/>
                </a:solidFill>
              </a:rPr>
              <a:t>do</a:t>
            </a:r>
          </a:p>
          <a:p>
            <a:pPr>
              <a:defRPr/>
            </a:pPr>
            <a:r>
              <a:rPr lang="en-US" sz="1600" dirty="0">
                <a:solidFill>
                  <a:srgbClr val="990000"/>
                </a:solidFill>
              </a:rPr>
              <a:t>      </a:t>
            </a:r>
            <a:r>
              <a:rPr lang="en-US" sz="1600" b="1" dirty="0">
                <a:solidFill>
                  <a:srgbClr val="990000"/>
                </a:solidFill>
              </a:rPr>
              <a:t>if</a:t>
            </a:r>
            <a:r>
              <a:rPr lang="en-US" sz="1600" dirty="0">
                <a:solidFill>
                  <a:srgbClr val="990000"/>
                </a:solidFill>
              </a:rPr>
              <a:t> s[</a:t>
            </a:r>
            <a:r>
              <a:rPr lang="en-US" sz="1600" dirty="0" err="1">
                <a:solidFill>
                  <a:srgbClr val="990000"/>
                </a:solidFill>
              </a:rPr>
              <a:t>i</a:t>
            </a:r>
            <a:r>
              <a:rPr lang="en-US" sz="1600" dirty="0">
                <a:solidFill>
                  <a:srgbClr val="990000"/>
                </a:solidFill>
              </a:rPr>
              <a:t>] &lt; t[</a:t>
            </a:r>
            <a:r>
              <a:rPr lang="en-US" sz="1600" dirty="0" err="1">
                <a:solidFill>
                  <a:srgbClr val="990000"/>
                </a:solidFill>
              </a:rPr>
              <a:t>i</a:t>
            </a:r>
            <a:r>
              <a:rPr lang="en-US" sz="1600" dirty="0">
                <a:solidFill>
                  <a:srgbClr val="990000"/>
                </a:solidFill>
              </a:rPr>
              <a:t>] </a:t>
            </a:r>
            <a:r>
              <a:rPr lang="en-US" sz="1600" b="1" dirty="0">
                <a:solidFill>
                  <a:srgbClr val="990000"/>
                </a:solidFill>
              </a:rPr>
              <a:t>then</a:t>
            </a:r>
          </a:p>
          <a:p>
            <a:pPr>
              <a:defRPr/>
            </a:pPr>
            <a:r>
              <a:rPr lang="en-US" sz="1600" dirty="0">
                <a:solidFill>
                  <a:srgbClr val="990000"/>
                </a:solidFill>
              </a:rPr>
              <a:t>         </a:t>
            </a:r>
            <a:r>
              <a:rPr lang="en-US" sz="1600" b="1" dirty="0">
                <a:solidFill>
                  <a:srgbClr val="990000"/>
                </a:solidFill>
              </a:rPr>
              <a:t>return</a:t>
            </a:r>
            <a:r>
              <a:rPr lang="en-US" sz="1600" dirty="0">
                <a:solidFill>
                  <a:srgbClr val="990000"/>
                </a:solidFill>
              </a:rPr>
              <a:t> -1</a:t>
            </a:r>
          </a:p>
          <a:p>
            <a:pPr>
              <a:defRPr/>
            </a:pPr>
            <a:r>
              <a:rPr lang="en-US" sz="1600" dirty="0">
                <a:solidFill>
                  <a:srgbClr val="990000"/>
                </a:solidFill>
              </a:rPr>
              <a:t>         </a:t>
            </a:r>
            <a:r>
              <a:rPr lang="en-US" sz="1600" b="1" dirty="0">
                <a:solidFill>
                  <a:srgbClr val="990000"/>
                </a:solidFill>
              </a:rPr>
              <a:t>else</a:t>
            </a:r>
            <a:r>
              <a:rPr lang="en-US" sz="1600" dirty="0">
                <a:solidFill>
                  <a:srgbClr val="990000"/>
                </a:solidFill>
              </a:rPr>
              <a:t> </a:t>
            </a:r>
            <a:r>
              <a:rPr lang="en-US" sz="1600" b="1" dirty="0">
                <a:solidFill>
                  <a:srgbClr val="990000"/>
                </a:solidFill>
              </a:rPr>
              <a:t>if</a:t>
            </a:r>
            <a:r>
              <a:rPr lang="en-US" sz="1600" dirty="0">
                <a:solidFill>
                  <a:srgbClr val="990000"/>
                </a:solidFill>
              </a:rPr>
              <a:t> s[</a:t>
            </a:r>
            <a:r>
              <a:rPr lang="en-US" sz="1600" dirty="0" err="1">
                <a:solidFill>
                  <a:srgbClr val="990000"/>
                </a:solidFill>
              </a:rPr>
              <a:t>i</a:t>
            </a:r>
            <a:r>
              <a:rPr lang="en-US" sz="1600" dirty="0">
                <a:solidFill>
                  <a:srgbClr val="990000"/>
                </a:solidFill>
              </a:rPr>
              <a:t>] &gt; t[</a:t>
            </a:r>
            <a:r>
              <a:rPr lang="en-US" sz="1600" dirty="0" err="1">
                <a:solidFill>
                  <a:srgbClr val="990000"/>
                </a:solidFill>
              </a:rPr>
              <a:t>i</a:t>
            </a:r>
            <a:r>
              <a:rPr lang="en-US" sz="1600" dirty="0">
                <a:solidFill>
                  <a:srgbClr val="990000"/>
                </a:solidFill>
              </a:rPr>
              <a:t>] </a:t>
            </a:r>
            <a:r>
              <a:rPr lang="en-US" sz="1600" b="1" dirty="0">
                <a:solidFill>
                  <a:srgbClr val="990000"/>
                </a:solidFill>
              </a:rPr>
              <a:t>then</a:t>
            </a:r>
          </a:p>
          <a:p>
            <a:pPr>
              <a:defRPr/>
            </a:pPr>
            <a:r>
              <a:rPr lang="en-US" sz="1600" dirty="0">
                <a:solidFill>
                  <a:srgbClr val="990000"/>
                </a:solidFill>
              </a:rPr>
              <a:t>                     </a:t>
            </a:r>
            <a:r>
              <a:rPr lang="en-US" sz="1600" b="1" dirty="0">
                <a:solidFill>
                  <a:srgbClr val="990000"/>
                </a:solidFill>
              </a:rPr>
              <a:t>return</a:t>
            </a:r>
            <a:r>
              <a:rPr lang="en-US" sz="1600" dirty="0">
                <a:solidFill>
                  <a:srgbClr val="990000"/>
                </a:solidFill>
              </a:rPr>
              <a:t> 1</a:t>
            </a:r>
          </a:p>
          <a:p>
            <a:pPr>
              <a:defRPr/>
            </a:pPr>
            <a:r>
              <a:rPr lang="en-US" sz="1600" dirty="0">
                <a:solidFill>
                  <a:srgbClr val="990000"/>
                </a:solidFill>
              </a:rPr>
              <a:t>   </a:t>
            </a:r>
            <a:r>
              <a:rPr lang="en-US" sz="1600" b="1" dirty="0">
                <a:solidFill>
                  <a:srgbClr val="990000"/>
                </a:solidFill>
              </a:rPr>
              <a:t>return</a:t>
            </a:r>
            <a:r>
              <a:rPr lang="en-US" sz="1600" dirty="0">
                <a:solidFill>
                  <a:srgbClr val="990000"/>
                </a:solidFill>
              </a:rPr>
              <a:t> 0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de-DE" sz="1800" dirty="0"/>
              <a:t>Was sind die Kosten des Vergleichs von zwei Zeichenketten der Länge d</a:t>
            </a:r>
            <a:r>
              <a:rPr lang="en-US" sz="1800" dirty="0"/>
              <a:t>?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dirty="0" err="1"/>
              <a:t>Gesamtkosten</a:t>
            </a:r>
            <a:r>
              <a:rPr lang="en-US" dirty="0"/>
              <a:t>: </a:t>
            </a:r>
            <a:r>
              <a:rPr lang="el-GR" dirty="0">
                <a:cs typeface="Arial" charset="0"/>
              </a:rPr>
              <a:t>Θ</a:t>
            </a:r>
            <a:r>
              <a:rPr lang="en-US" dirty="0"/>
              <a:t>(d n log n)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5940425" y="55641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Θ</a:t>
            </a:r>
            <a:r>
              <a:rPr lang="en-US" dirty="0"/>
              <a:t>(d)</a:t>
            </a:r>
            <a:endParaRPr lang="el-GR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50B43-3F4F-F843-86B2-801758C14527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sp>
        <p:nvSpPr>
          <p:cNvPr id="53254" name="Rechteck 7"/>
          <p:cNvSpPr>
            <a:spLocks noChangeArrowheads="1"/>
          </p:cNvSpPr>
          <p:nvPr/>
        </p:nvSpPr>
        <p:spPr bwMode="auto">
          <a:xfrm>
            <a:off x="827088" y="5591175"/>
            <a:ext cx="16383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/>
              <a:t>Jede Zeile sei eine </a:t>
            </a:r>
            <a:br>
              <a:rPr lang="en-US" sz="1100"/>
            </a:br>
            <a:r>
              <a:rPr lang="en-US" sz="1100"/>
              <a:t>“</a:t>
            </a:r>
            <a:r>
              <a:rPr lang="en-US" altLang="ja-JP" sz="1100"/>
              <a:t>lange</a:t>
            </a:r>
            <a:r>
              <a:rPr lang="en-US" sz="1100"/>
              <a:t>”</a:t>
            </a:r>
            <a:r>
              <a:rPr lang="en-US" altLang="ja-JP" sz="1100"/>
              <a:t> Zahl, eine</a:t>
            </a:r>
            <a:br>
              <a:rPr lang="en-US" altLang="ja-JP" sz="1100"/>
            </a:br>
            <a:r>
              <a:rPr lang="en-US" altLang="ja-JP" sz="1100"/>
              <a:t>Gensequenz oder….</a:t>
            </a:r>
            <a:endParaRPr lang="de-DE" sz="110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Radix-Sort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Ähnlich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das </a:t>
            </a:r>
            <a:r>
              <a:rPr lang="en-US" dirty="0" err="1" smtClean="0"/>
              <a:t>Sortieren</a:t>
            </a:r>
            <a:r>
              <a:rPr lang="en-US" dirty="0" smtClean="0"/>
              <a:t> von </a:t>
            </a:r>
            <a:r>
              <a:rPr lang="en-US" dirty="0" err="1" smtClean="0"/>
              <a:t>Adressbüchern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Behandle</a:t>
            </a:r>
            <a:r>
              <a:rPr lang="en-US" dirty="0" smtClean="0"/>
              <a:t> </a:t>
            </a:r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Sortierschlüssel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Starte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Least-significant-Bit</a:t>
            </a:r>
            <a:endParaRPr lang="en-US" dirty="0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438400" y="3829050"/>
            <a:ext cx="3886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198099109123518183599</a:t>
            </a:r>
          </a:p>
          <a:p>
            <a:pPr>
              <a:defRPr/>
            </a:pPr>
            <a:r>
              <a:rPr lang="en-US"/>
              <a:t>340199540380128115295</a:t>
            </a:r>
          </a:p>
          <a:p>
            <a:pPr>
              <a:defRPr/>
            </a:pPr>
            <a:r>
              <a:rPr lang="en-US"/>
              <a:t>384700101594539614696</a:t>
            </a:r>
          </a:p>
          <a:p>
            <a:pPr>
              <a:defRPr/>
            </a:pPr>
            <a:r>
              <a:rPr lang="en-US"/>
              <a:t>382408360201039258538</a:t>
            </a:r>
          </a:p>
          <a:p>
            <a:pPr>
              <a:defRPr/>
            </a:pPr>
            <a:r>
              <a:rPr lang="en-US"/>
              <a:t>614386507628681328936</a:t>
            </a:r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2590800" y="34655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752600" y="3019425"/>
            <a:ext cx="193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Most significant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4911725" y="2997200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/>
              <a:t>Least significant</a:t>
            </a:r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5749925" y="34655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54280" name="Rechteck 8"/>
          <p:cNvSpPr>
            <a:spLocks noChangeArrowheads="1"/>
          </p:cNvSpPr>
          <p:nvPr/>
        </p:nvSpPr>
        <p:spPr bwMode="auto">
          <a:xfrm>
            <a:off x="2339975" y="60928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400">
                <a:solidFill>
                  <a:srgbClr val="0000FF"/>
                </a:solidFill>
              </a:rPr>
              <a:t>Radix-Sort wurde schon </a:t>
            </a:r>
            <a:r>
              <a:rPr lang="de-DE" sz="1400" b="1">
                <a:solidFill>
                  <a:srgbClr val="FF0000"/>
                </a:solidFill>
              </a:rPr>
              <a:t>1887</a:t>
            </a:r>
            <a:r>
              <a:rPr lang="de-DE" sz="1400">
                <a:solidFill>
                  <a:srgbClr val="0000FF"/>
                </a:solidFill>
              </a:rPr>
              <a:t> in Arbeiten von Herman Hollerith zu Volkszählungsmaschinen verwendet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0E6D2-D82C-8746-BBD9-096A43BA5BC7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sp>
        <p:nvSpPr>
          <p:cNvPr id="54282" name="Rechteck 1"/>
          <p:cNvSpPr>
            <a:spLocks noChangeArrowheads="1"/>
          </p:cNvSpPr>
          <p:nvPr/>
        </p:nvSpPr>
        <p:spPr bwMode="auto">
          <a:xfrm>
            <a:off x="6372225" y="42926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Jede Zeile entspricht einer “</a:t>
            </a:r>
            <a:r>
              <a:rPr lang="en-US" altLang="ja-JP" sz="1800"/>
              <a:t>langen</a:t>
            </a:r>
            <a:r>
              <a:rPr lang="en-US" sz="1800"/>
              <a:t>”</a:t>
            </a:r>
            <a:r>
              <a:rPr lang="en-US" altLang="ja-JP" sz="1800"/>
              <a:t> Zahl</a:t>
            </a:r>
            <a:endParaRPr lang="de-DE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Radix-</a:t>
            </a:r>
            <a:r>
              <a:rPr lang="en-US" dirty="0" smtClean="0"/>
              <a:t>Sort: Illustration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vereinfachtes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Zeile</a:t>
            </a:r>
            <a:r>
              <a:rPr lang="en-US" dirty="0" smtClean="0"/>
              <a:t> </a:t>
            </a:r>
            <a:r>
              <a:rPr lang="en-US" dirty="0" err="1" smtClean="0"/>
              <a:t>entspricht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langen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6172200" y="1676400"/>
            <a:ext cx="81915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hlinkClick r:id="" action="ppaction://hlinkfile"/>
              </a:rPr>
              <a:t>7  4  2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7  4  8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0  5  4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6  8  8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4  1  2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2  3  0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9  3  5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1  1  6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1  6  1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4  3  4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3  8  5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6  6  6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0  3  1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0  1  3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3  6  5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1  7  3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0  1  6</a:t>
            </a:r>
            <a:endParaRPr lang="en-US" sz="180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192BF-D03D-C54B-A4A7-7CB472D6C721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Counting-Sort</a:t>
            </a:r>
            <a:endParaRPr lang="en-US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0825" y="1484313"/>
            <a:ext cx="8255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3200" b="1" i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Eingabe</a:t>
            </a:r>
            <a:r>
              <a:rPr lang="en-US" sz="3200" dirty="0" smtClean="0">
                <a:latin typeface="+mn-lt"/>
                <a:cs typeface="Arial Unicode MS" charset="0"/>
              </a:rPr>
              <a:t>: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[1 . .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]</a:t>
            </a:r>
            <a:r>
              <a:rPr lang="en-US" sz="3200" dirty="0">
                <a:latin typeface="+mn-lt"/>
                <a:cs typeface="Arial Unicode MS" charset="0"/>
              </a:rPr>
              <a:t>, </a:t>
            </a:r>
            <a:r>
              <a:rPr lang="en-US" sz="3200" dirty="0" err="1" smtClean="0">
                <a:latin typeface="+mn-lt"/>
                <a:cs typeface="Arial Unicode MS" charset="0"/>
              </a:rPr>
              <a:t>wobei</a:t>
            </a:r>
            <a:r>
              <a:rPr lang="en-US" sz="3200" dirty="0" smtClean="0">
                <a:latin typeface="+mn-lt"/>
                <a:cs typeface="Arial Unicode MS" charset="0"/>
              </a:rPr>
              <a:t> </a:t>
            </a:r>
            <a:r>
              <a:rPr lang="en-US" sz="3200" i="1" dirty="0" smtClean="0">
                <a:solidFill>
                  <a:srgbClr val="008380"/>
                </a:solidFill>
                <a:latin typeface="+mn-lt"/>
                <a:cs typeface="Arial Unicode MS" charset="0"/>
              </a:rPr>
              <a:t>A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[</a:t>
            </a:r>
            <a:r>
              <a:rPr lang="en-US" sz="2000" dirty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j</a:t>
            </a:r>
            <a:r>
              <a:rPr lang="en-US" sz="3200" dirty="0" smtClean="0">
                <a:solidFill>
                  <a:srgbClr val="008380"/>
                </a:solidFill>
                <a:latin typeface="+mn-lt"/>
                <a:cs typeface="Arial Unicode MS" charset="0"/>
              </a:rPr>
              <a:t>]∈{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1, 2, …,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k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}</a:t>
            </a:r>
            <a:r>
              <a:rPr lang="en-US" sz="2000" dirty="0">
                <a:latin typeface="+mn-lt"/>
                <a:cs typeface="Arial Unicode MS" charset="0"/>
              </a:rPr>
              <a:t> </a:t>
            </a:r>
            <a:r>
              <a:rPr lang="en-US" sz="3200" dirty="0">
                <a:latin typeface="+mn-lt"/>
                <a:cs typeface="Arial Unicode MS" charset="0"/>
              </a:rPr>
              <a:t>.</a:t>
            </a:r>
          </a:p>
          <a:p>
            <a:pPr>
              <a:buFontTx/>
              <a:buChar char="•"/>
              <a:defRPr/>
            </a:pPr>
            <a:r>
              <a:rPr lang="en-US" sz="3200" b="1" i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Ausgabe</a:t>
            </a:r>
            <a:r>
              <a:rPr lang="en-US" sz="3200" dirty="0" smtClean="0">
                <a:latin typeface="+mn-lt"/>
                <a:cs typeface="Arial Unicode MS" charset="0"/>
              </a:rPr>
              <a:t>: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B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[1 . .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n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]</a:t>
            </a:r>
            <a:r>
              <a:rPr lang="en-US" sz="3200" dirty="0">
                <a:latin typeface="+mn-lt"/>
                <a:cs typeface="Arial Unicode MS" charset="0"/>
              </a:rPr>
              <a:t>, </a:t>
            </a:r>
            <a:r>
              <a:rPr lang="en-US" sz="3200" dirty="0" err="1" smtClean="0">
                <a:latin typeface="+mn-lt"/>
                <a:cs typeface="Arial Unicode MS" charset="0"/>
              </a:rPr>
              <a:t>sortiert</a:t>
            </a:r>
            <a:r>
              <a:rPr lang="en-US" sz="3200" dirty="0" smtClean="0">
                <a:latin typeface="+mn-lt"/>
                <a:cs typeface="Arial Unicode MS" charset="0"/>
              </a:rPr>
              <a:t>.</a:t>
            </a:r>
            <a:endParaRPr lang="en-US" sz="3200" dirty="0">
              <a:latin typeface="+mn-lt"/>
              <a:cs typeface="Arial Unicode MS" charset="0"/>
            </a:endParaRPr>
          </a:p>
          <a:p>
            <a:pPr>
              <a:buFontTx/>
              <a:buChar char="•"/>
              <a:defRPr/>
            </a:pPr>
            <a:r>
              <a:rPr lang="en-US" sz="3200" b="1" i="1" dirty="0" err="1" smtClean="0">
                <a:solidFill>
                  <a:schemeClr val="accent2"/>
                </a:solidFill>
                <a:latin typeface="+mn-lt"/>
                <a:cs typeface="Arial Unicode MS" charset="0"/>
              </a:rPr>
              <a:t>Hilfsspeicher</a:t>
            </a:r>
            <a:r>
              <a:rPr lang="en-US" sz="3200" dirty="0" smtClean="0">
                <a:latin typeface="+mn-lt"/>
                <a:cs typeface="Arial Unicode MS" charset="0"/>
              </a:rPr>
              <a:t>: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C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[1 . . </a:t>
            </a:r>
            <a:r>
              <a:rPr lang="en-US" sz="3200" i="1" dirty="0">
                <a:solidFill>
                  <a:srgbClr val="008380"/>
                </a:solidFill>
                <a:latin typeface="+mn-lt"/>
                <a:cs typeface="Arial Unicode MS" charset="0"/>
              </a:rPr>
              <a:t>k</a:t>
            </a:r>
            <a:r>
              <a:rPr lang="en-US" sz="3200" dirty="0">
                <a:solidFill>
                  <a:srgbClr val="008380"/>
                </a:solidFill>
                <a:latin typeface="+mn-lt"/>
                <a:cs typeface="Arial Unicode MS" charset="0"/>
              </a:rPr>
              <a:t>]</a:t>
            </a:r>
            <a:r>
              <a:rPr lang="en-US" sz="2000" dirty="0">
                <a:solidFill>
                  <a:srgbClr val="008380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>
                <a:latin typeface="+mn-lt"/>
                <a:cs typeface="Arial Unicode MS" charset="0"/>
              </a:rPr>
              <a:t>.</a:t>
            </a:r>
          </a:p>
          <a:p>
            <a:pPr>
              <a:buFontTx/>
              <a:buChar char="•"/>
              <a:defRPr/>
            </a:pPr>
            <a:endParaRPr lang="en-US" sz="3200" dirty="0">
              <a:latin typeface="+mn-lt"/>
              <a:cs typeface="Arial Unicode MS" charset="0"/>
            </a:endParaRPr>
          </a:p>
          <a:p>
            <a:pPr>
              <a:buFontTx/>
              <a:buChar char="•"/>
              <a:defRPr/>
            </a:pPr>
            <a:r>
              <a:rPr lang="en-US" sz="3200" dirty="0" err="1" smtClean="0">
                <a:latin typeface="+mn-lt"/>
                <a:cs typeface="Arial Unicode MS" charset="0"/>
              </a:rPr>
              <a:t>Kein</a:t>
            </a:r>
            <a:r>
              <a:rPr lang="en-US" sz="3200" dirty="0" smtClean="0">
                <a:latin typeface="+mn-lt"/>
                <a:cs typeface="Arial Unicode MS" charset="0"/>
              </a:rPr>
              <a:t> In-situ-</a:t>
            </a:r>
            <a:r>
              <a:rPr lang="en-US" sz="3200" dirty="0" err="1" smtClean="0">
                <a:latin typeface="+mn-lt"/>
                <a:cs typeface="Arial Unicode MS" charset="0"/>
              </a:rPr>
              <a:t>Sortieralgorithmus</a:t>
            </a:r>
            <a:endParaRPr lang="en-US" sz="3200" dirty="0">
              <a:latin typeface="+mn-lt"/>
              <a:cs typeface="Arial Unicode MS" charset="0"/>
            </a:endParaRPr>
          </a:p>
          <a:p>
            <a:pPr>
              <a:buFontTx/>
              <a:buChar char="•"/>
              <a:defRPr/>
            </a:pPr>
            <a:r>
              <a:rPr lang="en-US" sz="3200" dirty="0" err="1" smtClean="0">
                <a:latin typeface="+mn-lt"/>
                <a:cs typeface="Arial Unicode MS" charset="0"/>
              </a:rPr>
              <a:t>Benötigt</a:t>
            </a:r>
            <a:r>
              <a:rPr lang="en-US" sz="3200" dirty="0" smtClean="0">
                <a:latin typeface="+mn-lt"/>
                <a:cs typeface="Arial Unicode MS" charset="0"/>
              </a:rPr>
              <a:t> </a:t>
            </a:r>
            <a:r>
              <a:rPr lang="en-US" sz="3200" dirty="0" smtClean="0">
                <a:latin typeface="+mn-lt"/>
                <a:cs typeface="Arial Unicode MS" charset="0"/>
                <a:sym typeface="Symbol" charset="0"/>
              </a:rPr>
              <a:t> </a:t>
            </a:r>
            <a:r>
              <a:rPr lang="en-US" sz="3200" dirty="0">
                <a:latin typeface="+mn-lt"/>
                <a:cs typeface="Arial Unicode MS" charset="0"/>
                <a:sym typeface="Symbol" charset="0"/>
              </a:rPr>
              <a:t>(</a:t>
            </a:r>
            <a:r>
              <a:rPr lang="en-US" sz="3200" dirty="0" err="1">
                <a:latin typeface="+mn-lt"/>
                <a:cs typeface="Arial Unicode MS" charset="0"/>
                <a:sym typeface="Symbol" charset="0"/>
              </a:rPr>
              <a:t>n+k</a:t>
            </a:r>
            <a:r>
              <a:rPr lang="en-US" sz="3200" dirty="0">
                <a:latin typeface="+mn-lt"/>
                <a:cs typeface="Arial Unicode MS" charset="0"/>
                <a:sym typeface="Symbol" charset="0"/>
              </a:rPr>
              <a:t>) </a:t>
            </a:r>
            <a:r>
              <a:rPr lang="en-US" sz="3200" dirty="0" err="1" smtClean="0">
                <a:latin typeface="+mn-lt"/>
                <a:cs typeface="Arial Unicode MS" charset="0"/>
                <a:sym typeface="Symbol" charset="0"/>
              </a:rPr>
              <a:t>zusätzliche</a:t>
            </a:r>
            <a:r>
              <a:rPr lang="en-US" sz="3200" dirty="0" smtClean="0">
                <a:latin typeface="+mn-lt"/>
                <a:cs typeface="Arial Unicode MS" charset="0"/>
                <a:sym typeface="Symbol" charset="0"/>
              </a:rPr>
              <a:t> </a:t>
            </a:r>
            <a:r>
              <a:rPr lang="en-US" sz="3200" dirty="0" err="1" smtClean="0">
                <a:latin typeface="+mn-lt"/>
                <a:cs typeface="Arial Unicode MS" charset="0"/>
                <a:sym typeface="Symbol" charset="0"/>
              </a:rPr>
              <a:t>Speicherplätze</a:t>
            </a:r>
            <a:endParaRPr lang="en-US" sz="3200" dirty="0">
              <a:latin typeface="+mn-lt"/>
              <a:cs typeface="Arial Unicode MS" charset="0"/>
              <a:sym typeface="Symbo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93D90-EDFE-FB43-BB68-226594B7B8F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Radix-</a:t>
            </a:r>
            <a:r>
              <a:rPr lang="en-US" dirty="0" smtClean="0"/>
              <a:t>Sort: Illustration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Sortiere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letzer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 smtClean="0"/>
              <a:t>: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6169025" y="1671638"/>
            <a:ext cx="81915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hlinkClick r:id="" action="ppaction://hlinkfile"/>
              </a:rPr>
              <a:t>2  3  0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1  6  1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0  3  1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7  4  2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4  1  2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0  1  3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1  7  3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0  5  4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4  3  4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9  3  5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3  8  5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3  6  5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1  1  6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6  6  6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0  1  6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7  4  8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6  8  8</a:t>
            </a:r>
            <a:endParaRPr lang="en-US" sz="1800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6858000" y="1371600"/>
            <a:ext cx="0" cy="304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D6281-7EE5-3B48-96A2-EDE3E3FFD7A4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Radix-</a:t>
            </a:r>
            <a:r>
              <a:rPr lang="en-US" dirty="0" smtClean="0"/>
              <a:t>Sort: Illustration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Sortiere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 smtClean="0"/>
              <a:t>zweitletzer</a:t>
            </a:r>
            <a:r>
              <a:rPr lang="en-US" dirty="0" smtClean="0"/>
              <a:t> </a:t>
            </a:r>
            <a:r>
              <a:rPr lang="en-US" dirty="0" err="1"/>
              <a:t>Zahl</a:t>
            </a:r>
            <a:r>
              <a:rPr lang="en-US" dirty="0"/>
              <a:t>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6169025" y="1671638"/>
            <a:ext cx="81915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hlinkClick r:id="" action="ppaction://hlinkfile"/>
              </a:rPr>
              <a:t>4  1  2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0  1  3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1  1  6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0  1  6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2  3  0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0  3  1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4  3  4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9  3  5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7  4  2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7  4  8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0  5  4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1  6  1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3  6  5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6  6  6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1  7  3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3  8  5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6  8  8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6553200" y="1371600"/>
            <a:ext cx="0" cy="304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307B9-CF76-CA41-A8C3-34662F199E3C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Radix-</a:t>
            </a:r>
            <a:r>
              <a:rPr lang="en-US" dirty="0" smtClean="0"/>
              <a:t>Sort: Illustration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Sortiere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 smtClean="0"/>
              <a:t>erster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/>
              <a:t>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169025" y="1671638"/>
            <a:ext cx="81915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hlinkClick r:id="" action="ppaction://hlinkfile"/>
              </a:rPr>
              <a:t>0  1  3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0  1  6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0  3  1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0  5  4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1  1  6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1  6  1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1  7  3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2  3  0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3  6  5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3  8  5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4  1  2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4  3  4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6  6  6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6  8  8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7  4  2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7  4  8</a:t>
            </a:r>
          </a:p>
          <a:p>
            <a:pPr>
              <a:defRPr/>
            </a:pPr>
            <a:r>
              <a:rPr lang="en-US" sz="1800">
                <a:hlinkClick r:id="" action="ppaction://hlinkfile"/>
              </a:rPr>
              <a:t>9  3  5</a:t>
            </a:r>
            <a:endParaRPr lang="en-US" sz="1800"/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6324600" y="1371600"/>
            <a:ext cx="0" cy="304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BE1FE-F1F4-D349-8DB3-2E0002436AEB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Zeitkomplexität</a:t>
            </a: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 err="1" smtClean="0"/>
              <a:t>Sortierung</a:t>
            </a:r>
            <a:r>
              <a:rPr lang="en-US" sz="2400" dirty="0" smtClean="0"/>
              <a:t> </a:t>
            </a:r>
            <a:r>
              <a:rPr lang="en-US" sz="2400" dirty="0" err="1" smtClean="0"/>
              <a:t>jeder</a:t>
            </a:r>
            <a:r>
              <a:rPr lang="en-US" sz="2400" dirty="0" smtClean="0"/>
              <a:t> der d </a:t>
            </a:r>
            <a:r>
              <a:rPr lang="en-US" sz="2400" dirty="0" err="1" smtClean="0"/>
              <a:t>Spalten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Counting-Sort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400" dirty="0" err="1" smtClean="0"/>
              <a:t>Gesamtkosten</a:t>
            </a:r>
            <a:r>
              <a:rPr lang="en-US" sz="2400" dirty="0" smtClean="0"/>
              <a:t>: </a:t>
            </a:r>
            <a:r>
              <a:rPr lang="en-US" sz="2400" i="1" dirty="0">
                <a:latin typeface="Times New Roman" charset="0"/>
              </a:rPr>
              <a:t>d (n + k)</a:t>
            </a:r>
            <a:r>
              <a:rPr lang="en-US" sz="2400" dirty="0"/>
              <a:t>	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err="1" smtClean="0"/>
              <a:t>Wähle</a:t>
            </a:r>
            <a:r>
              <a:rPr lang="en-US" sz="2000" dirty="0" smtClean="0"/>
              <a:t> </a:t>
            </a:r>
            <a:r>
              <a:rPr lang="en-US" sz="2000" i="1" dirty="0" smtClean="0">
                <a:latin typeface="Times New Roman" charset="0"/>
              </a:rPr>
              <a:t>k</a:t>
            </a:r>
            <a:r>
              <a:rPr lang="en-US" sz="2000" dirty="0" smtClean="0"/>
              <a:t> </a:t>
            </a:r>
            <a:r>
              <a:rPr lang="en-US" sz="2000" dirty="0"/>
              <a:t>= 10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err="1" smtClean="0">
                <a:cs typeface="Arial" charset="0"/>
              </a:rPr>
              <a:t>Gesamtkosten</a:t>
            </a:r>
            <a:r>
              <a:rPr lang="en-US" sz="2000" dirty="0" smtClean="0">
                <a:cs typeface="Arial" charset="0"/>
              </a:rPr>
              <a:t>: </a:t>
            </a:r>
            <a:r>
              <a:rPr lang="el-GR" sz="2000" i="1" dirty="0">
                <a:latin typeface="Times New Roman" charset="0"/>
                <a:cs typeface="Arial" charset="0"/>
              </a:rPr>
              <a:t>Θ</a:t>
            </a:r>
            <a:r>
              <a:rPr lang="en-US" sz="2000" i="1" dirty="0">
                <a:latin typeface="Times New Roman" charset="0"/>
                <a:cs typeface="Arial" charset="0"/>
              </a:rPr>
              <a:t>(</a:t>
            </a:r>
            <a:r>
              <a:rPr lang="en-US" sz="2000" i="1" dirty="0" err="1">
                <a:latin typeface="Times New Roman" charset="0"/>
                <a:cs typeface="Arial" charset="0"/>
              </a:rPr>
              <a:t>dn</a:t>
            </a:r>
            <a:r>
              <a:rPr lang="en-US" sz="2000" i="1" dirty="0">
                <a:latin typeface="Times New Roman" charset="0"/>
                <a:cs typeface="Arial" charset="0"/>
              </a:rPr>
              <a:t>) 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err="1" smtClean="0">
                <a:cs typeface="Arial" charset="0"/>
              </a:rPr>
              <a:t>Partitionierung</a:t>
            </a:r>
            <a:r>
              <a:rPr lang="en-US" sz="2400" dirty="0" smtClean="0">
                <a:cs typeface="Arial" charset="0"/>
              </a:rPr>
              <a:t> der d </a:t>
            </a:r>
            <a:r>
              <a:rPr lang="en-US" sz="2400" dirty="0" err="1" smtClean="0">
                <a:cs typeface="Arial" charset="0"/>
              </a:rPr>
              <a:t>Zahlen</a:t>
            </a:r>
            <a:r>
              <a:rPr lang="en-US" sz="2400" dirty="0" smtClean="0">
                <a:cs typeface="Arial" charset="0"/>
              </a:rPr>
              <a:t> in </a:t>
            </a:r>
            <a:r>
              <a:rPr lang="en-US" sz="2400" dirty="0" err="1" smtClean="0">
                <a:cs typeface="Arial" charset="0"/>
              </a:rPr>
              <a:t>z.B</a:t>
            </a:r>
            <a:r>
              <a:rPr lang="en-US" sz="2400" dirty="0" smtClean="0">
                <a:cs typeface="Arial" charset="0"/>
              </a:rPr>
              <a:t>. in </a:t>
            </a:r>
            <a:r>
              <a:rPr lang="en-US" sz="2400" dirty="0" err="1" smtClean="0">
                <a:cs typeface="Arial" charset="0"/>
              </a:rPr>
              <a:t>Dreiergruppen</a:t>
            </a:r>
            <a:endParaRPr lang="en-US" sz="2400" dirty="0">
              <a:cs typeface="Arial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 err="1">
                <a:cs typeface="Arial" charset="0"/>
              </a:rPr>
              <a:t>Gesamtkosten</a:t>
            </a:r>
            <a:r>
              <a:rPr lang="en-US" sz="2000" dirty="0">
                <a:cs typeface="Arial" charset="0"/>
              </a:rPr>
              <a:t>: </a:t>
            </a:r>
            <a:r>
              <a:rPr lang="en-US" sz="2000" i="1" dirty="0">
                <a:latin typeface="Times New Roman" charset="0"/>
                <a:cs typeface="Arial" charset="0"/>
              </a:rPr>
              <a:t>(n+10</a:t>
            </a:r>
            <a:r>
              <a:rPr lang="en-US" sz="2000" i="1" baseline="30000" dirty="0">
                <a:latin typeface="Times New Roman" charset="0"/>
                <a:cs typeface="Arial" charset="0"/>
              </a:rPr>
              <a:t>3</a:t>
            </a:r>
            <a:r>
              <a:rPr lang="en-US" sz="2000" i="1" dirty="0">
                <a:latin typeface="Times New Roman" charset="0"/>
                <a:cs typeface="Arial" charset="0"/>
              </a:rPr>
              <a:t>)d/3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err="1" smtClean="0">
                <a:cs typeface="Arial" charset="0"/>
              </a:rPr>
              <a:t>Wir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arbeiten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mit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Binärzahlen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anstellen</a:t>
            </a:r>
            <a:r>
              <a:rPr lang="en-US" sz="2400" dirty="0" smtClean="0">
                <a:cs typeface="Arial" charset="0"/>
              </a:rPr>
              <a:t> von </a:t>
            </a:r>
            <a:r>
              <a:rPr lang="en-US" sz="2400" dirty="0" err="1" smtClean="0">
                <a:cs typeface="Arial" charset="0"/>
              </a:rPr>
              <a:t>Dezimalen</a:t>
            </a:r>
            <a:endParaRPr lang="en-US" sz="2400" dirty="0">
              <a:cs typeface="Arial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 err="1" smtClean="0">
                <a:cs typeface="Arial" charset="0"/>
              </a:rPr>
              <a:t>Partitionierung</a:t>
            </a:r>
            <a:r>
              <a:rPr lang="en-US" sz="2000" dirty="0" smtClean="0">
                <a:cs typeface="Arial" charset="0"/>
              </a:rPr>
              <a:t> der  </a:t>
            </a:r>
            <a:r>
              <a:rPr lang="en-US" sz="2000" dirty="0">
                <a:cs typeface="Arial" charset="0"/>
              </a:rPr>
              <a:t>d </a:t>
            </a:r>
            <a:r>
              <a:rPr lang="en-US" sz="2000" dirty="0" smtClean="0">
                <a:cs typeface="Arial" charset="0"/>
              </a:rPr>
              <a:t>Bits in </a:t>
            </a:r>
            <a:r>
              <a:rPr lang="en-US" sz="2000" dirty="0" err="1" smtClean="0">
                <a:cs typeface="Arial" charset="0"/>
              </a:rPr>
              <a:t>Gruppen</a:t>
            </a:r>
            <a:r>
              <a:rPr lang="en-US" sz="2000" dirty="0" smtClean="0">
                <a:cs typeface="Arial" charset="0"/>
              </a:rPr>
              <a:t> von </a:t>
            </a:r>
            <a:r>
              <a:rPr lang="en-US" sz="2000" i="1" dirty="0" smtClean="0">
                <a:latin typeface="Times New Roman" charset="0"/>
                <a:cs typeface="Arial" charset="0"/>
              </a:rPr>
              <a:t>r</a:t>
            </a:r>
            <a:r>
              <a:rPr lang="en-US" sz="2000" dirty="0" smtClean="0">
                <a:cs typeface="Arial" charset="0"/>
              </a:rPr>
              <a:t> Bits</a:t>
            </a:r>
            <a:endParaRPr lang="en-US" sz="2000" dirty="0">
              <a:cs typeface="Arial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 err="1">
                <a:cs typeface="Arial" charset="0"/>
              </a:rPr>
              <a:t>Gesamtkosten</a:t>
            </a:r>
            <a:r>
              <a:rPr lang="en-US" sz="2000" dirty="0">
                <a:cs typeface="Arial" charset="0"/>
              </a:rPr>
              <a:t>: </a:t>
            </a:r>
            <a:r>
              <a:rPr lang="en-US" sz="2000" i="1" dirty="0">
                <a:latin typeface="Times New Roman" charset="0"/>
                <a:cs typeface="Arial" charset="0"/>
              </a:rPr>
              <a:t>(n+2</a:t>
            </a:r>
            <a:r>
              <a:rPr lang="en-US" sz="2000" i="1" baseline="30000" dirty="0">
                <a:latin typeface="Times New Roman" charset="0"/>
                <a:cs typeface="Arial" charset="0"/>
              </a:rPr>
              <a:t>r</a:t>
            </a:r>
            <a:r>
              <a:rPr lang="en-US" sz="2000" i="1" dirty="0">
                <a:latin typeface="Times New Roman" charset="0"/>
                <a:cs typeface="Arial" charset="0"/>
              </a:rPr>
              <a:t>)d/r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err="1" smtClean="0">
                <a:cs typeface="Arial" charset="0"/>
              </a:rPr>
              <a:t>Wähle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i="1" dirty="0" smtClean="0">
                <a:latin typeface="Times New Roman" charset="0"/>
                <a:cs typeface="Arial" charset="0"/>
              </a:rPr>
              <a:t>r </a:t>
            </a:r>
            <a:r>
              <a:rPr lang="en-US" sz="2000" i="1" dirty="0">
                <a:latin typeface="Times New Roman" charset="0"/>
                <a:cs typeface="Arial" charset="0"/>
              </a:rPr>
              <a:t>= log 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err="1">
                <a:cs typeface="Arial" charset="0"/>
              </a:rPr>
              <a:t>Gesamtkosten</a:t>
            </a:r>
            <a:r>
              <a:rPr lang="en-US" sz="2000" dirty="0">
                <a:cs typeface="Arial" charset="0"/>
              </a:rPr>
              <a:t>: </a:t>
            </a:r>
            <a:r>
              <a:rPr lang="en-US" sz="2000" i="1" dirty="0" err="1">
                <a:latin typeface="Times New Roman" charset="0"/>
                <a:cs typeface="Arial" charset="0"/>
              </a:rPr>
              <a:t>dn</a:t>
            </a:r>
            <a:r>
              <a:rPr lang="en-US" sz="2000" i="1" dirty="0">
                <a:latin typeface="Times New Roman" charset="0"/>
                <a:cs typeface="Arial" charset="0"/>
              </a:rPr>
              <a:t> / log 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err="1" smtClean="0">
                <a:cs typeface="Arial" charset="0"/>
              </a:rPr>
              <a:t>Vergleiche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mit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i="1" dirty="0" err="1" smtClean="0">
                <a:latin typeface="Times New Roman" charset="0"/>
                <a:cs typeface="Arial" charset="0"/>
              </a:rPr>
              <a:t>dn</a:t>
            </a:r>
            <a:r>
              <a:rPr lang="en-US" sz="2000" i="1" dirty="0" smtClean="0">
                <a:latin typeface="Times New Roman" charset="0"/>
                <a:cs typeface="Arial" charset="0"/>
              </a:rPr>
              <a:t> </a:t>
            </a:r>
            <a:r>
              <a:rPr lang="en-US" sz="2000" i="1" dirty="0">
                <a:latin typeface="Times New Roman" charset="0"/>
                <a:cs typeface="Arial" charset="0"/>
              </a:rPr>
              <a:t>log n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err="1" smtClean="0">
                <a:cs typeface="Arial" charset="0"/>
              </a:rPr>
              <a:t>Aber</a:t>
            </a:r>
            <a:r>
              <a:rPr lang="en-US" sz="2400" dirty="0" smtClean="0">
                <a:cs typeface="Arial" charset="0"/>
              </a:rPr>
              <a:t>: Radix-Sort hat </a:t>
            </a:r>
            <a:r>
              <a:rPr lang="en-US" sz="2400" dirty="0" err="1" smtClean="0">
                <a:cs typeface="Arial" charset="0"/>
              </a:rPr>
              <a:t>hohen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konstanten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Faktor</a:t>
            </a:r>
            <a:endParaRPr lang="en-US" sz="2400" dirty="0"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2E85A-AC59-D54E-86FE-2773F208A488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Platzkomplexität</a:t>
            </a: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Verwendung</a:t>
            </a:r>
            <a:r>
              <a:rPr lang="en-US" dirty="0" smtClean="0"/>
              <a:t> von Counting-Sort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Daher</a:t>
            </a:r>
            <a:r>
              <a:rPr lang="en-US" dirty="0" smtClean="0"/>
              <a:t> </a:t>
            </a:r>
            <a:r>
              <a:rPr lang="en-US" dirty="0" err="1" smtClean="0"/>
              <a:t>zusätzlicher</a:t>
            </a:r>
            <a:r>
              <a:rPr lang="en-US" dirty="0" smtClean="0"/>
              <a:t> </a:t>
            </a:r>
            <a:r>
              <a:rPr lang="en-US" dirty="0" err="1" smtClean="0"/>
              <a:t>Speicher</a:t>
            </a:r>
            <a:r>
              <a:rPr lang="en-US" dirty="0" smtClean="0"/>
              <a:t> </a:t>
            </a:r>
            <a:r>
              <a:rPr lang="en-US" dirty="0" err="1" smtClean="0"/>
              <a:t>nötig</a:t>
            </a:r>
            <a:r>
              <a:rPr lang="en-US" dirty="0" smtClean="0"/>
              <a:t>: </a:t>
            </a:r>
            <a:r>
              <a:rPr lang="en-US" dirty="0"/>
              <a:t> </a:t>
            </a:r>
            <a:r>
              <a:rPr lang="en-US" dirty="0" smtClean="0">
                <a:sym typeface="Symbol" charset="0"/>
              </a:rPr>
              <a:t></a:t>
            </a:r>
            <a:r>
              <a:rPr lang="en-US" dirty="0">
                <a:sym typeface="Symbol" charset="0"/>
              </a:rPr>
              <a:t>(n)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C308B-6AFE-9249-AFDB-D226B2EF74BD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Bucket-Sort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procedure </a:t>
            </a:r>
            <a:r>
              <a:rPr lang="en-US" sz="2000" cap="small" dirty="0" smtClean="0"/>
              <a:t>Bucket-Sort </a:t>
            </a:r>
            <a:r>
              <a:rPr lang="en-US" sz="2000" dirty="0"/>
              <a:t>(A)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i="1" dirty="0" smtClean="0"/>
              <a:t>   n</a:t>
            </a:r>
            <a:r>
              <a:rPr lang="en-US" sz="2000" dirty="0" smtClean="0"/>
              <a:t> </a:t>
            </a:r>
            <a:r>
              <a:rPr lang="en-US" sz="2000" dirty="0"/>
              <a:t>← </a:t>
            </a:r>
            <a:r>
              <a:rPr lang="en-US" sz="2000" dirty="0" smtClean="0"/>
              <a:t>length(</a:t>
            </a:r>
            <a:r>
              <a:rPr lang="en-US" sz="2000" i="1" dirty="0" smtClean="0"/>
              <a:t>A</a:t>
            </a:r>
            <a:r>
              <a:rPr lang="en-US" sz="2000" dirty="0" smtClean="0"/>
              <a:t>) </a:t>
            </a:r>
            <a:r>
              <a:rPr lang="en-US" sz="2000" dirty="0"/>
              <a:t>, k </a:t>
            </a:r>
            <a:r>
              <a:rPr lang="en-US" sz="2000" dirty="0">
                <a:sym typeface="Wingdings" charset="0"/>
              </a:rPr>
              <a:t> </a:t>
            </a:r>
            <a:r>
              <a:rPr lang="en-US" sz="2000" dirty="0" err="1" smtClean="0">
                <a:sym typeface="Wingdings" charset="0"/>
              </a:rPr>
              <a:t>Anzahl</a:t>
            </a:r>
            <a:r>
              <a:rPr lang="en-US" sz="2000" dirty="0" smtClean="0">
                <a:sym typeface="Wingdings" charset="0"/>
              </a:rPr>
              <a:t> der </a:t>
            </a:r>
            <a:r>
              <a:rPr lang="en-US" sz="2000" dirty="0" err="1" smtClean="0">
                <a:sym typeface="Wingdings" charset="0"/>
              </a:rPr>
              <a:t>Eimer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  for </a:t>
            </a:r>
            <a:r>
              <a:rPr lang="en-US" sz="2000" i="1" dirty="0" err="1"/>
              <a:t>i</a:t>
            </a:r>
            <a:r>
              <a:rPr lang="en-US" sz="2000" dirty="0"/>
              <a:t> = 1 to </a:t>
            </a:r>
            <a:r>
              <a:rPr lang="en-US" sz="2000" i="1" dirty="0"/>
              <a:t>n</a:t>
            </a:r>
            <a:r>
              <a:rPr lang="en-US" sz="2000" dirty="0"/>
              <a:t> do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      </a:t>
            </a:r>
            <a:r>
              <a:rPr lang="en-US" sz="2000" dirty="0" err="1" smtClean="0"/>
              <a:t>Füge</a:t>
            </a:r>
            <a:r>
              <a:rPr lang="en-US" sz="2000" dirty="0" smtClean="0"/>
              <a:t> </a:t>
            </a:r>
            <a:r>
              <a:rPr lang="en-US" sz="2000" i="1" dirty="0" smtClean="0"/>
              <a:t>A</a:t>
            </a:r>
            <a:r>
              <a:rPr lang="en-US" sz="2000" dirty="0"/>
              <a:t>[</a:t>
            </a:r>
            <a:r>
              <a:rPr lang="en-US" sz="2000" i="1" dirty="0" err="1"/>
              <a:t>i</a:t>
            </a:r>
            <a:r>
              <a:rPr lang="en-US" sz="2000" dirty="0"/>
              <a:t>] </a:t>
            </a:r>
            <a:r>
              <a:rPr lang="en-US" sz="2000" dirty="0" smtClean="0"/>
              <a:t>in den </a:t>
            </a:r>
            <a:r>
              <a:rPr lang="en-US" sz="2000" dirty="0" err="1" smtClean="0"/>
              <a:t>richtigen</a:t>
            </a:r>
            <a:r>
              <a:rPr lang="en-US" sz="2000" dirty="0" smtClean="0"/>
              <a:t> </a:t>
            </a:r>
            <a:r>
              <a:rPr lang="en-US" sz="2000" dirty="0" err="1" smtClean="0"/>
              <a:t>Eimer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  for </a:t>
            </a:r>
            <a:r>
              <a:rPr lang="en-US" sz="2000" i="1" dirty="0" err="1"/>
              <a:t>i</a:t>
            </a:r>
            <a:r>
              <a:rPr lang="en-US" sz="2000" dirty="0"/>
              <a:t> = 1 to k do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      </a:t>
            </a:r>
            <a:r>
              <a:rPr lang="en-US" sz="2000" dirty="0" err="1" smtClean="0"/>
              <a:t>Sortiere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-ten </a:t>
            </a:r>
            <a:r>
              <a:rPr lang="en-US" sz="2000" dirty="0" err="1" smtClean="0"/>
              <a:t>Eimer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einer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err="1" smtClean="0"/>
              <a:t>vergleichsbasierten</a:t>
            </a:r>
            <a:r>
              <a:rPr lang="en-US" sz="2000" dirty="0" smtClean="0"/>
              <a:t> </a:t>
            </a:r>
            <a:r>
              <a:rPr lang="en-US" sz="2000" dirty="0" err="1" smtClean="0"/>
              <a:t>Sortierfunktion</a:t>
            </a:r>
            <a:endParaRPr lang="en-US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/>
              <a:t>  </a:t>
            </a:r>
            <a:r>
              <a:rPr lang="en-US" sz="2000" dirty="0" err="1" smtClean="0"/>
              <a:t>Hänge</a:t>
            </a:r>
            <a:r>
              <a:rPr lang="en-US" sz="2000" dirty="0" smtClean="0"/>
              <a:t> die </a:t>
            </a:r>
            <a:r>
              <a:rPr lang="en-US" sz="2000" dirty="0" err="1" smtClean="0"/>
              <a:t>Eimer</a:t>
            </a:r>
            <a:r>
              <a:rPr lang="en-US" sz="2000" dirty="0" smtClean="0"/>
              <a:t> in der </a:t>
            </a:r>
            <a:r>
              <a:rPr lang="en-US" sz="2000" dirty="0" err="1" smtClean="0"/>
              <a:t>richtigen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err="1" smtClean="0"/>
              <a:t>Ordnung</a:t>
            </a:r>
            <a:r>
              <a:rPr lang="en-US" sz="2000" dirty="0" smtClean="0"/>
              <a:t> </a:t>
            </a:r>
            <a:r>
              <a:rPr lang="en-US" sz="2000" dirty="0" err="1" smtClean="0"/>
              <a:t>hintereinander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EB79-4284-164E-AE59-57D509C94644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  <p:pic>
        <p:nvPicPr>
          <p:cNvPr id="61444" name="Bild 1" descr="250px-Bucket_sort_concept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28963"/>
            <a:ext cx="31750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435600" y="3429000"/>
            <a:ext cx="3240088" cy="2447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7" name="Rechteck 6"/>
          <p:cNvSpPr/>
          <p:nvPr/>
        </p:nvSpPr>
        <p:spPr>
          <a:xfrm>
            <a:off x="5435600" y="4724400"/>
            <a:ext cx="3240088" cy="130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sp>
        <p:nvSpPr>
          <p:cNvPr id="61447" name="Textfeld 4"/>
          <p:cNvSpPr txBox="1">
            <a:spLocks noChangeArrowheads="1"/>
          </p:cNvSpPr>
          <p:nvPr/>
        </p:nvSpPr>
        <p:spPr bwMode="auto">
          <a:xfrm>
            <a:off x="3575050" y="6381750"/>
            <a:ext cx="23653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100"/>
              <a:t>Bildquelle: Portugiesisches Wikipedia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err="1" smtClean="0"/>
              <a:t>Wie</a:t>
            </a:r>
            <a:r>
              <a:rPr lang="en-US" sz="3600" dirty="0" smtClean="0"/>
              <a:t> </a:t>
            </a:r>
            <a:r>
              <a:rPr lang="en-US" sz="3600" dirty="0" err="1" smtClean="0"/>
              <a:t>wollen</a:t>
            </a:r>
            <a:r>
              <a:rPr lang="en-US" sz="3600" dirty="0" smtClean="0"/>
              <a:t> </a:t>
            </a:r>
            <a:r>
              <a:rPr lang="en-US" sz="3600" dirty="0" err="1" smtClean="0"/>
              <a:t>wir</a:t>
            </a:r>
            <a:r>
              <a:rPr lang="en-US" sz="3600" dirty="0" smtClean="0"/>
              <a:t> die </a:t>
            </a:r>
            <a:r>
              <a:rPr lang="en-US" sz="3600" dirty="0" err="1" smtClean="0"/>
              <a:t>Eimer</a:t>
            </a:r>
            <a:r>
              <a:rPr lang="en-US" sz="3600" dirty="0" smtClean="0"/>
              <a:t> </a:t>
            </a:r>
            <a:r>
              <a:rPr lang="en-US" sz="3600" dirty="0" err="1" smtClean="0"/>
              <a:t>implementieren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Verkettete</a:t>
            </a:r>
            <a:r>
              <a:rPr lang="en-US" dirty="0" smtClean="0"/>
              <a:t> Listen </a:t>
            </a:r>
            <a:r>
              <a:rPr lang="en-US" dirty="0" err="1" smtClean="0"/>
              <a:t>oder</a:t>
            </a:r>
            <a:r>
              <a:rPr lang="en-US" dirty="0" smtClean="0"/>
              <a:t> Felder?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Verkettete</a:t>
            </a:r>
            <a:r>
              <a:rPr lang="en-US" dirty="0" smtClean="0"/>
              <a:t> Listen </a:t>
            </a:r>
            <a:r>
              <a:rPr lang="en-US" dirty="0" err="1" smtClean="0"/>
              <a:t>sparen</a:t>
            </a:r>
            <a:r>
              <a:rPr lang="en-US" dirty="0" smtClean="0"/>
              <a:t> </a:t>
            </a:r>
            <a:r>
              <a:rPr lang="en-US" dirty="0" err="1" smtClean="0"/>
              <a:t>Platz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einige</a:t>
            </a:r>
            <a:r>
              <a:rPr lang="en-US" dirty="0" smtClean="0"/>
              <a:t> </a:t>
            </a:r>
            <a:r>
              <a:rPr lang="en-US" dirty="0" err="1" smtClean="0"/>
              <a:t>Eimer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Einträge</a:t>
            </a:r>
            <a:r>
              <a:rPr lang="en-US" dirty="0" smtClean="0"/>
              <a:t>,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)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verketteten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Listen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schnelle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err="1" smtClean="0"/>
              <a:t>Sortierverfahren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wie</a:t>
            </a:r>
            <a:r>
              <a:rPr lang="en-US" dirty="0" smtClean="0"/>
              <a:t> Heap</a:t>
            </a:r>
            <a:r>
              <a:rPr lang="en-US" dirty="0"/>
              <a:t>-Sort </a:t>
            </a:r>
            <a:br>
              <a:rPr lang="en-US" dirty="0"/>
            </a:br>
            <a:r>
              <a:rPr lang="en-US" dirty="0" err="1" smtClean="0"/>
              <a:t>oder</a:t>
            </a:r>
            <a:r>
              <a:rPr lang="en-US" dirty="0" smtClean="0"/>
              <a:t> Quicksort </a:t>
            </a:r>
            <a:br>
              <a:rPr lang="en-US" dirty="0" smtClean="0"/>
            </a:b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verwenden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D7336-377A-C24F-8B22-6226A30E1F1F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pic>
        <p:nvPicPr>
          <p:cNvPr id="5" name="Picture 4" descr="bucketS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033713"/>
            <a:ext cx="4797425" cy="327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Nachfolgende „blaue“ Folien sind aus den Materialien der Vorlesung „Einführung in die Programmierung“ von</a:t>
            </a:r>
            <a:br>
              <a:rPr lang="de-DE" sz="2000" dirty="0" smtClean="0"/>
            </a:br>
            <a:r>
              <a:rPr lang="de-DE" sz="2000" dirty="0" smtClean="0"/>
              <a:t>Stefan Fischer (</a:t>
            </a:r>
            <a:r>
              <a:rPr lang="de-DE" sz="2000" dirty="0" err="1" smtClean="0"/>
              <a:t>UzL</a:t>
            </a:r>
            <a:r>
              <a:rPr lang="de-DE" sz="2000" dirty="0" smtClean="0"/>
              <a:t>) übernommen.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73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Bild 2" descr="Pages from Programmierung-Kap04-ADTs-Objektorientieru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pic>
        <p:nvPicPr>
          <p:cNvPr id="5" name="Bild 4" descr="Pages from Programmierung-Kap04-ADTs-Objektorientieru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547664" y="3501008"/>
            <a:ext cx="733123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Liste l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9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Intuition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S1: 100</a:t>
            </a:r>
          </a:p>
          <a:p>
            <a:pPr>
              <a:defRPr/>
            </a:pPr>
            <a:r>
              <a:rPr lang="en-US"/>
              <a:t>S2: 90</a:t>
            </a:r>
          </a:p>
          <a:p>
            <a:pPr>
              <a:defRPr/>
            </a:pPr>
            <a:r>
              <a:rPr lang="en-US"/>
              <a:t>S3: 85</a:t>
            </a:r>
          </a:p>
          <a:p>
            <a:pPr>
              <a:defRPr/>
            </a:pPr>
            <a:r>
              <a:rPr lang="en-US"/>
              <a:t>S4: 100</a:t>
            </a:r>
          </a:p>
          <a:p>
            <a:pPr>
              <a:defRPr/>
            </a:pPr>
            <a:r>
              <a:rPr lang="en-US"/>
              <a:t>S5: 90</a:t>
            </a:r>
          </a:p>
          <a:p>
            <a:pPr>
              <a:defRPr/>
            </a:pPr>
            <a:r>
              <a:rPr lang="en-US"/>
              <a:t>…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886200" y="2271713"/>
            <a:ext cx="426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7848600" y="2271713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8001000" y="25003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7772400" y="29940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S1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7778750" y="36576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S4</a:t>
            </a: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8001000" y="3338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7102475" y="2271713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7270750" y="25003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7086600" y="29940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S2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7086600" y="36576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S5</a:t>
            </a: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7270750" y="33385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6524625" y="2271713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6692900" y="25003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6477000" y="2986088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S3</a:t>
            </a: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6467475" y="190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85</a:t>
            </a:r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7045325" y="1905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90</a:t>
            </a: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7715250" y="19050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100</a:t>
            </a:r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>
            <a:off x="6172200" y="44338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1800"/>
          </a:p>
        </p:txBody>
      </p: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4648200" y="5424488"/>
            <a:ext cx="297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/>
              <a:t>… S3 … S2, S5, …, S1, S4</a:t>
            </a:r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3810000" y="1905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0</a:t>
            </a: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EB424-8493-B743-A503-5E70E79A983A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pic>
        <p:nvPicPr>
          <p:cNvPr id="5" name="Bild 4" descr="Screen Shot 2015-04-23 at 11.4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51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67744" y="4149080"/>
            <a:ext cx="733123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Liste l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403648" y="5517232"/>
            <a:ext cx="855464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head</a:t>
            </a:r>
            <a:r>
              <a:rPr lang="de-DE" dirty="0" smtClean="0">
                <a:solidFill>
                  <a:schemeClr val="bg1"/>
                </a:solidFill>
              </a:rPr>
              <a:t>(l)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287380" y="5589240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02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  <p:pic>
        <p:nvPicPr>
          <p:cNvPr id="6" name="Bild 5" descr="Screen Shot 2015-04-23 at 11.42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2"/>
            <a:ext cx="9144000" cy="684657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87624" y="4427820"/>
            <a:ext cx="733123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Liste l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5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  <p:pic>
        <p:nvPicPr>
          <p:cNvPr id="6" name="Bild 5" descr="Screen Shot 2015-04-23 at 11.42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4"/>
            <a:ext cx="9144000" cy="684333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267744" y="4149080"/>
            <a:ext cx="733123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Liste l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9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Einfügen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eines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Elements</a:t>
            </a:r>
            <a:b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in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eine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verkettete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Liste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0136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Aufwand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im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schlimmsten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Fall)?</a:t>
            </a: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Gleiches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gilt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für’s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Löschen</a:t>
            </a:r>
            <a:endParaRPr lang="en-US" sz="2400" dirty="0" smtClean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sz="2400" baseline="30000" dirty="0">
              <a:solidFill>
                <a:schemeClr val="bg1"/>
              </a:solidFill>
              <a:latin typeface="Chalkduster"/>
            </a:endParaRPr>
          </a:p>
        </p:txBody>
      </p:sp>
      <p:pic>
        <p:nvPicPr>
          <p:cNvPr id="2" name="Bild 1" descr="Screen Shot 2015-04-23 at 09.10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615556"/>
            <a:ext cx="6804248" cy="1813444"/>
          </a:xfrm>
          <a:prstGeom prst="rect">
            <a:avLst/>
          </a:prstGeom>
        </p:spPr>
      </p:pic>
      <p:pic>
        <p:nvPicPr>
          <p:cNvPr id="6" name="Bild 5" descr="Screen Shot 2015-04-23 at 09.10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4869160"/>
            <a:ext cx="8028384" cy="118523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588224" y="3679350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/>
              </a:rPr>
              <a:t>O(n)</a:t>
            </a:r>
            <a:endParaRPr lang="de-DE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3059832" y="6581001"/>
            <a:ext cx="2454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EA93"/>
                </a:solidFill>
              </a:rPr>
              <a:t>Bildquelle: Prof. </a:t>
            </a:r>
            <a:r>
              <a:rPr lang="de-DE" sz="1200" dirty="0" err="1" smtClean="0">
                <a:solidFill>
                  <a:srgbClr val="FFEA93"/>
                </a:solidFill>
              </a:rPr>
              <a:t>Scheibl</a:t>
            </a:r>
            <a:r>
              <a:rPr lang="de-DE" sz="1200" dirty="0" smtClean="0">
                <a:solidFill>
                  <a:srgbClr val="FFEA93"/>
                </a:solidFill>
              </a:rPr>
              <a:t>, HTW Berlin</a:t>
            </a:r>
            <a:endParaRPr lang="de-DE" sz="1200" dirty="0">
              <a:solidFill>
                <a:srgbClr val="FFEA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664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Analyse</a:t>
            </a:r>
            <a:r>
              <a:rPr lang="en-US" dirty="0" smtClean="0"/>
              <a:t> von </a:t>
            </a:r>
            <a:r>
              <a:rPr lang="en-US" dirty="0" err="1" smtClean="0"/>
              <a:t>Bucketsort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9850"/>
            <a:ext cx="8229600" cy="4968875"/>
          </a:xfrm>
        </p:spPr>
        <p:txBody>
          <a:bodyPr/>
          <a:lstStyle/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err="1" smtClean="0"/>
              <a:t>Sei</a:t>
            </a:r>
            <a:r>
              <a:rPr lang="en-US" sz="2800" dirty="0" smtClean="0"/>
              <a:t> S</a:t>
            </a:r>
            <a:r>
              <a:rPr lang="en-US" sz="2800" dirty="0"/>
              <a:t>(m) </a:t>
            </a:r>
            <a:r>
              <a:rPr lang="en-US" sz="2800" dirty="0" smtClean="0"/>
              <a:t>die </a:t>
            </a:r>
            <a:r>
              <a:rPr lang="en-US" sz="2800" dirty="0" err="1" smtClean="0"/>
              <a:t>Anzahl</a:t>
            </a:r>
            <a:r>
              <a:rPr lang="en-US" sz="2800" dirty="0" smtClean="0"/>
              <a:t> der </a:t>
            </a:r>
            <a:r>
              <a:rPr lang="en-US" sz="2800" dirty="0" err="1" smtClean="0"/>
              <a:t>Vergleiche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</a:t>
            </a:r>
            <a:r>
              <a:rPr lang="en-US" sz="2800" dirty="0" err="1" smtClean="0"/>
              <a:t>einen</a:t>
            </a:r>
            <a:r>
              <a:rPr lang="en-US" sz="2800" dirty="0" smtClean="0"/>
              <a:t> </a:t>
            </a:r>
            <a:r>
              <a:rPr lang="en-US" sz="2800" dirty="0" err="1" smtClean="0"/>
              <a:t>Eimer</a:t>
            </a:r>
            <a:r>
              <a:rPr lang="en-US" sz="2800" dirty="0" smtClean="0"/>
              <a:t> </a:t>
            </a:r>
            <a:r>
              <a:rPr lang="en-US" sz="2800" dirty="0" err="1" smtClean="0"/>
              <a:t>mit</a:t>
            </a:r>
            <a:r>
              <a:rPr lang="en-US" sz="2800" dirty="0" smtClean="0"/>
              <a:t> m </a:t>
            </a:r>
            <a:r>
              <a:rPr lang="en-US" sz="2800" dirty="0" err="1" smtClean="0"/>
              <a:t>Schlüsseln</a:t>
            </a:r>
            <a:endParaRPr lang="en-US" sz="2800" dirty="0"/>
          </a:p>
          <a:p>
            <a:pPr>
              <a:defRPr/>
            </a:pPr>
            <a:r>
              <a:rPr lang="en-US" sz="2800" dirty="0" err="1" smtClean="0"/>
              <a:t>Setze</a:t>
            </a:r>
            <a:r>
              <a:rPr lang="en-US" sz="2800" dirty="0" smtClean="0"/>
              <a:t> </a:t>
            </a:r>
            <a:r>
              <a:rPr lang="en-US" sz="2800" dirty="0" err="1" smtClean="0"/>
              <a:t>n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 auf die </a:t>
            </a:r>
            <a:r>
              <a:rPr lang="en-US" sz="2800" dirty="0" err="1" smtClean="0"/>
              <a:t>Anzahl</a:t>
            </a:r>
            <a:r>
              <a:rPr lang="en-US" sz="2800" dirty="0" smtClean="0"/>
              <a:t> der </a:t>
            </a:r>
            <a:r>
              <a:rPr lang="en-US" sz="2800" dirty="0" err="1" smtClean="0"/>
              <a:t>Schlüssel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-ten </a:t>
            </a:r>
            <a:r>
              <a:rPr lang="en-US" sz="2800" dirty="0" err="1" smtClean="0"/>
              <a:t>Eimer</a:t>
            </a:r>
            <a:endParaRPr lang="en-US" sz="2800" dirty="0"/>
          </a:p>
          <a:p>
            <a:pPr>
              <a:defRPr/>
            </a:pPr>
            <a:r>
              <a:rPr lang="en-US" sz="2800" dirty="0" err="1" smtClean="0"/>
              <a:t>Gesamtzahl</a:t>
            </a:r>
            <a:r>
              <a:rPr lang="en-US" sz="2800" dirty="0" smtClean="0"/>
              <a:t> der </a:t>
            </a:r>
            <a:r>
              <a:rPr lang="en-US" sz="2800" dirty="0" err="1" smtClean="0"/>
              <a:t>Vergleiche</a:t>
            </a:r>
            <a:r>
              <a:rPr lang="en-US" sz="2800" dirty="0" smtClean="0"/>
              <a:t> </a:t>
            </a:r>
            <a:r>
              <a:rPr lang="en-US" sz="2800" dirty="0"/>
              <a:t>= ∑</a:t>
            </a:r>
            <a:r>
              <a:rPr lang="en-US" sz="2800" baseline="30000" dirty="0" err="1"/>
              <a:t>k</a:t>
            </a:r>
            <a:r>
              <a:rPr lang="en-US" sz="2800" baseline="-25000" dirty="0" err="1"/>
              <a:t>i</a:t>
            </a:r>
            <a:r>
              <a:rPr lang="en-US" sz="2800" baseline="-25000" dirty="0"/>
              <a:t>=1</a:t>
            </a:r>
            <a:r>
              <a:rPr lang="en-US" sz="2800" dirty="0"/>
              <a:t> S(</a:t>
            </a:r>
            <a:r>
              <a:rPr lang="en-US" sz="2800" dirty="0" err="1"/>
              <a:t>n</a:t>
            </a:r>
            <a:r>
              <a:rPr lang="en-US" sz="2800" baseline="-25000" dirty="0" err="1"/>
              <a:t>i</a:t>
            </a:r>
            <a:r>
              <a:rPr lang="en-US" sz="2800" dirty="0" smtClean="0"/>
              <a:t>) </a:t>
            </a:r>
            <a:r>
              <a:rPr lang="en-US" sz="2800" dirty="0" err="1" smtClean="0"/>
              <a:t>bei</a:t>
            </a:r>
            <a:r>
              <a:rPr lang="en-US" sz="2800" dirty="0" smtClean="0"/>
              <a:t> k </a:t>
            </a:r>
            <a:r>
              <a:rPr lang="en-US" sz="2800" dirty="0" err="1" smtClean="0"/>
              <a:t>Eimern</a:t>
            </a:r>
            <a:endParaRPr lang="en-US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32B19-9610-D048-BE47-EDBA86CF486C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  <p:pic>
        <p:nvPicPr>
          <p:cNvPr id="63492" name="Bild 1" descr="bk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78406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Analyse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dirty="0" err="1" smtClean="0"/>
              <a:t>Sei</a:t>
            </a:r>
            <a:r>
              <a:rPr lang="en-US" sz="3200" dirty="0" smtClean="0"/>
              <a:t> </a:t>
            </a:r>
            <a:r>
              <a:rPr lang="en-US" sz="3200" dirty="0"/>
              <a:t>S(m)=</a:t>
            </a:r>
            <a:r>
              <a:rPr lang="el-GR" sz="3200" dirty="0">
                <a:cs typeface="Arial" charset="0"/>
              </a:rPr>
              <a:t>Θ</a:t>
            </a:r>
            <a:r>
              <a:rPr lang="en-US" sz="3200" dirty="0"/>
              <a:t>(m </a:t>
            </a:r>
            <a:r>
              <a:rPr lang="en-US" sz="3200" dirty="0" smtClean="0"/>
              <a:t>log m)</a:t>
            </a:r>
            <a:endParaRPr lang="en-US" sz="3200" dirty="0"/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Falls die </a:t>
            </a:r>
            <a:r>
              <a:rPr lang="en-US" sz="3200" dirty="0" err="1" smtClean="0"/>
              <a:t>Schlüssel</a:t>
            </a:r>
            <a:r>
              <a:rPr lang="en-US" sz="3200" dirty="0"/>
              <a:t> </a:t>
            </a:r>
            <a:r>
              <a:rPr lang="en-US" sz="3200" dirty="0" err="1" smtClean="0"/>
              <a:t>gleichmäßig</a:t>
            </a:r>
            <a:r>
              <a:rPr lang="en-US" sz="3200" dirty="0" smtClean="0"/>
              <a:t> </a:t>
            </a:r>
            <a:r>
              <a:rPr lang="en-US" sz="3200" dirty="0" err="1" smtClean="0"/>
              <a:t>verteilt</a:t>
            </a:r>
            <a:r>
              <a:rPr lang="en-US" sz="3200" dirty="0" smtClean="0"/>
              <a:t> </a:t>
            </a:r>
            <a:r>
              <a:rPr lang="en-US" sz="3200" dirty="0" err="1" smtClean="0"/>
              <a:t>sind</a:t>
            </a:r>
            <a:r>
              <a:rPr lang="en-US" sz="3200" dirty="0" smtClean="0"/>
              <a:t>, </a:t>
            </a:r>
            <a:r>
              <a:rPr lang="en-US" sz="3200" dirty="0" err="1" smtClean="0"/>
              <a:t>beträgt</a:t>
            </a:r>
            <a:r>
              <a:rPr lang="en-US" sz="3200" dirty="0" smtClean="0"/>
              <a:t> die </a:t>
            </a:r>
            <a:r>
              <a:rPr lang="en-US" sz="3200" dirty="0" err="1" smtClean="0"/>
              <a:t>Eimergröße</a:t>
            </a:r>
            <a:r>
              <a:rPr lang="en-US" sz="3200" dirty="0" smtClean="0"/>
              <a:t>  n</a:t>
            </a:r>
            <a:r>
              <a:rPr lang="en-US" sz="3200" dirty="0"/>
              <a:t>/k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err="1" smtClean="0"/>
              <a:t>Gesamtzahl</a:t>
            </a:r>
            <a:r>
              <a:rPr lang="en-US" sz="3000" dirty="0" smtClean="0"/>
              <a:t> der </a:t>
            </a:r>
            <a:r>
              <a:rPr lang="en-US" sz="3000" dirty="0" err="1" smtClean="0"/>
              <a:t>Vergleiche</a:t>
            </a:r>
            <a:endParaRPr lang="en-US" sz="3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		</a:t>
            </a:r>
            <a:r>
              <a:rPr lang="en-US" sz="3000" dirty="0"/>
              <a:t>= k(n/k) log(n/k)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000" dirty="0"/>
              <a:t>   		 = n log(n/k</a:t>
            </a:r>
            <a:r>
              <a:rPr lang="en-US" sz="3000" dirty="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Falls </a:t>
            </a:r>
            <a:r>
              <a:rPr lang="en-US" sz="3000" dirty="0"/>
              <a:t>k=n/10 , </a:t>
            </a:r>
            <a:r>
              <a:rPr lang="en-US" sz="3000" dirty="0" err="1" smtClean="0"/>
              <a:t>dann</a:t>
            </a:r>
            <a:r>
              <a:rPr lang="en-US" sz="3000" dirty="0" smtClean="0"/>
              <a:t> </a:t>
            </a:r>
            <a:r>
              <a:rPr lang="en-US" sz="3000" dirty="0" err="1" smtClean="0"/>
              <a:t>reichen</a:t>
            </a:r>
            <a:r>
              <a:rPr lang="en-US" sz="3000" dirty="0" smtClean="0"/>
              <a:t> n </a:t>
            </a:r>
            <a:r>
              <a:rPr lang="en-US" sz="3000" dirty="0"/>
              <a:t>log(10) </a:t>
            </a:r>
            <a:r>
              <a:rPr lang="en-US" sz="3000" dirty="0" err="1" smtClean="0"/>
              <a:t>Vergleiche</a:t>
            </a:r>
            <a:r>
              <a:rPr lang="en-US" sz="3000" dirty="0" smtClean="0"/>
              <a:t> (</a:t>
            </a:r>
            <a:r>
              <a:rPr lang="en-US" sz="3000" dirty="0" err="1" smtClean="0"/>
              <a:t>Laufzeit</a:t>
            </a:r>
            <a:r>
              <a:rPr lang="en-US" sz="3000" dirty="0" smtClean="0"/>
              <a:t> </a:t>
            </a:r>
            <a:r>
              <a:rPr lang="en-US" sz="3000" dirty="0" err="1" smtClean="0"/>
              <a:t>ist</a:t>
            </a:r>
            <a:r>
              <a:rPr lang="en-US" sz="3000" dirty="0" smtClean="0"/>
              <a:t> linear in n)</a:t>
            </a:r>
            <a:endParaRPr lang="en-US" sz="3000" dirty="0">
              <a:latin typeface="Arial Black" charset="0"/>
            </a:endParaRP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75F11-E644-A347-95F6-9F4C9B403EDA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Lineare Sortierung: Einsicht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dirty="0" smtClean="0"/>
              <a:t>Je mehr man über das Problem weiß, desto eher kann man einen optimalen Algorithmus entwerfen</a:t>
            </a:r>
          </a:p>
          <a:p>
            <a:pPr>
              <a:defRPr/>
            </a:pPr>
            <a:r>
              <a:rPr lang="de-DE" dirty="0" smtClean="0"/>
              <a:t>Gesucht </a:t>
            </a:r>
            <a:r>
              <a:rPr lang="de-DE" dirty="0"/>
              <a:t>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1">
              <a:defRPr/>
            </a:pPr>
            <a:r>
              <a:rPr lang="de-DE" dirty="0"/>
              <a:t>Vorbedingung: </a:t>
            </a:r>
            <a:r>
              <a:rPr lang="de-DE" b="1" dirty="0"/>
              <a:t>P </a:t>
            </a:r>
            <a:r>
              <a:rPr lang="de-DE" b="1" dirty="0" smtClean="0"/>
              <a:t>=?</a:t>
            </a:r>
            <a:endParaRPr lang="de-DE" dirty="0"/>
          </a:p>
          <a:p>
            <a:pPr lvl="1">
              <a:defRPr/>
            </a:pPr>
            <a:r>
              <a:rPr lang="de-DE" dirty="0" smtClean="0"/>
              <a:t>Invarianten („Axiome“): </a:t>
            </a:r>
            <a:r>
              <a:rPr lang="de-DE" b="1" dirty="0" smtClean="0"/>
              <a:t>I = ?</a:t>
            </a:r>
          </a:p>
          <a:p>
            <a:pPr lvl="1">
              <a:defRPr/>
            </a:pPr>
            <a:r>
              <a:rPr lang="de-DE" dirty="0" smtClean="0"/>
              <a:t>Nachbedingung</a:t>
            </a:r>
            <a:r>
              <a:rPr lang="de-DE" dirty="0"/>
              <a:t>: </a:t>
            </a:r>
            <a:r>
              <a:rPr lang="de-DE" b="1" dirty="0"/>
              <a:t>Q = ∀1≤i&lt;</a:t>
            </a:r>
            <a:r>
              <a:rPr lang="de-DE" b="1" dirty="0" err="1"/>
              <a:t>j≤n</a:t>
            </a:r>
            <a:r>
              <a:rPr lang="de-DE" b="1" dirty="0"/>
              <a:t>: A[i] ≤ A[</a:t>
            </a:r>
            <a:r>
              <a:rPr lang="de-DE" b="1" dirty="0" err="1"/>
              <a:t>j</a:t>
            </a:r>
            <a:r>
              <a:rPr lang="de-DE" b="1" dirty="0" smtClean="0"/>
              <a:t>]</a:t>
            </a:r>
            <a:endParaRPr lang="de-DE" dirty="0" smtClean="0"/>
          </a:p>
          <a:p>
            <a:pPr lvl="1">
              <a:defRPr/>
            </a:pPr>
            <a:r>
              <a:rPr lang="de-DE" dirty="0" smtClean="0"/>
              <a:t>Nebenbedingungen: </a:t>
            </a:r>
            <a:r>
              <a:rPr lang="de-DE" b="1" dirty="0" smtClean="0"/>
              <a:t>?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F24B4-D896-794F-8C4D-DC3CD2D87AA8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ea typeface="ＭＳ Ｐゴシック" charset="0"/>
              </a:rPr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  <a:defRPr/>
            </a:pPr>
            <a:r>
              <a:rPr lang="de-DE" dirty="0" smtClean="0"/>
              <a:t>Bisher behandelt:</a:t>
            </a:r>
          </a:p>
          <a:p>
            <a:pPr lvl="1">
              <a:spcBef>
                <a:spcPts val="500"/>
              </a:spcBef>
              <a:defRPr/>
            </a:pPr>
            <a:r>
              <a:rPr lang="de-DE" dirty="0" smtClean="0"/>
              <a:t>Sortieren durch Vergleichen (vorige Sitzungen)</a:t>
            </a:r>
          </a:p>
          <a:p>
            <a:pPr lvl="1">
              <a:spcBef>
                <a:spcPts val="500"/>
              </a:spcBef>
              <a:defRPr/>
            </a:pPr>
            <a:r>
              <a:rPr lang="de-DE" dirty="0" smtClean="0"/>
              <a:t>Sortieren durch Verteilen (lineares Sortieren)</a:t>
            </a:r>
          </a:p>
          <a:p>
            <a:pPr lvl="1">
              <a:spcBef>
                <a:spcPts val="500"/>
              </a:spcBef>
              <a:defRPr/>
            </a:pPr>
            <a:r>
              <a:rPr lang="de-DE" dirty="0" smtClean="0"/>
              <a:t>Prioritätswarteschlangen als Nutzung von </a:t>
            </a:r>
            <a:r>
              <a:rPr lang="de-DE" dirty="0" err="1" smtClean="0"/>
              <a:t>MaxHeaps</a:t>
            </a:r>
            <a:endParaRPr lang="de-DE" dirty="0" smtClean="0"/>
          </a:p>
          <a:p>
            <a:pPr>
              <a:spcBef>
                <a:spcPts val="500"/>
              </a:spcBef>
              <a:defRPr/>
            </a:pPr>
            <a:r>
              <a:rPr lang="de-DE" dirty="0" smtClean="0"/>
              <a:t>Es kommt:</a:t>
            </a:r>
          </a:p>
          <a:p>
            <a:pPr lvl="1">
              <a:spcBef>
                <a:spcPts val="500"/>
              </a:spcBef>
              <a:defRPr/>
            </a:pPr>
            <a:r>
              <a:rPr lang="de-DE" dirty="0" err="1" smtClean="0"/>
              <a:t>MinHeaps</a:t>
            </a:r>
            <a:r>
              <a:rPr lang="de-DE" dirty="0" smtClean="0"/>
              <a:t> (zum Vergleich mal anders herum)</a:t>
            </a:r>
          </a:p>
          <a:p>
            <a:pPr lvl="1">
              <a:spcBef>
                <a:spcPts val="500"/>
              </a:spcBef>
              <a:defRPr/>
            </a:pPr>
            <a:r>
              <a:rPr lang="de-DE" dirty="0" err="1" smtClean="0"/>
              <a:t>Binomiale</a:t>
            </a:r>
            <a:r>
              <a:rPr lang="de-DE" dirty="0" smtClean="0"/>
              <a:t> Heaps (effiziente Vereinigung von Heaps)</a:t>
            </a:r>
          </a:p>
          <a:p>
            <a:pPr lvl="1">
              <a:spcBef>
                <a:spcPts val="500"/>
              </a:spcBef>
              <a:defRPr/>
            </a:pPr>
            <a:r>
              <a:rPr lang="de-DE" dirty="0" err="1" smtClean="0"/>
              <a:t>Fibonacci</a:t>
            </a:r>
            <a:r>
              <a:rPr lang="de-DE" dirty="0" smtClean="0"/>
              <a:t> Heaps (Einführung der amortisierten Analyse)</a:t>
            </a:r>
          </a:p>
        </p:txBody>
      </p:sp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7956550" y="260350"/>
          <a:ext cx="900113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lip" r:id="rId3" imgW="2222500" imgH="3937000" progId="MS_ClipArt_Gallery.2">
                  <p:embed/>
                </p:oleObj>
              </mc:Choice>
              <mc:Fallback>
                <p:oleObj name="Clip" r:id="rId3" imgW="2222500" imgH="39370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260350"/>
                        <a:ext cx="900113" cy="1728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D80A-D68C-8B4B-8D0B-A28264D2B951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Intuition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971800" y="1981200"/>
            <a:ext cx="426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934200" y="1981200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6188075" y="1981200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5610225" y="1981200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4816475" y="1981200"/>
            <a:ext cx="3048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4740275" y="16367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75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5553075" y="16144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85</a:t>
            </a: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6130925" y="16144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90</a:t>
            </a: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6800850" y="16144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100</a:t>
            </a:r>
          </a:p>
        </p:txBody>
      </p:sp>
      <p:sp>
        <p:nvSpPr>
          <p:cNvPr id="78871" name="AutoShape 23"/>
          <p:cNvSpPr>
            <a:spLocks/>
          </p:cNvSpPr>
          <p:nvPr/>
        </p:nvSpPr>
        <p:spPr bwMode="auto">
          <a:xfrm rot="-5400000">
            <a:off x="3962400" y="1600200"/>
            <a:ext cx="228600" cy="20574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/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>
            <a:off x="1692275" y="2779713"/>
            <a:ext cx="69738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50 </a:t>
            </a:r>
            <a:r>
              <a:rPr lang="en-US" sz="1800" dirty="0" err="1"/>
              <a:t>Studierende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Score </a:t>
            </a:r>
            <a:r>
              <a:rPr lang="en-US" sz="1800" dirty="0">
                <a:cs typeface="Arial" charset="0"/>
              </a:rPr>
              <a:t>≤</a:t>
            </a:r>
            <a:r>
              <a:rPr lang="en-US" sz="1800" dirty="0"/>
              <a:t> 75</a:t>
            </a:r>
          </a:p>
          <a:p>
            <a:pPr>
              <a:defRPr/>
            </a:pPr>
            <a:r>
              <a:rPr lang="en-US" sz="1800" dirty="0"/>
              <a:t>Was </a:t>
            </a:r>
            <a:r>
              <a:rPr lang="en-US" sz="1800" dirty="0" err="1"/>
              <a:t>ist</a:t>
            </a:r>
            <a:r>
              <a:rPr lang="en-US" sz="1800" dirty="0"/>
              <a:t> der Rang (von </a:t>
            </a:r>
            <a:r>
              <a:rPr lang="en-US" sz="1800" dirty="0" err="1"/>
              <a:t>klein</a:t>
            </a:r>
            <a:r>
              <a:rPr lang="en-US" sz="1800" dirty="0"/>
              <a:t> auf </a:t>
            </a:r>
            <a:r>
              <a:rPr lang="en-US" sz="1800" dirty="0" err="1"/>
              <a:t>groß</a:t>
            </a:r>
            <a:r>
              <a:rPr lang="en-US" sz="1800" dirty="0"/>
              <a:t>) </a:t>
            </a:r>
            <a:r>
              <a:rPr lang="en-US" sz="1800" dirty="0" err="1"/>
              <a:t>für</a:t>
            </a:r>
            <a:r>
              <a:rPr lang="en-US" sz="1800" dirty="0"/>
              <a:t> </a:t>
            </a:r>
            <a:r>
              <a:rPr lang="en-US" sz="1800" dirty="0" err="1"/>
              <a:t>einen</a:t>
            </a:r>
            <a:r>
              <a:rPr lang="en-US" sz="1800" dirty="0"/>
              <a:t> </a:t>
            </a:r>
            <a:r>
              <a:rPr lang="en-US" sz="1800" dirty="0" err="1"/>
              <a:t>Studenten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Score 75?</a:t>
            </a:r>
            <a:endParaRPr lang="en-US" sz="1800" dirty="0">
              <a:solidFill>
                <a:srgbClr val="0000CC"/>
              </a:solidFill>
            </a:endParaRPr>
          </a:p>
        </p:txBody>
      </p:sp>
      <p:sp>
        <p:nvSpPr>
          <p:cNvPr id="78873" name="AutoShape 25"/>
          <p:cNvSpPr>
            <a:spLocks/>
          </p:cNvSpPr>
          <p:nvPr/>
        </p:nvSpPr>
        <p:spPr bwMode="auto">
          <a:xfrm rot="-5400000">
            <a:off x="4648200" y="2362200"/>
            <a:ext cx="228600" cy="3429000"/>
          </a:xfrm>
          <a:prstGeom prst="leftBrace">
            <a:avLst>
              <a:gd name="adj1" fmla="val 1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/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2209800" y="4191000"/>
            <a:ext cx="51260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200 </a:t>
            </a:r>
            <a:r>
              <a:rPr lang="en-US" sz="1800" dirty="0" err="1"/>
              <a:t>Studierende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Score </a:t>
            </a:r>
            <a:r>
              <a:rPr lang="en-US" sz="1800" dirty="0">
                <a:cs typeface="Arial" charset="0"/>
              </a:rPr>
              <a:t>≤</a:t>
            </a:r>
            <a:r>
              <a:rPr lang="en-US" sz="1800" dirty="0"/>
              <a:t> 90</a:t>
            </a:r>
          </a:p>
          <a:p>
            <a:pPr>
              <a:defRPr/>
            </a:pPr>
            <a:r>
              <a:rPr lang="en-US" sz="1800" dirty="0"/>
              <a:t>Was </a:t>
            </a:r>
            <a:r>
              <a:rPr lang="en-US" sz="1800" dirty="0" err="1"/>
              <a:t>ist</a:t>
            </a:r>
            <a:r>
              <a:rPr lang="en-US" sz="1800" dirty="0"/>
              <a:t> der Rang </a:t>
            </a:r>
            <a:r>
              <a:rPr lang="en-US" sz="1800" dirty="0" err="1"/>
              <a:t>für</a:t>
            </a:r>
            <a:r>
              <a:rPr lang="en-US" sz="1800" dirty="0"/>
              <a:t> </a:t>
            </a:r>
            <a:r>
              <a:rPr lang="en-US" sz="1800" dirty="0" err="1"/>
              <a:t>einen</a:t>
            </a:r>
            <a:r>
              <a:rPr lang="en-US" sz="1800" dirty="0"/>
              <a:t> </a:t>
            </a:r>
            <a:r>
              <a:rPr lang="en-US" sz="1800" dirty="0" err="1"/>
              <a:t>Studenten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Score 90?</a:t>
            </a:r>
          </a:p>
        </p:txBody>
      </p: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8382000" y="35052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00CC"/>
                </a:solidFill>
              </a:rPr>
              <a:t>50</a:t>
            </a:r>
          </a:p>
        </p:txBody>
      </p:sp>
      <p:sp>
        <p:nvSpPr>
          <p:cNvPr id="78876" name="Rectangle 28"/>
          <p:cNvSpPr>
            <a:spLocks noChangeArrowheads="1"/>
          </p:cNvSpPr>
          <p:nvPr/>
        </p:nvSpPr>
        <p:spPr bwMode="auto">
          <a:xfrm>
            <a:off x="7391400" y="493395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00CC"/>
                </a:solidFill>
              </a:rPr>
              <a:t>200 or 199</a:t>
            </a: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492AC-1376-8C48-B0FA-6C505D84544C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1" grpId="0" animBg="1"/>
      <p:bldP spid="78872" grpId="0"/>
      <p:bldP spid="78873" grpId="0" animBg="1"/>
      <p:bldP spid="78874" grpId="0"/>
      <p:bldP spid="78875" grpId="0"/>
      <p:bldP spid="788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Counting-Sort</a:t>
            </a:r>
            <a:endParaRPr lang="en-US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42900" y="1541463"/>
            <a:ext cx="8801100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5200" algn="l"/>
                <a:tab pos="502761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1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</a:rPr>
              <a:t>to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0</a:t>
            </a:r>
          </a:p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1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</a:rPr>
              <a:t>to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n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]] + 1</a:t>
            </a:r>
            <a:r>
              <a:rPr lang="en-US" sz="3200">
                <a:latin typeface="Times New Roman" charset="0"/>
                <a:cs typeface="Arial Unicode MS" charset="0"/>
              </a:rPr>
              <a:t>	 </a:t>
            </a:r>
            <a:r>
              <a:rPr lang="en-US" sz="320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=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2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</a:rPr>
              <a:t>to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k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+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–1]</a:t>
            </a:r>
            <a:r>
              <a:rPr lang="en-US" sz="3200">
                <a:latin typeface="Times New Roman" charset="0"/>
                <a:cs typeface="Arial Unicode MS" charset="0"/>
              </a:rPr>
              <a:t>	 </a:t>
            </a:r>
            <a:r>
              <a:rPr lang="en-US" sz="3200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⊳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] = |{key </a:t>
            </a:r>
            <a:r>
              <a:rPr lang="en-US" sz="3200">
                <a:solidFill>
                  <a:srgbClr val="008380"/>
                </a:solidFill>
                <a:latin typeface="Symbol" charset="0"/>
                <a:cs typeface="Arial Unicode MS" charset="0"/>
              </a:rPr>
              <a:t>£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i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}|</a:t>
            </a:r>
          </a:p>
          <a:p>
            <a:pPr>
              <a:defRPr/>
            </a:pPr>
            <a:r>
              <a:rPr lang="en-US" sz="3200" b="1">
                <a:latin typeface="Times New Roman" charset="0"/>
                <a:cs typeface="Arial Unicode MS" charset="0"/>
              </a:rPr>
              <a:t>for</a:t>
            </a:r>
            <a:r>
              <a:rPr lang="en-US" sz="3200">
                <a:latin typeface="Times New Roman" charset="0"/>
                <a:cs typeface="Arial Unicode MS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n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downto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1</a:t>
            </a:r>
          </a:p>
          <a:p>
            <a:pPr lvl="1">
              <a:defRPr/>
            </a:pPr>
            <a:r>
              <a:rPr lang="en-US" sz="3200" b="1">
                <a:latin typeface="Times New Roman" charset="0"/>
                <a:cs typeface="Arial Unicode MS" charset="0"/>
                <a:sym typeface="Symbol" charset="0"/>
              </a:rPr>
              <a:t>do</a:t>
            </a: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B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]]]  A[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</a:t>
            </a:r>
          </a:p>
          <a:p>
            <a:pPr lvl="1">
              <a:defRPr/>
            </a:pPr>
            <a:r>
              <a:rPr lang="en-US" sz="3200">
                <a:latin typeface="Times New Roman" charset="0"/>
                <a:cs typeface="Arial Unicode MS" charset="0"/>
                <a:sym typeface="Symbol" charset="0"/>
              </a:rPr>
              <a:t>	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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C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A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[</a:t>
            </a:r>
            <a:r>
              <a:rPr lang="en-US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 </a:t>
            </a: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j</a:t>
            </a: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  <a:sym typeface="Symbol" charset="0"/>
              </a:rPr>
              <a:t>]] – 1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7625" y="1584325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1.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3500" y="25590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2.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5088" y="3536950"/>
            <a:ext cx="860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3.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6675" y="4506913"/>
            <a:ext cx="860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Arial Unicode MS" charset="0"/>
              </a:rPr>
              <a:t>4.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52400" y="1600200"/>
            <a:ext cx="8610600" cy="9906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943600" y="17526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 err="1"/>
              <a:t>Initialisiere</a:t>
            </a:r>
            <a:endParaRPr lang="en-US" sz="1800" dirty="0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52400" y="2590800"/>
            <a:ext cx="8610600" cy="9906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5943600" y="25908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 err="1"/>
              <a:t>Zähle</a:t>
            </a:r>
            <a:endParaRPr lang="en-US" sz="1800" dirty="0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52400" y="3581400"/>
            <a:ext cx="8610600" cy="9906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943600" y="3581400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 err="1"/>
              <a:t>Bestimme</a:t>
            </a:r>
            <a:r>
              <a:rPr lang="en-US" sz="1800" dirty="0"/>
              <a:t> </a:t>
            </a:r>
            <a:r>
              <a:rPr lang="en-US" sz="1800" dirty="0" err="1"/>
              <a:t>Summe</a:t>
            </a:r>
            <a:endParaRPr lang="en-US" sz="1800" dirty="0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152400" y="4572000"/>
            <a:ext cx="8610600" cy="14478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943600" y="46482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dirty="0" err="1"/>
              <a:t>Ordne</a:t>
            </a:r>
            <a:r>
              <a:rPr lang="en-US" sz="1800" dirty="0"/>
              <a:t> </a:t>
            </a:r>
            <a:r>
              <a:rPr lang="en-US" sz="1800" dirty="0" err="1"/>
              <a:t>neu</a:t>
            </a:r>
            <a:endParaRPr lang="en-US" sz="1800" dirty="0"/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6006D-3A56-824D-9F5A-CF005DCFB3C8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Counting</a:t>
            </a:r>
            <a:r>
              <a:rPr lang="en-US" dirty="0" smtClean="0"/>
              <a:t>-Sort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2119313"/>
            <a:ext cx="544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A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540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5398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2256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9114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597275" y="2109788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28600" y="3514725"/>
            <a:ext cx="544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B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8540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5398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2256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9114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3597275" y="35052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0414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7272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24130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0988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784600" y="16764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5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029200" y="2143125"/>
            <a:ext cx="568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i="1">
                <a:solidFill>
                  <a:srgbClr val="008380"/>
                </a:solidFill>
                <a:latin typeface="Times New Roman" charset="0"/>
                <a:cs typeface="Arial Unicode MS" charset="0"/>
              </a:rPr>
              <a:t>C</a:t>
            </a:r>
            <a:r>
              <a:rPr lang="en-US" sz="3200">
                <a:latin typeface="Times New Roman" charset="0"/>
                <a:cs typeface="Arial Unicode MS" charset="0"/>
              </a:rPr>
              <a:t>:</a:t>
            </a: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56784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63642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70500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7735888" y="2133600"/>
            <a:ext cx="685800" cy="6000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 sz="3200">
              <a:solidFill>
                <a:srgbClr val="008380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8658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65516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72374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7923213" y="1700213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>
                <a:latin typeface="Times New Roman" charset="0"/>
                <a:cs typeface="Arial Unicode MS" charset="0"/>
              </a:rPr>
              <a:t>4</a:t>
            </a:r>
          </a:p>
        </p:txBody>
      </p:sp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981B5-8E33-D041-A910-C0D4CE109F2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2784</Words>
  <Application>Microsoft Macintosh PowerPoint</Application>
  <PresentationFormat>Bildschirmpräsentation (4:3)</PresentationFormat>
  <Paragraphs>1079</Paragraphs>
  <Slides>67</Slides>
  <Notes>50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67</vt:i4>
      </vt:variant>
    </vt:vector>
  </HeadingPairs>
  <TitlesOfParts>
    <vt:vector size="70" baseType="lpstr">
      <vt:lpstr>7_Standarddesign</vt:lpstr>
      <vt:lpstr>Arbeitsblatt</vt:lpstr>
      <vt:lpstr>Clip</vt:lpstr>
      <vt:lpstr>Algorithmen und Datenstrukturen</vt:lpstr>
      <vt:lpstr>Sortierung in linearer Zeit</vt:lpstr>
      <vt:lpstr>Danksagung</vt:lpstr>
      <vt:lpstr>Sortieren durch Zählen / Counting-Sort</vt:lpstr>
      <vt:lpstr>Counting-Sort</vt:lpstr>
      <vt:lpstr>Intuition</vt:lpstr>
      <vt:lpstr>Intuition</vt:lpstr>
      <vt:lpstr>Counting-Sort</vt:lpstr>
      <vt:lpstr>Counting-Sort Beispiel</vt:lpstr>
      <vt:lpstr>Schleife 1: Initialisierung</vt:lpstr>
      <vt:lpstr>Schleife 2: Zähle</vt:lpstr>
      <vt:lpstr>Schleife 2: Zähle</vt:lpstr>
      <vt:lpstr>Schleife 2: Zähle</vt:lpstr>
      <vt:lpstr>Schleife 2: Zähle</vt:lpstr>
      <vt:lpstr>Schleife 2: Zähle</vt:lpstr>
      <vt:lpstr>Schleife 3: Berechne Summe</vt:lpstr>
      <vt:lpstr>Schleife 3: Berechne Summe</vt:lpstr>
      <vt:lpstr>Schleife 3: Berechne Summe</vt:lpstr>
      <vt:lpstr>Schleife 4: Ordne neu</vt:lpstr>
      <vt:lpstr>Schleife 4: Ordne neu</vt:lpstr>
      <vt:lpstr>Schleife 4: Ordne neu</vt:lpstr>
      <vt:lpstr>Schleife 4: Ordne neu</vt:lpstr>
      <vt:lpstr>Schleife 4: Ordne neu</vt:lpstr>
      <vt:lpstr>Schleife 4: Ordne neu</vt:lpstr>
      <vt:lpstr>Schleife 4: Ordne neu</vt:lpstr>
      <vt:lpstr>Schleife 4: Ordne neu</vt:lpstr>
      <vt:lpstr>Schleife 4: Ordne neu</vt:lpstr>
      <vt:lpstr>Schleife 4: Ordne neu</vt:lpstr>
      <vt:lpstr>Counting-Sort Algorithmus</vt:lpstr>
      <vt:lpstr>Analyse</vt:lpstr>
      <vt:lpstr>Laufzeit: Wodurch wird sie reduziert?</vt:lpstr>
      <vt:lpstr>Stabiles Sortieren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Stabiles Sortieren</vt:lpstr>
      <vt:lpstr>Wie kann man sehr große Zahlen sortieren?</vt:lpstr>
      <vt:lpstr>Radix-Sort</vt:lpstr>
      <vt:lpstr>Radix-Sort: Illustration</vt:lpstr>
      <vt:lpstr>Radix-Sort: Illustration</vt:lpstr>
      <vt:lpstr>Radix-Sort: Illustration</vt:lpstr>
      <vt:lpstr>Radix-Sort: Illustration</vt:lpstr>
      <vt:lpstr>Zeitkomplexität</vt:lpstr>
      <vt:lpstr>Platzkomplexität</vt:lpstr>
      <vt:lpstr>Bucket-Sort</vt:lpstr>
      <vt:lpstr>Wie wollen wir die Eimer implementieren?</vt:lpstr>
      <vt:lpstr>Danksagung</vt:lpstr>
      <vt:lpstr>Listen</vt:lpstr>
      <vt:lpstr>PowerPoint-Präsentation</vt:lpstr>
      <vt:lpstr>PowerPoint-Präsentation</vt:lpstr>
      <vt:lpstr>PowerPoint-Präsentation</vt:lpstr>
      <vt:lpstr>PowerPoint-Präsentation</vt:lpstr>
      <vt:lpstr>Einfügen eines Elements in eine verkettete Liste</vt:lpstr>
      <vt:lpstr>Analyse von Bucketsort</vt:lpstr>
      <vt:lpstr>Analyse (2)</vt:lpstr>
      <vt:lpstr>Lineare Sortierung: Einsicht</vt:lpstr>
      <vt:lpstr>Zusammenfassung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1015</cp:revision>
  <cp:lastPrinted>2015-04-16T10:14:41Z</cp:lastPrinted>
  <dcterms:created xsi:type="dcterms:W3CDTF">2010-04-27T12:26:40Z</dcterms:created>
  <dcterms:modified xsi:type="dcterms:W3CDTF">2015-04-28T21:00:28Z</dcterms:modified>
</cp:coreProperties>
</file>