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73" r:id="rId2"/>
    <p:sldId id="465" r:id="rId3"/>
    <p:sldId id="454" r:id="rId4"/>
    <p:sldId id="455" r:id="rId5"/>
    <p:sldId id="456" r:id="rId6"/>
    <p:sldId id="457" r:id="rId7"/>
    <p:sldId id="466" r:id="rId8"/>
    <p:sldId id="371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565" autoAdjust="0"/>
    <p:restoredTop sz="94660"/>
  </p:normalViewPr>
  <p:slideViewPr>
    <p:cSldViewPr>
      <p:cViewPr varScale="1">
        <p:scale>
          <a:sx n="88" d="100"/>
          <a:sy n="88" d="100"/>
        </p:scale>
        <p:origin x="-112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07.05.15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07.05.15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9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/>
              <a:t>Die nachfolgenden 4 Präsentationen übernommen aus der Vorlesung „Effiziente Algorithmen und Datenstrukturen“ (Kapitel 5: Sortieren und Selektieren) gehalten von </a:t>
            </a:r>
            <a:r>
              <a:rPr lang="de-DE" sz="2400" dirty="0"/>
              <a:t>Christian </a:t>
            </a:r>
            <a:r>
              <a:rPr lang="de-DE" sz="2400" dirty="0" err="1" smtClean="0"/>
              <a:t>Scheideler</a:t>
            </a:r>
            <a:r>
              <a:rPr lang="de-DE" sz="2400" dirty="0" smtClean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3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Lösung:</a:t>
            </a:r>
            <a:r>
              <a:rPr lang="de-DE" dirty="0"/>
              <a:t> 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 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 smtClean="0"/>
              <a:t>Ganz sicher für </a:t>
            </a:r>
            <a:r>
              <a:rPr lang="de-DE" dirty="0" err="1" smtClean="0"/>
              <a:t>k</a:t>
            </a:r>
            <a:r>
              <a:rPr lang="de-DE" dirty="0" smtClean="0"/>
              <a:t>=1 (min) und </a:t>
            </a:r>
            <a:r>
              <a:rPr lang="de-DE" dirty="0" err="1" smtClean="0"/>
              <a:t>k</a:t>
            </a:r>
            <a:r>
              <a:rPr lang="de-DE" dirty="0" smtClean="0"/>
              <a:t>=</a:t>
            </a:r>
            <a:r>
              <a:rPr lang="de-DE" dirty="0" err="1" smtClean="0"/>
              <a:t>n</a:t>
            </a:r>
            <a:r>
              <a:rPr lang="de-DE" dirty="0" smtClean="0"/>
              <a:t> (</a:t>
            </a:r>
            <a:r>
              <a:rPr lang="de-DE" dirty="0" err="1" smtClean="0"/>
              <a:t>max</a:t>
            </a:r>
            <a:r>
              <a:rPr lang="de-DE" dirty="0" smtClean="0"/>
              <a:t>)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rgbClr val="000000"/>
                </a:solidFill>
              </a:rPr>
              <a:t>Ausschluss von n-1 Elementen nötig, also O(</a:t>
            </a:r>
            <a:r>
              <a:rPr lang="de-DE" dirty="0" err="1" smtClean="0">
                <a:solidFill>
                  <a:srgbClr val="000000"/>
                </a:solidFill>
              </a:rPr>
              <a:t>n</a:t>
            </a:r>
            <a:r>
              <a:rPr lang="de-DE" dirty="0" smtClean="0">
                <a:solidFill>
                  <a:srgbClr val="000000"/>
                </a:solidFill>
              </a:rPr>
              <a:t>)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4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</a:t>
            </a:r>
            <a:r>
              <a:rPr lang="de-DE" dirty="0" smtClean="0"/>
              <a:t>Verfahre </a:t>
            </a:r>
            <a:r>
              <a:rPr lang="de-DE" dirty="0"/>
              <a:t>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 smtClean="0">
              <a:solidFill>
                <a:schemeClr val="hlink"/>
              </a:solidFill>
            </a:endParaRPr>
          </a:p>
          <a:p>
            <a:r>
              <a:rPr lang="de-DE" dirty="0" err="1" smtClean="0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 smtClean="0"/>
              <a:t>Pivotelements</a:t>
            </a:r>
            <a:r>
              <a:rPr lang="de-DE" dirty="0" smtClean="0"/>
              <a:t> nach Partitionierung</a:t>
            </a:r>
            <a:endParaRPr lang="de-DE" dirty="0"/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5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b="1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cap="small" dirty="0" err="1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/>
              <a:t>) 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>
                <a:solidFill>
                  <a:srgbClr val="FF0000"/>
                </a:solidFill>
              </a:rPr>
              <a:t>// a[l..</a:t>
            </a:r>
            <a:r>
              <a:rPr lang="de-DE" sz="2000" dirty="0" err="1">
                <a:solidFill>
                  <a:srgbClr val="FF0000"/>
                </a:solidFill>
              </a:rPr>
              <a:t>r</a:t>
            </a:r>
            <a:r>
              <a:rPr lang="de-DE" sz="2000" dirty="0">
                <a:solidFill>
                  <a:srgbClr val="FF0000"/>
                </a:solidFill>
              </a:rPr>
              <a:t>]: </a:t>
            </a:r>
            <a:r>
              <a:rPr lang="de-DE" sz="2000" dirty="0" err="1">
                <a:solidFill>
                  <a:srgbClr val="FF0000"/>
                </a:solidFill>
              </a:rPr>
              <a:t>Restfeld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-kleinstes Element, </a:t>
            </a:r>
            <a:r>
              <a:rPr lang="de-DE" sz="2000" dirty="0" err="1" smtClean="0">
                <a:solidFill>
                  <a:srgbClr val="FF0000"/>
                </a:solidFill>
              </a:rPr>
              <a:t>l≤k≤r</a:t>
            </a:r>
            <a:r>
              <a:rPr lang="de-DE" sz="2000" dirty="0">
                <a:solidFill>
                  <a:srgbClr val="FF0000"/>
                </a:solidFill>
              </a:rPr>
              <a:t/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b="1" dirty="0" err="1" smtClean="0"/>
              <a:t>return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l]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i="1" dirty="0" smtClean="0"/>
              <a:t>zufällige </a:t>
            </a:r>
            <a:r>
              <a:rPr lang="de-DE" sz="2000" i="1" dirty="0"/>
              <a:t>Position in </a:t>
            </a:r>
            <a:r>
              <a:rPr lang="de-DE" sz="2000" dirty="0">
                <a:solidFill>
                  <a:schemeClr val="hlink"/>
                </a:solidFill>
              </a:rPr>
              <a:t>{l,..,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}</a:t>
            </a:r>
            <a:br>
              <a:rPr lang="de-DE" sz="2000" dirty="0" smtClean="0">
                <a:solidFill>
                  <a:schemeClr val="hlink"/>
                </a:solidFill>
              </a:rPr>
            </a:b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>
                <a:solidFill>
                  <a:schemeClr val="hlink"/>
                </a:solidFill>
              </a:rPr>
              <a:t>v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</a:t>
            </a:r>
            <a:r>
              <a:rPr lang="de-DE" sz="2000" dirty="0" smtClean="0">
                <a:solidFill>
                  <a:schemeClr val="hlink"/>
                </a:solidFill>
              </a:rPr>
              <a:t>i := l</a:t>
            </a:r>
            <a:r>
              <a:rPr lang="de-DE" sz="2000" dirty="0">
                <a:solidFill>
                  <a:schemeClr val="hlink"/>
                </a:solidFill>
              </a:rPr>
              <a:t>-1;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repeat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ordne Elemente in [l,r-1] nach Pivot v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:= i + 1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 ≥ v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- 1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&lt; v </a:t>
            </a:r>
            <a:r>
              <a:rPr lang="de-DE" sz="2000" dirty="0" err="1"/>
              <a:t>or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&lt;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≤ i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&lt; i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i</a:t>
            </a:r>
            <a:r>
              <a:rPr lang="de-DE" sz="2000" dirty="0">
                <a:solidFill>
                  <a:schemeClr val="hlink"/>
                </a:solidFill>
              </a:rPr>
              <a:t>-1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&gt;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+1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=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]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endParaRPr lang="de-DE" sz="2000" dirty="0">
              <a:solidFill>
                <a:schemeClr val="hlink"/>
              </a:solidFill>
            </a:endParaRP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6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rgbClr val="000000"/>
                </a:solidFill>
              </a:rPr>
              <a:t>Aufwand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):</a:t>
            </a:r>
            <a:r>
              <a:rPr lang="de-DE" sz="2800" dirty="0"/>
              <a:t>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Behauptung: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 in O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 smtClean="0">
                <a:solidFill>
                  <a:schemeClr val="hlink"/>
                </a:solidFill>
              </a:rPr>
              <a:t>2/</a:t>
            </a:r>
            <a:r>
              <a:rPr lang="de-DE" sz="2800" dirty="0">
                <a:solidFill>
                  <a:schemeClr val="hlink"/>
                </a:solidFill>
              </a:rPr>
              <a:t>3</a:t>
            </a:r>
          </a:p>
          <a:p>
            <a:r>
              <a:rPr lang="de-DE" sz="2800" dirty="0"/>
              <a:t>Sei </a:t>
            </a:r>
            <a:r>
              <a:rPr lang="de-DE" sz="2800" dirty="0" smtClean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 smtClean="0"/>
              <a:t>Pivot </a:t>
            </a:r>
            <a:r>
              <a:rPr lang="de-DE" sz="2800" dirty="0"/>
              <a:t>ist </a:t>
            </a:r>
            <a:r>
              <a:rPr lang="de-DE" sz="2800" dirty="0" smtClean="0"/>
              <a:t>gut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endParaRPr lang="de-DE" sz="2800" dirty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gut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schlecht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</a:p>
          <a:p>
            <a:endParaRPr lang="de-DE" sz="2800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 smtClean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 smtClean="0"/>
              <a:t>)	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</a:t>
            </a:r>
            <a:r>
              <a:rPr lang="de-DE" dirty="0" smtClean="0"/>
              <a:t>) + (</a:t>
            </a:r>
            <a:r>
              <a:rPr lang="de-DE" dirty="0"/>
              <a:t>1−p)·T(</a:t>
            </a:r>
            <a:r>
              <a:rPr lang="de-DE" dirty="0" err="1"/>
              <a:t>n</a:t>
            </a:r>
            <a:r>
              <a:rPr lang="de-DE" dirty="0"/>
              <a:t>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p · 	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) </a:t>
            </a:r>
            <a:r>
              <a:rPr lang="de-DE" dirty="0" smtClean="0"/>
              <a:t>  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/3)</a:t>
            </a:r>
            <a:endParaRPr lang="de-DE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de-DE" dirty="0" smtClean="0"/>
              <a:t>   	</a:t>
            </a:r>
            <a:r>
              <a:rPr lang="de-DE" dirty="0" smtClean="0">
                <a:solidFill>
                  <a:srgbClr val="FF0000"/>
                </a:solidFill>
              </a:rPr>
              <a:t>T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)	≤	</a:t>
            </a:r>
            <a:r>
              <a:rPr lang="de-DE" dirty="0" err="1" smtClean="0">
                <a:solidFill>
                  <a:srgbClr val="FF0000"/>
                </a:solidFill>
              </a:rPr>
              <a:t>cn</a:t>
            </a:r>
            <a:r>
              <a:rPr lang="de-DE" dirty="0" smtClean="0">
                <a:solidFill>
                  <a:srgbClr val="FF0000"/>
                </a:solidFill>
              </a:rPr>
              <a:t>/p + T(</a:t>
            </a:r>
            <a:r>
              <a:rPr lang="de-DE" dirty="0" err="1" smtClean="0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 · 2/3)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	≤ 	</a:t>
            </a:r>
            <a:r>
              <a:rPr lang="de-DE" dirty="0" err="1" smtClean="0"/>
              <a:t>cn</a:t>
            </a:r>
            <a:r>
              <a:rPr lang="de-DE" dirty="0" smtClean="0"/>
              <a:t>/p + c · (</a:t>
            </a:r>
            <a:r>
              <a:rPr lang="de-DE" dirty="0" err="1" smtClean="0"/>
              <a:t>n</a:t>
            </a:r>
            <a:r>
              <a:rPr lang="de-DE" dirty="0" smtClean="0"/>
              <a:t> · 2/3)/p +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(</a:t>
            </a:r>
            <a:r>
              <a:rPr lang="de-DE" dirty="0"/>
              <a:t>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	</a:t>
            </a:r>
            <a:r>
              <a:rPr lang="de-DE" dirty="0" smtClean="0"/>
              <a:t>		...          wiederholtes </a:t>
            </a:r>
            <a:r>
              <a:rPr lang="de-DE" dirty="0"/>
              <a:t>Einsetzen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		≤	(</a:t>
            </a:r>
            <a:r>
              <a:rPr lang="de-DE" dirty="0" err="1"/>
              <a:t>cn</a:t>
            </a:r>
            <a:r>
              <a:rPr lang="de-DE" dirty="0"/>
              <a:t>/p)(</a:t>
            </a:r>
            <a:r>
              <a:rPr lang="de-DE" dirty="0" smtClean="0"/>
              <a:t>1 + 2</a:t>
            </a:r>
            <a:r>
              <a:rPr lang="de-DE" dirty="0"/>
              <a:t>/</a:t>
            </a:r>
            <a:r>
              <a:rPr lang="de-DE" dirty="0" smtClean="0"/>
              <a:t>3 + 4</a:t>
            </a:r>
            <a:r>
              <a:rPr lang="de-DE" dirty="0"/>
              <a:t>/</a:t>
            </a:r>
            <a:r>
              <a:rPr lang="de-DE" dirty="0" smtClean="0"/>
              <a:t>9 + 8</a:t>
            </a:r>
            <a:r>
              <a:rPr lang="de-DE" dirty="0"/>
              <a:t>/</a:t>
            </a:r>
            <a:r>
              <a:rPr lang="de-DE" dirty="0" smtClean="0"/>
              <a:t>27 + .</a:t>
            </a:r>
            <a:r>
              <a:rPr lang="de-DE" dirty="0"/>
              <a:t>..) </a:t>
            </a:r>
            <a:endParaRPr lang="de-DE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</a:t>
            </a:r>
            <a:r>
              <a:rPr lang="de-DE" dirty="0" smtClean="0"/>
              <a:t>        			≤ </a:t>
            </a:r>
          </a:p>
          <a:p>
            <a:pPr marL="0" indent="0">
              <a:buNone/>
            </a:pPr>
            <a:r>
              <a:rPr lang="de-DE" dirty="0" smtClean="0"/>
              <a:t>     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			≤                       .                     =  9cn </a:t>
            </a:r>
            <a:r>
              <a:rPr lang="de-DE" dirty="0"/>
              <a:t>∈ O(</a:t>
            </a:r>
            <a:r>
              <a:rPr lang="de-DE" dirty="0" err="1" smtClean="0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104986"/>
              </p:ext>
            </p:extLst>
          </p:nvPr>
        </p:nvGraphicFramePr>
        <p:xfrm>
          <a:off x="4427984" y="5050745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5050745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geometrische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 smtClean="0"/>
              <a:t>Assoziation </a:t>
            </a:r>
            <a:r>
              <a:rPr lang="de-DE" dirty="0" smtClean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Macintosh PowerPoint</Application>
  <PresentationFormat>Bildschirmpräsentation (4:3)</PresentationFormat>
  <Paragraphs>92</Paragraphs>
  <Slides>8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7_Standarddesign</vt:lpstr>
      <vt:lpstr>Formel</vt:lpstr>
      <vt:lpstr>Clip</vt:lpstr>
      <vt:lpstr>Algorithmen und Datenstrukturen</vt:lpstr>
      <vt:lpstr>Danksagung</vt:lpstr>
      <vt:lpstr>Selektion</vt:lpstr>
      <vt:lpstr>Selektion</vt:lpstr>
      <vt:lpstr>Selektion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1016</cp:revision>
  <cp:lastPrinted>2015-04-16T10:14:41Z</cp:lastPrinted>
  <dcterms:created xsi:type="dcterms:W3CDTF">2010-04-27T12:26:40Z</dcterms:created>
  <dcterms:modified xsi:type="dcterms:W3CDTF">2015-05-07T07:36:27Z</dcterms:modified>
</cp:coreProperties>
</file>