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33"/>
  </p:notesMasterIdLst>
  <p:handoutMasterIdLst>
    <p:handoutMasterId r:id="rId134"/>
  </p:handoutMasterIdLst>
  <p:sldIdLst>
    <p:sldId id="273" r:id="rId2"/>
    <p:sldId id="473" r:id="rId3"/>
    <p:sldId id="643" r:id="rId4"/>
    <p:sldId id="474" r:id="rId5"/>
    <p:sldId id="475" r:id="rId6"/>
    <p:sldId id="652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274" r:id="rId15"/>
    <p:sldId id="275" r:id="rId16"/>
    <p:sldId id="276" r:id="rId17"/>
    <p:sldId id="277" r:id="rId18"/>
    <p:sldId id="278" r:id="rId19"/>
    <p:sldId id="462" r:id="rId20"/>
    <p:sldId id="645" r:id="rId21"/>
    <p:sldId id="646" r:id="rId22"/>
    <p:sldId id="647" r:id="rId23"/>
    <p:sldId id="656" r:id="rId24"/>
    <p:sldId id="657" r:id="rId25"/>
    <p:sldId id="648" r:id="rId26"/>
    <p:sldId id="649" r:id="rId27"/>
    <p:sldId id="650" r:id="rId28"/>
    <p:sldId id="651" r:id="rId29"/>
    <p:sldId id="653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476" r:id="rId47"/>
    <p:sldId id="662" r:id="rId48"/>
    <p:sldId id="664" r:id="rId49"/>
    <p:sldId id="670" r:id="rId50"/>
    <p:sldId id="665" r:id="rId51"/>
    <p:sldId id="666" r:id="rId52"/>
    <p:sldId id="663" r:id="rId53"/>
    <p:sldId id="674" r:id="rId54"/>
    <p:sldId id="669" r:id="rId55"/>
    <p:sldId id="478" r:id="rId56"/>
    <p:sldId id="479" r:id="rId57"/>
    <p:sldId id="480" r:id="rId58"/>
    <p:sldId id="481" r:id="rId59"/>
    <p:sldId id="482" r:id="rId60"/>
    <p:sldId id="483" r:id="rId61"/>
    <p:sldId id="484" r:id="rId62"/>
    <p:sldId id="485" r:id="rId63"/>
    <p:sldId id="486" r:id="rId64"/>
    <p:sldId id="487" r:id="rId65"/>
    <p:sldId id="488" r:id="rId66"/>
    <p:sldId id="489" r:id="rId67"/>
    <p:sldId id="667" r:id="rId68"/>
    <p:sldId id="491" r:id="rId69"/>
    <p:sldId id="492" r:id="rId70"/>
    <p:sldId id="493" r:id="rId71"/>
    <p:sldId id="494" r:id="rId72"/>
    <p:sldId id="495" r:id="rId73"/>
    <p:sldId id="496" r:id="rId74"/>
    <p:sldId id="497" r:id="rId75"/>
    <p:sldId id="498" r:id="rId76"/>
    <p:sldId id="499" r:id="rId77"/>
    <p:sldId id="500" r:id="rId78"/>
    <p:sldId id="501" r:id="rId79"/>
    <p:sldId id="502" r:id="rId80"/>
    <p:sldId id="503" r:id="rId81"/>
    <p:sldId id="505" r:id="rId82"/>
    <p:sldId id="506" r:id="rId83"/>
    <p:sldId id="507" r:id="rId84"/>
    <p:sldId id="508" r:id="rId85"/>
    <p:sldId id="595" r:id="rId86"/>
    <p:sldId id="596" r:id="rId87"/>
    <p:sldId id="597" r:id="rId88"/>
    <p:sldId id="598" r:id="rId89"/>
    <p:sldId id="599" r:id="rId90"/>
    <p:sldId id="600" r:id="rId91"/>
    <p:sldId id="601" r:id="rId92"/>
    <p:sldId id="602" r:id="rId93"/>
    <p:sldId id="603" r:id="rId94"/>
    <p:sldId id="604" r:id="rId95"/>
    <p:sldId id="605" r:id="rId96"/>
    <p:sldId id="606" r:id="rId97"/>
    <p:sldId id="607" r:id="rId98"/>
    <p:sldId id="608" r:id="rId99"/>
    <p:sldId id="609" r:id="rId100"/>
    <p:sldId id="610" r:id="rId101"/>
    <p:sldId id="611" r:id="rId102"/>
    <p:sldId id="612" r:id="rId103"/>
    <p:sldId id="613" r:id="rId104"/>
    <p:sldId id="614" r:id="rId105"/>
    <p:sldId id="615" r:id="rId106"/>
    <p:sldId id="616" r:id="rId107"/>
    <p:sldId id="617" r:id="rId108"/>
    <p:sldId id="618" r:id="rId109"/>
    <p:sldId id="619" r:id="rId110"/>
    <p:sldId id="620" r:id="rId111"/>
    <p:sldId id="621" r:id="rId112"/>
    <p:sldId id="622" r:id="rId113"/>
    <p:sldId id="623" r:id="rId114"/>
    <p:sldId id="624" r:id="rId115"/>
    <p:sldId id="625" r:id="rId116"/>
    <p:sldId id="626" r:id="rId117"/>
    <p:sldId id="684" r:id="rId118"/>
    <p:sldId id="699" r:id="rId119"/>
    <p:sldId id="686" r:id="rId120"/>
    <p:sldId id="687" r:id="rId121"/>
    <p:sldId id="688" r:id="rId122"/>
    <p:sldId id="689" r:id="rId123"/>
    <p:sldId id="690" r:id="rId124"/>
    <p:sldId id="700" r:id="rId125"/>
    <p:sldId id="701" r:id="rId126"/>
    <p:sldId id="702" r:id="rId127"/>
    <p:sldId id="703" r:id="rId128"/>
    <p:sldId id="704" r:id="rId129"/>
    <p:sldId id="705" r:id="rId130"/>
    <p:sldId id="691" r:id="rId131"/>
    <p:sldId id="707" r:id="rId13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notesMaster" Target="notesMasters/notesMaster1.xml"/><Relationship Id="rId134" Type="http://schemas.openxmlformats.org/officeDocument/2006/relationships/handoutMaster" Target="handoutMasters/handoutMaster1.xml"/><Relationship Id="rId135" Type="http://schemas.openxmlformats.org/officeDocument/2006/relationships/printerSettings" Target="printerSettings/printerSettings1.bin"/><Relationship Id="rId136" Type="http://schemas.openxmlformats.org/officeDocument/2006/relationships/presProps" Target="presProps.xml"/><Relationship Id="rId137" Type="http://schemas.openxmlformats.org/officeDocument/2006/relationships/viewProps" Target="viewProps.xml"/><Relationship Id="rId138" Type="http://schemas.openxmlformats.org/officeDocument/2006/relationships/theme" Target="theme/theme1.xml"/><Relationship Id="rId13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28.05.15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28.05.15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37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74AC9-4DC8-CD43-9934-2C52ABF41FC4}" type="slidenum">
              <a:rPr lang="en-US"/>
              <a:pPr/>
              <a:t>85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Gewichtsbalancierter Baum: gut für Bereichsanfragen.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4D5B89-3325-D044-A9E2-707542AC534C}" type="datetime1">
              <a:rPr lang="de-DE"/>
              <a:pPr/>
              <a:t>28.05.15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33590-2229-F248-96F0-143ED4C33B9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3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4.in.tum.de/lehre/2008WS/ea/index.html.de" TargetMode="External"/><Relationship Id="rId3" Type="http://schemas.openxmlformats.org/officeDocument/2006/relationships/image" Target="../media/image11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4.in.tum.de/lehre/2008WS/ea/index.html.de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Stefan Werner (Übungen)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Strategien von selbstanordnenden 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 b="1" i="1" dirty="0"/>
              <a:t>MF - Regel</a:t>
            </a:r>
            <a:r>
              <a:rPr lang="de-DE" altLang="de-DE" sz="2400" b="1" dirty="0"/>
              <a:t>, Move-</a:t>
            </a:r>
            <a:r>
              <a:rPr lang="de-DE" altLang="de-DE" sz="2400" b="1" dirty="0" err="1"/>
              <a:t>to</a:t>
            </a:r>
            <a:r>
              <a:rPr lang="de-DE" altLang="de-DE" sz="2400" b="1" dirty="0"/>
              <a:t>-front</a:t>
            </a:r>
            <a:r>
              <a:rPr lang="de-DE" altLang="de-DE" sz="2400" b="1" dirty="0" smtClean="0"/>
              <a:t>:</a:t>
            </a:r>
            <a:br>
              <a:rPr lang="de-DE" altLang="de-DE" sz="2400" b="1" dirty="0" smtClean="0"/>
            </a:br>
            <a:r>
              <a:rPr lang="de-DE" altLang="de-DE" sz="2000" dirty="0"/>
              <a:t>Mache ein Element zum ersten Element der Liste, wenn nach diesem   Element erfolgreich gesucht wurde. Alle anderen Elemente bleiben </a:t>
            </a:r>
            <a:r>
              <a:rPr lang="de-DE" altLang="de-DE" sz="2000" dirty="0" smtClean="0"/>
              <a:t>unverändert.</a:t>
            </a:r>
          </a:p>
          <a:p>
            <a:r>
              <a:rPr lang="de-DE" altLang="de-DE" sz="2400" b="1" i="1" dirty="0"/>
              <a:t>T - Regel</a:t>
            </a:r>
            <a:r>
              <a:rPr lang="de-DE" altLang="de-DE" sz="2400" b="1" dirty="0"/>
              <a:t>, Transpose</a:t>
            </a:r>
            <a:r>
              <a:rPr lang="de-DE" altLang="de-DE" sz="2400" b="1" dirty="0" smtClean="0"/>
              <a:t>:</a:t>
            </a:r>
            <a:br>
              <a:rPr lang="de-DE" altLang="de-DE" sz="2400" b="1" dirty="0" smtClean="0"/>
            </a:br>
            <a:r>
              <a:rPr lang="de-DE" altLang="de-DE" sz="2000" dirty="0"/>
              <a:t>Vertausche ein Element mit dem unmittelbar </a:t>
            </a:r>
            <a:r>
              <a:rPr lang="de-DE" altLang="de-DE" sz="2000" dirty="0" smtClean="0"/>
              <a:t>vorangehenden </a:t>
            </a:r>
            <a:br>
              <a:rPr lang="de-DE" altLang="de-DE" sz="2000" dirty="0" smtClean="0"/>
            </a:br>
            <a:r>
              <a:rPr lang="de-DE" altLang="de-DE" sz="2000" dirty="0" smtClean="0"/>
              <a:t>nachdem </a:t>
            </a:r>
            <a:r>
              <a:rPr lang="de-DE" altLang="de-DE" sz="2000" dirty="0"/>
              <a:t>auf das Element zugegriffen </a:t>
            </a:r>
            <a:r>
              <a:rPr lang="de-DE" altLang="de-DE" sz="2000" dirty="0" smtClean="0"/>
              <a:t>wurde</a:t>
            </a:r>
          </a:p>
          <a:p>
            <a:r>
              <a:rPr lang="de-DE" altLang="de-DE" sz="2400" b="1" i="1" dirty="0"/>
              <a:t>FC - Regel</a:t>
            </a:r>
            <a:r>
              <a:rPr lang="de-DE" altLang="de-DE" sz="2400" b="1" dirty="0"/>
              <a:t>,  </a:t>
            </a:r>
            <a:r>
              <a:rPr lang="de-DE" altLang="de-DE" sz="2400" b="1" dirty="0" err="1"/>
              <a:t>Frequency</a:t>
            </a:r>
            <a:r>
              <a:rPr lang="de-DE" altLang="de-DE" sz="2400" b="1" dirty="0"/>
              <a:t> Count</a:t>
            </a:r>
            <a:r>
              <a:rPr lang="de-DE" altLang="de-DE" sz="2400" b="1" dirty="0" smtClean="0"/>
              <a:t>:</a:t>
            </a:r>
            <a:br>
              <a:rPr lang="de-DE" altLang="de-DE" sz="2400" b="1" dirty="0" smtClean="0"/>
            </a:br>
            <a:r>
              <a:rPr lang="de-DE" altLang="de-DE" sz="2000" dirty="0"/>
              <a:t>Ordne jedem Element einen Häufigkeitszähler zu, der zu Beginn mit 0 initialisiert wird und der bei jedem Zugriff auf das Element um 1 erhöht wird. Nach jedem Zugriff wird die Liste neu angeordnet, so dass die Häufigkeitszähler in absteigender Reihenfolge </a:t>
            </a:r>
            <a:r>
              <a:rPr lang="de-DE" altLang="de-DE" sz="2000" dirty="0" smtClean="0"/>
              <a:t>sind.</a:t>
            </a:r>
            <a:endParaRPr lang="de-DE" sz="20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433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748B-E90E-7746-A3D1-056F5F27895A}" type="slidenum">
              <a:rPr lang="de-DE"/>
              <a:pPr/>
              <a:t>100</a:t>
            </a:fld>
            <a:endParaRPr lang="de-DE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>
            <a:off x="2627313" y="21322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893" name="Line 5"/>
          <p:cNvSpPr>
            <a:spLocks noChangeShapeType="1"/>
          </p:cNvSpPr>
          <p:nvPr/>
        </p:nvSpPr>
        <p:spPr bwMode="auto">
          <a:xfrm flipH="1">
            <a:off x="2411413" y="249264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4" name="Line 6"/>
          <p:cNvSpPr>
            <a:spLocks noChangeShapeType="1"/>
          </p:cNvSpPr>
          <p:nvPr/>
        </p:nvSpPr>
        <p:spPr bwMode="auto">
          <a:xfrm>
            <a:off x="2987675" y="249264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>
            <a:off x="2051050" y="270854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896" name="Line 8"/>
          <p:cNvSpPr>
            <a:spLocks noChangeShapeType="1"/>
          </p:cNvSpPr>
          <p:nvPr/>
        </p:nvSpPr>
        <p:spPr bwMode="auto">
          <a:xfrm flipH="1">
            <a:off x="1835150" y="3068911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7" name="Line 9"/>
          <p:cNvSpPr>
            <a:spLocks noChangeShapeType="1"/>
          </p:cNvSpPr>
          <p:nvPr/>
        </p:nvSpPr>
        <p:spPr bwMode="auto">
          <a:xfrm>
            <a:off x="2411413" y="3068911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8" name="Oval 10"/>
          <p:cNvSpPr>
            <a:spLocks noChangeArrowheads="1"/>
          </p:cNvSpPr>
          <p:nvPr/>
        </p:nvSpPr>
        <p:spPr bwMode="auto">
          <a:xfrm>
            <a:off x="1474788" y="3284811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 flipH="1">
            <a:off x="1258888" y="3643586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0" name="Line 12"/>
          <p:cNvSpPr>
            <a:spLocks noChangeShapeType="1"/>
          </p:cNvSpPr>
          <p:nvPr/>
        </p:nvSpPr>
        <p:spPr bwMode="auto">
          <a:xfrm>
            <a:off x="1835150" y="3643586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1" name="Oval 13"/>
          <p:cNvSpPr>
            <a:spLocks noChangeArrowheads="1"/>
          </p:cNvSpPr>
          <p:nvPr/>
        </p:nvSpPr>
        <p:spPr bwMode="auto">
          <a:xfrm>
            <a:off x="3130550" y="27799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02" name="Oval 14"/>
          <p:cNvSpPr>
            <a:spLocks noChangeArrowheads="1"/>
          </p:cNvSpPr>
          <p:nvPr/>
        </p:nvSpPr>
        <p:spPr bwMode="auto">
          <a:xfrm>
            <a:off x="6443663" y="21322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03" name="Line 15"/>
          <p:cNvSpPr>
            <a:spLocks noChangeShapeType="1"/>
          </p:cNvSpPr>
          <p:nvPr/>
        </p:nvSpPr>
        <p:spPr bwMode="auto">
          <a:xfrm flipH="1">
            <a:off x="6227763" y="249264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4" name="Line 16"/>
          <p:cNvSpPr>
            <a:spLocks noChangeShapeType="1"/>
          </p:cNvSpPr>
          <p:nvPr/>
        </p:nvSpPr>
        <p:spPr bwMode="auto">
          <a:xfrm>
            <a:off x="6804025" y="249264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5" name="Oval 17"/>
          <p:cNvSpPr>
            <a:spLocks noChangeArrowheads="1"/>
          </p:cNvSpPr>
          <p:nvPr/>
        </p:nvSpPr>
        <p:spPr bwMode="auto">
          <a:xfrm>
            <a:off x="5867400" y="270854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06" name="Line 18"/>
          <p:cNvSpPr>
            <a:spLocks noChangeShapeType="1"/>
          </p:cNvSpPr>
          <p:nvPr/>
        </p:nvSpPr>
        <p:spPr bwMode="auto">
          <a:xfrm flipH="1">
            <a:off x="5651500" y="3068911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7" name="Line 19"/>
          <p:cNvSpPr>
            <a:spLocks noChangeShapeType="1"/>
          </p:cNvSpPr>
          <p:nvPr/>
        </p:nvSpPr>
        <p:spPr bwMode="auto">
          <a:xfrm>
            <a:off x="6227763" y="3068911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8" name="Oval 20"/>
          <p:cNvSpPr>
            <a:spLocks noChangeArrowheads="1"/>
          </p:cNvSpPr>
          <p:nvPr/>
        </p:nvSpPr>
        <p:spPr bwMode="auto">
          <a:xfrm>
            <a:off x="6443663" y="3284811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09" name="Line 21"/>
          <p:cNvSpPr>
            <a:spLocks noChangeShapeType="1"/>
          </p:cNvSpPr>
          <p:nvPr/>
        </p:nvSpPr>
        <p:spPr bwMode="auto">
          <a:xfrm flipH="1">
            <a:off x="6227763" y="3643586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0" name="Line 22"/>
          <p:cNvSpPr>
            <a:spLocks noChangeShapeType="1"/>
          </p:cNvSpPr>
          <p:nvPr/>
        </p:nvSpPr>
        <p:spPr bwMode="auto">
          <a:xfrm>
            <a:off x="6804025" y="3643586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1" name="Oval 23"/>
          <p:cNvSpPr>
            <a:spLocks noChangeArrowheads="1"/>
          </p:cNvSpPr>
          <p:nvPr/>
        </p:nvSpPr>
        <p:spPr bwMode="auto">
          <a:xfrm>
            <a:off x="6946900" y="27799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12" name="Oval 24"/>
          <p:cNvSpPr>
            <a:spLocks noChangeArrowheads="1"/>
          </p:cNvSpPr>
          <p:nvPr/>
        </p:nvSpPr>
        <p:spPr bwMode="auto">
          <a:xfrm>
            <a:off x="6156325" y="429287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13" name="Line 25"/>
          <p:cNvSpPr>
            <a:spLocks noChangeShapeType="1"/>
          </p:cNvSpPr>
          <p:nvPr/>
        </p:nvSpPr>
        <p:spPr bwMode="auto">
          <a:xfrm flipH="1">
            <a:off x="5940425" y="4653236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4" name="Line 26"/>
          <p:cNvSpPr>
            <a:spLocks noChangeShapeType="1"/>
          </p:cNvSpPr>
          <p:nvPr/>
        </p:nvSpPr>
        <p:spPr bwMode="auto">
          <a:xfrm>
            <a:off x="6516688" y="4653236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5" name="Oval 27"/>
          <p:cNvSpPr>
            <a:spLocks noChangeArrowheads="1"/>
          </p:cNvSpPr>
          <p:nvPr/>
        </p:nvSpPr>
        <p:spPr bwMode="auto">
          <a:xfrm>
            <a:off x="6732588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16" name="Line 28"/>
          <p:cNvSpPr>
            <a:spLocks noChangeShapeType="1"/>
          </p:cNvSpPr>
          <p:nvPr/>
        </p:nvSpPr>
        <p:spPr bwMode="auto">
          <a:xfrm flipH="1">
            <a:off x="6516688" y="522949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7" name="Line 29"/>
          <p:cNvSpPr>
            <a:spLocks noChangeShapeType="1"/>
          </p:cNvSpPr>
          <p:nvPr/>
        </p:nvSpPr>
        <p:spPr bwMode="auto">
          <a:xfrm>
            <a:off x="7092950" y="5229498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8" name="Oval 30"/>
          <p:cNvSpPr>
            <a:spLocks noChangeArrowheads="1"/>
          </p:cNvSpPr>
          <p:nvPr/>
        </p:nvSpPr>
        <p:spPr bwMode="auto">
          <a:xfrm>
            <a:off x="7308850" y="544539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19" name="Line 31"/>
          <p:cNvSpPr>
            <a:spLocks noChangeShapeType="1"/>
          </p:cNvSpPr>
          <p:nvPr/>
        </p:nvSpPr>
        <p:spPr bwMode="auto">
          <a:xfrm flipH="1">
            <a:off x="7092950" y="5804173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0" name="Line 32"/>
          <p:cNvSpPr>
            <a:spLocks noChangeShapeType="1"/>
          </p:cNvSpPr>
          <p:nvPr/>
        </p:nvSpPr>
        <p:spPr bwMode="auto">
          <a:xfrm>
            <a:off x="7669213" y="580417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1" name="Oval 33"/>
          <p:cNvSpPr>
            <a:spLocks noChangeArrowheads="1"/>
          </p:cNvSpPr>
          <p:nvPr/>
        </p:nvSpPr>
        <p:spPr bwMode="auto">
          <a:xfrm>
            <a:off x="5580063" y="489612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22" name="Oval 34"/>
          <p:cNvSpPr>
            <a:spLocks noChangeArrowheads="1"/>
          </p:cNvSpPr>
          <p:nvPr/>
        </p:nvSpPr>
        <p:spPr bwMode="auto">
          <a:xfrm>
            <a:off x="2555875" y="429287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23" name="Line 35"/>
          <p:cNvSpPr>
            <a:spLocks noChangeShapeType="1"/>
          </p:cNvSpPr>
          <p:nvPr/>
        </p:nvSpPr>
        <p:spPr bwMode="auto">
          <a:xfrm flipH="1">
            <a:off x="2339975" y="4653236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4" name="Line 36"/>
          <p:cNvSpPr>
            <a:spLocks noChangeShapeType="1"/>
          </p:cNvSpPr>
          <p:nvPr/>
        </p:nvSpPr>
        <p:spPr bwMode="auto">
          <a:xfrm>
            <a:off x="2916238" y="4653236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5" name="Oval 37"/>
          <p:cNvSpPr>
            <a:spLocks noChangeArrowheads="1"/>
          </p:cNvSpPr>
          <p:nvPr/>
        </p:nvSpPr>
        <p:spPr bwMode="auto">
          <a:xfrm>
            <a:off x="1979613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26" name="Oval 38"/>
          <p:cNvSpPr>
            <a:spLocks noChangeArrowheads="1"/>
          </p:cNvSpPr>
          <p:nvPr/>
        </p:nvSpPr>
        <p:spPr bwMode="auto">
          <a:xfrm>
            <a:off x="3130550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27" name="Line 39"/>
          <p:cNvSpPr>
            <a:spLocks noChangeShapeType="1"/>
          </p:cNvSpPr>
          <p:nvPr/>
        </p:nvSpPr>
        <p:spPr bwMode="auto">
          <a:xfrm flipH="1">
            <a:off x="2914650" y="5229498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8" name="Line 40"/>
          <p:cNvSpPr>
            <a:spLocks noChangeShapeType="1"/>
          </p:cNvSpPr>
          <p:nvPr/>
        </p:nvSpPr>
        <p:spPr bwMode="auto">
          <a:xfrm>
            <a:off x="3490913" y="522949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9" name="Oval 41"/>
          <p:cNvSpPr>
            <a:spLocks noChangeArrowheads="1"/>
          </p:cNvSpPr>
          <p:nvPr/>
        </p:nvSpPr>
        <p:spPr bwMode="auto">
          <a:xfrm>
            <a:off x="2554288" y="544539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30" name="Line 42"/>
          <p:cNvSpPr>
            <a:spLocks noChangeShapeType="1"/>
          </p:cNvSpPr>
          <p:nvPr/>
        </p:nvSpPr>
        <p:spPr bwMode="auto">
          <a:xfrm flipH="1">
            <a:off x="2338388" y="5804173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31" name="Line 43"/>
          <p:cNvSpPr>
            <a:spLocks noChangeShapeType="1"/>
          </p:cNvSpPr>
          <p:nvPr/>
        </p:nvSpPr>
        <p:spPr bwMode="auto">
          <a:xfrm>
            <a:off x="2914650" y="580417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32" name="Text Box 44"/>
          <p:cNvSpPr txBox="1">
            <a:spLocks noChangeArrowheads="1"/>
          </p:cNvSpPr>
          <p:nvPr/>
        </p:nvSpPr>
        <p:spPr bwMode="auto">
          <a:xfrm>
            <a:off x="3563938" y="3572148"/>
            <a:ext cx="1979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Lösungen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>
                <a:solidFill>
                  <a:schemeClr val="hlink"/>
                </a:solidFill>
              </a:rPr>
              <a:t>u</a:t>
            </a:r>
            <a:r>
              <a:rPr lang="en-US" sz="2400"/>
              <a:t> ist Wurzel)</a:t>
            </a:r>
          </a:p>
        </p:txBody>
      </p:sp>
      <p:sp>
        <p:nvSpPr>
          <p:cNvPr id="421937" name="Text Box 49"/>
          <p:cNvSpPr txBox="1">
            <a:spLocks noChangeArrowheads="1"/>
          </p:cNvSpPr>
          <p:nvPr/>
        </p:nvSpPr>
        <p:spPr bwMode="auto">
          <a:xfrm>
            <a:off x="3492500" y="2060848"/>
            <a:ext cx="227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Schwarztiefe+1</a:t>
            </a:r>
          </a:p>
        </p:txBody>
      </p:sp>
      <p:sp>
        <p:nvSpPr>
          <p:cNvPr id="47" name="Rechteck 4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8157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1B-DA3D-8441-BE6F-3C17F6991095}" type="slidenum">
              <a:rPr lang="de-DE"/>
              <a:pPr/>
              <a:t>101</a:t>
            </a:fld>
            <a:endParaRPr lang="de-DE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19844" name="Oval 4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45" name="Line 5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6" name="Line 6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7" name="Oval 7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48" name="Line 8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9" name="Line 9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0" name="Oval 10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51" name="Line 11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2" name="Line 12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3" name="Oval 13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54" name="Oval 14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55" name="Line 15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6" name="Line 16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7" name="Oval 17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58" name="Line 18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9" name="Line 19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0" name="Oval 20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61" name="Line 21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2" name="Line 22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3" name="Oval 23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64" name="Oval 24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65" name="Line 25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6" name="Line 26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7" name="Oval 27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68" name="Line 28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9" name="Line 29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0" name="Oval 30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71" name="Line 31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2" name="Line 32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3" name="Oval 33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74" name="Oval 34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75" name="Line 35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6" name="Line 36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7" name="Oval 37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78" name="Oval 38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79" name="Line 39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0" name="Line 40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1" name="Oval 41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82" name="Line 42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3" name="Line 43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4" name="Text Box 44"/>
          <p:cNvSpPr txBox="1">
            <a:spLocks noChangeArrowheads="1"/>
          </p:cNvSpPr>
          <p:nvPr/>
        </p:nvSpPr>
        <p:spPr bwMode="auto">
          <a:xfrm>
            <a:off x="3492500" y="3572594"/>
            <a:ext cx="2405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     Lösungen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>
                <a:solidFill>
                  <a:schemeClr val="hlink"/>
                </a:solidFill>
              </a:rPr>
              <a:t>u</a:t>
            </a:r>
            <a:r>
              <a:rPr lang="en-US" sz="2400"/>
              <a:t> keine Wurzel)</a:t>
            </a:r>
          </a:p>
        </p:txBody>
      </p:sp>
      <p:sp>
        <p:nvSpPr>
          <p:cNvPr id="419885" name="Line 45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6" name="Line 46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7" name="Line 47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8" name="Line 48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9" name="Text Box 49"/>
          <p:cNvSpPr txBox="1">
            <a:spLocks noChangeArrowheads="1"/>
          </p:cNvSpPr>
          <p:nvPr/>
        </p:nvSpPr>
        <p:spPr bwMode="auto">
          <a:xfrm>
            <a:off x="3635375" y="1988269"/>
            <a:ext cx="2014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bewahrt 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Schwarztiefe!</a:t>
            </a:r>
          </a:p>
        </p:txBody>
      </p:sp>
      <p:sp>
        <p:nvSpPr>
          <p:cNvPr id="51" name="Rechteck 50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9181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C2EE-CCE8-2C45-8CBC-C680AC02737B}" type="slidenum">
              <a:rPr lang="de-DE"/>
              <a:pPr/>
              <a:t>102</a:t>
            </a:fld>
            <a:endParaRPr lang="de-DE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20868" name="Oval 4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69" name="Line 5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0" name="Line 6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1" name="Oval 7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72" name="Line 8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3" name="Line 9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4" name="Oval 10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75" name="Line 11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6" name="Line 12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7" name="Oval 13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78" name="Oval 14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79" name="Line 15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0" name="Line 16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1" name="Oval 17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82" name="Line 18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3" name="Line 19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4" name="Oval 20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85" name="Line 21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6" name="Line 22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7" name="Oval 23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88" name="Oval 24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89" name="Line 25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0" name="Line 26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1" name="Oval 27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92" name="Line 28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3" name="Line 29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4" name="Oval 30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95" name="Line 31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6" name="Line 32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7" name="Oval 33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98" name="Oval 34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99" name="Line 35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0" name="Line 36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1" name="Oval 37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902" name="Oval 38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903" name="Line 39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4" name="Line 40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5" name="Oval 41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906" name="Line 42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7" name="Line 43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8" name="Text Box 44"/>
          <p:cNvSpPr txBox="1">
            <a:spLocks noChangeArrowheads="1"/>
          </p:cNvSpPr>
          <p:nvPr/>
        </p:nvSpPr>
        <p:spPr bwMode="auto">
          <a:xfrm>
            <a:off x="3851275" y="2132732"/>
            <a:ext cx="1743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weiter mit </a:t>
            </a:r>
            <a:r>
              <a:rPr lang="en-US" sz="2400">
                <a:solidFill>
                  <a:schemeClr val="hlink"/>
                </a:solidFill>
              </a:rPr>
              <a:t>u</a:t>
            </a:r>
          </a:p>
          <a:p>
            <a:pPr algn="ctr"/>
            <a:r>
              <a:rPr lang="en-US" sz="2400"/>
              <a:t>wie mit</a:t>
            </a:r>
            <a:r>
              <a:rPr lang="en-US" sz="2400">
                <a:solidFill>
                  <a:schemeClr val="hlink"/>
                </a:solidFill>
              </a:rPr>
              <a:t> k</a:t>
            </a:r>
          </a:p>
        </p:txBody>
      </p:sp>
      <p:sp>
        <p:nvSpPr>
          <p:cNvPr id="420909" name="Line 45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0" name="Line 46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1" name="Line 47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2" name="Line 48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3" name="Text Box 49"/>
          <p:cNvSpPr txBox="1">
            <a:spLocks noChangeArrowheads="1"/>
          </p:cNvSpPr>
          <p:nvPr/>
        </p:nvSpPr>
        <p:spPr bwMode="auto">
          <a:xfrm>
            <a:off x="3492500" y="3572594"/>
            <a:ext cx="2405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     Lösungen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>
                <a:solidFill>
                  <a:schemeClr val="hlink"/>
                </a:solidFill>
              </a:rPr>
              <a:t>u</a:t>
            </a:r>
            <a:r>
              <a:rPr lang="en-US" sz="2400"/>
              <a:t> keine Wurzel)</a:t>
            </a:r>
          </a:p>
        </p:txBody>
      </p:sp>
      <p:sp>
        <p:nvSpPr>
          <p:cNvPr id="51" name="Rechteck 50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1199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783A-821C-4D46-9B13-99295E4F49A3}" type="slidenum">
              <a:rPr lang="de-DE"/>
              <a:pPr/>
              <a:t>103</a:t>
            </a:fld>
            <a:endParaRPr lang="de-DE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</a:t>
            </a:r>
            <a:r>
              <a:rPr lang="en-US" sz="2800" dirty="0" err="1" smtClean="0"/>
              <a:t>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1: Baum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dann</a:t>
            </a:r>
            <a:r>
              <a:rPr lang="en-US" sz="2800" dirty="0"/>
              <a:t> leer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5219700" y="46529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3943" name="Rectangle 7"/>
          <p:cNvSpPr>
            <a:spLocks noChangeArrowheads="1"/>
          </p:cNvSpPr>
          <p:nvPr/>
        </p:nvSpPr>
        <p:spPr bwMode="auto">
          <a:xfrm>
            <a:off x="3059113" y="50133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3944" name="Rectangle 8"/>
          <p:cNvSpPr>
            <a:spLocks noChangeArrowheads="1"/>
          </p:cNvSpPr>
          <p:nvPr/>
        </p:nvSpPr>
        <p:spPr bwMode="auto">
          <a:xfrm>
            <a:off x="3778250" y="50133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3945" name="Oval 9"/>
          <p:cNvSpPr>
            <a:spLocks noChangeArrowheads="1"/>
          </p:cNvSpPr>
          <p:nvPr/>
        </p:nvSpPr>
        <p:spPr bwMode="auto">
          <a:xfrm>
            <a:off x="3419475" y="4365625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23946" name="Line 10"/>
          <p:cNvSpPr>
            <a:spLocks noChangeShapeType="1"/>
          </p:cNvSpPr>
          <p:nvPr/>
        </p:nvSpPr>
        <p:spPr bwMode="auto">
          <a:xfrm flipH="1">
            <a:off x="3203575" y="47244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47" name="Line 11"/>
          <p:cNvSpPr>
            <a:spLocks noChangeShapeType="1"/>
          </p:cNvSpPr>
          <p:nvPr/>
        </p:nvSpPr>
        <p:spPr bwMode="auto">
          <a:xfrm>
            <a:off x="3706813" y="47244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48" name="Line 12"/>
          <p:cNvSpPr>
            <a:spLocks noChangeShapeType="1"/>
          </p:cNvSpPr>
          <p:nvPr/>
        </p:nvSpPr>
        <p:spPr bwMode="auto">
          <a:xfrm>
            <a:off x="4356100" y="4795838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9442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7983-B8B8-5941-9AC8-019355BDD93D}" type="slidenum">
              <a:rPr lang="de-DE"/>
              <a:pPr/>
              <a:t>104</a:t>
            </a:fld>
            <a:endParaRPr lang="de-DE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</a:t>
            </a:r>
            <a:r>
              <a:rPr lang="en-US" sz="2800" dirty="0" err="1" smtClean="0"/>
              <a:t>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2: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rot (</a:t>
            </a:r>
            <a:r>
              <a:rPr lang="en-US" sz="2800" dirty="0" err="1"/>
              <a:t>d.h</a:t>
            </a:r>
            <a:r>
              <a:rPr lang="en-US" sz="2800" dirty="0"/>
              <a:t>.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)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5997" name="Rectangle 13"/>
          <p:cNvSpPr>
            <a:spLocks noChangeArrowheads="1"/>
          </p:cNvSpPr>
          <p:nvPr/>
        </p:nvSpPr>
        <p:spPr bwMode="auto">
          <a:xfrm>
            <a:off x="3419475" y="50133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25998" name="Line 14"/>
          <p:cNvSpPr>
            <a:spLocks noChangeShapeType="1"/>
          </p:cNvSpPr>
          <p:nvPr/>
        </p:nvSpPr>
        <p:spPr bwMode="auto">
          <a:xfrm>
            <a:off x="3203575" y="44370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5999" name="Line 15"/>
          <p:cNvSpPr>
            <a:spLocks noChangeShapeType="1"/>
          </p:cNvSpPr>
          <p:nvPr/>
        </p:nvSpPr>
        <p:spPr bwMode="auto">
          <a:xfrm>
            <a:off x="2339975" y="4795838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0" name="Rectangle 16"/>
          <p:cNvSpPr>
            <a:spLocks noChangeArrowheads="1"/>
          </p:cNvSpPr>
          <p:nvPr/>
        </p:nvSpPr>
        <p:spPr bwMode="auto">
          <a:xfrm>
            <a:off x="1116013" y="515620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6001" name="Rectangle 17"/>
          <p:cNvSpPr>
            <a:spLocks noChangeArrowheads="1"/>
          </p:cNvSpPr>
          <p:nvPr/>
        </p:nvSpPr>
        <p:spPr bwMode="auto">
          <a:xfrm>
            <a:off x="1835150" y="51562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26002" name="Oval 18"/>
          <p:cNvSpPr>
            <a:spLocks noChangeArrowheads="1"/>
          </p:cNvSpPr>
          <p:nvPr/>
        </p:nvSpPr>
        <p:spPr bwMode="auto">
          <a:xfrm>
            <a:off x="1476375" y="4508500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26003" name="Line 19"/>
          <p:cNvSpPr>
            <a:spLocks noChangeShapeType="1"/>
          </p:cNvSpPr>
          <p:nvPr/>
        </p:nvSpPr>
        <p:spPr bwMode="auto">
          <a:xfrm flipH="1">
            <a:off x="1260475" y="486727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4" name="Line 20"/>
          <p:cNvSpPr>
            <a:spLocks noChangeShapeType="1"/>
          </p:cNvSpPr>
          <p:nvPr/>
        </p:nvSpPr>
        <p:spPr bwMode="auto">
          <a:xfrm>
            <a:off x="1763713" y="486727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5" name="Line 21"/>
          <p:cNvSpPr>
            <a:spLocks noChangeShapeType="1"/>
          </p:cNvSpPr>
          <p:nvPr/>
        </p:nvSpPr>
        <p:spPr bwMode="auto">
          <a:xfrm>
            <a:off x="1260475" y="4292600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7" name="Line 23"/>
          <p:cNvSpPr>
            <a:spLocks noChangeShapeType="1"/>
          </p:cNvSpPr>
          <p:nvPr/>
        </p:nvSpPr>
        <p:spPr bwMode="auto">
          <a:xfrm>
            <a:off x="7523163" y="44370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8" name="Line 24"/>
          <p:cNvSpPr>
            <a:spLocks noChangeShapeType="1"/>
          </p:cNvSpPr>
          <p:nvPr/>
        </p:nvSpPr>
        <p:spPr bwMode="auto">
          <a:xfrm>
            <a:off x="6659563" y="4795838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9" name="Rectangle 25"/>
          <p:cNvSpPr>
            <a:spLocks noChangeArrowheads="1"/>
          </p:cNvSpPr>
          <p:nvPr/>
        </p:nvSpPr>
        <p:spPr bwMode="auto">
          <a:xfrm>
            <a:off x="5435600" y="51562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6011" name="Oval 27"/>
          <p:cNvSpPr>
            <a:spLocks noChangeArrowheads="1"/>
          </p:cNvSpPr>
          <p:nvPr/>
        </p:nvSpPr>
        <p:spPr bwMode="auto">
          <a:xfrm>
            <a:off x="5795963" y="45085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26012" name="Line 28"/>
          <p:cNvSpPr>
            <a:spLocks noChangeShapeType="1"/>
          </p:cNvSpPr>
          <p:nvPr/>
        </p:nvSpPr>
        <p:spPr bwMode="auto">
          <a:xfrm flipH="1">
            <a:off x="5580063" y="486727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3" name="Line 29"/>
          <p:cNvSpPr>
            <a:spLocks noChangeShapeType="1"/>
          </p:cNvSpPr>
          <p:nvPr/>
        </p:nvSpPr>
        <p:spPr bwMode="auto">
          <a:xfrm>
            <a:off x="6083300" y="486727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4" name="Line 30"/>
          <p:cNvSpPr>
            <a:spLocks noChangeShapeType="1"/>
          </p:cNvSpPr>
          <p:nvPr/>
        </p:nvSpPr>
        <p:spPr bwMode="auto">
          <a:xfrm>
            <a:off x="5580063" y="4292600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5" name="Text Box 31"/>
          <p:cNvSpPr txBox="1">
            <a:spLocks noChangeArrowheads="1"/>
          </p:cNvSpPr>
          <p:nvPr/>
        </p:nvSpPr>
        <p:spPr bwMode="auto">
          <a:xfrm>
            <a:off x="4284663" y="4652963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426016" name="Oval 32"/>
          <p:cNvSpPr>
            <a:spLocks noChangeArrowheads="1"/>
          </p:cNvSpPr>
          <p:nvPr/>
        </p:nvSpPr>
        <p:spPr bwMode="auto">
          <a:xfrm>
            <a:off x="6227763" y="51562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6017" name="Oval 33"/>
          <p:cNvSpPr>
            <a:spLocks noChangeArrowheads="1"/>
          </p:cNvSpPr>
          <p:nvPr/>
        </p:nvSpPr>
        <p:spPr bwMode="auto">
          <a:xfrm>
            <a:off x="7812088" y="5011738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24" name="Rechteck 2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47046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EFD0-FA1D-1A4F-80B5-4CBC3693F606}" type="slidenum">
              <a:rPr lang="de-DE"/>
              <a:pPr/>
              <a:t>105</a:t>
            </a:fld>
            <a:endParaRPr lang="de-DE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</a:t>
            </a:r>
            <a:r>
              <a:rPr lang="en-US" sz="2800" dirty="0" err="1" smtClean="0"/>
              <a:t>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3: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rot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5148263" y="4510088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4284663" y="4868863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3" name="Rectangle 15"/>
          <p:cNvSpPr>
            <a:spLocks noChangeArrowheads="1"/>
          </p:cNvSpPr>
          <p:nvPr/>
        </p:nvSpPr>
        <p:spPr bwMode="auto">
          <a:xfrm>
            <a:off x="3060700" y="52292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7024" name="Oval 16"/>
          <p:cNvSpPr>
            <a:spLocks noChangeArrowheads="1"/>
          </p:cNvSpPr>
          <p:nvPr/>
        </p:nvSpPr>
        <p:spPr bwMode="auto">
          <a:xfrm>
            <a:off x="3421063" y="45815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7025" name="Line 17"/>
          <p:cNvSpPr>
            <a:spLocks noChangeShapeType="1"/>
          </p:cNvSpPr>
          <p:nvPr/>
        </p:nvSpPr>
        <p:spPr bwMode="auto">
          <a:xfrm flipH="1">
            <a:off x="3205163" y="49403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6" name="Line 18"/>
          <p:cNvSpPr>
            <a:spLocks noChangeShapeType="1"/>
          </p:cNvSpPr>
          <p:nvPr/>
        </p:nvSpPr>
        <p:spPr bwMode="auto">
          <a:xfrm>
            <a:off x="3708400" y="4940300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7" name="Line 19"/>
          <p:cNvSpPr>
            <a:spLocks noChangeShapeType="1"/>
          </p:cNvSpPr>
          <p:nvPr/>
        </p:nvSpPr>
        <p:spPr bwMode="auto">
          <a:xfrm>
            <a:off x="3205163" y="43656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9" name="Oval 21"/>
          <p:cNvSpPr>
            <a:spLocks noChangeArrowheads="1"/>
          </p:cNvSpPr>
          <p:nvPr/>
        </p:nvSpPr>
        <p:spPr bwMode="auto">
          <a:xfrm>
            <a:off x="3852863" y="52292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27030" name="Oval 22"/>
          <p:cNvSpPr>
            <a:spLocks noChangeArrowheads="1"/>
          </p:cNvSpPr>
          <p:nvPr/>
        </p:nvSpPr>
        <p:spPr bwMode="auto">
          <a:xfrm>
            <a:off x="5437188" y="5084763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14" name="Rechteck 1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7938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C6C-AEF9-914F-A51A-E3D171690548}" type="slidenum">
              <a:rPr lang="de-DE"/>
              <a:pPr/>
              <a:t>106</a:t>
            </a:fld>
            <a:endParaRPr lang="de-DE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</a:t>
            </a:r>
            <a:r>
              <a:rPr lang="en-US" sz="2800" dirty="0" err="1" smtClean="0"/>
              <a:t>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4: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endParaRPr lang="en-US" sz="2800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8036" name="Line 4"/>
          <p:cNvSpPr>
            <a:spLocks noChangeShapeType="1"/>
          </p:cNvSpPr>
          <p:nvPr/>
        </p:nvSpPr>
        <p:spPr bwMode="auto">
          <a:xfrm>
            <a:off x="3346450" y="4797425"/>
            <a:ext cx="4318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37" name="Line 5"/>
          <p:cNvSpPr>
            <a:spLocks noChangeShapeType="1"/>
          </p:cNvSpPr>
          <p:nvPr/>
        </p:nvSpPr>
        <p:spPr bwMode="auto">
          <a:xfrm>
            <a:off x="2482850" y="5156200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1258888" y="55165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>
            <a:off x="1619250" y="48688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8040" name="Line 8"/>
          <p:cNvSpPr>
            <a:spLocks noChangeShapeType="1"/>
          </p:cNvSpPr>
          <p:nvPr/>
        </p:nvSpPr>
        <p:spPr bwMode="auto">
          <a:xfrm flipH="1">
            <a:off x="1403350" y="5227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1" name="Line 9"/>
          <p:cNvSpPr>
            <a:spLocks noChangeShapeType="1"/>
          </p:cNvSpPr>
          <p:nvPr/>
        </p:nvSpPr>
        <p:spPr bwMode="auto">
          <a:xfrm>
            <a:off x="1906588" y="52276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2" name="Line 10"/>
          <p:cNvSpPr>
            <a:spLocks noChangeShapeType="1"/>
          </p:cNvSpPr>
          <p:nvPr/>
        </p:nvSpPr>
        <p:spPr bwMode="auto">
          <a:xfrm>
            <a:off x="1403350" y="46529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3" name="Oval 11"/>
          <p:cNvSpPr>
            <a:spLocks noChangeArrowheads="1"/>
          </p:cNvSpPr>
          <p:nvPr/>
        </p:nvSpPr>
        <p:spPr bwMode="auto">
          <a:xfrm>
            <a:off x="2051050" y="55165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8044" name="Oval 12"/>
          <p:cNvSpPr>
            <a:spLocks noChangeArrowheads="1"/>
          </p:cNvSpPr>
          <p:nvPr/>
        </p:nvSpPr>
        <p:spPr bwMode="auto">
          <a:xfrm>
            <a:off x="3635375" y="5372100"/>
            <a:ext cx="360363" cy="3587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4284663" y="4581525"/>
            <a:ext cx="4100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Tiefenregel verletzt!</a:t>
            </a:r>
          </a:p>
          <a:p>
            <a:r>
              <a:rPr lang="en-US" sz="2400">
                <a:solidFill>
                  <a:schemeClr val="hlink"/>
                </a:solidFill>
              </a:rPr>
              <a:t>r</a:t>
            </a:r>
            <a:r>
              <a:rPr lang="en-US" sz="2400"/>
              <a:t> heißt dann </a:t>
            </a:r>
            <a:r>
              <a:rPr lang="en-US" sz="2400">
                <a:solidFill>
                  <a:schemeClr val="accent2"/>
                </a:solidFill>
              </a:rPr>
              <a:t>doppelt schwarz</a:t>
            </a:r>
          </a:p>
        </p:txBody>
      </p:sp>
      <p:sp>
        <p:nvSpPr>
          <p:cNvPr id="428046" name="Oval 14"/>
          <p:cNvSpPr>
            <a:spLocks noChangeArrowheads="1"/>
          </p:cNvSpPr>
          <p:nvPr/>
        </p:nvSpPr>
        <p:spPr bwMode="auto">
          <a:xfrm>
            <a:off x="1116013" y="43656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28047" name="Oval 15"/>
          <p:cNvSpPr>
            <a:spLocks noChangeArrowheads="1"/>
          </p:cNvSpPr>
          <p:nvPr/>
        </p:nvSpPr>
        <p:spPr bwMode="auto">
          <a:xfrm>
            <a:off x="3059113" y="45085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17" name="Rechteck 1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4610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AD71-18A6-6447-A752-938A2D9EBB0F}" type="slidenum">
              <a:rPr lang="de-DE"/>
              <a:pPr/>
              <a:t>107</a:t>
            </a:fld>
            <a:endParaRPr lang="de-DE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Führe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Falls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, </a:t>
            </a:r>
            <a:r>
              <a:rPr lang="en-US" sz="2800" dirty="0" err="1"/>
              <a:t>dann</a:t>
            </a:r>
            <a:r>
              <a:rPr lang="en-US" sz="2800" dirty="0"/>
              <a:t> 3 </a:t>
            </a:r>
            <a:r>
              <a:rPr lang="en-US" sz="2800" dirty="0" err="1"/>
              <a:t>weitere</a:t>
            </a:r>
            <a:r>
              <a:rPr lang="en-US" sz="2800" dirty="0"/>
              <a:t> </a:t>
            </a:r>
            <a:r>
              <a:rPr lang="en-US" sz="2800" dirty="0" err="1"/>
              <a:t>Fälle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1: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und hat rotes Kind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2: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</a:t>
            </a:r>
            <a:r>
              <a:rPr lang="en-US" sz="2400" dirty="0">
                <a:solidFill>
                  <a:schemeClr val="hlink"/>
                </a:solidFill>
              </a:rPr>
              <a:t> 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und </a:t>
            </a:r>
            <a:r>
              <a:rPr lang="en-US" sz="2400" dirty="0" err="1"/>
              <a:t>beide</a:t>
            </a:r>
            <a:r>
              <a:rPr lang="en-US" sz="2400" dirty="0"/>
              <a:t> Kinder von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(</a:t>
            </a:r>
            <a:r>
              <a:rPr lang="en-US" sz="2400" dirty="0" err="1"/>
              <a:t>evtl</a:t>
            </a:r>
            <a:r>
              <a:rPr lang="en-US" sz="2400" dirty="0"/>
              <a:t>. </a:t>
            </a:r>
            <a:r>
              <a:rPr lang="en-US" sz="2400" dirty="0" err="1"/>
              <a:t>weiter</a:t>
            </a:r>
            <a:r>
              <a:rPr lang="en-US" sz="2400" dirty="0"/>
              <a:t>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keine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Restrukt</a:t>
            </a:r>
            <a:r>
              <a:rPr lang="en-US" sz="2400" dirty="0"/>
              <a:t>.)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3: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rot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8608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15A-A2F7-774B-ADE4-37F1E92C6CB0}" type="slidenum">
              <a:rPr lang="de-DE"/>
              <a:pPr/>
              <a:t>108</a:t>
            </a:fld>
            <a:endParaRPr lang="de-DE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Fall 1: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, hat rotes Kind </a:t>
            </a:r>
            <a:r>
              <a:rPr lang="en-US" sz="2800" dirty="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 dirty="0" err="1"/>
              <a:t>O.B.d.A</a:t>
            </a:r>
            <a:r>
              <a:rPr lang="en-US" sz="2800" dirty="0"/>
              <a:t>. </a:t>
            </a:r>
            <a:r>
              <a:rPr lang="en-US" sz="2800" dirty="0" err="1"/>
              <a:t>sei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rechtes</a:t>
            </a:r>
            <a:r>
              <a:rPr lang="en-US" sz="2800" dirty="0"/>
              <a:t> Kind von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 (links: analog)</a:t>
            </a:r>
          </a:p>
          <a:p>
            <a:pPr>
              <a:buFontTx/>
              <a:buNone/>
            </a:pPr>
            <a:r>
              <a:rPr lang="en-US" sz="2800" dirty="0" err="1" smtClean="0"/>
              <a:t>Alternativen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smtClean="0"/>
              <a:t> Fall 1: </a:t>
            </a:r>
            <a:r>
              <a:rPr lang="en-US" sz="2800"/>
              <a:t>(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: </a:t>
            </a:r>
            <a:r>
              <a:rPr lang="en-US" sz="2800" dirty="0" err="1"/>
              <a:t>beliebig</a:t>
            </a:r>
            <a:r>
              <a:rPr lang="en-US" sz="2800" dirty="0"/>
              <a:t> </a:t>
            </a:r>
            <a:r>
              <a:rPr lang="en-US" sz="2800" dirty="0" err="1"/>
              <a:t>gefärbt</a:t>
            </a:r>
            <a:r>
              <a:rPr lang="en-US" sz="2800" dirty="0"/>
              <a:t>)</a:t>
            </a:r>
          </a:p>
        </p:txBody>
      </p:sp>
      <p:sp>
        <p:nvSpPr>
          <p:cNvPr id="430085" name="Oval 5"/>
          <p:cNvSpPr>
            <a:spLocks noChangeArrowheads="1"/>
          </p:cNvSpPr>
          <p:nvPr/>
        </p:nvSpPr>
        <p:spPr bwMode="auto">
          <a:xfrm>
            <a:off x="2627313" y="35734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6600"/>
                </a:solidFill>
              </a:rPr>
              <a:t>x</a:t>
            </a:r>
          </a:p>
        </p:txBody>
      </p:sp>
      <p:sp>
        <p:nvSpPr>
          <p:cNvPr id="430086" name="Line 6"/>
          <p:cNvSpPr>
            <a:spLocks noChangeShapeType="1"/>
          </p:cNvSpPr>
          <p:nvPr/>
        </p:nvSpPr>
        <p:spPr bwMode="auto">
          <a:xfrm flipH="1">
            <a:off x="2411413" y="39338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87" name="Line 7"/>
          <p:cNvSpPr>
            <a:spLocks noChangeShapeType="1"/>
          </p:cNvSpPr>
          <p:nvPr/>
        </p:nvSpPr>
        <p:spPr bwMode="auto">
          <a:xfrm>
            <a:off x="2987675" y="39338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88" name="Oval 8"/>
          <p:cNvSpPr>
            <a:spLocks noChangeArrowheads="1"/>
          </p:cNvSpPr>
          <p:nvPr/>
        </p:nvSpPr>
        <p:spPr bwMode="auto">
          <a:xfrm>
            <a:off x="2051050" y="41497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0089" name="Line 9"/>
          <p:cNvSpPr>
            <a:spLocks noChangeShapeType="1"/>
          </p:cNvSpPr>
          <p:nvPr/>
        </p:nvSpPr>
        <p:spPr bwMode="auto">
          <a:xfrm flipH="1">
            <a:off x="1835150" y="4510088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0" name="Line 10"/>
          <p:cNvSpPr>
            <a:spLocks noChangeShapeType="1"/>
          </p:cNvSpPr>
          <p:nvPr/>
        </p:nvSpPr>
        <p:spPr bwMode="auto">
          <a:xfrm>
            <a:off x="2411413" y="45100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1" name="Oval 11"/>
          <p:cNvSpPr>
            <a:spLocks noChangeArrowheads="1"/>
          </p:cNvSpPr>
          <p:nvPr/>
        </p:nvSpPr>
        <p:spPr bwMode="auto">
          <a:xfrm>
            <a:off x="1474788" y="47259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0092" name="Line 12"/>
          <p:cNvSpPr>
            <a:spLocks noChangeShapeType="1"/>
          </p:cNvSpPr>
          <p:nvPr/>
        </p:nvSpPr>
        <p:spPr bwMode="auto">
          <a:xfrm flipH="1">
            <a:off x="1258888" y="5084763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3" name="Line 13"/>
          <p:cNvSpPr>
            <a:spLocks noChangeShapeType="1"/>
          </p:cNvSpPr>
          <p:nvPr/>
        </p:nvSpPr>
        <p:spPr bwMode="auto">
          <a:xfrm>
            <a:off x="1835150" y="508476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4" name="Oval 14"/>
          <p:cNvSpPr>
            <a:spLocks noChangeArrowheads="1"/>
          </p:cNvSpPr>
          <p:nvPr/>
        </p:nvSpPr>
        <p:spPr bwMode="auto">
          <a:xfrm>
            <a:off x="313055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0095" name="Oval 15"/>
          <p:cNvSpPr>
            <a:spLocks noChangeArrowheads="1"/>
          </p:cNvSpPr>
          <p:nvPr/>
        </p:nvSpPr>
        <p:spPr bwMode="auto">
          <a:xfrm>
            <a:off x="6156325" y="36449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6600"/>
                </a:solidFill>
              </a:rPr>
              <a:t>x</a:t>
            </a:r>
          </a:p>
        </p:txBody>
      </p:sp>
      <p:sp>
        <p:nvSpPr>
          <p:cNvPr id="430096" name="Line 16"/>
          <p:cNvSpPr>
            <a:spLocks noChangeShapeType="1"/>
          </p:cNvSpPr>
          <p:nvPr/>
        </p:nvSpPr>
        <p:spPr bwMode="auto">
          <a:xfrm flipH="1">
            <a:off x="5940425" y="40052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7" name="Line 17"/>
          <p:cNvSpPr>
            <a:spLocks noChangeShapeType="1"/>
          </p:cNvSpPr>
          <p:nvPr/>
        </p:nvSpPr>
        <p:spPr bwMode="auto">
          <a:xfrm>
            <a:off x="6516688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8" name="Oval 18"/>
          <p:cNvSpPr>
            <a:spLocks noChangeArrowheads="1"/>
          </p:cNvSpPr>
          <p:nvPr/>
        </p:nvSpPr>
        <p:spPr bwMode="auto">
          <a:xfrm>
            <a:off x="5580063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0099" name="Line 19"/>
          <p:cNvSpPr>
            <a:spLocks noChangeShapeType="1"/>
          </p:cNvSpPr>
          <p:nvPr/>
        </p:nvSpPr>
        <p:spPr bwMode="auto">
          <a:xfrm flipH="1">
            <a:off x="5364163" y="45815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0" name="Line 20"/>
          <p:cNvSpPr>
            <a:spLocks noChangeShapeType="1"/>
          </p:cNvSpPr>
          <p:nvPr/>
        </p:nvSpPr>
        <p:spPr bwMode="auto">
          <a:xfrm>
            <a:off x="5940425" y="45815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1" name="Oval 21"/>
          <p:cNvSpPr>
            <a:spLocks noChangeArrowheads="1"/>
          </p:cNvSpPr>
          <p:nvPr/>
        </p:nvSpPr>
        <p:spPr bwMode="auto">
          <a:xfrm>
            <a:off x="6083300" y="487045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0102" name="Line 22"/>
          <p:cNvSpPr>
            <a:spLocks noChangeShapeType="1"/>
          </p:cNvSpPr>
          <p:nvPr/>
        </p:nvSpPr>
        <p:spPr bwMode="auto">
          <a:xfrm flipH="1">
            <a:off x="5867400" y="522922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3" name="Line 23"/>
          <p:cNvSpPr>
            <a:spLocks noChangeShapeType="1"/>
          </p:cNvSpPr>
          <p:nvPr/>
        </p:nvSpPr>
        <p:spPr bwMode="auto">
          <a:xfrm>
            <a:off x="6443663" y="5229225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4" name="Oval 24"/>
          <p:cNvSpPr>
            <a:spLocks noChangeArrowheads="1"/>
          </p:cNvSpPr>
          <p:nvPr/>
        </p:nvSpPr>
        <p:spPr bwMode="auto">
          <a:xfrm>
            <a:off x="6659563" y="4292600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0118" name="Text Box 38"/>
          <p:cNvSpPr txBox="1">
            <a:spLocks noChangeArrowheads="1"/>
          </p:cNvSpPr>
          <p:nvPr/>
        </p:nvSpPr>
        <p:spPr bwMode="auto">
          <a:xfrm>
            <a:off x="4119563" y="3879850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26" name="Rechteck 2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8801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DA94-9767-864A-B228-30CF18F68D95}" type="slidenum">
              <a:rPr lang="de-DE"/>
              <a:pPr/>
              <a:t>109</a:t>
            </a:fld>
            <a:endParaRPr lang="de-DE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1: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schwarz, hat rotes Kind </a:t>
            </a:r>
            <a:r>
              <a:rPr lang="en-US" sz="280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1108" name="Oval 4"/>
          <p:cNvSpPr>
            <a:spLocks noChangeArrowheads="1"/>
          </p:cNvSpPr>
          <p:nvPr/>
        </p:nvSpPr>
        <p:spPr bwMode="auto">
          <a:xfrm>
            <a:off x="2339975" y="31416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6600"/>
                </a:solidFill>
              </a:rPr>
              <a:t>x</a:t>
            </a:r>
          </a:p>
        </p:txBody>
      </p:sp>
      <p:sp>
        <p:nvSpPr>
          <p:cNvPr id="431109" name="Line 5"/>
          <p:cNvSpPr>
            <a:spLocks noChangeShapeType="1"/>
          </p:cNvSpPr>
          <p:nvPr/>
        </p:nvSpPr>
        <p:spPr bwMode="auto">
          <a:xfrm flipH="1">
            <a:off x="2124075" y="35020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0" name="Line 6"/>
          <p:cNvSpPr>
            <a:spLocks noChangeShapeType="1"/>
          </p:cNvSpPr>
          <p:nvPr/>
        </p:nvSpPr>
        <p:spPr bwMode="auto">
          <a:xfrm>
            <a:off x="2700338" y="35020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1763713" y="37179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1112" name="Line 8"/>
          <p:cNvSpPr>
            <a:spLocks noChangeShapeType="1"/>
          </p:cNvSpPr>
          <p:nvPr/>
        </p:nvSpPr>
        <p:spPr bwMode="auto">
          <a:xfrm flipH="1">
            <a:off x="1547813" y="4078288"/>
            <a:ext cx="287337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>
            <a:off x="2124075" y="40782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4" name="Oval 10"/>
          <p:cNvSpPr>
            <a:spLocks noChangeArrowheads="1"/>
          </p:cNvSpPr>
          <p:nvPr/>
        </p:nvSpPr>
        <p:spPr bwMode="auto">
          <a:xfrm>
            <a:off x="1187450" y="42941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 flipH="1">
            <a:off x="971550" y="4652963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6" name="Line 12"/>
          <p:cNvSpPr>
            <a:spLocks noChangeShapeType="1"/>
          </p:cNvSpPr>
          <p:nvPr/>
        </p:nvSpPr>
        <p:spPr bwMode="auto">
          <a:xfrm>
            <a:off x="1547813" y="465296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7" name="Oval 13"/>
          <p:cNvSpPr>
            <a:spLocks noChangeArrowheads="1"/>
          </p:cNvSpPr>
          <p:nvPr/>
        </p:nvSpPr>
        <p:spPr bwMode="auto">
          <a:xfrm>
            <a:off x="2843213" y="37893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1129" name="AutoShape 25"/>
          <p:cNvSpPr>
            <a:spLocks noChangeArrowheads="1"/>
          </p:cNvSpPr>
          <p:nvPr/>
        </p:nvSpPr>
        <p:spPr bwMode="auto">
          <a:xfrm>
            <a:off x="684213" y="4941888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1130" name="AutoShape 26"/>
          <p:cNvSpPr>
            <a:spLocks noChangeArrowheads="1"/>
          </p:cNvSpPr>
          <p:nvPr/>
        </p:nvSpPr>
        <p:spPr bwMode="auto">
          <a:xfrm>
            <a:off x="1547813" y="4941888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1131" name="AutoShape 27"/>
          <p:cNvSpPr>
            <a:spLocks noChangeArrowheads="1"/>
          </p:cNvSpPr>
          <p:nvPr/>
        </p:nvSpPr>
        <p:spPr bwMode="auto">
          <a:xfrm>
            <a:off x="2124075" y="43656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1132" name="Line 28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3" name="Oval 29"/>
          <p:cNvSpPr>
            <a:spLocks noChangeArrowheads="1"/>
          </p:cNvSpPr>
          <p:nvPr/>
        </p:nvSpPr>
        <p:spPr bwMode="auto">
          <a:xfrm>
            <a:off x="6300788" y="34290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6600"/>
                </a:solidFill>
              </a:rPr>
              <a:t>y</a:t>
            </a:r>
          </a:p>
        </p:txBody>
      </p:sp>
      <p:sp>
        <p:nvSpPr>
          <p:cNvPr id="431134" name="Line 30"/>
          <p:cNvSpPr>
            <a:spLocks noChangeShapeType="1"/>
          </p:cNvSpPr>
          <p:nvPr/>
        </p:nvSpPr>
        <p:spPr bwMode="auto">
          <a:xfrm flipH="1">
            <a:off x="5653088" y="3716338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5" name="Line 31"/>
          <p:cNvSpPr>
            <a:spLocks noChangeShapeType="1"/>
          </p:cNvSpPr>
          <p:nvPr/>
        </p:nvSpPr>
        <p:spPr bwMode="auto">
          <a:xfrm>
            <a:off x="6661150" y="37893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6" name="Oval 32"/>
          <p:cNvSpPr>
            <a:spLocks noChangeArrowheads="1"/>
          </p:cNvSpPr>
          <p:nvPr/>
        </p:nvSpPr>
        <p:spPr bwMode="auto">
          <a:xfrm>
            <a:off x="6877050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1137" name="Line 33"/>
          <p:cNvSpPr>
            <a:spLocks noChangeShapeType="1"/>
          </p:cNvSpPr>
          <p:nvPr/>
        </p:nvSpPr>
        <p:spPr bwMode="auto">
          <a:xfrm flipH="1">
            <a:off x="6661150" y="43656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8" name="Line 34"/>
          <p:cNvSpPr>
            <a:spLocks noChangeShapeType="1"/>
          </p:cNvSpPr>
          <p:nvPr/>
        </p:nvSpPr>
        <p:spPr bwMode="auto">
          <a:xfrm>
            <a:off x="7237413" y="43656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9" name="Oval 35"/>
          <p:cNvSpPr>
            <a:spLocks noChangeArrowheads="1"/>
          </p:cNvSpPr>
          <p:nvPr/>
        </p:nvSpPr>
        <p:spPr bwMode="auto">
          <a:xfrm>
            <a:off x="7453313" y="45815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1140" name="Line 36"/>
          <p:cNvSpPr>
            <a:spLocks noChangeShapeType="1"/>
          </p:cNvSpPr>
          <p:nvPr/>
        </p:nvSpPr>
        <p:spPr bwMode="auto">
          <a:xfrm flipH="1">
            <a:off x="7237413" y="49403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1" name="Line 37"/>
          <p:cNvSpPr>
            <a:spLocks noChangeShapeType="1"/>
          </p:cNvSpPr>
          <p:nvPr/>
        </p:nvSpPr>
        <p:spPr bwMode="auto">
          <a:xfrm>
            <a:off x="7813675" y="49403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2" name="Oval 38"/>
          <p:cNvSpPr>
            <a:spLocks noChangeArrowheads="1"/>
          </p:cNvSpPr>
          <p:nvPr/>
        </p:nvSpPr>
        <p:spPr bwMode="auto">
          <a:xfrm>
            <a:off x="5292725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</a:p>
        </p:txBody>
      </p:sp>
      <p:sp>
        <p:nvSpPr>
          <p:cNvPr id="431143" name="Line 39"/>
          <p:cNvSpPr>
            <a:spLocks noChangeShapeType="1"/>
          </p:cNvSpPr>
          <p:nvPr/>
        </p:nvSpPr>
        <p:spPr bwMode="auto">
          <a:xfrm flipH="1">
            <a:off x="6661150" y="3213100"/>
            <a:ext cx="287338" cy="288925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4" name="Line 40"/>
          <p:cNvSpPr>
            <a:spLocks noChangeShapeType="1"/>
          </p:cNvSpPr>
          <p:nvPr/>
        </p:nvSpPr>
        <p:spPr bwMode="auto">
          <a:xfrm flipH="1">
            <a:off x="5076825" y="440848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5" name="Line 41"/>
          <p:cNvSpPr>
            <a:spLocks noChangeShapeType="1"/>
          </p:cNvSpPr>
          <p:nvPr/>
        </p:nvSpPr>
        <p:spPr bwMode="auto">
          <a:xfrm>
            <a:off x="5653088" y="440848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6" name="AutoShape 42"/>
          <p:cNvSpPr>
            <a:spLocks noChangeArrowheads="1"/>
          </p:cNvSpPr>
          <p:nvPr/>
        </p:nvSpPr>
        <p:spPr bwMode="auto">
          <a:xfrm>
            <a:off x="47894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1147" name="AutoShape 43"/>
          <p:cNvSpPr>
            <a:spLocks noChangeArrowheads="1"/>
          </p:cNvSpPr>
          <p:nvPr/>
        </p:nvSpPr>
        <p:spPr bwMode="auto">
          <a:xfrm>
            <a:off x="56530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1148" name="AutoShape 44"/>
          <p:cNvSpPr>
            <a:spLocks noChangeArrowheads="1"/>
          </p:cNvSpPr>
          <p:nvPr/>
        </p:nvSpPr>
        <p:spPr bwMode="auto">
          <a:xfrm>
            <a:off x="6373813" y="46529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1149" name="Line 45"/>
          <p:cNvSpPr>
            <a:spLocks noChangeShapeType="1"/>
          </p:cNvSpPr>
          <p:nvPr/>
        </p:nvSpPr>
        <p:spPr bwMode="auto">
          <a:xfrm flipH="1">
            <a:off x="2700338" y="2924175"/>
            <a:ext cx="287337" cy="288925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8095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selbstanordnende Listen, MF-Regel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15325" cy="4173538"/>
          </a:xfrm>
        </p:spPr>
        <p:txBody>
          <a:bodyPr/>
          <a:lstStyle/>
          <a:p>
            <a:r>
              <a:rPr lang="de-DE" dirty="0" smtClean="0"/>
              <a:t>Beispiel (für </a:t>
            </a:r>
            <a:r>
              <a:rPr lang="de-DE" dirty="0" err="1" smtClean="0"/>
              <a:t>Worst</a:t>
            </a:r>
            <a:r>
              <a:rPr lang="de-DE" dirty="0" smtClean="0"/>
              <a:t> Case)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sz="1400" dirty="0"/>
          </a:p>
          <a:p>
            <a:r>
              <a:rPr lang="de-DE" dirty="0" smtClean="0"/>
              <a:t>Durchschnittliche Kosten: 7x7/7 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45276"/>
              </p:ext>
            </p:extLst>
          </p:nvPr>
        </p:nvGraphicFramePr>
        <p:xfrm>
          <a:off x="755576" y="1891640"/>
          <a:ext cx="7848871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/>
                <a:gridCol w="2520280"/>
                <a:gridCol w="39604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Zugriff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(resultierende) Liste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Aufwand in zugegriffenen Elementen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r>
                        <a:rPr lang="de-DE" baseline="0" dirty="0" smtClean="0"/>
                        <a:t>-6-5-4-3-2-1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2-1-7</a:t>
                      </a:r>
                      <a:r>
                        <a:rPr lang="de-DE" baseline="0" dirty="0" smtClean="0"/>
                        <a:t>-6-5-4-3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3-2-1-7</a:t>
                      </a:r>
                      <a:r>
                        <a:rPr lang="de-DE" baseline="0" dirty="0" smtClean="0"/>
                        <a:t>-6-5-4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4-3-2-1-7</a:t>
                      </a:r>
                      <a:r>
                        <a:rPr lang="de-DE" baseline="0" dirty="0" smtClean="0"/>
                        <a:t>-6-5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5-4-3-2-1-7</a:t>
                      </a:r>
                      <a:r>
                        <a:rPr lang="de-DE" baseline="0" dirty="0" smtClean="0"/>
                        <a:t>-6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6-5-4-3-2-1-7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7-6-5-4-3-2-1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52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B73-1E7A-944F-BE52-BF65FD07001A}" type="slidenum">
              <a:rPr lang="de-DE"/>
              <a:pPr/>
              <a:t>110</a:t>
            </a:fld>
            <a:endParaRPr lang="de-DE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1: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schwarz, hat rotes Kind </a:t>
            </a:r>
            <a:r>
              <a:rPr lang="en-US" sz="280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2145" name="Line 17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6" name="Oval 18"/>
          <p:cNvSpPr>
            <a:spLocks noChangeArrowheads="1"/>
          </p:cNvSpPr>
          <p:nvPr/>
        </p:nvSpPr>
        <p:spPr bwMode="auto">
          <a:xfrm>
            <a:off x="6300788" y="34290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</a:p>
        </p:txBody>
      </p:sp>
      <p:sp>
        <p:nvSpPr>
          <p:cNvPr id="432147" name="Line 19"/>
          <p:cNvSpPr>
            <a:spLocks noChangeShapeType="1"/>
          </p:cNvSpPr>
          <p:nvPr/>
        </p:nvSpPr>
        <p:spPr bwMode="auto">
          <a:xfrm flipH="1">
            <a:off x="5653088" y="3716338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8" name="Line 20"/>
          <p:cNvSpPr>
            <a:spLocks noChangeShapeType="1"/>
          </p:cNvSpPr>
          <p:nvPr/>
        </p:nvSpPr>
        <p:spPr bwMode="auto">
          <a:xfrm>
            <a:off x="6661150" y="37893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9" name="Oval 21"/>
          <p:cNvSpPr>
            <a:spLocks noChangeArrowheads="1"/>
          </p:cNvSpPr>
          <p:nvPr/>
        </p:nvSpPr>
        <p:spPr bwMode="auto">
          <a:xfrm>
            <a:off x="6877050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2150" name="Line 22"/>
          <p:cNvSpPr>
            <a:spLocks noChangeShapeType="1"/>
          </p:cNvSpPr>
          <p:nvPr/>
        </p:nvSpPr>
        <p:spPr bwMode="auto">
          <a:xfrm flipH="1">
            <a:off x="6661150" y="43656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1" name="Line 23"/>
          <p:cNvSpPr>
            <a:spLocks noChangeShapeType="1"/>
          </p:cNvSpPr>
          <p:nvPr/>
        </p:nvSpPr>
        <p:spPr bwMode="auto">
          <a:xfrm>
            <a:off x="7237413" y="43656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2" name="Oval 24"/>
          <p:cNvSpPr>
            <a:spLocks noChangeArrowheads="1"/>
          </p:cNvSpPr>
          <p:nvPr/>
        </p:nvSpPr>
        <p:spPr bwMode="auto">
          <a:xfrm>
            <a:off x="7453313" y="45815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2153" name="Line 25"/>
          <p:cNvSpPr>
            <a:spLocks noChangeShapeType="1"/>
          </p:cNvSpPr>
          <p:nvPr/>
        </p:nvSpPr>
        <p:spPr bwMode="auto">
          <a:xfrm flipH="1">
            <a:off x="7237413" y="49403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4" name="Line 26"/>
          <p:cNvSpPr>
            <a:spLocks noChangeShapeType="1"/>
          </p:cNvSpPr>
          <p:nvPr/>
        </p:nvSpPr>
        <p:spPr bwMode="auto">
          <a:xfrm>
            <a:off x="7813675" y="49403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5" name="Oval 27"/>
          <p:cNvSpPr>
            <a:spLocks noChangeArrowheads="1"/>
          </p:cNvSpPr>
          <p:nvPr/>
        </p:nvSpPr>
        <p:spPr bwMode="auto">
          <a:xfrm>
            <a:off x="5292725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2156" name="Line 28"/>
          <p:cNvSpPr>
            <a:spLocks noChangeShapeType="1"/>
          </p:cNvSpPr>
          <p:nvPr/>
        </p:nvSpPr>
        <p:spPr bwMode="auto">
          <a:xfrm flipH="1">
            <a:off x="6661150" y="32131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7" name="Line 29"/>
          <p:cNvSpPr>
            <a:spLocks noChangeShapeType="1"/>
          </p:cNvSpPr>
          <p:nvPr/>
        </p:nvSpPr>
        <p:spPr bwMode="auto">
          <a:xfrm flipH="1">
            <a:off x="5076825" y="440848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8" name="Line 30"/>
          <p:cNvSpPr>
            <a:spLocks noChangeShapeType="1"/>
          </p:cNvSpPr>
          <p:nvPr/>
        </p:nvSpPr>
        <p:spPr bwMode="auto">
          <a:xfrm>
            <a:off x="5653088" y="440848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9" name="AutoShape 31"/>
          <p:cNvSpPr>
            <a:spLocks noChangeArrowheads="1"/>
          </p:cNvSpPr>
          <p:nvPr/>
        </p:nvSpPr>
        <p:spPr bwMode="auto">
          <a:xfrm>
            <a:off x="47894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2160" name="AutoShape 32"/>
          <p:cNvSpPr>
            <a:spLocks noChangeArrowheads="1"/>
          </p:cNvSpPr>
          <p:nvPr/>
        </p:nvSpPr>
        <p:spPr bwMode="auto">
          <a:xfrm>
            <a:off x="56530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2161" name="AutoShape 33"/>
          <p:cNvSpPr>
            <a:spLocks noChangeArrowheads="1"/>
          </p:cNvSpPr>
          <p:nvPr/>
        </p:nvSpPr>
        <p:spPr bwMode="auto">
          <a:xfrm>
            <a:off x="6373813" y="46529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2164" name="Oval 36"/>
          <p:cNvSpPr>
            <a:spLocks noChangeArrowheads="1"/>
          </p:cNvSpPr>
          <p:nvPr/>
        </p:nvSpPr>
        <p:spPr bwMode="auto">
          <a:xfrm>
            <a:off x="2195513" y="32131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2165" name="Line 37"/>
          <p:cNvSpPr>
            <a:spLocks noChangeShapeType="1"/>
          </p:cNvSpPr>
          <p:nvPr/>
        </p:nvSpPr>
        <p:spPr bwMode="auto">
          <a:xfrm flipH="1">
            <a:off x="1979613" y="3573463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6" name="Line 38"/>
          <p:cNvSpPr>
            <a:spLocks noChangeShapeType="1"/>
          </p:cNvSpPr>
          <p:nvPr/>
        </p:nvSpPr>
        <p:spPr bwMode="auto">
          <a:xfrm>
            <a:off x="2555875" y="35734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7" name="Oval 39"/>
          <p:cNvSpPr>
            <a:spLocks noChangeArrowheads="1"/>
          </p:cNvSpPr>
          <p:nvPr/>
        </p:nvSpPr>
        <p:spPr bwMode="auto">
          <a:xfrm>
            <a:off x="1619250" y="37893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2168" name="Line 40"/>
          <p:cNvSpPr>
            <a:spLocks noChangeShapeType="1"/>
          </p:cNvSpPr>
          <p:nvPr/>
        </p:nvSpPr>
        <p:spPr bwMode="auto">
          <a:xfrm flipH="1">
            <a:off x="1403350" y="41497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9" name="Line 41"/>
          <p:cNvSpPr>
            <a:spLocks noChangeShapeType="1"/>
          </p:cNvSpPr>
          <p:nvPr/>
        </p:nvSpPr>
        <p:spPr bwMode="auto">
          <a:xfrm>
            <a:off x="1979613" y="41497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0" name="Oval 42"/>
          <p:cNvSpPr>
            <a:spLocks noChangeArrowheads="1"/>
          </p:cNvSpPr>
          <p:nvPr/>
        </p:nvSpPr>
        <p:spPr bwMode="auto">
          <a:xfrm>
            <a:off x="2122488" y="443865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2171" name="Line 43"/>
          <p:cNvSpPr>
            <a:spLocks noChangeShapeType="1"/>
          </p:cNvSpPr>
          <p:nvPr/>
        </p:nvSpPr>
        <p:spPr bwMode="auto">
          <a:xfrm flipH="1">
            <a:off x="1906588" y="47974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2" name="Line 44"/>
          <p:cNvSpPr>
            <a:spLocks noChangeShapeType="1"/>
          </p:cNvSpPr>
          <p:nvPr/>
        </p:nvSpPr>
        <p:spPr bwMode="auto">
          <a:xfrm>
            <a:off x="2482850" y="4797425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3" name="Oval 45"/>
          <p:cNvSpPr>
            <a:spLocks noChangeArrowheads="1"/>
          </p:cNvSpPr>
          <p:nvPr/>
        </p:nvSpPr>
        <p:spPr bwMode="auto">
          <a:xfrm>
            <a:off x="2698750" y="3860800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2174" name="Line 46"/>
          <p:cNvSpPr>
            <a:spLocks noChangeShapeType="1"/>
          </p:cNvSpPr>
          <p:nvPr/>
        </p:nvSpPr>
        <p:spPr bwMode="auto">
          <a:xfrm flipH="1">
            <a:off x="2555875" y="29972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5" name="AutoShape 47"/>
          <p:cNvSpPr>
            <a:spLocks noChangeArrowheads="1"/>
          </p:cNvSpPr>
          <p:nvPr/>
        </p:nvSpPr>
        <p:spPr bwMode="auto">
          <a:xfrm>
            <a:off x="1116013" y="44370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2176" name="AutoShape 48"/>
          <p:cNvSpPr>
            <a:spLocks noChangeArrowheads="1"/>
          </p:cNvSpPr>
          <p:nvPr/>
        </p:nvSpPr>
        <p:spPr bwMode="auto">
          <a:xfrm>
            <a:off x="1620838" y="508635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2177" name="AutoShape 49"/>
          <p:cNvSpPr>
            <a:spLocks noChangeArrowheads="1"/>
          </p:cNvSpPr>
          <p:nvPr/>
        </p:nvSpPr>
        <p:spPr bwMode="auto">
          <a:xfrm>
            <a:off x="2484438" y="508635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6" name="Rechteck 3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2955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7288-E743-7D45-80FE-C3B0ED8F4652}" type="slidenum">
              <a:rPr lang="de-DE"/>
              <a:pPr/>
              <a:t>111</a:t>
            </a:fld>
            <a:endParaRPr lang="de-DE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Fall 2: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von</a:t>
            </a:r>
            <a:r>
              <a:rPr lang="en-US" sz="2800" dirty="0">
                <a:solidFill>
                  <a:schemeClr val="hlink"/>
                </a:solidFill>
              </a:rPr>
              <a:t> r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 und </a:t>
            </a:r>
            <a:r>
              <a:rPr lang="en-US" sz="2800" dirty="0" err="1"/>
              <a:t>beide</a:t>
            </a:r>
            <a:r>
              <a:rPr lang="en-US" sz="2800" dirty="0"/>
              <a:t> Kinder von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 err="1"/>
              <a:t>O.B.d.A</a:t>
            </a:r>
            <a:r>
              <a:rPr lang="en-US" sz="2800" dirty="0"/>
              <a:t>. </a:t>
            </a:r>
            <a:r>
              <a:rPr lang="en-US" sz="2800" dirty="0" err="1"/>
              <a:t>sei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rechtes</a:t>
            </a:r>
            <a:r>
              <a:rPr lang="en-US" sz="2800" dirty="0"/>
              <a:t> Kind von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 (links: analog)</a:t>
            </a:r>
          </a:p>
          <a:p>
            <a:pPr>
              <a:buFontTx/>
              <a:buNone/>
            </a:pPr>
            <a:r>
              <a:rPr lang="en-US" sz="2800" dirty="0" err="1" smtClean="0"/>
              <a:t>Alternativen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Fall 2: 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hlink"/>
                </a:solidFill>
              </a:rPr>
              <a:t>z</a:t>
            </a:r>
            <a:r>
              <a:rPr lang="en-US" sz="2800" dirty="0"/>
              <a:t> </a:t>
            </a:r>
            <a:r>
              <a:rPr lang="en-US" sz="2800" dirty="0" err="1"/>
              <a:t>beliebig</a:t>
            </a:r>
            <a:r>
              <a:rPr lang="en-US" sz="2800" dirty="0"/>
              <a:t> </a:t>
            </a:r>
            <a:r>
              <a:rPr lang="en-US" sz="2800" dirty="0" err="1"/>
              <a:t>gefärbt</a:t>
            </a:r>
            <a:r>
              <a:rPr lang="en-US" sz="2800" dirty="0"/>
              <a:t>)</a:t>
            </a:r>
          </a:p>
        </p:txBody>
      </p:sp>
      <p:sp>
        <p:nvSpPr>
          <p:cNvPr id="433156" name="Oval 4"/>
          <p:cNvSpPr>
            <a:spLocks noChangeArrowheads="1"/>
          </p:cNvSpPr>
          <p:nvPr/>
        </p:nvSpPr>
        <p:spPr bwMode="auto">
          <a:xfrm>
            <a:off x="2339975" y="46529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3157" name="Line 5"/>
          <p:cNvSpPr>
            <a:spLocks noChangeShapeType="1"/>
          </p:cNvSpPr>
          <p:nvPr/>
        </p:nvSpPr>
        <p:spPr bwMode="auto">
          <a:xfrm flipH="1">
            <a:off x="2124075" y="50133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58" name="Line 6"/>
          <p:cNvSpPr>
            <a:spLocks noChangeShapeType="1"/>
          </p:cNvSpPr>
          <p:nvPr/>
        </p:nvSpPr>
        <p:spPr bwMode="auto">
          <a:xfrm>
            <a:off x="2700338" y="50133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59" name="Oval 7"/>
          <p:cNvSpPr>
            <a:spLocks noChangeArrowheads="1"/>
          </p:cNvSpPr>
          <p:nvPr/>
        </p:nvSpPr>
        <p:spPr bwMode="auto">
          <a:xfrm>
            <a:off x="1763713" y="52292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3160" name="Line 8"/>
          <p:cNvSpPr>
            <a:spLocks noChangeShapeType="1"/>
          </p:cNvSpPr>
          <p:nvPr/>
        </p:nvSpPr>
        <p:spPr bwMode="auto">
          <a:xfrm flipH="1">
            <a:off x="1547813" y="55895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1" name="Line 9"/>
          <p:cNvSpPr>
            <a:spLocks noChangeShapeType="1"/>
          </p:cNvSpPr>
          <p:nvPr/>
        </p:nvSpPr>
        <p:spPr bwMode="auto">
          <a:xfrm>
            <a:off x="2124075" y="55895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2" name="Oval 10"/>
          <p:cNvSpPr>
            <a:spLocks noChangeArrowheads="1"/>
          </p:cNvSpPr>
          <p:nvPr/>
        </p:nvSpPr>
        <p:spPr bwMode="auto">
          <a:xfrm>
            <a:off x="2843213" y="53006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3163" name="Oval 11"/>
          <p:cNvSpPr>
            <a:spLocks noChangeArrowheads="1"/>
          </p:cNvSpPr>
          <p:nvPr/>
        </p:nvSpPr>
        <p:spPr bwMode="auto">
          <a:xfrm>
            <a:off x="1763713" y="40767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6600"/>
                </a:solidFill>
              </a:rPr>
              <a:t>z</a:t>
            </a:r>
          </a:p>
        </p:txBody>
      </p:sp>
      <p:sp>
        <p:nvSpPr>
          <p:cNvPr id="433164" name="Line 12"/>
          <p:cNvSpPr>
            <a:spLocks noChangeShapeType="1"/>
          </p:cNvSpPr>
          <p:nvPr/>
        </p:nvSpPr>
        <p:spPr bwMode="auto">
          <a:xfrm flipH="1">
            <a:off x="2124075" y="3860800"/>
            <a:ext cx="287338" cy="28733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5" name="Line 13"/>
          <p:cNvSpPr>
            <a:spLocks noChangeShapeType="1"/>
          </p:cNvSpPr>
          <p:nvPr/>
        </p:nvSpPr>
        <p:spPr bwMode="auto">
          <a:xfrm>
            <a:off x="2124075" y="44370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6" name="Oval 14"/>
          <p:cNvSpPr>
            <a:spLocks noChangeArrowheads="1"/>
          </p:cNvSpPr>
          <p:nvPr/>
        </p:nvSpPr>
        <p:spPr bwMode="auto">
          <a:xfrm>
            <a:off x="6156325" y="46529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3167" name="Line 15"/>
          <p:cNvSpPr>
            <a:spLocks noChangeShapeType="1"/>
          </p:cNvSpPr>
          <p:nvPr/>
        </p:nvSpPr>
        <p:spPr bwMode="auto">
          <a:xfrm flipH="1">
            <a:off x="5940425" y="50133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8" name="Line 16"/>
          <p:cNvSpPr>
            <a:spLocks noChangeShapeType="1"/>
          </p:cNvSpPr>
          <p:nvPr/>
        </p:nvSpPr>
        <p:spPr bwMode="auto">
          <a:xfrm>
            <a:off x="6516688" y="50133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9" name="Oval 17"/>
          <p:cNvSpPr>
            <a:spLocks noChangeArrowheads="1"/>
          </p:cNvSpPr>
          <p:nvPr/>
        </p:nvSpPr>
        <p:spPr bwMode="auto">
          <a:xfrm>
            <a:off x="5580063" y="52292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3170" name="Line 18"/>
          <p:cNvSpPr>
            <a:spLocks noChangeShapeType="1"/>
          </p:cNvSpPr>
          <p:nvPr/>
        </p:nvSpPr>
        <p:spPr bwMode="auto">
          <a:xfrm flipH="1">
            <a:off x="5364163" y="55895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1" name="Line 19"/>
          <p:cNvSpPr>
            <a:spLocks noChangeShapeType="1"/>
          </p:cNvSpPr>
          <p:nvPr/>
        </p:nvSpPr>
        <p:spPr bwMode="auto">
          <a:xfrm>
            <a:off x="5940425" y="55895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2" name="Oval 20"/>
          <p:cNvSpPr>
            <a:spLocks noChangeArrowheads="1"/>
          </p:cNvSpPr>
          <p:nvPr/>
        </p:nvSpPr>
        <p:spPr bwMode="auto">
          <a:xfrm>
            <a:off x="6659563" y="5300663"/>
            <a:ext cx="431800" cy="4333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3173" name="Oval 21"/>
          <p:cNvSpPr>
            <a:spLocks noChangeArrowheads="1"/>
          </p:cNvSpPr>
          <p:nvPr/>
        </p:nvSpPr>
        <p:spPr bwMode="auto">
          <a:xfrm>
            <a:off x="5580063" y="40767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6600"/>
                </a:solidFill>
              </a:rPr>
              <a:t>z</a:t>
            </a:r>
          </a:p>
        </p:txBody>
      </p:sp>
      <p:sp>
        <p:nvSpPr>
          <p:cNvPr id="433174" name="Line 22"/>
          <p:cNvSpPr>
            <a:spLocks noChangeShapeType="1"/>
          </p:cNvSpPr>
          <p:nvPr/>
        </p:nvSpPr>
        <p:spPr bwMode="auto">
          <a:xfrm flipH="1">
            <a:off x="5940425" y="3860800"/>
            <a:ext cx="287338" cy="28733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5" name="Line 23"/>
          <p:cNvSpPr>
            <a:spLocks noChangeShapeType="1"/>
          </p:cNvSpPr>
          <p:nvPr/>
        </p:nvSpPr>
        <p:spPr bwMode="auto">
          <a:xfrm>
            <a:off x="5940425" y="44370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6" name="Text Box 24"/>
          <p:cNvSpPr txBox="1">
            <a:spLocks noChangeArrowheads="1"/>
          </p:cNvSpPr>
          <p:nvPr/>
        </p:nvSpPr>
        <p:spPr bwMode="auto">
          <a:xfrm>
            <a:off x="3851275" y="4508500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26" name="Rechteck 2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04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F67-C6BB-E349-A335-70752B3B2C95}" type="slidenum">
              <a:rPr lang="de-DE"/>
              <a:pPr/>
              <a:t>112</a:t>
            </a:fld>
            <a:endParaRPr lang="de-DE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2a)</a:t>
            </a:r>
          </a:p>
        </p:txBody>
      </p:sp>
      <p:sp>
        <p:nvSpPr>
          <p:cNvPr id="434180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4181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2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3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4184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5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6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4187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6600"/>
                </a:solidFill>
              </a:rPr>
              <a:t>z</a:t>
            </a:r>
          </a:p>
        </p:txBody>
      </p:sp>
      <p:sp>
        <p:nvSpPr>
          <p:cNvPr id="434188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9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1" name="Line 25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2" name="Oval 26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4203" name="Line 27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4" name="Line 28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5" name="Oval 29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4206" name="Line 30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7" name="Line 31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8" name="Oval 32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4209" name="Oval 33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6600"/>
                </a:solidFill>
              </a:rPr>
              <a:t>z</a:t>
            </a:r>
          </a:p>
        </p:txBody>
      </p:sp>
      <p:sp>
        <p:nvSpPr>
          <p:cNvPr id="434210" name="Line 34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11" name="Line 35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4501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5DB9-8597-CD43-A837-55B97D53A91C}" type="slidenum">
              <a:rPr lang="de-DE"/>
              <a:pPr/>
              <a:t>113</a:t>
            </a:fld>
            <a:endParaRPr lang="de-DE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2b)</a:t>
            </a:r>
          </a:p>
        </p:txBody>
      </p:sp>
      <p:sp>
        <p:nvSpPr>
          <p:cNvPr id="438276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8277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78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8280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1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2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8283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6600"/>
                </a:solidFill>
              </a:rPr>
              <a:t>z</a:t>
            </a:r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5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6" name="Line 14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7" name="Oval 15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8288" name="Line 16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9" name="Line 17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0" name="Oval 18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8291" name="Line 19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2" name="Line 20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3" name="Oval 21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8294" name="Oval 22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6600"/>
                </a:solidFill>
              </a:rPr>
              <a:t>z</a:t>
            </a:r>
          </a:p>
        </p:txBody>
      </p:sp>
      <p:sp>
        <p:nvSpPr>
          <p:cNvPr id="438295" name="Line 23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6" name="Line 24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7" name="Text Box 25"/>
          <p:cNvSpPr txBox="1">
            <a:spLocks noChangeArrowheads="1"/>
          </p:cNvSpPr>
          <p:nvPr/>
        </p:nvSpPr>
        <p:spPr bwMode="auto">
          <a:xfrm>
            <a:off x="3635375" y="5589588"/>
            <a:ext cx="499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x </a:t>
            </a:r>
            <a:r>
              <a:rPr lang="en-US" sz="2400"/>
              <a:t>ist Wurzel: fertig (Schwarztiefe-1) </a:t>
            </a:r>
          </a:p>
        </p:txBody>
      </p:sp>
      <p:sp>
        <p:nvSpPr>
          <p:cNvPr id="27" name="Rechteck 2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574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791-47D9-2F4C-981C-0F8D97850A72}" type="slidenum">
              <a:rPr lang="de-DE"/>
              <a:pPr/>
              <a:t>114</a:t>
            </a:fld>
            <a:endParaRPr lang="de-DE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2b)</a:t>
            </a:r>
          </a:p>
        </p:txBody>
      </p:sp>
      <p:sp>
        <p:nvSpPr>
          <p:cNvPr id="435204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5205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6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7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5208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9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0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5211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6600"/>
                </a:solidFill>
              </a:rPr>
              <a:t>z</a:t>
            </a:r>
          </a:p>
        </p:txBody>
      </p:sp>
      <p:sp>
        <p:nvSpPr>
          <p:cNvPr id="435212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3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4" name="Line 14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5" name="Oval 15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5216" name="Line 16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7" name="Line 17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8" name="Oval 18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5219" name="Line 19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0" name="Line 20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1" name="Oval 21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5222" name="Oval 22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6600"/>
                </a:solidFill>
              </a:rPr>
              <a:t>z</a:t>
            </a:r>
          </a:p>
        </p:txBody>
      </p:sp>
      <p:sp>
        <p:nvSpPr>
          <p:cNvPr id="435223" name="Line 23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4" name="Line 24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6" name="Text Box 26"/>
          <p:cNvSpPr txBox="1">
            <a:spLocks noChangeArrowheads="1"/>
          </p:cNvSpPr>
          <p:nvPr/>
        </p:nvSpPr>
        <p:spPr bwMode="auto">
          <a:xfrm>
            <a:off x="3635375" y="5589588"/>
            <a:ext cx="447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x </a:t>
            </a:r>
            <a:r>
              <a:rPr lang="en-US" sz="2400"/>
              <a:t>keine Wurzel: weiter wie mit </a:t>
            </a:r>
            <a:r>
              <a:rPr lang="en-US" sz="2400">
                <a:solidFill>
                  <a:schemeClr val="hlink"/>
                </a:solidFill>
              </a:rPr>
              <a:t>r</a:t>
            </a:r>
            <a:r>
              <a:rPr lang="en-US" sz="2400"/>
              <a:t> </a:t>
            </a:r>
          </a:p>
        </p:txBody>
      </p:sp>
      <p:sp>
        <p:nvSpPr>
          <p:cNvPr id="27" name="Rechteck 2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9815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E00A-2E24-CD43-8B8C-8149C1D05BEE}" type="slidenum">
              <a:rPr lang="de-DE"/>
              <a:pPr/>
              <a:t>115</a:t>
            </a:fld>
            <a:endParaRPr lang="de-DE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3: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rot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6228" name="Oval 4"/>
          <p:cNvSpPr>
            <a:spLocks noChangeArrowheads="1"/>
          </p:cNvSpPr>
          <p:nvPr/>
        </p:nvSpPr>
        <p:spPr bwMode="auto">
          <a:xfrm>
            <a:off x="1908175" y="33575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6229" name="Line 5"/>
          <p:cNvSpPr>
            <a:spLocks noChangeShapeType="1"/>
          </p:cNvSpPr>
          <p:nvPr/>
        </p:nvSpPr>
        <p:spPr bwMode="auto">
          <a:xfrm flipH="1">
            <a:off x="1692275" y="37179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0" name="Line 6"/>
          <p:cNvSpPr>
            <a:spLocks noChangeShapeType="1"/>
          </p:cNvSpPr>
          <p:nvPr/>
        </p:nvSpPr>
        <p:spPr bwMode="auto">
          <a:xfrm>
            <a:off x="2268538" y="37179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1" name="Oval 7"/>
          <p:cNvSpPr>
            <a:spLocks noChangeArrowheads="1"/>
          </p:cNvSpPr>
          <p:nvPr/>
        </p:nvSpPr>
        <p:spPr bwMode="auto">
          <a:xfrm>
            <a:off x="1331913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6232" name="Line 8"/>
          <p:cNvSpPr>
            <a:spLocks noChangeShapeType="1"/>
          </p:cNvSpPr>
          <p:nvPr/>
        </p:nvSpPr>
        <p:spPr bwMode="auto">
          <a:xfrm flipH="1">
            <a:off x="1116013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3" name="Line 9"/>
          <p:cNvSpPr>
            <a:spLocks noChangeShapeType="1"/>
          </p:cNvSpPr>
          <p:nvPr/>
        </p:nvSpPr>
        <p:spPr bwMode="auto">
          <a:xfrm>
            <a:off x="1692275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4" name="Oval 10"/>
          <p:cNvSpPr>
            <a:spLocks noChangeArrowheads="1"/>
          </p:cNvSpPr>
          <p:nvPr/>
        </p:nvSpPr>
        <p:spPr bwMode="auto">
          <a:xfrm>
            <a:off x="2411413" y="40052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6235" name="Line 11"/>
          <p:cNvSpPr>
            <a:spLocks noChangeShapeType="1"/>
          </p:cNvSpPr>
          <p:nvPr/>
        </p:nvSpPr>
        <p:spPr bwMode="auto">
          <a:xfrm>
            <a:off x="1692275" y="31416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6" name="Line 12"/>
          <p:cNvSpPr>
            <a:spLocks noChangeShapeType="1"/>
          </p:cNvSpPr>
          <p:nvPr/>
        </p:nvSpPr>
        <p:spPr bwMode="auto">
          <a:xfrm>
            <a:off x="3851275" y="400685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7" name="Oval 13"/>
          <p:cNvSpPr>
            <a:spLocks noChangeArrowheads="1"/>
          </p:cNvSpPr>
          <p:nvPr/>
        </p:nvSpPr>
        <p:spPr bwMode="auto">
          <a:xfrm>
            <a:off x="6372225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6238" name="Line 14"/>
          <p:cNvSpPr>
            <a:spLocks noChangeShapeType="1"/>
          </p:cNvSpPr>
          <p:nvPr/>
        </p:nvSpPr>
        <p:spPr bwMode="auto">
          <a:xfrm flipH="1">
            <a:off x="6156325" y="4294188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9" name="Line 15"/>
          <p:cNvSpPr>
            <a:spLocks noChangeShapeType="1"/>
          </p:cNvSpPr>
          <p:nvPr/>
        </p:nvSpPr>
        <p:spPr bwMode="auto">
          <a:xfrm>
            <a:off x="6732588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0" name="Oval 16"/>
          <p:cNvSpPr>
            <a:spLocks noChangeArrowheads="1"/>
          </p:cNvSpPr>
          <p:nvPr/>
        </p:nvSpPr>
        <p:spPr bwMode="auto">
          <a:xfrm>
            <a:off x="5795963" y="33575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6241" name="Line 17"/>
          <p:cNvSpPr>
            <a:spLocks noChangeShapeType="1"/>
          </p:cNvSpPr>
          <p:nvPr/>
        </p:nvSpPr>
        <p:spPr bwMode="auto">
          <a:xfrm flipH="1">
            <a:off x="5580063" y="37179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2" name="Line 18"/>
          <p:cNvSpPr>
            <a:spLocks noChangeShapeType="1"/>
          </p:cNvSpPr>
          <p:nvPr/>
        </p:nvSpPr>
        <p:spPr bwMode="auto">
          <a:xfrm>
            <a:off x="6156325" y="37179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3" name="Oval 19"/>
          <p:cNvSpPr>
            <a:spLocks noChangeArrowheads="1"/>
          </p:cNvSpPr>
          <p:nvPr/>
        </p:nvSpPr>
        <p:spPr bwMode="auto">
          <a:xfrm>
            <a:off x="6875463" y="4581525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6244" name="Line 20"/>
          <p:cNvSpPr>
            <a:spLocks noChangeShapeType="1"/>
          </p:cNvSpPr>
          <p:nvPr/>
        </p:nvSpPr>
        <p:spPr bwMode="auto">
          <a:xfrm>
            <a:off x="5580063" y="31416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5" name="AutoShape 21"/>
          <p:cNvSpPr>
            <a:spLocks noChangeArrowheads="1"/>
          </p:cNvSpPr>
          <p:nvPr/>
        </p:nvSpPr>
        <p:spPr bwMode="auto">
          <a:xfrm>
            <a:off x="827088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6246" name="AutoShape 22"/>
          <p:cNvSpPr>
            <a:spLocks noChangeArrowheads="1"/>
          </p:cNvSpPr>
          <p:nvPr/>
        </p:nvSpPr>
        <p:spPr bwMode="auto">
          <a:xfrm>
            <a:off x="1692275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6247" name="AutoShape 23"/>
          <p:cNvSpPr>
            <a:spLocks noChangeArrowheads="1"/>
          </p:cNvSpPr>
          <p:nvPr/>
        </p:nvSpPr>
        <p:spPr bwMode="auto">
          <a:xfrm>
            <a:off x="5292725" y="400685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6248" name="AutoShape 24"/>
          <p:cNvSpPr>
            <a:spLocks noChangeArrowheads="1"/>
          </p:cNvSpPr>
          <p:nvPr/>
        </p:nvSpPr>
        <p:spPr bwMode="auto">
          <a:xfrm>
            <a:off x="586740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6249" name="Text Box 25"/>
          <p:cNvSpPr txBox="1">
            <a:spLocks noChangeArrowheads="1"/>
          </p:cNvSpPr>
          <p:nvPr/>
        </p:nvSpPr>
        <p:spPr bwMode="auto">
          <a:xfrm>
            <a:off x="5219700" y="5373688"/>
            <a:ext cx="25921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Fall 1 </a:t>
            </a:r>
            <a:r>
              <a:rPr lang="en-US" sz="2400" dirty="0" err="1"/>
              <a:t>oder</a:t>
            </a:r>
            <a:r>
              <a:rPr lang="en-US" sz="2400" dirty="0"/>
              <a:t> 2a</a:t>
            </a:r>
          </a:p>
          <a:p>
            <a:r>
              <a:rPr lang="en-US" sz="2400" dirty="0" smtClean="0">
                <a:latin typeface="cmsy10" charset="0"/>
                <a:sym typeface="Wingdings"/>
              </a:rPr>
              <a:t></a:t>
            </a:r>
            <a:r>
              <a:rPr lang="en-US" sz="2400" dirty="0" smtClean="0">
                <a:latin typeface="cmsy10" charset="0"/>
              </a:rPr>
              <a:t> </a:t>
            </a:r>
            <a:r>
              <a:rPr lang="en-US" sz="2400" dirty="0" err="1"/>
              <a:t>terminiert</a:t>
            </a:r>
            <a:r>
              <a:rPr lang="en-US" sz="2400" dirty="0"/>
              <a:t> </a:t>
            </a:r>
            <a:r>
              <a:rPr lang="en-US" sz="2400" dirty="0" err="1"/>
              <a:t>dann</a:t>
            </a:r>
            <a:endParaRPr lang="en-US" sz="2400" dirty="0"/>
          </a:p>
        </p:txBody>
      </p:sp>
      <p:sp>
        <p:nvSpPr>
          <p:cNvPr id="27" name="Rechteck 2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9491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7DF-1B9F-AF49-B9D5-DFE78C70AF6B}" type="slidenum">
              <a:rPr lang="de-DE"/>
              <a:pPr/>
              <a:t>116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Laufzeiten</a:t>
            </a:r>
            <a:r>
              <a:rPr lang="en-US" dirty="0">
                <a:solidFill>
                  <a:schemeClr val="accent2"/>
                </a:solidFill>
              </a:rPr>
              <a:t> der </a:t>
            </a:r>
            <a:r>
              <a:rPr lang="en-US" dirty="0" err="1">
                <a:solidFill>
                  <a:schemeClr val="accent2"/>
                </a:solidFill>
              </a:rPr>
              <a:t>Operationen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/>
              <a:t>search(k):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dirty="0"/>
              <a:t>insert(e):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dirty="0"/>
              <a:t>delete(k):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Restrukturierungen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</a:p>
          <a:p>
            <a:r>
              <a:rPr lang="en-US" dirty="0"/>
              <a:t>insert(e): max. </a:t>
            </a:r>
            <a:r>
              <a:rPr lang="en-US" dirty="0">
                <a:solidFill>
                  <a:schemeClr val="hlink"/>
                </a:solidFill>
              </a:rPr>
              <a:t>1</a:t>
            </a:r>
          </a:p>
          <a:p>
            <a:r>
              <a:rPr lang="en-US" dirty="0"/>
              <a:t>delete(k): max. </a:t>
            </a:r>
            <a:r>
              <a:rPr lang="en-US" dirty="0">
                <a:solidFill>
                  <a:schemeClr val="hlink"/>
                </a:solidFill>
              </a:rPr>
              <a:t>2</a:t>
            </a:r>
          </a:p>
          <a:p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777680" y="2205087"/>
            <a:ext cx="3826768" cy="230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Zum Vergleich: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err="1" smtClean="0"/>
              <a:t>Splay</a:t>
            </a:r>
            <a:r>
              <a:rPr lang="de-DE" dirty="0" smtClean="0"/>
              <a:t>-Bäume</a:t>
            </a:r>
          </a:p>
          <a:p>
            <a:r>
              <a:rPr lang="de-DE" dirty="0" err="1" smtClean="0"/>
              <a:t>search</a:t>
            </a:r>
            <a:r>
              <a:rPr lang="de-DE" dirty="0" smtClean="0"/>
              <a:t>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err="1" smtClean="0"/>
              <a:t>amort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insert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3C8C93"/>
                </a:solidFill>
              </a:rPr>
              <a:t>O(log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  <a:r>
              <a:rPr lang="de-DE" dirty="0" err="1" smtClean="0"/>
              <a:t>amort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delete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3C8C93"/>
                </a:solidFill>
              </a:rPr>
              <a:t>O(log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  <a:r>
              <a:rPr lang="de-DE" dirty="0" err="1" smtClean="0"/>
              <a:t>amort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932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AVL-Bäume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117</a:t>
            </a:fld>
            <a:endParaRPr lang="de-DE"/>
          </a:p>
        </p:txBody>
      </p:sp>
      <p:pic>
        <p:nvPicPr>
          <p:cNvPr id="5" name="Bild 4" descr="Screen Shot 2015-05-19 at 18.15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268760"/>
            <a:ext cx="8460432" cy="440934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267744" y="6238473"/>
            <a:ext cx="4896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G. M. </a:t>
            </a:r>
            <a:r>
              <a:rPr lang="de-DE" sz="1100" dirty="0" err="1">
                <a:solidFill>
                  <a:srgbClr val="0000FF"/>
                </a:solidFill>
              </a:rPr>
              <a:t>Adelson-Velskii</a:t>
            </a:r>
            <a:r>
              <a:rPr lang="de-DE" sz="1100" dirty="0">
                <a:solidFill>
                  <a:srgbClr val="0000FF"/>
                </a:solidFill>
              </a:rPr>
              <a:t>, E. M. </a:t>
            </a:r>
            <a:r>
              <a:rPr lang="de-DE" sz="1100" smtClean="0">
                <a:solidFill>
                  <a:srgbClr val="0000FF"/>
                </a:solidFill>
              </a:rPr>
              <a:t>Landis; </a:t>
            </a:r>
            <a:r>
              <a:rPr lang="de-DE" sz="1100" dirty="0" err="1">
                <a:solidFill>
                  <a:srgbClr val="0000FF"/>
                </a:solidFill>
              </a:rPr>
              <a:t>Doklady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Nauk</a:t>
            </a:r>
            <a:r>
              <a:rPr lang="de-DE" sz="1100" dirty="0">
                <a:solidFill>
                  <a:srgbClr val="0000FF"/>
                </a:solidFill>
              </a:rPr>
              <a:t> SSSR 146, S. 263-266, </a:t>
            </a:r>
            <a:r>
              <a:rPr lang="de-DE" sz="1100" b="1" dirty="0">
                <a:solidFill>
                  <a:srgbClr val="FF0000"/>
                </a:solidFill>
              </a:rPr>
              <a:t>1962</a:t>
            </a:r>
            <a:r>
              <a:rPr lang="de-DE" sz="1100" dirty="0">
                <a:solidFill>
                  <a:srgbClr val="0000FF"/>
                </a:solidFill>
              </a:rPr>
              <a:t>; Englische </a:t>
            </a:r>
            <a:r>
              <a:rPr lang="de-DE" sz="1100" dirty="0" err="1">
                <a:solidFill>
                  <a:srgbClr val="0000FF"/>
                </a:solidFill>
              </a:rPr>
              <a:t>Übersetzung</a:t>
            </a:r>
            <a:r>
              <a:rPr lang="de-DE" sz="1100" dirty="0">
                <a:solidFill>
                  <a:srgbClr val="0000FF"/>
                </a:solidFill>
              </a:rPr>
              <a:t> in </a:t>
            </a:r>
            <a:r>
              <a:rPr lang="de-DE" sz="1100" dirty="0" err="1">
                <a:solidFill>
                  <a:srgbClr val="0000FF"/>
                </a:solidFill>
              </a:rPr>
              <a:t>Soviet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Math</a:t>
            </a:r>
            <a:r>
              <a:rPr lang="de-DE" sz="1100" dirty="0">
                <a:solidFill>
                  <a:srgbClr val="0000FF"/>
                </a:solidFill>
              </a:rPr>
              <a:t> 3, S. 1259-1263</a:t>
            </a:r>
          </a:p>
        </p:txBody>
      </p:sp>
    </p:spTree>
    <p:extLst>
      <p:ext uri="{BB962C8B-B14F-4D97-AF65-F5344CB8AC3E}">
        <p14:creationId xmlns:p14="http://schemas.microsoft.com/office/powerpoint/2010/main" val="403997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AVL-Präsentationen wurden übernommen aus:</a:t>
            </a:r>
          </a:p>
          <a:p>
            <a:r>
              <a:rPr lang="de-DE" sz="2000" dirty="0" smtClean="0"/>
              <a:t>„Informatik II“ (Kapitel: Balancierte Bäume) gehalten von Martin Wirsing an der LMU </a:t>
            </a:r>
            <a:r>
              <a:rPr lang="de-DE" sz="2000" dirty="0"/>
              <a:t>http://</a:t>
            </a:r>
            <a:r>
              <a:rPr lang="de-DE" sz="2000" dirty="0" err="1"/>
              <a:t>www.pst.ifi.lmu.de</a:t>
            </a:r>
            <a:r>
              <a:rPr lang="de-DE" sz="2000" dirty="0"/>
              <a:t>/lehre/SS06/</a:t>
            </a:r>
            <a:r>
              <a:rPr lang="de-DE" sz="2000" dirty="0" err="1"/>
              <a:t>infoII</a:t>
            </a:r>
            <a:r>
              <a:rPr lang="de-DE" sz="2000" dirty="0"/>
              <a:t>/ </a:t>
            </a:r>
          </a:p>
          <a:p>
            <a:pPr marL="0" indent="0"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118</a:t>
            </a:fld>
            <a:endParaRPr lang="de-DE"/>
          </a:p>
        </p:txBody>
      </p:sp>
      <p:pic>
        <p:nvPicPr>
          <p:cNvPr id="7" name="Bild 6" descr="b8dfe3b4-9839-404d-8428-f446b1eea7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54808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Einfügen in AVL-Baum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119</a:t>
            </a:fld>
            <a:endParaRPr lang="de-DE"/>
          </a:p>
        </p:txBody>
      </p:sp>
      <p:pic>
        <p:nvPicPr>
          <p:cNvPr id="5" name="Bild 4" descr="Screen Shot 2015-05-19 at 18.2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976"/>
            <a:ext cx="9144000" cy="513725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selbstanordnende Listen, MF-Regel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5040560"/>
          </a:xfrm>
        </p:spPr>
        <p:txBody>
          <a:bodyPr/>
          <a:lstStyle/>
          <a:p>
            <a:r>
              <a:rPr lang="de-DE" dirty="0" smtClean="0"/>
              <a:t>Beispiel (für „beinahe“ Best </a:t>
            </a:r>
            <a:r>
              <a:rPr lang="de-DE" dirty="0"/>
              <a:t>Case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sz="1400" dirty="0"/>
          </a:p>
          <a:p>
            <a:r>
              <a:rPr lang="de-DE" dirty="0"/>
              <a:t>Durchschnittliche Kosten: </a:t>
            </a:r>
            <a:r>
              <a:rPr lang="de-DE" dirty="0" smtClean="0"/>
              <a:t>7 + 6 x 1/7 ≈ 1.86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85688"/>
              </p:ext>
            </p:extLst>
          </p:nvPr>
        </p:nvGraphicFramePr>
        <p:xfrm>
          <a:off x="755576" y="1988840"/>
          <a:ext cx="7848871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/>
                <a:gridCol w="2520280"/>
                <a:gridCol w="39604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Zugriff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(resultierende) Liste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Aufwand in zugegriffene Elemente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r>
                        <a:rPr lang="de-DE" baseline="0" dirty="0" smtClean="0"/>
                        <a:t>-6-5-4-3-2-1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70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120</a:t>
            </a:fld>
            <a:endParaRPr lang="de-DE"/>
          </a:p>
        </p:txBody>
      </p:sp>
      <p:pic>
        <p:nvPicPr>
          <p:cNvPr id="3" name="Bild 2" descr="Screen Shot 2015-05-19 at 18.2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83576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121</a:t>
            </a:fld>
            <a:endParaRPr lang="de-DE"/>
          </a:p>
        </p:txBody>
      </p:sp>
      <p:pic>
        <p:nvPicPr>
          <p:cNvPr id="3" name="Bild 2" descr="Screen Shot 2015-05-19 at 18.2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205"/>
            <a:ext cx="9144000" cy="481608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122</a:t>
            </a:fld>
            <a:endParaRPr lang="de-DE"/>
          </a:p>
        </p:txBody>
      </p:sp>
      <p:pic>
        <p:nvPicPr>
          <p:cNvPr id="3" name="Bild 2" descr="Screen Shot 2015-05-19 at 18.2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06869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Anwendungsstelle der 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123</a:t>
            </a:fld>
            <a:endParaRPr lang="de-DE"/>
          </a:p>
        </p:txBody>
      </p:sp>
      <p:pic>
        <p:nvPicPr>
          <p:cNvPr id="3" name="Bild 2" descr="Screen Shot 2015-05-19 at 18.2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16164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Rotationstypen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124</a:t>
            </a:fld>
            <a:endParaRPr lang="de-DE"/>
          </a:p>
        </p:txBody>
      </p:sp>
      <p:pic>
        <p:nvPicPr>
          <p:cNvPr id="3" name="Bild 2" descr="Screen Shot 2015-05-19 at 18.2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078"/>
            <a:ext cx="9144000" cy="56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RR: Linksrotation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125</a:t>
            </a:fld>
            <a:endParaRPr lang="de-DE"/>
          </a:p>
        </p:txBody>
      </p:sp>
      <p:pic>
        <p:nvPicPr>
          <p:cNvPr id="3" name="Bild 2" descr="Screen Shot 2015-05-19 at 18.2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972"/>
            <a:ext cx="9144000" cy="450728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LL: Rechtsrotation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126</a:t>
            </a:fld>
            <a:endParaRPr lang="de-DE"/>
          </a:p>
        </p:txBody>
      </p:sp>
      <p:pic>
        <p:nvPicPr>
          <p:cNvPr id="3" name="Bild 2" descr="Screen Shot 2015-05-19 at 18.29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16"/>
            <a:ext cx="9144000" cy="427859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RL: Doppelrotation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127</a:t>
            </a:fld>
            <a:endParaRPr lang="de-DE"/>
          </a:p>
        </p:txBody>
      </p:sp>
      <p:pic>
        <p:nvPicPr>
          <p:cNvPr id="3" name="Bild 2" descr="Screen Shot 2015-05-19 at 18.29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13"/>
            <a:ext cx="9144000" cy="44250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LR: Doppelrotation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128</a:t>
            </a:fld>
            <a:endParaRPr lang="de-DE"/>
          </a:p>
        </p:txBody>
      </p:sp>
      <p:pic>
        <p:nvPicPr>
          <p:cNvPr id="3" name="Bild 2" descr="Screen Shot 2015-05-19 at 18.30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47408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LR: Doppelrotation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129</a:t>
            </a:fld>
            <a:endParaRPr lang="de-DE"/>
          </a:p>
        </p:txBody>
      </p:sp>
      <p:pic>
        <p:nvPicPr>
          <p:cNvPr id="3" name="Bild 2" descr="Screen Shot 2015-05-19 at 18.31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39790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selbstanordnende Listen, MF-Regel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 smtClean="0"/>
              <a:t>Feste Anordnung und naives Suchen </a:t>
            </a:r>
            <a:r>
              <a:rPr lang="de-DE" sz="2400" dirty="0" smtClean="0"/>
              <a:t>hat bei einer </a:t>
            </a:r>
            <a:br>
              <a:rPr lang="de-DE" sz="2400" dirty="0" smtClean="0"/>
            </a:br>
            <a:r>
              <a:rPr lang="de-DE" sz="2400" dirty="0" smtClean="0"/>
              <a:t>7-elementigen Liste durchschnittlich den Aufwand: </a:t>
            </a:r>
            <a:br>
              <a:rPr lang="de-DE" sz="2400" dirty="0" smtClean="0"/>
            </a:br>
            <a:endParaRPr lang="de-DE" sz="2400" dirty="0" smtClean="0"/>
          </a:p>
          <a:p>
            <a:endParaRPr lang="de-DE" sz="2400" dirty="0" smtClean="0"/>
          </a:p>
          <a:p>
            <a:r>
              <a:rPr lang="de-DE" altLang="de-DE" sz="2400" dirty="0"/>
              <a:t>Die </a:t>
            </a:r>
            <a:r>
              <a:rPr lang="de-DE" altLang="de-DE" sz="2400" i="1" dirty="0"/>
              <a:t>MF -Regel</a:t>
            </a:r>
            <a:r>
              <a:rPr lang="de-DE" altLang="de-DE" sz="2400" dirty="0"/>
              <a:t> kann also Vorteile 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/>
              <a:t>haben </a:t>
            </a:r>
            <a:r>
              <a:rPr lang="de-DE" altLang="de-DE" sz="2400" dirty="0"/>
              <a:t>gegenüber einer festen 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/>
              <a:t>Anordnung</a:t>
            </a:r>
          </a:p>
          <a:p>
            <a:pPr lvl="1"/>
            <a:r>
              <a:rPr lang="de-DE" altLang="de-DE" sz="2000" dirty="0"/>
              <a:t>Dies ist insbesondere der Fall,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>wenn </a:t>
            </a:r>
            <a:r>
              <a:rPr lang="de-DE" altLang="de-DE" sz="2000" dirty="0"/>
              <a:t>die Suchschlüssel stark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>gebündelt auftreten</a:t>
            </a:r>
          </a:p>
          <a:p>
            <a:pPr lvl="1"/>
            <a:r>
              <a:rPr lang="de-DE" altLang="de-DE" sz="2000" dirty="0"/>
              <a:t>Näheres zu selbstanordnenden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>Listen findet </a:t>
            </a:r>
            <a:r>
              <a:rPr lang="de-DE" altLang="de-DE" sz="2000" dirty="0"/>
              <a:t>man im Buch von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i="1" dirty="0" smtClean="0"/>
              <a:t>Ottmann </a:t>
            </a:r>
            <a:r>
              <a:rPr lang="de-DE" altLang="de-DE" sz="2000" i="1" dirty="0"/>
              <a:t>und </a:t>
            </a:r>
            <a:r>
              <a:rPr lang="de-DE" altLang="de-DE" sz="2000" i="1" dirty="0" err="1"/>
              <a:t>Widmayer</a:t>
            </a:r>
            <a:endParaRPr lang="de-DE" sz="2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46" y="2215235"/>
            <a:ext cx="2775853" cy="402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13</a:t>
            </a:fld>
            <a:endParaRPr lang="de-DE" dirty="0"/>
          </a:p>
        </p:txBody>
      </p:sp>
      <p:pic>
        <p:nvPicPr>
          <p:cNvPr id="4" name="Bild 3" descr="Screen Shot 2015-05-04 at 19.20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988840"/>
            <a:ext cx="2376264" cy="81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Löschen von Knoten in AVL-Bäumen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130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r>
              <a:rPr lang="de-DE" dirty="0" err="1"/>
              <a:t>Löschen</a:t>
            </a:r>
            <a:r>
              <a:rPr lang="de-DE" dirty="0"/>
              <a:t> erfolgt wie bei </a:t>
            </a:r>
            <a:r>
              <a:rPr lang="de-DE" dirty="0" err="1"/>
              <a:t>Suchbäumen</a:t>
            </a:r>
            <a:r>
              <a:rPr lang="de-DE" dirty="0"/>
              <a:t> und kann (wie das </a:t>
            </a:r>
            <a:r>
              <a:rPr lang="de-DE" dirty="0" err="1"/>
              <a:t>Einfügen</a:t>
            </a:r>
            <a:r>
              <a:rPr lang="de-DE" dirty="0"/>
              <a:t>) zu Strukturverletzungen </a:t>
            </a:r>
            <a:r>
              <a:rPr lang="de-DE" dirty="0" err="1"/>
              <a:t>führen</a:t>
            </a:r>
            <a:r>
              <a:rPr lang="de-DE" dirty="0"/>
              <a:t>, die durch Rotationen ausgeglichen </a:t>
            </a:r>
            <a:r>
              <a:rPr lang="de-DE" dirty="0" smtClean="0"/>
              <a:t>werden</a:t>
            </a:r>
          </a:p>
          <a:p>
            <a:pPr lvl="1"/>
            <a:r>
              <a:rPr lang="de-DE" dirty="0"/>
              <a:t>Beim </a:t>
            </a:r>
            <a:r>
              <a:rPr lang="de-DE" dirty="0" err="1"/>
              <a:t>Löschen</a:t>
            </a:r>
            <a:r>
              <a:rPr lang="de-DE" dirty="0"/>
              <a:t> </a:t>
            </a:r>
            <a:r>
              <a:rPr lang="de-DE" dirty="0" err="1"/>
              <a:t>genügt</a:t>
            </a:r>
            <a:r>
              <a:rPr lang="de-DE" dirty="0"/>
              <a:t> nicht immer eine einzige Rotation oder </a:t>
            </a:r>
            <a:r>
              <a:rPr lang="de-DE" dirty="0" smtClean="0"/>
              <a:t>Doppelrotation</a:t>
            </a:r>
          </a:p>
          <a:p>
            <a:pPr lvl="1"/>
            <a:r>
              <a:rPr lang="de-DE" dirty="0" smtClean="0"/>
              <a:t>Im </a:t>
            </a:r>
            <a:r>
              <a:rPr lang="de-DE" dirty="0"/>
              <a:t>schlechtesten Fall muss auf dem Suchpfad </a:t>
            </a:r>
            <a:r>
              <a:rPr lang="de-DE" dirty="0" err="1"/>
              <a:t>bottom-up</a:t>
            </a:r>
            <a:r>
              <a:rPr lang="de-DE" dirty="0"/>
              <a:t> vom zu entfernenden </a:t>
            </a:r>
            <a:r>
              <a:rPr lang="de-DE" dirty="0" err="1"/>
              <a:t>Schlüssel</a:t>
            </a:r>
            <a:r>
              <a:rPr lang="de-DE" dirty="0"/>
              <a:t> bis zur Wurzel auf jedem Level eine Rotation bzw. Doppelrotation </a:t>
            </a:r>
            <a:r>
              <a:rPr lang="de-DE" dirty="0" err="1"/>
              <a:t>durchgeführt</a:t>
            </a:r>
            <a:r>
              <a:rPr lang="de-DE" dirty="0"/>
              <a:t> werden </a:t>
            </a:r>
          </a:p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7DF-1B9F-AF49-B9D5-DFE78C70AF6B}" type="slidenum">
              <a:rPr lang="de-DE"/>
              <a:pPr/>
              <a:t>131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Vergleich</a:t>
            </a:r>
            <a:endParaRPr lang="en-US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052959"/>
            <a:ext cx="3682752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Rot-Schwarz-Baum: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/>
              <a:t>search(k):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insert(e):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delete(k):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Restrukturierungen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</a:p>
          <a:p>
            <a:r>
              <a:rPr lang="en-US" sz="2400" dirty="0"/>
              <a:t>insert(e): max. </a:t>
            </a:r>
            <a:r>
              <a:rPr lang="en-US" sz="2400" dirty="0">
                <a:solidFill>
                  <a:schemeClr val="hlink"/>
                </a:solidFill>
              </a:rPr>
              <a:t>1</a:t>
            </a:r>
          </a:p>
          <a:p>
            <a:r>
              <a:rPr lang="en-US" sz="2400" dirty="0"/>
              <a:t>delete(k): max. </a:t>
            </a:r>
            <a:r>
              <a:rPr lang="en-US" sz="2400" dirty="0">
                <a:solidFill>
                  <a:schemeClr val="hlink"/>
                </a:solidFill>
              </a:rPr>
              <a:t>2</a:t>
            </a:r>
          </a:p>
          <a:p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889248" y="1052736"/>
            <a:ext cx="3826768" cy="530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AVL-Baum:</a:t>
            </a:r>
          </a:p>
          <a:p>
            <a:r>
              <a:rPr lang="en-US" sz="2400" dirty="0"/>
              <a:t>search(k):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insert(e):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delete(k):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Restrukturierungen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</a:p>
          <a:p>
            <a:r>
              <a:rPr lang="en-US" sz="2400" dirty="0"/>
              <a:t>insert(e): max. </a:t>
            </a:r>
            <a:r>
              <a:rPr lang="en-US" sz="2400" dirty="0">
                <a:solidFill>
                  <a:schemeClr val="hlink"/>
                </a:solidFill>
              </a:rPr>
              <a:t>1</a:t>
            </a:r>
          </a:p>
          <a:p>
            <a:r>
              <a:rPr lang="en-US" sz="2400" dirty="0"/>
              <a:t>delete(k): max. </a:t>
            </a:r>
            <a:r>
              <a:rPr lang="en-US" sz="2400" dirty="0">
                <a:solidFill>
                  <a:schemeClr val="hlink"/>
                </a:solidFill>
              </a:rPr>
              <a:t>log n</a:t>
            </a:r>
          </a:p>
          <a:p>
            <a:pPr>
              <a:buFontTx/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Splay-</a:t>
            </a:r>
            <a:r>
              <a:rPr lang="en-US" sz="2400" dirty="0">
                <a:solidFill>
                  <a:schemeClr val="accent2"/>
                </a:solidFill>
              </a:rPr>
              <a:t>Baum:</a:t>
            </a:r>
          </a:p>
          <a:p>
            <a:r>
              <a:rPr lang="de-DE" sz="2400" dirty="0" err="1" smtClean="0"/>
              <a:t>search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sz="2400" dirty="0" err="1" smtClean="0"/>
              <a:t>amort</a:t>
            </a:r>
            <a:r>
              <a:rPr lang="de-DE" sz="2400" dirty="0" smtClean="0"/>
              <a:t>.</a:t>
            </a:r>
          </a:p>
          <a:p>
            <a:r>
              <a:rPr lang="de-DE" sz="2400" dirty="0" err="1" smtClean="0"/>
              <a:t>insert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rgbClr val="3C8C93"/>
                </a:solidFill>
              </a:rPr>
              <a:t>O(log </a:t>
            </a:r>
            <a:r>
              <a:rPr lang="de-DE" sz="2400" dirty="0" err="1" smtClean="0">
                <a:solidFill>
                  <a:srgbClr val="3C8C93"/>
                </a:solidFill>
              </a:rPr>
              <a:t>n</a:t>
            </a:r>
            <a:r>
              <a:rPr lang="de-DE" sz="2400" dirty="0" smtClean="0">
                <a:solidFill>
                  <a:srgbClr val="3C8C93"/>
                </a:solidFill>
              </a:rPr>
              <a:t>) </a:t>
            </a:r>
            <a:r>
              <a:rPr lang="de-DE" sz="2400" dirty="0" err="1" smtClean="0"/>
              <a:t>amort</a:t>
            </a:r>
            <a:r>
              <a:rPr lang="de-DE" sz="2400" dirty="0" smtClean="0"/>
              <a:t>.</a:t>
            </a:r>
          </a:p>
          <a:p>
            <a:r>
              <a:rPr lang="de-DE" sz="2400" dirty="0" err="1" smtClean="0"/>
              <a:t>delete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rgbClr val="3C8C93"/>
                </a:solidFill>
              </a:rPr>
              <a:t>O(log </a:t>
            </a:r>
            <a:r>
              <a:rPr lang="de-DE" sz="2400" dirty="0" err="1" smtClean="0">
                <a:solidFill>
                  <a:srgbClr val="3C8C93"/>
                </a:solidFill>
              </a:rPr>
              <a:t>n</a:t>
            </a:r>
            <a:r>
              <a:rPr lang="de-DE" sz="2400" dirty="0" smtClean="0">
                <a:solidFill>
                  <a:srgbClr val="3C8C93"/>
                </a:solidFill>
              </a:rPr>
              <a:t>) </a:t>
            </a:r>
            <a:r>
              <a:rPr lang="de-DE" sz="2400" dirty="0" err="1" smtClean="0"/>
              <a:t>amort</a:t>
            </a:r>
            <a:r>
              <a:rPr lang="de-DE" sz="2400" dirty="0" smtClean="0"/>
              <a:t>.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8936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49E-719B-4344-A6DE-DDEBA8A5B66A}" type="slidenum">
              <a:rPr lang="de-DE"/>
              <a:pPr/>
              <a:t>14</a:t>
            </a:fld>
            <a:endParaRPr lang="de-DE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Suchstruktur für die Darstellung von Mengen</a:t>
            </a:r>
            <a:endParaRPr lang="de-DE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 smtClean="0">
                <a:solidFill>
                  <a:schemeClr val="hlink"/>
                </a:solidFill>
              </a:rPr>
              <a:t>: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/>
              <a:t>Menge von Elementen</a:t>
            </a:r>
          </a:p>
          <a:p>
            <a:pPr>
              <a:buFontTx/>
              <a:buNone/>
            </a:pPr>
            <a:r>
              <a:rPr lang="de-DE" dirty="0"/>
              <a:t>Jedes Element </a:t>
            </a:r>
            <a:r>
              <a:rPr lang="de-DE" dirty="0" smtClean="0">
                <a:solidFill>
                  <a:schemeClr val="hlink"/>
                </a:solidFill>
              </a:rPr>
              <a:t>x</a:t>
            </a:r>
            <a:r>
              <a:rPr lang="de-DE" dirty="0" smtClean="0"/>
              <a:t> </a:t>
            </a:r>
            <a:r>
              <a:rPr lang="de-DE" dirty="0"/>
              <a:t>identifiziert über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 smtClean="0">
                <a:solidFill>
                  <a:schemeClr val="hlink"/>
                </a:solidFill>
              </a:rPr>
              <a:t>(x)</a:t>
            </a:r>
            <a:r>
              <a:rPr lang="de-DE" dirty="0">
                <a:solidFill>
                  <a:schemeClr val="hlink"/>
                </a:solidFill>
              </a:rPr>
              <a:t>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Operationen: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 smtClean="0"/>
              <a:t>(</a:t>
            </a:r>
            <a:r>
              <a:rPr lang="de-DE" dirty="0" smtClean="0">
                <a:solidFill>
                  <a:srgbClr val="3C8C93"/>
                </a:solidFill>
              </a:rPr>
              <a:t>s, </a:t>
            </a:r>
            <a:r>
              <a:rPr lang="de-DE" dirty="0" smtClean="0">
                <a:solidFill>
                  <a:schemeClr val="hlink"/>
                </a:solidFill>
              </a:rPr>
              <a:t>x</a:t>
            </a:r>
            <a:r>
              <a:rPr lang="de-DE" dirty="0" smtClean="0"/>
              <a:t>)</a:t>
            </a:r>
            <a:r>
              <a:rPr lang="de-DE" dirty="0"/>
              <a:t>: </a:t>
            </a:r>
            <a:r>
              <a:rPr lang="de-DE" dirty="0" smtClean="0"/>
              <a:t>modifiziere </a:t>
            </a:r>
            <a:r>
              <a:rPr lang="de-DE" dirty="0" smtClean="0">
                <a:solidFill>
                  <a:schemeClr val="hlink"/>
                </a:solidFill>
              </a:rPr>
              <a:t>s auf s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dirty="0" smtClean="0">
                <a:solidFill>
                  <a:schemeClr val="hlink"/>
                </a:solidFill>
              </a:rPr>
              <a:t> {x}</a:t>
            </a:r>
            <a:endParaRPr lang="de-DE" dirty="0"/>
          </a:p>
          <a:p>
            <a:r>
              <a:rPr lang="de-DE" dirty="0" err="1" smtClean="0">
                <a:solidFill>
                  <a:srgbClr val="FF0000"/>
                </a:solidFill>
              </a:rPr>
              <a:t>delete</a:t>
            </a:r>
            <a:r>
              <a:rPr lang="de-DE" dirty="0" smtClean="0"/>
              <a:t>(</a:t>
            </a:r>
            <a:r>
              <a:rPr lang="de-DE" dirty="0" smtClean="0">
                <a:solidFill>
                  <a:srgbClr val="3C8C93"/>
                </a:solidFill>
              </a:rPr>
              <a:t>s, 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/>
              <a:t>)</a:t>
            </a:r>
            <a:r>
              <a:rPr lang="de-DE" dirty="0"/>
              <a:t>:  </a:t>
            </a:r>
            <a:r>
              <a:rPr lang="de-DE" dirty="0" smtClean="0"/>
              <a:t>modifiziere </a:t>
            </a:r>
            <a:r>
              <a:rPr lang="de-DE" dirty="0" smtClean="0">
                <a:solidFill>
                  <a:schemeClr val="hlink"/>
                </a:solidFill>
              </a:rPr>
              <a:t>s auf s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\</a:t>
            </a:r>
            <a:r>
              <a:rPr lang="de-DE" dirty="0" smtClean="0">
                <a:solidFill>
                  <a:schemeClr val="hlink"/>
                </a:solidFill>
              </a:rPr>
              <a:t>{x}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/>
              <a:t>wobei </a:t>
            </a:r>
            <a:r>
              <a:rPr lang="de-DE" dirty="0" smtClean="0">
                <a:solidFill>
                  <a:schemeClr val="hlink"/>
                </a:solidFill>
              </a:rPr>
              <a:t>x</a:t>
            </a:r>
            <a:r>
              <a:rPr lang="de-DE" dirty="0" smtClean="0"/>
              <a:t> </a:t>
            </a:r>
            <a:r>
              <a:rPr lang="de-DE" dirty="0"/>
              <a:t>das Element ist mit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 smtClean="0">
                <a:solidFill>
                  <a:schemeClr val="hlink"/>
                </a:solidFill>
              </a:rPr>
              <a:t>(x)</a:t>
            </a:r>
            <a:r>
              <a:rPr lang="de-DE" dirty="0">
                <a:solidFill>
                  <a:schemeClr val="hlink"/>
                </a:solidFill>
              </a:rPr>
              <a:t>=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endParaRPr lang="de-DE" dirty="0">
              <a:solidFill>
                <a:schemeClr val="hlink"/>
              </a:solidFill>
            </a:endParaRPr>
          </a:p>
          <a:p>
            <a:r>
              <a:rPr lang="de-DE" dirty="0" err="1" smtClean="0">
                <a:solidFill>
                  <a:srgbClr val="FF0000"/>
                </a:solidFill>
              </a:rPr>
              <a:t>search</a:t>
            </a:r>
            <a:r>
              <a:rPr lang="de-DE" dirty="0" smtClean="0"/>
              <a:t>(</a:t>
            </a:r>
            <a:r>
              <a:rPr lang="de-DE" dirty="0" smtClean="0">
                <a:solidFill>
                  <a:srgbClr val="3C8C93"/>
                </a:solidFill>
              </a:rPr>
              <a:t>s, 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/>
              <a:t>)</a:t>
            </a:r>
            <a:r>
              <a:rPr lang="de-DE" dirty="0"/>
              <a:t>: gib </a:t>
            </a:r>
            <a:r>
              <a:rPr lang="de-DE" dirty="0" smtClean="0">
                <a:solidFill>
                  <a:schemeClr val="hlink"/>
                </a:solidFill>
              </a:rPr>
              <a:t>x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s </a:t>
            </a:r>
            <a:r>
              <a:rPr lang="de-DE" dirty="0"/>
              <a:t>aus mit minimalem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 smtClean="0">
                <a:solidFill>
                  <a:schemeClr val="hlink"/>
                </a:solidFill>
              </a:rPr>
              <a:t>(x)</a:t>
            </a:r>
            <a:r>
              <a:rPr lang="de-DE" dirty="0" smtClean="0"/>
              <a:t> </a:t>
            </a:r>
            <a:r>
              <a:rPr lang="de-DE" dirty="0"/>
              <a:t>so dass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 smtClean="0">
                <a:solidFill>
                  <a:schemeClr val="hlink"/>
                </a:solidFill>
              </a:rPr>
              <a:t>(x)</a:t>
            </a:r>
            <a:r>
              <a:rPr lang="de-DE" dirty="0" smtClean="0">
                <a:solidFill>
                  <a:srgbClr val="FF0000"/>
                </a:solidFill>
              </a:rPr>
              <a:t>≥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1182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0C44-8747-BB44-ADB6-3E6CEFD9CF6F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 Suchstruktur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1. </a:t>
            </a:r>
            <a:r>
              <a:rPr lang="de-DE" dirty="0" smtClean="0"/>
              <a:t>Idee: Speichere </a:t>
            </a:r>
            <a:r>
              <a:rPr lang="de-DE" dirty="0"/>
              <a:t>Elemente in sortiertem Feld.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: über binäre Suche ( </a:t>
            </a:r>
            <a:r>
              <a:rPr lang="de-DE" dirty="0">
                <a:solidFill>
                  <a:schemeClr val="hlink"/>
                </a:solidFill>
              </a:rPr>
              <a:t>O(log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 )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140322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190646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291452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3419351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3922588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23593" name="Rectangle 9"/>
          <p:cNvSpPr>
            <a:spLocks noChangeArrowheads="1"/>
          </p:cNvSpPr>
          <p:nvPr/>
        </p:nvSpPr>
        <p:spPr bwMode="auto">
          <a:xfrm>
            <a:off x="2411288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442741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23610" name="Rectangle 26"/>
          <p:cNvSpPr>
            <a:spLocks noChangeArrowheads="1"/>
          </p:cNvSpPr>
          <p:nvPr/>
        </p:nvSpPr>
        <p:spPr bwMode="auto">
          <a:xfrm>
            <a:off x="4930651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31</a:t>
            </a:r>
          </a:p>
        </p:txBody>
      </p:sp>
      <p:sp>
        <p:nvSpPr>
          <p:cNvPr id="323611" name="Rectangle 27"/>
          <p:cNvSpPr>
            <a:spLocks noChangeArrowheads="1"/>
          </p:cNvSpPr>
          <p:nvPr/>
        </p:nvSpPr>
        <p:spPr bwMode="auto">
          <a:xfrm>
            <a:off x="543547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58</a:t>
            </a:r>
          </a:p>
        </p:txBody>
      </p:sp>
      <p:sp>
        <p:nvSpPr>
          <p:cNvPr id="323612" name="Rectangle 28"/>
          <p:cNvSpPr>
            <a:spLocks noChangeArrowheads="1"/>
          </p:cNvSpPr>
          <p:nvPr/>
        </p:nvSpPr>
        <p:spPr bwMode="auto">
          <a:xfrm>
            <a:off x="593871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60</a:t>
            </a:r>
          </a:p>
        </p:txBody>
      </p:sp>
      <p:sp>
        <p:nvSpPr>
          <p:cNvPr id="323613" name="Rectangle 29"/>
          <p:cNvSpPr>
            <a:spLocks noChangeArrowheads="1"/>
          </p:cNvSpPr>
          <p:nvPr/>
        </p:nvSpPr>
        <p:spPr bwMode="auto">
          <a:xfrm>
            <a:off x="6441951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82</a:t>
            </a:r>
          </a:p>
        </p:txBody>
      </p:sp>
      <p:sp>
        <p:nvSpPr>
          <p:cNvPr id="323614" name="Rectangle 30"/>
          <p:cNvSpPr>
            <a:spLocks noChangeArrowheads="1"/>
          </p:cNvSpPr>
          <p:nvPr/>
        </p:nvSpPr>
        <p:spPr bwMode="auto">
          <a:xfrm>
            <a:off x="745001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89</a:t>
            </a:r>
          </a:p>
        </p:txBody>
      </p:sp>
      <p:sp>
        <p:nvSpPr>
          <p:cNvPr id="323615" name="Rectangle 31"/>
          <p:cNvSpPr>
            <a:spLocks noChangeArrowheads="1"/>
          </p:cNvSpPr>
          <p:nvPr/>
        </p:nvSpPr>
        <p:spPr bwMode="auto">
          <a:xfrm>
            <a:off x="7954838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94</a:t>
            </a:r>
          </a:p>
        </p:txBody>
      </p:sp>
      <p:sp>
        <p:nvSpPr>
          <p:cNvPr id="323616" name="Rectangle 32"/>
          <p:cNvSpPr>
            <a:spLocks noChangeArrowheads="1"/>
          </p:cNvSpPr>
          <p:nvPr/>
        </p:nvSpPr>
        <p:spPr bwMode="auto">
          <a:xfrm>
            <a:off x="845807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98</a:t>
            </a:r>
          </a:p>
        </p:txBody>
      </p:sp>
      <p:sp>
        <p:nvSpPr>
          <p:cNvPr id="323617" name="Rectangle 33"/>
          <p:cNvSpPr>
            <a:spLocks noChangeArrowheads="1"/>
          </p:cNvSpPr>
          <p:nvPr/>
        </p:nvSpPr>
        <p:spPr bwMode="auto">
          <a:xfrm>
            <a:off x="694677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85</a:t>
            </a:r>
          </a:p>
        </p:txBody>
      </p:sp>
      <p:cxnSp>
        <p:nvCxnSpPr>
          <p:cNvPr id="323618" name="AutoShape 34"/>
          <p:cNvCxnSpPr>
            <a:cxnSpLocks noChangeShapeType="1"/>
            <a:stCxn id="323610" idx="0"/>
            <a:endCxn id="323590" idx="0"/>
          </p:cNvCxnSpPr>
          <p:nvPr/>
        </p:nvCxnSpPr>
        <p:spPr bwMode="auto">
          <a:xfrm rot="16200000" flipH="1" flipV="1">
            <a:off x="4174207" y="1774751"/>
            <a:ext cx="1587" cy="2016125"/>
          </a:xfrm>
          <a:prstGeom prst="curvedConnector3">
            <a:avLst>
              <a:gd name="adj1" fmla="val -462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3619" name="AutoShape 35"/>
          <p:cNvCxnSpPr>
            <a:cxnSpLocks noChangeShapeType="1"/>
            <a:stCxn id="323590" idx="0"/>
            <a:endCxn id="323592" idx="0"/>
          </p:cNvCxnSpPr>
          <p:nvPr/>
        </p:nvCxnSpPr>
        <p:spPr bwMode="auto">
          <a:xfrm rot="5400000" flipV="1">
            <a:off x="3670176" y="2278782"/>
            <a:ext cx="1587" cy="1008063"/>
          </a:xfrm>
          <a:prstGeom prst="curvedConnector3">
            <a:avLst>
              <a:gd name="adj1" fmla="val -267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3620" name="AutoShape 36"/>
          <p:cNvCxnSpPr>
            <a:cxnSpLocks noChangeShapeType="1"/>
            <a:stCxn id="323592" idx="0"/>
            <a:endCxn id="323591" idx="0"/>
          </p:cNvCxnSpPr>
          <p:nvPr/>
        </p:nvCxnSpPr>
        <p:spPr bwMode="auto">
          <a:xfrm rot="16200000" flipH="1" flipV="1">
            <a:off x="3922588" y="2531195"/>
            <a:ext cx="1587" cy="503238"/>
          </a:xfrm>
          <a:prstGeom prst="curvedConnector3">
            <a:avLst>
              <a:gd name="adj1" fmla="val -144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3621" name="Text Box 37"/>
          <p:cNvSpPr txBox="1">
            <a:spLocks noChangeArrowheads="1"/>
          </p:cNvSpPr>
          <p:nvPr/>
        </p:nvSpPr>
        <p:spPr bwMode="auto">
          <a:xfrm>
            <a:off x="4932238" y="1916832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search(12)</a:t>
            </a:r>
          </a:p>
        </p:txBody>
      </p:sp>
      <p:sp>
        <p:nvSpPr>
          <p:cNvPr id="323622" name="Line 38"/>
          <p:cNvSpPr>
            <a:spLocks noChangeShapeType="1"/>
          </p:cNvSpPr>
          <p:nvPr/>
        </p:nvSpPr>
        <p:spPr bwMode="auto">
          <a:xfrm>
            <a:off x="1403226" y="2637557"/>
            <a:ext cx="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623" name="Line 39"/>
          <p:cNvSpPr>
            <a:spLocks noChangeShapeType="1"/>
          </p:cNvSpPr>
          <p:nvPr/>
        </p:nvSpPr>
        <p:spPr bwMode="auto">
          <a:xfrm>
            <a:off x="8964488" y="2637557"/>
            <a:ext cx="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836292" y="1844824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>
            <a:off x="467544" y="2029808"/>
            <a:ext cx="3692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>
            <a:off x="1556373" y="2060848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31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2948E-6 L -0.44097 -3.2948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323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948E-6 L 0.22049 -3.2948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323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97 -3.2948E-6 L -0.55122 -3.2948E-6 " pathEditMode="relative" ptsTypes="AA">
                                      <p:cBhvr>
                                        <p:cTn id="47" dur="2000" fill="hold"/>
                                        <p:tgtEl>
                                          <p:spTgt spid="323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22" grpId="0" animBg="1"/>
      <p:bldP spid="323623" grpId="0" animBg="1"/>
      <p:bldP spid="3236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028-5F75-5D48-8AE3-525ED54D9C70}" type="slidenum">
              <a:rPr lang="de-DE"/>
              <a:pPr/>
              <a:t>16</a:t>
            </a:fld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 Suche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Eingabe:</a:t>
            </a:r>
            <a:r>
              <a:rPr lang="de-DE" sz="2800" dirty="0"/>
              <a:t> Zahl </a:t>
            </a:r>
            <a:r>
              <a:rPr lang="de-DE" sz="2800" dirty="0">
                <a:solidFill>
                  <a:schemeClr val="hlink"/>
                </a:solidFill>
              </a:rPr>
              <a:t>x</a:t>
            </a:r>
            <a:r>
              <a:rPr lang="de-DE" sz="2800" dirty="0"/>
              <a:t> und ein sortiertes Feld </a:t>
            </a:r>
            <a:r>
              <a:rPr lang="de-DE" sz="2800" dirty="0">
                <a:solidFill>
                  <a:schemeClr val="hlink"/>
                </a:solidFill>
              </a:rPr>
              <a:t>A[1],…,A[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b="1" dirty="0" err="1" smtClean="0">
                <a:solidFill>
                  <a:schemeClr val="accent2"/>
                </a:solidFill>
              </a:rPr>
              <a:t>function</a:t>
            </a:r>
            <a:r>
              <a:rPr lang="de-DE" sz="2800" dirty="0" smtClean="0">
                <a:solidFill>
                  <a:schemeClr val="accent2"/>
                </a:solidFill>
              </a:rPr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search</a:t>
            </a:r>
            <a:r>
              <a:rPr lang="de-DE" sz="2800" dirty="0" smtClean="0">
                <a:solidFill>
                  <a:schemeClr val="accent2"/>
                </a:solidFill>
              </a:rPr>
              <a:t>(A, </a:t>
            </a:r>
            <a:r>
              <a:rPr lang="de-DE" sz="2800" dirty="0" err="1" smtClean="0">
                <a:solidFill>
                  <a:schemeClr val="accent2"/>
                </a:solidFill>
              </a:rPr>
              <a:t>k</a:t>
            </a:r>
            <a:r>
              <a:rPr lang="de-DE" sz="2800" dirty="0" smtClean="0">
                <a:solidFill>
                  <a:schemeClr val="accent2"/>
                </a:solidFill>
              </a:rPr>
              <a:t>)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 smtClean="0">
                <a:solidFill>
                  <a:schemeClr val="hlink"/>
                </a:solidFill>
              </a:rPr>
              <a:t>n</a:t>
            </a:r>
            <a:r>
              <a:rPr lang="de-DE" sz="2800" dirty="0" smtClean="0">
                <a:solidFill>
                  <a:schemeClr val="hlink"/>
                </a:solidFill>
              </a:rPr>
              <a:t> := </a:t>
            </a:r>
            <a:r>
              <a:rPr lang="de-DE" sz="2800" dirty="0" err="1" smtClean="0">
                <a:solidFill>
                  <a:schemeClr val="hlink"/>
                </a:solidFill>
              </a:rPr>
              <a:t>length</a:t>
            </a:r>
            <a:r>
              <a:rPr lang="de-DE" sz="2800" dirty="0" smtClean="0">
                <a:solidFill>
                  <a:schemeClr val="hlink"/>
                </a:solidFill>
              </a:rPr>
              <a:t>(A); l := 1</a:t>
            </a:r>
            <a:r>
              <a:rPr lang="de-DE" sz="2800" dirty="0">
                <a:solidFill>
                  <a:schemeClr val="hlink"/>
                </a:solidFill>
              </a:rPr>
              <a:t>; </a:t>
            </a:r>
            <a:r>
              <a:rPr lang="de-DE" sz="2800" dirty="0" err="1" smtClean="0">
                <a:solidFill>
                  <a:schemeClr val="hlink"/>
                </a:solidFill>
              </a:rPr>
              <a:t>r</a:t>
            </a:r>
            <a:r>
              <a:rPr lang="de-DE" sz="2800" dirty="0" smtClean="0">
                <a:solidFill>
                  <a:schemeClr val="hlink"/>
                </a:solidFill>
              </a:rPr>
              <a:t> := </a:t>
            </a:r>
            <a:r>
              <a:rPr lang="de-DE" sz="2800" dirty="0" err="1" smtClean="0">
                <a:solidFill>
                  <a:schemeClr val="hlink"/>
                </a:solidFill>
              </a:rPr>
              <a:t>n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b="1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l &lt;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</a:t>
            </a:r>
            <a:r>
              <a:rPr lang="de-DE" sz="2800" b="1" dirty="0"/>
              <a:t>do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</a:t>
            </a:r>
            <a:r>
              <a:rPr lang="de-DE" sz="2800" dirty="0">
                <a:solidFill>
                  <a:schemeClr val="hlink"/>
                </a:solidFill>
              </a:rPr>
              <a:t>m:=(</a:t>
            </a:r>
            <a:r>
              <a:rPr lang="de-DE" sz="2800" dirty="0" err="1">
                <a:solidFill>
                  <a:schemeClr val="hlink"/>
                </a:solidFill>
              </a:rPr>
              <a:t>r+l</a:t>
            </a:r>
            <a:r>
              <a:rPr lang="de-DE" sz="2800" dirty="0">
                <a:solidFill>
                  <a:schemeClr val="hlink"/>
                </a:solidFill>
              </a:rPr>
              <a:t>) div 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</a:t>
            </a:r>
            <a:r>
              <a:rPr lang="de-DE" sz="2800" b="1" dirty="0" err="1"/>
              <a:t>if</a:t>
            </a:r>
            <a:r>
              <a:rPr lang="de-DE" sz="2800" dirty="0"/>
              <a:t> </a:t>
            </a:r>
            <a:r>
              <a:rPr lang="de-DE" sz="2800" dirty="0" err="1" smtClean="0">
                <a:solidFill>
                  <a:srgbClr val="3C8C93"/>
                </a:solidFill>
              </a:rPr>
              <a:t>key</a:t>
            </a:r>
            <a:r>
              <a:rPr lang="de-DE" sz="2800" dirty="0" smtClean="0">
                <a:solidFill>
                  <a:srgbClr val="3C8C93"/>
                </a:solidFill>
              </a:rPr>
              <a:t>(A</a:t>
            </a:r>
            <a:r>
              <a:rPr lang="de-DE" sz="2800" dirty="0">
                <a:solidFill>
                  <a:srgbClr val="3C8C93"/>
                </a:solidFill>
              </a:rPr>
              <a:t>[m</a:t>
            </a:r>
            <a:r>
              <a:rPr lang="de-DE" sz="2800" dirty="0" smtClean="0">
                <a:solidFill>
                  <a:srgbClr val="3C8C93"/>
                </a:solidFill>
              </a:rPr>
              <a:t>])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=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/>
              <a:t> </a:t>
            </a:r>
            <a:r>
              <a:rPr lang="de-DE" sz="2800" b="1" dirty="0" err="1"/>
              <a:t>then</a:t>
            </a:r>
            <a:r>
              <a:rPr lang="de-DE" sz="2800" b="1" dirty="0"/>
              <a:t> </a:t>
            </a:r>
            <a:r>
              <a:rPr lang="de-DE" sz="2800" b="1" dirty="0" err="1"/>
              <a:t>return</a:t>
            </a:r>
            <a:r>
              <a:rPr lang="de-DE" sz="2800" b="1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A[m]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</a:t>
            </a:r>
            <a:r>
              <a:rPr lang="de-DE" sz="2800" b="1" dirty="0" err="1"/>
              <a:t>if</a:t>
            </a:r>
            <a:r>
              <a:rPr lang="de-DE" sz="2800" dirty="0"/>
              <a:t> </a:t>
            </a:r>
            <a:r>
              <a:rPr lang="de-DE" sz="2800" dirty="0" err="1">
                <a:solidFill>
                  <a:srgbClr val="3C8C93"/>
                </a:solidFill>
              </a:rPr>
              <a:t>key</a:t>
            </a:r>
            <a:r>
              <a:rPr lang="de-DE" sz="2800" dirty="0">
                <a:solidFill>
                  <a:srgbClr val="3C8C93"/>
                </a:solidFill>
              </a:rPr>
              <a:t>(A[m])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&lt;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/>
              <a:t> </a:t>
            </a:r>
            <a:r>
              <a:rPr lang="de-DE" sz="2800" b="1" dirty="0" err="1"/>
              <a:t>then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l:=m+1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</a:t>
            </a:r>
            <a:r>
              <a:rPr lang="de-DE" sz="2800" b="1" dirty="0" err="1" smtClean="0"/>
              <a:t>else</a:t>
            </a:r>
            <a:r>
              <a:rPr lang="de-DE" sz="2800" dirty="0" smtClean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:=m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b="1" dirty="0" err="1"/>
              <a:t>return</a:t>
            </a:r>
            <a:r>
              <a:rPr lang="de-DE" sz="2800" dirty="0"/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A[l]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5498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DA68-23A0-334A-B9B6-6486889A09FC}" type="slidenum">
              <a:rPr lang="de-DE"/>
              <a:pPr/>
              <a:t>17</a:t>
            </a:fld>
            <a:endParaRPr lang="de-DE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Suchstruktur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insert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und </a:t>
            </a:r>
            <a:r>
              <a:rPr lang="de-DE" dirty="0" err="1">
                <a:solidFill>
                  <a:schemeClr val="accent2"/>
                </a:solidFill>
              </a:rPr>
              <a:t>delete</a:t>
            </a:r>
            <a:r>
              <a:rPr lang="de-DE" dirty="0"/>
              <a:t> Operationen:</a:t>
            </a:r>
          </a:p>
          <a:p>
            <a:pPr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Sortiertes Feld schwierig zu aktualisieren!</a:t>
            </a: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Worst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case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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</a:t>
            </a: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973138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1476375" y="321406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2484438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2989263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25641" name="Rectangle 9"/>
          <p:cNvSpPr>
            <a:spLocks noChangeArrowheads="1"/>
          </p:cNvSpPr>
          <p:nvPr/>
        </p:nvSpPr>
        <p:spPr bwMode="auto">
          <a:xfrm>
            <a:off x="1981200" y="321406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grpSp>
        <p:nvGrpSpPr>
          <p:cNvPr id="325651" name="Group 19"/>
          <p:cNvGrpSpPr>
            <a:grpSpLocks/>
          </p:cNvGrpSpPr>
          <p:nvPr/>
        </p:nvGrpSpPr>
        <p:grpSpPr bwMode="auto">
          <a:xfrm>
            <a:off x="3492500" y="3214067"/>
            <a:ext cx="3527425" cy="503238"/>
            <a:chOff x="2064" y="2614"/>
            <a:chExt cx="2222" cy="317"/>
          </a:xfrm>
        </p:grpSpPr>
        <p:sp>
          <p:nvSpPr>
            <p:cNvPr id="325640" name="Rectangle 8"/>
            <p:cNvSpPr>
              <a:spLocks noChangeArrowheads="1"/>
            </p:cNvSpPr>
            <p:nvPr/>
          </p:nvSpPr>
          <p:spPr bwMode="auto">
            <a:xfrm>
              <a:off x="2064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325642" name="Rectangle 10"/>
            <p:cNvSpPr>
              <a:spLocks noChangeArrowheads="1"/>
            </p:cNvSpPr>
            <p:nvPr/>
          </p:nvSpPr>
          <p:spPr bwMode="auto">
            <a:xfrm>
              <a:off x="2382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325643" name="Rectangle 11"/>
            <p:cNvSpPr>
              <a:spLocks noChangeArrowheads="1"/>
            </p:cNvSpPr>
            <p:nvPr/>
          </p:nvSpPr>
          <p:spPr bwMode="auto">
            <a:xfrm>
              <a:off x="2699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31</a:t>
              </a:r>
            </a:p>
          </p:txBody>
        </p:sp>
        <p:sp>
          <p:nvSpPr>
            <p:cNvPr id="325644" name="Rectangle 12"/>
            <p:cNvSpPr>
              <a:spLocks noChangeArrowheads="1"/>
            </p:cNvSpPr>
            <p:nvPr/>
          </p:nvSpPr>
          <p:spPr bwMode="auto">
            <a:xfrm>
              <a:off x="3017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58</a:t>
              </a:r>
            </a:p>
          </p:txBody>
        </p:sp>
        <p:sp>
          <p:nvSpPr>
            <p:cNvPr id="325645" name="Rectangle 13"/>
            <p:cNvSpPr>
              <a:spLocks noChangeArrowheads="1"/>
            </p:cNvSpPr>
            <p:nvPr/>
          </p:nvSpPr>
          <p:spPr bwMode="auto">
            <a:xfrm>
              <a:off x="3334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60</a:t>
              </a:r>
            </a:p>
          </p:txBody>
        </p:sp>
        <p:sp>
          <p:nvSpPr>
            <p:cNvPr id="325646" name="Rectangle 14"/>
            <p:cNvSpPr>
              <a:spLocks noChangeArrowheads="1"/>
            </p:cNvSpPr>
            <p:nvPr/>
          </p:nvSpPr>
          <p:spPr bwMode="auto">
            <a:xfrm>
              <a:off x="3651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82</a:t>
              </a:r>
            </a:p>
          </p:txBody>
        </p:sp>
        <p:sp>
          <p:nvSpPr>
            <p:cNvPr id="325647" name="Rectangle 15"/>
            <p:cNvSpPr>
              <a:spLocks noChangeArrowheads="1"/>
            </p:cNvSpPr>
            <p:nvPr/>
          </p:nvSpPr>
          <p:spPr bwMode="auto">
            <a:xfrm>
              <a:off x="3969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85</a:t>
              </a:r>
            </a:p>
          </p:txBody>
        </p:sp>
      </p:grpSp>
      <p:sp>
        <p:nvSpPr>
          <p:cNvPr id="325649" name="Rectangle 17"/>
          <p:cNvSpPr>
            <a:spLocks noChangeArrowheads="1"/>
          </p:cNvSpPr>
          <p:nvPr/>
        </p:nvSpPr>
        <p:spPr bwMode="auto">
          <a:xfrm>
            <a:off x="3275013" y="234888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15</a:t>
            </a:r>
          </a:p>
        </p:txBody>
      </p:sp>
      <p:sp>
        <p:nvSpPr>
          <p:cNvPr id="325650" name="Line 18"/>
          <p:cNvSpPr>
            <a:spLocks noChangeShapeType="1"/>
          </p:cNvSpPr>
          <p:nvPr/>
        </p:nvSpPr>
        <p:spPr bwMode="auto">
          <a:xfrm>
            <a:off x="3492500" y="2853705"/>
            <a:ext cx="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612056" y="2276872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>
            <a:off x="243308" y="2461856"/>
            <a:ext cx="3692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1332137" y="2492896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60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51515E-6 L 0.02778 0.13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65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00532 L 0.05902 0.0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9" grpId="0" animBg="1"/>
      <p:bldP spid="325649" grpId="1" animBg="1"/>
      <p:bldP spid="325650" grpId="0" animBg="1"/>
      <p:bldP spid="32565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B7D8-1965-024E-9E7B-9E28D6D4D827}" type="slidenum">
              <a:rPr lang="de-DE"/>
              <a:pPr/>
              <a:t>18</a:t>
            </a:fld>
            <a:endParaRPr lang="de-DE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Suchstruktur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2. </a:t>
            </a:r>
            <a:r>
              <a:rPr lang="de-DE" sz="2800" dirty="0" smtClean="0"/>
              <a:t>Idee: Sortierte Liste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accent2"/>
                </a:solidFill>
              </a:rPr>
              <a:t>insert</a:t>
            </a:r>
            <a:r>
              <a:rPr lang="de-DE" sz="2800" dirty="0"/>
              <a:t>, </a:t>
            </a:r>
            <a:r>
              <a:rPr lang="de-DE" sz="2800" dirty="0" err="1">
                <a:solidFill>
                  <a:schemeClr val="accent2"/>
                </a:solidFill>
              </a:rPr>
              <a:t>delete</a:t>
            </a:r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/>
              <a:t>und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 kosten im </a:t>
            </a:r>
            <a:r>
              <a:rPr lang="de-DE" sz="2800" dirty="0" err="1"/>
              <a:t>worst</a:t>
            </a:r>
            <a:r>
              <a:rPr lang="de-DE" sz="2800" dirty="0"/>
              <a:t> </a:t>
            </a:r>
            <a:r>
              <a:rPr lang="de-DE" sz="2800" dirty="0" err="1"/>
              <a:t>case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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Zeit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Einsicht:</a:t>
            </a:r>
            <a:r>
              <a:rPr lang="de-DE" sz="2800" dirty="0"/>
              <a:t> Wenn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 effizient zu implementieren wäre, dann auch alle anderen Operationen</a:t>
            </a:r>
          </a:p>
        </p:txBody>
      </p:sp>
      <p:grpSp>
        <p:nvGrpSpPr>
          <p:cNvPr id="181252" name="Group 4"/>
          <p:cNvGrpSpPr>
            <a:grpSpLocks/>
          </p:cNvGrpSpPr>
          <p:nvPr/>
        </p:nvGrpSpPr>
        <p:grpSpPr bwMode="auto">
          <a:xfrm>
            <a:off x="2392188" y="2707952"/>
            <a:ext cx="1873250" cy="936625"/>
            <a:chOff x="3424" y="1797"/>
            <a:chExt cx="1180" cy="590"/>
          </a:xfrm>
        </p:grpSpPr>
        <p:sp>
          <p:nvSpPr>
            <p:cNvPr id="181253" name="Rectangle 5"/>
            <p:cNvSpPr>
              <a:spLocks noChangeArrowheads="1"/>
            </p:cNvSpPr>
            <p:nvPr/>
          </p:nvSpPr>
          <p:spPr bwMode="auto">
            <a:xfrm>
              <a:off x="3742" y="1842"/>
              <a:ext cx="544" cy="54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4" name="Line 6"/>
            <p:cNvSpPr>
              <a:spLocks noChangeShapeType="1"/>
            </p:cNvSpPr>
            <p:nvPr/>
          </p:nvSpPr>
          <p:spPr bwMode="auto">
            <a:xfrm>
              <a:off x="3742" y="202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5" name="Line 7"/>
            <p:cNvSpPr>
              <a:spLocks noChangeShapeType="1"/>
            </p:cNvSpPr>
            <p:nvPr/>
          </p:nvSpPr>
          <p:spPr bwMode="auto">
            <a:xfrm>
              <a:off x="3742" y="220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6" name="Oval 8"/>
            <p:cNvSpPr>
              <a:spLocks noChangeArrowheads="1"/>
            </p:cNvSpPr>
            <p:nvPr/>
          </p:nvSpPr>
          <p:spPr bwMode="auto">
            <a:xfrm>
              <a:off x="3969" y="206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7" name="Oval 9"/>
            <p:cNvSpPr>
              <a:spLocks noChangeArrowheads="1"/>
            </p:cNvSpPr>
            <p:nvPr/>
          </p:nvSpPr>
          <p:spPr bwMode="auto">
            <a:xfrm>
              <a:off x="396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8" name="Line 10"/>
            <p:cNvSpPr>
              <a:spLocks noChangeShapeType="1"/>
            </p:cNvSpPr>
            <p:nvPr/>
          </p:nvSpPr>
          <p:spPr bwMode="auto">
            <a:xfrm>
              <a:off x="4014" y="211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9" name="Line 11"/>
            <p:cNvSpPr>
              <a:spLocks noChangeShapeType="1"/>
            </p:cNvSpPr>
            <p:nvPr/>
          </p:nvSpPr>
          <p:spPr bwMode="auto">
            <a:xfrm flipH="1">
              <a:off x="3424" y="229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60" name="Text Box 12"/>
            <p:cNvSpPr txBox="1">
              <a:spLocks noChangeArrowheads="1"/>
            </p:cNvSpPr>
            <p:nvPr/>
          </p:nvSpPr>
          <p:spPr bwMode="auto">
            <a:xfrm>
              <a:off x="3923" y="17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3</a:t>
              </a:r>
            </a:p>
          </p:txBody>
        </p:sp>
      </p:grpSp>
      <p:sp>
        <p:nvSpPr>
          <p:cNvPr id="181261" name="Rectangle 13"/>
          <p:cNvSpPr>
            <a:spLocks noChangeArrowheads="1"/>
          </p:cNvSpPr>
          <p:nvPr/>
        </p:nvSpPr>
        <p:spPr bwMode="auto">
          <a:xfrm>
            <a:off x="1528588" y="2779390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1528588" y="306831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3" name="Line 15"/>
          <p:cNvSpPr>
            <a:spLocks noChangeShapeType="1"/>
          </p:cNvSpPr>
          <p:nvPr/>
        </p:nvSpPr>
        <p:spPr bwMode="auto">
          <a:xfrm>
            <a:off x="1528588" y="33556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4" name="Oval 16"/>
          <p:cNvSpPr>
            <a:spLocks noChangeArrowheads="1"/>
          </p:cNvSpPr>
          <p:nvPr/>
        </p:nvSpPr>
        <p:spPr bwMode="auto">
          <a:xfrm>
            <a:off x="1888951" y="3139752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5" name="Oval 17"/>
          <p:cNvSpPr>
            <a:spLocks noChangeArrowheads="1"/>
          </p:cNvSpPr>
          <p:nvPr/>
        </p:nvSpPr>
        <p:spPr bwMode="auto">
          <a:xfrm>
            <a:off x="1888951" y="3428677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>
            <a:off x="1960388" y="321277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7" name="Line 19"/>
          <p:cNvSpPr>
            <a:spLocks noChangeShapeType="1"/>
          </p:cNvSpPr>
          <p:nvPr/>
        </p:nvSpPr>
        <p:spPr bwMode="auto">
          <a:xfrm flipH="1">
            <a:off x="1239663" y="350011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8" name="Text Box 20"/>
          <p:cNvSpPr txBox="1">
            <a:spLocks noChangeArrowheads="1"/>
          </p:cNvSpPr>
          <p:nvPr/>
        </p:nvSpPr>
        <p:spPr bwMode="auto">
          <a:xfrm>
            <a:off x="1815926" y="27111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 Unicode MS" charset="0"/>
              </a:rPr>
              <a:t>1</a:t>
            </a:r>
          </a:p>
        </p:txBody>
      </p:sp>
      <p:sp>
        <p:nvSpPr>
          <p:cNvPr id="181269" name="Text Box 21"/>
          <p:cNvSpPr txBox="1">
            <a:spLocks noChangeArrowheads="1"/>
          </p:cNvSpPr>
          <p:nvPr/>
        </p:nvSpPr>
        <p:spPr bwMode="auto">
          <a:xfrm>
            <a:off x="4336876" y="2925440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…</a:t>
            </a:r>
          </a:p>
        </p:txBody>
      </p:sp>
      <p:sp>
        <p:nvSpPr>
          <p:cNvPr id="181270" name="Rectangle 22"/>
          <p:cNvSpPr>
            <a:spLocks noChangeArrowheads="1"/>
          </p:cNvSpPr>
          <p:nvPr/>
        </p:nvSpPr>
        <p:spPr bwMode="auto">
          <a:xfrm>
            <a:off x="6784801" y="2761927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1" name="Line 23"/>
          <p:cNvSpPr>
            <a:spLocks noChangeShapeType="1"/>
          </p:cNvSpPr>
          <p:nvPr/>
        </p:nvSpPr>
        <p:spPr bwMode="auto">
          <a:xfrm>
            <a:off x="6784801" y="30508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2" name="Line 24"/>
          <p:cNvSpPr>
            <a:spLocks noChangeShapeType="1"/>
          </p:cNvSpPr>
          <p:nvPr/>
        </p:nvSpPr>
        <p:spPr bwMode="auto">
          <a:xfrm>
            <a:off x="6784801" y="3338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3" name="Oval 25"/>
          <p:cNvSpPr>
            <a:spLocks noChangeArrowheads="1"/>
          </p:cNvSpPr>
          <p:nvPr/>
        </p:nvSpPr>
        <p:spPr bwMode="auto">
          <a:xfrm>
            <a:off x="7145163" y="312229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4" name="Oval 26"/>
          <p:cNvSpPr>
            <a:spLocks noChangeArrowheads="1"/>
          </p:cNvSpPr>
          <p:nvPr/>
        </p:nvSpPr>
        <p:spPr bwMode="auto">
          <a:xfrm>
            <a:off x="7145163" y="341121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5" name="Line 27"/>
          <p:cNvSpPr>
            <a:spLocks noChangeShapeType="1"/>
          </p:cNvSpPr>
          <p:nvPr/>
        </p:nvSpPr>
        <p:spPr bwMode="auto">
          <a:xfrm flipH="1">
            <a:off x="6279976" y="348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6" name="Text Box 28"/>
          <p:cNvSpPr txBox="1">
            <a:spLocks noChangeArrowheads="1"/>
          </p:cNvSpPr>
          <p:nvPr/>
        </p:nvSpPr>
        <p:spPr bwMode="auto">
          <a:xfrm>
            <a:off x="7072138" y="2709540"/>
            <a:ext cx="349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1277" name="Line 29"/>
          <p:cNvSpPr>
            <a:spLocks noChangeShapeType="1"/>
          </p:cNvSpPr>
          <p:nvPr/>
        </p:nvSpPr>
        <p:spPr bwMode="auto">
          <a:xfrm>
            <a:off x="1239663" y="350011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8" name="Line 30"/>
          <p:cNvSpPr>
            <a:spLocks noChangeShapeType="1"/>
          </p:cNvSpPr>
          <p:nvPr/>
        </p:nvSpPr>
        <p:spPr bwMode="auto">
          <a:xfrm>
            <a:off x="1239663" y="3789040"/>
            <a:ext cx="6697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9" name="Line 31"/>
          <p:cNvSpPr>
            <a:spLocks noChangeShapeType="1"/>
          </p:cNvSpPr>
          <p:nvPr/>
        </p:nvSpPr>
        <p:spPr bwMode="auto">
          <a:xfrm flipH="1" flipV="1">
            <a:off x="7946851" y="3482652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0" name="Line 32"/>
          <p:cNvSpPr>
            <a:spLocks noChangeShapeType="1"/>
          </p:cNvSpPr>
          <p:nvPr/>
        </p:nvSpPr>
        <p:spPr bwMode="auto">
          <a:xfrm flipH="1">
            <a:off x="7649988" y="3482652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1" name="Line 33"/>
          <p:cNvSpPr>
            <a:spLocks noChangeShapeType="1"/>
          </p:cNvSpPr>
          <p:nvPr/>
        </p:nvSpPr>
        <p:spPr bwMode="auto">
          <a:xfrm>
            <a:off x="1239663" y="2636515"/>
            <a:ext cx="6697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2" name="Line 34"/>
          <p:cNvSpPr>
            <a:spLocks noChangeShapeType="1"/>
          </p:cNvSpPr>
          <p:nvPr/>
        </p:nvSpPr>
        <p:spPr bwMode="auto">
          <a:xfrm flipH="1" flipV="1">
            <a:off x="7946851" y="2619052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3" name="Line 35"/>
          <p:cNvSpPr>
            <a:spLocks noChangeShapeType="1"/>
          </p:cNvSpPr>
          <p:nvPr/>
        </p:nvSpPr>
        <p:spPr bwMode="auto">
          <a:xfrm flipH="1">
            <a:off x="7227713" y="319531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4" name="Line 36"/>
          <p:cNvSpPr>
            <a:spLocks noChangeShapeType="1"/>
          </p:cNvSpPr>
          <p:nvPr/>
        </p:nvSpPr>
        <p:spPr bwMode="auto">
          <a:xfrm>
            <a:off x="1239663" y="2636515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5" name="Line 37"/>
          <p:cNvSpPr>
            <a:spLocks noChangeShapeType="1"/>
          </p:cNvSpPr>
          <p:nvPr/>
        </p:nvSpPr>
        <p:spPr bwMode="auto">
          <a:xfrm>
            <a:off x="1239663" y="3212777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417963" y="2761927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88" name="Line 40"/>
          <p:cNvSpPr>
            <a:spLocks noChangeShapeType="1"/>
          </p:cNvSpPr>
          <p:nvPr/>
        </p:nvSpPr>
        <p:spPr bwMode="auto">
          <a:xfrm>
            <a:off x="5417963" y="30508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9" name="Line 41"/>
          <p:cNvSpPr>
            <a:spLocks noChangeShapeType="1"/>
          </p:cNvSpPr>
          <p:nvPr/>
        </p:nvSpPr>
        <p:spPr bwMode="auto">
          <a:xfrm>
            <a:off x="5417963" y="3338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0" name="Oval 42"/>
          <p:cNvSpPr>
            <a:spLocks noChangeArrowheads="1"/>
          </p:cNvSpPr>
          <p:nvPr/>
        </p:nvSpPr>
        <p:spPr bwMode="auto">
          <a:xfrm>
            <a:off x="5778326" y="3122290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91" name="Oval 43"/>
          <p:cNvSpPr>
            <a:spLocks noChangeArrowheads="1"/>
          </p:cNvSpPr>
          <p:nvPr/>
        </p:nvSpPr>
        <p:spPr bwMode="auto">
          <a:xfrm>
            <a:off x="5778326" y="3411215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92" name="Line 44"/>
          <p:cNvSpPr>
            <a:spLocks noChangeShapeType="1"/>
          </p:cNvSpPr>
          <p:nvPr/>
        </p:nvSpPr>
        <p:spPr bwMode="auto">
          <a:xfrm>
            <a:off x="5849763" y="319531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3" name="Line 45"/>
          <p:cNvSpPr>
            <a:spLocks noChangeShapeType="1"/>
          </p:cNvSpPr>
          <p:nvPr/>
        </p:nvSpPr>
        <p:spPr bwMode="auto">
          <a:xfrm flipH="1">
            <a:off x="4913138" y="348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4" name="Text Box 46"/>
          <p:cNvSpPr txBox="1">
            <a:spLocks noChangeArrowheads="1"/>
          </p:cNvSpPr>
          <p:nvPr/>
        </p:nvSpPr>
        <p:spPr bwMode="auto">
          <a:xfrm>
            <a:off x="5632276" y="2709540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19</a:t>
            </a:r>
            <a:endParaRPr lang="de-DE" baseline="-25000"/>
          </a:p>
        </p:txBody>
      </p:sp>
      <p:sp>
        <p:nvSpPr>
          <p:cNvPr id="47" name="Rechteck 46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023813" y="1844824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Line 44"/>
          <p:cNvSpPr>
            <a:spLocks noChangeShapeType="1"/>
          </p:cNvSpPr>
          <p:nvPr/>
        </p:nvSpPr>
        <p:spPr bwMode="auto">
          <a:xfrm>
            <a:off x="663773" y="2029808"/>
            <a:ext cx="3605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>
            <a:off x="1743894" y="2060848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8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Alternativen</a:t>
            </a:r>
          </a:p>
          <a:p>
            <a:pPr lvl="1"/>
            <a:r>
              <a:rPr lang="de-DE" dirty="0" smtClean="0"/>
              <a:t>Nicht-zyklische, doppelt verkettete Liste</a:t>
            </a:r>
          </a:p>
          <a:p>
            <a:pPr lvl="1"/>
            <a:r>
              <a:rPr lang="de-DE" dirty="0" smtClean="0"/>
              <a:t>Einfach verkettete Liste</a:t>
            </a:r>
          </a:p>
          <a:p>
            <a:pPr lvl="1"/>
            <a:r>
              <a:rPr lang="de-DE" dirty="0" smtClean="0"/>
              <a:t>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6" name="Explosion 1 5"/>
          <p:cNvSpPr/>
          <p:nvPr/>
        </p:nvSpPr>
        <p:spPr>
          <a:xfrm>
            <a:off x="683568" y="3645024"/>
            <a:ext cx="6048672" cy="201622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Was </a:t>
            </a:r>
            <a:r>
              <a:rPr lang="de-DE" dirty="0" smtClean="0">
                <a:solidFill>
                  <a:schemeClr val="tx1"/>
                </a:solidFill>
              </a:rPr>
              <a:t>wäre die Folge bei einer </a:t>
            </a:r>
            <a:r>
              <a:rPr lang="de-DE" dirty="0">
                <a:solidFill>
                  <a:schemeClr val="tx1"/>
                </a:solidFill>
              </a:rPr>
              <a:t>einfach </a:t>
            </a:r>
            <a:r>
              <a:rPr lang="de-DE" dirty="0" smtClean="0">
                <a:solidFill>
                  <a:schemeClr val="tx1"/>
                </a:solidFill>
              </a:rPr>
              <a:t>verketteten Liste?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3995936" y="1916832"/>
            <a:ext cx="4968552" cy="2088232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Welche Möglichkeiten ergeben </a:t>
            </a:r>
            <a:r>
              <a:rPr lang="de-DE" sz="1600" dirty="0">
                <a:solidFill>
                  <a:schemeClr val="tx1"/>
                </a:solidFill>
              </a:rPr>
              <a:t>s</a:t>
            </a:r>
            <a:r>
              <a:rPr lang="de-DE" sz="1600" dirty="0" smtClean="0">
                <a:solidFill>
                  <a:schemeClr val="tx1"/>
                </a:solidFill>
              </a:rPr>
              <a:t>ich durch eine zyklische Liste?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0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Dynamische Menge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421"/>
            <a:ext cx="8496944" cy="5328915"/>
          </a:xfrm>
        </p:spPr>
        <p:txBody>
          <a:bodyPr/>
          <a:lstStyle/>
          <a:p>
            <a:r>
              <a:rPr lang="de-DE" sz="2000" dirty="0" smtClean="0"/>
              <a:t>Datenstruktur, die Objekte verwaltet, für die Schlüssel definiert sind: (1) </a:t>
            </a:r>
          </a:p>
          <a:p>
            <a:pPr lvl="1"/>
            <a:r>
              <a:rPr lang="de-DE" sz="2000" dirty="0" smtClean="0"/>
              <a:t>einfache Menge</a:t>
            </a:r>
          </a:p>
          <a:p>
            <a:pPr lvl="1"/>
            <a:r>
              <a:rPr lang="de-DE" sz="2000" dirty="0" smtClean="0"/>
              <a:t>Multimenge</a:t>
            </a:r>
          </a:p>
          <a:p>
            <a:pPr lvl="1"/>
            <a:r>
              <a:rPr lang="de-DE" sz="2000" dirty="0" smtClean="0"/>
              <a:t>geordnete (Multi-)Menge</a:t>
            </a:r>
          </a:p>
          <a:p>
            <a:r>
              <a:rPr lang="de-DE" sz="2000" dirty="0" smtClean="0"/>
              <a:t>Mengen können verändert werden (anders als in Mathematik)</a:t>
            </a:r>
          </a:p>
          <a:p>
            <a:r>
              <a:rPr lang="de-DE" sz="2000" dirty="0" smtClean="0"/>
              <a:t>Obligatorische Operationen:</a:t>
            </a:r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test</a:t>
            </a:r>
            <a:r>
              <a:rPr lang="de-DE" sz="1800" dirty="0" smtClean="0"/>
              <a:t>(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s,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>
                <a:solidFill>
                  <a:srgbClr val="000000"/>
                </a:solidFill>
              </a:rPr>
              <a:t>)</a:t>
            </a:r>
            <a:r>
              <a:rPr lang="de-DE" sz="1800" dirty="0"/>
              <a:t>: </a:t>
            </a:r>
            <a:r>
              <a:rPr lang="de-DE" sz="1800" dirty="0" smtClean="0"/>
              <a:t>testet, ob ein Element mit Schlüssel </a:t>
            </a:r>
            <a:r>
              <a:rPr lang="de-DE" sz="1800" dirty="0" err="1" smtClean="0"/>
              <a:t>k</a:t>
            </a:r>
            <a:r>
              <a:rPr lang="de-DE" sz="1800" dirty="0" smtClean="0"/>
              <a:t> in s enthalten ist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 (liefert </a:t>
            </a:r>
            <a:r>
              <a:rPr lang="de-DE" sz="1800" dirty="0" err="1" smtClean="0"/>
              <a:t>true</a:t>
            </a:r>
            <a:r>
              <a:rPr lang="de-DE" sz="1800" dirty="0" smtClean="0"/>
              <a:t>/</a:t>
            </a:r>
            <a:r>
              <a:rPr lang="de-DE" sz="1800" dirty="0" err="1" smtClean="0"/>
              <a:t>false</a:t>
            </a:r>
            <a:r>
              <a:rPr lang="de-DE" sz="1800" dirty="0" smtClean="0"/>
              <a:t>) </a:t>
            </a:r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search</a:t>
            </a:r>
            <a:r>
              <a:rPr lang="de-DE" sz="1800" dirty="0">
                <a:solidFill>
                  <a:srgbClr val="000000"/>
                </a:solidFill>
              </a:rPr>
              <a:t>(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s,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>
                <a:solidFill>
                  <a:srgbClr val="000000"/>
                </a:solidFill>
              </a:rPr>
              <a:t>)</a:t>
            </a:r>
            <a:r>
              <a:rPr lang="de-DE" sz="1800" dirty="0"/>
              <a:t>: </a:t>
            </a:r>
            <a:endParaRPr lang="de-DE" sz="1800" dirty="0" smtClean="0"/>
          </a:p>
          <a:p>
            <a:pPr marL="914400" lvl="2" indent="0">
              <a:buNone/>
            </a:pPr>
            <a:r>
              <a:rPr lang="de-DE" sz="1600" dirty="0" smtClean="0"/>
              <a:t>(1a) liefert das Elements aus </a:t>
            </a:r>
            <a:r>
              <a:rPr lang="de-DE" sz="16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1600" dirty="0" smtClean="0"/>
              <a:t>, dessen Schlüssel </a:t>
            </a:r>
            <a:r>
              <a:rPr lang="de-DE" sz="1600" dirty="0" err="1" smtClean="0">
                <a:solidFill>
                  <a:srgbClr val="3C8C93"/>
                </a:solidFill>
              </a:rPr>
              <a:t>k</a:t>
            </a:r>
            <a:r>
              <a:rPr lang="de-DE" sz="1600" dirty="0" smtClean="0"/>
              <a:t> ist, oder </a:t>
            </a:r>
            <a:r>
              <a:rPr lang="de-DE" sz="1600" dirty="0" err="1" smtClean="0"/>
              <a:t>nil</a:t>
            </a:r>
            <a:endParaRPr lang="de-DE" sz="1600" dirty="0" smtClean="0"/>
          </a:p>
          <a:p>
            <a:pPr marL="914400" lvl="2" indent="0">
              <a:buNone/>
            </a:pPr>
            <a:r>
              <a:rPr lang="de-DE" sz="1600" dirty="0" smtClean="0"/>
              <a:t>(1b) liefert das Elements aus </a:t>
            </a:r>
            <a:r>
              <a:rPr lang="de-DE" sz="16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1600" dirty="0" smtClean="0"/>
              <a:t>, dessen Schlüssel </a:t>
            </a:r>
            <a:r>
              <a:rPr lang="de-DE" sz="1600" dirty="0" err="1" smtClean="0">
                <a:solidFill>
                  <a:srgbClr val="3C8C93"/>
                </a:solidFill>
              </a:rPr>
              <a:t>key</a:t>
            </a:r>
            <a:r>
              <a:rPr lang="de-DE" sz="1600" dirty="0" smtClean="0">
                <a:solidFill>
                  <a:srgbClr val="3C8C93"/>
                </a:solidFill>
              </a:rPr>
              <a:t> </a:t>
            </a:r>
            <a:r>
              <a:rPr lang="de-DE" sz="1600" dirty="0" smtClean="0"/>
              <a:t>minimal in </a:t>
            </a:r>
            <a:r>
              <a:rPr lang="de-DE" sz="1600" dirty="0" smtClean="0">
                <a:solidFill>
                  <a:srgbClr val="3C8C93"/>
                </a:solidFill>
              </a:rPr>
              <a:t>s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         ist und für den </a:t>
            </a:r>
            <a:r>
              <a:rPr lang="de-DE" sz="1600" dirty="0" err="1" smtClean="0">
                <a:solidFill>
                  <a:srgbClr val="3C8C93"/>
                </a:solidFill>
              </a:rPr>
              <a:t>key</a:t>
            </a:r>
            <a:r>
              <a:rPr lang="de-DE" sz="1600" dirty="0" err="1" smtClean="0">
                <a:solidFill>
                  <a:srgbClr val="FF0000"/>
                </a:solidFill>
              </a:rPr>
              <a:t>≥</a:t>
            </a:r>
            <a:r>
              <a:rPr lang="de-DE" sz="1600" dirty="0" err="1" smtClean="0">
                <a:solidFill>
                  <a:srgbClr val="3C8C93"/>
                </a:solidFill>
              </a:rPr>
              <a:t>k</a:t>
            </a:r>
            <a:r>
              <a:rPr lang="de-DE" sz="1600" dirty="0" smtClean="0"/>
              <a:t> gilt</a:t>
            </a:r>
          </a:p>
          <a:p>
            <a:pPr marL="914400" lvl="2" indent="0">
              <a:buNone/>
            </a:pPr>
            <a:r>
              <a:rPr lang="de-DE" sz="1600" dirty="0" smtClean="0"/>
              <a:t>(2) </a:t>
            </a:r>
            <a:r>
              <a:rPr lang="de-DE" sz="1600" dirty="0"/>
              <a:t>liefert eine Menge von Elementen aus </a:t>
            </a:r>
            <a:r>
              <a:rPr lang="de-DE" sz="1600" dirty="0">
                <a:solidFill>
                  <a:srgbClr val="3C8C93"/>
                </a:solidFill>
              </a:rPr>
              <a:t>s</a:t>
            </a:r>
            <a:r>
              <a:rPr lang="de-DE" sz="1600" dirty="0"/>
              <a:t>, deren Schlüssel </a:t>
            </a:r>
            <a:r>
              <a:rPr lang="de-DE" sz="1600" dirty="0" err="1">
                <a:solidFill>
                  <a:srgbClr val="3C8C93"/>
                </a:solidFill>
              </a:rPr>
              <a:t>k</a:t>
            </a:r>
            <a:r>
              <a:rPr lang="de-DE" sz="1600" dirty="0"/>
              <a:t> </a:t>
            </a:r>
            <a:r>
              <a:rPr lang="de-DE" sz="1600" dirty="0" smtClean="0"/>
              <a:t>ist</a:t>
            </a:r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insert</a:t>
            </a:r>
            <a:r>
              <a:rPr lang="de-DE" sz="1800" dirty="0" smtClean="0">
                <a:solidFill>
                  <a:srgbClr val="000000"/>
                </a:solidFill>
              </a:rPr>
              <a:t>(</a:t>
            </a:r>
            <a:r>
              <a:rPr lang="de-DE" sz="1800" dirty="0" smtClean="0">
                <a:solidFill>
                  <a:srgbClr val="3C8C93"/>
                </a:solidFill>
              </a:rPr>
              <a:t>s, x</a:t>
            </a:r>
            <a:r>
              <a:rPr lang="de-DE" sz="1800" dirty="0" smtClean="0">
                <a:solidFill>
                  <a:srgbClr val="000000"/>
                </a:solidFill>
              </a:rPr>
              <a:t>)</a:t>
            </a:r>
            <a:r>
              <a:rPr lang="de-DE" sz="1800" dirty="0" smtClean="0"/>
              <a:t>: fügt das Element </a:t>
            </a:r>
            <a:r>
              <a:rPr lang="de-DE" sz="1800" dirty="0" smtClean="0">
                <a:solidFill>
                  <a:srgbClr val="3C8C93"/>
                </a:solidFill>
              </a:rPr>
              <a:t>x</a:t>
            </a:r>
            <a:r>
              <a:rPr lang="de-DE" sz="1800" dirty="0" smtClean="0"/>
              <a:t> in </a:t>
            </a:r>
            <a:r>
              <a:rPr lang="de-DE" sz="1800" dirty="0" smtClean="0">
                <a:solidFill>
                  <a:srgbClr val="3C8C93"/>
                </a:solidFill>
              </a:rPr>
              <a:t>s</a:t>
            </a:r>
            <a:r>
              <a:rPr lang="de-DE" sz="1800" dirty="0" smtClean="0"/>
              <a:t> ein (s wird ggf. modifiziert)</a:t>
            </a:r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delete</a:t>
            </a:r>
            <a:r>
              <a:rPr lang="de-DE" sz="1800" dirty="0" smtClean="0">
                <a:solidFill>
                  <a:srgbClr val="000000"/>
                </a:solidFill>
              </a:rPr>
              <a:t>(</a:t>
            </a:r>
            <a:r>
              <a:rPr lang="de-DE" sz="1800" dirty="0" smtClean="0">
                <a:solidFill>
                  <a:srgbClr val="3C8C93"/>
                </a:solidFill>
              </a:rPr>
              <a:t>s, x</a:t>
            </a:r>
            <a:r>
              <a:rPr lang="de-DE" sz="1800" dirty="0" smtClean="0">
                <a:solidFill>
                  <a:srgbClr val="000000"/>
                </a:solidFill>
              </a:rPr>
              <a:t>)</a:t>
            </a:r>
            <a:r>
              <a:rPr lang="de-DE" sz="1800" dirty="0" smtClean="0"/>
              <a:t>: löscht Element </a:t>
            </a:r>
            <a:r>
              <a:rPr lang="de-DE" sz="1800" dirty="0" smtClean="0">
                <a:solidFill>
                  <a:srgbClr val="3C8C93"/>
                </a:solidFill>
              </a:rPr>
              <a:t>x</a:t>
            </a:r>
            <a:r>
              <a:rPr lang="de-DE" sz="1800" dirty="0" smtClean="0"/>
              <a:t> aus </a:t>
            </a:r>
            <a:r>
              <a:rPr lang="de-DE" sz="1800" dirty="0" smtClean="0">
                <a:solidFill>
                  <a:srgbClr val="3C8C93"/>
                </a:solidFill>
              </a:rPr>
              <a:t>s</a:t>
            </a:r>
            <a:r>
              <a:rPr lang="de-DE" sz="1800" dirty="0" smtClean="0"/>
              <a:t> (</a:t>
            </a:r>
            <a:r>
              <a:rPr lang="de-DE" sz="1800" dirty="0" smtClean="0">
                <a:solidFill>
                  <a:srgbClr val="3C8C93"/>
                </a:solidFill>
              </a:rPr>
              <a:t>s</a:t>
            </a:r>
            <a:r>
              <a:rPr lang="de-DE" sz="1800" dirty="0" smtClean="0"/>
              <a:t> wird ggf. modifiziert)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45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Motivation: Suchen in Bäumen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Halbierungssuche durchsucht Felder</a:t>
            </a:r>
          </a:p>
          <a:p>
            <a:pPr lvl="1"/>
            <a:r>
              <a:rPr lang="de-DE" dirty="0" smtClean="0"/>
              <a:t>Einfügen neuer Elemente erfordert ggf.</a:t>
            </a:r>
            <a:br>
              <a:rPr lang="de-DE" dirty="0" smtClean="0"/>
            </a:br>
            <a:r>
              <a:rPr lang="de-DE" dirty="0" smtClean="0"/>
              <a:t>ein größeres Feld und Umkopieren der Elemente </a:t>
            </a:r>
          </a:p>
          <a:p>
            <a:r>
              <a:rPr lang="de-DE" dirty="0" smtClean="0"/>
              <a:t>Einfügen in Listen in konstanter Zeit</a:t>
            </a:r>
          </a:p>
          <a:p>
            <a:pPr lvl="1"/>
            <a:r>
              <a:rPr lang="de-DE" dirty="0" smtClean="0"/>
              <a:t>Zugriffe auf Elemente jedoch sequentiell 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Verzeigerter</a:t>
            </a:r>
            <a:r>
              <a:rPr lang="de-DE" dirty="0" smtClean="0"/>
              <a:t>) Baum</a:t>
            </a:r>
          </a:p>
          <a:p>
            <a:pPr lvl="1"/>
            <a:r>
              <a:rPr lang="de-DE" dirty="0" smtClean="0"/>
              <a:t>Einfügen in konstanter Zeit möglich </a:t>
            </a:r>
            <a:br>
              <a:rPr lang="de-DE" dirty="0" smtClean="0"/>
            </a:br>
            <a:r>
              <a:rPr lang="de-DE" dirty="0" smtClean="0"/>
              <a:t>(falls </a:t>
            </a:r>
            <a:r>
              <a:rPr lang="de-DE" dirty="0" err="1" smtClean="0"/>
              <a:t>Einfügeposition</a:t>
            </a:r>
            <a:r>
              <a:rPr lang="de-DE" dirty="0" smtClean="0"/>
              <a:t> gegeben)</a:t>
            </a:r>
          </a:p>
          <a:p>
            <a:pPr lvl="1"/>
            <a:r>
              <a:rPr lang="de-DE" dirty="0" smtClean="0"/>
              <a:t> zum Suchen verwendbar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68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Suchbäume - 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binärer </a:t>
            </a:r>
            <a:r>
              <a:rPr lang="de-DE" dirty="0" err="1" smtClean="0"/>
              <a:t>Suchbaum</a:t>
            </a:r>
            <a:r>
              <a:rPr lang="de-DE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ist ein Binärbaum, und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zusätzlich muss für jeden seiner Knoten gelten, </a:t>
            </a:r>
            <a:br>
              <a:rPr lang="de-DE" dirty="0" smtClean="0"/>
            </a:br>
            <a:r>
              <a:rPr lang="de-DE" dirty="0" smtClean="0"/>
              <a:t>dass das im Knoten</a:t>
            </a:r>
            <a:r>
              <a:rPr lang="de-DE" i="1" dirty="0" smtClean="0"/>
              <a:t> gespeicherte Element</a:t>
            </a:r>
            <a:endParaRPr lang="de-DE" dirty="0" smtClean="0"/>
          </a:p>
          <a:p>
            <a:pPr marL="1371600" lvl="2" indent="-457200">
              <a:buFont typeface="+mj-lt"/>
              <a:buAutoNum type="alphaLcParenR"/>
            </a:pPr>
            <a:r>
              <a:rPr lang="de-DE" i="1" dirty="0" smtClean="0"/>
              <a:t> </a:t>
            </a:r>
            <a:r>
              <a:rPr lang="de-DE" b="1" i="1" dirty="0" smtClean="0"/>
              <a:t>größer</a:t>
            </a:r>
            <a:r>
              <a:rPr lang="de-DE" dirty="0" smtClean="0"/>
              <a:t> ist </a:t>
            </a:r>
            <a:r>
              <a:rPr lang="de-DE" dirty="0"/>
              <a:t>als </a:t>
            </a:r>
            <a:r>
              <a:rPr lang="de-DE" dirty="0" smtClean="0"/>
              <a:t>alle </a:t>
            </a:r>
            <a:r>
              <a:rPr lang="de-DE" i="1" dirty="0" smtClean="0"/>
              <a:t>Elemente </a:t>
            </a:r>
            <a:r>
              <a:rPr lang="de-DE" dirty="0" smtClean="0"/>
              <a:t>im </a:t>
            </a:r>
            <a:r>
              <a:rPr lang="de-DE" i="1" dirty="0" smtClean="0"/>
              <a:t>linken Unterbaum</a:t>
            </a:r>
          </a:p>
          <a:p>
            <a:pPr marL="1371600" lvl="2" indent="-457200">
              <a:buFont typeface="+mj-lt"/>
              <a:buAutoNum type="alphaLcParenR"/>
            </a:pPr>
            <a:r>
              <a:rPr lang="de-DE" i="1" dirty="0" smtClean="0"/>
              <a:t> </a:t>
            </a:r>
            <a:r>
              <a:rPr lang="de-DE" b="1" i="1" dirty="0" smtClean="0"/>
              <a:t>kleiner</a:t>
            </a:r>
            <a:r>
              <a:rPr lang="de-DE" i="1" dirty="0" smtClean="0"/>
              <a:t> </a:t>
            </a:r>
            <a:r>
              <a:rPr lang="de-DE" dirty="0" smtClean="0"/>
              <a:t>ist als </a:t>
            </a:r>
            <a:r>
              <a:rPr lang="de-DE" dirty="0"/>
              <a:t>alle </a:t>
            </a:r>
            <a:r>
              <a:rPr lang="de-DE" i="1" dirty="0"/>
              <a:t>Elemente </a:t>
            </a:r>
            <a:r>
              <a:rPr lang="de-DE" dirty="0"/>
              <a:t>im </a:t>
            </a:r>
            <a:r>
              <a:rPr lang="de-DE" i="1" dirty="0" smtClean="0"/>
              <a:t>rechten </a:t>
            </a:r>
            <a:r>
              <a:rPr lang="de-DE" i="1" dirty="0"/>
              <a:t>Unterbaum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llipse 4"/>
              <p:cNvSpPr/>
              <p:nvPr/>
            </p:nvSpPr>
            <p:spPr>
              <a:xfrm>
                <a:off x="4247964" y="494116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Ellips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4941168"/>
                <a:ext cx="288032" cy="288032"/>
              </a:xfrm>
              <a:prstGeom prst="ellipse">
                <a:avLst/>
              </a:prstGeom>
              <a:blipFill rotWithShape="1">
                <a:blip r:embed="rId2"/>
                <a:stretch>
                  <a:fillRect t="-44231" r="-15094" b="-44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6"/>
          <p:cNvCxnSpPr>
            <a:stCxn id="5" idx="5"/>
            <a:endCxn id="11" idx="0"/>
          </p:cNvCxnSpPr>
          <p:nvPr/>
        </p:nvCxnSpPr>
        <p:spPr>
          <a:xfrm>
            <a:off x="4493815" y="5187019"/>
            <a:ext cx="546237" cy="330213"/>
          </a:xfrm>
          <a:prstGeom prst="line">
            <a:avLst/>
          </a:prstGeom>
          <a:ln w="25400">
            <a:solidFill>
              <a:srgbClr val="89A4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>
            <a:stCxn id="5" idx="3"/>
            <a:endCxn id="10" idx="0"/>
          </p:cNvCxnSpPr>
          <p:nvPr/>
        </p:nvCxnSpPr>
        <p:spPr>
          <a:xfrm flipH="1">
            <a:off x="3685682" y="5187019"/>
            <a:ext cx="604463" cy="330213"/>
          </a:xfrm>
          <a:prstGeom prst="line">
            <a:avLst/>
          </a:prstGeom>
          <a:ln w="25400">
            <a:solidFill>
              <a:srgbClr val="89A4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3073614" y="5517232"/>
            <a:ext cx="1224136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links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" name="Gleichschenkliges Dreieck 10"/>
          <p:cNvSpPr/>
          <p:nvPr/>
        </p:nvSpPr>
        <p:spPr>
          <a:xfrm>
            <a:off x="4427984" y="5517232"/>
            <a:ext cx="1224136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rechts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273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für binäre Suchbäume</a:t>
            </a:r>
            <a:endParaRPr lang="de-DE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84213" y="2492375"/>
            <a:ext cx="1455737" cy="3582988"/>
            <a:chOff x="793" y="1586"/>
            <a:chExt cx="917" cy="2257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884" y="1842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111" y="1842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1110" y="2341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337" y="2341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884" y="2840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111" y="2840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1110" y="3339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337" y="3339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027" y="158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5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793" y="2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207" y="2115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13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020" y="26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7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434" y="2614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207" y="3113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10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020" y="36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8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434" y="361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12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793" y="311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6</a:t>
              </a:r>
            </a:p>
          </p:txBody>
        </p:sp>
      </p:grp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2700338" y="2781300"/>
            <a:ext cx="2454275" cy="1951038"/>
            <a:chOff x="2784" y="1752"/>
            <a:chExt cx="1546" cy="1229"/>
          </a:xfrm>
        </p:grpSpPr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369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3924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2880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107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3107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561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3430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27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976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3753" y="225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156</a:t>
              </a: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2784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3198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3520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119</a:t>
              </a: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3974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159</a:t>
              </a:r>
            </a:p>
          </p:txBody>
        </p:sp>
      </p:grpSp>
      <p:grpSp>
        <p:nvGrpSpPr>
          <p:cNvPr id="37" name="Group 53"/>
          <p:cNvGrpSpPr>
            <a:grpSpLocks/>
          </p:cNvGrpSpPr>
          <p:nvPr/>
        </p:nvGrpSpPr>
        <p:grpSpPr bwMode="auto">
          <a:xfrm>
            <a:off x="5795963" y="2781300"/>
            <a:ext cx="2390775" cy="1951038"/>
            <a:chOff x="3651" y="1752"/>
            <a:chExt cx="1506" cy="1229"/>
          </a:xfrm>
        </p:grpSpPr>
        <p:sp>
          <p:nvSpPr>
            <p:cNvPr id="38" name="Line 40"/>
            <p:cNvSpPr>
              <a:spLocks noChangeShapeType="1"/>
            </p:cNvSpPr>
            <p:nvPr/>
          </p:nvSpPr>
          <p:spPr bwMode="auto">
            <a:xfrm flipH="1">
              <a:off x="4564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4791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 flipH="1">
              <a:off x="374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flipV="1">
              <a:off x="3974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4428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3" name="Text Box 46"/>
            <p:cNvSpPr txBox="1">
              <a:spLocks noChangeArrowheads="1"/>
            </p:cNvSpPr>
            <p:nvPr/>
          </p:nvSpPr>
          <p:spPr bwMode="auto">
            <a:xfrm>
              <a:off x="4297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17</a:t>
              </a:r>
            </a:p>
          </p:txBody>
        </p:sp>
        <p:sp>
          <p:nvSpPr>
            <p:cNvPr id="44" name="Text Box 47"/>
            <p:cNvSpPr txBox="1">
              <a:spLocks noChangeArrowheads="1"/>
            </p:cNvSpPr>
            <p:nvPr/>
          </p:nvSpPr>
          <p:spPr bwMode="auto">
            <a:xfrm>
              <a:off x="3883" y="225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9</a:t>
              </a:r>
            </a:p>
          </p:txBody>
        </p: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4660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46" name="Text Box 49"/>
            <p:cNvSpPr txBox="1">
              <a:spLocks noChangeArrowheads="1"/>
            </p:cNvSpPr>
            <p:nvPr/>
          </p:nvSpPr>
          <p:spPr bwMode="auto">
            <a:xfrm>
              <a:off x="3651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8</a:t>
              </a:r>
            </a:p>
          </p:txBody>
        </p:sp>
        <p:sp>
          <p:nvSpPr>
            <p:cNvPr id="47" name="Text Box 51"/>
            <p:cNvSpPr txBox="1">
              <a:spLocks noChangeArrowheads="1"/>
            </p:cNvSpPr>
            <p:nvPr/>
          </p:nvSpPr>
          <p:spPr bwMode="auto">
            <a:xfrm>
              <a:off x="4427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18</a:t>
              </a:r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auto">
            <a:xfrm>
              <a:off x="4881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28</a:t>
              </a:r>
            </a:p>
          </p:txBody>
        </p:sp>
      </p:grpSp>
      <p:sp>
        <p:nvSpPr>
          <p:cNvPr id="4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15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60350"/>
            <a:ext cx="9324527" cy="648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Wende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Funktion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auf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Elemente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an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348880"/>
            <a:ext cx="8352928" cy="37444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e-DE" sz="36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0136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?</a:t>
            </a:r>
            <a:endParaRPr lang="en-US" sz="2400" baseline="30000" dirty="0">
              <a:solidFill>
                <a:schemeClr val="bg1"/>
              </a:solidFill>
              <a:latin typeface="Chalkduster"/>
            </a:endParaRP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64234" y="2781300"/>
            <a:ext cx="2454275" cy="1951038"/>
            <a:chOff x="2784" y="1752"/>
            <a:chExt cx="1546" cy="1229"/>
          </a:xfrm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369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3924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H="1">
              <a:off x="2880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3107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V="1">
              <a:off x="3107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3561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3430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27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2976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dirty="0"/>
                <a:t>15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3753" y="225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156</a:t>
              </a: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2784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3198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3520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119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3974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159</a:t>
              </a:r>
            </a:p>
          </p:txBody>
        </p:sp>
      </p:grp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971600" y="2996952"/>
            <a:ext cx="18001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11560" y="27716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tr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4427984" y="2636912"/>
            <a:ext cx="214725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ym typeface="Wingdings"/>
              </a:rPr>
              <a:t>fold</a:t>
            </a:r>
            <a:r>
              <a:rPr lang="de-DE" sz="2000" dirty="0">
                <a:sym typeface="Wingdings"/>
              </a:rPr>
              <a:t>(</a:t>
            </a:r>
            <a:r>
              <a:rPr lang="de-DE" sz="2000" dirty="0">
                <a:solidFill>
                  <a:srgbClr val="262673"/>
                </a:solidFill>
                <a:sym typeface="Wingdings"/>
              </a:rPr>
              <a:t>+</a:t>
            </a:r>
            <a:r>
              <a:rPr lang="de-DE" sz="2000" dirty="0">
                <a:sym typeface="Wingdings"/>
              </a:rPr>
              <a:t>, </a:t>
            </a:r>
            <a:r>
              <a:rPr lang="de-DE" sz="2000" dirty="0" err="1">
                <a:sym typeface="Wingdings"/>
              </a:rPr>
              <a:t>tr</a:t>
            </a:r>
            <a:r>
              <a:rPr lang="de-DE" sz="2000" dirty="0">
                <a:sym typeface="Wingdings"/>
              </a:rPr>
              <a:t>, 0)</a:t>
            </a:r>
          </a:p>
          <a:p>
            <a:r>
              <a:rPr lang="de-DE" sz="2000" dirty="0">
                <a:sym typeface="Wingdings"/>
              </a:rPr>
              <a:t> 505</a:t>
            </a:r>
            <a:endParaRPr lang="de-DE" sz="2000" dirty="0"/>
          </a:p>
          <a:p>
            <a:endParaRPr lang="de-DE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max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(x,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de-DE" sz="2000" dirty="0" smtClean="0"/>
              <a:t>   </a:t>
            </a:r>
            <a:r>
              <a:rPr lang="de-DE" sz="2000" b="1" dirty="0" err="1" smtClean="0"/>
              <a:t>if</a:t>
            </a:r>
            <a:r>
              <a:rPr lang="de-DE" sz="2000" dirty="0" smtClean="0"/>
              <a:t>  x &gt; </a:t>
            </a:r>
            <a:r>
              <a:rPr lang="de-DE" sz="2000" dirty="0" err="1" smtClean="0"/>
              <a:t>y</a:t>
            </a:r>
            <a:r>
              <a:rPr lang="de-DE" sz="2000" dirty="0" smtClean="0"/>
              <a:t> </a:t>
            </a:r>
            <a:r>
              <a:rPr lang="de-DE" sz="2000" b="1" dirty="0" err="1" smtClean="0"/>
              <a:t>then</a:t>
            </a:r>
            <a:endParaRPr lang="de-DE" sz="2000" b="1" dirty="0" smtClean="0"/>
          </a:p>
          <a:p>
            <a:r>
              <a:rPr lang="de-DE" sz="2000" dirty="0" smtClean="0"/>
              <a:t>      </a:t>
            </a:r>
            <a:r>
              <a:rPr lang="de-DE" sz="2000" b="1" dirty="0" err="1" smtClean="0"/>
              <a:t>return</a:t>
            </a:r>
            <a:r>
              <a:rPr lang="de-DE" sz="2000" dirty="0" smtClean="0"/>
              <a:t> x</a:t>
            </a:r>
          </a:p>
          <a:p>
            <a:r>
              <a:rPr lang="de-DE" sz="2000" dirty="0" smtClean="0"/>
              <a:t>   </a:t>
            </a:r>
            <a:r>
              <a:rPr lang="de-DE" sz="2000" b="1" dirty="0" err="1" smtClean="0"/>
              <a:t>else</a:t>
            </a:r>
            <a:r>
              <a:rPr lang="de-DE" sz="2000" dirty="0" smtClean="0"/>
              <a:t> </a:t>
            </a:r>
            <a:r>
              <a:rPr lang="de-DE" sz="2000" b="1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err="1" smtClean="0"/>
              <a:t>y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err="1" smtClean="0"/>
              <a:t>fold</a:t>
            </a:r>
            <a:r>
              <a:rPr lang="de-DE" sz="2000" dirty="0" smtClean="0"/>
              <a:t>(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max</a:t>
            </a:r>
            <a:r>
              <a:rPr lang="de-DE" sz="2000" dirty="0" smtClean="0"/>
              <a:t>, </a:t>
            </a:r>
            <a:r>
              <a:rPr lang="de-DE" sz="2000" dirty="0" err="1" smtClean="0"/>
              <a:t>tr</a:t>
            </a:r>
            <a:r>
              <a:rPr lang="de-DE" sz="2000" dirty="0" smtClean="0"/>
              <a:t>, 0)</a:t>
            </a:r>
          </a:p>
          <a:p>
            <a:pPr marL="342900" indent="-342900">
              <a:buFont typeface="Wingdings" charset="0"/>
              <a:buChar char="à"/>
            </a:pPr>
            <a:r>
              <a:rPr lang="de-DE" sz="2000" dirty="0" smtClean="0">
                <a:sym typeface="Wingdings"/>
              </a:rPr>
              <a:t>159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568187" y="3558495"/>
            <a:ext cx="21082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min (x,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de-DE" sz="2000" dirty="0" smtClean="0"/>
              <a:t>   </a:t>
            </a:r>
            <a:r>
              <a:rPr lang="de-DE" sz="2000" b="1" dirty="0" err="1" smtClean="0"/>
              <a:t>if</a:t>
            </a:r>
            <a:r>
              <a:rPr lang="de-DE" sz="2000" dirty="0" smtClean="0"/>
              <a:t>  x &gt; </a:t>
            </a:r>
            <a:r>
              <a:rPr lang="de-DE" sz="2000" dirty="0" err="1" smtClean="0"/>
              <a:t>y</a:t>
            </a:r>
            <a:r>
              <a:rPr lang="de-DE" sz="2000" dirty="0" smtClean="0"/>
              <a:t> </a:t>
            </a:r>
            <a:r>
              <a:rPr lang="de-DE" sz="2000" b="1" dirty="0" err="1" smtClean="0"/>
              <a:t>then</a:t>
            </a:r>
            <a:endParaRPr lang="de-DE" sz="2000" b="1" dirty="0" smtClean="0"/>
          </a:p>
          <a:p>
            <a:r>
              <a:rPr lang="de-DE" sz="2000" dirty="0" smtClean="0"/>
              <a:t>      </a:t>
            </a:r>
            <a:r>
              <a:rPr lang="de-DE" sz="2000" b="1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err="1" smtClean="0"/>
              <a:t>y</a:t>
            </a:r>
            <a:endParaRPr lang="de-DE" sz="2000" dirty="0" smtClean="0"/>
          </a:p>
          <a:p>
            <a:r>
              <a:rPr lang="de-DE" sz="2000" dirty="0" smtClean="0"/>
              <a:t>   </a:t>
            </a:r>
            <a:r>
              <a:rPr lang="de-DE" sz="2000" b="1" dirty="0" err="1" smtClean="0"/>
              <a:t>else</a:t>
            </a:r>
            <a:r>
              <a:rPr lang="de-DE" sz="2000" dirty="0" smtClean="0"/>
              <a:t> </a:t>
            </a:r>
            <a:r>
              <a:rPr lang="de-DE" sz="2000" b="1" dirty="0" err="1" smtClean="0"/>
              <a:t>return</a:t>
            </a:r>
            <a:r>
              <a:rPr lang="de-DE" sz="2000" dirty="0" smtClean="0"/>
              <a:t> x</a:t>
            </a:r>
          </a:p>
          <a:p>
            <a:endParaRPr lang="de-DE" sz="2000" dirty="0"/>
          </a:p>
          <a:p>
            <a:r>
              <a:rPr lang="de-DE" sz="2000" dirty="0" err="1" smtClean="0"/>
              <a:t>fold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min</a:t>
            </a:r>
            <a:r>
              <a:rPr lang="de-DE" sz="2000" dirty="0" smtClean="0"/>
              <a:t>, </a:t>
            </a:r>
            <a:r>
              <a:rPr lang="de-DE" sz="2000" dirty="0" err="1" smtClean="0"/>
              <a:t>tr</a:t>
            </a:r>
            <a:r>
              <a:rPr lang="de-DE" sz="2000" dirty="0" smtClean="0"/>
              <a:t>, </a:t>
            </a:r>
            <a:r>
              <a:rPr lang="de-DE" sz="2000" dirty="0"/>
              <a:t>∞</a:t>
            </a:r>
            <a:r>
              <a:rPr lang="de-DE" sz="2000" dirty="0" smtClean="0"/>
              <a:t>)</a:t>
            </a:r>
          </a:p>
          <a:p>
            <a:pPr marL="342900" indent="-342900">
              <a:buFont typeface="Wingdings" charset="0"/>
              <a:buChar char="à"/>
            </a:pPr>
            <a:r>
              <a:rPr lang="de-DE" sz="2000" dirty="0" smtClean="0">
                <a:sym typeface="Wingding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150678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2007" y="188640"/>
            <a:ext cx="9540551" cy="57606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Wende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Funktion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auf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Elemente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an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1052736"/>
            <a:ext cx="8352928" cy="539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fold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de-DE" sz="2400" dirty="0" smtClean="0"/>
              <a:t> 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emptyTree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tr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sz="2400" b="1" dirty="0" err="1" smtClean="0"/>
              <a:t>then</a:t>
            </a:r>
            <a:endParaRPr lang="de-DE" sz="2400" b="1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endParaRPr lang="de-DE" sz="2400" dirty="0" smtClean="0">
              <a:solidFill>
                <a:srgbClr val="3C8C93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leaf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r>
              <a:rPr lang="de-DE" sz="2400" dirty="0" smtClean="0"/>
              <a:t> </a:t>
            </a:r>
            <a:r>
              <a:rPr lang="de-DE" sz="2400" b="1" dirty="0" err="1" smtClean="0"/>
              <a:t>then</a:t>
            </a:r>
            <a:endParaRPr lang="de-DE" sz="2400" b="1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r>
              <a:rPr lang="de-DE" sz="2400" dirty="0" smtClean="0">
                <a:solidFill>
                  <a:srgbClr val="3C8C93"/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key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))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leftExists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r>
              <a:rPr lang="de-DE" sz="2400" dirty="0" smtClean="0"/>
              <a:t> </a:t>
            </a:r>
            <a:r>
              <a:rPr lang="de-DE" sz="2400" b="1" dirty="0" err="1" smtClean="0"/>
              <a:t>then</a:t>
            </a:r>
            <a:endParaRPr lang="de-DE" sz="2400" b="1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dirty="0" smtClean="0">
                <a:solidFill>
                  <a:srgbClr val="3C8C93"/>
                </a:solidFill>
              </a:rPr>
              <a:t>x := 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(  </a:t>
            </a:r>
            <a:r>
              <a:rPr lang="de-DE" sz="2400" dirty="0" err="1" smtClean="0">
                <a:solidFill>
                  <a:srgbClr val="FF0000"/>
                </a:solidFill>
              </a:rPr>
              <a:t>fold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smtClean="0">
                <a:solidFill>
                  <a:schemeClr val="accent1">
                    <a:lumMod val="25000"/>
                  </a:schemeClr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left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), 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r>
              <a:rPr lang="de-DE" sz="2400" dirty="0" smtClean="0">
                <a:solidFill>
                  <a:srgbClr val="3C8C93"/>
                </a:solidFill>
              </a:rPr>
              <a:t>),  </a:t>
            </a:r>
            <a:r>
              <a:rPr lang="de-DE" sz="2400" dirty="0" err="1" smtClean="0">
                <a:solidFill>
                  <a:srgbClr val="3C8C93"/>
                </a:solidFill>
              </a:rPr>
              <a:t>key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 )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rightExists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 </a:t>
            </a:r>
            <a:r>
              <a:rPr lang="de-DE" sz="2400" b="1" dirty="0" err="1" smtClean="0"/>
              <a:t>then</a:t>
            </a:r>
            <a:endParaRPr lang="de-DE" sz="2400" b="1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  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fold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smtClean="0">
                <a:solidFill>
                  <a:srgbClr val="1E4649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right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), x)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else</a:t>
            </a:r>
            <a:r>
              <a:rPr lang="de-DE" sz="2400" dirty="0" smtClean="0"/>
              <a:t>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x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rightExists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// linker Nachfolger existiert nicht</a:t>
            </a:r>
            <a:endParaRPr lang="de-DE" sz="2400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( </a:t>
            </a:r>
            <a:r>
              <a:rPr lang="de-DE" sz="2400" dirty="0" err="1" smtClean="0">
                <a:solidFill>
                  <a:srgbClr val="FF0000"/>
                </a:solidFill>
              </a:rPr>
              <a:t>fold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smtClean="0">
                <a:solidFill>
                  <a:srgbClr val="1E4649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right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), 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r>
              <a:rPr lang="de-DE" sz="2400" dirty="0" smtClean="0">
                <a:solidFill>
                  <a:srgbClr val="3C8C93"/>
                </a:solidFill>
              </a:rPr>
              <a:t>),  </a:t>
            </a:r>
            <a:r>
              <a:rPr lang="de-DE" sz="2400" dirty="0" err="1" smtClean="0">
                <a:solidFill>
                  <a:srgbClr val="3C8C93"/>
                </a:solidFill>
              </a:rPr>
              <a:t>key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 )</a:t>
            </a:r>
          </a:p>
        </p:txBody>
      </p:sp>
    </p:spTree>
    <p:extLst>
      <p:ext uri="{BB962C8B-B14F-4D97-AF65-F5344CB8AC3E}">
        <p14:creationId xmlns:p14="http://schemas.microsoft.com/office/powerpoint/2010/main" val="7668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Inorder</a:t>
            </a:r>
            <a:r>
              <a:rPr lang="de-DE" dirty="0" smtClean="0"/>
              <a:t>-Ausgabe ergibt Sortierreihenfolge</a:t>
            </a:r>
            <a:endParaRPr lang="de-DE" dirty="0"/>
          </a:p>
        </p:txBody>
      </p:sp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508625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3274864" y="2186583"/>
            <a:ext cx="649288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050902" y="3339108"/>
            <a:ext cx="720725" cy="719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266802" y="3555008"/>
            <a:ext cx="649287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274864" y="3481983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4864" y="441860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3419327" y="4563071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3492352" y="3266083"/>
            <a:ext cx="719137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3492352" y="2402483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427389" y="2402483"/>
            <a:ext cx="720725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5003652" y="3410546"/>
            <a:ext cx="288925" cy="5762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5219552" y="3481983"/>
            <a:ext cx="288925" cy="5762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651352" y="3481983"/>
            <a:ext cx="720725" cy="649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5651352" y="441860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5795814" y="4563071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5795814" y="3266083"/>
            <a:ext cx="792163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4571852" y="2115146"/>
            <a:ext cx="863600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763688" y="6134696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-5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359001" y="6134696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-2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881288" y="6134696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/>
              <a:t> 0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51152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12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068738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14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64051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20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221263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81657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28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31822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36</a:t>
            </a:r>
          </a:p>
        </p:txBody>
      </p:sp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868144" y="1412776"/>
            <a:ext cx="29950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printNode</a:t>
            </a:r>
            <a:r>
              <a:rPr lang="de-DE" dirty="0" smtClean="0"/>
              <a:t>(</a:t>
            </a:r>
            <a:r>
              <a:rPr lang="de-DE" dirty="0" err="1" smtClean="0"/>
              <a:t>ignore</a:t>
            </a:r>
            <a:r>
              <a:rPr lang="de-DE" dirty="0" smtClean="0"/>
              <a:t>, x)</a:t>
            </a:r>
          </a:p>
          <a:p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err="1" smtClean="0"/>
              <a:t>print</a:t>
            </a:r>
            <a:r>
              <a:rPr lang="de-DE" dirty="0" smtClean="0"/>
              <a:t>(x)</a:t>
            </a:r>
          </a:p>
          <a:p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/>
              <a:t>0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fold</a:t>
            </a:r>
            <a:r>
              <a:rPr lang="de-DE" dirty="0" smtClean="0"/>
              <a:t>(</a:t>
            </a:r>
            <a:r>
              <a:rPr lang="de-DE" dirty="0" err="1" smtClean="0"/>
              <a:t>printNode</a:t>
            </a:r>
            <a:r>
              <a:rPr lang="de-DE" dirty="0" smtClean="0"/>
              <a:t>, </a:t>
            </a:r>
            <a:r>
              <a:rPr lang="de-DE" dirty="0" err="1" smtClean="0"/>
              <a:t>tr</a:t>
            </a:r>
            <a:r>
              <a:rPr lang="de-DE" dirty="0" smtClean="0"/>
              <a:t>, 0)</a:t>
            </a:r>
            <a:endParaRPr lang="de-DE" dirty="0"/>
          </a:p>
        </p:txBody>
      </p:sp>
      <p:sp>
        <p:nvSpPr>
          <p:cNvPr id="33" name="Line 44"/>
          <p:cNvSpPr>
            <a:spLocks noChangeShapeType="1"/>
          </p:cNvSpPr>
          <p:nvPr/>
        </p:nvSpPr>
        <p:spPr bwMode="auto">
          <a:xfrm>
            <a:off x="2267744" y="2060848"/>
            <a:ext cx="18001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907704" y="183553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844981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3" grpId="0" animBg="1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im binären </a:t>
            </a:r>
            <a:r>
              <a:rPr lang="de-DE" dirty="0" err="1" smtClean="0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sym typeface="Arrows2" pitchFamily="34" charset="2"/>
              </a:rPr>
              <a:t>Suche nach einem Element </a:t>
            </a:r>
            <a:r>
              <a:rPr lang="de-DE" altLang="de-DE" dirty="0" smtClean="0">
                <a:sym typeface="Arrows2" pitchFamily="34" charset="2"/>
              </a:rPr>
              <a:t>im </a:t>
            </a:r>
            <a:r>
              <a:rPr lang="de-DE" altLang="de-DE" dirty="0">
                <a:sym typeface="Arrows2" pitchFamily="34" charset="2"/>
              </a:rPr>
              <a:t>binären </a:t>
            </a:r>
            <a:r>
              <a:rPr lang="de-DE" altLang="de-DE" dirty="0" err="1">
                <a:sym typeface="Arrows2" pitchFamily="34" charset="2"/>
              </a:rPr>
              <a:t>Suchbaum</a:t>
            </a:r>
            <a:r>
              <a:rPr lang="de-DE" altLang="de-DE" dirty="0">
                <a:sym typeface="Arrows2" pitchFamily="34" charset="2"/>
              </a:rPr>
              <a:t>:</a:t>
            </a:r>
          </a:p>
          <a:p>
            <a:pPr lvl="1"/>
            <a:r>
              <a:rPr lang="de-DE" altLang="de-DE" dirty="0">
                <a:sym typeface="Arrows2" pitchFamily="34" charset="2"/>
              </a:rPr>
              <a:t>Baum ist leer: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Element nicht gefunden</a:t>
            </a:r>
          </a:p>
          <a:p>
            <a:pPr lvl="1"/>
            <a:r>
              <a:rPr lang="de-DE" altLang="de-DE" dirty="0">
                <a:sym typeface="Arrows2" pitchFamily="34" charset="2"/>
              </a:rPr>
              <a:t>Baum ist nicht leer: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Wurzelelement ist gleich dem gesuchten 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Element gefunden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Gesuchtes Element ist kleiner als das Wurzelelement: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Suche im linken Unterbaum rekursiv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Gesuchtes Element ist größer als das Wurzelelement: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Suche im rechten Unterbaum </a:t>
            </a:r>
            <a:r>
              <a:rPr lang="de-DE" altLang="de-DE" dirty="0" smtClean="0">
                <a:sym typeface="Arrows2" pitchFamily="34" charset="2"/>
              </a:rPr>
              <a:t>rekursiv</a:t>
            </a:r>
            <a:endParaRPr lang="de-DE" altLang="de-DE" dirty="0">
              <a:sym typeface="Arrows2" pitchFamily="34" charset="2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35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6497"/>
            <a:ext cx="67818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787900" y="2103710"/>
            <a:ext cx="936625" cy="936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227763" y="3545160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6156325" y="4911997"/>
            <a:ext cx="863600" cy="8651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nach 28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16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nach 13</a:t>
            </a:r>
            <a:endParaRPr lang="de-DE" dirty="0"/>
          </a:p>
        </p:txBody>
      </p:sp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6497"/>
            <a:ext cx="67818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348038" y="2319610"/>
            <a:ext cx="936625" cy="8651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348038" y="3545160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716463" y="498502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84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Binärer </a:t>
            </a:r>
            <a:r>
              <a:rPr lang="de-DE" dirty="0" err="1" smtClean="0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kann man </a:t>
            </a:r>
            <a:r>
              <a:rPr lang="de-DE" dirty="0" err="1" smtClean="0"/>
              <a:t>Iteratoren</a:t>
            </a:r>
            <a:r>
              <a:rPr lang="de-DE" dirty="0" smtClean="0"/>
              <a:t> realisieren?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getIterator</a:t>
            </a:r>
            <a:r>
              <a:rPr lang="de-DE" dirty="0" smtClean="0"/>
              <a:t>(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) bzw. </a:t>
            </a:r>
            <a:r>
              <a:rPr lang="de-DE" dirty="0" err="1" smtClean="0">
                <a:solidFill>
                  <a:srgbClr val="FF0000"/>
                </a:solidFill>
              </a:rPr>
              <a:t>getIterator</a:t>
            </a:r>
            <a:r>
              <a:rPr lang="de-DE" dirty="0" smtClean="0"/>
              <a:t>(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, </a:t>
            </a:r>
            <a:r>
              <a:rPr lang="de-DE" dirty="0" err="1" smtClean="0">
                <a:solidFill>
                  <a:srgbClr val="3C8C93"/>
                </a:solidFill>
              </a:rPr>
              <a:t>firstKey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64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Dynamische Mengen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r>
              <a:rPr lang="de-DE" sz="2400" dirty="0" smtClean="0"/>
              <a:t>Zusätzliche Operationen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union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s1</a:t>
            </a:r>
            <a:r>
              <a:rPr lang="de-DE" sz="2000" dirty="0" smtClean="0"/>
              <a:t>,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s2</a:t>
            </a:r>
            <a:r>
              <a:rPr lang="de-DE" sz="2000" dirty="0" smtClean="0"/>
              <a:t>) (</a:t>
            </a:r>
            <a:r>
              <a:rPr lang="de-DE" sz="2000" dirty="0" err="1" smtClean="0"/>
              <a:t>merge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intersect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s1</a:t>
            </a:r>
            <a:r>
              <a:rPr lang="de-DE" sz="2000" dirty="0" smtClean="0">
                <a:solidFill>
                  <a:srgbClr val="000000"/>
                </a:solidFill>
              </a:rPr>
              <a:t>,</a:t>
            </a:r>
            <a:r>
              <a:rPr lang="de-DE" sz="2000" dirty="0" smtClean="0">
                <a:solidFill>
                  <a:srgbClr val="3C8C93"/>
                </a:solidFill>
              </a:rPr>
              <a:t> s2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map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s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r>
              <a:rPr lang="de-DE" sz="2000" dirty="0"/>
              <a:t>: wendet 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/>
              <a:t> auf jedes Element aus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an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und </a:t>
            </a:r>
            <a:r>
              <a:rPr lang="de-DE" sz="2000" dirty="0"/>
              <a:t>gibt Ergebnisse als neue Menge zurück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fold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s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err="1">
                <a:solidFill>
                  <a:srgbClr val="3C8C93"/>
                </a:solidFill>
              </a:rPr>
              <a:t>init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r>
              <a:rPr lang="de-DE" sz="2000" dirty="0"/>
              <a:t>: wendet die </a:t>
            </a:r>
            <a:r>
              <a:rPr lang="de-DE" sz="2000" dirty="0" smtClean="0"/>
              <a:t>Funktion 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/>
              <a:t> </a:t>
            </a:r>
            <a:r>
              <a:rPr lang="de-DE" sz="2000" dirty="0" err="1" smtClean="0"/>
              <a:t>kaskadierend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auf Objekte in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an, </a:t>
            </a:r>
            <a:r>
              <a:rPr lang="de-DE" sz="2000" dirty="0" smtClean="0"/>
              <a:t>liefert </a:t>
            </a:r>
            <a:r>
              <a:rPr lang="de-DE" sz="2000" dirty="0"/>
              <a:t>einen </a:t>
            </a:r>
            <a:r>
              <a:rPr lang="de-DE" sz="2000" dirty="0" smtClean="0"/>
              <a:t>Wert</a:t>
            </a:r>
          </a:p>
          <a:p>
            <a:r>
              <a:rPr lang="de-DE" sz="2400" dirty="0" err="1" smtClean="0"/>
              <a:t>Iteratoren</a:t>
            </a:r>
            <a:r>
              <a:rPr lang="de-DE" sz="2400" dirty="0" smtClean="0"/>
              <a:t> für einfache Mengen und Multimengen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getIterator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 smtClean="0"/>
              <a:t>), 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testNextElement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), </a:t>
            </a:r>
            <a:r>
              <a:rPr lang="de-DE" sz="2000" dirty="0" err="1" smtClean="0">
                <a:solidFill>
                  <a:srgbClr val="FF0000"/>
                </a:solidFill>
              </a:rPr>
              <a:t>testPreviousElement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nextElement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), </a:t>
            </a:r>
            <a:r>
              <a:rPr lang="de-DE" sz="2000" dirty="0" err="1" smtClean="0">
                <a:solidFill>
                  <a:srgbClr val="FF0000"/>
                </a:solidFill>
              </a:rPr>
              <a:t>previousElement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)</a:t>
            </a:r>
          </a:p>
          <a:p>
            <a:r>
              <a:rPr lang="de-DE" sz="2200" dirty="0" err="1" smtClean="0"/>
              <a:t>Iteratoren</a:t>
            </a:r>
            <a:r>
              <a:rPr lang="de-DE" sz="2200" dirty="0" smtClean="0"/>
              <a:t> für geordnete Mengen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getIterator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, </a:t>
            </a:r>
            <a:r>
              <a:rPr lang="de-DE" sz="2000" dirty="0" err="1">
                <a:solidFill>
                  <a:srgbClr val="3C8C93"/>
                </a:solidFill>
              </a:rPr>
              <a:t>fromKey</a:t>
            </a:r>
            <a:r>
              <a:rPr lang="de-DE" sz="2000" dirty="0"/>
              <a:t>), </a:t>
            </a:r>
            <a:r>
              <a:rPr lang="de-DE" sz="2000" dirty="0" err="1">
                <a:solidFill>
                  <a:srgbClr val="FF0000"/>
                </a:solidFill>
              </a:rPr>
              <a:t>getIterator</a:t>
            </a:r>
            <a:r>
              <a:rPr lang="de-DE" sz="2000" dirty="0"/>
              <a:t>(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, </a:t>
            </a:r>
            <a:r>
              <a:rPr lang="de-DE" sz="2000" dirty="0" err="1">
                <a:solidFill>
                  <a:srgbClr val="3C8C93"/>
                </a:solidFill>
              </a:rPr>
              <a:t>fromKey</a:t>
            </a:r>
            <a:r>
              <a:rPr lang="de-DE" sz="2000" dirty="0"/>
              <a:t>, </a:t>
            </a:r>
            <a:r>
              <a:rPr lang="de-DE" sz="2000" dirty="0" err="1">
                <a:solidFill>
                  <a:srgbClr val="3C8C93"/>
                </a:solidFill>
              </a:rPr>
              <a:t>toKey</a:t>
            </a:r>
            <a:r>
              <a:rPr lang="de-DE" sz="2000" dirty="0"/>
              <a:t>)</a:t>
            </a:r>
          </a:p>
          <a:p>
            <a:pPr lvl="1"/>
            <a:endParaRPr lang="de-DE" sz="2000" dirty="0" smtClean="0"/>
          </a:p>
          <a:p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49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B111-DE11-7A45-848F-BBD7EAEDEE08}" type="slidenum">
              <a:rPr lang="de-DE"/>
              <a:pPr/>
              <a:t>30</a:t>
            </a:fld>
            <a:endParaRPr lang="de-DE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Suchstruktur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hlink"/>
                </a:solidFill>
              </a:rPr>
              <a:t>Idee:</a:t>
            </a:r>
            <a:r>
              <a:rPr lang="de-DE" dirty="0"/>
              <a:t> füge Navigationsstruktur hinzu, die </a:t>
            </a: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 effizient </a:t>
            </a:r>
            <a:r>
              <a:rPr lang="de-DE" dirty="0" smtClean="0"/>
              <a:t>macht, Navigationsstruktur enthält nur Schlüssel</a:t>
            </a:r>
            <a:endParaRPr lang="de-DE" dirty="0"/>
          </a:p>
        </p:txBody>
      </p:sp>
      <p:grpSp>
        <p:nvGrpSpPr>
          <p:cNvPr id="182276" name="Group 4"/>
          <p:cNvGrpSpPr>
            <a:grpSpLocks/>
          </p:cNvGrpSpPr>
          <p:nvPr/>
        </p:nvGrpSpPr>
        <p:grpSpPr bwMode="auto">
          <a:xfrm>
            <a:off x="2411413" y="4868490"/>
            <a:ext cx="1873250" cy="936625"/>
            <a:chOff x="3424" y="1797"/>
            <a:chExt cx="1180" cy="590"/>
          </a:xfrm>
        </p:grpSpPr>
        <p:sp>
          <p:nvSpPr>
            <p:cNvPr id="182277" name="Rectangle 5"/>
            <p:cNvSpPr>
              <a:spLocks noChangeArrowheads="1"/>
            </p:cNvSpPr>
            <p:nvPr/>
          </p:nvSpPr>
          <p:spPr bwMode="auto">
            <a:xfrm>
              <a:off x="3742" y="1842"/>
              <a:ext cx="544" cy="54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78" name="Line 6"/>
            <p:cNvSpPr>
              <a:spLocks noChangeShapeType="1"/>
            </p:cNvSpPr>
            <p:nvPr/>
          </p:nvSpPr>
          <p:spPr bwMode="auto">
            <a:xfrm>
              <a:off x="3742" y="202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79" name="Line 7"/>
            <p:cNvSpPr>
              <a:spLocks noChangeShapeType="1"/>
            </p:cNvSpPr>
            <p:nvPr/>
          </p:nvSpPr>
          <p:spPr bwMode="auto">
            <a:xfrm>
              <a:off x="3742" y="220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0" name="Oval 8"/>
            <p:cNvSpPr>
              <a:spLocks noChangeArrowheads="1"/>
            </p:cNvSpPr>
            <p:nvPr/>
          </p:nvSpPr>
          <p:spPr bwMode="auto">
            <a:xfrm>
              <a:off x="3969" y="206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81" name="Oval 9"/>
            <p:cNvSpPr>
              <a:spLocks noChangeArrowheads="1"/>
            </p:cNvSpPr>
            <p:nvPr/>
          </p:nvSpPr>
          <p:spPr bwMode="auto">
            <a:xfrm>
              <a:off x="396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82" name="Line 10"/>
            <p:cNvSpPr>
              <a:spLocks noChangeShapeType="1"/>
            </p:cNvSpPr>
            <p:nvPr/>
          </p:nvSpPr>
          <p:spPr bwMode="auto">
            <a:xfrm>
              <a:off x="4014" y="211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3" name="Line 11"/>
            <p:cNvSpPr>
              <a:spLocks noChangeShapeType="1"/>
            </p:cNvSpPr>
            <p:nvPr/>
          </p:nvSpPr>
          <p:spPr bwMode="auto">
            <a:xfrm flipH="1">
              <a:off x="3424" y="229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4" name="Text Box 12"/>
            <p:cNvSpPr txBox="1">
              <a:spLocks noChangeArrowheads="1"/>
            </p:cNvSpPr>
            <p:nvPr/>
          </p:nvSpPr>
          <p:spPr bwMode="auto">
            <a:xfrm>
              <a:off x="3923" y="17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3</a:t>
              </a:r>
            </a:p>
          </p:txBody>
        </p:sp>
      </p:grpSp>
      <p:sp>
        <p:nvSpPr>
          <p:cNvPr id="182285" name="Rectangle 13"/>
          <p:cNvSpPr>
            <a:spLocks noChangeArrowheads="1"/>
          </p:cNvSpPr>
          <p:nvPr/>
        </p:nvSpPr>
        <p:spPr bwMode="auto">
          <a:xfrm>
            <a:off x="1547813" y="4939928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>
            <a:off x="1547813" y="522885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>
            <a:off x="1547813" y="5516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88" name="Oval 16"/>
          <p:cNvSpPr>
            <a:spLocks noChangeArrowheads="1"/>
          </p:cNvSpPr>
          <p:nvPr/>
        </p:nvSpPr>
        <p:spPr bwMode="auto">
          <a:xfrm>
            <a:off x="1908175" y="530029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9" name="Oval 17"/>
          <p:cNvSpPr>
            <a:spLocks noChangeArrowheads="1"/>
          </p:cNvSpPr>
          <p:nvPr/>
        </p:nvSpPr>
        <p:spPr bwMode="auto">
          <a:xfrm>
            <a:off x="1908175" y="558921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0" name="Line 18"/>
          <p:cNvSpPr>
            <a:spLocks noChangeShapeType="1"/>
          </p:cNvSpPr>
          <p:nvPr/>
        </p:nvSpPr>
        <p:spPr bwMode="auto">
          <a:xfrm>
            <a:off x="1979613" y="537331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1" name="Line 19"/>
          <p:cNvSpPr>
            <a:spLocks noChangeShapeType="1"/>
          </p:cNvSpPr>
          <p:nvPr/>
        </p:nvSpPr>
        <p:spPr bwMode="auto">
          <a:xfrm flipH="1">
            <a:off x="1258888" y="566065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2" name="Text Box 20"/>
          <p:cNvSpPr txBox="1">
            <a:spLocks noChangeArrowheads="1"/>
          </p:cNvSpPr>
          <p:nvPr/>
        </p:nvSpPr>
        <p:spPr bwMode="auto">
          <a:xfrm>
            <a:off x="1835150" y="487166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1</a:t>
            </a:r>
          </a:p>
        </p:txBody>
      </p:sp>
      <p:sp>
        <p:nvSpPr>
          <p:cNvPr id="182293" name="Text Box 21"/>
          <p:cNvSpPr txBox="1">
            <a:spLocks noChangeArrowheads="1"/>
          </p:cNvSpPr>
          <p:nvPr/>
        </p:nvSpPr>
        <p:spPr bwMode="auto">
          <a:xfrm>
            <a:off x="4356100" y="508597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…</a:t>
            </a:r>
          </a:p>
        </p:txBody>
      </p:sp>
      <p:sp>
        <p:nvSpPr>
          <p:cNvPr id="182294" name="Rectangle 22"/>
          <p:cNvSpPr>
            <a:spLocks noChangeArrowheads="1"/>
          </p:cNvSpPr>
          <p:nvPr/>
        </p:nvSpPr>
        <p:spPr bwMode="auto">
          <a:xfrm>
            <a:off x="6804025" y="4922465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5" name="Line 23"/>
          <p:cNvSpPr>
            <a:spLocks noChangeShapeType="1"/>
          </p:cNvSpPr>
          <p:nvPr/>
        </p:nvSpPr>
        <p:spPr bwMode="auto">
          <a:xfrm>
            <a:off x="6804025" y="52113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6" name="Line 24"/>
          <p:cNvSpPr>
            <a:spLocks noChangeShapeType="1"/>
          </p:cNvSpPr>
          <p:nvPr/>
        </p:nvSpPr>
        <p:spPr bwMode="auto">
          <a:xfrm>
            <a:off x="6804025" y="549872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7" name="Oval 25"/>
          <p:cNvSpPr>
            <a:spLocks noChangeArrowheads="1"/>
          </p:cNvSpPr>
          <p:nvPr/>
        </p:nvSpPr>
        <p:spPr bwMode="auto">
          <a:xfrm>
            <a:off x="7164388" y="5282828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8" name="Oval 26"/>
          <p:cNvSpPr>
            <a:spLocks noChangeArrowheads="1"/>
          </p:cNvSpPr>
          <p:nvPr/>
        </p:nvSpPr>
        <p:spPr bwMode="auto">
          <a:xfrm>
            <a:off x="7164388" y="5571753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9" name="Line 27"/>
          <p:cNvSpPr>
            <a:spLocks noChangeShapeType="1"/>
          </p:cNvSpPr>
          <p:nvPr/>
        </p:nvSpPr>
        <p:spPr bwMode="auto">
          <a:xfrm flipH="1">
            <a:off x="6299200" y="564319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0" name="Text Box 28"/>
          <p:cNvSpPr txBox="1">
            <a:spLocks noChangeArrowheads="1"/>
          </p:cNvSpPr>
          <p:nvPr/>
        </p:nvSpPr>
        <p:spPr bwMode="auto">
          <a:xfrm>
            <a:off x="7091363" y="4870078"/>
            <a:ext cx="349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182301" name="Line 29"/>
          <p:cNvSpPr>
            <a:spLocks noChangeShapeType="1"/>
          </p:cNvSpPr>
          <p:nvPr/>
        </p:nvSpPr>
        <p:spPr bwMode="auto">
          <a:xfrm>
            <a:off x="1258888" y="566065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2" name="Line 30"/>
          <p:cNvSpPr>
            <a:spLocks noChangeShapeType="1"/>
          </p:cNvSpPr>
          <p:nvPr/>
        </p:nvSpPr>
        <p:spPr bwMode="auto">
          <a:xfrm>
            <a:off x="1258888" y="5949578"/>
            <a:ext cx="669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3" name="Line 31"/>
          <p:cNvSpPr>
            <a:spLocks noChangeShapeType="1"/>
          </p:cNvSpPr>
          <p:nvPr/>
        </p:nvSpPr>
        <p:spPr bwMode="auto">
          <a:xfrm flipH="1" flipV="1">
            <a:off x="7966075" y="5643190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4" name="Line 32"/>
          <p:cNvSpPr>
            <a:spLocks noChangeShapeType="1"/>
          </p:cNvSpPr>
          <p:nvPr/>
        </p:nvSpPr>
        <p:spPr bwMode="auto">
          <a:xfrm flipH="1">
            <a:off x="7669213" y="564319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5" name="Line 33"/>
          <p:cNvSpPr>
            <a:spLocks noChangeShapeType="1"/>
          </p:cNvSpPr>
          <p:nvPr/>
        </p:nvSpPr>
        <p:spPr bwMode="auto">
          <a:xfrm>
            <a:off x="1258888" y="4797053"/>
            <a:ext cx="669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6" name="Line 34"/>
          <p:cNvSpPr>
            <a:spLocks noChangeShapeType="1"/>
          </p:cNvSpPr>
          <p:nvPr/>
        </p:nvSpPr>
        <p:spPr bwMode="auto">
          <a:xfrm flipH="1" flipV="1">
            <a:off x="7966075" y="477959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7" name="Line 35"/>
          <p:cNvSpPr>
            <a:spLocks noChangeShapeType="1"/>
          </p:cNvSpPr>
          <p:nvPr/>
        </p:nvSpPr>
        <p:spPr bwMode="auto">
          <a:xfrm flipH="1">
            <a:off x="7246938" y="535585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8" name="Line 36"/>
          <p:cNvSpPr>
            <a:spLocks noChangeShapeType="1"/>
          </p:cNvSpPr>
          <p:nvPr/>
        </p:nvSpPr>
        <p:spPr bwMode="auto">
          <a:xfrm>
            <a:off x="1258888" y="479705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9" name="Line 37"/>
          <p:cNvSpPr>
            <a:spLocks noChangeShapeType="1"/>
          </p:cNvSpPr>
          <p:nvPr/>
        </p:nvSpPr>
        <p:spPr bwMode="auto">
          <a:xfrm>
            <a:off x="1258888" y="537331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0" name="Rectangle 38"/>
          <p:cNvSpPr>
            <a:spLocks noChangeArrowheads="1"/>
          </p:cNvSpPr>
          <p:nvPr/>
        </p:nvSpPr>
        <p:spPr bwMode="auto">
          <a:xfrm>
            <a:off x="5437188" y="4922465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1" name="Line 39"/>
          <p:cNvSpPr>
            <a:spLocks noChangeShapeType="1"/>
          </p:cNvSpPr>
          <p:nvPr/>
        </p:nvSpPr>
        <p:spPr bwMode="auto">
          <a:xfrm>
            <a:off x="5437188" y="52113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2" name="Line 40"/>
          <p:cNvSpPr>
            <a:spLocks noChangeShapeType="1"/>
          </p:cNvSpPr>
          <p:nvPr/>
        </p:nvSpPr>
        <p:spPr bwMode="auto">
          <a:xfrm>
            <a:off x="5437188" y="549872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3" name="Oval 41"/>
          <p:cNvSpPr>
            <a:spLocks noChangeArrowheads="1"/>
          </p:cNvSpPr>
          <p:nvPr/>
        </p:nvSpPr>
        <p:spPr bwMode="auto">
          <a:xfrm>
            <a:off x="5797550" y="5282828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4" name="Oval 42"/>
          <p:cNvSpPr>
            <a:spLocks noChangeArrowheads="1"/>
          </p:cNvSpPr>
          <p:nvPr/>
        </p:nvSpPr>
        <p:spPr bwMode="auto">
          <a:xfrm>
            <a:off x="5797550" y="5571753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5" name="Line 43"/>
          <p:cNvSpPr>
            <a:spLocks noChangeShapeType="1"/>
          </p:cNvSpPr>
          <p:nvPr/>
        </p:nvSpPr>
        <p:spPr bwMode="auto">
          <a:xfrm>
            <a:off x="5868988" y="535585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6" name="Line 44"/>
          <p:cNvSpPr>
            <a:spLocks noChangeShapeType="1"/>
          </p:cNvSpPr>
          <p:nvPr/>
        </p:nvSpPr>
        <p:spPr bwMode="auto">
          <a:xfrm flipH="1">
            <a:off x="4932363" y="564319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7" name="Text Box 45"/>
          <p:cNvSpPr txBox="1">
            <a:spLocks noChangeArrowheads="1"/>
          </p:cNvSpPr>
          <p:nvPr/>
        </p:nvSpPr>
        <p:spPr bwMode="auto">
          <a:xfrm>
            <a:off x="5651500" y="487007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19</a:t>
            </a:r>
            <a:endParaRPr lang="de-DE" baseline="-25000"/>
          </a:p>
        </p:txBody>
      </p:sp>
      <p:sp>
        <p:nvSpPr>
          <p:cNvPr id="182318" name="Line 46"/>
          <p:cNvSpPr>
            <a:spLocks noChangeShapeType="1"/>
          </p:cNvSpPr>
          <p:nvPr/>
        </p:nvSpPr>
        <p:spPr bwMode="auto">
          <a:xfrm flipH="1">
            <a:off x="1979613" y="4292228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9" name="AutoShape 47"/>
          <p:cNvSpPr>
            <a:spLocks noChangeArrowheads="1"/>
          </p:cNvSpPr>
          <p:nvPr/>
        </p:nvSpPr>
        <p:spPr bwMode="auto">
          <a:xfrm>
            <a:off x="1619250" y="2780928"/>
            <a:ext cx="6048375" cy="151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/>
              <a:t>Navigationsstruktur</a:t>
            </a:r>
          </a:p>
        </p:txBody>
      </p:sp>
      <p:sp>
        <p:nvSpPr>
          <p:cNvPr id="182320" name="Line 48"/>
          <p:cNvSpPr>
            <a:spLocks noChangeShapeType="1"/>
          </p:cNvSpPr>
          <p:nvPr/>
        </p:nvSpPr>
        <p:spPr bwMode="auto">
          <a:xfrm flipH="1">
            <a:off x="3348038" y="4292228"/>
            <a:ext cx="144462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21" name="Line 49"/>
          <p:cNvSpPr>
            <a:spLocks noChangeShapeType="1"/>
          </p:cNvSpPr>
          <p:nvPr/>
        </p:nvSpPr>
        <p:spPr bwMode="auto">
          <a:xfrm>
            <a:off x="5724525" y="4292228"/>
            <a:ext cx="1428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22" name="Line 50"/>
          <p:cNvSpPr>
            <a:spLocks noChangeShapeType="1"/>
          </p:cNvSpPr>
          <p:nvPr/>
        </p:nvSpPr>
        <p:spPr bwMode="auto">
          <a:xfrm>
            <a:off x="6948488" y="4292228"/>
            <a:ext cx="2873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1507188" y="2605872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Line 44"/>
          <p:cNvSpPr>
            <a:spLocks noChangeShapeType="1"/>
          </p:cNvSpPr>
          <p:nvPr/>
        </p:nvSpPr>
        <p:spPr bwMode="auto">
          <a:xfrm>
            <a:off x="683568" y="2791170"/>
            <a:ext cx="80131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44"/>
          <p:cNvSpPr>
            <a:spLocks noChangeShapeType="1"/>
          </p:cNvSpPr>
          <p:nvPr/>
        </p:nvSpPr>
        <p:spPr bwMode="auto">
          <a:xfrm flipV="1">
            <a:off x="2202140" y="2780928"/>
            <a:ext cx="2441868" cy="252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Line 44"/>
          <p:cNvSpPr>
            <a:spLocks noChangeShapeType="1"/>
          </p:cNvSpPr>
          <p:nvPr/>
        </p:nvSpPr>
        <p:spPr bwMode="auto">
          <a:xfrm flipH="1">
            <a:off x="1745801" y="2795944"/>
            <a:ext cx="17887" cy="21452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42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AD76-6592-0B44-A965-CB7BE9C50B4D}" type="slidenum">
              <a:rPr lang="de-DE"/>
              <a:pPr/>
              <a:t>31</a:t>
            </a:fld>
            <a:endParaRPr lang="de-DE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 (ideal)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330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330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331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331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331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332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0" name="Line 34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1" name="Line 35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2" name="Line 36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3" name="Line 37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4" name="Line 38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5" name="Line 39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6" name="Line 40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7" name="Line 41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8" name="Line 42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9" name="Line 43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0" name="Line 44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1" name="Line 45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2" name="Line 46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3" name="Line 47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4" name="Text Box 48"/>
          <p:cNvSpPr txBox="1">
            <a:spLocks noChangeArrowheads="1"/>
          </p:cNvSpPr>
          <p:nvPr/>
        </p:nvSpPr>
        <p:spPr bwMode="auto">
          <a:xfrm>
            <a:off x="1042988" y="1700213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search(12)</a:t>
            </a:r>
          </a:p>
        </p:txBody>
      </p:sp>
      <p:sp>
        <p:nvSpPr>
          <p:cNvPr id="48" name="Rechteck 47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8625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E56C-C359-8F4A-B61B-E8719101510B}" type="slidenum">
              <a:rPr lang="de-DE"/>
              <a:pPr/>
              <a:t>32</a:t>
            </a:fld>
            <a:endParaRPr lang="de-DE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Suchbaum-Regel: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Damit lässt sich die </a:t>
            </a: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 Operation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einfach implementieren</a:t>
            </a:r>
            <a:r>
              <a:rPr lang="de-DE" dirty="0"/>
              <a:t>.</a:t>
            </a:r>
          </a:p>
        </p:txBody>
      </p:sp>
      <p:sp>
        <p:nvSpPr>
          <p:cNvPr id="185348" name="Oval 4"/>
          <p:cNvSpPr>
            <a:spLocks noChangeArrowheads="1"/>
          </p:cNvSpPr>
          <p:nvPr/>
        </p:nvSpPr>
        <p:spPr bwMode="auto">
          <a:xfrm>
            <a:off x="2052117" y="191683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k</a:t>
            </a:r>
          </a:p>
        </p:txBody>
      </p:sp>
      <p:sp>
        <p:nvSpPr>
          <p:cNvPr id="185349" name="AutoShape 5"/>
          <p:cNvSpPr>
            <a:spLocks noChangeArrowheads="1"/>
          </p:cNvSpPr>
          <p:nvPr/>
        </p:nvSpPr>
        <p:spPr bwMode="auto">
          <a:xfrm>
            <a:off x="899592" y="2780432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1</a:t>
            </a:r>
          </a:p>
        </p:txBody>
      </p:sp>
      <p:sp>
        <p:nvSpPr>
          <p:cNvPr id="185350" name="AutoShape 6"/>
          <p:cNvSpPr>
            <a:spLocks noChangeArrowheads="1"/>
          </p:cNvSpPr>
          <p:nvPr/>
        </p:nvSpPr>
        <p:spPr bwMode="auto">
          <a:xfrm>
            <a:off x="2626792" y="2780432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2</a:t>
            </a:r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 flipH="1">
            <a:off x="1402829" y="2275607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>
            <a:off x="2410892" y="2275607"/>
            <a:ext cx="7207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4211638" y="2636838"/>
            <a:ext cx="37822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Für alle Schlüssel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´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/>
              <a:t> </a:t>
            </a:r>
          </a:p>
          <a:p>
            <a:r>
              <a:rPr lang="de-DE" sz="2800" dirty="0"/>
              <a:t>und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´´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2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rgbClr val="FF0000"/>
                </a:solidFill>
              </a:rPr>
              <a:t>k</a:t>
            </a:r>
            <a:r>
              <a:rPr lang="de-DE" sz="2800" dirty="0">
                <a:solidFill>
                  <a:srgbClr val="FF0000"/>
                </a:solidFill>
              </a:rPr>
              <a:t>´ </a:t>
            </a:r>
            <a:r>
              <a:rPr lang="de-DE" sz="2800" dirty="0" smtClean="0">
                <a:solidFill>
                  <a:srgbClr val="FF0000"/>
                </a:solidFill>
              </a:rPr>
              <a:t>≤ </a:t>
            </a:r>
            <a:r>
              <a:rPr lang="de-DE" sz="2800" dirty="0" err="1">
                <a:solidFill>
                  <a:srgbClr val="FF0000"/>
                </a:solidFill>
              </a:rPr>
              <a:t>k</a:t>
            </a:r>
            <a:r>
              <a:rPr lang="de-DE" sz="2800" dirty="0">
                <a:solidFill>
                  <a:srgbClr val="FF0000"/>
                </a:solidFill>
              </a:rPr>
              <a:t> &lt; </a:t>
            </a:r>
            <a:r>
              <a:rPr lang="de-DE" sz="2800" dirty="0" err="1">
                <a:solidFill>
                  <a:srgbClr val="FF0000"/>
                </a:solidFill>
              </a:rPr>
              <a:t>k</a:t>
            </a:r>
            <a:r>
              <a:rPr lang="de-DE" sz="2800" dirty="0">
                <a:solidFill>
                  <a:srgbClr val="FF0000"/>
                </a:solidFill>
              </a:rPr>
              <a:t>´´</a:t>
            </a:r>
          </a:p>
        </p:txBody>
      </p:sp>
      <p:sp>
        <p:nvSpPr>
          <p:cNvPr id="12" name="Rechteck 11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3270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C625-C945-2049-906F-C5B233852461}" type="slidenum">
              <a:rPr lang="de-DE"/>
              <a:pPr/>
              <a:t>33</a:t>
            </a:fld>
            <a:endParaRPr lang="de-DE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search(k) Operation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Suchstrategie:</a:t>
            </a:r>
          </a:p>
          <a:p>
            <a:r>
              <a:rPr lang="de-DE" sz="2800" dirty="0"/>
              <a:t>Starte in Wurzel des Suchbaums</a:t>
            </a:r>
          </a:p>
          <a:p>
            <a:r>
              <a:rPr lang="de-DE" sz="2800" dirty="0"/>
              <a:t>Für jeden erreichten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:</a:t>
            </a:r>
          </a:p>
          <a:p>
            <a:pPr lvl="1"/>
            <a:r>
              <a:rPr lang="de-DE" sz="2400" dirty="0"/>
              <a:t>Falls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 </a:t>
            </a:r>
            <a:r>
              <a:rPr lang="de-DE" dirty="0">
                <a:solidFill>
                  <a:schemeClr val="hlink"/>
                </a:solidFill>
              </a:rPr>
              <a:t>≤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/>
              <a:t>, gehe zum linken Kind von </a:t>
            </a:r>
            <a:r>
              <a:rPr lang="de-DE" sz="2400" dirty="0">
                <a:solidFill>
                  <a:schemeClr val="hlink"/>
                </a:solidFill>
              </a:rPr>
              <a:t>v,</a:t>
            </a:r>
            <a:r>
              <a:rPr lang="de-DE" sz="2400" dirty="0"/>
              <a:t> sonst gehe zum rechten Kind</a:t>
            </a:r>
          </a:p>
          <a:p>
            <a:endParaRPr lang="de-DE" sz="2800" dirty="0"/>
          </a:p>
        </p:txBody>
      </p:sp>
      <p:sp>
        <p:nvSpPr>
          <p:cNvPr id="191492" name="Oval 4"/>
          <p:cNvSpPr>
            <a:spLocks noChangeArrowheads="1"/>
          </p:cNvSpPr>
          <p:nvPr/>
        </p:nvSpPr>
        <p:spPr bwMode="auto">
          <a:xfrm>
            <a:off x="2268538" y="16287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k</a:t>
            </a:r>
          </a:p>
        </p:txBody>
      </p:sp>
      <p:sp>
        <p:nvSpPr>
          <p:cNvPr id="191493" name="AutoShape 5"/>
          <p:cNvSpPr>
            <a:spLocks noChangeArrowheads="1"/>
          </p:cNvSpPr>
          <p:nvPr/>
        </p:nvSpPr>
        <p:spPr bwMode="auto">
          <a:xfrm>
            <a:off x="1116013" y="24923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1</a:t>
            </a:r>
          </a:p>
        </p:txBody>
      </p:sp>
      <p:sp>
        <p:nvSpPr>
          <p:cNvPr id="191494" name="AutoShape 6"/>
          <p:cNvSpPr>
            <a:spLocks noChangeArrowheads="1"/>
          </p:cNvSpPr>
          <p:nvPr/>
        </p:nvSpPr>
        <p:spPr bwMode="auto">
          <a:xfrm>
            <a:off x="2843213" y="24923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2</a:t>
            </a:r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 flipH="1">
            <a:off x="1619250" y="1987550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>
            <a:off x="2627313" y="1987550"/>
            <a:ext cx="7207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4067175" y="1989138"/>
            <a:ext cx="37822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Für alle Schlüssel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´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/>
              <a:t> </a:t>
            </a:r>
          </a:p>
          <a:p>
            <a:r>
              <a:rPr lang="de-DE" sz="2800" dirty="0"/>
              <a:t>und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´´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2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´ </a:t>
            </a:r>
            <a:r>
              <a:rPr lang="de-DE" sz="2800" dirty="0" smtClean="0">
                <a:solidFill>
                  <a:schemeClr val="hlink"/>
                </a:solidFill>
              </a:rPr>
              <a:t>≤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&lt;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´´</a:t>
            </a:r>
          </a:p>
        </p:txBody>
      </p:sp>
      <p:sp>
        <p:nvSpPr>
          <p:cNvPr id="13" name="Rechteck 12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7095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8777-DF02-3743-B68E-5B7AAB71486B}" type="slidenum">
              <a:rPr lang="de-DE"/>
              <a:pPr/>
              <a:t>34</a:t>
            </a:fld>
            <a:endParaRPr lang="de-DE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accent2"/>
                </a:solidFill>
              </a:rPr>
              <a:t>Formell: </a:t>
            </a:r>
            <a:r>
              <a:rPr lang="de-DE" sz="2400" dirty="0"/>
              <a:t>für einen Baumknoten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 sei</a:t>
            </a:r>
          </a:p>
          <a:p>
            <a:pPr>
              <a:lnSpc>
                <a:spcPct val="90000"/>
              </a:lnSpc>
            </a:pP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 </a:t>
            </a:r>
            <a:r>
              <a:rPr lang="de-DE" sz="2400" dirty="0"/>
              <a:t>der Schlüssel in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hlink"/>
                </a:solidFill>
              </a:rPr>
              <a:t>d(v) </a:t>
            </a:r>
            <a:r>
              <a:rPr lang="de-DE" sz="2400" dirty="0"/>
              <a:t>die Anzahl Kinder von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Suchbaum-Regel: </a:t>
            </a:r>
            <a:r>
              <a:rPr lang="de-DE" sz="2400" dirty="0"/>
              <a:t>(s.o.)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Grad-Regel</a:t>
            </a:r>
            <a:r>
              <a:rPr lang="de-DE" sz="2400" dirty="0" smtClean="0">
                <a:solidFill>
                  <a:srgbClr val="FF0000"/>
                </a:solidFill>
              </a:rPr>
              <a:t>: (Grad = Anzahl der Kinder)</a:t>
            </a:r>
            <a:r>
              <a:rPr lang="de-DE" sz="2400" dirty="0">
                <a:solidFill>
                  <a:srgbClr val="FF0000"/>
                </a:solidFill>
              </a:rPr>
              <a:t/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/>
              <a:t>Alle Baumknoten haben zwei Kinder </a:t>
            </a:r>
            <a:br>
              <a:rPr lang="de-DE" sz="2400" dirty="0"/>
            </a:br>
            <a:r>
              <a:rPr lang="de-DE" sz="2400" dirty="0"/>
              <a:t>(sofern #Elemente </a:t>
            </a:r>
            <a:r>
              <a:rPr lang="de-DE" sz="2400" dirty="0">
                <a:solidFill>
                  <a:schemeClr val="hlink"/>
                </a:solidFill>
              </a:rPr>
              <a:t>&gt;1</a:t>
            </a:r>
            <a:r>
              <a:rPr lang="de-DE" sz="2400" dirty="0"/>
              <a:t>)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Schlüssel-Regel: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Für jedes Element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/>
              <a:t> in der Liste gibt es genau einen Baumknoten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 mit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(v)=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).</a:t>
            </a:r>
          </a:p>
        </p:txBody>
      </p:sp>
      <p:sp>
        <p:nvSpPr>
          <p:cNvPr id="5" name="Rechteck 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7669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82C6-E2DA-184E-8DE6-75C4D3433187}" type="slidenum">
              <a:rPr lang="de-DE"/>
              <a:pPr/>
              <a:t>35</a:t>
            </a:fld>
            <a:endParaRPr lang="de-DE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Search(9)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2524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2525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2526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1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2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3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2534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2535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92536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7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8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9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0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2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2543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6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7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8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9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0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1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2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3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4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5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6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7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8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0296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813-7346-4343-947A-FB24EB442F39}" type="slidenum">
              <a:rPr lang="de-DE"/>
              <a:pPr/>
              <a:t>36</a:t>
            </a:fld>
            <a:endParaRPr lang="de-DE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 und Delete Operationen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Strategie:</a:t>
            </a:r>
          </a:p>
          <a:p>
            <a:pPr>
              <a:lnSpc>
                <a:spcPct val="90000"/>
              </a:lnSpc>
            </a:pPr>
            <a:r>
              <a:rPr lang="de-DE" sz="2800">
                <a:solidFill>
                  <a:schemeClr val="accent2"/>
                </a:solidFill>
              </a:rPr>
              <a:t>insert</a:t>
            </a:r>
            <a:r>
              <a:rPr lang="de-DE" sz="2800"/>
              <a:t>(</a:t>
            </a:r>
            <a:r>
              <a:rPr lang="de-DE" sz="2800">
                <a:solidFill>
                  <a:schemeClr val="hlink"/>
                </a:solidFill>
              </a:rPr>
              <a:t>e</a:t>
            </a:r>
            <a:r>
              <a:rPr lang="de-DE" sz="2800"/>
              <a:t>):</a:t>
            </a:r>
            <a:br>
              <a:rPr lang="de-DE" sz="2800"/>
            </a:br>
            <a:r>
              <a:rPr lang="de-DE" sz="2800"/>
              <a:t>Erst </a:t>
            </a:r>
            <a:r>
              <a:rPr lang="de-DE" sz="2800">
                <a:solidFill>
                  <a:schemeClr val="accent2"/>
                </a:solidFill>
              </a:rPr>
              <a:t>search</a:t>
            </a:r>
            <a:r>
              <a:rPr lang="de-DE" sz="2800"/>
              <a:t>(</a:t>
            </a:r>
            <a:r>
              <a:rPr lang="de-DE" sz="2800">
                <a:solidFill>
                  <a:schemeClr val="hlink"/>
                </a:solidFill>
              </a:rPr>
              <a:t>key(e)</a:t>
            </a:r>
            <a:r>
              <a:rPr lang="de-DE" sz="2800"/>
              <a:t>) bis Element </a:t>
            </a:r>
            <a:r>
              <a:rPr lang="de-DE" sz="2800">
                <a:solidFill>
                  <a:schemeClr val="hlink"/>
                </a:solidFill>
              </a:rPr>
              <a:t>e´</a:t>
            </a:r>
            <a:r>
              <a:rPr lang="de-DE" sz="2800"/>
              <a:t> in Liste erreicht. Falls </a:t>
            </a:r>
            <a:r>
              <a:rPr lang="de-DE" sz="2800">
                <a:solidFill>
                  <a:schemeClr val="hlink"/>
                </a:solidFill>
              </a:rPr>
              <a:t>key(e´)&gt;key(e)</a:t>
            </a:r>
            <a:r>
              <a:rPr lang="de-DE" sz="2800"/>
              <a:t>, füge </a:t>
            </a:r>
            <a:r>
              <a:rPr lang="de-DE" sz="2800">
                <a:solidFill>
                  <a:schemeClr val="hlink"/>
                </a:solidFill>
              </a:rPr>
              <a:t>e</a:t>
            </a:r>
            <a:r>
              <a:rPr lang="de-DE" sz="2800"/>
              <a:t> vor </a:t>
            </a:r>
            <a:r>
              <a:rPr lang="de-DE" sz="2800">
                <a:solidFill>
                  <a:schemeClr val="hlink"/>
                </a:solidFill>
              </a:rPr>
              <a:t>e´</a:t>
            </a:r>
            <a:r>
              <a:rPr lang="de-DE" sz="2800"/>
              <a:t> ein und ein neues Suchbaumblatt für </a:t>
            </a:r>
            <a:r>
              <a:rPr lang="de-DE" sz="2800">
                <a:solidFill>
                  <a:schemeClr val="hlink"/>
                </a:solidFill>
              </a:rPr>
              <a:t>e</a:t>
            </a:r>
            <a:r>
              <a:rPr lang="de-DE" sz="2800"/>
              <a:t> und </a:t>
            </a:r>
            <a:r>
              <a:rPr lang="de-DE" sz="2800">
                <a:solidFill>
                  <a:schemeClr val="hlink"/>
                </a:solidFill>
              </a:rPr>
              <a:t>e´</a:t>
            </a:r>
            <a:r>
              <a:rPr lang="de-DE" sz="2800"/>
              <a:t> mit </a:t>
            </a:r>
            <a:r>
              <a:rPr lang="de-DE" sz="2800">
                <a:solidFill>
                  <a:schemeClr val="hlink"/>
                </a:solidFill>
              </a:rPr>
              <a:t>key(e), </a:t>
            </a:r>
            <a:r>
              <a:rPr lang="de-DE" sz="2800"/>
              <a:t>so dass Suchbaum-Regel erfüllt.</a:t>
            </a:r>
          </a:p>
          <a:p>
            <a:pPr>
              <a:lnSpc>
                <a:spcPct val="90000"/>
              </a:lnSpc>
            </a:pPr>
            <a:r>
              <a:rPr lang="de-DE" sz="2800">
                <a:solidFill>
                  <a:schemeClr val="accent2"/>
                </a:solidFill>
              </a:rPr>
              <a:t>delete</a:t>
            </a:r>
            <a:r>
              <a:rPr lang="de-DE" sz="2800"/>
              <a:t>(</a:t>
            </a:r>
            <a:r>
              <a:rPr lang="de-DE" sz="2800">
                <a:solidFill>
                  <a:schemeClr val="hlink"/>
                </a:solidFill>
              </a:rPr>
              <a:t>k</a:t>
            </a:r>
            <a:r>
              <a:rPr lang="de-DE" sz="2800"/>
              <a:t>):</a:t>
            </a:r>
            <a:br>
              <a:rPr lang="de-DE" sz="2800"/>
            </a:br>
            <a:r>
              <a:rPr lang="de-DE" sz="2800"/>
              <a:t>Erst </a:t>
            </a:r>
            <a:r>
              <a:rPr lang="de-DE" sz="2800">
                <a:solidFill>
                  <a:schemeClr val="accent2"/>
                </a:solidFill>
              </a:rPr>
              <a:t>search</a:t>
            </a:r>
            <a:r>
              <a:rPr lang="de-DE" sz="2800"/>
              <a:t>(</a:t>
            </a:r>
            <a:r>
              <a:rPr lang="de-DE" sz="2800">
                <a:solidFill>
                  <a:schemeClr val="hlink"/>
                </a:solidFill>
              </a:rPr>
              <a:t>k</a:t>
            </a:r>
            <a:r>
              <a:rPr lang="de-DE" sz="2800"/>
              <a:t>) bis ein Element </a:t>
            </a:r>
            <a:r>
              <a:rPr lang="de-DE" sz="2800">
                <a:solidFill>
                  <a:schemeClr val="hlink"/>
                </a:solidFill>
              </a:rPr>
              <a:t>e</a:t>
            </a:r>
            <a:r>
              <a:rPr lang="de-DE" sz="2800"/>
              <a:t> in Liste erreicht. Falls </a:t>
            </a:r>
            <a:r>
              <a:rPr lang="de-DE" sz="2800">
                <a:solidFill>
                  <a:schemeClr val="hlink"/>
                </a:solidFill>
              </a:rPr>
              <a:t>key(e)=k</a:t>
            </a:r>
            <a:r>
              <a:rPr lang="de-DE" sz="2800"/>
              <a:t>, lösche </a:t>
            </a:r>
            <a:r>
              <a:rPr lang="de-DE" sz="2800">
                <a:solidFill>
                  <a:schemeClr val="hlink"/>
                </a:solidFill>
              </a:rPr>
              <a:t>e</a:t>
            </a:r>
            <a:r>
              <a:rPr lang="de-DE" sz="2800"/>
              <a:t> aus Liste und Vater </a:t>
            </a:r>
            <a:r>
              <a:rPr lang="de-DE" sz="2800">
                <a:solidFill>
                  <a:schemeClr val="hlink"/>
                </a:solidFill>
              </a:rPr>
              <a:t>v</a:t>
            </a:r>
            <a:r>
              <a:rPr lang="de-DE" sz="2800"/>
              <a:t> von </a:t>
            </a:r>
            <a:r>
              <a:rPr lang="de-DE" sz="2800">
                <a:solidFill>
                  <a:schemeClr val="hlink"/>
                </a:solidFill>
              </a:rPr>
              <a:t>e</a:t>
            </a:r>
            <a:r>
              <a:rPr lang="de-DE" sz="2800"/>
              <a:t> aus Suchbaum, und setze in dem Baumknoten </a:t>
            </a:r>
            <a:r>
              <a:rPr lang="de-DE" sz="2800">
                <a:solidFill>
                  <a:schemeClr val="hlink"/>
                </a:solidFill>
              </a:rPr>
              <a:t>w</a:t>
            </a:r>
            <a:r>
              <a:rPr lang="de-DE" sz="2800"/>
              <a:t> mit </a:t>
            </a:r>
            <a:r>
              <a:rPr lang="de-DE" sz="2800">
                <a:solidFill>
                  <a:schemeClr val="hlink"/>
                </a:solidFill>
              </a:rPr>
              <a:t>key(w)=k</a:t>
            </a:r>
            <a:r>
              <a:rPr lang="de-DE" sz="2800"/>
              <a:t>: </a:t>
            </a:r>
            <a:r>
              <a:rPr lang="de-DE" sz="2800">
                <a:solidFill>
                  <a:schemeClr val="hlink"/>
                </a:solidFill>
              </a:rPr>
              <a:t>key(w):=key(v)</a:t>
            </a:r>
          </a:p>
        </p:txBody>
      </p:sp>
      <p:sp>
        <p:nvSpPr>
          <p:cNvPr id="5" name="Rechteck 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5855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60D-1615-7C4D-A580-28980DEE6BA0}" type="slidenum">
              <a:rPr lang="de-DE"/>
              <a:pPr/>
              <a:t>37</a:t>
            </a:fld>
            <a:endParaRPr lang="de-DE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Insert(5)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7406" name="Oval 14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7407" name="Line 15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08" name="Line 16"/>
          <p:cNvSpPr>
            <a:spLocks noChangeShapeType="1"/>
          </p:cNvSpPr>
          <p:nvPr/>
        </p:nvSpPr>
        <p:spPr bwMode="auto">
          <a:xfrm>
            <a:off x="2989263" y="3286125"/>
            <a:ext cx="100647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14" name="Oval 2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7415" name="Oval 2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17" name="Line 2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0" name="Line 28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1" name="Line 29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2" name="Oval 30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7423" name="Line 31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4" name="Line 32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9" name="Line 37"/>
          <p:cNvSpPr>
            <a:spLocks noChangeShapeType="1"/>
          </p:cNvSpPr>
          <p:nvPr/>
        </p:nvSpPr>
        <p:spPr bwMode="auto">
          <a:xfrm>
            <a:off x="1692275" y="5300663"/>
            <a:ext cx="20891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0" name="Line 38"/>
          <p:cNvSpPr>
            <a:spLocks noChangeShapeType="1"/>
          </p:cNvSpPr>
          <p:nvPr/>
        </p:nvSpPr>
        <p:spPr bwMode="auto">
          <a:xfrm flipH="1" flipV="1">
            <a:off x="1692275" y="5516563"/>
            <a:ext cx="20891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1" name="Line 39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2" name="Line 40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3" name="Line 41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4" name="Line 42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7" name="Line 4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8" name="Line 4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638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2BA1-020E-424D-B2C1-A13AF544B905}" type="slidenum">
              <a:rPr lang="de-DE"/>
              <a:pPr/>
              <a:t>38</a:t>
            </a:fld>
            <a:endParaRPr lang="de-DE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Insert(5)</a:t>
            </a: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9448" name="Oval 8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1" name="Oval 11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9452" name="Oval 12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9453" name="Line 13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4" name="Line 14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5" name="Line 15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6" name="Line 16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7" name="Oval 17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9458" name="Line 18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9" name="Line 19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0" name="Line 20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1" name="Line 21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2" name="Line 22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3" name="Line 23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4" name="Line 24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5" name="Line 25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6" name="Line 26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7" name="Line 27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8" name="Rectangle 28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9469" name="Line 29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0" name="Line 30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1" name="Oval 31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9472" name="Line 32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3" name="Line 33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7346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2AF1-26D7-D249-8E2A-870CD4D618C8}" type="slidenum">
              <a:rPr lang="de-DE"/>
              <a:pPr/>
              <a:t>39</a:t>
            </a:fld>
            <a:endParaRPr lang="de-DE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Insert(12)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4570" name="Oval 10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3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4574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9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4580" name="Line 20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1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2" name="Line 22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3" name="Line 23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4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5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6" name="Line 26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7" name="Line 27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8" name="Line 28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9" name="Line 29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0" name="Rectangle 30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4591" name="Line 31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2" name="Line 32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3" name="Oval 33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4594" name="Line 34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5" name="Line 35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1997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Prioritätswarteschlangen vs</a:t>
            </a:r>
            <a:r>
              <a:rPr lang="de-DE" smtClean="0"/>
              <a:t>. Mengen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Spezialfall einer dynamischen Menge: Prioritätswarteschlange (Heap)</a:t>
            </a:r>
          </a:p>
          <a:p>
            <a:pPr lvl="1"/>
            <a:r>
              <a:rPr lang="de-DE" dirty="0" smtClean="0"/>
              <a:t>geordnete Schlüssel</a:t>
            </a:r>
          </a:p>
          <a:p>
            <a:pPr lvl="1"/>
            <a:r>
              <a:rPr lang="de-DE" dirty="0" smtClean="0"/>
              <a:t>besondere Suchfunktion </a:t>
            </a:r>
            <a:r>
              <a:rPr lang="de-DE" dirty="0" smtClean="0">
                <a:solidFill>
                  <a:srgbClr val="FF0000"/>
                </a:solidFill>
              </a:rPr>
              <a:t>min</a:t>
            </a:r>
            <a:r>
              <a:rPr lang="de-DE" dirty="0" smtClean="0"/>
              <a:t>, Löschfunktion </a:t>
            </a:r>
            <a:r>
              <a:rPr lang="de-DE" dirty="0" err="1" smtClean="0">
                <a:solidFill>
                  <a:srgbClr val="FF0000"/>
                </a:solidFill>
              </a:rPr>
              <a:t>deleteMin</a:t>
            </a:r>
            <a:r>
              <a:rPr lang="de-DE" dirty="0" smtClean="0"/>
              <a:t> sowie Funktion </a:t>
            </a:r>
            <a:r>
              <a:rPr lang="de-DE" dirty="0" err="1" smtClean="0">
                <a:solidFill>
                  <a:srgbClr val="FF0000"/>
                </a:solidFill>
              </a:rPr>
              <a:t>decreaseKey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Keine Operationen/Iteration auf Elementen definiert</a:t>
            </a:r>
          </a:p>
          <a:p>
            <a:r>
              <a:rPr lang="de-DE" dirty="0" smtClean="0"/>
              <a:t>Hier nun:</a:t>
            </a:r>
            <a:endParaRPr lang="de-DE" dirty="0"/>
          </a:p>
          <a:p>
            <a:pPr lvl="1"/>
            <a:r>
              <a:rPr lang="de-DE" dirty="0" smtClean="0"/>
              <a:t>nicht notwendigerweise geordnete Schlüssel</a:t>
            </a:r>
          </a:p>
          <a:p>
            <a:pPr lvl="1"/>
            <a:r>
              <a:rPr lang="de-DE" dirty="0" smtClean="0"/>
              <a:t>Beliebiger Zugriff: Elementtest </a:t>
            </a:r>
            <a:r>
              <a:rPr lang="de-DE" dirty="0"/>
              <a:t>bzw. </a:t>
            </a:r>
            <a:r>
              <a:rPr lang="de-DE" dirty="0" smtClean="0"/>
              <a:t>Suchen</a:t>
            </a:r>
          </a:p>
          <a:p>
            <a:pPr lvl="1"/>
            <a:r>
              <a:rPr lang="de-DE" dirty="0" smtClean="0"/>
              <a:t>Ausführung von Operation(en) auf jedem Element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>
                <a:solidFill>
                  <a:srgbClr val="3C8C93"/>
                </a:solidFill>
              </a:rPr>
              <a:t>map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bzw. </a:t>
            </a:r>
            <a:r>
              <a:rPr lang="de-DE" dirty="0" err="1" smtClean="0">
                <a:solidFill>
                  <a:srgbClr val="3C8C93"/>
                </a:solidFill>
              </a:rPr>
              <a:t>fold</a:t>
            </a:r>
            <a:r>
              <a:rPr lang="de-DE" dirty="0" smtClean="0"/>
              <a:t>) sowie Iteration über Elemente</a:t>
            </a:r>
            <a:br>
              <a:rPr lang="de-DE" dirty="0" smtClean="0"/>
            </a:br>
            <a:r>
              <a:rPr lang="de-DE" dirty="0" smtClean="0"/>
              <a:t>(Zugriff auf </a:t>
            </a:r>
            <a:r>
              <a:rPr lang="de-DE" b="1" dirty="0" smtClean="0"/>
              <a:t>alle</a:t>
            </a:r>
            <a:r>
              <a:rPr lang="de-DE" dirty="0" smtClean="0"/>
              <a:t> Elemente)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13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BC25-4C0D-954F-B39D-B2DB19145DBF}" type="slidenum">
              <a:rPr lang="de-DE"/>
              <a:pPr/>
              <a:t>40</a:t>
            </a:fld>
            <a:endParaRPr lang="de-DE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Insert(12)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6618" name="Oval 10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6619" name="Line 11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1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6622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7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6628" name="Line 20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9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0" name="Line 22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1" name="Line 23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3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6" name="Line 28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7" name="Line 29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8" name="Rectangle 30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6639" name="Line 31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0" name="Line 32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1" name="Oval 33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6642" name="Line 34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3" name="Line 35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4" name="Rectangle 36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6645" name="Line 37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6" name="Line 38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7" name="Line 39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8" name="Line 40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9" name="Oval 41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6650" name="Line 42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51" name="Line 43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9839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3329-08FE-5A4A-9418-220D48782D12}" type="slidenum">
              <a:rPr lang="de-DE"/>
              <a:pPr/>
              <a:t>41</a:t>
            </a:fld>
            <a:endParaRPr lang="de-DE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8" name="Oval 1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9" name="Oval 1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4" name="Oval 18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75" name="Line 19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6" name="Line 20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8" name="Line 22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0" name="Line 24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2" name="Line 2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5" name="Line 29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6" name="Oval 30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7" name="Line 31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8" name="Line 32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90" name="Line 34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1" name="Line 35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4" name="Oval 38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95" name="Line 39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6" name="Line 40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8484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8F64-17C2-1F4E-BB62-49091DCA1662}" type="slidenum">
              <a:rPr lang="de-DE"/>
              <a:pPr/>
              <a:t>42</a:t>
            </a:fld>
            <a:endParaRPr lang="de-DE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0717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0718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3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8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9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0" name="Line 26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1" name="Line 27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2" name="Rectangle 28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0733" name="Line 29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4" name="Line 30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5" name="Oval 31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0736" name="Line 32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7" name="Line 33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8" name="Rectangle 34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0739" name="Line 35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0" name="Line 36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1" name="Line 37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2" name="Line 38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3" name="Oval 39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0744" name="Line 40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5" name="Line 41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7283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2B9-CA68-2348-B72A-100A9BD5F619}" type="slidenum">
              <a:rPr lang="de-DE"/>
              <a:pPr/>
              <a:t>43</a:t>
            </a:fld>
            <a:endParaRPr lang="de-DE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Delete(14)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2760" name="Oval 8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2761" name="Oval 9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6" name="Oval 14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6" name="Oval 24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2777" name="Line 25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9" name="Rectangle 27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1" name="Line 29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2" name="Line 30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3" name="Line 31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4" name="Oval 32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2785" name="Line 33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6" name="Line 34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7" name="Line 35"/>
          <p:cNvSpPr>
            <a:spLocks noChangeShapeType="1"/>
          </p:cNvSpPr>
          <p:nvPr/>
        </p:nvSpPr>
        <p:spPr bwMode="auto">
          <a:xfrm flipV="1">
            <a:off x="5508625" y="3141663"/>
            <a:ext cx="792163" cy="1008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6301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8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6F38-1F14-B941-9E1D-D03040E719A7}" type="slidenum">
              <a:rPr lang="de-DE"/>
              <a:pPr/>
              <a:t>44</a:t>
            </a:fld>
            <a:endParaRPr lang="de-DE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Delete(14)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4809" name="Oval 9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4810" name="Oval 10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4811" name="Line 11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2" name="Line 12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5" name="Oval 15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8" name="Line 18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9" name="Line 19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0" name="Line 20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1" name="Line 21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2" name="Rectangle 22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4823" name="Line 23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4" name="Line 24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5" name="Oval 25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4826" name="Line 26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7" name="Line 27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1" name="Line 31"/>
          <p:cNvSpPr>
            <a:spLocks noChangeShapeType="1"/>
          </p:cNvSpPr>
          <p:nvPr/>
        </p:nvSpPr>
        <p:spPr bwMode="auto">
          <a:xfrm>
            <a:off x="5148263" y="53006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2" name="Line 32"/>
          <p:cNvSpPr>
            <a:spLocks noChangeShapeType="1"/>
          </p:cNvSpPr>
          <p:nvPr/>
        </p:nvSpPr>
        <p:spPr bwMode="auto">
          <a:xfrm flipH="1">
            <a:off x="5148263" y="55165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3572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76FD-396F-1F4E-8DC0-39D5B54BDE89}" type="slidenum">
              <a:rPr lang="de-DE"/>
              <a:pPr/>
              <a:t>45</a:t>
            </a:fld>
            <a:endParaRPr lang="de-DE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Binärbaum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rgbClr val="FF0000"/>
                </a:solidFill>
              </a:rPr>
              <a:t>Problem:</a:t>
            </a:r>
            <a:r>
              <a:rPr lang="de-DE"/>
              <a:t> Binärbaum kann entarten!</a:t>
            </a:r>
          </a:p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</a:t>
            </a:r>
            <a:r>
              <a:rPr lang="de-DE"/>
              <a:t> Zahlen werden in sortierter Folge eingefügt</a:t>
            </a:r>
          </a:p>
        </p:txBody>
      </p:sp>
      <p:grpSp>
        <p:nvGrpSpPr>
          <p:cNvPr id="210991" name="Group 47"/>
          <p:cNvGrpSpPr>
            <a:grpSpLocks/>
          </p:cNvGrpSpPr>
          <p:nvPr/>
        </p:nvGrpSpPr>
        <p:grpSpPr bwMode="auto">
          <a:xfrm>
            <a:off x="755650" y="2781945"/>
            <a:ext cx="5545138" cy="2808287"/>
            <a:chOff x="703" y="1525"/>
            <a:chExt cx="4127" cy="2222"/>
          </a:xfrm>
        </p:grpSpPr>
        <p:sp>
          <p:nvSpPr>
            <p:cNvPr id="210948" name="Rectangle 4"/>
            <p:cNvSpPr>
              <a:spLocks noChangeArrowheads="1"/>
            </p:cNvSpPr>
            <p:nvPr/>
          </p:nvSpPr>
          <p:spPr bwMode="auto">
            <a:xfrm>
              <a:off x="70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210949" name="Rectangle 5"/>
            <p:cNvSpPr>
              <a:spLocks noChangeArrowheads="1"/>
            </p:cNvSpPr>
            <p:nvPr/>
          </p:nvSpPr>
          <p:spPr bwMode="auto">
            <a:xfrm>
              <a:off x="1247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210950" name="Rectangle 6"/>
            <p:cNvSpPr>
              <a:spLocks noChangeArrowheads="1"/>
            </p:cNvSpPr>
            <p:nvPr/>
          </p:nvSpPr>
          <p:spPr bwMode="auto">
            <a:xfrm>
              <a:off x="2335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210951" name="Rectangle 7"/>
            <p:cNvSpPr>
              <a:spLocks noChangeArrowheads="1"/>
            </p:cNvSpPr>
            <p:nvPr/>
          </p:nvSpPr>
          <p:spPr bwMode="auto">
            <a:xfrm>
              <a:off x="2880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10952" name="Rectangle 8"/>
            <p:cNvSpPr>
              <a:spLocks noChangeArrowheads="1"/>
            </p:cNvSpPr>
            <p:nvPr/>
          </p:nvSpPr>
          <p:spPr bwMode="auto">
            <a:xfrm>
              <a:off x="3424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10953" name="Rectangle 9"/>
            <p:cNvSpPr>
              <a:spLocks noChangeArrowheads="1"/>
            </p:cNvSpPr>
            <p:nvPr/>
          </p:nvSpPr>
          <p:spPr bwMode="auto">
            <a:xfrm>
              <a:off x="1792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210954" name="Rectangle 10"/>
            <p:cNvSpPr>
              <a:spLocks noChangeArrowheads="1"/>
            </p:cNvSpPr>
            <p:nvPr/>
          </p:nvSpPr>
          <p:spPr bwMode="auto">
            <a:xfrm>
              <a:off x="3969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210955" name="Rectangle 11"/>
            <p:cNvSpPr>
              <a:spLocks noChangeArrowheads="1"/>
            </p:cNvSpPr>
            <p:nvPr/>
          </p:nvSpPr>
          <p:spPr bwMode="auto">
            <a:xfrm>
              <a:off x="451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210956" name="Oval 12"/>
            <p:cNvSpPr>
              <a:spLocks noChangeArrowheads="1"/>
            </p:cNvSpPr>
            <p:nvPr/>
          </p:nvSpPr>
          <p:spPr bwMode="auto">
            <a:xfrm>
              <a:off x="1066" y="152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210957" name="Oval 13"/>
            <p:cNvSpPr>
              <a:spLocks noChangeArrowheads="1"/>
            </p:cNvSpPr>
            <p:nvPr/>
          </p:nvSpPr>
          <p:spPr bwMode="auto">
            <a:xfrm>
              <a:off x="2109" y="1933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auto">
            <a:xfrm>
              <a:off x="1610" y="1752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210959" name="Line 15"/>
            <p:cNvSpPr>
              <a:spLocks noChangeShapeType="1"/>
            </p:cNvSpPr>
            <p:nvPr/>
          </p:nvSpPr>
          <p:spPr bwMode="auto">
            <a:xfrm>
              <a:off x="3969" y="2795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0" name="Line 16"/>
            <p:cNvSpPr>
              <a:spLocks noChangeShapeType="1"/>
            </p:cNvSpPr>
            <p:nvPr/>
          </p:nvSpPr>
          <p:spPr bwMode="auto">
            <a:xfrm>
              <a:off x="3424" y="2568"/>
              <a:ext cx="227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1" name="Line 17"/>
            <p:cNvSpPr>
              <a:spLocks noChangeShapeType="1"/>
            </p:cNvSpPr>
            <p:nvPr/>
          </p:nvSpPr>
          <p:spPr bwMode="auto">
            <a:xfrm flipH="1">
              <a:off x="884" y="1797"/>
              <a:ext cx="27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2" name="Line 18"/>
            <p:cNvSpPr>
              <a:spLocks noChangeShapeType="1"/>
            </p:cNvSpPr>
            <p:nvPr/>
          </p:nvSpPr>
          <p:spPr bwMode="auto">
            <a:xfrm flipH="1">
              <a:off x="1429" y="2069"/>
              <a:ext cx="272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3" name="Line 19"/>
            <p:cNvSpPr>
              <a:spLocks noChangeShapeType="1"/>
            </p:cNvSpPr>
            <p:nvPr/>
          </p:nvSpPr>
          <p:spPr bwMode="auto">
            <a:xfrm flipH="1">
              <a:off x="1927" y="2251"/>
              <a:ext cx="273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4" name="Line 20"/>
            <p:cNvSpPr>
              <a:spLocks noChangeShapeType="1"/>
            </p:cNvSpPr>
            <p:nvPr/>
          </p:nvSpPr>
          <p:spPr bwMode="auto">
            <a:xfrm flipH="1">
              <a:off x="2472" y="2478"/>
              <a:ext cx="227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5" name="Oval 21"/>
            <p:cNvSpPr>
              <a:spLocks noChangeArrowheads="1"/>
            </p:cNvSpPr>
            <p:nvPr/>
          </p:nvSpPr>
          <p:spPr bwMode="auto">
            <a:xfrm>
              <a:off x="3107" y="2341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10966" name="Oval 22"/>
            <p:cNvSpPr>
              <a:spLocks noChangeArrowheads="1"/>
            </p:cNvSpPr>
            <p:nvPr/>
          </p:nvSpPr>
          <p:spPr bwMode="auto">
            <a:xfrm>
              <a:off x="4195" y="279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210967" name="Oval 23"/>
            <p:cNvSpPr>
              <a:spLocks noChangeArrowheads="1"/>
            </p:cNvSpPr>
            <p:nvPr/>
          </p:nvSpPr>
          <p:spPr bwMode="auto">
            <a:xfrm>
              <a:off x="3651" y="2568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10968" name="Line 24"/>
            <p:cNvSpPr>
              <a:spLocks noChangeShapeType="1"/>
            </p:cNvSpPr>
            <p:nvPr/>
          </p:nvSpPr>
          <p:spPr bwMode="auto">
            <a:xfrm>
              <a:off x="2426" y="2160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9" name="Line 25"/>
            <p:cNvSpPr>
              <a:spLocks noChangeShapeType="1"/>
            </p:cNvSpPr>
            <p:nvPr/>
          </p:nvSpPr>
          <p:spPr bwMode="auto">
            <a:xfrm>
              <a:off x="2925" y="2341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0" name="Line 26"/>
            <p:cNvSpPr>
              <a:spLocks noChangeShapeType="1"/>
            </p:cNvSpPr>
            <p:nvPr/>
          </p:nvSpPr>
          <p:spPr bwMode="auto">
            <a:xfrm flipH="1">
              <a:off x="3061" y="2659"/>
              <a:ext cx="137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1" name="Line 27"/>
            <p:cNvSpPr>
              <a:spLocks noChangeShapeType="1"/>
            </p:cNvSpPr>
            <p:nvPr/>
          </p:nvSpPr>
          <p:spPr bwMode="auto">
            <a:xfrm flipH="1">
              <a:off x="3606" y="2886"/>
              <a:ext cx="136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2" name="Line 28"/>
            <p:cNvSpPr>
              <a:spLocks noChangeShapeType="1"/>
            </p:cNvSpPr>
            <p:nvPr/>
          </p:nvSpPr>
          <p:spPr bwMode="auto">
            <a:xfrm flipH="1">
              <a:off x="4104" y="3113"/>
              <a:ext cx="13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3" name="Line 29"/>
            <p:cNvSpPr>
              <a:spLocks noChangeShapeType="1"/>
            </p:cNvSpPr>
            <p:nvPr/>
          </p:nvSpPr>
          <p:spPr bwMode="auto">
            <a:xfrm>
              <a:off x="4468" y="3067"/>
              <a:ext cx="181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4" name="Oval 30"/>
            <p:cNvSpPr>
              <a:spLocks noChangeArrowheads="1"/>
            </p:cNvSpPr>
            <p:nvPr/>
          </p:nvSpPr>
          <p:spPr bwMode="auto">
            <a:xfrm>
              <a:off x="2608" y="2160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210975" name="Line 31"/>
            <p:cNvSpPr>
              <a:spLocks noChangeShapeType="1"/>
            </p:cNvSpPr>
            <p:nvPr/>
          </p:nvSpPr>
          <p:spPr bwMode="auto">
            <a:xfrm>
              <a:off x="1383" y="1752"/>
              <a:ext cx="227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6" name="Line 32"/>
            <p:cNvSpPr>
              <a:spLocks noChangeShapeType="1"/>
            </p:cNvSpPr>
            <p:nvPr/>
          </p:nvSpPr>
          <p:spPr bwMode="auto">
            <a:xfrm>
              <a:off x="1927" y="1933"/>
              <a:ext cx="182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7" name="Line 33"/>
            <p:cNvSpPr>
              <a:spLocks noChangeShapeType="1"/>
            </p:cNvSpPr>
            <p:nvPr/>
          </p:nvSpPr>
          <p:spPr bwMode="auto">
            <a:xfrm>
              <a:off x="1020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8" name="Line 34"/>
            <p:cNvSpPr>
              <a:spLocks noChangeShapeType="1"/>
            </p:cNvSpPr>
            <p:nvPr/>
          </p:nvSpPr>
          <p:spPr bwMode="auto">
            <a:xfrm flipH="1">
              <a:off x="1020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9" name="Line 35"/>
            <p:cNvSpPr>
              <a:spLocks noChangeShapeType="1"/>
            </p:cNvSpPr>
            <p:nvPr/>
          </p:nvSpPr>
          <p:spPr bwMode="auto">
            <a:xfrm>
              <a:off x="1565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0" name="Line 36"/>
            <p:cNvSpPr>
              <a:spLocks noChangeShapeType="1"/>
            </p:cNvSpPr>
            <p:nvPr/>
          </p:nvSpPr>
          <p:spPr bwMode="auto">
            <a:xfrm flipH="1">
              <a:off x="1565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1" name="Line 37"/>
            <p:cNvSpPr>
              <a:spLocks noChangeShapeType="1"/>
            </p:cNvSpPr>
            <p:nvPr/>
          </p:nvSpPr>
          <p:spPr bwMode="auto">
            <a:xfrm>
              <a:off x="2109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2" name="Line 38"/>
            <p:cNvSpPr>
              <a:spLocks noChangeShapeType="1"/>
            </p:cNvSpPr>
            <p:nvPr/>
          </p:nvSpPr>
          <p:spPr bwMode="auto">
            <a:xfrm flipH="1">
              <a:off x="2109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3" name="Line 39"/>
            <p:cNvSpPr>
              <a:spLocks noChangeShapeType="1"/>
            </p:cNvSpPr>
            <p:nvPr/>
          </p:nvSpPr>
          <p:spPr bwMode="auto">
            <a:xfrm>
              <a:off x="2653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4" name="Line 40"/>
            <p:cNvSpPr>
              <a:spLocks noChangeShapeType="1"/>
            </p:cNvSpPr>
            <p:nvPr/>
          </p:nvSpPr>
          <p:spPr bwMode="auto">
            <a:xfrm flipH="1">
              <a:off x="2653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5" name="Line 41"/>
            <p:cNvSpPr>
              <a:spLocks noChangeShapeType="1"/>
            </p:cNvSpPr>
            <p:nvPr/>
          </p:nvSpPr>
          <p:spPr bwMode="auto">
            <a:xfrm>
              <a:off x="3198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6" name="Line 42"/>
            <p:cNvSpPr>
              <a:spLocks noChangeShapeType="1"/>
            </p:cNvSpPr>
            <p:nvPr/>
          </p:nvSpPr>
          <p:spPr bwMode="auto">
            <a:xfrm flipH="1">
              <a:off x="3198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7" name="Line 43"/>
            <p:cNvSpPr>
              <a:spLocks noChangeShapeType="1"/>
            </p:cNvSpPr>
            <p:nvPr/>
          </p:nvSpPr>
          <p:spPr bwMode="auto">
            <a:xfrm>
              <a:off x="3742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8" name="Line 44"/>
            <p:cNvSpPr>
              <a:spLocks noChangeShapeType="1"/>
            </p:cNvSpPr>
            <p:nvPr/>
          </p:nvSpPr>
          <p:spPr bwMode="auto">
            <a:xfrm flipH="1">
              <a:off x="3742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9" name="Line 45"/>
            <p:cNvSpPr>
              <a:spLocks noChangeShapeType="1"/>
            </p:cNvSpPr>
            <p:nvPr/>
          </p:nvSpPr>
          <p:spPr bwMode="auto">
            <a:xfrm>
              <a:off x="4286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90" name="Line 46"/>
            <p:cNvSpPr>
              <a:spLocks noChangeShapeType="1"/>
            </p:cNvSpPr>
            <p:nvPr/>
          </p:nvSpPr>
          <p:spPr bwMode="auto">
            <a:xfrm flipH="1">
              <a:off x="4286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10992" name="Text Box 48"/>
          <p:cNvSpPr txBox="1">
            <a:spLocks noChangeArrowheads="1"/>
          </p:cNvSpPr>
          <p:nvPr/>
        </p:nvSpPr>
        <p:spPr bwMode="auto">
          <a:xfrm>
            <a:off x="4500563" y="2708920"/>
            <a:ext cx="34782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>
                <a:solidFill>
                  <a:srgbClr val="FF0000"/>
                </a:solidFill>
              </a:rPr>
              <a:t>Search benötigt </a:t>
            </a:r>
            <a:r>
              <a:rPr lang="de-DE" sz="2800">
                <a:solidFill>
                  <a:srgbClr val="FF0000"/>
                </a:solidFill>
                <a:latin typeface="Symbol" charset="0"/>
                <a:sym typeface="Symbol" charset="0"/>
              </a:rPr>
              <a:t></a:t>
            </a:r>
            <a:r>
              <a:rPr lang="de-DE" sz="2800">
                <a:solidFill>
                  <a:srgbClr val="FF0000"/>
                </a:solidFill>
              </a:rPr>
              <a:t>(n)</a:t>
            </a:r>
            <a:br>
              <a:rPr lang="de-DE" sz="2800">
                <a:solidFill>
                  <a:srgbClr val="FF0000"/>
                </a:solidFill>
              </a:rPr>
            </a:br>
            <a:r>
              <a:rPr lang="de-DE" sz="2800">
                <a:solidFill>
                  <a:srgbClr val="FF0000"/>
                </a:solidFill>
              </a:rPr>
              <a:t>Zeit im worst case</a:t>
            </a:r>
          </a:p>
        </p:txBody>
      </p:sp>
      <p:sp>
        <p:nvSpPr>
          <p:cNvPr id="50" name="Rechteck 49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636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Selbstanordnung?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Anpassung beim Anfragen (Operation </a:t>
            </a:r>
            <a:r>
              <a:rPr lang="de-DE" dirty="0" err="1" smtClean="0"/>
              <a:t>search</a:t>
            </a:r>
            <a:r>
              <a:rPr lang="de-DE" dirty="0" smtClean="0"/>
              <a:t>/</a:t>
            </a:r>
            <a:r>
              <a:rPr lang="de-DE" dirty="0" err="1" smtClean="0"/>
              <a:t>test</a:t>
            </a:r>
            <a:r>
              <a:rPr lang="de-DE" dirty="0" smtClean="0"/>
              <a:t>)</a:t>
            </a:r>
          </a:p>
          <a:p>
            <a:r>
              <a:rPr lang="de-DE" dirty="0"/>
              <a:t>Balancierung beim Einfügen neuer </a:t>
            </a:r>
            <a:r>
              <a:rPr lang="de-DE" dirty="0" smtClean="0"/>
              <a:t>Elemente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17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Definition: Ausgeglichener </a:t>
            </a:r>
            <a:r>
              <a:rPr lang="de-DE" dirty="0" err="1" smtClean="0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Längen der Pfade von den Blättern zur Wurzel unterscheiden sich maximal um 1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„Alle Ebenen bis auf Blattebene voll gefüllt“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67544" y="2997944"/>
            <a:ext cx="4405705" cy="2231231"/>
            <a:chOff x="703" y="1525"/>
            <a:chExt cx="4127" cy="222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0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47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335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0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424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792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969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1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66" y="152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109" y="1933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610" y="1752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969" y="2795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424" y="2568"/>
              <a:ext cx="227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884" y="1797"/>
              <a:ext cx="27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1429" y="2069"/>
              <a:ext cx="272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1927" y="2251"/>
              <a:ext cx="273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472" y="2478"/>
              <a:ext cx="227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107" y="2341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195" y="279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28</a:t>
              </a: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651" y="2568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426" y="2160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925" y="2341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3061" y="2659"/>
              <a:ext cx="137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3606" y="2886"/>
              <a:ext cx="136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4104" y="3113"/>
              <a:ext cx="13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4468" y="3067"/>
              <a:ext cx="181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608" y="2160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383" y="1752"/>
              <a:ext cx="227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1927" y="1933"/>
              <a:ext cx="182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1020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>
              <a:off x="1020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565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1565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109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H="1">
              <a:off x="2109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2653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>
              <a:off x="2653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3198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H="1">
              <a:off x="3198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3742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3742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4286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H="1">
              <a:off x="4286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4" name="Gruppierung 73"/>
          <p:cNvGrpSpPr/>
          <p:nvPr/>
        </p:nvGrpSpPr>
        <p:grpSpPr>
          <a:xfrm>
            <a:off x="5292006" y="2708895"/>
            <a:ext cx="3196024" cy="2520305"/>
            <a:chOff x="2627313" y="1628775"/>
            <a:chExt cx="5113337" cy="4032250"/>
          </a:xfrm>
        </p:grpSpPr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3779838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4645025" y="5157788"/>
              <a:ext cx="503238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12</a:t>
              </a: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63738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72374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6805613" y="3933825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auto">
            <a:xfrm>
              <a:off x="6013450" y="2781300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12</a:t>
              </a:r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H="1">
              <a:off x="4932363" y="3286125"/>
              <a:ext cx="1152525" cy="1871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6445250" y="3286125"/>
              <a:ext cx="43180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 flipH="1">
              <a:off x="6588125" y="4437063"/>
              <a:ext cx="360363" cy="649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7092950" y="4437063"/>
              <a:ext cx="360363" cy="649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Oval 15"/>
            <p:cNvSpPr>
              <a:spLocks noChangeArrowheads="1"/>
            </p:cNvSpPr>
            <p:nvPr/>
          </p:nvSpPr>
          <p:spPr bwMode="auto">
            <a:xfrm>
              <a:off x="4284663" y="1628775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 flipH="1">
              <a:off x="3492500" y="1989138"/>
              <a:ext cx="792163" cy="1871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4789488" y="2062163"/>
              <a:ext cx="1223962" cy="792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18"/>
            <p:cNvSpPr>
              <a:spLocks noChangeShapeType="1"/>
            </p:cNvSpPr>
            <p:nvPr/>
          </p:nvSpPr>
          <p:spPr bwMode="auto">
            <a:xfrm>
              <a:off x="4284663" y="5302250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4284663" y="5518150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6877050" y="5302250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6877050" y="5518150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26273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67" name="Line 23"/>
            <p:cNvSpPr>
              <a:spLocks noChangeShapeType="1"/>
            </p:cNvSpPr>
            <p:nvPr/>
          </p:nvSpPr>
          <p:spPr bwMode="auto">
            <a:xfrm>
              <a:off x="3132138" y="5300663"/>
              <a:ext cx="6477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 flipH="1" flipV="1">
              <a:off x="3132138" y="5516563"/>
              <a:ext cx="6477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3203575" y="3860800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 flipH="1">
              <a:off x="2916238" y="4365625"/>
              <a:ext cx="431800" cy="792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27"/>
            <p:cNvSpPr>
              <a:spLocks noChangeShapeType="1"/>
            </p:cNvSpPr>
            <p:nvPr/>
          </p:nvSpPr>
          <p:spPr bwMode="auto">
            <a:xfrm>
              <a:off x="3563938" y="4365625"/>
              <a:ext cx="431800" cy="792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>
              <a:off x="5148263" y="5300663"/>
              <a:ext cx="1223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 flipH="1">
              <a:off x="5148263" y="5516563"/>
              <a:ext cx="1223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5" name="Wolkenförmige Legende 74"/>
          <p:cNvSpPr/>
          <p:nvPr/>
        </p:nvSpPr>
        <p:spPr>
          <a:xfrm>
            <a:off x="1907704" y="2204839"/>
            <a:ext cx="2952328" cy="792088"/>
          </a:xfrm>
          <a:prstGeom prst="cloudCallout">
            <a:avLst>
              <a:gd name="adj1" fmla="val -32171"/>
              <a:gd name="adj2" fmla="val 1109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Ausgeglichen?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6" name="Wolkenförmige Legende 75"/>
          <p:cNvSpPr/>
          <p:nvPr/>
        </p:nvSpPr>
        <p:spPr>
          <a:xfrm>
            <a:off x="5940152" y="1772791"/>
            <a:ext cx="2952328" cy="792088"/>
          </a:xfrm>
          <a:prstGeom prst="cloudCallout">
            <a:avLst>
              <a:gd name="adj1" fmla="val -8494"/>
              <a:gd name="adj2" fmla="val 1333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Ausgeglichen?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1403648" y="53732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Blatt</a:t>
            </a:r>
            <a:endParaRPr lang="de-DE" dirty="0"/>
          </a:p>
        </p:txBody>
      </p:sp>
      <p:cxnSp>
        <p:nvCxnSpPr>
          <p:cNvPr id="79" name="Gerade Verbindung mit Pfeil 78"/>
          <p:cNvCxnSpPr>
            <a:stCxn id="77" idx="1"/>
          </p:cNvCxnSpPr>
          <p:nvPr/>
        </p:nvCxnSpPr>
        <p:spPr>
          <a:xfrm flipH="1" flipV="1">
            <a:off x="683568" y="5229200"/>
            <a:ext cx="720080" cy="3286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9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Suchbäume mit Information in Knoten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Gleiche Definition von Ausgeglichenheit </a:t>
            </a:r>
            <a:br>
              <a:rPr lang="de-DE" dirty="0" smtClean="0"/>
            </a:br>
            <a:r>
              <a:rPr lang="de-DE" dirty="0" smtClean="0"/>
              <a:t>bei „internen“ Suchbäumen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543360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0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Gewichtete Binärbäume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de-DE" dirty="0" smtClean="0"/>
              <a:t>Ausgeglichenheit nur optimal, wenn relative Häufigkeit des Zugriffs bei allen Schlüsseln gleich</a:t>
            </a:r>
          </a:p>
          <a:p>
            <a:r>
              <a:rPr lang="de-DE" dirty="0" smtClean="0"/>
              <a:t>Ist dies nicht der Fall, sollte relative Zugriffshäufigkeit bei der Baumkonstruktion berücksichtigt werden</a:t>
            </a:r>
          </a:p>
          <a:p>
            <a:r>
              <a:rPr lang="de-DE" dirty="0"/>
              <a:t>Idee: Ordne den Schlüsseln Gewichte zu</a:t>
            </a:r>
          </a:p>
          <a:p>
            <a:pPr lvl="1"/>
            <a:r>
              <a:rPr lang="de-DE" dirty="0" smtClean="0"/>
              <a:t>Häufiger zugegriffene Schlüssel: hohes Gewicht</a:t>
            </a:r>
          </a:p>
          <a:p>
            <a:pPr lvl="1"/>
            <a:r>
              <a:rPr lang="de-DE" dirty="0" smtClean="0"/>
              <a:t>Weniger oft zugegriffene Schlüssel: kleines Gewicht</a:t>
            </a:r>
          </a:p>
          <a:p>
            <a:r>
              <a:rPr lang="de-DE" dirty="0" smtClean="0"/>
              <a:t>Knoten mit Schlüsseln, denen ein höheres Gewicht gegeben wird, sollen weiter oben stehen (interne Bäume)</a:t>
            </a:r>
          </a:p>
          <a:p>
            <a:r>
              <a:rPr lang="de-DE" dirty="0" smtClean="0"/>
              <a:t>Wir besprechen später, wie solche Bäume erstellt werden können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45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 Realisierung von Mengen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Felder</a:t>
            </a:r>
          </a:p>
          <a:p>
            <a:r>
              <a:rPr lang="de-DE" dirty="0" smtClean="0"/>
              <a:t>Listen (ggf. doppelt verkettetet oder sogar zyklisch)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7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27191"/>
            <a:ext cx="4932783" cy="372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Rang eines Knotens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im Binärbaum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Position von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innerhalb der nach Schlüsseln sortierten Folge von Knoten</a:t>
            </a:r>
          </a:p>
          <a:p>
            <a:r>
              <a:rPr lang="de-DE" dirty="0" smtClean="0"/>
              <a:t>Entspricht </a:t>
            </a:r>
            <a:r>
              <a:rPr lang="de-DE" dirty="0" err="1" smtClean="0"/>
              <a:t>k-tem</a:t>
            </a:r>
            <a:r>
              <a:rPr lang="de-DE" dirty="0" smtClean="0"/>
              <a:t> Knoten, der bei In-Order-Traversierung bearbeitet wird</a:t>
            </a:r>
          </a:p>
          <a:p>
            <a:r>
              <a:rPr lang="de-DE" dirty="0" smtClean="0"/>
              <a:t>Anzahl der Knoten im </a:t>
            </a:r>
            <a:br>
              <a:rPr lang="de-DE" dirty="0" smtClean="0"/>
            </a:br>
            <a:r>
              <a:rPr lang="de-DE" dirty="0" smtClean="0"/>
              <a:t>linken </a:t>
            </a:r>
            <a:r>
              <a:rPr lang="de-DE" dirty="0" err="1" smtClean="0"/>
              <a:t>Teilbaum</a:t>
            </a:r>
            <a:r>
              <a:rPr lang="de-DE" dirty="0" smtClean="0"/>
              <a:t> + 1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04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Hier: Andere Definition für Rang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Rang eines Knotens: </a:t>
            </a:r>
          </a:p>
          <a:p>
            <a:pPr lvl="1"/>
            <a:r>
              <a:rPr lang="de-DE" dirty="0" smtClean="0"/>
              <a:t>minimale Länge eines Pfades zu einem Blatt:</a:t>
            </a:r>
          </a:p>
          <a:p>
            <a:pPr lvl="1"/>
            <a:endParaRPr lang="de-DE" dirty="0" smtClean="0"/>
          </a:p>
          <a:p>
            <a:pPr marL="457200" lvl="1" indent="0">
              <a:lnSpc>
                <a:spcPct val="60000"/>
              </a:lnSpc>
              <a:buNone/>
            </a:pPr>
            <a:r>
              <a:rPr lang="de-DE" dirty="0"/>
              <a:t> </a:t>
            </a:r>
            <a:r>
              <a:rPr lang="de-DE" dirty="0" smtClean="0"/>
              <a:t>			   ⎧ </a:t>
            </a:r>
            <a:r>
              <a:rPr lang="de-DE" dirty="0" smtClean="0">
                <a:solidFill>
                  <a:srgbClr val="3C8C93"/>
                </a:solidFill>
              </a:rPr>
              <a:t>0 </a:t>
            </a:r>
            <a:r>
              <a:rPr lang="de-DE" dirty="0" smtClean="0"/>
              <a:t>, </a:t>
            </a:r>
            <a:r>
              <a:rPr lang="de-DE" dirty="0"/>
              <a:t>falls </a:t>
            </a:r>
            <a:r>
              <a:rPr lang="de-DE" dirty="0">
                <a:solidFill>
                  <a:srgbClr val="3C8C93"/>
                </a:solidFill>
              </a:rPr>
              <a:t>x</a:t>
            </a:r>
            <a:r>
              <a:rPr lang="de-DE" dirty="0"/>
              <a:t> Blatt ist</a:t>
            </a:r>
            <a:endParaRPr lang="de-DE" dirty="0" smtClean="0"/>
          </a:p>
          <a:p>
            <a:pPr lvl="1">
              <a:lnSpc>
                <a:spcPct val="60000"/>
              </a:lnSpc>
            </a:pPr>
            <a:r>
              <a:rPr lang="de-DE" dirty="0" smtClean="0"/>
              <a:t>Rang(x) = ⎨</a:t>
            </a:r>
          </a:p>
          <a:p>
            <a:pPr marL="457200" lvl="1" indent="0">
              <a:lnSpc>
                <a:spcPct val="60000"/>
              </a:lnSpc>
              <a:buNone/>
            </a:pPr>
            <a:r>
              <a:rPr lang="de-DE" dirty="0"/>
              <a:t> </a:t>
            </a:r>
            <a:r>
              <a:rPr lang="de-DE" dirty="0" smtClean="0"/>
              <a:t>			   ⎩ </a:t>
            </a:r>
            <a:r>
              <a:rPr lang="de-DE" dirty="0" smtClean="0">
                <a:solidFill>
                  <a:srgbClr val="3C8C93"/>
                </a:solidFill>
              </a:rPr>
              <a:t>1 + min( Rang( </a:t>
            </a:r>
            <a:r>
              <a:rPr lang="de-DE" dirty="0" err="1" smtClean="0">
                <a:solidFill>
                  <a:srgbClr val="3C8C93"/>
                </a:solidFill>
              </a:rPr>
              <a:t>left</a:t>
            </a:r>
            <a:r>
              <a:rPr lang="de-DE" dirty="0" smtClean="0">
                <a:solidFill>
                  <a:srgbClr val="3C8C93"/>
                </a:solidFill>
              </a:rPr>
              <a:t>(x) ), Rang( </a:t>
            </a:r>
            <a:r>
              <a:rPr lang="de-DE" dirty="0" err="1" smtClean="0">
                <a:solidFill>
                  <a:srgbClr val="3C8C93"/>
                </a:solidFill>
              </a:rPr>
              <a:t>right</a:t>
            </a:r>
            <a:r>
              <a:rPr lang="de-DE" dirty="0" smtClean="0">
                <a:solidFill>
                  <a:srgbClr val="3C8C93"/>
                </a:solidFill>
              </a:rPr>
              <a:t>(x) ) )</a:t>
            </a:r>
            <a:r>
              <a:rPr lang="de-DE" dirty="0" smtClean="0"/>
              <a:t> sonst</a:t>
            </a:r>
          </a:p>
          <a:p>
            <a:pPr marL="457200" lvl="1" indent="0">
              <a:lnSpc>
                <a:spcPct val="60000"/>
              </a:lnSpc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Auch Level genannt</a:t>
            </a:r>
          </a:p>
          <a:p>
            <a:pPr marL="457200" lvl="1" indent="0">
              <a:buNone/>
            </a:pPr>
            <a:r>
              <a:rPr lang="de-DE" dirty="0" smtClean="0"/>
              <a:t>Bei einem ausgeglichenen Binärbaum: </a:t>
            </a:r>
            <a:br>
              <a:rPr lang="de-DE" dirty="0" smtClean="0"/>
            </a:br>
            <a:r>
              <a:rPr lang="de-DE" dirty="0" smtClean="0"/>
              <a:t>Rang = </a:t>
            </a:r>
            <a:r>
              <a:rPr lang="de-DE" dirty="0" smtClean="0">
                <a:solidFill>
                  <a:srgbClr val="3C8C93"/>
                </a:solidFill>
              </a:rPr>
              <a:t>⎣log(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)⎦</a:t>
            </a:r>
            <a:r>
              <a:rPr lang="de-DE" dirty="0" smtClean="0"/>
              <a:t>, wobei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die Anzahl der Knoten im Baum ist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Manchmal </a:t>
            </a:r>
            <a:r>
              <a:rPr lang="de-DE" dirty="0" smtClean="0">
                <a:solidFill>
                  <a:srgbClr val="3C8C93"/>
                </a:solidFill>
              </a:rPr>
              <a:t>log(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 auch für nicht ausgeglichene Bäume als Rang der Wurzel verwendet (Abrundung weggelassen)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31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Ausgeglichener Baum mit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Knoten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Annahme: </a:t>
            </a:r>
            <a:br>
              <a:rPr lang="de-DE" dirty="0" smtClean="0"/>
            </a:br>
            <a:r>
              <a:rPr lang="de-DE" dirty="0" smtClean="0"/>
              <a:t>Relative Zugriffshäufigkeit für alle Schlüssel gleich</a:t>
            </a:r>
          </a:p>
          <a:p>
            <a:r>
              <a:rPr lang="de-DE" dirty="0" smtClean="0"/>
              <a:t>Suchaufwand optimal: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Q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,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da Höhe </a:t>
            </a:r>
            <a:r>
              <a:rPr lang="de-DE" dirty="0" smtClean="0">
                <a:solidFill>
                  <a:srgbClr val="3C8C93"/>
                </a:solidFill>
              </a:rPr>
              <a:t>⎣log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⎦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Suchaufwand durch Rang der Wurzel bestimmt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grpSp>
        <p:nvGrpSpPr>
          <p:cNvPr id="48" name="Gruppierung 47"/>
          <p:cNvGrpSpPr/>
          <p:nvPr/>
        </p:nvGrpSpPr>
        <p:grpSpPr>
          <a:xfrm>
            <a:off x="1764085" y="2797451"/>
            <a:ext cx="4536107" cy="2791789"/>
            <a:chOff x="1116013" y="1916113"/>
            <a:chExt cx="6551612" cy="403225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16013" y="5445125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979613" y="5445125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706813" y="5445125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0" y="5445125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435600" y="5445125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844800" y="5445125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300788" y="5445125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164388" y="5445125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619250" y="4221163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276600" y="4221163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484438" y="3068638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3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2051050" y="3573463"/>
              <a:ext cx="504825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916238" y="3573463"/>
              <a:ext cx="43180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1403350" y="4724400"/>
              <a:ext cx="360363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908175" y="4724400"/>
              <a:ext cx="360363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3059113" y="4724400"/>
              <a:ext cx="360362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3563938" y="4724400"/>
              <a:ext cx="360362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5075238" y="4221163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732588" y="4221163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940425" y="3068638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>
              <a:off x="5507038" y="3573463"/>
              <a:ext cx="504825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6372225" y="3573463"/>
              <a:ext cx="43180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H="1">
              <a:off x="4859338" y="4724400"/>
              <a:ext cx="360362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5364163" y="4724400"/>
              <a:ext cx="360362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>
              <a:off x="6515100" y="4724400"/>
              <a:ext cx="360363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019925" y="4724400"/>
              <a:ext cx="360363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4211638" y="1916113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2987675" y="2276475"/>
              <a:ext cx="1223963" cy="865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4716463" y="2349500"/>
              <a:ext cx="1223962" cy="792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1619250" y="55895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1619250" y="58054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2484438" y="55895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H="1">
              <a:off x="2484438" y="58054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3348038" y="55895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3348038" y="58054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4211638" y="55895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4211638" y="58054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5076825" y="55895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5076825" y="58054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5940425" y="55895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>
              <a:off x="5940425" y="58054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6804025" y="55895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H="1">
              <a:off x="6804025" y="58054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5034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Selbstorganisierende 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Man beachte: </a:t>
            </a:r>
            <a:r>
              <a:rPr lang="de-DE" dirty="0"/>
              <a:t>Suchaufwand </a:t>
            </a:r>
            <a:r>
              <a:rPr lang="de-DE" dirty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 smtClean="0"/>
          </a:p>
          <a:p>
            <a:pPr lvl="1"/>
            <a:r>
              <a:rPr lang="de-DE" dirty="0" smtClean="0"/>
              <a:t>Elementtests mehrfach mit dem gleichen Element: 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dann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 </a:t>
            </a:r>
            <a:r>
              <a:rPr lang="de-DE" dirty="0"/>
              <a:t>„</a:t>
            </a:r>
            <a:r>
              <a:rPr lang="de-DE" dirty="0" smtClean="0"/>
              <a:t>zu teuer“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Weiterhin: </a:t>
            </a:r>
            <a:r>
              <a:rPr lang="de-DE" dirty="0" smtClean="0"/>
              <a:t>Mit bisheriger Technik des Einfügens kann </a:t>
            </a:r>
            <a:r>
              <a:rPr lang="de-DE" dirty="0" smtClean="0">
                <a:solidFill>
                  <a:srgbClr val="3C8C93"/>
                </a:solidFill>
              </a:rPr>
              <a:t>Ausgeglichenheit nicht garantiert </a:t>
            </a:r>
            <a:r>
              <a:rPr lang="de-DE" dirty="0" smtClean="0"/>
              <a:t>werden: Zugriff für bestimmte Elemente immer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&gt; 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 smtClean="0"/>
              <a:t>Elementtest für diese Elemente häufig: 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Performanz sinkt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Idee: </a:t>
            </a:r>
            <a:r>
              <a:rPr lang="de-DE" dirty="0" smtClean="0"/>
              <a:t>Häufig zugegriffene Elemente sollten trotz Unausgeglichenheit schneller gefunden werden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Umsetzung: </a:t>
            </a:r>
            <a:r>
              <a:rPr lang="de-DE" dirty="0" err="1" smtClean="0">
                <a:solidFill>
                  <a:srgbClr val="0000FF"/>
                </a:solidFill>
              </a:rPr>
              <a:t>Splay</a:t>
            </a:r>
            <a:r>
              <a:rPr lang="de-DE" dirty="0" smtClean="0">
                <a:solidFill>
                  <a:srgbClr val="0000FF"/>
                </a:solidFill>
              </a:rPr>
              <a:t>-Baum </a:t>
            </a:r>
            <a:r>
              <a:rPr lang="de-DE" dirty="0" smtClean="0"/>
              <a:t>(selbstorganisierend)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627784" y="6069196"/>
            <a:ext cx="38884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Daniel D. </a:t>
            </a:r>
            <a:r>
              <a:rPr lang="de-DE" sz="1100" dirty="0" err="1">
                <a:solidFill>
                  <a:srgbClr val="0000FF"/>
                </a:solidFill>
              </a:rPr>
              <a:t>Sleator</a:t>
            </a:r>
            <a:r>
              <a:rPr lang="de-DE" sz="1100" dirty="0">
                <a:solidFill>
                  <a:srgbClr val="0000FF"/>
                </a:solidFill>
              </a:rPr>
              <a:t>, Robert </a:t>
            </a:r>
            <a:r>
              <a:rPr lang="de-DE" sz="1100" dirty="0" err="1">
                <a:solidFill>
                  <a:srgbClr val="0000FF"/>
                </a:solidFill>
              </a:rPr>
              <a:t>Tarjan</a:t>
            </a:r>
            <a:r>
              <a:rPr lang="de-DE" sz="1100" dirty="0">
                <a:solidFill>
                  <a:srgbClr val="0000FF"/>
                </a:solidFill>
              </a:rPr>
              <a:t>: </a:t>
            </a:r>
            <a:r>
              <a:rPr lang="de-DE" sz="1100" dirty="0" err="1">
                <a:solidFill>
                  <a:srgbClr val="0000FF"/>
                </a:solidFill>
              </a:rPr>
              <a:t>Self-Adjusting</a:t>
            </a:r>
            <a:r>
              <a:rPr lang="de-DE" sz="1100" dirty="0">
                <a:solidFill>
                  <a:srgbClr val="0000FF"/>
                </a:solidFill>
              </a:rPr>
              <a:t> Binary Search </a:t>
            </a:r>
            <a:r>
              <a:rPr lang="de-DE" sz="1100" dirty="0" err="1">
                <a:solidFill>
                  <a:srgbClr val="0000FF"/>
                </a:solidFill>
              </a:rPr>
              <a:t>Trees</a:t>
            </a:r>
            <a:r>
              <a:rPr lang="de-DE" sz="1100" dirty="0">
                <a:solidFill>
                  <a:srgbClr val="0000FF"/>
                </a:solidFill>
              </a:rPr>
              <a:t>, In: Journal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ACM (</a:t>
            </a:r>
            <a:r>
              <a:rPr lang="de-DE" sz="1100" dirty="0" err="1">
                <a:solidFill>
                  <a:srgbClr val="0000FF"/>
                </a:solidFill>
              </a:rPr>
              <a:t>Association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for</a:t>
            </a:r>
            <a:r>
              <a:rPr lang="de-DE" sz="1100" dirty="0">
                <a:solidFill>
                  <a:srgbClr val="0000FF"/>
                </a:solidFill>
              </a:rPr>
              <a:t> Computing </a:t>
            </a:r>
            <a:r>
              <a:rPr lang="de-DE" sz="1100" dirty="0" err="1">
                <a:solidFill>
                  <a:srgbClr val="0000FF"/>
                </a:solidFill>
              </a:rPr>
              <a:t>Machinery</a:t>
            </a:r>
            <a:r>
              <a:rPr lang="de-DE" sz="1100" dirty="0">
                <a:solidFill>
                  <a:srgbClr val="0000FF"/>
                </a:solidFill>
              </a:rPr>
              <a:t>). 32, Nr. 3, S. 652–686, </a:t>
            </a:r>
            <a:r>
              <a:rPr lang="de-DE" sz="1100" b="1" dirty="0">
                <a:solidFill>
                  <a:srgbClr val="FF0000"/>
                </a:solidFill>
              </a:rPr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10858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„Effiziente Algorithmen und Datenstrukturen“ (Kapitel 2: Suchstrukturen) gehalten von </a:t>
            </a:r>
            <a:r>
              <a:rPr lang="de-DE" sz="2000" dirty="0"/>
              <a:t>Christian </a:t>
            </a:r>
            <a:r>
              <a:rPr lang="de-DE" sz="2000" dirty="0" err="1" smtClean="0"/>
              <a:t>Scheideler</a:t>
            </a:r>
            <a:r>
              <a:rPr lang="de-DE" sz="2000" dirty="0" smtClean="0"/>
              <a:t> an der TUM </a:t>
            </a:r>
            <a:r>
              <a:rPr lang="de-DE" sz="2000" dirty="0" smtClean="0">
                <a:hlinkClick r:id="rId2"/>
              </a:rPr>
              <a:t>http</a:t>
            </a:r>
            <a:r>
              <a:rPr lang="de-DE" sz="2000" dirty="0">
                <a:hlinkClick r:id="rId2"/>
              </a:rPr>
              <a:t>://www14.in.tum.de/lehre/2008WS/ea/</a:t>
            </a:r>
            <a:r>
              <a:rPr lang="de-DE" sz="2000" dirty="0" smtClean="0">
                <a:hlinkClick r:id="rId2"/>
              </a:rPr>
              <a:t>index.html.de</a:t>
            </a:r>
            <a:endParaRPr lang="de-DE" sz="2000" dirty="0" smtClean="0"/>
          </a:p>
          <a:p>
            <a:pPr marL="0" indent="0"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pic>
        <p:nvPicPr>
          <p:cNvPr id="4" name="Bild 3" descr="GEN-thank-you-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12" y="3754938"/>
            <a:ext cx="9144000" cy="29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7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A9A1-A9F1-D445-A931-E066F9E3DE7A}" type="slidenum">
              <a:rPr lang="de-DE"/>
              <a:pPr/>
              <a:t>55</a:t>
            </a:fld>
            <a:endParaRPr lang="de-DE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Splay-Baum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Üblicherweise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Implementierung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interner</a:t>
            </a:r>
            <a:r>
              <a:rPr lang="en-US" dirty="0"/>
              <a:t> </a:t>
            </a:r>
            <a:r>
              <a:rPr lang="en-US" dirty="0" err="1"/>
              <a:t>Suchbaum</a:t>
            </a:r>
            <a:r>
              <a:rPr lang="en-US" dirty="0"/>
              <a:t> (</a:t>
            </a:r>
            <a:r>
              <a:rPr lang="en-US" dirty="0" err="1"/>
              <a:t>d.h</a:t>
            </a:r>
            <a:r>
              <a:rPr lang="en-US" dirty="0"/>
              <a:t>.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integriert</a:t>
            </a:r>
            <a:r>
              <a:rPr lang="en-US" dirty="0"/>
              <a:t> in Baum und </a:t>
            </a:r>
            <a:r>
              <a:rPr lang="en-US" dirty="0" err="1"/>
              <a:t>nicht</a:t>
            </a:r>
            <a:r>
              <a:rPr lang="en-US" dirty="0"/>
              <a:t> in extra </a:t>
            </a:r>
            <a:r>
              <a:rPr lang="en-US" dirty="0" err="1"/>
              <a:t>Liste</a:t>
            </a:r>
            <a:r>
              <a:rPr lang="en-US" dirty="0"/>
              <a:t>)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Hier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Implementierung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externer</a:t>
            </a:r>
            <a:r>
              <a:rPr lang="en-US" dirty="0"/>
              <a:t> </a:t>
            </a:r>
            <a:r>
              <a:rPr lang="en-US" dirty="0" err="1" smtClean="0"/>
              <a:t>Suchbaum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beim</a:t>
            </a:r>
            <a:r>
              <a:rPr lang="en-US" dirty="0"/>
              <a:t> </a:t>
            </a:r>
            <a:r>
              <a:rPr lang="en-US" dirty="0" err="1"/>
              <a:t>Binärbaum</a:t>
            </a:r>
            <a:r>
              <a:rPr lang="en-US" dirty="0"/>
              <a:t> </a:t>
            </a:r>
            <a:r>
              <a:rPr lang="en-US" dirty="0" err="1"/>
              <a:t>oben</a:t>
            </a:r>
            <a:r>
              <a:rPr lang="en-US" dirty="0" smtClean="0"/>
              <a:t>)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err="1" smtClean="0"/>
              <a:t>Modifikation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Modifikationen</a:t>
            </a:r>
            <a:r>
              <a:rPr lang="en-US" dirty="0" smtClean="0"/>
              <a:t>, </a:t>
            </a:r>
            <a:r>
              <a:rPr lang="en-US" dirty="0" err="1" smtClean="0"/>
              <a:t>sondern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Anfragen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8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5419-5D0E-D54E-8710-C6EA14C7E4C7}" type="slidenum">
              <a:rPr lang="de-DE"/>
              <a:pPr/>
              <a:t>56</a:t>
            </a:fld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</a:t>
            </a:r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11160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19796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37068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45720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54356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28448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6300788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7164388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msy10" charset="0"/>
              </a:rPr>
              <a:t>1</a:t>
            </a:r>
          </a:p>
        </p:txBody>
      </p:sp>
      <p:sp>
        <p:nvSpPr>
          <p:cNvPr id="343051" name="Oval 11"/>
          <p:cNvSpPr>
            <a:spLocks noChangeArrowheads="1"/>
          </p:cNvSpPr>
          <p:nvPr/>
        </p:nvSpPr>
        <p:spPr bwMode="auto">
          <a:xfrm>
            <a:off x="1619250" y="4005734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43052" name="Oval 12"/>
          <p:cNvSpPr>
            <a:spLocks noChangeArrowheads="1"/>
          </p:cNvSpPr>
          <p:nvPr/>
        </p:nvSpPr>
        <p:spPr bwMode="auto">
          <a:xfrm>
            <a:off x="3276600" y="4005734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43053" name="Oval 13"/>
          <p:cNvSpPr>
            <a:spLocks noChangeArrowheads="1"/>
          </p:cNvSpPr>
          <p:nvPr/>
        </p:nvSpPr>
        <p:spPr bwMode="auto">
          <a:xfrm>
            <a:off x="2484438" y="2853209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 flipH="1">
            <a:off x="2051050" y="3358034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2916238" y="3358034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 flipH="1">
            <a:off x="1403350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1908175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H="1">
            <a:off x="3059113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>
            <a:off x="3563938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0" name="Oval 20"/>
          <p:cNvSpPr>
            <a:spLocks noChangeArrowheads="1"/>
          </p:cNvSpPr>
          <p:nvPr/>
        </p:nvSpPr>
        <p:spPr bwMode="auto">
          <a:xfrm>
            <a:off x="5075238" y="400573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43061" name="Oval 21"/>
          <p:cNvSpPr>
            <a:spLocks noChangeArrowheads="1"/>
          </p:cNvSpPr>
          <p:nvPr/>
        </p:nvSpPr>
        <p:spPr bwMode="auto">
          <a:xfrm>
            <a:off x="6732588" y="400573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43062" name="Oval 22"/>
          <p:cNvSpPr>
            <a:spLocks noChangeArrowheads="1"/>
          </p:cNvSpPr>
          <p:nvPr/>
        </p:nvSpPr>
        <p:spPr bwMode="auto">
          <a:xfrm>
            <a:off x="5940425" y="2853209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43063" name="Line 23"/>
          <p:cNvSpPr>
            <a:spLocks noChangeShapeType="1"/>
          </p:cNvSpPr>
          <p:nvPr/>
        </p:nvSpPr>
        <p:spPr bwMode="auto">
          <a:xfrm flipH="1">
            <a:off x="5507038" y="3358034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4" name="Line 24"/>
          <p:cNvSpPr>
            <a:spLocks noChangeShapeType="1"/>
          </p:cNvSpPr>
          <p:nvPr/>
        </p:nvSpPr>
        <p:spPr bwMode="auto">
          <a:xfrm>
            <a:off x="6372225" y="3358034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5" name="Line 25"/>
          <p:cNvSpPr>
            <a:spLocks noChangeShapeType="1"/>
          </p:cNvSpPr>
          <p:nvPr/>
        </p:nvSpPr>
        <p:spPr bwMode="auto">
          <a:xfrm flipH="1">
            <a:off x="4859338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6" name="Line 26"/>
          <p:cNvSpPr>
            <a:spLocks noChangeShapeType="1"/>
          </p:cNvSpPr>
          <p:nvPr/>
        </p:nvSpPr>
        <p:spPr bwMode="auto">
          <a:xfrm>
            <a:off x="5364163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7" name="Line 27"/>
          <p:cNvSpPr>
            <a:spLocks noChangeShapeType="1"/>
          </p:cNvSpPr>
          <p:nvPr/>
        </p:nvSpPr>
        <p:spPr bwMode="auto">
          <a:xfrm flipH="1">
            <a:off x="6515100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8" name="Line 28"/>
          <p:cNvSpPr>
            <a:spLocks noChangeShapeType="1"/>
          </p:cNvSpPr>
          <p:nvPr/>
        </p:nvSpPr>
        <p:spPr bwMode="auto">
          <a:xfrm>
            <a:off x="7019925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9" name="Oval 29"/>
          <p:cNvSpPr>
            <a:spLocks noChangeArrowheads="1"/>
          </p:cNvSpPr>
          <p:nvPr/>
        </p:nvSpPr>
        <p:spPr bwMode="auto">
          <a:xfrm>
            <a:off x="4211638" y="170068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43070" name="Line 30"/>
          <p:cNvSpPr>
            <a:spLocks noChangeShapeType="1"/>
          </p:cNvSpPr>
          <p:nvPr/>
        </p:nvSpPr>
        <p:spPr bwMode="auto">
          <a:xfrm flipH="1">
            <a:off x="2987675" y="2061046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1" name="Line 31"/>
          <p:cNvSpPr>
            <a:spLocks noChangeShapeType="1"/>
          </p:cNvSpPr>
          <p:nvPr/>
        </p:nvSpPr>
        <p:spPr bwMode="auto">
          <a:xfrm>
            <a:off x="4716463" y="2134071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2" name="Line 32"/>
          <p:cNvSpPr>
            <a:spLocks noChangeShapeType="1"/>
          </p:cNvSpPr>
          <p:nvPr/>
        </p:nvSpPr>
        <p:spPr bwMode="auto">
          <a:xfrm>
            <a:off x="1619250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3" name="Line 33"/>
          <p:cNvSpPr>
            <a:spLocks noChangeShapeType="1"/>
          </p:cNvSpPr>
          <p:nvPr/>
        </p:nvSpPr>
        <p:spPr bwMode="auto">
          <a:xfrm flipH="1">
            <a:off x="1619250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4" name="Line 34"/>
          <p:cNvSpPr>
            <a:spLocks noChangeShapeType="1"/>
          </p:cNvSpPr>
          <p:nvPr/>
        </p:nvSpPr>
        <p:spPr bwMode="auto">
          <a:xfrm>
            <a:off x="24844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5" name="Line 35"/>
          <p:cNvSpPr>
            <a:spLocks noChangeShapeType="1"/>
          </p:cNvSpPr>
          <p:nvPr/>
        </p:nvSpPr>
        <p:spPr bwMode="auto">
          <a:xfrm flipH="1">
            <a:off x="24844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6" name="Line 36"/>
          <p:cNvSpPr>
            <a:spLocks noChangeShapeType="1"/>
          </p:cNvSpPr>
          <p:nvPr/>
        </p:nvSpPr>
        <p:spPr bwMode="auto">
          <a:xfrm>
            <a:off x="33480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7" name="Line 37"/>
          <p:cNvSpPr>
            <a:spLocks noChangeShapeType="1"/>
          </p:cNvSpPr>
          <p:nvPr/>
        </p:nvSpPr>
        <p:spPr bwMode="auto">
          <a:xfrm flipH="1">
            <a:off x="33480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8" name="Line 38"/>
          <p:cNvSpPr>
            <a:spLocks noChangeShapeType="1"/>
          </p:cNvSpPr>
          <p:nvPr/>
        </p:nvSpPr>
        <p:spPr bwMode="auto">
          <a:xfrm>
            <a:off x="42116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9" name="Line 39"/>
          <p:cNvSpPr>
            <a:spLocks noChangeShapeType="1"/>
          </p:cNvSpPr>
          <p:nvPr/>
        </p:nvSpPr>
        <p:spPr bwMode="auto">
          <a:xfrm flipH="1">
            <a:off x="42116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0" name="Line 40"/>
          <p:cNvSpPr>
            <a:spLocks noChangeShapeType="1"/>
          </p:cNvSpPr>
          <p:nvPr/>
        </p:nvSpPr>
        <p:spPr bwMode="auto">
          <a:xfrm>
            <a:off x="50768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1" name="Line 41"/>
          <p:cNvSpPr>
            <a:spLocks noChangeShapeType="1"/>
          </p:cNvSpPr>
          <p:nvPr/>
        </p:nvSpPr>
        <p:spPr bwMode="auto">
          <a:xfrm flipH="1">
            <a:off x="50768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2" name="Line 42"/>
          <p:cNvSpPr>
            <a:spLocks noChangeShapeType="1"/>
          </p:cNvSpPr>
          <p:nvPr/>
        </p:nvSpPr>
        <p:spPr bwMode="auto">
          <a:xfrm>
            <a:off x="59404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3" name="Line 43"/>
          <p:cNvSpPr>
            <a:spLocks noChangeShapeType="1"/>
          </p:cNvSpPr>
          <p:nvPr/>
        </p:nvSpPr>
        <p:spPr bwMode="auto">
          <a:xfrm flipH="1">
            <a:off x="59404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4" name="Line 44"/>
          <p:cNvSpPr>
            <a:spLocks noChangeShapeType="1"/>
          </p:cNvSpPr>
          <p:nvPr/>
        </p:nvSpPr>
        <p:spPr bwMode="auto">
          <a:xfrm>
            <a:off x="68040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5" name="Line 45"/>
          <p:cNvSpPr>
            <a:spLocks noChangeShapeType="1"/>
          </p:cNvSpPr>
          <p:nvPr/>
        </p:nvSpPr>
        <p:spPr bwMode="auto">
          <a:xfrm flipH="1">
            <a:off x="68040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6" name="Text Box 46"/>
          <p:cNvSpPr txBox="1">
            <a:spLocks noChangeArrowheads="1"/>
          </p:cNvSpPr>
          <p:nvPr/>
        </p:nvSpPr>
        <p:spPr bwMode="auto">
          <a:xfrm>
            <a:off x="1042988" y="1484784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search(19)</a:t>
            </a:r>
          </a:p>
        </p:txBody>
      </p:sp>
      <p:sp>
        <p:nvSpPr>
          <p:cNvPr id="343087" name="Line 47"/>
          <p:cNvSpPr>
            <a:spLocks noChangeShapeType="1"/>
          </p:cNvSpPr>
          <p:nvPr/>
        </p:nvSpPr>
        <p:spPr bwMode="auto">
          <a:xfrm flipH="1">
            <a:off x="5795963" y="3429471"/>
            <a:ext cx="360362" cy="1728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8" name="Text Box 48"/>
          <p:cNvSpPr txBox="1">
            <a:spLocks noChangeArrowheads="1"/>
          </p:cNvSpPr>
          <p:nvPr/>
        </p:nvSpPr>
        <p:spPr bwMode="auto">
          <a:xfrm>
            <a:off x="6011863" y="1845146"/>
            <a:ext cx="286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In Baum Zeiger auf 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Listenelement</a:t>
            </a:r>
          </a:p>
        </p:txBody>
      </p:sp>
    </p:spTree>
    <p:extLst>
      <p:ext uri="{BB962C8B-B14F-4D97-AF65-F5344CB8AC3E}">
        <p14:creationId xmlns:p14="http://schemas.microsoft.com/office/powerpoint/2010/main" val="202738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86" grpId="0"/>
      <p:bldP spid="34308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A83B-8CDB-1C4B-9B45-F1D264925547}" type="slidenum">
              <a:rPr lang="de-DE"/>
              <a:pPr/>
              <a:t>57</a:t>
            </a:fld>
            <a:endParaRPr lang="de-DE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Ideen: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Im Baum Zeiger auf Listenelemente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Bewege Schlüssel von zugegriffenem Element immer zur Wurzel</a:t>
            </a:r>
          </a:p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None/>
            </a:pPr>
            <a:r>
              <a:rPr lang="en-US"/>
              <a:t>2. Idee: über </a:t>
            </a:r>
            <a:r>
              <a:rPr lang="en-US">
                <a:solidFill>
                  <a:schemeClr val="accent2"/>
                </a:solidFill>
              </a:rPr>
              <a:t>Splay-Operation</a:t>
            </a:r>
          </a:p>
        </p:txBody>
      </p:sp>
    </p:spTree>
    <p:extLst>
      <p:ext uri="{BB962C8B-B14F-4D97-AF65-F5344CB8AC3E}">
        <p14:creationId xmlns:p14="http://schemas.microsoft.com/office/powerpoint/2010/main" val="345647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382-1097-DB46-AB04-FCB837743801}" type="slidenum">
              <a:rPr lang="de-DE"/>
              <a:pPr/>
              <a:t>58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Bewegung von Schlüssel </a:t>
            </a:r>
            <a:r>
              <a:rPr lang="en-US">
                <a:solidFill>
                  <a:schemeClr val="hlink"/>
                </a:solidFill>
              </a:rPr>
              <a:t>x</a:t>
            </a:r>
            <a:r>
              <a:rPr lang="en-US"/>
              <a:t> nach oben:</a:t>
            </a:r>
          </a:p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1a.  x</a:t>
            </a:r>
            <a:r>
              <a:rPr lang="en-US"/>
              <a:t> ist Kind der Wurzel:</a:t>
            </a:r>
          </a:p>
        </p:txBody>
      </p:sp>
      <p:sp>
        <p:nvSpPr>
          <p:cNvPr id="345092" name="AutoShape 4"/>
          <p:cNvSpPr>
            <a:spLocks noChangeArrowheads="1"/>
          </p:cNvSpPr>
          <p:nvPr/>
        </p:nvSpPr>
        <p:spPr bwMode="auto">
          <a:xfrm>
            <a:off x="1116013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5093" name="AutoShape 5"/>
          <p:cNvSpPr>
            <a:spLocks noChangeArrowheads="1"/>
          </p:cNvSpPr>
          <p:nvPr/>
        </p:nvSpPr>
        <p:spPr bwMode="auto">
          <a:xfrm>
            <a:off x="23399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5094" name="Line 6"/>
          <p:cNvSpPr>
            <a:spLocks noChangeShapeType="1"/>
          </p:cNvSpPr>
          <p:nvPr/>
        </p:nvSpPr>
        <p:spPr bwMode="auto">
          <a:xfrm flipV="1">
            <a:off x="14763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5" name="Line 7"/>
          <p:cNvSpPr>
            <a:spLocks noChangeShapeType="1"/>
          </p:cNvSpPr>
          <p:nvPr/>
        </p:nvSpPr>
        <p:spPr bwMode="auto">
          <a:xfrm flipH="1" flipV="1">
            <a:off x="21240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6" name="Oval 8"/>
          <p:cNvSpPr>
            <a:spLocks noChangeArrowheads="1"/>
          </p:cNvSpPr>
          <p:nvPr/>
        </p:nvSpPr>
        <p:spPr bwMode="auto">
          <a:xfrm>
            <a:off x="1979613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 flipV="1">
            <a:off x="22685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8" name="AutoShape 10"/>
          <p:cNvSpPr>
            <a:spLocks noChangeArrowheads="1"/>
          </p:cNvSpPr>
          <p:nvPr/>
        </p:nvSpPr>
        <p:spPr bwMode="auto">
          <a:xfrm>
            <a:off x="3132138" y="45815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5099" name="Line 11"/>
          <p:cNvSpPr>
            <a:spLocks noChangeShapeType="1"/>
          </p:cNvSpPr>
          <p:nvPr/>
        </p:nvSpPr>
        <p:spPr bwMode="auto">
          <a:xfrm flipH="1" flipV="1">
            <a:off x="29162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0" name="Oval 12"/>
          <p:cNvSpPr>
            <a:spLocks noChangeArrowheads="1"/>
          </p:cNvSpPr>
          <p:nvPr/>
        </p:nvSpPr>
        <p:spPr bwMode="auto">
          <a:xfrm>
            <a:off x="277177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01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1671638" y="4240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5103" name="Text Box 15"/>
          <p:cNvSpPr txBox="1">
            <a:spLocks noChangeArrowheads="1"/>
          </p:cNvSpPr>
          <p:nvPr/>
        </p:nvSpPr>
        <p:spPr bwMode="auto">
          <a:xfrm>
            <a:off x="24114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 flipV="1">
            <a:off x="5724525" y="40767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 flipH="1" flipV="1">
            <a:off x="6372225" y="40767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6" name="Oval 18"/>
          <p:cNvSpPr>
            <a:spLocks noChangeArrowheads="1"/>
          </p:cNvSpPr>
          <p:nvPr/>
        </p:nvSpPr>
        <p:spPr bwMode="auto">
          <a:xfrm>
            <a:off x="6227763" y="39322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5867400" y="37163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5108" name="AutoShape 20"/>
          <p:cNvSpPr>
            <a:spLocks noChangeArrowheads="1"/>
          </p:cNvSpPr>
          <p:nvPr/>
        </p:nvSpPr>
        <p:spPr bwMode="auto">
          <a:xfrm>
            <a:off x="5364163" y="45085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5109" name="AutoShape 21"/>
          <p:cNvSpPr>
            <a:spLocks noChangeArrowheads="1"/>
          </p:cNvSpPr>
          <p:nvPr/>
        </p:nvSpPr>
        <p:spPr bwMode="auto">
          <a:xfrm>
            <a:off x="6084888" y="50133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5110" name="AutoShape 22"/>
          <p:cNvSpPr>
            <a:spLocks noChangeArrowheads="1"/>
          </p:cNvSpPr>
          <p:nvPr/>
        </p:nvSpPr>
        <p:spPr bwMode="auto">
          <a:xfrm>
            <a:off x="7308850" y="50133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 flipV="1">
            <a:off x="6445250" y="45815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 flipH="1" flipV="1">
            <a:off x="7092950" y="45815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13" name="Oval 25"/>
          <p:cNvSpPr>
            <a:spLocks noChangeArrowheads="1"/>
          </p:cNvSpPr>
          <p:nvPr/>
        </p:nvSpPr>
        <p:spPr bwMode="auto">
          <a:xfrm>
            <a:off x="6948488" y="44370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14" name="Text Box 26"/>
          <p:cNvSpPr txBox="1">
            <a:spLocks noChangeArrowheads="1"/>
          </p:cNvSpPr>
          <p:nvPr/>
        </p:nvSpPr>
        <p:spPr bwMode="auto">
          <a:xfrm>
            <a:off x="7235825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5115" name="Text Box 27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</p:spTree>
    <p:extLst>
      <p:ext uri="{BB962C8B-B14F-4D97-AF65-F5344CB8AC3E}">
        <p14:creationId xmlns:p14="http://schemas.microsoft.com/office/powerpoint/2010/main" val="261178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D30-064F-8F45-80E2-3CC6D8749DAD}" type="slidenum">
              <a:rPr lang="de-DE"/>
              <a:pPr/>
              <a:t>59</a:t>
            </a:fld>
            <a:endParaRPr lang="de-DE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Bewegung von Schlüssel </a:t>
            </a:r>
            <a:r>
              <a:rPr lang="en-US">
                <a:solidFill>
                  <a:schemeClr val="hlink"/>
                </a:solidFill>
              </a:rPr>
              <a:t>x</a:t>
            </a:r>
            <a:r>
              <a:rPr lang="en-US"/>
              <a:t> nach oben:</a:t>
            </a:r>
          </a:p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1b.  x</a:t>
            </a:r>
            <a:r>
              <a:rPr lang="en-US"/>
              <a:t> ist Kind der Wurzel:</a:t>
            </a:r>
          </a:p>
        </p:txBody>
      </p:sp>
      <p:sp>
        <p:nvSpPr>
          <p:cNvPr id="346125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46139" name="Group 27"/>
          <p:cNvGrpSpPr>
            <a:grpSpLocks/>
          </p:cNvGrpSpPr>
          <p:nvPr/>
        </p:nvGrpSpPr>
        <p:grpSpPr bwMode="auto">
          <a:xfrm>
            <a:off x="5219700" y="3789363"/>
            <a:ext cx="2808288" cy="1943100"/>
            <a:chOff x="703" y="2387"/>
            <a:chExt cx="1769" cy="1224"/>
          </a:xfrm>
        </p:grpSpPr>
        <p:sp>
          <p:nvSpPr>
            <p:cNvPr id="346116" name="AutoShape 4"/>
            <p:cNvSpPr>
              <a:spLocks noChangeArrowheads="1"/>
            </p:cNvSpPr>
            <p:nvPr/>
          </p:nvSpPr>
          <p:spPr bwMode="auto">
            <a:xfrm>
              <a:off x="703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46117" name="AutoShape 5"/>
            <p:cNvSpPr>
              <a:spLocks noChangeArrowheads="1"/>
            </p:cNvSpPr>
            <p:nvPr/>
          </p:nvSpPr>
          <p:spPr bwMode="auto">
            <a:xfrm>
              <a:off x="1474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6118" name="Line 6"/>
            <p:cNvSpPr>
              <a:spLocks noChangeShapeType="1"/>
            </p:cNvSpPr>
            <p:nvPr/>
          </p:nvSpPr>
          <p:spPr bwMode="auto">
            <a:xfrm flipV="1">
              <a:off x="930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19" name="Line 7"/>
            <p:cNvSpPr>
              <a:spLocks noChangeShapeType="1"/>
            </p:cNvSpPr>
            <p:nvPr/>
          </p:nvSpPr>
          <p:spPr bwMode="auto">
            <a:xfrm flipH="1" flipV="1">
              <a:off x="1338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20" name="Oval 8"/>
            <p:cNvSpPr>
              <a:spLocks noChangeArrowheads="1"/>
            </p:cNvSpPr>
            <p:nvPr/>
          </p:nvSpPr>
          <p:spPr bwMode="auto">
            <a:xfrm>
              <a:off x="1247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6121" name="Line 9"/>
            <p:cNvSpPr>
              <a:spLocks noChangeShapeType="1"/>
            </p:cNvSpPr>
            <p:nvPr/>
          </p:nvSpPr>
          <p:spPr bwMode="auto">
            <a:xfrm flipV="1">
              <a:off x="1429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22" name="AutoShape 10"/>
            <p:cNvSpPr>
              <a:spLocks noChangeArrowheads="1"/>
            </p:cNvSpPr>
            <p:nvPr/>
          </p:nvSpPr>
          <p:spPr bwMode="auto">
            <a:xfrm>
              <a:off x="1973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6123" name="Line 11"/>
            <p:cNvSpPr>
              <a:spLocks noChangeShapeType="1"/>
            </p:cNvSpPr>
            <p:nvPr/>
          </p:nvSpPr>
          <p:spPr bwMode="auto">
            <a:xfrm flipH="1" flipV="1">
              <a:off x="1837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24" name="Oval 12"/>
            <p:cNvSpPr>
              <a:spLocks noChangeArrowheads="1"/>
            </p:cNvSpPr>
            <p:nvPr/>
          </p:nvSpPr>
          <p:spPr bwMode="auto">
            <a:xfrm>
              <a:off x="1746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6126" name="Text Box 14"/>
            <p:cNvSpPr txBox="1">
              <a:spLocks noChangeArrowheads="1"/>
            </p:cNvSpPr>
            <p:nvPr/>
          </p:nvSpPr>
          <p:spPr bwMode="auto">
            <a:xfrm>
              <a:off x="1053" y="267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6127" name="Text Box 15"/>
            <p:cNvSpPr txBox="1">
              <a:spLocks noChangeArrowheads="1"/>
            </p:cNvSpPr>
            <p:nvPr/>
          </p:nvSpPr>
          <p:spPr bwMode="auto">
            <a:xfrm>
              <a:off x="1519" y="238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</p:grpSp>
      <p:grpSp>
        <p:nvGrpSpPr>
          <p:cNvPr id="346140" name="Group 28"/>
          <p:cNvGrpSpPr>
            <a:grpSpLocks/>
          </p:cNvGrpSpPr>
          <p:nvPr/>
        </p:nvGrpSpPr>
        <p:grpSpPr bwMode="auto">
          <a:xfrm>
            <a:off x="1042988" y="3789363"/>
            <a:ext cx="2736850" cy="1944687"/>
            <a:chOff x="3379" y="2341"/>
            <a:chExt cx="1724" cy="1225"/>
          </a:xfrm>
        </p:grpSpPr>
        <p:sp>
          <p:nvSpPr>
            <p:cNvPr id="346128" name="Line 16"/>
            <p:cNvSpPr>
              <a:spLocks noChangeShapeType="1"/>
            </p:cNvSpPr>
            <p:nvPr/>
          </p:nvSpPr>
          <p:spPr bwMode="auto">
            <a:xfrm flipV="1">
              <a:off x="3606" y="25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29" name="Line 17"/>
            <p:cNvSpPr>
              <a:spLocks noChangeShapeType="1"/>
            </p:cNvSpPr>
            <p:nvPr/>
          </p:nvSpPr>
          <p:spPr bwMode="auto">
            <a:xfrm flipH="1" flipV="1">
              <a:off x="4014" y="25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30" name="Oval 18"/>
            <p:cNvSpPr>
              <a:spLocks noChangeArrowheads="1"/>
            </p:cNvSpPr>
            <p:nvPr/>
          </p:nvSpPr>
          <p:spPr bwMode="auto">
            <a:xfrm>
              <a:off x="3923" y="247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6131" name="Text Box 19"/>
            <p:cNvSpPr txBox="1">
              <a:spLocks noChangeArrowheads="1"/>
            </p:cNvSpPr>
            <p:nvPr/>
          </p:nvSpPr>
          <p:spPr bwMode="auto">
            <a:xfrm>
              <a:off x="3696" y="234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6132" name="AutoShape 20"/>
            <p:cNvSpPr>
              <a:spLocks noChangeArrowheads="1"/>
            </p:cNvSpPr>
            <p:nvPr/>
          </p:nvSpPr>
          <p:spPr bwMode="auto">
            <a:xfrm>
              <a:off x="3379" y="2840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46133" name="AutoShape 21"/>
            <p:cNvSpPr>
              <a:spLocks noChangeArrowheads="1"/>
            </p:cNvSpPr>
            <p:nvPr/>
          </p:nvSpPr>
          <p:spPr bwMode="auto">
            <a:xfrm>
              <a:off x="3833" y="315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6134" name="AutoShape 22"/>
            <p:cNvSpPr>
              <a:spLocks noChangeArrowheads="1"/>
            </p:cNvSpPr>
            <p:nvPr/>
          </p:nvSpPr>
          <p:spPr bwMode="auto">
            <a:xfrm>
              <a:off x="4604" y="315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6135" name="Line 23"/>
            <p:cNvSpPr>
              <a:spLocks noChangeShapeType="1"/>
            </p:cNvSpPr>
            <p:nvPr/>
          </p:nvSpPr>
          <p:spPr bwMode="auto">
            <a:xfrm flipV="1">
              <a:off x="4060" y="288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36" name="Line 24"/>
            <p:cNvSpPr>
              <a:spLocks noChangeShapeType="1"/>
            </p:cNvSpPr>
            <p:nvPr/>
          </p:nvSpPr>
          <p:spPr bwMode="auto">
            <a:xfrm flipH="1" flipV="1">
              <a:off x="4468" y="288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37" name="Oval 25"/>
            <p:cNvSpPr>
              <a:spLocks noChangeArrowheads="1"/>
            </p:cNvSpPr>
            <p:nvPr/>
          </p:nvSpPr>
          <p:spPr bwMode="auto">
            <a:xfrm>
              <a:off x="4377" y="279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6138" name="Text Box 26"/>
            <p:cNvSpPr txBox="1">
              <a:spLocks noChangeArrowheads="1"/>
            </p:cNvSpPr>
            <p:nvPr/>
          </p:nvSpPr>
          <p:spPr bwMode="auto">
            <a:xfrm>
              <a:off x="4558" y="265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</p:grpSp>
      <p:sp>
        <p:nvSpPr>
          <p:cNvPr id="346141" name="Text Box 29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</p:spTree>
    <p:extLst>
      <p:ext uri="{BB962C8B-B14F-4D97-AF65-F5344CB8AC3E}">
        <p14:creationId xmlns:p14="http://schemas.microsoft.com/office/powerpoint/2010/main" val="90457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„Effiziente Algorithmen und Datenstrukturen“ (Kapitel 2: Suchstrukturen) gehalten von </a:t>
            </a:r>
            <a:r>
              <a:rPr lang="de-DE" sz="2000" dirty="0"/>
              <a:t>Christian </a:t>
            </a:r>
            <a:r>
              <a:rPr lang="de-DE" sz="2000" dirty="0" err="1" smtClean="0"/>
              <a:t>Scheideler</a:t>
            </a:r>
            <a:r>
              <a:rPr lang="de-DE" sz="2000" dirty="0" smtClean="0"/>
              <a:t> an der TUM </a:t>
            </a:r>
            <a:r>
              <a:rPr lang="de-DE" sz="2000" dirty="0" smtClean="0">
                <a:hlinkClick r:id="rId2"/>
              </a:rPr>
              <a:t>http</a:t>
            </a:r>
            <a:r>
              <a:rPr lang="de-DE" sz="2000" dirty="0">
                <a:hlinkClick r:id="rId2"/>
              </a:rPr>
              <a:t>://www14.in.tum.de/lehre/2008WS/ea/</a:t>
            </a:r>
            <a:r>
              <a:rPr lang="de-DE" sz="2000" dirty="0" smtClean="0">
                <a:hlinkClick r:id="rId2"/>
              </a:rPr>
              <a:t>index.html.de</a:t>
            </a:r>
            <a:endParaRPr lang="de-DE" sz="2000" dirty="0" smtClean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 smtClean="0"/>
              <a:t>„</a:t>
            </a:r>
            <a:r>
              <a:rPr lang="de-DE" sz="2000" dirty="0"/>
              <a:t>Algorithmen und Datenstrukturen“ </a:t>
            </a:r>
            <a:r>
              <a:rPr lang="de-DE" sz="2000"/>
              <a:t>gehalten </a:t>
            </a:r>
            <a:r>
              <a:rPr lang="de-DE" sz="2000" smtClean="0"/>
              <a:t>von </a:t>
            </a:r>
            <a:r>
              <a:rPr lang="de-DE" sz="2000" dirty="0"/>
              <a:t>Sven Groppe an der </a:t>
            </a:r>
            <a:r>
              <a:rPr lang="de-DE" sz="2000" dirty="0" err="1"/>
              <a:t>UzL</a:t>
            </a:r>
            <a:endParaRPr lang="de-DE" sz="2000" dirty="0"/>
          </a:p>
          <a:p>
            <a:pPr marL="0" indent="0">
              <a:buFontTx/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62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4D9-62C3-4244-8E77-A60D67B561D6}" type="slidenum">
              <a:rPr lang="de-DE"/>
              <a:pPr/>
              <a:t>60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2a.  x</a:t>
            </a:r>
            <a:r>
              <a:rPr lang="en-US"/>
              <a:t> hat Vater und Großvater rechts:</a:t>
            </a:r>
          </a:p>
        </p:txBody>
      </p:sp>
      <p:sp>
        <p:nvSpPr>
          <p:cNvPr id="347166" name="AutoShape 30"/>
          <p:cNvSpPr>
            <a:spLocks noChangeArrowheads="1"/>
          </p:cNvSpPr>
          <p:nvPr/>
        </p:nvSpPr>
        <p:spPr bwMode="auto">
          <a:xfrm>
            <a:off x="3968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7167" name="AutoShape 31"/>
          <p:cNvSpPr>
            <a:spLocks noChangeArrowheads="1"/>
          </p:cNvSpPr>
          <p:nvPr/>
        </p:nvSpPr>
        <p:spPr bwMode="auto">
          <a:xfrm>
            <a:off x="16208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7168" name="Line 32"/>
          <p:cNvSpPr>
            <a:spLocks noChangeShapeType="1"/>
          </p:cNvSpPr>
          <p:nvPr/>
        </p:nvSpPr>
        <p:spPr bwMode="auto">
          <a:xfrm flipV="1">
            <a:off x="757238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9" name="Line 33"/>
          <p:cNvSpPr>
            <a:spLocks noChangeShapeType="1"/>
          </p:cNvSpPr>
          <p:nvPr/>
        </p:nvSpPr>
        <p:spPr bwMode="auto">
          <a:xfrm flipH="1" flipV="1">
            <a:off x="1404938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0" name="Oval 34"/>
          <p:cNvSpPr>
            <a:spLocks noChangeArrowheads="1"/>
          </p:cNvSpPr>
          <p:nvPr/>
        </p:nvSpPr>
        <p:spPr bwMode="auto">
          <a:xfrm>
            <a:off x="1260475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71" name="Line 35"/>
          <p:cNvSpPr>
            <a:spLocks noChangeShapeType="1"/>
          </p:cNvSpPr>
          <p:nvPr/>
        </p:nvSpPr>
        <p:spPr bwMode="auto">
          <a:xfrm flipV="1">
            <a:off x="1549400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2" name="AutoShape 36"/>
          <p:cNvSpPr>
            <a:spLocks noChangeArrowheads="1"/>
          </p:cNvSpPr>
          <p:nvPr/>
        </p:nvSpPr>
        <p:spPr bwMode="auto">
          <a:xfrm>
            <a:off x="2413000" y="45815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7173" name="Line 37"/>
          <p:cNvSpPr>
            <a:spLocks noChangeShapeType="1"/>
          </p:cNvSpPr>
          <p:nvPr/>
        </p:nvSpPr>
        <p:spPr bwMode="auto">
          <a:xfrm flipH="1" flipV="1">
            <a:off x="2197100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4" name="Oval 38"/>
          <p:cNvSpPr>
            <a:spLocks noChangeArrowheads="1"/>
          </p:cNvSpPr>
          <p:nvPr/>
        </p:nvSpPr>
        <p:spPr bwMode="auto">
          <a:xfrm>
            <a:off x="2052638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75" name="Line 39"/>
          <p:cNvSpPr>
            <a:spLocks noChangeShapeType="1"/>
          </p:cNvSpPr>
          <p:nvPr/>
        </p:nvSpPr>
        <p:spPr bwMode="auto">
          <a:xfrm>
            <a:off x="4211638" y="50847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952500" y="4240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1692275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7178" name="Line 42"/>
          <p:cNvSpPr>
            <a:spLocks noChangeShapeType="1"/>
          </p:cNvSpPr>
          <p:nvPr/>
        </p:nvSpPr>
        <p:spPr bwMode="auto">
          <a:xfrm flipV="1">
            <a:off x="651668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9" name="Line 43"/>
          <p:cNvSpPr>
            <a:spLocks noChangeShapeType="1"/>
          </p:cNvSpPr>
          <p:nvPr/>
        </p:nvSpPr>
        <p:spPr bwMode="auto">
          <a:xfrm flipH="1" flipV="1">
            <a:off x="716438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0" name="Oval 44"/>
          <p:cNvSpPr>
            <a:spLocks noChangeArrowheads="1"/>
          </p:cNvSpPr>
          <p:nvPr/>
        </p:nvSpPr>
        <p:spPr bwMode="auto">
          <a:xfrm>
            <a:off x="701992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7380288" y="3717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7182" name="AutoShape 46"/>
          <p:cNvSpPr>
            <a:spLocks noChangeArrowheads="1"/>
          </p:cNvSpPr>
          <p:nvPr/>
        </p:nvSpPr>
        <p:spPr bwMode="auto">
          <a:xfrm>
            <a:off x="6156325" y="45815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7183" name="AutoShape 47"/>
          <p:cNvSpPr>
            <a:spLocks noChangeArrowheads="1"/>
          </p:cNvSpPr>
          <p:nvPr/>
        </p:nvSpPr>
        <p:spPr bwMode="auto">
          <a:xfrm>
            <a:off x="6877050" y="5086350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7184" name="AutoShape 48"/>
          <p:cNvSpPr>
            <a:spLocks noChangeArrowheads="1"/>
          </p:cNvSpPr>
          <p:nvPr/>
        </p:nvSpPr>
        <p:spPr bwMode="auto">
          <a:xfrm>
            <a:off x="8101013" y="508635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7185" name="Line 49"/>
          <p:cNvSpPr>
            <a:spLocks noChangeShapeType="1"/>
          </p:cNvSpPr>
          <p:nvPr/>
        </p:nvSpPr>
        <p:spPr bwMode="auto">
          <a:xfrm flipV="1">
            <a:off x="7237413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6" name="Line 50"/>
          <p:cNvSpPr>
            <a:spLocks noChangeShapeType="1"/>
          </p:cNvSpPr>
          <p:nvPr/>
        </p:nvSpPr>
        <p:spPr bwMode="auto">
          <a:xfrm flipH="1" flipV="1">
            <a:off x="7885113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7" name="Oval 51"/>
          <p:cNvSpPr>
            <a:spLocks noChangeArrowheads="1"/>
          </p:cNvSpPr>
          <p:nvPr/>
        </p:nvSpPr>
        <p:spPr bwMode="auto">
          <a:xfrm>
            <a:off x="7740650" y="45100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8027988" y="42941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4140200" y="4508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zig-zig</a:t>
            </a:r>
          </a:p>
        </p:txBody>
      </p:sp>
      <p:sp>
        <p:nvSpPr>
          <p:cNvPr id="347194" name="Line 58"/>
          <p:cNvSpPr>
            <a:spLocks noChangeShapeType="1"/>
          </p:cNvSpPr>
          <p:nvPr/>
        </p:nvSpPr>
        <p:spPr bwMode="auto">
          <a:xfrm flipV="1">
            <a:off x="2341563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95" name="AutoShape 59"/>
          <p:cNvSpPr>
            <a:spLocks noChangeArrowheads="1"/>
          </p:cNvSpPr>
          <p:nvPr/>
        </p:nvSpPr>
        <p:spPr bwMode="auto">
          <a:xfrm>
            <a:off x="3205163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7196" name="Line 60"/>
          <p:cNvSpPr>
            <a:spLocks noChangeShapeType="1"/>
          </p:cNvSpPr>
          <p:nvPr/>
        </p:nvSpPr>
        <p:spPr bwMode="auto">
          <a:xfrm flipH="1" flipV="1">
            <a:off x="2989263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97" name="Oval 61"/>
          <p:cNvSpPr>
            <a:spLocks noChangeArrowheads="1"/>
          </p:cNvSpPr>
          <p:nvPr/>
        </p:nvSpPr>
        <p:spPr bwMode="auto">
          <a:xfrm>
            <a:off x="2844800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98" name="Text Box 62"/>
          <p:cNvSpPr txBox="1">
            <a:spLocks noChangeArrowheads="1"/>
          </p:cNvSpPr>
          <p:nvPr/>
        </p:nvSpPr>
        <p:spPr bwMode="auto">
          <a:xfrm>
            <a:off x="2484438" y="3284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7199" name="Line 63"/>
          <p:cNvSpPr>
            <a:spLocks noChangeShapeType="1"/>
          </p:cNvSpPr>
          <p:nvPr/>
        </p:nvSpPr>
        <p:spPr bwMode="auto">
          <a:xfrm flipV="1">
            <a:off x="572452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200" name="Line 64"/>
          <p:cNvSpPr>
            <a:spLocks noChangeShapeType="1"/>
          </p:cNvSpPr>
          <p:nvPr/>
        </p:nvSpPr>
        <p:spPr bwMode="auto">
          <a:xfrm flipH="1" flipV="1">
            <a:off x="637222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201" name="Oval 65"/>
          <p:cNvSpPr>
            <a:spLocks noChangeArrowheads="1"/>
          </p:cNvSpPr>
          <p:nvPr/>
        </p:nvSpPr>
        <p:spPr bwMode="auto">
          <a:xfrm>
            <a:off x="6227763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202" name="Text Box 66"/>
          <p:cNvSpPr txBox="1">
            <a:spLocks noChangeArrowheads="1"/>
          </p:cNvSpPr>
          <p:nvPr/>
        </p:nvSpPr>
        <p:spPr bwMode="auto">
          <a:xfrm>
            <a:off x="6588125" y="32131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7203" name="AutoShape 67"/>
          <p:cNvSpPr>
            <a:spLocks noChangeArrowheads="1"/>
          </p:cNvSpPr>
          <p:nvPr/>
        </p:nvSpPr>
        <p:spPr bwMode="auto">
          <a:xfrm>
            <a:off x="5364163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389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F75-1075-F848-A046-0B1C0E3F6705}" type="slidenum">
              <a:rPr lang="de-DE"/>
              <a:pPr/>
              <a:t>61</a:t>
            </a:fld>
            <a:endParaRPr lang="de-DE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2b.  x</a:t>
            </a:r>
            <a:r>
              <a:rPr lang="en-US"/>
              <a:t> hat Vater und Großvater links:</a:t>
            </a:r>
          </a:p>
        </p:txBody>
      </p:sp>
      <p:sp>
        <p:nvSpPr>
          <p:cNvPr id="348173" name="Line 13"/>
          <p:cNvSpPr>
            <a:spLocks noChangeShapeType="1"/>
          </p:cNvSpPr>
          <p:nvPr/>
        </p:nvSpPr>
        <p:spPr bwMode="auto">
          <a:xfrm>
            <a:off x="4211638" y="50847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187" name="Text Box 27"/>
          <p:cNvSpPr txBox="1">
            <a:spLocks noChangeArrowheads="1"/>
          </p:cNvSpPr>
          <p:nvPr/>
        </p:nvSpPr>
        <p:spPr bwMode="auto">
          <a:xfrm>
            <a:off x="4140200" y="4508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zig-zig</a:t>
            </a:r>
          </a:p>
        </p:txBody>
      </p:sp>
      <p:grpSp>
        <p:nvGrpSpPr>
          <p:cNvPr id="348198" name="Group 38"/>
          <p:cNvGrpSpPr>
            <a:grpSpLocks/>
          </p:cNvGrpSpPr>
          <p:nvPr/>
        </p:nvGrpSpPr>
        <p:grpSpPr bwMode="auto">
          <a:xfrm>
            <a:off x="5219700" y="3357563"/>
            <a:ext cx="3600450" cy="2447925"/>
            <a:chOff x="250" y="2069"/>
            <a:chExt cx="2268" cy="1542"/>
          </a:xfrm>
        </p:grpSpPr>
        <p:sp>
          <p:nvSpPr>
            <p:cNvPr id="348164" name="AutoShape 4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48165" name="AutoShape 5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8166" name="Line 6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67" name="Line 7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68" name="Oval 8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69" name="Line 9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0" name="AutoShape 10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8171" name="Line 11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2" name="Oval 12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74" name="Text Box 14"/>
            <p:cNvSpPr txBox="1">
              <a:spLocks noChangeArrowheads="1"/>
            </p:cNvSpPr>
            <p:nvPr/>
          </p:nvSpPr>
          <p:spPr bwMode="auto">
            <a:xfrm>
              <a:off x="600" y="267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48175" name="Text Box 15"/>
            <p:cNvSpPr txBox="1">
              <a:spLocks noChangeArrowheads="1"/>
            </p:cNvSpPr>
            <p:nvPr/>
          </p:nvSpPr>
          <p:spPr bwMode="auto">
            <a:xfrm>
              <a:off x="1066" y="238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8188" name="Line 28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9" name="AutoShape 29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48190" name="Line 30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1" name="Oval 31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92" name="Text Box 32"/>
            <p:cNvSpPr txBox="1">
              <a:spLocks noChangeArrowheads="1"/>
            </p:cNvSpPr>
            <p:nvPr/>
          </p:nvSpPr>
          <p:spPr bwMode="auto">
            <a:xfrm>
              <a:off x="1565" y="206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</p:grpSp>
      <p:grpSp>
        <p:nvGrpSpPr>
          <p:cNvPr id="348199" name="Group 39"/>
          <p:cNvGrpSpPr>
            <a:grpSpLocks/>
          </p:cNvGrpSpPr>
          <p:nvPr/>
        </p:nvGrpSpPr>
        <p:grpSpPr bwMode="auto">
          <a:xfrm>
            <a:off x="468313" y="3284538"/>
            <a:ext cx="3529012" cy="2520950"/>
            <a:chOff x="3379" y="2024"/>
            <a:chExt cx="2223" cy="1588"/>
          </a:xfrm>
        </p:grpSpPr>
        <p:sp>
          <p:nvSpPr>
            <p:cNvPr id="348176" name="Line 16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7" name="Line 17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8" name="Oval 18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79" name="Text Box 19"/>
            <p:cNvSpPr txBox="1">
              <a:spLocks noChangeArrowheads="1"/>
            </p:cNvSpPr>
            <p:nvPr/>
          </p:nvSpPr>
          <p:spPr bwMode="auto">
            <a:xfrm>
              <a:off x="4649" y="234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8180" name="AutoShape 20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8181" name="AutoShape 21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8182" name="AutoShape 22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48183" name="Line 23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4" name="Line 24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5" name="Oval 25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86" name="Text Box 26"/>
            <p:cNvSpPr txBox="1">
              <a:spLocks noChangeArrowheads="1"/>
            </p:cNvSpPr>
            <p:nvPr/>
          </p:nvSpPr>
          <p:spPr bwMode="auto">
            <a:xfrm>
              <a:off x="5057" y="270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48193" name="Line 33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4" name="Line 34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5" name="Oval 35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96" name="Text Box 36"/>
            <p:cNvSpPr txBox="1">
              <a:spLocks noChangeArrowheads="1"/>
            </p:cNvSpPr>
            <p:nvPr/>
          </p:nvSpPr>
          <p:spPr bwMode="auto">
            <a:xfrm>
              <a:off x="4150" y="2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48197" name="AutoShape 37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35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181E-EA5B-CE42-A6C5-0347152C2B63}" type="slidenum">
              <a:rPr lang="de-DE"/>
              <a:pPr/>
              <a:t>62</a:t>
            </a:fld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3a.  x</a:t>
            </a:r>
            <a:r>
              <a:rPr lang="en-US"/>
              <a:t> hat Vater links, Großvater rechts:</a:t>
            </a: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49191" name="AutoShape 7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9192" name="AutoShape 8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5" name="Oval 11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7" name="AutoShape 13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9" name="Oval 15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00" name="Text Box 16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9201" name="Text Box 17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3" name="AutoShape 19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9204" name="Line 20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5" name="Oval 21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06" name="Text Box 22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 flipV="1">
            <a:off x="6858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 flipV="1">
            <a:off x="13335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0" name="Oval 26"/>
          <p:cNvSpPr>
            <a:spLocks noChangeArrowheads="1"/>
          </p:cNvSpPr>
          <p:nvPr/>
        </p:nvSpPr>
        <p:spPr bwMode="auto">
          <a:xfrm>
            <a:off x="1189038" y="40767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1" name="Text Box 27"/>
          <p:cNvSpPr txBox="1">
            <a:spLocks noChangeArrowheads="1"/>
          </p:cNvSpPr>
          <p:nvPr/>
        </p:nvSpPr>
        <p:spPr bwMode="auto">
          <a:xfrm>
            <a:off x="9001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9212" name="AutoShape 28"/>
          <p:cNvSpPr>
            <a:spLocks noChangeArrowheads="1"/>
          </p:cNvSpPr>
          <p:nvPr/>
        </p:nvSpPr>
        <p:spPr bwMode="auto">
          <a:xfrm>
            <a:off x="325438" y="46529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9213" name="AutoShape 29"/>
          <p:cNvSpPr>
            <a:spLocks noChangeArrowheads="1"/>
          </p:cNvSpPr>
          <p:nvPr/>
        </p:nvSpPr>
        <p:spPr bwMode="auto">
          <a:xfrm>
            <a:off x="1046163" y="5157788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9214" name="AutoShape 30"/>
          <p:cNvSpPr>
            <a:spLocks noChangeArrowheads="1"/>
          </p:cNvSpPr>
          <p:nvPr/>
        </p:nvSpPr>
        <p:spPr bwMode="auto">
          <a:xfrm>
            <a:off x="2270125" y="5157788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9215" name="Line 31"/>
          <p:cNvSpPr>
            <a:spLocks noChangeShapeType="1"/>
          </p:cNvSpPr>
          <p:nvPr/>
        </p:nvSpPr>
        <p:spPr bwMode="auto">
          <a:xfrm flipV="1">
            <a:off x="14065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6" name="Line 32"/>
          <p:cNvSpPr>
            <a:spLocks noChangeShapeType="1"/>
          </p:cNvSpPr>
          <p:nvPr/>
        </p:nvSpPr>
        <p:spPr bwMode="auto">
          <a:xfrm flipH="1" flipV="1">
            <a:off x="20542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7" name="Oval 33"/>
          <p:cNvSpPr>
            <a:spLocks noChangeArrowheads="1"/>
          </p:cNvSpPr>
          <p:nvPr/>
        </p:nvSpPr>
        <p:spPr bwMode="auto">
          <a:xfrm>
            <a:off x="1909763" y="45815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1908175" y="4149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9219" name="Line 35"/>
          <p:cNvSpPr>
            <a:spLocks noChangeShapeType="1"/>
          </p:cNvSpPr>
          <p:nvPr/>
        </p:nvSpPr>
        <p:spPr bwMode="auto">
          <a:xfrm flipV="1">
            <a:off x="14779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0" name="Line 36"/>
          <p:cNvSpPr>
            <a:spLocks noChangeShapeType="1"/>
          </p:cNvSpPr>
          <p:nvPr/>
        </p:nvSpPr>
        <p:spPr bwMode="auto">
          <a:xfrm flipH="1" flipV="1">
            <a:off x="21256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1" name="Oval 37"/>
          <p:cNvSpPr>
            <a:spLocks noChangeArrowheads="1"/>
          </p:cNvSpPr>
          <p:nvPr/>
        </p:nvSpPr>
        <p:spPr bwMode="auto">
          <a:xfrm>
            <a:off x="1981200" y="35734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2341563" y="3286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9223" name="AutoShape 39"/>
          <p:cNvSpPr>
            <a:spLocks noChangeArrowheads="1"/>
          </p:cNvSpPr>
          <p:nvPr/>
        </p:nvSpPr>
        <p:spPr bwMode="auto">
          <a:xfrm>
            <a:off x="2413000" y="41497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9979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4208-6DAE-5544-BB5D-A3DCA775D588}" type="slidenum">
              <a:rPr lang="de-DE"/>
              <a:pPr/>
              <a:t>63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3b.  x</a:t>
            </a:r>
            <a:r>
              <a:rPr lang="en-US"/>
              <a:t> hat Vater rechts, Großvater links: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50214" name="AutoShape 6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15" name="AutoShape 7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16" name="Line 8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8" name="Oval 10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19" name="Line 11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0" name="AutoShape 12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21" name="Line 13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2" name="Oval 14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3" name="Text Box 15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50224" name="Text Box 16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6" name="AutoShape 18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8" name="Oval 20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9" name="Text Box 21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50246" name="AutoShape 38"/>
          <p:cNvSpPr>
            <a:spLocks noChangeArrowheads="1"/>
          </p:cNvSpPr>
          <p:nvPr/>
        </p:nvSpPr>
        <p:spPr bwMode="auto">
          <a:xfrm>
            <a:off x="468313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47" name="AutoShape 39"/>
          <p:cNvSpPr>
            <a:spLocks noChangeArrowheads="1"/>
          </p:cNvSpPr>
          <p:nvPr/>
        </p:nvSpPr>
        <p:spPr bwMode="auto">
          <a:xfrm>
            <a:off x="16922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48" name="Line 40"/>
          <p:cNvSpPr>
            <a:spLocks noChangeShapeType="1"/>
          </p:cNvSpPr>
          <p:nvPr/>
        </p:nvSpPr>
        <p:spPr bwMode="auto">
          <a:xfrm flipV="1">
            <a:off x="8286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49" name="Line 41"/>
          <p:cNvSpPr>
            <a:spLocks noChangeShapeType="1"/>
          </p:cNvSpPr>
          <p:nvPr/>
        </p:nvSpPr>
        <p:spPr bwMode="auto">
          <a:xfrm flipH="1" flipV="1">
            <a:off x="14763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0" name="Oval 42"/>
          <p:cNvSpPr>
            <a:spLocks noChangeArrowheads="1"/>
          </p:cNvSpPr>
          <p:nvPr/>
        </p:nvSpPr>
        <p:spPr bwMode="auto">
          <a:xfrm>
            <a:off x="1331913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1" name="Line 43"/>
          <p:cNvSpPr>
            <a:spLocks noChangeShapeType="1"/>
          </p:cNvSpPr>
          <p:nvPr/>
        </p:nvSpPr>
        <p:spPr bwMode="auto">
          <a:xfrm flipV="1">
            <a:off x="16208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2" name="AutoShape 44"/>
          <p:cNvSpPr>
            <a:spLocks noChangeArrowheads="1"/>
          </p:cNvSpPr>
          <p:nvPr/>
        </p:nvSpPr>
        <p:spPr bwMode="auto">
          <a:xfrm>
            <a:off x="2484438" y="45815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53" name="Line 45"/>
          <p:cNvSpPr>
            <a:spLocks noChangeShapeType="1"/>
          </p:cNvSpPr>
          <p:nvPr/>
        </p:nvSpPr>
        <p:spPr bwMode="auto">
          <a:xfrm flipH="1" flipV="1">
            <a:off x="22685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4" name="Oval 46"/>
          <p:cNvSpPr>
            <a:spLocks noChangeArrowheads="1"/>
          </p:cNvSpPr>
          <p:nvPr/>
        </p:nvSpPr>
        <p:spPr bwMode="auto">
          <a:xfrm>
            <a:off x="212407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5" name="Text Box 47"/>
          <p:cNvSpPr txBox="1">
            <a:spLocks noChangeArrowheads="1"/>
          </p:cNvSpPr>
          <p:nvPr/>
        </p:nvSpPr>
        <p:spPr bwMode="auto">
          <a:xfrm>
            <a:off x="1330325" y="40767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2339975" y="36449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8286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8" name="AutoShape 50"/>
          <p:cNvSpPr>
            <a:spLocks noChangeArrowheads="1"/>
          </p:cNvSpPr>
          <p:nvPr/>
        </p:nvSpPr>
        <p:spPr bwMode="auto">
          <a:xfrm>
            <a:off x="395288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59" name="Line 51"/>
          <p:cNvSpPr>
            <a:spLocks noChangeShapeType="1"/>
          </p:cNvSpPr>
          <p:nvPr/>
        </p:nvSpPr>
        <p:spPr bwMode="auto">
          <a:xfrm flipH="1" flipV="1">
            <a:off x="14763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60" name="Oval 52"/>
          <p:cNvSpPr>
            <a:spLocks noChangeArrowheads="1"/>
          </p:cNvSpPr>
          <p:nvPr/>
        </p:nvSpPr>
        <p:spPr bwMode="auto">
          <a:xfrm>
            <a:off x="1331913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61" name="Text Box 53"/>
          <p:cNvSpPr txBox="1">
            <a:spLocks noChangeArrowheads="1"/>
          </p:cNvSpPr>
          <p:nvPr/>
        </p:nvSpPr>
        <p:spPr bwMode="auto">
          <a:xfrm>
            <a:off x="971550" y="3284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43349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F7B7-ED41-F240-A832-698511A23DD4}" type="slidenum">
              <a:rPr lang="de-DE"/>
              <a:pPr/>
              <a:t>64</a:t>
            </a:fld>
            <a:endParaRPr lang="de-DE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Beispiel: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226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226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226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226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226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5226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226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227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227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227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227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228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228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9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0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1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2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3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4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5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6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7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8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9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0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1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2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3" name="Text Box 47"/>
          <p:cNvSpPr txBox="1">
            <a:spLocks noChangeArrowheads="1"/>
          </p:cNvSpPr>
          <p:nvPr/>
        </p:nvSpPr>
        <p:spPr bwMode="auto">
          <a:xfrm>
            <a:off x="3779838" y="39338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2304" name="Oval 48"/>
          <p:cNvSpPr>
            <a:spLocks noChangeArrowheads="1"/>
          </p:cNvSpPr>
          <p:nvPr/>
        </p:nvSpPr>
        <p:spPr bwMode="auto">
          <a:xfrm rot="2810405">
            <a:off x="2375694" y="1591469"/>
            <a:ext cx="2735262" cy="3384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2305" name="Text Box 49"/>
          <p:cNvSpPr txBox="1">
            <a:spLocks noChangeArrowheads="1"/>
          </p:cNvSpPr>
          <p:nvPr/>
        </p:nvSpPr>
        <p:spPr bwMode="auto">
          <a:xfrm>
            <a:off x="5219700" y="1844675"/>
            <a:ext cx="321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zig-zag Operation (3a)</a:t>
            </a:r>
          </a:p>
        </p:txBody>
      </p:sp>
    </p:spTree>
    <p:extLst>
      <p:ext uri="{BB962C8B-B14F-4D97-AF65-F5344CB8AC3E}">
        <p14:creationId xmlns:p14="http://schemas.microsoft.com/office/powerpoint/2010/main" val="305828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04" grpId="0" animBg="1"/>
      <p:bldP spid="35230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FAF3-DC46-3B4B-B336-84C8E63C2B5F}" type="slidenum">
              <a:rPr lang="de-DE"/>
              <a:pPr/>
              <a:t>65</a:t>
            </a:fld>
            <a:endParaRPr lang="de-DE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3289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3290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53292" name="Line 12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8" name="Line 18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2" name="Line 22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3" name="Line 23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4" name="Line 24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5" name="Line 25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6" name="Oval 26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3307" name="Line 2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8" name="Line 2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9" name="Oval 29"/>
          <p:cNvSpPr>
            <a:spLocks noChangeArrowheads="1"/>
          </p:cNvSpPr>
          <p:nvPr/>
        </p:nvSpPr>
        <p:spPr bwMode="auto">
          <a:xfrm>
            <a:off x="5076825" y="44370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3310" name="Oval 30"/>
          <p:cNvSpPr>
            <a:spLocks noChangeArrowheads="1"/>
          </p:cNvSpPr>
          <p:nvPr/>
        </p:nvSpPr>
        <p:spPr bwMode="auto">
          <a:xfrm>
            <a:off x="6734175" y="44370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3311" name="Oval 31"/>
          <p:cNvSpPr>
            <a:spLocks noChangeArrowheads="1"/>
          </p:cNvSpPr>
          <p:nvPr/>
        </p:nvSpPr>
        <p:spPr bwMode="auto">
          <a:xfrm>
            <a:off x="5940425" y="35004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3312" name="Line 32"/>
          <p:cNvSpPr>
            <a:spLocks noChangeShapeType="1"/>
          </p:cNvSpPr>
          <p:nvPr/>
        </p:nvSpPr>
        <p:spPr bwMode="auto">
          <a:xfrm flipH="1">
            <a:off x="5508625" y="3933825"/>
            <a:ext cx="50323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3" name="Line 33"/>
          <p:cNvSpPr>
            <a:spLocks noChangeShapeType="1"/>
          </p:cNvSpPr>
          <p:nvPr/>
        </p:nvSpPr>
        <p:spPr bwMode="auto">
          <a:xfrm>
            <a:off x="6372225" y="3933825"/>
            <a:ext cx="4333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4" name="Line 34"/>
          <p:cNvSpPr>
            <a:spLocks noChangeShapeType="1"/>
          </p:cNvSpPr>
          <p:nvPr/>
        </p:nvSpPr>
        <p:spPr bwMode="auto">
          <a:xfrm flipH="1">
            <a:off x="4859338" y="4941888"/>
            <a:ext cx="360362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5" name="Line 35"/>
          <p:cNvSpPr>
            <a:spLocks noChangeShapeType="1"/>
          </p:cNvSpPr>
          <p:nvPr/>
        </p:nvSpPr>
        <p:spPr bwMode="auto">
          <a:xfrm>
            <a:off x="5435600" y="4941888"/>
            <a:ext cx="2889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6" name="Line 36"/>
          <p:cNvSpPr>
            <a:spLocks noChangeShapeType="1"/>
          </p:cNvSpPr>
          <p:nvPr/>
        </p:nvSpPr>
        <p:spPr bwMode="auto">
          <a:xfrm flipH="1">
            <a:off x="6588125" y="4941888"/>
            <a:ext cx="2889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7" name="Line 37"/>
          <p:cNvSpPr>
            <a:spLocks noChangeShapeType="1"/>
          </p:cNvSpPr>
          <p:nvPr/>
        </p:nvSpPr>
        <p:spPr bwMode="auto">
          <a:xfrm>
            <a:off x="7092950" y="4941888"/>
            <a:ext cx="35877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1" name="Oval 41"/>
          <p:cNvSpPr>
            <a:spLocks noChangeArrowheads="1"/>
          </p:cNvSpPr>
          <p:nvPr/>
        </p:nvSpPr>
        <p:spPr bwMode="auto">
          <a:xfrm>
            <a:off x="5076825" y="26368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3322" name="Oval 42"/>
          <p:cNvSpPr>
            <a:spLocks noChangeArrowheads="1"/>
          </p:cNvSpPr>
          <p:nvPr/>
        </p:nvSpPr>
        <p:spPr bwMode="auto">
          <a:xfrm>
            <a:off x="4211638" y="1700213"/>
            <a:ext cx="503237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3323" name="Oval 43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3324" name="Line 44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5" name="Line 45"/>
          <p:cNvSpPr>
            <a:spLocks noChangeShapeType="1"/>
          </p:cNvSpPr>
          <p:nvPr/>
        </p:nvSpPr>
        <p:spPr bwMode="auto">
          <a:xfrm>
            <a:off x="2843213" y="3644900"/>
            <a:ext cx="215900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6" name="Line 46"/>
          <p:cNvSpPr>
            <a:spLocks noChangeShapeType="1"/>
          </p:cNvSpPr>
          <p:nvPr/>
        </p:nvSpPr>
        <p:spPr bwMode="auto">
          <a:xfrm flipH="1">
            <a:off x="3924300" y="3141663"/>
            <a:ext cx="1223963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7" name="Line 47"/>
          <p:cNvSpPr>
            <a:spLocks noChangeShapeType="1"/>
          </p:cNvSpPr>
          <p:nvPr/>
        </p:nvSpPr>
        <p:spPr bwMode="auto">
          <a:xfrm>
            <a:off x="5580063" y="3068638"/>
            <a:ext cx="433387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9" name="Line 49"/>
          <p:cNvSpPr>
            <a:spLocks noChangeShapeType="1"/>
          </p:cNvSpPr>
          <p:nvPr/>
        </p:nvSpPr>
        <p:spPr bwMode="auto">
          <a:xfrm>
            <a:off x="4716463" y="2133600"/>
            <a:ext cx="4333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30" name="Line 50"/>
          <p:cNvSpPr>
            <a:spLocks noChangeShapeType="1"/>
          </p:cNvSpPr>
          <p:nvPr/>
        </p:nvSpPr>
        <p:spPr bwMode="auto">
          <a:xfrm flipH="1">
            <a:off x="2987675" y="2133600"/>
            <a:ext cx="122555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Oval 48"/>
          <p:cNvSpPr>
            <a:spLocks noChangeArrowheads="1"/>
          </p:cNvSpPr>
          <p:nvPr/>
        </p:nvSpPr>
        <p:spPr bwMode="auto">
          <a:xfrm rot="4805898">
            <a:off x="2586332" y="1214744"/>
            <a:ext cx="2735262" cy="3384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08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E91F-F8A9-DE43-9A10-B656C9BD802F}" type="slidenum">
              <a:rPr lang="de-DE"/>
              <a:pPr/>
              <a:t>66</a:t>
            </a:fld>
            <a:endParaRPr lang="de-DE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Beispiele:</a:t>
            </a:r>
          </a:p>
        </p:txBody>
      </p:sp>
      <p:grpSp>
        <p:nvGrpSpPr>
          <p:cNvPr id="351241" name="Group 9"/>
          <p:cNvGrpSpPr>
            <a:grpSpLocks/>
          </p:cNvGrpSpPr>
          <p:nvPr/>
        </p:nvGrpSpPr>
        <p:grpSpPr bwMode="auto">
          <a:xfrm>
            <a:off x="2555875" y="4652963"/>
            <a:ext cx="431800" cy="431800"/>
            <a:chOff x="1474" y="3385"/>
            <a:chExt cx="272" cy="272"/>
          </a:xfrm>
        </p:grpSpPr>
        <p:sp>
          <p:nvSpPr>
            <p:cNvPr id="351237" name="Line 5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36" name="Oval 4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42" name="Group 10"/>
          <p:cNvGrpSpPr>
            <a:grpSpLocks/>
          </p:cNvGrpSpPr>
          <p:nvPr/>
        </p:nvGrpSpPr>
        <p:grpSpPr bwMode="auto">
          <a:xfrm>
            <a:off x="2195513" y="4292600"/>
            <a:ext cx="431800" cy="431800"/>
            <a:chOff x="1474" y="3385"/>
            <a:chExt cx="272" cy="272"/>
          </a:xfrm>
        </p:grpSpPr>
        <p:sp>
          <p:nvSpPr>
            <p:cNvPr id="351243" name="Line 11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44" name="Oval 12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45" name="Group 13"/>
          <p:cNvGrpSpPr>
            <a:grpSpLocks/>
          </p:cNvGrpSpPr>
          <p:nvPr/>
        </p:nvGrpSpPr>
        <p:grpSpPr bwMode="auto">
          <a:xfrm>
            <a:off x="1835150" y="3932238"/>
            <a:ext cx="431800" cy="431800"/>
            <a:chOff x="1474" y="3385"/>
            <a:chExt cx="272" cy="272"/>
          </a:xfrm>
        </p:grpSpPr>
        <p:sp>
          <p:nvSpPr>
            <p:cNvPr id="351246" name="Line 14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47" name="Oval 15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64" name="Group 32"/>
          <p:cNvGrpSpPr>
            <a:grpSpLocks/>
          </p:cNvGrpSpPr>
          <p:nvPr/>
        </p:nvGrpSpPr>
        <p:grpSpPr bwMode="auto">
          <a:xfrm>
            <a:off x="5795963" y="4652963"/>
            <a:ext cx="431800" cy="431800"/>
            <a:chOff x="2290" y="3249"/>
            <a:chExt cx="272" cy="272"/>
          </a:xfrm>
        </p:grpSpPr>
        <p:sp>
          <p:nvSpPr>
            <p:cNvPr id="351249" name="Line 17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0" name="Oval 18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1" name="Group 19"/>
          <p:cNvGrpSpPr>
            <a:grpSpLocks/>
          </p:cNvGrpSpPr>
          <p:nvPr/>
        </p:nvGrpSpPr>
        <p:grpSpPr bwMode="auto">
          <a:xfrm flipH="1">
            <a:off x="1763713" y="3571875"/>
            <a:ext cx="431800" cy="431800"/>
            <a:chOff x="1519" y="2568"/>
            <a:chExt cx="272" cy="272"/>
          </a:xfrm>
        </p:grpSpPr>
        <p:sp>
          <p:nvSpPr>
            <p:cNvPr id="351252" name="Line 20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3" name="Oval 21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4" name="Group 22"/>
          <p:cNvGrpSpPr>
            <a:grpSpLocks/>
          </p:cNvGrpSpPr>
          <p:nvPr/>
        </p:nvGrpSpPr>
        <p:grpSpPr bwMode="auto">
          <a:xfrm>
            <a:off x="1835150" y="3213100"/>
            <a:ext cx="431800" cy="431800"/>
            <a:chOff x="1474" y="3385"/>
            <a:chExt cx="272" cy="272"/>
          </a:xfrm>
        </p:grpSpPr>
        <p:sp>
          <p:nvSpPr>
            <p:cNvPr id="351255" name="Line 23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6" name="Oval 24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7" name="Group 25"/>
          <p:cNvGrpSpPr>
            <a:grpSpLocks/>
          </p:cNvGrpSpPr>
          <p:nvPr/>
        </p:nvGrpSpPr>
        <p:grpSpPr bwMode="auto">
          <a:xfrm flipH="1">
            <a:off x="1763713" y="2852738"/>
            <a:ext cx="431800" cy="431800"/>
            <a:chOff x="1519" y="2568"/>
            <a:chExt cx="272" cy="272"/>
          </a:xfrm>
        </p:grpSpPr>
        <p:sp>
          <p:nvSpPr>
            <p:cNvPr id="351258" name="Line 26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9" name="Oval 27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60" name="Group 28"/>
          <p:cNvGrpSpPr>
            <a:grpSpLocks/>
          </p:cNvGrpSpPr>
          <p:nvPr/>
        </p:nvGrpSpPr>
        <p:grpSpPr bwMode="auto">
          <a:xfrm flipH="1">
            <a:off x="2124075" y="2492375"/>
            <a:ext cx="431800" cy="431800"/>
            <a:chOff x="1519" y="2568"/>
            <a:chExt cx="272" cy="272"/>
          </a:xfrm>
        </p:grpSpPr>
        <p:sp>
          <p:nvSpPr>
            <p:cNvPr id="351261" name="Line 29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62" name="Oval 30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1265" name="Oval 33"/>
          <p:cNvSpPr>
            <a:spLocks noChangeArrowheads="1"/>
          </p:cNvSpPr>
          <p:nvPr/>
        </p:nvSpPr>
        <p:spPr bwMode="auto">
          <a:xfrm>
            <a:off x="2484438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66" name="Text Box 34"/>
          <p:cNvSpPr txBox="1">
            <a:spLocks noChangeArrowheads="1"/>
          </p:cNvSpPr>
          <p:nvPr/>
        </p:nvSpPr>
        <p:spPr bwMode="auto">
          <a:xfrm>
            <a:off x="879475" y="5465763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zig-zig, zig-zag, zig-zag, zig</a:t>
            </a:r>
          </a:p>
        </p:txBody>
      </p:sp>
      <p:grpSp>
        <p:nvGrpSpPr>
          <p:cNvPr id="351267" name="Group 35"/>
          <p:cNvGrpSpPr>
            <a:grpSpLocks/>
          </p:cNvGrpSpPr>
          <p:nvPr/>
        </p:nvGrpSpPr>
        <p:grpSpPr bwMode="auto">
          <a:xfrm>
            <a:off x="5435600" y="4292600"/>
            <a:ext cx="431800" cy="431800"/>
            <a:chOff x="2290" y="3249"/>
            <a:chExt cx="272" cy="272"/>
          </a:xfrm>
        </p:grpSpPr>
        <p:sp>
          <p:nvSpPr>
            <p:cNvPr id="351268" name="Line 36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69" name="Oval 37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0" name="Group 38"/>
          <p:cNvGrpSpPr>
            <a:grpSpLocks/>
          </p:cNvGrpSpPr>
          <p:nvPr/>
        </p:nvGrpSpPr>
        <p:grpSpPr bwMode="auto">
          <a:xfrm>
            <a:off x="5076825" y="3933825"/>
            <a:ext cx="431800" cy="431800"/>
            <a:chOff x="2290" y="3249"/>
            <a:chExt cx="272" cy="272"/>
          </a:xfrm>
        </p:grpSpPr>
        <p:sp>
          <p:nvSpPr>
            <p:cNvPr id="351271" name="Line 39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2" name="Oval 40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3" name="Group 41"/>
          <p:cNvGrpSpPr>
            <a:grpSpLocks/>
          </p:cNvGrpSpPr>
          <p:nvPr/>
        </p:nvGrpSpPr>
        <p:grpSpPr bwMode="auto">
          <a:xfrm flipH="1">
            <a:off x="5003800" y="3573463"/>
            <a:ext cx="431800" cy="431800"/>
            <a:chOff x="1519" y="2568"/>
            <a:chExt cx="272" cy="272"/>
          </a:xfrm>
        </p:grpSpPr>
        <p:sp>
          <p:nvSpPr>
            <p:cNvPr id="351274" name="Line 42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5" name="Oval 43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6" name="Group 44"/>
          <p:cNvGrpSpPr>
            <a:grpSpLocks/>
          </p:cNvGrpSpPr>
          <p:nvPr/>
        </p:nvGrpSpPr>
        <p:grpSpPr bwMode="auto">
          <a:xfrm flipH="1">
            <a:off x="5364163" y="3213100"/>
            <a:ext cx="431800" cy="431800"/>
            <a:chOff x="1519" y="2568"/>
            <a:chExt cx="272" cy="272"/>
          </a:xfrm>
        </p:grpSpPr>
        <p:sp>
          <p:nvSpPr>
            <p:cNvPr id="351277" name="Line 45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8" name="Oval 46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9" name="Group 47"/>
          <p:cNvGrpSpPr>
            <a:grpSpLocks/>
          </p:cNvGrpSpPr>
          <p:nvPr/>
        </p:nvGrpSpPr>
        <p:grpSpPr bwMode="auto">
          <a:xfrm flipH="1">
            <a:off x="5724525" y="2852738"/>
            <a:ext cx="431800" cy="431800"/>
            <a:chOff x="1519" y="2568"/>
            <a:chExt cx="272" cy="272"/>
          </a:xfrm>
        </p:grpSpPr>
        <p:sp>
          <p:nvSpPr>
            <p:cNvPr id="351280" name="Line 48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81" name="Oval 49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82" name="Group 50"/>
          <p:cNvGrpSpPr>
            <a:grpSpLocks/>
          </p:cNvGrpSpPr>
          <p:nvPr/>
        </p:nvGrpSpPr>
        <p:grpSpPr bwMode="auto">
          <a:xfrm flipH="1">
            <a:off x="6084888" y="2492375"/>
            <a:ext cx="431800" cy="431800"/>
            <a:chOff x="1519" y="2568"/>
            <a:chExt cx="272" cy="272"/>
          </a:xfrm>
        </p:grpSpPr>
        <p:sp>
          <p:nvSpPr>
            <p:cNvPr id="351283" name="Line 51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84" name="Oval 52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1263" name="Oval 31"/>
          <p:cNvSpPr>
            <a:spLocks noChangeArrowheads="1"/>
          </p:cNvSpPr>
          <p:nvPr/>
        </p:nvSpPr>
        <p:spPr bwMode="auto">
          <a:xfrm>
            <a:off x="6443663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5" name="Text Box 53"/>
          <p:cNvSpPr txBox="1">
            <a:spLocks noChangeArrowheads="1"/>
          </p:cNvSpPr>
          <p:nvPr/>
        </p:nvSpPr>
        <p:spPr bwMode="auto">
          <a:xfrm>
            <a:off x="4716463" y="5445125"/>
            <a:ext cx="291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zig-zig, zig-zag, zig-zig, zig</a:t>
            </a:r>
          </a:p>
        </p:txBody>
      </p:sp>
      <p:sp>
        <p:nvSpPr>
          <p:cNvPr id="351286" name="Oval 54"/>
          <p:cNvSpPr>
            <a:spLocks noChangeArrowheads="1"/>
          </p:cNvSpPr>
          <p:nvPr/>
        </p:nvSpPr>
        <p:spPr bwMode="auto">
          <a:xfrm>
            <a:off x="2771775" y="4868863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7" name="Oval 55"/>
          <p:cNvSpPr>
            <a:spLocks noChangeArrowheads="1"/>
          </p:cNvSpPr>
          <p:nvPr/>
        </p:nvSpPr>
        <p:spPr bwMode="auto">
          <a:xfrm>
            <a:off x="6011863" y="4868863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8" name="Text Box 56"/>
          <p:cNvSpPr txBox="1">
            <a:spLocks noChangeArrowheads="1"/>
          </p:cNvSpPr>
          <p:nvPr/>
        </p:nvSpPr>
        <p:spPr bwMode="auto">
          <a:xfrm>
            <a:off x="3040063" y="46005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51289" name="Text Box 57"/>
          <p:cNvSpPr txBox="1">
            <a:spLocks noChangeArrowheads="1"/>
          </p:cNvSpPr>
          <p:nvPr/>
        </p:nvSpPr>
        <p:spPr bwMode="auto">
          <a:xfrm>
            <a:off x="6300788" y="45815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2481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Splay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splay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(x, T)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b="1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parentExists</a:t>
            </a:r>
            <a:r>
              <a:rPr lang="de-DE" dirty="0" smtClean="0">
                <a:solidFill>
                  <a:srgbClr val="3C8C93"/>
                </a:solidFill>
              </a:rPr>
              <a:t>(x, T)</a:t>
            </a:r>
            <a:r>
              <a:rPr lang="de-DE" dirty="0" smtClean="0"/>
              <a:t> </a:t>
            </a:r>
            <a:r>
              <a:rPr lang="de-DE" b="1" dirty="0" smtClean="0"/>
              <a:t>do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/>
              <a:t>// x wandert </a:t>
            </a:r>
            <a:r>
              <a:rPr lang="de-DE" dirty="0" smtClean="0"/>
              <a:t>hoch</a:t>
            </a:r>
            <a:br>
              <a:rPr lang="de-DE" dirty="0" smtClean="0"/>
            </a:br>
            <a:r>
              <a:rPr lang="de-DE" dirty="0" smtClean="0"/>
              <a:t>      </a:t>
            </a:r>
            <a:r>
              <a:rPr lang="de-DE" i="1" dirty="0" smtClean="0"/>
              <a:t>Wende geeignete </a:t>
            </a:r>
            <a:r>
              <a:rPr lang="de-DE" i="1" dirty="0" err="1" smtClean="0"/>
              <a:t>Splay</a:t>
            </a:r>
            <a:r>
              <a:rPr lang="de-DE" i="1" dirty="0" smtClean="0"/>
              <a:t>-Operation 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53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E16-21D2-8544-8081-81F50549F528}" type="slidenum">
              <a:rPr lang="de-DE"/>
              <a:pPr/>
              <a:t>68</a:t>
            </a:fld>
            <a:endParaRPr lang="de-DE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Splay-Operation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search(k)-Operation: </a:t>
            </a:r>
            <a:r>
              <a:rPr lang="en-US" sz="2400" dirty="0"/>
              <a:t>(</a:t>
            </a:r>
            <a:r>
              <a:rPr lang="en-US" sz="2400" dirty="0" err="1"/>
              <a:t>exakte</a:t>
            </a:r>
            <a:r>
              <a:rPr lang="en-US" sz="2400" dirty="0"/>
              <a:t> </a:t>
            </a:r>
            <a:r>
              <a:rPr lang="en-US" sz="2400" dirty="0" err="1"/>
              <a:t>Suche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Laufe</a:t>
            </a:r>
            <a:r>
              <a:rPr lang="en-US" sz="2400" dirty="0"/>
              <a:t> von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 err="1"/>
              <a:t>startend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unten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bis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chemeClr val="hlink"/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Baumknoten</a:t>
            </a:r>
            <a:r>
              <a:rPr lang="en-US" sz="2400" dirty="0"/>
              <a:t> </a:t>
            </a:r>
            <a:r>
              <a:rPr lang="en-US" sz="2400" dirty="0" err="1"/>
              <a:t>gefunden</a:t>
            </a:r>
            <a:r>
              <a:rPr lang="en-US" sz="2400" dirty="0"/>
              <a:t> (</a:t>
            </a:r>
            <a:r>
              <a:rPr lang="en-US" sz="2400" dirty="0" err="1"/>
              <a:t>Abkürzung</a:t>
            </a:r>
            <a:r>
              <a:rPr lang="en-US" sz="2400" dirty="0"/>
              <a:t> </a:t>
            </a:r>
            <a:r>
              <a:rPr lang="en-US" sz="2400" dirty="0" err="1"/>
              <a:t>zur</a:t>
            </a:r>
            <a:r>
              <a:rPr lang="en-US" sz="2400" dirty="0"/>
              <a:t> </a:t>
            </a:r>
            <a:r>
              <a:rPr lang="en-US" sz="2400" dirty="0" err="1"/>
              <a:t>Liste</a:t>
            </a:r>
            <a:r>
              <a:rPr lang="en-US" sz="2400" dirty="0"/>
              <a:t>) </a:t>
            </a:r>
            <a:r>
              <a:rPr lang="en-US" sz="2400" dirty="0" err="1"/>
              <a:t>oder</a:t>
            </a:r>
            <a:r>
              <a:rPr lang="en-US" sz="2400" dirty="0"/>
              <a:t> </a:t>
            </a:r>
            <a:r>
              <a:rPr lang="en-US" sz="2400" dirty="0" err="1"/>
              <a:t>bei</a:t>
            </a:r>
            <a:r>
              <a:rPr lang="en-US" sz="2400" dirty="0"/>
              <a:t> </a:t>
            </a:r>
            <a:r>
              <a:rPr lang="en-US" sz="2400" dirty="0" err="1"/>
              <a:t>Liste</a:t>
            </a:r>
            <a:r>
              <a:rPr lang="en-US" sz="2400" dirty="0"/>
              <a:t> </a:t>
            </a:r>
            <a:r>
              <a:rPr lang="en-US" sz="2400" dirty="0" err="1" smtClean="0"/>
              <a:t>angekommen</a:t>
            </a:r>
            <a:r>
              <a:rPr lang="en-US" sz="2400" dirty="0" smtClean="0"/>
              <a:t> (in </a:t>
            </a:r>
            <a:r>
              <a:rPr lang="en-US" sz="2400" dirty="0" err="1" smtClean="0"/>
              <a:t>diesem</a:t>
            </a:r>
            <a:r>
              <a:rPr lang="en-US" sz="2400" dirty="0" smtClean="0"/>
              <a:t> Fall </a:t>
            </a:r>
            <a:r>
              <a:rPr lang="en-US" sz="2400" dirty="0" err="1" smtClean="0"/>
              <a:t>Schlüssel</a:t>
            </a:r>
            <a:r>
              <a:rPr lang="en-US" sz="2400" dirty="0" smtClean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vorhanden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hlink"/>
                </a:solidFill>
              </a:rPr>
              <a:t>k </a:t>
            </a:r>
            <a:r>
              <a:rPr lang="en-US" sz="2400" dirty="0"/>
              <a:t>in Baum: </a:t>
            </a:r>
            <a:r>
              <a:rPr lang="en-US" sz="2400" dirty="0" err="1"/>
              <a:t>rufe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splay(k)</a:t>
            </a:r>
            <a:r>
              <a:rPr lang="en-US" sz="2400" dirty="0"/>
              <a:t> auf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chemeClr val="accent2"/>
                </a:solidFill>
              </a:rPr>
              <a:t>Amortisierte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Analyse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 err="1" smtClean="0"/>
              <a:t>Sei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400" dirty="0" smtClean="0"/>
              <a:t>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Folge</a:t>
            </a:r>
            <a:r>
              <a:rPr lang="en-US" sz="2400" dirty="0" smtClean="0"/>
              <a:t> von </a:t>
            </a:r>
            <a:r>
              <a:rPr lang="en-US" sz="2400" dirty="0" smtClean="0">
                <a:solidFill>
                  <a:schemeClr val="hlink"/>
                </a:solidFill>
              </a:rPr>
              <a:t>m</a:t>
            </a:r>
            <a:r>
              <a:rPr lang="en-US" sz="2400" dirty="0" smtClean="0"/>
              <a:t> </a:t>
            </a:r>
            <a:r>
              <a:rPr lang="en-US" sz="2400" dirty="0"/>
              <a:t>Splay-</a:t>
            </a:r>
            <a:r>
              <a:rPr lang="en-US" sz="2400" dirty="0" err="1"/>
              <a:t>Operationen</a:t>
            </a:r>
            <a:r>
              <a:rPr lang="en-US" sz="2400" dirty="0"/>
              <a:t> auf </a:t>
            </a:r>
            <a:r>
              <a:rPr lang="en-US" sz="2400" dirty="0" err="1"/>
              <a:t>beliebigem</a:t>
            </a:r>
            <a:r>
              <a:rPr lang="en-US" sz="2400" dirty="0"/>
              <a:t> </a:t>
            </a:r>
            <a:r>
              <a:rPr lang="en-US" sz="2400" dirty="0" err="1"/>
              <a:t>Anfangsbaum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n</a:t>
            </a:r>
            <a:r>
              <a:rPr lang="en-US" sz="2400" dirty="0"/>
              <a:t> </a:t>
            </a:r>
            <a:r>
              <a:rPr lang="en-US" sz="2400" dirty="0" err="1"/>
              <a:t>Elementen</a:t>
            </a:r>
            <a:r>
              <a:rPr lang="en-US" sz="2400" dirty="0"/>
              <a:t> (</a:t>
            </a:r>
            <a:r>
              <a:rPr lang="en-US" sz="2400" dirty="0">
                <a:solidFill>
                  <a:schemeClr val="hlink"/>
                </a:solidFill>
              </a:rPr>
              <a:t>m&gt;n</a:t>
            </a:r>
            <a:r>
              <a:rPr lang="en-US" sz="2400" dirty="0" smtClean="0"/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de-DE" sz="2400" dirty="0">
                <a:solidFill>
                  <a:schemeClr val="hlink"/>
                </a:solidFill>
              </a:rPr>
              <a:t>T(F) ≤ c + 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</a:t>
            </a:r>
            <a:r>
              <a:rPr lang="de-DE" sz="2400" baseline="-25000" dirty="0">
                <a:solidFill>
                  <a:schemeClr val="hlink"/>
                </a:solidFill>
                <a:sym typeface="Symbol" charset="0"/>
              </a:rPr>
              <a:t>i=</a:t>
            </a:r>
            <a:r>
              <a:rPr lang="de-DE" sz="2400" baseline="-25000" dirty="0" smtClean="0">
                <a:solidFill>
                  <a:schemeClr val="hlink"/>
                </a:solidFill>
                <a:sym typeface="Symbol" charset="0"/>
              </a:rPr>
              <a:t>1</a:t>
            </a:r>
            <a:r>
              <a:rPr lang="de-DE" sz="2400" baseline="30000" dirty="0" smtClean="0">
                <a:solidFill>
                  <a:schemeClr val="hlink"/>
                </a:solidFill>
                <a:sym typeface="Symbol" charset="0"/>
              </a:rPr>
              <a:t>m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A</a:t>
            </a:r>
            <a:r>
              <a:rPr lang="de-DE" sz="2400" baseline="-25000" dirty="0" err="1">
                <a:solidFill>
                  <a:schemeClr val="hlink"/>
                </a:solidFill>
              </a:rPr>
              <a:t>Op</a:t>
            </a:r>
            <a:r>
              <a:rPr lang="de-DE" sz="2400" baseline="-50000" dirty="0" err="1">
                <a:solidFill>
                  <a:schemeClr val="hlink"/>
                </a:solidFill>
              </a:rPr>
              <a:t>i</a:t>
            </a:r>
            <a:r>
              <a:rPr lang="de-DE" sz="2400" dirty="0">
                <a:solidFill>
                  <a:schemeClr val="hlink"/>
                </a:solidFill>
              </a:rPr>
              <a:t>(s</a:t>
            </a:r>
            <a:r>
              <a:rPr lang="de-DE" sz="2400" baseline="-25000" dirty="0">
                <a:solidFill>
                  <a:schemeClr val="hlink"/>
                </a:solidFill>
              </a:rPr>
              <a:t>i-1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smtClean="0">
                <a:solidFill>
                  <a:schemeClr val="hlink"/>
                </a:solidFill>
              </a:rPr>
              <a:t>A</a:t>
            </a:r>
            <a:r>
              <a:rPr lang="de-DE" sz="2400" baseline="-25000" dirty="0" smtClean="0">
                <a:solidFill>
                  <a:schemeClr val="hlink"/>
                </a:solidFill>
              </a:rPr>
              <a:t>X</a:t>
            </a:r>
            <a:r>
              <a:rPr lang="de-DE" sz="2400" dirty="0">
                <a:solidFill>
                  <a:schemeClr val="hlink"/>
                </a:solidFill>
              </a:rPr>
              <a:t>(s) := </a:t>
            </a:r>
            <a:r>
              <a:rPr lang="de-DE" sz="2400" dirty="0">
                <a:solidFill>
                  <a:srgbClr val="FF0000"/>
                </a:solidFill>
                <a:latin typeface="Symbol" charset="0"/>
                <a:sym typeface="Symbol" charset="0"/>
              </a:rPr>
              <a:t></a:t>
            </a:r>
            <a:r>
              <a:rPr lang="de-DE" sz="2400" dirty="0">
                <a:solidFill>
                  <a:srgbClr val="FF0000"/>
                </a:solidFill>
              </a:rPr>
              <a:t>(</a:t>
            </a:r>
            <a:r>
              <a:rPr lang="de-DE" sz="2400" dirty="0" err="1">
                <a:solidFill>
                  <a:srgbClr val="FF0000"/>
                </a:solidFill>
              </a:rPr>
              <a:t>s‘</a:t>
            </a:r>
            <a:r>
              <a:rPr lang="de-DE" sz="2400" dirty="0">
                <a:solidFill>
                  <a:srgbClr val="FF0000"/>
                </a:solidFill>
              </a:rPr>
              <a:t>) - </a:t>
            </a:r>
            <a:r>
              <a:rPr lang="de-DE" sz="2400" dirty="0">
                <a:solidFill>
                  <a:srgbClr val="FF0000"/>
                </a:solidFill>
                <a:latin typeface="Symbol" charset="0"/>
                <a:sym typeface="Symbol" charset="0"/>
              </a:rPr>
              <a:t></a:t>
            </a:r>
            <a:r>
              <a:rPr lang="de-DE" sz="2400" dirty="0">
                <a:solidFill>
                  <a:srgbClr val="FF0000"/>
                </a:solidFill>
              </a:rPr>
              <a:t>(s) </a:t>
            </a:r>
            <a:r>
              <a:rPr lang="de-DE" sz="2400" dirty="0">
                <a:solidFill>
                  <a:schemeClr val="hlink"/>
                </a:solidFill>
              </a:rPr>
              <a:t>+ T</a:t>
            </a:r>
            <a:r>
              <a:rPr lang="de-DE" sz="2400" baseline="-25000" dirty="0">
                <a:solidFill>
                  <a:schemeClr val="hlink"/>
                </a:solidFill>
              </a:rPr>
              <a:t>X</a:t>
            </a:r>
            <a:r>
              <a:rPr lang="de-DE" sz="2400" dirty="0">
                <a:solidFill>
                  <a:schemeClr val="hlink"/>
                </a:solidFill>
              </a:rPr>
              <a:t>(s) := </a:t>
            </a:r>
            <a:r>
              <a:rPr lang="de-DE" sz="2400" dirty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de-DE" sz="2400" dirty="0">
                <a:solidFill>
                  <a:srgbClr val="FF0000"/>
                </a:solidFill>
                <a:latin typeface="Symbol" charset="0"/>
                <a:sym typeface="Symbol" charset="0"/>
              </a:rPr>
              <a:t></a:t>
            </a:r>
            <a:r>
              <a:rPr lang="de-DE" sz="2400" dirty="0">
                <a:solidFill>
                  <a:srgbClr val="FF0000"/>
                </a:solidFill>
              </a:rPr>
              <a:t>(s)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+ T</a:t>
            </a:r>
            <a:r>
              <a:rPr lang="de-DE" sz="2400" baseline="-25000" dirty="0">
                <a:solidFill>
                  <a:schemeClr val="hlink"/>
                </a:solidFill>
              </a:rPr>
              <a:t>X</a:t>
            </a:r>
            <a:r>
              <a:rPr lang="de-DE" sz="2400" dirty="0">
                <a:solidFill>
                  <a:schemeClr val="hlink"/>
                </a:solidFill>
              </a:rPr>
              <a:t>(s) </a:t>
            </a:r>
            <a:r>
              <a:rPr lang="de-DE" sz="2400" dirty="0" smtClean="0"/>
              <a:t>für </a:t>
            </a:r>
            <a:r>
              <a:rPr lang="de-DE" sz="2400" dirty="0" smtClean="0">
                <a:solidFill>
                  <a:schemeClr val="hlink"/>
                </a:solidFill>
              </a:rPr>
              <a:t>s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→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s‘</a:t>
            </a:r>
            <a:r>
              <a:rPr lang="de-DE" sz="2400" dirty="0"/>
              <a:t> </a:t>
            </a:r>
            <a:r>
              <a:rPr lang="de-DE" sz="2400" dirty="0" smtClean="0"/>
              <a:t> </a:t>
            </a:r>
            <a:r>
              <a:rPr lang="de-DE" sz="1400" dirty="0"/>
              <a:t/>
            </a:r>
            <a:br>
              <a:rPr lang="de-DE" sz="1400" dirty="0"/>
            </a:br>
            <a:endParaRPr 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7658" y="5438552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hlink"/>
                </a:solidFill>
                <a:cs typeface="Arial" charset="0"/>
              </a:rPr>
              <a:t>X</a:t>
            </a:r>
          </a:p>
        </p:txBody>
      </p:sp>
      <p:sp>
        <p:nvSpPr>
          <p:cNvPr id="7" name="Rechteck 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0364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CFA8-C187-DF4E-8C62-1BB2CE9DF14C}" type="slidenum">
              <a:rPr lang="de-DE"/>
              <a:pPr/>
              <a:t>69</a:t>
            </a:fld>
            <a:endParaRPr lang="de-DE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accent2"/>
                </a:solidFill>
              </a:rPr>
              <a:t>Gewicht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von </a:t>
            </a:r>
            <a:r>
              <a:rPr lang="en-US" sz="2800" dirty="0" err="1"/>
              <a:t>Knoten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hlink"/>
                </a:solidFill>
              </a:rPr>
              <a:t>w(x</a:t>
            </a:r>
            <a:r>
              <a:rPr lang="en-US" sz="2800" dirty="0" smtClean="0">
                <a:solidFill>
                  <a:schemeClr val="hlink"/>
                </a:solidFill>
              </a:rPr>
              <a:t>) </a:t>
            </a:r>
            <a:br>
              <a:rPr lang="en-US" sz="2800" dirty="0" smtClean="0">
                <a:solidFill>
                  <a:schemeClr val="hlink"/>
                </a:solidFill>
              </a:rPr>
            </a:br>
            <a:r>
              <a:rPr lang="en-US" sz="2800" dirty="0" smtClean="0">
                <a:solidFill>
                  <a:schemeClr val="hlink"/>
                </a:solidFill>
              </a:rPr>
              <a:t>relative </a:t>
            </a:r>
            <a:r>
              <a:rPr lang="en-US" sz="2800" dirty="0" err="1" smtClean="0">
                <a:solidFill>
                  <a:schemeClr val="hlink"/>
                </a:solidFill>
              </a:rPr>
              <a:t>Zugriffshäufigkeit</a:t>
            </a:r>
            <a:endParaRPr lang="en-US" sz="2800" dirty="0">
              <a:solidFill>
                <a:schemeClr val="hlink"/>
              </a:solidFill>
            </a:endParaRPr>
          </a:p>
          <a:p>
            <a:r>
              <a:rPr lang="en-US" sz="2800" dirty="0" err="1">
                <a:solidFill>
                  <a:schemeClr val="accent2"/>
                </a:solidFill>
              </a:rPr>
              <a:t>Baumgewicht</a:t>
            </a:r>
            <a:r>
              <a:rPr lang="en-US" sz="2800" dirty="0"/>
              <a:t> von Baum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Wurzel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 err="1">
                <a:solidFill>
                  <a:schemeClr val="hlink"/>
                </a:solidFill>
              </a:rPr>
              <a:t>tw</a:t>
            </a:r>
            <a:r>
              <a:rPr lang="en-US" sz="2800" dirty="0">
                <a:solidFill>
                  <a:schemeClr val="hlink"/>
                </a:solidFill>
              </a:rPr>
              <a:t>(x)=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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y </a:t>
            </a:r>
            <a:r>
              <a:rPr lang="en-US" sz="2800" baseline="-25000" dirty="0" smtClean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2800" baseline="-25000" dirty="0" err="1" smtClean="0">
                <a:solidFill>
                  <a:schemeClr val="hlink"/>
                </a:solidFill>
                <a:sym typeface="Symbol" charset="0"/>
              </a:rPr>
              <a:t>T_x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>
                <a:solidFill>
                  <a:schemeClr val="hlink"/>
                </a:solidFill>
              </a:rPr>
              <a:t>w(y)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Rang</a:t>
            </a:r>
            <a:r>
              <a:rPr lang="en-US" sz="2800" dirty="0"/>
              <a:t> von </a:t>
            </a:r>
            <a:r>
              <a:rPr lang="en-US" sz="2800" dirty="0" err="1"/>
              <a:t>Knoten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hlink"/>
                </a:solidFill>
              </a:rPr>
              <a:t>r(x) = </a:t>
            </a:r>
            <a:r>
              <a:rPr lang="en-US" sz="2800" dirty="0" smtClean="0">
                <a:solidFill>
                  <a:schemeClr val="hlink"/>
                </a:solidFill>
              </a:rPr>
              <a:t>log</a:t>
            </a:r>
            <a:r>
              <a:rPr lang="en-US" sz="2800" dirty="0">
                <a:solidFill>
                  <a:schemeClr val="hlink"/>
                </a:solidFill>
              </a:rPr>
              <a:t>(</a:t>
            </a:r>
            <a:r>
              <a:rPr lang="en-US" sz="2800" dirty="0" err="1">
                <a:solidFill>
                  <a:schemeClr val="hlink"/>
                </a:solidFill>
              </a:rPr>
              <a:t>tw</a:t>
            </a:r>
            <a:r>
              <a:rPr lang="en-US" sz="2800" dirty="0">
                <a:solidFill>
                  <a:schemeClr val="hlink"/>
                </a:solidFill>
              </a:rPr>
              <a:t>(x)</a:t>
            </a:r>
            <a:r>
              <a:rPr lang="en-US" sz="2800" dirty="0" smtClean="0">
                <a:solidFill>
                  <a:schemeClr val="hlink"/>
                </a:solidFill>
              </a:rPr>
              <a:t>)</a:t>
            </a:r>
            <a:endParaRPr lang="en-US" sz="2800" dirty="0">
              <a:solidFill>
                <a:schemeClr val="hlink"/>
              </a:solidFill>
            </a:endParaRPr>
          </a:p>
          <a:p>
            <a:r>
              <a:rPr lang="en-US" sz="2800" dirty="0">
                <a:solidFill>
                  <a:schemeClr val="accent2"/>
                </a:solidFill>
              </a:rPr>
              <a:t>Potential</a:t>
            </a:r>
            <a:r>
              <a:rPr lang="en-US" sz="2800" dirty="0"/>
              <a:t> von Baum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en-US" sz="2800" dirty="0">
                <a:solidFill>
                  <a:schemeClr val="hlink"/>
                </a:solidFill>
              </a:rPr>
              <a:t>(T) =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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x 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en-US" sz="2800" dirty="0">
                <a:solidFill>
                  <a:schemeClr val="hlink"/>
                </a:solidFill>
              </a:rPr>
              <a:t> r(x)</a:t>
            </a:r>
          </a:p>
          <a:p>
            <a:endParaRPr lang="en-US" sz="16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sz="2800" dirty="0" err="1" smtClean="0">
                <a:solidFill>
                  <a:schemeClr val="accent2"/>
                </a:solidFill>
              </a:rPr>
              <a:t>Behauptung</a:t>
            </a:r>
            <a:r>
              <a:rPr lang="en-US" sz="2800" dirty="0" smtClean="0">
                <a:solidFill>
                  <a:schemeClr val="accent2"/>
                </a:solidFill>
              </a:rPr>
              <a:t> “</a:t>
            </a:r>
            <a:r>
              <a:rPr lang="en-US" sz="2800" dirty="0" err="1" smtClean="0">
                <a:solidFill>
                  <a:schemeClr val="accent2"/>
                </a:solidFill>
              </a:rPr>
              <a:t>amortisierte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Splaykosten</a:t>
            </a:r>
            <a:r>
              <a:rPr lang="en-US" sz="2800" dirty="0" smtClean="0">
                <a:solidFill>
                  <a:schemeClr val="accent2"/>
                </a:solidFill>
              </a:rPr>
              <a:t>”:</a:t>
            </a:r>
            <a:r>
              <a:rPr lang="en-US" sz="2800" dirty="0" smtClean="0"/>
              <a:t> </a:t>
            </a:r>
            <a:r>
              <a:rPr lang="en-US" sz="2800" dirty="0" err="1"/>
              <a:t>Sei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r>
              <a:rPr lang="en-US" sz="2800" dirty="0"/>
              <a:t> Splay-Baum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Wurzel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u</a:t>
            </a:r>
            <a:r>
              <a:rPr lang="en-US" sz="2800" dirty="0"/>
              <a:t> und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r>
              <a:rPr lang="en-US" sz="2800" dirty="0"/>
              <a:t> </a:t>
            </a:r>
            <a:r>
              <a:rPr lang="en-US" sz="2800" dirty="0" err="1"/>
              <a:t>Knoten</a:t>
            </a:r>
            <a:r>
              <a:rPr lang="en-US" sz="2800" dirty="0"/>
              <a:t> in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Die </a:t>
            </a:r>
            <a:r>
              <a:rPr lang="en-US" sz="2800" dirty="0" err="1"/>
              <a:t>amortisierten</a:t>
            </a:r>
            <a:r>
              <a:rPr lang="en-US" sz="2800" dirty="0"/>
              <a:t> </a:t>
            </a:r>
            <a:r>
              <a:rPr lang="en-US" sz="2800" dirty="0" err="1"/>
              <a:t>Kosten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splay</a:t>
            </a:r>
            <a:r>
              <a:rPr lang="en-US" sz="2800" dirty="0">
                <a:solidFill>
                  <a:schemeClr val="hlink"/>
                </a:solidFill>
              </a:rPr>
              <a:t>(x</a:t>
            </a:r>
            <a:r>
              <a:rPr lang="en-US" sz="2800" dirty="0" smtClean="0">
                <a:solidFill>
                  <a:schemeClr val="hlink"/>
                </a:solidFill>
              </a:rPr>
              <a:t>, T</a:t>
            </a:r>
            <a:r>
              <a:rPr lang="en-US" sz="2800" dirty="0">
                <a:solidFill>
                  <a:schemeClr val="hlink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sind</a:t>
            </a:r>
            <a:r>
              <a:rPr lang="en-US" sz="2800" dirty="0" smtClean="0"/>
              <a:t> </a:t>
            </a:r>
            <a:r>
              <a:rPr lang="en-US" sz="2800" dirty="0"/>
              <a:t>max. </a:t>
            </a:r>
            <a:r>
              <a:rPr lang="en-US" sz="2800" dirty="0">
                <a:solidFill>
                  <a:schemeClr val="hlink"/>
                </a:solidFill>
              </a:rPr>
              <a:t>1+3(r(u)-r(x)).</a:t>
            </a:r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9142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Felder: Lineares/Sequentielles Suchen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84353"/>
          </a:xfrm>
        </p:spPr>
        <p:txBody>
          <a:bodyPr/>
          <a:lstStyle/>
          <a:p>
            <a:r>
              <a:rPr lang="de-DE" altLang="de-DE" dirty="0"/>
              <a:t>Datenbestand ist unsortiert</a:t>
            </a:r>
          </a:p>
          <a:p>
            <a:r>
              <a:rPr lang="de-DE" altLang="de-DE" dirty="0"/>
              <a:t>Es wird sequentiell von Anfang bis zum Ende gesucht, bis der Schlüssel gefunden ist oder das Ende </a:t>
            </a:r>
            <a:r>
              <a:rPr lang="de-DE" altLang="de-DE" dirty="0" smtClean="0"/>
              <a:t>erreicht wird</a:t>
            </a:r>
          </a:p>
          <a:p>
            <a:endParaRPr lang="de-DE" altLang="de-DE" dirty="0"/>
          </a:p>
          <a:p>
            <a:endParaRPr lang="de-DE" altLang="de-DE" dirty="0" smtClean="0"/>
          </a:p>
          <a:p>
            <a:endParaRPr lang="de-DE" altLang="de-DE" dirty="0"/>
          </a:p>
          <a:p>
            <a:endParaRPr lang="de-DE" altLang="de-DE" dirty="0" smtClean="0"/>
          </a:p>
          <a:p>
            <a:endParaRPr lang="de-DE" altLang="de-DE" dirty="0"/>
          </a:p>
          <a:p>
            <a:endParaRPr lang="de-DE" altLang="de-DE" dirty="0" smtClean="0"/>
          </a:p>
          <a:p>
            <a:r>
              <a:rPr lang="de-DE" altLang="de-DE" dirty="0"/>
              <a:t>Listen </a:t>
            </a:r>
            <a:r>
              <a:rPr lang="de-DE" altLang="de-DE" dirty="0" smtClean="0"/>
              <a:t>würden in vergleichbarer Weise behandelt</a:t>
            </a:r>
          </a:p>
          <a:p>
            <a:endParaRPr lang="de-DE" alt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3046308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altLang="de-DE" sz="2400" b="1" dirty="0" err="1"/>
              <a:t>function</a:t>
            </a:r>
            <a:r>
              <a:rPr lang="de-DE" altLang="de-DE" sz="2400" dirty="0"/>
              <a:t> </a:t>
            </a:r>
            <a:r>
              <a:rPr lang="de-DE" altLang="de-DE" sz="2400" dirty="0" err="1" smtClean="0">
                <a:solidFill>
                  <a:srgbClr val="3C8C93"/>
                </a:solidFill>
              </a:rPr>
              <a:t>test</a:t>
            </a:r>
            <a:r>
              <a:rPr lang="de-DE" altLang="de-DE" sz="2400" dirty="0" smtClean="0"/>
              <a:t>(</a:t>
            </a:r>
            <a:r>
              <a:rPr lang="de-DE" altLang="de-DE" sz="2400" dirty="0"/>
              <a:t>A, </a:t>
            </a:r>
            <a:r>
              <a:rPr lang="de-DE" altLang="de-DE" sz="2400" dirty="0" err="1" smtClean="0"/>
              <a:t>k</a:t>
            </a:r>
            <a:r>
              <a:rPr lang="de-DE" altLang="de-DE" sz="2400" dirty="0" smtClean="0"/>
              <a:t>)</a:t>
            </a:r>
            <a:endParaRPr lang="de-DE" altLang="de-DE" sz="2400" dirty="0"/>
          </a:p>
          <a:p>
            <a:pPr marL="0" indent="0">
              <a:buNone/>
            </a:pPr>
            <a:r>
              <a:rPr lang="de-DE" altLang="de-DE" sz="2400" dirty="0" smtClean="0"/>
              <a:t>   i </a:t>
            </a:r>
            <a:r>
              <a:rPr lang="de-DE" altLang="de-DE" sz="2400" dirty="0"/>
              <a:t>:= 1; </a:t>
            </a:r>
            <a:r>
              <a:rPr lang="de-DE" altLang="de-DE" sz="2400" dirty="0" err="1"/>
              <a:t>n</a:t>
            </a:r>
            <a:r>
              <a:rPr lang="de-DE" altLang="de-DE" sz="2400" dirty="0"/>
              <a:t> := </a:t>
            </a:r>
            <a:r>
              <a:rPr lang="de-DE" altLang="de-DE" sz="2400" dirty="0" err="1"/>
              <a:t>length</a:t>
            </a:r>
            <a:r>
              <a:rPr lang="de-DE" altLang="de-DE" sz="2400" dirty="0"/>
              <a:t>(A)</a:t>
            </a:r>
          </a:p>
          <a:p>
            <a:pPr marL="0" indent="0">
              <a:buNone/>
            </a:pPr>
            <a:r>
              <a:rPr lang="de-DE" altLang="de-DE" sz="2400" b="1" dirty="0" smtClean="0"/>
              <a:t>  </a:t>
            </a:r>
            <a:r>
              <a:rPr lang="de-DE" altLang="de-DE" sz="2400" b="1" dirty="0" err="1" smtClean="0"/>
              <a:t>while</a:t>
            </a:r>
            <a:r>
              <a:rPr lang="de-DE" altLang="de-DE" sz="2400" dirty="0" smtClean="0"/>
              <a:t> </a:t>
            </a:r>
            <a:r>
              <a:rPr lang="de-DE" altLang="de-DE" sz="2400" dirty="0"/>
              <a:t>i </a:t>
            </a:r>
            <a:r>
              <a:rPr lang="de-DE" altLang="de-DE" sz="2400" dirty="0" smtClean="0"/>
              <a:t>≤ </a:t>
            </a:r>
            <a:r>
              <a:rPr lang="de-DE" altLang="de-DE" sz="2400" dirty="0" err="1"/>
              <a:t>n</a:t>
            </a:r>
            <a:r>
              <a:rPr lang="de-DE" altLang="de-DE" sz="2400" dirty="0"/>
              <a:t> </a:t>
            </a:r>
            <a:r>
              <a:rPr lang="de-DE" altLang="de-DE" sz="2400" b="1" dirty="0"/>
              <a:t>do</a:t>
            </a:r>
          </a:p>
          <a:p>
            <a:pPr marL="0" indent="0">
              <a:buNone/>
            </a:pPr>
            <a:r>
              <a:rPr lang="de-DE" altLang="de-DE" sz="2400" dirty="0"/>
              <a:t>  </a:t>
            </a:r>
            <a:r>
              <a:rPr lang="de-DE" altLang="de-DE" sz="2400" dirty="0" smtClean="0"/>
              <a:t>   </a:t>
            </a:r>
            <a:r>
              <a:rPr lang="de-DE" altLang="de-DE" sz="2400" b="1" dirty="0" err="1"/>
              <a:t>if</a:t>
            </a:r>
            <a:r>
              <a:rPr lang="de-DE" altLang="de-DE" sz="2400" dirty="0"/>
              <a:t> </a:t>
            </a:r>
            <a:r>
              <a:rPr lang="de-DE" altLang="de-DE" sz="2400" dirty="0" err="1"/>
              <a:t>k</a:t>
            </a:r>
            <a:r>
              <a:rPr lang="de-DE" altLang="de-DE" sz="2400" dirty="0" smtClean="0"/>
              <a:t> </a:t>
            </a:r>
            <a:r>
              <a:rPr lang="de-DE" altLang="de-DE" sz="2400" dirty="0"/>
              <a:t>= </a:t>
            </a:r>
            <a:r>
              <a:rPr lang="de-DE" altLang="de-DE" sz="2400" dirty="0" err="1"/>
              <a:t>key</a:t>
            </a:r>
            <a:r>
              <a:rPr lang="de-DE" altLang="de-DE" sz="2400" dirty="0"/>
              <a:t>(A[i]) </a:t>
            </a:r>
            <a:r>
              <a:rPr lang="de-DE" altLang="de-DE" sz="2400" b="1" dirty="0" err="1"/>
              <a:t>then</a:t>
            </a:r>
            <a:endParaRPr lang="de-DE" altLang="de-DE" sz="2400" b="1" dirty="0"/>
          </a:p>
          <a:p>
            <a:pPr marL="0" indent="0">
              <a:buNone/>
            </a:pPr>
            <a:r>
              <a:rPr lang="de-DE" altLang="de-DE" sz="2400" dirty="0"/>
              <a:t>  </a:t>
            </a:r>
            <a:r>
              <a:rPr lang="de-DE" altLang="de-DE" sz="2400" dirty="0" smtClean="0"/>
              <a:t>       </a:t>
            </a:r>
            <a:r>
              <a:rPr lang="de-DE" altLang="de-DE" sz="2400" b="1" dirty="0" err="1"/>
              <a:t>return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true</a:t>
            </a:r>
            <a:endParaRPr lang="de-DE" altLang="de-DE" sz="2400" dirty="0"/>
          </a:p>
          <a:p>
            <a:pPr marL="0" indent="0">
              <a:buNone/>
            </a:pPr>
            <a:r>
              <a:rPr lang="de-DE" altLang="de-DE" sz="2400" dirty="0"/>
              <a:t>  </a:t>
            </a:r>
            <a:r>
              <a:rPr lang="de-DE" altLang="de-DE" sz="2400" dirty="0" smtClean="0"/>
              <a:t>   </a:t>
            </a:r>
            <a:r>
              <a:rPr lang="de-DE" altLang="de-DE" sz="2400" dirty="0"/>
              <a:t>i := i + 1</a:t>
            </a:r>
          </a:p>
          <a:p>
            <a:pPr marL="0" indent="0">
              <a:buNone/>
            </a:pPr>
            <a:r>
              <a:rPr lang="de-DE" altLang="de-DE" sz="2400" b="1" dirty="0" smtClean="0"/>
              <a:t>  </a:t>
            </a:r>
            <a:r>
              <a:rPr lang="de-DE" altLang="de-DE" sz="2400" b="1" dirty="0" err="1" smtClean="0"/>
              <a:t>return</a:t>
            </a:r>
            <a:r>
              <a:rPr lang="de-DE" altLang="de-DE" sz="2400" dirty="0" smtClean="0"/>
              <a:t> </a:t>
            </a:r>
            <a:r>
              <a:rPr lang="de-DE" altLang="de-DE" sz="2400" dirty="0" err="1"/>
              <a:t>false</a:t>
            </a:r>
            <a:endParaRPr lang="de-DE" alt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1055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0E6D-742B-CE43-AF60-F22DCAD8B02C}" type="slidenum">
              <a:rPr lang="de-DE"/>
              <a:pPr/>
              <a:t>70</a:t>
            </a:fld>
            <a:endParaRPr lang="de-DE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477"/>
            <a:ext cx="8229600" cy="49688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 err="1" smtClean="0">
                <a:solidFill>
                  <a:schemeClr val="accent2"/>
                </a:solidFill>
              </a:rPr>
              <a:t>Beweis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  <a:endParaRPr lang="en-US" sz="2400" dirty="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 err="1"/>
              <a:t>Induktion</a:t>
            </a:r>
            <a:r>
              <a:rPr lang="en-US" sz="2400" dirty="0"/>
              <a:t> </a:t>
            </a:r>
            <a:r>
              <a:rPr lang="en-US" sz="2400" dirty="0" err="1"/>
              <a:t>über</a:t>
            </a:r>
            <a:r>
              <a:rPr lang="en-US" sz="2400" dirty="0"/>
              <a:t> die </a:t>
            </a:r>
            <a:r>
              <a:rPr lang="en-US" sz="2400" dirty="0" err="1"/>
              <a:t>Folge</a:t>
            </a:r>
            <a:r>
              <a:rPr lang="en-US" sz="2400" dirty="0"/>
              <a:t> der </a:t>
            </a:r>
            <a:r>
              <a:rPr lang="en-US" sz="2400" dirty="0" err="1"/>
              <a:t>Rotationen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r</a:t>
            </a:r>
            <a:r>
              <a:rPr lang="en-US" sz="2400" dirty="0"/>
              <a:t> und </a:t>
            </a:r>
            <a:r>
              <a:rPr lang="en-US" sz="2400" dirty="0" err="1">
                <a:solidFill>
                  <a:schemeClr val="hlink"/>
                </a:solidFill>
              </a:rPr>
              <a:t>tw</a:t>
            </a:r>
            <a:r>
              <a:rPr lang="en-US" sz="2400" dirty="0"/>
              <a:t> : Rang und </a:t>
            </a:r>
            <a:r>
              <a:rPr lang="en-US" sz="2400" dirty="0" err="1"/>
              <a:t>Gewicht</a:t>
            </a:r>
            <a:r>
              <a:rPr lang="en-US" sz="2400" dirty="0"/>
              <a:t> </a:t>
            </a:r>
            <a:r>
              <a:rPr lang="en-US" sz="2400" dirty="0" err="1"/>
              <a:t>vor</a:t>
            </a:r>
            <a:r>
              <a:rPr lang="en-US" sz="2400" dirty="0"/>
              <a:t> Rotation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r’</a:t>
            </a:r>
            <a:r>
              <a:rPr lang="en-US" sz="2400" dirty="0"/>
              <a:t> und </a:t>
            </a:r>
            <a:r>
              <a:rPr lang="en-US" sz="2400" dirty="0" err="1">
                <a:solidFill>
                  <a:schemeClr val="hlink"/>
                </a:solidFill>
              </a:rPr>
              <a:t>tw</a:t>
            </a:r>
            <a:r>
              <a:rPr lang="en-US" sz="2400" dirty="0">
                <a:solidFill>
                  <a:schemeClr val="hlink"/>
                </a:solidFill>
              </a:rPr>
              <a:t>’</a:t>
            </a:r>
            <a:r>
              <a:rPr lang="en-US" sz="2400" dirty="0"/>
              <a:t>: Rang und </a:t>
            </a:r>
            <a:r>
              <a:rPr lang="en-US" sz="2400" dirty="0" err="1"/>
              <a:t>Gewicht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Rotation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1. Fall:</a:t>
            </a:r>
          </a:p>
          <a:p>
            <a:pPr marL="609600" indent="-609600">
              <a:lnSpc>
                <a:spcPct val="80000"/>
              </a:lnSpc>
            </a:pPr>
            <a:endParaRPr lang="en-US" sz="2400" dirty="0"/>
          </a:p>
          <a:p>
            <a:pPr marL="609600" indent="-609600">
              <a:lnSpc>
                <a:spcPct val="80000"/>
              </a:lnSpc>
            </a:pPr>
            <a:endParaRPr lang="en-US" sz="2400" dirty="0"/>
          </a:p>
          <a:p>
            <a:pPr marL="609600" indent="-609600">
              <a:lnSpc>
                <a:spcPct val="80000"/>
              </a:lnSpc>
            </a:pPr>
            <a:endParaRPr lang="en-US" sz="2400" dirty="0"/>
          </a:p>
          <a:p>
            <a:pPr marL="609600" indent="-609600">
              <a:lnSpc>
                <a:spcPct val="80000"/>
              </a:lnSpc>
            </a:pP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 err="1"/>
              <a:t>Amortisierte</a:t>
            </a:r>
            <a:r>
              <a:rPr lang="en-US" sz="2400" dirty="0"/>
              <a:t> </a:t>
            </a:r>
            <a:r>
              <a:rPr lang="en-US" sz="2400" dirty="0" err="1"/>
              <a:t>Kosten</a:t>
            </a:r>
            <a:r>
              <a:rPr lang="en-US" sz="2400" dirty="0"/>
              <a:t>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hlink"/>
                </a:solidFill>
              </a:rPr>
              <a:t>&lt;= 1+r’(x)+r’(y)-r(x)-r(y) &lt;= 1+r’(x)-r(x)</a:t>
            </a:r>
            <a:r>
              <a:rPr lang="en-US" sz="2400" dirty="0"/>
              <a:t>   da </a:t>
            </a:r>
            <a:r>
              <a:rPr lang="en-US" sz="2400" dirty="0">
                <a:solidFill>
                  <a:schemeClr val="hlink"/>
                </a:solidFill>
              </a:rPr>
              <a:t>r’(y)&lt;=r(y)</a:t>
            </a:r>
            <a:r>
              <a:rPr lang="en-US" sz="2400" dirty="0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hlink"/>
                </a:solidFill>
              </a:rPr>
              <a:t>&lt;= 1+3(r’(x)-r(x))</a:t>
            </a:r>
            <a:r>
              <a:rPr lang="en-US" sz="2400" dirty="0"/>
              <a:t>                                     da </a:t>
            </a:r>
            <a:r>
              <a:rPr lang="en-US" sz="2400" dirty="0">
                <a:solidFill>
                  <a:schemeClr val="hlink"/>
                </a:solidFill>
              </a:rPr>
              <a:t>r’(x)&gt;=r(x)</a:t>
            </a:r>
          </a:p>
        </p:txBody>
      </p:sp>
      <p:grpSp>
        <p:nvGrpSpPr>
          <p:cNvPr id="358428" name="Group 28"/>
          <p:cNvGrpSpPr>
            <a:grpSpLocks/>
          </p:cNvGrpSpPr>
          <p:nvPr/>
        </p:nvGrpSpPr>
        <p:grpSpPr bwMode="auto">
          <a:xfrm>
            <a:off x="1619250" y="3213100"/>
            <a:ext cx="5184775" cy="1511300"/>
            <a:chOff x="703" y="2341"/>
            <a:chExt cx="4400" cy="1270"/>
          </a:xfrm>
        </p:grpSpPr>
        <p:sp>
          <p:nvSpPr>
            <p:cNvPr id="358404" name="AutoShape 4"/>
            <p:cNvSpPr>
              <a:spLocks noChangeArrowheads="1"/>
            </p:cNvSpPr>
            <p:nvPr/>
          </p:nvSpPr>
          <p:spPr bwMode="auto">
            <a:xfrm>
              <a:off x="703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58405" name="AutoShape 5"/>
            <p:cNvSpPr>
              <a:spLocks noChangeArrowheads="1"/>
            </p:cNvSpPr>
            <p:nvPr/>
          </p:nvSpPr>
          <p:spPr bwMode="auto">
            <a:xfrm>
              <a:off x="1474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58406" name="Line 6"/>
            <p:cNvSpPr>
              <a:spLocks noChangeShapeType="1"/>
            </p:cNvSpPr>
            <p:nvPr/>
          </p:nvSpPr>
          <p:spPr bwMode="auto">
            <a:xfrm flipV="1">
              <a:off x="930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07" name="Line 7"/>
            <p:cNvSpPr>
              <a:spLocks noChangeShapeType="1"/>
            </p:cNvSpPr>
            <p:nvPr/>
          </p:nvSpPr>
          <p:spPr bwMode="auto">
            <a:xfrm flipH="1" flipV="1">
              <a:off x="1338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08" name="Oval 8"/>
            <p:cNvSpPr>
              <a:spLocks noChangeArrowheads="1"/>
            </p:cNvSpPr>
            <p:nvPr/>
          </p:nvSpPr>
          <p:spPr bwMode="auto">
            <a:xfrm>
              <a:off x="1247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409" name="Line 9"/>
            <p:cNvSpPr>
              <a:spLocks noChangeShapeType="1"/>
            </p:cNvSpPr>
            <p:nvPr/>
          </p:nvSpPr>
          <p:spPr bwMode="auto">
            <a:xfrm flipV="1">
              <a:off x="1429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10" name="AutoShape 10"/>
            <p:cNvSpPr>
              <a:spLocks noChangeArrowheads="1"/>
            </p:cNvSpPr>
            <p:nvPr/>
          </p:nvSpPr>
          <p:spPr bwMode="auto">
            <a:xfrm>
              <a:off x="1973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58411" name="Line 11"/>
            <p:cNvSpPr>
              <a:spLocks noChangeShapeType="1"/>
            </p:cNvSpPr>
            <p:nvPr/>
          </p:nvSpPr>
          <p:spPr bwMode="auto">
            <a:xfrm flipH="1" flipV="1">
              <a:off x="1837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12" name="Oval 12"/>
            <p:cNvSpPr>
              <a:spLocks noChangeArrowheads="1"/>
            </p:cNvSpPr>
            <p:nvPr/>
          </p:nvSpPr>
          <p:spPr bwMode="auto">
            <a:xfrm>
              <a:off x="1746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413" name="Line 13"/>
            <p:cNvSpPr>
              <a:spLocks noChangeShapeType="1"/>
            </p:cNvSpPr>
            <p:nvPr/>
          </p:nvSpPr>
          <p:spPr bwMode="auto">
            <a:xfrm>
              <a:off x="2608" y="2976"/>
              <a:ext cx="5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14" name="Text Box 14"/>
            <p:cNvSpPr txBox="1">
              <a:spLocks noChangeArrowheads="1"/>
            </p:cNvSpPr>
            <p:nvPr/>
          </p:nvSpPr>
          <p:spPr bwMode="auto">
            <a:xfrm>
              <a:off x="1053" y="2671"/>
              <a:ext cx="28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58415" name="Text Box 15"/>
            <p:cNvSpPr txBox="1">
              <a:spLocks noChangeArrowheads="1"/>
            </p:cNvSpPr>
            <p:nvPr/>
          </p:nvSpPr>
          <p:spPr bwMode="auto">
            <a:xfrm>
              <a:off x="1519" y="2386"/>
              <a:ext cx="286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58416" name="Line 16"/>
            <p:cNvSpPr>
              <a:spLocks noChangeShapeType="1"/>
            </p:cNvSpPr>
            <p:nvPr/>
          </p:nvSpPr>
          <p:spPr bwMode="auto">
            <a:xfrm flipV="1">
              <a:off x="3606" y="25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17" name="Line 17"/>
            <p:cNvSpPr>
              <a:spLocks noChangeShapeType="1"/>
            </p:cNvSpPr>
            <p:nvPr/>
          </p:nvSpPr>
          <p:spPr bwMode="auto">
            <a:xfrm flipH="1" flipV="1">
              <a:off x="4014" y="25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18" name="Oval 18"/>
            <p:cNvSpPr>
              <a:spLocks noChangeArrowheads="1"/>
            </p:cNvSpPr>
            <p:nvPr/>
          </p:nvSpPr>
          <p:spPr bwMode="auto">
            <a:xfrm>
              <a:off x="3923" y="247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419" name="Text Box 19"/>
            <p:cNvSpPr txBox="1">
              <a:spLocks noChangeArrowheads="1"/>
            </p:cNvSpPr>
            <p:nvPr/>
          </p:nvSpPr>
          <p:spPr bwMode="auto">
            <a:xfrm>
              <a:off x="3697" y="2341"/>
              <a:ext cx="285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58420" name="AutoShape 20"/>
            <p:cNvSpPr>
              <a:spLocks noChangeArrowheads="1"/>
            </p:cNvSpPr>
            <p:nvPr/>
          </p:nvSpPr>
          <p:spPr bwMode="auto">
            <a:xfrm>
              <a:off x="3379" y="2840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58421" name="AutoShape 21"/>
            <p:cNvSpPr>
              <a:spLocks noChangeArrowheads="1"/>
            </p:cNvSpPr>
            <p:nvPr/>
          </p:nvSpPr>
          <p:spPr bwMode="auto">
            <a:xfrm>
              <a:off x="3833" y="315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58422" name="AutoShape 22"/>
            <p:cNvSpPr>
              <a:spLocks noChangeArrowheads="1"/>
            </p:cNvSpPr>
            <p:nvPr/>
          </p:nvSpPr>
          <p:spPr bwMode="auto">
            <a:xfrm>
              <a:off x="4604" y="315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58423" name="Line 23"/>
            <p:cNvSpPr>
              <a:spLocks noChangeShapeType="1"/>
            </p:cNvSpPr>
            <p:nvPr/>
          </p:nvSpPr>
          <p:spPr bwMode="auto">
            <a:xfrm flipV="1">
              <a:off x="4060" y="288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24" name="Line 24"/>
            <p:cNvSpPr>
              <a:spLocks noChangeShapeType="1"/>
            </p:cNvSpPr>
            <p:nvPr/>
          </p:nvSpPr>
          <p:spPr bwMode="auto">
            <a:xfrm flipH="1" flipV="1">
              <a:off x="4468" y="288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25" name="Oval 25"/>
            <p:cNvSpPr>
              <a:spLocks noChangeArrowheads="1"/>
            </p:cNvSpPr>
            <p:nvPr/>
          </p:nvSpPr>
          <p:spPr bwMode="auto">
            <a:xfrm>
              <a:off x="4377" y="279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426" name="Text Box 26"/>
            <p:cNvSpPr txBox="1">
              <a:spLocks noChangeArrowheads="1"/>
            </p:cNvSpPr>
            <p:nvPr/>
          </p:nvSpPr>
          <p:spPr bwMode="auto">
            <a:xfrm>
              <a:off x="4557" y="2659"/>
              <a:ext cx="28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58427" name="Text Box 27"/>
            <p:cNvSpPr txBox="1">
              <a:spLocks noChangeArrowheads="1"/>
            </p:cNvSpPr>
            <p:nvPr/>
          </p:nvSpPr>
          <p:spPr bwMode="auto">
            <a:xfrm>
              <a:off x="2652" y="2568"/>
              <a:ext cx="48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</a:t>
              </a:r>
            </a:p>
          </p:txBody>
        </p:sp>
      </p:grpSp>
      <p:sp>
        <p:nvSpPr>
          <p:cNvPr id="358429" name="Oval 29"/>
          <p:cNvSpPr>
            <a:spLocks noChangeArrowheads="1"/>
          </p:cNvSpPr>
          <p:nvPr/>
        </p:nvSpPr>
        <p:spPr bwMode="auto">
          <a:xfrm>
            <a:off x="971550" y="5229225"/>
            <a:ext cx="215900" cy="3603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1258888" y="5229225"/>
            <a:ext cx="252095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31" name="Text Box 31"/>
          <p:cNvSpPr txBox="1">
            <a:spLocks noChangeArrowheads="1"/>
          </p:cNvSpPr>
          <p:nvPr/>
        </p:nvSpPr>
        <p:spPr bwMode="auto">
          <a:xfrm>
            <a:off x="72634" y="4076700"/>
            <a:ext cx="15470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Laufzeit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(# </a:t>
            </a:r>
            <a:r>
              <a:rPr lang="en-US" dirty="0" err="1" smtClean="0">
                <a:solidFill>
                  <a:srgbClr val="FF0000"/>
                </a:solidFill>
              </a:rPr>
              <a:t>Rotationen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8432" name="Text Box 32"/>
          <p:cNvSpPr txBox="1">
            <a:spLocks noChangeArrowheads="1"/>
          </p:cNvSpPr>
          <p:nvPr/>
        </p:nvSpPr>
        <p:spPr bwMode="auto">
          <a:xfrm>
            <a:off x="3059113" y="5805488"/>
            <a:ext cx="1789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Änderung von </a:t>
            </a:r>
            <a:r>
              <a:rPr lang="en-US">
                <a:solidFill>
                  <a:srgbClr val="FF0000"/>
                </a:solidFill>
                <a:latin typeface="Symbol" charset="0"/>
                <a:sym typeface="Symbol" charset="0"/>
              </a:rPr>
              <a:t></a:t>
            </a:r>
          </a:p>
        </p:txBody>
      </p:sp>
      <p:sp>
        <p:nvSpPr>
          <p:cNvPr id="358433" name="Line 33"/>
          <p:cNvSpPr>
            <a:spLocks noChangeShapeType="1"/>
          </p:cNvSpPr>
          <p:nvPr/>
        </p:nvSpPr>
        <p:spPr bwMode="auto">
          <a:xfrm>
            <a:off x="755650" y="4724400"/>
            <a:ext cx="215900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34" name="Line 34"/>
          <p:cNvSpPr>
            <a:spLocks noChangeShapeType="1"/>
          </p:cNvSpPr>
          <p:nvPr/>
        </p:nvSpPr>
        <p:spPr bwMode="auto">
          <a:xfrm flipH="1" flipV="1">
            <a:off x="3563938" y="5589588"/>
            <a:ext cx="2159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3914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9" grpId="0" animBg="1"/>
      <p:bldP spid="358430" grpId="0" animBg="1"/>
      <p:bldP spid="358431" grpId="0"/>
      <p:bldP spid="358432" grpId="0"/>
      <p:bldP spid="358433" grpId="0" animBg="1"/>
      <p:bldP spid="35843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04CF-0E6C-C946-A849-EED856DC36EE}" type="slidenum">
              <a:rPr lang="de-DE"/>
              <a:pPr/>
              <a:t>71</a:t>
            </a:fld>
            <a:endParaRPr lang="de-DE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469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2. Fall: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/>
              <a:t>Amortisierte</a:t>
            </a:r>
            <a:r>
              <a:rPr lang="en-US" sz="2800" dirty="0"/>
              <a:t> </a:t>
            </a:r>
            <a:r>
              <a:rPr lang="en-US" sz="2800" dirty="0" err="1"/>
              <a:t>Kosten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&lt;= 2+r’(x)+r’(y)+r’(z)-r(x)-r(y)-r(z)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hlink"/>
                </a:solidFill>
              </a:rPr>
              <a:t>   = 2+r’(y)+r’(z)-r(x)-r(y)</a:t>
            </a:r>
            <a:r>
              <a:rPr lang="en-US" sz="2800" dirty="0"/>
              <a:t>      da </a:t>
            </a:r>
            <a:r>
              <a:rPr lang="en-US" sz="2800" dirty="0">
                <a:solidFill>
                  <a:schemeClr val="hlink"/>
                </a:solidFill>
              </a:rPr>
              <a:t>r’(x)=r(z)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&lt;= 2+r’(x)+r’(z)-2r(x)</a:t>
            </a:r>
            <a:r>
              <a:rPr lang="en-US" sz="2800" dirty="0"/>
              <a:t>   da </a:t>
            </a:r>
            <a:r>
              <a:rPr lang="en-US" sz="2800" dirty="0">
                <a:solidFill>
                  <a:schemeClr val="hlink"/>
                </a:solidFill>
              </a:rPr>
              <a:t>r’(x)&gt;=r’(y)</a:t>
            </a:r>
            <a:r>
              <a:rPr lang="en-US" sz="2800" dirty="0"/>
              <a:t> und </a:t>
            </a:r>
            <a:r>
              <a:rPr lang="en-US" sz="2800" dirty="0">
                <a:solidFill>
                  <a:schemeClr val="hlink"/>
                </a:solidFill>
              </a:rPr>
              <a:t>r(y)&gt;=r(x)</a:t>
            </a:r>
          </a:p>
        </p:txBody>
      </p:sp>
      <p:grpSp>
        <p:nvGrpSpPr>
          <p:cNvPr id="359462" name="Group 38"/>
          <p:cNvGrpSpPr>
            <a:grpSpLocks/>
          </p:cNvGrpSpPr>
          <p:nvPr/>
        </p:nvGrpSpPr>
        <p:grpSpPr bwMode="auto">
          <a:xfrm>
            <a:off x="827088" y="1773238"/>
            <a:ext cx="7453312" cy="2016125"/>
            <a:chOff x="250" y="2024"/>
            <a:chExt cx="5352" cy="1588"/>
          </a:xfrm>
        </p:grpSpPr>
        <p:sp>
          <p:nvSpPr>
            <p:cNvPr id="359428" name="AutoShape 4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59429" name="AutoShape 5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59430" name="Line 6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31" name="Line 7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32" name="Oval 8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433" name="Line 9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34" name="AutoShape 10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59435" name="Line 11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36" name="Oval 12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437" name="Line 13"/>
            <p:cNvSpPr>
              <a:spLocks noChangeShapeType="1"/>
            </p:cNvSpPr>
            <p:nvPr/>
          </p:nvSpPr>
          <p:spPr bwMode="auto">
            <a:xfrm>
              <a:off x="2653" y="3203"/>
              <a:ext cx="59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38" name="Text Box 14"/>
            <p:cNvSpPr txBox="1">
              <a:spLocks noChangeArrowheads="1"/>
            </p:cNvSpPr>
            <p:nvPr/>
          </p:nvSpPr>
          <p:spPr bwMode="auto">
            <a:xfrm>
              <a:off x="600" y="2670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59439" name="Text Box 15"/>
            <p:cNvSpPr txBox="1">
              <a:spLocks noChangeArrowheads="1"/>
            </p:cNvSpPr>
            <p:nvPr/>
          </p:nvSpPr>
          <p:spPr bwMode="auto">
            <a:xfrm>
              <a:off x="1066" y="2387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59440" name="Line 16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41" name="Line 17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42" name="Oval 18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443" name="Text Box 19"/>
            <p:cNvSpPr txBox="1">
              <a:spLocks noChangeArrowheads="1"/>
            </p:cNvSpPr>
            <p:nvPr/>
          </p:nvSpPr>
          <p:spPr bwMode="auto">
            <a:xfrm>
              <a:off x="4649" y="2342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59444" name="AutoShape 20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59445" name="AutoShape 21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59446" name="AutoShape 22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59447" name="Line 23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48" name="Line 24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49" name="Oval 25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450" name="Text Box 26"/>
            <p:cNvSpPr txBox="1">
              <a:spLocks noChangeArrowheads="1"/>
            </p:cNvSpPr>
            <p:nvPr/>
          </p:nvSpPr>
          <p:spPr bwMode="auto">
            <a:xfrm>
              <a:off x="5057" y="2705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59451" name="Text Box 27"/>
            <p:cNvSpPr txBox="1">
              <a:spLocks noChangeArrowheads="1"/>
            </p:cNvSpPr>
            <p:nvPr/>
          </p:nvSpPr>
          <p:spPr bwMode="auto">
            <a:xfrm>
              <a:off x="2609" y="2841"/>
              <a:ext cx="76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zig-zig</a:t>
              </a:r>
            </a:p>
          </p:txBody>
        </p:sp>
        <p:sp>
          <p:nvSpPr>
            <p:cNvPr id="359452" name="Line 28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53" name="AutoShape 29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59454" name="Line 30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55" name="Oval 31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456" name="Text Box 32"/>
            <p:cNvSpPr txBox="1">
              <a:spLocks noChangeArrowheads="1"/>
            </p:cNvSpPr>
            <p:nvPr/>
          </p:nvSpPr>
          <p:spPr bwMode="auto">
            <a:xfrm>
              <a:off x="1565" y="2069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59457" name="Line 33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58" name="Line 34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59" name="Oval 35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460" name="Text Box 36"/>
            <p:cNvSpPr txBox="1">
              <a:spLocks noChangeArrowheads="1"/>
            </p:cNvSpPr>
            <p:nvPr/>
          </p:nvSpPr>
          <p:spPr bwMode="auto">
            <a:xfrm>
              <a:off x="4150" y="2024"/>
              <a:ext cx="24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59461" name="AutoShape 37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  <p:sp>
        <p:nvSpPr>
          <p:cNvPr id="40" name="Rechteck 39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378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C12A-33B2-8C4C-955A-4DD096D7AD6D}" type="slidenum">
              <a:rPr lang="de-DE"/>
              <a:pPr/>
              <a:t>72</a:t>
            </a:fld>
            <a:endParaRPr lang="de-DE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485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2. Fall: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solidFill>
                  <a:srgbClr val="0000FF"/>
                </a:solidFill>
              </a:rPr>
              <a:t>Behauptung</a:t>
            </a:r>
            <a:r>
              <a:rPr lang="en-US" sz="2800" dirty="0"/>
              <a:t>: </a:t>
            </a:r>
            <a:r>
              <a:rPr lang="en-US" sz="2800" dirty="0" err="1"/>
              <a:t>Es</a:t>
            </a:r>
            <a:r>
              <a:rPr lang="en-US" sz="2800" dirty="0"/>
              <a:t> gilt, </a:t>
            </a:r>
            <a:r>
              <a:rPr lang="en-US" sz="2800" dirty="0" err="1"/>
              <a:t>dass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          </a:t>
            </a:r>
            <a:r>
              <a:rPr lang="en-US" sz="2800" dirty="0">
                <a:solidFill>
                  <a:schemeClr val="hlink"/>
                </a:solidFill>
              </a:rPr>
              <a:t>2+r’(x)+r’(z)-2r(x) &lt;= 3(r’(x)-r(x))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/>
              <a:t>d.h</a:t>
            </a:r>
            <a:r>
              <a:rPr lang="en-US" sz="2800" dirty="0"/>
              <a:t>.</a:t>
            </a:r>
            <a:endParaRPr lang="en-US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                       </a:t>
            </a:r>
            <a:r>
              <a:rPr lang="en-US" sz="2800" dirty="0">
                <a:solidFill>
                  <a:schemeClr val="hlink"/>
                </a:solidFill>
              </a:rPr>
              <a:t>r(x)+r’(z) &lt;= 2(r’(x)-1)</a:t>
            </a:r>
          </a:p>
        </p:txBody>
      </p:sp>
      <p:grpSp>
        <p:nvGrpSpPr>
          <p:cNvPr id="360452" name="Group 4"/>
          <p:cNvGrpSpPr>
            <a:grpSpLocks/>
          </p:cNvGrpSpPr>
          <p:nvPr/>
        </p:nvGrpSpPr>
        <p:grpSpPr bwMode="auto">
          <a:xfrm>
            <a:off x="827088" y="1773238"/>
            <a:ext cx="7453312" cy="2016125"/>
            <a:chOff x="250" y="2024"/>
            <a:chExt cx="5352" cy="1588"/>
          </a:xfrm>
        </p:grpSpPr>
        <p:sp>
          <p:nvSpPr>
            <p:cNvPr id="360453" name="AutoShape 5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0454" name="AutoShape 6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0455" name="Line 7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6" name="Line 8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7" name="Oval 9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58" name="Line 10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9" name="AutoShape 11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0460" name="Line 12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1" name="Oval 13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62" name="Line 14"/>
            <p:cNvSpPr>
              <a:spLocks noChangeShapeType="1"/>
            </p:cNvSpPr>
            <p:nvPr/>
          </p:nvSpPr>
          <p:spPr bwMode="auto">
            <a:xfrm>
              <a:off x="2653" y="3203"/>
              <a:ext cx="59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3" name="Text Box 15"/>
            <p:cNvSpPr txBox="1">
              <a:spLocks noChangeArrowheads="1"/>
            </p:cNvSpPr>
            <p:nvPr/>
          </p:nvSpPr>
          <p:spPr bwMode="auto">
            <a:xfrm>
              <a:off x="600" y="2670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0464" name="Text Box 16"/>
            <p:cNvSpPr txBox="1">
              <a:spLocks noChangeArrowheads="1"/>
            </p:cNvSpPr>
            <p:nvPr/>
          </p:nvSpPr>
          <p:spPr bwMode="auto">
            <a:xfrm>
              <a:off x="1066" y="2387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0465" name="Line 17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6" name="Line 18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7" name="Oval 19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68" name="Text Box 20"/>
            <p:cNvSpPr txBox="1">
              <a:spLocks noChangeArrowheads="1"/>
            </p:cNvSpPr>
            <p:nvPr/>
          </p:nvSpPr>
          <p:spPr bwMode="auto">
            <a:xfrm>
              <a:off x="4649" y="2342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0469" name="AutoShape 21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0470" name="AutoShape 22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0471" name="AutoShape 23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0472" name="Line 24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3" name="Line 25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4" name="Oval 26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75" name="Text Box 27"/>
            <p:cNvSpPr txBox="1">
              <a:spLocks noChangeArrowheads="1"/>
            </p:cNvSpPr>
            <p:nvPr/>
          </p:nvSpPr>
          <p:spPr bwMode="auto">
            <a:xfrm>
              <a:off x="5057" y="2705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0476" name="Text Box 28"/>
            <p:cNvSpPr txBox="1">
              <a:spLocks noChangeArrowheads="1"/>
            </p:cNvSpPr>
            <p:nvPr/>
          </p:nvSpPr>
          <p:spPr bwMode="auto">
            <a:xfrm>
              <a:off x="2609" y="2841"/>
              <a:ext cx="76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zig-zig</a:t>
              </a:r>
            </a:p>
          </p:txBody>
        </p:sp>
        <p:sp>
          <p:nvSpPr>
            <p:cNvPr id="360477" name="Line 29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8" name="AutoShape 30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0479" name="Line 31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0" name="Oval 32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81" name="Text Box 33"/>
            <p:cNvSpPr txBox="1">
              <a:spLocks noChangeArrowheads="1"/>
            </p:cNvSpPr>
            <p:nvPr/>
          </p:nvSpPr>
          <p:spPr bwMode="auto">
            <a:xfrm>
              <a:off x="1565" y="2069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0482" name="Line 34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3" name="Line 35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4" name="Oval 36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85" name="Text Box 37"/>
            <p:cNvSpPr txBox="1">
              <a:spLocks noChangeArrowheads="1"/>
            </p:cNvSpPr>
            <p:nvPr/>
          </p:nvSpPr>
          <p:spPr bwMode="auto">
            <a:xfrm>
              <a:off x="4150" y="2024"/>
              <a:ext cx="24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0486" name="AutoShape 38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  <p:sp>
        <p:nvSpPr>
          <p:cNvPr id="360487" name="Oval 39"/>
          <p:cNvSpPr>
            <a:spLocks noChangeArrowheads="1"/>
          </p:cNvSpPr>
          <p:nvPr/>
        </p:nvSpPr>
        <p:spPr bwMode="auto">
          <a:xfrm>
            <a:off x="468313" y="2636838"/>
            <a:ext cx="2447925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88" name="Text Box 40"/>
          <p:cNvSpPr txBox="1">
            <a:spLocks noChangeArrowheads="1"/>
          </p:cNvSpPr>
          <p:nvPr/>
        </p:nvSpPr>
        <p:spPr bwMode="auto">
          <a:xfrm>
            <a:off x="395288" y="227647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r(x)</a:t>
            </a:r>
          </a:p>
        </p:txBody>
      </p:sp>
      <p:sp>
        <p:nvSpPr>
          <p:cNvPr id="360489" name="Oval 41"/>
          <p:cNvSpPr>
            <a:spLocks noChangeArrowheads="1"/>
          </p:cNvSpPr>
          <p:nvPr/>
        </p:nvSpPr>
        <p:spPr bwMode="auto">
          <a:xfrm>
            <a:off x="6227763" y="2708275"/>
            <a:ext cx="2447925" cy="15128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90" name="Text Box 42"/>
          <p:cNvSpPr txBox="1">
            <a:spLocks noChangeArrowheads="1"/>
          </p:cNvSpPr>
          <p:nvPr/>
        </p:nvSpPr>
        <p:spPr bwMode="auto">
          <a:xfrm>
            <a:off x="8101013" y="4149725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r’(z)</a:t>
            </a:r>
          </a:p>
        </p:txBody>
      </p:sp>
      <p:sp>
        <p:nvSpPr>
          <p:cNvPr id="360491" name="Oval 43"/>
          <p:cNvSpPr>
            <a:spLocks noChangeArrowheads="1"/>
          </p:cNvSpPr>
          <p:nvPr/>
        </p:nvSpPr>
        <p:spPr bwMode="auto">
          <a:xfrm>
            <a:off x="5003800" y="1700213"/>
            <a:ext cx="3744913" cy="2520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92" name="Text Box 44"/>
          <p:cNvSpPr txBox="1">
            <a:spLocks noChangeArrowheads="1"/>
          </p:cNvSpPr>
          <p:nvPr/>
        </p:nvSpPr>
        <p:spPr bwMode="auto">
          <a:xfrm>
            <a:off x="7956550" y="1557338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r’(x)</a:t>
            </a:r>
          </a:p>
        </p:txBody>
      </p:sp>
      <p:sp>
        <p:nvSpPr>
          <p:cNvPr id="46" name="Rechteck 4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4356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87" grpId="0" animBg="1"/>
      <p:bldP spid="360488" grpId="0"/>
      <p:bldP spid="360489" grpId="0" animBg="1"/>
      <p:bldP spid="360490" grpId="0"/>
      <p:bldP spid="360491" grpId="0" animBg="1"/>
      <p:bldP spid="36049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6397-5C2A-6545-BC0B-892930F560CA}" type="slidenum">
              <a:rPr lang="de-DE"/>
              <a:pPr/>
              <a:t>73</a:t>
            </a:fld>
            <a:endParaRPr lang="de-DE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477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2. Fall: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rgbClr val="0000FF"/>
                </a:solidFill>
              </a:rPr>
              <a:t>Behauptung</a:t>
            </a:r>
            <a:r>
              <a:rPr lang="en-US" sz="2400" dirty="0"/>
              <a:t>: </a:t>
            </a:r>
            <a:r>
              <a:rPr lang="en-US" sz="2400" dirty="0" err="1"/>
              <a:t>Es</a:t>
            </a:r>
            <a:r>
              <a:rPr lang="en-US" sz="2400" dirty="0"/>
              <a:t> gilt, </a:t>
            </a:r>
            <a:r>
              <a:rPr lang="en-US" sz="2400" dirty="0" err="1"/>
              <a:t>dass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hlink"/>
                </a:solidFill>
              </a:rPr>
              <a:t>                      r(x)+r’(z) &lt;= 2(r’(x)-1)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/>
              <a:t>Ersetzungen</a:t>
            </a:r>
            <a:r>
              <a:rPr lang="en-US" sz="2400" dirty="0"/>
              <a:t>:</a:t>
            </a:r>
            <a:r>
              <a:rPr lang="en-US" sz="2400" dirty="0">
                <a:solidFill>
                  <a:schemeClr val="hlink"/>
                </a:solidFill>
              </a:rPr>
              <a:t> r(x)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log x</a:t>
            </a:r>
            <a:r>
              <a:rPr lang="en-US" sz="2400" dirty="0"/>
              <a:t> , </a:t>
            </a:r>
            <a:r>
              <a:rPr lang="en-US" sz="2400" dirty="0">
                <a:solidFill>
                  <a:schemeClr val="hlink"/>
                </a:solidFill>
              </a:rPr>
              <a:t>r’(z)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log y</a:t>
            </a:r>
            <a:r>
              <a:rPr lang="en-US" sz="2400" dirty="0"/>
              <a:t> , </a:t>
            </a:r>
            <a:r>
              <a:rPr lang="en-US" sz="2400" dirty="0">
                <a:solidFill>
                  <a:schemeClr val="hlink"/>
                </a:solidFill>
              </a:rPr>
              <a:t>r’(x)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log 1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/>
              <a:t>Betrachte</a:t>
            </a:r>
            <a:r>
              <a:rPr lang="en-US" sz="2400" dirty="0"/>
              <a:t> die </a:t>
            </a:r>
            <a:r>
              <a:rPr lang="en-US" sz="2400" dirty="0" err="1"/>
              <a:t>Funktion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f(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)=log x + log y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zeigen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hlink"/>
                </a:solidFill>
              </a:rPr>
              <a:t>f(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) &lt;= -2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&gt;0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x+y</a:t>
            </a:r>
            <a:r>
              <a:rPr lang="en-US" sz="2400" dirty="0">
                <a:solidFill>
                  <a:schemeClr val="hlink"/>
                </a:solidFill>
              </a:rPr>
              <a:t>&lt;1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grpSp>
        <p:nvGrpSpPr>
          <p:cNvPr id="361476" name="Group 4"/>
          <p:cNvGrpSpPr>
            <a:grpSpLocks/>
          </p:cNvGrpSpPr>
          <p:nvPr/>
        </p:nvGrpSpPr>
        <p:grpSpPr bwMode="auto">
          <a:xfrm>
            <a:off x="827088" y="1700213"/>
            <a:ext cx="7453312" cy="2016125"/>
            <a:chOff x="250" y="2024"/>
            <a:chExt cx="5352" cy="1588"/>
          </a:xfrm>
        </p:grpSpPr>
        <p:sp>
          <p:nvSpPr>
            <p:cNvPr id="361477" name="AutoShape 5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1478" name="AutoShape 6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1479" name="Line 7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480" name="Line 8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481" name="Oval 9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1482" name="Line 10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483" name="AutoShape 11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1484" name="Line 12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485" name="Oval 13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1486" name="Line 14"/>
            <p:cNvSpPr>
              <a:spLocks noChangeShapeType="1"/>
            </p:cNvSpPr>
            <p:nvPr/>
          </p:nvSpPr>
          <p:spPr bwMode="auto">
            <a:xfrm>
              <a:off x="2653" y="3203"/>
              <a:ext cx="59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487" name="Text Box 15"/>
            <p:cNvSpPr txBox="1">
              <a:spLocks noChangeArrowheads="1"/>
            </p:cNvSpPr>
            <p:nvPr/>
          </p:nvSpPr>
          <p:spPr bwMode="auto">
            <a:xfrm>
              <a:off x="600" y="2670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1488" name="Text Box 16"/>
            <p:cNvSpPr txBox="1">
              <a:spLocks noChangeArrowheads="1"/>
            </p:cNvSpPr>
            <p:nvPr/>
          </p:nvSpPr>
          <p:spPr bwMode="auto">
            <a:xfrm>
              <a:off x="1066" y="2387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1489" name="Line 17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490" name="Line 18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491" name="Oval 19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1492" name="Text Box 20"/>
            <p:cNvSpPr txBox="1">
              <a:spLocks noChangeArrowheads="1"/>
            </p:cNvSpPr>
            <p:nvPr/>
          </p:nvSpPr>
          <p:spPr bwMode="auto">
            <a:xfrm>
              <a:off x="4649" y="2342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1493" name="AutoShape 21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1494" name="AutoShape 22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1495" name="AutoShape 23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1496" name="Line 24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497" name="Line 25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498" name="Oval 26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1499" name="Text Box 27"/>
            <p:cNvSpPr txBox="1">
              <a:spLocks noChangeArrowheads="1"/>
            </p:cNvSpPr>
            <p:nvPr/>
          </p:nvSpPr>
          <p:spPr bwMode="auto">
            <a:xfrm>
              <a:off x="5057" y="2705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1500" name="Text Box 28"/>
            <p:cNvSpPr txBox="1">
              <a:spLocks noChangeArrowheads="1"/>
            </p:cNvSpPr>
            <p:nvPr/>
          </p:nvSpPr>
          <p:spPr bwMode="auto">
            <a:xfrm>
              <a:off x="2609" y="2841"/>
              <a:ext cx="76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zig-zig</a:t>
              </a:r>
            </a:p>
          </p:txBody>
        </p:sp>
        <p:sp>
          <p:nvSpPr>
            <p:cNvPr id="361501" name="Line 29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502" name="AutoShape 30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1503" name="Line 31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504" name="Oval 32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1505" name="Text Box 33"/>
            <p:cNvSpPr txBox="1">
              <a:spLocks noChangeArrowheads="1"/>
            </p:cNvSpPr>
            <p:nvPr/>
          </p:nvSpPr>
          <p:spPr bwMode="auto">
            <a:xfrm>
              <a:off x="1565" y="2069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1506" name="Line 34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507" name="Line 35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508" name="Oval 36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1509" name="Text Box 37"/>
            <p:cNvSpPr txBox="1">
              <a:spLocks noChangeArrowheads="1"/>
            </p:cNvSpPr>
            <p:nvPr/>
          </p:nvSpPr>
          <p:spPr bwMode="auto">
            <a:xfrm>
              <a:off x="4150" y="2024"/>
              <a:ext cx="24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1510" name="AutoShape 38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  <p:sp>
        <p:nvSpPr>
          <p:cNvPr id="361511" name="Oval 39"/>
          <p:cNvSpPr>
            <a:spLocks noChangeArrowheads="1"/>
          </p:cNvSpPr>
          <p:nvPr/>
        </p:nvSpPr>
        <p:spPr bwMode="auto">
          <a:xfrm>
            <a:off x="468313" y="2563813"/>
            <a:ext cx="2447925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512" name="Text Box 40"/>
          <p:cNvSpPr txBox="1">
            <a:spLocks noChangeArrowheads="1"/>
          </p:cNvSpPr>
          <p:nvPr/>
        </p:nvSpPr>
        <p:spPr bwMode="auto">
          <a:xfrm>
            <a:off x="395288" y="220345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r(x)</a:t>
            </a:r>
          </a:p>
        </p:txBody>
      </p:sp>
      <p:sp>
        <p:nvSpPr>
          <p:cNvPr id="361513" name="Oval 41"/>
          <p:cNvSpPr>
            <a:spLocks noChangeArrowheads="1"/>
          </p:cNvSpPr>
          <p:nvPr/>
        </p:nvSpPr>
        <p:spPr bwMode="auto">
          <a:xfrm>
            <a:off x="6227763" y="2635250"/>
            <a:ext cx="2447925" cy="15128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514" name="Text Box 42"/>
          <p:cNvSpPr txBox="1">
            <a:spLocks noChangeArrowheads="1"/>
          </p:cNvSpPr>
          <p:nvPr/>
        </p:nvSpPr>
        <p:spPr bwMode="auto">
          <a:xfrm>
            <a:off x="8101013" y="40767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r’(z)</a:t>
            </a:r>
          </a:p>
        </p:txBody>
      </p:sp>
      <p:sp>
        <p:nvSpPr>
          <p:cNvPr id="361515" name="Oval 43"/>
          <p:cNvSpPr>
            <a:spLocks noChangeArrowheads="1"/>
          </p:cNvSpPr>
          <p:nvPr/>
        </p:nvSpPr>
        <p:spPr bwMode="auto">
          <a:xfrm>
            <a:off x="5003800" y="1627188"/>
            <a:ext cx="3744913" cy="2520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516" name="Text Box 44"/>
          <p:cNvSpPr txBox="1">
            <a:spLocks noChangeArrowheads="1"/>
          </p:cNvSpPr>
          <p:nvPr/>
        </p:nvSpPr>
        <p:spPr bwMode="auto">
          <a:xfrm>
            <a:off x="7956550" y="1484313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r’(x)</a:t>
            </a:r>
          </a:p>
        </p:txBody>
      </p:sp>
      <p:sp>
        <p:nvSpPr>
          <p:cNvPr id="46" name="Rechteck 4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04219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E9E-B15E-E846-827B-9C28AD82F84D}" type="slidenum">
              <a:rPr lang="de-DE"/>
              <a:pPr/>
              <a:t>74</a:t>
            </a:fld>
            <a:endParaRPr lang="de-DE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chemeClr val="accent2"/>
                </a:solidFill>
              </a:rPr>
              <a:t>Behauptung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/>
              <a:t>Die </a:t>
            </a:r>
            <a:r>
              <a:rPr lang="en-US" sz="2400" dirty="0" err="1"/>
              <a:t>Funktion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f(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)=log x + log y</a:t>
            </a:r>
            <a:r>
              <a:rPr lang="en-US" sz="2400" dirty="0"/>
              <a:t> hat in </a:t>
            </a:r>
            <a:r>
              <a:rPr lang="en-US" sz="2400" dirty="0" err="1"/>
              <a:t>dem</a:t>
            </a:r>
            <a:r>
              <a:rPr lang="en-US" sz="2400" dirty="0"/>
              <a:t> </a:t>
            </a:r>
            <a:r>
              <a:rPr lang="en-US" sz="2400" dirty="0" err="1"/>
              <a:t>Bereich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&gt;0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x+y</a:t>
            </a:r>
            <a:r>
              <a:rPr lang="en-US" sz="2400" dirty="0">
                <a:solidFill>
                  <a:schemeClr val="hlink"/>
                </a:solidFill>
              </a:rPr>
              <a:t>&lt;=1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Punkt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(½,½)</a:t>
            </a:r>
            <a:r>
              <a:rPr lang="en-US" sz="2400" dirty="0"/>
              <a:t> </a:t>
            </a:r>
            <a:r>
              <a:rPr lang="en-US" sz="2400" dirty="0" err="1"/>
              <a:t>ihr</a:t>
            </a:r>
            <a:r>
              <a:rPr lang="en-US" sz="2400" dirty="0"/>
              <a:t> Maximum.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Beweis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Da die </a:t>
            </a:r>
            <a:r>
              <a:rPr lang="en-US" sz="2400" dirty="0" err="1"/>
              <a:t>Funktion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hlink"/>
                </a:solidFill>
              </a:rPr>
              <a:t>log</a:t>
            </a:r>
            <a:r>
              <a:rPr lang="en-US" sz="2400" dirty="0" smtClean="0"/>
              <a:t> </a:t>
            </a:r>
            <a:r>
              <a:rPr lang="en-US" sz="2400" dirty="0" err="1"/>
              <a:t>streng</a:t>
            </a:r>
            <a:r>
              <a:rPr lang="en-US" sz="2400" dirty="0"/>
              <a:t> </a:t>
            </a:r>
            <a:r>
              <a:rPr lang="en-US" sz="2400" dirty="0" err="1"/>
              <a:t>monoton</a:t>
            </a:r>
            <a:r>
              <a:rPr lang="en-US" sz="2400" dirty="0"/>
              <a:t> </a:t>
            </a:r>
            <a:r>
              <a:rPr lang="en-US" sz="2400" dirty="0" err="1"/>
              <a:t>wachsend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, </a:t>
            </a:r>
            <a:r>
              <a:rPr lang="en-US" sz="2400" dirty="0" err="1"/>
              <a:t>kann</a:t>
            </a:r>
            <a:r>
              <a:rPr lang="en-US" sz="2400" dirty="0"/>
              <a:t> </a:t>
            </a:r>
            <a:r>
              <a:rPr lang="en-US" sz="2400" dirty="0" err="1"/>
              <a:t>sich</a:t>
            </a:r>
            <a:r>
              <a:rPr lang="en-US" sz="2400" dirty="0"/>
              <a:t> das Maximum </a:t>
            </a:r>
            <a:r>
              <a:rPr lang="en-US" sz="2400" dirty="0" err="1"/>
              <a:t>nur</a:t>
            </a:r>
            <a:r>
              <a:rPr lang="en-US" sz="2400" dirty="0"/>
              <a:t> auf </a:t>
            </a:r>
            <a:r>
              <a:rPr lang="en-US" sz="2400" dirty="0" err="1"/>
              <a:t>dem</a:t>
            </a:r>
            <a:r>
              <a:rPr lang="en-US" sz="2400" dirty="0"/>
              <a:t> </a:t>
            </a:r>
            <a:r>
              <a:rPr lang="en-US" sz="2400" dirty="0" err="1"/>
              <a:t>Geradensegment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x+y</a:t>
            </a:r>
            <a:r>
              <a:rPr lang="en-US" sz="2400" dirty="0">
                <a:solidFill>
                  <a:schemeClr val="hlink"/>
                </a:solidFill>
              </a:rPr>
              <a:t>=1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&gt;0</a:t>
            </a:r>
            <a:r>
              <a:rPr lang="en-US" sz="2400" dirty="0"/>
              <a:t>, </a:t>
            </a:r>
            <a:r>
              <a:rPr lang="en-US" sz="2400" dirty="0" err="1"/>
              <a:t>befinden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Neues</a:t>
            </a:r>
            <a:r>
              <a:rPr lang="en-US" sz="2400" dirty="0"/>
              <a:t> </a:t>
            </a:r>
            <a:r>
              <a:rPr lang="en-US" sz="2400" dirty="0" err="1"/>
              <a:t>Maximierungsproblem</a:t>
            </a:r>
            <a:r>
              <a:rPr lang="en-US" sz="2400" dirty="0"/>
              <a:t>: </a:t>
            </a:r>
            <a:r>
              <a:rPr lang="en-US" sz="2400" dirty="0" err="1"/>
              <a:t>betrachte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chemeClr val="hlink"/>
                </a:solidFill>
              </a:rPr>
              <a:t>g(x) = log x + log (1-x)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Einzige</a:t>
            </a:r>
            <a:r>
              <a:rPr lang="en-US" sz="2400" dirty="0"/>
              <a:t> </a:t>
            </a:r>
            <a:r>
              <a:rPr lang="en-US" sz="2400" dirty="0" err="1"/>
              <a:t>Nullstelle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g’(x) = 1/x - 1/(1-x)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x=1/2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g’’(x)= -(1/x</a:t>
            </a:r>
            <a:r>
              <a:rPr lang="en-US" sz="2400" baseline="30000" dirty="0">
                <a:solidFill>
                  <a:schemeClr val="hlink"/>
                </a:solidFill>
              </a:rPr>
              <a:t>2</a:t>
            </a:r>
            <a:r>
              <a:rPr lang="en-US" sz="2400" dirty="0">
                <a:solidFill>
                  <a:schemeClr val="hlink"/>
                </a:solidFill>
              </a:rPr>
              <a:t> + 1/(1-x)</a:t>
            </a:r>
            <a:r>
              <a:rPr lang="en-US" sz="2400" baseline="30000" dirty="0">
                <a:solidFill>
                  <a:schemeClr val="hlink"/>
                </a:solidFill>
              </a:rPr>
              <a:t>2</a:t>
            </a:r>
            <a:r>
              <a:rPr lang="en-US" sz="2400" dirty="0">
                <a:solidFill>
                  <a:schemeClr val="hlink"/>
                </a:solidFill>
              </a:rPr>
              <a:t>))</a:t>
            </a:r>
            <a:r>
              <a:rPr lang="en-US" sz="2400" dirty="0"/>
              <a:t> gilt </a:t>
            </a:r>
            <a:r>
              <a:rPr lang="en-US" sz="2400" dirty="0">
                <a:solidFill>
                  <a:schemeClr val="hlink"/>
                </a:solidFill>
              </a:rPr>
              <a:t>g’’(1/2) &lt; 0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Also hat </a:t>
            </a:r>
            <a:r>
              <a:rPr lang="en-US" sz="2400" dirty="0" err="1"/>
              <a:t>Funktion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f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Punkt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(½,½)</a:t>
            </a:r>
            <a:r>
              <a:rPr lang="en-US" sz="2400" dirty="0"/>
              <a:t> </a:t>
            </a:r>
            <a:r>
              <a:rPr lang="en-US" sz="2400" dirty="0" err="1"/>
              <a:t>ihr</a:t>
            </a:r>
            <a:r>
              <a:rPr lang="en-US" sz="2400" dirty="0"/>
              <a:t> Maximum.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172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DDD-4FB3-924C-A237-0801026D87D3}" type="slidenum">
              <a:rPr lang="de-DE"/>
              <a:pPr/>
              <a:t>75</a:t>
            </a:fld>
            <a:endParaRPr lang="de-DE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477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2. Fall: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/>
              <a:t>Behauptung</a:t>
            </a:r>
            <a:r>
              <a:rPr lang="en-US" sz="2400" dirty="0"/>
              <a:t>: </a:t>
            </a:r>
            <a:r>
              <a:rPr lang="en-US" sz="2400" dirty="0" err="1"/>
              <a:t>Es</a:t>
            </a:r>
            <a:r>
              <a:rPr lang="en-US" sz="2400" dirty="0"/>
              <a:t> gilt, </a:t>
            </a:r>
            <a:r>
              <a:rPr lang="en-US" sz="2400" dirty="0" err="1"/>
              <a:t>dass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hlink"/>
                </a:solidFill>
              </a:rPr>
              <a:t>                      r(x)+r’(z) &lt;= 2(r’(x)-1)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/>
              <a:t>Ersetzungen</a:t>
            </a:r>
            <a:r>
              <a:rPr lang="en-US" sz="2400" dirty="0"/>
              <a:t>:</a:t>
            </a:r>
            <a:r>
              <a:rPr lang="en-US" sz="2400" dirty="0">
                <a:solidFill>
                  <a:schemeClr val="hlink"/>
                </a:solidFill>
              </a:rPr>
              <a:t> r(x)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log x</a:t>
            </a:r>
            <a:r>
              <a:rPr lang="en-US" sz="2400" dirty="0"/>
              <a:t> , </a:t>
            </a:r>
            <a:r>
              <a:rPr lang="en-US" sz="2400" dirty="0">
                <a:solidFill>
                  <a:schemeClr val="hlink"/>
                </a:solidFill>
              </a:rPr>
              <a:t>r’(z)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log y</a:t>
            </a:r>
            <a:r>
              <a:rPr lang="en-US" sz="2400" dirty="0"/>
              <a:t> , </a:t>
            </a:r>
            <a:r>
              <a:rPr lang="en-US" sz="2400" dirty="0">
                <a:solidFill>
                  <a:schemeClr val="hlink"/>
                </a:solidFill>
              </a:rPr>
              <a:t>r’(x)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log 1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folgt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hlink"/>
                </a:solidFill>
              </a:rPr>
              <a:t>f(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)=log x + log y &lt; -2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&gt;0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x+y</a:t>
            </a:r>
            <a:r>
              <a:rPr lang="en-US" sz="2400" dirty="0">
                <a:solidFill>
                  <a:schemeClr val="hlink"/>
                </a:solidFill>
              </a:rPr>
              <a:t>&lt;1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Die </a:t>
            </a:r>
            <a:r>
              <a:rPr lang="en-US" sz="2400" dirty="0" err="1"/>
              <a:t>Behauptung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also </a:t>
            </a:r>
            <a:r>
              <a:rPr lang="en-US" sz="2400" dirty="0" err="1"/>
              <a:t>korrekt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grpSp>
        <p:nvGrpSpPr>
          <p:cNvPr id="363524" name="Group 4"/>
          <p:cNvGrpSpPr>
            <a:grpSpLocks/>
          </p:cNvGrpSpPr>
          <p:nvPr/>
        </p:nvGrpSpPr>
        <p:grpSpPr bwMode="auto">
          <a:xfrm>
            <a:off x="827088" y="1700213"/>
            <a:ext cx="7453312" cy="2016125"/>
            <a:chOff x="250" y="2024"/>
            <a:chExt cx="5352" cy="1588"/>
          </a:xfrm>
        </p:grpSpPr>
        <p:sp>
          <p:nvSpPr>
            <p:cNvPr id="363525" name="AutoShape 5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3526" name="AutoShape 6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3527" name="Line 7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28" name="Line 8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29" name="Oval 9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3530" name="Line 10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31" name="AutoShape 11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3532" name="Line 12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33" name="Oval 13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3534" name="Line 14"/>
            <p:cNvSpPr>
              <a:spLocks noChangeShapeType="1"/>
            </p:cNvSpPr>
            <p:nvPr/>
          </p:nvSpPr>
          <p:spPr bwMode="auto">
            <a:xfrm>
              <a:off x="2653" y="3203"/>
              <a:ext cx="59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35" name="Text Box 15"/>
            <p:cNvSpPr txBox="1">
              <a:spLocks noChangeArrowheads="1"/>
            </p:cNvSpPr>
            <p:nvPr/>
          </p:nvSpPr>
          <p:spPr bwMode="auto">
            <a:xfrm>
              <a:off x="600" y="2670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3536" name="Text Box 16"/>
            <p:cNvSpPr txBox="1">
              <a:spLocks noChangeArrowheads="1"/>
            </p:cNvSpPr>
            <p:nvPr/>
          </p:nvSpPr>
          <p:spPr bwMode="auto">
            <a:xfrm>
              <a:off x="1066" y="2387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3537" name="Line 17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38" name="Line 18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39" name="Oval 19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3540" name="Text Box 20"/>
            <p:cNvSpPr txBox="1">
              <a:spLocks noChangeArrowheads="1"/>
            </p:cNvSpPr>
            <p:nvPr/>
          </p:nvSpPr>
          <p:spPr bwMode="auto">
            <a:xfrm>
              <a:off x="4649" y="2342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3541" name="AutoShape 21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3542" name="AutoShape 22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3543" name="AutoShape 23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3544" name="Line 24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45" name="Line 25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46" name="Oval 26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3547" name="Text Box 27"/>
            <p:cNvSpPr txBox="1">
              <a:spLocks noChangeArrowheads="1"/>
            </p:cNvSpPr>
            <p:nvPr/>
          </p:nvSpPr>
          <p:spPr bwMode="auto">
            <a:xfrm>
              <a:off x="5057" y="2705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3548" name="Text Box 28"/>
            <p:cNvSpPr txBox="1">
              <a:spLocks noChangeArrowheads="1"/>
            </p:cNvSpPr>
            <p:nvPr/>
          </p:nvSpPr>
          <p:spPr bwMode="auto">
            <a:xfrm>
              <a:off x="2609" y="2841"/>
              <a:ext cx="76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zig-zig</a:t>
              </a:r>
            </a:p>
          </p:txBody>
        </p:sp>
        <p:sp>
          <p:nvSpPr>
            <p:cNvPr id="363549" name="Line 29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50" name="AutoShape 30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3551" name="Line 31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52" name="Oval 32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3553" name="Text Box 33"/>
            <p:cNvSpPr txBox="1">
              <a:spLocks noChangeArrowheads="1"/>
            </p:cNvSpPr>
            <p:nvPr/>
          </p:nvSpPr>
          <p:spPr bwMode="auto">
            <a:xfrm>
              <a:off x="1565" y="2069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3554" name="Line 34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55" name="Line 35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56" name="Oval 36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3557" name="Text Box 37"/>
            <p:cNvSpPr txBox="1">
              <a:spLocks noChangeArrowheads="1"/>
            </p:cNvSpPr>
            <p:nvPr/>
          </p:nvSpPr>
          <p:spPr bwMode="auto">
            <a:xfrm>
              <a:off x="4150" y="2024"/>
              <a:ext cx="24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3558" name="AutoShape 38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  <p:sp>
        <p:nvSpPr>
          <p:cNvPr id="363559" name="Oval 39"/>
          <p:cNvSpPr>
            <a:spLocks noChangeArrowheads="1"/>
          </p:cNvSpPr>
          <p:nvPr/>
        </p:nvSpPr>
        <p:spPr bwMode="auto">
          <a:xfrm>
            <a:off x="468313" y="2563813"/>
            <a:ext cx="2447925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60" name="Text Box 40"/>
          <p:cNvSpPr txBox="1">
            <a:spLocks noChangeArrowheads="1"/>
          </p:cNvSpPr>
          <p:nvPr/>
        </p:nvSpPr>
        <p:spPr bwMode="auto">
          <a:xfrm>
            <a:off x="395288" y="220345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r(x)</a:t>
            </a:r>
          </a:p>
        </p:txBody>
      </p:sp>
      <p:sp>
        <p:nvSpPr>
          <p:cNvPr id="363561" name="Oval 41"/>
          <p:cNvSpPr>
            <a:spLocks noChangeArrowheads="1"/>
          </p:cNvSpPr>
          <p:nvPr/>
        </p:nvSpPr>
        <p:spPr bwMode="auto">
          <a:xfrm>
            <a:off x="6227763" y="2635250"/>
            <a:ext cx="2447925" cy="15128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62" name="Text Box 42"/>
          <p:cNvSpPr txBox="1">
            <a:spLocks noChangeArrowheads="1"/>
          </p:cNvSpPr>
          <p:nvPr/>
        </p:nvSpPr>
        <p:spPr bwMode="auto">
          <a:xfrm>
            <a:off x="8101013" y="40767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r’(z)</a:t>
            </a:r>
          </a:p>
        </p:txBody>
      </p:sp>
      <p:sp>
        <p:nvSpPr>
          <p:cNvPr id="363563" name="Oval 43"/>
          <p:cNvSpPr>
            <a:spLocks noChangeArrowheads="1"/>
          </p:cNvSpPr>
          <p:nvPr/>
        </p:nvSpPr>
        <p:spPr bwMode="auto">
          <a:xfrm>
            <a:off x="5003800" y="1627188"/>
            <a:ext cx="3744913" cy="2520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64" name="Text Box 44"/>
          <p:cNvSpPr txBox="1">
            <a:spLocks noChangeArrowheads="1"/>
          </p:cNvSpPr>
          <p:nvPr/>
        </p:nvSpPr>
        <p:spPr bwMode="auto">
          <a:xfrm>
            <a:off x="7956550" y="1484313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r’(x)</a:t>
            </a:r>
          </a:p>
        </p:txBody>
      </p:sp>
      <p:sp>
        <p:nvSpPr>
          <p:cNvPr id="46" name="Rechteck 4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862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FC07-8CC1-E14B-94D9-7980701A1890}" type="slidenum">
              <a:rPr lang="de-DE"/>
              <a:pPr/>
              <a:t>76</a:t>
            </a:fld>
            <a:endParaRPr lang="de-DE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477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3. Fall: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/>
              <a:t>Amortisierte</a:t>
            </a:r>
            <a:r>
              <a:rPr lang="en-US" sz="2800" dirty="0"/>
              <a:t> </a:t>
            </a:r>
            <a:r>
              <a:rPr lang="en-US" sz="2800" dirty="0" err="1"/>
              <a:t>Kosten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&lt;= 2+r’(x)+r’(y)+r’(z)-r(x)-r(y)-r(z)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hlink"/>
                </a:solidFill>
              </a:rPr>
              <a:t> &lt;= 2+r’(y)+r’(z)-2r(x)</a:t>
            </a:r>
            <a:r>
              <a:rPr lang="en-US" sz="2800" dirty="0"/>
              <a:t>    da </a:t>
            </a:r>
            <a:r>
              <a:rPr lang="en-US" sz="2800" dirty="0">
                <a:solidFill>
                  <a:schemeClr val="hlink"/>
                </a:solidFill>
              </a:rPr>
              <a:t>r’(x)=r(z) </a:t>
            </a:r>
            <a:r>
              <a:rPr lang="en-US" sz="2800" dirty="0"/>
              <a:t>und </a:t>
            </a:r>
            <a:r>
              <a:rPr lang="en-US" sz="2800" dirty="0">
                <a:solidFill>
                  <a:schemeClr val="hlink"/>
                </a:solidFill>
              </a:rPr>
              <a:t>r(x)&lt;=r(y)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&lt;= 2(r’(x)-r(x))</a:t>
            </a:r>
            <a:r>
              <a:rPr lang="en-US" sz="2800" dirty="0"/>
              <a:t>              </a:t>
            </a:r>
            <a:r>
              <a:rPr lang="en-US" sz="2800" dirty="0" err="1"/>
              <a:t>denn</a:t>
            </a:r>
            <a:r>
              <a:rPr lang="en-US" sz="2800" dirty="0"/>
              <a:t>…</a:t>
            </a:r>
            <a:endParaRPr lang="en-US" sz="2800" dirty="0">
              <a:solidFill>
                <a:schemeClr val="hlink"/>
              </a:solidFill>
            </a:endParaRPr>
          </a:p>
        </p:txBody>
      </p:sp>
      <p:grpSp>
        <p:nvGrpSpPr>
          <p:cNvPr id="364617" name="Group 73"/>
          <p:cNvGrpSpPr>
            <a:grpSpLocks/>
          </p:cNvGrpSpPr>
          <p:nvPr/>
        </p:nvGrpSpPr>
        <p:grpSpPr bwMode="auto">
          <a:xfrm>
            <a:off x="755650" y="1773238"/>
            <a:ext cx="7632700" cy="2089150"/>
            <a:chOff x="204" y="1207"/>
            <a:chExt cx="5398" cy="1587"/>
          </a:xfrm>
        </p:grpSpPr>
        <p:sp>
          <p:nvSpPr>
            <p:cNvPr id="364583" name="Line 39"/>
            <p:cNvSpPr>
              <a:spLocks noChangeShapeType="1"/>
            </p:cNvSpPr>
            <p:nvPr/>
          </p:nvSpPr>
          <p:spPr bwMode="auto">
            <a:xfrm>
              <a:off x="2244" y="2068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84" name="Text Box 40"/>
            <p:cNvSpPr txBox="1">
              <a:spLocks noChangeArrowheads="1"/>
            </p:cNvSpPr>
            <p:nvPr/>
          </p:nvSpPr>
          <p:spPr bwMode="auto">
            <a:xfrm>
              <a:off x="2199" y="1705"/>
              <a:ext cx="826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zig-zag</a:t>
              </a:r>
            </a:p>
          </p:txBody>
        </p:sp>
        <p:sp>
          <p:nvSpPr>
            <p:cNvPr id="364585" name="AutoShape 41"/>
            <p:cNvSpPr>
              <a:spLocks noChangeArrowheads="1"/>
            </p:cNvSpPr>
            <p:nvPr/>
          </p:nvSpPr>
          <p:spPr bwMode="auto">
            <a:xfrm>
              <a:off x="2848" y="232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4586" name="AutoShape 42"/>
            <p:cNvSpPr>
              <a:spLocks noChangeArrowheads="1"/>
            </p:cNvSpPr>
            <p:nvPr/>
          </p:nvSpPr>
          <p:spPr bwMode="auto">
            <a:xfrm>
              <a:off x="3619" y="232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4587" name="Line 43"/>
            <p:cNvSpPr>
              <a:spLocks noChangeShapeType="1"/>
            </p:cNvSpPr>
            <p:nvPr/>
          </p:nvSpPr>
          <p:spPr bwMode="auto">
            <a:xfrm flipV="1">
              <a:off x="3075" y="205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88" name="Line 44"/>
            <p:cNvSpPr>
              <a:spLocks noChangeShapeType="1"/>
            </p:cNvSpPr>
            <p:nvPr/>
          </p:nvSpPr>
          <p:spPr bwMode="auto">
            <a:xfrm flipH="1" flipV="1">
              <a:off x="3483" y="205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89" name="Oval 45"/>
            <p:cNvSpPr>
              <a:spLocks noChangeArrowheads="1"/>
            </p:cNvSpPr>
            <p:nvPr/>
          </p:nvSpPr>
          <p:spPr bwMode="auto">
            <a:xfrm>
              <a:off x="3392" y="196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590" name="Line 46"/>
            <p:cNvSpPr>
              <a:spLocks noChangeShapeType="1"/>
            </p:cNvSpPr>
            <p:nvPr/>
          </p:nvSpPr>
          <p:spPr bwMode="auto">
            <a:xfrm flipV="1">
              <a:off x="3574" y="1706"/>
              <a:ext cx="530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91" name="AutoShape 47"/>
            <p:cNvSpPr>
              <a:spLocks noChangeArrowheads="1"/>
            </p:cNvSpPr>
            <p:nvPr/>
          </p:nvSpPr>
          <p:spPr bwMode="auto">
            <a:xfrm>
              <a:off x="4332" y="2340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4592" name="Line 48"/>
            <p:cNvSpPr>
              <a:spLocks noChangeShapeType="1"/>
            </p:cNvSpPr>
            <p:nvPr/>
          </p:nvSpPr>
          <p:spPr bwMode="auto">
            <a:xfrm flipH="1" flipV="1">
              <a:off x="4285" y="1706"/>
              <a:ext cx="635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93" name="Oval 49"/>
            <p:cNvSpPr>
              <a:spLocks noChangeArrowheads="1"/>
            </p:cNvSpPr>
            <p:nvPr/>
          </p:nvSpPr>
          <p:spPr bwMode="auto">
            <a:xfrm>
              <a:off x="4104" y="157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594" name="Text Box 50"/>
            <p:cNvSpPr txBox="1">
              <a:spLocks noChangeArrowheads="1"/>
            </p:cNvSpPr>
            <p:nvPr/>
          </p:nvSpPr>
          <p:spPr bwMode="auto">
            <a:xfrm>
              <a:off x="3198" y="1795"/>
              <a:ext cx="238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4595" name="Text Box 51"/>
            <p:cNvSpPr txBox="1">
              <a:spLocks noChangeArrowheads="1"/>
            </p:cNvSpPr>
            <p:nvPr/>
          </p:nvSpPr>
          <p:spPr bwMode="auto">
            <a:xfrm>
              <a:off x="4104" y="1252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4596" name="Line 52"/>
            <p:cNvSpPr>
              <a:spLocks noChangeShapeType="1"/>
            </p:cNvSpPr>
            <p:nvPr/>
          </p:nvSpPr>
          <p:spPr bwMode="auto">
            <a:xfrm flipV="1">
              <a:off x="4559" y="20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97" name="AutoShape 53"/>
            <p:cNvSpPr>
              <a:spLocks noChangeArrowheads="1"/>
            </p:cNvSpPr>
            <p:nvPr/>
          </p:nvSpPr>
          <p:spPr bwMode="auto">
            <a:xfrm>
              <a:off x="5103" y="2340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4598" name="Line 54"/>
            <p:cNvSpPr>
              <a:spLocks noChangeShapeType="1"/>
            </p:cNvSpPr>
            <p:nvPr/>
          </p:nvSpPr>
          <p:spPr bwMode="auto">
            <a:xfrm flipH="1" flipV="1">
              <a:off x="4967" y="20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99" name="Oval 55"/>
            <p:cNvSpPr>
              <a:spLocks noChangeArrowheads="1"/>
            </p:cNvSpPr>
            <p:nvPr/>
          </p:nvSpPr>
          <p:spPr bwMode="auto">
            <a:xfrm>
              <a:off x="4876" y="197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600" name="Text Box 56"/>
            <p:cNvSpPr txBox="1">
              <a:spLocks noChangeArrowheads="1"/>
            </p:cNvSpPr>
            <p:nvPr/>
          </p:nvSpPr>
          <p:spPr bwMode="auto">
            <a:xfrm>
              <a:off x="5056" y="1797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4601" name="Line 57"/>
            <p:cNvSpPr>
              <a:spLocks noChangeShapeType="1"/>
            </p:cNvSpPr>
            <p:nvPr/>
          </p:nvSpPr>
          <p:spPr bwMode="auto">
            <a:xfrm flipV="1">
              <a:off x="431" y="17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602" name="Line 58"/>
            <p:cNvSpPr>
              <a:spLocks noChangeShapeType="1"/>
            </p:cNvSpPr>
            <p:nvPr/>
          </p:nvSpPr>
          <p:spPr bwMode="auto">
            <a:xfrm flipH="1" flipV="1">
              <a:off x="839" y="17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603" name="Oval 59"/>
            <p:cNvSpPr>
              <a:spLocks noChangeArrowheads="1"/>
            </p:cNvSpPr>
            <p:nvPr/>
          </p:nvSpPr>
          <p:spPr bwMode="auto">
            <a:xfrm>
              <a:off x="748" y="17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604" name="Text Box 60"/>
            <p:cNvSpPr txBox="1">
              <a:spLocks noChangeArrowheads="1"/>
            </p:cNvSpPr>
            <p:nvPr/>
          </p:nvSpPr>
          <p:spPr bwMode="auto">
            <a:xfrm>
              <a:off x="566" y="1524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4605" name="AutoShape 61"/>
            <p:cNvSpPr>
              <a:spLocks noChangeArrowheads="1"/>
            </p:cNvSpPr>
            <p:nvPr/>
          </p:nvSpPr>
          <p:spPr bwMode="auto">
            <a:xfrm>
              <a:off x="204" y="20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4606" name="AutoShape 62"/>
            <p:cNvSpPr>
              <a:spLocks noChangeArrowheads="1"/>
            </p:cNvSpPr>
            <p:nvPr/>
          </p:nvSpPr>
          <p:spPr bwMode="auto">
            <a:xfrm>
              <a:off x="658" y="23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4607" name="AutoShape 63"/>
            <p:cNvSpPr>
              <a:spLocks noChangeArrowheads="1"/>
            </p:cNvSpPr>
            <p:nvPr/>
          </p:nvSpPr>
          <p:spPr bwMode="auto">
            <a:xfrm>
              <a:off x="1429" y="23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4608" name="Line 64"/>
            <p:cNvSpPr>
              <a:spLocks noChangeShapeType="1"/>
            </p:cNvSpPr>
            <p:nvPr/>
          </p:nvSpPr>
          <p:spPr bwMode="auto">
            <a:xfrm flipV="1">
              <a:off x="885" y="21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609" name="Line 65"/>
            <p:cNvSpPr>
              <a:spLocks noChangeShapeType="1"/>
            </p:cNvSpPr>
            <p:nvPr/>
          </p:nvSpPr>
          <p:spPr bwMode="auto">
            <a:xfrm flipH="1" flipV="1">
              <a:off x="1293" y="21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610" name="Oval 66"/>
            <p:cNvSpPr>
              <a:spLocks noChangeArrowheads="1"/>
            </p:cNvSpPr>
            <p:nvPr/>
          </p:nvSpPr>
          <p:spPr bwMode="auto">
            <a:xfrm>
              <a:off x="1202" y="20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611" name="Text Box 67"/>
            <p:cNvSpPr txBox="1">
              <a:spLocks noChangeArrowheads="1"/>
            </p:cNvSpPr>
            <p:nvPr/>
          </p:nvSpPr>
          <p:spPr bwMode="auto">
            <a:xfrm>
              <a:off x="1201" y="1751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4612" name="Line 68"/>
            <p:cNvSpPr>
              <a:spLocks noChangeShapeType="1"/>
            </p:cNvSpPr>
            <p:nvPr/>
          </p:nvSpPr>
          <p:spPr bwMode="auto">
            <a:xfrm flipV="1">
              <a:off x="930" y="1479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613" name="Line 69"/>
            <p:cNvSpPr>
              <a:spLocks noChangeShapeType="1"/>
            </p:cNvSpPr>
            <p:nvPr/>
          </p:nvSpPr>
          <p:spPr bwMode="auto">
            <a:xfrm flipH="1" flipV="1">
              <a:off x="1338" y="1479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614" name="Oval 70"/>
            <p:cNvSpPr>
              <a:spLocks noChangeArrowheads="1"/>
            </p:cNvSpPr>
            <p:nvPr/>
          </p:nvSpPr>
          <p:spPr bwMode="auto">
            <a:xfrm>
              <a:off x="1247" y="1388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615" name="Text Box 71"/>
            <p:cNvSpPr txBox="1">
              <a:spLocks noChangeArrowheads="1"/>
            </p:cNvSpPr>
            <p:nvPr/>
          </p:nvSpPr>
          <p:spPr bwMode="auto">
            <a:xfrm>
              <a:off x="1474" y="1207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4616" name="AutoShape 72"/>
            <p:cNvSpPr>
              <a:spLocks noChangeArrowheads="1"/>
            </p:cNvSpPr>
            <p:nvPr/>
          </p:nvSpPr>
          <p:spPr bwMode="auto">
            <a:xfrm>
              <a:off x="1519" y="1751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</p:grpSp>
      <p:sp>
        <p:nvSpPr>
          <p:cNvPr id="40" name="Rechteck 39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2748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54C-C4EB-A64B-94DA-A9A0DC345547}" type="slidenum">
              <a:rPr lang="de-DE"/>
              <a:pPr/>
              <a:t>77</a:t>
            </a:fld>
            <a:endParaRPr lang="de-DE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477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3. Fall: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…</a:t>
            </a:r>
            <a:r>
              <a:rPr lang="en-US" sz="2800" dirty="0" err="1"/>
              <a:t>es</a:t>
            </a:r>
            <a:r>
              <a:rPr lang="en-US" sz="2800" dirty="0"/>
              <a:t> gilt: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hlink"/>
                </a:solidFill>
              </a:rPr>
              <a:t>       2+r’(y)+r’(z)-2r(x)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&lt;= 2(r’(x)-r(x))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⟺      </a:t>
            </a:r>
            <a:r>
              <a:rPr lang="en-US" sz="2800" dirty="0">
                <a:solidFill>
                  <a:schemeClr val="hlink"/>
                </a:solidFill>
              </a:rPr>
              <a:t>2r’(x)-r’(y)-r’(z) &gt;= 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⟺</a:t>
            </a:r>
            <a:r>
              <a:rPr lang="en-US" sz="2800" dirty="0" smtClean="0">
                <a:solidFill>
                  <a:schemeClr val="hlink"/>
                </a:solidFill>
              </a:rPr>
              <a:t>              </a:t>
            </a:r>
            <a:r>
              <a:rPr lang="en-US" sz="2800" dirty="0">
                <a:solidFill>
                  <a:schemeClr val="hlink"/>
                </a:solidFill>
              </a:rPr>
              <a:t>r’(y)+r’(z) &lt;= 2(r’(x)-1) </a:t>
            </a:r>
            <a:r>
              <a:rPr lang="en-US" sz="2800" dirty="0"/>
              <a:t>analog </a:t>
            </a:r>
            <a:r>
              <a:rPr lang="en-US" sz="2800" dirty="0" err="1"/>
              <a:t>zu</a:t>
            </a:r>
            <a:r>
              <a:rPr lang="en-US" sz="2800" dirty="0"/>
              <a:t> Fall 2</a:t>
            </a:r>
            <a:r>
              <a:rPr lang="en-US" sz="2800" dirty="0">
                <a:solidFill>
                  <a:schemeClr val="hlink"/>
                </a:solidFill>
              </a:rPr>
              <a:t>            </a:t>
            </a:r>
          </a:p>
        </p:txBody>
      </p:sp>
      <p:grpSp>
        <p:nvGrpSpPr>
          <p:cNvPr id="365572" name="Group 4"/>
          <p:cNvGrpSpPr>
            <a:grpSpLocks/>
          </p:cNvGrpSpPr>
          <p:nvPr/>
        </p:nvGrpSpPr>
        <p:grpSpPr bwMode="auto">
          <a:xfrm>
            <a:off x="755650" y="1773238"/>
            <a:ext cx="7632700" cy="2089150"/>
            <a:chOff x="204" y="1207"/>
            <a:chExt cx="5398" cy="1587"/>
          </a:xfrm>
        </p:grpSpPr>
        <p:sp>
          <p:nvSpPr>
            <p:cNvPr id="365573" name="Line 5"/>
            <p:cNvSpPr>
              <a:spLocks noChangeShapeType="1"/>
            </p:cNvSpPr>
            <p:nvPr/>
          </p:nvSpPr>
          <p:spPr bwMode="auto">
            <a:xfrm>
              <a:off x="2244" y="2068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74" name="Text Box 6"/>
            <p:cNvSpPr txBox="1">
              <a:spLocks noChangeArrowheads="1"/>
            </p:cNvSpPr>
            <p:nvPr/>
          </p:nvSpPr>
          <p:spPr bwMode="auto">
            <a:xfrm>
              <a:off x="2199" y="1705"/>
              <a:ext cx="826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zig-zag</a:t>
              </a:r>
            </a:p>
          </p:txBody>
        </p:sp>
        <p:sp>
          <p:nvSpPr>
            <p:cNvPr id="365575" name="AutoShape 7"/>
            <p:cNvSpPr>
              <a:spLocks noChangeArrowheads="1"/>
            </p:cNvSpPr>
            <p:nvPr/>
          </p:nvSpPr>
          <p:spPr bwMode="auto">
            <a:xfrm>
              <a:off x="2848" y="232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5576" name="AutoShape 8"/>
            <p:cNvSpPr>
              <a:spLocks noChangeArrowheads="1"/>
            </p:cNvSpPr>
            <p:nvPr/>
          </p:nvSpPr>
          <p:spPr bwMode="auto">
            <a:xfrm>
              <a:off x="3619" y="232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5577" name="Line 9"/>
            <p:cNvSpPr>
              <a:spLocks noChangeShapeType="1"/>
            </p:cNvSpPr>
            <p:nvPr/>
          </p:nvSpPr>
          <p:spPr bwMode="auto">
            <a:xfrm flipV="1">
              <a:off x="3075" y="205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78" name="Line 10"/>
            <p:cNvSpPr>
              <a:spLocks noChangeShapeType="1"/>
            </p:cNvSpPr>
            <p:nvPr/>
          </p:nvSpPr>
          <p:spPr bwMode="auto">
            <a:xfrm flipH="1" flipV="1">
              <a:off x="3483" y="205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79" name="Oval 11"/>
            <p:cNvSpPr>
              <a:spLocks noChangeArrowheads="1"/>
            </p:cNvSpPr>
            <p:nvPr/>
          </p:nvSpPr>
          <p:spPr bwMode="auto">
            <a:xfrm>
              <a:off x="3392" y="196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5580" name="Line 12"/>
            <p:cNvSpPr>
              <a:spLocks noChangeShapeType="1"/>
            </p:cNvSpPr>
            <p:nvPr/>
          </p:nvSpPr>
          <p:spPr bwMode="auto">
            <a:xfrm flipV="1">
              <a:off x="3574" y="1706"/>
              <a:ext cx="530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81" name="AutoShape 13"/>
            <p:cNvSpPr>
              <a:spLocks noChangeArrowheads="1"/>
            </p:cNvSpPr>
            <p:nvPr/>
          </p:nvSpPr>
          <p:spPr bwMode="auto">
            <a:xfrm>
              <a:off x="4332" y="2340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5582" name="Line 14"/>
            <p:cNvSpPr>
              <a:spLocks noChangeShapeType="1"/>
            </p:cNvSpPr>
            <p:nvPr/>
          </p:nvSpPr>
          <p:spPr bwMode="auto">
            <a:xfrm flipH="1" flipV="1">
              <a:off x="4285" y="1706"/>
              <a:ext cx="635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83" name="Oval 15"/>
            <p:cNvSpPr>
              <a:spLocks noChangeArrowheads="1"/>
            </p:cNvSpPr>
            <p:nvPr/>
          </p:nvSpPr>
          <p:spPr bwMode="auto">
            <a:xfrm>
              <a:off x="4104" y="157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5584" name="Text Box 16"/>
            <p:cNvSpPr txBox="1">
              <a:spLocks noChangeArrowheads="1"/>
            </p:cNvSpPr>
            <p:nvPr/>
          </p:nvSpPr>
          <p:spPr bwMode="auto">
            <a:xfrm>
              <a:off x="3198" y="1795"/>
              <a:ext cx="238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5585" name="Text Box 17"/>
            <p:cNvSpPr txBox="1">
              <a:spLocks noChangeArrowheads="1"/>
            </p:cNvSpPr>
            <p:nvPr/>
          </p:nvSpPr>
          <p:spPr bwMode="auto">
            <a:xfrm>
              <a:off x="4104" y="1252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5586" name="Line 18"/>
            <p:cNvSpPr>
              <a:spLocks noChangeShapeType="1"/>
            </p:cNvSpPr>
            <p:nvPr/>
          </p:nvSpPr>
          <p:spPr bwMode="auto">
            <a:xfrm flipV="1">
              <a:off x="4559" y="20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87" name="AutoShape 19"/>
            <p:cNvSpPr>
              <a:spLocks noChangeArrowheads="1"/>
            </p:cNvSpPr>
            <p:nvPr/>
          </p:nvSpPr>
          <p:spPr bwMode="auto">
            <a:xfrm>
              <a:off x="5103" y="2340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5588" name="Line 20"/>
            <p:cNvSpPr>
              <a:spLocks noChangeShapeType="1"/>
            </p:cNvSpPr>
            <p:nvPr/>
          </p:nvSpPr>
          <p:spPr bwMode="auto">
            <a:xfrm flipH="1" flipV="1">
              <a:off x="4967" y="20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89" name="Oval 21"/>
            <p:cNvSpPr>
              <a:spLocks noChangeArrowheads="1"/>
            </p:cNvSpPr>
            <p:nvPr/>
          </p:nvSpPr>
          <p:spPr bwMode="auto">
            <a:xfrm>
              <a:off x="4876" y="197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5590" name="Text Box 22"/>
            <p:cNvSpPr txBox="1">
              <a:spLocks noChangeArrowheads="1"/>
            </p:cNvSpPr>
            <p:nvPr/>
          </p:nvSpPr>
          <p:spPr bwMode="auto">
            <a:xfrm>
              <a:off x="5056" y="1797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5591" name="Line 23"/>
            <p:cNvSpPr>
              <a:spLocks noChangeShapeType="1"/>
            </p:cNvSpPr>
            <p:nvPr/>
          </p:nvSpPr>
          <p:spPr bwMode="auto">
            <a:xfrm flipV="1">
              <a:off x="431" y="17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92" name="Line 24"/>
            <p:cNvSpPr>
              <a:spLocks noChangeShapeType="1"/>
            </p:cNvSpPr>
            <p:nvPr/>
          </p:nvSpPr>
          <p:spPr bwMode="auto">
            <a:xfrm flipH="1" flipV="1">
              <a:off x="839" y="17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93" name="Oval 25"/>
            <p:cNvSpPr>
              <a:spLocks noChangeArrowheads="1"/>
            </p:cNvSpPr>
            <p:nvPr/>
          </p:nvSpPr>
          <p:spPr bwMode="auto">
            <a:xfrm>
              <a:off x="748" y="17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5594" name="Text Box 26"/>
            <p:cNvSpPr txBox="1">
              <a:spLocks noChangeArrowheads="1"/>
            </p:cNvSpPr>
            <p:nvPr/>
          </p:nvSpPr>
          <p:spPr bwMode="auto">
            <a:xfrm>
              <a:off x="566" y="1524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5595" name="AutoShape 27"/>
            <p:cNvSpPr>
              <a:spLocks noChangeArrowheads="1"/>
            </p:cNvSpPr>
            <p:nvPr/>
          </p:nvSpPr>
          <p:spPr bwMode="auto">
            <a:xfrm>
              <a:off x="204" y="20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5596" name="AutoShape 28"/>
            <p:cNvSpPr>
              <a:spLocks noChangeArrowheads="1"/>
            </p:cNvSpPr>
            <p:nvPr/>
          </p:nvSpPr>
          <p:spPr bwMode="auto">
            <a:xfrm>
              <a:off x="658" y="23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5597" name="AutoShape 29"/>
            <p:cNvSpPr>
              <a:spLocks noChangeArrowheads="1"/>
            </p:cNvSpPr>
            <p:nvPr/>
          </p:nvSpPr>
          <p:spPr bwMode="auto">
            <a:xfrm>
              <a:off x="1429" y="23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5598" name="Line 30"/>
            <p:cNvSpPr>
              <a:spLocks noChangeShapeType="1"/>
            </p:cNvSpPr>
            <p:nvPr/>
          </p:nvSpPr>
          <p:spPr bwMode="auto">
            <a:xfrm flipV="1">
              <a:off x="885" y="21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99" name="Line 31"/>
            <p:cNvSpPr>
              <a:spLocks noChangeShapeType="1"/>
            </p:cNvSpPr>
            <p:nvPr/>
          </p:nvSpPr>
          <p:spPr bwMode="auto">
            <a:xfrm flipH="1" flipV="1">
              <a:off x="1293" y="21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600" name="Oval 32"/>
            <p:cNvSpPr>
              <a:spLocks noChangeArrowheads="1"/>
            </p:cNvSpPr>
            <p:nvPr/>
          </p:nvSpPr>
          <p:spPr bwMode="auto">
            <a:xfrm>
              <a:off x="1202" y="20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5601" name="Text Box 33"/>
            <p:cNvSpPr txBox="1">
              <a:spLocks noChangeArrowheads="1"/>
            </p:cNvSpPr>
            <p:nvPr/>
          </p:nvSpPr>
          <p:spPr bwMode="auto">
            <a:xfrm>
              <a:off x="1201" y="1751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5602" name="Line 34"/>
            <p:cNvSpPr>
              <a:spLocks noChangeShapeType="1"/>
            </p:cNvSpPr>
            <p:nvPr/>
          </p:nvSpPr>
          <p:spPr bwMode="auto">
            <a:xfrm flipV="1">
              <a:off x="930" y="1479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603" name="Line 35"/>
            <p:cNvSpPr>
              <a:spLocks noChangeShapeType="1"/>
            </p:cNvSpPr>
            <p:nvPr/>
          </p:nvSpPr>
          <p:spPr bwMode="auto">
            <a:xfrm flipH="1" flipV="1">
              <a:off x="1338" y="1479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604" name="Oval 36"/>
            <p:cNvSpPr>
              <a:spLocks noChangeArrowheads="1"/>
            </p:cNvSpPr>
            <p:nvPr/>
          </p:nvSpPr>
          <p:spPr bwMode="auto">
            <a:xfrm>
              <a:off x="1247" y="1388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5605" name="Text Box 37"/>
            <p:cNvSpPr txBox="1">
              <a:spLocks noChangeArrowheads="1"/>
            </p:cNvSpPr>
            <p:nvPr/>
          </p:nvSpPr>
          <p:spPr bwMode="auto">
            <a:xfrm>
              <a:off x="1474" y="1207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5606" name="AutoShape 38"/>
            <p:cNvSpPr>
              <a:spLocks noChangeArrowheads="1"/>
            </p:cNvSpPr>
            <p:nvPr/>
          </p:nvSpPr>
          <p:spPr bwMode="auto">
            <a:xfrm>
              <a:off x="1519" y="1751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</p:grpSp>
      <p:sp>
        <p:nvSpPr>
          <p:cNvPr id="365607" name="Oval 39"/>
          <p:cNvSpPr>
            <a:spLocks noChangeArrowheads="1"/>
          </p:cNvSpPr>
          <p:nvPr/>
        </p:nvSpPr>
        <p:spPr bwMode="auto">
          <a:xfrm>
            <a:off x="4284663" y="2636838"/>
            <a:ext cx="2159000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8" name="Oval 40"/>
          <p:cNvSpPr>
            <a:spLocks noChangeArrowheads="1"/>
          </p:cNvSpPr>
          <p:nvPr/>
        </p:nvSpPr>
        <p:spPr bwMode="auto">
          <a:xfrm>
            <a:off x="6443663" y="2636838"/>
            <a:ext cx="2159000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2583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FD7A-D0F2-C145-A576-8CD575E62790}" type="slidenum">
              <a:rPr lang="de-DE"/>
              <a:pPr/>
              <a:t>78</a:t>
            </a:fld>
            <a:endParaRPr lang="de-DE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 err="1" smtClean="0">
                <a:solidFill>
                  <a:schemeClr val="accent2"/>
                </a:solidFill>
              </a:rPr>
              <a:t>Beweis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von </a:t>
            </a:r>
            <a:r>
              <a:rPr lang="en-US" sz="2800" dirty="0" err="1" smtClean="0">
                <a:solidFill>
                  <a:schemeClr val="accent2"/>
                </a:solidFill>
              </a:rPr>
              <a:t>Behauptung</a:t>
            </a:r>
            <a:r>
              <a:rPr lang="en-US" sz="2800" dirty="0" smtClean="0">
                <a:solidFill>
                  <a:schemeClr val="accent2"/>
                </a:solidFill>
              </a:rPr>
              <a:t> “</a:t>
            </a:r>
            <a:r>
              <a:rPr lang="en-US" sz="2800" dirty="0" err="1">
                <a:solidFill>
                  <a:schemeClr val="accent2"/>
                </a:solidFill>
              </a:rPr>
              <a:t>amortisierte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Splaykosten</a:t>
            </a:r>
            <a:r>
              <a:rPr lang="en-US" sz="2800" dirty="0" smtClean="0">
                <a:solidFill>
                  <a:schemeClr val="accent2"/>
                </a:solidFill>
              </a:rPr>
              <a:t>”</a:t>
            </a:r>
            <a:r>
              <a:rPr lang="en-US" sz="2800" dirty="0">
                <a:solidFill>
                  <a:schemeClr val="accent2"/>
                </a:solidFill>
              </a:rPr>
              <a:t>: </a:t>
            </a:r>
            <a:r>
              <a:rPr lang="en-US" sz="2800" dirty="0"/>
              <a:t>(</a:t>
            </a:r>
            <a:r>
              <a:rPr lang="en-US" sz="2800" dirty="0" err="1"/>
              <a:t>Fortsetzung</a:t>
            </a:r>
            <a:r>
              <a:rPr lang="en-US" sz="2800" dirty="0"/>
              <a:t>)</a:t>
            </a:r>
          </a:p>
          <a:p>
            <a:pPr>
              <a:buFontTx/>
              <a:buNone/>
            </a:pPr>
            <a:r>
              <a:rPr lang="en-US" sz="2800" dirty="0" err="1"/>
              <a:t>Induktion</a:t>
            </a:r>
            <a:r>
              <a:rPr lang="en-US" sz="2800" dirty="0"/>
              <a:t> </a:t>
            </a:r>
            <a:r>
              <a:rPr lang="en-US" sz="2800" dirty="0" err="1"/>
              <a:t>über</a:t>
            </a:r>
            <a:r>
              <a:rPr lang="en-US" sz="2800" dirty="0"/>
              <a:t> die </a:t>
            </a:r>
            <a:r>
              <a:rPr lang="en-US" sz="2800" dirty="0" err="1"/>
              <a:t>Folge</a:t>
            </a:r>
            <a:r>
              <a:rPr lang="en-US" sz="2800" dirty="0"/>
              <a:t> der </a:t>
            </a:r>
            <a:r>
              <a:rPr lang="en-US" sz="2800" dirty="0" err="1"/>
              <a:t>Rotationen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und </a:t>
            </a:r>
            <a:r>
              <a:rPr lang="en-US" sz="2800" dirty="0" err="1">
                <a:solidFill>
                  <a:schemeClr val="hlink"/>
                </a:solidFill>
              </a:rPr>
              <a:t>tw</a:t>
            </a:r>
            <a:r>
              <a:rPr lang="en-US" sz="2800" dirty="0"/>
              <a:t> : Rang und </a:t>
            </a:r>
            <a:r>
              <a:rPr lang="en-US" sz="2800" dirty="0" err="1"/>
              <a:t>Gewicht</a:t>
            </a:r>
            <a:r>
              <a:rPr lang="en-US" sz="2800" dirty="0"/>
              <a:t> </a:t>
            </a:r>
            <a:r>
              <a:rPr lang="en-US" sz="2800" dirty="0" err="1"/>
              <a:t>vor</a:t>
            </a:r>
            <a:r>
              <a:rPr lang="en-US" sz="2800" dirty="0"/>
              <a:t> Rotation</a:t>
            </a:r>
          </a:p>
          <a:p>
            <a:r>
              <a:rPr lang="en-US" sz="2800" dirty="0">
                <a:solidFill>
                  <a:schemeClr val="hlink"/>
                </a:solidFill>
              </a:rPr>
              <a:t>r’</a:t>
            </a:r>
            <a:r>
              <a:rPr lang="en-US" sz="2800" dirty="0"/>
              <a:t> und </a:t>
            </a:r>
            <a:r>
              <a:rPr lang="en-US" sz="2800" dirty="0" err="1">
                <a:solidFill>
                  <a:schemeClr val="hlink"/>
                </a:solidFill>
              </a:rPr>
              <a:t>tw</a:t>
            </a:r>
            <a:r>
              <a:rPr lang="en-US" sz="2800" dirty="0">
                <a:solidFill>
                  <a:schemeClr val="hlink"/>
                </a:solidFill>
              </a:rPr>
              <a:t>’</a:t>
            </a:r>
            <a:r>
              <a:rPr lang="en-US" sz="2800" dirty="0"/>
              <a:t>: Rang und </a:t>
            </a:r>
            <a:r>
              <a:rPr lang="en-US" sz="2800" dirty="0" err="1"/>
              <a:t>Gewicht</a:t>
            </a:r>
            <a:r>
              <a:rPr lang="en-US" sz="2800" dirty="0"/>
              <a:t> </a:t>
            </a:r>
            <a:r>
              <a:rPr lang="en-US" sz="2800" dirty="0" err="1"/>
              <a:t>nach</a:t>
            </a:r>
            <a:r>
              <a:rPr lang="en-US" sz="2800" dirty="0"/>
              <a:t> Rotation</a:t>
            </a:r>
          </a:p>
          <a:p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jede</a:t>
            </a:r>
            <a:r>
              <a:rPr lang="en-US" sz="2800" dirty="0"/>
              <a:t> Rotation </a:t>
            </a:r>
            <a:r>
              <a:rPr lang="en-US" sz="2800" dirty="0" err="1"/>
              <a:t>ergeben</a:t>
            </a:r>
            <a:r>
              <a:rPr lang="en-US" sz="2800" dirty="0"/>
              <a:t> </a:t>
            </a:r>
            <a:r>
              <a:rPr lang="en-US" sz="2800" dirty="0" err="1"/>
              <a:t>sich</a:t>
            </a:r>
            <a:r>
              <a:rPr lang="en-US" sz="2800" dirty="0"/>
              <a:t> </a:t>
            </a:r>
            <a:r>
              <a:rPr lang="en-US" sz="2800" dirty="0" err="1"/>
              <a:t>amortisierte</a:t>
            </a:r>
            <a:r>
              <a:rPr lang="en-US" sz="2800" dirty="0"/>
              <a:t> </a:t>
            </a:r>
            <a:r>
              <a:rPr lang="en-US" sz="2800" dirty="0" err="1"/>
              <a:t>Kosten</a:t>
            </a:r>
            <a:r>
              <a:rPr lang="en-US" sz="2800" dirty="0"/>
              <a:t> von max. </a:t>
            </a:r>
            <a:r>
              <a:rPr lang="en-US" sz="2800" dirty="0">
                <a:solidFill>
                  <a:schemeClr val="hlink"/>
                </a:solidFill>
              </a:rPr>
              <a:t>1+3(r’(x)-r(x))</a:t>
            </a:r>
            <a:r>
              <a:rPr lang="en-US" sz="2800" dirty="0"/>
              <a:t> (Fall 1) </a:t>
            </a:r>
            <a:r>
              <a:rPr lang="en-US" sz="2800" dirty="0" err="1"/>
              <a:t>bzw</a:t>
            </a:r>
            <a:r>
              <a:rPr lang="en-US" sz="2800" dirty="0"/>
              <a:t>. </a:t>
            </a:r>
            <a:r>
              <a:rPr lang="en-US" sz="2800" dirty="0">
                <a:solidFill>
                  <a:schemeClr val="hlink"/>
                </a:solidFill>
              </a:rPr>
              <a:t>3(r’(x)-r(x))</a:t>
            </a:r>
            <a:r>
              <a:rPr lang="en-US" sz="2800" dirty="0"/>
              <a:t> (</a:t>
            </a:r>
            <a:r>
              <a:rPr lang="en-US" sz="2800" dirty="0" err="1"/>
              <a:t>Fälle</a:t>
            </a:r>
            <a:r>
              <a:rPr lang="en-US" sz="2800" dirty="0"/>
              <a:t> 2 und 3)</a:t>
            </a:r>
          </a:p>
          <a:p>
            <a:r>
              <a:rPr lang="en-US" sz="2800" dirty="0" err="1"/>
              <a:t>Aufsummierung</a:t>
            </a:r>
            <a:r>
              <a:rPr lang="en-US" sz="2800" dirty="0"/>
              <a:t> der </a:t>
            </a:r>
            <a:r>
              <a:rPr lang="en-US" sz="2800" dirty="0" err="1"/>
              <a:t>Kosten</a:t>
            </a:r>
            <a:r>
              <a:rPr lang="en-US" sz="2800" dirty="0"/>
              <a:t> </a:t>
            </a:r>
            <a:r>
              <a:rPr lang="en-US" sz="2800" dirty="0" err="1"/>
              <a:t>ergibt</a:t>
            </a:r>
            <a:r>
              <a:rPr lang="en-US" sz="2800" dirty="0"/>
              <a:t> max.</a:t>
            </a:r>
            <a:br>
              <a:rPr lang="en-US" sz="2800" dirty="0"/>
            </a:br>
            <a:r>
              <a:rPr lang="en-US" sz="2800" dirty="0">
                <a:solidFill>
                  <a:schemeClr val="hlink"/>
                </a:solidFill>
              </a:rPr>
              <a:t>1 +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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Rot.</a:t>
            </a:r>
            <a:r>
              <a:rPr lang="en-US" sz="2800" dirty="0">
                <a:solidFill>
                  <a:schemeClr val="hlink"/>
                </a:solidFill>
              </a:rPr>
              <a:t> 3(r’(x)-r(x)) = 1+3(r(u)-r(x))</a:t>
            </a:r>
          </a:p>
          <a:p>
            <a:endParaRPr lang="en-US" sz="28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en-US" sz="2800" dirty="0"/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4658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5653-0D90-AA44-8012-EB97B126D9C8}" type="slidenum">
              <a:rPr lang="de-DE"/>
              <a:pPr/>
              <a:t>79</a:t>
            </a:fld>
            <a:endParaRPr lang="de-DE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accent2"/>
                </a:solidFill>
              </a:rPr>
              <a:t>Baumgewicht</a:t>
            </a:r>
            <a:r>
              <a:rPr lang="en-US" sz="2400" dirty="0"/>
              <a:t> von Baum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 err="1">
                <a:solidFill>
                  <a:schemeClr val="hlink"/>
                </a:solidFill>
              </a:rPr>
              <a:t>tw</a:t>
            </a:r>
            <a:r>
              <a:rPr lang="en-US" sz="2400" dirty="0">
                <a:solidFill>
                  <a:schemeClr val="hlink"/>
                </a:solidFill>
              </a:rPr>
              <a:t>(x)=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</a:t>
            </a:r>
            <a:r>
              <a:rPr lang="en-US" sz="2400" baseline="-25000" dirty="0">
                <a:solidFill>
                  <a:schemeClr val="hlink"/>
                </a:solidFill>
                <a:sym typeface="Symbol" charset="0"/>
              </a:rPr>
              <a:t>y </a:t>
            </a:r>
            <a:r>
              <a:rPr lang="en-US" sz="2400" baseline="-25000" dirty="0" smtClean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400" baseline="-25000" dirty="0" smtClean="0">
                <a:solidFill>
                  <a:schemeClr val="hlink"/>
                </a:solidFill>
                <a:sym typeface="Symbol" charset="0"/>
              </a:rPr>
              <a:t> T(x)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w(y)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Rang</a:t>
            </a:r>
            <a:r>
              <a:rPr lang="en-US" sz="2400" dirty="0"/>
              <a:t> von </a:t>
            </a:r>
            <a:r>
              <a:rPr lang="en-US" sz="2400" dirty="0" err="1"/>
              <a:t>Knoten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hlink"/>
                </a:solidFill>
              </a:rPr>
              <a:t>r(x) = log(</a:t>
            </a:r>
            <a:r>
              <a:rPr lang="en-US" sz="2400" dirty="0" err="1">
                <a:solidFill>
                  <a:schemeClr val="hlink"/>
                </a:solidFill>
              </a:rPr>
              <a:t>tw</a:t>
            </a:r>
            <a:r>
              <a:rPr lang="en-US" sz="2400" dirty="0">
                <a:solidFill>
                  <a:schemeClr val="hlink"/>
                </a:solidFill>
              </a:rPr>
              <a:t>(x))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Potential</a:t>
            </a:r>
            <a:r>
              <a:rPr lang="en-US" sz="2400" dirty="0"/>
              <a:t> von Baum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en-US" sz="2400" dirty="0">
                <a:solidFill>
                  <a:schemeClr val="hlink"/>
                </a:solidFill>
              </a:rPr>
              <a:t>(T) =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</a:t>
            </a:r>
            <a:r>
              <a:rPr lang="en-US" sz="2400" baseline="-25000" dirty="0">
                <a:solidFill>
                  <a:schemeClr val="hlink"/>
                </a:solidFill>
                <a:sym typeface="Symbol" charset="0"/>
              </a:rPr>
              <a:t>x </a:t>
            </a:r>
            <a:r>
              <a:rPr lang="en-US" sz="2400" baseline="-25000" dirty="0" smtClean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400" baseline="-25000" dirty="0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2400" baseline="-25000" dirty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en-US" sz="2400" dirty="0">
                <a:solidFill>
                  <a:schemeClr val="hlink"/>
                </a:solidFill>
              </a:rPr>
              <a:t> r(x)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“</a:t>
            </a:r>
            <a:r>
              <a:rPr lang="en-US" sz="2400" dirty="0" err="1">
                <a:solidFill>
                  <a:schemeClr val="accent2"/>
                </a:solidFill>
              </a:rPr>
              <a:t>amortisierte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Splaykosten</a:t>
            </a:r>
            <a:r>
              <a:rPr lang="en-US" sz="2400" dirty="0" smtClean="0">
                <a:solidFill>
                  <a:schemeClr val="accent2"/>
                </a:solidFill>
              </a:rPr>
              <a:t>”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err="1"/>
              <a:t>Sei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</a:t>
            </a:r>
            <a:r>
              <a:rPr lang="en-US" sz="2400" dirty="0" err="1"/>
              <a:t>ein</a:t>
            </a:r>
            <a:r>
              <a:rPr lang="en-US" sz="2400" dirty="0"/>
              <a:t> Splay-Baum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u</a:t>
            </a:r>
            <a:r>
              <a:rPr lang="en-US" sz="2400" dirty="0"/>
              <a:t> und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/>
              <a:t>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. Die </a:t>
            </a:r>
            <a:r>
              <a:rPr lang="en-US" sz="2400" dirty="0" err="1"/>
              <a:t>amortisierten</a:t>
            </a:r>
            <a:r>
              <a:rPr lang="en-US" sz="2400" dirty="0"/>
              <a:t> </a:t>
            </a:r>
            <a:r>
              <a:rPr lang="en-US" sz="2400" dirty="0" err="1"/>
              <a:t>Kosten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splay(</a:t>
            </a:r>
            <a:r>
              <a:rPr lang="en-US" sz="2400" dirty="0" err="1">
                <a:solidFill>
                  <a:schemeClr val="hlink"/>
                </a:solidFill>
              </a:rPr>
              <a:t>x,T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max. </a:t>
            </a:r>
            <a:r>
              <a:rPr lang="en-US" sz="2400" dirty="0">
                <a:solidFill>
                  <a:schemeClr val="hlink"/>
                </a:solidFill>
              </a:rPr>
              <a:t>1+3(r(u)-r(x)) = 1+</a:t>
            </a:r>
            <a:r>
              <a:rPr lang="en-US" sz="2400" dirty="0" smtClean="0">
                <a:solidFill>
                  <a:schemeClr val="hlink"/>
                </a:solidFill>
              </a:rPr>
              <a:t>3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en-US" sz="2400" dirty="0" smtClean="0">
                <a:solidFill>
                  <a:schemeClr val="hlink"/>
                </a:solidFill>
              </a:rPr>
              <a:t>log </a:t>
            </a:r>
            <a:r>
              <a:rPr lang="en-US" sz="2400" dirty="0">
                <a:solidFill>
                  <a:schemeClr val="hlink"/>
                </a:solidFill>
              </a:rPr>
              <a:t>(</a:t>
            </a:r>
            <a:r>
              <a:rPr lang="en-US" sz="2400" dirty="0" err="1">
                <a:solidFill>
                  <a:schemeClr val="hlink"/>
                </a:solidFill>
              </a:rPr>
              <a:t>tw</a:t>
            </a:r>
            <a:r>
              <a:rPr lang="en-US" sz="2400" dirty="0">
                <a:solidFill>
                  <a:schemeClr val="hlink"/>
                </a:solidFill>
              </a:rPr>
              <a:t>(u)/</a:t>
            </a:r>
            <a:r>
              <a:rPr lang="en-US" sz="2400" dirty="0" err="1">
                <a:solidFill>
                  <a:schemeClr val="hlink"/>
                </a:solidFill>
              </a:rPr>
              <a:t>tw</a:t>
            </a:r>
            <a:r>
              <a:rPr lang="en-US" sz="2400" dirty="0">
                <a:solidFill>
                  <a:schemeClr val="hlink"/>
                </a:solidFill>
              </a:rPr>
              <a:t>(x)).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chemeClr val="accent2"/>
                </a:solidFill>
              </a:rPr>
              <a:t>Korollar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err="1"/>
              <a:t>Sei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W=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</a:t>
            </a:r>
            <a:r>
              <a:rPr lang="en-US" sz="2400" baseline="-25000" dirty="0">
                <a:solidFill>
                  <a:schemeClr val="hlink"/>
                </a:solidFill>
                <a:sym typeface="Symbol" charset="0"/>
              </a:rPr>
              <a:t>x</a:t>
            </a:r>
            <a:r>
              <a:rPr lang="en-US" sz="2400" dirty="0">
                <a:solidFill>
                  <a:schemeClr val="hlink"/>
                </a:solidFill>
              </a:rPr>
              <a:t> w(x)</a:t>
            </a:r>
            <a:r>
              <a:rPr lang="en-US" sz="2400" dirty="0"/>
              <a:t> und </a:t>
            </a:r>
            <a:r>
              <a:rPr lang="en-US" sz="2400" dirty="0" err="1">
                <a:solidFill>
                  <a:schemeClr val="hlink"/>
                </a:solidFill>
              </a:rPr>
              <a:t>w</a:t>
            </a:r>
            <a:r>
              <a:rPr lang="en-US" sz="2400" baseline="-25000" dirty="0" err="1">
                <a:solidFill>
                  <a:schemeClr val="hlink"/>
                </a:solidFill>
              </a:rPr>
              <a:t>i</a:t>
            </a:r>
            <a:r>
              <a:rPr lang="en-US" sz="2400" dirty="0"/>
              <a:t> das </a:t>
            </a:r>
            <a:r>
              <a:rPr lang="en-US" sz="2400" dirty="0" err="1"/>
              <a:t>Gewicht</a:t>
            </a:r>
            <a:r>
              <a:rPr lang="en-US" sz="2400" dirty="0"/>
              <a:t> von </a:t>
            </a:r>
            <a:r>
              <a:rPr lang="en-US" sz="2400" dirty="0" err="1">
                <a:solidFill>
                  <a:schemeClr val="hlink"/>
                </a:solidFill>
              </a:rPr>
              <a:t>k</a:t>
            </a:r>
            <a:r>
              <a:rPr lang="en-US" sz="2400" baseline="-25000" dirty="0" err="1">
                <a:solidFill>
                  <a:schemeClr val="hlink"/>
                </a:solidFill>
              </a:rPr>
              <a:t>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/>
              <a:t>in </a:t>
            </a:r>
            <a:br>
              <a:rPr lang="en-US" sz="2400" dirty="0"/>
            </a:br>
            <a:r>
              <a:rPr lang="en-US" sz="2400" dirty="0" err="1">
                <a:solidFill>
                  <a:schemeClr val="hlink"/>
                </a:solidFill>
              </a:rPr>
              <a:t>i</a:t>
            </a:r>
            <a:r>
              <a:rPr lang="en-US" sz="2400" dirty="0"/>
              <a:t>-tem search.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m</a:t>
            </a:r>
            <a:r>
              <a:rPr lang="en-US" sz="2400" dirty="0"/>
              <a:t> search-</a:t>
            </a:r>
            <a:r>
              <a:rPr lang="en-US" sz="2400" dirty="0" err="1"/>
              <a:t>Operationen</a:t>
            </a:r>
            <a:r>
              <a:rPr lang="en-US" sz="2400" dirty="0"/>
              <a:t> </a:t>
            </a:r>
            <a:r>
              <a:rPr lang="en-US" sz="2400" dirty="0" smtClean="0"/>
              <a:t>der </a:t>
            </a:r>
            <a:r>
              <a:rPr lang="en-US" sz="2400" dirty="0" err="1" smtClean="0"/>
              <a:t>Folge</a:t>
            </a:r>
            <a:r>
              <a:rPr lang="en-US" sz="2400" dirty="0" smtClean="0"/>
              <a:t> F </a:t>
            </a:r>
            <a:r>
              <a:rPr lang="en-US" sz="2400" dirty="0" err="1" smtClean="0"/>
              <a:t>sind</a:t>
            </a:r>
            <a:r>
              <a:rPr lang="en-US" sz="2400" dirty="0" smtClean="0"/>
              <a:t> </a:t>
            </a:r>
            <a:r>
              <a:rPr lang="en-US" sz="2400" dirty="0"/>
              <a:t>die </a:t>
            </a:r>
            <a:r>
              <a:rPr lang="en-US" sz="2400" dirty="0" err="1" smtClean="0"/>
              <a:t>amortisierten</a:t>
            </a:r>
            <a:r>
              <a:rPr lang="en-US" sz="2400" dirty="0" smtClean="0"/>
              <a:t> </a:t>
            </a:r>
            <a:r>
              <a:rPr lang="en-US" sz="2400" dirty="0" err="1" smtClean="0"/>
              <a:t>Kosten</a:t>
            </a:r>
            <a:r>
              <a:rPr lang="en-US" sz="2400" dirty="0" smtClean="0"/>
              <a:t> A(F) = </a:t>
            </a:r>
            <a:r>
              <a:rPr lang="en-US" sz="2400" dirty="0" smtClean="0">
                <a:solidFill>
                  <a:schemeClr val="hlink"/>
                </a:solidFill>
              </a:rPr>
              <a:t>m</a:t>
            </a:r>
            <a:r>
              <a:rPr lang="en-US" sz="2400" dirty="0">
                <a:solidFill>
                  <a:schemeClr val="hlink"/>
                </a:solidFill>
              </a:rPr>
              <a:t>+3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</a:t>
            </a:r>
            <a:r>
              <a:rPr lang="en-US" sz="2400" baseline="-25000" dirty="0">
                <a:solidFill>
                  <a:schemeClr val="hlink"/>
                </a:solidFill>
                <a:sym typeface="Symbol" charset="0"/>
              </a:rPr>
              <a:t>i=1</a:t>
            </a:r>
            <a:r>
              <a:rPr lang="en-US" sz="2400" baseline="30000" dirty="0">
                <a:solidFill>
                  <a:schemeClr val="hlink"/>
                </a:solidFill>
                <a:sym typeface="Symbol" charset="0"/>
              </a:rPr>
              <a:t>m</a:t>
            </a:r>
            <a:r>
              <a:rPr lang="en-US" sz="2400" dirty="0">
                <a:solidFill>
                  <a:schemeClr val="hlink"/>
                </a:solidFill>
              </a:rPr>
              <a:t> log (W/</a:t>
            </a:r>
            <a:r>
              <a:rPr lang="en-US" sz="2400" dirty="0" err="1">
                <a:solidFill>
                  <a:schemeClr val="hlink"/>
                </a:solidFill>
              </a:rPr>
              <a:t>w</a:t>
            </a:r>
            <a:r>
              <a:rPr lang="en-US" sz="2400" baseline="-25000" dirty="0" err="1">
                <a:solidFill>
                  <a:schemeClr val="hlink"/>
                </a:solidFill>
              </a:rPr>
              <a:t>i</a:t>
            </a:r>
            <a:r>
              <a:rPr lang="en-US" sz="2400" dirty="0" smtClean="0">
                <a:solidFill>
                  <a:schemeClr val="hlink"/>
                </a:solidFill>
              </a:rPr>
              <a:t>).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1207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9600" cy="503238"/>
          </a:xfrm>
        </p:spPr>
        <p:txBody>
          <a:bodyPr/>
          <a:lstStyle/>
          <a:p>
            <a:r>
              <a:rPr lang="de-DE" sz="2800" dirty="0" smtClean="0"/>
              <a:t>Komplexität Naives/Lineares/Sequentielles </a:t>
            </a:r>
            <a:r>
              <a:rPr lang="de-DE" sz="2800" dirty="0"/>
              <a:t>Suchen</a:t>
            </a:r>
            <a:r>
              <a:rPr lang="de-DE" sz="2800" dirty="0" smtClean="0"/>
              <a:t>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1" dirty="0" smtClean="0"/>
              <a:t>Günstigster Fall: </a:t>
            </a:r>
            <a:r>
              <a:rPr lang="de-DE" sz="2000" dirty="0" smtClean="0"/>
              <a:t>Element wird an 1. Stelle gefunden:</a:t>
            </a:r>
          </a:p>
          <a:p>
            <a:endParaRPr lang="de-DE" sz="2000" dirty="0" smtClean="0"/>
          </a:p>
          <a:p>
            <a:r>
              <a:rPr lang="de-DE" sz="2000" b="1" dirty="0" smtClean="0"/>
              <a:t>Ungünstigster Fall: </a:t>
            </a:r>
            <a:r>
              <a:rPr lang="de-DE" sz="2000" dirty="0" smtClean="0"/>
              <a:t>Element wird an letzter Stelle gefunden (komplette Folge wurde durchlaufen):</a:t>
            </a:r>
          </a:p>
          <a:p>
            <a:endParaRPr lang="de-DE" sz="2000" dirty="0"/>
          </a:p>
          <a:p>
            <a:r>
              <a:rPr lang="de-DE" sz="2000" b="1" dirty="0" smtClean="0"/>
              <a:t>Durchschnittlicher Fall (Element ist vorhanden):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i="1" dirty="0" smtClean="0"/>
              <a:t>Annahme</a:t>
            </a:r>
            <a:r>
              <a:rPr lang="de-DE" sz="2000" dirty="0" smtClean="0"/>
              <a:t>: kein Element wird bevorzugt gesucht:</a:t>
            </a:r>
          </a:p>
          <a:p>
            <a:pPr marL="0" indent="0">
              <a:buNone/>
            </a:pP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b="1" dirty="0" smtClean="0"/>
              <a:t>Fall Misserfolg der Suche (Element nicht gefunden):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Es muss die gesamte Folge durchlaufen werden: </a:t>
            </a:r>
            <a:endParaRPr lang="de-DE" sz="20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8</a:t>
            </a:fld>
            <a:endParaRPr lang="de-DE" dirty="0"/>
          </a:p>
        </p:txBody>
      </p:sp>
      <p:pic>
        <p:nvPicPr>
          <p:cNvPr id="8" name="Bild 7" descr="Screen Shot 2015-05-04 at 19.1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68" y="2286793"/>
            <a:ext cx="1816230" cy="337755"/>
          </a:xfrm>
          <a:prstGeom prst="rect">
            <a:avLst/>
          </a:prstGeom>
        </p:spPr>
      </p:pic>
      <p:pic>
        <p:nvPicPr>
          <p:cNvPr id="9" name="Bild 8" descr="Screen Shot 2015-05-04 at 19.14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22" y="1246532"/>
            <a:ext cx="1724712" cy="357486"/>
          </a:xfrm>
          <a:prstGeom prst="rect">
            <a:avLst/>
          </a:prstGeom>
        </p:spPr>
      </p:pic>
      <p:pic>
        <p:nvPicPr>
          <p:cNvPr id="10" name="Bild 9" descr="Screen Shot 2015-05-04 at 19.13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0" y="3668326"/>
            <a:ext cx="5712135" cy="891167"/>
          </a:xfrm>
          <a:prstGeom prst="rect">
            <a:avLst/>
          </a:prstGeom>
        </p:spPr>
      </p:pic>
      <p:pic>
        <p:nvPicPr>
          <p:cNvPr id="11" name="Bild 10" descr="Screen Shot 2015-05-04 at 19.18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78" y="5013176"/>
            <a:ext cx="1876687" cy="3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5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BABE-96E3-114B-A62A-028D2EFE7814}" type="slidenum">
              <a:rPr lang="de-DE"/>
              <a:pPr/>
              <a:t>80</a:t>
            </a:fld>
            <a:endParaRPr lang="de-DE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Splay-</a:t>
            </a:r>
            <a:r>
              <a:rPr lang="en-US" dirty="0" smtClean="0"/>
              <a:t>Baum: Balance-Theorem</a:t>
            </a:r>
            <a:endParaRPr lang="en-US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“Balance Theorem”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/>
              <a:t>Die </a:t>
            </a:r>
            <a:r>
              <a:rPr lang="en-US" sz="2400" dirty="0" err="1"/>
              <a:t>Laufzeit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m</a:t>
            </a:r>
            <a:r>
              <a:rPr lang="en-US" sz="2400" dirty="0"/>
              <a:t> search </a:t>
            </a:r>
            <a:r>
              <a:rPr lang="en-US" sz="2400" dirty="0" err="1"/>
              <a:t>Operationen</a:t>
            </a:r>
            <a:r>
              <a:rPr lang="en-US" sz="2400" dirty="0"/>
              <a:t> in </a:t>
            </a:r>
            <a:r>
              <a:rPr lang="en-US" sz="2400" dirty="0" err="1"/>
              <a:t>einem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n</a:t>
            </a:r>
            <a:r>
              <a:rPr lang="en-US" sz="2400" dirty="0"/>
              <a:t>-</a:t>
            </a:r>
            <a:r>
              <a:rPr lang="en-US" sz="2400" dirty="0" err="1"/>
              <a:t>elementigen</a:t>
            </a:r>
            <a:r>
              <a:rPr lang="en-US" sz="2400" dirty="0"/>
              <a:t> Splay-Baum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höchstens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                          </a:t>
            </a:r>
            <a:r>
              <a:rPr lang="en-US" sz="2400" dirty="0">
                <a:solidFill>
                  <a:schemeClr val="hlink"/>
                </a:solidFill>
              </a:rPr>
              <a:t>O(m+(</a:t>
            </a:r>
            <a:r>
              <a:rPr lang="en-US" sz="2400" dirty="0" err="1">
                <a:solidFill>
                  <a:schemeClr val="hlink"/>
                </a:solidFill>
              </a:rPr>
              <a:t>m+n</a:t>
            </a:r>
            <a:r>
              <a:rPr lang="en-US" sz="2400" dirty="0">
                <a:solidFill>
                  <a:schemeClr val="hlink"/>
                </a:solidFill>
              </a:rPr>
              <a:t>)log n</a:t>
            </a:r>
            <a:r>
              <a:rPr lang="en-US" sz="2400" dirty="0" smtClean="0">
                <a:solidFill>
                  <a:schemeClr val="hlink"/>
                </a:solidFill>
              </a:rPr>
              <a:t>)   (NB: m &gt; n)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Beweis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Sei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w(x) = 1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Schlüssel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Dann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W=n</a:t>
            </a:r>
            <a:r>
              <a:rPr lang="en-US" sz="2400" dirty="0"/>
              <a:t> und </a:t>
            </a:r>
            <a:r>
              <a:rPr lang="en-US" sz="2400" dirty="0">
                <a:solidFill>
                  <a:schemeClr val="hlink"/>
                </a:solidFill>
              </a:rPr>
              <a:t>r(x)&lt;= log W = log n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Erinnerung</a:t>
            </a:r>
            <a:r>
              <a:rPr lang="en-US" sz="2400" dirty="0"/>
              <a:t>: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Operationsfolge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F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die </a:t>
            </a:r>
            <a:r>
              <a:rPr lang="en-US" sz="2400" dirty="0" err="1"/>
              <a:t>Laufzeit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hlink"/>
                </a:solidFill>
              </a:rPr>
              <a:t>T</a:t>
            </a:r>
            <a:r>
              <a:rPr lang="en-US" sz="2400" dirty="0">
                <a:solidFill>
                  <a:schemeClr val="hlink"/>
                </a:solidFill>
              </a:rPr>
              <a:t>(F) &lt;= A(F) +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en-US" sz="2400" dirty="0">
                <a:solidFill>
                  <a:schemeClr val="hlink"/>
                </a:solidFill>
              </a:rPr>
              <a:t>(s</a:t>
            </a:r>
            <a:r>
              <a:rPr lang="en-US" sz="2400" baseline="-25000" dirty="0">
                <a:solidFill>
                  <a:schemeClr val="hlink"/>
                </a:solidFill>
              </a:rPr>
              <a:t>0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  <a:br>
              <a:rPr lang="en-US" sz="2400" dirty="0">
                <a:solidFill>
                  <a:schemeClr val="hlink"/>
                </a:solidFill>
              </a:rPr>
            </a:b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amortisierte</a:t>
            </a:r>
            <a:r>
              <a:rPr lang="en-US" sz="2400" dirty="0"/>
              <a:t> </a:t>
            </a:r>
            <a:r>
              <a:rPr lang="en-US" sz="2400" dirty="0" err="1"/>
              <a:t>Kosten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A</a:t>
            </a:r>
            <a:r>
              <a:rPr lang="en-US" sz="2400" dirty="0"/>
              <a:t> und </a:t>
            </a:r>
            <a:r>
              <a:rPr lang="en-US" sz="2400" dirty="0" err="1"/>
              <a:t>Anfangszustand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s</a:t>
            </a:r>
            <a:r>
              <a:rPr lang="en-US" sz="2400" baseline="-25000" dirty="0">
                <a:solidFill>
                  <a:schemeClr val="hlink"/>
                </a:solidFill>
              </a:rPr>
              <a:t>0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en-US" sz="2400" dirty="0">
                <a:solidFill>
                  <a:schemeClr val="hlink"/>
                </a:solidFill>
              </a:rPr>
              <a:t>(s</a:t>
            </a:r>
            <a:r>
              <a:rPr lang="en-US" sz="2400" baseline="-25000" dirty="0">
                <a:solidFill>
                  <a:schemeClr val="hlink"/>
                </a:solidFill>
              </a:rPr>
              <a:t>0</a:t>
            </a:r>
            <a:r>
              <a:rPr lang="en-US" sz="2400" dirty="0">
                <a:solidFill>
                  <a:schemeClr val="hlink"/>
                </a:solidFill>
              </a:rPr>
              <a:t>) =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</a:t>
            </a:r>
            <a:r>
              <a:rPr lang="en-US" sz="2400" baseline="-25000" dirty="0">
                <a:solidFill>
                  <a:schemeClr val="hlink"/>
                </a:solidFill>
                <a:sym typeface="Symbol" charset="0"/>
              </a:rPr>
              <a:t>x </a:t>
            </a:r>
            <a:r>
              <a:rPr lang="en-US" sz="2400" baseline="-25000" dirty="0" smtClean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400" baseline="-25000" dirty="0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2400" baseline="-25000" dirty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en-US" sz="2400" dirty="0">
                <a:solidFill>
                  <a:schemeClr val="hlink"/>
                </a:solidFill>
              </a:rPr>
              <a:t> r</a:t>
            </a:r>
            <a:r>
              <a:rPr lang="en-US" sz="2400" baseline="-25000" dirty="0">
                <a:solidFill>
                  <a:schemeClr val="hlink"/>
                </a:solidFill>
              </a:rPr>
              <a:t>0</a:t>
            </a:r>
            <a:r>
              <a:rPr lang="en-US" sz="2400" dirty="0">
                <a:solidFill>
                  <a:schemeClr val="hlink"/>
                </a:solidFill>
              </a:rPr>
              <a:t>(x) &lt;= n log n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Aus</a:t>
            </a:r>
            <a:r>
              <a:rPr lang="en-US" sz="2400" dirty="0"/>
              <a:t> </a:t>
            </a:r>
            <a:r>
              <a:rPr lang="en-US" sz="2400" dirty="0" err="1" smtClean="0"/>
              <a:t>dem</a:t>
            </a:r>
            <a:r>
              <a:rPr lang="en-US" sz="2400" dirty="0" smtClean="0"/>
              <a:t> </a:t>
            </a:r>
            <a:r>
              <a:rPr lang="en-US" sz="2400" dirty="0" err="1" smtClean="0"/>
              <a:t>Korollar</a:t>
            </a:r>
            <a:r>
              <a:rPr lang="en-US" sz="2400" dirty="0" smtClean="0"/>
              <a:t> von </a:t>
            </a:r>
            <a:r>
              <a:rPr lang="en-US" sz="2400" dirty="0" err="1" smtClean="0"/>
              <a:t>oben</a:t>
            </a:r>
            <a:r>
              <a:rPr lang="en-US" sz="2400" dirty="0" smtClean="0"/>
              <a:t> </a:t>
            </a:r>
            <a:r>
              <a:rPr lang="en-US" sz="2400" dirty="0" err="1"/>
              <a:t>ergibt</a:t>
            </a:r>
            <a:r>
              <a:rPr lang="en-US" sz="2400" dirty="0"/>
              <a:t> </a:t>
            </a:r>
            <a:r>
              <a:rPr lang="en-US" sz="2400" dirty="0" err="1"/>
              <a:t>sich</a:t>
            </a:r>
            <a:r>
              <a:rPr lang="en-US" sz="2400" dirty="0"/>
              <a:t> </a:t>
            </a:r>
            <a:r>
              <a:rPr lang="en-US" sz="2400" dirty="0" smtClean="0"/>
              <a:t>das Theorem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err="1" smtClean="0">
                <a:solidFill>
                  <a:schemeClr val="accent2"/>
                </a:solidFill>
              </a:rPr>
              <a:t>Deutung</a:t>
            </a:r>
            <a:r>
              <a:rPr lang="en-US" sz="2400" dirty="0" smtClean="0"/>
              <a:t>: Splay-</a:t>
            </a:r>
            <a:r>
              <a:rPr lang="en-US" sz="2400" dirty="0" err="1" smtClean="0"/>
              <a:t>Bäume</a:t>
            </a:r>
            <a:r>
              <a:rPr lang="en-US" sz="2400" dirty="0" smtClean="0"/>
              <a:t> </a:t>
            </a:r>
            <a:r>
              <a:rPr lang="en-US" sz="2400" dirty="0" err="1" smtClean="0"/>
              <a:t>arbeiten</a:t>
            </a:r>
            <a:r>
              <a:rPr lang="en-US" sz="2400" dirty="0" smtClean="0"/>
              <a:t> so </a:t>
            </a:r>
            <a:r>
              <a:rPr lang="en-US" sz="2400" dirty="0" err="1" smtClean="0"/>
              <a:t>effektiv</a:t>
            </a:r>
            <a:r>
              <a:rPr lang="en-US" sz="2400" dirty="0" smtClean="0"/>
              <a:t> </a:t>
            </a:r>
            <a:r>
              <a:rPr lang="en-US" sz="2400" dirty="0" err="1" smtClean="0"/>
              <a:t>wie</a:t>
            </a:r>
            <a:r>
              <a:rPr lang="en-US" sz="2400" dirty="0" smtClean="0"/>
              <a:t> </a:t>
            </a:r>
            <a:r>
              <a:rPr lang="en-US" sz="2400" dirty="0" err="1" smtClean="0"/>
              <a:t>ausgeglichene</a:t>
            </a:r>
            <a:r>
              <a:rPr lang="en-US" sz="2400" dirty="0" smtClean="0"/>
              <a:t> </a:t>
            </a:r>
            <a:r>
              <a:rPr lang="en-US" sz="2400" dirty="0" err="1" smtClean="0"/>
              <a:t>Bäume</a:t>
            </a:r>
            <a:r>
              <a:rPr lang="en-US" sz="2400" dirty="0" smtClean="0"/>
              <a:t> </a:t>
            </a:r>
            <a:r>
              <a:rPr lang="en-US" sz="2400" dirty="0" err="1" smtClean="0"/>
              <a:t>bei</a:t>
            </a:r>
            <a:r>
              <a:rPr lang="en-US" sz="2400" dirty="0" smtClean="0"/>
              <a:t> Search-</a:t>
            </a:r>
            <a:r>
              <a:rPr lang="en-US" sz="2400" dirty="0" err="1" smtClean="0"/>
              <a:t>Sequenzen</a:t>
            </a:r>
            <a:r>
              <a:rPr lang="en-US" sz="2400" dirty="0" smtClean="0"/>
              <a:t> </a:t>
            </a:r>
            <a:r>
              <a:rPr lang="en-US" sz="2400" dirty="0" err="1" smtClean="0"/>
              <a:t>länger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3C8C93"/>
                </a:solidFill>
              </a:rPr>
              <a:t>n</a:t>
            </a:r>
            <a:endParaRPr lang="en-US" sz="2400" dirty="0">
              <a:solidFill>
                <a:srgbClr val="3C8C93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91072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EB96-3A5E-9644-8497-46860CCC2D4E}" type="slidenum">
              <a:rPr lang="de-DE"/>
              <a:pPr/>
              <a:t>81</a:t>
            </a:fld>
            <a:endParaRPr lang="de-DE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Annahme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zwei</a:t>
            </a:r>
            <a:r>
              <a:rPr lang="en-US" dirty="0"/>
              <a:t> Splay-</a:t>
            </a:r>
            <a:r>
              <a:rPr lang="en-US" dirty="0" err="1"/>
              <a:t>Bäume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key(x)&lt;key(y)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smtClean="0">
                <a:solidFill>
                  <a:schemeClr val="hlink"/>
                </a:solidFill>
              </a:rPr>
              <a:t>x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 smtClean="0">
                <a:solidFill>
                  <a:schemeClr val="hlink"/>
                </a:solidFill>
              </a:rPr>
              <a:t>T</a:t>
            </a:r>
            <a:r>
              <a:rPr lang="en-US" baseline="-25000" dirty="0" smtClean="0">
                <a:solidFill>
                  <a:schemeClr val="hlink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/>
              <a:t>und </a:t>
            </a:r>
            <a:r>
              <a:rPr lang="en-US" dirty="0" smtClean="0">
                <a:solidFill>
                  <a:schemeClr val="hlink"/>
                </a:solidFill>
              </a:rPr>
              <a:t>y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 smtClean="0">
                <a:solidFill>
                  <a:schemeClr val="hlink"/>
                </a:solidFill>
              </a:rPr>
              <a:t>T</a:t>
            </a:r>
            <a:r>
              <a:rPr lang="en-US" baseline="-25000" dirty="0" smtClean="0">
                <a:solidFill>
                  <a:schemeClr val="hlink"/>
                </a:solidFill>
              </a:rPr>
              <a:t>2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merge(T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,T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):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70692" name="AutoShape 4"/>
          <p:cNvSpPr>
            <a:spLocks noChangeArrowheads="1"/>
          </p:cNvSpPr>
          <p:nvPr/>
        </p:nvSpPr>
        <p:spPr bwMode="auto">
          <a:xfrm>
            <a:off x="611188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0693" name="AutoShape 5"/>
          <p:cNvSpPr>
            <a:spLocks noChangeArrowheads="1"/>
          </p:cNvSpPr>
          <p:nvPr/>
        </p:nvSpPr>
        <p:spPr bwMode="auto">
          <a:xfrm>
            <a:off x="1908175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4" name="AutoShape 6"/>
          <p:cNvSpPr>
            <a:spLocks noChangeArrowheads="1"/>
          </p:cNvSpPr>
          <p:nvPr/>
        </p:nvSpPr>
        <p:spPr bwMode="auto">
          <a:xfrm>
            <a:off x="3419475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T’</a:t>
            </a:r>
            <a:r>
              <a:rPr lang="en-US" sz="2400" baseline="-25000"/>
              <a:t>1</a:t>
            </a:r>
          </a:p>
        </p:txBody>
      </p:sp>
      <p:sp>
        <p:nvSpPr>
          <p:cNvPr id="370695" name="AutoShape 7"/>
          <p:cNvSpPr>
            <a:spLocks noChangeArrowheads="1"/>
          </p:cNvSpPr>
          <p:nvPr/>
        </p:nvSpPr>
        <p:spPr bwMode="auto">
          <a:xfrm>
            <a:off x="4716463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6" name="AutoShape 8"/>
          <p:cNvSpPr>
            <a:spLocks noChangeArrowheads="1"/>
          </p:cNvSpPr>
          <p:nvPr/>
        </p:nvSpPr>
        <p:spPr bwMode="auto">
          <a:xfrm>
            <a:off x="6299200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T’</a:t>
            </a:r>
            <a:r>
              <a:rPr lang="en-US" sz="2400" baseline="-25000"/>
              <a:t>1</a:t>
            </a:r>
          </a:p>
        </p:txBody>
      </p:sp>
      <p:sp>
        <p:nvSpPr>
          <p:cNvPr id="370697" name="AutoShape 9"/>
          <p:cNvSpPr>
            <a:spLocks noChangeArrowheads="1"/>
          </p:cNvSpPr>
          <p:nvPr/>
        </p:nvSpPr>
        <p:spPr bwMode="auto">
          <a:xfrm>
            <a:off x="7596188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8" name="Oval 10"/>
          <p:cNvSpPr>
            <a:spLocks noChangeArrowheads="1"/>
          </p:cNvSpPr>
          <p:nvPr/>
        </p:nvSpPr>
        <p:spPr bwMode="auto">
          <a:xfrm>
            <a:off x="4140200" y="38608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 flipV="1">
            <a:off x="3924300" y="4076700"/>
            <a:ext cx="2159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>
            <a:off x="2987675" y="4508500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>
            <a:off x="5795963" y="4579938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2" name="Oval 14"/>
          <p:cNvSpPr>
            <a:spLocks noChangeArrowheads="1"/>
          </p:cNvSpPr>
          <p:nvPr/>
        </p:nvSpPr>
        <p:spPr bwMode="auto">
          <a:xfrm>
            <a:off x="7380288" y="38608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3" name="Line 15"/>
          <p:cNvSpPr>
            <a:spLocks noChangeShapeType="1"/>
          </p:cNvSpPr>
          <p:nvPr/>
        </p:nvSpPr>
        <p:spPr bwMode="auto">
          <a:xfrm flipV="1">
            <a:off x="6804025" y="4005263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4" name="Line 16"/>
          <p:cNvSpPr>
            <a:spLocks noChangeShapeType="1"/>
          </p:cNvSpPr>
          <p:nvPr/>
        </p:nvSpPr>
        <p:spPr bwMode="auto">
          <a:xfrm flipH="1" flipV="1">
            <a:off x="7596188" y="4005263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395288" y="5603875"/>
            <a:ext cx="3302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search(x),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en-US" sz="2400" dirty="0" smtClean="0"/>
              <a:t> </a:t>
            </a:r>
            <a:r>
              <a:rPr lang="en-US" sz="2400" dirty="0"/>
              <a:t>max.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baseline="-25000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370706" name="Text Box 18"/>
          <p:cNvSpPr txBox="1">
            <a:spLocks noChangeArrowheads="1"/>
          </p:cNvSpPr>
          <p:nvPr/>
        </p:nvSpPr>
        <p:spPr bwMode="auto">
          <a:xfrm>
            <a:off x="442753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70707" name="Text Box 19"/>
          <p:cNvSpPr txBox="1">
            <a:spLocks noChangeArrowheads="1"/>
          </p:cNvSpPr>
          <p:nvPr/>
        </p:nvSpPr>
        <p:spPr bwMode="auto">
          <a:xfrm>
            <a:off x="7308850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H="1" flipV="1">
            <a:off x="4356100" y="4076700"/>
            <a:ext cx="144463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9" name="Rectangle 21"/>
          <p:cNvSpPr>
            <a:spLocks noChangeArrowheads="1"/>
          </p:cNvSpPr>
          <p:nvPr/>
        </p:nvSpPr>
        <p:spPr bwMode="auto">
          <a:xfrm>
            <a:off x="4356100" y="515778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003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B3F8-2D60-544B-B3D0-D93791985BB9}" type="slidenum">
              <a:rPr lang="de-DE"/>
              <a:pPr/>
              <a:t>82</a:t>
            </a:fld>
            <a:endParaRPr lang="de-DE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split(k,T):</a:t>
            </a:r>
          </a:p>
        </p:txBody>
      </p:sp>
      <p:sp>
        <p:nvSpPr>
          <p:cNvPr id="371717" name="AutoShape 5"/>
          <p:cNvSpPr>
            <a:spLocks noChangeArrowheads="1"/>
          </p:cNvSpPr>
          <p:nvPr/>
        </p:nvSpPr>
        <p:spPr bwMode="auto">
          <a:xfrm>
            <a:off x="900113" y="2781300"/>
            <a:ext cx="1993900" cy="17795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endParaRPr lang="en-US" sz="2400" baseline="-25000"/>
          </a:p>
        </p:txBody>
      </p:sp>
      <p:sp>
        <p:nvSpPr>
          <p:cNvPr id="371718" name="AutoShape 6"/>
          <p:cNvSpPr>
            <a:spLocks noChangeArrowheads="1"/>
          </p:cNvSpPr>
          <p:nvPr/>
        </p:nvSpPr>
        <p:spPr bwMode="auto">
          <a:xfrm>
            <a:off x="3348038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1719" name="AutoShape 7"/>
          <p:cNvSpPr>
            <a:spLocks noChangeArrowheads="1"/>
          </p:cNvSpPr>
          <p:nvPr/>
        </p:nvSpPr>
        <p:spPr bwMode="auto">
          <a:xfrm>
            <a:off x="4645025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1720" name="AutoShape 8"/>
          <p:cNvSpPr>
            <a:spLocks noChangeArrowheads="1"/>
          </p:cNvSpPr>
          <p:nvPr/>
        </p:nvSpPr>
        <p:spPr bwMode="auto">
          <a:xfrm>
            <a:off x="6227763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1721" name="AutoShape 9"/>
          <p:cNvSpPr>
            <a:spLocks noChangeArrowheads="1"/>
          </p:cNvSpPr>
          <p:nvPr/>
        </p:nvSpPr>
        <p:spPr bwMode="auto">
          <a:xfrm>
            <a:off x="7524750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1722" name="Oval 10"/>
          <p:cNvSpPr>
            <a:spLocks noChangeArrowheads="1"/>
          </p:cNvSpPr>
          <p:nvPr/>
        </p:nvSpPr>
        <p:spPr bwMode="auto">
          <a:xfrm>
            <a:off x="4429125" y="3070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 flipV="1">
            <a:off x="3852863" y="3214688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>
            <a:off x="2916238" y="3717925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5" name="Line 13"/>
          <p:cNvSpPr>
            <a:spLocks noChangeShapeType="1"/>
          </p:cNvSpPr>
          <p:nvPr/>
        </p:nvSpPr>
        <p:spPr bwMode="auto">
          <a:xfrm>
            <a:off x="5724525" y="3789363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6" name="Oval 14"/>
          <p:cNvSpPr>
            <a:spLocks noChangeArrowheads="1"/>
          </p:cNvSpPr>
          <p:nvPr/>
        </p:nvSpPr>
        <p:spPr bwMode="auto">
          <a:xfrm>
            <a:off x="7019925" y="30686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9" name="Text Box 17"/>
          <p:cNvSpPr txBox="1">
            <a:spLocks noChangeArrowheads="1"/>
          </p:cNvSpPr>
          <p:nvPr/>
        </p:nvSpPr>
        <p:spPr bwMode="auto">
          <a:xfrm>
            <a:off x="3421063" y="2493963"/>
            <a:ext cx="228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k bzw. Nachf(k)</a:t>
            </a:r>
          </a:p>
        </p:txBody>
      </p:sp>
      <p:sp>
        <p:nvSpPr>
          <p:cNvPr id="371730" name="Line 18"/>
          <p:cNvSpPr>
            <a:spLocks noChangeShapeType="1"/>
          </p:cNvSpPr>
          <p:nvPr/>
        </p:nvSpPr>
        <p:spPr bwMode="auto">
          <a:xfrm flipH="1" flipV="1">
            <a:off x="4645025" y="3213100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1" name="Text Box 19"/>
          <p:cNvSpPr txBox="1">
            <a:spLocks noChangeArrowheads="1"/>
          </p:cNvSpPr>
          <p:nvPr/>
        </p:nvSpPr>
        <p:spPr bwMode="auto">
          <a:xfrm>
            <a:off x="1116013" y="4870450"/>
            <a:ext cx="145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search(k)</a:t>
            </a:r>
            <a:endParaRPr lang="en-US" sz="2400" baseline="-25000">
              <a:solidFill>
                <a:schemeClr val="hlink"/>
              </a:solidFill>
            </a:endParaRPr>
          </a:p>
        </p:txBody>
      </p:sp>
      <p:sp>
        <p:nvSpPr>
          <p:cNvPr id="371732" name="Line 20"/>
          <p:cNvSpPr>
            <a:spLocks noChangeShapeType="1"/>
          </p:cNvSpPr>
          <p:nvPr/>
        </p:nvSpPr>
        <p:spPr bwMode="auto">
          <a:xfrm flipV="1">
            <a:off x="6732588" y="3284538"/>
            <a:ext cx="28733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3" name="Text Box 21"/>
          <p:cNvSpPr txBox="1">
            <a:spLocks noChangeArrowheads="1"/>
          </p:cNvSpPr>
          <p:nvPr/>
        </p:nvSpPr>
        <p:spPr bwMode="auto">
          <a:xfrm>
            <a:off x="7812088" y="4724400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&gt;k</a:t>
            </a:r>
            <a:endParaRPr lang="en-US" sz="2400" baseline="-25000">
              <a:solidFill>
                <a:schemeClr val="hlink"/>
              </a:solidFill>
            </a:endParaRPr>
          </a:p>
        </p:txBody>
      </p:sp>
      <p:sp>
        <p:nvSpPr>
          <p:cNvPr id="371734" name="Line 22"/>
          <p:cNvSpPr>
            <a:spLocks noChangeShapeType="1"/>
          </p:cNvSpPr>
          <p:nvPr/>
        </p:nvSpPr>
        <p:spPr bwMode="auto">
          <a:xfrm flipH="1" flipV="1">
            <a:off x="7164388" y="3284538"/>
            <a:ext cx="144462" cy="1081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5" name="Rectangle 23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1583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53A3-9D59-A741-8E88-F9D7B5557E3B}" type="slidenum">
              <a:rPr lang="de-DE"/>
              <a:pPr/>
              <a:t>83</a:t>
            </a:fld>
            <a:endParaRPr lang="de-DE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insert(e):</a:t>
            </a:r>
          </a:p>
          <a:p>
            <a:pPr>
              <a:lnSpc>
                <a:spcPct val="90000"/>
              </a:lnSpc>
            </a:pPr>
            <a:r>
              <a:rPr lang="en-US"/>
              <a:t>insert wie im Binärbaum</a:t>
            </a:r>
          </a:p>
          <a:p>
            <a:pPr>
              <a:lnSpc>
                <a:spcPct val="90000"/>
              </a:lnSpc>
            </a:pPr>
            <a:r>
              <a:rPr lang="en-US"/>
              <a:t>splay-Operation, um </a:t>
            </a:r>
            <a:r>
              <a:rPr lang="en-US">
                <a:solidFill>
                  <a:schemeClr val="hlink"/>
                </a:solidFill>
              </a:rPr>
              <a:t>key(e)</a:t>
            </a:r>
            <a:r>
              <a:rPr lang="en-US"/>
              <a:t> in Wurzel zu verschieben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delete(k):</a:t>
            </a:r>
          </a:p>
          <a:p>
            <a:pPr>
              <a:lnSpc>
                <a:spcPct val="90000"/>
              </a:lnSpc>
            </a:pPr>
            <a:r>
              <a:rPr lang="en-US"/>
              <a:t>führe </a:t>
            </a:r>
            <a:r>
              <a:rPr lang="en-US">
                <a:solidFill>
                  <a:schemeClr val="accent2"/>
                </a:solidFill>
              </a:rPr>
              <a:t>search(k)</a:t>
            </a:r>
            <a:r>
              <a:rPr lang="en-US"/>
              <a:t> aus (bringt </a:t>
            </a:r>
            <a:r>
              <a:rPr lang="en-US">
                <a:solidFill>
                  <a:schemeClr val="hlink"/>
                </a:solidFill>
              </a:rPr>
              <a:t>k</a:t>
            </a:r>
            <a:r>
              <a:rPr lang="en-US"/>
              <a:t> in die Wurzel)</a:t>
            </a:r>
          </a:p>
          <a:p>
            <a:pPr>
              <a:lnSpc>
                <a:spcPct val="90000"/>
              </a:lnSpc>
            </a:pPr>
            <a:r>
              <a:rPr lang="en-US"/>
              <a:t>entferne Wurzel und führe </a:t>
            </a:r>
            <a:r>
              <a:rPr lang="en-US">
                <a:solidFill>
                  <a:schemeClr val="accent2"/>
                </a:solidFill>
              </a:rPr>
              <a:t>merge(T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,T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/>
              <a:t> der beiden Teilbäume durch</a:t>
            </a:r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2512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772D-E80F-114B-BBA6-350B7627E8DC}" type="slidenum">
              <a:rPr lang="de-DE"/>
              <a:pPr/>
              <a:t>84</a:t>
            </a:fld>
            <a:endParaRPr lang="de-DE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</a:t>
            </a:r>
            <a:r>
              <a:rPr lang="en-US" dirty="0" smtClean="0"/>
              <a:t>-</a:t>
            </a:r>
            <a:r>
              <a:rPr lang="en-US" dirty="0" err="1" smtClean="0"/>
              <a:t>Bäume</a:t>
            </a:r>
            <a:r>
              <a:rPr lang="en-US" dirty="0" smtClean="0"/>
              <a:t>: </a:t>
            </a:r>
            <a:r>
              <a:rPr lang="en-US" dirty="0" err="1" smtClean="0"/>
              <a:t>Zusammenfassung</a:t>
            </a:r>
            <a:endParaRPr lang="en-US" dirty="0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hlink"/>
                </a:solidFill>
              </a:rPr>
              <a:t>k</a:t>
            </a:r>
            <a:r>
              <a:rPr lang="en-US" sz="2800" baseline="-25000" dirty="0">
                <a:solidFill>
                  <a:schemeClr val="hlink"/>
                </a:solidFill>
              </a:rPr>
              <a:t>-</a:t>
            </a:r>
            <a:r>
              <a:rPr lang="en-US" sz="2800" dirty="0"/>
              <a:t>: </a:t>
            </a:r>
            <a:r>
              <a:rPr lang="en-US" sz="2800" dirty="0" err="1"/>
              <a:t>größter</a:t>
            </a:r>
            <a:r>
              <a:rPr lang="en-US" sz="2800" dirty="0"/>
              <a:t> </a:t>
            </a:r>
            <a:r>
              <a:rPr lang="en-US" sz="2800" dirty="0" err="1"/>
              <a:t>Schlüssel</a:t>
            </a:r>
            <a:r>
              <a:rPr lang="en-US" sz="2800" dirty="0"/>
              <a:t> in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kleiner</a:t>
            </a:r>
            <a:r>
              <a:rPr lang="en-US" sz="2800" dirty="0"/>
              <a:t> </a:t>
            </a:r>
            <a:r>
              <a:rPr lang="en-US" sz="2800" dirty="0" err="1"/>
              <a:t>als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hlink"/>
                </a:solidFill>
              </a:rPr>
              <a:t>k</a:t>
            </a:r>
            <a:r>
              <a:rPr lang="en-US" sz="2800" baseline="-25000" dirty="0">
                <a:solidFill>
                  <a:schemeClr val="hlink"/>
                </a:solidFill>
              </a:rPr>
              <a:t>+</a:t>
            </a:r>
            <a:r>
              <a:rPr lang="en-US" sz="2800" dirty="0"/>
              <a:t>: </a:t>
            </a:r>
            <a:r>
              <a:rPr lang="en-US" sz="2800" dirty="0" err="1"/>
              <a:t>kleinster</a:t>
            </a:r>
            <a:r>
              <a:rPr lang="en-US" sz="2800" dirty="0"/>
              <a:t> </a:t>
            </a:r>
            <a:r>
              <a:rPr lang="en-US" sz="2800" dirty="0" err="1"/>
              <a:t>Schlüssel</a:t>
            </a:r>
            <a:r>
              <a:rPr lang="en-US" sz="2800" dirty="0"/>
              <a:t> in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größer</a:t>
            </a:r>
            <a:r>
              <a:rPr lang="en-US" sz="2800" dirty="0"/>
              <a:t> </a:t>
            </a:r>
            <a:r>
              <a:rPr lang="en-US" sz="2800" dirty="0" err="1"/>
              <a:t>gleich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 smtClean="0"/>
              <a:t>Amortisierte</a:t>
            </a:r>
            <a:r>
              <a:rPr lang="en-US" sz="2800" dirty="0" smtClean="0"/>
              <a:t> </a:t>
            </a:r>
            <a:r>
              <a:rPr lang="en-US" sz="2800" dirty="0" err="1"/>
              <a:t>Kosten</a:t>
            </a:r>
            <a:r>
              <a:rPr lang="en-US" sz="2800" dirty="0"/>
              <a:t> der </a:t>
            </a:r>
            <a:r>
              <a:rPr lang="en-US" sz="2800" dirty="0" err="1"/>
              <a:t>Operationen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Splay-</a:t>
            </a:r>
            <a:r>
              <a:rPr lang="en-US" sz="2800" dirty="0" smtClean="0"/>
              <a:t>Baum: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search(k): </a:t>
            </a:r>
            <a:r>
              <a:rPr lang="en-US" sz="2800" dirty="0">
                <a:solidFill>
                  <a:schemeClr val="hlink"/>
                </a:solidFill>
              </a:rPr>
              <a:t>O(1+log(W/w(k</a:t>
            </a:r>
            <a:r>
              <a:rPr lang="en-US" sz="2800" baseline="-25000" dirty="0">
                <a:solidFill>
                  <a:schemeClr val="hlink"/>
                </a:solidFill>
              </a:rPr>
              <a:t>+</a:t>
            </a:r>
            <a:r>
              <a:rPr lang="en-US" sz="2800" dirty="0">
                <a:solidFill>
                  <a:schemeClr val="hlink"/>
                </a:solidFill>
              </a:rPr>
              <a:t>)))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split(k): </a:t>
            </a:r>
            <a:r>
              <a:rPr lang="en-US" sz="2800" dirty="0">
                <a:solidFill>
                  <a:schemeClr val="hlink"/>
                </a:solidFill>
              </a:rPr>
              <a:t>O(1+log(W/w(k</a:t>
            </a:r>
            <a:r>
              <a:rPr lang="en-US" sz="2800" baseline="-25000" dirty="0">
                <a:solidFill>
                  <a:schemeClr val="hlink"/>
                </a:solidFill>
              </a:rPr>
              <a:t>+</a:t>
            </a:r>
            <a:r>
              <a:rPr lang="en-US" sz="2800" dirty="0">
                <a:solidFill>
                  <a:schemeClr val="hlink"/>
                </a:solidFill>
              </a:rPr>
              <a:t>)))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merge(T</a:t>
            </a:r>
            <a:r>
              <a:rPr lang="en-US" sz="2800" baseline="-25000" dirty="0"/>
              <a:t>1</a:t>
            </a:r>
            <a:r>
              <a:rPr lang="en-US" sz="2800" dirty="0"/>
              <a:t>,T</a:t>
            </a:r>
            <a:r>
              <a:rPr lang="en-US" sz="2800" baseline="-25000" dirty="0"/>
              <a:t>2</a:t>
            </a:r>
            <a:r>
              <a:rPr lang="en-US" sz="2800" dirty="0"/>
              <a:t>):  </a:t>
            </a:r>
            <a:r>
              <a:rPr lang="en-US" sz="2800" dirty="0">
                <a:solidFill>
                  <a:schemeClr val="hlink"/>
                </a:solidFill>
              </a:rPr>
              <a:t>O(1+log(W/w(</a:t>
            </a:r>
            <a:r>
              <a:rPr lang="en-US" sz="2800" dirty="0" err="1">
                <a:solidFill>
                  <a:schemeClr val="hlink"/>
                </a:solidFill>
              </a:rPr>
              <a:t>k</a:t>
            </a:r>
            <a:r>
              <a:rPr lang="en-US" sz="2800" baseline="-25000" dirty="0" err="1">
                <a:solidFill>
                  <a:schemeClr val="hlink"/>
                </a:solidFill>
              </a:rPr>
              <a:t>max</a:t>
            </a:r>
            <a:r>
              <a:rPr lang="en-US" sz="2800" dirty="0">
                <a:solidFill>
                  <a:schemeClr val="hlink"/>
                </a:solidFill>
              </a:rPr>
              <a:t>(T</a:t>
            </a:r>
            <a:r>
              <a:rPr lang="en-US" sz="2800" baseline="-25000" dirty="0">
                <a:solidFill>
                  <a:schemeClr val="hlink"/>
                </a:solidFill>
              </a:rPr>
              <a:t>1</a:t>
            </a:r>
            <a:r>
              <a:rPr lang="en-US" sz="2800" dirty="0">
                <a:solidFill>
                  <a:schemeClr val="hlink"/>
                </a:solidFill>
              </a:rPr>
              <a:t>))))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insert(e): </a:t>
            </a:r>
            <a:r>
              <a:rPr lang="en-US" sz="2800" dirty="0">
                <a:solidFill>
                  <a:schemeClr val="hlink"/>
                </a:solidFill>
              </a:rPr>
              <a:t>O(1+log(W/w(key(e))))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delete(k): </a:t>
            </a:r>
            <a:r>
              <a:rPr lang="en-US" sz="2800" dirty="0">
                <a:solidFill>
                  <a:schemeClr val="hlink"/>
                </a:solidFill>
              </a:rPr>
              <a:t>O(1+log(W/w(k</a:t>
            </a:r>
            <a:r>
              <a:rPr lang="en-US" sz="2800" baseline="-25000" dirty="0">
                <a:solidFill>
                  <a:schemeClr val="hlink"/>
                </a:solidFill>
              </a:rPr>
              <a:t>+</a:t>
            </a:r>
            <a:r>
              <a:rPr lang="en-US" sz="2800" dirty="0">
                <a:solidFill>
                  <a:schemeClr val="hlink"/>
                </a:solidFill>
              </a:rPr>
              <a:t>))+log(W/w(k</a:t>
            </a:r>
            <a:r>
              <a:rPr lang="en-US" sz="2800" baseline="-25000" dirty="0">
                <a:solidFill>
                  <a:schemeClr val="hlink"/>
                </a:solidFill>
              </a:rPr>
              <a:t>-</a:t>
            </a:r>
            <a:r>
              <a:rPr lang="en-US" sz="2800" dirty="0">
                <a:solidFill>
                  <a:schemeClr val="hlink"/>
                </a:solidFill>
              </a:rPr>
              <a:t>)))</a:t>
            </a:r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1390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229A-23E7-3D4F-B095-B37A87D96510}" type="slidenum">
              <a:rPr lang="de-DE"/>
              <a:pPr/>
              <a:t>85</a:t>
            </a:fld>
            <a:endParaRPr lang="de-DE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Binärbaum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rgbClr val="FF0000"/>
                </a:solidFill>
              </a:rPr>
              <a:t>Problem:</a:t>
            </a:r>
            <a:r>
              <a:rPr lang="de-DE" sz="2400" dirty="0"/>
              <a:t> Binärbaum kann entarten!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accent2"/>
                </a:solidFill>
              </a:rPr>
              <a:t>Lösungen:</a:t>
            </a:r>
          </a:p>
          <a:p>
            <a:pPr>
              <a:lnSpc>
                <a:spcPct val="90000"/>
              </a:lnSpc>
            </a:pPr>
            <a:r>
              <a:rPr lang="de-DE" sz="2400" dirty="0" err="1">
                <a:solidFill>
                  <a:schemeClr val="hlink"/>
                </a:solidFill>
              </a:rPr>
              <a:t>Splay</a:t>
            </a:r>
            <a:r>
              <a:rPr lang="de-DE" sz="2400" dirty="0">
                <a:solidFill>
                  <a:schemeClr val="hlink"/>
                </a:solidFill>
              </a:rPr>
              <a:t>-Baum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/>
              <a:t>(sehr effektive Heuristik)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 dirty="0" smtClean="0">
                <a:solidFill>
                  <a:srgbClr val="FF0000"/>
                </a:solidFill>
              </a:rPr>
              <a:t>Rot</a:t>
            </a:r>
            <a:r>
              <a:rPr lang="de-DE" sz="2400" dirty="0">
                <a:solidFill>
                  <a:srgbClr val="FF0000"/>
                </a:solidFill>
              </a:rPr>
              <a:t>-Schwarz-Baum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/>
              <a:t>(konstanter Reorganisationsaufwand</a:t>
            </a:r>
            <a:r>
              <a:rPr lang="de-DE" sz="2400" dirty="0" smtClean="0"/>
              <a:t>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037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60F4-B779-E545-8245-167996940CD8}" type="slidenum">
              <a:rPr lang="de-DE"/>
              <a:pPr/>
              <a:t>86</a:t>
            </a:fld>
            <a:endParaRPr lang="de-DE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Rot-Schwarz-</a:t>
            </a:r>
            <a:r>
              <a:rPr lang="en-US" sz="2400" dirty="0" err="1">
                <a:solidFill>
                  <a:schemeClr val="accent2"/>
                </a:solidFill>
              </a:rPr>
              <a:t>Bäume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binäre</a:t>
            </a:r>
            <a:r>
              <a:rPr lang="en-US" sz="2400" dirty="0"/>
              <a:t> </a:t>
            </a:r>
            <a:r>
              <a:rPr lang="en-US" sz="2400" dirty="0" err="1"/>
              <a:t>Suchbäume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roten</a:t>
            </a:r>
            <a:r>
              <a:rPr lang="en-US" sz="2400" dirty="0"/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und </a:t>
            </a:r>
            <a:r>
              <a:rPr lang="en-US" sz="2400" dirty="0" err="1"/>
              <a:t>schwarzen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r>
              <a:rPr lang="en-US" sz="2400" dirty="0"/>
              <a:t>, so </a:t>
            </a:r>
            <a:r>
              <a:rPr lang="en-US" sz="2400" dirty="0" err="1"/>
              <a:t>dass</a:t>
            </a:r>
            <a:r>
              <a:rPr lang="en-US" sz="2400" dirty="0"/>
              <a:t> gilt: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Wurzelregel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Die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Externe</a:t>
            </a:r>
            <a:r>
              <a:rPr lang="en-US" sz="2400" dirty="0">
                <a:solidFill>
                  <a:srgbClr val="FF0000"/>
                </a:solidFill>
              </a:rPr>
              <a:t> Regel:</a:t>
            </a:r>
            <a:r>
              <a:rPr lang="en-US" sz="2400" dirty="0"/>
              <a:t> </a:t>
            </a:r>
            <a:r>
              <a:rPr lang="en-US" sz="2400" dirty="0" err="1"/>
              <a:t>Jeder</a:t>
            </a:r>
            <a:r>
              <a:rPr lang="en-US" sz="2400" dirty="0"/>
              <a:t> </a:t>
            </a:r>
            <a:r>
              <a:rPr lang="en-US" sz="2400" dirty="0" err="1"/>
              <a:t>Listenknoten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Interne Regel:</a:t>
            </a:r>
            <a:r>
              <a:rPr lang="en-US" sz="2400" dirty="0"/>
              <a:t> Die Kinder </a:t>
            </a:r>
            <a:r>
              <a:rPr lang="en-US" sz="2400" dirty="0" err="1"/>
              <a:t>eines</a:t>
            </a:r>
            <a:r>
              <a:rPr lang="en-US" sz="2400" dirty="0"/>
              <a:t> </a:t>
            </a:r>
            <a:r>
              <a:rPr lang="en-US" sz="2400" dirty="0" err="1"/>
              <a:t>roten</a:t>
            </a:r>
            <a:r>
              <a:rPr lang="en-US" sz="2400" dirty="0"/>
              <a:t> </a:t>
            </a:r>
            <a:r>
              <a:rPr lang="en-US" sz="2400" dirty="0" err="1"/>
              <a:t>Knotens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Tiefenregel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Listenknoten</a:t>
            </a:r>
            <a:r>
              <a:rPr lang="en-US" sz="2400" dirty="0"/>
              <a:t> </a:t>
            </a:r>
            <a:r>
              <a:rPr lang="en-US" sz="2400" dirty="0" err="1"/>
              <a:t>haben</a:t>
            </a:r>
            <a:r>
              <a:rPr lang="en-US" sz="2400" dirty="0"/>
              <a:t> </a:t>
            </a:r>
            <a:r>
              <a:rPr lang="en-US" sz="2400" dirty="0" err="1"/>
              <a:t>dieselbe</a:t>
            </a:r>
            <a:r>
              <a:rPr lang="en-US" sz="2400" dirty="0"/>
              <a:t> “</a:t>
            </a:r>
            <a:r>
              <a:rPr lang="en-US" sz="2400" dirty="0" err="1"/>
              <a:t>Schwarztiefe</a:t>
            </a:r>
            <a:r>
              <a:rPr lang="en-US" sz="2400" dirty="0" smtClean="0"/>
              <a:t>”</a:t>
            </a:r>
            <a:endParaRPr lang="en-US" sz="1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“</a:t>
            </a:r>
            <a:r>
              <a:rPr lang="en-US" sz="2400" dirty="0" err="1">
                <a:solidFill>
                  <a:schemeClr val="accent2"/>
                </a:solidFill>
              </a:rPr>
              <a:t>Schwarztiefe</a:t>
            </a:r>
            <a:r>
              <a:rPr lang="en-US" sz="2400" dirty="0">
                <a:solidFill>
                  <a:schemeClr val="accent2"/>
                </a:solidFill>
              </a:rPr>
              <a:t>” </a:t>
            </a:r>
            <a:r>
              <a:rPr lang="en-US" sz="2400" dirty="0" err="1">
                <a:solidFill>
                  <a:schemeClr val="accent2"/>
                </a:solidFill>
              </a:rPr>
              <a:t>eines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Knotens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err="1"/>
              <a:t>Anzahl</a:t>
            </a:r>
            <a:r>
              <a:rPr lang="en-US" sz="2400" dirty="0"/>
              <a:t> der </a:t>
            </a:r>
            <a:r>
              <a:rPr lang="en-US" sz="2400" dirty="0" err="1"/>
              <a:t>schwarzen</a:t>
            </a:r>
            <a:r>
              <a:rPr lang="en-US" sz="2400" dirty="0"/>
              <a:t> </a:t>
            </a:r>
            <a:r>
              <a:rPr lang="en-US" sz="2400" dirty="0" err="1"/>
              <a:t>Baumknoten</a:t>
            </a:r>
            <a:r>
              <a:rPr lang="en-US" sz="2400" dirty="0"/>
              <a:t> (</a:t>
            </a:r>
            <a:r>
              <a:rPr lang="en-US" sz="2400" dirty="0" err="1"/>
              <a:t>außer</a:t>
            </a:r>
            <a:r>
              <a:rPr lang="en-US" sz="2400" dirty="0"/>
              <a:t> der </a:t>
            </a:r>
            <a:r>
              <a:rPr lang="en-US" sz="2400" dirty="0" err="1"/>
              <a:t>Wurzel</a:t>
            </a:r>
            <a:r>
              <a:rPr lang="en-US" sz="2400" dirty="0"/>
              <a:t>) auf </a:t>
            </a:r>
            <a:r>
              <a:rPr lang="en-US" sz="2400" dirty="0" err="1"/>
              <a:t>dem</a:t>
            </a:r>
            <a:r>
              <a:rPr lang="en-US" sz="2400" dirty="0"/>
              <a:t> </a:t>
            </a:r>
            <a:r>
              <a:rPr lang="en-US" sz="2400" dirty="0" err="1"/>
              <a:t>Pfad</a:t>
            </a:r>
            <a:r>
              <a:rPr lang="en-US" sz="2400" dirty="0"/>
              <a:t> von der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diesem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r>
              <a:rPr lang="en-US" sz="2400" dirty="0"/>
              <a:t>.</a:t>
            </a:r>
          </a:p>
        </p:txBody>
      </p:sp>
      <p:sp>
        <p:nvSpPr>
          <p:cNvPr id="3" name="Rechteck 2"/>
          <p:cNvSpPr/>
          <p:nvPr/>
        </p:nvSpPr>
        <p:spPr>
          <a:xfrm>
            <a:off x="219573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Leonidas J. </a:t>
            </a:r>
            <a:r>
              <a:rPr lang="de-DE" sz="1200" dirty="0" err="1">
                <a:solidFill>
                  <a:srgbClr val="0000FF"/>
                </a:solidFill>
              </a:rPr>
              <a:t>Guibas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Robert </a:t>
            </a:r>
            <a:r>
              <a:rPr lang="de-DE" sz="1200" dirty="0" err="1">
                <a:solidFill>
                  <a:srgbClr val="0000FF"/>
                </a:solidFill>
              </a:rPr>
              <a:t>Sedgewick</a:t>
            </a:r>
            <a:r>
              <a:rPr lang="de-DE" sz="1200" dirty="0">
                <a:solidFill>
                  <a:srgbClr val="0000FF"/>
                </a:solidFill>
              </a:rPr>
              <a:t>, A </a:t>
            </a:r>
            <a:r>
              <a:rPr lang="de-DE" sz="1200" dirty="0" err="1">
                <a:solidFill>
                  <a:srgbClr val="0000FF"/>
                </a:solidFill>
              </a:rPr>
              <a:t>Dichromatic</a:t>
            </a:r>
            <a:r>
              <a:rPr lang="de-DE" sz="1200" dirty="0">
                <a:solidFill>
                  <a:srgbClr val="0000FF"/>
                </a:solidFill>
              </a:rPr>
              <a:t> Framework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Balanced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".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19th Annual Symposium on </a:t>
            </a:r>
            <a:r>
              <a:rPr lang="de-DE" sz="1200" dirty="0" err="1">
                <a:solidFill>
                  <a:srgbClr val="0000FF"/>
                </a:solidFill>
              </a:rPr>
              <a:t>Foundations</a:t>
            </a:r>
            <a:r>
              <a:rPr lang="de-DE" sz="1200" dirty="0">
                <a:solidFill>
                  <a:srgbClr val="0000FF"/>
                </a:solidFill>
              </a:rPr>
              <a:t> of Computer </a:t>
            </a:r>
            <a:r>
              <a:rPr lang="de-DE" sz="1200" dirty="0" smtClean="0">
                <a:solidFill>
                  <a:srgbClr val="0000FF"/>
                </a:solidFill>
              </a:rPr>
              <a:t>Science, S. </a:t>
            </a:r>
            <a:r>
              <a:rPr lang="de-DE" sz="1200" dirty="0">
                <a:solidFill>
                  <a:srgbClr val="0000FF"/>
                </a:solidFill>
              </a:rPr>
              <a:t>8–21, </a:t>
            </a:r>
            <a:r>
              <a:rPr lang="de-DE" sz="1200" b="1" dirty="0">
                <a:solidFill>
                  <a:srgbClr val="FF0000"/>
                </a:solidFill>
              </a:rPr>
              <a:t>1978</a:t>
            </a:r>
          </a:p>
        </p:txBody>
      </p:sp>
    </p:spTree>
    <p:extLst>
      <p:ext uri="{BB962C8B-B14F-4D97-AF65-F5344CB8AC3E}">
        <p14:creationId xmlns:p14="http://schemas.microsoft.com/office/powerpoint/2010/main" val="362292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35D5-E9D3-8D48-86E8-1675A5057AA5}" type="slidenum">
              <a:rPr lang="de-DE"/>
              <a:pPr/>
              <a:t>87</a:t>
            </a:fld>
            <a:endParaRPr lang="de-DE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Beispiel:</a:t>
            </a:r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6293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6295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6298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6299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msy10" charset="0"/>
              </a:rPr>
              <a:t>1</a:t>
            </a:r>
          </a:p>
        </p:txBody>
      </p:sp>
      <p:sp>
        <p:nvSpPr>
          <p:cNvPr id="396300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6301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6302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6303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4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5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6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7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8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9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6310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6311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6312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3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4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5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6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7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8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6319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0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1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2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3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4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5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6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7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8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9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0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1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2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3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4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003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DB6D-791C-1349-AEEF-3340DDC749E7}" type="slidenum">
              <a:rPr lang="de-DE"/>
              <a:pPr/>
              <a:t>88</a:t>
            </a:fld>
            <a:endParaRPr lang="de-DE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err="1" smtClean="0"/>
              <a:t>Andere</a:t>
            </a:r>
            <a:r>
              <a:rPr lang="en-US" sz="2400" dirty="0" smtClean="0"/>
              <a:t> </a:t>
            </a:r>
            <a:r>
              <a:rPr lang="en-US" sz="2400" dirty="0" err="1" smtClean="0"/>
              <a:t>Deutung</a:t>
            </a:r>
            <a:r>
              <a:rPr lang="en-US" sz="2400" dirty="0" smtClean="0"/>
              <a:t> von Rot-</a:t>
            </a:r>
            <a:r>
              <a:rPr lang="en-US" sz="2400" dirty="0" err="1" smtClean="0"/>
              <a:t>schwarz</a:t>
            </a:r>
            <a:r>
              <a:rPr lang="en-US" sz="2400" dirty="0" smtClean="0"/>
              <a:t>-</a:t>
            </a:r>
            <a:r>
              <a:rPr lang="en-US" sz="2400" dirty="0" err="1" smtClean="0"/>
              <a:t>Mustern</a:t>
            </a:r>
            <a:r>
              <a:rPr lang="en-US" sz="2400" dirty="0" smtClean="0"/>
              <a:t>: </a:t>
            </a:r>
            <a:endParaRPr lang="en-US" sz="2400" dirty="0"/>
          </a:p>
          <a:p>
            <a:pPr marL="609600" indent="-609600">
              <a:buFontTx/>
              <a:buNone/>
            </a:pPr>
            <a:r>
              <a:rPr lang="en-US" sz="2400" dirty="0" smtClean="0"/>
              <a:t>B-Baum (Baum </a:t>
            </a:r>
            <a:r>
              <a:rPr lang="en-US" sz="2400" dirty="0" err="1" smtClean="0"/>
              <a:t>mit</a:t>
            </a:r>
            <a:r>
              <a:rPr lang="en-US" sz="2400" dirty="0" smtClean="0"/>
              <a:t> “</a:t>
            </a:r>
            <a:r>
              <a:rPr lang="en-US" sz="2400" dirty="0" err="1" smtClean="0"/>
              <a:t>Separatoren</a:t>
            </a:r>
            <a:r>
              <a:rPr lang="en-US" sz="2400" dirty="0" smtClean="0"/>
              <a:t>” und min 2 max 4 </a:t>
            </a:r>
            <a:r>
              <a:rPr lang="en-US" sz="2400" dirty="0" err="1" smtClean="0"/>
              <a:t>Nachfolger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97316" name="Oval 4"/>
          <p:cNvSpPr>
            <a:spLocks noChangeArrowheads="1"/>
          </p:cNvSpPr>
          <p:nvPr/>
        </p:nvSpPr>
        <p:spPr bwMode="auto">
          <a:xfrm>
            <a:off x="1331913" y="2420888"/>
            <a:ext cx="1008062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397317" name="Oval 5"/>
          <p:cNvSpPr>
            <a:spLocks noChangeArrowheads="1"/>
          </p:cNvSpPr>
          <p:nvPr/>
        </p:nvSpPr>
        <p:spPr bwMode="auto">
          <a:xfrm>
            <a:off x="1258888" y="3575000"/>
            <a:ext cx="11525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13   14</a:t>
            </a:r>
          </a:p>
        </p:txBody>
      </p:sp>
      <p:sp>
        <p:nvSpPr>
          <p:cNvPr id="397318" name="Oval 6"/>
          <p:cNvSpPr>
            <a:spLocks noChangeArrowheads="1"/>
          </p:cNvSpPr>
          <p:nvPr/>
        </p:nvSpPr>
        <p:spPr bwMode="auto">
          <a:xfrm>
            <a:off x="1187450" y="4871988"/>
            <a:ext cx="12954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6   7   8</a:t>
            </a:r>
          </a:p>
        </p:txBody>
      </p:sp>
      <p:sp>
        <p:nvSpPr>
          <p:cNvPr id="397319" name="Line 7"/>
          <p:cNvSpPr>
            <a:spLocks noChangeShapeType="1"/>
          </p:cNvSpPr>
          <p:nvPr/>
        </p:nvSpPr>
        <p:spPr bwMode="auto">
          <a:xfrm flipH="1">
            <a:off x="1258888" y="2854275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0" name="Line 8"/>
          <p:cNvSpPr>
            <a:spLocks noChangeShapeType="1"/>
          </p:cNvSpPr>
          <p:nvPr/>
        </p:nvSpPr>
        <p:spPr bwMode="auto">
          <a:xfrm>
            <a:off x="2124075" y="2854275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1" name="Line 9"/>
          <p:cNvSpPr>
            <a:spLocks noChangeShapeType="1"/>
          </p:cNvSpPr>
          <p:nvPr/>
        </p:nvSpPr>
        <p:spPr bwMode="auto">
          <a:xfrm flipH="1">
            <a:off x="1187450" y="400680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2" name="Line 10"/>
          <p:cNvSpPr>
            <a:spLocks noChangeShapeType="1"/>
          </p:cNvSpPr>
          <p:nvPr/>
        </p:nvSpPr>
        <p:spPr bwMode="auto">
          <a:xfrm>
            <a:off x="2268538" y="4006800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3" name="Line 11"/>
          <p:cNvSpPr>
            <a:spLocks noChangeShapeType="1"/>
          </p:cNvSpPr>
          <p:nvPr/>
        </p:nvSpPr>
        <p:spPr bwMode="auto">
          <a:xfrm flipH="1">
            <a:off x="1835150" y="4078238"/>
            <a:ext cx="158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4" name="Line 12"/>
          <p:cNvSpPr>
            <a:spLocks noChangeShapeType="1"/>
          </p:cNvSpPr>
          <p:nvPr/>
        </p:nvSpPr>
        <p:spPr bwMode="auto">
          <a:xfrm flipH="1">
            <a:off x="1042988" y="5232350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5" name="Line 13"/>
          <p:cNvSpPr>
            <a:spLocks noChangeShapeType="1"/>
          </p:cNvSpPr>
          <p:nvPr/>
        </p:nvSpPr>
        <p:spPr bwMode="auto">
          <a:xfrm flipH="1">
            <a:off x="1476375" y="5303788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6" name="Line 14"/>
          <p:cNvSpPr>
            <a:spLocks noChangeShapeType="1"/>
          </p:cNvSpPr>
          <p:nvPr/>
        </p:nvSpPr>
        <p:spPr bwMode="auto">
          <a:xfrm>
            <a:off x="2339975" y="52323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7" name="Line 15"/>
          <p:cNvSpPr>
            <a:spLocks noChangeShapeType="1"/>
          </p:cNvSpPr>
          <p:nvPr/>
        </p:nvSpPr>
        <p:spPr bwMode="auto">
          <a:xfrm>
            <a:off x="1979613" y="530378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8" name="Line 16"/>
          <p:cNvSpPr>
            <a:spLocks noChangeShapeType="1"/>
          </p:cNvSpPr>
          <p:nvPr/>
        </p:nvSpPr>
        <p:spPr bwMode="auto">
          <a:xfrm>
            <a:off x="3563938" y="263837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9" name="Line 17"/>
          <p:cNvSpPr>
            <a:spLocks noChangeShapeType="1"/>
          </p:cNvSpPr>
          <p:nvPr/>
        </p:nvSpPr>
        <p:spPr bwMode="auto">
          <a:xfrm>
            <a:off x="3563938" y="386392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0" name="Line 18"/>
          <p:cNvSpPr>
            <a:spLocks noChangeShapeType="1"/>
          </p:cNvSpPr>
          <p:nvPr/>
        </p:nvSpPr>
        <p:spPr bwMode="auto">
          <a:xfrm>
            <a:off x="3563938" y="515932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1" name="Oval 19"/>
          <p:cNvSpPr>
            <a:spLocks noChangeArrowheads="1"/>
          </p:cNvSpPr>
          <p:nvPr/>
        </p:nvSpPr>
        <p:spPr bwMode="auto">
          <a:xfrm>
            <a:off x="6588125" y="24208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397332" name="Line 20"/>
          <p:cNvSpPr>
            <a:spLocks noChangeShapeType="1"/>
          </p:cNvSpPr>
          <p:nvPr/>
        </p:nvSpPr>
        <p:spPr bwMode="auto">
          <a:xfrm flipH="1">
            <a:off x="6372225" y="27812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3" name="Line 21"/>
          <p:cNvSpPr>
            <a:spLocks noChangeShapeType="1"/>
          </p:cNvSpPr>
          <p:nvPr/>
        </p:nvSpPr>
        <p:spPr bwMode="auto">
          <a:xfrm>
            <a:off x="7019925" y="27812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97358" name="Group 46"/>
          <p:cNvGrpSpPr>
            <a:grpSpLocks/>
          </p:cNvGrpSpPr>
          <p:nvPr/>
        </p:nvGrpSpPr>
        <p:grpSpPr bwMode="auto">
          <a:xfrm>
            <a:off x="5435600" y="3430538"/>
            <a:ext cx="2881313" cy="1079500"/>
            <a:chOff x="3288" y="2251"/>
            <a:chExt cx="2042" cy="816"/>
          </a:xfrm>
        </p:grpSpPr>
        <p:sp>
          <p:nvSpPr>
            <p:cNvPr id="397335" name="Oval 23"/>
            <p:cNvSpPr>
              <a:spLocks noChangeArrowheads="1"/>
            </p:cNvSpPr>
            <p:nvPr/>
          </p:nvSpPr>
          <p:spPr bwMode="auto">
            <a:xfrm>
              <a:off x="3424" y="225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13</a:t>
              </a:r>
            </a:p>
          </p:txBody>
        </p:sp>
        <p:sp>
          <p:nvSpPr>
            <p:cNvPr id="397336" name="Line 24"/>
            <p:cNvSpPr>
              <a:spLocks noChangeShapeType="1"/>
            </p:cNvSpPr>
            <p:nvPr/>
          </p:nvSpPr>
          <p:spPr bwMode="auto">
            <a:xfrm flipH="1">
              <a:off x="3288" y="2478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37" name="Line 25"/>
            <p:cNvSpPr>
              <a:spLocks noChangeShapeType="1"/>
            </p:cNvSpPr>
            <p:nvPr/>
          </p:nvSpPr>
          <p:spPr bwMode="auto">
            <a:xfrm>
              <a:off x="3696" y="2478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38" name="Oval 26"/>
            <p:cNvSpPr>
              <a:spLocks noChangeArrowheads="1"/>
            </p:cNvSpPr>
            <p:nvPr/>
          </p:nvSpPr>
          <p:spPr bwMode="auto">
            <a:xfrm>
              <a:off x="3741" y="2659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397339" name="Line 27"/>
            <p:cNvSpPr>
              <a:spLocks noChangeShapeType="1"/>
            </p:cNvSpPr>
            <p:nvPr/>
          </p:nvSpPr>
          <p:spPr bwMode="auto">
            <a:xfrm flipH="1">
              <a:off x="3605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0" name="Line 28"/>
            <p:cNvSpPr>
              <a:spLocks noChangeShapeType="1"/>
            </p:cNvSpPr>
            <p:nvPr/>
          </p:nvSpPr>
          <p:spPr bwMode="auto">
            <a:xfrm>
              <a:off x="4013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1" name="Oval 29"/>
            <p:cNvSpPr>
              <a:spLocks noChangeArrowheads="1"/>
            </p:cNvSpPr>
            <p:nvPr/>
          </p:nvSpPr>
          <p:spPr bwMode="auto">
            <a:xfrm>
              <a:off x="4921" y="225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sp>
          <p:nvSpPr>
            <p:cNvPr id="397342" name="Line 30"/>
            <p:cNvSpPr>
              <a:spLocks noChangeShapeType="1"/>
            </p:cNvSpPr>
            <p:nvPr/>
          </p:nvSpPr>
          <p:spPr bwMode="auto">
            <a:xfrm flipH="1">
              <a:off x="4785" y="2478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3" name="Line 31"/>
            <p:cNvSpPr>
              <a:spLocks noChangeShapeType="1"/>
            </p:cNvSpPr>
            <p:nvPr/>
          </p:nvSpPr>
          <p:spPr bwMode="auto">
            <a:xfrm>
              <a:off x="5193" y="2478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4" name="Oval 32"/>
            <p:cNvSpPr>
              <a:spLocks noChangeArrowheads="1"/>
            </p:cNvSpPr>
            <p:nvPr/>
          </p:nvSpPr>
          <p:spPr bwMode="auto">
            <a:xfrm>
              <a:off x="4603" y="2659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13</a:t>
              </a:r>
            </a:p>
          </p:txBody>
        </p:sp>
        <p:sp>
          <p:nvSpPr>
            <p:cNvPr id="397345" name="Line 33"/>
            <p:cNvSpPr>
              <a:spLocks noChangeShapeType="1"/>
            </p:cNvSpPr>
            <p:nvPr/>
          </p:nvSpPr>
          <p:spPr bwMode="auto">
            <a:xfrm flipH="1">
              <a:off x="4467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6" name="Line 34"/>
            <p:cNvSpPr>
              <a:spLocks noChangeShapeType="1"/>
            </p:cNvSpPr>
            <p:nvPr/>
          </p:nvSpPr>
          <p:spPr bwMode="auto">
            <a:xfrm>
              <a:off x="4875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7359" name="Group 47"/>
          <p:cNvGrpSpPr>
            <a:grpSpLocks/>
          </p:cNvGrpSpPr>
          <p:nvPr/>
        </p:nvGrpSpPr>
        <p:grpSpPr bwMode="auto">
          <a:xfrm>
            <a:off x="6156325" y="4871988"/>
            <a:ext cx="1441450" cy="936625"/>
            <a:chOff x="3696" y="3158"/>
            <a:chExt cx="1180" cy="816"/>
          </a:xfrm>
        </p:grpSpPr>
        <p:sp>
          <p:nvSpPr>
            <p:cNvPr id="397347" name="Oval 35"/>
            <p:cNvSpPr>
              <a:spLocks noChangeArrowheads="1"/>
            </p:cNvSpPr>
            <p:nvPr/>
          </p:nvSpPr>
          <p:spPr bwMode="auto">
            <a:xfrm>
              <a:off x="4150" y="315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397349" name="Line 37"/>
            <p:cNvSpPr>
              <a:spLocks noChangeShapeType="1"/>
            </p:cNvSpPr>
            <p:nvPr/>
          </p:nvSpPr>
          <p:spPr bwMode="auto">
            <a:xfrm>
              <a:off x="4422" y="3385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0" name="Oval 38"/>
            <p:cNvSpPr>
              <a:spLocks noChangeArrowheads="1"/>
            </p:cNvSpPr>
            <p:nvPr/>
          </p:nvSpPr>
          <p:spPr bwMode="auto">
            <a:xfrm>
              <a:off x="4467" y="356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397351" name="Line 39"/>
            <p:cNvSpPr>
              <a:spLocks noChangeShapeType="1"/>
            </p:cNvSpPr>
            <p:nvPr/>
          </p:nvSpPr>
          <p:spPr bwMode="auto">
            <a:xfrm flipH="1">
              <a:off x="4331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2" name="Line 40"/>
            <p:cNvSpPr>
              <a:spLocks noChangeShapeType="1"/>
            </p:cNvSpPr>
            <p:nvPr/>
          </p:nvSpPr>
          <p:spPr bwMode="auto">
            <a:xfrm>
              <a:off x="4739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3" name="Line 41"/>
            <p:cNvSpPr>
              <a:spLocks noChangeShapeType="1"/>
            </p:cNvSpPr>
            <p:nvPr/>
          </p:nvSpPr>
          <p:spPr bwMode="auto">
            <a:xfrm flipH="1">
              <a:off x="4014" y="3385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4" name="Oval 42"/>
            <p:cNvSpPr>
              <a:spLocks noChangeArrowheads="1"/>
            </p:cNvSpPr>
            <p:nvPr/>
          </p:nvSpPr>
          <p:spPr bwMode="auto">
            <a:xfrm>
              <a:off x="3832" y="356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397355" name="Line 43"/>
            <p:cNvSpPr>
              <a:spLocks noChangeShapeType="1"/>
            </p:cNvSpPr>
            <p:nvPr/>
          </p:nvSpPr>
          <p:spPr bwMode="auto">
            <a:xfrm flipH="1">
              <a:off x="3696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6" name="Line 44"/>
            <p:cNvSpPr>
              <a:spLocks noChangeShapeType="1"/>
            </p:cNvSpPr>
            <p:nvPr/>
          </p:nvSpPr>
          <p:spPr bwMode="auto">
            <a:xfrm>
              <a:off x="4104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7357" name="Text Box 45"/>
          <p:cNvSpPr txBox="1">
            <a:spLocks noChangeArrowheads="1"/>
          </p:cNvSpPr>
          <p:nvPr/>
        </p:nvSpPr>
        <p:spPr bwMode="auto">
          <a:xfrm>
            <a:off x="6567488" y="34511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oder</a:t>
            </a:r>
          </a:p>
        </p:txBody>
      </p:sp>
      <p:sp>
        <p:nvSpPr>
          <p:cNvPr id="49" name="Rechteck 48"/>
          <p:cNvSpPr/>
          <p:nvPr/>
        </p:nvSpPr>
        <p:spPr>
          <a:xfrm>
            <a:off x="2195736" y="6207695"/>
            <a:ext cx="486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Rudolf </a:t>
            </a:r>
            <a:r>
              <a:rPr lang="de-DE" sz="1200" b="1" dirty="0">
                <a:solidFill>
                  <a:srgbClr val="FF0000"/>
                </a:solidFill>
              </a:rPr>
              <a:t>B</a:t>
            </a:r>
            <a:r>
              <a:rPr lang="de-DE" sz="1200" dirty="0">
                <a:solidFill>
                  <a:srgbClr val="0000FF"/>
                </a:solidFill>
              </a:rPr>
              <a:t>ayer, </a:t>
            </a:r>
            <a:r>
              <a:rPr lang="de-DE" sz="1200" dirty="0" err="1">
                <a:solidFill>
                  <a:srgbClr val="0000FF"/>
                </a:solidFill>
              </a:rPr>
              <a:t>Symmetric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binary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b="1" dirty="0">
                <a:solidFill>
                  <a:srgbClr val="FF0000"/>
                </a:solidFill>
              </a:rPr>
              <a:t>B</a:t>
            </a:r>
            <a:r>
              <a:rPr lang="de-DE" sz="1200" dirty="0">
                <a:solidFill>
                  <a:srgbClr val="0000FF"/>
                </a:solidFill>
              </a:rPr>
              <a:t>-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: Data </a:t>
            </a:r>
            <a:r>
              <a:rPr lang="de-DE" sz="1200" dirty="0" err="1">
                <a:solidFill>
                  <a:srgbClr val="0000FF"/>
                </a:solidFill>
              </a:rPr>
              <a:t>structure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maintenance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Acta </a:t>
            </a:r>
            <a:r>
              <a:rPr lang="de-DE" sz="1200" dirty="0" err="1">
                <a:solidFill>
                  <a:srgbClr val="0000FF"/>
                </a:solidFill>
              </a:rPr>
              <a:t>Informatica</a:t>
            </a:r>
            <a:r>
              <a:rPr lang="de-DE" sz="1200" dirty="0">
                <a:solidFill>
                  <a:srgbClr val="0000FF"/>
                </a:solidFill>
              </a:rPr>
              <a:t> 1 (4), S. 290–306,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182865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F27D-F1D7-A94E-8F73-3C516241D720}" type="slidenum">
              <a:rPr lang="de-DE"/>
              <a:pPr/>
              <a:t>89</a:t>
            </a:fld>
            <a:endParaRPr lang="de-DE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R-S-Baum:</a:t>
            </a:r>
          </a:p>
        </p:txBody>
      </p:sp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834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4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4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834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msy10" charset="0"/>
              </a:rPr>
              <a:t>1</a:t>
            </a:r>
          </a:p>
        </p:txBody>
      </p:sp>
      <p:sp>
        <p:nvSpPr>
          <p:cNvPr id="39834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5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835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835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836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6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9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0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1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2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3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4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5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6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7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8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9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0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1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2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3" name="Oval 47"/>
          <p:cNvSpPr>
            <a:spLocks noChangeArrowheads="1"/>
          </p:cNvSpPr>
          <p:nvPr/>
        </p:nvSpPr>
        <p:spPr bwMode="auto">
          <a:xfrm rot="-2000443">
            <a:off x="2114550" y="2174875"/>
            <a:ext cx="2976563" cy="1152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8384" name="Oval 48"/>
          <p:cNvSpPr>
            <a:spLocks noChangeArrowheads="1"/>
          </p:cNvSpPr>
          <p:nvPr/>
        </p:nvSpPr>
        <p:spPr bwMode="auto">
          <a:xfrm>
            <a:off x="4787900" y="2924175"/>
            <a:ext cx="2736850" cy="23050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1034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Selbstanordnende 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Idee:</a:t>
            </a:r>
            <a:r>
              <a:rPr lang="de-DE" altLang="de-DE" dirty="0"/>
              <a:t> </a:t>
            </a:r>
            <a:endParaRPr lang="de-DE" altLang="de-DE" dirty="0" smtClean="0"/>
          </a:p>
          <a:p>
            <a:pPr lvl="1"/>
            <a:r>
              <a:rPr lang="de-DE" altLang="de-DE" dirty="0" smtClean="0"/>
              <a:t>Ordne </a:t>
            </a:r>
            <a:r>
              <a:rPr lang="de-DE" altLang="de-DE" dirty="0"/>
              <a:t>die Elemente bei der sequentiellen Suche so an, dass die Elemente, die am häufigsten gesucht </a:t>
            </a:r>
            <a:r>
              <a:rPr lang="de-DE" altLang="de-DE" dirty="0" smtClean="0"/>
              <a:t>werden, möglichst </a:t>
            </a:r>
            <a:r>
              <a:rPr lang="de-DE" altLang="de-DE" dirty="0"/>
              <a:t>weit vorne </a:t>
            </a:r>
            <a:r>
              <a:rPr lang="de-DE" altLang="de-DE" dirty="0" smtClean="0"/>
              <a:t>stehen</a:t>
            </a:r>
          </a:p>
          <a:p>
            <a:pPr lvl="2"/>
            <a:r>
              <a:rPr lang="de-DE" altLang="de-DE" dirty="0"/>
              <a:t>Meistens ist die Häufigkeit nicht bekannt, man kann aber versuchen, </a:t>
            </a:r>
            <a:r>
              <a:rPr lang="de-DE" altLang="de-DE" i="1" dirty="0"/>
              <a:t>aus der Vergangenheit auf die Zukunft </a:t>
            </a:r>
            <a:r>
              <a:rPr lang="de-DE" altLang="de-DE" dirty="0"/>
              <a:t>zu </a:t>
            </a:r>
            <a:r>
              <a:rPr lang="de-DE" altLang="de-DE" i="1" dirty="0" smtClean="0"/>
              <a:t>schließen</a:t>
            </a:r>
          </a:p>
          <a:p>
            <a:endParaRPr lang="de-DE" altLang="de-DE" sz="1400" b="1" dirty="0" smtClean="0"/>
          </a:p>
          <a:p>
            <a:r>
              <a:rPr lang="de-DE" altLang="de-DE" b="1" dirty="0" smtClean="0"/>
              <a:t>Vorgehensweise:</a:t>
            </a:r>
          </a:p>
          <a:p>
            <a:pPr lvl="1"/>
            <a:r>
              <a:rPr lang="de-DE" altLang="de-DE" dirty="0" smtClean="0"/>
              <a:t>Immer </a:t>
            </a:r>
            <a:r>
              <a:rPr lang="de-DE" altLang="de-DE" dirty="0"/>
              <a:t>wenn nach einem Element gesucht wurde, wird dieses Element weiter vorne in der Liste </a:t>
            </a:r>
            <a:r>
              <a:rPr lang="de-DE" altLang="de-DE" dirty="0" smtClean="0"/>
              <a:t>platziert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02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F2A0-BB90-C34A-9FAE-124FA62AD898}" type="slidenum">
              <a:rPr lang="de-DE"/>
              <a:pPr/>
              <a:t>90</a:t>
            </a:fld>
            <a:endParaRPr lang="de-DE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B-</a:t>
            </a:r>
            <a:r>
              <a:rPr lang="en-US" dirty="0"/>
              <a:t>Baum: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9369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0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msy10" charset="0"/>
              </a:rPr>
              <a:t>1</a:t>
            </a:r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73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H="1">
            <a:off x="2051050" y="2349500"/>
            <a:ext cx="1728788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H="1">
            <a:off x="3348038" y="2420938"/>
            <a:ext cx="792162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3" name="Oval 23"/>
          <p:cNvSpPr>
            <a:spLocks noChangeArrowheads="1"/>
          </p:cNvSpPr>
          <p:nvPr/>
        </p:nvSpPr>
        <p:spPr bwMode="auto">
          <a:xfrm>
            <a:off x="5580063" y="3141663"/>
            <a:ext cx="129698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14  19  28</a:t>
            </a:r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H="1">
            <a:off x="4859338" y="3573463"/>
            <a:ext cx="792162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7" name="Line 27"/>
          <p:cNvSpPr>
            <a:spLocks noChangeShapeType="1"/>
          </p:cNvSpPr>
          <p:nvPr/>
        </p:nvSpPr>
        <p:spPr bwMode="auto">
          <a:xfrm flipH="1">
            <a:off x="5724525" y="3644900"/>
            <a:ext cx="287338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6443663" y="3644900"/>
            <a:ext cx="71437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9" name="Line 29"/>
          <p:cNvSpPr>
            <a:spLocks noChangeShapeType="1"/>
          </p:cNvSpPr>
          <p:nvPr/>
        </p:nvSpPr>
        <p:spPr bwMode="auto">
          <a:xfrm>
            <a:off x="6804025" y="3573463"/>
            <a:ext cx="576263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0" name="Oval 30"/>
          <p:cNvSpPr>
            <a:spLocks noChangeArrowheads="1"/>
          </p:cNvSpPr>
          <p:nvPr/>
        </p:nvSpPr>
        <p:spPr bwMode="auto">
          <a:xfrm>
            <a:off x="3708400" y="1916113"/>
            <a:ext cx="100647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3   10</a:t>
            </a:r>
          </a:p>
        </p:txBody>
      </p:sp>
      <p:sp>
        <p:nvSpPr>
          <p:cNvPr id="399392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3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4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6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7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8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9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0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1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2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3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4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5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6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91283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01EA-A7B1-7C4F-8EED-6680B918EA5F}" type="slidenum">
              <a:rPr lang="de-DE"/>
              <a:pPr/>
              <a:t>91</a:t>
            </a:fld>
            <a:endParaRPr lang="de-DE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 smtClean="0">
                <a:solidFill>
                  <a:schemeClr val="accent2"/>
                </a:solidFill>
              </a:rPr>
              <a:t>Behauptung</a:t>
            </a:r>
            <a:r>
              <a:rPr lang="en-US" sz="2800" dirty="0" smtClean="0">
                <a:solidFill>
                  <a:schemeClr val="accent2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800" dirty="0"/>
              <a:t>Die </a:t>
            </a:r>
            <a:r>
              <a:rPr lang="en-US" sz="2800" dirty="0" err="1" smtClean="0"/>
              <a:t>Tiefe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t</a:t>
            </a:r>
            <a:r>
              <a:rPr lang="en-US" sz="2800" dirty="0" smtClean="0"/>
              <a:t> </a:t>
            </a:r>
            <a:r>
              <a:rPr lang="en-US" sz="2800" dirty="0" err="1" smtClean="0"/>
              <a:t>eines</a:t>
            </a:r>
            <a:r>
              <a:rPr lang="en-US" sz="2800" dirty="0" smtClean="0"/>
              <a:t> </a:t>
            </a:r>
            <a:r>
              <a:rPr lang="en-US" sz="2800" dirty="0"/>
              <a:t>Rot-Schwarz-</a:t>
            </a:r>
            <a:r>
              <a:rPr lang="en-US" sz="2800" dirty="0" err="1"/>
              <a:t>Baums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n</a:t>
            </a:r>
            <a:r>
              <a:rPr lang="en-US" sz="2800" dirty="0"/>
              <a:t> </a:t>
            </a:r>
            <a:r>
              <a:rPr lang="en-US" sz="2800" dirty="0" err="1"/>
              <a:t>Elementen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O(log n).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solidFill>
                  <a:schemeClr val="accent2"/>
                </a:solidFill>
              </a:rPr>
              <a:t>Beweis</a:t>
            </a:r>
            <a:r>
              <a:rPr lang="en-US" sz="28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/>
              <a:t>Wir</a:t>
            </a:r>
            <a:r>
              <a:rPr lang="en-US" sz="2800" dirty="0"/>
              <a:t> </a:t>
            </a:r>
            <a:r>
              <a:rPr lang="en-US" sz="2800" dirty="0" err="1"/>
              <a:t>zeigen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hlink"/>
                </a:solidFill>
              </a:rPr>
              <a:t>log(n+1)&lt;=t&lt;=2log(n+1)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die </a:t>
            </a:r>
            <a:r>
              <a:rPr lang="en-US" sz="2800" dirty="0" err="1"/>
              <a:t>Tiefe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smtClean="0"/>
              <a:t>des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Rot</a:t>
            </a:r>
            <a:r>
              <a:rPr lang="en-US" sz="2800" dirty="0"/>
              <a:t>-Schwarz-</a:t>
            </a:r>
            <a:r>
              <a:rPr lang="en-US" sz="2800" dirty="0" err="1"/>
              <a:t>Baums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hlink"/>
                </a:solidFill>
              </a:rPr>
              <a:t>d</a:t>
            </a:r>
            <a:r>
              <a:rPr lang="en-US" sz="2800" dirty="0"/>
              <a:t>: </a:t>
            </a:r>
            <a:r>
              <a:rPr lang="en-US" sz="2800" dirty="0" err="1"/>
              <a:t>Schwarztiefe</a:t>
            </a:r>
            <a:r>
              <a:rPr lang="en-US" sz="2800" dirty="0"/>
              <a:t> der </a:t>
            </a:r>
            <a:r>
              <a:rPr lang="en-US" sz="2800" dirty="0" err="1"/>
              <a:t>Listenknoten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hlink"/>
                </a:solidFill>
              </a:rPr>
              <a:t>T’</a:t>
            </a:r>
            <a:r>
              <a:rPr lang="en-US" sz="2800" dirty="0"/>
              <a:t>: </a:t>
            </a:r>
            <a:r>
              <a:rPr lang="en-US" sz="2800" dirty="0" smtClean="0"/>
              <a:t>B-</a:t>
            </a:r>
            <a:r>
              <a:rPr lang="en-US" sz="2800" dirty="0"/>
              <a:t>Baum </a:t>
            </a:r>
            <a:r>
              <a:rPr lang="en-US" sz="2800" dirty="0" err="1"/>
              <a:t>zu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hlink"/>
                </a:solidFill>
              </a:rPr>
              <a:t>T’</a:t>
            </a:r>
            <a:r>
              <a:rPr lang="en-US" sz="2800" dirty="0"/>
              <a:t> hat </a:t>
            </a:r>
            <a:r>
              <a:rPr lang="en-US" sz="2800" dirty="0" err="1"/>
              <a:t>Tiefe</a:t>
            </a:r>
            <a:r>
              <a:rPr lang="en-US" sz="2800" dirty="0"/>
              <a:t> </a:t>
            </a:r>
            <a:r>
              <a:rPr lang="en-US" sz="2800" dirty="0" err="1"/>
              <a:t>exakt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d</a:t>
            </a:r>
            <a:r>
              <a:rPr lang="en-US" sz="2800" dirty="0"/>
              <a:t> </a:t>
            </a:r>
            <a:r>
              <a:rPr lang="en-US" sz="2800" dirty="0" err="1"/>
              <a:t>überall</a:t>
            </a:r>
            <a:r>
              <a:rPr lang="en-US" sz="2800" dirty="0"/>
              <a:t> und </a:t>
            </a:r>
            <a:r>
              <a:rPr lang="en-US" sz="2800" dirty="0">
                <a:solidFill>
                  <a:schemeClr val="hlink"/>
                </a:solidFill>
              </a:rPr>
              <a:t>d&lt;=log(n+1)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Aufgrund</a:t>
            </a:r>
            <a:r>
              <a:rPr lang="en-US" sz="2800" dirty="0"/>
              <a:t> der </a:t>
            </a:r>
            <a:r>
              <a:rPr lang="en-US" sz="2800" dirty="0" err="1"/>
              <a:t>internen</a:t>
            </a:r>
            <a:r>
              <a:rPr lang="en-US" sz="2800" dirty="0"/>
              <a:t> </a:t>
            </a:r>
            <a:r>
              <a:rPr lang="en-US" sz="2800" dirty="0" err="1"/>
              <a:t>Eigenschaft</a:t>
            </a:r>
            <a:r>
              <a:rPr lang="en-US" sz="2800" dirty="0"/>
              <a:t> gilt </a:t>
            </a:r>
            <a:r>
              <a:rPr lang="en-US" sz="2800" dirty="0">
                <a:solidFill>
                  <a:schemeClr val="hlink"/>
                </a:solidFill>
              </a:rPr>
              <a:t>t&lt;=2d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Außerdem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t&gt;=log(n+1)</a:t>
            </a:r>
            <a:r>
              <a:rPr lang="en-US" sz="2800" dirty="0"/>
              <a:t>, da Rot-Schwarz-Baum </a:t>
            </a:r>
            <a:r>
              <a:rPr lang="en-US" sz="2800" dirty="0" err="1"/>
              <a:t>ein</a:t>
            </a:r>
            <a:r>
              <a:rPr lang="en-US" sz="2800" dirty="0"/>
              <a:t> </a:t>
            </a:r>
            <a:r>
              <a:rPr lang="en-US" sz="2800" dirty="0" err="1"/>
              <a:t>Binärbaum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.</a:t>
            </a:r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28050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0F8F-C708-B543-BEDD-6EF95BFAC8BA}" type="slidenum">
              <a:rPr lang="de-DE"/>
              <a:pPr/>
              <a:t>92</a:t>
            </a:fld>
            <a:endParaRPr lang="de-DE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search(k):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insert(e):</a:t>
            </a:r>
          </a:p>
          <a:p>
            <a:r>
              <a:rPr lang="en-US" sz="2800" dirty="0" err="1" smtClean="0"/>
              <a:t>Führe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k=key(e)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Füge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vor</a:t>
            </a:r>
            <a:r>
              <a:rPr lang="en-US" sz="2800" dirty="0"/>
              <a:t> </a:t>
            </a:r>
            <a:r>
              <a:rPr lang="en-US" sz="2800" dirty="0" err="1"/>
              <a:t>Nachfolger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e’</a:t>
            </a:r>
            <a:r>
              <a:rPr lang="en-US" sz="2800" dirty="0"/>
              <a:t> in </a:t>
            </a:r>
            <a:r>
              <a:rPr lang="en-US" sz="2800" dirty="0" err="1"/>
              <a:t>Liste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endParaRPr lang="en-US" sz="2800" dirty="0"/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1116013" y="50847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323528" y="3789040"/>
            <a:ext cx="4608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Fall 1: Baum </a:t>
            </a:r>
            <a:r>
              <a:rPr lang="en-US" sz="2400" dirty="0" smtClean="0"/>
              <a:t>leer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nur</a:t>
            </a:r>
            <a:r>
              <a:rPr lang="en-US" sz="2400" dirty="0" smtClean="0"/>
              <a:t> </a:t>
            </a:r>
            <a:r>
              <a:rPr lang="en-US" sz="2400" dirty="0" err="1" smtClean="0"/>
              <a:t>Markerelement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 charset="0"/>
              </a:rPr>
              <a:t>∞ </a:t>
            </a:r>
            <a:r>
              <a:rPr lang="en-US" sz="2400" dirty="0" err="1" smtClean="0"/>
              <a:t>enthalten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5003800" y="3789040"/>
            <a:ext cx="321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Fall 2: Baum nicht leer</a:t>
            </a:r>
          </a:p>
        </p:txBody>
      </p:sp>
      <p:sp>
        <p:nvSpPr>
          <p:cNvPr id="410631" name="Rectangle 7"/>
          <p:cNvSpPr>
            <a:spLocks noChangeArrowheads="1"/>
          </p:cNvSpPr>
          <p:nvPr/>
        </p:nvSpPr>
        <p:spPr bwMode="auto">
          <a:xfrm>
            <a:off x="2627313" y="55165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10632" name="Rectangle 8"/>
          <p:cNvSpPr>
            <a:spLocks noChangeArrowheads="1"/>
          </p:cNvSpPr>
          <p:nvPr/>
        </p:nvSpPr>
        <p:spPr bwMode="auto">
          <a:xfrm>
            <a:off x="3346450" y="55165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10633" name="Oval 9"/>
          <p:cNvSpPr>
            <a:spLocks noChangeArrowheads="1"/>
          </p:cNvSpPr>
          <p:nvPr/>
        </p:nvSpPr>
        <p:spPr bwMode="auto">
          <a:xfrm>
            <a:off x="2987675" y="48688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0634" name="Line 10"/>
          <p:cNvSpPr>
            <a:spLocks noChangeShapeType="1"/>
          </p:cNvSpPr>
          <p:nvPr/>
        </p:nvSpPr>
        <p:spPr bwMode="auto">
          <a:xfrm flipH="1">
            <a:off x="2771775" y="5227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5" name="Line 11"/>
          <p:cNvSpPr>
            <a:spLocks noChangeShapeType="1"/>
          </p:cNvSpPr>
          <p:nvPr/>
        </p:nvSpPr>
        <p:spPr bwMode="auto">
          <a:xfrm>
            <a:off x="3275013" y="52276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6" name="Line 12"/>
          <p:cNvSpPr>
            <a:spLocks noChangeShapeType="1"/>
          </p:cNvSpPr>
          <p:nvPr/>
        </p:nvSpPr>
        <p:spPr bwMode="auto">
          <a:xfrm>
            <a:off x="1979613" y="5300663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7" name="Rectangle 13"/>
          <p:cNvSpPr>
            <a:spLocks noChangeArrowheads="1"/>
          </p:cNvSpPr>
          <p:nvPr/>
        </p:nvSpPr>
        <p:spPr bwMode="auto">
          <a:xfrm>
            <a:off x="5364163" y="56610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10638" name="Line 14"/>
          <p:cNvSpPr>
            <a:spLocks noChangeShapeType="1"/>
          </p:cNvSpPr>
          <p:nvPr/>
        </p:nvSpPr>
        <p:spPr bwMode="auto">
          <a:xfrm>
            <a:off x="5148263" y="50847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9" name="Line 15"/>
          <p:cNvSpPr>
            <a:spLocks noChangeShapeType="1"/>
          </p:cNvSpPr>
          <p:nvPr/>
        </p:nvSpPr>
        <p:spPr bwMode="auto">
          <a:xfrm>
            <a:off x="6084888" y="5445125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0" name="Rectangle 16"/>
          <p:cNvSpPr>
            <a:spLocks noChangeArrowheads="1"/>
          </p:cNvSpPr>
          <p:nvPr/>
        </p:nvSpPr>
        <p:spPr bwMode="auto">
          <a:xfrm>
            <a:off x="6948488" y="56610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10641" name="Rectangle 17"/>
          <p:cNvSpPr>
            <a:spLocks noChangeArrowheads="1"/>
          </p:cNvSpPr>
          <p:nvPr/>
        </p:nvSpPr>
        <p:spPr bwMode="auto">
          <a:xfrm>
            <a:off x="7667625" y="56610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10642" name="Oval 18"/>
          <p:cNvSpPr>
            <a:spLocks noChangeArrowheads="1"/>
          </p:cNvSpPr>
          <p:nvPr/>
        </p:nvSpPr>
        <p:spPr bwMode="auto">
          <a:xfrm>
            <a:off x="7308850" y="5013325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0643" name="Line 19"/>
          <p:cNvSpPr>
            <a:spLocks noChangeShapeType="1"/>
          </p:cNvSpPr>
          <p:nvPr/>
        </p:nvSpPr>
        <p:spPr bwMode="auto">
          <a:xfrm flipH="1">
            <a:off x="7092950" y="53721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4" name="Line 20"/>
          <p:cNvSpPr>
            <a:spLocks noChangeShapeType="1"/>
          </p:cNvSpPr>
          <p:nvPr/>
        </p:nvSpPr>
        <p:spPr bwMode="auto">
          <a:xfrm>
            <a:off x="7596188" y="53721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5" name="Line 21"/>
          <p:cNvSpPr>
            <a:spLocks noChangeShapeType="1"/>
          </p:cNvSpPr>
          <p:nvPr/>
        </p:nvSpPr>
        <p:spPr bwMode="auto">
          <a:xfrm>
            <a:off x="7092950" y="47974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739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4AB2-34E8-2A47-BC26-5E66DA1EE4F0}" type="slidenum">
              <a:rPr lang="de-DE"/>
              <a:pPr/>
              <a:t>93</a:t>
            </a:fld>
            <a:endParaRPr lang="de-DE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insert(e):</a:t>
            </a:r>
          </a:p>
          <a:p>
            <a:r>
              <a:rPr lang="en-US" sz="2800" dirty="0" err="1" smtClean="0"/>
              <a:t>Führe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k=key(e)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Füge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vor</a:t>
            </a:r>
            <a:r>
              <a:rPr lang="en-US" sz="2800" dirty="0"/>
              <a:t> </a:t>
            </a:r>
            <a:r>
              <a:rPr lang="en-US" sz="2800" dirty="0" err="1"/>
              <a:t>Nachfolger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e’</a:t>
            </a:r>
            <a:r>
              <a:rPr lang="en-US" sz="2800" dirty="0"/>
              <a:t> in </a:t>
            </a:r>
            <a:r>
              <a:rPr lang="en-US" sz="2800" dirty="0" err="1"/>
              <a:t>Liste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bewahrt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alles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bis</a:t>
            </a:r>
            <a:r>
              <a:rPr lang="en-US" sz="2800" dirty="0">
                <a:solidFill>
                  <a:srgbClr val="FF0000"/>
                </a:solidFill>
              </a:rPr>
              <a:t> auf </a:t>
            </a:r>
            <a:r>
              <a:rPr lang="en-US" sz="2800" dirty="0" err="1">
                <a:solidFill>
                  <a:srgbClr val="FF0000"/>
                </a:solidFill>
              </a:rPr>
              <a:t>evtl</a:t>
            </a:r>
            <a:r>
              <a:rPr lang="en-US" sz="2800" dirty="0">
                <a:solidFill>
                  <a:srgbClr val="FF0000"/>
                </a:solidFill>
              </a:rPr>
              <a:t>. interne Regel)</a:t>
            </a:r>
          </a:p>
          <a:p>
            <a:r>
              <a:rPr lang="en-US" sz="2800" dirty="0" smtClean="0"/>
              <a:t>Interne </a:t>
            </a:r>
            <a:r>
              <a:rPr lang="en-US" sz="2800" dirty="0"/>
              <a:t>Regel </a:t>
            </a:r>
            <a:r>
              <a:rPr lang="en-US" sz="2800" dirty="0" err="1"/>
              <a:t>verletzt</a:t>
            </a:r>
            <a:r>
              <a:rPr lang="en-US" sz="2800" dirty="0"/>
              <a:t> (Fall 2 </a:t>
            </a:r>
            <a:r>
              <a:rPr lang="en-US" sz="2800" dirty="0" err="1"/>
              <a:t>vorher</a:t>
            </a:r>
            <a:r>
              <a:rPr lang="en-US" sz="2800" dirty="0"/>
              <a:t>): 2 </a:t>
            </a:r>
            <a:r>
              <a:rPr lang="en-US" sz="2800" dirty="0" err="1"/>
              <a:t>Fälle</a:t>
            </a:r>
            <a:endParaRPr lang="en-US" sz="2800" dirty="0"/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Fall 1:</a:t>
            </a:r>
            <a:r>
              <a:rPr lang="en-US" sz="2400" dirty="0"/>
              <a:t> </a:t>
            </a:r>
            <a:r>
              <a:rPr lang="en-US" sz="2400" dirty="0" err="1"/>
              <a:t>Vater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k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hat </a:t>
            </a:r>
            <a:r>
              <a:rPr lang="en-US" sz="2400" dirty="0" err="1"/>
              <a:t>schwarzen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Restrukturierung</a:t>
            </a:r>
            <a:r>
              <a:rPr lang="en-US" sz="2400" dirty="0"/>
              <a:t>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beendet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Reparatur</a:t>
            </a:r>
            <a:r>
              <a:rPr lang="en-US" sz="2400" dirty="0"/>
              <a:t>)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Fall 2:</a:t>
            </a:r>
            <a:r>
              <a:rPr lang="en-US" sz="2400" dirty="0"/>
              <a:t> </a:t>
            </a:r>
            <a:r>
              <a:rPr lang="en-US" sz="2400" dirty="0" err="1"/>
              <a:t>Vater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k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hat </a:t>
            </a:r>
            <a:r>
              <a:rPr lang="en-US" sz="2400" dirty="0" err="1"/>
              <a:t>roten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setzt</a:t>
            </a:r>
            <a:r>
              <a:rPr lang="en-US" sz="2400" dirty="0"/>
              <a:t> </a:t>
            </a:r>
            <a:r>
              <a:rPr lang="en-US" sz="2400" dirty="0" err="1"/>
              <a:t>Reparatur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oben</a:t>
            </a:r>
            <a:r>
              <a:rPr lang="en-US" sz="2400" dirty="0"/>
              <a:t> fort,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keine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Restrukturierung</a:t>
            </a:r>
            <a:r>
              <a:rPr lang="en-US" sz="2400" dirty="0"/>
              <a:t>)</a:t>
            </a:r>
          </a:p>
          <a:p>
            <a:pPr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4244430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DFF7490D-7BF0-734D-BE27-F4391B94A32C}" type="slidenum">
              <a:rPr lang="de-DE"/>
              <a:pPr/>
              <a:t>94</a:t>
            </a:fld>
            <a:endParaRPr lang="de-DE" dirty="0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</p:txBody>
      </p:sp>
      <p:grpSp>
        <p:nvGrpSpPr>
          <p:cNvPr id="412725" name="Group 53"/>
          <p:cNvGrpSpPr>
            <a:grpSpLocks/>
          </p:cNvGrpSpPr>
          <p:nvPr/>
        </p:nvGrpSpPr>
        <p:grpSpPr bwMode="auto">
          <a:xfrm>
            <a:off x="1042988" y="2276872"/>
            <a:ext cx="2303462" cy="1800225"/>
            <a:chOff x="657" y="1570"/>
            <a:chExt cx="1451" cy="1134"/>
          </a:xfrm>
        </p:grpSpPr>
        <p:sp>
          <p:nvSpPr>
            <p:cNvPr id="412676" name="Oval 4"/>
            <p:cNvSpPr>
              <a:spLocks noChangeArrowheads="1"/>
            </p:cNvSpPr>
            <p:nvPr/>
          </p:nvSpPr>
          <p:spPr bwMode="auto">
            <a:xfrm>
              <a:off x="1519" y="1570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77" name="Line 5"/>
            <p:cNvSpPr>
              <a:spLocks noChangeShapeType="1"/>
            </p:cNvSpPr>
            <p:nvPr/>
          </p:nvSpPr>
          <p:spPr bwMode="auto">
            <a:xfrm flipH="1">
              <a:off x="1383" y="1797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78" name="Line 6"/>
            <p:cNvSpPr>
              <a:spLocks noChangeShapeType="1"/>
            </p:cNvSpPr>
            <p:nvPr/>
          </p:nvSpPr>
          <p:spPr bwMode="auto">
            <a:xfrm>
              <a:off x="1746" y="1797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79" name="Oval 7"/>
            <p:cNvSpPr>
              <a:spLocks noChangeArrowheads="1"/>
            </p:cNvSpPr>
            <p:nvPr/>
          </p:nvSpPr>
          <p:spPr bwMode="auto">
            <a:xfrm>
              <a:off x="1156" y="1933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680" name="Line 8"/>
            <p:cNvSpPr>
              <a:spLocks noChangeShapeType="1"/>
            </p:cNvSpPr>
            <p:nvPr/>
          </p:nvSpPr>
          <p:spPr bwMode="auto">
            <a:xfrm flipH="1">
              <a:off x="1020" y="2160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1" name="Line 9"/>
            <p:cNvSpPr>
              <a:spLocks noChangeShapeType="1"/>
            </p:cNvSpPr>
            <p:nvPr/>
          </p:nvSpPr>
          <p:spPr bwMode="auto">
            <a:xfrm>
              <a:off x="1383" y="2160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2" name="Oval 10"/>
            <p:cNvSpPr>
              <a:spLocks noChangeArrowheads="1"/>
            </p:cNvSpPr>
            <p:nvPr/>
          </p:nvSpPr>
          <p:spPr bwMode="auto">
            <a:xfrm>
              <a:off x="793" y="229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683" name="Line 11"/>
            <p:cNvSpPr>
              <a:spLocks noChangeShapeType="1"/>
            </p:cNvSpPr>
            <p:nvPr/>
          </p:nvSpPr>
          <p:spPr bwMode="auto">
            <a:xfrm flipH="1">
              <a:off x="657" y="2522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4" name="Line 12"/>
            <p:cNvSpPr>
              <a:spLocks noChangeShapeType="1"/>
            </p:cNvSpPr>
            <p:nvPr/>
          </p:nvSpPr>
          <p:spPr bwMode="auto">
            <a:xfrm>
              <a:off x="1020" y="2522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5" name="Oval 13"/>
            <p:cNvSpPr>
              <a:spLocks noChangeArrowheads="1"/>
            </p:cNvSpPr>
            <p:nvPr/>
          </p:nvSpPr>
          <p:spPr bwMode="auto">
            <a:xfrm>
              <a:off x="1836" y="197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w</a:t>
              </a:r>
            </a:p>
          </p:txBody>
        </p:sp>
      </p:grpSp>
      <p:grpSp>
        <p:nvGrpSpPr>
          <p:cNvPr id="412726" name="Group 54"/>
          <p:cNvGrpSpPr>
            <a:grpSpLocks/>
          </p:cNvGrpSpPr>
          <p:nvPr/>
        </p:nvGrpSpPr>
        <p:grpSpPr bwMode="auto">
          <a:xfrm>
            <a:off x="5435600" y="2276872"/>
            <a:ext cx="1727200" cy="1800225"/>
            <a:chOff x="3424" y="1570"/>
            <a:chExt cx="1088" cy="1134"/>
          </a:xfrm>
        </p:grpSpPr>
        <p:sp>
          <p:nvSpPr>
            <p:cNvPr id="412686" name="Oval 14"/>
            <p:cNvSpPr>
              <a:spLocks noChangeArrowheads="1"/>
            </p:cNvSpPr>
            <p:nvPr/>
          </p:nvSpPr>
          <p:spPr bwMode="auto">
            <a:xfrm>
              <a:off x="3923" y="1570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87" name="Line 15"/>
            <p:cNvSpPr>
              <a:spLocks noChangeShapeType="1"/>
            </p:cNvSpPr>
            <p:nvPr/>
          </p:nvSpPr>
          <p:spPr bwMode="auto">
            <a:xfrm flipH="1">
              <a:off x="3787" y="1797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8" name="Line 16"/>
            <p:cNvSpPr>
              <a:spLocks noChangeShapeType="1"/>
            </p:cNvSpPr>
            <p:nvPr/>
          </p:nvSpPr>
          <p:spPr bwMode="auto">
            <a:xfrm>
              <a:off x="4150" y="1797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9" name="Oval 17"/>
            <p:cNvSpPr>
              <a:spLocks noChangeArrowheads="1"/>
            </p:cNvSpPr>
            <p:nvPr/>
          </p:nvSpPr>
          <p:spPr bwMode="auto">
            <a:xfrm>
              <a:off x="3560" y="1933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690" name="Line 18"/>
            <p:cNvSpPr>
              <a:spLocks noChangeShapeType="1"/>
            </p:cNvSpPr>
            <p:nvPr/>
          </p:nvSpPr>
          <p:spPr bwMode="auto">
            <a:xfrm flipH="1">
              <a:off x="3424" y="2160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1" name="Line 19"/>
            <p:cNvSpPr>
              <a:spLocks noChangeShapeType="1"/>
            </p:cNvSpPr>
            <p:nvPr/>
          </p:nvSpPr>
          <p:spPr bwMode="auto">
            <a:xfrm>
              <a:off x="3787" y="2160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2" name="Oval 20"/>
            <p:cNvSpPr>
              <a:spLocks noChangeArrowheads="1"/>
            </p:cNvSpPr>
            <p:nvPr/>
          </p:nvSpPr>
          <p:spPr bwMode="auto">
            <a:xfrm>
              <a:off x="3923" y="229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693" name="Line 21"/>
            <p:cNvSpPr>
              <a:spLocks noChangeShapeType="1"/>
            </p:cNvSpPr>
            <p:nvPr/>
          </p:nvSpPr>
          <p:spPr bwMode="auto">
            <a:xfrm flipH="1">
              <a:off x="3787" y="2522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4" name="Line 22"/>
            <p:cNvSpPr>
              <a:spLocks noChangeShapeType="1"/>
            </p:cNvSpPr>
            <p:nvPr/>
          </p:nvSpPr>
          <p:spPr bwMode="auto">
            <a:xfrm>
              <a:off x="4150" y="2522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5" name="Oval 23"/>
            <p:cNvSpPr>
              <a:spLocks noChangeArrowheads="1"/>
            </p:cNvSpPr>
            <p:nvPr/>
          </p:nvSpPr>
          <p:spPr bwMode="auto">
            <a:xfrm>
              <a:off x="4240" y="197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</p:grpSp>
      <p:grpSp>
        <p:nvGrpSpPr>
          <p:cNvPr id="412728" name="Group 56"/>
          <p:cNvGrpSpPr>
            <a:grpSpLocks/>
          </p:cNvGrpSpPr>
          <p:nvPr/>
        </p:nvGrpSpPr>
        <p:grpSpPr bwMode="auto">
          <a:xfrm>
            <a:off x="5364163" y="4437460"/>
            <a:ext cx="2378075" cy="1800225"/>
            <a:chOff x="3379" y="2931"/>
            <a:chExt cx="1498" cy="1134"/>
          </a:xfrm>
        </p:grpSpPr>
        <p:sp>
          <p:nvSpPr>
            <p:cNvPr id="412706" name="Oval 34"/>
            <p:cNvSpPr>
              <a:spLocks noChangeArrowheads="1"/>
            </p:cNvSpPr>
            <p:nvPr/>
          </p:nvSpPr>
          <p:spPr bwMode="auto">
            <a:xfrm>
              <a:off x="3742" y="293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707" name="Line 35"/>
            <p:cNvSpPr>
              <a:spLocks noChangeShapeType="1"/>
            </p:cNvSpPr>
            <p:nvPr/>
          </p:nvSpPr>
          <p:spPr bwMode="auto">
            <a:xfrm flipH="1">
              <a:off x="3606" y="3158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8" name="Line 36"/>
            <p:cNvSpPr>
              <a:spLocks noChangeShapeType="1"/>
            </p:cNvSpPr>
            <p:nvPr/>
          </p:nvSpPr>
          <p:spPr bwMode="auto">
            <a:xfrm>
              <a:off x="3969" y="3158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9" name="Oval 37"/>
            <p:cNvSpPr>
              <a:spLocks noChangeArrowheads="1"/>
            </p:cNvSpPr>
            <p:nvPr/>
          </p:nvSpPr>
          <p:spPr bwMode="auto">
            <a:xfrm>
              <a:off x="4105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710" name="Line 38"/>
            <p:cNvSpPr>
              <a:spLocks noChangeShapeType="1"/>
            </p:cNvSpPr>
            <p:nvPr/>
          </p:nvSpPr>
          <p:spPr bwMode="auto">
            <a:xfrm flipH="1">
              <a:off x="3969" y="3521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1" name="Line 39"/>
            <p:cNvSpPr>
              <a:spLocks noChangeShapeType="1"/>
            </p:cNvSpPr>
            <p:nvPr/>
          </p:nvSpPr>
          <p:spPr bwMode="auto">
            <a:xfrm>
              <a:off x="4332" y="3521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2" name="Oval 40"/>
            <p:cNvSpPr>
              <a:spLocks noChangeArrowheads="1"/>
            </p:cNvSpPr>
            <p:nvPr/>
          </p:nvSpPr>
          <p:spPr bwMode="auto">
            <a:xfrm>
              <a:off x="4468" y="3657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713" name="Line 41"/>
            <p:cNvSpPr>
              <a:spLocks noChangeShapeType="1"/>
            </p:cNvSpPr>
            <p:nvPr/>
          </p:nvSpPr>
          <p:spPr bwMode="auto">
            <a:xfrm flipH="1">
              <a:off x="4332" y="3883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4" name="Line 42"/>
            <p:cNvSpPr>
              <a:spLocks noChangeShapeType="1"/>
            </p:cNvSpPr>
            <p:nvPr/>
          </p:nvSpPr>
          <p:spPr bwMode="auto">
            <a:xfrm>
              <a:off x="4695" y="3883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5" name="Oval 43"/>
            <p:cNvSpPr>
              <a:spLocks noChangeArrowheads="1"/>
            </p:cNvSpPr>
            <p:nvPr/>
          </p:nvSpPr>
          <p:spPr bwMode="auto">
            <a:xfrm>
              <a:off x="3379" y="331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</p:grpSp>
      <p:grpSp>
        <p:nvGrpSpPr>
          <p:cNvPr id="412727" name="Group 55"/>
          <p:cNvGrpSpPr>
            <a:grpSpLocks/>
          </p:cNvGrpSpPr>
          <p:nvPr/>
        </p:nvGrpSpPr>
        <p:grpSpPr bwMode="auto">
          <a:xfrm>
            <a:off x="1763713" y="4437460"/>
            <a:ext cx="1800225" cy="1800225"/>
            <a:chOff x="1111" y="2931"/>
            <a:chExt cx="1134" cy="1134"/>
          </a:xfrm>
        </p:grpSpPr>
        <p:sp>
          <p:nvSpPr>
            <p:cNvPr id="412696" name="Oval 24"/>
            <p:cNvSpPr>
              <a:spLocks noChangeArrowheads="1"/>
            </p:cNvSpPr>
            <p:nvPr/>
          </p:nvSpPr>
          <p:spPr bwMode="auto">
            <a:xfrm>
              <a:off x="1474" y="293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97" name="Line 25"/>
            <p:cNvSpPr>
              <a:spLocks noChangeShapeType="1"/>
            </p:cNvSpPr>
            <p:nvPr/>
          </p:nvSpPr>
          <p:spPr bwMode="auto">
            <a:xfrm flipH="1">
              <a:off x="1338" y="3158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8" name="Line 26"/>
            <p:cNvSpPr>
              <a:spLocks noChangeShapeType="1"/>
            </p:cNvSpPr>
            <p:nvPr/>
          </p:nvSpPr>
          <p:spPr bwMode="auto">
            <a:xfrm>
              <a:off x="1701" y="3158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5" name="Oval 33"/>
            <p:cNvSpPr>
              <a:spLocks noChangeArrowheads="1"/>
            </p:cNvSpPr>
            <p:nvPr/>
          </p:nvSpPr>
          <p:spPr bwMode="auto">
            <a:xfrm>
              <a:off x="1111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12717" name="Oval 45"/>
            <p:cNvSpPr>
              <a:spLocks noChangeArrowheads="1"/>
            </p:cNvSpPr>
            <p:nvPr/>
          </p:nvSpPr>
          <p:spPr bwMode="auto">
            <a:xfrm>
              <a:off x="1836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718" name="Line 46"/>
            <p:cNvSpPr>
              <a:spLocks noChangeShapeType="1"/>
            </p:cNvSpPr>
            <p:nvPr/>
          </p:nvSpPr>
          <p:spPr bwMode="auto">
            <a:xfrm flipH="1">
              <a:off x="1700" y="3521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9" name="Line 47"/>
            <p:cNvSpPr>
              <a:spLocks noChangeShapeType="1"/>
            </p:cNvSpPr>
            <p:nvPr/>
          </p:nvSpPr>
          <p:spPr bwMode="auto">
            <a:xfrm>
              <a:off x="2063" y="3521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20" name="Oval 48"/>
            <p:cNvSpPr>
              <a:spLocks noChangeArrowheads="1"/>
            </p:cNvSpPr>
            <p:nvPr/>
          </p:nvSpPr>
          <p:spPr bwMode="auto">
            <a:xfrm>
              <a:off x="1473" y="3657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721" name="Line 49"/>
            <p:cNvSpPr>
              <a:spLocks noChangeShapeType="1"/>
            </p:cNvSpPr>
            <p:nvPr/>
          </p:nvSpPr>
          <p:spPr bwMode="auto">
            <a:xfrm flipH="1">
              <a:off x="1337" y="3883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22" name="Line 50"/>
            <p:cNvSpPr>
              <a:spLocks noChangeShapeType="1"/>
            </p:cNvSpPr>
            <p:nvPr/>
          </p:nvSpPr>
          <p:spPr bwMode="auto">
            <a:xfrm>
              <a:off x="1700" y="3883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2724" name="Text Box 52"/>
          <p:cNvSpPr txBox="1">
            <a:spLocks noChangeArrowheads="1"/>
          </p:cNvSpPr>
          <p:nvPr/>
        </p:nvSpPr>
        <p:spPr bwMode="auto">
          <a:xfrm>
            <a:off x="2987824" y="3717553"/>
            <a:ext cx="27363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Alternativen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für</a:t>
            </a:r>
            <a:r>
              <a:rPr lang="en-US" sz="2400" dirty="0" smtClean="0"/>
              <a:t> Fall 1</a:t>
            </a:r>
            <a:endParaRPr lang="en-US" sz="2400" dirty="0"/>
          </a:p>
        </p:txBody>
      </p:sp>
      <p:sp>
        <p:nvSpPr>
          <p:cNvPr id="50" name="Rechteck 49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271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61E2-C8E3-EB4A-8839-7791216329CD}" type="slidenum">
              <a:rPr lang="de-DE"/>
              <a:pPr/>
              <a:t>95</a:t>
            </a:fld>
            <a:endParaRPr lang="de-DE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Rot-Schwarz-Baum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3757" name="Oval 61"/>
          <p:cNvSpPr>
            <a:spLocks noChangeArrowheads="1"/>
          </p:cNvSpPr>
          <p:nvPr/>
        </p:nvSpPr>
        <p:spPr bwMode="auto">
          <a:xfrm>
            <a:off x="2411413" y="30686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3758" name="Line 62"/>
          <p:cNvSpPr>
            <a:spLocks noChangeShapeType="1"/>
          </p:cNvSpPr>
          <p:nvPr/>
        </p:nvSpPr>
        <p:spPr bwMode="auto">
          <a:xfrm flipH="1">
            <a:off x="2195513" y="3429000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59" name="Line 63"/>
          <p:cNvSpPr>
            <a:spLocks noChangeShapeType="1"/>
          </p:cNvSpPr>
          <p:nvPr/>
        </p:nvSpPr>
        <p:spPr bwMode="auto">
          <a:xfrm>
            <a:off x="2771775" y="3429000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0" name="Oval 64"/>
          <p:cNvSpPr>
            <a:spLocks noChangeArrowheads="1"/>
          </p:cNvSpPr>
          <p:nvPr/>
        </p:nvSpPr>
        <p:spPr bwMode="auto">
          <a:xfrm>
            <a:off x="1835150" y="36449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3761" name="Line 65"/>
          <p:cNvSpPr>
            <a:spLocks noChangeShapeType="1"/>
          </p:cNvSpPr>
          <p:nvPr/>
        </p:nvSpPr>
        <p:spPr bwMode="auto">
          <a:xfrm flipH="1">
            <a:off x="1619250" y="4005263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2" name="Line 66"/>
          <p:cNvSpPr>
            <a:spLocks noChangeShapeType="1"/>
          </p:cNvSpPr>
          <p:nvPr/>
        </p:nvSpPr>
        <p:spPr bwMode="auto">
          <a:xfrm>
            <a:off x="2195513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3" name="Oval 67"/>
          <p:cNvSpPr>
            <a:spLocks noChangeArrowheads="1"/>
          </p:cNvSpPr>
          <p:nvPr/>
        </p:nvSpPr>
        <p:spPr bwMode="auto">
          <a:xfrm>
            <a:off x="1258888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64" name="Line 68"/>
          <p:cNvSpPr>
            <a:spLocks noChangeShapeType="1"/>
          </p:cNvSpPr>
          <p:nvPr/>
        </p:nvSpPr>
        <p:spPr bwMode="auto">
          <a:xfrm flipH="1">
            <a:off x="1042988" y="45799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5" name="Line 69"/>
          <p:cNvSpPr>
            <a:spLocks noChangeShapeType="1"/>
          </p:cNvSpPr>
          <p:nvPr/>
        </p:nvSpPr>
        <p:spPr bwMode="auto">
          <a:xfrm>
            <a:off x="1619250" y="45799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7" name="AutoShape 71"/>
          <p:cNvSpPr>
            <a:spLocks noChangeArrowheads="1"/>
          </p:cNvSpPr>
          <p:nvPr/>
        </p:nvSpPr>
        <p:spPr bwMode="auto">
          <a:xfrm>
            <a:off x="7556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68" name="AutoShape 72"/>
          <p:cNvSpPr>
            <a:spLocks noChangeArrowheads="1"/>
          </p:cNvSpPr>
          <p:nvPr/>
        </p:nvSpPr>
        <p:spPr bwMode="auto">
          <a:xfrm>
            <a:off x="16192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69" name="AutoShape 73"/>
          <p:cNvSpPr>
            <a:spLocks noChangeArrowheads="1"/>
          </p:cNvSpPr>
          <p:nvPr/>
        </p:nvSpPr>
        <p:spPr bwMode="auto">
          <a:xfrm>
            <a:off x="2195513" y="429260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70" name="AutoShape 74"/>
          <p:cNvSpPr>
            <a:spLocks noChangeArrowheads="1"/>
          </p:cNvSpPr>
          <p:nvPr/>
        </p:nvSpPr>
        <p:spPr bwMode="auto">
          <a:xfrm>
            <a:off x="2771775" y="37179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1" name="Line 75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2" name="Oval 76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3773" name="Line 77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5" name="Oval 79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3776" name="Line 80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7" name="AutoShape 81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9" name="AutoShape 83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80" name="Line 84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1" name="Oval 85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82" name="Line 86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3" name="Line 87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4" name="AutoShape 88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85" name="AutoShape 89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86" name="Line 90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7" name="Line 91"/>
          <p:cNvSpPr>
            <a:spLocks noChangeShapeType="1"/>
          </p:cNvSpPr>
          <p:nvPr/>
        </p:nvSpPr>
        <p:spPr bwMode="auto">
          <a:xfrm flipH="1">
            <a:off x="2771775" y="28527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8" name="Line 92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915816" y="3717032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7668344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12083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FB98-81BC-AA43-A403-610534745234}" type="slidenum">
              <a:rPr lang="de-DE"/>
              <a:pPr/>
              <a:t>96</a:t>
            </a:fld>
            <a:endParaRPr lang="de-DE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5761" name="Line 17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2" name="Oval 18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5763" name="Line 19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4" name="Oval 20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5765" name="Line 21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6" name="AutoShape 22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5767" name="AutoShape 23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5768" name="Line 24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9" name="Oval 25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5770" name="Line 26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1" name="Line 27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2" name="AutoShape 28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5773" name="AutoShape 29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5774" name="Line 30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6" name="Line 32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8" name="Oval 34"/>
          <p:cNvSpPr>
            <a:spLocks noChangeArrowheads="1"/>
          </p:cNvSpPr>
          <p:nvPr/>
        </p:nvSpPr>
        <p:spPr bwMode="auto">
          <a:xfrm>
            <a:off x="2051050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5779" name="Line 35"/>
          <p:cNvSpPr>
            <a:spLocks noChangeShapeType="1"/>
          </p:cNvSpPr>
          <p:nvPr/>
        </p:nvSpPr>
        <p:spPr bwMode="auto">
          <a:xfrm flipH="1">
            <a:off x="1835150" y="3644900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0" name="Line 36"/>
          <p:cNvSpPr>
            <a:spLocks noChangeShapeType="1"/>
          </p:cNvSpPr>
          <p:nvPr/>
        </p:nvSpPr>
        <p:spPr bwMode="auto">
          <a:xfrm>
            <a:off x="2411413" y="3644900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1" name="Oval 37"/>
          <p:cNvSpPr>
            <a:spLocks noChangeArrowheads="1"/>
          </p:cNvSpPr>
          <p:nvPr/>
        </p:nvSpPr>
        <p:spPr bwMode="auto">
          <a:xfrm>
            <a:off x="1474788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5782" name="Line 38"/>
          <p:cNvSpPr>
            <a:spLocks noChangeShapeType="1"/>
          </p:cNvSpPr>
          <p:nvPr/>
        </p:nvSpPr>
        <p:spPr bwMode="auto">
          <a:xfrm flipH="1">
            <a:off x="1258888" y="4221163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3" name="Line 39"/>
          <p:cNvSpPr>
            <a:spLocks noChangeShapeType="1"/>
          </p:cNvSpPr>
          <p:nvPr/>
        </p:nvSpPr>
        <p:spPr bwMode="auto">
          <a:xfrm>
            <a:off x="1835150" y="42211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4" name="Oval 40"/>
          <p:cNvSpPr>
            <a:spLocks noChangeArrowheads="1"/>
          </p:cNvSpPr>
          <p:nvPr/>
        </p:nvSpPr>
        <p:spPr bwMode="auto">
          <a:xfrm>
            <a:off x="2051050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5785" name="Line 41"/>
          <p:cNvSpPr>
            <a:spLocks noChangeShapeType="1"/>
          </p:cNvSpPr>
          <p:nvPr/>
        </p:nvSpPr>
        <p:spPr bwMode="auto">
          <a:xfrm flipH="1">
            <a:off x="1835150" y="47958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6" name="Line 42"/>
          <p:cNvSpPr>
            <a:spLocks noChangeShapeType="1"/>
          </p:cNvSpPr>
          <p:nvPr/>
        </p:nvSpPr>
        <p:spPr bwMode="auto">
          <a:xfrm>
            <a:off x="2411413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8" name="AutoShape 44"/>
          <p:cNvSpPr>
            <a:spLocks noChangeArrowheads="1"/>
          </p:cNvSpPr>
          <p:nvPr/>
        </p:nvSpPr>
        <p:spPr bwMode="auto">
          <a:xfrm>
            <a:off x="971550" y="450850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5789" name="AutoShape 45"/>
          <p:cNvSpPr>
            <a:spLocks noChangeArrowheads="1"/>
          </p:cNvSpPr>
          <p:nvPr/>
        </p:nvSpPr>
        <p:spPr bwMode="auto">
          <a:xfrm>
            <a:off x="15478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5790" name="AutoShape 46"/>
          <p:cNvSpPr>
            <a:spLocks noChangeArrowheads="1"/>
          </p:cNvSpPr>
          <p:nvPr/>
        </p:nvSpPr>
        <p:spPr bwMode="auto">
          <a:xfrm>
            <a:off x="24114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5791" name="AutoShape 47"/>
          <p:cNvSpPr>
            <a:spLocks noChangeArrowheads="1"/>
          </p:cNvSpPr>
          <p:nvPr/>
        </p:nvSpPr>
        <p:spPr bwMode="auto">
          <a:xfrm>
            <a:off x="2627313" y="39338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5792" name="Line 48"/>
          <p:cNvSpPr>
            <a:spLocks noChangeShapeType="1"/>
          </p:cNvSpPr>
          <p:nvPr/>
        </p:nvSpPr>
        <p:spPr bwMode="auto">
          <a:xfrm flipH="1">
            <a:off x="2411413" y="306863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771800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7668344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96491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6C28-EA28-7C44-8CE7-A8ADFC67C714}" type="slidenum">
              <a:rPr lang="de-DE"/>
              <a:pPr/>
              <a:t>97</a:t>
            </a:fld>
            <a:endParaRPr lang="de-DE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</a:t>
            </a:r>
            <a:r>
              <a:rPr lang="en-US" dirty="0"/>
              <a:t>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k </a:t>
            </a:r>
            <a:r>
              <a:rPr lang="en-US" sz="2800" dirty="0"/>
              <a:t>in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hat </a:t>
            </a:r>
            <a:r>
              <a:rPr lang="en-US" sz="2800" dirty="0" err="1"/>
              <a:t>schwarzen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w</a:t>
            </a:r>
            <a:endParaRPr lang="en-US" sz="2800" dirty="0"/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Lösung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16772" name="Line 4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3" name="Oval 5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6774" name="Line 6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5" name="Oval 7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6776" name="Line 8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7" name="AutoShape 9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6778" name="AutoShape 10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6779" name="Line 11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0" name="Oval 12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6781" name="Line 13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2" name="Line 14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3" name="AutoShape 15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6784" name="AutoShape 16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6785" name="Line 17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6" name="Line 18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2" name="Oval 34"/>
          <p:cNvSpPr>
            <a:spLocks noChangeArrowheads="1"/>
          </p:cNvSpPr>
          <p:nvPr/>
        </p:nvSpPr>
        <p:spPr bwMode="auto">
          <a:xfrm>
            <a:off x="1765300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6803" name="Line 35"/>
          <p:cNvSpPr>
            <a:spLocks noChangeShapeType="1"/>
          </p:cNvSpPr>
          <p:nvPr/>
        </p:nvSpPr>
        <p:spPr bwMode="auto">
          <a:xfrm flipH="1">
            <a:off x="1331913" y="3644900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4" name="Line 36"/>
          <p:cNvSpPr>
            <a:spLocks noChangeShapeType="1"/>
          </p:cNvSpPr>
          <p:nvPr/>
        </p:nvSpPr>
        <p:spPr bwMode="auto">
          <a:xfrm>
            <a:off x="2125663" y="3644900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6" name="Oval 38"/>
          <p:cNvSpPr>
            <a:spLocks noChangeArrowheads="1"/>
          </p:cNvSpPr>
          <p:nvPr/>
        </p:nvSpPr>
        <p:spPr bwMode="auto">
          <a:xfrm>
            <a:off x="2339975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6807" name="Line 39"/>
          <p:cNvSpPr>
            <a:spLocks noChangeShapeType="1"/>
          </p:cNvSpPr>
          <p:nvPr/>
        </p:nvSpPr>
        <p:spPr bwMode="auto">
          <a:xfrm flipH="1">
            <a:off x="2124075" y="4221163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8" name="Line 40"/>
          <p:cNvSpPr>
            <a:spLocks noChangeShapeType="1"/>
          </p:cNvSpPr>
          <p:nvPr/>
        </p:nvSpPr>
        <p:spPr bwMode="auto">
          <a:xfrm>
            <a:off x="2700338" y="42211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9" name="Oval 41"/>
          <p:cNvSpPr>
            <a:spLocks noChangeArrowheads="1"/>
          </p:cNvSpPr>
          <p:nvPr/>
        </p:nvSpPr>
        <p:spPr bwMode="auto">
          <a:xfrm>
            <a:off x="1763713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6810" name="Line 42"/>
          <p:cNvSpPr>
            <a:spLocks noChangeShapeType="1"/>
          </p:cNvSpPr>
          <p:nvPr/>
        </p:nvSpPr>
        <p:spPr bwMode="auto">
          <a:xfrm flipH="1">
            <a:off x="1547813" y="47958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11" name="Line 43"/>
          <p:cNvSpPr>
            <a:spLocks noChangeShapeType="1"/>
          </p:cNvSpPr>
          <p:nvPr/>
        </p:nvSpPr>
        <p:spPr bwMode="auto">
          <a:xfrm>
            <a:off x="2124075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12" name="AutoShape 44"/>
          <p:cNvSpPr>
            <a:spLocks noChangeArrowheads="1"/>
          </p:cNvSpPr>
          <p:nvPr/>
        </p:nvSpPr>
        <p:spPr bwMode="auto">
          <a:xfrm>
            <a:off x="1044575" y="39338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6813" name="AutoShape 45"/>
          <p:cNvSpPr>
            <a:spLocks noChangeArrowheads="1"/>
          </p:cNvSpPr>
          <p:nvPr/>
        </p:nvSpPr>
        <p:spPr bwMode="auto">
          <a:xfrm>
            <a:off x="1260475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6814" name="AutoShape 46"/>
          <p:cNvSpPr>
            <a:spLocks noChangeArrowheads="1"/>
          </p:cNvSpPr>
          <p:nvPr/>
        </p:nvSpPr>
        <p:spPr bwMode="auto">
          <a:xfrm>
            <a:off x="2124075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6815" name="AutoShape 47"/>
          <p:cNvSpPr>
            <a:spLocks noChangeArrowheads="1"/>
          </p:cNvSpPr>
          <p:nvPr/>
        </p:nvSpPr>
        <p:spPr bwMode="auto">
          <a:xfrm>
            <a:off x="2700338" y="450850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6817" name="Line 49"/>
          <p:cNvSpPr>
            <a:spLocks noChangeShapeType="1"/>
          </p:cNvSpPr>
          <p:nvPr/>
        </p:nvSpPr>
        <p:spPr bwMode="auto">
          <a:xfrm flipH="1">
            <a:off x="2124075" y="3068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1187624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076056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0555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EDC4-FA3A-AC4E-9F4A-8DFD9A70B9AB}" type="slidenum">
              <a:rPr lang="de-DE"/>
              <a:pPr/>
              <a:t>98</a:t>
            </a:fld>
            <a:endParaRPr lang="de-DE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797" name="Oval 5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799" name="Oval 7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7800" name="Line 8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1" name="AutoShape 9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7802" name="AutoShape 10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7803" name="Line 11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4" name="Oval 12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7805" name="Line 13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6" name="Line 14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7" name="AutoShape 15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7808" name="AutoShape 16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7809" name="Line 17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10" name="Line 18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4" name="Line 32"/>
          <p:cNvSpPr>
            <a:spLocks noChangeShapeType="1"/>
          </p:cNvSpPr>
          <p:nvPr/>
        </p:nvSpPr>
        <p:spPr bwMode="auto">
          <a:xfrm flipH="1">
            <a:off x="2124075" y="3068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6" name="Oval 34"/>
          <p:cNvSpPr>
            <a:spLocks noChangeArrowheads="1"/>
          </p:cNvSpPr>
          <p:nvPr/>
        </p:nvSpPr>
        <p:spPr bwMode="auto">
          <a:xfrm>
            <a:off x="1763713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7827" name="Line 35"/>
          <p:cNvSpPr>
            <a:spLocks noChangeShapeType="1"/>
          </p:cNvSpPr>
          <p:nvPr/>
        </p:nvSpPr>
        <p:spPr bwMode="auto">
          <a:xfrm flipH="1">
            <a:off x="1547813" y="3644900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8" name="Line 36"/>
          <p:cNvSpPr>
            <a:spLocks noChangeShapeType="1"/>
          </p:cNvSpPr>
          <p:nvPr/>
        </p:nvSpPr>
        <p:spPr bwMode="auto">
          <a:xfrm>
            <a:off x="2124075" y="3644900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9" name="Oval 37"/>
          <p:cNvSpPr>
            <a:spLocks noChangeArrowheads="1"/>
          </p:cNvSpPr>
          <p:nvPr/>
        </p:nvSpPr>
        <p:spPr bwMode="auto">
          <a:xfrm>
            <a:off x="2339975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7830" name="Line 38"/>
          <p:cNvSpPr>
            <a:spLocks noChangeShapeType="1"/>
          </p:cNvSpPr>
          <p:nvPr/>
        </p:nvSpPr>
        <p:spPr bwMode="auto">
          <a:xfrm flipH="1">
            <a:off x="2124075" y="42211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1" name="Line 39"/>
          <p:cNvSpPr>
            <a:spLocks noChangeShapeType="1"/>
          </p:cNvSpPr>
          <p:nvPr/>
        </p:nvSpPr>
        <p:spPr bwMode="auto">
          <a:xfrm>
            <a:off x="2700338" y="42211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2" name="Oval 40"/>
          <p:cNvSpPr>
            <a:spLocks noChangeArrowheads="1"/>
          </p:cNvSpPr>
          <p:nvPr/>
        </p:nvSpPr>
        <p:spPr bwMode="auto">
          <a:xfrm>
            <a:off x="2916238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7833" name="Line 41"/>
          <p:cNvSpPr>
            <a:spLocks noChangeShapeType="1"/>
          </p:cNvSpPr>
          <p:nvPr/>
        </p:nvSpPr>
        <p:spPr bwMode="auto">
          <a:xfrm flipH="1">
            <a:off x="2700338" y="47958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4" name="Line 42"/>
          <p:cNvSpPr>
            <a:spLocks noChangeShapeType="1"/>
          </p:cNvSpPr>
          <p:nvPr/>
        </p:nvSpPr>
        <p:spPr bwMode="auto">
          <a:xfrm>
            <a:off x="3276600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6" name="AutoShape 44"/>
          <p:cNvSpPr>
            <a:spLocks noChangeArrowheads="1"/>
          </p:cNvSpPr>
          <p:nvPr/>
        </p:nvSpPr>
        <p:spPr bwMode="auto">
          <a:xfrm>
            <a:off x="1258888" y="39338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7837" name="AutoShape 45"/>
          <p:cNvSpPr>
            <a:spLocks noChangeArrowheads="1"/>
          </p:cNvSpPr>
          <p:nvPr/>
        </p:nvSpPr>
        <p:spPr bwMode="auto">
          <a:xfrm>
            <a:off x="1835150" y="450850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7838" name="AutoShape 46"/>
          <p:cNvSpPr>
            <a:spLocks noChangeArrowheads="1"/>
          </p:cNvSpPr>
          <p:nvPr/>
        </p:nvSpPr>
        <p:spPr bwMode="auto">
          <a:xfrm>
            <a:off x="24114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7839" name="AutoShape 47"/>
          <p:cNvSpPr>
            <a:spLocks noChangeArrowheads="1"/>
          </p:cNvSpPr>
          <p:nvPr/>
        </p:nvSpPr>
        <p:spPr bwMode="auto">
          <a:xfrm>
            <a:off x="3276600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" name="Rechteck 3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1403648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076056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847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A9F7-E2C6-7346-B137-8231C9BA3582}" type="slidenum">
              <a:rPr lang="de-DE"/>
              <a:pPr/>
              <a:t>99</a:t>
            </a:fld>
            <a:endParaRPr lang="de-DE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18821" name="Oval 5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22" name="Line 6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3" name="Line 7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4" name="Oval 8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25" name="Line 9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6" name="Line 10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7" name="Oval 11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28" name="Line 12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9" name="Line 13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0" name="Oval 14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32" name="Oval 16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33" name="Line 17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4" name="Line 18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5" name="Oval 19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36" name="Line 20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7" name="Line 21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8" name="Oval 22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39" name="Line 23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0" name="Line 24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1" name="Oval 25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43" name="Oval 27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44" name="Line 28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5" name="Line 29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6" name="Oval 30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47" name="Line 31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8" name="Line 32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9" name="Oval 33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50" name="Line 34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1" name="Line 35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2" name="Oval 36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54" name="Oval 38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55" name="Line 39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6" name="Line 40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7" name="Oval 41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58" name="Oval 42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59" name="Line 43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0" name="Line 44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1" name="Oval 45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62" name="Line 46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3" name="Line 47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4" name="Text Box 48"/>
          <p:cNvSpPr txBox="1">
            <a:spLocks noChangeArrowheads="1"/>
          </p:cNvSpPr>
          <p:nvPr/>
        </p:nvSpPr>
        <p:spPr bwMode="auto">
          <a:xfrm>
            <a:off x="3779838" y="3717057"/>
            <a:ext cx="1762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/>
              <a:t>Alternativen</a:t>
            </a:r>
            <a:endParaRPr lang="en-US" sz="2400" dirty="0" smtClean="0"/>
          </a:p>
          <a:p>
            <a:pPr algn="ctr"/>
            <a:r>
              <a:rPr lang="en-US" sz="2400" dirty="0" err="1" smtClean="0"/>
              <a:t>für</a:t>
            </a:r>
            <a:r>
              <a:rPr lang="en-US" sz="2400" dirty="0" smtClean="0"/>
              <a:t> Fall 2</a:t>
            </a:r>
            <a:endParaRPr lang="en-US" sz="2400" dirty="0"/>
          </a:p>
        </p:txBody>
      </p:sp>
      <p:sp>
        <p:nvSpPr>
          <p:cNvPr id="418865" name="Line 49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6" name="Line 50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7" name="Line 51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8" name="Line 52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1715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7347</Words>
  <Application>Microsoft Macintosh PowerPoint</Application>
  <PresentationFormat>Bildschirmpräsentation (4:3)</PresentationFormat>
  <Paragraphs>1851</Paragraphs>
  <Slides>131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131</vt:i4>
      </vt:variant>
    </vt:vector>
  </HeadingPairs>
  <TitlesOfParts>
    <vt:vector size="132" baseType="lpstr">
      <vt:lpstr>7_Standarddesign</vt:lpstr>
      <vt:lpstr>Algorithmen und Datenstrukturen</vt:lpstr>
      <vt:lpstr>Dynamische Menge</vt:lpstr>
      <vt:lpstr>Dynamische Mengen</vt:lpstr>
      <vt:lpstr>Prioritätswarteschlangen vs. Mengen</vt:lpstr>
      <vt:lpstr>Einfache Realisierung von Mengen</vt:lpstr>
      <vt:lpstr>Danksagung</vt:lpstr>
      <vt:lpstr>Felder: Lineares/Sequentielles Suchen</vt:lpstr>
      <vt:lpstr>Komplexität Naives/Lineares/Sequentielles Suchen </vt:lpstr>
      <vt:lpstr>Selbstanordnende Listen</vt:lpstr>
      <vt:lpstr>Strategien von selbstanordnenden Listen</vt:lpstr>
      <vt:lpstr>Beispiel selbstanordnende Listen, MF-Regel</vt:lpstr>
      <vt:lpstr>Beispiel selbstanordnende Listen, MF-Regel</vt:lpstr>
      <vt:lpstr>Beispiel selbstanordnende Listen, MF-Regel</vt:lpstr>
      <vt:lpstr>Suchstruktur für die Darstellung von Mengen</vt:lpstr>
      <vt:lpstr>Statische Suchstruktur</vt:lpstr>
      <vt:lpstr>Binäre Suche</vt:lpstr>
      <vt:lpstr>Dynamische Suchstruktur</vt:lpstr>
      <vt:lpstr>Suchstruktur</vt:lpstr>
      <vt:lpstr>Suchstruktur</vt:lpstr>
      <vt:lpstr>Motivation: Suchen in Bäumen</vt:lpstr>
      <vt:lpstr>Binäre Suchbäume - Definition</vt:lpstr>
      <vt:lpstr>Beispiele für binäre Suchbäume</vt:lpstr>
      <vt:lpstr>Aufgabe: Wende Funktion auf Elemente an</vt:lpstr>
      <vt:lpstr>Aufgabe: Wende Funktion auf Elemente an</vt:lpstr>
      <vt:lpstr>Inorder-Ausgabe ergibt Sortierreihenfolge</vt:lpstr>
      <vt:lpstr>Suche im binären Suchbaum</vt:lpstr>
      <vt:lpstr>Suche nach 28</vt:lpstr>
      <vt:lpstr>Suche nach 13</vt:lpstr>
      <vt:lpstr>Binärer Suchbaum</vt:lpstr>
      <vt:lpstr>Suchstruktur</vt:lpstr>
      <vt:lpstr>Binärer Suchbaum (ideal)</vt:lpstr>
      <vt:lpstr>Binärer Suchbaum</vt:lpstr>
      <vt:lpstr>search(k) Operation</vt:lpstr>
      <vt:lpstr>Binärer Suchbaum</vt:lpstr>
      <vt:lpstr>Search(9)</vt:lpstr>
      <vt:lpstr>Insert und Delete Operationen</vt:lpstr>
      <vt:lpstr>Insert(5)</vt:lpstr>
      <vt:lpstr>Insert(5)</vt:lpstr>
      <vt:lpstr>Insert(12)</vt:lpstr>
      <vt:lpstr>Insert(12)</vt:lpstr>
      <vt:lpstr>Delete(1)</vt:lpstr>
      <vt:lpstr>Delete(1)</vt:lpstr>
      <vt:lpstr>Delete(14)</vt:lpstr>
      <vt:lpstr>Delete(14)</vt:lpstr>
      <vt:lpstr>Binärbaum</vt:lpstr>
      <vt:lpstr>Selbstanordnung?</vt:lpstr>
      <vt:lpstr>Definition: Ausgeglichener Suchbaum</vt:lpstr>
      <vt:lpstr>Suchbäume mit Information in Knoten</vt:lpstr>
      <vt:lpstr>Gewichtete Binärbäume</vt:lpstr>
      <vt:lpstr>Rang eines Knotens x im Binärbaum</vt:lpstr>
      <vt:lpstr>Hier: Andere Definition für Rang</vt:lpstr>
      <vt:lpstr>Ausgeglichener Baum mit n Knoten</vt:lpstr>
      <vt:lpstr>Selbstorganisierende Bäume</vt:lpstr>
      <vt:lpstr>Danksagung</vt:lpstr>
      <vt:lpstr>Splay-Baum</vt:lpstr>
      <vt:lpstr>Splay-Baum</vt:lpstr>
      <vt:lpstr>Splay-Baum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Splay-Baum: Balance-Theorem</vt:lpstr>
      <vt:lpstr>Splay-Baum Operationen</vt:lpstr>
      <vt:lpstr>Splay-Baum Operationen</vt:lpstr>
      <vt:lpstr>Splay-Baum Operationen</vt:lpstr>
      <vt:lpstr>Splay-Bäume: Zusammenfassung</vt:lpstr>
      <vt:lpstr>Binärbaum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AVL-Bäume</vt:lpstr>
      <vt:lpstr>Danksagung</vt:lpstr>
      <vt:lpstr>Einfügen in AVL-Baum</vt:lpstr>
      <vt:lpstr>Einfügen in AVL-Baum</vt:lpstr>
      <vt:lpstr>Einfügen in AVL-Baum</vt:lpstr>
      <vt:lpstr>Einfügen in AVL-Baum</vt:lpstr>
      <vt:lpstr>Anwendungsstelle der Rotation</vt:lpstr>
      <vt:lpstr>Rotationstypen</vt:lpstr>
      <vt:lpstr>Typ RR: Linksrotation</vt:lpstr>
      <vt:lpstr>Typ LL: Rechtsrotation</vt:lpstr>
      <vt:lpstr>Typ RL: Doppelrotation</vt:lpstr>
      <vt:lpstr>Typ LR: Doppelrotation</vt:lpstr>
      <vt:lpstr>Typ LR: Doppelrotation</vt:lpstr>
      <vt:lpstr>Löschen von Knoten in AVL-Bäumen</vt:lpstr>
      <vt:lpstr>Vergleich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1102</cp:revision>
  <cp:lastPrinted>2015-04-09T12:56:16Z</cp:lastPrinted>
  <dcterms:created xsi:type="dcterms:W3CDTF">2010-04-27T12:26:40Z</dcterms:created>
  <dcterms:modified xsi:type="dcterms:W3CDTF">2015-05-28T12:00:33Z</dcterms:modified>
</cp:coreProperties>
</file>