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embeddings/oleObject1.bin" ContentType="application/vnd.openxmlformats-officedocument.oleObject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101"/>
  </p:notesMasterIdLst>
  <p:handoutMasterIdLst>
    <p:handoutMasterId r:id="rId102"/>
  </p:handoutMasterIdLst>
  <p:sldIdLst>
    <p:sldId id="273" r:id="rId2"/>
    <p:sldId id="448" r:id="rId3"/>
    <p:sldId id="449" r:id="rId4"/>
    <p:sldId id="450" r:id="rId5"/>
    <p:sldId id="282" r:id="rId6"/>
    <p:sldId id="451" r:id="rId7"/>
    <p:sldId id="285" r:id="rId8"/>
    <p:sldId id="286" r:id="rId9"/>
    <p:sldId id="452" r:id="rId10"/>
    <p:sldId id="288" r:id="rId11"/>
    <p:sldId id="289" r:id="rId12"/>
    <p:sldId id="290" r:id="rId13"/>
    <p:sldId id="291" r:id="rId14"/>
    <p:sldId id="292" r:id="rId15"/>
    <p:sldId id="293" r:id="rId16"/>
    <p:sldId id="453" r:id="rId17"/>
    <p:sldId id="455" r:id="rId18"/>
    <p:sldId id="456" r:id="rId19"/>
    <p:sldId id="457" r:id="rId20"/>
    <p:sldId id="458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6" r:id="rId46"/>
    <p:sldId id="327" r:id="rId47"/>
    <p:sldId id="328" r:id="rId48"/>
    <p:sldId id="469" r:id="rId49"/>
    <p:sldId id="468" r:id="rId50"/>
    <p:sldId id="332" r:id="rId51"/>
    <p:sldId id="333" r:id="rId52"/>
    <p:sldId id="334" r:id="rId53"/>
    <p:sldId id="335" r:id="rId54"/>
    <p:sldId id="336" r:id="rId55"/>
    <p:sldId id="467" r:id="rId56"/>
    <p:sldId id="348" r:id="rId57"/>
    <p:sldId id="349" r:id="rId58"/>
    <p:sldId id="350" r:id="rId59"/>
    <p:sldId id="351" r:id="rId60"/>
    <p:sldId id="352" r:id="rId61"/>
    <p:sldId id="353" r:id="rId62"/>
    <p:sldId id="354" r:id="rId63"/>
    <p:sldId id="355" r:id="rId64"/>
    <p:sldId id="356" r:id="rId65"/>
    <p:sldId id="357" r:id="rId66"/>
    <p:sldId id="358" r:id="rId67"/>
    <p:sldId id="359" r:id="rId68"/>
    <p:sldId id="360" r:id="rId69"/>
    <p:sldId id="361" r:id="rId70"/>
    <p:sldId id="362" r:id="rId71"/>
    <p:sldId id="363" r:id="rId72"/>
    <p:sldId id="364" r:id="rId73"/>
    <p:sldId id="365" r:id="rId74"/>
    <p:sldId id="367" r:id="rId75"/>
    <p:sldId id="368" r:id="rId76"/>
    <p:sldId id="369" r:id="rId77"/>
    <p:sldId id="370" r:id="rId78"/>
    <p:sldId id="395" r:id="rId79"/>
    <p:sldId id="396" r:id="rId80"/>
    <p:sldId id="397" r:id="rId81"/>
    <p:sldId id="398" r:id="rId82"/>
    <p:sldId id="399" r:id="rId83"/>
    <p:sldId id="400" r:id="rId84"/>
    <p:sldId id="401" r:id="rId85"/>
    <p:sldId id="402" r:id="rId86"/>
    <p:sldId id="459" r:id="rId87"/>
    <p:sldId id="404" r:id="rId88"/>
    <p:sldId id="405" r:id="rId89"/>
    <p:sldId id="406" r:id="rId90"/>
    <p:sldId id="407" r:id="rId91"/>
    <p:sldId id="408" r:id="rId92"/>
    <p:sldId id="460" r:id="rId93"/>
    <p:sldId id="442" r:id="rId94"/>
    <p:sldId id="443" r:id="rId95"/>
    <p:sldId id="444" r:id="rId96"/>
    <p:sldId id="445" r:id="rId97"/>
    <p:sldId id="446" r:id="rId98"/>
    <p:sldId id="440" r:id="rId99"/>
    <p:sldId id="439" r:id="rId10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28" autoAdjust="0"/>
    <p:restoredTop sz="94660"/>
  </p:normalViewPr>
  <p:slideViewPr>
    <p:cSldViewPr>
      <p:cViewPr varScale="1">
        <p:scale>
          <a:sx n="90" d="100"/>
          <a:sy n="90" d="100"/>
        </p:scale>
        <p:origin x="-120" y="-5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notesMaster" Target="notesMasters/notesMaster1.xml"/><Relationship Id="rId102" Type="http://schemas.openxmlformats.org/officeDocument/2006/relationships/handoutMaster" Target="handoutMasters/handoutMaster1.xml"/><Relationship Id="rId103" Type="http://schemas.openxmlformats.org/officeDocument/2006/relationships/printerSettings" Target="printerSettings/printerSettings1.bin"/><Relationship Id="rId104" Type="http://schemas.openxmlformats.org/officeDocument/2006/relationships/presProps" Target="presProps.xml"/><Relationship Id="rId105" Type="http://schemas.openxmlformats.org/officeDocument/2006/relationships/viewProps" Target="viewProps.xml"/><Relationship Id="rId106" Type="http://schemas.openxmlformats.org/officeDocument/2006/relationships/theme" Target="theme/theme1.xml"/><Relationship Id="rId10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03.07.15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03.07.15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460DCF-84F4-6940-88FE-AAC66A3A79AD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30F2F-9D3E-7A40-8FB2-3B237F494549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A1F7AF-064A-034F-B470-1095AC17B811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7EF46C-01F3-3C43-8B9D-752B9D71147E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36F74D-1A9A-D043-AB75-C549FB855A85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1625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9776D7-6C85-5042-94BA-299B92188D31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1625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0832F4-91CE-8147-8681-A43D8A9E1A39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1625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9DCEF7-B439-084E-99CD-5B59F0389BAB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267D25-773C-9040-9EAB-978B786E8563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CC5599-B8A4-1747-8615-A9FC35E43769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A45877-373E-D445-B86F-0CB006FC29EA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AEC472-26AF-ED4E-B9CF-800457BE60F3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9F72BE-55F4-A84D-BEEF-9032EBEEDA99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F5E1C5-C7DD-F14A-86D8-A9D08B4AC3A3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9CD5A-3319-3B42-8146-45E03580FCB8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07FD52-8D2E-BC4A-B878-1EDD3D09F214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AB5B33-0824-024D-96BA-B7148602B323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CEC4CC-22FB-084A-B266-B8D9C6E331B1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E1F261-E489-E841-A16F-F637264BBF04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D5F47-200A-5B4C-935C-B413D76910AC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CC22DD-F2CD-F74E-AFAD-C0CE274DBDB0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EF0644-4864-D549-83FE-CD05894F90A5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DE0454-93F4-D24E-A560-88F67E2A92F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204437-CA5A-F048-A6FE-FD6B099CAEC5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833093-FFF4-ED45-9B07-B59095451151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6E0FA7-64F1-A04E-9A5F-234E69403338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B37756-AFA3-934C-96AE-C8BD4B68B3B5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E723A3-D40F-AD40-AE39-B2C004C852A3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959376-FCCE-DA46-8A73-7458108F2D4B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B621B0-5C29-AB48-A8AC-85277D80D5F1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9776D7-6C85-5042-94BA-299B92188D31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1625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267D25-773C-9040-9EAB-978B786E8563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52EEB1-DC72-5942-A9EF-167B1D3DF3D7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A50645-185A-8240-B403-929B02D8691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D135BA-21BE-9743-AC2B-FC27D4774A18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C5DB10-6310-D74F-BBD3-B77C7D8E8410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CEEAD9-EA6A-2540-9A98-D576C0E1A872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A91FDD-F14E-0B4D-99D9-F4EDE2BD20DD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08523-C473-2E4F-8173-00DEC1846334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42E588-F804-8B45-9782-C40B7C7786B6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EFB81E-09F8-D841-BA70-7940448DF352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8E904C-6D43-5343-AF0D-555077095B0E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24FFB8-FAB6-8741-865A-49867EE85F70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58C51A-DCD3-E248-A9A0-D3A37BEC8DFC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6BE426-9346-144B-9F58-28E2A1BED63C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20A600-BE87-DF4E-871C-2E0F7E8122FB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FDC635-9F01-7246-A5D9-EC14B4583A70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40887E-0A7C-EF4E-8A8F-A598B219C3E5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813795-C57D-8A4F-9320-2776B6B8B217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1E6D3B-91C3-434D-8797-5C09C07CDF93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4C109E-5215-054E-A3A3-DC026BD20DF2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BA706-298F-6A42-B9AF-CB1C0EE05A3C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FA0DEE-0FC9-114D-B30A-D2B7F7B0E6F8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B3DDE2-27CC-884E-A98B-A1F0E694C062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F0EE6C-043D-3D41-8132-6A57510ED648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29281D-8729-BD4E-9881-2AA715E3D872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76808C-29BA-4F44-9B45-4D180783115F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CA23BA-0A3F-3241-942C-9348DF166D11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CEBB95-A5F0-044F-9580-75767BEFE73F}" type="slidenum">
              <a:rPr lang="en-US"/>
              <a:pPr>
                <a:defRPr/>
              </a:pPr>
              <a:t>74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B16216-BC4E-594A-9D01-3C6DE65896D5}" type="slidenum">
              <a:rPr lang="en-US"/>
              <a:pPr>
                <a:defRPr/>
              </a:pPr>
              <a:t>75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53198A-EFED-7B4A-ABBF-E15737D5EEE8}" type="slidenum">
              <a:rPr lang="en-US"/>
              <a:pPr>
                <a:defRPr/>
              </a:pPr>
              <a:t>76</a:t>
            </a:fld>
            <a:endParaRPr lang="en-US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783A97-E2FB-E148-A783-6CCC9E698CE9}" type="slidenum">
              <a:rPr lang="en-US"/>
              <a:pPr>
                <a:defRPr/>
              </a:pPr>
              <a:t>77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33F65F-255E-E34B-8AB1-3F9F022203B1}" type="slidenum">
              <a:rPr lang="en-US"/>
              <a:pPr>
                <a:defRPr/>
              </a:pPr>
              <a:t>78</a:t>
            </a:fld>
            <a:endParaRPr lang="en-US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8221BA-3CFA-FA41-B590-81D5D68B5F02}" type="slidenum">
              <a:rPr lang="en-US"/>
              <a:pPr>
                <a:defRPr/>
              </a:pPr>
              <a:t>79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1F8F83-F8D3-5540-AF8F-8A3E7F402325}" type="slidenum">
              <a:rPr lang="en-US"/>
              <a:pPr>
                <a:defRPr/>
              </a:pPr>
              <a:t>80</a:t>
            </a:fld>
            <a:endParaRPr lang="en-US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D9D247-B07D-F748-B2A0-C6C1BB9591B5}" type="slidenum">
              <a:rPr lang="en-US"/>
              <a:pPr>
                <a:defRPr/>
              </a:pPr>
              <a:t>81</a:t>
            </a:fld>
            <a:endParaRPr lang="en-US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FD48A5-EEB3-0F48-BB77-124381554E6C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45270A-753E-8B48-950C-BE3ACEB74CBB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381A12-6537-654C-9E68-6A9620D54C64}" type="slidenum">
              <a:rPr lang="en-US"/>
              <a:pPr>
                <a:defRPr/>
              </a:pPr>
              <a:t>83</a:t>
            </a:fld>
            <a:endParaRPr lang="en-US"/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BF1155-50B3-294C-8135-09B385194B4B}" type="slidenum">
              <a:rPr lang="en-US"/>
              <a:pPr>
                <a:defRPr/>
              </a:pPr>
              <a:t>84</a:t>
            </a:fld>
            <a:endParaRPr lang="en-US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D2C423-9C9B-B648-A944-E819F966F182}" type="slidenum">
              <a:rPr lang="en-US"/>
              <a:pPr>
                <a:defRPr/>
              </a:pPr>
              <a:t>85</a:t>
            </a:fld>
            <a:endParaRPr lang="en-US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40887E-0A7C-EF4E-8A8F-A598B219C3E5}" type="slidenum">
              <a:rPr lang="en-US"/>
              <a:pPr>
                <a:defRPr/>
              </a:pPr>
              <a:t>86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500BB4-2E70-9E4C-9005-F355DBFE6088}" type="slidenum">
              <a:rPr lang="en-US"/>
              <a:pPr>
                <a:defRPr/>
              </a:pPr>
              <a:t>87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B23B6D-F422-8141-B0DC-5CBE001C6AD3}" type="slidenum">
              <a:rPr lang="en-US"/>
              <a:pPr>
                <a:defRPr/>
              </a:pPr>
              <a:t>88</a:t>
            </a:fld>
            <a:endParaRPr lang="en-US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0CA363-FA95-854E-A5FB-5916FAC0CD89}" type="slidenum">
              <a:rPr lang="en-US"/>
              <a:pPr>
                <a:defRPr/>
              </a:pPr>
              <a:t>89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7D2B1A-EA68-514A-BCBE-18589703430D}" type="slidenum">
              <a:rPr lang="en-US"/>
              <a:pPr>
                <a:defRPr/>
              </a:pPr>
              <a:t>90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8AA67-AD0A-2445-96F4-32872D6C9FBC}" type="slidenum">
              <a:rPr lang="en-US"/>
              <a:pPr>
                <a:defRPr/>
              </a:pPr>
              <a:t>91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D16916-8C29-1941-949C-2F4016DF213C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BB1EA9-B80A-BD49-8703-64B3CDF1E81F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03B85-9501-C649-AE2B-9CBEC7DD914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3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8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7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8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hyperlink" Target="http://commons.wikimedia.org/wiki/File:Schaffnertasche_mit_galoppwechsler.jpeg" TargetMode="Externa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hyperlink" Target="http://de.wikipedia.org/wiki/Eurom%C3%BCnzen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0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Stefan Werner (Übungen)</a:t>
            </a: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sowie viele Tutoren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Rekursiver Lösungsansatz</a:t>
            </a:r>
          </a:p>
        </p:txBody>
      </p:sp>
      <p:grpSp>
        <p:nvGrpSpPr>
          <p:cNvPr id="285700" name="Group 4"/>
          <p:cNvGrpSpPr>
            <a:grpSpLocks/>
          </p:cNvGrpSpPr>
          <p:nvPr/>
        </p:nvGrpSpPr>
        <p:grpSpPr bwMode="auto">
          <a:xfrm>
            <a:off x="2895600" y="1828800"/>
            <a:ext cx="6172200" cy="1200150"/>
            <a:chOff x="1824" y="1152"/>
            <a:chExt cx="3888" cy="756"/>
          </a:xfrm>
        </p:grpSpPr>
        <p:sp>
          <p:nvSpPr>
            <p:cNvPr id="285701" name="Rectangle 5"/>
            <p:cNvSpPr>
              <a:spLocks noChangeArrowheads="1"/>
            </p:cNvSpPr>
            <p:nvPr/>
          </p:nvSpPr>
          <p:spPr bwMode="auto">
            <a:xfrm>
              <a:off x="1824" y="1152"/>
              <a:ext cx="3888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2400" smtClean="0">
                  <a:solidFill>
                    <a:srgbClr val="3C8C93"/>
                  </a:solidFill>
                  <a:latin typeface="+mn-lt"/>
                  <a:cs typeface="+mn-cs"/>
                </a:rPr>
                <a:t>		  F(m-1, n) + dist(m-1, n, m, n) </a:t>
              </a:r>
            </a:p>
            <a:p>
              <a:pPr>
                <a:defRPr/>
              </a:pPr>
              <a:r>
                <a:rPr lang="de-DE" sz="2400" smtClean="0">
                  <a:solidFill>
                    <a:srgbClr val="3C8C93"/>
                  </a:solidFill>
                  <a:latin typeface="+mn-lt"/>
                  <a:cs typeface="+mn-cs"/>
                </a:rPr>
                <a:t>F(m, n) = min</a:t>
              </a:r>
            </a:p>
            <a:p>
              <a:pPr>
                <a:defRPr/>
              </a:pPr>
              <a:r>
                <a:rPr lang="de-DE" sz="2400" smtClean="0">
                  <a:solidFill>
                    <a:srgbClr val="3C8C93"/>
                  </a:solidFill>
                  <a:latin typeface="+mn-lt"/>
                  <a:cs typeface="+mn-cs"/>
                </a:rPr>
                <a:t>	        	  F(m, n-1) + dist(m, n-1, m, n)</a:t>
              </a:r>
              <a:endParaRPr lang="de-DE" sz="2400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  <p:sp>
          <p:nvSpPr>
            <p:cNvPr id="285702" name="AutoShape 6"/>
            <p:cNvSpPr>
              <a:spLocks/>
            </p:cNvSpPr>
            <p:nvPr/>
          </p:nvSpPr>
          <p:spPr bwMode="auto">
            <a:xfrm>
              <a:off x="2971" y="1276"/>
              <a:ext cx="96" cy="528"/>
            </a:xfrm>
            <a:prstGeom prst="leftBrace">
              <a:avLst>
                <a:gd name="adj1" fmla="val 458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85703" name="Group 7"/>
          <p:cNvGrpSpPr>
            <a:grpSpLocks/>
          </p:cNvGrpSpPr>
          <p:nvPr/>
        </p:nvGrpSpPr>
        <p:grpSpPr bwMode="auto">
          <a:xfrm>
            <a:off x="2819400" y="2971800"/>
            <a:ext cx="6172200" cy="1809750"/>
            <a:chOff x="1776" y="1872"/>
            <a:chExt cx="3888" cy="1140"/>
          </a:xfrm>
        </p:grpSpPr>
        <p:sp>
          <p:nvSpPr>
            <p:cNvPr id="285704" name="Rectangle 8"/>
            <p:cNvSpPr>
              <a:spLocks noChangeArrowheads="1"/>
            </p:cNvSpPr>
            <p:nvPr/>
          </p:nvSpPr>
          <p:spPr bwMode="auto">
            <a:xfrm>
              <a:off x="1776" y="2256"/>
              <a:ext cx="3888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2400" smtClean="0">
                  <a:solidFill>
                    <a:srgbClr val="3C8C93"/>
                  </a:solidFill>
                  <a:latin typeface="+mn-lt"/>
                  <a:cs typeface="+mn-cs"/>
                </a:rPr>
                <a:t>		  F(i-1, j) + dist(i-1, j, i, j) </a:t>
              </a:r>
            </a:p>
            <a:p>
              <a:pPr>
                <a:defRPr/>
              </a:pPr>
              <a:r>
                <a:rPr lang="de-DE" sz="2400" smtClean="0">
                  <a:solidFill>
                    <a:srgbClr val="3C8C93"/>
                  </a:solidFill>
                  <a:latin typeface="+mn-lt"/>
                  <a:cs typeface="+mn-cs"/>
                </a:rPr>
                <a:t>F(i, j) = min</a:t>
              </a:r>
            </a:p>
            <a:p>
              <a:pPr>
                <a:defRPr/>
              </a:pPr>
              <a:r>
                <a:rPr lang="de-DE" sz="2400" smtClean="0">
                  <a:solidFill>
                    <a:srgbClr val="3C8C93"/>
                  </a:solidFill>
                  <a:latin typeface="+mn-lt"/>
                  <a:cs typeface="+mn-cs"/>
                </a:rPr>
                <a:t>	        	  F(i, j-1) + dist(i, j-1, i, j)</a:t>
              </a:r>
              <a:endParaRPr lang="de-DE" sz="2400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  <p:grpSp>
          <p:nvGrpSpPr>
            <p:cNvPr id="33868" name="Group 9"/>
            <p:cNvGrpSpPr>
              <a:grpSpLocks/>
            </p:cNvGrpSpPr>
            <p:nvPr/>
          </p:nvGrpSpPr>
          <p:grpSpPr bwMode="auto">
            <a:xfrm>
              <a:off x="2880" y="1872"/>
              <a:ext cx="1366" cy="1056"/>
              <a:chOff x="2880" y="1872"/>
              <a:chExt cx="1366" cy="1056"/>
            </a:xfrm>
          </p:grpSpPr>
          <p:sp>
            <p:nvSpPr>
              <p:cNvPr id="285706" name="Line 10"/>
              <p:cNvSpPr>
                <a:spLocks noChangeShapeType="1"/>
              </p:cNvSpPr>
              <p:nvPr/>
            </p:nvSpPr>
            <p:spPr bwMode="auto">
              <a:xfrm>
                <a:off x="2976" y="1872"/>
                <a:ext cx="0" cy="3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3C8C93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85707" name="Text Box 11"/>
              <p:cNvSpPr txBox="1">
                <a:spLocks noChangeArrowheads="1"/>
              </p:cNvSpPr>
              <p:nvPr/>
            </p:nvSpPr>
            <p:spPr bwMode="auto">
              <a:xfrm>
                <a:off x="3168" y="1977"/>
                <a:ext cx="107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mtClean="0">
                    <a:latin typeface="+mn-lt"/>
                    <a:cs typeface="+mn-cs"/>
                  </a:rPr>
                  <a:t>Generalisierung</a:t>
                </a:r>
                <a:endParaRPr lang="de-DE">
                  <a:latin typeface="+mn-lt"/>
                  <a:cs typeface="+mn-cs"/>
                </a:endParaRPr>
              </a:p>
            </p:txBody>
          </p:sp>
          <p:sp>
            <p:nvSpPr>
              <p:cNvPr id="285708" name="AutoShape 12"/>
              <p:cNvSpPr>
                <a:spLocks/>
              </p:cNvSpPr>
              <p:nvPr/>
            </p:nvSpPr>
            <p:spPr bwMode="auto">
              <a:xfrm>
                <a:off x="2880" y="2400"/>
                <a:ext cx="96" cy="528"/>
              </a:xfrm>
              <a:prstGeom prst="leftBrace">
                <a:avLst>
                  <a:gd name="adj1" fmla="val 4583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solidFill>
                    <a:srgbClr val="3C8C93"/>
                  </a:solidFill>
                  <a:latin typeface="+mn-lt"/>
                  <a:cs typeface="+mn-cs"/>
                </a:endParaRPr>
              </a:p>
            </p:txBody>
          </p:sp>
        </p:grpSp>
      </p:grpSp>
      <p:graphicFrame>
        <p:nvGraphicFramePr>
          <p:cNvPr id="285716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099085"/>
              </p:ext>
            </p:extLst>
          </p:nvPr>
        </p:nvGraphicFramePr>
        <p:xfrm>
          <a:off x="457200" y="2133600"/>
          <a:ext cx="2209800" cy="1905000"/>
        </p:xfrm>
        <a:graphic>
          <a:graphicData uri="http://schemas.openxmlformats.org/drawingml/2006/table">
            <a:tbl>
              <a:tblPr/>
              <a:tblGrid>
                <a:gridCol w="317500"/>
                <a:gridCol w="314325"/>
                <a:gridCol w="314325"/>
                <a:gridCol w="314325"/>
                <a:gridCol w="317500"/>
                <a:gridCol w="317500"/>
                <a:gridCol w="314325"/>
              </a:tblGrid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5774" name="Oval 78"/>
          <p:cNvSpPr>
            <a:spLocks noChangeArrowheads="1"/>
          </p:cNvSpPr>
          <p:nvPr/>
        </p:nvSpPr>
        <p:spPr bwMode="auto">
          <a:xfrm>
            <a:off x="3810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5775" name="Oval 79"/>
          <p:cNvSpPr>
            <a:spLocks noChangeArrowheads="1"/>
          </p:cNvSpPr>
          <p:nvPr/>
        </p:nvSpPr>
        <p:spPr bwMode="auto">
          <a:xfrm>
            <a:off x="25908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33857" name="Group 80"/>
          <p:cNvGrpSpPr>
            <a:grpSpLocks/>
          </p:cNvGrpSpPr>
          <p:nvPr/>
        </p:nvGrpSpPr>
        <p:grpSpPr bwMode="auto">
          <a:xfrm>
            <a:off x="2590800" y="3581400"/>
            <a:ext cx="152400" cy="381000"/>
            <a:chOff x="5472" y="1824"/>
            <a:chExt cx="96" cy="240"/>
          </a:xfrm>
        </p:grpSpPr>
        <p:sp>
          <p:nvSpPr>
            <p:cNvPr id="285777" name="Line 81"/>
            <p:cNvSpPr>
              <a:spLocks noChangeShapeType="1"/>
            </p:cNvSpPr>
            <p:nvPr/>
          </p:nvSpPr>
          <p:spPr bwMode="auto">
            <a:xfrm>
              <a:off x="5520" y="1920"/>
              <a:ext cx="0" cy="144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85778" name="Oval 82"/>
            <p:cNvSpPr>
              <a:spLocks noChangeArrowheads="1"/>
            </p:cNvSpPr>
            <p:nvPr/>
          </p:nvSpPr>
          <p:spPr bwMode="auto">
            <a:xfrm>
              <a:off x="547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33858" name="Group 83"/>
          <p:cNvGrpSpPr>
            <a:grpSpLocks/>
          </p:cNvGrpSpPr>
          <p:nvPr/>
        </p:nvGrpSpPr>
        <p:grpSpPr bwMode="auto">
          <a:xfrm>
            <a:off x="2209800" y="3962400"/>
            <a:ext cx="381000" cy="152400"/>
            <a:chOff x="5232" y="2064"/>
            <a:chExt cx="240" cy="96"/>
          </a:xfrm>
        </p:grpSpPr>
        <p:sp>
          <p:nvSpPr>
            <p:cNvPr id="285780" name="Line 84"/>
            <p:cNvSpPr>
              <a:spLocks noChangeShapeType="1"/>
            </p:cNvSpPr>
            <p:nvPr/>
          </p:nvSpPr>
          <p:spPr bwMode="auto">
            <a:xfrm>
              <a:off x="5328" y="2112"/>
              <a:ext cx="144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85781" name="Oval 85"/>
            <p:cNvSpPr>
              <a:spLocks noChangeArrowheads="1"/>
            </p:cNvSpPr>
            <p:nvPr/>
          </p:nvSpPr>
          <p:spPr bwMode="auto">
            <a:xfrm>
              <a:off x="5232" y="20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285782" name="Freeform 86"/>
          <p:cNvSpPr>
            <a:spLocks/>
          </p:cNvSpPr>
          <p:nvPr/>
        </p:nvSpPr>
        <p:spPr bwMode="auto">
          <a:xfrm>
            <a:off x="523875" y="2130425"/>
            <a:ext cx="2103438" cy="1444625"/>
          </a:xfrm>
          <a:custGeom>
            <a:avLst/>
            <a:gdLst>
              <a:gd name="T0" fmla="*/ 0 w 1325"/>
              <a:gd name="T1" fmla="*/ 29 h 910"/>
              <a:gd name="T2" fmla="*/ 104 w 1325"/>
              <a:gd name="T3" fmla="*/ 0 h 910"/>
              <a:gd name="T4" fmla="*/ 156 w 1325"/>
              <a:gd name="T5" fmla="*/ 6 h 910"/>
              <a:gd name="T6" fmla="*/ 179 w 1325"/>
              <a:gd name="T7" fmla="*/ 58 h 910"/>
              <a:gd name="T8" fmla="*/ 242 w 1325"/>
              <a:gd name="T9" fmla="*/ 150 h 910"/>
              <a:gd name="T10" fmla="*/ 588 w 1325"/>
              <a:gd name="T11" fmla="*/ 133 h 910"/>
              <a:gd name="T12" fmla="*/ 709 w 1325"/>
              <a:gd name="T13" fmla="*/ 184 h 910"/>
              <a:gd name="T14" fmla="*/ 761 w 1325"/>
              <a:gd name="T15" fmla="*/ 265 h 910"/>
              <a:gd name="T16" fmla="*/ 801 w 1325"/>
              <a:gd name="T17" fmla="*/ 328 h 910"/>
              <a:gd name="T18" fmla="*/ 870 w 1325"/>
              <a:gd name="T19" fmla="*/ 374 h 910"/>
              <a:gd name="T20" fmla="*/ 968 w 1325"/>
              <a:gd name="T21" fmla="*/ 472 h 910"/>
              <a:gd name="T22" fmla="*/ 997 w 1325"/>
              <a:gd name="T23" fmla="*/ 542 h 910"/>
              <a:gd name="T24" fmla="*/ 1020 w 1325"/>
              <a:gd name="T25" fmla="*/ 576 h 910"/>
              <a:gd name="T26" fmla="*/ 1083 w 1325"/>
              <a:gd name="T27" fmla="*/ 559 h 910"/>
              <a:gd name="T28" fmla="*/ 1135 w 1325"/>
              <a:gd name="T29" fmla="*/ 599 h 910"/>
              <a:gd name="T30" fmla="*/ 1204 w 1325"/>
              <a:gd name="T31" fmla="*/ 835 h 910"/>
              <a:gd name="T32" fmla="*/ 1256 w 1325"/>
              <a:gd name="T33" fmla="*/ 835 h 910"/>
              <a:gd name="T34" fmla="*/ 1262 w 1325"/>
              <a:gd name="T35" fmla="*/ 853 h 910"/>
              <a:gd name="T36" fmla="*/ 1296 w 1325"/>
              <a:gd name="T37" fmla="*/ 876 h 910"/>
              <a:gd name="T38" fmla="*/ 1325 w 1325"/>
              <a:gd name="T39" fmla="*/ 910 h 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25" h="910">
                <a:moveTo>
                  <a:pt x="0" y="29"/>
                </a:moveTo>
                <a:cubicBezTo>
                  <a:pt x="30" y="9"/>
                  <a:pt x="69" y="6"/>
                  <a:pt x="104" y="0"/>
                </a:cubicBezTo>
                <a:cubicBezTo>
                  <a:pt x="121" y="2"/>
                  <a:pt x="140" y="0"/>
                  <a:pt x="156" y="6"/>
                </a:cubicBezTo>
                <a:cubicBezTo>
                  <a:pt x="174" y="12"/>
                  <a:pt x="173" y="40"/>
                  <a:pt x="179" y="58"/>
                </a:cubicBezTo>
                <a:cubicBezTo>
                  <a:pt x="192" y="96"/>
                  <a:pt x="199" y="135"/>
                  <a:pt x="242" y="150"/>
                </a:cubicBezTo>
                <a:cubicBezTo>
                  <a:pt x="357" y="146"/>
                  <a:pt x="473" y="145"/>
                  <a:pt x="588" y="133"/>
                </a:cubicBezTo>
                <a:cubicBezTo>
                  <a:pt x="696" y="139"/>
                  <a:pt x="665" y="122"/>
                  <a:pt x="709" y="184"/>
                </a:cubicBezTo>
                <a:cubicBezTo>
                  <a:pt x="715" y="207"/>
                  <a:pt x="743" y="248"/>
                  <a:pt x="761" y="265"/>
                </a:cubicBezTo>
                <a:cubicBezTo>
                  <a:pt x="768" y="290"/>
                  <a:pt x="780" y="314"/>
                  <a:pt x="801" y="328"/>
                </a:cubicBezTo>
                <a:cubicBezTo>
                  <a:pt x="816" y="353"/>
                  <a:pt x="844" y="357"/>
                  <a:pt x="870" y="374"/>
                </a:cubicBezTo>
                <a:cubicBezTo>
                  <a:pt x="904" y="396"/>
                  <a:pt x="938" y="442"/>
                  <a:pt x="968" y="472"/>
                </a:cubicBezTo>
                <a:cubicBezTo>
                  <a:pt x="987" y="491"/>
                  <a:pt x="983" y="522"/>
                  <a:pt x="997" y="542"/>
                </a:cubicBezTo>
                <a:cubicBezTo>
                  <a:pt x="1005" y="553"/>
                  <a:pt x="1020" y="576"/>
                  <a:pt x="1020" y="576"/>
                </a:cubicBezTo>
                <a:cubicBezTo>
                  <a:pt x="1041" y="569"/>
                  <a:pt x="1062" y="565"/>
                  <a:pt x="1083" y="559"/>
                </a:cubicBezTo>
                <a:cubicBezTo>
                  <a:pt x="1121" y="566"/>
                  <a:pt x="1123" y="565"/>
                  <a:pt x="1135" y="599"/>
                </a:cubicBezTo>
                <a:cubicBezTo>
                  <a:pt x="1139" y="648"/>
                  <a:pt x="1124" y="812"/>
                  <a:pt x="1204" y="835"/>
                </a:cubicBezTo>
                <a:cubicBezTo>
                  <a:pt x="1210" y="834"/>
                  <a:pt x="1245" y="824"/>
                  <a:pt x="1256" y="835"/>
                </a:cubicBezTo>
                <a:cubicBezTo>
                  <a:pt x="1260" y="839"/>
                  <a:pt x="1258" y="848"/>
                  <a:pt x="1262" y="853"/>
                </a:cubicBezTo>
                <a:cubicBezTo>
                  <a:pt x="1272" y="863"/>
                  <a:pt x="1296" y="876"/>
                  <a:pt x="1296" y="876"/>
                </a:cubicBezTo>
                <a:cubicBezTo>
                  <a:pt x="1303" y="896"/>
                  <a:pt x="1311" y="896"/>
                  <a:pt x="1325" y="910"/>
                </a:cubicBezTo>
              </a:path>
            </a:pathLst>
          </a:custGeom>
          <a:noFill/>
          <a:ln w="19050" cmpd="sng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5783" name="Freeform 87"/>
          <p:cNvSpPr>
            <a:spLocks/>
          </p:cNvSpPr>
          <p:nvPr/>
        </p:nvSpPr>
        <p:spPr bwMode="auto">
          <a:xfrm>
            <a:off x="487363" y="2193925"/>
            <a:ext cx="1758950" cy="1774825"/>
          </a:xfrm>
          <a:custGeom>
            <a:avLst/>
            <a:gdLst>
              <a:gd name="T0" fmla="*/ 0 w 1108"/>
              <a:gd name="T1" fmla="*/ 0 h 1118"/>
              <a:gd name="T2" fmla="*/ 46 w 1108"/>
              <a:gd name="T3" fmla="*/ 70 h 1118"/>
              <a:gd name="T4" fmla="*/ 87 w 1108"/>
              <a:gd name="T5" fmla="*/ 150 h 1118"/>
              <a:gd name="T6" fmla="*/ 98 w 1108"/>
              <a:gd name="T7" fmla="*/ 167 h 1118"/>
              <a:gd name="T8" fmla="*/ 115 w 1108"/>
              <a:gd name="T9" fmla="*/ 179 h 1118"/>
              <a:gd name="T10" fmla="*/ 144 w 1108"/>
              <a:gd name="T11" fmla="*/ 237 h 1118"/>
              <a:gd name="T12" fmla="*/ 156 w 1108"/>
              <a:gd name="T13" fmla="*/ 294 h 1118"/>
              <a:gd name="T14" fmla="*/ 225 w 1108"/>
              <a:gd name="T15" fmla="*/ 306 h 1118"/>
              <a:gd name="T16" fmla="*/ 329 w 1108"/>
              <a:gd name="T17" fmla="*/ 311 h 1118"/>
              <a:gd name="T18" fmla="*/ 305 w 1108"/>
              <a:gd name="T19" fmla="*/ 352 h 1118"/>
              <a:gd name="T20" fmla="*/ 403 w 1108"/>
              <a:gd name="T21" fmla="*/ 565 h 1118"/>
              <a:gd name="T22" fmla="*/ 461 w 1108"/>
              <a:gd name="T23" fmla="*/ 611 h 1118"/>
              <a:gd name="T24" fmla="*/ 507 w 1108"/>
              <a:gd name="T25" fmla="*/ 674 h 1118"/>
              <a:gd name="T26" fmla="*/ 519 w 1108"/>
              <a:gd name="T27" fmla="*/ 726 h 1118"/>
              <a:gd name="T28" fmla="*/ 524 w 1108"/>
              <a:gd name="T29" fmla="*/ 790 h 1118"/>
              <a:gd name="T30" fmla="*/ 668 w 1108"/>
              <a:gd name="T31" fmla="*/ 859 h 1118"/>
              <a:gd name="T32" fmla="*/ 732 w 1108"/>
              <a:gd name="T33" fmla="*/ 922 h 1118"/>
              <a:gd name="T34" fmla="*/ 766 w 1108"/>
              <a:gd name="T35" fmla="*/ 939 h 1118"/>
              <a:gd name="T36" fmla="*/ 853 w 1108"/>
              <a:gd name="T37" fmla="*/ 997 h 1118"/>
              <a:gd name="T38" fmla="*/ 928 w 1108"/>
              <a:gd name="T39" fmla="*/ 1066 h 1118"/>
              <a:gd name="T40" fmla="*/ 962 w 1108"/>
              <a:gd name="T41" fmla="*/ 1083 h 1118"/>
              <a:gd name="T42" fmla="*/ 997 w 1108"/>
              <a:gd name="T43" fmla="*/ 1095 h 1118"/>
              <a:gd name="T44" fmla="*/ 1031 w 1108"/>
              <a:gd name="T45" fmla="*/ 1078 h 1118"/>
              <a:gd name="T46" fmla="*/ 1072 w 1108"/>
              <a:gd name="T47" fmla="*/ 1089 h 1118"/>
              <a:gd name="T48" fmla="*/ 1106 w 1108"/>
              <a:gd name="T49" fmla="*/ 111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08" h="1118">
                <a:moveTo>
                  <a:pt x="0" y="0"/>
                </a:moveTo>
                <a:cubicBezTo>
                  <a:pt x="15" y="23"/>
                  <a:pt x="31" y="46"/>
                  <a:pt x="46" y="70"/>
                </a:cubicBezTo>
                <a:cubicBezTo>
                  <a:pt x="52" y="102"/>
                  <a:pt x="59" y="133"/>
                  <a:pt x="87" y="150"/>
                </a:cubicBezTo>
                <a:cubicBezTo>
                  <a:pt x="91" y="156"/>
                  <a:pt x="93" y="162"/>
                  <a:pt x="98" y="167"/>
                </a:cubicBezTo>
                <a:cubicBezTo>
                  <a:pt x="103" y="172"/>
                  <a:pt x="111" y="174"/>
                  <a:pt x="115" y="179"/>
                </a:cubicBezTo>
                <a:cubicBezTo>
                  <a:pt x="130" y="198"/>
                  <a:pt x="120" y="211"/>
                  <a:pt x="144" y="237"/>
                </a:cubicBezTo>
                <a:cubicBezTo>
                  <a:pt x="150" y="255"/>
                  <a:pt x="144" y="279"/>
                  <a:pt x="156" y="294"/>
                </a:cubicBezTo>
                <a:cubicBezTo>
                  <a:pt x="157" y="296"/>
                  <a:pt x="217" y="305"/>
                  <a:pt x="225" y="306"/>
                </a:cubicBezTo>
                <a:cubicBezTo>
                  <a:pt x="260" y="309"/>
                  <a:pt x="294" y="309"/>
                  <a:pt x="329" y="311"/>
                </a:cubicBezTo>
                <a:cubicBezTo>
                  <a:pt x="321" y="321"/>
                  <a:pt x="305" y="336"/>
                  <a:pt x="305" y="352"/>
                </a:cubicBezTo>
                <a:cubicBezTo>
                  <a:pt x="305" y="418"/>
                  <a:pt x="347" y="526"/>
                  <a:pt x="403" y="565"/>
                </a:cubicBezTo>
                <a:cubicBezTo>
                  <a:pt x="412" y="592"/>
                  <a:pt x="435" y="602"/>
                  <a:pt x="461" y="611"/>
                </a:cubicBezTo>
                <a:cubicBezTo>
                  <a:pt x="477" y="634"/>
                  <a:pt x="483" y="658"/>
                  <a:pt x="507" y="674"/>
                </a:cubicBezTo>
                <a:cubicBezTo>
                  <a:pt x="521" y="695"/>
                  <a:pt x="526" y="702"/>
                  <a:pt x="519" y="726"/>
                </a:cubicBezTo>
                <a:cubicBezTo>
                  <a:pt x="521" y="747"/>
                  <a:pt x="517" y="770"/>
                  <a:pt x="524" y="790"/>
                </a:cubicBezTo>
                <a:cubicBezTo>
                  <a:pt x="535" y="825"/>
                  <a:pt x="635" y="850"/>
                  <a:pt x="668" y="859"/>
                </a:cubicBezTo>
                <a:cubicBezTo>
                  <a:pt x="697" y="877"/>
                  <a:pt x="706" y="901"/>
                  <a:pt x="732" y="922"/>
                </a:cubicBezTo>
                <a:cubicBezTo>
                  <a:pt x="742" y="930"/>
                  <a:pt x="756" y="932"/>
                  <a:pt x="766" y="939"/>
                </a:cubicBezTo>
                <a:cubicBezTo>
                  <a:pt x="796" y="960"/>
                  <a:pt x="815" y="987"/>
                  <a:pt x="853" y="997"/>
                </a:cubicBezTo>
                <a:cubicBezTo>
                  <a:pt x="863" y="1030"/>
                  <a:pt x="896" y="1055"/>
                  <a:pt x="928" y="1066"/>
                </a:cubicBezTo>
                <a:cubicBezTo>
                  <a:pt x="952" y="1083"/>
                  <a:pt x="936" y="1075"/>
                  <a:pt x="962" y="1083"/>
                </a:cubicBezTo>
                <a:cubicBezTo>
                  <a:pt x="974" y="1087"/>
                  <a:pt x="997" y="1095"/>
                  <a:pt x="997" y="1095"/>
                </a:cubicBezTo>
                <a:cubicBezTo>
                  <a:pt x="1009" y="1091"/>
                  <a:pt x="1018" y="1078"/>
                  <a:pt x="1031" y="1078"/>
                </a:cubicBezTo>
                <a:cubicBezTo>
                  <a:pt x="1045" y="1078"/>
                  <a:pt x="1072" y="1089"/>
                  <a:pt x="1072" y="1089"/>
                </a:cubicBezTo>
                <a:cubicBezTo>
                  <a:pt x="1108" y="1113"/>
                  <a:pt x="1106" y="1098"/>
                  <a:pt x="1106" y="1118"/>
                </a:cubicBezTo>
              </a:path>
            </a:pathLst>
          </a:custGeom>
          <a:noFill/>
          <a:ln w="19050" cmpd="sng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5784" name="Text Box 88"/>
          <p:cNvSpPr txBox="1">
            <a:spLocks noChangeArrowheads="1"/>
          </p:cNvSpPr>
          <p:nvPr/>
        </p:nvSpPr>
        <p:spPr bwMode="auto">
          <a:xfrm>
            <a:off x="60325" y="384651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m</a:t>
            </a:r>
            <a:endParaRPr lang="de-DE">
              <a:cs typeface="+mn-cs"/>
            </a:endParaRPr>
          </a:p>
        </p:txBody>
      </p:sp>
      <p:sp>
        <p:nvSpPr>
          <p:cNvPr id="285785" name="Text Box 89"/>
          <p:cNvSpPr txBox="1">
            <a:spLocks noChangeArrowheads="1"/>
          </p:cNvSpPr>
          <p:nvPr/>
        </p:nvSpPr>
        <p:spPr bwMode="auto">
          <a:xfrm>
            <a:off x="2514600" y="1766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n</a:t>
            </a:r>
            <a:endParaRPr lang="de-DE">
              <a:cs typeface="+mn-cs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304800" y="1371600"/>
            <a:ext cx="861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cs typeface="+mn-cs"/>
              </a:rPr>
              <a:t>Sei </a:t>
            </a:r>
            <a:r>
              <a:rPr lang="de-DE" sz="200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F(i, j) = SP(0, 0, i, j). =&gt; F(m, n) </a:t>
            </a:r>
            <a:r>
              <a:rPr lang="de-DE" sz="2000" smtClean="0">
                <a:cs typeface="+mn-cs"/>
              </a:rPr>
              <a:t>die Länge von </a:t>
            </a:r>
            <a:r>
              <a:rPr lang="de-DE" sz="2000" smtClean="0">
                <a:solidFill>
                  <a:srgbClr val="3C8C93"/>
                </a:solidFill>
                <a:cs typeface="+mn-cs"/>
              </a:rPr>
              <a:t>SP</a:t>
            </a:r>
            <a:r>
              <a:rPr lang="de-DE" sz="2000" smtClean="0">
                <a:cs typeface="+mn-cs"/>
              </a:rPr>
              <a:t> von </a:t>
            </a:r>
            <a:r>
              <a:rPr lang="de-DE" sz="2000" smtClean="0">
                <a:solidFill>
                  <a:srgbClr val="3C8C93"/>
                </a:solidFill>
                <a:cs typeface="+mn-cs"/>
              </a:rPr>
              <a:t>(0, 0)</a:t>
            </a:r>
            <a:r>
              <a:rPr lang="de-DE" sz="2000" smtClean="0">
                <a:cs typeface="+mn-cs"/>
              </a:rPr>
              <a:t> nach </a:t>
            </a:r>
            <a:r>
              <a:rPr lang="de-DE" sz="2000" smtClean="0">
                <a:solidFill>
                  <a:srgbClr val="3C8C93"/>
                </a:solidFill>
                <a:cs typeface="+mn-cs"/>
              </a:rPr>
              <a:t>(m, n)</a:t>
            </a:r>
            <a:endParaRPr lang="de-DE" sz="2000">
              <a:solidFill>
                <a:srgbClr val="3C8C93"/>
              </a:solidFill>
              <a:cs typeface="+mn-cs"/>
            </a:endParaRPr>
          </a:p>
        </p:txBody>
      </p:sp>
      <p:sp>
        <p:nvSpPr>
          <p:cNvPr id="2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774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j-cs"/>
              </a:rPr>
              <a:t>Vermeide Neuberechnungen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1600200"/>
            <a:ext cx="4648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cs typeface="+mn-cs"/>
              </a:rPr>
              <a:t>Um den kürzesten Pfad von </a:t>
            </a:r>
            <a:br>
              <a:rPr lang="de-DE" sz="2400" dirty="0" smtClean="0">
                <a:cs typeface="+mn-cs"/>
              </a:rPr>
            </a:br>
            <a:r>
              <a:rPr lang="de-DE" sz="2400" dirty="0" smtClean="0">
                <a:solidFill>
                  <a:srgbClr val="3C8C93"/>
                </a:solidFill>
                <a:cs typeface="+mn-cs"/>
              </a:rPr>
              <a:t>(0, 0)</a:t>
            </a:r>
            <a:r>
              <a:rPr lang="de-DE" sz="2400" dirty="0" smtClean="0">
                <a:cs typeface="+mn-cs"/>
              </a:rPr>
              <a:t> nach 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(m, n)</a:t>
            </a:r>
            <a:r>
              <a:rPr lang="de-DE" sz="2400" dirty="0" smtClean="0">
                <a:cs typeface="+mn-cs"/>
              </a:rPr>
              <a:t> zu finden, benötigen wir die kürzesten Pfade nach 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(m-1, n)</a:t>
            </a:r>
            <a:r>
              <a:rPr lang="de-DE" sz="2400" dirty="0" smtClean="0">
                <a:cs typeface="+mn-cs"/>
              </a:rPr>
              <a:t> und 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(m, n-1)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cs typeface="+mn-cs"/>
              </a:rPr>
              <a:t>Bei rekursivem Aufruf werden Lösungen immer wieder neu berechnet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cs typeface="+mn-cs"/>
              </a:rPr>
              <a:t>Strategie: </a:t>
            </a:r>
            <a:br>
              <a:rPr lang="de-DE" sz="2400" dirty="0" smtClean="0">
                <a:cs typeface="+mn-cs"/>
              </a:rPr>
            </a:br>
            <a:r>
              <a:rPr lang="de-DE" sz="2400" dirty="0" smtClean="0">
                <a:cs typeface="+mn-cs"/>
              </a:rPr>
              <a:t>Löse Teilprobleme in richtiger Reihenfolge, so dass redundante Berechnungen vermieden werden</a:t>
            </a:r>
          </a:p>
        </p:txBody>
      </p:sp>
      <p:graphicFrame>
        <p:nvGraphicFramePr>
          <p:cNvPr id="271488" name="Group 128"/>
          <p:cNvGraphicFramePr>
            <a:graphicFrameLocks noGrp="1"/>
          </p:cNvGraphicFramePr>
          <p:nvPr/>
        </p:nvGraphicFramePr>
        <p:xfrm>
          <a:off x="457200" y="1752600"/>
          <a:ext cx="3905250" cy="3367091"/>
        </p:xfrm>
        <a:graphic>
          <a:graphicData uri="http://schemas.openxmlformats.org/drawingml/2006/table">
            <a:tbl>
              <a:tblPr/>
              <a:tblGrid>
                <a:gridCol w="390525"/>
                <a:gridCol w="390525"/>
                <a:gridCol w="390525"/>
                <a:gridCol w="390525"/>
                <a:gridCol w="390525"/>
                <a:gridCol w="390525"/>
                <a:gridCol w="390525"/>
                <a:gridCol w="390525"/>
                <a:gridCol w="390525"/>
                <a:gridCol w="39052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71499" name="Group 139"/>
          <p:cNvGrpSpPr>
            <a:grpSpLocks/>
          </p:cNvGrpSpPr>
          <p:nvPr/>
        </p:nvGrpSpPr>
        <p:grpSpPr bwMode="auto">
          <a:xfrm>
            <a:off x="3886200" y="4724400"/>
            <a:ext cx="533400" cy="457200"/>
            <a:chOff x="2448" y="2880"/>
            <a:chExt cx="336" cy="288"/>
          </a:xfrm>
        </p:grpSpPr>
        <p:sp>
          <p:nvSpPr>
            <p:cNvPr id="271489" name="Oval 129"/>
            <p:cNvSpPr>
              <a:spLocks noChangeArrowheads="1"/>
            </p:cNvSpPr>
            <p:nvPr/>
          </p:nvSpPr>
          <p:spPr bwMode="auto">
            <a:xfrm>
              <a:off x="2448" y="3072"/>
              <a:ext cx="96" cy="96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71490" name="Oval 130"/>
            <p:cNvSpPr>
              <a:spLocks noChangeArrowheads="1"/>
            </p:cNvSpPr>
            <p:nvPr/>
          </p:nvSpPr>
          <p:spPr bwMode="auto">
            <a:xfrm>
              <a:off x="2688" y="2880"/>
              <a:ext cx="96" cy="96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271491" name="Text Box 131"/>
          <p:cNvSpPr txBox="1">
            <a:spLocks noChangeArrowheads="1"/>
          </p:cNvSpPr>
          <p:nvPr/>
        </p:nvSpPr>
        <p:spPr bwMode="auto">
          <a:xfrm>
            <a:off x="76200" y="2782888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m</a:t>
            </a:r>
          </a:p>
        </p:txBody>
      </p:sp>
      <p:sp>
        <p:nvSpPr>
          <p:cNvPr id="271492" name="Text Box 132"/>
          <p:cNvSpPr txBox="1">
            <a:spLocks noChangeArrowheads="1"/>
          </p:cNvSpPr>
          <p:nvPr/>
        </p:nvSpPr>
        <p:spPr bwMode="auto">
          <a:xfrm>
            <a:off x="2236788" y="50292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n</a:t>
            </a:r>
          </a:p>
        </p:txBody>
      </p:sp>
      <p:grpSp>
        <p:nvGrpSpPr>
          <p:cNvPr id="271500" name="Group 140"/>
          <p:cNvGrpSpPr>
            <a:grpSpLocks/>
          </p:cNvGrpSpPr>
          <p:nvPr/>
        </p:nvGrpSpPr>
        <p:grpSpPr bwMode="auto">
          <a:xfrm>
            <a:off x="3886200" y="4343400"/>
            <a:ext cx="533400" cy="457200"/>
            <a:chOff x="2448" y="2688"/>
            <a:chExt cx="336" cy="288"/>
          </a:xfrm>
        </p:grpSpPr>
        <p:sp>
          <p:nvSpPr>
            <p:cNvPr id="271495" name="Oval 135"/>
            <p:cNvSpPr>
              <a:spLocks noChangeArrowheads="1"/>
            </p:cNvSpPr>
            <p:nvPr/>
          </p:nvSpPr>
          <p:spPr bwMode="auto">
            <a:xfrm>
              <a:off x="2448" y="2880"/>
              <a:ext cx="96" cy="96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71496" name="Oval 136"/>
            <p:cNvSpPr>
              <a:spLocks noChangeArrowheads="1"/>
            </p:cNvSpPr>
            <p:nvPr/>
          </p:nvSpPr>
          <p:spPr bwMode="auto">
            <a:xfrm>
              <a:off x="2688" y="2688"/>
              <a:ext cx="96" cy="96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271502" name="Group 142"/>
          <p:cNvGrpSpPr>
            <a:grpSpLocks/>
          </p:cNvGrpSpPr>
          <p:nvPr/>
        </p:nvGrpSpPr>
        <p:grpSpPr bwMode="auto">
          <a:xfrm>
            <a:off x="3505200" y="4724400"/>
            <a:ext cx="533400" cy="457200"/>
            <a:chOff x="2208" y="2880"/>
            <a:chExt cx="336" cy="288"/>
          </a:xfrm>
        </p:grpSpPr>
        <p:sp>
          <p:nvSpPr>
            <p:cNvPr id="271497" name="Oval 137"/>
            <p:cNvSpPr>
              <a:spLocks noChangeArrowheads="1"/>
            </p:cNvSpPr>
            <p:nvPr/>
          </p:nvSpPr>
          <p:spPr bwMode="auto">
            <a:xfrm>
              <a:off x="2208" y="3072"/>
              <a:ext cx="96" cy="96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71498" name="Oval 138"/>
            <p:cNvSpPr>
              <a:spLocks noChangeArrowheads="1"/>
            </p:cNvSpPr>
            <p:nvPr/>
          </p:nvSpPr>
          <p:spPr bwMode="auto">
            <a:xfrm>
              <a:off x="2448" y="2880"/>
              <a:ext cx="96" cy="96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271503" name="Group 143"/>
          <p:cNvGrpSpPr>
            <a:grpSpLocks/>
          </p:cNvGrpSpPr>
          <p:nvPr/>
        </p:nvGrpSpPr>
        <p:grpSpPr bwMode="auto">
          <a:xfrm>
            <a:off x="3886200" y="4038600"/>
            <a:ext cx="533400" cy="457200"/>
            <a:chOff x="2448" y="2688"/>
            <a:chExt cx="336" cy="288"/>
          </a:xfrm>
        </p:grpSpPr>
        <p:sp>
          <p:nvSpPr>
            <p:cNvPr id="271504" name="Oval 144"/>
            <p:cNvSpPr>
              <a:spLocks noChangeArrowheads="1"/>
            </p:cNvSpPr>
            <p:nvPr/>
          </p:nvSpPr>
          <p:spPr bwMode="auto">
            <a:xfrm>
              <a:off x="2448" y="2880"/>
              <a:ext cx="96" cy="96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71505" name="Oval 145"/>
            <p:cNvSpPr>
              <a:spLocks noChangeArrowheads="1"/>
            </p:cNvSpPr>
            <p:nvPr/>
          </p:nvSpPr>
          <p:spPr bwMode="auto">
            <a:xfrm>
              <a:off x="2688" y="2688"/>
              <a:ext cx="96" cy="96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271506" name="Group 146"/>
          <p:cNvGrpSpPr>
            <a:grpSpLocks/>
          </p:cNvGrpSpPr>
          <p:nvPr/>
        </p:nvGrpSpPr>
        <p:grpSpPr bwMode="auto">
          <a:xfrm>
            <a:off x="3505200" y="4419600"/>
            <a:ext cx="533400" cy="457200"/>
            <a:chOff x="2448" y="2688"/>
            <a:chExt cx="336" cy="288"/>
          </a:xfrm>
        </p:grpSpPr>
        <p:sp>
          <p:nvSpPr>
            <p:cNvPr id="271507" name="Oval 147"/>
            <p:cNvSpPr>
              <a:spLocks noChangeArrowheads="1"/>
            </p:cNvSpPr>
            <p:nvPr/>
          </p:nvSpPr>
          <p:spPr bwMode="auto">
            <a:xfrm>
              <a:off x="2448" y="2880"/>
              <a:ext cx="96" cy="96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71508" name="Oval 148"/>
            <p:cNvSpPr>
              <a:spLocks noChangeArrowheads="1"/>
            </p:cNvSpPr>
            <p:nvPr/>
          </p:nvSpPr>
          <p:spPr bwMode="auto">
            <a:xfrm>
              <a:off x="2688" y="2688"/>
              <a:ext cx="96" cy="96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271509" name="Group 149"/>
          <p:cNvGrpSpPr>
            <a:grpSpLocks/>
          </p:cNvGrpSpPr>
          <p:nvPr/>
        </p:nvGrpSpPr>
        <p:grpSpPr bwMode="auto">
          <a:xfrm>
            <a:off x="3048000" y="4724400"/>
            <a:ext cx="533400" cy="457200"/>
            <a:chOff x="2208" y="2880"/>
            <a:chExt cx="336" cy="288"/>
          </a:xfrm>
        </p:grpSpPr>
        <p:sp>
          <p:nvSpPr>
            <p:cNvPr id="271510" name="Oval 150"/>
            <p:cNvSpPr>
              <a:spLocks noChangeArrowheads="1"/>
            </p:cNvSpPr>
            <p:nvPr/>
          </p:nvSpPr>
          <p:spPr bwMode="auto">
            <a:xfrm>
              <a:off x="2208" y="3072"/>
              <a:ext cx="96" cy="96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71511" name="Oval 151"/>
            <p:cNvSpPr>
              <a:spLocks noChangeArrowheads="1"/>
            </p:cNvSpPr>
            <p:nvPr/>
          </p:nvSpPr>
          <p:spPr bwMode="auto">
            <a:xfrm>
              <a:off x="2448" y="2880"/>
              <a:ext cx="96" cy="96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271512" name="Group 152"/>
          <p:cNvGrpSpPr>
            <a:grpSpLocks/>
          </p:cNvGrpSpPr>
          <p:nvPr/>
        </p:nvGrpSpPr>
        <p:grpSpPr bwMode="auto">
          <a:xfrm>
            <a:off x="3429000" y="4343400"/>
            <a:ext cx="533400" cy="457200"/>
            <a:chOff x="2208" y="2880"/>
            <a:chExt cx="336" cy="288"/>
          </a:xfrm>
        </p:grpSpPr>
        <p:sp>
          <p:nvSpPr>
            <p:cNvPr id="271513" name="Oval 153"/>
            <p:cNvSpPr>
              <a:spLocks noChangeArrowheads="1"/>
            </p:cNvSpPr>
            <p:nvPr/>
          </p:nvSpPr>
          <p:spPr bwMode="auto">
            <a:xfrm>
              <a:off x="2208" y="3072"/>
              <a:ext cx="96" cy="96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71514" name="Oval 154"/>
            <p:cNvSpPr>
              <a:spLocks noChangeArrowheads="1"/>
            </p:cNvSpPr>
            <p:nvPr/>
          </p:nvSpPr>
          <p:spPr bwMode="auto">
            <a:xfrm>
              <a:off x="2448" y="2880"/>
              <a:ext cx="96" cy="96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2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8020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Prinzip der Dynamischen Programmierung</a:t>
            </a:r>
          </a:p>
        </p:txBody>
      </p:sp>
      <p:sp>
        <p:nvSpPr>
          <p:cNvPr id="287752" name="Rectangle 8"/>
          <p:cNvSpPr>
            <a:spLocks noChangeArrowheads="1"/>
          </p:cNvSpPr>
          <p:nvPr/>
        </p:nvSpPr>
        <p:spPr bwMode="auto">
          <a:xfrm>
            <a:off x="3008312" y="2622550"/>
            <a:ext cx="61722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		  F(i-1, j) + dist(i-1, j, i, j) </a:t>
            </a:r>
          </a:p>
          <a:p>
            <a:pPr>
              <a:defRPr/>
            </a:pP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F(i, j) = min</a:t>
            </a:r>
          </a:p>
          <a:p>
            <a:pPr>
              <a:defRPr/>
            </a:pP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	        	  F(i, j-1) + dist(i, j-1, i, j)</a:t>
            </a:r>
            <a:endParaRPr lang="de-DE" sz="2400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287756" name="AutoShape 12"/>
          <p:cNvSpPr>
            <a:spLocks/>
          </p:cNvSpPr>
          <p:nvPr/>
        </p:nvSpPr>
        <p:spPr bwMode="auto">
          <a:xfrm>
            <a:off x="4572000" y="2819400"/>
            <a:ext cx="152400" cy="838200"/>
          </a:xfrm>
          <a:prstGeom prst="lef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aphicFrame>
        <p:nvGraphicFramePr>
          <p:cNvPr id="287764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360498"/>
              </p:ext>
            </p:extLst>
          </p:nvPr>
        </p:nvGraphicFramePr>
        <p:xfrm>
          <a:off x="457200" y="2133600"/>
          <a:ext cx="2209800" cy="1905000"/>
        </p:xfrm>
        <a:graphic>
          <a:graphicData uri="http://schemas.openxmlformats.org/drawingml/2006/table">
            <a:tbl>
              <a:tblPr/>
              <a:tblGrid>
                <a:gridCol w="317500"/>
                <a:gridCol w="314325"/>
                <a:gridCol w="314325"/>
                <a:gridCol w="314325"/>
                <a:gridCol w="317500"/>
                <a:gridCol w="317500"/>
                <a:gridCol w="314325"/>
              </a:tblGrid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823" name="Oval 79"/>
          <p:cNvSpPr>
            <a:spLocks noChangeArrowheads="1"/>
          </p:cNvSpPr>
          <p:nvPr/>
        </p:nvSpPr>
        <p:spPr bwMode="auto">
          <a:xfrm>
            <a:off x="16764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37952" name="Group 80"/>
          <p:cNvGrpSpPr>
            <a:grpSpLocks/>
          </p:cNvGrpSpPr>
          <p:nvPr/>
        </p:nvGrpSpPr>
        <p:grpSpPr bwMode="auto">
          <a:xfrm>
            <a:off x="1676400" y="2667000"/>
            <a:ext cx="152400" cy="381000"/>
            <a:chOff x="5472" y="1824"/>
            <a:chExt cx="96" cy="240"/>
          </a:xfrm>
        </p:grpSpPr>
        <p:sp>
          <p:nvSpPr>
            <p:cNvPr id="287825" name="Line 81"/>
            <p:cNvSpPr>
              <a:spLocks noChangeShapeType="1"/>
            </p:cNvSpPr>
            <p:nvPr/>
          </p:nvSpPr>
          <p:spPr bwMode="auto">
            <a:xfrm>
              <a:off x="5520" y="1920"/>
              <a:ext cx="0" cy="144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87826" name="Oval 82"/>
            <p:cNvSpPr>
              <a:spLocks noChangeArrowheads="1"/>
            </p:cNvSpPr>
            <p:nvPr/>
          </p:nvSpPr>
          <p:spPr bwMode="auto">
            <a:xfrm>
              <a:off x="547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37953" name="Group 83"/>
          <p:cNvGrpSpPr>
            <a:grpSpLocks/>
          </p:cNvGrpSpPr>
          <p:nvPr/>
        </p:nvGrpSpPr>
        <p:grpSpPr bwMode="auto">
          <a:xfrm>
            <a:off x="1295400" y="3048000"/>
            <a:ext cx="381000" cy="152400"/>
            <a:chOff x="5232" y="2064"/>
            <a:chExt cx="240" cy="96"/>
          </a:xfrm>
        </p:grpSpPr>
        <p:sp>
          <p:nvSpPr>
            <p:cNvPr id="287828" name="Line 84"/>
            <p:cNvSpPr>
              <a:spLocks noChangeShapeType="1"/>
            </p:cNvSpPr>
            <p:nvPr/>
          </p:nvSpPr>
          <p:spPr bwMode="auto">
            <a:xfrm>
              <a:off x="5328" y="2112"/>
              <a:ext cx="144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87829" name="Oval 85"/>
            <p:cNvSpPr>
              <a:spLocks noChangeArrowheads="1"/>
            </p:cNvSpPr>
            <p:nvPr/>
          </p:nvSpPr>
          <p:spPr bwMode="auto">
            <a:xfrm>
              <a:off x="5232" y="20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287832" name="Text Box 88"/>
          <p:cNvSpPr txBox="1">
            <a:spLocks noChangeArrowheads="1"/>
          </p:cNvSpPr>
          <p:nvPr/>
        </p:nvSpPr>
        <p:spPr bwMode="auto">
          <a:xfrm>
            <a:off x="60325" y="384651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m</a:t>
            </a:r>
            <a:endParaRPr lang="de-DE">
              <a:cs typeface="+mn-cs"/>
            </a:endParaRPr>
          </a:p>
        </p:txBody>
      </p:sp>
      <p:sp>
        <p:nvSpPr>
          <p:cNvPr id="287833" name="Text Box 89"/>
          <p:cNvSpPr txBox="1">
            <a:spLocks noChangeArrowheads="1"/>
          </p:cNvSpPr>
          <p:nvPr/>
        </p:nvSpPr>
        <p:spPr bwMode="auto">
          <a:xfrm>
            <a:off x="2514600" y="1766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n</a:t>
            </a:r>
            <a:endParaRPr lang="de-DE">
              <a:cs typeface="+mn-cs"/>
            </a:endParaRPr>
          </a:p>
        </p:txBody>
      </p:sp>
      <p:grpSp>
        <p:nvGrpSpPr>
          <p:cNvPr id="287834" name="Group 90"/>
          <p:cNvGrpSpPr>
            <a:grpSpLocks/>
          </p:cNvGrpSpPr>
          <p:nvPr/>
        </p:nvGrpSpPr>
        <p:grpSpPr bwMode="auto">
          <a:xfrm>
            <a:off x="685800" y="3962402"/>
            <a:ext cx="3962400" cy="1103313"/>
            <a:chOff x="384" y="2928"/>
            <a:chExt cx="2496" cy="695"/>
          </a:xfrm>
        </p:grpSpPr>
        <p:sp>
          <p:nvSpPr>
            <p:cNvPr id="287835" name="Text Box 91"/>
            <p:cNvSpPr txBox="1">
              <a:spLocks noChangeArrowheads="1"/>
            </p:cNvSpPr>
            <p:nvPr/>
          </p:nvSpPr>
          <p:spPr bwMode="auto">
            <a:xfrm>
              <a:off x="384" y="3216"/>
              <a:ext cx="249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dirty="0" smtClean="0">
                  <a:cs typeface="+mn-cs"/>
                </a:rPr>
                <a:t>Grenzfall: </a:t>
              </a:r>
              <a:r>
                <a:rPr lang="de-DE" dirty="0" smtClean="0">
                  <a:solidFill>
                    <a:srgbClr val="3C8C93"/>
                  </a:solidFill>
                  <a:latin typeface="+mn-lt"/>
                  <a:cs typeface="+mn-cs"/>
                </a:rPr>
                <a:t>i = 0 </a:t>
              </a:r>
              <a:r>
                <a:rPr lang="de-DE" dirty="0" smtClean="0">
                  <a:latin typeface="+mn-lt"/>
                  <a:cs typeface="+mn-cs"/>
                </a:rPr>
                <a:t>oder</a:t>
              </a:r>
              <a:r>
                <a:rPr lang="de-DE" dirty="0" smtClean="0">
                  <a:solidFill>
                    <a:srgbClr val="3C8C93"/>
                  </a:solidFill>
                  <a:latin typeface="+mn-lt"/>
                  <a:cs typeface="+mn-cs"/>
                </a:rPr>
                <a:t> </a:t>
              </a:r>
              <a:r>
                <a:rPr lang="de-DE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j</a:t>
              </a:r>
              <a:r>
                <a:rPr lang="de-DE" dirty="0" smtClean="0">
                  <a:solidFill>
                    <a:srgbClr val="3C8C93"/>
                  </a:solidFill>
                  <a:latin typeface="+mn-lt"/>
                  <a:cs typeface="+mn-cs"/>
                </a:rPr>
                <a:t> = 0</a:t>
              </a:r>
              <a:r>
                <a:rPr lang="de-DE" i="1" dirty="0" smtClean="0">
                  <a:latin typeface="Times New Roman" charset="0"/>
                  <a:cs typeface="+mn-cs"/>
                </a:rPr>
                <a:t> </a:t>
              </a:r>
              <a:br>
                <a:rPr lang="de-DE" i="1" dirty="0" smtClean="0">
                  <a:latin typeface="Times New Roman" charset="0"/>
                  <a:cs typeface="+mn-cs"/>
                </a:rPr>
              </a:br>
              <a:r>
                <a:rPr lang="de-DE" dirty="0" smtClean="0">
                  <a:cs typeface="+mn-cs"/>
                </a:rPr>
                <a:t>Leicht zu identifizieren</a:t>
              </a:r>
              <a:endParaRPr lang="de-DE" dirty="0">
                <a:cs typeface="+mn-cs"/>
              </a:endParaRPr>
            </a:p>
          </p:txBody>
        </p:sp>
        <p:sp>
          <p:nvSpPr>
            <p:cNvPr id="287836" name="Line 92"/>
            <p:cNvSpPr>
              <a:spLocks noChangeShapeType="1"/>
            </p:cNvSpPr>
            <p:nvPr/>
          </p:nvSpPr>
          <p:spPr bwMode="auto">
            <a:xfrm flipH="1">
              <a:off x="1920" y="2928"/>
              <a:ext cx="288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287837" name="Group 93"/>
          <p:cNvGrpSpPr>
            <a:grpSpLocks/>
          </p:cNvGrpSpPr>
          <p:nvPr/>
        </p:nvGrpSpPr>
        <p:grpSpPr bwMode="auto">
          <a:xfrm>
            <a:off x="5029200" y="3962402"/>
            <a:ext cx="3657600" cy="1055688"/>
            <a:chOff x="3312" y="3024"/>
            <a:chExt cx="2304" cy="665"/>
          </a:xfrm>
        </p:grpSpPr>
        <p:grpSp>
          <p:nvGrpSpPr>
            <p:cNvPr id="37971" name="Group 94"/>
            <p:cNvGrpSpPr>
              <a:grpSpLocks/>
            </p:cNvGrpSpPr>
            <p:nvPr/>
          </p:nvGrpSpPr>
          <p:grpSpPr bwMode="auto">
            <a:xfrm>
              <a:off x="3312" y="3216"/>
              <a:ext cx="2304" cy="473"/>
              <a:chOff x="3168" y="3024"/>
              <a:chExt cx="2304" cy="473"/>
            </a:xfrm>
          </p:grpSpPr>
          <p:sp>
            <p:nvSpPr>
              <p:cNvPr id="287839" name="Text Box 95"/>
              <p:cNvSpPr txBox="1">
                <a:spLocks noChangeArrowheads="1"/>
              </p:cNvSpPr>
              <p:nvPr/>
            </p:nvSpPr>
            <p:spPr bwMode="auto">
              <a:xfrm>
                <a:off x="3176" y="3024"/>
                <a:ext cx="125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2000" smtClean="0">
                    <a:solidFill>
                      <a:srgbClr val="3C8C93"/>
                    </a:solidFill>
                    <a:latin typeface="+mn-lt"/>
                    <a:cs typeface="+mn-cs"/>
                  </a:rPr>
                  <a:t>i = 1 .. m, j = 1 .. n</a:t>
                </a:r>
                <a:endParaRPr lang="de-DE" sz="2000">
                  <a:solidFill>
                    <a:srgbClr val="3C8C93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87840" name="Rectangle 96"/>
              <p:cNvSpPr>
                <a:spLocks noChangeArrowheads="1"/>
              </p:cNvSpPr>
              <p:nvPr/>
            </p:nvSpPr>
            <p:spPr bwMode="auto">
              <a:xfrm>
                <a:off x="3168" y="3264"/>
                <a:ext cx="230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DE" smtClean="0">
                    <a:cs typeface="+mn-cs"/>
                  </a:rPr>
                  <a:t>Anzahl der Unterprobleme: </a:t>
                </a:r>
                <a:r>
                  <a:rPr lang="de-DE" smtClean="0">
                    <a:solidFill>
                      <a:srgbClr val="3C8C93"/>
                    </a:solidFill>
                    <a:cs typeface="+mn-cs"/>
                  </a:rPr>
                  <a:t>m ∙ n</a:t>
                </a:r>
                <a:endParaRPr lang="de-DE">
                  <a:solidFill>
                    <a:srgbClr val="3C8C93"/>
                  </a:solidFill>
                  <a:cs typeface="+mn-cs"/>
                </a:endParaRPr>
              </a:p>
            </p:txBody>
          </p:sp>
        </p:grpSp>
        <p:sp>
          <p:nvSpPr>
            <p:cNvPr id="287841" name="Line 97"/>
            <p:cNvSpPr>
              <a:spLocks noChangeShapeType="1"/>
            </p:cNvSpPr>
            <p:nvPr/>
          </p:nvSpPr>
          <p:spPr bwMode="auto">
            <a:xfrm>
              <a:off x="3696" y="3024"/>
              <a:ext cx="144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287855" name="Group 111"/>
          <p:cNvGrpSpPr>
            <a:grpSpLocks/>
          </p:cNvGrpSpPr>
          <p:nvPr/>
        </p:nvGrpSpPr>
        <p:grpSpPr bwMode="auto">
          <a:xfrm>
            <a:off x="2590800" y="4572000"/>
            <a:ext cx="5721350" cy="2073275"/>
            <a:chOff x="1632" y="2880"/>
            <a:chExt cx="3604" cy="1306"/>
          </a:xfrm>
        </p:grpSpPr>
        <p:sp>
          <p:nvSpPr>
            <p:cNvPr id="287758" name="Line 14"/>
            <p:cNvSpPr>
              <a:spLocks noChangeShapeType="1"/>
            </p:cNvSpPr>
            <p:nvPr/>
          </p:nvSpPr>
          <p:spPr bwMode="auto">
            <a:xfrm>
              <a:off x="2784" y="2880"/>
              <a:ext cx="0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87760" name="Text Box 16"/>
            <p:cNvSpPr txBox="1">
              <a:spLocks noChangeArrowheads="1"/>
            </p:cNvSpPr>
            <p:nvPr/>
          </p:nvSpPr>
          <p:spPr bwMode="auto">
            <a:xfrm>
              <a:off x="2880" y="3430"/>
              <a:ext cx="2356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 smtClean="0">
                  <a:cs typeface="+mn-cs"/>
                </a:rPr>
                <a:t>Datenabhängigkeit definiert Anordnung der Teilprobleme</a:t>
              </a:r>
              <a:r>
                <a:rPr lang="de-DE" dirty="0">
                  <a:cs typeface="+mn-cs"/>
                </a:rPr>
                <a:t>;</a:t>
              </a:r>
              <a:r>
                <a:rPr lang="de-DE" dirty="0" smtClean="0">
                  <a:cs typeface="+mn-cs"/>
                </a:rPr>
                <a:t> </a:t>
              </a:r>
              <a:br>
                <a:rPr lang="de-DE" dirty="0" smtClean="0">
                  <a:cs typeface="+mn-cs"/>
                </a:rPr>
              </a:br>
              <a:r>
                <a:rPr lang="de-DE" dirty="0" smtClean="0">
                  <a:cs typeface="+mn-cs"/>
                </a:rPr>
                <a:t>hier von links nach rechts, </a:t>
              </a:r>
              <a:br>
                <a:rPr lang="de-DE" dirty="0" smtClean="0">
                  <a:cs typeface="+mn-cs"/>
                </a:rPr>
              </a:br>
              <a:r>
                <a:rPr lang="de-DE" dirty="0" smtClean="0">
                  <a:cs typeface="+mn-cs"/>
                </a:rPr>
                <a:t>von oben nach unten</a:t>
              </a:r>
              <a:endParaRPr lang="de-DE" dirty="0">
                <a:cs typeface="+mn-cs"/>
              </a:endParaRPr>
            </a:p>
          </p:txBody>
        </p:sp>
        <p:sp>
          <p:nvSpPr>
            <p:cNvPr id="287843" name="Oval 99"/>
            <p:cNvSpPr>
              <a:spLocks noChangeArrowheads="1"/>
            </p:cNvSpPr>
            <p:nvPr/>
          </p:nvSpPr>
          <p:spPr bwMode="auto">
            <a:xfrm>
              <a:off x="2400" y="3849"/>
              <a:ext cx="115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grpSp>
          <p:nvGrpSpPr>
            <p:cNvPr id="37962" name="Group 100"/>
            <p:cNvGrpSpPr>
              <a:grpSpLocks/>
            </p:cNvGrpSpPr>
            <p:nvPr/>
          </p:nvGrpSpPr>
          <p:grpSpPr bwMode="auto">
            <a:xfrm>
              <a:off x="2400" y="3609"/>
              <a:ext cx="115" cy="240"/>
              <a:chOff x="5472" y="1824"/>
              <a:chExt cx="96" cy="240"/>
            </a:xfrm>
          </p:grpSpPr>
          <p:sp>
            <p:nvSpPr>
              <p:cNvPr id="287845" name="Line 101"/>
              <p:cNvSpPr>
                <a:spLocks noChangeShapeType="1"/>
              </p:cNvSpPr>
              <p:nvPr/>
            </p:nvSpPr>
            <p:spPr bwMode="auto">
              <a:xfrm>
                <a:off x="5520" y="1920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287846" name="Oval 102"/>
              <p:cNvSpPr>
                <a:spLocks noChangeArrowheads="1"/>
              </p:cNvSpPr>
              <p:nvPr/>
            </p:nvSpPr>
            <p:spPr bwMode="auto">
              <a:xfrm>
                <a:off x="5472" y="182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</p:grpSp>
        <p:grpSp>
          <p:nvGrpSpPr>
            <p:cNvPr id="37963" name="Group 103"/>
            <p:cNvGrpSpPr>
              <a:grpSpLocks/>
            </p:cNvGrpSpPr>
            <p:nvPr/>
          </p:nvGrpSpPr>
          <p:grpSpPr bwMode="auto">
            <a:xfrm>
              <a:off x="2160" y="3849"/>
              <a:ext cx="287" cy="96"/>
              <a:chOff x="5232" y="2064"/>
              <a:chExt cx="240" cy="96"/>
            </a:xfrm>
          </p:grpSpPr>
          <p:sp>
            <p:nvSpPr>
              <p:cNvPr id="287848" name="Line 104"/>
              <p:cNvSpPr>
                <a:spLocks noChangeShapeType="1"/>
              </p:cNvSpPr>
              <p:nvPr/>
            </p:nvSpPr>
            <p:spPr bwMode="auto">
              <a:xfrm>
                <a:off x="5328" y="2112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287849" name="Oval 105"/>
              <p:cNvSpPr>
                <a:spLocks noChangeArrowheads="1"/>
              </p:cNvSpPr>
              <p:nvPr/>
            </p:nvSpPr>
            <p:spPr bwMode="auto">
              <a:xfrm>
                <a:off x="5232" y="206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</p:grpSp>
        <p:sp>
          <p:nvSpPr>
            <p:cNvPr id="287850" name="Text Box 106"/>
            <p:cNvSpPr txBox="1">
              <a:spLocks noChangeArrowheads="1"/>
            </p:cNvSpPr>
            <p:nvPr/>
          </p:nvSpPr>
          <p:spPr bwMode="auto">
            <a:xfrm>
              <a:off x="2380" y="3945"/>
              <a:ext cx="32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3C8C93"/>
                  </a:solidFill>
                  <a:cs typeface="+mn-cs"/>
                </a:rPr>
                <a:t>(i, j)</a:t>
              </a:r>
              <a:endParaRPr lang="de-DE">
                <a:solidFill>
                  <a:srgbClr val="3C8C93"/>
                </a:solidFill>
                <a:cs typeface="+mn-cs"/>
              </a:endParaRPr>
            </a:p>
          </p:txBody>
        </p:sp>
        <p:sp>
          <p:nvSpPr>
            <p:cNvPr id="287851" name="Text Box 107"/>
            <p:cNvSpPr txBox="1">
              <a:spLocks noChangeArrowheads="1"/>
            </p:cNvSpPr>
            <p:nvPr/>
          </p:nvSpPr>
          <p:spPr bwMode="auto">
            <a:xfrm>
              <a:off x="2208" y="3369"/>
              <a:ext cx="44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3C8C93"/>
                  </a:solidFill>
                  <a:cs typeface="+mn-cs"/>
                </a:rPr>
                <a:t>(i-1, j)</a:t>
              </a:r>
              <a:endParaRPr lang="de-DE">
                <a:solidFill>
                  <a:srgbClr val="3C8C93"/>
                </a:solidFill>
                <a:cs typeface="+mn-cs"/>
              </a:endParaRPr>
            </a:p>
          </p:txBody>
        </p:sp>
        <p:sp>
          <p:nvSpPr>
            <p:cNvPr id="287852" name="Text Box 108"/>
            <p:cNvSpPr txBox="1">
              <a:spLocks noChangeArrowheads="1"/>
            </p:cNvSpPr>
            <p:nvPr/>
          </p:nvSpPr>
          <p:spPr bwMode="auto">
            <a:xfrm>
              <a:off x="1632" y="3762"/>
              <a:ext cx="44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3C8C93"/>
                  </a:solidFill>
                  <a:cs typeface="+mn-cs"/>
                </a:rPr>
                <a:t>(i, j-1)</a:t>
              </a:r>
              <a:endParaRPr lang="de-DE">
                <a:solidFill>
                  <a:srgbClr val="3C8C93"/>
                </a:solidFill>
                <a:cs typeface="+mn-cs"/>
              </a:endParaRPr>
            </a:p>
          </p:txBody>
        </p:sp>
      </p:grp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304800" y="1371600"/>
            <a:ext cx="861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cs typeface="+mn-cs"/>
              </a:rPr>
              <a:t>Sei </a:t>
            </a:r>
            <a:r>
              <a:rPr lang="de-DE" sz="200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F(i, j) = SP(0, 0, i, j). =&gt; F(m, n) </a:t>
            </a:r>
            <a:r>
              <a:rPr lang="de-DE" sz="2000" smtClean="0">
                <a:cs typeface="+mn-cs"/>
              </a:rPr>
              <a:t>die Länge von </a:t>
            </a:r>
            <a:r>
              <a:rPr lang="de-DE" sz="2000" smtClean="0">
                <a:solidFill>
                  <a:srgbClr val="3C8C93"/>
                </a:solidFill>
                <a:cs typeface="+mn-cs"/>
              </a:rPr>
              <a:t>SP</a:t>
            </a:r>
            <a:r>
              <a:rPr lang="de-DE" sz="2000" smtClean="0">
                <a:cs typeface="+mn-cs"/>
              </a:rPr>
              <a:t> von </a:t>
            </a:r>
            <a:r>
              <a:rPr lang="de-DE" sz="2000" smtClean="0">
                <a:solidFill>
                  <a:srgbClr val="3C8C93"/>
                </a:solidFill>
                <a:cs typeface="+mn-cs"/>
              </a:rPr>
              <a:t>(0, 0)</a:t>
            </a:r>
            <a:r>
              <a:rPr lang="de-DE" sz="2000" smtClean="0">
                <a:cs typeface="+mn-cs"/>
              </a:rPr>
              <a:t> nach </a:t>
            </a:r>
            <a:r>
              <a:rPr lang="de-DE" sz="2000" smtClean="0">
                <a:solidFill>
                  <a:srgbClr val="3C8C93"/>
                </a:solidFill>
                <a:cs typeface="+mn-cs"/>
              </a:rPr>
              <a:t>(m, n)</a:t>
            </a:r>
            <a:endParaRPr lang="de-DE" sz="2000">
              <a:solidFill>
                <a:srgbClr val="3C8C93"/>
              </a:solidFill>
              <a:cs typeface="+mn-cs"/>
            </a:endParaRPr>
          </a:p>
        </p:txBody>
      </p:sp>
      <p:sp>
        <p:nvSpPr>
          <p:cNvPr id="3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4048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3600" smtClean="0">
                <a:cs typeface="+mj-cs"/>
              </a:rPr>
              <a:t>Dynamische Programmierung: Illustration</a:t>
            </a:r>
          </a:p>
        </p:txBody>
      </p:sp>
      <p:graphicFrame>
        <p:nvGraphicFramePr>
          <p:cNvPr id="27955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628485"/>
              </p:ext>
            </p:extLst>
          </p:nvPr>
        </p:nvGraphicFramePr>
        <p:xfrm>
          <a:off x="2209800" y="1590079"/>
          <a:ext cx="4144963" cy="3251200"/>
        </p:xfrm>
        <a:graphic>
          <a:graphicData uri="http://schemas.openxmlformats.org/drawingml/2006/table">
            <a:tbl>
              <a:tblPr/>
              <a:tblGrid>
                <a:gridCol w="1036638"/>
                <a:gridCol w="1036637"/>
                <a:gridCol w="1035050"/>
                <a:gridCol w="1036638"/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9582" name="Text Box 30"/>
          <p:cNvSpPr txBox="1">
            <a:spLocks noChangeArrowheads="1"/>
          </p:cNvSpPr>
          <p:nvPr/>
        </p:nvSpPr>
        <p:spPr bwMode="auto">
          <a:xfrm>
            <a:off x="2651125" y="12995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583" name="Text Box 31"/>
          <p:cNvSpPr txBox="1">
            <a:spLocks noChangeArrowheads="1"/>
          </p:cNvSpPr>
          <p:nvPr/>
        </p:nvSpPr>
        <p:spPr bwMode="auto">
          <a:xfrm>
            <a:off x="3575050" y="127734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9</a:t>
            </a:r>
            <a:endParaRPr lang="de-DE">
              <a:cs typeface="+mn-cs"/>
            </a:endParaRPr>
          </a:p>
        </p:txBody>
      </p:sp>
      <p:sp>
        <p:nvSpPr>
          <p:cNvPr id="279584" name="Text Box 32"/>
          <p:cNvSpPr txBox="1">
            <a:spLocks noChangeArrowheads="1"/>
          </p:cNvSpPr>
          <p:nvPr/>
        </p:nvSpPr>
        <p:spPr bwMode="auto">
          <a:xfrm>
            <a:off x="4572000" y="12852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</a:t>
            </a:r>
            <a:endParaRPr lang="de-DE">
              <a:cs typeface="+mn-cs"/>
            </a:endParaRPr>
          </a:p>
        </p:txBody>
      </p:sp>
      <p:sp>
        <p:nvSpPr>
          <p:cNvPr id="279585" name="Text Box 33"/>
          <p:cNvSpPr txBox="1">
            <a:spLocks noChangeArrowheads="1"/>
          </p:cNvSpPr>
          <p:nvPr/>
        </p:nvSpPr>
        <p:spPr bwMode="auto">
          <a:xfrm>
            <a:off x="5708650" y="12852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79586" name="Text Box 34"/>
          <p:cNvSpPr txBox="1">
            <a:spLocks noChangeArrowheads="1"/>
          </p:cNvSpPr>
          <p:nvPr/>
        </p:nvSpPr>
        <p:spPr bwMode="auto">
          <a:xfrm>
            <a:off x="2651125" y="20695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587" name="Text Box 35"/>
          <p:cNvSpPr txBox="1">
            <a:spLocks noChangeArrowheads="1"/>
          </p:cNvSpPr>
          <p:nvPr/>
        </p:nvSpPr>
        <p:spPr bwMode="auto">
          <a:xfrm>
            <a:off x="3575050" y="20472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79588" name="Text Box 36"/>
          <p:cNvSpPr txBox="1">
            <a:spLocks noChangeArrowheads="1"/>
          </p:cNvSpPr>
          <p:nvPr/>
        </p:nvSpPr>
        <p:spPr bwMode="auto">
          <a:xfrm>
            <a:off x="4572000" y="20552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5</a:t>
            </a:r>
            <a:endParaRPr lang="de-DE">
              <a:cs typeface="+mn-cs"/>
            </a:endParaRPr>
          </a:p>
        </p:txBody>
      </p:sp>
      <p:sp>
        <p:nvSpPr>
          <p:cNvPr id="279589" name="Text Box 37"/>
          <p:cNvSpPr txBox="1">
            <a:spLocks noChangeArrowheads="1"/>
          </p:cNvSpPr>
          <p:nvPr/>
        </p:nvSpPr>
        <p:spPr bwMode="auto">
          <a:xfrm>
            <a:off x="5708650" y="20552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79590" name="Text Box 38"/>
          <p:cNvSpPr txBox="1">
            <a:spLocks noChangeArrowheads="1"/>
          </p:cNvSpPr>
          <p:nvPr/>
        </p:nvSpPr>
        <p:spPr bwMode="auto">
          <a:xfrm>
            <a:off x="2651125" y="29077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79591" name="Text Box 39"/>
          <p:cNvSpPr txBox="1">
            <a:spLocks noChangeArrowheads="1"/>
          </p:cNvSpPr>
          <p:nvPr/>
        </p:nvSpPr>
        <p:spPr bwMode="auto">
          <a:xfrm>
            <a:off x="3575050" y="28854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4</a:t>
            </a:r>
            <a:endParaRPr lang="de-DE">
              <a:cs typeface="+mn-cs"/>
            </a:endParaRPr>
          </a:p>
        </p:txBody>
      </p:sp>
      <p:sp>
        <p:nvSpPr>
          <p:cNvPr id="279592" name="Text Box 40"/>
          <p:cNvSpPr txBox="1">
            <a:spLocks noChangeArrowheads="1"/>
          </p:cNvSpPr>
          <p:nvPr/>
        </p:nvSpPr>
        <p:spPr bwMode="auto">
          <a:xfrm>
            <a:off x="4572000" y="28934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79593" name="Text Box 41"/>
          <p:cNvSpPr txBox="1">
            <a:spLocks noChangeArrowheads="1"/>
          </p:cNvSpPr>
          <p:nvPr/>
        </p:nvSpPr>
        <p:spPr bwMode="auto">
          <a:xfrm>
            <a:off x="5708650" y="28934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594" name="Text Box 42"/>
          <p:cNvSpPr txBox="1">
            <a:spLocks noChangeArrowheads="1"/>
          </p:cNvSpPr>
          <p:nvPr/>
        </p:nvSpPr>
        <p:spPr bwMode="auto">
          <a:xfrm>
            <a:off x="2651125" y="37379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595" name="Text Box 43"/>
          <p:cNvSpPr txBox="1">
            <a:spLocks noChangeArrowheads="1"/>
          </p:cNvSpPr>
          <p:nvPr/>
        </p:nvSpPr>
        <p:spPr bwMode="auto">
          <a:xfrm>
            <a:off x="3575050" y="371574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279596" name="Text Box 44"/>
          <p:cNvSpPr txBox="1">
            <a:spLocks noChangeArrowheads="1"/>
          </p:cNvSpPr>
          <p:nvPr/>
        </p:nvSpPr>
        <p:spPr bwMode="auto">
          <a:xfrm>
            <a:off x="4572000" y="37236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597" name="Text Box 45"/>
          <p:cNvSpPr txBox="1">
            <a:spLocks noChangeArrowheads="1"/>
          </p:cNvSpPr>
          <p:nvPr/>
        </p:nvSpPr>
        <p:spPr bwMode="auto">
          <a:xfrm>
            <a:off x="5708650" y="37236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598" name="Text Box 46"/>
          <p:cNvSpPr txBox="1">
            <a:spLocks noChangeArrowheads="1"/>
          </p:cNvSpPr>
          <p:nvPr/>
        </p:nvSpPr>
        <p:spPr bwMode="auto">
          <a:xfrm>
            <a:off x="2667000" y="45079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</a:t>
            </a:r>
            <a:endParaRPr lang="de-DE">
              <a:cs typeface="+mn-cs"/>
            </a:endParaRPr>
          </a:p>
        </p:txBody>
      </p:sp>
      <p:sp>
        <p:nvSpPr>
          <p:cNvPr id="279599" name="Text Box 47"/>
          <p:cNvSpPr txBox="1">
            <a:spLocks noChangeArrowheads="1"/>
          </p:cNvSpPr>
          <p:nvPr/>
        </p:nvSpPr>
        <p:spPr bwMode="auto">
          <a:xfrm>
            <a:off x="3590925" y="44856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79600" name="Text Box 48"/>
          <p:cNvSpPr txBox="1">
            <a:spLocks noChangeArrowheads="1"/>
          </p:cNvSpPr>
          <p:nvPr/>
        </p:nvSpPr>
        <p:spPr bwMode="auto">
          <a:xfrm>
            <a:off x="4587875" y="44936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01" name="Text Box 49"/>
          <p:cNvSpPr txBox="1">
            <a:spLocks noChangeArrowheads="1"/>
          </p:cNvSpPr>
          <p:nvPr/>
        </p:nvSpPr>
        <p:spPr bwMode="auto">
          <a:xfrm>
            <a:off x="5724525" y="44936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79602" name="Text Box 50"/>
          <p:cNvSpPr txBox="1">
            <a:spLocks noChangeArrowheads="1"/>
          </p:cNvSpPr>
          <p:nvPr/>
        </p:nvSpPr>
        <p:spPr bwMode="auto">
          <a:xfrm>
            <a:off x="1905000" y="18186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5</a:t>
            </a:r>
            <a:endParaRPr lang="de-DE">
              <a:cs typeface="+mn-cs"/>
            </a:endParaRPr>
          </a:p>
        </p:txBody>
      </p:sp>
      <p:sp>
        <p:nvSpPr>
          <p:cNvPr id="279603" name="Text Box 51"/>
          <p:cNvSpPr txBox="1">
            <a:spLocks noChangeArrowheads="1"/>
          </p:cNvSpPr>
          <p:nvPr/>
        </p:nvSpPr>
        <p:spPr bwMode="auto">
          <a:xfrm>
            <a:off x="2965450" y="18186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04" name="Text Box 52"/>
          <p:cNvSpPr txBox="1">
            <a:spLocks noChangeArrowheads="1"/>
          </p:cNvSpPr>
          <p:nvPr/>
        </p:nvSpPr>
        <p:spPr bwMode="auto">
          <a:xfrm>
            <a:off x="4032250" y="18266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05" name="Text Box 53"/>
          <p:cNvSpPr txBox="1">
            <a:spLocks noChangeArrowheads="1"/>
          </p:cNvSpPr>
          <p:nvPr/>
        </p:nvSpPr>
        <p:spPr bwMode="auto">
          <a:xfrm>
            <a:off x="5029200" y="18266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06" name="Text Box 54"/>
          <p:cNvSpPr txBox="1">
            <a:spLocks noChangeArrowheads="1"/>
          </p:cNvSpPr>
          <p:nvPr/>
        </p:nvSpPr>
        <p:spPr bwMode="auto">
          <a:xfrm>
            <a:off x="6089650" y="18329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07" name="Text Box 55"/>
          <p:cNvSpPr txBox="1">
            <a:spLocks noChangeArrowheads="1"/>
          </p:cNvSpPr>
          <p:nvPr/>
        </p:nvSpPr>
        <p:spPr bwMode="auto">
          <a:xfrm>
            <a:off x="1905000" y="25806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79608" name="Text Box 56"/>
          <p:cNvSpPr txBox="1">
            <a:spLocks noChangeArrowheads="1"/>
          </p:cNvSpPr>
          <p:nvPr/>
        </p:nvSpPr>
        <p:spPr bwMode="auto">
          <a:xfrm>
            <a:off x="2965450" y="25806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09" name="Text Box 57"/>
          <p:cNvSpPr txBox="1">
            <a:spLocks noChangeArrowheads="1"/>
          </p:cNvSpPr>
          <p:nvPr/>
        </p:nvSpPr>
        <p:spPr bwMode="auto">
          <a:xfrm>
            <a:off x="4032250" y="25886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10" name="Text Box 58"/>
          <p:cNvSpPr txBox="1">
            <a:spLocks noChangeArrowheads="1"/>
          </p:cNvSpPr>
          <p:nvPr/>
        </p:nvSpPr>
        <p:spPr bwMode="auto">
          <a:xfrm>
            <a:off x="5029200" y="25886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9</a:t>
            </a:r>
            <a:endParaRPr lang="de-DE">
              <a:cs typeface="+mn-cs"/>
            </a:endParaRPr>
          </a:p>
        </p:txBody>
      </p:sp>
      <p:sp>
        <p:nvSpPr>
          <p:cNvPr id="279611" name="Text Box 59"/>
          <p:cNvSpPr txBox="1">
            <a:spLocks noChangeArrowheads="1"/>
          </p:cNvSpPr>
          <p:nvPr/>
        </p:nvSpPr>
        <p:spPr bwMode="auto">
          <a:xfrm>
            <a:off x="6089650" y="25949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12" name="Text Box 60"/>
          <p:cNvSpPr txBox="1">
            <a:spLocks noChangeArrowheads="1"/>
          </p:cNvSpPr>
          <p:nvPr/>
        </p:nvSpPr>
        <p:spPr bwMode="auto">
          <a:xfrm>
            <a:off x="1905000" y="34188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279613" name="Text Box 61"/>
          <p:cNvSpPr txBox="1">
            <a:spLocks noChangeArrowheads="1"/>
          </p:cNvSpPr>
          <p:nvPr/>
        </p:nvSpPr>
        <p:spPr bwMode="auto">
          <a:xfrm>
            <a:off x="2965450" y="34188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79614" name="Text Box 62"/>
          <p:cNvSpPr txBox="1">
            <a:spLocks noChangeArrowheads="1"/>
          </p:cNvSpPr>
          <p:nvPr/>
        </p:nvSpPr>
        <p:spPr bwMode="auto">
          <a:xfrm>
            <a:off x="4032250" y="34268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15" name="Text Box 63"/>
          <p:cNvSpPr txBox="1">
            <a:spLocks noChangeArrowheads="1"/>
          </p:cNvSpPr>
          <p:nvPr/>
        </p:nvSpPr>
        <p:spPr bwMode="auto">
          <a:xfrm>
            <a:off x="5029200" y="34268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7</a:t>
            </a:r>
            <a:endParaRPr lang="de-DE">
              <a:cs typeface="+mn-cs"/>
            </a:endParaRPr>
          </a:p>
        </p:txBody>
      </p:sp>
      <p:sp>
        <p:nvSpPr>
          <p:cNvPr id="279616" name="Text Box 64"/>
          <p:cNvSpPr txBox="1">
            <a:spLocks noChangeArrowheads="1"/>
          </p:cNvSpPr>
          <p:nvPr/>
        </p:nvSpPr>
        <p:spPr bwMode="auto">
          <a:xfrm>
            <a:off x="6089650" y="34331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4</a:t>
            </a:r>
            <a:endParaRPr lang="de-DE">
              <a:cs typeface="+mn-cs"/>
            </a:endParaRPr>
          </a:p>
        </p:txBody>
      </p:sp>
      <p:sp>
        <p:nvSpPr>
          <p:cNvPr id="279617" name="Text Box 65"/>
          <p:cNvSpPr txBox="1">
            <a:spLocks noChangeArrowheads="1"/>
          </p:cNvSpPr>
          <p:nvPr/>
        </p:nvSpPr>
        <p:spPr bwMode="auto">
          <a:xfrm>
            <a:off x="1905000" y="42570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4</a:t>
            </a:r>
            <a:endParaRPr lang="de-DE">
              <a:cs typeface="+mn-cs"/>
            </a:endParaRPr>
          </a:p>
        </p:txBody>
      </p:sp>
      <p:sp>
        <p:nvSpPr>
          <p:cNvPr id="279618" name="Text Box 66"/>
          <p:cNvSpPr txBox="1">
            <a:spLocks noChangeArrowheads="1"/>
          </p:cNvSpPr>
          <p:nvPr/>
        </p:nvSpPr>
        <p:spPr bwMode="auto">
          <a:xfrm>
            <a:off x="2965450" y="42570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279619" name="Text Box 67"/>
          <p:cNvSpPr txBox="1">
            <a:spLocks noChangeArrowheads="1"/>
          </p:cNvSpPr>
          <p:nvPr/>
        </p:nvSpPr>
        <p:spPr bwMode="auto">
          <a:xfrm>
            <a:off x="4032250" y="42650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20" name="Text Box 68"/>
          <p:cNvSpPr txBox="1">
            <a:spLocks noChangeArrowheads="1"/>
          </p:cNvSpPr>
          <p:nvPr/>
        </p:nvSpPr>
        <p:spPr bwMode="auto">
          <a:xfrm>
            <a:off x="5029200" y="42650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</a:t>
            </a:r>
            <a:endParaRPr lang="de-DE">
              <a:cs typeface="+mn-cs"/>
            </a:endParaRPr>
          </a:p>
        </p:txBody>
      </p:sp>
      <p:sp>
        <p:nvSpPr>
          <p:cNvPr id="279621" name="Text Box 69"/>
          <p:cNvSpPr txBox="1">
            <a:spLocks noChangeArrowheads="1"/>
          </p:cNvSpPr>
          <p:nvPr/>
        </p:nvSpPr>
        <p:spPr bwMode="auto">
          <a:xfrm>
            <a:off x="6089650" y="42713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22" name="Oval 70"/>
          <p:cNvSpPr>
            <a:spLocks noChangeArrowheads="1"/>
          </p:cNvSpPr>
          <p:nvPr/>
        </p:nvSpPr>
        <p:spPr bwMode="auto">
          <a:xfrm>
            <a:off x="3124200" y="14376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23" name="Oval 71"/>
          <p:cNvSpPr>
            <a:spLocks noChangeArrowheads="1"/>
          </p:cNvSpPr>
          <p:nvPr/>
        </p:nvSpPr>
        <p:spPr bwMode="auto">
          <a:xfrm>
            <a:off x="4114800" y="14376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12</a:t>
            </a:r>
            <a:endParaRPr lang="de-DE" sz="1600">
              <a:cs typeface="+mn-cs"/>
            </a:endParaRPr>
          </a:p>
        </p:txBody>
      </p:sp>
      <p:sp>
        <p:nvSpPr>
          <p:cNvPr id="279624" name="Oval 72"/>
          <p:cNvSpPr>
            <a:spLocks noChangeArrowheads="1"/>
          </p:cNvSpPr>
          <p:nvPr/>
        </p:nvSpPr>
        <p:spPr bwMode="auto">
          <a:xfrm>
            <a:off x="5181600" y="14376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13</a:t>
            </a:r>
            <a:endParaRPr lang="de-DE" sz="1600">
              <a:cs typeface="+mn-cs"/>
            </a:endParaRPr>
          </a:p>
        </p:txBody>
      </p:sp>
      <p:sp>
        <p:nvSpPr>
          <p:cNvPr id="279625" name="Oval 73"/>
          <p:cNvSpPr>
            <a:spLocks noChangeArrowheads="1"/>
          </p:cNvSpPr>
          <p:nvPr/>
        </p:nvSpPr>
        <p:spPr bwMode="auto">
          <a:xfrm>
            <a:off x="6172200" y="14376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15</a:t>
            </a:r>
            <a:endParaRPr lang="de-DE" sz="1600">
              <a:cs typeface="+mn-cs"/>
            </a:endParaRPr>
          </a:p>
        </p:txBody>
      </p:sp>
      <p:sp>
        <p:nvSpPr>
          <p:cNvPr id="279626" name="Oval 74"/>
          <p:cNvSpPr>
            <a:spLocks noChangeArrowheads="1"/>
          </p:cNvSpPr>
          <p:nvPr/>
        </p:nvSpPr>
        <p:spPr bwMode="auto">
          <a:xfrm>
            <a:off x="3124200" y="22758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279627" name="Oval 75"/>
          <p:cNvSpPr>
            <a:spLocks noChangeArrowheads="1"/>
          </p:cNvSpPr>
          <p:nvPr/>
        </p:nvSpPr>
        <p:spPr bwMode="auto">
          <a:xfrm>
            <a:off x="4114800" y="22758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8</a:t>
            </a:r>
            <a:endParaRPr lang="de-DE" sz="1600">
              <a:cs typeface="+mn-cs"/>
            </a:endParaRPr>
          </a:p>
        </p:txBody>
      </p:sp>
      <p:sp>
        <p:nvSpPr>
          <p:cNvPr id="279628" name="Oval 76"/>
          <p:cNvSpPr>
            <a:spLocks noChangeArrowheads="1"/>
          </p:cNvSpPr>
          <p:nvPr/>
        </p:nvSpPr>
        <p:spPr bwMode="auto">
          <a:xfrm>
            <a:off x="5181600" y="22758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13</a:t>
            </a:r>
            <a:endParaRPr lang="de-DE" sz="1600">
              <a:cs typeface="+mn-cs"/>
            </a:endParaRPr>
          </a:p>
        </p:txBody>
      </p:sp>
      <p:sp>
        <p:nvSpPr>
          <p:cNvPr id="279629" name="Oval 77"/>
          <p:cNvSpPr>
            <a:spLocks noChangeArrowheads="1"/>
          </p:cNvSpPr>
          <p:nvPr/>
        </p:nvSpPr>
        <p:spPr bwMode="auto">
          <a:xfrm>
            <a:off x="6172200" y="22758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15</a:t>
            </a:r>
            <a:endParaRPr lang="de-DE" sz="1600">
              <a:cs typeface="+mn-cs"/>
            </a:endParaRPr>
          </a:p>
        </p:txBody>
      </p:sp>
      <p:sp>
        <p:nvSpPr>
          <p:cNvPr id="279630" name="Oval 78"/>
          <p:cNvSpPr>
            <a:spLocks noChangeArrowheads="1"/>
          </p:cNvSpPr>
          <p:nvPr/>
        </p:nvSpPr>
        <p:spPr bwMode="auto">
          <a:xfrm>
            <a:off x="3124200" y="30378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9</a:t>
            </a:r>
            <a:endParaRPr lang="de-DE">
              <a:cs typeface="+mn-cs"/>
            </a:endParaRPr>
          </a:p>
        </p:txBody>
      </p:sp>
      <p:sp>
        <p:nvSpPr>
          <p:cNvPr id="279631" name="Oval 79"/>
          <p:cNvSpPr>
            <a:spLocks noChangeArrowheads="1"/>
          </p:cNvSpPr>
          <p:nvPr/>
        </p:nvSpPr>
        <p:spPr bwMode="auto">
          <a:xfrm>
            <a:off x="4114800" y="3114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11</a:t>
            </a:r>
            <a:endParaRPr lang="de-DE" sz="1600">
              <a:cs typeface="+mn-cs"/>
            </a:endParaRPr>
          </a:p>
        </p:txBody>
      </p:sp>
      <p:sp>
        <p:nvSpPr>
          <p:cNvPr id="279632" name="Oval 80"/>
          <p:cNvSpPr>
            <a:spLocks noChangeArrowheads="1"/>
          </p:cNvSpPr>
          <p:nvPr/>
        </p:nvSpPr>
        <p:spPr bwMode="auto">
          <a:xfrm>
            <a:off x="5181600" y="3114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13</a:t>
            </a:r>
            <a:endParaRPr lang="de-DE" sz="1600">
              <a:cs typeface="+mn-cs"/>
            </a:endParaRPr>
          </a:p>
        </p:txBody>
      </p:sp>
      <p:sp>
        <p:nvSpPr>
          <p:cNvPr id="279633" name="Oval 81"/>
          <p:cNvSpPr>
            <a:spLocks noChangeArrowheads="1"/>
          </p:cNvSpPr>
          <p:nvPr/>
        </p:nvSpPr>
        <p:spPr bwMode="auto">
          <a:xfrm>
            <a:off x="6172200" y="3114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16</a:t>
            </a:r>
            <a:endParaRPr lang="de-DE" sz="1600">
              <a:cs typeface="+mn-cs"/>
            </a:endParaRPr>
          </a:p>
        </p:txBody>
      </p:sp>
      <p:sp>
        <p:nvSpPr>
          <p:cNvPr id="279634" name="Oval 82"/>
          <p:cNvSpPr>
            <a:spLocks noChangeArrowheads="1"/>
          </p:cNvSpPr>
          <p:nvPr/>
        </p:nvSpPr>
        <p:spPr bwMode="auto">
          <a:xfrm>
            <a:off x="3124200" y="3876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11</a:t>
            </a:r>
            <a:endParaRPr lang="de-DE">
              <a:cs typeface="+mn-cs"/>
            </a:endParaRPr>
          </a:p>
        </p:txBody>
      </p:sp>
      <p:sp>
        <p:nvSpPr>
          <p:cNvPr id="279635" name="Oval 83"/>
          <p:cNvSpPr>
            <a:spLocks noChangeArrowheads="1"/>
          </p:cNvSpPr>
          <p:nvPr/>
        </p:nvSpPr>
        <p:spPr bwMode="auto">
          <a:xfrm>
            <a:off x="4114800" y="3876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14</a:t>
            </a:r>
            <a:endParaRPr lang="de-DE" sz="1600">
              <a:cs typeface="+mn-cs"/>
            </a:endParaRPr>
          </a:p>
        </p:txBody>
      </p:sp>
      <p:sp>
        <p:nvSpPr>
          <p:cNvPr id="279636" name="Oval 84"/>
          <p:cNvSpPr>
            <a:spLocks noChangeArrowheads="1"/>
          </p:cNvSpPr>
          <p:nvPr/>
        </p:nvSpPr>
        <p:spPr bwMode="auto">
          <a:xfrm>
            <a:off x="5181600" y="3876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17</a:t>
            </a:r>
            <a:endParaRPr lang="de-DE" sz="1600">
              <a:cs typeface="+mn-cs"/>
            </a:endParaRPr>
          </a:p>
        </p:txBody>
      </p:sp>
      <p:sp>
        <p:nvSpPr>
          <p:cNvPr id="279637" name="Oval 85"/>
          <p:cNvSpPr>
            <a:spLocks noChangeArrowheads="1"/>
          </p:cNvSpPr>
          <p:nvPr/>
        </p:nvSpPr>
        <p:spPr bwMode="auto">
          <a:xfrm>
            <a:off x="6172200" y="3876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20</a:t>
            </a:r>
            <a:endParaRPr lang="de-DE" sz="1600">
              <a:cs typeface="+mn-cs"/>
            </a:endParaRPr>
          </a:p>
        </p:txBody>
      </p:sp>
      <p:sp>
        <p:nvSpPr>
          <p:cNvPr id="279638" name="Oval 86"/>
          <p:cNvSpPr>
            <a:spLocks noChangeArrowheads="1"/>
          </p:cNvSpPr>
          <p:nvPr/>
        </p:nvSpPr>
        <p:spPr bwMode="auto">
          <a:xfrm>
            <a:off x="3124200" y="4638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17</a:t>
            </a:r>
            <a:endParaRPr lang="de-DE">
              <a:cs typeface="+mn-cs"/>
            </a:endParaRPr>
          </a:p>
        </p:txBody>
      </p:sp>
      <p:sp>
        <p:nvSpPr>
          <p:cNvPr id="279639" name="Oval 87"/>
          <p:cNvSpPr>
            <a:spLocks noChangeArrowheads="1"/>
          </p:cNvSpPr>
          <p:nvPr/>
        </p:nvSpPr>
        <p:spPr bwMode="auto">
          <a:xfrm>
            <a:off x="4114800" y="4638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17</a:t>
            </a:r>
            <a:endParaRPr lang="de-DE" sz="1600">
              <a:cs typeface="+mn-cs"/>
            </a:endParaRPr>
          </a:p>
        </p:txBody>
      </p:sp>
      <p:sp>
        <p:nvSpPr>
          <p:cNvPr id="279640" name="Oval 88"/>
          <p:cNvSpPr>
            <a:spLocks noChangeArrowheads="1"/>
          </p:cNvSpPr>
          <p:nvPr/>
        </p:nvSpPr>
        <p:spPr bwMode="auto">
          <a:xfrm>
            <a:off x="5181600" y="4638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18</a:t>
            </a:r>
            <a:endParaRPr lang="de-DE" sz="1600">
              <a:cs typeface="+mn-cs"/>
            </a:endParaRPr>
          </a:p>
        </p:txBody>
      </p:sp>
      <p:sp>
        <p:nvSpPr>
          <p:cNvPr id="279641" name="Oval 89"/>
          <p:cNvSpPr>
            <a:spLocks noChangeArrowheads="1"/>
          </p:cNvSpPr>
          <p:nvPr/>
        </p:nvSpPr>
        <p:spPr bwMode="auto">
          <a:xfrm>
            <a:off x="6172200" y="4638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20</a:t>
            </a:r>
            <a:endParaRPr lang="de-DE" sz="1600">
              <a:cs typeface="+mn-cs"/>
            </a:endParaRPr>
          </a:p>
        </p:txBody>
      </p:sp>
      <p:sp>
        <p:nvSpPr>
          <p:cNvPr id="279642" name="Oval 90"/>
          <p:cNvSpPr>
            <a:spLocks noChangeArrowheads="1"/>
          </p:cNvSpPr>
          <p:nvPr/>
        </p:nvSpPr>
        <p:spPr bwMode="auto">
          <a:xfrm>
            <a:off x="2057400" y="14376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0</a:t>
            </a:r>
            <a:endParaRPr lang="de-DE" sz="1600">
              <a:cs typeface="+mn-cs"/>
            </a:endParaRPr>
          </a:p>
        </p:txBody>
      </p:sp>
      <p:sp>
        <p:nvSpPr>
          <p:cNvPr id="279643" name="Oval 91"/>
          <p:cNvSpPr>
            <a:spLocks noChangeArrowheads="1"/>
          </p:cNvSpPr>
          <p:nvPr/>
        </p:nvSpPr>
        <p:spPr bwMode="auto">
          <a:xfrm>
            <a:off x="2057400" y="22758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5</a:t>
            </a:r>
            <a:endParaRPr lang="de-DE" sz="1600">
              <a:cs typeface="+mn-cs"/>
            </a:endParaRPr>
          </a:p>
        </p:txBody>
      </p:sp>
      <p:sp>
        <p:nvSpPr>
          <p:cNvPr id="279644" name="Oval 92"/>
          <p:cNvSpPr>
            <a:spLocks noChangeArrowheads="1"/>
          </p:cNvSpPr>
          <p:nvPr/>
        </p:nvSpPr>
        <p:spPr bwMode="auto">
          <a:xfrm>
            <a:off x="2057400" y="30378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7</a:t>
            </a:r>
            <a:endParaRPr lang="de-DE" sz="1600">
              <a:cs typeface="+mn-cs"/>
            </a:endParaRPr>
          </a:p>
        </p:txBody>
      </p:sp>
      <p:sp>
        <p:nvSpPr>
          <p:cNvPr id="279645" name="Oval 93"/>
          <p:cNvSpPr>
            <a:spLocks noChangeArrowheads="1"/>
          </p:cNvSpPr>
          <p:nvPr/>
        </p:nvSpPr>
        <p:spPr bwMode="auto">
          <a:xfrm>
            <a:off x="2057400" y="3876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13</a:t>
            </a:r>
            <a:endParaRPr lang="de-DE" sz="1600">
              <a:cs typeface="+mn-cs"/>
            </a:endParaRPr>
          </a:p>
        </p:txBody>
      </p:sp>
      <p:sp>
        <p:nvSpPr>
          <p:cNvPr id="279646" name="Oval 94"/>
          <p:cNvSpPr>
            <a:spLocks noChangeArrowheads="1"/>
          </p:cNvSpPr>
          <p:nvPr/>
        </p:nvSpPr>
        <p:spPr bwMode="auto">
          <a:xfrm>
            <a:off x="2057400" y="4638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17</a:t>
            </a:r>
            <a:endParaRPr lang="de-DE" sz="1600">
              <a:cs typeface="+mn-cs"/>
            </a:endParaRPr>
          </a:p>
        </p:txBody>
      </p:sp>
      <p:sp>
        <p:nvSpPr>
          <p:cNvPr id="279647" name="Line 95"/>
          <p:cNvSpPr>
            <a:spLocks noChangeShapeType="1"/>
          </p:cNvSpPr>
          <p:nvPr/>
        </p:nvSpPr>
        <p:spPr bwMode="auto">
          <a:xfrm>
            <a:off x="3276600" y="1742479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48" name="Line 96"/>
          <p:cNvSpPr>
            <a:spLocks noChangeShapeType="1"/>
          </p:cNvSpPr>
          <p:nvPr/>
        </p:nvSpPr>
        <p:spPr bwMode="auto">
          <a:xfrm>
            <a:off x="3429000" y="2428279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49" name="Line 97"/>
          <p:cNvSpPr>
            <a:spLocks noChangeShapeType="1"/>
          </p:cNvSpPr>
          <p:nvPr/>
        </p:nvSpPr>
        <p:spPr bwMode="auto">
          <a:xfrm>
            <a:off x="4419600" y="2428279"/>
            <a:ext cx="762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50" name="Line 98"/>
          <p:cNvSpPr>
            <a:spLocks noChangeShapeType="1"/>
          </p:cNvSpPr>
          <p:nvPr/>
        </p:nvSpPr>
        <p:spPr bwMode="auto">
          <a:xfrm>
            <a:off x="5486400" y="2428279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51" name="Line 99"/>
          <p:cNvSpPr>
            <a:spLocks noChangeShapeType="1"/>
          </p:cNvSpPr>
          <p:nvPr/>
        </p:nvSpPr>
        <p:spPr bwMode="auto">
          <a:xfrm>
            <a:off x="3276600" y="2580679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52" name="Line 100"/>
          <p:cNvSpPr>
            <a:spLocks noChangeShapeType="1"/>
          </p:cNvSpPr>
          <p:nvPr/>
        </p:nvSpPr>
        <p:spPr bwMode="auto">
          <a:xfrm>
            <a:off x="3276600" y="3342679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53" name="Line 101"/>
          <p:cNvSpPr>
            <a:spLocks noChangeShapeType="1"/>
          </p:cNvSpPr>
          <p:nvPr/>
        </p:nvSpPr>
        <p:spPr bwMode="auto">
          <a:xfrm>
            <a:off x="3276600" y="4180879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54" name="Line 102"/>
          <p:cNvSpPr>
            <a:spLocks noChangeShapeType="1"/>
          </p:cNvSpPr>
          <p:nvPr/>
        </p:nvSpPr>
        <p:spPr bwMode="auto">
          <a:xfrm>
            <a:off x="4267200" y="4180879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55" name="Line 103"/>
          <p:cNvSpPr>
            <a:spLocks noChangeShapeType="1"/>
          </p:cNvSpPr>
          <p:nvPr/>
        </p:nvSpPr>
        <p:spPr bwMode="auto">
          <a:xfrm>
            <a:off x="4267200" y="3418879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56" name="Line 104"/>
          <p:cNvSpPr>
            <a:spLocks noChangeShapeType="1"/>
          </p:cNvSpPr>
          <p:nvPr/>
        </p:nvSpPr>
        <p:spPr bwMode="auto">
          <a:xfrm>
            <a:off x="4267200" y="2580679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57" name="Line 105"/>
          <p:cNvSpPr>
            <a:spLocks noChangeShapeType="1"/>
          </p:cNvSpPr>
          <p:nvPr/>
        </p:nvSpPr>
        <p:spPr bwMode="auto">
          <a:xfrm>
            <a:off x="4419600" y="3190279"/>
            <a:ext cx="762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58" name="Line 106"/>
          <p:cNvSpPr>
            <a:spLocks noChangeShapeType="1"/>
          </p:cNvSpPr>
          <p:nvPr/>
        </p:nvSpPr>
        <p:spPr bwMode="auto">
          <a:xfrm>
            <a:off x="4419600" y="4028479"/>
            <a:ext cx="762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59" name="Line 107"/>
          <p:cNvSpPr>
            <a:spLocks noChangeShapeType="1"/>
          </p:cNvSpPr>
          <p:nvPr/>
        </p:nvSpPr>
        <p:spPr bwMode="auto">
          <a:xfrm>
            <a:off x="5486400" y="3190279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60" name="Line 108"/>
          <p:cNvSpPr>
            <a:spLocks noChangeShapeType="1"/>
          </p:cNvSpPr>
          <p:nvPr/>
        </p:nvSpPr>
        <p:spPr bwMode="auto">
          <a:xfrm>
            <a:off x="5486400" y="4028479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61" name="Line 109"/>
          <p:cNvSpPr>
            <a:spLocks noChangeShapeType="1"/>
          </p:cNvSpPr>
          <p:nvPr/>
        </p:nvSpPr>
        <p:spPr bwMode="auto">
          <a:xfrm>
            <a:off x="5486400" y="4790479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62" name="Line 110"/>
          <p:cNvSpPr>
            <a:spLocks noChangeShapeType="1"/>
          </p:cNvSpPr>
          <p:nvPr/>
        </p:nvSpPr>
        <p:spPr bwMode="auto">
          <a:xfrm>
            <a:off x="5334000" y="4180879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63" name="Line 111"/>
          <p:cNvSpPr>
            <a:spLocks noChangeShapeType="1"/>
          </p:cNvSpPr>
          <p:nvPr/>
        </p:nvSpPr>
        <p:spPr bwMode="auto">
          <a:xfrm>
            <a:off x="3429000" y="1590079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64" name="Line 112"/>
          <p:cNvSpPr>
            <a:spLocks noChangeShapeType="1"/>
          </p:cNvSpPr>
          <p:nvPr/>
        </p:nvSpPr>
        <p:spPr bwMode="auto">
          <a:xfrm>
            <a:off x="4419600" y="1590079"/>
            <a:ext cx="762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65" name="Line 113"/>
          <p:cNvSpPr>
            <a:spLocks noChangeShapeType="1"/>
          </p:cNvSpPr>
          <p:nvPr/>
        </p:nvSpPr>
        <p:spPr bwMode="auto">
          <a:xfrm>
            <a:off x="5486400" y="1590079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66" name="Line 114"/>
          <p:cNvSpPr>
            <a:spLocks noChangeShapeType="1"/>
          </p:cNvSpPr>
          <p:nvPr/>
        </p:nvSpPr>
        <p:spPr bwMode="auto">
          <a:xfrm>
            <a:off x="2438400" y="1590079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67" name="Line 115"/>
          <p:cNvSpPr>
            <a:spLocks noChangeShapeType="1"/>
          </p:cNvSpPr>
          <p:nvPr/>
        </p:nvSpPr>
        <p:spPr bwMode="auto">
          <a:xfrm>
            <a:off x="2209800" y="1742479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68" name="Line 116"/>
          <p:cNvSpPr>
            <a:spLocks noChangeShapeType="1"/>
          </p:cNvSpPr>
          <p:nvPr/>
        </p:nvSpPr>
        <p:spPr bwMode="auto">
          <a:xfrm>
            <a:off x="2209800" y="2580679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69" name="Line 117"/>
          <p:cNvSpPr>
            <a:spLocks noChangeShapeType="1"/>
          </p:cNvSpPr>
          <p:nvPr/>
        </p:nvSpPr>
        <p:spPr bwMode="auto">
          <a:xfrm>
            <a:off x="2209800" y="3342679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70" name="Line 118"/>
          <p:cNvSpPr>
            <a:spLocks noChangeShapeType="1"/>
          </p:cNvSpPr>
          <p:nvPr/>
        </p:nvSpPr>
        <p:spPr bwMode="auto">
          <a:xfrm>
            <a:off x="2209800" y="4180879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73" name="Text Box 121"/>
          <p:cNvSpPr txBox="1">
            <a:spLocks noChangeArrowheads="1"/>
          </p:cNvSpPr>
          <p:nvPr/>
        </p:nvSpPr>
        <p:spPr bwMode="auto">
          <a:xfrm>
            <a:off x="1797050" y="1223367"/>
            <a:ext cx="2984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S</a:t>
            </a:r>
            <a:endParaRPr lang="de-DE">
              <a:cs typeface="+mn-cs"/>
            </a:endParaRPr>
          </a:p>
        </p:txBody>
      </p:sp>
      <p:sp>
        <p:nvSpPr>
          <p:cNvPr id="279674" name="Text Box 122"/>
          <p:cNvSpPr txBox="1">
            <a:spLocks noChangeArrowheads="1"/>
          </p:cNvSpPr>
          <p:nvPr/>
        </p:nvSpPr>
        <p:spPr bwMode="auto">
          <a:xfrm>
            <a:off x="6400800" y="4790479"/>
            <a:ext cx="3337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G</a:t>
            </a:r>
            <a:endParaRPr lang="de-DE">
              <a:cs typeface="+mn-cs"/>
            </a:endParaRPr>
          </a:p>
        </p:txBody>
      </p:sp>
      <p:sp>
        <p:nvSpPr>
          <p:cNvPr id="279675" name="Rectangle 123"/>
          <p:cNvSpPr>
            <a:spLocks noChangeArrowheads="1"/>
          </p:cNvSpPr>
          <p:nvPr/>
        </p:nvSpPr>
        <p:spPr bwMode="auto">
          <a:xfrm>
            <a:off x="1905000" y="5253008"/>
            <a:ext cx="61722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DE" sz="240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	F(i-1, j) + dist(i-1, j, i, j) </a:t>
            </a:r>
          </a:p>
          <a:p>
            <a:pPr>
              <a:defRPr/>
            </a:pPr>
            <a:r>
              <a:rPr lang="de-DE" sz="240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F(i, j) = min</a:t>
            </a:r>
          </a:p>
          <a:p>
            <a:pPr>
              <a:defRPr/>
            </a:pPr>
            <a:r>
              <a:rPr lang="de-DE" sz="240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        	F(i, j-1) + dist(i, j-1, i, j)</a:t>
            </a:r>
            <a:endParaRPr lang="de-DE" sz="240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79676" name="AutoShape 124"/>
          <p:cNvSpPr>
            <a:spLocks/>
          </p:cNvSpPr>
          <p:nvPr/>
        </p:nvSpPr>
        <p:spPr bwMode="auto">
          <a:xfrm>
            <a:off x="3505200" y="5494784"/>
            <a:ext cx="228600" cy="838200"/>
          </a:xfrm>
          <a:prstGeom prst="leftBrace">
            <a:avLst>
              <a:gd name="adj1" fmla="val 3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9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060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622" grpId="0" animBg="1"/>
      <p:bldP spid="279623" grpId="0" animBg="1"/>
      <p:bldP spid="279624" grpId="0" animBg="1"/>
      <p:bldP spid="279625" grpId="0" animBg="1"/>
      <p:bldP spid="279626" grpId="0" animBg="1"/>
      <p:bldP spid="279627" grpId="0" animBg="1"/>
      <p:bldP spid="279628" grpId="0" animBg="1"/>
      <p:bldP spid="279629" grpId="0" animBg="1"/>
      <p:bldP spid="279630" grpId="0" animBg="1"/>
      <p:bldP spid="279631" grpId="0" animBg="1"/>
      <p:bldP spid="279632" grpId="0" animBg="1"/>
      <p:bldP spid="279633" grpId="0" animBg="1"/>
      <p:bldP spid="279634" grpId="0" animBg="1"/>
      <p:bldP spid="279635" grpId="0" animBg="1"/>
      <p:bldP spid="279636" grpId="0" animBg="1"/>
      <p:bldP spid="279637" grpId="0" animBg="1"/>
      <p:bldP spid="279638" grpId="0" animBg="1"/>
      <p:bldP spid="279639" grpId="0" animBg="1"/>
      <p:bldP spid="279640" grpId="0" animBg="1"/>
      <p:bldP spid="279641" grpId="0" animBg="1"/>
      <p:bldP spid="279642" grpId="0" animBg="1"/>
      <p:bldP spid="279643" grpId="0" animBg="1"/>
      <p:bldP spid="279644" grpId="0" animBg="1"/>
      <p:bldP spid="279645" grpId="0" animBg="1"/>
      <p:bldP spid="2796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Rückverfolgung zur Bestimmung der Lösung</a:t>
            </a:r>
          </a:p>
        </p:txBody>
      </p:sp>
      <p:graphicFrame>
        <p:nvGraphicFramePr>
          <p:cNvPr id="28979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7624"/>
              </p:ext>
            </p:extLst>
          </p:nvPr>
        </p:nvGraphicFramePr>
        <p:xfrm>
          <a:off x="2209800" y="1585301"/>
          <a:ext cx="4144963" cy="3251200"/>
        </p:xfrm>
        <a:graphic>
          <a:graphicData uri="http://schemas.openxmlformats.org/drawingml/2006/table">
            <a:tbl>
              <a:tblPr/>
              <a:tblGrid>
                <a:gridCol w="1036638"/>
                <a:gridCol w="1036637"/>
                <a:gridCol w="1035050"/>
                <a:gridCol w="1036638"/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9822" name="Text Box 30"/>
          <p:cNvSpPr txBox="1">
            <a:spLocks noChangeArrowheads="1"/>
          </p:cNvSpPr>
          <p:nvPr/>
        </p:nvSpPr>
        <p:spPr bwMode="auto">
          <a:xfrm>
            <a:off x="2651125" y="12947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23" name="Text Box 31"/>
          <p:cNvSpPr txBox="1">
            <a:spLocks noChangeArrowheads="1"/>
          </p:cNvSpPr>
          <p:nvPr/>
        </p:nvSpPr>
        <p:spPr bwMode="auto">
          <a:xfrm>
            <a:off x="3575050" y="12725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9</a:t>
            </a:r>
            <a:endParaRPr lang="de-DE">
              <a:cs typeface="+mn-cs"/>
            </a:endParaRPr>
          </a:p>
        </p:txBody>
      </p:sp>
      <p:sp>
        <p:nvSpPr>
          <p:cNvPr id="289824" name="Text Box 32"/>
          <p:cNvSpPr txBox="1">
            <a:spLocks noChangeArrowheads="1"/>
          </p:cNvSpPr>
          <p:nvPr/>
        </p:nvSpPr>
        <p:spPr bwMode="auto">
          <a:xfrm>
            <a:off x="4572000" y="12805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</a:t>
            </a:r>
            <a:endParaRPr lang="de-DE">
              <a:cs typeface="+mn-cs"/>
            </a:endParaRPr>
          </a:p>
        </p:txBody>
      </p:sp>
      <p:sp>
        <p:nvSpPr>
          <p:cNvPr id="289825" name="Text Box 33"/>
          <p:cNvSpPr txBox="1">
            <a:spLocks noChangeArrowheads="1"/>
          </p:cNvSpPr>
          <p:nvPr/>
        </p:nvSpPr>
        <p:spPr bwMode="auto">
          <a:xfrm>
            <a:off x="5708650" y="12805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89826" name="Text Box 34"/>
          <p:cNvSpPr txBox="1">
            <a:spLocks noChangeArrowheads="1"/>
          </p:cNvSpPr>
          <p:nvPr/>
        </p:nvSpPr>
        <p:spPr bwMode="auto">
          <a:xfrm>
            <a:off x="2651125" y="20647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27" name="Text Box 35"/>
          <p:cNvSpPr txBox="1">
            <a:spLocks noChangeArrowheads="1"/>
          </p:cNvSpPr>
          <p:nvPr/>
        </p:nvSpPr>
        <p:spPr bwMode="auto">
          <a:xfrm>
            <a:off x="3575050" y="20425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89828" name="Text Box 36"/>
          <p:cNvSpPr txBox="1">
            <a:spLocks noChangeArrowheads="1"/>
          </p:cNvSpPr>
          <p:nvPr/>
        </p:nvSpPr>
        <p:spPr bwMode="auto">
          <a:xfrm>
            <a:off x="4572000" y="20504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5</a:t>
            </a:r>
            <a:endParaRPr lang="de-DE">
              <a:cs typeface="+mn-cs"/>
            </a:endParaRPr>
          </a:p>
        </p:txBody>
      </p:sp>
      <p:sp>
        <p:nvSpPr>
          <p:cNvPr id="289829" name="Text Box 37"/>
          <p:cNvSpPr txBox="1">
            <a:spLocks noChangeArrowheads="1"/>
          </p:cNvSpPr>
          <p:nvPr/>
        </p:nvSpPr>
        <p:spPr bwMode="auto">
          <a:xfrm>
            <a:off x="5708650" y="20504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89830" name="Text Box 38"/>
          <p:cNvSpPr txBox="1">
            <a:spLocks noChangeArrowheads="1"/>
          </p:cNvSpPr>
          <p:nvPr/>
        </p:nvSpPr>
        <p:spPr bwMode="auto">
          <a:xfrm>
            <a:off x="2651125" y="2902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89831" name="Text Box 39"/>
          <p:cNvSpPr txBox="1">
            <a:spLocks noChangeArrowheads="1"/>
          </p:cNvSpPr>
          <p:nvPr/>
        </p:nvSpPr>
        <p:spPr bwMode="auto">
          <a:xfrm>
            <a:off x="3575050" y="28807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4</a:t>
            </a:r>
            <a:endParaRPr lang="de-DE">
              <a:cs typeface="+mn-cs"/>
            </a:endParaRPr>
          </a:p>
        </p:txBody>
      </p:sp>
      <p:sp>
        <p:nvSpPr>
          <p:cNvPr id="289832" name="Text Box 40"/>
          <p:cNvSpPr txBox="1">
            <a:spLocks noChangeArrowheads="1"/>
          </p:cNvSpPr>
          <p:nvPr/>
        </p:nvSpPr>
        <p:spPr bwMode="auto">
          <a:xfrm>
            <a:off x="4572000" y="28886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89833" name="Text Box 41"/>
          <p:cNvSpPr txBox="1">
            <a:spLocks noChangeArrowheads="1"/>
          </p:cNvSpPr>
          <p:nvPr/>
        </p:nvSpPr>
        <p:spPr bwMode="auto">
          <a:xfrm>
            <a:off x="5708650" y="28886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34" name="Text Box 42"/>
          <p:cNvSpPr txBox="1">
            <a:spLocks noChangeArrowheads="1"/>
          </p:cNvSpPr>
          <p:nvPr/>
        </p:nvSpPr>
        <p:spPr bwMode="auto">
          <a:xfrm>
            <a:off x="2651125" y="37331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35" name="Text Box 43"/>
          <p:cNvSpPr txBox="1">
            <a:spLocks noChangeArrowheads="1"/>
          </p:cNvSpPr>
          <p:nvPr/>
        </p:nvSpPr>
        <p:spPr bwMode="auto">
          <a:xfrm>
            <a:off x="3575050" y="37109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289836" name="Text Box 44"/>
          <p:cNvSpPr txBox="1">
            <a:spLocks noChangeArrowheads="1"/>
          </p:cNvSpPr>
          <p:nvPr/>
        </p:nvSpPr>
        <p:spPr bwMode="auto">
          <a:xfrm>
            <a:off x="4572000" y="37189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37" name="Text Box 45"/>
          <p:cNvSpPr txBox="1">
            <a:spLocks noChangeArrowheads="1"/>
          </p:cNvSpPr>
          <p:nvPr/>
        </p:nvSpPr>
        <p:spPr bwMode="auto">
          <a:xfrm>
            <a:off x="5708650" y="37189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38" name="Text Box 46"/>
          <p:cNvSpPr txBox="1">
            <a:spLocks noChangeArrowheads="1"/>
          </p:cNvSpPr>
          <p:nvPr/>
        </p:nvSpPr>
        <p:spPr bwMode="auto">
          <a:xfrm>
            <a:off x="2667000" y="45031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</a:t>
            </a:r>
            <a:endParaRPr lang="de-DE">
              <a:cs typeface="+mn-cs"/>
            </a:endParaRPr>
          </a:p>
        </p:txBody>
      </p:sp>
      <p:sp>
        <p:nvSpPr>
          <p:cNvPr id="289839" name="Text Box 47"/>
          <p:cNvSpPr txBox="1">
            <a:spLocks noChangeArrowheads="1"/>
          </p:cNvSpPr>
          <p:nvPr/>
        </p:nvSpPr>
        <p:spPr bwMode="auto">
          <a:xfrm>
            <a:off x="3590925" y="44809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89840" name="Text Box 48"/>
          <p:cNvSpPr txBox="1">
            <a:spLocks noChangeArrowheads="1"/>
          </p:cNvSpPr>
          <p:nvPr/>
        </p:nvSpPr>
        <p:spPr bwMode="auto">
          <a:xfrm>
            <a:off x="4587875" y="44888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41" name="Text Box 49"/>
          <p:cNvSpPr txBox="1">
            <a:spLocks noChangeArrowheads="1"/>
          </p:cNvSpPr>
          <p:nvPr/>
        </p:nvSpPr>
        <p:spPr bwMode="auto">
          <a:xfrm>
            <a:off x="5724525" y="44888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89842" name="Text Box 50"/>
          <p:cNvSpPr txBox="1">
            <a:spLocks noChangeArrowheads="1"/>
          </p:cNvSpPr>
          <p:nvPr/>
        </p:nvSpPr>
        <p:spPr bwMode="auto">
          <a:xfrm>
            <a:off x="1905000" y="18139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5</a:t>
            </a:r>
            <a:endParaRPr lang="de-DE">
              <a:cs typeface="+mn-cs"/>
            </a:endParaRPr>
          </a:p>
        </p:txBody>
      </p:sp>
      <p:sp>
        <p:nvSpPr>
          <p:cNvPr id="289843" name="Text Box 51"/>
          <p:cNvSpPr txBox="1">
            <a:spLocks noChangeArrowheads="1"/>
          </p:cNvSpPr>
          <p:nvPr/>
        </p:nvSpPr>
        <p:spPr bwMode="auto">
          <a:xfrm>
            <a:off x="2965450" y="18139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44" name="Text Box 52"/>
          <p:cNvSpPr txBox="1">
            <a:spLocks noChangeArrowheads="1"/>
          </p:cNvSpPr>
          <p:nvPr/>
        </p:nvSpPr>
        <p:spPr bwMode="auto">
          <a:xfrm>
            <a:off x="4032250" y="18218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45" name="Text Box 53"/>
          <p:cNvSpPr txBox="1">
            <a:spLocks noChangeArrowheads="1"/>
          </p:cNvSpPr>
          <p:nvPr/>
        </p:nvSpPr>
        <p:spPr bwMode="auto">
          <a:xfrm>
            <a:off x="5029200" y="18218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46" name="Text Box 54"/>
          <p:cNvSpPr txBox="1">
            <a:spLocks noChangeArrowheads="1"/>
          </p:cNvSpPr>
          <p:nvPr/>
        </p:nvSpPr>
        <p:spPr bwMode="auto">
          <a:xfrm>
            <a:off x="6089650" y="18281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47" name="Text Box 55"/>
          <p:cNvSpPr txBox="1">
            <a:spLocks noChangeArrowheads="1"/>
          </p:cNvSpPr>
          <p:nvPr/>
        </p:nvSpPr>
        <p:spPr bwMode="auto">
          <a:xfrm>
            <a:off x="1905000" y="25759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89848" name="Text Box 56"/>
          <p:cNvSpPr txBox="1">
            <a:spLocks noChangeArrowheads="1"/>
          </p:cNvSpPr>
          <p:nvPr/>
        </p:nvSpPr>
        <p:spPr bwMode="auto">
          <a:xfrm>
            <a:off x="2965450" y="25759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49" name="Text Box 57"/>
          <p:cNvSpPr txBox="1">
            <a:spLocks noChangeArrowheads="1"/>
          </p:cNvSpPr>
          <p:nvPr/>
        </p:nvSpPr>
        <p:spPr bwMode="auto">
          <a:xfrm>
            <a:off x="4032250" y="25838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50" name="Text Box 58"/>
          <p:cNvSpPr txBox="1">
            <a:spLocks noChangeArrowheads="1"/>
          </p:cNvSpPr>
          <p:nvPr/>
        </p:nvSpPr>
        <p:spPr bwMode="auto">
          <a:xfrm>
            <a:off x="5029200" y="25838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9</a:t>
            </a:r>
            <a:endParaRPr lang="de-DE">
              <a:cs typeface="+mn-cs"/>
            </a:endParaRPr>
          </a:p>
        </p:txBody>
      </p:sp>
      <p:sp>
        <p:nvSpPr>
          <p:cNvPr id="289851" name="Text Box 59"/>
          <p:cNvSpPr txBox="1">
            <a:spLocks noChangeArrowheads="1"/>
          </p:cNvSpPr>
          <p:nvPr/>
        </p:nvSpPr>
        <p:spPr bwMode="auto">
          <a:xfrm>
            <a:off x="6089650" y="25901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52" name="Text Box 60"/>
          <p:cNvSpPr txBox="1">
            <a:spLocks noChangeArrowheads="1"/>
          </p:cNvSpPr>
          <p:nvPr/>
        </p:nvSpPr>
        <p:spPr bwMode="auto">
          <a:xfrm>
            <a:off x="1905000" y="34141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289853" name="Text Box 61"/>
          <p:cNvSpPr txBox="1">
            <a:spLocks noChangeArrowheads="1"/>
          </p:cNvSpPr>
          <p:nvPr/>
        </p:nvSpPr>
        <p:spPr bwMode="auto">
          <a:xfrm>
            <a:off x="2965450" y="34141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89854" name="Text Box 62"/>
          <p:cNvSpPr txBox="1">
            <a:spLocks noChangeArrowheads="1"/>
          </p:cNvSpPr>
          <p:nvPr/>
        </p:nvSpPr>
        <p:spPr bwMode="auto">
          <a:xfrm>
            <a:off x="4032250" y="34220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55" name="Text Box 63"/>
          <p:cNvSpPr txBox="1">
            <a:spLocks noChangeArrowheads="1"/>
          </p:cNvSpPr>
          <p:nvPr/>
        </p:nvSpPr>
        <p:spPr bwMode="auto">
          <a:xfrm>
            <a:off x="5029200" y="34220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7</a:t>
            </a:r>
            <a:endParaRPr lang="de-DE">
              <a:cs typeface="+mn-cs"/>
            </a:endParaRPr>
          </a:p>
        </p:txBody>
      </p:sp>
      <p:sp>
        <p:nvSpPr>
          <p:cNvPr id="289856" name="Text Box 64"/>
          <p:cNvSpPr txBox="1">
            <a:spLocks noChangeArrowheads="1"/>
          </p:cNvSpPr>
          <p:nvPr/>
        </p:nvSpPr>
        <p:spPr bwMode="auto">
          <a:xfrm>
            <a:off x="6089650" y="34283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4</a:t>
            </a:r>
            <a:endParaRPr lang="de-DE">
              <a:cs typeface="+mn-cs"/>
            </a:endParaRPr>
          </a:p>
        </p:txBody>
      </p:sp>
      <p:sp>
        <p:nvSpPr>
          <p:cNvPr id="289857" name="Text Box 65"/>
          <p:cNvSpPr txBox="1">
            <a:spLocks noChangeArrowheads="1"/>
          </p:cNvSpPr>
          <p:nvPr/>
        </p:nvSpPr>
        <p:spPr bwMode="auto">
          <a:xfrm>
            <a:off x="1905000" y="42523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4</a:t>
            </a:r>
            <a:endParaRPr lang="de-DE">
              <a:cs typeface="+mn-cs"/>
            </a:endParaRPr>
          </a:p>
        </p:txBody>
      </p:sp>
      <p:sp>
        <p:nvSpPr>
          <p:cNvPr id="289858" name="Text Box 66"/>
          <p:cNvSpPr txBox="1">
            <a:spLocks noChangeArrowheads="1"/>
          </p:cNvSpPr>
          <p:nvPr/>
        </p:nvSpPr>
        <p:spPr bwMode="auto">
          <a:xfrm>
            <a:off x="2965450" y="42523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289859" name="Text Box 67"/>
          <p:cNvSpPr txBox="1">
            <a:spLocks noChangeArrowheads="1"/>
          </p:cNvSpPr>
          <p:nvPr/>
        </p:nvSpPr>
        <p:spPr bwMode="auto">
          <a:xfrm>
            <a:off x="4032250" y="4260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60" name="Text Box 68"/>
          <p:cNvSpPr txBox="1">
            <a:spLocks noChangeArrowheads="1"/>
          </p:cNvSpPr>
          <p:nvPr/>
        </p:nvSpPr>
        <p:spPr bwMode="auto">
          <a:xfrm>
            <a:off x="5029200" y="4260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</a:t>
            </a:r>
            <a:endParaRPr lang="de-DE">
              <a:cs typeface="+mn-cs"/>
            </a:endParaRPr>
          </a:p>
        </p:txBody>
      </p:sp>
      <p:sp>
        <p:nvSpPr>
          <p:cNvPr id="289861" name="Text Box 69"/>
          <p:cNvSpPr txBox="1">
            <a:spLocks noChangeArrowheads="1"/>
          </p:cNvSpPr>
          <p:nvPr/>
        </p:nvSpPr>
        <p:spPr bwMode="auto">
          <a:xfrm>
            <a:off x="6089650" y="42665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62" name="Oval 70"/>
          <p:cNvSpPr>
            <a:spLocks noChangeArrowheads="1"/>
          </p:cNvSpPr>
          <p:nvPr/>
        </p:nvSpPr>
        <p:spPr bwMode="auto">
          <a:xfrm>
            <a:off x="3124200" y="14329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63" name="Oval 71"/>
          <p:cNvSpPr>
            <a:spLocks noChangeArrowheads="1"/>
          </p:cNvSpPr>
          <p:nvPr/>
        </p:nvSpPr>
        <p:spPr bwMode="auto">
          <a:xfrm>
            <a:off x="4114800" y="14329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12</a:t>
            </a:r>
            <a:endParaRPr lang="de-DE" sz="1600">
              <a:cs typeface="+mn-cs"/>
            </a:endParaRPr>
          </a:p>
        </p:txBody>
      </p:sp>
      <p:sp>
        <p:nvSpPr>
          <p:cNvPr id="289864" name="Oval 72"/>
          <p:cNvSpPr>
            <a:spLocks noChangeArrowheads="1"/>
          </p:cNvSpPr>
          <p:nvPr/>
        </p:nvSpPr>
        <p:spPr bwMode="auto">
          <a:xfrm>
            <a:off x="5181600" y="14329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13</a:t>
            </a:r>
            <a:endParaRPr lang="de-DE" sz="1600">
              <a:cs typeface="+mn-cs"/>
            </a:endParaRPr>
          </a:p>
        </p:txBody>
      </p:sp>
      <p:sp>
        <p:nvSpPr>
          <p:cNvPr id="289865" name="Oval 73"/>
          <p:cNvSpPr>
            <a:spLocks noChangeArrowheads="1"/>
          </p:cNvSpPr>
          <p:nvPr/>
        </p:nvSpPr>
        <p:spPr bwMode="auto">
          <a:xfrm>
            <a:off x="6172200" y="14329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15</a:t>
            </a:r>
            <a:endParaRPr lang="de-DE" sz="1600">
              <a:cs typeface="+mn-cs"/>
            </a:endParaRPr>
          </a:p>
        </p:txBody>
      </p:sp>
      <p:sp>
        <p:nvSpPr>
          <p:cNvPr id="289866" name="Oval 74"/>
          <p:cNvSpPr>
            <a:spLocks noChangeArrowheads="1"/>
          </p:cNvSpPr>
          <p:nvPr/>
        </p:nvSpPr>
        <p:spPr bwMode="auto">
          <a:xfrm>
            <a:off x="3124200" y="22711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289867" name="Oval 75"/>
          <p:cNvSpPr>
            <a:spLocks noChangeArrowheads="1"/>
          </p:cNvSpPr>
          <p:nvPr/>
        </p:nvSpPr>
        <p:spPr bwMode="auto">
          <a:xfrm>
            <a:off x="4114800" y="22711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8</a:t>
            </a:r>
            <a:endParaRPr lang="de-DE" sz="1600">
              <a:cs typeface="+mn-cs"/>
            </a:endParaRPr>
          </a:p>
        </p:txBody>
      </p:sp>
      <p:sp>
        <p:nvSpPr>
          <p:cNvPr id="289868" name="Oval 76"/>
          <p:cNvSpPr>
            <a:spLocks noChangeArrowheads="1"/>
          </p:cNvSpPr>
          <p:nvPr/>
        </p:nvSpPr>
        <p:spPr bwMode="auto">
          <a:xfrm>
            <a:off x="5181600" y="22711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13</a:t>
            </a:r>
            <a:endParaRPr lang="de-DE" sz="1600">
              <a:cs typeface="+mn-cs"/>
            </a:endParaRPr>
          </a:p>
        </p:txBody>
      </p:sp>
      <p:sp>
        <p:nvSpPr>
          <p:cNvPr id="289869" name="Oval 77"/>
          <p:cNvSpPr>
            <a:spLocks noChangeArrowheads="1"/>
          </p:cNvSpPr>
          <p:nvPr/>
        </p:nvSpPr>
        <p:spPr bwMode="auto">
          <a:xfrm>
            <a:off x="6172200" y="22711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15</a:t>
            </a:r>
            <a:endParaRPr lang="de-DE" sz="1600">
              <a:cs typeface="+mn-cs"/>
            </a:endParaRPr>
          </a:p>
        </p:txBody>
      </p:sp>
      <p:sp>
        <p:nvSpPr>
          <p:cNvPr id="289870" name="Oval 78"/>
          <p:cNvSpPr>
            <a:spLocks noChangeArrowheads="1"/>
          </p:cNvSpPr>
          <p:nvPr/>
        </p:nvSpPr>
        <p:spPr bwMode="auto">
          <a:xfrm>
            <a:off x="3124200" y="30331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9</a:t>
            </a:r>
            <a:endParaRPr lang="de-DE">
              <a:cs typeface="+mn-cs"/>
            </a:endParaRPr>
          </a:p>
        </p:txBody>
      </p:sp>
      <p:sp>
        <p:nvSpPr>
          <p:cNvPr id="289871" name="Oval 79"/>
          <p:cNvSpPr>
            <a:spLocks noChangeArrowheads="1"/>
          </p:cNvSpPr>
          <p:nvPr/>
        </p:nvSpPr>
        <p:spPr bwMode="auto">
          <a:xfrm>
            <a:off x="4114800" y="3109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11</a:t>
            </a:r>
            <a:endParaRPr lang="de-DE" sz="1600">
              <a:cs typeface="+mn-cs"/>
            </a:endParaRPr>
          </a:p>
        </p:txBody>
      </p:sp>
      <p:sp>
        <p:nvSpPr>
          <p:cNvPr id="289872" name="Oval 80"/>
          <p:cNvSpPr>
            <a:spLocks noChangeArrowheads="1"/>
          </p:cNvSpPr>
          <p:nvPr/>
        </p:nvSpPr>
        <p:spPr bwMode="auto">
          <a:xfrm>
            <a:off x="5181600" y="3109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13</a:t>
            </a:r>
            <a:endParaRPr lang="de-DE" sz="1600">
              <a:cs typeface="+mn-cs"/>
            </a:endParaRPr>
          </a:p>
        </p:txBody>
      </p:sp>
      <p:sp>
        <p:nvSpPr>
          <p:cNvPr id="289873" name="Oval 81"/>
          <p:cNvSpPr>
            <a:spLocks noChangeArrowheads="1"/>
          </p:cNvSpPr>
          <p:nvPr/>
        </p:nvSpPr>
        <p:spPr bwMode="auto">
          <a:xfrm>
            <a:off x="6172200" y="3109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16</a:t>
            </a:r>
            <a:endParaRPr lang="de-DE" sz="1600">
              <a:cs typeface="+mn-cs"/>
            </a:endParaRPr>
          </a:p>
        </p:txBody>
      </p:sp>
      <p:sp>
        <p:nvSpPr>
          <p:cNvPr id="289874" name="Oval 82"/>
          <p:cNvSpPr>
            <a:spLocks noChangeArrowheads="1"/>
          </p:cNvSpPr>
          <p:nvPr/>
        </p:nvSpPr>
        <p:spPr bwMode="auto">
          <a:xfrm>
            <a:off x="3124200" y="3871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11</a:t>
            </a:r>
            <a:endParaRPr lang="de-DE">
              <a:cs typeface="+mn-cs"/>
            </a:endParaRPr>
          </a:p>
        </p:txBody>
      </p:sp>
      <p:sp>
        <p:nvSpPr>
          <p:cNvPr id="289875" name="Oval 83"/>
          <p:cNvSpPr>
            <a:spLocks noChangeArrowheads="1"/>
          </p:cNvSpPr>
          <p:nvPr/>
        </p:nvSpPr>
        <p:spPr bwMode="auto">
          <a:xfrm>
            <a:off x="4114800" y="3871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14</a:t>
            </a:r>
            <a:endParaRPr lang="de-DE" sz="1600">
              <a:cs typeface="+mn-cs"/>
            </a:endParaRPr>
          </a:p>
        </p:txBody>
      </p:sp>
      <p:sp>
        <p:nvSpPr>
          <p:cNvPr id="289876" name="Oval 84"/>
          <p:cNvSpPr>
            <a:spLocks noChangeArrowheads="1"/>
          </p:cNvSpPr>
          <p:nvPr/>
        </p:nvSpPr>
        <p:spPr bwMode="auto">
          <a:xfrm>
            <a:off x="5181600" y="3871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17</a:t>
            </a:r>
            <a:endParaRPr lang="de-DE" sz="1600">
              <a:cs typeface="+mn-cs"/>
            </a:endParaRPr>
          </a:p>
        </p:txBody>
      </p:sp>
      <p:sp>
        <p:nvSpPr>
          <p:cNvPr id="289877" name="Oval 85"/>
          <p:cNvSpPr>
            <a:spLocks noChangeArrowheads="1"/>
          </p:cNvSpPr>
          <p:nvPr/>
        </p:nvSpPr>
        <p:spPr bwMode="auto">
          <a:xfrm>
            <a:off x="6172200" y="3871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20</a:t>
            </a:r>
            <a:endParaRPr lang="de-DE" sz="1600">
              <a:cs typeface="+mn-cs"/>
            </a:endParaRPr>
          </a:p>
        </p:txBody>
      </p:sp>
      <p:sp>
        <p:nvSpPr>
          <p:cNvPr id="289878" name="Oval 86"/>
          <p:cNvSpPr>
            <a:spLocks noChangeArrowheads="1"/>
          </p:cNvSpPr>
          <p:nvPr/>
        </p:nvSpPr>
        <p:spPr bwMode="auto">
          <a:xfrm>
            <a:off x="3124200" y="4633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17</a:t>
            </a:r>
            <a:endParaRPr lang="de-DE">
              <a:cs typeface="+mn-cs"/>
            </a:endParaRPr>
          </a:p>
        </p:txBody>
      </p:sp>
      <p:sp>
        <p:nvSpPr>
          <p:cNvPr id="289879" name="Oval 87"/>
          <p:cNvSpPr>
            <a:spLocks noChangeArrowheads="1"/>
          </p:cNvSpPr>
          <p:nvPr/>
        </p:nvSpPr>
        <p:spPr bwMode="auto">
          <a:xfrm>
            <a:off x="4114800" y="4633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17</a:t>
            </a:r>
            <a:endParaRPr lang="de-DE" sz="1600">
              <a:cs typeface="+mn-cs"/>
            </a:endParaRPr>
          </a:p>
        </p:txBody>
      </p:sp>
      <p:sp>
        <p:nvSpPr>
          <p:cNvPr id="289880" name="Oval 88"/>
          <p:cNvSpPr>
            <a:spLocks noChangeArrowheads="1"/>
          </p:cNvSpPr>
          <p:nvPr/>
        </p:nvSpPr>
        <p:spPr bwMode="auto">
          <a:xfrm>
            <a:off x="5181600" y="4633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18</a:t>
            </a:r>
            <a:endParaRPr lang="de-DE" sz="1600">
              <a:cs typeface="+mn-cs"/>
            </a:endParaRPr>
          </a:p>
        </p:txBody>
      </p:sp>
      <p:sp>
        <p:nvSpPr>
          <p:cNvPr id="289881" name="Oval 89"/>
          <p:cNvSpPr>
            <a:spLocks noChangeArrowheads="1"/>
          </p:cNvSpPr>
          <p:nvPr/>
        </p:nvSpPr>
        <p:spPr bwMode="auto">
          <a:xfrm>
            <a:off x="6172200" y="4633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20</a:t>
            </a:r>
            <a:endParaRPr lang="de-DE" sz="1600">
              <a:cs typeface="+mn-cs"/>
            </a:endParaRPr>
          </a:p>
        </p:txBody>
      </p:sp>
      <p:sp>
        <p:nvSpPr>
          <p:cNvPr id="289882" name="Oval 90"/>
          <p:cNvSpPr>
            <a:spLocks noChangeArrowheads="1"/>
          </p:cNvSpPr>
          <p:nvPr/>
        </p:nvSpPr>
        <p:spPr bwMode="auto">
          <a:xfrm>
            <a:off x="2057400" y="14329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0</a:t>
            </a:r>
            <a:endParaRPr lang="de-DE" sz="1600">
              <a:cs typeface="+mn-cs"/>
            </a:endParaRPr>
          </a:p>
        </p:txBody>
      </p:sp>
      <p:sp>
        <p:nvSpPr>
          <p:cNvPr id="289883" name="Oval 91"/>
          <p:cNvSpPr>
            <a:spLocks noChangeArrowheads="1"/>
          </p:cNvSpPr>
          <p:nvPr/>
        </p:nvSpPr>
        <p:spPr bwMode="auto">
          <a:xfrm>
            <a:off x="2057400" y="22711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5</a:t>
            </a:r>
            <a:endParaRPr lang="de-DE" sz="1600">
              <a:cs typeface="+mn-cs"/>
            </a:endParaRPr>
          </a:p>
        </p:txBody>
      </p:sp>
      <p:sp>
        <p:nvSpPr>
          <p:cNvPr id="289884" name="Oval 92"/>
          <p:cNvSpPr>
            <a:spLocks noChangeArrowheads="1"/>
          </p:cNvSpPr>
          <p:nvPr/>
        </p:nvSpPr>
        <p:spPr bwMode="auto">
          <a:xfrm>
            <a:off x="2057400" y="30331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7</a:t>
            </a:r>
            <a:endParaRPr lang="de-DE" sz="1600">
              <a:cs typeface="+mn-cs"/>
            </a:endParaRPr>
          </a:p>
        </p:txBody>
      </p:sp>
      <p:sp>
        <p:nvSpPr>
          <p:cNvPr id="289885" name="Oval 93"/>
          <p:cNvSpPr>
            <a:spLocks noChangeArrowheads="1"/>
          </p:cNvSpPr>
          <p:nvPr/>
        </p:nvSpPr>
        <p:spPr bwMode="auto">
          <a:xfrm>
            <a:off x="2057400" y="3871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13</a:t>
            </a:r>
            <a:endParaRPr lang="de-DE" sz="1600">
              <a:cs typeface="+mn-cs"/>
            </a:endParaRPr>
          </a:p>
        </p:txBody>
      </p:sp>
      <p:sp>
        <p:nvSpPr>
          <p:cNvPr id="289886" name="Oval 94"/>
          <p:cNvSpPr>
            <a:spLocks noChangeArrowheads="1"/>
          </p:cNvSpPr>
          <p:nvPr/>
        </p:nvSpPr>
        <p:spPr bwMode="auto">
          <a:xfrm>
            <a:off x="2057400" y="4633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17</a:t>
            </a:r>
            <a:endParaRPr lang="de-DE" sz="1600">
              <a:cs typeface="+mn-cs"/>
            </a:endParaRPr>
          </a:p>
        </p:txBody>
      </p:sp>
      <p:sp>
        <p:nvSpPr>
          <p:cNvPr id="289887" name="Line 95"/>
          <p:cNvSpPr>
            <a:spLocks noChangeShapeType="1"/>
          </p:cNvSpPr>
          <p:nvPr/>
        </p:nvSpPr>
        <p:spPr bwMode="auto">
          <a:xfrm>
            <a:off x="3276600" y="1737701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88" name="Line 96"/>
          <p:cNvSpPr>
            <a:spLocks noChangeShapeType="1"/>
          </p:cNvSpPr>
          <p:nvPr/>
        </p:nvSpPr>
        <p:spPr bwMode="auto">
          <a:xfrm>
            <a:off x="3429000" y="2423501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89" name="Line 97"/>
          <p:cNvSpPr>
            <a:spLocks noChangeShapeType="1"/>
          </p:cNvSpPr>
          <p:nvPr/>
        </p:nvSpPr>
        <p:spPr bwMode="auto">
          <a:xfrm>
            <a:off x="4419600" y="2423501"/>
            <a:ext cx="762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90" name="Line 98"/>
          <p:cNvSpPr>
            <a:spLocks noChangeShapeType="1"/>
          </p:cNvSpPr>
          <p:nvPr/>
        </p:nvSpPr>
        <p:spPr bwMode="auto">
          <a:xfrm>
            <a:off x="5486400" y="2423501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91" name="Line 99"/>
          <p:cNvSpPr>
            <a:spLocks noChangeShapeType="1"/>
          </p:cNvSpPr>
          <p:nvPr/>
        </p:nvSpPr>
        <p:spPr bwMode="auto">
          <a:xfrm>
            <a:off x="3276600" y="2575901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92" name="Line 100"/>
          <p:cNvSpPr>
            <a:spLocks noChangeShapeType="1"/>
          </p:cNvSpPr>
          <p:nvPr/>
        </p:nvSpPr>
        <p:spPr bwMode="auto">
          <a:xfrm>
            <a:off x="3276600" y="3337901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93" name="Line 101"/>
          <p:cNvSpPr>
            <a:spLocks noChangeShapeType="1"/>
          </p:cNvSpPr>
          <p:nvPr/>
        </p:nvSpPr>
        <p:spPr bwMode="auto">
          <a:xfrm>
            <a:off x="3276600" y="4176101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94" name="Line 102"/>
          <p:cNvSpPr>
            <a:spLocks noChangeShapeType="1"/>
          </p:cNvSpPr>
          <p:nvPr/>
        </p:nvSpPr>
        <p:spPr bwMode="auto">
          <a:xfrm>
            <a:off x="4267200" y="4176101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95" name="Line 103"/>
          <p:cNvSpPr>
            <a:spLocks noChangeShapeType="1"/>
          </p:cNvSpPr>
          <p:nvPr/>
        </p:nvSpPr>
        <p:spPr bwMode="auto">
          <a:xfrm>
            <a:off x="4267200" y="3414101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96" name="Line 104"/>
          <p:cNvSpPr>
            <a:spLocks noChangeShapeType="1"/>
          </p:cNvSpPr>
          <p:nvPr/>
        </p:nvSpPr>
        <p:spPr bwMode="auto">
          <a:xfrm>
            <a:off x="4267200" y="2575901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97" name="Line 105"/>
          <p:cNvSpPr>
            <a:spLocks noChangeShapeType="1"/>
          </p:cNvSpPr>
          <p:nvPr/>
        </p:nvSpPr>
        <p:spPr bwMode="auto">
          <a:xfrm>
            <a:off x="4419600" y="3185501"/>
            <a:ext cx="762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98" name="Line 106"/>
          <p:cNvSpPr>
            <a:spLocks noChangeShapeType="1"/>
          </p:cNvSpPr>
          <p:nvPr/>
        </p:nvSpPr>
        <p:spPr bwMode="auto">
          <a:xfrm>
            <a:off x="4419600" y="4023701"/>
            <a:ext cx="762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99" name="Line 107"/>
          <p:cNvSpPr>
            <a:spLocks noChangeShapeType="1"/>
          </p:cNvSpPr>
          <p:nvPr/>
        </p:nvSpPr>
        <p:spPr bwMode="auto">
          <a:xfrm>
            <a:off x="5486400" y="3185501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00" name="Line 108"/>
          <p:cNvSpPr>
            <a:spLocks noChangeShapeType="1"/>
          </p:cNvSpPr>
          <p:nvPr/>
        </p:nvSpPr>
        <p:spPr bwMode="auto">
          <a:xfrm>
            <a:off x="5486400" y="4023701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01" name="Line 109"/>
          <p:cNvSpPr>
            <a:spLocks noChangeShapeType="1"/>
          </p:cNvSpPr>
          <p:nvPr/>
        </p:nvSpPr>
        <p:spPr bwMode="auto">
          <a:xfrm>
            <a:off x="5486400" y="4785701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02" name="Line 110"/>
          <p:cNvSpPr>
            <a:spLocks noChangeShapeType="1"/>
          </p:cNvSpPr>
          <p:nvPr/>
        </p:nvSpPr>
        <p:spPr bwMode="auto">
          <a:xfrm>
            <a:off x="5334000" y="4176101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03" name="Line 111"/>
          <p:cNvSpPr>
            <a:spLocks noChangeShapeType="1"/>
          </p:cNvSpPr>
          <p:nvPr/>
        </p:nvSpPr>
        <p:spPr bwMode="auto">
          <a:xfrm>
            <a:off x="3429000" y="1585301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04" name="Line 112"/>
          <p:cNvSpPr>
            <a:spLocks noChangeShapeType="1"/>
          </p:cNvSpPr>
          <p:nvPr/>
        </p:nvSpPr>
        <p:spPr bwMode="auto">
          <a:xfrm>
            <a:off x="4419600" y="1585301"/>
            <a:ext cx="762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05" name="Line 113"/>
          <p:cNvSpPr>
            <a:spLocks noChangeShapeType="1"/>
          </p:cNvSpPr>
          <p:nvPr/>
        </p:nvSpPr>
        <p:spPr bwMode="auto">
          <a:xfrm>
            <a:off x="5486400" y="1585301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06" name="Line 114"/>
          <p:cNvSpPr>
            <a:spLocks noChangeShapeType="1"/>
          </p:cNvSpPr>
          <p:nvPr/>
        </p:nvSpPr>
        <p:spPr bwMode="auto">
          <a:xfrm>
            <a:off x="2438400" y="1585301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07" name="Line 115"/>
          <p:cNvSpPr>
            <a:spLocks noChangeShapeType="1"/>
          </p:cNvSpPr>
          <p:nvPr/>
        </p:nvSpPr>
        <p:spPr bwMode="auto">
          <a:xfrm>
            <a:off x="2209800" y="1737701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08" name="Line 116"/>
          <p:cNvSpPr>
            <a:spLocks noChangeShapeType="1"/>
          </p:cNvSpPr>
          <p:nvPr/>
        </p:nvSpPr>
        <p:spPr bwMode="auto">
          <a:xfrm>
            <a:off x="2209800" y="2575901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09" name="Line 117"/>
          <p:cNvSpPr>
            <a:spLocks noChangeShapeType="1"/>
          </p:cNvSpPr>
          <p:nvPr/>
        </p:nvSpPr>
        <p:spPr bwMode="auto">
          <a:xfrm>
            <a:off x="2209800" y="3337901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10" name="Line 118"/>
          <p:cNvSpPr>
            <a:spLocks noChangeShapeType="1"/>
          </p:cNvSpPr>
          <p:nvPr/>
        </p:nvSpPr>
        <p:spPr bwMode="auto">
          <a:xfrm>
            <a:off x="2209800" y="4176101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11" name="Text Box 119"/>
          <p:cNvSpPr txBox="1">
            <a:spLocks noChangeArrowheads="1"/>
          </p:cNvSpPr>
          <p:nvPr/>
        </p:nvSpPr>
        <p:spPr bwMode="auto">
          <a:xfrm>
            <a:off x="1797050" y="1218589"/>
            <a:ext cx="2984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S</a:t>
            </a:r>
            <a:endParaRPr lang="de-DE">
              <a:cs typeface="+mn-cs"/>
            </a:endParaRPr>
          </a:p>
        </p:txBody>
      </p:sp>
      <p:sp>
        <p:nvSpPr>
          <p:cNvPr id="289912" name="Text Box 120"/>
          <p:cNvSpPr txBox="1">
            <a:spLocks noChangeArrowheads="1"/>
          </p:cNvSpPr>
          <p:nvPr/>
        </p:nvSpPr>
        <p:spPr bwMode="auto">
          <a:xfrm>
            <a:off x="6400800" y="4785701"/>
            <a:ext cx="3337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G</a:t>
            </a:r>
            <a:endParaRPr lang="de-DE">
              <a:cs typeface="+mn-cs"/>
            </a:endParaRPr>
          </a:p>
        </p:txBody>
      </p:sp>
      <p:sp>
        <p:nvSpPr>
          <p:cNvPr id="289915" name="Text Box 123"/>
          <p:cNvSpPr txBox="1">
            <a:spLocks noChangeArrowheads="1"/>
          </p:cNvSpPr>
          <p:nvPr/>
        </p:nvSpPr>
        <p:spPr bwMode="auto">
          <a:xfrm>
            <a:off x="2590800" y="5319101"/>
            <a:ext cx="32577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 smtClean="0">
                <a:cs typeface="+mn-cs"/>
              </a:rPr>
              <a:t>Kürzester Pfad hat die Länge 20</a:t>
            </a:r>
            <a:endParaRPr lang="de-DE" dirty="0">
              <a:cs typeface="+mn-cs"/>
            </a:endParaRPr>
          </a:p>
        </p:txBody>
      </p:sp>
      <p:sp>
        <p:nvSpPr>
          <p:cNvPr id="289916" name="Line 124"/>
          <p:cNvSpPr>
            <a:spLocks noChangeShapeType="1"/>
          </p:cNvSpPr>
          <p:nvPr/>
        </p:nvSpPr>
        <p:spPr bwMode="auto">
          <a:xfrm>
            <a:off x="3276600" y="1737701"/>
            <a:ext cx="0" cy="533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17" name="Line 125"/>
          <p:cNvSpPr>
            <a:spLocks noChangeShapeType="1"/>
          </p:cNvSpPr>
          <p:nvPr/>
        </p:nvSpPr>
        <p:spPr bwMode="auto">
          <a:xfrm>
            <a:off x="3429000" y="2423501"/>
            <a:ext cx="6858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18" name="Line 126"/>
          <p:cNvSpPr>
            <a:spLocks noChangeShapeType="1"/>
          </p:cNvSpPr>
          <p:nvPr/>
        </p:nvSpPr>
        <p:spPr bwMode="auto">
          <a:xfrm>
            <a:off x="4267200" y="3414101"/>
            <a:ext cx="0" cy="4572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19" name="Line 127"/>
          <p:cNvSpPr>
            <a:spLocks noChangeShapeType="1"/>
          </p:cNvSpPr>
          <p:nvPr/>
        </p:nvSpPr>
        <p:spPr bwMode="auto">
          <a:xfrm>
            <a:off x="4267200" y="2575901"/>
            <a:ext cx="0" cy="533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20" name="Line 128"/>
          <p:cNvSpPr>
            <a:spLocks noChangeShapeType="1"/>
          </p:cNvSpPr>
          <p:nvPr/>
        </p:nvSpPr>
        <p:spPr bwMode="auto">
          <a:xfrm>
            <a:off x="4419600" y="4023701"/>
            <a:ext cx="7620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21" name="Line 129"/>
          <p:cNvSpPr>
            <a:spLocks noChangeShapeType="1"/>
          </p:cNvSpPr>
          <p:nvPr/>
        </p:nvSpPr>
        <p:spPr bwMode="auto">
          <a:xfrm>
            <a:off x="5486400" y="4785701"/>
            <a:ext cx="6858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22" name="Line 130"/>
          <p:cNvSpPr>
            <a:spLocks noChangeShapeType="1"/>
          </p:cNvSpPr>
          <p:nvPr/>
        </p:nvSpPr>
        <p:spPr bwMode="auto">
          <a:xfrm>
            <a:off x="5334000" y="4176101"/>
            <a:ext cx="0" cy="4572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23" name="Line 131"/>
          <p:cNvSpPr>
            <a:spLocks noChangeShapeType="1"/>
          </p:cNvSpPr>
          <p:nvPr/>
        </p:nvSpPr>
        <p:spPr bwMode="auto">
          <a:xfrm>
            <a:off x="2438400" y="1585301"/>
            <a:ext cx="6858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49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9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zh-CN" smtClean="0">
                <a:ea typeface="宋体" charset="0"/>
                <a:cs typeface="宋体" charset="0"/>
              </a:rPr>
              <a:t>Elemente der Dynamischen Programmierung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zh-CN" sz="2800" smtClean="0">
                <a:ea typeface="宋体" charset="0"/>
                <a:cs typeface="宋体" charset="0"/>
              </a:rPr>
              <a:t>Optimale Unterstrukturen</a:t>
            </a:r>
          </a:p>
          <a:p>
            <a:pPr lvl="1" eaLnBrk="1" hangingPunct="1">
              <a:defRPr/>
            </a:pPr>
            <a:r>
              <a:rPr lang="de-DE" altLang="zh-CN" sz="2400" smtClean="0">
                <a:ea typeface="宋体" charset="0"/>
                <a:cs typeface="宋体" charset="0"/>
              </a:rPr>
              <a:t>Optimale Lösungen des ursprünglichen Problems enthält optimale Lösungen von Teilproblemen</a:t>
            </a:r>
          </a:p>
          <a:p>
            <a:pPr eaLnBrk="1" hangingPunct="1">
              <a:defRPr/>
            </a:pPr>
            <a:r>
              <a:rPr lang="de-DE" altLang="zh-CN" sz="2800" smtClean="0">
                <a:ea typeface="宋体" charset="0"/>
                <a:cs typeface="宋体" charset="0"/>
              </a:rPr>
              <a:t>Überlappung von Teilproblemen</a:t>
            </a:r>
          </a:p>
          <a:p>
            <a:pPr lvl="1" eaLnBrk="1" hangingPunct="1">
              <a:defRPr/>
            </a:pPr>
            <a:r>
              <a:rPr lang="de-DE" altLang="zh-CN" sz="2400" smtClean="0">
                <a:ea typeface="宋体" charset="0"/>
                <a:cs typeface="宋体" charset="0"/>
              </a:rPr>
              <a:t>Einige Teilprobleme kommen in vielen Lösungen vor</a:t>
            </a:r>
          </a:p>
          <a:p>
            <a:pPr lvl="1" eaLnBrk="1" hangingPunct="1">
              <a:defRPr/>
            </a:pPr>
            <a:r>
              <a:rPr lang="de-DE" altLang="zh-CN" smtClean="0">
                <a:ea typeface="宋体" charset="0"/>
                <a:cs typeface="宋体" charset="0"/>
              </a:rPr>
              <a:t>Formulierung von Lösungen als Rekurrenz auf Teillösungen</a:t>
            </a:r>
            <a:endParaRPr lang="de-DE" altLang="zh-CN" sz="2400" smtClean="0">
              <a:ea typeface="宋体" charset="0"/>
              <a:cs typeface="宋体" charset="0"/>
            </a:endParaRPr>
          </a:p>
          <a:p>
            <a:pPr eaLnBrk="1" hangingPunct="1">
              <a:defRPr/>
            </a:pPr>
            <a:r>
              <a:rPr lang="de-DE" altLang="zh-CN" sz="2800" smtClean="0">
                <a:ea typeface="宋体" charset="0"/>
                <a:cs typeface="宋体" charset="0"/>
              </a:rPr>
              <a:t>Speicherung und Wiederverwendung</a:t>
            </a:r>
          </a:p>
          <a:p>
            <a:pPr lvl="1" eaLnBrk="1" hangingPunct="1">
              <a:defRPr/>
            </a:pPr>
            <a:r>
              <a:rPr lang="de-DE" altLang="zh-CN" sz="2400" smtClean="0">
                <a:ea typeface="宋体" charset="0"/>
                <a:cs typeface="宋体" charset="0"/>
              </a:rPr>
              <a:t>Wähle Ordnung der Teilprobleme sorgfältig aus, so dass jedes Teilproblem eines höheren Problems vorher gelöst wurde und die </a:t>
            </a:r>
            <a:r>
              <a:rPr lang="de-DE" altLang="zh-CN" smtClean="0">
                <a:ea typeface="宋体" charset="0"/>
                <a:cs typeface="宋体" charset="0"/>
              </a:rPr>
              <a:t>Lösung wiederverwendet werden kann</a:t>
            </a:r>
          </a:p>
          <a:p>
            <a:pPr lvl="1" eaLnBrk="1" hangingPunct="1">
              <a:defRPr/>
            </a:pPr>
            <a:r>
              <a:rPr lang="de-DE" altLang="zh-CN" smtClean="0">
                <a:ea typeface="宋体" charset="0"/>
                <a:cs typeface="宋体" charset="0"/>
              </a:rPr>
              <a:t>Verwende ggf. Caching</a:t>
            </a:r>
            <a:endParaRPr lang="de-DE" altLang="zh-CN" sz="2400" smtClean="0">
              <a:ea typeface="宋体" charset="0"/>
              <a:cs typeface="宋体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123728" y="6362825"/>
            <a:ext cx="4968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Richard </a:t>
            </a:r>
            <a:r>
              <a:rPr lang="de-DE" sz="1200" dirty="0" err="1">
                <a:solidFill>
                  <a:srgbClr val="0000FF"/>
                </a:solidFill>
              </a:rPr>
              <a:t>Bellman</a:t>
            </a:r>
            <a:r>
              <a:rPr lang="de-DE" sz="1200" dirty="0">
                <a:solidFill>
                  <a:srgbClr val="0000FF"/>
                </a:solidFill>
              </a:rPr>
              <a:t>: Dynamic </a:t>
            </a:r>
            <a:r>
              <a:rPr lang="de-DE" sz="1200" dirty="0" err="1">
                <a:solidFill>
                  <a:srgbClr val="0000FF"/>
                </a:solidFill>
              </a:rPr>
              <a:t>Programming</a:t>
            </a:r>
            <a:r>
              <a:rPr lang="de-DE" sz="1200" dirty="0">
                <a:solidFill>
                  <a:srgbClr val="0000FF"/>
                </a:solidFill>
              </a:rPr>
              <a:t>.  </a:t>
            </a:r>
            <a:r>
              <a:rPr lang="de-DE" sz="1200" dirty="0" err="1" smtClean="0">
                <a:solidFill>
                  <a:srgbClr val="0000FF"/>
                </a:solidFill>
              </a:rPr>
              <a:t>Princeton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r>
              <a:rPr lang="de-DE" sz="1200" dirty="0">
                <a:solidFill>
                  <a:srgbClr val="0000FF"/>
                </a:solidFill>
              </a:rPr>
              <a:t>University Press, </a:t>
            </a:r>
            <a:r>
              <a:rPr lang="de-DE" sz="1200" b="1" dirty="0" smtClean="0">
                <a:solidFill>
                  <a:srgbClr val="FF0000"/>
                </a:solidFill>
              </a:rPr>
              <a:t>1957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2164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 über betrachtete Probleme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Sequenzausrichtungsprobleme (mehrere Varianten)</a:t>
            </a:r>
          </a:p>
          <a:p>
            <a:pPr lvl="1" eaLnBrk="1" hangingPunct="1">
              <a:defRPr/>
            </a:pPr>
            <a:r>
              <a:rPr lang="de-DE" dirty="0" smtClean="0"/>
              <a:t>Vergleich zweier Zeichenketten auf Ähnlichkeit</a:t>
            </a:r>
          </a:p>
          <a:p>
            <a:pPr lvl="2" eaLnBrk="1" hangingPunct="1">
              <a:defRPr/>
            </a:pPr>
            <a:r>
              <a:rPr lang="de-DE" dirty="0" smtClean="0"/>
              <a:t>Definition von Ähnlichkeit nötig</a:t>
            </a:r>
          </a:p>
          <a:p>
            <a:pPr lvl="2" eaLnBrk="1" hangingPunct="1">
              <a:defRPr/>
            </a:pPr>
            <a:r>
              <a:rPr lang="de-DE" dirty="0" smtClean="0"/>
              <a:t>Nützlich in vielen Anwendungen</a:t>
            </a:r>
          </a:p>
          <a:p>
            <a:pPr lvl="3" eaLnBrk="1" hangingPunct="1">
              <a:defRPr/>
            </a:pPr>
            <a:r>
              <a:rPr lang="de-DE" dirty="0" smtClean="0"/>
              <a:t>Vergleich von DNA-Sequenzen, Aufsätzen, Quellcode</a:t>
            </a:r>
          </a:p>
          <a:p>
            <a:pPr lvl="1" eaLnBrk="1" hangingPunct="1">
              <a:defRPr/>
            </a:pPr>
            <a:r>
              <a:rPr lang="de-DE" dirty="0" smtClean="0"/>
              <a:t>Beispielproblem: </a:t>
            </a:r>
            <a:r>
              <a:rPr lang="de-DE" dirty="0" err="1" smtClean="0"/>
              <a:t>Longest</a:t>
            </a:r>
            <a:r>
              <a:rPr lang="de-DE" dirty="0" smtClean="0"/>
              <a:t>-Common-</a:t>
            </a:r>
            <a:r>
              <a:rPr lang="de-DE" dirty="0" err="1" smtClean="0"/>
              <a:t>Subsequence</a:t>
            </a:r>
            <a:r>
              <a:rPr lang="de-DE" dirty="0" smtClean="0"/>
              <a:t> (LCS)</a:t>
            </a:r>
          </a:p>
          <a:p>
            <a:r>
              <a:rPr lang="de-DE" dirty="0" smtClean="0"/>
              <a:t>Anordnungsprobleme</a:t>
            </a:r>
          </a:p>
          <a:p>
            <a:r>
              <a:rPr lang="de-DE" dirty="0" smtClean="0"/>
              <a:t>Planungsprobleme (</a:t>
            </a:r>
            <a:r>
              <a:rPr lang="de-DE" dirty="0" err="1" smtClean="0"/>
              <a:t>Scheduling</a:t>
            </a:r>
            <a:r>
              <a:rPr lang="de-DE" dirty="0" smtClean="0"/>
              <a:t>)</a:t>
            </a:r>
          </a:p>
          <a:p>
            <a:r>
              <a:rPr lang="de-DE" dirty="0" smtClean="0"/>
              <a:t>Rucksackproblem (mehrere Varianten)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394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Gemeinsame Teilsequenz (Common </a:t>
            </a:r>
            <a:r>
              <a:rPr lang="de-DE" sz="2800" dirty="0" err="1" smtClean="0"/>
              <a:t>Subsequence</a:t>
            </a:r>
            <a:r>
              <a:rPr lang="de-DE" sz="2800" dirty="0" smtClean="0"/>
              <a:t>)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</a:rPr>
              <a:t>Teilsequenz</a:t>
            </a:r>
            <a:r>
              <a:rPr lang="de-DE" dirty="0" smtClean="0"/>
              <a:t> einer Zeichenkette: Zeichenkette mit 0 oder mehr ausgelassenen Zeichen</a:t>
            </a:r>
          </a:p>
          <a:p>
            <a:r>
              <a:rPr lang="de-DE" dirty="0" smtClean="0">
                <a:solidFill>
                  <a:srgbClr val="0000FF"/>
                </a:solidFill>
              </a:rPr>
              <a:t>Gemeinsame Teilsequenz </a:t>
            </a:r>
            <a:r>
              <a:rPr lang="de-DE" dirty="0" smtClean="0"/>
              <a:t>von zwei Zeichenketten</a:t>
            </a:r>
          </a:p>
          <a:p>
            <a:pPr lvl="1"/>
            <a:r>
              <a:rPr lang="de-DE" dirty="0" smtClean="0"/>
              <a:t>Teilsequenz von beiden Zeichenketten</a:t>
            </a:r>
          </a:p>
          <a:p>
            <a:r>
              <a:rPr lang="de-DE" dirty="0" smtClean="0"/>
              <a:t>Beispiel: </a:t>
            </a:r>
          </a:p>
          <a:p>
            <a:pPr lvl="1"/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x = &lt;A B C B D A B&gt;,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= &lt;B D C A B A&gt;</a:t>
            </a:r>
          </a:p>
          <a:p>
            <a:pPr lvl="1"/>
            <a:r>
              <a:rPr lang="de-DE" dirty="0" smtClean="0">
                <a:solidFill>
                  <a:srgbClr val="3C8C93"/>
                </a:solidFill>
              </a:rPr>
              <a:t>&lt;B C&gt;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&lt;A A&gt; </a:t>
            </a:r>
            <a:r>
              <a:rPr lang="de-DE" dirty="0" smtClean="0"/>
              <a:t>sind </a:t>
            </a:r>
            <a:br>
              <a:rPr lang="de-DE" dirty="0" smtClean="0"/>
            </a:br>
            <a:r>
              <a:rPr lang="de-DE" dirty="0" smtClean="0"/>
              <a:t>gemeinsame Teilsequenzen von </a:t>
            </a:r>
            <a:r>
              <a:rPr lang="de-DE" dirty="0" smtClean="0">
                <a:solidFill>
                  <a:srgbClr val="3C8C93"/>
                </a:solidFill>
              </a:rPr>
              <a:t>x</a:t>
            </a:r>
            <a:r>
              <a:rPr lang="de-DE" dirty="0" smtClean="0"/>
              <a:t> und </a:t>
            </a:r>
            <a:r>
              <a:rPr lang="de-DE" dirty="0" err="1" smtClean="0">
                <a:solidFill>
                  <a:srgbClr val="3C8C93"/>
                </a:solidFill>
              </a:rPr>
              <a:t>y</a:t>
            </a:r>
            <a:endParaRPr lang="de-DE" dirty="0">
              <a:solidFill>
                <a:srgbClr val="3C8C93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9565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Längste </a:t>
            </a:r>
            <a:r>
              <a:rPr lang="de-DE"/>
              <a:t>gemeinsame Teilsequenz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Gegeben seien zwei Sequenzen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x[1..m]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y[1..n]</a:t>
            </a:r>
            <a:r>
              <a:rPr lang="de-DE" dirty="0" smtClean="0"/>
              <a:t>, bestimme eine längste gemeinsame Teilsequenz (</a:t>
            </a:r>
            <a:r>
              <a:rPr lang="de-DE" dirty="0" err="1" smtClean="0"/>
              <a:t>longest</a:t>
            </a:r>
            <a:r>
              <a:rPr lang="de-DE" dirty="0" smtClean="0"/>
              <a:t> </a:t>
            </a:r>
            <a:r>
              <a:rPr lang="de-DE" dirty="0" err="1" smtClean="0"/>
              <a:t>common</a:t>
            </a:r>
            <a:r>
              <a:rPr lang="de-DE" dirty="0" smtClean="0"/>
              <a:t> </a:t>
            </a:r>
            <a:r>
              <a:rPr lang="de-DE" dirty="0" err="1" smtClean="0"/>
              <a:t>subsequence</a:t>
            </a:r>
            <a:r>
              <a:rPr lang="de-DE" dirty="0" smtClean="0"/>
              <a:t>, LCS)</a:t>
            </a:r>
          </a:p>
          <a:p>
            <a:r>
              <a:rPr lang="de-DE" dirty="0" smtClean="0"/>
              <a:t>NB: „eine“ längste, nicht die längste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04800" y="3429000"/>
            <a:ext cx="6375400" cy="1498601"/>
            <a:chOff x="240" y="2736"/>
            <a:chExt cx="4016" cy="944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40" y="2736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x: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24" y="2736"/>
              <a:ext cx="27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A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187" y="2736"/>
              <a:ext cx="25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B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749" y="2736"/>
              <a:ext cx="27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C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2312" y="2736"/>
              <a:ext cx="25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B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2874" y="2736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D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437" y="2736"/>
              <a:ext cx="27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A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000" y="2736"/>
              <a:ext cx="25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B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40" y="3312"/>
              <a:ext cx="31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y: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624" y="3312"/>
              <a:ext cx="25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B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187" y="3312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D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1749" y="3312"/>
              <a:ext cx="27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C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2312" y="3312"/>
              <a:ext cx="27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A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2874" y="3312"/>
              <a:ext cx="25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B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3437" y="3312"/>
              <a:ext cx="27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A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</p:grpSp>
      <p:grpSp>
        <p:nvGrpSpPr>
          <p:cNvPr id="21" name="Group 23"/>
          <p:cNvGrpSpPr>
            <a:grpSpLocks/>
          </p:cNvGrpSpPr>
          <p:nvPr/>
        </p:nvGrpSpPr>
        <p:grpSpPr bwMode="auto">
          <a:xfrm>
            <a:off x="1219200" y="3505201"/>
            <a:ext cx="7696200" cy="2503489"/>
            <a:chOff x="768" y="2544"/>
            <a:chExt cx="4848" cy="1577"/>
          </a:xfrm>
        </p:grpSpPr>
        <p:sp>
          <p:nvSpPr>
            <p:cNvPr id="22" name="AutoShape 24"/>
            <p:cNvSpPr>
              <a:spLocks/>
            </p:cNvSpPr>
            <p:nvPr/>
          </p:nvSpPr>
          <p:spPr bwMode="auto">
            <a:xfrm>
              <a:off x="4224" y="2544"/>
              <a:ext cx="219" cy="864"/>
            </a:xfrm>
            <a:prstGeom prst="rightBrace">
              <a:avLst>
                <a:gd name="adj1" fmla="val 32877"/>
                <a:gd name="adj2" fmla="val 50000"/>
              </a:avLst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4464" y="2665"/>
              <a:ext cx="1152" cy="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BCBA = LCS(x, y)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 flipH="1">
              <a:off x="768" y="2784"/>
              <a:ext cx="437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>
              <a:off x="2500" y="2784"/>
              <a:ext cx="437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 flipH="1">
              <a:off x="1847" y="2823"/>
              <a:ext cx="1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 flipH="1">
              <a:off x="3547" y="2823"/>
              <a:ext cx="1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28" name="Text Box 30"/>
            <p:cNvSpPr txBox="1">
              <a:spLocks noChangeArrowheads="1"/>
            </p:cNvSpPr>
            <p:nvPr/>
          </p:nvSpPr>
          <p:spPr bwMode="auto">
            <a:xfrm>
              <a:off x="3312" y="3570"/>
              <a:ext cx="2160" cy="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de-DE" sz="2800" smtClean="0">
                  <a:latin typeface="+mn-lt"/>
                  <a:cs typeface="Arial Unicode MS" charset="0"/>
                </a:rPr>
                <a:t>Funktionale Notation</a:t>
              </a:r>
              <a:br>
                <a:rPr lang="de-DE" sz="2800" smtClean="0">
                  <a:latin typeface="+mn-lt"/>
                  <a:cs typeface="Arial Unicode MS" charset="0"/>
                </a:rPr>
              </a:br>
              <a:r>
                <a:rPr lang="de-DE" sz="2800" smtClean="0">
                  <a:latin typeface="+mn-lt"/>
                  <a:cs typeface="Arial Unicode MS" charset="0"/>
                </a:rPr>
                <a:t>(aber keine Funktion)</a:t>
              </a:r>
              <a:endParaRPr lang="de-DE" sz="2800">
                <a:latin typeface="+mn-lt"/>
                <a:cs typeface="Arial Unicode MS" charset="0"/>
              </a:endParaRPr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 flipV="1">
              <a:off x="4468" y="3264"/>
              <a:ext cx="524" cy="31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9948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648370"/>
          </a:xfrm>
        </p:spPr>
        <p:txBody>
          <a:bodyPr/>
          <a:lstStyle/>
          <a:p>
            <a:r>
              <a:rPr lang="de-DE" dirty="0" err="1" smtClean="0"/>
              <a:t>Brute</a:t>
            </a:r>
            <a:r>
              <a:rPr lang="de-DE" dirty="0" smtClean="0"/>
              <a:t>-Force-Algorithmus?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361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Prüfe jede Teilsequenz von </a:t>
            </a:r>
            <a:r>
              <a:rPr lang="de-DE" dirty="0" smtClean="0">
                <a:solidFill>
                  <a:srgbClr val="3C8C93"/>
                </a:solidFill>
              </a:rPr>
              <a:t>x[1..m]</a:t>
            </a:r>
            <a:r>
              <a:rPr lang="de-DE" dirty="0" smtClean="0"/>
              <a:t> und prüfe, ob es sich auch um eine Teilsequenz von </a:t>
            </a:r>
            <a:r>
              <a:rPr lang="de-DE" dirty="0" err="1">
                <a:solidFill>
                  <a:srgbClr val="3C8C93"/>
                </a:solidFill>
              </a:rPr>
              <a:t>y</a:t>
            </a:r>
            <a:r>
              <a:rPr lang="de-DE" dirty="0">
                <a:solidFill>
                  <a:srgbClr val="3C8C93"/>
                </a:solidFill>
              </a:rPr>
              <a:t>[1..n]</a:t>
            </a:r>
            <a:r>
              <a:rPr lang="de-DE" dirty="0"/>
              <a:t> </a:t>
            </a:r>
            <a:r>
              <a:rPr lang="de-DE" dirty="0" smtClean="0"/>
              <a:t>handelt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dirty="0" smtClean="0">
                <a:solidFill>
                  <a:srgbClr val="0000FF"/>
                </a:solidFill>
              </a:rPr>
              <a:t>Analyse:</a:t>
            </a:r>
          </a:p>
          <a:p>
            <a:r>
              <a:rPr lang="de-DE" dirty="0" smtClean="0">
                <a:solidFill>
                  <a:srgbClr val="3C8C93"/>
                </a:solidFill>
              </a:rPr>
              <a:t>2</a:t>
            </a:r>
            <a:r>
              <a:rPr lang="de-DE" baseline="30000" dirty="0" smtClean="0">
                <a:solidFill>
                  <a:srgbClr val="3C8C93"/>
                </a:solidFill>
              </a:rPr>
              <a:t>n</a:t>
            </a:r>
            <a:r>
              <a:rPr lang="de-DE" dirty="0" smtClean="0"/>
              <a:t> Teilsequenzen in </a:t>
            </a:r>
            <a:r>
              <a:rPr lang="de-DE" dirty="0" smtClean="0">
                <a:solidFill>
                  <a:srgbClr val="3C8C93"/>
                </a:solidFill>
              </a:rPr>
              <a:t>x</a:t>
            </a:r>
            <a:r>
              <a:rPr lang="de-DE" dirty="0" smtClean="0"/>
              <a:t> vorhanden (jeder Bitvektor der Länge </a:t>
            </a:r>
            <a:r>
              <a:rPr lang="de-DE" dirty="0" smtClean="0">
                <a:solidFill>
                  <a:srgbClr val="3C8C93"/>
                </a:solidFill>
              </a:rPr>
              <a:t>m</a:t>
            </a:r>
            <a:r>
              <a:rPr lang="de-DE" dirty="0" smtClean="0"/>
              <a:t> bestimmt unterschiedliche Teilsequenz)</a:t>
            </a:r>
          </a:p>
          <a:p>
            <a:r>
              <a:rPr lang="de-DE" dirty="0" smtClean="0"/>
              <a:t>Dieser Algorithmus wäre in </a:t>
            </a:r>
            <a:r>
              <a:rPr lang="de-DE" dirty="0" smtClean="0">
                <a:solidFill>
                  <a:srgbClr val="3C8C93"/>
                </a:solidFill>
                <a:latin typeface="Symbol" charset="2"/>
                <a:cs typeface="Symbol" charset="2"/>
              </a:rPr>
              <a:t>Q</a:t>
            </a:r>
            <a:r>
              <a:rPr lang="de-DE" dirty="0" smtClean="0">
                <a:solidFill>
                  <a:srgbClr val="3C8C93"/>
                </a:solidFill>
              </a:rPr>
              <a:t>(2</a:t>
            </a:r>
            <a:r>
              <a:rPr lang="de-DE" baseline="30000" dirty="0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  <a:r>
              <a:rPr lang="de-DE" dirty="0" smtClean="0"/>
              <a:t>, also exponentiell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dirty="0" smtClean="0">
                <a:solidFill>
                  <a:srgbClr val="0000FF"/>
                </a:solidFill>
              </a:rPr>
              <a:t>Auf dem Weg zu einer besseren Strategie: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Ansatz der dynamischen Programmierung</a:t>
            </a:r>
          </a:p>
          <a:p>
            <a:pPr lvl="1"/>
            <a:r>
              <a:rPr lang="de-DE" dirty="0" smtClean="0">
                <a:solidFill>
                  <a:srgbClr val="000000"/>
                </a:solidFill>
              </a:rPr>
              <a:t>Bestimme </a:t>
            </a:r>
            <a:r>
              <a:rPr lang="de-DE" dirty="0" err="1" smtClean="0">
                <a:solidFill>
                  <a:srgbClr val="000000"/>
                </a:solidFill>
              </a:rPr>
              <a:t>opt</a:t>
            </a:r>
            <a:r>
              <a:rPr lang="de-DE" dirty="0" smtClean="0">
                <a:solidFill>
                  <a:srgbClr val="000000"/>
                </a:solidFill>
              </a:rPr>
              <a:t>. Substruktur, überlappende Teilprobleme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Zunächst: Bestimmung der Länge eines LCS, </a:t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dann Bestimmung eines LCS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811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Danksagung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Animationen wurden übernommen aus dem Kurs:</a:t>
            </a:r>
            <a:br>
              <a:rPr lang="de-DE" dirty="0" smtClean="0"/>
            </a:br>
            <a:r>
              <a:rPr lang="de-DE" dirty="0" smtClean="0"/>
              <a:t>CS 3343 Analysis of </a:t>
            </a:r>
            <a:r>
              <a:rPr lang="de-DE" dirty="0" err="1" smtClean="0"/>
              <a:t>Algorithms</a:t>
            </a:r>
            <a:r>
              <a:rPr lang="de-DE" dirty="0" smtClean="0"/>
              <a:t> von </a:t>
            </a:r>
            <a:r>
              <a:rPr lang="de-DE" dirty="0" err="1" smtClean="0"/>
              <a:t>Jianhua</a:t>
            </a:r>
            <a:r>
              <a:rPr lang="de-DE" dirty="0" smtClean="0"/>
              <a:t> </a:t>
            </a:r>
            <a:r>
              <a:rPr lang="de-DE" dirty="0" err="1" smtClean="0"/>
              <a:t>Ruan</a:t>
            </a:r>
            <a:endParaRPr lang="de-DE" dirty="0" smtClean="0"/>
          </a:p>
          <a:p>
            <a:r>
              <a:rPr lang="de-DE" dirty="0" smtClean="0"/>
              <a:t>Inhalte sind angelehnt an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5" name="Picture 4" descr="cl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80928"/>
            <a:ext cx="2880320" cy="340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068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Optimale Substruktur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Falls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z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=LCS(x,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 smtClean="0"/>
              <a:t>, dann gilt für jeden Präfix </a:t>
            </a:r>
            <a:r>
              <a:rPr lang="de-DE" dirty="0" err="1" smtClean="0">
                <a:solidFill>
                  <a:srgbClr val="3C8C93"/>
                </a:solidFill>
              </a:rPr>
              <a:t>u</a:t>
            </a:r>
            <a:r>
              <a:rPr lang="de-DE" dirty="0" smtClean="0">
                <a:solidFill>
                  <a:srgbClr val="3C8C93"/>
                </a:solidFill>
              </a:rPr>
              <a:t>: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3C8C93"/>
                </a:solidFill>
              </a:rPr>
              <a:t>uz</a:t>
            </a:r>
            <a:r>
              <a:rPr lang="de-DE" dirty="0" smtClean="0"/>
              <a:t> ist ein LCS von </a:t>
            </a:r>
            <a:r>
              <a:rPr lang="de-DE" dirty="0" err="1" smtClean="0">
                <a:solidFill>
                  <a:srgbClr val="3C8C93"/>
                </a:solidFill>
              </a:rPr>
              <a:t>ux</a:t>
            </a:r>
            <a:r>
              <a:rPr lang="de-DE" dirty="0" smtClean="0"/>
              <a:t> und  </a:t>
            </a:r>
            <a:r>
              <a:rPr lang="de-DE" dirty="0" err="1" smtClean="0">
                <a:solidFill>
                  <a:srgbClr val="3C8C93"/>
                </a:solidFill>
              </a:rPr>
              <a:t>uy</a:t>
            </a:r>
            <a:endParaRPr lang="de-DE" dirty="0" smtClean="0">
              <a:solidFill>
                <a:srgbClr val="3C8C93"/>
              </a:solidFill>
            </a:endParaRP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Teilprobleme: Finde LCS von Präfixen von </a:t>
            </a:r>
            <a:r>
              <a:rPr lang="de-DE" dirty="0" smtClean="0">
                <a:solidFill>
                  <a:srgbClr val="3C8C93"/>
                </a:solidFill>
              </a:rPr>
              <a:t>x</a:t>
            </a:r>
            <a:r>
              <a:rPr lang="de-DE" dirty="0" smtClean="0"/>
              <a:t> und </a:t>
            </a:r>
            <a:r>
              <a:rPr lang="de-DE" dirty="0" err="1" smtClean="0">
                <a:solidFill>
                  <a:srgbClr val="3C8C93"/>
                </a:solidFill>
              </a:rPr>
              <a:t>y</a:t>
            </a:r>
            <a:endParaRPr lang="de-DE" dirty="0">
              <a:solidFill>
                <a:srgbClr val="3C8C93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52600" y="2621359"/>
            <a:ext cx="5715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0" y="3611959"/>
            <a:ext cx="5410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371600" y="2559447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x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530350" y="3626247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y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146925" y="2276872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m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080250" y="324524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n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2286000" y="3002359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971800" y="3002359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3581400" y="3002359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3962400" y="3002359"/>
            <a:ext cx="381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4495800" y="3002359"/>
            <a:ext cx="76200" cy="60960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5029200" y="3002359"/>
            <a:ext cx="381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5715000" y="3002359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6477000" y="3002359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965325" y="3092847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z</a:t>
            </a: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4495800" y="2621359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4572000" y="3611959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400550" y="2278459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4419600" y="3994547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>
                <a:latin typeface="Times New Roman" charset="0"/>
                <a:cs typeface="+mn-cs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41673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Rekursiver Ansatz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86200"/>
            <a:ext cx="8458200" cy="25908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smtClean="0">
                <a:cs typeface="+mn-cs"/>
              </a:rPr>
              <a:t>Fall 1: </a:t>
            </a:r>
            <a:r>
              <a:rPr lang="de-DE" sz="2400" smtClean="0">
                <a:solidFill>
                  <a:srgbClr val="3C8C93"/>
                </a:solidFill>
                <a:cs typeface="+mn-cs"/>
              </a:rPr>
              <a:t>x[m]=y[n]</a:t>
            </a:r>
            <a:r>
              <a:rPr lang="de-DE" sz="2400" smtClean="0">
                <a:cs typeface="+mn-cs"/>
              </a:rPr>
              <a:t>: Es gibt </a:t>
            </a:r>
            <a:r>
              <a:rPr lang="de-DE" sz="2400" b="1" smtClean="0">
                <a:cs typeface="+mn-cs"/>
              </a:rPr>
              <a:t>einen</a:t>
            </a:r>
            <a:r>
              <a:rPr lang="de-DE" sz="2400" smtClean="0">
                <a:cs typeface="+mn-cs"/>
              </a:rPr>
              <a:t> optimalen LCS in dem </a:t>
            </a:r>
            <a:r>
              <a:rPr lang="de-DE" sz="2400" smtClean="0">
                <a:solidFill>
                  <a:srgbClr val="3C8C93"/>
                </a:solidFill>
                <a:cs typeface="+mn-cs"/>
              </a:rPr>
              <a:t>x[m]</a:t>
            </a:r>
            <a:r>
              <a:rPr lang="de-DE" sz="2400" smtClean="0">
                <a:cs typeface="+mn-cs"/>
              </a:rPr>
              <a:t> mit  </a:t>
            </a:r>
            <a:r>
              <a:rPr lang="de-DE" sz="2400" smtClean="0">
                <a:solidFill>
                  <a:srgbClr val="3C8C93"/>
                </a:solidFill>
                <a:cs typeface="+mn-cs"/>
              </a:rPr>
              <a:t>y[n]</a:t>
            </a:r>
            <a:r>
              <a:rPr lang="de-DE" sz="2400" smtClean="0">
                <a:cs typeface="+mn-cs"/>
              </a:rPr>
              <a:t> abgeglichen wird</a:t>
            </a:r>
          </a:p>
          <a:p>
            <a:pPr eaLnBrk="1" hangingPunct="1">
              <a:defRPr/>
            </a:pPr>
            <a:r>
              <a:rPr lang="de-DE" sz="2400" smtClean="0">
                <a:cs typeface="+mn-cs"/>
              </a:rPr>
              <a:t>Fall 2: </a:t>
            </a:r>
            <a:r>
              <a:rPr lang="de-DE" sz="2400" smtClean="0">
                <a:solidFill>
                  <a:srgbClr val="3C8C93"/>
                </a:solidFill>
                <a:cs typeface="+mn-cs"/>
              </a:rPr>
              <a:t>x[m]</a:t>
            </a:r>
            <a:r>
              <a:rPr lang="de-DE" sz="2400" smtClean="0">
                <a:solidFill>
                  <a:srgbClr val="3C8C93"/>
                </a:solidFill>
                <a:cs typeface="+mn-cs"/>
                <a:sym typeface="Symbol" charset="0"/>
              </a:rPr>
              <a:t> </a:t>
            </a:r>
            <a:r>
              <a:rPr lang="de-DE" sz="2400" smtClean="0">
                <a:solidFill>
                  <a:srgbClr val="3C8C93"/>
                </a:solidFill>
                <a:cs typeface="+mn-cs"/>
              </a:rPr>
              <a:t>y[n]</a:t>
            </a:r>
            <a:r>
              <a:rPr lang="de-DE" sz="2400" smtClean="0">
                <a:cs typeface="+mn-cs"/>
              </a:rPr>
              <a:t>: Mindestens einer ist in LCS</a:t>
            </a:r>
          </a:p>
          <a:p>
            <a:pPr lvl="1" eaLnBrk="1" hangingPunct="1">
              <a:defRPr/>
            </a:pPr>
            <a:r>
              <a:rPr lang="de-DE" sz="2000" smtClean="0"/>
              <a:t>Fall 2.1: </a:t>
            </a:r>
            <a:r>
              <a:rPr lang="de-DE" sz="2000" smtClean="0">
                <a:solidFill>
                  <a:srgbClr val="3C8C93"/>
                </a:solidFill>
              </a:rPr>
              <a:t>x[m]</a:t>
            </a:r>
            <a:r>
              <a:rPr lang="de-DE" sz="2000" smtClean="0"/>
              <a:t> nicht in LCS</a:t>
            </a:r>
          </a:p>
          <a:p>
            <a:pPr lvl="1" eaLnBrk="1" hangingPunct="1">
              <a:defRPr/>
            </a:pPr>
            <a:r>
              <a:rPr lang="de-DE" sz="2000" smtClean="0"/>
              <a:t>Fall 2.2: </a:t>
            </a:r>
            <a:r>
              <a:rPr lang="de-DE" sz="2000" smtClean="0">
                <a:solidFill>
                  <a:srgbClr val="3C8C93"/>
                </a:solidFill>
              </a:rPr>
              <a:t>y[n]</a:t>
            </a:r>
            <a:r>
              <a:rPr lang="de-DE" sz="2000" smtClean="0"/>
              <a:t> nicht in LCS</a:t>
            </a: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1752600" y="1981200"/>
            <a:ext cx="5715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1905000" y="2971800"/>
            <a:ext cx="5410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6182" name="Text Box 6"/>
          <p:cNvSpPr txBox="1">
            <a:spLocks noChangeArrowheads="1"/>
          </p:cNvSpPr>
          <p:nvPr/>
        </p:nvSpPr>
        <p:spPr bwMode="auto">
          <a:xfrm>
            <a:off x="1371600" y="19192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x</a:t>
            </a:r>
            <a:endParaRPr lang="de-DE">
              <a:cs typeface="+mn-cs"/>
            </a:endParaRPr>
          </a:p>
        </p:txBody>
      </p:sp>
      <p:sp>
        <p:nvSpPr>
          <p:cNvPr id="306183" name="Text Box 7"/>
          <p:cNvSpPr txBox="1">
            <a:spLocks noChangeArrowheads="1"/>
          </p:cNvSpPr>
          <p:nvPr/>
        </p:nvSpPr>
        <p:spPr bwMode="auto">
          <a:xfrm>
            <a:off x="1530350" y="29860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y</a:t>
            </a:r>
            <a:endParaRPr lang="de-DE">
              <a:cs typeface="+mn-cs"/>
            </a:endParaRPr>
          </a:p>
        </p:txBody>
      </p:sp>
      <p:sp>
        <p:nvSpPr>
          <p:cNvPr id="306184" name="Rectangle 8"/>
          <p:cNvSpPr>
            <a:spLocks noChangeArrowheads="1"/>
          </p:cNvSpPr>
          <p:nvPr/>
        </p:nvSpPr>
        <p:spPr bwMode="auto">
          <a:xfrm>
            <a:off x="7239000" y="1981200"/>
            <a:ext cx="228600" cy="3810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6185" name="Rectangle 9"/>
          <p:cNvSpPr>
            <a:spLocks noChangeArrowheads="1"/>
          </p:cNvSpPr>
          <p:nvPr/>
        </p:nvSpPr>
        <p:spPr bwMode="auto">
          <a:xfrm>
            <a:off x="7086600" y="2971800"/>
            <a:ext cx="228600" cy="3810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6186" name="Text Box 10"/>
          <p:cNvSpPr txBox="1">
            <a:spLocks noChangeArrowheads="1"/>
          </p:cNvSpPr>
          <p:nvPr/>
        </p:nvSpPr>
        <p:spPr bwMode="auto">
          <a:xfrm>
            <a:off x="7146925" y="163671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m</a:t>
            </a:r>
            <a:endParaRPr lang="de-DE">
              <a:cs typeface="+mn-cs"/>
            </a:endParaRPr>
          </a:p>
        </p:txBody>
      </p:sp>
      <p:sp>
        <p:nvSpPr>
          <p:cNvPr id="306187" name="Text Box 11"/>
          <p:cNvSpPr txBox="1">
            <a:spLocks noChangeArrowheads="1"/>
          </p:cNvSpPr>
          <p:nvPr/>
        </p:nvSpPr>
        <p:spPr bwMode="auto">
          <a:xfrm>
            <a:off x="7080250" y="26050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n</a:t>
            </a:r>
            <a:endParaRPr lang="de-DE">
              <a:cs typeface="+mn-cs"/>
            </a:endParaRPr>
          </a:p>
        </p:txBody>
      </p:sp>
      <p:sp>
        <p:nvSpPr>
          <p:cNvPr id="306188" name="Line 12"/>
          <p:cNvSpPr>
            <a:spLocks noChangeShapeType="1"/>
          </p:cNvSpPr>
          <p:nvPr/>
        </p:nvSpPr>
        <p:spPr bwMode="auto">
          <a:xfrm flipH="1">
            <a:off x="2286000" y="2362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6189" name="Line 13"/>
          <p:cNvSpPr>
            <a:spLocks noChangeShapeType="1"/>
          </p:cNvSpPr>
          <p:nvPr/>
        </p:nvSpPr>
        <p:spPr bwMode="auto">
          <a:xfrm>
            <a:off x="2971800" y="2362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6190" name="Line 14"/>
          <p:cNvSpPr>
            <a:spLocks noChangeShapeType="1"/>
          </p:cNvSpPr>
          <p:nvPr/>
        </p:nvSpPr>
        <p:spPr bwMode="auto">
          <a:xfrm>
            <a:off x="3581400" y="2362200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6191" name="Line 15"/>
          <p:cNvSpPr>
            <a:spLocks noChangeShapeType="1"/>
          </p:cNvSpPr>
          <p:nvPr/>
        </p:nvSpPr>
        <p:spPr bwMode="auto">
          <a:xfrm>
            <a:off x="3962400" y="2362200"/>
            <a:ext cx="381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6192" name="Line 16"/>
          <p:cNvSpPr>
            <a:spLocks noChangeShapeType="1"/>
          </p:cNvSpPr>
          <p:nvPr/>
        </p:nvSpPr>
        <p:spPr bwMode="auto">
          <a:xfrm>
            <a:off x="4495800" y="2362200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6193" name="Line 17"/>
          <p:cNvSpPr>
            <a:spLocks noChangeShapeType="1"/>
          </p:cNvSpPr>
          <p:nvPr/>
        </p:nvSpPr>
        <p:spPr bwMode="auto">
          <a:xfrm flipH="1">
            <a:off x="5029200" y="2362200"/>
            <a:ext cx="381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6194" name="Line 18"/>
          <p:cNvSpPr>
            <a:spLocks noChangeShapeType="1"/>
          </p:cNvSpPr>
          <p:nvPr/>
        </p:nvSpPr>
        <p:spPr bwMode="auto">
          <a:xfrm>
            <a:off x="5715000" y="2362200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6195" name="Line 19"/>
          <p:cNvSpPr>
            <a:spLocks noChangeShapeType="1"/>
          </p:cNvSpPr>
          <p:nvPr/>
        </p:nvSpPr>
        <p:spPr bwMode="auto">
          <a:xfrm>
            <a:off x="6477000" y="2362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306196" name="Group 20"/>
          <p:cNvGrpSpPr>
            <a:grpSpLocks/>
          </p:cNvGrpSpPr>
          <p:nvPr/>
        </p:nvGrpSpPr>
        <p:grpSpPr bwMode="auto">
          <a:xfrm>
            <a:off x="4191006" y="4343400"/>
            <a:ext cx="3454403" cy="369888"/>
            <a:chOff x="2640" y="2736"/>
            <a:chExt cx="2176" cy="233"/>
          </a:xfrm>
        </p:grpSpPr>
        <p:sp>
          <p:nvSpPr>
            <p:cNvPr id="306197" name="Line 21"/>
            <p:cNvSpPr>
              <a:spLocks noChangeShapeType="1"/>
            </p:cNvSpPr>
            <p:nvPr/>
          </p:nvSpPr>
          <p:spPr bwMode="auto">
            <a:xfrm flipV="1">
              <a:off x="2640" y="2832"/>
              <a:ext cx="288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306198" name="Text Box 22"/>
            <p:cNvSpPr txBox="1">
              <a:spLocks noChangeArrowheads="1"/>
            </p:cNvSpPr>
            <p:nvPr/>
          </p:nvSpPr>
          <p:spPr bwMode="auto">
            <a:xfrm>
              <a:off x="2928" y="2736"/>
              <a:ext cx="18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0000CC"/>
                  </a:solidFill>
                  <a:latin typeface="+mn-lt"/>
                  <a:cs typeface="+mn-cs"/>
                </a:rPr>
                <a:t>Finde LCS (x[1..m-1], y[1..n-1])</a:t>
              </a:r>
              <a:endParaRPr lang="de-DE">
                <a:solidFill>
                  <a:srgbClr val="0000CC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306199" name="Group 23"/>
          <p:cNvGrpSpPr>
            <a:grpSpLocks/>
          </p:cNvGrpSpPr>
          <p:nvPr/>
        </p:nvGrpSpPr>
        <p:grpSpPr bwMode="auto">
          <a:xfrm>
            <a:off x="4267201" y="5562600"/>
            <a:ext cx="3471863" cy="369888"/>
            <a:chOff x="2688" y="3504"/>
            <a:chExt cx="2187" cy="233"/>
          </a:xfrm>
        </p:grpSpPr>
        <p:sp>
          <p:nvSpPr>
            <p:cNvPr id="306200" name="Line 24"/>
            <p:cNvSpPr>
              <a:spLocks noChangeShapeType="1"/>
            </p:cNvSpPr>
            <p:nvPr/>
          </p:nvSpPr>
          <p:spPr bwMode="auto">
            <a:xfrm>
              <a:off x="2688" y="3634"/>
              <a:ext cx="384" cy="14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306201" name="Text Box 25"/>
            <p:cNvSpPr txBox="1">
              <a:spLocks noChangeArrowheads="1"/>
            </p:cNvSpPr>
            <p:nvPr/>
          </p:nvSpPr>
          <p:spPr bwMode="auto">
            <a:xfrm>
              <a:off x="3106" y="3504"/>
              <a:ext cx="176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0000CC"/>
                  </a:solidFill>
                  <a:latin typeface="+mn-lt"/>
                </a:rPr>
                <a:t>Finde </a:t>
              </a:r>
              <a:r>
                <a:rPr lang="de-DE" smtClean="0">
                  <a:solidFill>
                    <a:srgbClr val="0000CC"/>
                  </a:solidFill>
                  <a:latin typeface="+mn-lt"/>
                  <a:cs typeface="+mn-cs"/>
                </a:rPr>
                <a:t>LCS (x[1..m], y[1..n-1])</a:t>
              </a:r>
              <a:endParaRPr lang="de-DE">
                <a:solidFill>
                  <a:srgbClr val="0000CC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306202" name="Group 26"/>
          <p:cNvGrpSpPr>
            <a:grpSpLocks/>
          </p:cNvGrpSpPr>
          <p:nvPr/>
        </p:nvGrpSpPr>
        <p:grpSpPr bwMode="auto">
          <a:xfrm>
            <a:off x="4419601" y="5105400"/>
            <a:ext cx="3471863" cy="369888"/>
            <a:chOff x="2784" y="3216"/>
            <a:chExt cx="2187" cy="233"/>
          </a:xfrm>
        </p:grpSpPr>
        <p:sp>
          <p:nvSpPr>
            <p:cNvPr id="306203" name="Text Box 27"/>
            <p:cNvSpPr txBox="1">
              <a:spLocks noChangeArrowheads="1"/>
            </p:cNvSpPr>
            <p:nvPr/>
          </p:nvSpPr>
          <p:spPr bwMode="auto">
            <a:xfrm>
              <a:off x="3202" y="3216"/>
              <a:ext cx="176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0000CC"/>
                  </a:solidFill>
                  <a:latin typeface="+mn-lt"/>
                </a:rPr>
                <a:t>Finde </a:t>
              </a:r>
              <a:r>
                <a:rPr lang="de-DE" smtClean="0">
                  <a:solidFill>
                    <a:srgbClr val="0000CC"/>
                  </a:solidFill>
                  <a:latin typeface="+mn-lt"/>
                  <a:cs typeface="+mn-cs"/>
                </a:rPr>
                <a:t>LCS (x[1..m-1], y[1..n])</a:t>
              </a:r>
              <a:endParaRPr lang="de-DE">
                <a:solidFill>
                  <a:srgbClr val="0000CC"/>
                </a:solidFill>
                <a:latin typeface="+mn-lt"/>
                <a:cs typeface="+mn-cs"/>
              </a:endParaRPr>
            </a:p>
          </p:txBody>
        </p:sp>
        <p:sp>
          <p:nvSpPr>
            <p:cNvPr id="306204" name="Line 28"/>
            <p:cNvSpPr>
              <a:spLocks noChangeShapeType="1"/>
            </p:cNvSpPr>
            <p:nvPr/>
          </p:nvSpPr>
          <p:spPr bwMode="auto">
            <a:xfrm>
              <a:off x="2784" y="3360"/>
              <a:ext cx="288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sp>
        <p:nvSpPr>
          <p:cNvPr id="2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9339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Rekursiver Ansatz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446239"/>
            <a:ext cx="8458200" cy="2590800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smtClean="0">
                <a:cs typeface="+mn-cs"/>
              </a:rPr>
              <a:t>Fall 1: </a:t>
            </a:r>
            <a:r>
              <a:rPr lang="de-DE" sz="2800" smtClean="0">
                <a:solidFill>
                  <a:srgbClr val="3C8C93"/>
                </a:solidFill>
                <a:cs typeface="+mn-cs"/>
              </a:rPr>
              <a:t>x[m]=y[n]</a:t>
            </a:r>
          </a:p>
          <a:p>
            <a:pPr lvl="1" eaLnBrk="1" hangingPunct="1">
              <a:defRPr/>
            </a:pPr>
            <a:r>
              <a:rPr lang="de-DE" sz="2400" smtClean="0">
                <a:solidFill>
                  <a:srgbClr val="3C8C93"/>
                </a:solidFill>
              </a:rPr>
              <a:t>LCS(x, y) = LCS(x[1..m-1], y[1..n-1]) || x[m]</a:t>
            </a:r>
          </a:p>
          <a:p>
            <a:pPr eaLnBrk="1" hangingPunct="1">
              <a:defRPr/>
            </a:pPr>
            <a:r>
              <a:rPr lang="de-DE" sz="2800" smtClean="0">
                <a:solidFill>
                  <a:srgbClr val="000000"/>
                </a:solidFill>
                <a:cs typeface="+mn-cs"/>
              </a:rPr>
              <a:t>Fall 2: </a:t>
            </a:r>
            <a:r>
              <a:rPr lang="de-DE" sz="2800" smtClean="0">
                <a:solidFill>
                  <a:srgbClr val="3C8C93"/>
                </a:solidFill>
                <a:cs typeface="+mn-cs"/>
              </a:rPr>
              <a:t>x[m] </a:t>
            </a:r>
            <a:r>
              <a:rPr lang="de-DE" sz="2800" smtClean="0">
                <a:solidFill>
                  <a:srgbClr val="3C8C93"/>
                </a:solidFill>
                <a:cs typeface="+mn-cs"/>
                <a:sym typeface="Symbol" charset="0"/>
              </a:rPr>
              <a:t></a:t>
            </a:r>
            <a:r>
              <a:rPr lang="de-DE" sz="2800" smtClean="0">
                <a:solidFill>
                  <a:srgbClr val="3C8C93"/>
                </a:solidFill>
                <a:cs typeface="+mn-cs"/>
              </a:rPr>
              <a:t> y[n]</a:t>
            </a:r>
          </a:p>
          <a:p>
            <a:pPr lvl="1" eaLnBrk="1" hangingPunct="1">
              <a:defRPr/>
            </a:pPr>
            <a:r>
              <a:rPr lang="de-DE" sz="2400" smtClean="0">
                <a:solidFill>
                  <a:srgbClr val="3C8C93"/>
                </a:solidFill>
              </a:rPr>
              <a:t>LCS(x, y) = LCS(x[1..m-1], y[1..n]) </a:t>
            </a:r>
            <a:r>
              <a:rPr lang="de-DE" sz="2200" smtClean="0">
                <a:solidFill>
                  <a:srgbClr val="000000"/>
                </a:solidFill>
              </a:rPr>
              <a:t>oder </a:t>
            </a:r>
          </a:p>
          <a:p>
            <a:pPr lvl="1" eaLnBrk="1" hangingPunct="1">
              <a:buFontTx/>
              <a:buNone/>
              <a:defRPr/>
            </a:pPr>
            <a:r>
              <a:rPr lang="de-DE" sz="2400" smtClean="0">
                <a:solidFill>
                  <a:srgbClr val="3C8C93"/>
                </a:solidFill>
              </a:rPr>
              <a:t>			     LCS(x[1..m], y[1..n-1])</a:t>
            </a:r>
            <a:r>
              <a:rPr lang="de-DE" sz="2400" smtClean="0">
                <a:solidFill>
                  <a:srgbClr val="000000"/>
                </a:solidFill>
              </a:rPr>
              <a:t>, </a:t>
            </a:r>
            <a:r>
              <a:rPr lang="de-DE" sz="2200" smtClean="0">
                <a:solidFill>
                  <a:srgbClr val="000000"/>
                </a:solidFill>
              </a:rPr>
              <a:t>was immer länger ist</a:t>
            </a:r>
          </a:p>
        </p:txBody>
      </p:sp>
      <p:sp>
        <p:nvSpPr>
          <p:cNvPr id="308228" name="Rectangle 4"/>
          <p:cNvSpPr>
            <a:spLocks noChangeArrowheads="1"/>
          </p:cNvSpPr>
          <p:nvPr/>
        </p:nvSpPr>
        <p:spPr bwMode="auto">
          <a:xfrm>
            <a:off x="1752600" y="1541239"/>
            <a:ext cx="5715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29" name="Rectangle 5"/>
          <p:cNvSpPr>
            <a:spLocks noChangeArrowheads="1"/>
          </p:cNvSpPr>
          <p:nvPr/>
        </p:nvSpPr>
        <p:spPr bwMode="auto">
          <a:xfrm>
            <a:off x="1905000" y="2531839"/>
            <a:ext cx="5410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30" name="Text Box 6"/>
          <p:cNvSpPr txBox="1">
            <a:spLocks noChangeArrowheads="1"/>
          </p:cNvSpPr>
          <p:nvPr/>
        </p:nvSpPr>
        <p:spPr bwMode="auto">
          <a:xfrm>
            <a:off x="1371600" y="1479327"/>
            <a:ext cx="2915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solidFill>
                  <a:srgbClr val="3C8C93"/>
                </a:solidFill>
                <a:latin typeface="+mn-lt"/>
                <a:cs typeface="+mn-cs"/>
              </a:rPr>
              <a:t>x</a:t>
            </a: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31" name="Text Box 7"/>
          <p:cNvSpPr txBox="1">
            <a:spLocks noChangeArrowheads="1"/>
          </p:cNvSpPr>
          <p:nvPr/>
        </p:nvSpPr>
        <p:spPr bwMode="auto">
          <a:xfrm>
            <a:off x="1530350" y="2546127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solidFill>
                  <a:srgbClr val="3C8C93"/>
                </a:solidFill>
                <a:latin typeface="+mn-lt"/>
                <a:cs typeface="+mn-cs"/>
              </a:rPr>
              <a:t>y</a:t>
            </a: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32" name="Rectangle 8"/>
          <p:cNvSpPr>
            <a:spLocks noChangeArrowheads="1"/>
          </p:cNvSpPr>
          <p:nvPr/>
        </p:nvSpPr>
        <p:spPr bwMode="auto">
          <a:xfrm>
            <a:off x="7239000" y="1541239"/>
            <a:ext cx="228600" cy="3810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33" name="Rectangle 9"/>
          <p:cNvSpPr>
            <a:spLocks noChangeArrowheads="1"/>
          </p:cNvSpPr>
          <p:nvPr/>
        </p:nvSpPr>
        <p:spPr bwMode="auto">
          <a:xfrm>
            <a:off x="7086600" y="2531839"/>
            <a:ext cx="228600" cy="3810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34" name="Text Box 10"/>
          <p:cNvSpPr txBox="1">
            <a:spLocks noChangeArrowheads="1"/>
          </p:cNvSpPr>
          <p:nvPr/>
        </p:nvSpPr>
        <p:spPr bwMode="auto">
          <a:xfrm>
            <a:off x="7146925" y="1196752"/>
            <a:ext cx="3771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solidFill>
                  <a:srgbClr val="3C8C93"/>
                </a:solidFill>
                <a:latin typeface="+mn-lt"/>
                <a:cs typeface="+mn-cs"/>
              </a:rPr>
              <a:t>m</a:t>
            </a: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35" name="Text Box 11"/>
          <p:cNvSpPr txBox="1">
            <a:spLocks noChangeArrowheads="1"/>
          </p:cNvSpPr>
          <p:nvPr/>
        </p:nvSpPr>
        <p:spPr bwMode="auto">
          <a:xfrm>
            <a:off x="7080250" y="2165127"/>
            <a:ext cx="3127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solidFill>
                  <a:srgbClr val="3C8C93"/>
                </a:solidFill>
                <a:latin typeface="+mn-lt"/>
                <a:cs typeface="+mn-cs"/>
              </a:rPr>
              <a:t>n</a:t>
            </a: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36" name="Line 12"/>
          <p:cNvSpPr>
            <a:spLocks noChangeShapeType="1"/>
          </p:cNvSpPr>
          <p:nvPr/>
        </p:nvSpPr>
        <p:spPr bwMode="auto">
          <a:xfrm flipH="1">
            <a:off x="2286000" y="1922239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37" name="Line 13"/>
          <p:cNvSpPr>
            <a:spLocks noChangeShapeType="1"/>
          </p:cNvSpPr>
          <p:nvPr/>
        </p:nvSpPr>
        <p:spPr bwMode="auto">
          <a:xfrm>
            <a:off x="2971800" y="1922239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38" name="Line 14"/>
          <p:cNvSpPr>
            <a:spLocks noChangeShapeType="1"/>
          </p:cNvSpPr>
          <p:nvPr/>
        </p:nvSpPr>
        <p:spPr bwMode="auto">
          <a:xfrm>
            <a:off x="3581400" y="1922239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39" name="Line 15"/>
          <p:cNvSpPr>
            <a:spLocks noChangeShapeType="1"/>
          </p:cNvSpPr>
          <p:nvPr/>
        </p:nvSpPr>
        <p:spPr bwMode="auto">
          <a:xfrm>
            <a:off x="3962400" y="1922239"/>
            <a:ext cx="381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40" name="Line 16"/>
          <p:cNvSpPr>
            <a:spLocks noChangeShapeType="1"/>
          </p:cNvSpPr>
          <p:nvPr/>
        </p:nvSpPr>
        <p:spPr bwMode="auto">
          <a:xfrm>
            <a:off x="4495800" y="1922239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41" name="Line 17"/>
          <p:cNvSpPr>
            <a:spLocks noChangeShapeType="1"/>
          </p:cNvSpPr>
          <p:nvPr/>
        </p:nvSpPr>
        <p:spPr bwMode="auto">
          <a:xfrm flipH="1">
            <a:off x="5029200" y="1922239"/>
            <a:ext cx="381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42" name="Line 18"/>
          <p:cNvSpPr>
            <a:spLocks noChangeShapeType="1"/>
          </p:cNvSpPr>
          <p:nvPr/>
        </p:nvSpPr>
        <p:spPr bwMode="auto">
          <a:xfrm>
            <a:off x="5715000" y="1922239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43" name="Line 19"/>
          <p:cNvSpPr>
            <a:spLocks noChangeShapeType="1"/>
          </p:cNvSpPr>
          <p:nvPr/>
        </p:nvSpPr>
        <p:spPr bwMode="auto">
          <a:xfrm>
            <a:off x="6477000" y="1922239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44" name="Line 20"/>
          <p:cNvSpPr>
            <a:spLocks noChangeShapeType="1"/>
          </p:cNvSpPr>
          <p:nvPr/>
        </p:nvSpPr>
        <p:spPr bwMode="auto">
          <a:xfrm flipV="1">
            <a:off x="4267200" y="3751039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45" name="Text Box 21"/>
          <p:cNvSpPr txBox="1">
            <a:spLocks noChangeArrowheads="1"/>
          </p:cNvSpPr>
          <p:nvPr/>
        </p:nvSpPr>
        <p:spPr bwMode="auto">
          <a:xfrm>
            <a:off x="4616450" y="3536727"/>
            <a:ext cx="4660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smtClean="0">
                <a:solidFill>
                  <a:srgbClr val="000000"/>
                </a:solidFill>
                <a:latin typeface="+mn-lt"/>
                <a:cs typeface="+mn-cs"/>
              </a:rPr>
              <a:t>Reduziere beide Sequenzen um 1 Zeichen</a:t>
            </a:r>
            <a:endParaRPr lang="de-DE" sz="20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308246" name="Text Box 22"/>
          <p:cNvSpPr txBox="1">
            <a:spLocks noChangeArrowheads="1"/>
          </p:cNvSpPr>
          <p:nvPr/>
        </p:nvSpPr>
        <p:spPr bwMode="auto">
          <a:xfrm>
            <a:off x="2627784" y="5898927"/>
            <a:ext cx="49228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smtClean="0">
                <a:solidFill>
                  <a:srgbClr val="000000"/>
                </a:solidFill>
                <a:latin typeface="+mn-lt"/>
                <a:cs typeface="+mn-cs"/>
              </a:rPr>
              <a:t>Reduziere eine der Sequenzen um 1 Zeichen</a:t>
            </a:r>
            <a:endParaRPr lang="de-DE" sz="20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308247" name="Line 23"/>
          <p:cNvSpPr>
            <a:spLocks noChangeShapeType="1"/>
          </p:cNvSpPr>
          <p:nvPr/>
        </p:nvSpPr>
        <p:spPr bwMode="auto">
          <a:xfrm>
            <a:off x="4267200" y="5808439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48" name="Line 24"/>
          <p:cNvSpPr>
            <a:spLocks noChangeShapeType="1"/>
          </p:cNvSpPr>
          <p:nvPr/>
        </p:nvSpPr>
        <p:spPr bwMode="auto">
          <a:xfrm flipH="1" flipV="1">
            <a:off x="5652120" y="4437111"/>
            <a:ext cx="672480" cy="2283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49" name="Text Box 25"/>
          <p:cNvSpPr txBox="1">
            <a:spLocks noChangeArrowheads="1"/>
          </p:cNvSpPr>
          <p:nvPr/>
        </p:nvSpPr>
        <p:spPr bwMode="auto">
          <a:xfrm>
            <a:off x="6096000" y="4603527"/>
            <a:ext cx="19079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smtClean="0">
                <a:solidFill>
                  <a:srgbClr val="000000"/>
                </a:solidFill>
                <a:latin typeface="+mn-lt"/>
                <a:cs typeface="+mn-cs"/>
              </a:rPr>
              <a:t>Konkatenierung</a:t>
            </a:r>
            <a:endParaRPr lang="de-DE" sz="20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3040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Finden der Länge eines LCS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3886200"/>
            <a:ext cx="7435552" cy="2590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sz="2800" dirty="0" smtClean="0">
                <a:cs typeface="+mn-cs"/>
              </a:rPr>
              <a:t>Sei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c[i, j]</a:t>
            </a:r>
            <a:r>
              <a:rPr lang="de-DE" sz="2800" dirty="0" smtClean="0">
                <a:cs typeface="+mn-cs"/>
              </a:rPr>
              <a:t> die Länge von 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LCS(x[1..i], y[1..j])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de-DE" sz="2400" dirty="0" smtClean="0"/>
              <a:t>dann ist </a:t>
            </a:r>
            <a:r>
              <a:rPr lang="de-DE" sz="2400" dirty="0" smtClean="0">
                <a:solidFill>
                  <a:srgbClr val="3C8C93"/>
                </a:solidFill>
              </a:rPr>
              <a:t>c[m, n]</a:t>
            </a:r>
            <a:r>
              <a:rPr lang="de-DE" sz="2400" dirty="0" smtClean="0"/>
              <a:t> die Länge von </a:t>
            </a:r>
            <a:r>
              <a:rPr lang="de-DE" sz="2400" dirty="0" smtClean="0">
                <a:solidFill>
                  <a:srgbClr val="3C8C93"/>
                </a:solidFill>
              </a:rPr>
              <a:t>LCS(x, y)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800" dirty="0" smtClean="0">
                <a:cs typeface="+mn-cs"/>
              </a:rPr>
              <a:t>Falls 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x[m] = y[n]</a:t>
            </a:r>
            <a:r>
              <a:rPr lang="de-DE" sz="2800" dirty="0" smtClean="0">
                <a:cs typeface="+mn-cs"/>
              </a:rPr>
              <a:t> dann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dirty="0" smtClean="0">
                <a:solidFill>
                  <a:srgbClr val="3C8C93"/>
                </a:solidFill>
              </a:rPr>
              <a:t>c[m, n] = c[m-1, n-1] + 1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800" dirty="0" smtClean="0">
                <a:cs typeface="+mn-cs"/>
              </a:rPr>
              <a:t>Falls 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x[m] ≠ y[n]</a:t>
            </a:r>
            <a:r>
              <a:rPr lang="de-DE" sz="2800" dirty="0" smtClean="0">
                <a:cs typeface="+mn-cs"/>
              </a:rPr>
              <a:t> dann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dirty="0" smtClean="0">
                <a:solidFill>
                  <a:srgbClr val="3C8C93"/>
                </a:solidFill>
              </a:rPr>
              <a:t>c[m, n] = </a:t>
            </a:r>
            <a:r>
              <a:rPr lang="de-DE" sz="2400" dirty="0" err="1" smtClean="0">
                <a:solidFill>
                  <a:srgbClr val="3C8C93"/>
                </a:solidFill>
              </a:rPr>
              <a:t>max</a:t>
            </a:r>
            <a:r>
              <a:rPr lang="de-DE" sz="2400" dirty="0" smtClean="0">
                <a:solidFill>
                  <a:srgbClr val="3C8C93"/>
                </a:solidFill>
              </a:rPr>
              <a:t>( { c[m-1, n], c[m, n-1] } )</a:t>
            </a:r>
          </a:p>
        </p:txBody>
      </p:sp>
      <p:sp>
        <p:nvSpPr>
          <p:cNvPr id="310276" name="Rectangle 4"/>
          <p:cNvSpPr>
            <a:spLocks noChangeArrowheads="1"/>
          </p:cNvSpPr>
          <p:nvPr/>
        </p:nvSpPr>
        <p:spPr bwMode="auto">
          <a:xfrm>
            <a:off x="1752600" y="1981200"/>
            <a:ext cx="5715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0277" name="Rectangle 5"/>
          <p:cNvSpPr>
            <a:spLocks noChangeArrowheads="1"/>
          </p:cNvSpPr>
          <p:nvPr/>
        </p:nvSpPr>
        <p:spPr bwMode="auto">
          <a:xfrm>
            <a:off x="1905000" y="2971800"/>
            <a:ext cx="5410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0278" name="Text Box 6"/>
          <p:cNvSpPr txBox="1">
            <a:spLocks noChangeArrowheads="1"/>
          </p:cNvSpPr>
          <p:nvPr/>
        </p:nvSpPr>
        <p:spPr bwMode="auto">
          <a:xfrm>
            <a:off x="1371600" y="19192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x</a:t>
            </a:r>
            <a:endParaRPr lang="de-DE">
              <a:cs typeface="+mn-cs"/>
            </a:endParaRPr>
          </a:p>
        </p:txBody>
      </p:sp>
      <p:sp>
        <p:nvSpPr>
          <p:cNvPr id="310279" name="Text Box 7"/>
          <p:cNvSpPr txBox="1">
            <a:spLocks noChangeArrowheads="1"/>
          </p:cNvSpPr>
          <p:nvPr/>
        </p:nvSpPr>
        <p:spPr bwMode="auto">
          <a:xfrm>
            <a:off x="1530350" y="29860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y</a:t>
            </a:r>
            <a:endParaRPr lang="de-DE">
              <a:cs typeface="+mn-cs"/>
            </a:endParaRPr>
          </a:p>
        </p:txBody>
      </p:sp>
      <p:sp>
        <p:nvSpPr>
          <p:cNvPr id="310280" name="Rectangle 8"/>
          <p:cNvSpPr>
            <a:spLocks noChangeArrowheads="1"/>
          </p:cNvSpPr>
          <p:nvPr/>
        </p:nvSpPr>
        <p:spPr bwMode="auto">
          <a:xfrm>
            <a:off x="7239000" y="1981200"/>
            <a:ext cx="228600" cy="3810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0281" name="Rectangle 9"/>
          <p:cNvSpPr>
            <a:spLocks noChangeArrowheads="1"/>
          </p:cNvSpPr>
          <p:nvPr/>
        </p:nvSpPr>
        <p:spPr bwMode="auto">
          <a:xfrm>
            <a:off x="7086600" y="2971800"/>
            <a:ext cx="228600" cy="3810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0282" name="Text Box 10"/>
          <p:cNvSpPr txBox="1">
            <a:spLocks noChangeArrowheads="1"/>
          </p:cNvSpPr>
          <p:nvPr/>
        </p:nvSpPr>
        <p:spPr bwMode="auto">
          <a:xfrm>
            <a:off x="7146925" y="163671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m</a:t>
            </a:r>
            <a:endParaRPr lang="de-DE">
              <a:cs typeface="+mn-cs"/>
            </a:endParaRPr>
          </a:p>
        </p:txBody>
      </p:sp>
      <p:sp>
        <p:nvSpPr>
          <p:cNvPr id="310283" name="Text Box 11"/>
          <p:cNvSpPr txBox="1">
            <a:spLocks noChangeArrowheads="1"/>
          </p:cNvSpPr>
          <p:nvPr/>
        </p:nvSpPr>
        <p:spPr bwMode="auto">
          <a:xfrm>
            <a:off x="7080250" y="26050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n</a:t>
            </a:r>
            <a:endParaRPr lang="de-DE">
              <a:cs typeface="+mn-cs"/>
            </a:endParaRPr>
          </a:p>
        </p:txBody>
      </p:sp>
      <p:sp>
        <p:nvSpPr>
          <p:cNvPr id="310284" name="Line 12"/>
          <p:cNvSpPr>
            <a:spLocks noChangeShapeType="1"/>
          </p:cNvSpPr>
          <p:nvPr/>
        </p:nvSpPr>
        <p:spPr bwMode="auto">
          <a:xfrm flipH="1">
            <a:off x="2286000" y="2362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0285" name="Line 13"/>
          <p:cNvSpPr>
            <a:spLocks noChangeShapeType="1"/>
          </p:cNvSpPr>
          <p:nvPr/>
        </p:nvSpPr>
        <p:spPr bwMode="auto">
          <a:xfrm>
            <a:off x="2971800" y="2362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0286" name="Line 14"/>
          <p:cNvSpPr>
            <a:spLocks noChangeShapeType="1"/>
          </p:cNvSpPr>
          <p:nvPr/>
        </p:nvSpPr>
        <p:spPr bwMode="auto">
          <a:xfrm>
            <a:off x="3581400" y="2362200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0287" name="Line 15"/>
          <p:cNvSpPr>
            <a:spLocks noChangeShapeType="1"/>
          </p:cNvSpPr>
          <p:nvPr/>
        </p:nvSpPr>
        <p:spPr bwMode="auto">
          <a:xfrm>
            <a:off x="3962400" y="2362200"/>
            <a:ext cx="381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0288" name="Line 16"/>
          <p:cNvSpPr>
            <a:spLocks noChangeShapeType="1"/>
          </p:cNvSpPr>
          <p:nvPr/>
        </p:nvSpPr>
        <p:spPr bwMode="auto">
          <a:xfrm>
            <a:off x="4495800" y="2362200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0289" name="Line 17"/>
          <p:cNvSpPr>
            <a:spLocks noChangeShapeType="1"/>
          </p:cNvSpPr>
          <p:nvPr/>
        </p:nvSpPr>
        <p:spPr bwMode="auto">
          <a:xfrm flipH="1">
            <a:off x="5029200" y="2362200"/>
            <a:ext cx="381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0290" name="Line 18"/>
          <p:cNvSpPr>
            <a:spLocks noChangeShapeType="1"/>
          </p:cNvSpPr>
          <p:nvPr/>
        </p:nvSpPr>
        <p:spPr bwMode="auto">
          <a:xfrm>
            <a:off x="5715000" y="2362200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0291" name="Line 19"/>
          <p:cNvSpPr>
            <a:spLocks noChangeShapeType="1"/>
          </p:cNvSpPr>
          <p:nvPr/>
        </p:nvSpPr>
        <p:spPr bwMode="auto">
          <a:xfrm>
            <a:off x="6477000" y="2362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9494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3600" smtClean="0">
                <a:cs typeface="+mj-cs"/>
              </a:rPr>
              <a:t>Generalisierung: Rekursive Formulierung</a:t>
            </a:r>
          </a:p>
        </p:txBody>
      </p:sp>
      <p:grpSp>
        <p:nvGrpSpPr>
          <p:cNvPr id="68610" name="Group 3"/>
          <p:cNvGrpSpPr>
            <a:grpSpLocks/>
          </p:cNvGrpSpPr>
          <p:nvPr/>
        </p:nvGrpSpPr>
        <p:grpSpPr bwMode="auto">
          <a:xfrm>
            <a:off x="609600" y="2044700"/>
            <a:ext cx="8072439" cy="952500"/>
            <a:chOff x="384" y="1167"/>
            <a:chExt cx="5085" cy="600"/>
          </a:xfrm>
        </p:grpSpPr>
        <p:sp>
          <p:nvSpPr>
            <p:cNvPr id="312324" name="Text Box 4"/>
            <p:cNvSpPr txBox="1">
              <a:spLocks noChangeArrowheads="1"/>
            </p:cNvSpPr>
            <p:nvPr/>
          </p:nvSpPr>
          <p:spPr bwMode="auto">
            <a:xfrm>
              <a:off x="384" y="1326"/>
              <a:ext cx="73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8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c[i, j] =</a:t>
              </a:r>
              <a:endParaRPr lang="de-DE" sz="28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312325" name="Text Box 5"/>
            <p:cNvSpPr txBox="1">
              <a:spLocks noChangeArrowheads="1"/>
            </p:cNvSpPr>
            <p:nvPr/>
          </p:nvSpPr>
          <p:spPr bwMode="auto">
            <a:xfrm>
              <a:off x="1450" y="1167"/>
              <a:ext cx="4019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  <a:defRPr/>
              </a:pPr>
              <a:r>
                <a:rPr lang="de-DE" sz="28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c[i–1, j–1] + 1</a:t>
              </a:r>
              <a:r>
                <a:rPr lang="de-DE" sz="2800" smtClean="0">
                  <a:latin typeface="+mn-lt"/>
                  <a:cs typeface="Arial Unicode MS" charset="0"/>
                </a:rPr>
                <a:t>	falls </a:t>
              </a:r>
              <a:r>
                <a:rPr lang="de-DE" sz="28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x[i] = y[j]</a:t>
              </a:r>
              <a:r>
                <a:rPr lang="de-DE" sz="2800" smtClean="0">
                  <a:latin typeface="+mn-lt"/>
                  <a:cs typeface="Arial Unicode MS" charset="0"/>
                </a:rPr>
                <a:t>,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de-DE" sz="28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max</a:t>
              </a:r>
              <a:r>
                <a:rPr lang="de-DE" sz="36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{</a:t>
              </a:r>
              <a:r>
                <a:rPr lang="de-DE" sz="28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c[i–1, j], c[i, j–1]</a:t>
              </a:r>
              <a:r>
                <a:rPr lang="de-DE" sz="36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}</a:t>
              </a:r>
              <a:r>
                <a:rPr lang="de-DE" sz="2800" smtClean="0">
                  <a:latin typeface="+mn-lt"/>
                  <a:cs typeface="Arial Unicode MS" charset="0"/>
                </a:rPr>
                <a:t>	sonst</a:t>
              </a:r>
            </a:p>
          </p:txBody>
        </p:sp>
        <p:sp>
          <p:nvSpPr>
            <p:cNvPr id="312326" name="AutoShape 6"/>
            <p:cNvSpPr>
              <a:spLocks/>
            </p:cNvSpPr>
            <p:nvPr/>
          </p:nvSpPr>
          <p:spPr bwMode="auto">
            <a:xfrm>
              <a:off x="1296" y="1191"/>
              <a:ext cx="144" cy="576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19050">
              <a:solidFill>
                <a:srgbClr val="008A8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sz="28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</p:grpSp>
      <p:grpSp>
        <p:nvGrpSpPr>
          <p:cNvPr id="68611" name="Group 7"/>
          <p:cNvGrpSpPr>
            <a:grpSpLocks/>
          </p:cNvGrpSpPr>
          <p:nvPr/>
        </p:nvGrpSpPr>
        <p:grpSpPr bwMode="auto">
          <a:xfrm>
            <a:off x="1066800" y="3352800"/>
            <a:ext cx="6629400" cy="1744663"/>
            <a:chOff x="672" y="2453"/>
            <a:chExt cx="4176" cy="1099"/>
          </a:xfrm>
        </p:grpSpPr>
        <p:sp>
          <p:nvSpPr>
            <p:cNvPr id="312328" name="Rectangle 8"/>
            <p:cNvSpPr>
              <a:spLocks noChangeArrowheads="1"/>
            </p:cNvSpPr>
            <p:nvPr/>
          </p:nvSpPr>
          <p:spPr bwMode="auto">
            <a:xfrm>
              <a:off x="1008" y="2640"/>
              <a:ext cx="288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29" name="Rectangle 9"/>
            <p:cNvSpPr>
              <a:spLocks noChangeArrowheads="1"/>
            </p:cNvSpPr>
            <p:nvPr/>
          </p:nvSpPr>
          <p:spPr bwMode="auto">
            <a:xfrm>
              <a:off x="1296" y="2640"/>
              <a:ext cx="288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30" name="Rectangle 10"/>
            <p:cNvSpPr>
              <a:spLocks noChangeArrowheads="1"/>
            </p:cNvSpPr>
            <p:nvPr/>
          </p:nvSpPr>
          <p:spPr bwMode="auto">
            <a:xfrm>
              <a:off x="1584" y="2640"/>
              <a:ext cx="720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31" name="Rectangle 11"/>
            <p:cNvSpPr>
              <a:spLocks noChangeArrowheads="1"/>
            </p:cNvSpPr>
            <p:nvPr/>
          </p:nvSpPr>
          <p:spPr bwMode="auto">
            <a:xfrm>
              <a:off x="2304" y="2640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32" name="Rectangle 12"/>
            <p:cNvSpPr>
              <a:spLocks noChangeArrowheads="1"/>
            </p:cNvSpPr>
            <p:nvPr/>
          </p:nvSpPr>
          <p:spPr bwMode="auto">
            <a:xfrm>
              <a:off x="2592" y="2640"/>
              <a:ext cx="288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33" name="Rectangle 13"/>
            <p:cNvSpPr>
              <a:spLocks noChangeArrowheads="1"/>
            </p:cNvSpPr>
            <p:nvPr/>
          </p:nvSpPr>
          <p:spPr bwMode="auto">
            <a:xfrm>
              <a:off x="3696" y="2640"/>
              <a:ext cx="576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34" name="Rectangle 14"/>
            <p:cNvSpPr>
              <a:spLocks noChangeArrowheads="1"/>
            </p:cNvSpPr>
            <p:nvPr/>
          </p:nvSpPr>
          <p:spPr bwMode="auto">
            <a:xfrm>
              <a:off x="4272" y="2640"/>
              <a:ext cx="288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35" name="Rectangle 15"/>
            <p:cNvSpPr>
              <a:spLocks noChangeArrowheads="1"/>
            </p:cNvSpPr>
            <p:nvPr/>
          </p:nvSpPr>
          <p:spPr bwMode="auto">
            <a:xfrm>
              <a:off x="4560" y="2640"/>
              <a:ext cx="288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36" name="AutoShape 16"/>
            <p:cNvSpPr>
              <a:spLocks noChangeArrowheads="1"/>
            </p:cNvSpPr>
            <p:nvPr/>
          </p:nvSpPr>
          <p:spPr bwMode="auto">
            <a:xfrm rot="-5400000">
              <a:off x="3264" y="2112"/>
              <a:ext cx="384" cy="1440"/>
            </a:xfrm>
            <a:prstGeom prst="wave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>
                <a:defRPr/>
              </a:pPr>
              <a:r>
                <a:rPr lang="de-DE" sz="4000" baseline="18000" smtClean="0">
                  <a:latin typeface="Microsoft Sans Serif" charset="0"/>
                  <a:cs typeface="Arial Unicode MS" charset="0"/>
                </a:rPr>
                <a:t>...</a:t>
              </a:r>
              <a:endParaRPr lang="de-DE" sz="4000" baseline="18000">
                <a:latin typeface="Microsoft Sans Serif" charset="0"/>
                <a:cs typeface="Arial Unicode MS" charset="0"/>
              </a:endParaRPr>
            </a:p>
          </p:txBody>
        </p:sp>
        <p:sp>
          <p:nvSpPr>
            <p:cNvPr id="312337" name="Text Box 17"/>
            <p:cNvSpPr txBox="1">
              <a:spLocks noChangeArrowheads="1"/>
            </p:cNvSpPr>
            <p:nvPr/>
          </p:nvSpPr>
          <p:spPr bwMode="auto">
            <a:xfrm>
              <a:off x="1058" y="2453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1</a:t>
              </a:r>
              <a:endParaRPr lang="de-DE">
                <a:solidFill>
                  <a:srgbClr val="008A87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312338" name="Text Box 18"/>
            <p:cNvSpPr txBox="1">
              <a:spLocks noChangeArrowheads="1"/>
            </p:cNvSpPr>
            <p:nvPr/>
          </p:nvSpPr>
          <p:spPr bwMode="auto">
            <a:xfrm>
              <a:off x="1346" y="2453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2</a:t>
              </a:r>
              <a:endParaRPr lang="de-DE">
                <a:solidFill>
                  <a:srgbClr val="008A87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312339" name="Text Box 19"/>
            <p:cNvSpPr txBox="1">
              <a:spLocks noChangeArrowheads="1"/>
            </p:cNvSpPr>
            <p:nvPr/>
          </p:nvSpPr>
          <p:spPr bwMode="auto">
            <a:xfrm>
              <a:off x="2345" y="2453"/>
              <a:ext cx="20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i="1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i</a:t>
              </a:r>
              <a:endParaRPr lang="de-DE" i="1">
                <a:solidFill>
                  <a:srgbClr val="008A87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312340" name="Text Box 20"/>
            <p:cNvSpPr txBox="1">
              <a:spLocks noChangeArrowheads="1"/>
            </p:cNvSpPr>
            <p:nvPr/>
          </p:nvSpPr>
          <p:spPr bwMode="auto">
            <a:xfrm>
              <a:off x="4569" y="2453"/>
              <a:ext cx="27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i="1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m</a:t>
              </a:r>
              <a:endParaRPr lang="de-DE" i="1">
                <a:solidFill>
                  <a:srgbClr val="008A87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312341" name="Rectangle 21"/>
            <p:cNvSpPr>
              <a:spLocks noChangeArrowheads="1"/>
            </p:cNvSpPr>
            <p:nvPr/>
          </p:nvSpPr>
          <p:spPr bwMode="auto">
            <a:xfrm>
              <a:off x="1008" y="3168"/>
              <a:ext cx="288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42" name="Rectangle 22"/>
            <p:cNvSpPr>
              <a:spLocks noChangeArrowheads="1"/>
            </p:cNvSpPr>
            <p:nvPr/>
          </p:nvSpPr>
          <p:spPr bwMode="auto">
            <a:xfrm>
              <a:off x="1296" y="3168"/>
              <a:ext cx="288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43" name="Rectangle 23"/>
            <p:cNvSpPr>
              <a:spLocks noChangeArrowheads="1"/>
            </p:cNvSpPr>
            <p:nvPr/>
          </p:nvSpPr>
          <p:spPr bwMode="auto">
            <a:xfrm>
              <a:off x="1584" y="3168"/>
              <a:ext cx="1296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44" name="Rectangle 24"/>
            <p:cNvSpPr>
              <a:spLocks noChangeArrowheads="1"/>
            </p:cNvSpPr>
            <p:nvPr/>
          </p:nvSpPr>
          <p:spPr bwMode="auto">
            <a:xfrm>
              <a:off x="2832" y="316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45" name="Rectangle 25"/>
            <p:cNvSpPr>
              <a:spLocks noChangeArrowheads="1"/>
            </p:cNvSpPr>
            <p:nvPr/>
          </p:nvSpPr>
          <p:spPr bwMode="auto">
            <a:xfrm>
              <a:off x="3120" y="3168"/>
              <a:ext cx="288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46" name="Rectangle 26"/>
            <p:cNvSpPr>
              <a:spLocks noChangeArrowheads="1"/>
            </p:cNvSpPr>
            <p:nvPr/>
          </p:nvSpPr>
          <p:spPr bwMode="auto">
            <a:xfrm>
              <a:off x="3360" y="3168"/>
              <a:ext cx="576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47" name="Rectangle 27"/>
            <p:cNvSpPr>
              <a:spLocks noChangeArrowheads="1"/>
            </p:cNvSpPr>
            <p:nvPr/>
          </p:nvSpPr>
          <p:spPr bwMode="auto">
            <a:xfrm>
              <a:off x="3696" y="3168"/>
              <a:ext cx="288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48" name="Rectangle 28"/>
            <p:cNvSpPr>
              <a:spLocks noChangeArrowheads="1"/>
            </p:cNvSpPr>
            <p:nvPr/>
          </p:nvSpPr>
          <p:spPr bwMode="auto">
            <a:xfrm>
              <a:off x="3984" y="3168"/>
              <a:ext cx="288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49" name="AutoShape 29"/>
            <p:cNvSpPr>
              <a:spLocks noChangeArrowheads="1"/>
            </p:cNvSpPr>
            <p:nvPr/>
          </p:nvSpPr>
          <p:spPr bwMode="auto">
            <a:xfrm rot="-5400000">
              <a:off x="3384" y="3048"/>
              <a:ext cx="384" cy="624"/>
            </a:xfrm>
            <a:prstGeom prst="wave">
              <a:avLst>
                <a:gd name="adj1" fmla="val 5519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>
                <a:defRPr/>
              </a:pPr>
              <a:r>
                <a:rPr lang="de-DE" sz="4000" baseline="18000" smtClean="0">
                  <a:latin typeface="Microsoft Sans Serif" charset="0"/>
                  <a:cs typeface="Arial Unicode MS" charset="0"/>
                </a:rPr>
                <a:t>...</a:t>
              </a:r>
              <a:endParaRPr lang="de-DE" sz="4000" baseline="18000">
                <a:latin typeface="Microsoft Sans Serif" charset="0"/>
                <a:cs typeface="Arial Unicode MS" charset="0"/>
              </a:endParaRPr>
            </a:p>
          </p:txBody>
        </p:sp>
        <p:sp>
          <p:nvSpPr>
            <p:cNvPr id="312350" name="Text Box 30"/>
            <p:cNvSpPr txBox="1">
              <a:spLocks noChangeArrowheads="1"/>
            </p:cNvSpPr>
            <p:nvPr/>
          </p:nvSpPr>
          <p:spPr bwMode="auto">
            <a:xfrm>
              <a:off x="1058" y="29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1</a:t>
              </a:r>
              <a:endParaRPr lang="de-DE">
                <a:solidFill>
                  <a:srgbClr val="008A87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312351" name="Text Box 31"/>
            <p:cNvSpPr txBox="1">
              <a:spLocks noChangeArrowheads="1"/>
            </p:cNvSpPr>
            <p:nvPr/>
          </p:nvSpPr>
          <p:spPr bwMode="auto">
            <a:xfrm>
              <a:off x="1346" y="29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2</a:t>
              </a:r>
              <a:endParaRPr lang="de-DE">
                <a:solidFill>
                  <a:srgbClr val="008A87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312352" name="Text Box 32"/>
            <p:cNvSpPr txBox="1">
              <a:spLocks noChangeArrowheads="1"/>
            </p:cNvSpPr>
            <p:nvPr/>
          </p:nvSpPr>
          <p:spPr bwMode="auto">
            <a:xfrm>
              <a:off x="2867" y="2943"/>
              <a:ext cx="21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i="1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j</a:t>
              </a:r>
              <a:endParaRPr lang="de-DE" i="1">
                <a:solidFill>
                  <a:srgbClr val="008A87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312353" name="Text Box 33"/>
            <p:cNvSpPr txBox="1">
              <a:spLocks noChangeArrowheads="1"/>
            </p:cNvSpPr>
            <p:nvPr/>
          </p:nvSpPr>
          <p:spPr bwMode="auto">
            <a:xfrm>
              <a:off x="4009" y="2981"/>
              <a:ext cx="23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i="1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n</a:t>
              </a:r>
              <a:endParaRPr lang="de-DE" i="1">
                <a:solidFill>
                  <a:srgbClr val="008A87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312354" name="Line 34"/>
            <p:cNvSpPr>
              <a:spLocks noChangeShapeType="1"/>
            </p:cNvSpPr>
            <p:nvPr/>
          </p:nvSpPr>
          <p:spPr bwMode="auto">
            <a:xfrm>
              <a:off x="2448" y="2784"/>
              <a:ext cx="528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55" name="Text Box 35"/>
            <p:cNvSpPr txBox="1">
              <a:spLocks noChangeArrowheads="1"/>
            </p:cNvSpPr>
            <p:nvPr/>
          </p:nvSpPr>
          <p:spPr bwMode="auto">
            <a:xfrm>
              <a:off x="672" y="2634"/>
              <a:ext cx="29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800" i="1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x</a:t>
              </a:r>
              <a:r>
                <a:rPr lang="de-DE" sz="2800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:</a:t>
              </a:r>
              <a:endParaRPr lang="de-DE" sz="2800">
                <a:solidFill>
                  <a:srgbClr val="008A87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312356" name="Text Box 36"/>
            <p:cNvSpPr txBox="1">
              <a:spLocks noChangeArrowheads="1"/>
            </p:cNvSpPr>
            <p:nvPr/>
          </p:nvSpPr>
          <p:spPr bwMode="auto">
            <a:xfrm>
              <a:off x="672" y="3169"/>
              <a:ext cx="29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800" i="1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y</a:t>
              </a:r>
              <a:r>
                <a:rPr lang="de-DE" sz="2800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:</a:t>
              </a:r>
              <a:endParaRPr lang="de-DE" sz="2800">
                <a:solidFill>
                  <a:srgbClr val="008A87"/>
                </a:solidFill>
                <a:latin typeface="Times New Roman" charset="0"/>
                <a:cs typeface="Arial Unicode MS" charset="0"/>
              </a:endParaRPr>
            </a:p>
          </p:txBody>
        </p:sp>
      </p:grpSp>
      <p:sp>
        <p:nvSpPr>
          <p:cNvPr id="3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354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Rekursiver Algorithmus für LCS</a:t>
            </a:r>
          </a:p>
        </p:txBody>
      </p:sp>
      <p:sp>
        <p:nvSpPr>
          <p:cNvPr id="314371" name="Text Box 3"/>
          <p:cNvSpPr txBox="1">
            <a:spLocks noChangeArrowheads="1"/>
          </p:cNvSpPr>
          <p:nvPr/>
        </p:nvSpPr>
        <p:spPr bwMode="auto">
          <a:xfrm>
            <a:off x="927100" y="1524000"/>
            <a:ext cx="7289800" cy="257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1225"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911225"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911225"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911225"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911225"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911225" fontAlgn="base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911225" fontAlgn="base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911225" fontAlgn="base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911225" fontAlgn="base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de-DE" sz="3200" dirty="0" err="1" smtClean="0">
                <a:latin typeface="+mn-lt"/>
                <a:cs typeface="Arial Unicode MS" charset="0"/>
              </a:rPr>
              <a:t>Procedure</a:t>
            </a:r>
            <a:r>
              <a:rPr lang="de-DE" sz="3200" dirty="0" smtClean="0">
                <a:latin typeface="+mn-lt"/>
                <a:cs typeface="Arial Unicode MS" charset="0"/>
              </a:rPr>
              <a:t> </a:t>
            </a:r>
            <a:r>
              <a:rPr lang="de-DE" sz="3200" dirty="0" smtClean="0">
                <a:solidFill>
                  <a:schemeClr val="accent2"/>
                </a:solidFill>
                <a:latin typeface="+mn-lt"/>
                <a:cs typeface="Arial Unicode MS" charset="0"/>
              </a:rPr>
              <a:t>LCS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(x,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y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, i,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j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)</a:t>
            </a:r>
            <a:r>
              <a:rPr lang="de-DE" sz="3200" dirty="0" smtClean="0">
                <a:latin typeface="+mn-lt"/>
                <a:cs typeface="Arial Unicode MS" charset="0"/>
              </a:rPr>
              <a:t>:</a:t>
            </a:r>
          </a:p>
          <a:p>
            <a:pPr lvl="1">
              <a:defRPr/>
            </a:pPr>
            <a:r>
              <a:rPr lang="de-DE" sz="3200" dirty="0" err="1" smtClean="0">
                <a:latin typeface="+mn-lt"/>
                <a:cs typeface="Arial Unicode MS" charset="0"/>
              </a:rPr>
              <a:t>if</a:t>
            </a:r>
            <a:r>
              <a:rPr lang="de-DE" sz="3200" b="1" dirty="0" smtClean="0">
                <a:latin typeface="+mn-lt"/>
                <a:cs typeface="Arial Unicode MS" charset="0"/>
              </a:rPr>
              <a:t> 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x[i] =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y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[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j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]</a:t>
            </a:r>
            <a:r>
              <a:rPr lang="de-DE" sz="3200" dirty="0" smtClean="0">
                <a:latin typeface="+mn-lt"/>
                <a:cs typeface="Arial Unicode MS" charset="0"/>
              </a:rPr>
              <a:t> </a:t>
            </a:r>
          </a:p>
          <a:p>
            <a:pPr lvl="2">
              <a:defRPr/>
            </a:pPr>
            <a:r>
              <a:rPr lang="de-DE" sz="3200" dirty="0" err="1" smtClean="0">
                <a:latin typeface="+mn-lt"/>
                <a:cs typeface="Arial Unicode MS" charset="0"/>
              </a:rPr>
              <a:t>then</a:t>
            </a:r>
            <a:r>
              <a:rPr lang="de-DE" sz="3200" dirty="0" smtClean="0">
                <a:latin typeface="+mn-lt"/>
                <a:cs typeface="Arial Unicode MS" charset="0"/>
              </a:rPr>
              <a:t> 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c[i,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j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] :=</a:t>
            </a:r>
            <a:r>
              <a:rPr lang="de-DE" sz="3200" dirty="0" smtClean="0">
                <a:latin typeface="+mn-lt"/>
                <a:cs typeface="Arial Unicode MS" charset="0"/>
              </a:rPr>
              <a:t> </a:t>
            </a:r>
            <a:r>
              <a:rPr lang="de-DE" sz="3200" dirty="0" smtClean="0">
                <a:solidFill>
                  <a:schemeClr val="accent2"/>
                </a:solidFill>
                <a:latin typeface="+mn-lt"/>
                <a:cs typeface="Arial Unicode MS" charset="0"/>
              </a:rPr>
              <a:t>LCS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(x,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y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, i–1,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j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–1) + 1</a:t>
            </a:r>
          </a:p>
          <a:p>
            <a:pPr lvl="2">
              <a:lnSpc>
                <a:spcPct val="80000"/>
              </a:lnSpc>
              <a:defRPr/>
            </a:pPr>
            <a:r>
              <a:rPr lang="de-DE" sz="3200" dirty="0" err="1" smtClean="0">
                <a:latin typeface="+mn-lt"/>
                <a:cs typeface="Arial Unicode MS" charset="0"/>
              </a:rPr>
              <a:t>else</a:t>
            </a:r>
            <a:r>
              <a:rPr lang="de-DE" sz="3200" dirty="0" smtClean="0">
                <a:latin typeface="+mn-lt"/>
                <a:cs typeface="Arial Unicode MS" charset="0"/>
              </a:rPr>
              <a:t> 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c[i,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j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] :=</a:t>
            </a:r>
            <a:r>
              <a:rPr lang="de-DE" sz="3200" dirty="0" smtClean="0">
                <a:latin typeface="+mn-lt"/>
                <a:cs typeface="Arial Unicode MS" charset="0"/>
              </a:rPr>
              <a:t>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max</a:t>
            </a:r>
            <a:r>
              <a:rPr lang="de-DE" sz="3200" dirty="0">
                <a:solidFill>
                  <a:srgbClr val="008A87"/>
                </a:solidFill>
                <a:latin typeface="+mn-lt"/>
                <a:cs typeface="Arial Unicode MS" charset="0"/>
              </a:rPr>
              <a:t>(</a:t>
            </a:r>
            <a:r>
              <a:rPr lang="de-DE" sz="40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{	</a:t>
            </a:r>
            <a:r>
              <a:rPr lang="de-DE" sz="3200" dirty="0" smtClean="0">
                <a:solidFill>
                  <a:srgbClr val="333399"/>
                </a:solidFill>
                <a:latin typeface="+mn-lt"/>
                <a:cs typeface="Arial Unicode MS" charset="0"/>
              </a:rPr>
              <a:t>LCS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(x,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y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, i–1,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j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), </a:t>
            </a:r>
            <a:r>
              <a:rPr lang="de-DE" sz="3200" dirty="0" smtClean="0">
                <a:latin typeface="+mn-lt"/>
                <a:cs typeface="Arial Unicode MS" charset="0"/>
              </a:rPr>
              <a:t>	</a:t>
            </a:r>
            <a:r>
              <a:rPr lang="de-DE" sz="3200" dirty="0" smtClean="0">
                <a:solidFill>
                  <a:srgbClr val="333399"/>
                </a:solidFill>
                <a:latin typeface="+mn-lt"/>
                <a:cs typeface="Arial Unicode MS" charset="0"/>
              </a:rPr>
              <a:t>LCS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(x,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y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, i,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j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–1)</a:t>
            </a:r>
            <a:r>
              <a:rPr lang="de-DE" sz="40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}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)</a:t>
            </a:r>
            <a:endParaRPr lang="de-DE" sz="4000" dirty="0" smtClean="0">
              <a:solidFill>
                <a:srgbClr val="008A87"/>
              </a:solidFill>
              <a:latin typeface="+mn-lt"/>
              <a:cs typeface="Arial Unicode MS" charset="0"/>
            </a:endParaRPr>
          </a:p>
        </p:txBody>
      </p:sp>
      <p:sp>
        <p:nvSpPr>
          <p:cNvPr id="314372" name="Text Box 4"/>
          <p:cNvSpPr txBox="1">
            <a:spLocks noChangeArrowheads="1"/>
          </p:cNvSpPr>
          <p:nvPr/>
        </p:nvSpPr>
        <p:spPr bwMode="auto">
          <a:xfrm>
            <a:off x="927100" y="4267200"/>
            <a:ext cx="7289800" cy="143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de-DE" sz="3200" dirty="0" smtClean="0">
                <a:solidFill>
                  <a:schemeClr val="accent2"/>
                </a:solidFill>
                <a:latin typeface="+mn-lt"/>
                <a:cs typeface="Arial Unicode MS" charset="0"/>
              </a:rPr>
              <a:t>Schlimmster Fall:</a:t>
            </a:r>
            <a:r>
              <a:rPr lang="de-DE" sz="3200" dirty="0" smtClean="0">
                <a:latin typeface="+mn-lt"/>
                <a:cs typeface="Arial Unicode MS" charset="0"/>
              </a:rPr>
              <a:t> 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x[i] ≠ y[ j]</a:t>
            </a:r>
            <a:r>
              <a:rPr lang="de-DE" sz="3200" dirty="0" smtClean="0">
                <a:latin typeface="+mn-lt"/>
                <a:cs typeface="Arial Unicode MS" charset="0"/>
              </a:rPr>
              <a:t> </a:t>
            </a:r>
            <a:br>
              <a:rPr lang="de-DE" sz="3200" dirty="0" smtClean="0">
                <a:latin typeface="+mn-lt"/>
                <a:cs typeface="Arial Unicode MS" charset="0"/>
              </a:rPr>
            </a:br>
            <a:r>
              <a:rPr lang="de-DE" sz="3200" dirty="0" smtClean="0">
                <a:latin typeface="+mn-lt"/>
                <a:cs typeface="Arial Unicode MS" charset="0"/>
              </a:rPr>
              <a:t>dann zwei Subprobleme, jedes mit nur einer </a:t>
            </a:r>
            <a:r>
              <a:rPr lang="de-DE" sz="3200" dirty="0" err="1" smtClean="0">
                <a:latin typeface="+mn-lt"/>
                <a:cs typeface="Arial Unicode MS" charset="0"/>
              </a:rPr>
              <a:t>Dekrementierung</a:t>
            </a:r>
            <a:r>
              <a:rPr lang="de-DE" sz="3200" dirty="0" smtClean="0">
                <a:latin typeface="+mn-lt"/>
                <a:cs typeface="Arial Unicode MS" charset="0"/>
              </a:rPr>
              <a:t> (um 1)</a:t>
            </a:r>
            <a:endParaRPr lang="de-DE" sz="3200" dirty="0">
              <a:latin typeface="+mn-lt"/>
              <a:cs typeface="Arial Unicode MS" charset="0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5104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418" name="Group 2"/>
          <p:cNvGrpSpPr>
            <a:grpSpLocks/>
          </p:cNvGrpSpPr>
          <p:nvPr/>
        </p:nvGrpSpPr>
        <p:grpSpPr bwMode="auto">
          <a:xfrm>
            <a:off x="527050" y="2436813"/>
            <a:ext cx="8058150" cy="3860800"/>
            <a:chOff x="332" y="1535"/>
            <a:chExt cx="5076" cy="2432"/>
          </a:xfrm>
        </p:grpSpPr>
        <p:grpSp>
          <p:nvGrpSpPr>
            <p:cNvPr id="72745" name="Group 3"/>
            <p:cNvGrpSpPr>
              <a:grpSpLocks/>
            </p:cNvGrpSpPr>
            <p:nvPr/>
          </p:nvGrpSpPr>
          <p:grpSpPr bwMode="auto">
            <a:xfrm>
              <a:off x="729" y="1535"/>
              <a:ext cx="3963" cy="1825"/>
              <a:chOff x="1401" y="1440"/>
              <a:chExt cx="3963" cy="1825"/>
            </a:xfrm>
          </p:grpSpPr>
          <p:sp>
            <p:nvSpPr>
              <p:cNvPr id="316420" name="Freeform 4"/>
              <p:cNvSpPr>
                <a:spLocks/>
              </p:cNvSpPr>
              <p:nvPr/>
            </p:nvSpPr>
            <p:spPr bwMode="auto">
              <a:xfrm>
                <a:off x="1401" y="1823"/>
                <a:ext cx="2004" cy="1441"/>
              </a:xfrm>
              <a:custGeom>
                <a:avLst/>
                <a:gdLst>
                  <a:gd name="T0" fmla="*/ 698 w 2004"/>
                  <a:gd name="T1" fmla="*/ 142 h 1441"/>
                  <a:gd name="T2" fmla="*/ 982 w 2004"/>
                  <a:gd name="T3" fmla="*/ 0 h 1441"/>
                  <a:gd name="T4" fmla="*/ 1249 w 2004"/>
                  <a:gd name="T5" fmla="*/ 142 h 1441"/>
                  <a:gd name="T6" fmla="*/ 1708 w 2004"/>
                  <a:gd name="T7" fmla="*/ 601 h 1441"/>
                  <a:gd name="T8" fmla="*/ 1883 w 2004"/>
                  <a:gd name="T9" fmla="*/ 1302 h 1441"/>
                  <a:gd name="T10" fmla="*/ 982 w 2004"/>
                  <a:gd name="T11" fmla="*/ 1436 h 1441"/>
                  <a:gd name="T12" fmla="*/ 122 w 2004"/>
                  <a:gd name="T13" fmla="*/ 1302 h 1441"/>
                  <a:gd name="T14" fmla="*/ 247 w 2004"/>
                  <a:gd name="T15" fmla="*/ 601 h 1441"/>
                  <a:gd name="T16" fmla="*/ 698 w 2004"/>
                  <a:gd name="T17" fmla="*/ 142 h 1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4" h="1441">
                    <a:moveTo>
                      <a:pt x="698" y="142"/>
                    </a:moveTo>
                    <a:cubicBezTo>
                      <a:pt x="830" y="15"/>
                      <a:pt x="890" y="0"/>
                      <a:pt x="982" y="0"/>
                    </a:cubicBezTo>
                    <a:cubicBezTo>
                      <a:pt x="1074" y="0"/>
                      <a:pt x="1128" y="42"/>
                      <a:pt x="1249" y="142"/>
                    </a:cubicBezTo>
                    <a:cubicBezTo>
                      <a:pt x="1370" y="242"/>
                      <a:pt x="1602" y="408"/>
                      <a:pt x="1708" y="601"/>
                    </a:cubicBezTo>
                    <a:cubicBezTo>
                      <a:pt x="1814" y="794"/>
                      <a:pt x="2004" y="1163"/>
                      <a:pt x="1883" y="1302"/>
                    </a:cubicBezTo>
                    <a:cubicBezTo>
                      <a:pt x="1762" y="1441"/>
                      <a:pt x="1275" y="1436"/>
                      <a:pt x="982" y="1436"/>
                    </a:cubicBezTo>
                    <a:cubicBezTo>
                      <a:pt x="689" y="1436"/>
                      <a:pt x="244" y="1441"/>
                      <a:pt x="122" y="1302"/>
                    </a:cubicBezTo>
                    <a:cubicBezTo>
                      <a:pt x="0" y="1163"/>
                      <a:pt x="151" y="794"/>
                      <a:pt x="247" y="601"/>
                    </a:cubicBezTo>
                    <a:cubicBezTo>
                      <a:pt x="343" y="408"/>
                      <a:pt x="604" y="238"/>
                      <a:pt x="698" y="142"/>
                    </a:cubicBezTo>
                    <a:close/>
                  </a:path>
                </a:pathLst>
              </a:custGeom>
              <a:solidFill>
                <a:srgbClr val="FF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de-DE">
                  <a:latin typeface="+mn-lt"/>
                  <a:cs typeface="+mn-cs"/>
                </a:endParaRPr>
              </a:p>
            </p:txBody>
          </p:sp>
          <p:sp>
            <p:nvSpPr>
              <p:cNvPr id="316421" name="Freeform 5"/>
              <p:cNvSpPr>
                <a:spLocks/>
              </p:cNvSpPr>
              <p:nvPr/>
            </p:nvSpPr>
            <p:spPr bwMode="auto">
              <a:xfrm>
                <a:off x="3360" y="1824"/>
                <a:ext cx="2004" cy="1441"/>
              </a:xfrm>
              <a:custGeom>
                <a:avLst/>
                <a:gdLst>
                  <a:gd name="T0" fmla="*/ 698 w 2004"/>
                  <a:gd name="T1" fmla="*/ 142 h 1441"/>
                  <a:gd name="T2" fmla="*/ 982 w 2004"/>
                  <a:gd name="T3" fmla="*/ 0 h 1441"/>
                  <a:gd name="T4" fmla="*/ 1249 w 2004"/>
                  <a:gd name="T5" fmla="*/ 142 h 1441"/>
                  <a:gd name="T6" fmla="*/ 1708 w 2004"/>
                  <a:gd name="T7" fmla="*/ 601 h 1441"/>
                  <a:gd name="T8" fmla="*/ 1883 w 2004"/>
                  <a:gd name="T9" fmla="*/ 1302 h 1441"/>
                  <a:gd name="T10" fmla="*/ 982 w 2004"/>
                  <a:gd name="T11" fmla="*/ 1436 h 1441"/>
                  <a:gd name="T12" fmla="*/ 122 w 2004"/>
                  <a:gd name="T13" fmla="*/ 1302 h 1441"/>
                  <a:gd name="T14" fmla="*/ 247 w 2004"/>
                  <a:gd name="T15" fmla="*/ 601 h 1441"/>
                  <a:gd name="T16" fmla="*/ 698 w 2004"/>
                  <a:gd name="T17" fmla="*/ 142 h 1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4" h="1441">
                    <a:moveTo>
                      <a:pt x="698" y="142"/>
                    </a:moveTo>
                    <a:cubicBezTo>
                      <a:pt x="830" y="15"/>
                      <a:pt x="890" y="0"/>
                      <a:pt x="982" y="0"/>
                    </a:cubicBezTo>
                    <a:cubicBezTo>
                      <a:pt x="1074" y="0"/>
                      <a:pt x="1128" y="42"/>
                      <a:pt x="1249" y="142"/>
                    </a:cubicBezTo>
                    <a:cubicBezTo>
                      <a:pt x="1370" y="242"/>
                      <a:pt x="1602" y="408"/>
                      <a:pt x="1708" y="601"/>
                    </a:cubicBezTo>
                    <a:cubicBezTo>
                      <a:pt x="1814" y="794"/>
                      <a:pt x="2004" y="1163"/>
                      <a:pt x="1883" y="1302"/>
                    </a:cubicBezTo>
                    <a:cubicBezTo>
                      <a:pt x="1762" y="1441"/>
                      <a:pt x="1275" y="1436"/>
                      <a:pt x="982" y="1436"/>
                    </a:cubicBezTo>
                    <a:cubicBezTo>
                      <a:pt x="689" y="1436"/>
                      <a:pt x="244" y="1441"/>
                      <a:pt x="122" y="1302"/>
                    </a:cubicBezTo>
                    <a:cubicBezTo>
                      <a:pt x="0" y="1163"/>
                      <a:pt x="151" y="794"/>
                      <a:pt x="247" y="601"/>
                    </a:cubicBezTo>
                    <a:cubicBezTo>
                      <a:pt x="343" y="408"/>
                      <a:pt x="604" y="238"/>
                      <a:pt x="698" y="142"/>
                    </a:cubicBezTo>
                    <a:close/>
                  </a:path>
                </a:pathLst>
              </a:custGeom>
              <a:solidFill>
                <a:srgbClr val="FF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de-DE">
                  <a:latin typeface="+mn-lt"/>
                  <a:cs typeface="+mn-cs"/>
                </a:endParaRPr>
              </a:p>
            </p:txBody>
          </p:sp>
          <p:sp>
            <p:nvSpPr>
              <p:cNvPr id="316422" name="Text Box 6"/>
              <p:cNvSpPr txBox="1">
                <a:spLocks noChangeArrowheads="1"/>
              </p:cNvSpPr>
              <p:nvPr/>
            </p:nvSpPr>
            <p:spPr bwMode="auto">
              <a:xfrm>
                <a:off x="2554" y="1440"/>
                <a:ext cx="1592" cy="5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de-DE" sz="3200" smtClean="0">
                    <a:solidFill>
                      <a:schemeClr val="accent2"/>
                    </a:solidFill>
                    <a:latin typeface="+mn-lt"/>
                    <a:cs typeface="Arial Unicode MS" charset="0"/>
                  </a:rPr>
                  <a:t>gleiche</a:t>
                </a:r>
                <a:br>
                  <a:rPr lang="de-DE" sz="3200" smtClean="0">
                    <a:solidFill>
                      <a:schemeClr val="accent2"/>
                    </a:solidFill>
                    <a:latin typeface="+mn-lt"/>
                    <a:cs typeface="Arial Unicode MS" charset="0"/>
                  </a:rPr>
                </a:br>
                <a:r>
                  <a:rPr lang="de-DE" sz="3200" smtClean="0">
                    <a:solidFill>
                      <a:schemeClr val="accent2"/>
                    </a:solidFill>
                    <a:latin typeface="+mn-lt"/>
                    <a:cs typeface="Arial Unicode MS" charset="0"/>
                  </a:rPr>
                  <a:t>Teilprobleme</a:t>
                </a:r>
                <a:endParaRPr lang="de-DE" sz="3200">
                  <a:solidFill>
                    <a:schemeClr val="accent2"/>
                  </a:solidFill>
                  <a:latin typeface="+mn-lt"/>
                  <a:cs typeface="Arial Unicode MS" charset="0"/>
                </a:endParaRPr>
              </a:p>
            </p:txBody>
          </p:sp>
        </p:grpSp>
        <p:sp>
          <p:nvSpPr>
            <p:cNvPr id="316423" name="Rectangle 7"/>
            <p:cNvSpPr>
              <a:spLocks noChangeArrowheads="1"/>
            </p:cNvSpPr>
            <p:nvPr/>
          </p:nvSpPr>
          <p:spPr bwMode="auto">
            <a:xfrm>
              <a:off x="332" y="3416"/>
              <a:ext cx="5076" cy="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de-DE" sz="2800" smtClean="0">
                <a:latin typeface="+mn-lt"/>
                <a:cs typeface="Arial Unicode MS" charset="0"/>
                <a:sym typeface="Symbol" charset="0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de-DE" sz="2800" smtClean="0">
                  <a:latin typeface="+mn-lt"/>
                  <a:cs typeface="Arial Unicode MS" charset="0"/>
                  <a:sym typeface="Symbol" charset="0"/>
                </a:rPr>
                <a:t>mit wiederholter Lösung gleicher Teilprobleme!</a:t>
              </a:r>
              <a:endParaRPr lang="de-DE" sz="2800">
                <a:latin typeface="+mn-lt"/>
                <a:cs typeface="Arial Unicode MS" charset="0"/>
                <a:sym typeface="Symbol" charset="0"/>
              </a:endParaRPr>
            </a:p>
          </p:txBody>
        </p:sp>
      </p:grpSp>
      <p:sp>
        <p:nvSpPr>
          <p:cNvPr id="3164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Rekursionsbaum</a:t>
            </a:r>
          </a:p>
        </p:txBody>
      </p:sp>
      <p:sp>
        <p:nvSpPr>
          <p:cNvPr id="316425" name="Text Box 9"/>
          <p:cNvSpPr txBox="1">
            <a:spLocks noChangeArrowheads="1"/>
          </p:cNvSpPr>
          <p:nvPr/>
        </p:nvSpPr>
        <p:spPr bwMode="auto">
          <a:xfrm>
            <a:off x="228600" y="1295400"/>
            <a:ext cx="227498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3200" smtClean="0">
                <a:solidFill>
                  <a:srgbClr val="008A87"/>
                </a:solidFill>
                <a:latin typeface="+mn-lt"/>
                <a:cs typeface="Arial Unicode MS" charset="0"/>
              </a:rPr>
              <a:t>m = 3, n = 4:</a:t>
            </a:r>
            <a:endParaRPr lang="de-DE" sz="3200">
              <a:solidFill>
                <a:srgbClr val="008A87"/>
              </a:solidFill>
              <a:latin typeface="+mn-lt"/>
              <a:cs typeface="Arial Unicode MS" charset="0"/>
            </a:endParaRPr>
          </a:p>
        </p:txBody>
      </p:sp>
      <p:sp>
        <p:nvSpPr>
          <p:cNvPr id="316426" name="Oval 10"/>
          <p:cNvSpPr>
            <a:spLocks noChangeArrowheads="1"/>
          </p:cNvSpPr>
          <p:nvPr/>
        </p:nvSpPr>
        <p:spPr bwMode="auto">
          <a:xfrm>
            <a:off x="3906838" y="1368425"/>
            <a:ext cx="547687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smtClean="0">
                <a:solidFill>
                  <a:srgbClr val="008A87"/>
                </a:solidFill>
                <a:latin typeface="Times New Roman" charset="0"/>
                <a:cs typeface="Arial Unicode MS" charset="0"/>
              </a:rPr>
              <a:t>3,4</a:t>
            </a:r>
            <a:endParaRPr lang="de-DE" sz="2400">
              <a:solidFill>
                <a:srgbClr val="008A87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16427" name="Oval 11"/>
          <p:cNvSpPr>
            <a:spLocks noChangeArrowheads="1"/>
          </p:cNvSpPr>
          <p:nvPr/>
        </p:nvSpPr>
        <p:spPr bwMode="auto">
          <a:xfrm>
            <a:off x="1568450" y="2282825"/>
            <a:ext cx="549275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smtClean="0">
                <a:solidFill>
                  <a:srgbClr val="008A87"/>
                </a:solidFill>
                <a:latin typeface="Times New Roman" charset="0"/>
                <a:cs typeface="Arial Unicode MS" charset="0"/>
              </a:rPr>
              <a:t>2,4</a:t>
            </a:r>
            <a:endParaRPr lang="de-DE" sz="2400">
              <a:solidFill>
                <a:srgbClr val="008A87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16428" name="Oval 12"/>
          <p:cNvSpPr>
            <a:spLocks noChangeArrowheads="1"/>
          </p:cNvSpPr>
          <p:nvPr/>
        </p:nvSpPr>
        <p:spPr bwMode="auto">
          <a:xfrm>
            <a:off x="917575" y="3197225"/>
            <a:ext cx="549275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smtClean="0">
                <a:solidFill>
                  <a:srgbClr val="008A87"/>
                </a:solidFill>
                <a:latin typeface="Times New Roman" charset="0"/>
                <a:cs typeface="Arial Unicode MS" charset="0"/>
              </a:rPr>
              <a:t>1,4</a:t>
            </a:r>
            <a:endParaRPr lang="de-DE" sz="2400">
              <a:solidFill>
                <a:srgbClr val="008A87"/>
              </a:solidFill>
              <a:latin typeface="Times New Roman" charset="0"/>
              <a:cs typeface="Arial Unicode MS" charset="0"/>
            </a:endParaRPr>
          </a:p>
        </p:txBody>
      </p:sp>
      <p:cxnSp>
        <p:nvCxnSpPr>
          <p:cNvPr id="316429" name="AutoShape 13"/>
          <p:cNvCxnSpPr>
            <a:cxnSpLocks noChangeShapeType="1"/>
            <a:stCxn id="316428" idx="0"/>
            <a:endCxn id="316427" idx="3"/>
          </p:cNvCxnSpPr>
          <p:nvPr/>
        </p:nvCxnSpPr>
        <p:spPr bwMode="auto">
          <a:xfrm flipV="1">
            <a:off x="1192213" y="2738438"/>
            <a:ext cx="457200" cy="4587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30" name="AutoShape 14"/>
          <p:cNvCxnSpPr>
            <a:cxnSpLocks noChangeShapeType="1"/>
            <a:stCxn id="316427" idx="5"/>
            <a:endCxn id="316441" idx="1"/>
          </p:cNvCxnSpPr>
          <p:nvPr/>
        </p:nvCxnSpPr>
        <p:spPr bwMode="auto">
          <a:xfrm>
            <a:off x="2036763" y="2738438"/>
            <a:ext cx="504825" cy="536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31" name="AutoShape 15"/>
          <p:cNvCxnSpPr>
            <a:cxnSpLocks noChangeShapeType="1"/>
            <a:stCxn id="316428" idx="3"/>
          </p:cNvCxnSpPr>
          <p:nvPr/>
        </p:nvCxnSpPr>
        <p:spPr bwMode="auto">
          <a:xfrm flipH="1">
            <a:off x="838200" y="3652838"/>
            <a:ext cx="160338" cy="382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32" name="AutoShape 16"/>
          <p:cNvCxnSpPr>
            <a:cxnSpLocks noChangeShapeType="1"/>
            <a:stCxn id="316428" idx="5"/>
          </p:cNvCxnSpPr>
          <p:nvPr/>
        </p:nvCxnSpPr>
        <p:spPr bwMode="auto">
          <a:xfrm>
            <a:off x="1385888" y="3652838"/>
            <a:ext cx="160337" cy="382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16433" name="Oval 17"/>
          <p:cNvSpPr>
            <a:spLocks noChangeArrowheads="1"/>
          </p:cNvSpPr>
          <p:nvPr/>
        </p:nvSpPr>
        <p:spPr bwMode="auto">
          <a:xfrm>
            <a:off x="6243638" y="2282825"/>
            <a:ext cx="547687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smtClean="0">
                <a:solidFill>
                  <a:srgbClr val="008A87"/>
                </a:solidFill>
                <a:latin typeface="Times New Roman" charset="0"/>
                <a:cs typeface="Arial Unicode MS" charset="0"/>
              </a:rPr>
              <a:t>3,3</a:t>
            </a:r>
            <a:endParaRPr lang="de-DE" sz="2400">
              <a:solidFill>
                <a:srgbClr val="008A87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16434" name="Oval 18"/>
          <p:cNvSpPr>
            <a:spLocks noChangeArrowheads="1"/>
          </p:cNvSpPr>
          <p:nvPr/>
        </p:nvSpPr>
        <p:spPr bwMode="auto">
          <a:xfrm>
            <a:off x="7002463" y="3197225"/>
            <a:ext cx="549275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smtClean="0">
                <a:solidFill>
                  <a:srgbClr val="008A87"/>
                </a:solidFill>
                <a:latin typeface="Times New Roman" charset="0"/>
                <a:cs typeface="Arial Unicode MS" charset="0"/>
              </a:rPr>
              <a:t>3,2</a:t>
            </a:r>
            <a:endParaRPr lang="de-DE" sz="2400">
              <a:solidFill>
                <a:srgbClr val="008A87"/>
              </a:solidFill>
              <a:latin typeface="Times New Roman" charset="0"/>
              <a:cs typeface="Arial Unicode MS" charset="0"/>
            </a:endParaRPr>
          </a:p>
        </p:txBody>
      </p:sp>
      <p:cxnSp>
        <p:nvCxnSpPr>
          <p:cNvPr id="316435" name="AutoShape 19"/>
          <p:cNvCxnSpPr>
            <a:cxnSpLocks noChangeShapeType="1"/>
            <a:stCxn id="316433" idx="3"/>
          </p:cNvCxnSpPr>
          <p:nvPr/>
        </p:nvCxnSpPr>
        <p:spPr bwMode="auto">
          <a:xfrm flipH="1">
            <a:off x="5905500" y="2738438"/>
            <a:ext cx="419100" cy="4587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36" name="AutoShape 20"/>
          <p:cNvCxnSpPr>
            <a:cxnSpLocks noChangeShapeType="1"/>
            <a:stCxn id="316433" idx="5"/>
            <a:endCxn id="316434" idx="0"/>
          </p:cNvCxnSpPr>
          <p:nvPr/>
        </p:nvCxnSpPr>
        <p:spPr bwMode="auto">
          <a:xfrm>
            <a:off x="6710363" y="2738438"/>
            <a:ext cx="566737" cy="4587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37" name="AutoShape 21"/>
          <p:cNvCxnSpPr>
            <a:cxnSpLocks noChangeShapeType="1"/>
            <a:stCxn id="316434" idx="3"/>
          </p:cNvCxnSpPr>
          <p:nvPr/>
        </p:nvCxnSpPr>
        <p:spPr bwMode="auto">
          <a:xfrm flipH="1">
            <a:off x="6934200" y="3652838"/>
            <a:ext cx="149225" cy="382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38" name="AutoShape 22"/>
          <p:cNvCxnSpPr>
            <a:cxnSpLocks noChangeShapeType="1"/>
            <a:stCxn id="316434" idx="5"/>
          </p:cNvCxnSpPr>
          <p:nvPr/>
        </p:nvCxnSpPr>
        <p:spPr bwMode="auto">
          <a:xfrm>
            <a:off x="7470775" y="3652838"/>
            <a:ext cx="149225" cy="382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39" name="AutoShape 23"/>
          <p:cNvCxnSpPr>
            <a:cxnSpLocks noChangeShapeType="1"/>
            <a:stCxn id="316426" idx="3"/>
            <a:endCxn id="316427" idx="0"/>
          </p:cNvCxnSpPr>
          <p:nvPr/>
        </p:nvCxnSpPr>
        <p:spPr bwMode="auto">
          <a:xfrm flipH="1">
            <a:off x="1843088" y="1824038"/>
            <a:ext cx="2144712" cy="4587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40" name="AutoShape 24"/>
          <p:cNvCxnSpPr>
            <a:cxnSpLocks noChangeShapeType="1"/>
            <a:stCxn id="316426" idx="5"/>
            <a:endCxn id="316433" idx="0"/>
          </p:cNvCxnSpPr>
          <p:nvPr/>
        </p:nvCxnSpPr>
        <p:spPr bwMode="auto">
          <a:xfrm>
            <a:off x="4373563" y="1824038"/>
            <a:ext cx="2144712" cy="4587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16441" name="Oval 25"/>
          <p:cNvSpPr>
            <a:spLocks noChangeArrowheads="1"/>
          </p:cNvSpPr>
          <p:nvPr/>
        </p:nvSpPr>
        <p:spPr bwMode="auto">
          <a:xfrm>
            <a:off x="2460625" y="3197225"/>
            <a:ext cx="547688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smtClean="0">
                <a:solidFill>
                  <a:srgbClr val="008A87"/>
                </a:solidFill>
                <a:latin typeface="Times New Roman" charset="0"/>
                <a:cs typeface="Arial Unicode MS" charset="0"/>
              </a:rPr>
              <a:t>2,3</a:t>
            </a:r>
            <a:endParaRPr lang="de-DE" sz="2400">
              <a:solidFill>
                <a:srgbClr val="008A87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16442" name="Oval 26"/>
          <p:cNvSpPr>
            <a:spLocks noChangeArrowheads="1"/>
          </p:cNvSpPr>
          <p:nvPr/>
        </p:nvSpPr>
        <p:spPr bwMode="auto">
          <a:xfrm>
            <a:off x="1890713" y="4111625"/>
            <a:ext cx="547687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smtClean="0">
                <a:solidFill>
                  <a:srgbClr val="008A87"/>
                </a:solidFill>
                <a:latin typeface="Times New Roman" charset="0"/>
                <a:cs typeface="Arial Unicode MS" charset="0"/>
              </a:rPr>
              <a:t>1,3</a:t>
            </a:r>
            <a:endParaRPr lang="de-DE" sz="2400">
              <a:solidFill>
                <a:srgbClr val="008A87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16443" name="Oval 27"/>
          <p:cNvSpPr>
            <a:spLocks noChangeArrowheads="1"/>
          </p:cNvSpPr>
          <p:nvPr/>
        </p:nvSpPr>
        <p:spPr bwMode="auto">
          <a:xfrm>
            <a:off x="3048000" y="4111625"/>
            <a:ext cx="549275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smtClean="0">
                <a:solidFill>
                  <a:srgbClr val="008A87"/>
                </a:solidFill>
                <a:latin typeface="Times New Roman" charset="0"/>
                <a:cs typeface="Arial Unicode MS" charset="0"/>
              </a:rPr>
              <a:t>2,2</a:t>
            </a:r>
            <a:endParaRPr lang="de-DE" sz="2400">
              <a:solidFill>
                <a:srgbClr val="008A87"/>
              </a:solidFill>
              <a:latin typeface="Times New Roman" charset="0"/>
              <a:cs typeface="Arial Unicode MS" charset="0"/>
            </a:endParaRPr>
          </a:p>
        </p:txBody>
      </p:sp>
      <p:cxnSp>
        <p:nvCxnSpPr>
          <p:cNvPr id="316444" name="AutoShape 28"/>
          <p:cNvCxnSpPr>
            <a:cxnSpLocks noChangeShapeType="1"/>
            <a:stCxn id="316441" idx="3"/>
            <a:endCxn id="316442" idx="0"/>
          </p:cNvCxnSpPr>
          <p:nvPr/>
        </p:nvCxnSpPr>
        <p:spPr bwMode="auto">
          <a:xfrm flipH="1">
            <a:off x="2165350" y="3652838"/>
            <a:ext cx="376238" cy="4587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45" name="AutoShape 29"/>
          <p:cNvCxnSpPr>
            <a:cxnSpLocks noChangeShapeType="1"/>
            <a:stCxn id="316441" idx="5"/>
            <a:endCxn id="316443" idx="0"/>
          </p:cNvCxnSpPr>
          <p:nvPr/>
        </p:nvCxnSpPr>
        <p:spPr bwMode="auto">
          <a:xfrm>
            <a:off x="2927350" y="3652838"/>
            <a:ext cx="395288" cy="4587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46" name="AutoShape 30"/>
          <p:cNvCxnSpPr>
            <a:cxnSpLocks noChangeShapeType="1"/>
            <a:stCxn id="316442" idx="3"/>
          </p:cNvCxnSpPr>
          <p:nvPr/>
        </p:nvCxnSpPr>
        <p:spPr bwMode="auto">
          <a:xfrm flipH="1">
            <a:off x="1811338" y="4567238"/>
            <a:ext cx="160337" cy="382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47" name="AutoShape 31"/>
          <p:cNvCxnSpPr>
            <a:cxnSpLocks noChangeShapeType="1"/>
            <a:stCxn id="316442" idx="5"/>
          </p:cNvCxnSpPr>
          <p:nvPr/>
        </p:nvCxnSpPr>
        <p:spPr bwMode="auto">
          <a:xfrm>
            <a:off x="2357438" y="4567238"/>
            <a:ext cx="160337" cy="382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48" name="AutoShape 32"/>
          <p:cNvCxnSpPr>
            <a:cxnSpLocks noChangeShapeType="1"/>
            <a:stCxn id="316443" idx="3"/>
          </p:cNvCxnSpPr>
          <p:nvPr/>
        </p:nvCxnSpPr>
        <p:spPr bwMode="auto">
          <a:xfrm flipH="1">
            <a:off x="2979738" y="4567238"/>
            <a:ext cx="149225" cy="382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49" name="AutoShape 33"/>
          <p:cNvCxnSpPr>
            <a:cxnSpLocks noChangeShapeType="1"/>
            <a:stCxn id="316443" idx="5"/>
          </p:cNvCxnSpPr>
          <p:nvPr/>
        </p:nvCxnSpPr>
        <p:spPr bwMode="auto">
          <a:xfrm>
            <a:off x="3516313" y="4567238"/>
            <a:ext cx="179387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16450" name="Text Box 34"/>
          <p:cNvSpPr txBox="1">
            <a:spLocks noChangeArrowheads="1"/>
          </p:cNvSpPr>
          <p:nvPr/>
        </p:nvSpPr>
        <p:spPr bwMode="auto">
          <a:xfrm>
            <a:off x="546100" y="5432425"/>
            <a:ext cx="8597900" cy="48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de-DE" sz="2800" smtClean="0">
                <a:latin typeface="+mn-lt"/>
                <a:cs typeface="Arial Unicode MS" charset="0"/>
              </a:rPr>
              <a:t>Höhe </a:t>
            </a:r>
            <a:r>
              <a:rPr lang="de-DE" sz="2800" smtClean="0">
                <a:solidFill>
                  <a:srgbClr val="008A87"/>
                </a:solidFill>
                <a:latin typeface="+mn-lt"/>
                <a:cs typeface="Arial Unicode MS" charset="0"/>
              </a:rPr>
              <a:t>= m + n</a:t>
            </a:r>
            <a:r>
              <a:rPr lang="de-DE" sz="2800" smtClean="0">
                <a:latin typeface="+mn-lt"/>
                <a:cs typeface="Arial Unicode MS" charset="0"/>
              </a:rPr>
              <a:t> </a:t>
            </a:r>
            <a:r>
              <a:rPr lang="de-DE" sz="2800" smtClean="0">
                <a:latin typeface="+mn-lt"/>
                <a:cs typeface="Arial Unicode MS" charset="0"/>
                <a:sym typeface="Symbol" charset="0"/>
              </a:rPr>
              <a:t> potentiell exponentieller Aufwand</a:t>
            </a:r>
            <a:endParaRPr lang="de-DE" sz="2800">
              <a:latin typeface="+mn-lt"/>
              <a:cs typeface="Arial Unicode MS" charset="0"/>
            </a:endParaRPr>
          </a:p>
        </p:txBody>
      </p:sp>
      <p:sp>
        <p:nvSpPr>
          <p:cNvPr id="316451" name="Oval 35"/>
          <p:cNvSpPr>
            <a:spLocks noChangeArrowheads="1"/>
          </p:cNvSpPr>
          <p:nvPr/>
        </p:nvSpPr>
        <p:spPr bwMode="auto">
          <a:xfrm>
            <a:off x="5570538" y="3198813"/>
            <a:ext cx="547687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smtClean="0">
                <a:solidFill>
                  <a:srgbClr val="008A87"/>
                </a:solidFill>
                <a:latin typeface="Times New Roman" charset="0"/>
                <a:cs typeface="Arial Unicode MS" charset="0"/>
              </a:rPr>
              <a:t>2,3</a:t>
            </a:r>
            <a:endParaRPr lang="de-DE" sz="2400">
              <a:solidFill>
                <a:srgbClr val="008A87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16452" name="Oval 36"/>
          <p:cNvSpPr>
            <a:spLocks noChangeArrowheads="1"/>
          </p:cNvSpPr>
          <p:nvPr/>
        </p:nvSpPr>
        <p:spPr bwMode="auto">
          <a:xfrm>
            <a:off x="5000625" y="4113213"/>
            <a:ext cx="547688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smtClean="0">
                <a:solidFill>
                  <a:srgbClr val="008A87"/>
                </a:solidFill>
                <a:latin typeface="Times New Roman" charset="0"/>
                <a:cs typeface="Arial Unicode MS" charset="0"/>
              </a:rPr>
              <a:t>1,3</a:t>
            </a:r>
            <a:endParaRPr lang="de-DE" sz="2400">
              <a:solidFill>
                <a:srgbClr val="008A87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16453" name="Oval 37"/>
          <p:cNvSpPr>
            <a:spLocks noChangeArrowheads="1"/>
          </p:cNvSpPr>
          <p:nvPr/>
        </p:nvSpPr>
        <p:spPr bwMode="auto">
          <a:xfrm>
            <a:off x="6157913" y="4113213"/>
            <a:ext cx="549275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smtClean="0">
                <a:solidFill>
                  <a:srgbClr val="008A87"/>
                </a:solidFill>
                <a:latin typeface="Times New Roman" charset="0"/>
                <a:cs typeface="Arial Unicode MS" charset="0"/>
              </a:rPr>
              <a:t>2,2</a:t>
            </a:r>
            <a:endParaRPr lang="de-DE" sz="2400">
              <a:solidFill>
                <a:srgbClr val="008A87"/>
              </a:solidFill>
              <a:latin typeface="Times New Roman" charset="0"/>
              <a:cs typeface="Arial Unicode MS" charset="0"/>
            </a:endParaRPr>
          </a:p>
        </p:txBody>
      </p:sp>
      <p:cxnSp>
        <p:nvCxnSpPr>
          <p:cNvPr id="316454" name="AutoShape 38"/>
          <p:cNvCxnSpPr>
            <a:cxnSpLocks noChangeShapeType="1"/>
            <a:stCxn id="316451" idx="3"/>
            <a:endCxn id="316452" idx="0"/>
          </p:cNvCxnSpPr>
          <p:nvPr/>
        </p:nvCxnSpPr>
        <p:spPr bwMode="auto">
          <a:xfrm flipH="1">
            <a:off x="5275263" y="3654425"/>
            <a:ext cx="376237" cy="4587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55" name="AutoShape 39"/>
          <p:cNvCxnSpPr>
            <a:cxnSpLocks noChangeShapeType="1"/>
            <a:stCxn id="316451" idx="5"/>
            <a:endCxn id="316453" idx="0"/>
          </p:cNvCxnSpPr>
          <p:nvPr/>
        </p:nvCxnSpPr>
        <p:spPr bwMode="auto">
          <a:xfrm>
            <a:off x="6037263" y="3654425"/>
            <a:ext cx="395287" cy="4587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56" name="AutoShape 40"/>
          <p:cNvCxnSpPr>
            <a:cxnSpLocks noChangeShapeType="1"/>
            <a:stCxn id="316452" idx="3"/>
          </p:cNvCxnSpPr>
          <p:nvPr/>
        </p:nvCxnSpPr>
        <p:spPr bwMode="auto">
          <a:xfrm flipH="1">
            <a:off x="4921250" y="4568825"/>
            <a:ext cx="160338" cy="382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57" name="AutoShape 41"/>
          <p:cNvCxnSpPr>
            <a:cxnSpLocks noChangeShapeType="1"/>
            <a:stCxn id="316452" idx="5"/>
          </p:cNvCxnSpPr>
          <p:nvPr/>
        </p:nvCxnSpPr>
        <p:spPr bwMode="auto">
          <a:xfrm>
            <a:off x="5467350" y="4568825"/>
            <a:ext cx="160338" cy="382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58" name="AutoShape 42"/>
          <p:cNvCxnSpPr>
            <a:cxnSpLocks noChangeShapeType="1"/>
            <a:stCxn id="316453" idx="3"/>
          </p:cNvCxnSpPr>
          <p:nvPr/>
        </p:nvCxnSpPr>
        <p:spPr bwMode="auto">
          <a:xfrm flipH="1">
            <a:off x="6089650" y="4568825"/>
            <a:ext cx="149225" cy="382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59" name="AutoShape 43"/>
          <p:cNvCxnSpPr>
            <a:cxnSpLocks noChangeShapeType="1"/>
            <a:stCxn id="316453" idx="5"/>
          </p:cNvCxnSpPr>
          <p:nvPr/>
        </p:nvCxnSpPr>
        <p:spPr bwMode="auto">
          <a:xfrm>
            <a:off x="6626225" y="4568825"/>
            <a:ext cx="147638" cy="382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316460" name="Group 44"/>
          <p:cNvGrpSpPr>
            <a:grpSpLocks/>
          </p:cNvGrpSpPr>
          <p:nvPr/>
        </p:nvGrpSpPr>
        <p:grpSpPr bwMode="auto">
          <a:xfrm>
            <a:off x="7829550" y="1447800"/>
            <a:ext cx="998538" cy="3810000"/>
            <a:chOff x="4932" y="912"/>
            <a:chExt cx="629" cy="2400"/>
          </a:xfrm>
        </p:grpSpPr>
        <p:sp>
          <p:nvSpPr>
            <p:cNvPr id="316461" name="Line 45"/>
            <p:cNvSpPr>
              <a:spLocks noChangeShapeType="1"/>
            </p:cNvSpPr>
            <p:nvPr/>
          </p:nvSpPr>
          <p:spPr bwMode="auto">
            <a:xfrm>
              <a:off x="5247" y="912"/>
              <a:ext cx="0" cy="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6462" name="Rectangle 46"/>
            <p:cNvSpPr>
              <a:spLocks noChangeArrowheads="1"/>
            </p:cNvSpPr>
            <p:nvPr/>
          </p:nvSpPr>
          <p:spPr bwMode="auto">
            <a:xfrm>
              <a:off x="4932" y="1968"/>
              <a:ext cx="629" cy="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m+n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</p:grpSp>
      <p:sp>
        <p:nvSpPr>
          <p:cNvPr id="4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4042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16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5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Dynamische Programmierung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800" smtClean="0">
                <a:cs typeface="+mn-cs"/>
              </a:rPr>
              <a:t>Finde richtige Anordnung der Teilprobleme</a:t>
            </a:r>
          </a:p>
          <a:p>
            <a:pPr eaLnBrk="1" hangingPunct="1">
              <a:defRPr/>
            </a:pPr>
            <a:r>
              <a:rPr lang="de-DE" sz="2800" smtClean="0">
                <a:cs typeface="+mn-cs"/>
              </a:rPr>
              <a:t>Gesamtanzahl der Teilprobleme:</a:t>
            </a:r>
            <a:r>
              <a:rPr lang="de-DE" sz="2800" i="1" smtClean="0">
                <a:cs typeface="+mn-cs"/>
              </a:rPr>
              <a:t> </a:t>
            </a:r>
            <a:r>
              <a:rPr lang="de-DE" sz="2800" smtClean="0">
                <a:solidFill>
                  <a:srgbClr val="3C8C93"/>
                </a:solidFill>
                <a:cs typeface="+mn-cs"/>
              </a:rPr>
              <a:t>m ∙ n</a:t>
            </a:r>
          </a:p>
          <a:p>
            <a:pPr lvl="1" eaLnBrk="1" hangingPunct="1">
              <a:defRPr/>
            </a:pPr>
            <a:endParaRPr lang="de-DE" smtClean="0"/>
          </a:p>
          <a:p>
            <a:pPr eaLnBrk="1" hangingPunct="1">
              <a:defRPr/>
            </a:pPr>
            <a:endParaRPr lang="de-DE" sz="2800" smtClean="0">
              <a:cs typeface="+mn-cs"/>
            </a:endParaRPr>
          </a:p>
          <a:p>
            <a:pPr eaLnBrk="1" hangingPunct="1">
              <a:defRPr/>
            </a:pPr>
            <a:endParaRPr lang="de-DE" sz="2800" smtClean="0">
              <a:cs typeface="+mn-cs"/>
            </a:endParaRPr>
          </a:p>
          <a:p>
            <a:pPr eaLnBrk="1" hangingPunct="1">
              <a:defRPr/>
            </a:pPr>
            <a:endParaRPr lang="de-DE" sz="2800" smtClean="0">
              <a:cs typeface="+mn-cs"/>
            </a:endParaRPr>
          </a:p>
          <a:p>
            <a:pPr eaLnBrk="1" hangingPunct="1">
              <a:defRPr/>
            </a:pPr>
            <a:endParaRPr lang="de-DE" sz="2800" smtClean="0">
              <a:cs typeface="+mn-cs"/>
            </a:endParaRPr>
          </a:p>
        </p:txBody>
      </p:sp>
      <p:grpSp>
        <p:nvGrpSpPr>
          <p:cNvPr id="74755" name="Group 4"/>
          <p:cNvGrpSpPr>
            <a:grpSpLocks/>
          </p:cNvGrpSpPr>
          <p:nvPr/>
        </p:nvGrpSpPr>
        <p:grpSpPr bwMode="auto">
          <a:xfrm>
            <a:off x="706438" y="2492896"/>
            <a:ext cx="8234361" cy="952500"/>
            <a:chOff x="384" y="1167"/>
            <a:chExt cx="5187" cy="600"/>
          </a:xfrm>
        </p:grpSpPr>
        <p:sp>
          <p:nvSpPr>
            <p:cNvPr id="318469" name="Text Box 5"/>
            <p:cNvSpPr txBox="1">
              <a:spLocks noChangeArrowheads="1"/>
            </p:cNvSpPr>
            <p:nvPr/>
          </p:nvSpPr>
          <p:spPr bwMode="auto">
            <a:xfrm>
              <a:off x="384" y="1326"/>
              <a:ext cx="73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8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c[i, j] =</a:t>
              </a:r>
              <a:endParaRPr lang="de-DE" sz="28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318470" name="Text Box 6"/>
            <p:cNvSpPr txBox="1">
              <a:spLocks noChangeArrowheads="1"/>
            </p:cNvSpPr>
            <p:nvPr/>
          </p:nvSpPr>
          <p:spPr bwMode="auto">
            <a:xfrm>
              <a:off x="1450" y="1167"/>
              <a:ext cx="4121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  <a:defRPr/>
              </a:pPr>
              <a:r>
                <a:rPr lang="de-DE" sz="28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c[i–1, </a:t>
              </a:r>
              <a:r>
                <a:rPr lang="de-DE" sz="2800" dirty="0" err="1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j</a:t>
              </a:r>
              <a:r>
                <a:rPr lang="de-DE" sz="28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–1] + 1</a:t>
              </a:r>
              <a:r>
                <a:rPr lang="de-DE" sz="2800" dirty="0" smtClean="0">
                  <a:latin typeface="+mn-lt"/>
                  <a:cs typeface="Arial Unicode MS" charset="0"/>
                </a:rPr>
                <a:t>	falls </a:t>
              </a:r>
              <a:r>
                <a:rPr lang="de-DE" sz="28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x[i] = </a:t>
              </a:r>
              <a:r>
                <a:rPr lang="de-DE" sz="2800" dirty="0" err="1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y</a:t>
              </a:r>
              <a:r>
                <a:rPr lang="de-DE" sz="28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[</a:t>
              </a:r>
              <a:r>
                <a:rPr lang="de-DE" sz="2800" dirty="0" err="1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j</a:t>
              </a:r>
              <a:r>
                <a:rPr lang="de-DE" sz="28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]</a:t>
              </a:r>
              <a:r>
                <a:rPr lang="de-DE" sz="2800" dirty="0" smtClean="0">
                  <a:latin typeface="+mn-lt"/>
                  <a:cs typeface="Arial Unicode MS" charset="0"/>
                </a:rPr>
                <a:t>,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de-DE" sz="2800" dirty="0" err="1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max</a:t>
              </a:r>
              <a:r>
                <a:rPr lang="de-DE" sz="28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(</a:t>
              </a:r>
              <a:r>
                <a:rPr lang="de-DE" sz="36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{</a:t>
              </a:r>
              <a:r>
                <a:rPr lang="de-DE" sz="28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c[i–1, </a:t>
              </a:r>
              <a:r>
                <a:rPr lang="de-DE" sz="2800" dirty="0" err="1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j</a:t>
              </a:r>
              <a:r>
                <a:rPr lang="de-DE" sz="28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], c[i, </a:t>
              </a:r>
              <a:r>
                <a:rPr lang="de-DE" sz="2800" dirty="0" err="1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j</a:t>
              </a:r>
              <a:r>
                <a:rPr lang="de-DE" sz="28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–1]</a:t>
              </a:r>
              <a:r>
                <a:rPr lang="de-DE" sz="36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})</a:t>
              </a:r>
              <a:r>
                <a:rPr lang="de-DE" sz="2800" dirty="0" smtClean="0">
                  <a:latin typeface="+mn-lt"/>
                  <a:cs typeface="Arial Unicode MS" charset="0"/>
                </a:rPr>
                <a:t>	sonst.</a:t>
              </a:r>
            </a:p>
          </p:txBody>
        </p:sp>
        <p:sp>
          <p:nvSpPr>
            <p:cNvPr id="318471" name="AutoShape 7"/>
            <p:cNvSpPr>
              <a:spLocks/>
            </p:cNvSpPr>
            <p:nvPr/>
          </p:nvSpPr>
          <p:spPr bwMode="auto">
            <a:xfrm>
              <a:off x="1296" y="1191"/>
              <a:ext cx="144" cy="576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19050">
              <a:solidFill>
                <a:srgbClr val="008A8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sz="28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</p:grpSp>
      <p:graphicFrame>
        <p:nvGraphicFramePr>
          <p:cNvPr id="318472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004486"/>
              </p:ext>
            </p:extLst>
          </p:nvPr>
        </p:nvGraphicFramePr>
        <p:xfrm>
          <a:off x="2720752" y="4098032"/>
          <a:ext cx="4038600" cy="2286002"/>
        </p:xfrm>
        <a:graphic>
          <a:graphicData uri="http://schemas.openxmlformats.org/drawingml/2006/table">
            <a:tbl>
              <a:tblPr/>
              <a:tblGrid>
                <a:gridCol w="806450"/>
                <a:gridCol w="808038"/>
                <a:gridCol w="809625"/>
                <a:gridCol w="808037"/>
                <a:gridCol w="806450"/>
              </a:tblGrid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C(i, j)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510" name="Line 46"/>
          <p:cNvSpPr>
            <a:spLocks noChangeShapeType="1"/>
          </p:cNvSpPr>
          <p:nvPr/>
        </p:nvSpPr>
        <p:spPr bwMode="auto">
          <a:xfrm flipV="1">
            <a:off x="4778152" y="4783832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8511" name="Line 47"/>
          <p:cNvSpPr>
            <a:spLocks noChangeShapeType="1"/>
          </p:cNvSpPr>
          <p:nvPr/>
        </p:nvSpPr>
        <p:spPr bwMode="auto">
          <a:xfrm flipH="1">
            <a:off x="4092352" y="531723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8512" name="Line 48"/>
          <p:cNvSpPr>
            <a:spLocks noChangeShapeType="1"/>
          </p:cNvSpPr>
          <p:nvPr/>
        </p:nvSpPr>
        <p:spPr bwMode="auto">
          <a:xfrm flipH="1" flipV="1">
            <a:off x="4168552" y="4860032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8513" name="Text Box 49"/>
          <p:cNvSpPr txBox="1">
            <a:spLocks noChangeArrowheads="1"/>
          </p:cNvSpPr>
          <p:nvPr/>
        </p:nvSpPr>
        <p:spPr bwMode="auto">
          <a:xfrm>
            <a:off x="2415952" y="418852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0</a:t>
            </a:r>
            <a:endParaRPr lang="de-DE">
              <a:cs typeface="+mn-cs"/>
            </a:endParaRPr>
          </a:p>
        </p:txBody>
      </p:sp>
      <p:sp>
        <p:nvSpPr>
          <p:cNvPr id="318514" name="Text Box 50"/>
          <p:cNvSpPr txBox="1">
            <a:spLocks noChangeArrowheads="1"/>
          </p:cNvSpPr>
          <p:nvPr/>
        </p:nvSpPr>
        <p:spPr bwMode="auto">
          <a:xfrm>
            <a:off x="2339752" y="6017320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m</a:t>
            </a:r>
            <a:endParaRPr lang="de-DE">
              <a:cs typeface="+mn-cs"/>
            </a:endParaRPr>
          </a:p>
        </p:txBody>
      </p:sp>
      <p:sp>
        <p:nvSpPr>
          <p:cNvPr id="318515" name="Text Box 51"/>
          <p:cNvSpPr txBox="1">
            <a:spLocks noChangeArrowheads="1"/>
          </p:cNvSpPr>
          <p:nvPr/>
        </p:nvSpPr>
        <p:spPr bwMode="auto">
          <a:xfrm>
            <a:off x="2943002" y="373132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0</a:t>
            </a:r>
            <a:endParaRPr lang="de-DE">
              <a:cs typeface="+mn-cs"/>
            </a:endParaRPr>
          </a:p>
        </p:txBody>
      </p:sp>
      <p:sp>
        <p:nvSpPr>
          <p:cNvPr id="318516" name="Text Box 52"/>
          <p:cNvSpPr txBox="1">
            <a:spLocks noChangeArrowheads="1"/>
          </p:cNvSpPr>
          <p:nvPr/>
        </p:nvSpPr>
        <p:spPr bwMode="auto">
          <a:xfrm>
            <a:off x="6156102" y="371703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n</a:t>
            </a:r>
            <a:endParaRPr lang="de-DE">
              <a:cs typeface="+mn-cs"/>
            </a:endParaRPr>
          </a:p>
        </p:txBody>
      </p:sp>
      <p:sp>
        <p:nvSpPr>
          <p:cNvPr id="318517" name="Text Box 53"/>
          <p:cNvSpPr txBox="1">
            <a:spLocks noChangeArrowheads="1"/>
          </p:cNvSpPr>
          <p:nvPr/>
        </p:nvSpPr>
        <p:spPr bwMode="auto">
          <a:xfrm>
            <a:off x="2400077" y="5125145"/>
            <a:ext cx="2386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i</a:t>
            </a:r>
            <a:endParaRPr lang="de-DE">
              <a:cs typeface="+mn-cs"/>
            </a:endParaRPr>
          </a:p>
        </p:txBody>
      </p:sp>
      <p:sp>
        <p:nvSpPr>
          <p:cNvPr id="318518" name="Text Box 54"/>
          <p:cNvSpPr txBox="1">
            <a:spLocks noChangeArrowheads="1"/>
          </p:cNvSpPr>
          <p:nvPr/>
        </p:nvSpPr>
        <p:spPr bwMode="auto">
          <a:xfrm>
            <a:off x="4619402" y="3731320"/>
            <a:ext cx="2535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j</a:t>
            </a:r>
            <a:endParaRPr lang="de-DE">
              <a:cs typeface="+mn-cs"/>
            </a:endParaRPr>
          </a:p>
        </p:txBody>
      </p:sp>
      <p:sp>
        <p:nvSpPr>
          <p:cNvPr id="1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13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16024"/>
            <a:ext cx="7924800" cy="620688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/>
              <a:t>Algorithmus LCS</a:t>
            </a:r>
            <a:endParaRPr lang="de-DE" smtClean="0">
              <a:cs typeface="+mj-cs"/>
            </a:endParaRP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278632"/>
            <a:ext cx="8153400" cy="50306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Function 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LCS-length</a:t>
            </a:r>
            <a:r>
              <a:rPr lang="en-US" dirty="0" smtClean="0">
                <a:cs typeface="+mn-cs"/>
              </a:rPr>
              <a:t>(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X, Y</a:t>
            </a:r>
            <a:r>
              <a:rPr lang="en-US" dirty="0" smtClean="0">
                <a:cs typeface="+mn-cs"/>
              </a:rPr>
              <a:t>):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m</a:t>
            </a:r>
            <a:r>
              <a:rPr lang="en-US" dirty="0" smtClean="0">
                <a:cs typeface="+mn-cs"/>
              </a:rPr>
              <a:t> := 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length</a:t>
            </a:r>
            <a:r>
              <a:rPr lang="en-US" dirty="0" smtClean="0">
                <a:cs typeface="+mn-cs"/>
              </a:rPr>
              <a:t>(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X</a:t>
            </a:r>
            <a:r>
              <a:rPr lang="en-US" dirty="0" smtClean="0">
                <a:cs typeface="+mn-cs"/>
              </a:rPr>
              <a:t>);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n</a:t>
            </a:r>
            <a:r>
              <a:rPr lang="en-US" dirty="0" smtClean="0">
                <a:cs typeface="+mn-cs"/>
              </a:rPr>
              <a:t>  := </a:t>
            </a:r>
            <a:r>
              <a:rPr lang="en-US" dirty="0" smtClean="0">
                <a:solidFill>
                  <a:srgbClr val="333399"/>
                </a:solidFill>
                <a:cs typeface="+mn-cs"/>
              </a:rPr>
              <a:t>length</a:t>
            </a:r>
            <a:r>
              <a:rPr lang="en-US" dirty="0" smtClean="0">
                <a:cs typeface="+mn-cs"/>
              </a:rPr>
              <a:t>(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Y</a:t>
            </a:r>
            <a:r>
              <a:rPr lang="en-US" dirty="0" smtClean="0">
                <a:cs typeface="+mn-cs"/>
              </a:rPr>
              <a:t>)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solidFill>
                  <a:srgbClr val="3C8C93"/>
                </a:solidFill>
                <a:cs typeface="+mn-cs"/>
              </a:rPr>
              <a:t>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c: Array [m, n] of Integer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for </a:t>
            </a:r>
            <a:r>
              <a:rPr lang="en-US" dirty="0" err="1" smtClean="0">
                <a:solidFill>
                  <a:srgbClr val="3C8C93"/>
                </a:solidFill>
                <a:cs typeface="+mn-cs"/>
              </a:rPr>
              <a:t>i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 </a:t>
            </a:r>
            <a:r>
              <a:rPr lang="en-US" dirty="0" smtClean="0">
                <a:cs typeface="+mn-cs"/>
              </a:rPr>
              <a:t>from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 1</a:t>
            </a:r>
            <a:r>
              <a:rPr lang="en-US" dirty="0" smtClean="0">
                <a:cs typeface="+mn-cs"/>
              </a:rPr>
              <a:t> to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m</a:t>
            </a:r>
            <a:r>
              <a:rPr lang="en-US" dirty="0" smtClean="0">
                <a:cs typeface="+mn-cs"/>
              </a:rPr>
              <a:t> do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c[i,0] := 0</a:t>
            </a:r>
            <a:r>
              <a:rPr lang="en-US" dirty="0" smtClean="0">
                <a:cs typeface="+mn-cs"/>
              </a:rPr>
              <a:t> 	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// </a:t>
            </a:r>
            <a:r>
              <a:rPr lang="en-US" dirty="0" err="1" smtClean="0">
                <a:solidFill>
                  <a:srgbClr val="FF0000"/>
                </a:solidFill>
                <a:cs typeface="+mn-cs"/>
              </a:rPr>
              <a:t>Sonderfall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: Y[0]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for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j </a:t>
            </a:r>
            <a:r>
              <a:rPr lang="en-US" dirty="0"/>
              <a:t>from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 1</a:t>
            </a:r>
            <a:r>
              <a:rPr lang="en-US" dirty="0" smtClean="0">
                <a:cs typeface="+mn-cs"/>
              </a:rPr>
              <a:t> to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n</a:t>
            </a:r>
            <a:r>
              <a:rPr lang="en-US" dirty="0" smtClean="0">
                <a:cs typeface="+mn-cs"/>
              </a:rPr>
              <a:t> do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c[0,j] := 0</a:t>
            </a:r>
            <a:r>
              <a:rPr lang="en-US" dirty="0" smtClean="0">
                <a:cs typeface="+mn-cs"/>
              </a:rPr>
              <a:t> 	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// </a:t>
            </a:r>
            <a:r>
              <a:rPr lang="en-US" dirty="0" err="1" smtClean="0">
                <a:solidFill>
                  <a:srgbClr val="FF0000"/>
                </a:solidFill>
                <a:cs typeface="+mn-cs"/>
              </a:rPr>
              <a:t>Sonderfall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: X[0]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for </a:t>
            </a:r>
            <a:r>
              <a:rPr lang="en-US" dirty="0" err="1" smtClean="0">
                <a:solidFill>
                  <a:srgbClr val="3C8C93"/>
                </a:solidFill>
                <a:cs typeface="+mn-cs"/>
              </a:rPr>
              <a:t>i</a:t>
            </a:r>
            <a:r>
              <a:rPr lang="en-US" dirty="0" smtClean="0">
                <a:cs typeface="+mn-cs"/>
              </a:rPr>
              <a:t> from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1</a:t>
            </a:r>
            <a:r>
              <a:rPr lang="en-US" dirty="0" smtClean="0">
                <a:cs typeface="+mn-cs"/>
              </a:rPr>
              <a:t> to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m</a:t>
            </a:r>
            <a:r>
              <a:rPr lang="en-US" dirty="0" smtClean="0">
                <a:cs typeface="+mn-cs"/>
              </a:rPr>
              <a:t> 			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// </a:t>
            </a:r>
            <a:r>
              <a:rPr lang="en-US" dirty="0" err="1" smtClean="0">
                <a:solidFill>
                  <a:srgbClr val="FF0000"/>
                </a:solidFill>
                <a:cs typeface="+mn-cs"/>
              </a:rPr>
              <a:t>für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+mn-cs"/>
              </a:rPr>
              <a:t>alle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 X[</a:t>
            </a:r>
            <a:r>
              <a:rPr lang="en-US" dirty="0" err="1" smtClean="0">
                <a:solidFill>
                  <a:srgbClr val="FF0000"/>
                </a:solidFill>
                <a:cs typeface="+mn-cs"/>
              </a:rPr>
              <a:t>i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]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   for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j</a:t>
            </a:r>
            <a:r>
              <a:rPr lang="en-US" dirty="0" smtClean="0">
                <a:cs typeface="+mn-cs"/>
              </a:rPr>
              <a:t> from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1</a:t>
            </a:r>
            <a:r>
              <a:rPr lang="en-US" dirty="0" smtClean="0">
                <a:cs typeface="+mn-cs"/>
              </a:rPr>
              <a:t> to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n</a:t>
            </a:r>
            <a:r>
              <a:rPr lang="en-US" dirty="0" smtClean="0">
                <a:cs typeface="+mn-cs"/>
              </a:rPr>
              <a:t>  			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// </a:t>
            </a:r>
            <a:r>
              <a:rPr lang="en-US" dirty="0" err="1" smtClean="0">
                <a:solidFill>
                  <a:srgbClr val="FF0000"/>
                </a:solidFill>
                <a:cs typeface="+mn-cs"/>
              </a:rPr>
              <a:t>für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+mn-cs"/>
              </a:rPr>
              <a:t>alle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 Y[j]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      if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X[</a:t>
            </a:r>
            <a:r>
              <a:rPr lang="en-US" dirty="0" err="1" smtClean="0">
                <a:solidFill>
                  <a:srgbClr val="3C8C93"/>
                </a:solidFill>
                <a:cs typeface="+mn-cs"/>
              </a:rPr>
              <a:t>i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] = Y[j]</a:t>
            </a:r>
            <a:r>
              <a:rPr lang="en-US" dirty="0" smtClean="0">
                <a:cs typeface="+mn-cs"/>
              </a:rPr>
              <a:t> then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        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c[</a:t>
            </a:r>
            <a:r>
              <a:rPr lang="en-US" dirty="0" err="1" smtClean="0">
                <a:solidFill>
                  <a:srgbClr val="3C8C93"/>
                </a:solidFill>
                <a:cs typeface="+mn-cs"/>
              </a:rPr>
              <a:t>i,j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] := c[i-1,j-1] + 1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cs typeface="+mn-cs"/>
              </a:rPr>
              <a:t> </a:t>
            </a:r>
            <a:r>
              <a:rPr lang="en-US" dirty="0" smtClean="0">
                <a:cs typeface="+mn-cs"/>
              </a:rPr>
              <a:t>      else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c[</a:t>
            </a:r>
            <a:r>
              <a:rPr lang="en-US" dirty="0" err="1" smtClean="0">
                <a:solidFill>
                  <a:srgbClr val="3C8C93"/>
                </a:solidFill>
                <a:cs typeface="+mn-cs"/>
              </a:rPr>
              <a:t>i,j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] := 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max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( {</a:t>
            </a:r>
            <a:r>
              <a:rPr lang="en-US" dirty="0">
                <a:solidFill>
                  <a:srgbClr val="3C8C93"/>
                </a:solidFill>
                <a:cs typeface="+mn-cs"/>
              </a:rPr>
              <a:t>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c[i-1,j], c[i,j-1] } 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return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c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1364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924800" cy="620688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smtClean="0">
                <a:cs typeface="+mj-cs"/>
              </a:rPr>
              <a:t>LCS Anwendungsbeispiel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8153400" cy="2590800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smtClean="0">
                <a:cs typeface="+mn-cs"/>
              </a:rPr>
              <a:t>X = ABCB</a:t>
            </a:r>
          </a:p>
          <a:p>
            <a:pPr eaLnBrk="1" hangingPunct="1">
              <a:defRPr/>
            </a:pPr>
            <a:r>
              <a:rPr lang="de-DE" sz="2800" smtClean="0">
                <a:cs typeface="+mn-cs"/>
              </a:rPr>
              <a:t>Y = BDCAB</a:t>
            </a:r>
          </a:p>
          <a:p>
            <a:pPr eaLnBrk="1" hangingPunct="1">
              <a:defRPr/>
            </a:pPr>
            <a:endParaRPr lang="de-DE" sz="2800" smtClean="0">
              <a:cs typeface="+mn-cs"/>
            </a:endParaRPr>
          </a:p>
          <a:p>
            <a:pPr eaLnBrk="1" hangingPunct="1">
              <a:defRPr/>
            </a:pPr>
            <a:endParaRPr lang="de-DE" sz="2800" smtClean="0">
              <a:cs typeface="+mn-cs"/>
            </a:endParaRPr>
          </a:p>
        </p:txBody>
      </p:sp>
      <p:sp>
        <p:nvSpPr>
          <p:cNvPr id="322564" name="Text Box 4"/>
          <p:cNvSpPr txBox="1">
            <a:spLocks noChangeArrowheads="1"/>
          </p:cNvSpPr>
          <p:nvPr/>
        </p:nvSpPr>
        <p:spPr bwMode="auto">
          <a:xfrm>
            <a:off x="1135683" y="3900686"/>
            <a:ext cx="7315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smtClean="0">
                <a:latin typeface="+mn-lt"/>
                <a:cs typeface="+mn-cs"/>
              </a:rPr>
              <a:t>LCS(X, Y) = BCB</a:t>
            </a:r>
          </a:p>
          <a:p>
            <a:pPr eaLnBrk="0" hangingPunct="0">
              <a:defRPr/>
            </a:pPr>
            <a:r>
              <a:rPr lang="de-DE" sz="3200" smtClean="0">
                <a:latin typeface="+mn-lt"/>
                <a:cs typeface="+mn-cs"/>
              </a:rPr>
              <a:t>X = A </a:t>
            </a:r>
            <a:r>
              <a:rPr lang="de-DE" sz="3200" b="1" smtClean="0">
                <a:latin typeface="+mn-lt"/>
                <a:cs typeface="+mn-cs"/>
              </a:rPr>
              <a:t>B</a:t>
            </a:r>
            <a:r>
              <a:rPr lang="de-DE" sz="3200" smtClean="0">
                <a:latin typeface="+mn-lt"/>
                <a:cs typeface="+mn-cs"/>
              </a:rPr>
              <a:t>     </a:t>
            </a:r>
            <a:r>
              <a:rPr lang="de-DE" sz="3200" b="1" smtClean="0">
                <a:latin typeface="+mn-lt"/>
                <a:cs typeface="+mn-cs"/>
              </a:rPr>
              <a:t>C</a:t>
            </a:r>
            <a:r>
              <a:rPr lang="de-DE" sz="3200" smtClean="0">
                <a:latin typeface="+mn-lt"/>
                <a:cs typeface="+mn-cs"/>
              </a:rPr>
              <a:t>     </a:t>
            </a:r>
            <a:r>
              <a:rPr lang="de-DE" sz="3200" b="1" smtClean="0">
                <a:latin typeface="+mn-lt"/>
                <a:cs typeface="+mn-cs"/>
              </a:rPr>
              <a:t>B</a:t>
            </a:r>
            <a:endParaRPr lang="de-DE" sz="3200" smtClean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de-DE" sz="3200" smtClean="0">
                <a:latin typeface="+mn-lt"/>
                <a:cs typeface="+mn-cs"/>
              </a:rPr>
              <a:t>Y =     </a:t>
            </a:r>
            <a:r>
              <a:rPr lang="de-DE" sz="3200" b="1" smtClean="0">
                <a:latin typeface="+mn-lt"/>
                <a:cs typeface="+mn-cs"/>
              </a:rPr>
              <a:t>B</a:t>
            </a:r>
            <a:r>
              <a:rPr lang="de-DE" sz="3200" smtClean="0">
                <a:latin typeface="+mn-lt"/>
                <a:cs typeface="+mn-cs"/>
              </a:rPr>
              <a:t> D </a:t>
            </a:r>
            <a:r>
              <a:rPr lang="de-DE" sz="3200" b="1" smtClean="0">
                <a:latin typeface="+mn-lt"/>
                <a:cs typeface="+mn-cs"/>
              </a:rPr>
              <a:t>C</a:t>
            </a:r>
            <a:r>
              <a:rPr lang="de-DE" sz="3200" smtClean="0">
                <a:latin typeface="+mn-lt"/>
                <a:cs typeface="+mn-cs"/>
              </a:rPr>
              <a:t> A </a:t>
            </a:r>
            <a:r>
              <a:rPr lang="de-DE" sz="3200" b="1" smtClean="0">
                <a:latin typeface="+mn-lt"/>
                <a:cs typeface="+mn-cs"/>
              </a:rPr>
              <a:t>B</a:t>
            </a:r>
            <a:endParaRPr lang="de-DE" sz="2400" b="1">
              <a:latin typeface="+mn-lt"/>
              <a:cs typeface="+mn-cs"/>
            </a:endParaRPr>
          </a:p>
        </p:txBody>
      </p:sp>
      <p:sp>
        <p:nvSpPr>
          <p:cNvPr id="322565" name="Text Box 5"/>
          <p:cNvSpPr txBox="1">
            <a:spLocks noChangeArrowheads="1"/>
          </p:cNvSpPr>
          <p:nvPr/>
        </p:nvSpPr>
        <p:spPr bwMode="auto">
          <a:xfrm>
            <a:off x="1043608" y="2852936"/>
            <a:ext cx="7635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smtClean="0">
                <a:solidFill>
                  <a:schemeClr val="accent2"/>
                </a:solidFill>
                <a:latin typeface="+mn-lt"/>
                <a:cs typeface="+mn-cs"/>
              </a:rPr>
              <a:t>Was ist der LCS von X und Y?</a:t>
            </a:r>
            <a:endParaRPr lang="de-DE" sz="240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482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4" grpId="0" autoUpdateAnimBg="0"/>
      <p:bldP spid="32256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Algorithmen-Entwurfsmuster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Beispielproblemklasse: </a:t>
            </a:r>
            <a:r>
              <a:rPr lang="de-DE" dirty="0" smtClean="0">
                <a:solidFill>
                  <a:srgbClr val="0000FF"/>
                </a:solidFill>
              </a:rPr>
              <a:t>Optimierungsprobleme</a:t>
            </a:r>
          </a:p>
          <a:p>
            <a:r>
              <a:rPr lang="de-DE" dirty="0" smtClean="0"/>
              <a:t>Beladungsprobleme</a:t>
            </a:r>
          </a:p>
          <a:p>
            <a:r>
              <a:rPr lang="de-DE" dirty="0" smtClean="0"/>
              <a:t>Anordnungsprobleme</a:t>
            </a:r>
          </a:p>
          <a:p>
            <a:r>
              <a:rPr lang="de-DE" dirty="0" smtClean="0"/>
              <a:t>Planungsprobleme</a:t>
            </a:r>
          </a:p>
          <a:p>
            <a:pPr marL="0" indent="0">
              <a:buNone/>
            </a:pPr>
            <a:r>
              <a:rPr lang="de-DE" dirty="0" smtClean="0"/>
              <a:t>Naiver Ansatz (</a:t>
            </a:r>
            <a:r>
              <a:rPr lang="de-DE" dirty="0" err="1" smtClean="0"/>
              <a:t>Brute</a:t>
            </a:r>
            <a:r>
              <a:rPr lang="de-DE" dirty="0" smtClean="0"/>
              <a:t>-Force) ist fast immer kombinatorisch oder die optimale Lösung wird nicht gefunden (Unvollständigkeit)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Entwurfsziel:</a:t>
            </a:r>
            <a:r>
              <a:rPr lang="de-DE" dirty="0" smtClean="0">
                <a:solidFill>
                  <a:srgbClr val="0000FF"/>
                </a:solidFill>
              </a:rPr>
              <a:t> Vermeidung von Kombinatorik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unter </a:t>
            </a:r>
            <a:r>
              <a:rPr lang="de-DE" dirty="0" smtClean="0">
                <a:solidFill>
                  <a:srgbClr val="0000FF"/>
                </a:solidFill>
              </a:rPr>
              <a:t>Beibehaltung der Vollständigkeit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23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35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Beispiel (0)</a:t>
            </a:r>
          </a:p>
        </p:txBody>
      </p:sp>
      <p:sp>
        <p:nvSpPr>
          <p:cNvPr id="324611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12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13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14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15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16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17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18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19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20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21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22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23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2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1          2         3        4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25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26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27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28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29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30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31" name="Text Box 23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32" name="Text Box 24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33" name="Text Box 25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34" name="Text Box 26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35" name="Text Box 27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36" name="Text Box 28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37" name="Text Box 29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38" name="Text Box 30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39" name="Text Box 31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40" name="Text Box 32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41" name="Text Box 33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42" name="Text Box 34"/>
          <p:cNvSpPr txBox="1">
            <a:spLocks noChangeArrowheads="1"/>
          </p:cNvSpPr>
          <p:nvPr/>
        </p:nvSpPr>
        <p:spPr bwMode="auto">
          <a:xfrm>
            <a:off x="1371600" y="5059363"/>
            <a:ext cx="3480440" cy="165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800" dirty="0" smtClean="0">
                <a:latin typeface="+mn-lt"/>
                <a:cs typeface="+mn-cs"/>
              </a:rPr>
              <a:t>X = ABCB;   m = |X| = 4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800" dirty="0" smtClean="0">
                <a:latin typeface="+mn-lt"/>
                <a:cs typeface="+mn-cs"/>
              </a:rPr>
              <a:t>Y = BDCAB; </a:t>
            </a:r>
            <a:r>
              <a:rPr lang="de-DE" sz="2800" dirty="0" err="1" smtClean="0">
                <a:latin typeface="+mn-lt"/>
                <a:cs typeface="+mn-cs"/>
              </a:rPr>
              <a:t>n</a:t>
            </a:r>
            <a:r>
              <a:rPr lang="de-DE" sz="2800" dirty="0" smtClean="0">
                <a:latin typeface="+mn-lt"/>
                <a:cs typeface="+mn-cs"/>
              </a:rPr>
              <a:t> = |Y| = 5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800" dirty="0" err="1" smtClean="0">
                <a:latin typeface="+mn-lt"/>
                <a:cs typeface="+mn-cs"/>
              </a:rPr>
              <a:t>Alloziere</a:t>
            </a:r>
            <a:r>
              <a:rPr lang="de-DE" sz="2800" dirty="0" smtClean="0">
                <a:latin typeface="+mn-lt"/>
                <a:cs typeface="+mn-cs"/>
              </a:rPr>
              <a:t> Array c[5,6]	</a:t>
            </a:r>
            <a:endParaRPr lang="de-DE" sz="2800" baseline="-25000" dirty="0">
              <a:solidFill>
                <a:srgbClr val="33CC33"/>
              </a:solidFill>
              <a:latin typeface="+mn-lt"/>
              <a:cs typeface="+mn-cs"/>
            </a:endParaRPr>
          </a:p>
        </p:txBody>
      </p:sp>
      <p:sp>
        <p:nvSpPr>
          <p:cNvPr id="324643" name="Text Box 35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latin typeface="+mn-lt"/>
                <a:cs typeface="+mn-cs"/>
              </a:rPr>
              <a:t>ABCB</a:t>
            </a:r>
          </a:p>
          <a:p>
            <a:pPr eaLnBrk="0" hangingPunct="0">
              <a:defRPr/>
            </a:pPr>
            <a:r>
              <a:rPr lang="de-DE" sz="3200" dirty="0" smtClean="0">
                <a:latin typeface="+mn-lt"/>
                <a:cs typeface="+mn-cs"/>
              </a:rPr>
              <a:t>BDCAB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562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eck 45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(1)</a:t>
            </a:r>
          </a:p>
        </p:txBody>
      </p:sp>
      <p:sp>
        <p:nvSpPr>
          <p:cNvPr id="326659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60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61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62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63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64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65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66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67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68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69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70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71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72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1          2         3        4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73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74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75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76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77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78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79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80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81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82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83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84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85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86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87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88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89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90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91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92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93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94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95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96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97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98" name="Text Box 42"/>
          <p:cNvSpPr txBox="1">
            <a:spLocks noChangeArrowheads="1"/>
          </p:cNvSpPr>
          <p:nvPr/>
        </p:nvSpPr>
        <p:spPr bwMode="auto">
          <a:xfrm>
            <a:off x="1371600" y="5105400"/>
            <a:ext cx="4801314" cy="120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de-DE" sz="2400" dirty="0" smtClean="0"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de-DE" sz="2800" dirty="0" err="1" smtClean="0">
                <a:latin typeface="+mn-lt"/>
                <a:cs typeface="+mn-cs"/>
              </a:rPr>
              <a:t>for</a:t>
            </a:r>
            <a:r>
              <a:rPr lang="de-DE" sz="2800" dirty="0" smtClean="0">
                <a:latin typeface="+mn-lt"/>
                <a:cs typeface="+mn-cs"/>
              </a:rPr>
              <a:t> i </a:t>
            </a:r>
            <a:r>
              <a:rPr lang="de-DE" sz="2800" dirty="0" err="1" smtClean="0">
                <a:latin typeface="+mn-lt"/>
                <a:cs typeface="+mn-cs"/>
              </a:rPr>
              <a:t>from</a:t>
            </a:r>
            <a:r>
              <a:rPr lang="de-DE" sz="2800" dirty="0" smtClean="0">
                <a:latin typeface="+mn-lt"/>
                <a:cs typeface="+mn-cs"/>
              </a:rPr>
              <a:t> 1 </a:t>
            </a:r>
            <a:r>
              <a:rPr lang="de-DE" sz="2800" dirty="0" err="1" smtClean="0">
                <a:latin typeface="+mn-lt"/>
                <a:cs typeface="+mn-cs"/>
              </a:rPr>
              <a:t>to</a:t>
            </a:r>
            <a:r>
              <a:rPr lang="de-DE" sz="2800" dirty="0" smtClean="0">
                <a:latin typeface="+mn-lt"/>
                <a:cs typeface="+mn-cs"/>
              </a:rPr>
              <a:t> m 	c[i,0] := 0 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800" dirty="0" err="1" smtClean="0">
                <a:latin typeface="+mn-lt"/>
                <a:cs typeface="+mn-cs"/>
              </a:rPr>
              <a:t>for</a:t>
            </a:r>
            <a:r>
              <a:rPr lang="de-DE" sz="2800" dirty="0" smtClean="0">
                <a:latin typeface="+mn-lt"/>
                <a:cs typeface="+mn-cs"/>
              </a:rPr>
              <a:t> </a:t>
            </a:r>
            <a:r>
              <a:rPr lang="de-DE" sz="2800" dirty="0" err="1" smtClean="0">
                <a:latin typeface="+mn-lt"/>
                <a:cs typeface="+mn-cs"/>
              </a:rPr>
              <a:t>j</a:t>
            </a:r>
            <a:r>
              <a:rPr lang="de-DE" sz="2800" dirty="0" smtClean="0">
                <a:latin typeface="+mn-lt"/>
                <a:cs typeface="+mn-cs"/>
              </a:rPr>
              <a:t> </a:t>
            </a:r>
            <a:r>
              <a:rPr lang="de-DE" sz="2800" dirty="0" err="1" smtClean="0">
                <a:latin typeface="+mn-lt"/>
                <a:cs typeface="+mn-cs"/>
              </a:rPr>
              <a:t>from</a:t>
            </a:r>
            <a:r>
              <a:rPr lang="de-DE" sz="2800" dirty="0" smtClean="0">
                <a:latin typeface="+mn-lt"/>
                <a:cs typeface="+mn-cs"/>
              </a:rPr>
              <a:t> 1 </a:t>
            </a:r>
            <a:r>
              <a:rPr lang="de-DE" sz="2800" dirty="0" err="1" smtClean="0">
                <a:latin typeface="+mn-lt"/>
                <a:cs typeface="+mn-cs"/>
              </a:rPr>
              <a:t>to</a:t>
            </a:r>
            <a:r>
              <a:rPr lang="de-DE" sz="2800" dirty="0" smtClean="0">
                <a:latin typeface="+mn-lt"/>
                <a:cs typeface="+mn-cs"/>
              </a:rPr>
              <a:t> </a:t>
            </a:r>
            <a:r>
              <a:rPr lang="de-DE" sz="2800" dirty="0" err="1" smtClean="0">
                <a:latin typeface="+mn-lt"/>
                <a:cs typeface="+mn-cs"/>
              </a:rPr>
              <a:t>n</a:t>
            </a:r>
            <a:r>
              <a:rPr lang="de-DE" sz="2800" dirty="0" smtClean="0">
                <a:latin typeface="+mn-lt"/>
                <a:cs typeface="+mn-cs"/>
              </a:rPr>
              <a:t>  	c[0,j] := 0	</a:t>
            </a:r>
            <a:endParaRPr lang="de-DE" sz="2800" baseline="-25000" dirty="0">
              <a:solidFill>
                <a:srgbClr val="33CC33"/>
              </a:solidFill>
              <a:latin typeface="+mn-lt"/>
              <a:cs typeface="+mn-cs"/>
            </a:endParaRPr>
          </a:p>
        </p:txBody>
      </p:sp>
      <p:sp>
        <p:nvSpPr>
          <p:cNvPr id="326699" name="Text Box 43"/>
          <p:cNvSpPr txBox="1">
            <a:spLocks noChangeArrowheads="1"/>
          </p:cNvSpPr>
          <p:nvPr/>
        </p:nvSpPr>
        <p:spPr bwMode="auto">
          <a:xfrm>
            <a:off x="7543800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latin typeface="+mn-lt"/>
                <a:cs typeface="+mn-cs"/>
              </a:rPr>
              <a:t>ABCB</a:t>
            </a:r>
          </a:p>
          <a:p>
            <a:pPr eaLnBrk="0" hangingPunct="0">
              <a:defRPr/>
            </a:pPr>
            <a:r>
              <a:rPr lang="de-DE" sz="3200" dirty="0" smtClean="0">
                <a:latin typeface="+mn-lt"/>
                <a:cs typeface="+mn-cs"/>
              </a:rPr>
              <a:t>BDCAB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26700" name="Text Box 44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701" name="Text Box 45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4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180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88" grpId="0" autoUpdateAnimBg="0"/>
      <p:bldP spid="326689" grpId="0" autoUpdateAnimBg="0"/>
      <p:bldP spid="326690" grpId="0" autoUpdateAnimBg="0"/>
      <p:bldP spid="326691" grpId="0" autoUpdateAnimBg="0"/>
      <p:bldP spid="326692" grpId="0" autoUpdateAnimBg="0"/>
      <p:bldP spid="326693" grpId="0" autoUpdateAnimBg="0"/>
      <p:bldP spid="326694" grpId="0" autoUpdateAnimBg="0"/>
      <p:bldP spid="326695" grpId="0" autoUpdateAnimBg="0"/>
      <p:bldP spid="326696" grpId="0" autoUpdateAnimBg="0"/>
      <p:bldP spid="32669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hteck 50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(2)</a:t>
            </a:r>
          </a:p>
        </p:txBody>
      </p:sp>
      <p:sp>
        <p:nvSpPr>
          <p:cNvPr id="328707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08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09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10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11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12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13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14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15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16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17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18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19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20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</a:t>
            </a: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r>
              <a:rPr lang="de-DE" sz="2400" smtClean="0">
                <a:latin typeface="Times New Roman" charset="0"/>
                <a:cs typeface="+mn-cs"/>
              </a:rPr>
              <a:t>          2         3        4         5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21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22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23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24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25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26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27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28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29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30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31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32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33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34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35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36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37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38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39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40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41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42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43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44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45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46" name="Text Box 42"/>
          <p:cNvSpPr txBox="1">
            <a:spLocks noChangeArrowheads="1"/>
          </p:cNvSpPr>
          <p:nvPr/>
        </p:nvSpPr>
        <p:spPr bwMode="auto">
          <a:xfrm>
            <a:off x="2411760" y="5085184"/>
            <a:ext cx="5110011" cy="135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</a:t>
            </a:r>
            <a:r>
              <a:rPr lang="de-DE" sz="2400" dirty="0" err="1" smtClean="0">
                <a:latin typeface="+mn-lt"/>
                <a:cs typeface="+mn-cs"/>
              </a:rPr>
              <a:t>if</a:t>
            </a:r>
            <a:r>
              <a:rPr lang="de-DE" sz="2400" dirty="0" smtClean="0">
                <a:latin typeface="+mn-lt"/>
                <a:cs typeface="+mn-cs"/>
              </a:rPr>
              <a:t>  </a:t>
            </a:r>
            <a:r>
              <a:rPr lang="de-DE" sz="2400" dirty="0" err="1" smtClean="0"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latin typeface="+mn-lt"/>
                <a:cs typeface="+mn-cs"/>
              </a:rPr>
              <a:t>i</a:t>
            </a:r>
            <a:r>
              <a:rPr lang="de-DE" sz="2400" dirty="0" smtClean="0">
                <a:latin typeface="+mn-lt"/>
                <a:cs typeface="+mn-cs"/>
              </a:rPr>
              <a:t> = </a:t>
            </a:r>
            <a:r>
              <a:rPr lang="de-DE" sz="2400" dirty="0" err="1" smtClean="0"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latin typeface="+mn-lt"/>
                <a:cs typeface="+mn-cs"/>
              </a:rPr>
              <a:t>j</a:t>
            </a:r>
            <a:r>
              <a:rPr lang="de-DE" sz="2400" dirty="0" smtClean="0">
                <a:latin typeface="+mn-lt"/>
                <a:cs typeface="+mn-cs"/>
              </a:rPr>
              <a:t> </a:t>
            </a:r>
            <a:r>
              <a:rPr lang="de-DE" sz="2400" dirty="0" err="1" smtClean="0">
                <a:latin typeface="+mn-lt"/>
                <a:cs typeface="+mn-cs"/>
              </a:rPr>
              <a:t>then</a:t>
            </a:r>
            <a:r>
              <a:rPr lang="de-DE" sz="2400" dirty="0" smtClean="0"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	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c[i-1,j-1] + 1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else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max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( c[i-1,j], c[i,j-1]</a:t>
            </a:r>
            <a:r>
              <a:rPr lang="de-DE" sz="2400" dirty="0" smtClean="0">
                <a:solidFill>
                  <a:srgbClr val="33CC33"/>
                </a:solidFill>
                <a:latin typeface="+mn-lt"/>
                <a:cs typeface="+mn-cs"/>
              </a:rPr>
              <a:t> )</a:t>
            </a:r>
            <a:endParaRPr lang="de-DE" sz="2400" dirty="0" smtClean="0"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de-DE" sz="2800" baseline="-25000" dirty="0">
              <a:solidFill>
                <a:srgbClr val="33CC33"/>
              </a:solidFill>
              <a:latin typeface="+mn-lt"/>
              <a:cs typeface="+mn-cs"/>
            </a:endParaRPr>
          </a:p>
        </p:txBody>
      </p:sp>
      <p:sp>
        <p:nvSpPr>
          <p:cNvPr id="328747" name="Oval 43"/>
          <p:cNvSpPr>
            <a:spLocks noChangeArrowheads="1"/>
          </p:cNvSpPr>
          <p:nvPr/>
        </p:nvSpPr>
        <p:spPr bwMode="auto">
          <a:xfrm>
            <a:off x="2362200" y="2209800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48" name="Oval 44"/>
          <p:cNvSpPr>
            <a:spLocks noChangeArrowheads="1"/>
          </p:cNvSpPr>
          <p:nvPr/>
        </p:nvSpPr>
        <p:spPr bwMode="auto">
          <a:xfrm>
            <a:off x="3886200" y="1143000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49" name="Line 45"/>
          <p:cNvSpPr>
            <a:spLocks noChangeShapeType="1"/>
          </p:cNvSpPr>
          <p:nvPr/>
        </p:nvSpPr>
        <p:spPr bwMode="auto">
          <a:xfrm>
            <a:off x="3962400" y="2057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50" name="Line 46"/>
          <p:cNvSpPr>
            <a:spLocks noChangeShapeType="1"/>
          </p:cNvSpPr>
          <p:nvPr/>
        </p:nvSpPr>
        <p:spPr bwMode="auto">
          <a:xfrm>
            <a:off x="3581400" y="24384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51" name="Text Box 47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52" name="Text Box 48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A</a:t>
            </a:r>
            <a:r>
              <a:rPr lang="de-DE" sz="3200" dirty="0" smtClean="0">
                <a:latin typeface="+mn-lt"/>
                <a:cs typeface="+mn-cs"/>
              </a:rPr>
              <a:t>BCB</a:t>
            </a: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r>
              <a:rPr lang="de-DE" sz="3200" dirty="0" smtClean="0">
                <a:latin typeface="+mn-lt"/>
                <a:cs typeface="+mn-cs"/>
              </a:rPr>
              <a:t>DCAB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28753" name="Text Box 49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54" name="Text Box 50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5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7336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47" grpId="0" animBg="1"/>
      <p:bldP spid="328748" grpId="0" animBg="1"/>
      <p:bldP spid="328751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 48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(3)</a:t>
            </a:r>
          </a:p>
        </p:txBody>
      </p:sp>
      <p:sp>
        <p:nvSpPr>
          <p:cNvPr id="330755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56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57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58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59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60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61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62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63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64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65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66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67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68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1          2         3        4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69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70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71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72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73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74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75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76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77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78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79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80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81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82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83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84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85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86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87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88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89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90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91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92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93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94" name="Text Box 42"/>
          <p:cNvSpPr txBox="1">
            <a:spLocks noChangeArrowheads="1"/>
          </p:cNvSpPr>
          <p:nvPr/>
        </p:nvSpPr>
        <p:spPr bwMode="auto">
          <a:xfrm>
            <a:off x="2411760" y="5085184"/>
            <a:ext cx="5110011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</a:t>
            </a:r>
            <a:r>
              <a:rPr lang="de-DE" sz="2400" dirty="0" err="1" smtClean="0">
                <a:latin typeface="+mn-lt"/>
                <a:cs typeface="+mn-cs"/>
              </a:rPr>
              <a:t>if</a:t>
            </a:r>
            <a:r>
              <a:rPr lang="de-DE" sz="2400" dirty="0" smtClean="0">
                <a:latin typeface="+mn-lt"/>
                <a:cs typeface="+mn-cs"/>
              </a:rPr>
              <a:t>  </a:t>
            </a:r>
            <a:r>
              <a:rPr lang="de-DE" sz="2400" dirty="0" err="1" smtClean="0"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latin typeface="+mn-lt"/>
                <a:cs typeface="+mn-cs"/>
              </a:rPr>
              <a:t>i</a:t>
            </a:r>
            <a:r>
              <a:rPr lang="de-DE" sz="2400" dirty="0" smtClean="0">
                <a:latin typeface="+mn-lt"/>
                <a:cs typeface="+mn-cs"/>
              </a:rPr>
              <a:t> = </a:t>
            </a:r>
            <a:r>
              <a:rPr lang="de-DE" sz="2400" dirty="0" err="1" smtClean="0"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latin typeface="+mn-lt"/>
                <a:cs typeface="+mn-cs"/>
              </a:rPr>
              <a:t>j</a:t>
            </a:r>
            <a:r>
              <a:rPr lang="de-DE" sz="2400" dirty="0" smtClean="0">
                <a:latin typeface="+mn-lt"/>
                <a:cs typeface="+mn-cs"/>
              </a:rPr>
              <a:t> </a:t>
            </a:r>
            <a:r>
              <a:rPr lang="de-DE" sz="2400" dirty="0" err="1" smtClean="0">
                <a:latin typeface="+mn-lt"/>
                <a:cs typeface="+mn-cs"/>
              </a:rPr>
              <a:t>then</a:t>
            </a:r>
            <a:r>
              <a:rPr lang="de-DE" sz="2400" dirty="0" smtClean="0"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	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c[i-1,j-1] + 1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else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max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( c[i-1,j], c[i,j-1] )</a:t>
            </a:r>
            <a:endParaRPr lang="de-DE" sz="2400" dirty="0">
              <a:solidFill>
                <a:srgbClr val="33CC33"/>
              </a:solidFill>
              <a:latin typeface="+mn-lt"/>
              <a:cs typeface="+mn-cs"/>
            </a:endParaRPr>
          </a:p>
        </p:txBody>
      </p:sp>
      <p:sp>
        <p:nvSpPr>
          <p:cNvPr id="330795" name="Text Box 43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96" name="Text Box 44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97" name="Text Box 45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98" name="Text Box 46"/>
          <p:cNvSpPr txBox="1">
            <a:spLocks noChangeArrowheads="1"/>
          </p:cNvSpPr>
          <p:nvPr/>
        </p:nvSpPr>
        <p:spPr bwMode="auto">
          <a:xfrm>
            <a:off x="7543800" y="0"/>
            <a:ext cx="15986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A</a:t>
            </a:r>
            <a:r>
              <a:rPr lang="de-DE" sz="3200" dirty="0" smtClean="0">
                <a:latin typeface="+mn-lt"/>
                <a:cs typeface="+mn-cs"/>
              </a:rPr>
              <a:t>BCB</a:t>
            </a: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B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DC</a:t>
            </a:r>
            <a:r>
              <a:rPr lang="de-DE" sz="3200" dirty="0" smtClean="0">
                <a:latin typeface="+mn-lt"/>
                <a:cs typeface="+mn-cs"/>
              </a:rPr>
              <a:t>AB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30799" name="Text Box 47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800" name="Text Box 48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5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6030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96" grpId="0" autoUpdateAnimBg="0"/>
      <p:bldP spid="33079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hteck 52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(4)</a:t>
            </a:r>
          </a:p>
        </p:txBody>
      </p:sp>
      <p:sp>
        <p:nvSpPr>
          <p:cNvPr id="332803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04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05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06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07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08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09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10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11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12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13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14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15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16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1          2         3        </a:t>
            </a: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4</a:t>
            </a:r>
            <a:r>
              <a:rPr lang="de-DE" sz="2400" smtClean="0">
                <a:latin typeface="Times New Roman" charset="0"/>
                <a:cs typeface="+mn-cs"/>
              </a:rPr>
              <a:t>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17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18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19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20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21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22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23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24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25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26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27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28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29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30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31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32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33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34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35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36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37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38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39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40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41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42" name="Text Box 42"/>
          <p:cNvSpPr txBox="1">
            <a:spLocks noChangeArrowheads="1"/>
          </p:cNvSpPr>
          <p:nvPr/>
        </p:nvSpPr>
        <p:spPr bwMode="auto">
          <a:xfrm>
            <a:off x="2411760" y="5105400"/>
            <a:ext cx="5110011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if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i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then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	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c[i-1,j-1] + 1</a:t>
            </a:r>
            <a:endParaRPr lang="de-DE" sz="2400" dirty="0" smtClean="0"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</a:t>
            </a:r>
            <a:r>
              <a:rPr lang="de-DE" sz="2400" dirty="0" err="1" smtClean="0">
                <a:latin typeface="+mn-lt"/>
                <a:cs typeface="+mn-cs"/>
              </a:rPr>
              <a:t>else</a:t>
            </a:r>
            <a:r>
              <a:rPr lang="de-DE" sz="2400" dirty="0" smtClean="0">
                <a:latin typeface="+mn-lt"/>
                <a:cs typeface="+mn-cs"/>
              </a:rPr>
              <a:t> 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</a:t>
            </a:r>
            <a:r>
              <a:rPr lang="de-DE" sz="2400" dirty="0" err="1" smtClean="0">
                <a:latin typeface="+mn-lt"/>
                <a:cs typeface="+mn-cs"/>
              </a:rPr>
              <a:t>max</a:t>
            </a:r>
            <a:r>
              <a:rPr lang="de-DE" sz="2400" dirty="0" smtClean="0">
                <a:latin typeface="+mn-lt"/>
                <a:cs typeface="+mn-cs"/>
              </a:rPr>
              <a:t>( c[i-1,j], c[i,j-1] )</a:t>
            </a:r>
            <a:endParaRPr lang="de-DE" sz="2400" dirty="0">
              <a:latin typeface="+mn-lt"/>
              <a:cs typeface="+mn-cs"/>
            </a:endParaRPr>
          </a:p>
        </p:txBody>
      </p:sp>
      <p:sp>
        <p:nvSpPr>
          <p:cNvPr id="332843" name="Text Box 43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44" name="Text Box 44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45" name="Text Box 45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46" name="Oval 46"/>
          <p:cNvSpPr>
            <a:spLocks noChangeArrowheads="1"/>
          </p:cNvSpPr>
          <p:nvPr/>
        </p:nvSpPr>
        <p:spPr bwMode="auto">
          <a:xfrm>
            <a:off x="2362200" y="2133600"/>
            <a:ext cx="609600" cy="6096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47" name="Oval 47"/>
          <p:cNvSpPr>
            <a:spLocks noChangeArrowheads="1"/>
          </p:cNvSpPr>
          <p:nvPr/>
        </p:nvSpPr>
        <p:spPr bwMode="auto">
          <a:xfrm>
            <a:off x="6324600" y="1143000"/>
            <a:ext cx="609600" cy="6096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48" name="Line 48"/>
          <p:cNvSpPr>
            <a:spLocks noChangeShapeType="1"/>
          </p:cNvSpPr>
          <p:nvPr/>
        </p:nvSpPr>
        <p:spPr bwMode="auto">
          <a:xfrm>
            <a:off x="6019800" y="20574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49" name="Text Box 49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50" name="Text Box 50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A</a:t>
            </a:r>
            <a:r>
              <a:rPr lang="de-DE" sz="3200" dirty="0" smtClean="0">
                <a:latin typeface="+mn-lt"/>
                <a:cs typeface="+mn-cs"/>
              </a:rPr>
              <a:t>BCB</a:t>
            </a: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BDC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A</a:t>
            </a:r>
            <a:r>
              <a:rPr lang="de-DE" sz="3200" dirty="0" smtClean="0">
                <a:latin typeface="+mn-lt"/>
                <a:cs typeface="+mn-cs"/>
              </a:rPr>
              <a:t>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32851" name="Text Box 51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52" name="Text Box 52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5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064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46" grpId="0" animBg="1"/>
      <p:bldP spid="332847" grpId="0" animBg="1"/>
      <p:bldP spid="332849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hteck 53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(5)</a:t>
            </a:r>
          </a:p>
        </p:txBody>
      </p:sp>
      <p:sp>
        <p:nvSpPr>
          <p:cNvPr id="334851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52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53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54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55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56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57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58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59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60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61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62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63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6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1          2         3        4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65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66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67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68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69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70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71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72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73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74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75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76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77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78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79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80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81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82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83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84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85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86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87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88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89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90" name="Text Box 42"/>
          <p:cNvSpPr txBox="1">
            <a:spLocks noChangeArrowheads="1"/>
          </p:cNvSpPr>
          <p:nvPr/>
        </p:nvSpPr>
        <p:spPr bwMode="auto">
          <a:xfrm>
            <a:off x="2558333" y="5085184"/>
            <a:ext cx="5110011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</a:t>
            </a:r>
            <a:r>
              <a:rPr lang="de-DE" sz="2400" dirty="0" err="1" smtClean="0">
                <a:latin typeface="+mn-lt"/>
                <a:cs typeface="+mn-cs"/>
              </a:rPr>
              <a:t>if</a:t>
            </a:r>
            <a:r>
              <a:rPr lang="de-DE" sz="2400" dirty="0" smtClean="0">
                <a:latin typeface="+mn-lt"/>
                <a:cs typeface="+mn-cs"/>
              </a:rPr>
              <a:t>  </a:t>
            </a:r>
            <a:r>
              <a:rPr lang="de-DE" sz="2400" dirty="0" err="1" smtClean="0"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latin typeface="+mn-lt"/>
                <a:cs typeface="+mn-cs"/>
              </a:rPr>
              <a:t>i</a:t>
            </a:r>
            <a:r>
              <a:rPr lang="de-DE" sz="2400" dirty="0" smtClean="0">
                <a:latin typeface="+mn-lt"/>
                <a:cs typeface="+mn-cs"/>
              </a:rPr>
              <a:t> = </a:t>
            </a:r>
            <a:r>
              <a:rPr lang="de-DE" sz="2400" dirty="0" err="1" smtClean="0"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latin typeface="+mn-lt"/>
                <a:cs typeface="+mn-cs"/>
              </a:rPr>
              <a:t>j</a:t>
            </a:r>
            <a:r>
              <a:rPr lang="de-DE" sz="2400" dirty="0" smtClean="0">
                <a:latin typeface="+mn-lt"/>
                <a:cs typeface="+mn-cs"/>
              </a:rPr>
              <a:t> </a:t>
            </a:r>
            <a:r>
              <a:rPr lang="de-DE" sz="2400" dirty="0" err="1" smtClean="0">
                <a:latin typeface="+mn-lt"/>
                <a:cs typeface="+mn-cs"/>
              </a:rPr>
              <a:t>then</a:t>
            </a:r>
            <a:r>
              <a:rPr lang="de-DE" sz="2400" dirty="0" smtClean="0"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	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c[i-1,j-1] + 1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else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max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( c[i-1,j], c[i,j-1] )</a:t>
            </a:r>
            <a:endParaRPr lang="de-DE" sz="2400" dirty="0">
              <a:solidFill>
                <a:srgbClr val="008000"/>
              </a:solidFill>
              <a:latin typeface="+mn-lt"/>
              <a:cs typeface="+mn-cs"/>
            </a:endParaRPr>
          </a:p>
        </p:txBody>
      </p:sp>
      <p:sp>
        <p:nvSpPr>
          <p:cNvPr id="334891" name="Text Box 43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92" name="Text Box 44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93" name="Text Box 45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94" name="Text Box 46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95" name="Text Box 47"/>
          <p:cNvSpPr txBox="1">
            <a:spLocks noChangeArrowheads="1"/>
          </p:cNvSpPr>
          <p:nvPr/>
        </p:nvSpPr>
        <p:spPr bwMode="auto">
          <a:xfrm>
            <a:off x="72390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96" name="Line 48"/>
          <p:cNvSpPr>
            <a:spLocks noChangeShapeType="1"/>
          </p:cNvSpPr>
          <p:nvPr/>
        </p:nvSpPr>
        <p:spPr bwMode="auto">
          <a:xfrm>
            <a:off x="6858000" y="25908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97" name="Oval 49"/>
          <p:cNvSpPr>
            <a:spLocks noChangeArrowheads="1"/>
          </p:cNvSpPr>
          <p:nvPr/>
        </p:nvSpPr>
        <p:spPr bwMode="auto">
          <a:xfrm>
            <a:off x="2362200" y="2209800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98" name="Oval 50"/>
          <p:cNvSpPr>
            <a:spLocks noChangeArrowheads="1"/>
          </p:cNvSpPr>
          <p:nvPr/>
        </p:nvSpPr>
        <p:spPr bwMode="auto">
          <a:xfrm>
            <a:off x="7162800" y="1066800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99" name="Text Box 51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A</a:t>
            </a:r>
            <a:r>
              <a:rPr lang="de-DE" sz="3200" dirty="0" smtClean="0">
                <a:latin typeface="+mn-lt"/>
                <a:cs typeface="+mn-cs"/>
              </a:rPr>
              <a:t>BCB</a:t>
            </a: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BDCA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34900" name="Text Box 52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901" name="Text Box 53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5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224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95" grpId="0" autoUpdateAnimBg="0"/>
      <p:bldP spid="334897" grpId="0" animBg="1" autoUpdateAnimBg="0"/>
      <p:bldP spid="334898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hteck 54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(6)</a:t>
            </a:r>
          </a:p>
        </p:txBody>
      </p:sp>
      <p:sp>
        <p:nvSpPr>
          <p:cNvPr id="336899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00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01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02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03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04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05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06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07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08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09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10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11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12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</a:t>
            </a: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r>
              <a:rPr lang="de-DE" sz="2400" smtClean="0">
                <a:latin typeface="Times New Roman" charset="0"/>
                <a:cs typeface="+mn-cs"/>
              </a:rPr>
              <a:t>          2         3        4         5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13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14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15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16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17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18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19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20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21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22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23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24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25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26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27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28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29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30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31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32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33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34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35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36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37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38" name="Text Box 42"/>
          <p:cNvSpPr txBox="1">
            <a:spLocks noChangeArrowheads="1"/>
          </p:cNvSpPr>
          <p:nvPr/>
        </p:nvSpPr>
        <p:spPr bwMode="auto">
          <a:xfrm>
            <a:off x="2555776" y="5085184"/>
            <a:ext cx="5110011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if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i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then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	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c[i-1,j-1] + 1</a:t>
            </a:r>
            <a:endParaRPr lang="de-DE" sz="2400" dirty="0" smtClean="0"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</a:t>
            </a:r>
            <a:r>
              <a:rPr lang="de-DE" sz="2400" dirty="0" err="1" smtClean="0">
                <a:latin typeface="+mn-lt"/>
                <a:cs typeface="+mn-cs"/>
              </a:rPr>
              <a:t>else</a:t>
            </a:r>
            <a:r>
              <a:rPr lang="de-DE" sz="2400" dirty="0" smtClean="0">
                <a:latin typeface="+mn-lt"/>
                <a:cs typeface="+mn-cs"/>
              </a:rPr>
              <a:t> 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</a:t>
            </a:r>
            <a:r>
              <a:rPr lang="de-DE" sz="2400" dirty="0" err="1" smtClean="0">
                <a:latin typeface="+mn-lt"/>
                <a:cs typeface="+mn-cs"/>
              </a:rPr>
              <a:t>max</a:t>
            </a:r>
            <a:r>
              <a:rPr lang="de-DE" sz="2400" dirty="0" smtClean="0">
                <a:latin typeface="+mn-lt"/>
                <a:cs typeface="+mn-cs"/>
              </a:rPr>
              <a:t>( c[i-1,j], c[i,j-1] )</a:t>
            </a:r>
            <a:endParaRPr lang="de-DE" sz="2400" dirty="0">
              <a:latin typeface="+mn-lt"/>
              <a:cs typeface="+mn-cs"/>
            </a:endParaRPr>
          </a:p>
        </p:txBody>
      </p:sp>
      <p:sp>
        <p:nvSpPr>
          <p:cNvPr id="336939" name="Text Box 43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40" name="Text Box 44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41" name="Text Box 45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42" name="Text Box 46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43" name="Text Box 47"/>
          <p:cNvSpPr txBox="1">
            <a:spLocks noChangeArrowheads="1"/>
          </p:cNvSpPr>
          <p:nvPr/>
        </p:nvSpPr>
        <p:spPr bwMode="auto">
          <a:xfrm>
            <a:off x="72390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44" name="Oval 48"/>
          <p:cNvSpPr>
            <a:spLocks noChangeArrowheads="1"/>
          </p:cNvSpPr>
          <p:nvPr/>
        </p:nvSpPr>
        <p:spPr bwMode="auto">
          <a:xfrm>
            <a:off x="3886200" y="1143000"/>
            <a:ext cx="609600" cy="6096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45" name="Oval 49"/>
          <p:cNvSpPr>
            <a:spLocks noChangeArrowheads="1"/>
          </p:cNvSpPr>
          <p:nvPr/>
        </p:nvSpPr>
        <p:spPr bwMode="auto">
          <a:xfrm>
            <a:off x="2362200" y="2819400"/>
            <a:ext cx="609600" cy="6096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46" name="Line 50"/>
          <p:cNvSpPr>
            <a:spLocks noChangeShapeType="1"/>
          </p:cNvSpPr>
          <p:nvPr/>
        </p:nvSpPr>
        <p:spPr bwMode="auto">
          <a:xfrm>
            <a:off x="3581400" y="27432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47" name="Text Box 51"/>
          <p:cNvSpPr txBox="1">
            <a:spLocks noChangeArrowheads="1"/>
          </p:cNvSpPr>
          <p:nvPr/>
        </p:nvSpPr>
        <p:spPr bwMode="auto">
          <a:xfrm>
            <a:off x="3962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48" name="Text Box 52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A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r>
              <a:rPr lang="de-DE" sz="3200" dirty="0" smtClean="0">
                <a:latin typeface="+mn-lt"/>
                <a:cs typeface="+mn-cs"/>
              </a:rPr>
              <a:t>CB</a:t>
            </a: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r>
              <a:rPr lang="de-DE" sz="3200" dirty="0" smtClean="0">
                <a:latin typeface="+mn-lt"/>
                <a:cs typeface="+mn-cs"/>
              </a:rPr>
              <a:t>DCAB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36949" name="Text Box 53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50" name="Text Box 54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5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0473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44" grpId="0" animBg="1"/>
      <p:bldP spid="336945" grpId="0" animBg="1"/>
      <p:bldP spid="336947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hteck 60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(7)</a:t>
            </a:r>
          </a:p>
        </p:txBody>
      </p:sp>
      <p:sp>
        <p:nvSpPr>
          <p:cNvPr id="338947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48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49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50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51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52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53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54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55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56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57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58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59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60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1          </a:t>
            </a:r>
            <a:r>
              <a:rPr lang="de-DE" sz="2400" smtClean="0">
                <a:solidFill>
                  <a:srgbClr val="FF0000"/>
                </a:solidFill>
                <a:latin typeface="Times New Roman" charset="0"/>
                <a:cs typeface="+mn-cs"/>
              </a:rPr>
              <a:t>2         3        4</a:t>
            </a:r>
            <a:r>
              <a:rPr lang="de-DE" sz="2400" smtClean="0">
                <a:latin typeface="Times New Roman" charset="0"/>
                <a:cs typeface="+mn-cs"/>
              </a:rPr>
              <a:t>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61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62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63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64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65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66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67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68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69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70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71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72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73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74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75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76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77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78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79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80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81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82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83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84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85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86" name="Text Box 42"/>
          <p:cNvSpPr txBox="1">
            <a:spLocks noChangeArrowheads="1"/>
          </p:cNvSpPr>
          <p:nvPr/>
        </p:nvSpPr>
        <p:spPr bwMode="auto">
          <a:xfrm>
            <a:off x="2555776" y="5085184"/>
            <a:ext cx="5110011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j-lt"/>
                <a:cs typeface="+mn-cs"/>
              </a:rPr>
              <a:t> 		</a:t>
            </a:r>
            <a:r>
              <a:rPr lang="de-DE" sz="2400" dirty="0" err="1" smtClean="0">
                <a:latin typeface="+mj-lt"/>
                <a:cs typeface="+mn-cs"/>
              </a:rPr>
              <a:t>if</a:t>
            </a:r>
            <a:r>
              <a:rPr lang="de-DE" sz="2400" dirty="0" smtClean="0">
                <a:latin typeface="+mj-lt"/>
                <a:cs typeface="+mn-cs"/>
              </a:rPr>
              <a:t>  </a:t>
            </a:r>
            <a:r>
              <a:rPr lang="de-DE" sz="2400" dirty="0" err="1" smtClean="0">
                <a:latin typeface="+mj-lt"/>
                <a:cs typeface="+mn-cs"/>
              </a:rPr>
              <a:t>X</a:t>
            </a:r>
            <a:r>
              <a:rPr lang="de-DE" sz="2400" baseline="-25000" dirty="0" err="1" smtClean="0">
                <a:latin typeface="+mj-lt"/>
                <a:cs typeface="+mn-cs"/>
              </a:rPr>
              <a:t>i</a:t>
            </a:r>
            <a:r>
              <a:rPr lang="de-DE" sz="2400" dirty="0" smtClean="0">
                <a:latin typeface="+mj-lt"/>
                <a:cs typeface="+mn-cs"/>
              </a:rPr>
              <a:t> = </a:t>
            </a:r>
            <a:r>
              <a:rPr lang="de-DE" sz="2400" dirty="0" err="1" smtClean="0">
                <a:latin typeface="+mj-lt"/>
                <a:cs typeface="+mn-cs"/>
              </a:rPr>
              <a:t>Y</a:t>
            </a:r>
            <a:r>
              <a:rPr lang="de-DE" sz="2400" baseline="-25000" dirty="0" err="1" smtClean="0">
                <a:latin typeface="+mj-lt"/>
                <a:cs typeface="+mn-cs"/>
              </a:rPr>
              <a:t>j</a:t>
            </a:r>
            <a:r>
              <a:rPr lang="de-DE" sz="2400" dirty="0" smtClean="0">
                <a:latin typeface="+mj-lt"/>
                <a:cs typeface="+mn-cs"/>
              </a:rPr>
              <a:t> </a:t>
            </a:r>
            <a:r>
              <a:rPr lang="de-DE" sz="2400" dirty="0" err="1" smtClean="0">
                <a:latin typeface="+mj-lt"/>
                <a:cs typeface="+mn-cs"/>
              </a:rPr>
              <a:t>then</a:t>
            </a:r>
            <a:r>
              <a:rPr lang="de-DE" sz="2400" dirty="0" smtClean="0">
                <a:latin typeface="+mj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j-lt"/>
                <a:cs typeface="+mn-cs"/>
              </a:rPr>
              <a:t> 			c[</a:t>
            </a:r>
            <a:r>
              <a:rPr lang="de-DE" sz="2400" dirty="0" err="1" smtClean="0">
                <a:latin typeface="+mj-lt"/>
                <a:cs typeface="+mn-cs"/>
              </a:rPr>
              <a:t>i,j</a:t>
            </a:r>
            <a:r>
              <a:rPr lang="de-DE" sz="2400" dirty="0" smtClean="0">
                <a:latin typeface="+mj-lt"/>
                <a:cs typeface="+mn-cs"/>
              </a:rPr>
              <a:t>] := c[i-1,j-1] + 1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j-lt"/>
                <a:cs typeface="+mn-cs"/>
              </a:rPr>
              <a:t> 		</a:t>
            </a:r>
            <a:r>
              <a:rPr lang="de-DE" sz="2400" dirty="0" err="1" smtClean="0">
                <a:solidFill>
                  <a:srgbClr val="008000"/>
                </a:solidFill>
                <a:latin typeface="+mj-lt"/>
                <a:cs typeface="+mn-cs"/>
              </a:rPr>
              <a:t>else</a:t>
            </a:r>
            <a:r>
              <a:rPr lang="de-DE" sz="2400" dirty="0" smtClean="0">
                <a:solidFill>
                  <a:srgbClr val="008000"/>
                </a:solidFill>
                <a:latin typeface="+mj-lt"/>
                <a:cs typeface="+mn-cs"/>
              </a:rPr>
              <a:t> c[</a:t>
            </a:r>
            <a:r>
              <a:rPr lang="de-DE" sz="2400" dirty="0" err="1" smtClean="0">
                <a:solidFill>
                  <a:srgbClr val="008000"/>
                </a:solidFill>
                <a:latin typeface="+mj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j-lt"/>
                <a:cs typeface="+mn-cs"/>
              </a:rPr>
              <a:t>] := </a:t>
            </a:r>
            <a:r>
              <a:rPr lang="de-DE" sz="2400" dirty="0" err="1" smtClean="0">
                <a:solidFill>
                  <a:srgbClr val="008000"/>
                </a:solidFill>
                <a:latin typeface="+mj-lt"/>
                <a:cs typeface="+mn-cs"/>
              </a:rPr>
              <a:t>max</a:t>
            </a:r>
            <a:r>
              <a:rPr lang="de-DE" sz="2400" dirty="0" smtClean="0">
                <a:solidFill>
                  <a:srgbClr val="008000"/>
                </a:solidFill>
                <a:latin typeface="+mj-lt"/>
                <a:cs typeface="+mn-cs"/>
              </a:rPr>
              <a:t>( c[i-1,j], c[i,j-1] )</a:t>
            </a:r>
            <a:endParaRPr lang="de-DE" sz="2400" dirty="0">
              <a:solidFill>
                <a:srgbClr val="008000"/>
              </a:solidFill>
              <a:latin typeface="+mj-lt"/>
              <a:cs typeface="+mn-cs"/>
            </a:endParaRPr>
          </a:p>
        </p:txBody>
      </p:sp>
      <p:sp>
        <p:nvSpPr>
          <p:cNvPr id="338987" name="Text Box 43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88" name="Text Box 44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89" name="Text Box 45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90" name="Text Box 46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91" name="Text Box 47"/>
          <p:cNvSpPr txBox="1">
            <a:spLocks noChangeArrowheads="1"/>
          </p:cNvSpPr>
          <p:nvPr/>
        </p:nvSpPr>
        <p:spPr bwMode="auto">
          <a:xfrm>
            <a:off x="72390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92" name="Text Box 48"/>
          <p:cNvSpPr txBox="1">
            <a:spLocks noChangeArrowheads="1"/>
          </p:cNvSpPr>
          <p:nvPr/>
        </p:nvSpPr>
        <p:spPr bwMode="auto">
          <a:xfrm>
            <a:off x="3962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93" name="Text Box 49"/>
          <p:cNvSpPr txBox="1">
            <a:spLocks noChangeArrowheads="1"/>
          </p:cNvSpPr>
          <p:nvPr/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94" name="Text Box 50"/>
          <p:cNvSpPr txBox="1">
            <a:spLocks noChangeArrowheads="1"/>
          </p:cNvSpPr>
          <p:nvPr/>
        </p:nvSpPr>
        <p:spPr bwMode="auto">
          <a:xfrm>
            <a:off x="64008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95" name="Text Box 51"/>
          <p:cNvSpPr txBox="1">
            <a:spLocks noChangeArrowheads="1"/>
          </p:cNvSpPr>
          <p:nvPr/>
        </p:nvSpPr>
        <p:spPr bwMode="auto">
          <a:xfrm>
            <a:off x="55626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96" name="Oval 52"/>
          <p:cNvSpPr>
            <a:spLocks noChangeArrowheads="1"/>
          </p:cNvSpPr>
          <p:nvPr/>
        </p:nvSpPr>
        <p:spPr bwMode="auto">
          <a:xfrm>
            <a:off x="2362200" y="2819400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97" name="Oval 53"/>
          <p:cNvSpPr>
            <a:spLocks noChangeArrowheads="1"/>
          </p:cNvSpPr>
          <p:nvPr/>
        </p:nvSpPr>
        <p:spPr bwMode="auto">
          <a:xfrm>
            <a:off x="4572000" y="1066800"/>
            <a:ext cx="2590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98" name="Line 54"/>
          <p:cNvSpPr>
            <a:spLocks noChangeShapeType="1"/>
          </p:cNvSpPr>
          <p:nvPr/>
        </p:nvSpPr>
        <p:spPr bwMode="auto">
          <a:xfrm>
            <a:off x="4343400" y="3048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99" name="Line 55"/>
          <p:cNvSpPr>
            <a:spLocks noChangeShapeType="1"/>
          </p:cNvSpPr>
          <p:nvPr/>
        </p:nvSpPr>
        <p:spPr bwMode="auto">
          <a:xfrm>
            <a:off x="5181600" y="3048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9000" name="Line 56"/>
          <p:cNvSpPr>
            <a:spLocks noChangeShapeType="1"/>
          </p:cNvSpPr>
          <p:nvPr/>
        </p:nvSpPr>
        <p:spPr bwMode="auto">
          <a:xfrm>
            <a:off x="6400800" y="2667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9001" name="Line 57"/>
          <p:cNvSpPr>
            <a:spLocks noChangeShapeType="1"/>
          </p:cNvSpPr>
          <p:nvPr/>
        </p:nvSpPr>
        <p:spPr bwMode="auto">
          <a:xfrm>
            <a:off x="6019800" y="3048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9002" name="Text Box 58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A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r>
              <a:rPr lang="de-DE" sz="3200" dirty="0" smtClean="0">
                <a:latin typeface="+mn-lt"/>
                <a:cs typeface="+mn-cs"/>
              </a:rPr>
              <a:t>CB</a:t>
            </a: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B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DCA</a:t>
            </a:r>
            <a:r>
              <a:rPr lang="de-DE" sz="3200" dirty="0" smtClean="0">
                <a:latin typeface="+mn-lt"/>
                <a:cs typeface="+mn-cs"/>
              </a:rPr>
              <a:t>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39003" name="Text Box 59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9004" name="Text Box 60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6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17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93" grpId="0" autoUpdateAnimBg="0"/>
      <p:bldP spid="338994" grpId="0" autoUpdateAnimBg="0"/>
      <p:bldP spid="338995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hteck 58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(8)</a:t>
            </a:r>
          </a:p>
        </p:txBody>
      </p:sp>
      <p:sp>
        <p:nvSpPr>
          <p:cNvPr id="340995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0996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0997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0998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0999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00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01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02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03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04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05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06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07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08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1          2         3        4         </a:t>
            </a: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5</a:t>
            </a:r>
            <a:r>
              <a:rPr lang="de-DE" sz="2400" smtClean="0">
                <a:latin typeface="Times New Roman" charset="0"/>
                <a:cs typeface="+mn-cs"/>
              </a:rPr>
              <a:t>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09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10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11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12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13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14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15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16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17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18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19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20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21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22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23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24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25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26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27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28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29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30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31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32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33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34" name="Text Box 42"/>
          <p:cNvSpPr txBox="1">
            <a:spLocks noChangeArrowheads="1"/>
          </p:cNvSpPr>
          <p:nvPr/>
        </p:nvSpPr>
        <p:spPr bwMode="auto">
          <a:xfrm>
            <a:off x="2558333" y="5085184"/>
            <a:ext cx="5110011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if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i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then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	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c[i-1,j-1] + 1</a:t>
            </a:r>
            <a:endParaRPr lang="de-DE" sz="2400" dirty="0" smtClean="0"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</a:t>
            </a:r>
            <a:r>
              <a:rPr lang="de-DE" sz="2400" dirty="0" err="1" smtClean="0">
                <a:latin typeface="+mn-lt"/>
                <a:cs typeface="+mn-cs"/>
              </a:rPr>
              <a:t>else</a:t>
            </a:r>
            <a:r>
              <a:rPr lang="de-DE" sz="2400" dirty="0" smtClean="0">
                <a:latin typeface="+mn-lt"/>
                <a:cs typeface="+mn-cs"/>
              </a:rPr>
              <a:t> 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</a:t>
            </a:r>
            <a:r>
              <a:rPr lang="de-DE" sz="2400" dirty="0" err="1" smtClean="0">
                <a:latin typeface="+mn-lt"/>
                <a:cs typeface="+mn-cs"/>
              </a:rPr>
              <a:t>max</a:t>
            </a:r>
            <a:r>
              <a:rPr lang="de-DE" sz="2400" dirty="0" smtClean="0">
                <a:latin typeface="+mn-lt"/>
                <a:cs typeface="+mn-cs"/>
              </a:rPr>
              <a:t>( c[i-1,j], c[i,j-1] )</a:t>
            </a:r>
            <a:endParaRPr lang="de-DE" sz="2400" dirty="0">
              <a:latin typeface="+mn-lt"/>
              <a:cs typeface="+mn-cs"/>
            </a:endParaRPr>
          </a:p>
        </p:txBody>
      </p:sp>
      <p:sp>
        <p:nvSpPr>
          <p:cNvPr id="341035" name="Text Box 43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36" name="Text Box 44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37" name="Text Box 45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38" name="Text Box 46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39" name="Text Box 47"/>
          <p:cNvSpPr txBox="1">
            <a:spLocks noChangeArrowheads="1"/>
          </p:cNvSpPr>
          <p:nvPr/>
        </p:nvSpPr>
        <p:spPr bwMode="auto">
          <a:xfrm>
            <a:off x="72390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40" name="Text Box 48"/>
          <p:cNvSpPr txBox="1">
            <a:spLocks noChangeArrowheads="1"/>
          </p:cNvSpPr>
          <p:nvPr/>
        </p:nvSpPr>
        <p:spPr bwMode="auto">
          <a:xfrm>
            <a:off x="3962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41" name="Text Box 49"/>
          <p:cNvSpPr txBox="1">
            <a:spLocks noChangeArrowheads="1"/>
          </p:cNvSpPr>
          <p:nvPr/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42" name="Text Box 50"/>
          <p:cNvSpPr txBox="1">
            <a:spLocks noChangeArrowheads="1"/>
          </p:cNvSpPr>
          <p:nvPr/>
        </p:nvSpPr>
        <p:spPr bwMode="auto">
          <a:xfrm>
            <a:off x="55626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43" name="Text Box 51"/>
          <p:cNvSpPr txBox="1">
            <a:spLocks noChangeArrowheads="1"/>
          </p:cNvSpPr>
          <p:nvPr/>
        </p:nvSpPr>
        <p:spPr bwMode="auto">
          <a:xfrm>
            <a:off x="64008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44" name="Text Box 52"/>
          <p:cNvSpPr txBox="1">
            <a:spLocks noChangeArrowheads="1"/>
          </p:cNvSpPr>
          <p:nvPr/>
        </p:nvSpPr>
        <p:spPr bwMode="auto">
          <a:xfrm>
            <a:off x="72390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45" name="Oval 53"/>
          <p:cNvSpPr>
            <a:spLocks noChangeArrowheads="1"/>
          </p:cNvSpPr>
          <p:nvPr/>
        </p:nvSpPr>
        <p:spPr bwMode="auto">
          <a:xfrm>
            <a:off x="2362200" y="2819400"/>
            <a:ext cx="609600" cy="6096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46" name="Oval 54"/>
          <p:cNvSpPr>
            <a:spLocks noChangeArrowheads="1"/>
          </p:cNvSpPr>
          <p:nvPr/>
        </p:nvSpPr>
        <p:spPr bwMode="auto">
          <a:xfrm>
            <a:off x="7162800" y="1066800"/>
            <a:ext cx="609600" cy="6096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47" name="Line 55"/>
          <p:cNvSpPr>
            <a:spLocks noChangeShapeType="1"/>
          </p:cNvSpPr>
          <p:nvPr/>
        </p:nvSpPr>
        <p:spPr bwMode="auto">
          <a:xfrm>
            <a:off x="6934200" y="2667000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48" name="Text Box 56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A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r>
              <a:rPr lang="de-DE" sz="3200" dirty="0" smtClean="0">
                <a:latin typeface="+mn-lt"/>
                <a:cs typeface="+mn-cs"/>
              </a:rPr>
              <a:t>CB</a:t>
            </a: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BDCA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41049" name="Text Box 57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50" name="Text Box 58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6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258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44" grpId="0" autoUpdateAnimBg="0"/>
      <p:bldP spid="341045" grpId="0" animBg="1"/>
      <p:bldP spid="34104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hteck 62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(9)</a:t>
            </a:r>
          </a:p>
        </p:txBody>
      </p:sp>
      <p:sp>
        <p:nvSpPr>
          <p:cNvPr id="343043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44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45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46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47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48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49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50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51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52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53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54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55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56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</a:t>
            </a: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1          2</a:t>
            </a:r>
            <a:r>
              <a:rPr lang="de-DE" sz="2400" smtClean="0">
                <a:latin typeface="Times New Roman" charset="0"/>
                <a:cs typeface="+mn-cs"/>
              </a:rPr>
              <a:t>         3        4         5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57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58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59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60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61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62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63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64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65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66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67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68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69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70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71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72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73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74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75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76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77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78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79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80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81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82" name="Text Box 42"/>
          <p:cNvSpPr txBox="1">
            <a:spLocks noChangeArrowheads="1"/>
          </p:cNvSpPr>
          <p:nvPr/>
        </p:nvSpPr>
        <p:spPr bwMode="auto">
          <a:xfrm>
            <a:off x="1691680" y="5105400"/>
            <a:ext cx="6033341" cy="135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		</a:t>
            </a:r>
            <a:r>
              <a:rPr lang="de-DE" sz="2400" dirty="0" err="1" smtClean="0">
                <a:latin typeface="+mn-lt"/>
                <a:cs typeface="+mn-cs"/>
              </a:rPr>
              <a:t>if</a:t>
            </a:r>
            <a:r>
              <a:rPr lang="de-DE" sz="2400" dirty="0" smtClean="0">
                <a:latin typeface="+mn-lt"/>
                <a:cs typeface="+mn-cs"/>
              </a:rPr>
              <a:t>  </a:t>
            </a:r>
            <a:r>
              <a:rPr lang="de-DE" sz="2400" dirty="0" err="1" smtClean="0"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latin typeface="+mn-lt"/>
                <a:cs typeface="+mn-cs"/>
              </a:rPr>
              <a:t>i</a:t>
            </a:r>
            <a:r>
              <a:rPr lang="de-DE" sz="2400" dirty="0" smtClean="0">
                <a:latin typeface="+mn-lt"/>
                <a:cs typeface="+mn-cs"/>
              </a:rPr>
              <a:t> = </a:t>
            </a:r>
            <a:r>
              <a:rPr lang="de-DE" sz="2400" dirty="0" err="1" smtClean="0"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latin typeface="+mn-lt"/>
                <a:cs typeface="+mn-cs"/>
              </a:rPr>
              <a:t>j</a:t>
            </a:r>
            <a:r>
              <a:rPr lang="de-DE" sz="2400" dirty="0" smtClean="0">
                <a:latin typeface="+mn-lt"/>
                <a:cs typeface="+mn-cs"/>
              </a:rPr>
              <a:t> </a:t>
            </a:r>
            <a:r>
              <a:rPr lang="de-DE" sz="2400" dirty="0" err="1" smtClean="0">
                <a:latin typeface="+mn-lt"/>
                <a:cs typeface="+mn-cs"/>
              </a:rPr>
              <a:t>then</a:t>
            </a:r>
            <a:r>
              <a:rPr lang="de-DE" sz="2400" dirty="0" smtClean="0"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			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c[i-1,j-1] + 1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else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max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( c[i-1,j], c[i,j-1] )</a:t>
            </a:r>
          </a:p>
          <a:p>
            <a:pPr eaLnBrk="0" hangingPunct="0">
              <a:lnSpc>
                <a:spcPct val="90000"/>
              </a:lnSpc>
              <a:defRPr/>
            </a:pPr>
            <a:endParaRPr lang="de-DE" sz="2800" baseline="-25000" dirty="0">
              <a:solidFill>
                <a:srgbClr val="33CC33"/>
              </a:solidFill>
              <a:latin typeface="+mn-lt"/>
              <a:cs typeface="+mn-cs"/>
            </a:endParaRPr>
          </a:p>
        </p:txBody>
      </p:sp>
      <p:sp>
        <p:nvSpPr>
          <p:cNvPr id="343083" name="Text Box 43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84" name="Text Box 44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85" name="Text Box 45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86" name="Text Box 46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87" name="Text Box 47"/>
          <p:cNvSpPr txBox="1">
            <a:spLocks noChangeArrowheads="1"/>
          </p:cNvSpPr>
          <p:nvPr/>
        </p:nvSpPr>
        <p:spPr bwMode="auto">
          <a:xfrm>
            <a:off x="72390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88" name="Text Box 48"/>
          <p:cNvSpPr txBox="1">
            <a:spLocks noChangeArrowheads="1"/>
          </p:cNvSpPr>
          <p:nvPr/>
        </p:nvSpPr>
        <p:spPr bwMode="auto">
          <a:xfrm>
            <a:off x="72390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89" name="Text Box 49"/>
          <p:cNvSpPr txBox="1">
            <a:spLocks noChangeArrowheads="1"/>
          </p:cNvSpPr>
          <p:nvPr/>
        </p:nvSpPr>
        <p:spPr bwMode="auto">
          <a:xfrm>
            <a:off x="3962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90" name="Text Box 50"/>
          <p:cNvSpPr txBox="1">
            <a:spLocks noChangeArrowheads="1"/>
          </p:cNvSpPr>
          <p:nvPr/>
        </p:nvSpPr>
        <p:spPr bwMode="auto">
          <a:xfrm>
            <a:off x="55626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91" name="Text Box 51"/>
          <p:cNvSpPr txBox="1">
            <a:spLocks noChangeArrowheads="1"/>
          </p:cNvSpPr>
          <p:nvPr/>
        </p:nvSpPr>
        <p:spPr bwMode="auto">
          <a:xfrm>
            <a:off x="64008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92" name="Text Box 52"/>
          <p:cNvSpPr txBox="1">
            <a:spLocks noChangeArrowheads="1"/>
          </p:cNvSpPr>
          <p:nvPr/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93" name="Oval 53"/>
          <p:cNvSpPr>
            <a:spLocks noChangeArrowheads="1"/>
          </p:cNvSpPr>
          <p:nvPr/>
        </p:nvSpPr>
        <p:spPr bwMode="auto">
          <a:xfrm>
            <a:off x="2362200" y="3505200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94" name="Oval 54"/>
          <p:cNvSpPr>
            <a:spLocks noChangeArrowheads="1"/>
          </p:cNvSpPr>
          <p:nvPr/>
        </p:nvSpPr>
        <p:spPr bwMode="auto">
          <a:xfrm>
            <a:off x="3810000" y="1066800"/>
            <a:ext cx="15240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95" name="Text Box 55"/>
          <p:cNvSpPr txBox="1">
            <a:spLocks noChangeArrowheads="1"/>
          </p:cNvSpPr>
          <p:nvPr/>
        </p:nvSpPr>
        <p:spPr bwMode="auto">
          <a:xfrm>
            <a:off x="3962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43096" name="Text Box 56"/>
          <p:cNvSpPr txBox="1">
            <a:spLocks noChangeArrowheads="1"/>
          </p:cNvSpPr>
          <p:nvPr/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97" name="Line 57"/>
          <p:cNvSpPr>
            <a:spLocks noChangeShapeType="1"/>
          </p:cNvSpPr>
          <p:nvPr/>
        </p:nvSpPr>
        <p:spPr bwMode="auto">
          <a:xfrm>
            <a:off x="3886200" y="3429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98" name="Line 58"/>
          <p:cNvSpPr>
            <a:spLocks noChangeShapeType="1"/>
          </p:cNvSpPr>
          <p:nvPr/>
        </p:nvSpPr>
        <p:spPr bwMode="auto">
          <a:xfrm>
            <a:off x="4724400" y="3429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99" name="Line 59"/>
          <p:cNvSpPr>
            <a:spLocks noChangeShapeType="1"/>
          </p:cNvSpPr>
          <p:nvPr/>
        </p:nvSpPr>
        <p:spPr bwMode="auto">
          <a:xfrm>
            <a:off x="4343400" y="3810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100" name="Text Box 60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AB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C</a:t>
            </a:r>
            <a:r>
              <a:rPr lang="de-DE" sz="3200" dirty="0" smtClean="0">
                <a:latin typeface="+mn-lt"/>
                <a:cs typeface="+mn-cs"/>
              </a:rPr>
              <a:t>B</a:t>
            </a: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BD</a:t>
            </a:r>
            <a:r>
              <a:rPr lang="de-DE" sz="3200" dirty="0" smtClean="0">
                <a:latin typeface="+mn-lt"/>
                <a:cs typeface="+mn-cs"/>
              </a:rPr>
              <a:t>CAB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43101" name="Text Box 61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102" name="Text Box 62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6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49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95" grpId="0" autoUpdateAnimBg="0"/>
      <p:bldP spid="34309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</a:rPr>
              <a:t>Dynamische Programmierung</a:t>
            </a:r>
          </a:p>
          <a:p>
            <a:pPr lvl="1"/>
            <a:r>
              <a:rPr lang="de-DE" dirty="0" smtClean="0"/>
              <a:t>Name historisch begründet (sollte gut klingen, kein Bezug zum heutigen Begriff der Programmierung)</a:t>
            </a:r>
          </a:p>
          <a:p>
            <a:pPr lvl="1"/>
            <a:r>
              <a:rPr lang="de-DE" dirty="0" err="1" smtClean="0">
                <a:solidFill>
                  <a:srgbClr val="FF0000"/>
                </a:solidFill>
              </a:rPr>
              <a:t>Bellmans</a:t>
            </a:r>
            <a:r>
              <a:rPr lang="de-DE" dirty="0" smtClean="0">
                <a:solidFill>
                  <a:srgbClr val="FF0000"/>
                </a:solidFill>
              </a:rPr>
              <a:t> Optimalitätsprinzip</a:t>
            </a:r>
            <a:endParaRPr lang="de-DE" dirty="0">
              <a:solidFill>
                <a:srgbClr val="FF0000"/>
              </a:solidFill>
            </a:endParaRP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Fragestellung: </a:t>
            </a:r>
            <a:r>
              <a:rPr lang="de-DE" dirty="0" smtClean="0"/>
              <a:t>Wie können Problemlösungen aus Lösungen für Teilprobleme hergeleitet werden, so dass Vollständigkeit erreicht wird</a:t>
            </a:r>
            <a:endParaRPr lang="de-DE" dirty="0"/>
          </a:p>
          <a:p>
            <a:r>
              <a:rPr lang="de-DE" dirty="0">
                <a:solidFill>
                  <a:srgbClr val="0000FF"/>
                </a:solidFill>
              </a:rPr>
              <a:t>Gierige Algorithmen (</a:t>
            </a:r>
            <a:r>
              <a:rPr lang="de-DE" dirty="0" err="1">
                <a:solidFill>
                  <a:srgbClr val="0000FF"/>
                </a:solidFill>
              </a:rPr>
              <a:t>Greedy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Algorithms</a:t>
            </a:r>
            <a:r>
              <a:rPr lang="de-DE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de-DE" dirty="0" smtClean="0"/>
              <a:t>Verfolgung nur des augenscheinlich </a:t>
            </a:r>
            <a:br>
              <a:rPr lang="de-DE" dirty="0" smtClean="0"/>
            </a:br>
            <a:r>
              <a:rPr lang="de-DE" dirty="0" smtClean="0"/>
              <a:t>aktuell günstigsten Wegs zum Ziel</a:t>
            </a:r>
            <a:endParaRPr lang="de-DE" dirty="0"/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Fragestellung: 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/>
              <a:t>Wann sind gierige Algorithmen vollständig?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3145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hteck 61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(10)</a:t>
            </a:r>
          </a:p>
        </p:txBody>
      </p:sp>
      <p:sp>
        <p:nvSpPr>
          <p:cNvPr id="345091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092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093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094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095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096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097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098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099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00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01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02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03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0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1          2         </a:t>
            </a: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3</a:t>
            </a:r>
            <a:r>
              <a:rPr lang="de-DE" sz="2400" smtClean="0">
                <a:latin typeface="Times New Roman" charset="0"/>
                <a:cs typeface="+mn-cs"/>
              </a:rPr>
              <a:t>        4         5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05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06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07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08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09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10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11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12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13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14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15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16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17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18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19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20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21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22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23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24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25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26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27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28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29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30" name="Text Box 42"/>
          <p:cNvSpPr txBox="1">
            <a:spLocks noChangeArrowheads="1"/>
          </p:cNvSpPr>
          <p:nvPr/>
        </p:nvSpPr>
        <p:spPr bwMode="auto">
          <a:xfrm>
            <a:off x="2558333" y="5085184"/>
            <a:ext cx="5110011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if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i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then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	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c[i-1,j-1] + 1</a:t>
            </a:r>
            <a:endParaRPr lang="de-DE" sz="2400" dirty="0" smtClean="0"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</a:t>
            </a:r>
            <a:r>
              <a:rPr lang="de-DE" sz="2400" dirty="0" err="1" smtClean="0">
                <a:latin typeface="+mn-lt"/>
                <a:cs typeface="+mn-cs"/>
              </a:rPr>
              <a:t>else</a:t>
            </a:r>
            <a:r>
              <a:rPr lang="de-DE" sz="2400" dirty="0" smtClean="0">
                <a:latin typeface="+mn-lt"/>
                <a:cs typeface="+mn-cs"/>
              </a:rPr>
              <a:t> 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</a:t>
            </a:r>
            <a:r>
              <a:rPr lang="de-DE" sz="2400" dirty="0" err="1" smtClean="0">
                <a:latin typeface="+mn-lt"/>
                <a:cs typeface="+mn-cs"/>
              </a:rPr>
              <a:t>max</a:t>
            </a:r>
            <a:r>
              <a:rPr lang="de-DE" sz="2400" dirty="0" smtClean="0">
                <a:latin typeface="+mn-lt"/>
                <a:cs typeface="+mn-cs"/>
              </a:rPr>
              <a:t>( c[i-1,j], c[i,j-1] )</a:t>
            </a:r>
            <a:endParaRPr lang="de-DE" sz="2400" dirty="0">
              <a:latin typeface="+mn-lt"/>
              <a:cs typeface="+mn-cs"/>
            </a:endParaRPr>
          </a:p>
        </p:txBody>
      </p:sp>
      <p:sp>
        <p:nvSpPr>
          <p:cNvPr id="345131" name="Text Box 43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32" name="Text Box 44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33" name="Text Box 45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34" name="Text Box 46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35" name="Text Box 47"/>
          <p:cNvSpPr txBox="1">
            <a:spLocks noChangeArrowheads="1"/>
          </p:cNvSpPr>
          <p:nvPr/>
        </p:nvSpPr>
        <p:spPr bwMode="auto">
          <a:xfrm>
            <a:off x="72390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36" name="Text Box 48"/>
          <p:cNvSpPr txBox="1">
            <a:spLocks noChangeArrowheads="1"/>
          </p:cNvSpPr>
          <p:nvPr/>
        </p:nvSpPr>
        <p:spPr bwMode="auto">
          <a:xfrm>
            <a:off x="3962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37" name="Text Box 49"/>
          <p:cNvSpPr txBox="1">
            <a:spLocks noChangeArrowheads="1"/>
          </p:cNvSpPr>
          <p:nvPr/>
        </p:nvSpPr>
        <p:spPr bwMode="auto">
          <a:xfrm>
            <a:off x="72390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38" name="Text Box 50"/>
          <p:cNvSpPr txBox="1">
            <a:spLocks noChangeArrowheads="1"/>
          </p:cNvSpPr>
          <p:nvPr/>
        </p:nvSpPr>
        <p:spPr bwMode="auto">
          <a:xfrm>
            <a:off x="55626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39" name="Text Box 51"/>
          <p:cNvSpPr txBox="1">
            <a:spLocks noChangeArrowheads="1"/>
          </p:cNvSpPr>
          <p:nvPr/>
        </p:nvSpPr>
        <p:spPr bwMode="auto">
          <a:xfrm>
            <a:off x="64008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40" name="Text Box 52"/>
          <p:cNvSpPr txBox="1">
            <a:spLocks noChangeArrowheads="1"/>
          </p:cNvSpPr>
          <p:nvPr/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41" name="Text Box 53"/>
          <p:cNvSpPr txBox="1">
            <a:spLocks noChangeArrowheads="1"/>
          </p:cNvSpPr>
          <p:nvPr/>
        </p:nvSpPr>
        <p:spPr bwMode="auto">
          <a:xfrm>
            <a:off x="3962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45142" name="Text Box 54"/>
          <p:cNvSpPr txBox="1">
            <a:spLocks noChangeArrowheads="1"/>
          </p:cNvSpPr>
          <p:nvPr/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43" name="Text Box 55"/>
          <p:cNvSpPr txBox="1">
            <a:spLocks noChangeArrowheads="1"/>
          </p:cNvSpPr>
          <p:nvPr/>
        </p:nvSpPr>
        <p:spPr bwMode="auto">
          <a:xfrm>
            <a:off x="55626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45144" name="Line 56"/>
          <p:cNvSpPr>
            <a:spLocks noChangeShapeType="1"/>
          </p:cNvSpPr>
          <p:nvPr/>
        </p:nvSpPr>
        <p:spPr bwMode="auto">
          <a:xfrm>
            <a:off x="5181600" y="3352800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45" name="Oval 57"/>
          <p:cNvSpPr>
            <a:spLocks noChangeArrowheads="1"/>
          </p:cNvSpPr>
          <p:nvPr/>
        </p:nvSpPr>
        <p:spPr bwMode="auto">
          <a:xfrm>
            <a:off x="2362200" y="3505200"/>
            <a:ext cx="609600" cy="6096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46" name="Oval 58"/>
          <p:cNvSpPr>
            <a:spLocks noChangeArrowheads="1"/>
          </p:cNvSpPr>
          <p:nvPr/>
        </p:nvSpPr>
        <p:spPr bwMode="auto">
          <a:xfrm>
            <a:off x="5486400" y="1066800"/>
            <a:ext cx="609600" cy="6096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47" name="Text Box 59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AB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C</a:t>
            </a:r>
            <a:r>
              <a:rPr lang="de-DE" sz="3200" dirty="0" smtClean="0">
                <a:latin typeface="+mn-lt"/>
                <a:cs typeface="+mn-cs"/>
              </a:rPr>
              <a:t>B</a:t>
            </a: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BD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C</a:t>
            </a:r>
            <a:r>
              <a:rPr lang="de-DE" sz="3200" dirty="0" smtClean="0">
                <a:latin typeface="+mn-lt"/>
                <a:cs typeface="+mn-cs"/>
              </a:rPr>
              <a:t>AB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45148" name="Text Box 60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49" name="Text Box 61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6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573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143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hteck 65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(11)</a:t>
            </a:r>
          </a:p>
        </p:txBody>
      </p:sp>
      <p:sp>
        <p:nvSpPr>
          <p:cNvPr id="347139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40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41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42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43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44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45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46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47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48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49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50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51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52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1          2         3        4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53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54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55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56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57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58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59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60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61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62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63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64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65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66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67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68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69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70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71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72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73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74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75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76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77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78" name="Text Box 42"/>
          <p:cNvSpPr txBox="1">
            <a:spLocks noChangeArrowheads="1"/>
          </p:cNvSpPr>
          <p:nvPr/>
        </p:nvSpPr>
        <p:spPr bwMode="auto">
          <a:xfrm>
            <a:off x="1635003" y="5105400"/>
            <a:ext cx="6033341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		</a:t>
            </a:r>
            <a:r>
              <a:rPr lang="de-DE" sz="2400" dirty="0" err="1" smtClean="0">
                <a:latin typeface="+mn-lt"/>
                <a:cs typeface="+mn-cs"/>
              </a:rPr>
              <a:t>if</a:t>
            </a:r>
            <a:r>
              <a:rPr lang="de-DE" sz="2400" dirty="0" smtClean="0">
                <a:latin typeface="+mn-lt"/>
                <a:cs typeface="+mn-cs"/>
              </a:rPr>
              <a:t>  </a:t>
            </a:r>
            <a:r>
              <a:rPr lang="de-DE" sz="2400" dirty="0" err="1" smtClean="0"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latin typeface="+mn-lt"/>
                <a:cs typeface="+mn-cs"/>
              </a:rPr>
              <a:t>i</a:t>
            </a:r>
            <a:r>
              <a:rPr lang="de-DE" sz="2400" dirty="0" smtClean="0">
                <a:latin typeface="+mn-lt"/>
                <a:cs typeface="+mn-cs"/>
              </a:rPr>
              <a:t> = </a:t>
            </a:r>
            <a:r>
              <a:rPr lang="de-DE" sz="2400" dirty="0" err="1" smtClean="0"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latin typeface="+mn-lt"/>
                <a:cs typeface="+mn-cs"/>
              </a:rPr>
              <a:t>j</a:t>
            </a:r>
            <a:r>
              <a:rPr lang="de-DE" sz="2400" dirty="0" smtClean="0">
                <a:latin typeface="+mn-lt"/>
                <a:cs typeface="+mn-cs"/>
              </a:rPr>
              <a:t> </a:t>
            </a:r>
            <a:r>
              <a:rPr lang="de-DE" sz="2400" dirty="0" err="1" smtClean="0">
                <a:latin typeface="+mn-lt"/>
                <a:cs typeface="+mn-cs"/>
              </a:rPr>
              <a:t>then</a:t>
            </a:r>
            <a:r>
              <a:rPr lang="de-DE" sz="2400" dirty="0" smtClean="0"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			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c[i-1,j-1] + 1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else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max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( c[i-1,j], c[i,j-1] )</a:t>
            </a:r>
            <a:endParaRPr lang="de-DE" sz="2400" dirty="0">
              <a:solidFill>
                <a:srgbClr val="008000"/>
              </a:solidFill>
              <a:latin typeface="+mn-lt"/>
              <a:cs typeface="+mn-cs"/>
            </a:endParaRPr>
          </a:p>
        </p:txBody>
      </p:sp>
      <p:sp>
        <p:nvSpPr>
          <p:cNvPr id="347179" name="Text Box 43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80" name="Text Box 44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81" name="Text Box 45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82" name="Text Box 46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83" name="Text Box 47"/>
          <p:cNvSpPr txBox="1">
            <a:spLocks noChangeArrowheads="1"/>
          </p:cNvSpPr>
          <p:nvPr/>
        </p:nvSpPr>
        <p:spPr bwMode="auto">
          <a:xfrm>
            <a:off x="72390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84" name="Text Box 48"/>
          <p:cNvSpPr txBox="1">
            <a:spLocks noChangeArrowheads="1"/>
          </p:cNvSpPr>
          <p:nvPr/>
        </p:nvSpPr>
        <p:spPr bwMode="auto">
          <a:xfrm>
            <a:off x="3962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85" name="Text Box 49"/>
          <p:cNvSpPr txBox="1">
            <a:spLocks noChangeArrowheads="1"/>
          </p:cNvSpPr>
          <p:nvPr/>
        </p:nvSpPr>
        <p:spPr bwMode="auto">
          <a:xfrm>
            <a:off x="72390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86" name="Text Box 50"/>
          <p:cNvSpPr txBox="1">
            <a:spLocks noChangeArrowheads="1"/>
          </p:cNvSpPr>
          <p:nvPr/>
        </p:nvSpPr>
        <p:spPr bwMode="auto">
          <a:xfrm>
            <a:off x="55626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87" name="Text Box 51"/>
          <p:cNvSpPr txBox="1">
            <a:spLocks noChangeArrowheads="1"/>
          </p:cNvSpPr>
          <p:nvPr/>
        </p:nvSpPr>
        <p:spPr bwMode="auto">
          <a:xfrm>
            <a:off x="64008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88" name="Text Box 52"/>
          <p:cNvSpPr txBox="1">
            <a:spLocks noChangeArrowheads="1"/>
          </p:cNvSpPr>
          <p:nvPr/>
        </p:nvSpPr>
        <p:spPr bwMode="auto">
          <a:xfrm>
            <a:off x="3962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47189" name="Text Box 53"/>
          <p:cNvSpPr txBox="1">
            <a:spLocks noChangeArrowheads="1"/>
          </p:cNvSpPr>
          <p:nvPr/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90" name="Text Box 54"/>
          <p:cNvSpPr txBox="1">
            <a:spLocks noChangeArrowheads="1"/>
          </p:cNvSpPr>
          <p:nvPr/>
        </p:nvSpPr>
        <p:spPr bwMode="auto">
          <a:xfrm>
            <a:off x="55626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47191" name="Text Box 55"/>
          <p:cNvSpPr txBox="1">
            <a:spLocks noChangeArrowheads="1"/>
          </p:cNvSpPr>
          <p:nvPr/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92" name="Text Box 56"/>
          <p:cNvSpPr txBox="1">
            <a:spLocks noChangeArrowheads="1"/>
          </p:cNvSpPr>
          <p:nvPr/>
        </p:nvSpPr>
        <p:spPr bwMode="auto">
          <a:xfrm>
            <a:off x="72390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47193" name="Text Box 57"/>
          <p:cNvSpPr txBox="1">
            <a:spLocks noChangeArrowheads="1"/>
          </p:cNvSpPr>
          <p:nvPr/>
        </p:nvSpPr>
        <p:spPr bwMode="auto">
          <a:xfrm>
            <a:off x="64008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47194" name="Line 58"/>
          <p:cNvSpPr>
            <a:spLocks noChangeShapeType="1"/>
          </p:cNvSpPr>
          <p:nvPr/>
        </p:nvSpPr>
        <p:spPr bwMode="auto">
          <a:xfrm>
            <a:off x="6019800" y="3810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95" name="Line 59"/>
          <p:cNvSpPr>
            <a:spLocks noChangeShapeType="1"/>
          </p:cNvSpPr>
          <p:nvPr/>
        </p:nvSpPr>
        <p:spPr bwMode="auto">
          <a:xfrm>
            <a:off x="6781800" y="3810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96" name="Line 60"/>
          <p:cNvSpPr>
            <a:spLocks noChangeShapeType="1"/>
          </p:cNvSpPr>
          <p:nvPr/>
        </p:nvSpPr>
        <p:spPr bwMode="auto">
          <a:xfrm>
            <a:off x="7239000" y="3352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97" name="Oval 61"/>
          <p:cNvSpPr>
            <a:spLocks noChangeArrowheads="1"/>
          </p:cNvSpPr>
          <p:nvPr/>
        </p:nvSpPr>
        <p:spPr bwMode="auto">
          <a:xfrm>
            <a:off x="6172200" y="1066800"/>
            <a:ext cx="1752600" cy="685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98" name="Oval 62"/>
          <p:cNvSpPr>
            <a:spLocks noChangeArrowheads="1"/>
          </p:cNvSpPr>
          <p:nvPr/>
        </p:nvSpPr>
        <p:spPr bwMode="auto">
          <a:xfrm>
            <a:off x="2286000" y="3505200"/>
            <a:ext cx="685800" cy="609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99" name="Text Box 63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AB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C</a:t>
            </a:r>
            <a:r>
              <a:rPr lang="de-DE" sz="3200" dirty="0" smtClean="0">
                <a:latin typeface="+mn-lt"/>
                <a:cs typeface="+mn-cs"/>
              </a:rPr>
              <a:t>B</a:t>
            </a: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BDC</a:t>
            </a:r>
            <a:r>
              <a:rPr lang="de-DE" sz="3200" dirty="0" smtClean="0">
                <a:latin typeface="+mn-lt"/>
                <a:cs typeface="+mn-cs"/>
              </a:rPr>
              <a:t>AB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47200" name="Text Box 64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201" name="Text Box 65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6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9612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92" grpId="0" autoUpdateAnimBg="0"/>
      <p:bldP spid="347193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hteck 64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(12)</a:t>
            </a:r>
          </a:p>
        </p:txBody>
      </p:sp>
      <p:sp>
        <p:nvSpPr>
          <p:cNvPr id="349187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88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89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90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91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92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93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94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95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96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97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98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99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200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</a:t>
            </a: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r>
              <a:rPr lang="de-DE" sz="2400" smtClean="0">
                <a:latin typeface="Times New Roman" charset="0"/>
                <a:cs typeface="+mn-cs"/>
              </a:rPr>
              <a:t>          2         3        4         5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01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02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03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04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05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06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07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08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09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10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11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12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13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14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15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16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17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18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19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20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21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22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23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24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25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26" name="Text Box 42"/>
          <p:cNvSpPr txBox="1">
            <a:spLocks noChangeArrowheads="1"/>
          </p:cNvSpPr>
          <p:nvPr/>
        </p:nvSpPr>
        <p:spPr bwMode="auto">
          <a:xfrm>
            <a:off x="2411760" y="5085184"/>
            <a:ext cx="5110011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if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i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then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	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c[i-1,j-1] + 1</a:t>
            </a:r>
            <a:endParaRPr lang="de-DE" sz="2400" dirty="0" smtClean="0"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</a:t>
            </a:r>
            <a:r>
              <a:rPr lang="de-DE" sz="2400" dirty="0" err="1" smtClean="0">
                <a:latin typeface="+mn-lt"/>
                <a:cs typeface="+mn-cs"/>
              </a:rPr>
              <a:t>else</a:t>
            </a:r>
            <a:r>
              <a:rPr lang="de-DE" sz="2400" dirty="0" smtClean="0">
                <a:latin typeface="+mn-lt"/>
                <a:cs typeface="+mn-cs"/>
              </a:rPr>
              <a:t> 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</a:t>
            </a:r>
            <a:r>
              <a:rPr lang="de-DE" sz="2400" dirty="0" err="1" smtClean="0">
                <a:latin typeface="+mn-lt"/>
                <a:cs typeface="+mn-cs"/>
              </a:rPr>
              <a:t>max</a:t>
            </a:r>
            <a:r>
              <a:rPr lang="de-DE" sz="2400" dirty="0" smtClean="0">
                <a:latin typeface="+mn-lt"/>
                <a:cs typeface="+mn-cs"/>
              </a:rPr>
              <a:t>( c[i-1,j], c[i,j-1] )</a:t>
            </a:r>
            <a:endParaRPr lang="de-DE" sz="2400" dirty="0">
              <a:latin typeface="+mn-lt"/>
              <a:cs typeface="+mn-cs"/>
            </a:endParaRPr>
          </a:p>
        </p:txBody>
      </p:sp>
      <p:sp>
        <p:nvSpPr>
          <p:cNvPr id="349227" name="Text Box 43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28" name="Text Box 44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29" name="Text Box 45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30" name="Text Box 46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31" name="Text Box 47"/>
          <p:cNvSpPr txBox="1">
            <a:spLocks noChangeArrowheads="1"/>
          </p:cNvSpPr>
          <p:nvPr/>
        </p:nvSpPr>
        <p:spPr bwMode="auto">
          <a:xfrm>
            <a:off x="72390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32" name="Text Box 48"/>
          <p:cNvSpPr txBox="1">
            <a:spLocks noChangeArrowheads="1"/>
          </p:cNvSpPr>
          <p:nvPr/>
        </p:nvSpPr>
        <p:spPr bwMode="auto">
          <a:xfrm>
            <a:off x="3962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33" name="Text Box 49"/>
          <p:cNvSpPr txBox="1">
            <a:spLocks noChangeArrowheads="1"/>
          </p:cNvSpPr>
          <p:nvPr/>
        </p:nvSpPr>
        <p:spPr bwMode="auto">
          <a:xfrm>
            <a:off x="72390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34" name="Text Box 50"/>
          <p:cNvSpPr txBox="1">
            <a:spLocks noChangeArrowheads="1"/>
          </p:cNvSpPr>
          <p:nvPr/>
        </p:nvSpPr>
        <p:spPr bwMode="auto">
          <a:xfrm>
            <a:off x="55626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35" name="Text Box 51"/>
          <p:cNvSpPr txBox="1">
            <a:spLocks noChangeArrowheads="1"/>
          </p:cNvSpPr>
          <p:nvPr/>
        </p:nvSpPr>
        <p:spPr bwMode="auto">
          <a:xfrm>
            <a:off x="64008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36" name="Text Box 52"/>
          <p:cNvSpPr txBox="1">
            <a:spLocks noChangeArrowheads="1"/>
          </p:cNvSpPr>
          <p:nvPr/>
        </p:nvSpPr>
        <p:spPr bwMode="auto">
          <a:xfrm>
            <a:off x="3962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49237" name="Text Box 53"/>
          <p:cNvSpPr txBox="1">
            <a:spLocks noChangeArrowheads="1"/>
          </p:cNvSpPr>
          <p:nvPr/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38" name="Text Box 54"/>
          <p:cNvSpPr txBox="1">
            <a:spLocks noChangeArrowheads="1"/>
          </p:cNvSpPr>
          <p:nvPr/>
        </p:nvSpPr>
        <p:spPr bwMode="auto">
          <a:xfrm>
            <a:off x="55626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49239" name="Text Box 55"/>
          <p:cNvSpPr txBox="1">
            <a:spLocks noChangeArrowheads="1"/>
          </p:cNvSpPr>
          <p:nvPr/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40" name="Text Box 56"/>
          <p:cNvSpPr txBox="1">
            <a:spLocks noChangeArrowheads="1"/>
          </p:cNvSpPr>
          <p:nvPr/>
        </p:nvSpPr>
        <p:spPr bwMode="auto">
          <a:xfrm>
            <a:off x="72390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49241" name="Text Box 57"/>
          <p:cNvSpPr txBox="1">
            <a:spLocks noChangeArrowheads="1"/>
          </p:cNvSpPr>
          <p:nvPr/>
        </p:nvSpPr>
        <p:spPr bwMode="auto">
          <a:xfrm>
            <a:off x="64008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49242" name="Oval 58"/>
          <p:cNvSpPr>
            <a:spLocks noChangeArrowheads="1"/>
          </p:cNvSpPr>
          <p:nvPr/>
        </p:nvSpPr>
        <p:spPr bwMode="auto">
          <a:xfrm>
            <a:off x="2362200" y="4114800"/>
            <a:ext cx="609600" cy="6096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243" name="Oval 59"/>
          <p:cNvSpPr>
            <a:spLocks noChangeArrowheads="1"/>
          </p:cNvSpPr>
          <p:nvPr/>
        </p:nvSpPr>
        <p:spPr bwMode="auto">
          <a:xfrm>
            <a:off x="3886200" y="1143000"/>
            <a:ext cx="609600" cy="6096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244" name="Line 60"/>
          <p:cNvSpPr>
            <a:spLocks noChangeShapeType="1"/>
          </p:cNvSpPr>
          <p:nvPr/>
        </p:nvSpPr>
        <p:spPr bwMode="auto">
          <a:xfrm>
            <a:off x="3581400" y="39624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245" name="Text Box 61"/>
          <p:cNvSpPr txBox="1">
            <a:spLocks noChangeArrowheads="1"/>
          </p:cNvSpPr>
          <p:nvPr/>
        </p:nvSpPr>
        <p:spPr bwMode="auto">
          <a:xfrm>
            <a:off x="3962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46" name="Text Box 62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ABC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endParaRPr lang="de-DE" sz="3200" dirty="0" smtClean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r>
              <a:rPr lang="de-DE" sz="3200" dirty="0" smtClean="0">
                <a:latin typeface="+mn-lt"/>
                <a:cs typeface="+mn-cs"/>
              </a:rPr>
              <a:t>DCAB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49247" name="Text Box 63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48" name="Text Box 64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6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576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245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hteck 71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(13)</a:t>
            </a:r>
          </a:p>
        </p:txBody>
      </p:sp>
      <p:sp>
        <p:nvSpPr>
          <p:cNvPr id="351235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36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37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38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39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40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41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42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43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44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45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46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47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48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1          </a:t>
            </a: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2         3</a:t>
            </a:r>
            <a:r>
              <a:rPr lang="de-DE" sz="2400" smtClean="0">
                <a:latin typeface="Times New Roman" charset="0"/>
                <a:cs typeface="+mn-cs"/>
              </a:rPr>
              <a:t>        </a:t>
            </a: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4</a:t>
            </a:r>
            <a:r>
              <a:rPr lang="de-DE" sz="2400" smtClean="0">
                <a:latin typeface="Times New Roman" charset="0"/>
                <a:cs typeface="+mn-cs"/>
              </a:rPr>
              <a:t>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49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50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51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52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53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54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55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56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57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58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59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60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61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62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63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64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65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66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67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68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69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70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71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72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73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74" name="Text Box 42"/>
          <p:cNvSpPr txBox="1">
            <a:spLocks noChangeArrowheads="1"/>
          </p:cNvSpPr>
          <p:nvPr/>
        </p:nvSpPr>
        <p:spPr bwMode="auto">
          <a:xfrm>
            <a:off x="1490987" y="5085184"/>
            <a:ext cx="6033341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		</a:t>
            </a:r>
            <a:r>
              <a:rPr lang="de-DE" sz="2400" dirty="0" err="1" smtClean="0">
                <a:latin typeface="+mn-lt"/>
                <a:cs typeface="+mn-cs"/>
              </a:rPr>
              <a:t>if</a:t>
            </a:r>
            <a:r>
              <a:rPr lang="de-DE" sz="2400" dirty="0" smtClean="0">
                <a:latin typeface="+mn-lt"/>
                <a:cs typeface="+mn-cs"/>
              </a:rPr>
              <a:t>  </a:t>
            </a:r>
            <a:r>
              <a:rPr lang="de-DE" sz="2400" dirty="0" err="1" smtClean="0"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latin typeface="+mn-lt"/>
                <a:cs typeface="+mn-cs"/>
              </a:rPr>
              <a:t>i</a:t>
            </a:r>
            <a:r>
              <a:rPr lang="de-DE" sz="2400" dirty="0" smtClean="0">
                <a:latin typeface="+mn-lt"/>
                <a:cs typeface="+mn-cs"/>
              </a:rPr>
              <a:t> = </a:t>
            </a:r>
            <a:r>
              <a:rPr lang="de-DE" sz="2400" dirty="0" err="1" smtClean="0"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latin typeface="+mn-lt"/>
                <a:cs typeface="+mn-cs"/>
              </a:rPr>
              <a:t>j</a:t>
            </a:r>
            <a:r>
              <a:rPr lang="de-DE" sz="2400" dirty="0" smtClean="0">
                <a:latin typeface="+mn-lt"/>
                <a:cs typeface="+mn-cs"/>
              </a:rPr>
              <a:t> </a:t>
            </a:r>
            <a:r>
              <a:rPr lang="de-DE" sz="2400" dirty="0" err="1" smtClean="0">
                <a:latin typeface="+mn-lt"/>
                <a:cs typeface="+mn-cs"/>
              </a:rPr>
              <a:t>then</a:t>
            </a:r>
            <a:r>
              <a:rPr lang="de-DE" sz="2400" dirty="0" smtClean="0"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			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c[i-1,j-1] + 1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else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max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( c[i-1,j], c[i,j-1] )</a:t>
            </a:r>
            <a:endParaRPr lang="de-DE" sz="2400" dirty="0">
              <a:solidFill>
                <a:srgbClr val="008000"/>
              </a:solidFill>
              <a:latin typeface="+mn-lt"/>
              <a:cs typeface="+mn-cs"/>
            </a:endParaRPr>
          </a:p>
        </p:txBody>
      </p:sp>
      <p:sp>
        <p:nvSpPr>
          <p:cNvPr id="351275" name="Text Box 43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76" name="Text Box 44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77" name="Text Box 45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78" name="Text Box 46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79" name="Text Box 47"/>
          <p:cNvSpPr txBox="1">
            <a:spLocks noChangeArrowheads="1"/>
          </p:cNvSpPr>
          <p:nvPr/>
        </p:nvSpPr>
        <p:spPr bwMode="auto">
          <a:xfrm>
            <a:off x="72390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80" name="Text Box 48"/>
          <p:cNvSpPr txBox="1">
            <a:spLocks noChangeArrowheads="1"/>
          </p:cNvSpPr>
          <p:nvPr/>
        </p:nvSpPr>
        <p:spPr bwMode="auto">
          <a:xfrm>
            <a:off x="3962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81" name="Text Box 49"/>
          <p:cNvSpPr txBox="1">
            <a:spLocks noChangeArrowheads="1"/>
          </p:cNvSpPr>
          <p:nvPr/>
        </p:nvSpPr>
        <p:spPr bwMode="auto">
          <a:xfrm>
            <a:off x="72390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82" name="Text Box 50"/>
          <p:cNvSpPr txBox="1">
            <a:spLocks noChangeArrowheads="1"/>
          </p:cNvSpPr>
          <p:nvPr/>
        </p:nvSpPr>
        <p:spPr bwMode="auto">
          <a:xfrm>
            <a:off x="55626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83" name="Text Box 51"/>
          <p:cNvSpPr txBox="1">
            <a:spLocks noChangeArrowheads="1"/>
          </p:cNvSpPr>
          <p:nvPr/>
        </p:nvSpPr>
        <p:spPr bwMode="auto">
          <a:xfrm>
            <a:off x="64008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84" name="Text Box 52"/>
          <p:cNvSpPr txBox="1">
            <a:spLocks noChangeArrowheads="1"/>
          </p:cNvSpPr>
          <p:nvPr/>
        </p:nvSpPr>
        <p:spPr bwMode="auto">
          <a:xfrm>
            <a:off x="3962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1285" name="Text Box 53"/>
          <p:cNvSpPr txBox="1">
            <a:spLocks noChangeArrowheads="1"/>
          </p:cNvSpPr>
          <p:nvPr/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86" name="Text Box 54"/>
          <p:cNvSpPr txBox="1">
            <a:spLocks noChangeArrowheads="1"/>
          </p:cNvSpPr>
          <p:nvPr/>
        </p:nvSpPr>
        <p:spPr bwMode="auto">
          <a:xfrm>
            <a:off x="55626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1287" name="Text Box 55"/>
          <p:cNvSpPr txBox="1">
            <a:spLocks noChangeArrowheads="1"/>
          </p:cNvSpPr>
          <p:nvPr/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88" name="Text Box 56"/>
          <p:cNvSpPr txBox="1">
            <a:spLocks noChangeArrowheads="1"/>
          </p:cNvSpPr>
          <p:nvPr/>
        </p:nvSpPr>
        <p:spPr bwMode="auto">
          <a:xfrm>
            <a:off x="72390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1289" name="Text Box 57"/>
          <p:cNvSpPr txBox="1">
            <a:spLocks noChangeArrowheads="1"/>
          </p:cNvSpPr>
          <p:nvPr/>
        </p:nvSpPr>
        <p:spPr bwMode="auto">
          <a:xfrm>
            <a:off x="64008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1290" name="Text Box 58"/>
          <p:cNvSpPr txBox="1">
            <a:spLocks noChangeArrowheads="1"/>
          </p:cNvSpPr>
          <p:nvPr/>
        </p:nvSpPr>
        <p:spPr bwMode="auto">
          <a:xfrm>
            <a:off x="3962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1291" name="Text Box 59"/>
          <p:cNvSpPr txBox="1">
            <a:spLocks noChangeArrowheads="1"/>
          </p:cNvSpPr>
          <p:nvPr/>
        </p:nvSpPr>
        <p:spPr bwMode="auto">
          <a:xfrm>
            <a:off x="4724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1292" name="Text Box 60"/>
          <p:cNvSpPr txBox="1">
            <a:spLocks noChangeArrowheads="1"/>
          </p:cNvSpPr>
          <p:nvPr/>
        </p:nvSpPr>
        <p:spPr bwMode="auto">
          <a:xfrm>
            <a:off x="55626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1293" name="Line 61"/>
          <p:cNvSpPr>
            <a:spLocks noChangeShapeType="1"/>
          </p:cNvSpPr>
          <p:nvPr/>
        </p:nvSpPr>
        <p:spPr bwMode="auto">
          <a:xfrm>
            <a:off x="4343400" y="4419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94" name="Line 62"/>
          <p:cNvSpPr>
            <a:spLocks noChangeShapeType="1"/>
          </p:cNvSpPr>
          <p:nvPr/>
        </p:nvSpPr>
        <p:spPr bwMode="auto">
          <a:xfrm>
            <a:off x="5562600" y="4038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95" name="Line 63"/>
          <p:cNvSpPr>
            <a:spLocks noChangeShapeType="1"/>
          </p:cNvSpPr>
          <p:nvPr/>
        </p:nvSpPr>
        <p:spPr bwMode="auto">
          <a:xfrm>
            <a:off x="4724400" y="4038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96" name="Oval 64"/>
          <p:cNvSpPr>
            <a:spLocks noChangeArrowheads="1"/>
          </p:cNvSpPr>
          <p:nvPr/>
        </p:nvSpPr>
        <p:spPr bwMode="auto">
          <a:xfrm>
            <a:off x="2286000" y="4114800"/>
            <a:ext cx="685800" cy="609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97" name="Oval 65"/>
          <p:cNvSpPr>
            <a:spLocks noChangeArrowheads="1"/>
          </p:cNvSpPr>
          <p:nvPr/>
        </p:nvSpPr>
        <p:spPr bwMode="auto">
          <a:xfrm>
            <a:off x="4572000" y="1066800"/>
            <a:ext cx="2590800" cy="609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98" name="Text Box 66"/>
          <p:cNvSpPr txBox="1">
            <a:spLocks noChangeArrowheads="1"/>
          </p:cNvSpPr>
          <p:nvPr/>
        </p:nvSpPr>
        <p:spPr bwMode="auto">
          <a:xfrm>
            <a:off x="64008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1299" name="Line 67"/>
          <p:cNvSpPr>
            <a:spLocks noChangeShapeType="1"/>
          </p:cNvSpPr>
          <p:nvPr/>
        </p:nvSpPr>
        <p:spPr bwMode="auto">
          <a:xfrm>
            <a:off x="6324600" y="4038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300" name="Line 68"/>
          <p:cNvSpPr>
            <a:spLocks noChangeShapeType="1"/>
          </p:cNvSpPr>
          <p:nvPr/>
        </p:nvSpPr>
        <p:spPr bwMode="auto">
          <a:xfrm>
            <a:off x="6019800" y="4419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301" name="Text Box 69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ABC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endParaRPr lang="de-DE" sz="3200" dirty="0" smtClean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B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DCA</a:t>
            </a:r>
            <a:r>
              <a:rPr lang="de-DE" sz="3200" dirty="0" smtClean="0">
                <a:latin typeface="+mn-lt"/>
                <a:cs typeface="+mn-cs"/>
              </a:rPr>
              <a:t>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51302" name="Text Box 70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303" name="Text Box 71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7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4558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91" grpId="0" autoUpdateAnimBg="0"/>
      <p:bldP spid="351292" grpId="0" autoUpdateAnimBg="0"/>
      <p:bldP spid="351298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hteck 69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(14)</a:t>
            </a:r>
          </a:p>
        </p:txBody>
      </p:sp>
      <p:sp>
        <p:nvSpPr>
          <p:cNvPr id="353283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84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85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86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87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88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89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90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91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92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93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94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95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96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1          2         3        4         </a:t>
            </a: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5</a:t>
            </a:r>
            <a:r>
              <a:rPr lang="de-DE" sz="2400" smtClean="0">
                <a:latin typeface="Times New Roman" charset="0"/>
                <a:cs typeface="+mn-cs"/>
              </a:rPr>
              <a:t>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297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298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299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00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01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02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03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04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05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06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07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08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09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10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11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12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13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14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15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16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17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18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19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20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21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22" name="Text Box 42"/>
          <p:cNvSpPr txBox="1">
            <a:spLocks noChangeArrowheads="1"/>
          </p:cNvSpPr>
          <p:nvPr/>
        </p:nvSpPr>
        <p:spPr bwMode="auto">
          <a:xfrm>
            <a:off x="2486325" y="5085184"/>
            <a:ext cx="5110011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if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i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then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	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c[i-1,j-1] + 1</a:t>
            </a:r>
            <a:endParaRPr lang="de-DE" sz="2400" dirty="0" smtClean="0"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</a:t>
            </a:r>
            <a:r>
              <a:rPr lang="de-DE" sz="2400" dirty="0" err="1" smtClean="0">
                <a:latin typeface="+mn-lt"/>
                <a:cs typeface="+mn-cs"/>
              </a:rPr>
              <a:t>else</a:t>
            </a:r>
            <a:r>
              <a:rPr lang="de-DE" sz="2400" dirty="0" smtClean="0">
                <a:latin typeface="+mn-lt"/>
                <a:cs typeface="+mn-cs"/>
              </a:rPr>
              <a:t> 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</a:t>
            </a:r>
            <a:r>
              <a:rPr lang="de-DE" sz="2400" dirty="0" err="1" smtClean="0">
                <a:latin typeface="+mn-lt"/>
                <a:cs typeface="+mn-cs"/>
              </a:rPr>
              <a:t>max</a:t>
            </a:r>
            <a:r>
              <a:rPr lang="de-DE" sz="2400" dirty="0" smtClean="0">
                <a:latin typeface="+mn-lt"/>
                <a:cs typeface="+mn-cs"/>
              </a:rPr>
              <a:t>( c[i-1,j], c[i,j-1] )</a:t>
            </a:r>
            <a:endParaRPr lang="de-DE" sz="2400" dirty="0">
              <a:latin typeface="+mn-lt"/>
              <a:cs typeface="+mn-cs"/>
            </a:endParaRPr>
          </a:p>
        </p:txBody>
      </p:sp>
      <p:sp>
        <p:nvSpPr>
          <p:cNvPr id="353323" name="Text Box 43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24" name="Text Box 44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25" name="Text Box 45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26" name="Text Box 46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27" name="Text Box 47"/>
          <p:cNvSpPr txBox="1">
            <a:spLocks noChangeArrowheads="1"/>
          </p:cNvSpPr>
          <p:nvPr/>
        </p:nvSpPr>
        <p:spPr bwMode="auto">
          <a:xfrm>
            <a:off x="72390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28" name="Text Box 48"/>
          <p:cNvSpPr txBox="1">
            <a:spLocks noChangeArrowheads="1"/>
          </p:cNvSpPr>
          <p:nvPr/>
        </p:nvSpPr>
        <p:spPr bwMode="auto">
          <a:xfrm>
            <a:off x="3962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29" name="Text Box 49"/>
          <p:cNvSpPr txBox="1">
            <a:spLocks noChangeArrowheads="1"/>
          </p:cNvSpPr>
          <p:nvPr/>
        </p:nvSpPr>
        <p:spPr bwMode="auto">
          <a:xfrm>
            <a:off x="72390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30" name="Text Box 50"/>
          <p:cNvSpPr txBox="1">
            <a:spLocks noChangeArrowheads="1"/>
          </p:cNvSpPr>
          <p:nvPr/>
        </p:nvSpPr>
        <p:spPr bwMode="auto">
          <a:xfrm>
            <a:off x="55626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31" name="Text Box 51"/>
          <p:cNvSpPr txBox="1">
            <a:spLocks noChangeArrowheads="1"/>
          </p:cNvSpPr>
          <p:nvPr/>
        </p:nvSpPr>
        <p:spPr bwMode="auto">
          <a:xfrm>
            <a:off x="64008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32" name="Text Box 52"/>
          <p:cNvSpPr txBox="1">
            <a:spLocks noChangeArrowheads="1"/>
          </p:cNvSpPr>
          <p:nvPr/>
        </p:nvSpPr>
        <p:spPr bwMode="auto">
          <a:xfrm>
            <a:off x="3962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3333" name="Text Box 53"/>
          <p:cNvSpPr txBox="1">
            <a:spLocks noChangeArrowheads="1"/>
          </p:cNvSpPr>
          <p:nvPr/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34" name="Text Box 54"/>
          <p:cNvSpPr txBox="1">
            <a:spLocks noChangeArrowheads="1"/>
          </p:cNvSpPr>
          <p:nvPr/>
        </p:nvSpPr>
        <p:spPr bwMode="auto">
          <a:xfrm>
            <a:off x="55626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3335" name="Text Box 55"/>
          <p:cNvSpPr txBox="1">
            <a:spLocks noChangeArrowheads="1"/>
          </p:cNvSpPr>
          <p:nvPr/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36" name="Text Box 56"/>
          <p:cNvSpPr txBox="1">
            <a:spLocks noChangeArrowheads="1"/>
          </p:cNvSpPr>
          <p:nvPr/>
        </p:nvSpPr>
        <p:spPr bwMode="auto">
          <a:xfrm>
            <a:off x="72390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3337" name="Text Box 57"/>
          <p:cNvSpPr txBox="1">
            <a:spLocks noChangeArrowheads="1"/>
          </p:cNvSpPr>
          <p:nvPr/>
        </p:nvSpPr>
        <p:spPr bwMode="auto">
          <a:xfrm>
            <a:off x="64008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3338" name="Text Box 58"/>
          <p:cNvSpPr txBox="1">
            <a:spLocks noChangeArrowheads="1"/>
          </p:cNvSpPr>
          <p:nvPr/>
        </p:nvSpPr>
        <p:spPr bwMode="auto">
          <a:xfrm>
            <a:off x="3962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3339" name="Text Box 59"/>
          <p:cNvSpPr txBox="1">
            <a:spLocks noChangeArrowheads="1"/>
          </p:cNvSpPr>
          <p:nvPr/>
        </p:nvSpPr>
        <p:spPr bwMode="auto">
          <a:xfrm>
            <a:off x="4724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3340" name="Text Box 60"/>
          <p:cNvSpPr txBox="1">
            <a:spLocks noChangeArrowheads="1"/>
          </p:cNvSpPr>
          <p:nvPr/>
        </p:nvSpPr>
        <p:spPr bwMode="auto">
          <a:xfrm>
            <a:off x="55626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3341" name="Text Box 61"/>
          <p:cNvSpPr txBox="1">
            <a:spLocks noChangeArrowheads="1"/>
          </p:cNvSpPr>
          <p:nvPr/>
        </p:nvSpPr>
        <p:spPr bwMode="auto">
          <a:xfrm>
            <a:off x="64008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3342" name="Text Box 62"/>
          <p:cNvSpPr txBox="1">
            <a:spLocks noChangeArrowheads="1"/>
          </p:cNvSpPr>
          <p:nvPr/>
        </p:nvSpPr>
        <p:spPr bwMode="auto">
          <a:xfrm>
            <a:off x="7239000" y="411797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3600" b="1" smtClean="0">
                <a:solidFill>
                  <a:srgbClr val="33CC33"/>
                </a:solidFill>
                <a:latin typeface="Times New Roman" charset="0"/>
                <a:cs typeface="+mn-cs"/>
              </a:rPr>
              <a:t>3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3343" name="Oval 63"/>
          <p:cNvSpPr>
            <a:spLocks noChangeArrowheads="1"/>
          </p:cNvSpPr>
          <p:nvPr/>
        </p:nvSpPr>
        <p:spPr bwMode="auto">
          <a:xfrm>
            <a:off x="2362200" y="4114800"/>
            <a:ext cx="609600" cy="6096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344" name="Oval 64"/>
          <p:cNvSpPr>
            <a:spLocks noChangeArrowheads="1"/>
          </p:cNvSpPr>
          <p:nvPr/>
        </p:nvSpPr>
        <p:spPr bwMode="auto">
          <a:xfrm>
            <a:off x="7162800" y="1143000"/>
            <a:ext cx="609600" cy="6096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345" name="Line 65"/>
          <p:cNvSpPr>
            <a:spLocks noChangeShapeType="1"/>
          </p:cNvSpPr>
          <p:nvPr/>
        </p:nvSpPr>
        <p:spPr bwMode="auto">
          <a:xfrm>
            <a:off x="6858000" y="3886200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346" name="Oval 66"/>
          <p:cNvSpPr>
            <a:spLocks noChangeArrowheads="1"/>
          </p:cNvSpPr>
          <p:nvPr/>
        </p:nvSpPr>
        <p:spPr bwMode="auto">
          <a:xfrm>
            <a:off x="7086600" y="4114800"/>
            <a:ext cx="685800" cy="685800"/>
          </a:xfrm>
          <a:prstGeom prst="ellipse">
            <a:avLst/>
          </a:prstGeom>
          <a:noFill/>
          <a:ln w="1111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solidFill>
                <a:srgbClr val="33CC33"/>
              </a:solidFill>
              <a:latin typeface="Times New Roman" charset="0"/>
              <a:cs typeface="+mn-cs"/>
            </a:endParaRPr>
          </a:p>
        </p:txBody>
      </p:sp>
      <p:sp>
        <p:nvSpPr>
          <p:cNvPr id="353347" name="Text Box 67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ABC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endParaRPr lang="de-DE" sz="3200" dirty="0" smtClean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BDCA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53348" name="Text Box 68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49" name="Text Box 69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7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8751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342" grpId="0" autoUpdateAnimBg="0"/>
      <p:bldP spid="353343" grpId="0" animBg="1"/>
      <p:bldP spid="353344" grpId="0" animBg="1"/>
      <p:bldP spid="353346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16024"/>
            <a:ext cx="7924800" cy="620688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LCS-Algorithmus: Analyse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90600"/>
            <a:ext cx="8153400" cy="2209800"/>
          </a:xfrm>
        </p:spPr>
        <p:txBody>
          <a:bodyPr/>
          <a:lstStyle/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Der LCS-Algorithmus bestimmt die Werte des Feldes c[</a:t>
            </a:r>
            <a:r>
              <a:rPr lang="de-DE" dirty="0" err="1" smtClean="0">
                <a:cs typeface="+mn-cs"/>
              </a:rPr>
              <a:t>m,n</a:t>
            </a:r>
            <a:r>
              <a:rPr lang="de-DE" dirty="0" smtClean="0">
                <a:cs typeface="+mn-cs"/>
              </a:rPr>
              <a:t>]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Laufzeit?</a:t>
            </a:r>
          </a:p>
        </p:txBody>
      </p:sp>
      <p:sp>
        <p:nvSpPr>
          <p:cNvPr id="355332" name="Text Box 4"/>
          <p:cNvSpPr txBox="1">
            <a:spLocks noChangeArrowheads="1"/>
          </p:cNvSpPr>
          <p:nvPr/>
        </p:nvSpPr>
        <p:spPr bwMode="auto">
          <a:xfrm>
            <a:off x="1524000" y="3657600"/>
            <a:ext cx="6629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3200" dirty="0" smtClean="0">
                <a:solidFill>
                  <a:schemeClr val="accent2"/>
                </a:solidFill>
                <a:latin typeface="+mn-lt"/>
                <a:cs typeface="+mn-cs"/>
              </a:rPr>
              <a:t>O(</a:t>
            </a:r>
            <a:r>
              <a:rPr lang="de-DE" sz="3200" dirty="0" err="1" smtClean="0">
                <a:solidFill>
                  <a:schemeClr val="accent2"/>
                </a:solidFill>
                <a:latin typeface="+mn-lt"/>
                <a:cs typeface="+mn-cs"/>
              </a:rPr>
              <a:t>m∙n</a:t>
            </a:r>
            <a:r>
              <a:rPr lang="de-DE" sz="3200" dirty="0" smtClean="0">
                <a:solidFill>
                  <a:schemeClr val="accent2"/>
                </a:solidFill>
                <a:latin typeface="+mn-lt"/>
                <a:cs typeface="+mn-cs"/>
              </a:rPr>
              <a:t>)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de-DE" sz="3200" dirty="0" smtClean="0">
                <a:solidFill>
                  <a:schemeClr val="accent2"/>
                </a:solidFill>
                <a:latin typeface="+mn-lt"/>
                <a:cs typeface="+mn-cs"/>
              </a:rPr>
              <a:t>Jedes c[</a:t>
            </a:r>
            <a:r>
              <a:rPr lang="de-DE" sz="3200" dirty="0" err="1" smtClean="0">
                <a:solidFill>
                  <a:schemeClr val="accent2"/>
                </a:solidFill>
                <a:latin typeface="+mn-lt"/>
                <a:cs typeface="+mn-cs"/>
              </a:rPr>
              <a:t>i,j</a:t>
            </a:r>
            <a:r>
              <a:rPr lang="de-DE" sz="3200" dirty="0" smtClean="0">
                <a:solidFill>
                  <a:schemeClr val="accent2"/>
                </a:solidFill>
                <a:latin typeface="+mn-lt"/>
                <a:cs typeface="+mn-cs"/>
              </a:rPr>
              <a:t>] wird in konstanter Zeit berechnet, und es gibt </a:t>
            </a:r>
            <a:r>
              <a:rPr lang="de-DE" sz="3200" dirty="0" err="1" smtClean="0">
                <a:solidFill>
                  <a:schemeClr val="accent2"/>
                </a:solidFill>
                <a:latin typeface="+mn-lt"/>
                <a:cs typeface="+mn-cs"/>
              </a:rPr>
              <a:t>m∙n</a:t>
            </a:r>
            <a:r>
              <a:rPr lang="de-DE" sz="3200" dirty="0" smtClean="0">
                <a:solidFill>
                  <a:schemeClr val="accent2"/>
                </a:solidFill>
                <a:latin typeface="+mn-lt"/>
                <a:cs typeface="+mn-cs"/>
              </a:rPr>
              <a:t> Elemente in dem Feld</a:t>
            </a:r>
            <a:endParaRPr lang="de-DE" sz="2400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118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42392"/>
            <a:ext cx="7924800" cy="738336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Wie findet man den tatsächlichen LCS?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3058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cs typeface="+mn-cs"/>
              </a:rPr>
              <a:t>Für c[i, j] ist bekannt wie es hergeleitet wurde:</a:t>
            </a:r>
          </a:p>
          <a:p>
            <a:pPr eaLnBrk="1" hangingPunct="1">
              <a:lnSpc>
                <a:spcPct val="90000"/>
              </a:lnSpc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cs typeface="+mn-cs"/>
              </a:rPr>
              <a:t>Match liegt nur vor, wenn erste Gleichung verwendet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cs typeface="+mn-cs"/>
              </a:rPr>
              <a:t>Beginnend von c[</a:t>
            </a:r>
            <a:r>
              <a:rPr lang="de-DE" sz="2400" dirty="0" err="1" smtClean="0">
                <a:cs typeface="+mn-cs"/>
              </a:rPr>
              <a:t>m,n</a:t>
            </a:r>
            <a:r>
              <a:rPr lang="de-DE" sz="2400" dirty="0" smtClean="0">
                <a:cs typeface="+mn-cs"/>
              </a:rPr>
              <a:t>] und rückwärtslaufend, </a:t>
            </a:r>
            <a:br>
              <a:rPr lang="de-DE" sz="2400" dirty="0" smtClean="0">
                <a:cs typeface="+mn-cs"/>
              </a:rPr>
            </a:br>
            <a:r>
              <a:rPr lang="de-DE" sz="2400" dirty="0" smtClean="0">
                <a:cs typeface="+mn-cs"/>
              </a:rPr>
              <a:t>speichere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x[i]</a:t>
            </a:r>
            <a:r>
              <a:rPr lang="de-DE" sz="2400" dirty="0" smtClean="0">
                <a:cs typeface="+mn-cs"/>
              </a:rPr>
              <a:t> wenn 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c[</a:t>
            </a:r>
            <a:r>
              <a:rPr lang="de-DE" sz="2800" dirty="0" err="1" smtClean="0">
                <a:solidFill>
                  <a:srgbClr val="3C8C93"/>
                </a:solidFill>
                <a:cs typeface="+mn-cs"/>
              </a:rPr>
              <a:t>i,j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] = c[i-1, j-1]+1</a:t>
            </a:r>
            <a:r>
              <a:rPr lang="de-DE" sz="2800" dirty="0" smtClean="0">
                <a:cs typeface="+mn-cs"/>
              </a:rPr>
              <a:t>.</a:t>
            </a:r>
          </a:p>
        </p:txBody>
      </p:sp>
      <p:sp>
        <p:nvSpPr>
          <p:cNvPr id="357380" name="Line 4"/>
          <p:cNvSpPr>
            <a:spLocks noChangeShapeType="1"/>
          </p:cNvSpPr>
          <p:nvPr/>
        </p:nvSpPr>
        <p:spPr bwMode="auto">
          <a:xfrm>
            <a:off x="1419225" y="4725144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7381" name="Line 5"/>
          <p:cNvSpPr>
            <a:spLocks noChangeShapeType="1"/>
          </p:cNvSpPr>
          <p:nvPr/>
        </p:nvSpPr>
        <p:spPr bwMode="auto">
          <a:xfrm>
            <a:off x="2105025" y="4725144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7382" name="Line 6"/>
          <p:cNvSpPr>
            <a:spLocks noChangeShapeType="1"/>
          </p:cNvSpPr>
          <p:nvPr/>
        </p:nvSpPr>
        <p:spPr bwMode="auto">
          <a:xfrm>
            <a:off x="2867025" y="4725144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7383" name="Line 7"/>
          <p:cNvSpPr>
            <a:spLocks noChangeShapeType="1"/>
          </p:cNvSpPr>
          <p:nvPr/>
        </p:nvSpPr>
        <p:spPr bwMode="auto">
          <a:xfrm>
            <a:off x="1419225" y="4725144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7384" name="Line 8"/>
          <p:cNvSpPr>
            <a:spLocks noChangeShapeType="1"/>
          </p:cNvSpPr>
          <p:nvPr/>
        </p:nvSpPr>
        <p:spPr bwMode="auto">
          <a:xfrm>
            <a:off x="1419225" y="5334744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7385" name="Line 9"/>
          <p:cNvSpPr>
            <a:spLocks noChangeShapeType="1"/>
          </p:cNvSpPr>
          <p:nvPr/>
        </p:nvSpPr>
        <p:spPr bwMode="auto">
          <a:xfrm>
            <a:off x="1419225" y="5944344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7386" name="Text Box 10"/>
          <p:cNvSpPr txBox="1">
            <a:spLocks noChangeArrowheads="1"/>
          </p:cNvSpPr>
          <p:nvPr/>
        </p:nvSpPr>
        <p:spPr bwMode="auto">
          <a:xfrm>
            <a:off x="1571625" y="4877544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7387" name="Text Box 11"/>
          <p:cNvSpPr txBox="1">
            <a:spLocks noChangeArrowheads="1"/>
          </p:cNvSpPr>
          <p:nvPr/>
        </p:nvSpPr>
        <p:spPr bwMode="auto">
          <a:xfrm>
            <a:off x="1571625" y="5410944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7388" name="Text Box 12"/>
          <p:cNvSpPr txBox="1">
            <a:spLocks noChangeArrowheads="1"/>
          </p:cNvSpPr>
          <p:nvPr/>
        </p:nvSpPr>
        <p:spPr bwMode="auto">
          <a:xfrm>
            <a:off x="2257425" y="5410944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7389" name="Text Box 13"/>
          <p:cNvSpPr txBox="1">
            <a:spLocks noChangeArrowheads="1"/>
          </p:cNvSpPr>
          <p:nvPr/>
        </p:nvSpPr>
        <p:spPr bwMode="auto">
          <a:xfrm>
            <a:off x="2257425" y="4877544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7390" name="Text Box 14"/>
          <p:cNvSpPr txBox="1">
            <a:spLocks noChangeArrowheads="1"/>
          </p:cNvSpPr>
          <p:nvPr/>
        </p:nvSpPr>
        <p:spPr bwMode="auto">
          <a:xfrm>
            <a:off x="3248025" y="4921994"/>
            <a:ext cx="42957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800" smtClean="0">
                <a:solidFill>
                  <a:schemeClr val="accent2"/>
                </a:solidFill>
                <a:latin typeface="+mn-lt"/>
                <a:cs typeface="+mn-cs"/>
              </a:rPr>
              <a:t>Zum Beispiel hier </a:t>
            </a:r>
          </a:p>
          <a:p>
            <a:pPr eaLnBrk="0" hangingPunct="0">
              <a:defRPr/>
            </a:pPr>
            <a:r>
              <a:rPr lang="de-DE" sz="2800" smtClean="0">
                <a:solidFill>
                  <a:schemeClr val="accent2"/>
                </a:solidFill>
                <a:latin typeface="+mn-lt"/>
                <a:cs typeface="+mn-cs"/>
              </a:rPr>
              <a:t>c[i,j] = c[i-1,j-1] +1 = 2+1=3</a:t>
            </a:r>
            <a:endParaRPr lang="de-DE" sz="200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357391" name="Line 15"/>
          <p:cNvSpPr>
            <a:spLocks noChangeShapeType="1"/>
          </p:cNvSpPr>
          <p:nvPr/>
        </p:nvSpPr>
        <p:spPr bwMode="auto">
          <a:xfrm>
            <a:off x="1952625" y="5182344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graphicFrame>
        <p:nvGraphicFramePr>
          <p:cNvPr id="11367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030782"/>
              </p:ext>
            </p:extLst>
          </p:nvPr>
        </p:nvGraphicFramePr>
        <p:xfrm>
          <a:off x="955675" y="1976438"/>
          <a:ext cx="677227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" name="Formel" r:id="rId4" imgW="3149600" imgH="469900" progId="Equation.3">
                  <p:embed/>
                </p:oleObj>
              </mc:Choice>
              <mc:Fallback>
                <p:oleObj name="Formel" r:id="rId4" imgW="3149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1976438"/>
                        <a:ext cx="677227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146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82960"/>
            <a:ext cx="8305800" cy="653752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Finde LCS</a:t>
            </a:r>
          </a:p>
        </p:txBody>
      </p:sp>
      <p:sp>
        <p:nvSpPr>
          <p:cNvPr id="359427" name="Line 3"/>
          <p:cNvSpPr>
            <a:spLocks noChangeShapeType="1"/>
          </p:cNvSpPr>
          <p:nvPr/>
        </p:nvSpPr>
        <p:spPr bwMode="auto">
          <a:xfrm>
            <a:off x="3048000" y="1993086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28" name="Line 4"/>
          <p:cNvSpPr>
            <a:spLocks noChangeShapeType="1"/>
          </p:cNvSpPr>
          <p:nvPr/>
        </p:nvSpPr>
        <p:spPr bwMode="auto">
          <a:xfrm>
            <a:off x="3048000" y="1993086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29" name="Line 5"/>
          <p:cNvSpPr>
            <a:spLocks noChangeShapeType="1"/>
          </p:cNvSpPr>
          <p:nvPr/>
        </p:nvSpPr>
        <p:spPr bwMode="auto">
          <a:xfrm>
            <a:off x="5334000" y="1993086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30" name="Line 6"/>
          <p:cNvSpPr>
            <a:spLocks noChangeShapeType="1"/>
          </p:cNvSpPr>
          <p:nvPr/>
        </p:nvSpPr>
        <p:spPr bwMode="auto">
          <a:xfrm>
            <a:off x="4495800" y="1993086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31" name="Line 7"/>
          <p:cNvSpPr>
            <a:spLocks noChangeShapeType="1"/>
          </p:cNvSpPr>
          <p:nvPr/>
        </p:nvSpPr>
        <p:spPr bwMode="auto">
          <a:xfrm>
            <a:off x="3733800" y="1993086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32" name="Line 8"/>
          <p:cNvSpPr>
            <a:spLocks noChangeShapeType="1"/>
          </p:cNvSpPr>
          <p:nvPr/>
        </p:nvSpPr>
        <p:spPr bwMode="auto">
          <a:xfrm>
            <a:off x="6172200" y="1993086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33" name="Line 9"/>
          <p:cNvSpPr>
            <a:spLocks noChangeShapeType="1"/>
          </p:cNvSpPr>
          <p:nvPr/>
        </p:nvSpPr>
        <p:spPr bwMode="auto">
          <a:xfrm>
            <a:off x="7772400" y="1993086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34" name="Line 10"/>
          <p:cNvSpPr>
            <a:spLocks noChangeShapeType="1"/>
          </p:cNvSpPr>
          <p:nvPr/>
        </p:nvSpPr>
        <p:spPr bwMode="auto">
          <a:xfrm>
            <a:off x="7010400" y="1993086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35" name="Line 11"/>
          <p:cNvSpPr>
            <a:spLocks noChangeShapeType="1"/>
          </p:cNvSpPr>
          <p:nvPr/>
        </p:nvSpPr>
        <p:spPr bwMode="auto">
          <a:xfrm>
            <a:off x="3048000" y="3212286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36" name="Line 12"/>
          <p:cNvSpPr>
            <a:spLocks noChangeShapeType="1"/>
          </p:cNvSpPr>
          <p:nvPr/>
        </p:nvSpPr>
        <p:spPr bwMode="auto">
          <a:xfrm>
            <a:off x="3048000" y="3898086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37" name="Line 13"/>
          <p:cNvSpPr>
            <a:spLocks noChangeShapeType="1"/>
          </p:cNvSpPr>
          <p:nvPr/>
        </p:nvSpPr>
        <p:spPr bwMode="auto">
          <a:xfrm>
            <a:off x="3048000" y="4507686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38" name="Line 14"/>
          <p:cNvSpPr>
            <a:spLocks noChangeShapeType="1"/>
          </p:cNvSpPr>
          <p:nvPr/>
        </p:nvSpPr>
        <p:spPr bwMode="auto">
          <a:xfrm>
            <a:off x="3048000" y="2602686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39" name="Line 15"/>
          <p:cNvSpPr>
            <a:spLocks noChangeShapeType="1"/>
          </p:cNvSpPr>
          <p:nvPr/>
        </p:nvSpPr>
        <p:spPr bwMode="auto">
          <a:xfrm>
            <a:off x="3048000" y="5117286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40" name="Text Box 16"/>
          <p:cNvSpPr txBox="1">
            <a:spLocks noChangeArrowheads="1"/>
          </p:cNvSpPr>
          <p:nvPr/>
        </p:nvSpPr>
        <p:spPr bwMode="auto">
          <a:xfrm>
            <a:off x="2590800" y="1154886"/>
            <a:ext cx="50692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j       0          1          2           3          4           5 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41" name="Text Box 17"/>
          <p:cNvSpPr txBox="1">
            <a:spLocks noChangeArrowheads="1"/>
          </p:cNvSpPr>
          <p:nvPr/>
        </p:nvSpPr>
        <p:spPr bwMode="auto">
          <a:xfrm>
            <a:off x="1295400" y="20692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42" name="Text Box 18"/>
          <p:cNvSpPr txBox="1">
            <a:spLocks noChangeArrowheads="1"/>
          </p:cNvSpPr>
          <p:nvPr/>
        </p:nvSpPr>
        <p:spPr bwMode="auto">
          <a:xfrm>
            <a:off x="1295400" y="27550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43" name="Text Box 19"/>
          <p:cNvSpPr txBox="1">
            <a:spLocks noChangeArrowheads="1"/>
          </p:cNvSpPr>
          <p:nvPr/>
        </p:nvSpPr>
        <p:spPr bwMode="auto">
          <a:xfrm>
            <a:off x="1295400" y="33646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44" name="Text Box 20"/>
          <p:cNvSpPr txBox="1">
            <a:spLocks noChangeArrowheads="1"/>
          </p:cNvSpPr>
          <p:nvPr/>
        </p:nvSpPr>
        <p:spPr bwMode="auto">
          <a:xfrm>
            <a:off x="1295400" y="39742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45" name="Text Box 21"/>
          <p:cNvSpPr txBox="1">
            <a:spLocks noChangeArrowheads="1"/>
          </p:cNvSpPr>
          <p:nvPr/>
        </p:nvSpPr>
        <p:spPr bwMode="auto">
          <a:xfrm>
            <a:off x="1295400" y="45838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4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46" name="Text Box 22"/>
          <p:cNvSpPr txBox="1">
            <a:spLocks noChangeArrowheads="1"/>
          </p:cNvSpPr>
          <p:nvPr/>
        </p:nvSpPr>
        <p:spPr bwMode="auto">
          <a:xfrm>
            <a:off x="1279525" y="1500961"/>
            <a:ext cx="2566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i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47" name="Text Box 23"/>
          <p:cNvSpPr txBox="1">
            <a:spLocks noChangeArrowheads="1"/>
          </p:cNvSpPr>
          <p:nvPr/>
        </p:nvSpPr>
        <p:spPr bwMode="auto">
          <a:xfrm>
            <a:off x="2438400" y="2602686"/>
            <a:ext cx="373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A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48" name="Text Box 24"/>
          <p:cNvSpPr txBox="1">
            <a:spLocks noChangeArrowheads="1"/>
          </p:cNvSpPr>
          <p:nvPr/>
        </p:nvSpPr>
        <p:spPr bwMode="auto">
          <a:xfrm>
            <a:off x="2438400" y="3288486"/>
            <a:ext cx="3514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B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49" name="Text Box 25"/>
          <p:cNvSpPr txBox="1">
            <a:spLocks noChangeArrowheads="1"/>
          </p:cNvSpPr>
          <p:nvPr/>
        </p:nvSpPr>
        <p:spPr bwMode="auto">
          <a:xfrm>
            <a:off x="2438400" y="3974286"/>
            <a:ext cx="367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C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50" name="Text Box 26"/>
          <p:cNvSpPr txBox="1">
            <a:spLocks noChangeArrowheads="1"/>
          </p:cNvSpPr>
          <p:nvPr/>
        </p:nvSpPr>
        <p:spPr bwMode="auto">
          <a:xfrm>
            <a:off x="7239000" y="1535886"/>
            <a:ext cx="3514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B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51" name="Text Box 27"/>
          <p:cNvSpPr txBox="1">
            <a:spLocks noChangeArrowheads="1"/>
          </p:cNvSpPr>
          <p:nvPr/>
        </p:nvSpPr>
        <p:spPr bwMode="auto">
          <a:xfrm>
            <a:off x="3962400" y="1535886"/>
            <a:ext cx="3514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B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52" name="Text Box 28"/>
          <p:cNvSpPr txBox="1">
            <a:spLocks noChangeArrowheads="1"/>
          </p:cNvSpPr>
          <p:nvPr/>
        </p:nvSpPr>
        <p:spPr bwMode="auto">
          <a:xfrm>
            <a:off x="6400800" y="1535886"/>
            <a:ext cx="373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A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53" name="Text Box 29"/>
          <p:cNvSpPr txBox="1">
            <a:spLocks noChangeArrowheads="1"/>
          </p:cNvSpPr>
          <p:nvPr/>
        </p:nvSpPr>
        <p:spPr bwMode="auto">
          <a:xfrm>
            <a:off x="5562600" y="1535886"/>
            <a:ext cx="367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C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54" name="Text Box 30"/>
          <p:cNvSpPr txBox="1">
            <a:spLocks noChangeArrowheads="1"/>
          </p:cNvSpPr>
          <p:nvPr/>
        </p:nvSpPr>
        <p:spPr bwMode="auto">
          <a:xfrm>
            <a:off x="4724400" y="1535886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D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55" name="Text Box 31"/>
          <p:cNvSpPr txBox="1">
            <a:spLocks noChangeArrowheads="1"/>
          </p:cNvSpPr>
          <p:nvPr/>
        </p:nvSpPr>
        <p:spPr bwMode="auto">
          <a:xfrm>
            <a:off x="3200400" y="21454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56" name="Text Box 32"/>
          <p:cNvSpPr txBox="1">
            <a:spLocks noChangeArrowheads="1"/>
          </p:cNvSpPr>
          <p:nvPr/>
        </p:nvSpPr>
        <p:spPr bwMode="auto">
          <a:xfrm>
            <a:off x="3200400" y="27550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57" name="Text Box 33"/>
          <p:cNvSpPr txBox="1">
            <a:spLocks noChangeArrowheads="1"/>
          </p:cNvSpPr>
          <p:nvPr/>
        </p:nvSpPr>
        <p:spPr bwMode="auto">
          <a:xfrm>
            <a:off x="7239000" y="21454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58" name="Text Box 34"/>
          <p:cNvSpPr txBox="1">
            <a:spLocks noChangeArrowheads="1"/>
          </p:cNvSpPr>
          <p:nvPr/>
        </p:nvSpPr>
        <p:spPr bwMode="auto">
          <a:xfrm>
            <a:off x="6400800" y="21454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59" name="Text Box 35"/>
          <p:cNvSpPr txBox="1">
            <a:spLocks noChangeArrowheads="1"/>
          </p:cNvSpPr>
          <p:nvPr/>
        </p:nvSpPr>
        <p:spPr bwMode="auto">
          <a:xfrm>
            <a:off x="5562600" y="21454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60" name="Text Box 36"/>
          <p:cNvSpPr txBox="1">
            <a:spLocks noChangeArrowheads="1"/>
          </p:cNvSpPr>
          <p:nvPr/>
        </p:nvSpPr>
        <p:spPr bwMode="auto">
          <a:xfrm>
            <a:off x="4724400" y="21454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61" name="Text Box 37"/>
          <p:cNvSpPr txBox="1">
            <a:spLocks noChangeArrowheads="1"/>
          </p:cNvSpPr>
          <p:nvPr/>
        </p:nvSpPr>
        <p:spPr bwMode="auto">
          <a:xfrm>
            <a:off x="3962400" y="21454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62" name="Text Box 38"/>
          <p:cNvSpPr txBox="1">
            <a:spLocks noChangeArrowheads="1"/>
          </p:cNvSpPr>
          <p:nvPr/>
        </p:nvSpPr>
        <p:spPr bwMode="auto">
          <a:xfrm>
            <a:off x="3200400" y="46600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63" name="Text Box 39"/>
          <p:cNvSpPr txBox="1">
            <a:spLocks noChangeArrowheads="1"/>
          </p:cNvSpPr>
          <p:nvPr/>
        </p:nvSpPr>
        <p:spPr bwMode="auto">
          <a:xfrm>
            <a:off x="3200400" y="40504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64" name="Text Box 40"/>
          <p:cNvSpPr txBox="1">
            <a:spLocks noChangeArrowheads="1"/>
          </p:cNvSpPr>
          <p:nvPr/>
        </p:nvSpPr>
        <p:spPr bwMode="auto">
          <a:xfrm>
            <a:off x="3200400" y="34408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65" name="Text Box 41"/>
          <p:cNvSpPr txBox="1">
            <a:spLocks noChangeArrowheads="1"/>
          </p:cNvSpPr>
          <p:nvPr/>
        </p:nvSpPr>
        <p:spPr bwMode="auto">
          <a:xfrm>
            <a:off x="6400800" y="27550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66" name="Text Box 42"/>
          <p:cNvSpPr txBox="1">
            <a:spLocks noChangeArrowheads="1"/>
          </p:cNvSpPr>
          <p:nvPr/>
        </p:nvSpPr>
        <p:spPr bwMode="auto">
          <a:xfrm>
            <a:off x="5562600" y="27550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67" name="Text Box 43"/>
          <p:cNvSpPr txBox="1">
            <a:spLocks noChangeArrowheads="1"/>
          </p:cNvSpPr>
          <p:nvPr/>
        </p:nvSpPr>
        <p:spPr bwMode="auto">
          <a:xfrm>
            <a:off x="4724400" y="27550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68" name="Text Box 44"/>
          <p:cNvSpPr txBox="1">
            <a:spLocks noChangeArrowheads="1"/>
          </p:cNvSpPr>
          <p:nvPr/>
        </p:nvSpPr>
        <p:spPr bwMode="auto">
          <a:xfrm>
            <a:off x="3962400" y="27550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69" name="Text Box 45"/>
          <p:cNvSpPr txBox="1">
            <a:spLocks noChangeArrowheads="1"/>
          </p:cNvSpPr>
          <p:nvPr/>
        </p:nvSpPr>
        <p:spPr bwMode="auto">
          <a:xfrm>
            <a:off x="7239000" y="27550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70" name="Text Box 46"/>
          <p:cNvSpPr txBox="1">
            <a:spLocks noChangeArrowheads="1"/>
          </p:cNvSpPr>
          <p:nvPr/>
        </p:nvSpPr>
        <p:spPr bwMode="auto">
          <a:xfrm>
            <a:off x="3962400" y="34408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71" name="Text Box 47"/>
          <p:cNvSpPr txBox="1">
            <a:spLocks noChangeArrowheads="1"/>
          </p:cNvSpPr>
          <p:nvPr/>
        </p:nvSpPr>
        <p:spPr bwMode="auto">
          <a:xfrm>
            <a:off x="7239000" y="34408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72" name="Text Box 48"/>
          <p:cNvSpPr txBox="1">
            <a:spLocks noChangeArrowheads="1"/>
          </p:cNvSpPr>
          <p:nvPr/>
        </p:nvSpPr>
        <p:spPr bwMode="auto">
          <a:xfrm>
            <a:off x="5562600" y="34408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73" name="Text Box 49"/>
          <p:cNvSpPr txBox="1">
            <a:spLocks noChangeArrowheads="1"/>
          </p:cNvSpPr>
          <p:nvPr/>
        </p:nvSpPr>
        <p:spPr bwMode="auto">
          <a:xfrm>
            <a:off x="6400800" y="34408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74" name="Text Box 50"/>
          <p:cNvSpPr txBox="1">
            <a:spLocks noChangeArrowheads="1"/>
          </p:cNvSpPr>
          <p:nvPr/>
        </p:nvSpPr>
        <p:spPr bwMode="auto">
          <a:xfrm>
            <a:off x="3962400" y="40504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59475" name="Text Box 51"/>
          <p:cNvSpPr txBox="1">
            <a:spLocks noChangeArrowheads="1"/>
          </p:cNvSpPr>
          <p:nvPr/>
        </p:nvSpPr>
        <p:spPr bwMode="auto">
          <a:xfrm>
            <a:off x="4724400" y="40504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76" name="Text Box 52"/>
          <p:cNvSpPr txBox="1">
            <a:spLocks noChangeArrowheads="1"/>
          </p:cNvSpPr>
          <p:nvPr/>
        </p:nvSpPr>
        <p:spPr bwMode="auto">
          <a:xfrm>
            <a:off x="5562600" y="40504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59477" name="Text Box 53"/>
          <p:cNvSpPr txBox="1">
            <a:spLocks noChangeArrowheads="1"/>
          </p:cNvSpPr>
          <p:nvPr/>
        </p:nvSpPr>
        <p:spPr bwMode="auto">
          <a:xfrm>
            <a:off x="4724400" y="34408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78" name="Text Box 54"/>
          <p:cNvSpPr txBox="1">
            <a:spLocks noChangeArrowheads="1"/>
          </p:cNvSpPr>
          <p:nvPr/>
        </p:nvSpPr>
        <p:spPr bwMode="auto">
          <a:xfrm>
            <a:off x="7239000" y="40504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59479" name="Text Box 55"/>
          <p:cNvSpPr txBox="1">
            <a:spLocks noChangeArrowheads="1"/>
          </p:cNvSpPr>
          <p:nvPr/>
        </p:nvSpPr>
        <p:spPr bwMode="auto">
          <a:xfrm>
            <a:off x="6400800" y="40504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59480" name="Text Box 56"/>
          <p:cNvSpPr txBox="1">
            <a:spLocks noChangeArrowheads="1"/>
          </p:cNvSpPr>
          <p:nvPr/>
        </p:nvSpPr>
        <p:spPr bwMode="auto">
          <a:xfrm>
            <a:off x="3962400" y="46600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59481" name="Text Box 57"/>
          <p:cNvSpPr txBox="1">
            <a:spLocks noChangeArrowheads="1"/>
          </p:cNvSpPr>
          <p:nvPr/>
        </p:nvSpPr>
        <p:spPr bwMode="auto">
          <a:xfrm>
            <a:off x="4724400" y="46600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59482" name="Text Box 58"/>
          <p:cNvSpPr txBox="1">
            <a:spLocks noChangeArrowheads="1"/>
          </p:cNvSpPr>
          <p:nvPr/>
        </p:nvSpPr>
        <p:spPr bwMode="auto">
          <a:xfrm>
            <a:off x="5562600" y="46600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59483" name="Text Box 59"/>
          <p:cNvSpPr txBox="1">
            <a:spLocks noChangeArrowheads="1"/>
          </p:cNvSpPr>
          <p:nvPr/>
        </p:nvSpPr>
        <p:spPr bwMode="auto">
          <a:xfrm>
            <a:off x="6400800" y="46600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59484" name="Text Box 60"/>
          <p:cNvSpPr txBox="1">
            <a:spLocks noChangeArrowheads="1"/>
          </p:cNvSpPr>
          <p:nvPr/>
        </p:nvSpPr>
        <p:spPr bwMode="auto">
          <a:xfrm>
            <a:off x="7239000" y="4510861"/>
            <a:ext cx="4215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3600" smtClean="0">
                <a:solidFill>
                  <a:srgbClr val="33CC33"/>
                </a:solidFill>
                <a:latin typeface="+mn-lt"/>
                <a:cs typeface="+mn-cs"/>
              </a:rPr>
              <a:t>3</a:t>
            </a:r>
            <a:endParaRPr lang="de-DE" sz="240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59485" name="Line 61"/>
          <p:cNvSpPr>
            <a:spLocks noChangeShapeType="1"/>
          </p:cNvSpPr>
          <p:nvPr/>
        </p:nvSpPr>
        <p:spPr bwMode="auto">
          <a:xfrm flipH="1" flipV="1">
            <a:off x="6858000" y="4279086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86" name="Line 62"/>
          <p:cNvSpPr>
            <a:spLocks noChangeShapeType="1"/>
          </p:cNvSpPr>
          <p:nvPr/>
        </p:nvSpPr>
        <p:spPr bwMode="auto">
          <a:xfrm flipH="1" flipV="1">
            <a:off x="5943600" y="4279086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87" name="Line 63"/>
          <p:cNvSpPr>
            <a:spLocks noChangeShapeType="1"/>
          </p:cNvSpPr>
          <p:nvPr/>
        </p:nvSpPr>
        <p:spPr bwMode="auto">
          <a:xfrm flipH="1" flipV="1">
            <a:off x="5105400" y="3669486"/>
            <a:ext cx="381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88" name="Line 64"/>
          <p:cNvSpPr>
            <a:spLocks noChangeShapeType="1"/>
          </p:cNvSpPr>
          <p:nvPr/>
        </p:nvSpPr>
        <p:spPr bwMode="auto">
          <a:xfrm flipH="1" flipV="1">
            <a:off x="4267200" y="3669486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89" name="Line 65"/>
          <p:cNvSpPr>
            <a:spLocks noChangeShapeType="1"/>
          </p:cNvSpPr>
          <p:nvPr/>
        </p:nvSpPr>
        <p:spPr bwMode="auto">
          <a:xfrm flipH="1" flipV="1">
            <a:off x="3581400" y="3059886"/>
            <a:ext cx="381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90" name="Text Box 66"/>
          <p:cNvSpPr txBox="1">
            <a:spLocks noChangeArrowheads="1"/>
          </p:cNvSpPr>
          <p:nvPr/>
        </p:nvSpPr>
        <p:spPr bwMode="auto">
          <a:xfrm>
            <a:off x="2438400" y="4583886"/>
            <a:ext cx="3514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B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91" name="Text Box 67"/>
          <p:cNvSpPr txBox="1">
            <a:spLocks noChangeArrowheads="1"/>
          </p:cNvSpPr>
          <p:nvPr/>
        </p:nvSpPr>
        <p:spPr bwMode="auto">
          <a:xfrm>
            <a:off x="2362200" y="1993086"/>
            <a:ext cx="6072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X[i]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92" name="Text Box 68"/>
          <p:cNvSpPr txBox="1">
            <a:spLocks noChangeArrowheads="1"/>
          </p:cNvSpPr>
          <p:nvPr/>
        </p:nvSpPr>
        <p:spPr bwMode="auto">
          <a:xfrm>
            <a:off x="3048000" y="1535886"/>
            <a:ext cx="6180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Y[j]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93" name="Text Box 69"/>
          <p:cNvSpPr txBox="1">
            <a:spLocks noChangeArrowheads="1"/>
          </p:cNvSpPr>
          <p:nvPr/>
        </p:nvSpPr>
        <p:spPr bwMode="auto">
          <a:xfrm>
            <a:off x="2798448" y="177300"/>
            <a:ext cx="652115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3200" dirty="0" smtClean="0">
                <a:latin typeface="+mn-lt"/>
                <a:cs typeface="+mn-cs"/>
              </a:rPr>
              <a:t>Zeit für Rückverfolgung: </a:t>
            </a:r>
            <a:r>
              <a:rPr lang="de-DE" sz="3200" dirty="0" smtClean="0">
                <a:solidFill>
                  <a:srgbClr val="3C8C93"/>
                </a:solidFill>
                <a:latin typeface="+mn-lt"/>
                <a:cs typeface="+mn-cs"/>
              </a:rPr>
              <a:t>O(</a:t>
            </a:r>
            <a:r>
              <a:rPr lang="de-DE" sz="3200" dirty="0" err="1" smtClean="0">
                <a:solidFill>
                  <a:srgbClr val="3C8C93"/>
                </a:solidFill>
                <a:latin typeface="+mn-lt"/>
                <a:cs typeface="+mn-cs"/>
              </a:rPr>
              <a:t>m+n</a:t>
            </a:r>
            <a:r>
              <a:rPr lang="de-DE" sz="3200" dirty="0" smtClean="0">
                <a:solidFill>
                  <a:srgbClr val="3C8C93"/>
                </a:solidFill>
                <a:latin typeface="+mn-lt"/>
                <a:cs typeface="+mn-cs"/>
              </a:rPr>
              <a:t>)</a:t>
            </a:r>
            <a:endParaRPr lang="de-DE" sz="3200" dirty="0">
              <a:latin typeface="+mn-lt"/>
              <a:cs typeface="+mn-cs"/>
            </a:endParaRPr>
          </a:p>
        </p:txBody>
      </p:sp>
      <p:sp>
        <p:nvSpPr>
          <p:cNvPr id="7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  <p:sp>
        <p:nvSpPr>
          <p:cNvPr id="71" name="Text Box 73"/>
          <p:cNvSpPr txBox="1">
            <a:spLocks noChangeArrowheads="1"/>
          </p:cNvSpPr>
          <p:nvPr/>
        </p:nvSpPr>
        <p:spPr bwMode="auto">
          <a:xfrm>
            <a:off x="5105400" y="5330934"/>
            <a:ext cx="3514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B</a:t>
            </a:r>
            <a:endParaRPr lang="de-DE">
              <a:latin typeface="+mn-lt"/>
              <a:cs typeface="+mn-cs"/>
            </a:endParaRPr>
          </a:p>
        </p:txBody>
      </p:sp>
      <p:sp>
        <p:nvSpPr>
          <p:cNvPr id="72" name="Text Box 74"/>
          <p:cNvSpPr txBox="1">
            <a:spLocks noChangeArrowheads="1"/>
          </p:cNvSpPr>
          <p:nvPr/>
        </p:nvSpPr>
        <p:spPr bwMode="auto">
          <a:xfrm>
            <a:off x="5715000" y="5330934"/>
            <a:ext cx="367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C</a:t>
            </a:r>
            <a:endParaRPr lang="de-DE">
              <a:latin typeface="+mn-lt"/>
              <a:cs typeface="+mn-cs"/>
            </a:endParaRPr>
          </a:p>
        </p:txBody>
      </p:sp>
      <p:sp>
        <p:nvSpPr>
          <p:cNvPr id="73" name="Text Box 75"/>
          <p:cNvSpPr txBox="1">
            <a:spLocks noChangeArrowheads="1"/>
          </p:cNvSpPr>
          <p:nvPr/>
        </p:nvSpPr>
        <p:spPr bwMode="auto">
          <a:xfrm>
            <a:off x="6324600" y="5330934"/>
            <a:ext cx="3514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B</a:t>
            </a:r>
            <a:endParaRPr lang="de-DE">
              <a:latin typeface="+mn-lt"/>
              <a:cs typeface="+mn-cs"/>
            </a:endParaRPr>
          </a:p>
        </p:txBody>
      </p:sp>
      <p:sp>
        <p:nvSpPr>
          <p:cNvPr id="74" name="Text Box 76"/>
          <p:cNvSpPr txBox="1">
            <a:spLocks noChangeArrowheads="1"/>
          </p:cNvSpPr>
          <p:nvPr/>
        </p:nvSpPr>
        <p:spPr bwMode="auto">
          <a:xfrm>
            <a:off x="1295400" y="5300771"/>
            <a:ext cx="23837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dirty="0" smtClean="0">
                <a:latin typeface="+mn-lt"/>
                <a:cs typeface="+mn-cs"/>
              </a:rPr>
              <a:t>LCS (umgekehrt):</a:t>
            </a:r>
            <a:endParaRPr lang="de-DE" dirty="0">
              <a:latin typeface="+mn-lt"/>
              <a:cs typeface="+mn-cs"/>
            </a:endParaRPr>
          </a:p>
        </p:txBody>
      </p:sp>
      <p:sp>
        <p:nvSpPr>
          <p:cNvPr id="75" name="Text Box 77"/>
          <p:cNvSpPr txBox="1">
            <a:spLocks noChangeArrowheads="1"/>
          </p:cNvSpPr>
          <p:nvPr/>
        </p:nvSpPr>
        <p:spPr bwMode="auto">
          <a:xfrm>
            <a:off x="1371600" y="5910371"/>
            <a:ext cx="32141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LCS (richtig dargestellt):</a:t>
            </a:r>
            <a:endParaRPr lang="de-DE">
              <a:latin typeface="+mn-lt"/>
              <a:cs typeface="+mn-cs"/>
            </a:endParaRPr>
          </a:p>
        </p:txBody>
      </p:sp>
      <p:sp>
        <p:nvSpPr>
          <p:cNvPr id="76" name="Text Box 78"/>
          <p:cNvSpPr txBox="1">
            <a:spLocks noChangeArrowheads="1"/>
          </p:cNvSpPr>
          <p:nvPr/>
        </p:nvSpPr>
        <p:spPr bwMode="auto">
          <a:xfrm>
            <a:off x="3941736" y="5910371"/>
            <a:ext cx="21424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de-DE" sz="2400" b="1" dirty="0" smtClean="0">
                <a:latin typeface="+mn-lt"/>
                <a:cs typeface="+mn-cs"/>
              </a:rPr>
              <a:t>B  C  B</a:t>
            </a:r>
            <a:r>
              <a:rPr lang="de-DE" sz="2400" dirty="0" smtClean="0">
                <a:latin typeface="+mn-lt"/>
                <a:cs typeface="+mn-cs"/>
              </a:rPr>
              <a:t> </a:t>
            </a:r>
          </a:p>
          <a:p>
            <a:pPr algn="r" eaLnBrk="0" hangingPunct="0">
              <a:defRPr/>
            </a:pPr>
            <a:r>
              <a:rPr lang="de-DE" sz="2400" dirty="0" smtClean="0">
                <a:latin typeface="+mn-lt"/>
                <a:cs typeface="+mn-cs"/>
              </a:rPr>
              <a:t>(ein Palindrom)</a:t>
            </a:r>
            <a:endParaRPr lang="de-DE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295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utoUpdateAnimBg="0"/>
      <p:bldP spid="72" grpId="0" autoUpdateAnimBg="0"/>
      <p:bldP spid="73" grpId="0" autoUpdateAnimBg="0"/>
      <p:bldP spid="76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Rekursiver Algorithmus für LCS</a:t>
            </a:r>
          </a:p>
        </p:txBody>
      </p:sp>
      <p:sp>
        <p:nvSpPr>
          <p:cNvPr id="314371" name="Text Box 3"/>
          <p:cNvSpPr txBox="1">
            <a:spLocks noChangeArrowheads="1"/>
          </p:cNvSpPr>
          <p:nvPr/>
        </p:nvSpPr>
        <p:spPr bwMode="auto">
          <a:xfrm>
            <a:off x="927100" y="1524000"/>
            <a:ext cx="7289800" cy="414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1225"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911225"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911225"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911225"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911225"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911225" fontAlgn="base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911225" fontAlgn="base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911225" fontAlgn="base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911225" fontAlgn="base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de-DE" sz="3200" dirty="0" err="1" smtClean="0">
                <a:latin typeface="+mn-lt"/>
                <a:cs typeface="Arial Unicode MS" charset="0"/>
              </a:rPr>
              <a:t>Procedure</a:t>
            </a:r>
            <a:r>
              <a:rPr lang="de-DE" sz="3200" dirty="0" smtClean="0">
                <a:latin typeface="+mn-lt"/>
                <a:cs typeface="Arial Unicode MS" charset="0"/>
              </a:rPr>
              <a:t> </a:t>
            </a:r>
            <a:r>
              <a:rPr lang="de-DE" sz="3200" dirty="0" smtClean="0">
                <a:solidFill>
                  <a:schemeClr val="accent2"/>
                </a:solidFill>
                <a:latin typeface="+mn-lt"/>
                <a:cs typeface="Arial Unicode MS" charset="0"/>
              </a:rPr>
              <a:t>LCS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(x,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y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, i,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j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)</a:t>
            </a:r>
            <a:r>
              <a:rPr lang="de-DE" sz="3200" dirty="0" smtClean="0">
                <a:latin typeface="+mn-lt"/>
                <a:cs typeface="Arial Unicode MS" charset="0"/>
              </a:rPr>
              <a:t>:</a:t>
            </a:r>
          </a:p>
          <a:p>
            <a:pPr lvl="1">
              <a:defRPr/>
            </a:pPr>
            <a:r>
              <a:rPr lang="de-DE" sz="3200" dirty="0" err="1" smtClean="0">
                <a:latin typeface="+mn-lt"/>
                <a:cs typeface="Arial Unicode MS" charset="0"/>
              </a:rPr>
              <a:t>if</a:t>
            </a:r>
            <a:r>
              <a:rPr lang="de-DE" sz="3200" b="1" dirty="0" smtClean="0">
                <a:latin typeface="+mn-lt"/>
                <a:cs typeface="Arial Unicode MS" charset="0"/>
              </a:rPr>
              <a:t> 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x[i] =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y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[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j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]</a:t>
            </a:r>
            <a:r>
              <a:rPr lang="de-DE" sz="3200" dirty="0" smtClean="0">
                <a:latin typeface="+mn-lt"/>
                <a:cs typeface="Arial Unicode MS" charset="0"/>
              </a:rPr>
              <a:t> </a:t>
            </a:r>
          </a:p>
          <a:p>
            <a:pPr lvl="2">
              <a:defRPr/>
            </a:pPr>
            <a:r>
              <a:rPr lang="de-DE" sz="3200" dirty="0" err="1" smtClean="0">
                <a:latin typeface="+mn-lt"/>
                <a:cs typeface="Arial Unicode MS" charset="0"/>
              </a:rPr>
              <a:t>then</a:t>
            </a:r>
            <a:r>
              <a:rPr lang="de-DE" sz="3200" dirty="0" smtClean="0">
                <a:latin typeface="+mn-lt"/>
                <a:cs typeface="Arial Unicode MS" charset="0"/>
              </a:rPr>
              <a:t> 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c[i,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j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] :=</a:t>
            </a:r>
            <a:r>
              <a:rPr lang="de-DE" sz="3200" dirty="0" smtClean="0">
                <a:latin typeface="+mn-lt"/>
                <a:cs typeface="Arial Unicode MS" charset="0"/>
              </a:rPr>
              <a:t> </a:t>
            </a:r>
            <a:r>
              <a:rPr lang="de-DE" sz="3200" dirty="0" smtClean="0">
                <a:solidFill>
                  <a:schemeClr val="accent2"/>
                </a:solidFill>
                <a:latin typeface="+mn-lt"/>
                <a:cs typeface="Arial Unicode MS" charset="0"/>
              </a:rPr>
              <a:t>LCS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(x,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y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, i–1,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j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–1) + 1</a:t>
            </a:r>
          </a:p>
          <a:p>
            <a:pPr lvl="2">
              <a:lnSpc>
                <a:spcPct val="80000"/>
              </a:lnSpc>
              <a:defRPr/>
            </a:pPr>
            <a:r>
              <a:rPr lang="de-DE" sz="3200" dirty="0" err="1" smtClean="0">
                <a:latin typeface="+mn-lt"/>
                <a:cs typeface="Arial Unicode MS" charset="0"/>
              </a:rPr>
              <a:t>else</a:t>
            </a:r>
            <a:r>
              <a:rPr lang="de-DE" sz="3200" dirty="0" smtClean="0">
                <a:latin typeface="+mn-lt"/>
                <a:cs typeface="Arial Unicode MS" charset="0"/>
              </a:rPr>
              <a:t> 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c[i,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j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] :=</a:t>
            </a:r>
            <a:r>
              <a:rPr lang="de-DE" sz="3200" dirty="0" smtClean="0">
                <a:latin typeface="+mn-lt"/>
                <a:cs typeface="Arial Unicode MS" charset="0"/>
              </a:rPr>
              <a:t>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max</a:t>
            </a:r>
            <a:r>
              <a:rPr lang="de-DE" sz="3200" dirty="0">
                <a:solidFill>
                  <a:srgbClr val="008A87"/>
                </a:solidFill>
                <a:latin typeface="+mn-lt"/>
                <a:cs typeface="Arial Unicode MS" charset="0"/>
              </a:rPr>
              <a:t>(</a:t>
            </a:r>
            <a:r>
              <a:rPr lang="de-DE" sz="40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{	</a:t>
            </a:r>
            <a:r>
              <a:rPr lang="de-DE" sz="3200" dirty="0" smtClean="0">
                <a:solidFill>
                  <a:srgbClr val="333399"/>
                </a:solidFill>
                <a:latin typeface="+mn-lt"/>
                <a:cs typeface="Arial Unicode MS" charset="0"/>
              </a:rPr>
              <a:t>LCS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(x,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y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, i–1,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j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), </a:t>
            </a:r>
            <a:r>
              <a:rPr lang="de-DE" sz="3200" dirty="0" smtClean="0">
                <a:latin typeface="+mn-lt"/>
                <a:cs typeface="Arial Unicode MS" charset="0"/>
              </a:rPr>
              <a:t>	</a:t>
            </a:r>
            <a:r>
              <a:rPr lang="de-DE" sz="3200" dirty="0" smtClean="0">
                <a:solidFill>
                  <a:srgbClr val="333399"/>
                </a:solidFill>
                <a:latin typeface="+mn-lt"/>
                <a:cs typeface="Arial Unicode MS" charset="0"/>
              </a:rPr>
              <a:t>LCS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(x,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y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, i,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j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–1)</a:t>
            </a:r>
            <a:r>
              <a:rPr lang="de-DE" sz="40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}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)</a:t>
            </a:r>
          </a:p>
          <a:p>
            <a:pPr lvl="2">
              <a:lnSpc>
                <a:spcPct val="80000"/>
              </a:lnSpc>
              <a:defRPr/>
            </a:pPr>
            <a:endParaRPr lang="de-DE" sz="3200" dirty="0" smtClean="0">
              <a:solidFill>
                <a:srgbClr val="008A87"/>
              </a:solidFill>
              <a:latin typeface="+mn-lt"/>
              <a:cs typeface="Arial Unicode MS" charset="0"/>
            </a:endParaRPr>
          </a:p>
          <a:p>
            <a:pPr marL="0" lvl="2">
              <a:lnSpc>
                <a:spcPct val="80000"/>
              </a:lnSpc>
              <a:defRPr/>
            </a:pPr>
            <a:r>
              <a:rPr lang="de-DE" sz="3200" dirty="0" smtClean="0">
                <a:solidFill>
                  <a:srgbClr val="0000FF"/>
                </a:solidFill>
                <a:latin typeface="+mn-lt"/>
                <a:cs typeface="Arial Unicode MS" charset="0"/>
              </a:rPr>
              <a:t>LCS(„AGCTCT“, „AGTT“, m, </a:t>
            </a:r>
            <a:r>
              <a:rPr lang="de-DE" sz="3200" dirty="0" err="1" smtClean="0">
                <a:solidFill>
                  <a:srgbClr val="0000FF"/>
                </a:solidFill>
                <a:latin typeface="+mn-lt"/>
                <a:cs typeface="Arial Unicode MS" charset="0"/>
              </a:rPr>
              <a:t>n</a:t>
            </a:r>
            <a:r>
              <a:rPr lang="de-DE" sz="3200" dirty="0" smtClean="0">
                <a:solidFill>
                  <a:srgbClr val="0000FF"/>
                </a:solidFill>
                <a:latin typeface="+mn-lt"/>
                <a:cs typeface="Arial Unicode MS" charset="0"/>
              </a:rPr>
              <a:t>)</a:t>
            </a:r>
          </a:p>
          <a:p>
            <a:pPr marL="0" lvl="2">
              <a:lnSpc>
                <a:spcPct val="80000"/>
              </a:lnSpc>
              <a:defRPr/>
            </a:pPr>
            <a:endParaRPr lang="de-DE" sz="3200" dirty="0">
              <a:solidFill>
                <a:srgbClr val="FF0000"/>
              </a:solidFill>
              <a:latin typeface="+mn-lt"/>
              <a:cs typeface="Arial Unicode MS" charset="0"/>
            </a:endParaRPr>
          </a:p>
          <a:p>
            <a:pPr marL="0" lvl="2">
              <a:lnSpc>
                <a:spcPct val="80000"/>
              </a:lnSpc>
              <a:defRPr/>
            </a:pPr>
            <a:r>
              <a:rPr lang="de-DE" sz="3200" dirty="0" smtClean="0">
                <a:solidFill>
                  <a:srgbClr val="FF0000"/>
                </a:solidFill>
                <a:latin typeface="+mn-lt"/>
                <a:cs typeface="Arial Unicode MS" charset="0"/>
              </a:rPr>
              <a:t>Leider kennen wir c[m, </a:t>
            </a:r>
            <a:r>
              <a:rPr lang="de-DE" sz="3200" dirty="0" err="1" smtClean="0">
                <a:solidFill>
                  <a:srgbClr val="FF0000"/>
                </a:solidFill>
                <a:latin typeface="+mn-lt"/>
                <a:cs typeface="Arial Unicode MS" charset="0"/>
              </a:rPr>
              <a:t>n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Arial Unicode MS" charset="0"/>
              </a:rPr>
              <a:t>] nicht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9106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16024"/>
            <a:ext cx="7924800" cy="62068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Praktikabler Algorithmus LCS-</a:t>
            </a:r>
            <a:r>
              <a:rPr lang="de-DE" dirty="0" err="1" smtClean="0"/>
              <a:t>length</a:t>
            </a:r>
            <a:endParaRPr lang="de-DE" dirty="0" smtClean="0">
              <a:cs typeface="+mj-cs"/>
            </a:endParaRP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278632"/>
            <a:ext cx="8153400" cy="50306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Function 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LCS-length</a:t>
            </a:r>
            <a:r>
              <a:rPr lang="en-US" dirty="0" smtClean="0">
                <a:cs typeface="+mn-cs"/>
              </a:rPr>
              <a:t>(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X, Y</a:t>
            </a:r>
            <a:r>
              <a:rPr lang="en-US" dirty="0" smtClean="0">
                <a:cs typeface="+mn-cs"/>
              </a:rPr>
              <a:t>):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m</a:t>
            </a:r>
            <a:r>
              <a:rPr lang="en-US" dirty="0" smtClean="0">
                <a:cs typeface="+mn-cs"/>
              </a:rPr>
              <a:t> := 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length</a:t>
            </a:r>
            <a:r>
              <a:rPr lang="en-US" dirty="0" smtClean="0">
                <a:cs typeface="+mn-cs"/>
              </a:rPr>
              <a:t>(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X</a:t>
            </a:r>
            <a:r>
              <a:rPr lang="en-US" dirty="0" smtClean="0">
                <a:cs typeface="+mn-cs"/>
              </a:rPr>
              <a:t>);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n</a:t>
            </a:r>
            <a:r>
              <a:rPr lang="en-US" dirty="0" smtClean="0">
                <a:cs typeface="+mn-cs"/>
              </a:rPr>
              <a:t>  := </a:t>
            </a:r>
            <a:r>
              <a:rPr lang="en-US" dirty="0" smtClean="0">
                <a:solidFill>
                  <a:srgbClr val="333399"/>
                </a:solidFill>
                <a:cs typeface="+mn-cs"/>
              </a:rPr>
              <a:t>length</a:t>
            </a:r>
            <a:r>
              <a:rPr lang="en-US" dirty="0" smtClean="0">
                <a:cs typeface="+mn-cs"/>
              </a:rPr>
              <a:t>(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Y</a:t>
            </a:r>
            <a:r>
              <a:rPr lang="en-US" dirty="0" smtClean="0">
                <a:cs typeface="+mn-cs"/>
              </a:rPr>
              <a:t>)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solidFill>
                  <a:srgbClr val="3C8C93"/>
                </a:solidFill>
                <a:cs typeface="+mn-cs"/>
              </a:rPr>
              <a:t>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c: Array [m, n] of Integer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for </a:t>
            </a:r>
            <a:r>
              <a:rPr lang="en-US" dirty="0" err="1" smtClean="0">
                <a:solidFill>
                  <a:srgbClr val="3C8C93"/>
                </a:solidFill>
                <a:cs typeface="+mn-cs"/>
              </a:rPr>
              <a:t>i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 </a:t>
            </a:r>
            <a:r>
              <a:rPr lang="en-US" dirty="0" smtClean="0">
                <a:cs typeface="+mn-cs"/>
              </a:rPr>
              <a:t>from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 1</a:t>
            </a:r>
            <a:r>
              <a:rPr lang="en-US" dirty="0" smtClean="0">
                <a:cs typeface="+mn-cs"/>
              </a:rPr>
              <a:t> to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m</a:t>
            </a:r>
            <a:r>
              <a:rPr lang="en-US" dirty="0" smtClean="0">
                <a:cs typeface="+mn-cs"/>
              </a:rPr>
              <a:t> do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c[i,0] := 0</a:t>
            </a:r>
            <a:r>
              <a:rPr lang="en-US" dirty="0" smtClean="0">
                <a:cs typeface="+mn-cs"/>
              </a:rPr>
              <a:t> 	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// </a:t>
            </a:r>
            <a:r>
              <a:rPr lang="en-US" dirty="0" err="1" smtClean="0">
                <a:solidFill>
                  <a:srgbClr val="FF0000"/>
                </a:solidFill>
                <a:cs typeface="+mn-cs"/>
              </a:rPr>
              <a:t>Sonderfall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: Y[0]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for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j </a:t>
            </a:r>
            <a:r>
              <a:rPr lang="en-US" dirty="0"/>
              <a:t>from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 1</a:t>
            </a:r>
            <a:r>
              <a:rPr lang="en-US" dirty="0" smtClean="0">
                <a:cs typeface="+mn-cs"/>
              </a:rPr>
              <a:t> to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n</a:t>
            </a:r>
            <a:r>
              <a:rPr lang="en-US" dirty="0" smtClean="0">
                <a:cs typeface="+mn-cs"/>
              </a:rPr>
              <a:t> do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c[0,j] := 0</a:t>
            </a:r>
            <a:r>
              <a:rPr lang="en-US" dirty="0" smtClean="0">
                <a:cs typeface="+mn-cs"/>
              </a:rPr>
              <a:t> 	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// </a:t>
            </a:r>
            <a:r>
              <a:rPr lang="en-US" dirty="0" err="1" smtClean="0">
                <a:solidFill>
                  <a:srgbClr val="FF0000"/>
                </a:solidFill>
                <a:cs typeface="+mn-cs"/>
              </a:rPr>
              <a:t>Sonderfall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: X[0]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for </a:t>
            </a:r>
            <a:r>
              <a:rPr lang="en-US" dirty="0" err="1" smtClean="0">
                <a:solidFill>
                  <a:srgbClr val="3C8C93"/>
                </a:solidFill>
                <a:cs typeface="+mn-cs"/>
              </a:rPr>
              <a:t>i</a:t>
            </a:r>
            <a:r>
              <a:rPr lang="en-US" dirty="0" smtClean="0">
                <a:cs typeface="+mn-cs"/>
              </a:rPr>
              <a:t> from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1</a:t>
            </a:r>
            <a:r>
              <a:rPr lang="en-US" dirty="0" smtClean="0">
                <a:cs typeface="+mn-cs"/>
              </a:rPr>
              <a:t> to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m</a:t>
            </a:r>
            <a:r>
              <a:rPr lang="en-US" dirty="0" smtClean="0">
                <a:cs typeface="+mn-cs"/>
              </a:rPr>
              <a:t> 			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// </a:t>
            </a:r>
            <a:r>
              <a:rPr lang="en-US" dirty="0" err="1" smtClean="0">
                <a:solidFill>
                  <a:srgbClr val="FF0000"/>
                </a:solidFill>
                <a:cs typeface="+mn-cs"/>
              </a:rPr>
              <a:t>für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+mn-cs"/>
              </a:rPr>
              <a:t>alle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 X[</a:t>
            </a:r>
            <a:r>
              <a:rPr lang="en-US" dirty="0" err="1" smtClean="0">
                <a:solidFill>
                  <a:srgbClr val="FF0000"/>
                </a:solidFill>
                <a:cs typeface="+mn-cs"/>
              </a:rPr>
              <a:t>i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]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   for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j</a:t>
            </a:r>
            <a:r>
              <a:rPr lang="en-US" dirty="0" smtClean="0">
                <a:cs typeface="+mn-cs"/>
              </a:rPr>
              <a:t> from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1</a:t>
            </a:r>
            <a:r>
              <a:rPr lang="en-US" dirty="0" smtClean="0">
                <a:cs typeface="+mn-cs"/>
              </a:rPr>
              <a:t> to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n</a:t>
            </a:r>
            <a:r>
              <a:rPr lang="en-US" dirty="0" smtClean="0">
                <a:cs typeface="+mn-cs"/>
              </a:rPr>
              <a:t>  			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// </a:t>
            </a:r>
            <a:r>
              <a:rPr lang="en-US" dirty="0" err="1" smtClean="0">
                <a:solidFill>
                  <a:srgbClr val="FF0000"/>
                </a:solidFill>
                <a:cs typeface="+mn-cs"/>
              </a:rPr>
              <a:t>für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+mn-cs"/>
              </a:rPr>
              <a:t>alle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 Y[j]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      if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X[</a:t>
            </a:r>
            <a:r>
              <a:rPr lang="en-US" dirty="0" err="1" smtClean="0">
                <a:solidFill>
                  <a:srgbClr val="3C8C93"/>
                </a:solidFill>
                <a:cs typeface="+mn-cs"/>
              </a:rPr>
              <a:t>i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] = Y[j]</a:t>
            </a:r>
            <a:r>
              <a:rPr lang="en-US" dirty="0" smtClean="0">
                <a:cs typeface="+mn-cs"/>
              </a:rPr>
              <a:t> then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        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c[</a:t>
            </a:r>
            <a:r>
              <a:rPr lang="en-US" dirty="0" err="1" smtClean="0">
                <a:solidFill>
                  <a:srgbClr val="3C8C93"/>
                </a:solidFill>
                <a:cs typeface="+mn-cs"/>
              </a:rPr>
              <a:t>i,j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] := c[i-1,j-1] + 1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cs typeface="+mn-cs"/>
              </a:rPr>
              <a:t> </a:t>
            </a:r>
            <a:r>
              <a:rPr lang="en-US" dirty="0" smtClean="0">
                <a:cs typeface="+mn-cs"/>
              </a:rPr>
              <a:t>      else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c[</a:t>
            </a:r>
            <a:r>
              <a:rPr lang="en-US" dirty="0" err="1" smtClean="0">
                <a:solidFill>
                  <a:srgbClr val="3C8C93"/>
                </a:solidFill>
                <a:cs typeface="+mn-cs"/>
              </a:rPr>
              <a:t>i,j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] := 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max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( {</a:t>
            </a:r>
            <a:r>
              <a:rPr lang="en-US" dirty="0">
                <a:solidFill>
                  <a:srgbClr val="3C8C93"/>
                </a:solidFill>
                <a:cs typeface="+mn-cs"/>
              </a:rPr>
              <a:t>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c[i-1,j], c[i,j-1] } 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return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c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6410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1466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smtClean="0">
                <a:cs typeface="+mj-cs"/>
              </a:rPr>
              <a:t>Kürzeste Wege als Optimierungsproblem betrachtet</a:t>
            </a:r>
          </a:p>
        </p:txBody>
      </p:sp>
      <p:pic>
        <p:nvPicPr>
          <p:cNvPr id="2488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93941"/>
            <a:ext cx="6912028" cy="477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8841" name="Oval 9"/>
          <p:cNvSpPr>
            <a:spLocks noChangeArrowheads="1"/>
          </p:cNvSpPr>
          <p:nvPr/>
        </p:nvSpPr>
        <p:spPr bwMode="auto">
          <a:xfrm>
            <a:off x="2971800" y="1905000"/>
            <a:ext cx="228600" cy="2286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248842" name="Text Box 10"/>
          <p:cNvSpPr txBox="1">
            <a:spLocks noChangeArrowheads="1"/>
          </p:cNvSpPr>
          <p:nvPr/>
        </p:nvSpPr>
        <p:spPr bwMode="auto">
          <a:xfrm>
            <a:off x="2371725" y="1955800"/>
            <a:ext cx="6976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 smtClean="0">
                <a:cs typeface="+mn-cs"/>
              </a:rPr>
              <a:t>Start</a:t>
            </a:r>
            <a:endParaRPr lang="de-DE" sz="2000" dirty="0">
              <a:cs typeface="+mn-cs"/>
            </a:endParaRPr>
          </a:p>
        </p:txBody>
      </p:sp>
      <p:sp>
        <p:nvSpPr>
          <p:cNvPr id="248843" name="Oval 11"/>
          <p:cNvSpPr>
            <a:spLocks noChangeArrowheads="1"/>
          </p:cNvSpPr>
          <p:nvPr/>
        </p:nvSpPr>
        <p:spPr bwMode="auto">
          <a:xfrm>
            <a:off x="5562600" y="3886200"/>
            <a:ext cx="228600" cy="2286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248844" name="Text Box 12"/>
          <p:cNvSpPr txBox="1">
            <a:spLocks noChangeArrowheads="1"/>
          </p:cNvSpPr>
          <p:nvPr/>
        </p:nvSpPr>
        <p:spPr bwMode="auto">
          <a:xfrm>
            <a:off x="5724525" y="3733800"/>
            <a:ext cx="5755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 smtClean="0">
                <a:cs typeface="+mn-cs"/>
              </a:rPr>
              <a:t>Ziel</a:t>
            </a:r>
            <a:endParaRPr lang="de-DE" sz="2000" dirty="0">
              <a:cs typeface="+mn-cs"/>
            </a:endParaRP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9307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Ein generelleres Problem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Ausrichtung von zwei Zeichenketten, so dass</a:t>
            </a:r>
          </a:p>
          <a:p>
            <a:pPr lvl="1" eaLnBrk="1" hangingPunct="1">
              <a:buFontTx/>
              <a:buNone/>
              <a:defRPr/>
            </a:pPr>
            <a:r>
              <a:rPr lang="de-DE" sz="2800" dirty="0" smtClean="0"/>
              <a:t>Match = 1</a:t>
            </a:r>
          </a:p>
          <a:p>
            <a:pPr lvl="1" eaLnBrk="1" hangingPunct="1">
              <a:buFontTx/>
              <a:buNone/>
              <a:defRPr/>
            </a:pPr>
            <a:r>
              <a:rPr lang="de-DE" sz="2800" dirty="0" err="1" smtClean="0"/>
              <a:t>Mismatch</a:t>
            </a:r>
            <a:r>
              <a:rPr lang="de-DE" sz="2800" dirty="0" smtClean="0"/>
              <a:t> = 0		                         (oder andere Maße)</a:t>
            </a:r>
          </a:p>
          <a:p>
            <a:pPr lvl="1" eaLnBrk="1" hangingPunct="1">
              <a:buFontTx/>
              <a:buNone/>
              <a:defRPr/>
            </a:pPr>
            <a:r>
              <a:rPr lang="de-DE" sz="2800" dirty="0" smtClean="0"/>
              <a:t>Einfügung/Löschung = -1</a:t>
            </a:r>
          </a:p>
          <a:p>
            <a:pPr eaLnBrk="1" hangingPunct="1">
              <a:defRPr/>
            </a:pPr>
            <a:r>
              <a:rPr lang="de-DE" sz="2800" dirty="0" smtClean="0"/>
              <a:t>Ausrichtung von </a:t>
            </a:r>
            <a:r>
              <a:rPr lang="de-DE" sz="2800" dirty="0" smtClean="0">
                <a:cs typeface="+mn-cs"/>
              </a:rPr>
              <a:t>ABBC mit CABC</a:t>
            </a:r>
          </a:p>
          <a:p>
            <a:pPr lvl="1" eaLnBrk="1" hangingPunct="1">
              <a:defRPr/>
            </a:pPr>
            <a:r>
              <a:rPr lang="de-DE" sz="2800" dirty="0" smtClean="0"/>
              <a:t>LCS = 3: ABC</a:t>
            </a:r>
          </a:p>
          <a:p>
            <a:pPr lvl="1" eaLnBrk="1" hangingPunct="1">
              <a:defRPr/>
            </a:pPr>
            <a:r>
              <a:rPr lang="de-DE" sz="2800" dirty="0" smtClean="0"/>
              <a:t>Beste Ausrichtung? 	</a:t>
            </a:r>
          </a:p>
        </p:txBody>
      </p:sp>
      <p:grpSp>
        <p:nvGrpSpPr>
          <p:cNvPr id="367621" name="Group 5"/>
          <p:cNvGrpSpPr>
            <a:grpSpLocks/>
          </p:cNvGrpSpPr>
          <p:nvPr/>
        </p:nvGrpSpPr>
        <p:grpSpPr bwMode="auto">
          <a:xfrm>
            <a:off x="4254500" y="5029200"/>
            <a:ext cx="1384300" cy="1238250"/>
            <a:chOff x="2680" y="3446"/>
            <a:chExt cx="872" cy="780"/>
          </a:xfrm>
        </p:grpSpPr>
        <p:sp>
          <p:nvSpPr>
            <p:cNvPr id="367622" name="Text Box 6"/>
            <p:cNvSpPr txBox="1">
              <a:spLocks noChangeArrowheads="1"/>
            </p:cNvSpPr>
            <p:nvPr/>
          </p:nvSpPr>
          <p:spPr bwMode="auto">
            <a:xfrm>
              <a:off x="2736" y="3446"/>
              <a:ext cx="816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ABBC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de-DE" sz="2000" smtClean="0">
                  <a:cs typeface="+mn-cs"/>
                </a:rPr>
                <a:t>CABC</a:t>
              </a:r>
              <a:endParaRPr lang="de-DE" sz="2000">
                <a:cs typeface="+mn-cs"/>
              </a:endParaRPr>
            </a:p>
          </p:txBody>
        </p:sp>
        <p:sp>
          <p:nvSpPr>
            <p:cNvPr id="367623" name="Line 7"/>
            <p:cNvSpPr>
              <a:spLocks noChangeShapeType="1"/>
            </p:cNvSpPr>
            <p:nvPr/>
          </p:nvSpPr>
          <p:spPr bwMode="auto">
            <a:xfrm>
              <a:off x="3016" y="3638"/>
              <a:ext cx="0" cy="144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67624" name="Line 8"/>
            <p:cNvSpPr>
              <a:spLocks noChangeShapeType="1"/>
            </p:cNvSpPr>
            <p:nvPr/>
          </p:nvSpPr>
          <p:spPr bwMode="auto">
            <a:xfrm>
              <a:off x="3112" y="3638"/>
              <a:ext cx="0" cy="144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67625" name="Text Box 9"/>
            <p:cNvSpPr txBox="1">
              <a:spLocks noChangeArrowheads="1"/>
            </p:cNvSpPr>
            <p:nvPr/>
          </p:nvSpPr>
          <p:spPr bwMode="auto">
            <a:xfrm>
              <a:off x="2680" y="3993"/>
              <a:ext cx="60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dirty="0" smtClean="0">
                  <a:cs typeface="+mn-cs"/>
                </a:rPr>
                <a:t>Maß = 2 </a:t>
              </a:r>
              <a:endParaRPr lang="de-DE" dirty="0">
                <a:cs typeface="+mn-cs"/>
              </a:endParaRPr>
            </a:p>
          </p:txBody>
        </p:sp>
        <p:sp>
          <p:nvSpPr>
            <p:cNvPr id="367626" name="Oval 10"/>
            <p:cNvSpPr>
              <a:spLocks noChangeArrowheads="1"/>
            </p:cNvSpPr>
            <p:nvPr/>
          </p:nvSpPr>
          <p:spPr bwMode="auto">
            <a:xfrm>
              <a:off x="2832" y="36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67627" name="Oval 11"/>
            <p:cNvSpPr>
              <a:spLocks noChangeArrowheads="1"/>
            </p:cNvSpPr>
            <p:nvPr/>
          </p:nvSpPr>
          <p:spPr bwMode="auto">
            <a:xfrm>
              <a:off x="2928" y="36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367628" name="Group 12"/>
          <p:cNvGrpSpPr>
            <a:grpSpLocks/>
          </p:cNvGrpSpPr>
          <p:nvPr/>
        </p:nvGrpSpPr>
        <p:grpSpPr bwMode="auto">
          <a:xfrm>
            <a:off x="6477000" y="5045075"/>
            <a:ext cx="1752600" cy="1208088"/>
            <a:chOff x="4080" y="3456"/>
            <a:chExt cx="1104" cy="761"/>
          </a:xfrm>
        </p:grpSpPr>
        <p:sp>
          <p:nvSpPr>
            <p:cNvPr id="367629" name="Text Box 13"/>
            <p:cNvSpPr txBox="1">
              <a:spLocks noChangeArrowheads="1"/>
            </p:cNvSpPr>
            <p:nvPr/>
          </p:nvSpPr>
          <p:spPr bwMode="auto">
            <a:xfrm>
              <a:off x="4080" y="3456"/>
              <a:ext cx="1104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  <a:sym typeface="Symbol" charset="0"/>
                </a:rPr>
                <a:t>–</a:t>
              </a:r>
              <a:r>
                <a:rPr lang="de-DE" sz="2000" smtClean="0">
                  <a:cs typeface="+mn-cs"/>
                </a:rPr>
                <a:t>ABBC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de-DE" sz="2000" smtClean="0">
                  <a:cs typeface="+mn-cs"/>
                </a:rPr>
                <a:t>CAB</a:t>
              </a:r>
              <a:r>
                <a:rPr lang="de-DE" smtClean="0">
                  <a:cs typeface="+mn-cs"/>
                  <a:sym typeface="Symbol" charset="0"/>
                </a:rPr>
                <a:t>–</a:t>
              </a:r>
              <a:r>
                <a:rPr lang="de-DE" sz="2000" smtClean="0">
                  <a:cs typeface="+mn-cs"/>
                </a:rPr>
                <a:t>C</a:t>
              </a:r>
              <a:endParaRPr lang="de-DE" sz="2000">
                <a:cs typeface="+mn-cs"/>
              </a:endParaRPr>
            </a:p>
          </p:txBody>
        </p:sp>
        <p:sp>
          <p:nvSpPr>
            <p:cNvPr id="367630" name="Line 14"/>
            <p:cNvSpPr>
              <a:spLocks noChangeShapeType="1"/>
            </p:cNvSpPr>
            <p:nvPr/>
          </p:nvSpPr>
          <p:spPr bwMode="auto">
            <a:xfrm>
              <a:off x="4266" y="3648"/>
              <a:ext cx="0" cy="144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67631" name="Line 15"/>
            <p:cNvSpPr>
              <a:spLocks noChangeShapeType="1"/>
            </p:cNvSpPr>
            <p:nvPr/>
          </p:nvSpPr>
          <p:spPr bwMode="auto">
            <a:xfrm>
              <a:off x="4356" y="3648"/>
              <a:ext cx="0" cy="144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67632" name="Line 16"/>
            <p:cNvSpPr>
              <a:spLocks noChangeShapeType="1"/>
            </p:cNvSpPr>
            <p:nvPr/>
          </p:nvSpPr>
          <p:spPr bwMode="auto">
            <a:xfrm>
              <a:off x="4533" y="3648"/>
              <a:ext cx="0" cy="144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67633" name="Text Box 17"/>
            <p:cNvSpPr txBox="1">
              <a:spLocks noChangeArrowheads="1"/>
            </p:cNvSpPr>
            <p:nvPr/>
          </p:nvSpPr>
          <p:spPr bwMode="auto">
            <a:xfrm>
              <a:off x="4080" y="3984"/>
              <a:ext cx="60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dirty="0" smtClean="0">
                  <a:cs typeface="+mn-cs"/>
                </a:rPr>
                <a:t>Maß = 1 </a:t>
              </a:r>
              <a:endParaRPr lang="de-DE" dirty="0">
                <a:cs typeface="+mn-cs"/>
              </a:endParaRPr>
            </a:p>
          </p:txBody>
        </p:sp>
        <p:sp>
          <p:nvSpPr>
            <p:cNvPr id="367634" name="AutoShape 18"/>
            <p:cNvSpPr>
              <a:spLocks noChangeArrowheads="1"/>
            </p:cNvSpPr>
            <p:nvPr/>
          </p:nvSpPr>
          <p:spPr bwMode="auto">
            <a:xfrm>
              <a:off x="4150" y="3696"/>
              <a:ext cx="48" cy="48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67635" name="AutoShape 19"/>
            <p:cNvSpPr>
              <a:spLocks noChangeArrowheads="1"/>
            </p:cNvSpPr>
            <p:nvPr/>
          </p:nvSpPr>
          <p:spPr bwMode="auto">
            <a:xfrm>
              <a:off x="4420" y="3696"/>
              <a:ext cx="48" cy="48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2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 flipH="1">
            <a:off x="4860032" y="1844824"/>
            <a:ext cx="152400" cy="13716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02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+mn-lt"/>
                <a:cs typeface="+mj-cs"/>
              </a:rPr>
              <a:t>Rekursive Formulierung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Sei </a:t>
            </a:r>
            <a:r>
              <a:rPr lang="de-DE" dirty="0" smtClean="0">
                <a:solidFill>
                  <a:srgbClr val="3C8C93"/>
                </a:solidFill>
                <a:cs typeface="+mn-cs"/>
              </a:rPr>
              <a:t>F(i, </a:t>
            </a:r>
            <a:r>
              <a:rPr lang="de-DE" dirty="0" err="1" smtClean="0">
                <a:solidFill>
                  <a:srgbClr val="3C8C93"/>
                </a:solidFill>
                <a:cs typeface="+mn-cs"/>
              </a:rPr>
              <a:t>j</a:t>
            </a:r>
            <a:r>
              <a:rPr lang="de-DE" dirty="0" smtClean="0">
                <a:solidFill>
                  <a:srgbClr val="3C8C93"/>
                </a:solidFill>
                <a:cs typeface="+mn-cs"/>
              </a:rPr>
              <a:t>)</a:t>
            </a:r>
            <a:r>
              <a:rPr lang="de-DE" dirty="0" smtClean="0">
                <a:cs typeface="+mn-cs"/>
              </a:rPr>
              <a:t> das beste Ausrichtungsmaß zwischen </a:t>
            </a:r>
            <a:br>
              <a:rPr lang="de-DE" dirty="0" smtClean="0">
                <a:cs typeface="+mn-cs"/>
              </a:rPr>
            </a:br>
            <a:r>
              <a:rPr lang="de-DE" dirty="0" smtClean="0">
                <a:solidFill>
                  <a:srgbClr val="3C8C93"/>
                </a:solidFill>
                <a:cs typeface="+mn-cs"/>
              </a:rPr>
              <a:t>X[1..i] </a:t>
            </a:r>
            <a:r>
              <a:rPr lang="de-DE" dirty="0" smtClean="0">
                <a:cs typeface="+mn-cs"/>
              </a:rPr>
              <a:t>und </a:t>
            </a:r>
            <a:r>
              <a:rPr lang="de-DE" dirty="0" smtClean="0">
                <a:solidFill>
                  <a:srgbClr val="3C8C93"/>
                </a:solidFill>
                <a:cs typeface="+mn-cs"/>
              </a:rPr>
              <a:t>Y[1..j]</a:t>
            </a:r>
          </a:p>
          <a:p>
            <a:pPr eaLnBrk="1" hangingPunct="1">
              <a:defRPr/>
            </a:pPr>
            <a:r>
              <a:rPr lang="de-DE" dirty="0" smtClean="0">
                <a:solidFill>
                  <a:srgbClr val="3C8C93"/>
                </a:solidFill>
                <a:cs typeface="+mn-cs"/>
              </a:rPr>
              <a:t>F(m, </a:t>
            </a:r>
            <a:r>
              <a:rPr lang="de-DE" dirty="0" err="1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dirty="0" smtClean="0">
                <a:solidFill>
                  <a:srgbClr val="3C8C93"/>
                </a:solidFill>
                <a:cs typeface="+mn-cs"/>
              </a:rPr>
              <a:t>) </a:t>
            </a:r>
            <a:r>
              <a:rPr lang="de-DE" dirty="0" smtClean="0">
                <a:cs typeface="+mn-cs"/>
              </a:rPr>
              <a:t>ist </a:t>
            </a:r>
            <a:r>
              <a:rPr lang="de-DE" dirty="0" smtClean="0"/>
              <a:t>das beste Ausrichtungsmaß zwischen </a:t>
            </a:r>
            <a:r>
              <a:rPr lang="de-DE" dirty="0" smtClean="0">
                <a:solidFill>
                  <a:srgbClr val="3C8C93"/>
                </a:solidFill>
                <a:cs typeface="+mn-cs"/>
              </a:rPr>
              <a:t>X</a:t>
            </a:r>
            <a:r>
              <a:rPr lang="de-DE" dirty="0" smtClean="0">
                <a:cs typeface="+mn-cs"/>
              </a:rPr>
              <a:t> </a:t>
            </a:r>
            <a:r>
              <a:rPr lang="de-DE" dirty="0" err="1" smtClean="0">
                <a:cs typeface="+mn-cs"/>
              </a:rPr>
              <a:t>and</a:t>
            </a:r>
            <a:r>
              <a:rPr lang="de-DE" dirty="0" smtClean="0">
                <a:cs typeface="+mn-cs"/>
              </a:rPr>
              <a:t> </a:t>
            </a:r>
            <a:r>
              <a:rPr lang="de-DE" dirty="0" smtClean="0">
                <a:solidFill>
                  <a:srgbClr val="3C8C93"/>
                </a:solidFill>
                <a:cs typeface="+mn-cs"/>
              </a:rPr>
              <a:t>Y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Rekurrenz</a:t>
            </a:r>
          </a:p>
          <a:p>
            <a:pPr eaLnBrk="1" hangingPunct="1">
              <a:buFontTx/>
              <a:buNone/>
              <a:defRPr/>
            </a:pPr>
            <a:r>
              <a:rPr lang="de-DE" dirty="0" smtClean="0">
                <a:cs typeface="+mn-cs"/>
              </a:rPr>
              <a:t>				</a:t>
            </a:r>
            <a:br>
              <a:rPr lang="de-DE" dirty="0" smtClean="0">
                <a:cs typeface="+mn-cs"/>
              </a:rPr>
            </a:br>
            <a:r>
              <a:rPr lang="de-DE" dirty="0" smtClean="0">
                <a:cs typeface="+mn-cs"/>
              </a:rPr>
              <a:t>	</a:t>
            </a:r>
            <a:r>
              <a:rPr lang="de-DE" dirty="0" smtClean="0">
                <a:solidFill>
                  <a:srgbClr val="3C8C93"/>
                </a:solidFill>
                <a:cs typeface="+mn-cs"/>
              </a:rPr>
              <a:t>F(i, </a:t>
            </a:r>
            <a:r>
              <a:rPr lang="de-DE" dirty="0" err="1" smtClean="0">
                <a:solidFill>
                  <a:srgbClr val="3C8C93"/>
                </a:solidFill>
                <a:cs typeface="+mn-cs"/>
              </a:rPr>
              <a:t>j</a:t>
            </a:r>
            <a:r>
              <a:rPr lang="de-DE" dirty="0" smtClean="0">
                <a:solidFill>
                  <a:srgbClr val="3C8C93"/>
                </a:solidFill>
                <a:cs typeface="+mn-cs"/>
              </a:rPr>
              <a:t>) = </a:t>
            </a:r>
            <a:r>
              <a:rPr lang="de-DE" dirty="0" err="1" smtClean="0">
                <a:solidFill>
                  <a:srgbClr val="3C8C93"/>
                </a:solidFill>
                <a:cs typeface="+mn-cs"/>
              </a:rPr>
              <a:t>max</a:t>
            </a:r>
            <a:endParaRPr lang="de-DE" dirty="0" smtClean="0">
              <a:solidFill>
                <a:srgbClr val="3C8C93"/>
              </a:solidFill>
              <a:cs typeface="+mn-cs"/>
            </a:endParaRPr>
          </a:p>
        </p:txBody>
      </p:sp>
      <p:sp>
        <p:nvSpPr>
          <p:cNvPr id="369668" name="Text Box 4"/>
          <p:cNvSpPr txBox="1">
            <a:spLocks noChangeArrowheads="1"/>
          </p:cNvSpPr>
          <p:nvPr/>
        </p:nvSpPr>
        <p:spPr bwMode="auto">
          <a:xfrm>
            <a:off x="3576464" y="2780928"/>
            <a:ext cx="3657600" cy="180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800" smtClean="0">
                <a:solidFill>
                  <a:srgbClr val="3C8C93"/>
                </a:solidFill>
                <a:latin typeface="+mn-lt"/>
                <a:cs typeface="+mn-cs"/>
              </a:rPr>
              <a:t>F(i-1, j-1) + </a:t>
            </a:r>
            <a:r>
              <a:rPr lang="de-DE" sz="2800" smtClean="0">
                <a:solidFill>
                  <a:srgbClr val="3C8C93"/>
                </a:solidFill>
                <a:latin typeface="+mn-lt"/>
                <a:cs typeface="+mn-cs"/>
                <a:sym typeface="Symbol" charset="0"/>
              </a:rPr>
              <a:t>(i, j)</a:t>
            </a:r>
          </a:p>
          <a:p>
            <a:pPr>
              <a:spcBef>
                <a:spcPct val="50000"/>
              </a:spcBef>
              <a:defRPr/>
            </a:pPr>
            <a:r>
              <a:rPr lang="de-DE" sz="2800" smtClean="0">
                <a:solidFill>
                  <a:srgbClr val="3C8C93"/>
                </a:solidFill>
                <a:latin typeface="+mn-lt"/>
                <a:cs typeface="+mn-cs"/>
                <a:sym typeface="Symbol" charset="0"/>
              </a:rPr>
              <a:t>F(i-1,j) – 1</a:t>
            </a:r>
          </a:p>
          <a:p>
            <a:pPr>
              <a:spcBef>
                <a:spcPct val="50000"/>
              </a:spcBef>
              <a:defRPr/>
            </a:pPr>
            <a:r>
              <a:rPr lang="de-DE" sz="2800" smtClean="0">
                <a:solidFill>
                  <a:srgbClr val="3C8C93"/>
                </a:solidFill>
                <a:latin typeface="+mn-lt"/>
                <a:cs typeface="+mn-cs"/>
                <a:sym typeface="Symbol" charset="0"/>
              </a:rPr>
              <a:t>F(i, j-1) – 1</a:t>
            </a:r>
            <a:endParaRPr lang="de-DE" sz="2800">
              <a:solidFill>
                <a:srgbClr val="3C8C93"/>
              </a:solidFill>
              <a:latin typeface="+mn-lt"/>
              <a:cs typeface="+mn-cs"/>
              <a:sym typeface="Symbol" charset="0"/>
            </a:endParaRPr>
          </a:p>
        </p:txBody>
      </p:sp>
      <p:sp>
        <p:nvSpPr>
          <p:cNvPr id="369669" name="AutoShape 5"/>
          <p:cNvSpPr>
            <a:spLocks/>
          </p:cNvSpPr>
          <p:nvPr/>
        </p:nvSpPr>
        <p:spPr bwMode="auto">
          <a:xfrm>
            <a:off x="3347864" y="3009528"/>
            <a:ext cx="152400" cy="13716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69670" name="Rectangle 6"/>
          <p:cNvSpPr>
            <a:spLocks noChangeArrowheads="1"/>
          </p:cNvSpPr>
          <p:nvPr/>
        </p:nvSpPr>
        <p:spPr bwMode="auto">
          <a:xfrm>
            <a:off x="1331640" y="4797152"/>
            <a:ext cx="52116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smtClean="0">
                <a:solidFill>
                  <a:srgbClr val="3C8C93"/>
                </a:solidFill>
                <a:latin typeface="+mn-lt"/>
                <a:cs typeface="+mn-cs"/>
                <a:sym typeface="Symbol" charset="0"/>
              </a:rPr>
              <a:t>(i, j) = 1 </a:t>
            </a:r>
            <a:r>
              <a:rPr lang="de-DE" sz="2800" smtClean="0">
                <a:solidFill>
                  <a:srgbClr val="000000"/>
                </a:solidFill>
                <a:latin typeface="+mn-lt"/>
                <a:cs typeface="+mn-cs"/>
                <a:sym typeface="Symbol" charset="0"/>
              </a:rPr>
              <a:t>falls </a:t>
            </a:r>
            <a:r>
              <a:rPr lang="de-DE" sz="2800" smtClean="0">
                <a:solidFill>
                  <a:srgbClr val="3C8C93"/>
                </a:solidFill>
                <a:latin typeface="+mn-lt"/>
                <a:cs typeface="+mn-cs"/>
                <a:sym typeface="Symbol" charset="0"/>
              </a:rPr>
              <a:t>X[i]=Y[j] </a:t>
            </a:r>
            <a:r>
              <a:rPr lang="de-DE" sz="2800" smtClean="0">
                <a:solidFill>
                  <a:srgbClr val="000000"/>
                </a:solidFill>
                <a:latin typeface="+mn-lt"/>
                <a:cs typeface="+mn-cs"/>
                <a:sym typeface="Symbol" charset="0"/>
              </a:rPr>
              <a:t>und</a:t>
            </a:r>
            <a:r>
              <a:rPr lang="de-DE" sz="2800" smtClean="0">
                <a:solidFill>
                  <a:srgbClr val="3C8C93"/>
                </a:solidFill>
                <a:latin typeface="+mn-lt"/>
                <a:cs typeface="+mn-cs"/>
                <a:sym typeface="Symbol" charset="0"/>
              </a:rPr>
              <a:t> 0 </a:t>
            </a:r>
            <a:r>
              <a:rPr lang="de-DE" sz="2800" smtClean="0">
                <a:latin typeface="+mn-lt"/>
                <a:cs typeface="+mn-cs"/>
                <a:sym typeface="Symbol" charset="0"/>
              </a:rPr>
              <a:t>sonst</a:t>
            </a:r>
            <a:endParaRPr lang="de-DE" sz="2800">
              <a:latin typeface="+mn-lt"/>
              <a:cs typeface="+mn-cs"/>
              <a:sym typeface="Symbol" charset="0"/>
            </a:endParaRPr>
          </a:p>
        </p:txBody>
      </p:sp>
      <p:sp>
        <p:nvSpPr>
          <p:cNvPr id="369671" name="Text Box 7"/>
          <p:cNvSpPr txBox="1">
            <a:spLocks noChangeArrowheads="1"/>
          </p:cNvSpPr>
          <p:nvPr/>
        </p:nvSpPr>
        <p:spPr bwMode="auto">
          <a:xfrm>
            <a:off x="6303789" y="2841253"/>
            <a:ext cx="2030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smtClean="0">
                <a:latin typeface="+mn-lt"/>
                <a:cs typeface="+mn-cs"/>
              </a:rPr>
              <a:t>Match/Mismatch</a:t>
            </a:r>
            <a:endParaRPr lang="de-DE" sz="2000">
              <a:latin typeface="+mn-lt"/>
              <a:cs typeface="+mn-cs"/>
            </a:endParaRPr>
          </a:p>
        </p:txBody>
      </p:sp>
      <p:sp>
        <p:nvSpPr>
          <p:cNvPr id="369672" name="Text Box 8"/>
          <p:cNvSpPr txBox="1">
            <a:spLocks noChangeArrowheads="1"/>
          </p:cNvSpPr>
          <p:nvPr/>
        </p:nvSpPr>
        <p:spPr bwMode="auto">
          <a:xfrm>
            <a:off x="6303789" y="3500065"/>
            <a:ext cx="17491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 smtClean="0">
                <a:latin typeface="+mn-lt"/>
                <a:cs typeface="+mn-cs"/>
              </a:rPr>
              <a:t>Einfügung in Y</a:t>
            </a:r>
            <a:endParaRPr lang="de-DE" sz="2000" dirty="0">
              <a:latin typeface="+mn-lt"/>
              <a:cs typeface="+mn-cs"/>
            </a:endParaRPr>
          </a:p>
        </p:txBody>
      </p:sp>
      <p:sp>
        <p:nvSpPr>
          <p:cNvPr id="369673" name="Text Box 9"/>
          <p:cNvSpPr txBox="1">
            <a:spLocks noChangeArrowheads="1"/>
          </p:cNvSpPr>
          <p:nvPr/>
        </p:nvSpPr>
        <p:spPr bwMode="auto">
          <a:xfrm>
            <a:off x="6319664" y="4114428"/>
            <a:ext cx="17574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 smtClean="0">
                <a:latin typeface="+mn-lt"/>
                <a:cs typeface="+mn-cs"/>
              </a:rPr>
              <a:t>Einfügung in X</a:t>
            </a:r>
            <a:endParaRPr lang="de-DE" sz="2000" dirty="0">
              <a:latin typeface="+mn-lt"/>
              <a:cs typeface="+mn-cs"/>
            </a:endParaRP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4011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88640"/>
            <a:ext cx="8305800" cy="72576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+mn-lt"/>
                <a:cs typeface="+mj-cs"/>
              </a:rPr>
              <a:t>Ausrichtungsbeispiel</a:t>
            </a:r>
          </a:p>
        </p:txBody>
      </p:sp>
      <p:sp>
        <p:nvSpPr>
          <p:cNvPr id="371715" name="Line 3"/>
          <p:cNvSpPr>
            <a:spLocks noChangeShapeType="1"/>
          </p:cNvSpPr>
          <p:nvPr/>
        </p:nvSpPr>
        <p:spPr bwMode="auto">
          <a:xfrm>
            <a:off x="3048000" y="1818928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1716" name="Line 4"/>
          <p:cNvSpPr>
            <a:spLocks noChangeShapeType="1"/>
          </p:cNvSpPr>
          <p:nvPr/>
        </p:nvSpPr>
        <p:spPr bwMode="auto">
          <a:xfrm>
            <a:off x="3048000" y="1818928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1717" name="Line 5"/>
          <p:cNvSpPr>
            <a:spLocks noChangeShapeType="1"/>
          </p:cNvSpPr>
          <p:nvPr/>
        </p:nvSpPr>
        <p:spPr bwMode="auto">
          <a:xfrm>
            <a:off x="5334000" y="1818928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1718" name="Line 6"/>
          <p:cNvSpPr>
            <a:spLocks noChangeShapeType="1"/>
          </p:cNvSpPr>
          <p:nvPr/>
        </p:nvSpPr>
        <p:spPr bwMode="auto">
          <a:xfrm>
            <a:off x="4495800" y="1818928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 </a:t>
            </a:r>
            <a:endParaRPr lang="de-DE">
              <a:latin typeface="+mn-lt"/>
              <a:cs typeface="+mn-cs"/>
            </a:endParaRPr>
          </a:p>
        </p:txBody>
      </p:sp>
      <p:sp>
        <p:nvSpPr>
          <p:cNvPr id="371719" name="Line 7"/>
          <p:cNvSpPr>
            <a:spLocks noChangeShapeType="1"/>
          </p:cNvSpPr>
          <p:nvPr/>
        </p:nvSpPr>
        <p:spPr bwMode="auto">
          <a:xfrm>
            <a:off x="3733800" y="1818928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1720" name="Line 8"/>
          <p:cNvSpPr>
            <a:spLocks noChangeShapeType="1"/>
          </p:cNvSpPr>
          <p:nvPr/>
        </p:nvSpPr>
        <p:spPr bwMode="auto">
          <a:xfrm>
            <a:off x="6172200" y="1818928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1721" name="Line 9"/>
          <p:cNvSpPr>
            <a:spLocks noChangeShapeType="1"/>
          </p:cNvSpPr>
          <p:nvPr/>
        </p:nvSpPr>
        <p:spPr bwMode="auto">
          <a:xfrm>
            <a:off x="7010400" y="1818928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1722" name="Line 10"/>
          <p:cNvSpPr>
            <a:spLocks noChangeShapeType="1"/>
          </p:cNvSpPr>
          <p:nvPr/>
        </p:nvSpPr>
        <p:spPr bwMode="auto">
          <a:xfrm>
            <a:off x="3048000" y="3038128"/>
            <a:ext cx="3957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1723" name="Line 11"/>
          <p:cNvSpPr>
            <a:spLocks noChangeShapeType="1"/>
          </p:cNvSpPr>
          <p:nvPr/>
        </p:nvSpPr>
        <p:spPr bwMode="auto">
          <a:xfrm>
            <a:off x="3048000" y="3723928"/>
            <a:ext cx="3957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1724" name="Line 12"/>
          <p:cNvSpPr>
            <a:spLocks noChangeShapeType="1"/>
          </p:cNvSpPr>
          <p:nvPr/>
        </p:nvSpPr>
        <p:spPr bwMode="auto">
          <a:xfrm>
            <a:off x="3048000" y="4333528"/>
            <a:ext cx="3957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1725" name="Line 13"/>
          <p:cNvSpPr>
            <a:spLocks noChangeShapeType="1"/>
          </p:cNvSpPr>
          <p:nvPr/>
        </p:nvSpPr>
        <p:spPr bwMode="auto">
          <a:xfrm>
            <a:off x="3048000" y="2428528"/>
            <a:ext cx="3957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1726" name="Line 14"/>
          <p:cNvSpPr>
            <a:spLocks noChangeShapeType="1"/>
          </p:cNvSpPr>
          <p:nvPr/>
        </p:nvSpPr>
        <p:spPr bwMode="auto">
          <a:xfrm>
            <a:off x="3048000" y="4943128"/>
            <a:ext cx="3957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1727" name="Text Box 15"/>
          <p:cNvSpPr txBox="1">
            <a:spLocks noChangeArrowheads="1"/>
          </p:cNvSpPr>
          <p:nvPr/>
        </p:nvSpPr>
        <p:spPr bwMode="auto">
          <a:xfrm>
            <a:off x="2590800" y="980728"/>
            <a:ext cx="41985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j       0           1         2          3           4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1728" name="Text Box 16"/>
          <p:cNvSpPr txBox="1">
            <a:spLocks noChangeArrowheads="1"/>
          </p:cNvSpPr>
          <p:nvPr/>
        </p:nvSpPr>
        <p:spPr bwMode="auto">
          <a:xfrm>
            <a:off x="1955243" y="1895128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1729" name="Text Box 17"/>
          <p:cNvSpPr txBox="1">
            <a:spLocks noChangeArrowheads="1"/>
          </p:cNvSpPr>
          <p:nvPr/>
        </p:nvSpPr>
        <p:spPr bwMode="auto">
          <a:xfrm>
            <a:off x="1955243" y="2580928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1730" name="Text Box 18"/>
          <p:cNvSpPr txBox="1">
            <a:spLocks noChangeArrowheads="1"/>
          </p:cNvSpPr>
          <p:nvPr/>
        </p:nvSpPr>
        <p:spPr bwMode="auto">
          <a:xfrm>
            <a:off x="1955243" y="3190528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1731" name="Text Box 19"/>
          <p:cNvSpPr txBox="1">
            <a:spLocks noChangeArrowheads="1"/>
          </p:cNvSpPr>
          <p:nvPr/>
        </p:nvSpPr>
        <p:spPr bwMode="auto">
          <a:xfrm>
            <a:off x="1955243" y="3800128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1732" name="Text Box 20"/>
          <p:cNvSpPr txBox="1">
            <a:spLocks noChangeArrowheads="1"/>
          </p:cNvSpPr>
          <p:nvPr/>
        </p:nvSpPr>
        <p:spPr bwMode="auto">
          <a:xfrm>
            <a:off x="1955243" y="4409728"/>
            <a:ext cx="3513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4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1733" name="Text Box 21"/>
          <p:cNvSpPr txBox="1">
            <a:spLocks noChangeArrowheads="1"/>
          </p:cNvSpPr>
          <p:nvPr/>
        </p:nvSpPr>
        <p:spPr bwMode="auto">
          <a:xfrm>
            <a:off x="1939368" y="1326803"/>
            <a:ext cx="2566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i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1734" name="Text Box 22"/>
          <p:cNvSpPr txBox="1">
            <a:spLocks noChangeArrowheads="1"/>
          </p:cNvSpPr>
          <p:nvPr/>
        </p:nvSpPr>
        <p:spPr bwMode="auto">
          <a:xfrm>
            <a:off x="2438400" y="2428528"/>
            <a:ext cx="373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A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1735" name="Text Box 23"/>
          <p:cNvSpPr txBox="1">
            <a:spLocks noChangeArrowheads="1"/>
          </p:cNvSpPr>
          <p:nvPr/>
        </p:nvSpPr>
        <p:spPr bwMode="auto">
          <a:xfrm>
            <a:off x="2438400" y="3114328"/>
            <a:ext cx="3514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B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1736" name="Text Box 24"/>
          <p:cNvSpPr txBox="1">
            <a:spLocks noChangeArrowheads="1"/>
          </p:cNvSpPr>
          <p:nvPr/>
        </p:nvSpPr>
        <p:spPr bwMode="auto">
          <a:xfrm>
            <a:off x="2438400" y="3800128"/>
            <a:ext cx="3514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B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1737" name="Text Box 25"/>
          <p:cNvSpPr txBox="1">
            <a:spLocks noChangeArrowheads="1"/>
          </p:cNvSpPr>
          <p:nvPr/>
        </p:nvSpPr>
        <p:spPr bwMode="auto">
          <a:xfrm>
            <a:off x="2438400" y="4409728"/>
            <a:ext cx="367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C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1738" name="Text Box 26"/>
          <p:cNvSpPr txBox="1">
            <a:spLocks noChangeArrowheads="1"/>
          </p:cNvSpPr>
          <p:nvPr/>
        </p:nvSpPr>
        <p:spPr bwMode="auto">
          <a:xfrm>
            <a:off x="3962400" y="1361728"/>
            <a:ext cx="367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C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1739" name="Text Box 27"/>
          <p:cNvSpPr txBox="1">
            <a:spLocks noChangeArrowheads="1"/>
          </p:cNvSpPr>
          <p:nvPr/>
        </p:nvSpPr>
        <p:spPr bwMode="auto">
          <a:xfrm>
            <a:off x="6400800" y="1361728"/>
            <a:ext cx="367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C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1740" name="Text Box 28"/>
          <p:cNvSpPr txBox="1">
            <a:spLocks noChangeArrowheads="1"/>
          </p:cNvSpPr>
          <p:nvPr/>
        </p:nvSpPr>
        <p:spPr bwMode="auto">
          <a:xfrm>
            <a:off x="5562600" y="1361728"/>
            <a:ext cx="3514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B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1741" name="Text Box 29"/>
          <p:cNvSpPr txBox="1">
            <a:spLocks noChangeArrowheads="1"/>
          </p:cNvSpPr>
          <p:nvPr/>
        </p:nvSpPr>
        <p:spPr bwMode="auto">
          <a:xfrm>
            <a:off x="4724400" y="1361728"/>
            <a:ext cx="373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A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1742" name="Text Box 30"/>
          <p:cNvSpPr txBox="1">
            <a:spLocks noChangeArrowheads="1"/>
          </p:cNvSpPr>
          <p:nvPr/>
        </p:nvSpPr>
        <p:spPr bwMode="auto">
          <a:xfrm>
            <a:off x="3059832" y="5301208"/>
            <a:ext cx="3480440" cy="165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80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X = ABBC;   m = |X| = 4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80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Y = CABC; n = |Y| = 4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800" smtClean="0">
                <a:latin typeface="+mn-lt"/>
                <a:cs typeface="+mn-cs"/>
              </a:rPr>
              <a:t>Alloziere Array </a:t>
            </a:r>
            <a:r>
              <a:rPr lang="de-DE" sz="280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F[5,5]	</a:t>
            </a:r>
            <a:endParaRPr lang="de-DE" sz="2800" baseline="-2500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1743" name="Text Box 31"/>
          <p:cNvSpPr txBox="1">
            <a:spLocks noChangeArrowheads="1"/>
          </p:cNvSpPr>
          <p:nvPr/>
        </p:nvSpPr>
        <p:spPr bwMode="auto">
          <a:xfrm>
            <a:off x="7542213" y="1066056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smtClean="0">
                <a:latin typeface="+mn-lt"/>
                <a:cs typeface="+mn-cs"/>
              </a:rPr>
              <a:t>ABBC</a:t>
            </a:r>
          </a:p>
          <a:p>
            <a:pPr eaLnBrk="0" hangingPunct="0">
              <a:defRPr/>
            </a:pPr>
            <a:r>
              <a:rPr lang="de-DE" sz="3200" smtClean="0">
                <a:latin typeface="+mn-lt"/>
                <a:cs typeface="+mn-cs"/>
              </a:rPr>
              <a:t>CABC</a:t>
            </a:r>
            <a:endParaRPr lang="de-DE" sz="2800">
              <a:latin typeface="+mn-lt"/>
              <a:cs typeface="+mn-cs"/>
            </a:endParaRPr>
          </a:p>
        </p:txBody>
      </p:sp>
      <p:sp>
        <p:nvSpPr>
          <p:cNvPr id="371744" name="Text Box 32"/>
          <p:cNvSpPr txBox="1">
            <a:spLocks noChangeArrowheads="1"/>
          </p:cNvSpPr>
          <p:nvPr/>
        </p:nvSpPr>
        <p:spPr bwMode="auto">
          <a:xfrm>
            <a:off x="2362200" y="1818928"/>
            <a:ext cx="6072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X[i]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1745" name="Text Box 33"/>
          <p:cNvSpPr txBox="1">
            <a:spLocks noChangeArrowheads="1"/>
          </p:cNvSpPr>
          <p:nvPr/>
        </p:nvSpPr>
        <p:spPr bwMode="auto">
          <a:xfrm>
            <a:off x="3048000" y="1283980"/>
            <a:ext cx="6180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dirty="0" smtClean="0">
                <a:latin typeface="+mn-lt"/>
                <a:cs typeface="+mn-cs"/>
              </a:rPr>
              <a:t>Y[</a:t>
            </a:r>
            <a:r>
              <a:rPr lang="de-DE" sz="2400" dirty="0" err="1" smtClean="0">
                <a:latin typeface="+mn-lt"/>
                <a:cs typeface="+mn-cs"/>
              </a:rPr>
              <a:t>j</a:t>
            </a:r>
            <a:r>
              <a:rPr lang="de-DE" sz="2400" dirty="0" smtClean="0">
                <a:latin typeface="+mn-lt"/>
                <a:cs typeface="+mn-cs"/>
              </a:rPr>
              <a:t>]</a:t>
            </a:r>
            <a:endParaRPr lang="de-DE" sz="2400" dirty="0">
              <a:latin typeface="+mn-lt"/>
              <a:cs typeface="+mn-cs"/>
            </a:endParaRPr>
          </a:p>
        </p:txBody>
      </p:sp>
      <p:sp>
        <p:nvSpPr>
          <p:cNvPr id="3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873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88640"/>
            <a:ext cx="8305800" cy="72576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+mn-lt"/>
                <a:cs typeface="+mj-cs"/>
              </a:rPr>
              <a:t>Ausrichtungsbeispiel</a:t>
            </a:r>
          </a:p>
        </p:txBody>
      </p:sp>
      <p:sp>
        <p:nvSpPr>
          <p:cNvPr id="373763" name="Text Box 3"/>
          <p:cNvSpPr txBox="1">
            <a:spLocks noChangeArrowheads="1"/>
          </p:cNvSpPr>
          <p:nvPr/>
        </p:nvSpPr>
        <p:spPr bwMode="auto">
          <a:xfrm>
            <a:off x="2590800" y="980728"/>
            <a:ext cx="4134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j       0           1         2          3          4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3764" name="Text Box 4"/>
          <p:cNvSpPr txBox="1">
            <a:spLocks noChangeArrowheads="1"/>
          </p:cNvSpPr>
          <p:nvPr/>
        </p:nvSpPr>
        <p:spPr bwMode="auto">
          <a:xfrm>
            <a:off x="1949450" y="1895128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3765" name="Text Box 5"/>
          <p:cNvSpPr txBox="1">
            <a:spLocks noChangeArrowheads="1"/>
          </p:cNvSpPr>
          <p:nvPr/>
        </p:nvSpPr>
        <p:spPr bwMode="auto">
          <a:xfrm>
            <a:off x="1949450" y="2580928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3766" name="Text Box 6"/>
          <p:cNvSpPr txBox="1">
            <a:spLocks noChangeArrowheads="1"/>
          </p:cNvSpPr>
          <p:nvPr/>
        </p:nvSpPr>
        <p:spPr bwMode="auto">
          <a:xfrm>
            <a:off x="1949450" y="3190528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3767" name="Text Box 7"/>
          <p:cNvSpPr txBox="1">
            <a:spLocks noChangeArrowheads="1"/>
          </p:cNvSpPr>
          <p:nvPr/>
        </p:nvSpPr>
        <p:spPr bwMode="auto">
          <a:xfrm>
            <a:off x="1949450" y="3800128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3768" name="Text Box 8"/>
          <p:cNvSpPr txBox="1">
            <a:spLocks noChangeArrowheads="1"/>
          </p:cNvSpPr>
          <p:nvPr/>
        </p:nvSpPr>
        <p:spPr bwMode="auto">
          <a:xfrm>
            <a:off x="1949450" y="4409728"/>
            <a:ext cx="3513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4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3769" name="Text Box 9"/>
          <p:cNvSpPr txBox="1">
            <a:spLocks noChangeArrowheads="1"/>
          </p:cNvSpPr>
          <p:nvPr/>
        </p:nvSpPr>
        <p:spPr bwMode="auto">
          <a:xfrm>
            <a:off x="1933575" y="1326803"/>
            <a:ext cx="261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i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3770" name="Text Box 10"/>
          <p:cNvSpPr txBox="1">
            <a:spLocks noChangeArrowheads="1"/>
          </p:cNvSpPr>
          <p:nvPr/>
        </p:nvSpPr>
        <p:spPr bwMode="auto">
          <a:xfrm>
            <a:off x="2438400" y="2428528"/>
            <a:ext cx="373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A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3771" name="Text Box 11"/>
          <p:cNvSpPr txBox="1">
            <a:spLocks noChangeArrowheads="1"/>
          </p:cNvSpPr>
          <p:nvPr/>
        </p:nvSpPr>
        <p:spPr bwMode="auto">
          <a:xfrm>
            <a:off x="2438400" y="3114328"/>
            <a:ext cx="3514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B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3772" name="Text Box 12"/>
          <p:cNvSpPr txBox="1">
            <a:spLocks noChangeArrowheads="1"/>
          </p:cNvSpPr>
          <p:nvPr/>
        </p:nvSpPr>
        <p:spPr bwMode="auto">
          <a:xfrm>
            <a:off x="2438400" y="3800128"/>
            <a:ext cx="3514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B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3773" name="Text Box 13"/>
          <p:cNvSpPr txBox="1">
            <a:spLocks noChangeArrowheads="1"/>
          </p:cNvSpPr>
          <p:nvPr/>
        </p:nvSpPr>
        <p:spPr bwMode="auto">
          <a:xfrm>
            <a:off x="2438400" y="4409728"/>
            <a:ext cx="3770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C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3774" name="Text Box 14"/>
          <p:cNvSpPr txBox="1">
            <a:spLocks noChangeArrowheads="1"/>
          </p:cNvSpPr>
          <p:nvPr/>
        </p:nvSpPr>
        <p:spPr bwMode="auto">
          <a:xfrm>
            <a:off x="3962400" y="1361728"/>
            <a:ext cx="3770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C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3775" name="Text Box 15"/>
          <p:cNvSpPr txBox="1">
            <a:spLocks noChangeArrowheads="1"/>
          </p:cNvSpPr>
          <p:nvPr/>
        </p:nvSpPr>
        <p:spPr bwMode="auto">
          <a:xfrm>
            <a:off x="6400800" y="1361728"/>
            <a:ext cx="3770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C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3776" name="Text Box 16"/>
          <p:cNvSpPr txBox="1">
            <a:spLocks noChangeArrowheads="1"/>
          </p:cNvSpPr>
          <p:nvPr/>
        </p:nvSpPr>
        <p:spPr bwMode="auto">
          <a:xfrm>
            <a:off x="5562600" y="1361728"/>
            <a:ext cx="3514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B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3777" name="Text Box 17"/>
          <p:cNvSpPr txBox="1">
            <a:spLocks noChangeArrowheads="1"/>
          </p:cNvSpPr>
          <p:nvPr/>
        </p:nvSpPr>
        <p:spPr bwMode="auto">
          <a:xfrm>
            <a:off x="4724400" y="1361728"/>
            <a:ext cx="373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A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3778" name="Text Box 18"/>
          <p:cNvSpPr txBox="1">
            <a:spLocks noChangeArrowheads="1"/>
          </p:cNvSpPr>
          <p:nvPr/>
        </p:nvSpPr>
        <p:spPr bwMode="auto">
          <a:xfrm>
            <a:off x="7542213" y="1066056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smtClean="0">
                <a:latin typeface="+mn-lt"/>
                <a:cs typeface="+mn-cs"/>
              </a:rPr>
              <a:t>ABBC</a:t>
            </a:r>
          </a:p>
          <a:p>
            <a:pPr eaLnBrk="0" hangingPunct="0">
              <a:defRPr/>
            </a:pPr>
            <a:r>
              <a:rPr lang="de-DE" sz="3200" smtClean="0">
                <a:latin typeface="+mn-lt"/>
                <a:cs typeface="+mn-cs"/>
              </a:rPr>
              <a:t>CABC</a:t>
            </a:r>
            <a:endParaRPr lang="de-DE" sz="2800">
              <a:latin typeface="+mn-lt"/>
              <a:cs typeface="+mn-cs"/>
            </a:endParaRPr>
          </a:p>
        </p:txBody>
      </p:sp>
      <p:sp>
        <p:nvSpPr>
          <p:cNvPr id="373779" name="Line 19"/>
          <p:cNvSpPr>
            <a:spLocks noChangeShapeType="1"/>
          </p:cNvSpPr>
          <p:nvPr/>
        </p:nvSpPr>
        <p:spPr bwMode="auto">
          <a:xfrm>
            <a:off x="3048000" y="1818928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3780" name="Line 20"/>
          <p:cNvSpPr>
            <a:spLocks noChangeShapeType="1"/>
          </p:cNvSpPr>
          <p:nvPr/>
        </p:nvSpPr>
        <p:spPr bwMode="auto">
          <a:xfrm>
            <a:off x="3048000" y="1818928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3781" name="Line 21"/>
          <p:cNvSpPr>
            <a:spLocks noChangeShapeType="1"/>
          </p:cNvSpPr>
          <p:nvPr/>
        </p:nvSpPr>
        <p:spPr bwMode="auto">
          <a:xfrm>
            <a:off x="5334000" y="1818928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3782" name="Line 22"/>
          <p:cNvSpPr>
            <a:spLocks noChangeShapeType="1"/>
          </p:cNvSpPr>
          <p:nvPr/>
        </p:nvSpPr>
        <p:spPr bwMode="auto">
          <a:xfrm>
            <a:off x="4495800" y="1818928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3783" name="Line 23"/>
          <p:cNvSpPr>
            <a:spLocks noChangeShapeType="1"/>
          </p:cNvSpPr>
          <p:nvPr/>
        </p:nvSpPr>
        <p:spPr bwMode="auto">
          <a:xfrm>
            <a:off x="3733800" y="1818928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3784" name="Line 24"/>
          <p:cNvSpPr>
            <a:spLocks noChangeShapeType="1"/>
          </p:cNvSpPr>
          <p:nvPr/>
        </p:nvSpPr>
        <p:spPr bwMode="auto">
          <a:xfrm>
            <a:off x="6172200" y="1818928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3785" name="Line 25"/>
          <p:cNvSpPr>
            <a:spLocks noChangeShapeType="1"/>
          </p:cNvSpPr>
          <p:nvPr/>
        </p:nvSpPr>
        <p:spPr bwMode="auto">
          <a:xfrm>
            <a:off x="7010400" y="1818928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3786" name="Line 26"/>
          <p:cNvSpPr>
            <a:spLocks noChangeShapeType="1"/>
          </p:cNvSpPr>
          <p:nvPr/>
        </p:nvSpPr>
        <p:spPr bwMode="auto">
          <a:xfrm>
            <a:off x="3048000" y="3038128"/>
            <a:ext cx="3957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3787" name="Line 27"/>
          <p:cNvSpPr>
            <a:spLocks noChangeShapeType="1"/>
          </p:cNvSpPr>
          <p:nvPr/>
        </p:nvSpPr>
        <p:spPr bwMode="auto">
          <a:xfrm>
            <a:off x="3048000" y="3723928"/>
            <a:ext cx="3957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3788" name="Line 28"/>
          <p:cNvSpPr>
            <a:spLocks noChangeShapeType="1"/>
          </p:cNvSpPr>
          <p:nvPr/>
        </p:nvSpPr>
        <p:spPr bwMode="auto">
          <a:xfrm>
            <a:off x="3048000" y="4333528"/>
            <a:ext cx="3957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3789" name="Line 29"/>
          <p:cNvSpPr>
            <a:spLocks noChangeShapeType="1"/>
          </p:cNvSpPr>
          <p:nvPr/>
        </p:nvSpPr>
        <p:spPr bwMode="auto">
          <a:xfrm>
            <a:off x="3048000" y="2428528"/>
            <a:ext cx="3957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3790" name="Line 30"/>
          <p:cNvSpPr>
            <a:spLocks noChangeShapeType="1"/>
          </p:cNvSpPr>
          <p:nvPr/>
        </p:nvSpPr>
        <p:spPr bwMode="auto">
          <a:xfrm>
            <a:off x="3048000" y="4943128"/>
            <a:ext cx="3957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3791" name="Text Box 31"/>
          <p:cNvSpPr txBox="1">
            <a:spLocks noChangeArrowheads="1"/>
          </p:cNvSpPr>
          <p:nvPr/>
        </p:nvSpPr>
        <p:spPr bwMode="auto">
          <a:xfrm>
            <a:off x="3200400" y="1971328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0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3792" name="Text Box 32"/>
          <p:cNvSpPr txBox="1">
            <a:spLocks noChangeArrowheads="1"/>
          </p:cNvSpPr>
          <p:nvPr/>
        </p:nvSpPr>
        <p:spPr bwMode="auto">
          <a:xfrm>
            <a:off x="3962400" y="1971328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-1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3793" name="Text Box 33"/>
          <p:cNvSpPr txBox="1">
            <a:spLocks noChangeArrowheads="1"/>
          </p:cNvSpPr>
          <p:nvPr/>
        </p:nvSpPr>
        <p:spPr bwMode="auto">
          <a:xfrm>
            <a:off x="4724400" y="1971328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-2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3794" name="Text Box 34"/>
          <p:cNvSpPr txBox="1">
            <a:spLocks noChangeArrowheads="1"/>
          </p:cNvSpPr>
          <p:nvPr/>
        </p:nvSpPr>
        <p:spPr bwMode="auto">
          <a:xfrm>
            <a:off x="5562600" y="1971328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-3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3795" name="Text Box 35"/>
          <p:cNvSpPr txBox="1">
            <a:spLocks noChangeArrowheads="1"/>
          </p:cNvSpPr>
          <p:nvPr/>
        </p:nvSpPr>
        <p:spPr bwMode="auto">
          <a:xfrm>
            <a:off x="6324600" y="1971328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-4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3796" name="Text Box 36"/>
          <p:cNvSpPr txBox="1">
            <a:spLocks noChangeArrowheads="1"/>
          </p:cNvSpPr>
          <p:nvPr/>
        </p:nvSpPr>
        <p:spPr bwMode="auto">
          <a:xfrm>
            <a:off x="3124200" y="2519016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-1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3797" name="Text Box 37"/>
          <p:cNvSpPr txBox="1">
            <a:spLocks noChangeArrowheads="1"/>
          </p:cNvSpPr>
          <p:nvPr/>
        </p:nvSpPr>
        <p:spPr bwMode="auto">
          <a:xfrm>
            <a:off x="3124200" y="3190528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-2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3798" name="Text Box 38"/>
          <p:cNvSpPr txBox="1">
            <a:spLocks noChangeArrowheads="1"/>
          </p:cNvSpPr>
          <p:nvPr/>
        </p:nvSpPr>
        <p:spPr bwMode="auto">
          <a:xfrm>
            <a:off x="3124200" y="3876328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-3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3799" name="Text Box 39"/>
          <p:cNvSpPr txBox="1">
            <a:spLocks noChangeArrowheads="1"/>
          </p:cNvSpPr>
          <p:nvPr/>
        </p:nvSpPr>
        <p:spPr bwMode="auto">
          <a:xfrm>
            <a:off x="3124200" y="4485928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-4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3800" name="Text Box 40"/>
          <p:cNvSpPr txBox="1">
            <a:spLocks noChangeArrowheads="1"/>
          </p:cNvSpPr>
          <p:nvPr/>
        </p:nvSpPr>
        <p:spPr bwMode="auto">
          <a:xfrm>
            <a:off x="3962400" y="2519016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0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3801" name="Line 41"/>
          <p:cNvSpPr>
            <a:spLocks noChangeShapeType="1"/>
          </p:cNvSpPr>
          <p:nvPr/>
        </p:nvSpPr>
        <p:spPr bwMode="auto">
          <a:xfrm flipH="1" flipV="1">
            <a:off x="3581400" y="2276128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3802" name="Line 42"/>
          <p:cNvSpPr>
            <a:spLocks noChangeShapeType="1"/>
          </p:cNvSpPr>
          <p:nvPr/>
        </p:nvSpPr>
        <p:spPr bwMode="auto">
          <a:xfrm flipH="1">
            <a:off x="3581400" y="212372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3803" name="Line 43"/>
          <p:cNvSpPr>
            <a:spLocks noChangeShapeType="1"/>
          </p:cNvSpPr>
          <p:nvPr/>
        </p:nvSpPr>
        <p:spPr bwMode="auto">
          <a:xfrm flipH="1">
            <a:off x="4343400" y="212372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3804" name="Line 44"/>
          <p:cNvSpPr>
            <a:spLocks noChangeShapeType="1"/>
          </p:cNvSpPr>
          <p:nvPr/>
        </p:nvSpPr>
        <p:spPr bwMode="auto">
          <a:xfrm flipH="1">
            <a:off x="5181600" y="212372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3805" name="Line 45"/>
          <p:cNvSpPr>
            <a:spLocks noChangeShapeType="1"/>
          </p:cNvSpPr>
          <p:nvPr/>
        </p:nvSpPr>
        <p:spPr bwMode="auto">
          <a:xfrm flipH="1">
            <a:off x="6019800" y="212372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3806" name="Line 46"/>
          <p:cNvSpPr>
            <a:spLocks noChangeShapeType="1"/>
          </p:cNvSpPr>
          <p:nvPr/>
        </p:nvSpPr>
        <p:spPr bwMode="auto">
          <a:xfrm flipV="1">
            <a:off x="3352800" y="227612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3807" name="Line 47"/>
          <p:cNvSpPr>
            <a:spLocks noChangeShapeType="1"/>
          </p:cNvSpPr>
          <p:nvPr/>
        </p:nvSpPr>
        <p:spPr bwMode="auto">
          <a:xfrm flipV="1">
            <a:off x="3352800" y="288572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3808" name="Line 48"/>
          <p:cNvSpPr>
            <a:spLocks noChangeShapeType="1"/>
          </p:cNvSpPr>
          <p:nvPr/>
        </p:nvSpPr>
        <p:spPr bwMode="auto">
          <a:xfrm flipV="1">
            <a:off x="3352800" y="357152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3809" name="Line 49"/>
          <p:cNvSpPr>
            <a:spLocks noChangeShapeType="1"/>
          </p:cNvSpPr>
          <p:nvPr/>
        </p:nvSpPr>
        <p:spPr bwMode="auto">
          <a:xfrm flipV="1">
            <a:off x="3352800" y="418112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3810" name="Text Box 50"/>
          <p:cNvSpPr txBox="1">
            <a:spLocks noChangeArrowheads="1"/>
          </p:cNvSpPr>
          <p:nvPr/>
        </p:nvSpPr>
        <p:spPr bwMode="auto">
          <a:xfrm>
            <a:off x="4724400" y="2519016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0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3811" name="Text Box 51"/>
          <p:cNvSpPr txBox="1">
            <a:spLocks noChangeArrowheads="1"/>
          </p:cNvSpPr>
          <p:nvPr/>
        </p:nvSpPr>
        <p:spPr bwMode="auto">
          <a:xfrm>
            <a:off x="5562600" y="2519016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-1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3812" name="Text Box 52"/>
          <p:cNvSpPr txBox="1">
            <a:spLocks noChangeArrowheads="1"/>
          </p:cNvSpPr>
          <p:nvPr/>
        </p:nvSpPr>
        <p:spPr bwMode="auto">
          <a:xfrm>
            <a:off x="6324600" y="2519016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-2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3813" name="Line 53"/>
          <p:cNvSpPr>
            <a:spLocks noChangeShapeType="1"/>
          </p:cNvSpPr>
          <p:nvPr/>
        </p:nvSpPr>
        <p:spPr bwMode="auto">
          <a:xfrm flipH="1" flipV="1">
            <a:off x="4343400" y="2276128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3814" name="Text Box 54"/>
          <p:cNvSpPr txBox="1">
            <a:spLocks noChangeArrowheads="1"/>
          </p:cNvSpPr>
          <p:nvPr/>
        </p:nvSpPr>
        <p:spPr bwMode="auto">
          <a:xfrm>
            <a:off x="3962400" y="3190528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-1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3815" name="Text Box 55"/>
          <p:cNvSpPr txBox="1">
            <a:spLocks noChangeArrowheads="1"/>
          </p:cNvSpPr>
          <p:nvPr/>
        </p:nvSpPr>
        <p:spPr bwMode="auto">
          <a:xfrm>
            <a:off x="4724400" y="3190528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0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3816" name="Text Box 56"/>
          <p:cNvSpPr txBox="1">
            <a:spLocks noChangeArrowheads="1"/>
          </p:cNvSpPr>
          <p:nvPr/>
        </p:nvSpPr>
        <p:spPr bwMode="auto">
          <a:xfrm>
            <a:off x="5562600" y="3190528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1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3817" name="Text Box 57"/>
          <p:cNvSpPr txBox="1">
            <a:spLocks noChangeArrowheads="1"/>
          </p:cNvSpPr>
          <p:nvPr/>
        </p:nvSpPr>
        <p:spPr bwMode="auto">
          <a:xfrm>
            <a:off x="6324600" y="3190528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0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3818" name="Text Box 58"/>
          <p:cNvSpPr txBox="1">
            <a:spLocks noChangeArrowheads="1"/>
          </p:cNvSpPr>
          <p:nvPr/>
        </p:nvSpPr>
        <p:spPr bwMode="auto">
          <a:xfrm>
            <a:off x="3962400" y="3890616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-2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3819" name="Text Box 59"/>
          <p:cNvSpPr txBox="1">
            <a:spLocks noChangeArrowheads="1"/>
          </p:cNvSpPr>
          <p:nvPr/>
        </p:nvSpPr>
        <p:spPr bwMode="auto">
          <a:xfrm>
            <a:off x="4724400" y="3890616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-1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3820" name="Text Box 60"/>
          <p:cNvSpPr txBox="1">
            <a:spLocks noChangeArrowheads="1"/>
          </p:cNvSpPr>
          <p:nvPr/>
        </p:nvSpPr>
        <p:spPr bwMode="auto">
          <a:xfrm>
            <a:off x="5562600" y="3890616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1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3821" name="Text Box 61"/>
          <p:cNvSpPr txBox="1">
            <a:spLocks noChangeArrowheads="1"/>
          </p:cNvSpPr>
          <p:nvPr/>
        </p:nvSpPr>
        <p:spPr bwMode="auto">
          <a:xfrm>
            <a:off x="6324600" y="3890616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1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3822" name="Text Box 62"/>
          <p:cNvSpPr txBox="1">
            <a:spLocks noChangeArrowheads="1"/>
          </p:cNvSpPr>
          <p:nvPr/>
        </p:nvSpPr>
        <p:spPr bwMode="auto">
          <a:xfrm>
            <a:off x="3962400" y="4485928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-2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3823" name="Text Box 63"/>
          <p:cNvSpPr txBox="1">
            <a:spLocks noChangeArrowheads="1"/>
          </p:cNvSpPr>
          <p:nvPr/>
        </p:nvSpPr>
        <p:spPr bwMode="auto">
          <a:xfrm>
            <a:off x="4724400" y="4485928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-2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3824" name="Text Box 64"/>
          <p:cNvSpPr txBox="1">
            <a:spLocks noChangeArrowheads="1"/>
          </p:cNvSpPr>
          <p:nvPr/>
        </p:nvSpPr>
        <p:spPr bwMode="auto">
          <a:xfrm>
            <a:off x="5562600" y="4485928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0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3825" name="Text Box 65"/>
          <p:cNvSpPr txBox="1">
            <a:spLocks noChangeArrowheads="1"/>
          </p:cNvSpPr>
          <p:nvPr/>
        </p:nvSpPr>
        <p:spPr bwMode="auto">
          <a:xfrm>
            <a:off x="6324600" y="4485928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2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3826" name="Line 66"/>
          <p:cNvSpPr>
            <a:spLocks noChangeShapeType="1"/>
          </p:cNvSpPr>
          <p:nvPr/>
        </p:nvSpPr>
        <p:spPr bwMode="auto">
          <a:xfrm flipH="1" flipV="1">
            <a:off x="4343400" y="2885728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3827" name="Line 67"/>
          <p:cNvSpPr>
            <a:spLocks noChangeShapeType="1"/>
          </p:cNvSpPr>
          <p:nvPr/>
        </p:nvSpPr>
        <p:spPr bwMode="auto">
          <a:xfrm flipH="1" flipV="1">
            <a:off x="3581400" y="2961928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3828" name="Line 68"/>
          <p:cNvSpPr>
            <a:spLocks noChangeShapeType="1"/>
          </p:cNvSpPr>
          <p:nvPr/>
        </p:nvSpPr>
        <p:spPr bwMode="auto">
          <a:xfrm flipH="1" flipV="1">
            <a:off x="5257800" y="2885728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3829" name="Line 69"/>
          <p:cNvSpPr>
            <a:spLocks noChangeShapeType="1"/>
          </p:cNvSpPr>
          <p:nvPr/>
        </p:nvSpPr>
        <p:spPr bwMode="auto">
          <a:xfrm flipH="1" flipV="1">
            <a:off x="5943600" y="3571528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3830" name="Line 70"/>
          <p:cNvSpPr>
            <a:spLocks noChangeShapeType="1"/>
          </p:cNvSpPr>
          <p:nvPr/>
        </p:nvSpPr>
        <p:spPr bwMode="auto">
          <a:xfrm flipH="1" flipV="1">
            <a:off x="5943600" y="4181128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3831" name="Line 71"/>
          <p:cNvSpPr>
            <a:spLocks noChangeShapeType="1"/>
          </p:cNvSpPr>
          <p:nvPr/>
        </p:nvSpPr>
        <p:spPr bwMode="auto">
          <a:xfrm flipH="1" flipV="1">
            <a:off x="3581400" y="4257328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3832" name="Line 72"/>
          <p:cNvSpPr>
            <a:spLocks noChangeShapeType="1"/>
          </p:cNvSpPr>
          <p:nvPr/>
        </p:nvSpPr>
        <p:spPr bwMode="auto">
          <a:xfrm flipH="1" flipV="1">
            <a:off x="4343400" y="3571528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3833" name="Line 73"/>
          <p:cNvSpPr>
            <a:spLocks noChangeShapeType="1"/>
          </p:cNvSpPr>
          <p:nvPr/>
        </p:nvSpPr>
        <p:spPr bwMode="auto">
          <a:xfrm flipH="1" flipV="1">
            <a:off x="3581400" y="3647728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3834" name="Line 74"/>
          <p:cNvSpPr>
            <a:spLocks noChangeShapeType="1"/>
          </p:cNvSpPr>
          <p:nvPr/>
        </p:nvSpPr>
        <p:spPr bwMode="auto">
          <a:xfrm flipH="1">
            <a:off x="5181600" y="265712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3835" name="Line 75"/>
          <p:cNvSpPr>
            <a:spLocks noChangeShapeType="1"/>
          </p:cNvSpPr>
          <p:nvPr/>
        </p:nvSpPr>
        <p:spPr bwMode="auto">
          <a:xfrm flipH="1">
            <a:off x="6019800" y="265712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3836" name="Line 76"/>
          <p:cNvSpPr>
            <a:spLocks noChangeShapeType="1"/>
          </p:cNvSpPr>
          <p:nvPr/>
        </p:nvSpPr>
        <p:spPr bwMode="auto">
          <a:xfrm flipH="1">
            <a:off x="5943600" y="334292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3837" name="Line 77"/>
          <p:cNvSpPr>
            <a:spLocks noChangeShapeType="1"/>
          </p:cNvSpPr>
          <p:nvPr/>
        </p:nvSpPr>
        <p:spPr bwMode="auto">
          <a:xfrm flipH="1" flipV="1">
            <a:off x="4343400" y="4181128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3838" name="Line 78"/>
          <p:cNvSpPr>
            <a:spLocks noChangeShapeType="1"/>
          </p:cNvSpPr>
          <p:nvPr/>
        </p:nvSpPr>
        <p:spPr bwMode="auto">
          <a:xfrm flipV="1">
            <a:off x="5715000" y="418112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3839" name="Line 79"/>
          <p:cNvSpPr>
            <a:spLocks noChangeShapeType="1"/>
          </p:cNvSpPr>
          <p:nvPr/>
        </p:nvSpPr>
        <p:spPr bwMode="auto">
          <a:xfrm flipH="1" flipV="1">
            <a:off x="5181600" y="3571528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3840" name="Text Box 80"/>
          <p:cNvSpPr txBox="1">
            <a:spLocks noChangeArrowheads="1"/>
          </p:cNvSpPr>
          <p:nvPr/>
        </p:nvSpPr>
        <p:spPr bwMode="auto">
          <a:xfrm>
            <a:off x="3943350" y="5010150"/>
            <a:ext cx="36576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DE" sz="240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F(i-1, j-1) + </a:t>
            </a:r>
            <a:r>
              <a:rPr lang="de-DE" sz="240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  <a:sym typeface="Symbol" charset="0"/>
              </a:rPr>
              <a:t>(i, j)</a:t>
            </a:r>
          </a:p>
          <a:p>
            <a:pPr>
              <a:defRPr/>
            </a:pPr>
            <a:r>
              <a:rPr lang="de-DE" sz="240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  <a:sym typeface="Symbol" charset="0"/>
              </a:rPr>
              <a:t>F(i-1,j) – 1</a:t>
            </a:r>
          </a:p>
          <a:p>
            <a:pPr>
              <a:defRPr/>
            </a:pPr>
            <a:r>
              <a:rPr lang="de-DE" sz="240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  <a:sym typeface="Symbol" charset="0"/>
              </a:rPr>
              <a:t>F(i, j-1) – 1</a:t>
            </a:r>
            <a:endParaRPr lang="de-DE" sz="2400">
              <a:solidFill>
                <a:schemeClr val="accent1">
                  <a:lumMod val="50000"/>
                </a:schemeClr>
              </a:solidFill>
              <a:latin typeface="+mn-lt"/>
              <a:cs typeface="+mn-cs"/>
              <a:sym typeface="Symbol" charset="0"/>
            </a:endParaRPr>
          </a:p>
        </p:txBody>
      </p:sp>
      <p:sp>
        <p:nvSpPr>
          <p:cNvPr id="373841" name="AutoShape 81"/>
          <p:cNvSpPr>
            <a:spLocks/>
          </p:cNvSpPr>
          <p:nvPr/>
        </p:nvSpPr>
        <p:spPr bwMode="auto">
          <a:xfrm>
            <a:off x="3790950" y="5207000"/>
            <a:ext cx="152400" cy="865188"/>
          </a:xfrm>
          <a:prstGeom prst="leftBrace">
            <a:avLst>
              <a:gd name="adj1" fmla="val 4730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3843" name="Text Box 83"/>
          <p:cNvSpPr txBox="1">
            <a:spLocks noChangeArrowheads="1"/>
          </p:cNvSpPr>
          <p:nvPr/>
        </p:nvSpPr>
        <p:spPr bwMode="auto">
          <a:xfrm>
            <a:off x="6381750" y="5054600"/>
            <a:ext cx="18108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Match/Mismatch</a:t>
            </a:r>
            <a:endParaRPr lang="de-DE">
              <a:latin typeface="+mn-lt"/>
              <a:cs typeface="+mn-cs"/>
            </a:endParaRPr>
          </a:p>
        </p:txBody>
      </p:sp>
      <p:sp>
        <p:nvSpPr>
          <p:cNvPr id="373844" name="Text Box 84"/>
          <p:cNvSpPr txBox="1">
            <a:spLocks noChangeArrowheads="1"/>
          </p:cNvSpPr>
          <p:nvPr/>
        </p:nvSpPr>
        <p:spPr bwMode="auto">
          <a:xfrm>
            <a:off x="6381750" y="5435600"/>
            <a:ext cx="17620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Einfügung bei  Y</a:t>
            </a:r>
            <a:endParaRPr lang="de-DE">
              <a:latin typeface="+mn-lt"/>
              <a:cs typeface="+mn-cs"/>
            </a:endParaRPr>
          </a:p>
        </p:txBody>
      </p:sp>
      <p:sp>
        <p:nvSpPr>
          <p:cNvPr id="373845" name="Text Box 85"/>
          <p:cNvSpPr txBox="1">
            <a:spLocks noChangeArrowheads="1"/>
          </p:cNvSpPr>
          <p:nvPr/>
        </p:nvSpPr>
        <p:spPr bwMode="auto">
          <a:xfrm>
            <a:off x="6397625" y="5830888"/>
            <a:ext cx="17190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/>
              <a:t>Einfügung bei </a:t>
            </a:r>
            <a:r>
              <a:rPr lang="de-DE" smtClean="0">
                <a:latin typeface="+mn-lt"/>
                <a:cs typeface="+mn-cs"/>
              </a:rPr>
              <a:t>X</a:t>
            </a:r>
            <a:endParaRPr lang="de-DE">
              <a:latin typeface="+mn-lt"/>
              <a:cs typeface="+mn-cs"/>
            </a:endParaRPr>
          </a:p>
        </p:txBody>
      </p:sp>
      <p:sp>
        <p:nvSpPr>
          <p:cNvPr id="373846" name="Rectangle 86"/>
          <p:cNvSpPr>
            <a:spLocks noChangeArrowheads="1"/>
          </p:cNvSpPr>
          <p:nvPr/>
        </p:nvSpPr>
        <p:spPr bwMode="auto">
          <a:xfrm>
            <a:off x="1809750" y="5359400"/>
            <a:ext cx="18774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smtClean="0">
                <a:solidFill>
                  <a:srgbClr val="3C8C93"/>
                </a:solidFill>
                <a:latin typeface="+mn-lt"/>
                <a:cs typeface="+mn-cs"/>
              </a:rPr>
              <a:t>F(i, j) = max</a:t>
            </a:r>
            <a:endParaRPr lang="de-DE" sz="2800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73847" name="Text Box 87"/>
          <p:cNvSpPr txBox="1">
            <a:spLocks noChangeArrowheads="1"/>
          </p:cNvSpPr>
          <p:nvPr/>
        </p:nvSpPr>
        <p:spPr bwMode="auto">
          <a:xfrm>
            <a:off x="2362200" y="1742728"/>
            <a:ext cx="6072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X[i]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3848" name="Text Box 88"/>
          <p:cNvSpPr txBox="1">
            <a:spLocks noChangeArrowheads="1"/>
          </p:cNvSpPr>
          <p:nvPr/>
        </p:nvSpPr>
        <p:spPr bwMode="auto">
          <a:xfrm>
            <a:off x="3048000" y="1285528"/>
            <a:ext cx="6180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Y[j]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89" name="Rectangle 6"/>
          <p:cNvSpPr>
            <a:spLocks noChangeArrowheads="1"/>
          </p:cNvSpPr>
          <p:nvPr/>
        </p:nvSpPr>
        <p:spPr bwMode="auto">
          <a:xfrm>
            <a:off x="1907704" y="6207695"/>
            <a:ext cx="44935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  <a:sym typeface="Symbol" charset="0"/>
              </a:rPr>
              <a:t>(i, j) = 1 </a:t>
            </a:r>
            <a:r>
              <a:rPr lang="de-DE" sz="2400" smtClean="0">
                <a:solidFill>
                  <a:srgbClr val="000000"/>
                </a:solidFill>
                <a:latin typeface="+mn-lt"/>
                <a:cs typeface="+mn-cs"/>
                <a:sym typeface="Symbol" charset="0"/>
              </a:rPr>
              <a:t>falls </a:t>
            </a: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  <a:sym typeface="Symbol" charset="0"/>
              </a:rPr>
              <a:t>X[i]=Y[j] </a:t>
            </a:r>
            <a:r>
              <a:rPr lang="de-DE" sz="2400" smtClean="0">
                <a:solidFill>
                  <a:srgbClr val="000000"/>
                </a:solidFill>
                <a:latin typeface="+mn-lt"/>
                <a:cs typeface="+mn-cs"/>
                <a:sym typeface="Symbol" charset="0"/>
              </a:rPr>
              <a:t>und</a:t>
            </a: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  <a:sym typeface="Symbol" charset="0"/>
              </a:rPr>
              <a:t> 0 </a:t>
            </a:r>
            <a:r>
              <a:rPr lang="de-DE" sz="2400" smtClean="0">
                <a:latin typeface="+mn-lt"/>
                <a:cs typeface="+mn-cs"/>
                <a:sym typeface="Symbol" charset="0"/>
              </a:rPr>
              <a:t>sonst</a:t>
            </a:r>
            <a:endParaRPr lang="de-DE" sz="2400">
              <a:latin typeface="+mn-lt"/>
              <a:cs typeface="+mn-cs"/>
              <a:sym typeface="Symbol" charset="0"/>
            </a:endParaRPr>
          </a:p>
        </p:txBody>
      </p:sp>
      <p:sp>
        <p:nvSpPr>
          <p:cNvPr id="9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9394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91" grpId="0"/>
      <p:bldP spid="373792" grpId="0"/>
      <p:bldP spid="373793" grpId="0"/>
      <p:bldP spid="373794" grpId="0"/>
      <p:bldP spid="373795" grpId="0"/>
      <p:bldP spid="373796" grpId="0"/>
      <p:bldP spid="373797" grpId="0"/>
      <p:bldP spid="373798" grpId="0"/>
      <p:bldP spid="373799" grpId="0"/>
      <p:bldP spid="373800" grpId="0"/>
      <p:bldP spid="373810" grpId="0"/>
      <p:bldP spid="373811" grpId="0"/>
      <p:bldP spid="373812" grpId="0"/>
      <p:bldP spid="373814" grpId="0"/>
      <p:bldP spid="373815" grpId="0"/>
      <p:bldP spid="373816" grpId="0"/>
      <p:bldP spid="373817" grpId="0"/>
      <p:bldP spid="373818" grpId="0"/>
      <p:bldP spid="373819" grpId="0"/>
      <p:bldP spid="373820" grpId="0"/>
      <p:bldP spid="373821" grpId="0"/>
      <p:bldP spid="373822" grpId="0"/>
      <p:bldP spid="373823" grpId="0"/>
      <p:bldP spid="373824" grpId="0"/>
      <p:bldP spid="37382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88640"/>
            <a:ext cx="8305800" cy="653752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+mn-lt"/>
                <a:cs typeface="+mj-cs"/>
              </a:rPr>
              <a:t>Ausrichtungsbeispiel</a:t>
            </a:r>
          </a:p>
        </p:txBody>
      </p:sp>
      <p:sp>
        <p:nvSpPr>
          <p:cNvPr id="375811" name="Text Box 3"/>
          <p:cNvSpPr txBox="1">
            <a:spLocks noChangeArrowheads="1"/>
          </p:cNvSpPr>
          <p:nvPr/>
        </p:nvSpPr>
        <p:spPr bwMode="auto">
          <a:xfrm>
            <a:off x="2590800" y="980728"/>
            <a:ext cx="41985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j       0           1          2          3          4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5812" name="Text Box 4"/>
          <p:cNvSpPr txBox="1">
            <a:spLocks noChangeArrowheads="1"/>
          </p:cNvSpPr>
          <p:nvPr/>
        </p:nvSpPr>
        <p:spPr bwMode="auto">
          <a:xfrm>
            <a:off x="1949450" y="1895128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5813" name="Text Box 5"/>
          <p:cNvSpPr txBox="1">
            <a:spLocks noChangeArrowheads="1"/>
          </p:cNvSpPr>
          <p:nvPr/>
        </p:nvSpPr>
        <p:spPr bwMode="auto">
          <a:xfrm>
            <a:off x="1949450" y="2580928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5814" name="Text Box 6"/>
          <p:cNvSpPr txBox="1">
            <a:spLocks noChangeArrowheads="1"/>
          </p:cNvSpPr>
          <p:nvPr/>
        </p:nvSpPr>
        <p:spPr bwMode="auto">
          <a:xfrm>
            <a:off x="1949450" y="3190528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5815" name="Text Box 7"/>
          <p:cNvSpPr txBox="1">
            <a:spLocks noChangeArrowheads="1"/>
          </p:cNvSpPr>
          <p:nvPr/>
        </p:nvSpPr>
        <p:spPr bwMode="auto">
          <a:xfrm>
            <a:off x="1949450" y="3800128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5816" name="Text Box 8"/>
          <p:cNvSpPr txBox="1">
            <a:spLocks noChangeArrowheads="1"/>
          </p:cNvSpPr>
          <p:nvPr/>
        </p:nvSpPr>
        <p:spPr bwMode="auto">
          <a:xfrm>
            <a:off x="1949450" y="4409728"/>
            <a:ext cx="3513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4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5817" name="Text Box 9"/>
          <p:cNvSpPr txBox="1">
            <a:spLocks noChangeArrowheads="1"/>
          </p:cNvSpPr>
          <p:nvPr/>
        </p:nvSpPr>
        <p:spPr bwMode="auto">
          <a:xfrm>
            <a:off x="1933575" y="1326803"/>
            <a:ext cx="2566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i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5818" name="Text Box 10"/>
          <p:cNvSpPr txBox="1">
            <a:spLocks noChangeArrowheads="1"/>
          </p:cNvSpPr>
          <p:nvPr/>
        </p:nvSpPr>
        <p:spPr bwMode="auto">
          <a:xfrm>
            <a:off x="2438400" y="2428528"/>
            <a:ext cx="373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A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5819" name="Text Box 11"/>
          <p:cNvSpPr txBox="1">
            <a:spLocks noChangeArrowheads="1"/>
          </p:cNvSpPr>
          <p:nvPr/>
        </p:nvSpPr>
        <p:spPr bwMode="auto">
          <a:xfrm>
            <a:off x="2438400" y="3114328"/>
            <a:ext cx="3514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B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5820" name="Text Box 12"/>
          <p:cNvSpPr txBox="1">
            <a:spLocks noChangeArrowheads="1"/>
          </p:cNvSpPr>
          <p:nvPr/>
        </p:nvSpPr>
        <p:spPr bwMode="auto">
          <a:xfrm>
            <a:off x="2438400" y="3800128"/>
            <a:ext cx="3514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B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5821" name="Text Box 13"/>
          <p:cNvSpPr txBox="1">
            <a:spLocks noChangeArrowheads="1"/>
          </p:cNvSpPr>
          <p:nvPr/>
        </p:nvSpPr>
        <p:spPr bwMode="auto">
          <a:xfrm>
            <a:off x="2438400" y="4409728"/>
            <a:ext cx="367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C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5822" name="Text Box 14"/>
          <p:cNvSpPr txBox="1">
            <a:spLocks noChangeArrowheads="1"/>
          </p:cNvSpPr>
          <p:nvPr/>
        </p:nvSpPr>
        <p:spPr bwMode="auto">
          <a:xfrm>
            <a:off x="3962400" y="1361728"/>
            <a:ext cx="367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C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5823" name="Text Box 15"/>
          <p:cNvSpPr txBox="1">
            <a:spLocks noChangeArrowheads="1"/>
          </p:cNvSpPr>
          <p:nvPr/>
        </p:nvSpPr>
        <p:spPr bwMode="auto">
          <a:xfrm>
            <a:off x="6400800" y="1361728"/>
            <a:ext cx="367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C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5824" name="Text Box 16"/>
          <p:cNvSpPr txBox="1">
            <a:spLocks noChangeArrowheads="1"/>
          </p:cNvSpPr>
          <p:nvPr/>
        </p:nvSpPr>
        <p:spPr bwMode="auto">
          <a:xfrm>
            <a:off x="5562600" y="1361728"/>
            <a:ext cx="3514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B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5825" name="Text Box 17"/>
          <p:cNvSpPr txBox="1">
            <a:spLocks noChangeArrowheads="1"/>
          </p:cNvSpPr>
          <p:nvPr/>
        </p:nvSpPr>
        <p:spPr bwMode="auto">
          <a:xfrm>
            <a:off x="4724400" y="1361728"/>
            <a:ext cx="373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A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5826" name="Text Box 18"/>
          <p:cNvSpPr txBox="1">
            <a:spLocks noChangeArrowheads="1"/>
          </p:cNvSpPr>
          <p:nvPr/>
        </p:nvSpPr>
        <p:spPr bwMode="auto">
          <a:xfrm>
            <a:off x="7542213" y="1055638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smtClean="0">
                <a:latin typeface="+mn-lt"/>
                <a:cs typeface="+mn-cs"/>
              </a:rPr>
              <a:t>ABBC</a:t>
            </a:r>
          </a:p>
          <a:p>
            <a:pPr eaLnBrk="0" hangingPunct="0">
              <a:defRPr/>
            </a:pPr>
            <a:r>
              <a:rPr lang="de-DE" sz="3200" smtClean="0">
                <a:latin typeface="+mn-lt"/>
                <a:cs typeface="+mn-cs"/>
              </a:rPr>
              <a:t>CABC</a:t>
            </a:r>
            <a:endParaRPr lang="de-DE" sz="2800">
              <a:latin typeface="+mn-lt"/>
              <a:cs typeface="+mn-cs"/>
            </a:endParaRPr>
          </a:p>
        </p:txBody>
      </p:sp>
      <p:sp>
        <p:nvSpPr>
          <p:cNvPr id="375827" name="Line 19"/>
          <p:cNvSpPr>
            <a:spLocks noChangeShapeType="1"/>
          </p:cNvSpPr>
          <p:nvPr/>
        </p:nvSpPr>
        <p:spPr bwMode="auto">
          <a:xfrm>
            <a:off x="3048000" y="1818928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5828" name="Line 20"/>
          <p:cNvSpPr>
            <a:spLocks noChangeShapeType="1"/>
          </p:cNvSpPr>
          <p:nvPr/>
        </p:nvSpPr>
        <p:spPr bwMode="auto">
          <a:xfrm>
            <a:off x="3048000" y="1818928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5829" name="Line 21"/>
          <p:cNvSpPr>
            <a:spLocks noChangeShapeType="1"/>
          </p:cNvSpPr>
          <p:nvPr/>
        </p:nvSpPr>
        <p:spPr bwMode="auto">
          <a:xfrm>
            <a:off x="5334000" y="1818928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5830" name="Line 22"/>
          <p:cNvSpPr>
            <a:spLocks noChangeShapeType="1"/>
          </p:cNvSpPr>
          <p:nvPr/>
        </p:nvSpPr>
        <p:spPr bwMode="auto">
          <a:xfrm>
            <a:off x="4495800" y="1818928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5831" name="Line 23"/>
          <p:cNvSpPr>
            <a:spLocks noChangeShapeType="1"/>
          </p:cNvSpPr>
          <p:nvPr/>
        </p:nvSpPr>
        <p:spPr bwMode="auto">
          <a:xfrm>
            <a:off x="3733800" y="1818928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5832" name="Line 24"/>
          <p:cNvSpPr>
            <a:spLocks noChangeShapeType="1"/>
          </p:cNvSpPr>
          <p:nvPr/>
        </p:nvSpPr>
        <p:spPr bwMode="auto">
          <a:xfrm>
            <a:off x="6172200" y="1818928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5833" name="Line 25"/>
          <p:cNvSpPr>
            <a:spLocks noChangeShapeType="1"/>
          </p:cNvSpPr>
          <p:nvPr/>
        </p:nvSpPr>
        <p:spPr bwMode="auto">
          <a:xfrm>
            <a:off x="7010400" y="1818928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5834" name="Line 26"/>
          <p:cNvSpPr>
            <a:spLocks noChangeShapeType="1"/>
          </p:cNvSpPr>
          <p:nvPr/>
        </p:nvSpPr>
        <p:spPr bwMode="auto">
          <a:xfrm>
            <a:off x="3048000" y="3038128"/>
            <a:ext cx="3957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5835" name="Line 27"/>
          <p:cNvSpPr>
            <a:spLocks noChangeShapeType="1"/>
          </p:cNvSpPr>
          <p:nvPr/>
        </p:nvSpPr>
        <p:spPr bwMode="auto">
          <a:xfrm>
            <a:off x="3048000" y="3723928"/>
            <a:ext cx="3957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5836" name="Line 28"/>
          <p:cNvSpPr>
            <a:spLocks noChangeShapeType="1"/>
          </p:cNvSpPr>
          <p:nvPr/>
        </p:nvSpPr>
        <p:spPr bwMode="auto">
          <a:xfrm>
            <a:off x="3048000" y="4333528"/>
            <a:ext cx="3957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5837" name="Line 29"/>
          <p:cNvSpPr>
            <a:spLocks noChangeShapeType="1"/>
          </p:cNvSpPr>
          <p:nvPr/>
        </p:nvSpPr>
        <p:spPr bwMode="auto">
          <a:xfrm>
            <a:off x="3048000" y="2428528"/>
            <a:ext cx="3957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5838" name="Line 30"/>
          <p:cNvSpPr>
            <a:spLocks noChangeShapeType="1"/>
          </p:cNvSpPr>
          <p:nvPr/>
        </p:nvSpPr>
        <p:spPr bwMode="auto">
          <a:xfrm>
            <a:off x="3048000" y="4943128"/>
            <a:ext cx="3957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5839" name="Text Box 31"/>
          <p:cNvSpPr txBox="1">
            <a:spLocks noChangeArrowheads="1"/>
          </p:cNvSpPr>
          <p:nvPr/>
        </p:nvSpPr>
        <p:spPr bwMode="auto">
          <a:xfrm>
            <a:off x="3200400" y="1971328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0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5840" name="Text Box 32"/>
          <p:cNvSpPr txBox="1">
            <a:spLocks noChangeArrowheads="1"/>
          </p:cNvSpPr>
          <p:nvPr/>
        </p:nvSpPr>
        <p:spPr bwMode="auto">
          <a:xfrm>
            <a:off x="3962400" y="1971328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-1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5841" name="Text Box 33"/>
          <p:cNvSpPr txBox="1">
            <a:spLocks noChangeArrowheads="1"/>
          </p:cNvSpPr>
          <p:nvPr/>
        </p:nvSpPr>
        <p:spPr bwMode="auto">
          <a:xfrm>
            <a:off x="4724400" y="1971328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-2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5842" name="Text Box 34"/>
          <p:cNvSpPr txBox="1">
            <a:spLocks noChangeArrowheads="1"/>
          </p:cNvSpPr>
          <p:nvPr/>
        </p:nvSpPr>
        <p:spPr bwMode="auto">
          <a:xfrm>
            <a:off x="5562600" y="1971328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-3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5843" name="Text Box 35"/>
          <p:cNvSpPr txBox="1">
            <a:spLocks noChangeArrowheads="1"/>
          </p:cNvSpPr>
          <p:nvPr/>
        </p:nvSpPr>
        <p:spPr bwMode="auto">
          <a:xfrm>
            <a:off x="6324600" y="1971328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-4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5844" name="Text Box 36"/>
          <p:cNvSpPr txBox="1">
            <a:spLocks noChangeArrowheads="1"/>
          </p:cNvSpPr>
          <p:nvPr/>
        </p:nvSpPr>
        <p:spPr bwMode="auto">
          <a:xfrm>
            <a:off x="3124200" y="2519016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-1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5845" name="Text Box 37"/>
          <p:cNvSpPr txBox="1">
            <a:spLocks noChangeArrowheads="1"/>
          </p:cNvSpPr>
          <p:nvPr/>
        </p:nvSpPr>
        <p:spPr bwMode="auto">
          <a:xfrm>
            <a:off x="3124200" y="3190528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-2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5846" name="Text Box 38"/>
          <p:cNvSpPr txBox="1">
            <a:spLocks noChangeArrowheads="1"/>
          </p:cNvSpPr>
          <p:nvPr/>
        </p:nvSpPr>
        <p:spPr bwMode="auto">
          <a:xfrm>
            <a:off x="3124200" y="3876328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-3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5847" name="Text Box 39"/>
          <p:cNvSpPr txBox="1">
            <a:spLocks noChangeArrowheads="1"/>
          </p:cNvSpPr>
          <p:nvPr/>
        </p:nvSpPr>
        <p:spPr bwMode="auto">
          <a:xfrm>
            <a:off x="3124200" y="4485928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-4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5848" name="Text Box 40"/>
          <p:cNvSpPr txBox="1">
            <a:spLocks noChangeArrowheads="1"/>
          </p:cNvSpPr>
          <p:nvPr/>
        </p:nvSpPr>
        <p:spPr bwMode="auto">
          <a:xfrm>
            <a:off x="3962400" y="2519016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0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5849" name="Line 41"/>
          <p:cNvSpPr>
            <a:spLocks noChangeShapeType="1"/>
          </p:cNvSpPr>
          <p:nvPr/>
        </p:nvSpPr>
        <p:spPr bwMode="auto">
          <a:xfrm flipH="1" flipV="1">
            <a:off x="3581400" y="2276128"/>
            <a:ext cx="381000" cy="3048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5850" name="Line 42"/>
          <p:cNvSpPr>
            <a:spLocks noChangeShapeType="1"/>
          </p:cNvSpPr>
          <p:nvPr/>
        </p:nvSpPr>
        <p:spPr bwMode="auto">
          <a:xfrm flipH="1">
            <a:off x="3581400" y="212372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5851" name="Line 43"/>
          <p:cNvSpPr>
            <a:spLocks noChangeShapeType="1"/>
          </p:cNvSpPr>
          <p:nvPr/>
        </p:nvSpPr>
        <p:spPr bwMode="auto">
          <a:xfrm flipH="1">
            <a:off x="4343400" y="212372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5852" name="Line 44"/>
          <p:cNvSpPr>
            <a:spLocks noChangeShapeType="1"/>
          </p:cNvSpPr>
          <p:nvPr/>
        </p:nvSpPr>
        <p:spPr bwMode="auto">
          <a:xfrm flipH="1">
            <a:off x="5181600" y="212372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5853" name="Line 45"/>
          <p:cNvSpPr>
            <a:spLocks noChangeShapeType="1"/>
          </p:cNvSpPr>
          <p:nvPr/>
        </p:nvSpPr>
        <p:spPr bwMode="auto">
          <a:xfrm flipH="1">
            <a:off x="6019800" y="212372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5854" name="Line 46"/>
          <p:cNvSpPr>
            <a:spLocks noChangeShapeType="1"/>
          </p:cNvSpPr>
          <p:nvPr/>
        </p:nvSpPr>
        <p:spPr bwMode="auto">
          <a:xfrm flipV="1">
            <a:off x="3352800" y="227612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5855" name="Line 47"/>
          <p:cNvSpPr>
            <a:spLocks noChangeShapeType="1"/>
          </p:cNvSpPr>
          <p:nvPr/>
        </p:nvSpPr>
        <p:spPr bwMode="auto">
          <a:xfrm flipV="1">
            <a:off x="3352800" y="288572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5856" name="Line 48"/>
          <p:cNvSpPr>
            <a:spLocks noChangeShapeType="1"/>
          </p:cNvSpPr>
          <p:nvPr/>
        </p:nvSpPr>
        <p:spPr bwMode="auto">
          <a:xfrm flipV="1">
            <a:off x="3352800" y="357152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5857" name="Line 49"/>
          <p:cNvSpPr>
            <a:spLocks noChangeShapeType="1"/>
          </p:cNvSpPr>
          <p:nvPr/>
        </p:nvSpPr>
        <p:spPr bwMode="auto">
          <a:xfrm flipV="1">
            <a:off x="3352800" y="418112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5858" name="Text Box 50"/>
          <p:cNvSpPr txBox="1">
            <a:spLocks noChangeArrowheads="1"/>
          </p:cNvSpPr>
          <p:nvPr/>
        </p:nvSpPr>
        <p:spPr bwMode="auto">
          <a:xfrm>
            <a:off x="4724400" y="2519016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0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5859" name="Text Box 51"/>
          <p:cNvSpPr txBox="1">
            <a:spLocks noChangeArrowheads="1"/>
          </p:cNvSpPr>
          <p:nvPr/>
        </p:nvSpPr>
        <p:spPr bwMode="auto">
          <a:xfrm>
            <a:off x="5562600" y="2519016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-1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5860" name="Text Box 52"/>
          <p:cNvSpPr txBox="1">
            <a:spLocks noChangeArrowheads="1"/>
          </p:cNvSpPr>
          <p:nvPr/>
        </p:nvSpPr>
        <p:spPr bwMode="auto">
          <a:xfrm>
            <a:off x="6324600" y="2519016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-2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5861" name="Line 53"/>
          <p:cNvSpPr>
            <a:spLocks noChangeShapeType="1"/>
          </p:cNvSpPr>
          <p:nvPr/>
        </p:nvSpPr>
        <p:spPr bwMode="auto">
          <a:xfrm flipH="1" flipV="1">
            <a:off x="4343400" y="2276128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5862" name="Text Box 54"/>
          <p:cNvSpPr txBox="1">
            <a:spLocks noChangeArrowheads="1"/>
          </p:cNvSpPr>
          <p:nvPr/>
        </p:nvSpPr>
        <p:spPr bwMode="auto">
          <a:xfrm>
            <a:off x="3962400" y="3190528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-1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5863" name="Text Box 55"/>
          <p:cNvSpPr txBox="1">
            <a:spLocks noChangeArrowheads="1"/>
          </p:cNvSpPr>
          <p:nvPr/>
        </p:nvSpPr>
        <p:spPr bwMode="auto">
          <a:xfrm>
            <a:off x="4724400" y="3190528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0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5864" name="Text Box 56"/>
          <p:cNvSpPr txBox="1">
            <a:spLocks noChangeArrowheads="1"/>
          </p:cNvSpPr>
          <p:nvPr/>
        </p:nvSpPr>
        <p:spPr bwMode="auto">
          <a:xfrm>
            <a:off x="5562600" y="3190528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1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5865" name="Text Box 57"/>
          <p:cNvSpPr txBox="1">
            <a:spLocks noChangeArrowheads="1"/>
          </p:cNvSpPr>
          <p:nvPr/>
        </p:nvSpPr>
        <p:spPr bwMode="auto">
          <a:xfrm>
            <a:off x="6324600" y="3190528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0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5866" name="Text Box 58"/>
          <p:cNvSpPr txBox="1">
            <a:spLocks noChangeArrowheads="1"/>
          </p:cNvSpPr>
          <p:nvPr/>
        </p:nvSpPr>
        <p:spPr bwMode="auto">
          <a:xfrm>
            <a:off x="3962400" y="3890616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-2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5867" name="Text Box 59"/>
          <p:cNvSpPr txBox="1">
            <a:spLocks noChangeArrowheads="1"/>
          </p:cNvSpPr>
          <p:nvPr/>
        </p:nvSpPr>
        <p:spPr bwMode="auto">
          <a:xfrm>
            <a:off x="4724400" y="3890616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-1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5868" name="Text Box 60"/>
          <p:cNvSpPr txBox="1">
            <a:spLocks noChangeArrowheads="1"/>
          </p:cNvSpPr>
          <p:nvPr/>
        </p:nvSpPr>
        <p:spPr bwMode="auto">
          <a:xfrm>
            <a:off x="5562600" y="3890616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1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5869" name="Text Box 61"/>
          <p:cNvSpPr txBox="1">
            <a:spLocks noChangeArrowheads="1"/>
          </p:cNvSpPr>
          <p:nvPr/>
        </p:nvSpPr>
        <p:spPr bwMode="auto">
          <a:xfrm>
            <a:off x="6324600" y="3890616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1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5870" name="Text Box 62"/>
          <p:cNvSpPr txBox="1">
            <a:spLocks noChangeArrowheads="1"/>
          </p:cNvSpPr>
          <p:nvPr/>
        </p:nvSpPr>
        <p:spPr bwMode="auto">
          <a:xfrm>
            <a:off x="3962400" y="4485928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-2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5871" name="Text Box 63"/>
          <p:cNvSpPr txBox="1">
            <a:spLocks noChangeArrowheads="1"/>
          </p:cNvSpPr>
          <p:nvPr/>
        </p:nvSpPr>
        <p:spPr bwMode="auto">
          <a:xfrm>
            <a:off x="4724400" y="4485928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-2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5872" name="Text Box 64"/>
          <p:cNvSpPr txBox="1">
            <a:spLocks noChangeArrowheads="1"/>
          </p:cNvSpPr>
          <p:nvPr/>
        </p:nvSpPr>
        <p:spPr bwMode="auto">
          <a:xfrm>
            <a:off x="5562600" y="4485928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0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5873" name="Text Box 65"/>
          <p:cNvSpPr txBox="1">
            <a:spLocks noChangeArrowheads="1"/>
          </p:cNvSpPr>
          <p:nvPr/>
        </p:nvSpPr>
        <p:spPr bwMode="auto">
          <a:xfrm>
            <a:off x="6324600" y="4485928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0000CC"/>
                </a:solidFill>
                <a:latin typeface="+mn-lt"/>
                <a:cs typeface="+mn-cs"/>
              </a:rPr>
              <a:t>2</a:t>
            </a:r>
            <a:endParaRPr lang="de-DE" sz="200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375874" name="Line 66"/>
          <p:cNvSpPr>
            <a:spLocks noChangeShapeType="1"/>
          </p:cNvSpPr>
          <p:nvPr/>
        </p:nvSpPr>
        <p:spPr bwMode="auto">
          <a:xfrm flipH="1" flipV="1">
            <a:off x="4343400" y="2885728"/>
            <a:ext cx="381000" cy="3048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5875" name="Line 67"/>
          <p:cNvSpPr>
            <a:spLocks noChangeShapeType="1"/>
          </p:cNvSpPr>
          <p:nvPr/>
        </p:nvSpPr>
        <p:spPr bwMode="auto">
          <a:xfrm flipH="1" flipV="1">
            <a:off x="3581400" y="2961928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5876" name="Line 68"/>
          <p:cNvSpPr>
            <a:spLocks noChangeShapeType="1"/>
          </p:cNvSpPr>
          <p:nvPr/>
        </p:nvSpPr>
        <p:spPr bwMode="auto">
          <a:xfrm flipH="1" flipV="1">
            <a:off x="5257800" y="2885728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5877" name="Line 69"/>
          <p:cNvSpPr>
            <a:spLocks noChangeShapeType="1"/>
          </p:cNvSpPr>
          <p:nvPr/>
        </p:nvSpPr>
        <p:spPr bwMode="auto">
          <a:xfrm flipH="1" flipV="1">
            <a:off x="5943600" y="3571528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5878" name="Line 70"/>
          <p:cNvSpPr>
            <a:spLocks noChangeShapeType="1"/>
          </p:cNvSpPr>
          <p:nvPr/>
        </p:nvSpPr>
        <p:spPr bwMode="auto">
          <a:xfrm flipH="1" flipV="1">
            <a:off x="5943600" y="4181128"/>
            <a:ext cx="381000" cy="3048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5879" name="Line 71"/>
          <p:cNvSpPr>
            <a:spLocks noChangeShapeType="1"/>
          </p:cNvSpPr>
          <p:nvPr/>
        </p:nvSpPr>
        <p:spPr bwMode="auto">
          <a:xfrm flipH="1" flipV="1">
            <a:off x="3581400" y="4257328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5880" name="Line 72"/>
          <p:cNvSpPr>
            <a:spLocks noChangeShapeType="1"/>
          </p:cNvSpPr>
          <p:nvPr/>
        </p:nvSpPr>
        <p:spPr bwMode="auto">
          <a:xfrm flipH="1" flipV="1">
            <a:off x="4343400" y="3571528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5881" name="Line 73"/>
          <p:cNvSpPr>
            <a:spLocks noChangeShapeType="1"/>
          </p:cNvSpPr>
          <p:nvPr/>
        </p:nvSpPr>
        <p:spPr bwMode="auto">
          <a:xfrm flipH="1" flipV="1">
            <a:off x="3581400" y="3647728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5882" name="Line 74"/>
          <p:cNvSpPr>
            <a:spLocks noChangeShapeType="1"/>
          </p:cNvSpPr>
          <p:nvPr/>
        </p:nvSpPr>
        <p:spPr bwMode="auto">
          <a:xfrm flipH="1">
            <a:off x="5181600" y="265712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5883" name="Line 75"/>
          <p:cNvSpPr>
            <a:spLocks noChangeShapeType="1"/>
          </p:cNvSpPr>
          <p:nvPr/>
        </p:nvSpPr>
        <p:spPr bwMode="auto">
          <a:xfrm flipH="1">
            <a:off x="6019800" y="265712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5884" name="Line 76"/>
          <p:cNvSpPr>
            <a:spLocks noChangeShapeType="1"/>
          </p:cNvSpPr>
          <p:nvPr/>
        </p:nvSpPr>
        <p:spPr bwMode="auto">
          <a:xfrm flipH="1">
            <a:off x="5943600" y="334292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5885" name="Line 77"/>
          <p:cNvSpPr>
            <a:spLocks noChangeShapeType="1"/>
          </p:cNvSpPr>
          <p:nvPr/>
        </p:nvSpPr>
        <p:spPr bwMode="auto">
          <a:xfrm flipH="1" flipV="1">
            <a:off x="4343400" y="4181128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5886" name="Line 78"/>
          <p:cNvSpPr>
            <a:spLocks noChangeShapeType="1"/>
          </p:cNvSpPr>
          <p:nvPr/>
        </p:nvSpPr>
        <p:spPr bwMode="auto">
          <a:xfrm flipV="1">
            <a:off x="5715000" y="418112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5887" name="Line 79"/>
          <p:cNvSpPr>
            <a:spLocks noChangeShapeType="1"/>
          </p:cNvSpPr>
          <p:nvPr/>
        </p:nvSpPr>
        <p:spPr bwMode="auto">
          <a:xfrm flipH="1" flipV="1">
            <a:off x="5181600" y="3571528"/>
            <a:ext cx="381000" cy="3048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75895" name="Text Box 87"/>
          <p:cNvSpPr txBox="1">
            <a:spLocks noChangeArrowheads="1"/>
          </p:cNvSpPr>
          <p:nvPr/>
        </p:nvSpPr>
        <p:spPr bwMode="auto">
          <a:xfrm>
            <a:off x="2362200" y="1742728"/>
            <a:ext cx="6072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X[i]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75896" name="Text Box 88"/>
          <p:cNvSpPr txBox="1">
            <a:spLocks noChangeArrowheads="1"/>
          </p:cNvSpPr>
          <p:nvPr/>
        </p:nvSpPr>
        <p:spPr bwMode="auto">
          <a:xfrm>
            <a:off x="3048000" y="1285528"/>
            <a:ext cx="6180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Y[j]</a:t>
            </a:r>
            <a:endParaRPr lang="de-DE" sz="2400">
              <a:latin typeface="+mn-lt"/>
              <a:cs typeface="+mn-cs"/>
            </a:endParaRPr>
          </a:p>
        </p:txBody>
      </p:sp>
      <p:grpSp>
        <p:nvGrpSpPr>
          <p:cNvPr id="375897" name="Group 89"/>
          <p:cNvGrpSpPr>
            <a:grpSpLocks/>
          </p:cNvGrpSpPr>
          <p:nvPr/>
        </p:nvGrpSpPr>
        <p:grpSpPr bwMode="auto">
          <a:xfrm>
            <a:off x="7454900" y="3352800"/>
            <a:ext cx="1384300" cy="1238250"/>
            <a:chOff x="2680" y="3446"/>
            <a:chExt cx="872" cy="780"/>
          </a:xfrm>
        </p:grpSpPr>
        <p:sp>
          <p:nvSpPr>
            <p:cNvPr id="375898" name="Text Box 90"/>
            <p:cNvSpPr txBox="1">
              <a:spLocks noChangeArrowheads="1"/>
            </p:cNvSpPr>
            <p:nvPr/>
          </p:nvSpPr>
          <p:spPr bwMode="auto">
            <a:xfrm>
              <a:off x="2736" y="3446"/>
              <a:ext cx="816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de-DE" sz="2000" smtClean="0">
                  <a:latin typeface="+mn-lt"/>
                  <a:cs typeface="+mn-cs"/>
                </a:rPr>
                <a:t>ABBC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de-DE" sz="2000" smtClean="0">
                  <a:latin typeface="+mn-lt"/>
                  <a:cs typeface="+mn-cs"/>
                </a:rPr>
                <a:t>CABC</a:t>
              </a:r>
              <a:endParaRPr lang="de-DE" sz="2000">
                <a:latin typeface="+mn-lt"/>
                <a:cs typeface="+mn-cs"/>
              </a:endParaRPr>
            </a:p>
          </p:txBody>
        </p:sp>
        <p:sp>
          <p:nvSpPr>
            <p:cNvPr id="375899" name="Line 91"/>
            <p:cNvSpPr>
              <a:spLocks noChangeShapeType="1"/>
            </p:cNvSpPr>
            <p:nvPr/>
          </p:nvSpPr>
          <p:spPr bwMode="auto">
            <a:xfrm>
              <a:off x="3026" y="3638"/>
              <a:ext cx="0" cy="144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375900" name="Line 92"/>
            <p:cNvSpPr>
              <a:spLocks noChangeShapeType="1"/>
            </p:cNvSpPr>
            <p:nvPr/>
          </p:nvSpPr>
          <p:spPr bwMode="auto">
            <a:xfrm>
              <a:off x="3118" y="3638"/>
              <a:ext cx="0" cy="144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375901" name="Text Box 93"/>
            <p:cNvSpPr txBox="1">
              <a:spLocks noChangeArrowheads="1"/>
            </p:cNvSpPr>
            <p:nvPr/>
          </p:nvSpPr>
          <p:spPr bwMode="auto">
            <a:xfrm>
              <a:off x="2680" y="3993"/>
              <a:ext cx="60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dirty="0" smtClean="0">
                  <a:latin typeface="+mn-lt"/>
                  <a:cs typeface="+mn-cs"/>
                </a:rPr>
                <a:t>Maß = 2 </a:t>
              </a:r>
              <a:endParaRPr lang="de-DE" dirty="0">
                <a:latin typeface="+mn-lt"/>
                <a:cs typeface="+mn-cs"/>
              </a:endParaRPr>
            </a:p>
          </p:txBody>
        </p:sp>
        <p:sp>
          <p:nvSpPr>
            <p:cNvPr id="375902" name="Oval 94"/>
            <p:cNvSpPr>
              <a:spLocks noChangeArrowheads="1"/>
            </p:cNvSpPr>
            <p:nvPr/>
          </p:nvSpPr>
          <p:spPr bwMode="auto">
            <a:xfrm>
              <a:off x="2832" y="36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375903" name="Oval 95"/>
            <p:cNvSpPr>
              <a:spLocks noChangeArrowheads="1"/>
            </p:cNvSpPr>
            <p:nvPr/>
          </p:nvSpPr>
          <p:spPr bwMode="auto">
            <a:xfrm>
              <a:off x="2928" y="36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sp>
        <p:nvSpPr>
          <p:cNvPr id="96" name="Text Box 80"/>
          <p:cNvSpPr txBox="1">
            <a:spLocks noChangeArrowheads="1"/>
          </p:cNvSpPr>
          <p:nvPr/>
        </p:nvSpPr>
        <p:spPr bwMode="auto">
          <a:xfrm>
            <a:off x="3943350" y="5010150"/>
            <a:ext cx="36576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DE" sz="240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F(i-1, j-1) + </a:t>
            </a:r>
            <a:r>
              <a:rPr lang="de-DE" sz="240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  <a:sym typeface="Symbol" charset="0"/>
              </a:rPr>
              <a:t>(i, j)</a:t>
            </a:r>
          </a:p>
          <a:p>
            <a:pPr>
              <a:defRPr/>
            </a:pPr>
            <a:r>
              <a:rPr lang="de-DE" sz="240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  <a:sym typeface="Symbol" charset="0"/>
              </a:rPr>
              <a:t>F(i-1,j) – 1</a:t>
            </a:r>
          </a:p>
          <a:p>
            <a:pPr>
              <a:defRPr/>
            </a:pPr>
            <a:r>
              <a:rPr lang="de-DE" sz="240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  <a:sym typeface="Symbol" charset="0"/>
              </a:rPr>
              <a:t>F(i, j-1) – 1</a:t>
            </a:r>
            <a:endParaRPr lang="de-DE" sz="2400">
              <a:solidFill>
                <a:schemeClr val="accent1">
                  <a:lumMod val="50000"/>
                </a:schemeClr>
              </a:solidFill>
              <a:latin typeface="+mn-lt"/>
              <a:cs typeface="+mn-cs"/>
              <a:sym typeface="Symbol" charset="0"/>
            </a:endParaRPr>
          </a:p>
        </p:txBody>
      </p:sp>
      <p:sp>
        <p:nvSpPr>
          <p:cNvPr id="97" name="AutoShape 81"/>
          <p:cNvSpPr>
            <a:spLocks/>
          </p:cNvSpPr>
          <p:nvPr/>
        </p:nvSpPr>
        <p:spPr bwMode="auto">
          <a:xfrm>
            <a:off x="3790950" y="5207000"/>
            <a:ext cx="152400" cy="865188"/>
          </a:xfrm>
          <a:prstGeom prst="leftBrace">
            <a:avLst>
              <a:gd name="adj1" fmla="val 4730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98" name="Text Box 83"/>
          <p:cNvSpPr txBox="1">
            <a:spLocks noChangeArrowheads="1"/>
          </p:cNvSpPr>
          <p:nvPr/>
        </p:nvSpPr>
        <p:spPr bwMode="auto">
          <a:xfrm>
            <a:off x="6381750" y="5054600"/>
            <a:ext cx="18108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Match/Mismatch</a:t>
            </a:r>
            <a:endParaRPr lang="de-DE">
              <a:latin typeface="+mn-lt"/>
              <a:cs typeface="+mn-cs"/>
            </a:endParaRPr>
          </a:p>
        </p:txBody>
      </p:sp>
      <p:sp>
        <p:nvSpPr>
          <p:cNvPr id="99" name="Text Box 84"/>
          <p:cNvSpPr txBox="1">
            <a:spLocks noChangeArrowheads="1"/>
          </p:cNvSpPr>
          <p:nvPr/>
        </p:nvSpPr>
        <p:spPr bwMode="auto">
          <a:xfrm>
            <a:off x="6381750" y="5435600"/>
            <a:ext cx="17620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Einfügung bei  Y</a:t>
            </a:r>
            <a:endParaRPr lang="de-DE">
              <a:latin typeface="+mn-lt"/>
              <a:cs typeface="+mn-cs"/>
            </a:endParaRPr>
          </a:p>
        </p:txBody>
      </p:sp>
      <p:sp>
        <p:nvSpPr>
          <p:cNvPr id="100" name="Text Box 85"/>
          <p:cNvSpPr txBox="1">
            <a:spLocks noChangeArrowheads="1"/>
          </p:cNvSpPr>
          <p:nvPr/>
        </p:nvSpPr>
        <p:spPr bwMode="auto">
          <a:xfrm>
            <a:off x="6397625" y="5830888"/>
            <a:ext cx="17190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</a:rPr>
              <a:t>Einfügung bei </a:t>
            </a:r>
            <a:r>
              <a:rPr lang="de-DE" smtClean="0">
                <a:latin typeface="+mn-lt"/>
                <a:cs typeface="+mn-cs"/>
              </a:rPr>
              <a:t>X</a:t>
            </a:r>
            <a:endParaRPr lang="de-DE">
              <a:latin typeface="+mn-lt"/>
              <a:cs typeface="+mn-cs"/>
            </a:endParaRPr>
          </a:p>
        </p:txBody>
      </p:sp>
      <p:sp>
        <p:nvSpPr>
          <p:cNvPr id="101" name="Rectangle 86"/>
          <p:cNvSpPr>
            <a:spLocks noChangeArrowheads="1"/>
          </p:cNvSpPr>
          <p:nvPr/>
        </p:nvSpPr>
        <p:spPr bwMode="auto">
          <a:xfrm>
            <a:off x="1809750" y="5359400"/>
            <a:ext cx="18774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smtClean="0">
                <a:solidFill>
                  <a:srgbClr val="3C8C93"/>
                </a:solidFill>
                <a:latin typeface="+mn-lt"/>
                <a:cs typeface="+mn-cs"/>
              </a:rPr>
              <a:t>F(i, j) = max</a:t>
            </a:r>
            <a:endParaRPr lang="de-DE" sz="2800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102" name="Rectangle 6"/>
          <p:cNvSpPr>
            <a:spLocks noChangeArrowheads="1"/>
          </p:cNvSpPr>
          <p:nvPr/>
        </p:nvSpPr>
        <p:spPr bwMode="auto">
          <a:xfrm>
            <a:off x="1907704" y="6207695"/>
            <a:ext cx="44935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  <a:sym typeface="Symbol" charset="0"/>
              </a:rPr>
              <a:t>(i, j) = 1 </a:t>
            </a:r>
            <a:r>
              <a:rPr lang="de-DE" sz="2400" smtClean="0">
                <a:solidFill>
                  <a:srgbClr val="000000"/>
                </a:solidFill>
                <a:latin typeface="+mn-lt"/>
                <a:cs typeface="+mn-cs"/>
                <a:sym typeface="Symbol" charset="0"/>
              </a:rPr>
              <a:t>falls </a:t>
            </a: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  <a:sym typeface="Symbol" charset="0"/>
              </a:rPr>
              <a:t>X[i]=Y[j] </a:t>
            </a:r>
            <a:r>
              <a:rPr lang="de-DE" sz="2400" smtClean="0">
                <a:solidFill>
                  <a:srgbClr val="000000"/>
                </a:solidFill>
                <a:latin typeface="+mn-lt"/>
                <a:cs typeface="+mn-cs"/>
                <a:sym typeface="Symbol" charset="0"/>
              </a:rPr>
              <a:t>und</a:t>
            </a: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  <a:sym typeface="Symbol" charset="0"/>
              </a:rPr>
              <a:t> 0 </a:t>
            </a:r>
            <a:r>
              <a:rPr lang="de-DE" sz="2400" smtClean="0">
                <a:latin typeface="+mn-lt"/>
                <a:cs typeface="+mn-cs"/>
                <a:sym typeface="Symbol" charset="0"/>
              </a:rPr>
              <a:t>sonst</a:t>
            </a:r>
            <a:endParaRPr lang="de-DE" sz="2400">
              <a:latin typeface="+mn-lt"/>
              <a:cs typeface="+mn-cs"/>
              <a:sym typeface="Symbol" charset="0"/>
            </a:endParaRPr>
          </a:p>
        </p:txBody>
      </p:sp>
      <p:sp>
        <p:nvSpPr>
          <p:cNvPr id="10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343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Hinweise für weitere Studien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</a:rPr>
              <a:t>Bisher: </a:t>
            </a:r>
            <a:r>
              <a:rPr lang="de-DE" dirty="0" smtClean="0"/>
              <a:t>Berechnung einer </a:t>
            </a:r>
            <a:r>
              <a:rPr lang="de-DE" i="1" dirty="0" smtClean="0"/>
              <a:t>globalen</a:t>
            </a:r>
            <a:r>
              <a:rPr lang="de-DE" dirty="0" smtClean="0"/>
              <a:t> Ausrichtung mit Bewertungsmaß (vgl. </a:t>
            </a:r>
            <a:r>
              <a:rPr lang="de-DE" dirty="0" err="1" smtClean="0"/>
              <a:t>Needleman</a:t>
            </a:r>
            <a:r>
              <a:rPr lang="de-DE" dirty="0" smtClean="0"/>
              <a:t>-Wunsch-Algorithmus)</a:t>
            </a:r>
          </a:p>
          <a:p>
            <a:r>
              <a:rPr lang="de-DE" dirty="0" smtClean="0">
                <a:solidFill>
                  <a:srgbClr val="0000FF"/>
                </a:solidFill>
              </a:rPr>
              <a:t>Auch: </a:t>
            </a:r>
            <a:r>
              <a:rPr lang="de-DE" dirty="0" smtClean="0"/>
              <a:t>Berechnung einer lokalen Ausrichtung mit Bewertungsmaß (vgl. Smith-Waterman-Algorithmus)</a:t>
            </a:r>
          </a:p>
          <a:p>
            <a:pPr lvl="1"/>
            <a:r>
              <a:rPr lang="de-DE" dirty="0" smtClean="0"/>
              <a:t>Geg. Sequenzen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dirty="0" smtClean="0"/>
              <a:t>, </a:t>
            </a:r>
            <a:r>
              <a:rPr lang="de-DE" dirty="0" smtClean="0">
                <a:solidFill>
                  <a:srgbClr val="3C8C93"/>
                </a:solidFill>
              </a:rPr>
              <a:t>b</a:t>
            </a:r>
            <a:r>
              <a:rPr lang="de-DE" dirty="0" smtClean="0"/>
              <a:t> mit Ausrichtungsbewertung </a:t>
            </a:r>
            <a:r>
              <a:rPr lang="de-DE" dirty="0" err="1" smtClean="0">
                <a:solidFill>
                  <a:srgbClr val="3C8C93"/>
                </a:solidFill>
              </a:rPr>
              <a:t>w</a:t>
            </a:r>
            <a:endParaRPr lang="de-DE" dirty="0" smtClean="0">
              <a:solidFill>
                <a:srgbClr val="3C8C93"/>
              </a:solidFill>
            </a:endParaRPr>
          </a:p>
          <a:p>
            <a:pPr lvl="1"/>
            <a:r>
              <a:rPr lang="de-DE" dirty="0" smtClean="0"/>
              <a:t>Gesucht: optimale Ausrichtung aller </a:t>
            </a:r>
            <a:r>
              <a:rPr lang="de-DE" dirty="0" smtClean="0">
                <a:solidFill>
                  <a:srgbClr val="FF0000"/>
                </a:solidFill>
              </a:rPr>
              <a:t>Teilsequenzen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>
                <a:solidFill>
                  <a:srgbClr val="3C8C93"/>
                </a:solidFill>
              </a:rPr>
              <a:t>a‘</a:t>
            </a:r>
            <a:r>
              <a:rPr lang="de-DE" dirty="0" smtClean="0"/>
              <a:t> von </a:t>
            </a:r>
            <a:r>
              <a:rPr lang="de-DE" dirty="0" smtClean="0">
                <a:solidFill>
                  <a:srgbClr val="3C8C93"/>
                </a:solidFill>
              </a:rPr>
              <a:t>a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b‘</a:t>
            </a:r>
            <a:r>
              <a:rPr lang="de-DE" dirty="0" smtClean="0"/>
              <a:t> von </a:t>
            </a:r>
            <a:r>
              <a:rPr lang="de-DE" dirty="0" smtClean="0">
                <a:solidFill>
                  <a:srgbClr val="3C8C93"/>
                </a:solidFill>
              </a:rPr>
              <a:t>b</a:t>
            </a:r>
            <a:r>
              <a:rPr lang="de-DE" dirty="0" smtClean="0"/>
              <a:t>, so dass die Bewertungen für deren (jeweilige globale) Ausrichtung maximiert werden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267744" y="593069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Smith, Temple F.; </a:t>
            </a:r>
            <a:r>
              <a:rPr lang="de-DE" sz="1400" dirty="0" err="1">
                <a:solidFill>
                  <a:srgbClr val="0000FF"/>
                </a:solidFill>
              </a:rPr>
              <a:t>and</a:t>
            </a:r>
            <a:r>
              <a:rPr lang="de-DE" sz="1400" dirty="0">
                <a:solidFill>
                  <a:srgbClr val="0000FF"/>
                </a:solidFill>
              </a:rPr>
              <a:t> Waterman, Michael S</a:t>
            </a:r>
            <a:r>
              <a:rPr lang="de-DE" sz="1400" dirty="0" smtClean="0">
                <a:solidFill>
                  <a:srgbClr val="0000FF"/>
                </a:solidFill>
              </a:rPr>
              <a:t>. </a:t>
            </a:r>
            <a:r>
              <a:rPr lang="de-DE" sz="1400" dirty="0">
                <a:solidFill>
                  <a:srgbClr val="0000FF"/>
                </a:solidFill>
              </a:rPr>
              <a:t>"</a:t>
            </a:r>
            <a:r>
              <a:rPr lang="de-DE" sz="1400" dirty="0" err="1">
                <a:solidFill>
                  <a:srgbClr val="0000FF"/>
                </a:solidFill>
              </a:rPr>
              <a:t>Identification</a:t>
            </a:r>
            <a:r>
              <a:rPr lang="de-DE" sz="1400" dirty="0">
                <a:solidFill>
                  <a:srgbClr val="0000FF"/>
                </a:solidFill>
              </a:rPr>
              <a:t> of </a:t>
            </a:r>
            <a:r>
              <a:rPr lang="de-DE" sz="1400" dirty="0">
                <a:solidFill>
                  <a:srgbClr val="FF0000"/>
                </a:solidFill>
              </a:rPr>
              <a:t>Common </a:t>
            </a:r>
            <a:r>
              <a:rPr lang="de-DE" sz="1400" dirty="0" err="1">
                <a:solidFill>
                  <a:srgbClr val="FF0000"/>
                </a:solidFill>
              </a:rPr>
              <a:t>Molecular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Subsequences</a:t>
            </a:r>
            <a:r>
              <a:rPr lang="de-DE" sz="1400" dirty="0" smtClean="0">
                <a:solidFill>
                  <a:srgbClr val="0000FF"/>
                </a:solidFill>
              </a:rPr>
              <a:t>“. </a:t>
            </a:r>
            <a:r>
              <a:rPr lang="de-DE" sz="1400" dirty="0">
                <a:solidFill>
                  <a:srgbClr val="0000FF"/>
                </a:solidFill>
              </a:rPr>
              <a:t>Journal of </a:t>
            </a:r>
            <a:r>
              <a:rPr lang="de-DE" sz="1400" dirty="0" err="1">
                <a:solidFill>
                  <a:srgbClr val="0000FF"/>
                </a:solidFill>
              </a:rPr>
              <a:t>Molecular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Biology</a:t>
            </a:r>
            <a:r>
              <a:rPr lang="de-DE" sz="1400" dirty="0">
                <a:solidFill>
                  <a:srgbClr val="0000FF"/>
                </a:solidFill>
              </a:rPr>
              <a:t> 147: 195–197</a:t>
            </a:r>
            <a:r>
              <a:rPr lang="de-DE" sz="1400" dirty="0" smtClean="0">
                <a:solidFill>
                  <a:srgbClr val="0000FF"/>
                </a:solidFill>
              </a:rPr>
              <a:t>. </a:t>
            </a:r>
            <a:r>
              <a:rPr lang="de-DE" sz="1400" b="1" dirty="0">
                <a:solidFill>
                  <a:srgbClr val="FF0000"/>
                </a:solidFill>
              </a:rPr>
              <a:t>1981</a:t>
            </a:r>
          </a:p>
        </p:txBody>
      </p:sp>
      <p:sp>
        <p:nvSpPr>
          <p:cNvPr id="7" name="Rechteck 6"/>
          <p:cNvSpPr/>
          <p:nvPr/>
        </p:nvSpPr>
        <p:spPr>
          <a:xfrm>
            <a:off x="1979712" y="5157192"/>
            <a:ext cx="55446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err="1">
                <a:solidFill>
                  <a:srgbClr val="0000FF"/>
                </a:solidFill>
              </a:rPr>
              <a:t>Needleman</a:t>
            </a:r>
            <a:r>
              <a:rPr lang="de-DE" sz="1400" dirty="0">
                <a:solidFill>
                  <a:srgbClr val="0000FF"/>
                </a:solidFill>
              </a:rPr>
              <a:t>, Saul B.; </a:t>
            </a:r>
            <a:r>
              <a:rPr lang="de-DE" sz="1400" dirty="0" err="1">
                <a:solidFill>
                  <a:srgbClr val="0000FF"/>
                </a:solidFill>
              </a:rPr>
              <a:t>and</a:t>
            </a:r>
            <a:r>
              <a:rPr lang="de-DE" sz="1400" dirty="0">
                <a:solidFill>
                  <a:srgbClr val="0000FF"/>
                </a:solidFill>
              </a:rPr>
              <a:t> Wunsch, Christian </a:t>
            </a:r>
            <a:r>
              <a:rPr lang="de-DE" sz="1400" dirty="0" smtClean="0">
                <a:solidFill>
                  <a:srgbClr val="0000FF"/>
                </a:solidFill>
              </a:rPr>
              <a:t>D. </a:t>
            </a:r>
            <a:r>
              <a:rPr lang="de-DE" sz="1400" dirty="0">
                <a:solidFill>
                  <a:srgbClr val="0000FF"/>
                </a:solidFill>
              </a:rPr>
              <a:t>"A </a:t>
            </a:r>
            <a:r>
              <a:rPr lang="de-DE" sz="1400" dirty="0" err="1">
                <a:solidFill>
                  <a:srgbClr val="0000FF"/>
                </a:solidFill>
              </a:rPr>
              <a:t>general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method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applicable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to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search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for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similarities</a:t>
            </a:r>
            <a:r>
              <a:rPr lang="de-DE" sz="1400" dirty="0">
                <a:solidFill>
                  <a:srgbClr val="0000FF"/>
                </a:solidFill>
              </a:rPr>
              <a:t> in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amino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acid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sequence</a:t>
            </a:r>
            <a:r>
              <a:rPr lang="de-DE" sz="1400" dirty="0">
                <a:solidFill>
                  <a:srgbClr val="0000FF"/>
                </a:solidFill>
              </a:rPr>
              <a:t> of </a:t>
            </a:r>
            <a:r>
              <a:rPr lang="de-DE" sz="1400" dirty="0" err="1">
                <a:solidFill>
                  <a:srgbClr val="0000FF"/>
                </a:solidFill>
              </a:rPr>
              <a:t>two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proteins</a:t>
            </a:r>
            <a:r>
              <a:rPr lang="de-DE" sz="1400" dirty="0">
                <a:solidFill>
                  <a:srgbClr val="0000FF"/>
                </a:solidFill>
              </a:rPr>
              <a:t>". Journal of </a:t>
            </a:r>
            <a:r>
              <a:rPr lang="de-DE" sz="1400" dirty="0" err="1">
                <a:solidFill>
                  <a:srgbClr val="0000FF"/>
                </a:solidFill>
              </a:rPr>
              <a:t>Molecular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Biology</a:t>
            </a:r>
            <a:r>
              <a:rPr lang="de-DE" sz="1400" dirty="0">
                <a:solidFill>
                  <a:srgbClr val="0000FF"/>
                </a:solidFill>
              </a:rPr>
              <a:t> 48 (3): 443–</a:t>
            </a:r>
            <a:r>
              <a:rPr lang="de-DE" sz="1400" dirty="0" smtClean="0">
                <a:solidFill>
                  <a:srgbClr val="0000FF"/>
                </a:solidFill>
              </a:rPr>
              <a:t>53, </a:t>
            </a:r>
            <a:r>
              <a:rPr lang="de-DE" sz="1400" b="1" dirty="0" smtClean="0">
                <a:solidFill>
                  <a:srgbClr val="FF0000"/>
                </a:solidFill>
              </a:rPr>
              <a:t>1970</a:t>
            </a:r>
            <a:endParaRPr lang="de-DE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20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j-cs"/>
              </a:rPr>
              <a:t>Beispiel: Restaurant-Platzierung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Städte 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t</a:t>
            </a:r>
            <a:r>
              <a:rPr lang="de-DE" sz="2400" baseline="-25000" dirty="0" smtClean="0">
                <a:solidFill>
                  <a:srgbClr val="3C8C93"/>
                </a:solidFill>
                <a:cs typeface="+mn-cs"/>
              </a:rPr>
              <a:t>1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, t</a:t>
            </a:r>
            <a:r>
              <a:rPr lang="de-DE" sz="2400" baseline="-25000" dirty="0" smtClean="0">
                <a:solidFill>
                  <a:srgbClr val="3C8C93"/>
                </a:solidFill>
                <a:cs typeface="+mn-cs"/>
              </a:rPr>
              <a:t>2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, …, 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t</a:t>
            </a:r>
            <a:r>
              <a:rPr lang="de-DE" sz="2400" baseline="-25000" dirty="0" err="1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400" baseline="-25000" dirty="0" smtClean="0">
                <a:solidFill>
                  <a:srgbClr val="3C8C93"/>
                </a:solidFill>
                <a:cs typeface="+mn-cs"/>
              </a:rPr>
              <a:t> </a:t>
            </a:r>
            <a:r>
              <a:rPr lang="de-DE" sz="2400" dirty="0" smtClean="0">
                <a:solidFill>
                  <a:srgbClr val="3C8C93"/>
                </a:solidFill>
              </a:rPr>
              <a:t> </a:t>
            </a:r>
            <a:r>
              <a:rPr lang="de-DE" sz="2400" dirty="0" smtClean="0"/>
              <a:t>an der Autobahn</a:t>
            </a:r>
            <a:endParaRPr lang="de-DE" sz="2400" i="1" baseline="-25000" dirty="0" smtClean="0">
              <a:latin typeface="Times New Roman" charset="0"/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Restaurants in 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t</a:t>
            </a:r>
            <a:r>
              <a:rPr lang="de-DE" sz="2400" baseline="-25000" dirty="0" err="1" smtClean="0">
                <a:solidFill>
                  <a:srgbClr val="3C8C93"/>
                </a:solidFill>
                <a:cs typeface="+mn-cs"/>
              </a:rPr>
              <a:t>i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 </a:t>
            </a:r>
            <a:r>
              <a:rPr lang="de-DE" sz="2400" dirty="0" smtClean="0">
                <a:cs typeface="+mn-cs"/>
              </a:rPr>
              <a:t>hat geschätzten jährlichen Profit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p</a:t>
            </a:r>
            <a:r>
              <a:rPr lang="de-DE" sz="2400" baseline="-25000" dirty="0" err="1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i</a:t>
            </a:r>
            <a:endParaRPr lang="de-DE" sz="2400" baseline="-25000" dirty="0" smtClean="0">
              <a:solidFill>
                <a:schemeClr val="accent1">
                  <a:lumMod val="50000"/>
                </a:schemeClr>
              </a:solidFill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Restaurants mit Mindestabstand von 10 km aufgrund von Vorgaben</a:t>
            </a: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Ziel: Maximierung des Profits – großer Bonus</a:t>
            </a:r>
          </a:p>
        </p:txBody>
      </p:sp>
      <p:sp>
        <p:nvSpPr>
          <p:cNvPr id="422916" name="Line 4"/>
          <p:cNvSpPr>
            <a:spLocks noChangeShapeType="1"/>
          </p:cNvSpPr>
          <p:nvPr/>
        </p:nvSpPr>
        <p:spPr bwMode="auto">
          <a:xfrm>
            <a:off x="914400" y="4733528"/>
            <a:ext cx="7391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2917" name="Oval 5"/>
          <p:cNvSpPr>
            <a:spLocks noChangeArrowheads="1"/>
          </p:cNvSpPr>
          <p:nvPr/>
        </p:nvSpPr>
        <p:spPr bwMode="auto">
          <a:xfrm>
            <a:off x="914400" y="465732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2918" name="Oval 6"/>
          <p:cNvSpPr>
            <a:spLocks noChangeArrowheads="1"/>
          </p:cNvSpPr>
          <p:nvPr/>
        </p:nvSpPr>
        <p:spPr bwMode="auto">
          <a:xfrm>
            <a:off x="1447800" y="458112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2919" name="Oval 7"/>
          <p:cNvSpPr>
            <a:spLocks noChangeArrowheads="1"/>
          </p:cNvSpPr>
          <p:nvPr/>
        </p:nvSpPr>
        <p:spPr bwMode="auto">
          <a:xfrm>
            <a:off x="2514600" y="465732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2920" name="Oval 8"/>
          <p:cNvSpPr>
            <a:spLocks noChangeArrowheads="1"/>
          </p:cNvSpPr>
          <p:nvPr/>
        </p:nvSpPr>
        <p:spPr bwMode="auto">
          <a:xfrm>
            <a:off x="2971800" y="458112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2921" name="Oval 9"/>
          <p:cNvSpPr>
            <a:spLocks noChangeArrowheads="1"/>
          </p:cNvSpPr>
          <p:nvPr/>
        </p:nvSpPr>
        <p:spPr bwMode="auto">
          <a:xfrm>
            <a:off x="3505200" y="465732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2922" name="Oval 10"/>
          <p:cNvSpPr>
            <a:spLocks noChangeArrowheads="1"/>
          </p:cNvSpPr>
          <p:nvPr/>
        </p:nvSpPr>
        <p:spPr bwMode="auto">
          <a:xfrm>
            <a:off x="4572000" y="458112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2923" name="Oval 11"/>
          <p:cNvSpPr>
            <a:spLocks noChangeArrowheads="1"/>
          </p:cNvSpPr>
          <p:nvPr/>
        </p:nvSpPr>
        <p:spPr bwMode="auto">
          <a:xfrm>
            <a:off x="5029200" y="465732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2924" name="Oval 12"/>
          <p:cNvSpPr>
            <a:spLocks noChangeArrowheads="1"/>
          </p:cNvSpPr>
          <p:nvPr/>
        </p:nvSpPr>
        <p:spPr bwMode="auto">
          <a:xfrm>
            <a:off x="5638800" y="465732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2925" name="Oval 13"/>
          <p:cNvSpPr>
            <a:spLocks noChangeArrowheads="1"/>
          </p:cNvSpPr>
          <p:nvPr/>
        </p:nvSpPr>
        <p:spPr bwMode="auto">
          <a:xfrm>
            <a:off x="6705600" y="458112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2926" name="Oval 14"/>
          <p:cNvSpPr>
            <a:spLocks noChangeArrowheads="1"/>
          </p:cNvSpPr>
          <p:nvPr/>
        </p:nvSpPr>
        <p:spPr bwMode="auto">
          <a:xfrm>
            <a:off x="6096000" y="465732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2927" name="Oval 15"/>
          <p:cNvSpPr>
            <a:spLocks noChangeArrowheads="1"/>
          </p:cNvSpPr>
          <p:nvPr/>
        </p:nvSpPr>
        <p:spPr bwMode="auto">
          <a:xfrm>
            <a:off x="4343400" y="465732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2928" name="Oval 16"/>
          <p:cNvSpPr>
            <a:spLocks noChangeArrowheads="1"/>
          </p:cNvSpPr>
          <p:nvPr/>
        </p:nvSpPr>
        <p:spPr bwMode="auto">
          <a:xfrm>
            <a:off x="8153400" y="458112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2929" name="Oval 17"/>
          <p:cNvSpPr>
            <a:spLocks noChangeArrowheads="1"/>
          </p:cNvSpPr>
          <p:nvPr/>
        </p:nvSpPr>
        <p:spPr bwMode="auto">
          <a:xfrm>
            <a:off x="7315200" y="465732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2930" name="Line 18"/>
          <p:cNvSpPr>
            <a:spLocks noChangeShapeType="1"/>
          </p:cNvSpPr>
          <p:nvPr/>
        </p:nvSpPr>
        <p:spPr bwMode="auto">
          <a:xfrm>
            <a:off x="3435350" y="5038328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2931" name="Line 19"/>
          <p:cNvSpPr>
            <a:spLocks noChangeShapeType="1"/>
          </p:cNvSpPr>
          <p:nvPr/>
        </p:nvSpPr>
        <p:spPr bwMode="auto">
          <a:xfrm>
            <a:off x="3435350" y="511452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2932" name="Line 20"/>
          <p:cNvSpPr>
            <a:spLocks noChangeShapeType="1"/>
          </p:cNvSpPr>
          <p:nvPr/>
        </p:nvSpPr>
        <p:spPr bwMode="auto">
          <a:xfrm>
            <a:off x="4197350" y="5038328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2933" name="Text Box 21"/>
          <p:cNvSpPr txBox="1">
            <a:spLocks noChangeArrowheads="1"/>
          </p:cNvSpPr>
          <p:nvPr/>
        </p:nvSpPr>
        <p:spPr bwMode="auto">
          <a:xfrm>
            <a:off x="3346450" y="5205016"/>
            <a:ext cx="7751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10 km</a:t>
            </a:r>
            <a:endParaRPr lang="de-DE">
              <a:cs typeface="+mn-cs"/>
            </a:endParaRPr>
          </a:p>
        </p:txBody>
      </p:sp>
      <p:sp>
        <p:nvSpPr>
          <p:cNvPr id="422934" name="Oval 22"/>
          <p:cNvSpPr>
            <a:spLocks noChangeArrowheads="1"/>
          </p:cNvSpPr>
          <p:nvPr/>
        </p:nvSpPr>
        <p:spPr bwMode="auto">
          <a:xfrm>
            <a:off x="1905000" y="465732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6260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+mn-lt"/>
                <a:cs typeface="+mj-cs"/>
              </a:rPr>
              <a:t>Brute-Force-Ansatz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Jede Stadt wird entweder gewählt oder nicht</a:t>
            </a:r>
          </a:p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Testen der Bedingungen für 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2</a:t>
            </a:r>
            <a:r>
              <a:rPr lang="de-DE" sz="2800" baseline="30000" dirty="0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800" dirty="0" smtClean="0">
                <a:cs typeface="+mn-cs"/>
              </a:rPr>
              <a:t> Teilmengen</a:t>
            </a:r>
          </a:p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Eliminiere Teilmengen, die Einschränkungen nicht erfüllen</a:t>
            </a:r>
          </a:p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Berechne Gesamtprofit für jede übrigbleibende Teilmenge</a:t>
            </a:r>
          </a:p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Wähle Teilmenge von Städten mit größtem Profit</a:t>
            </a:r>
          </a:p>
          <a:p>
            <a:pPr eaLnBrk="1" hangingPunct="1">
              <a:defRPr/>
            </a:pPr>
            <a:endParaRPr lang="de-DE" sz="28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800" dirty="0" err="1" smtClean="0">
                <a:solidFill>
                  <a:srgbClr val="3C8C93"/>
                </a:solidFill>
                <a:latin typeface="Symbol" charset="2"/>
                <a:cs typeface="Symbol" charset="2"/>
              </a:rPr>
              <a:t>Θ</a:t>
            </a:r>
            <a:r>
              <a:rPr lang="de-DE" sz="2800" dirty="0" smtClean="0">
                <a:solidFill>
                  <a:srgbClr val="3C8C93"/>
                </a:solidFill>
                <a:cs typeface="Arial" charset="0"/>
              </a:rPr>
              <a:t>(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n∙2</a:t>
            </a:r>
            <a:r>
              <a:rPr lang="de-DE" sz="2800" baseline="30000" dirty="0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2693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58" name="Line 50"/>
          <p:cNvSpPr>
            <a:spLocks noChangeShapeType="1"/>
          </p:cNvSpPr>
          <p:nvPr/>
        </p:nvSpPr>
        <p:spPr bwMode="auto">
          <a:xfrm>
            <a:off x="1758950" y="500697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Natürlich-gierige Strategie 1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2296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800" dirty="0" smtClean="0">
                <a:cs typeface="+mn-cs"/>
              </a:rPr>
              <a:t>Nehme erste Stadt. Dann nächste Stadt mit Entfernung &gt;= 10 km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800" dirty="0" smtClean="0">
                <a:cs typeface="+mn-cs"/>
              </a:rPr>
              <a:t>Können Sie ein Beispiel angeben, bei dem nicht die richtige (beste) Lösung bestimmt wird?</a:t>
            </a:r>
          </a:p>
          <a:p>
            <a:pPr eaLnBrk="1" hangingPunct="1">
              <a:lnSpc>
                <a:spcPct val="90000"/>
              </a:lnSpc>
              <a:defRPr/>
            </a:pPr>
            <a:endParaRPr lang="de-DE" sz="2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de-DE" sz="2800" dirty="0" smtClean="0">
              <a:cs typeface="+mn-cs"/>
            </a:endParaRPr>
          </a:p>
        </p:txBody>
      </p:sp>
      <p:sp>
        <p:nvSpPr>
          <p:cNvPr id="427027" name="Line 19"/>
          <p:cNvSpPr>
            <a:spLocks noChangeShapeType="1"/>
          </p:cNvSpPr>
          <p:nvPr/>
        </p:nvSpPr>
        <p:spPr bwMode="auto">
          <a:xfrm>
            <a:off x="914400" y="20574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28" name="Oval 20"/>
          <p:cNvSpPr>
            <a:spLocks noChangeArrowheads="1"/>
          </p:cNvSpPr>
          <p:nvPr/>
        </p:nvSpPr>
        <p:spPr bwMode="auto">
          <a:xfrm>
            <a:off x="9144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29" name="Oval 21"/>
          <p:cNvSpPr>
            <a:spLocks noChangeArrowheads="1"/>
          </p:cNvSpPr>
          <p:nvPr/>
        </p:nvSpPr>
        <p:spPr bwMode="auto">
          <a:xfrm>
            <a:off x="1447800" y="190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30" name="Oval 22"/>
          <p:cNvSpPr>
            <a:spLocks noChangeArrowheads="1"/>
          </p:cNvSpPr>
          <p:nvPr/>
        </p:nvSpPr>
        <p:spPr bwMode="auto">
          <a:xfrm>
            <a:off x="25146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31" name="Oval 23"/>
          <p:cNvSpPr>
            <a:spLocks noChangeArrowheads="1"/>
          </p:cNvSpPr>
          <p:nvPr/>
        </p:nvSpPr>
        <p:spPr bwMode="auto">
          <a:xfrm>
            <a:off x="2971800" y="1905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32" name="Oval 24"/>
          <p:cNvSpPr>
            <a:spLocks noChangeArrowheads="1"/>
          </p:cNvSpPr>
          <p:nvPr/>
        </p:nvSpPr>
        <p:spPr bwMode="auto">
          <a:xfrm>
            <a:off x="35052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33" name="Oval 25"/>
          <p:cNvSpPr>
            <a:spLocks noChangeArrowheads="1"/>
          </p:cNvSpPr>
          <p:nvPr/>
        </p:nvSpPr>
        <p:spPr bwMode="auto">
          <a:xfrm>
            <a:off x="4572000" y="190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34" name="Oval 26"/>
          <p:cNvSpPr>
            <a:spLocks noChangeArrowheads="1"/>
          </p:cNvSpPr>
          <p:nvPr/>
        </p:nvSpPr>
        <p:spPr bwMode="auto">
          <a:xfrm>
            <a:off x="50292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35" name="Oval 27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36" name="Oval 28"/>
          <p:cNvSpPr>
            <a:spLocks noChangeArrowheads="1"/>
          </p:cNvSpPr>
          <p:nvPr/>
        </p:nvSpPr>
        <p:spPr bwMode="auto">
          <a:xfrm>
            <a:off x="6705600" y="190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37" name="Oval 29"/>
          <p:cNvSpPr>
            <a:spLocks noChangeArrowheads="1"/>
          </p:cNvSpPr>
          <p:nvPr/>
        </p:nvSpPr>
        <p:spPr bwMode="auto">
          <a:xfrm>
            <a:off x="60960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38" name="Oval 30"/>
          <p:cNvSpPr>
            <a:spLocks noChangeArrowheads="1"/>
          </p:cNvSpPr>
          <p:nvPr/>
        </p:nvSpPr>
        <p:spPr bwMode="auto">
          <a:xfrm>
            <a:off x="43434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39" name="Oval 31"/>
          <p:cNvSpPr>
            <a:spLocks noChangeArrowheads="1"/>
          </p:cNvSpPr>
          <p:nvPr/>
        </p:nvSpPr>
        <p:spPr bwMode="auto">
          <a:xfrm>
            <a:off x="8153400" y="1905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40" name="Oval 32"/>
          <p:cNvSpPr>
            <a:spLocks noChangeArrowheads="1"/>
          </p:cNvSpPr>
          <p:nvPr/>
        </p:nvSpPr>
        <p:spPr bwMode="auto">
          <a:xfrm>
            <a:off x="73152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45" name="Oval 37"/>
          <p:cNvSpPr>
            <a:spLocks noChangeArrowheads="1"/>
          </p:cNvSpPr>
          <p:nvPr/>
        </p:nvSpPr>
        <p:spPr bwMode="auto">
          <a:xfrm>
            <a:off x="19050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46" name="Oval 38"/>
          <p:cNvSpPr>
            <a:spLocks noChangeArrowheads="1"/>
          </p:cNvSpPr>
          <p:nvPr/>
        </p:nvSpPr>
        <p:spPr bwMode="auto">
          <a:xfrm>
            <a:off x="914400" y="1981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47" name="Oval 39"/>
          <p:cNvSpPr>
            <a:spLocks noChangeArrowheads="1"/>
          </p:cNvSpPr>
          <p:nvPr/>
        </p:nvSpPr>
        <p:spPr bwMode="auto">
          <a:xfrm>
            <a:off x="1905000" y="1981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48" name="Oval 40"/>
          <p:cNvSpPr>
            <a:spLocks noChangeArrowheads="1"/>
          </p:cNvSpPr>
          <p:nvPr/>
        </p:nvSpPr>
        <p:spPr bwMode="auto">
          <a:xfrm>
            <a:off x="2971800" y="1905000"/>
            <a:ext cx="228600" cy="2286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50" name="Oval 42"/>
          <p:cNvSpPr>
            <a:spLocks noChangeArrowheads="1"/>
          </p:cNvSpPr>
          <p:nvPr/>
        </p:nvSpPr>
        <p:spPr bwMode="auto">
          <a:xfrm>
            <a:off x="4343400" y="1981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51" name="Oval 43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52" name="Oval 44"/>
          <p:cNvSpPr>
            <a:spLocks noChangeArrowheads="1"/>
          </p:cNvSpPr>
          <p:nvPr/>
        </p:nvSpPr>
        <p:spPr bwMode="auto">
          <a:xfrm>
            <a:off x="6705600" y="1905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53" name="Oval 45"/>
          <p:cNvSpPr>
            <a:spLocks noChangeArrowheads="1"/>
          </p:cNvSpPr>
          <p:nvPr/>
        </p:nvSpPr>
        <p:spPr bwMode="auto">
          <a:xfrm>
            <a:off x="8153400" y="1905000"/>
            <a:ext cx="228600" cy="2286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55" name="Oval 47"/>
          <p:cNvSpPr>
            <a:spLocks noChangeArrowheads="1"/>
          </p:cNvSpPr>
          <p:nvPr/>
        </p:nvSpPr>
        <p:spPr bwMode="auto">
          <a:xfrm>
            <a:off x="2216150" y="485457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56" name="Oval 48"/>
          <p:cNvSpPr>
            <a:spLocks noChangeArrowheads="1"/>
          </p:cNvSpPr>
          <p:nvPr/>
        </p:nvSpPr>
        <p:spPr bwMode="auto">
          <a:xfrm>
            <a:off x="1682750" y="4930775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57" name="Oval 49"/>
          <p:cNvSpPr>
            <a:spLocks noChangeArrowheads="1"/>
          </p:cNvSpPr>
          <p:nvPr/>
        </p:nvSpPr>
        <p:spPr bwMode="auto">
          <a:xfrm>
            <a:off x="2673350" y="4930775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59" name="Text Box 51"/>
          <p:cNvSpPr txBox="1">
            <a:spLocks noChangeArrowheads="1"/>
          </p:cNvSpPr>
          <p:nvPr/>
        </p:nvSpPr>
        <p:spPr bwMode="auto">
          <a:xfrm>
            <a:off x="1422400" y="454977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100k</a:t>
            </a:r>
            <a:endParaRPr lang="de-DE">
              <a:cs typeface="+mn-cs"/>
            </a:endParaRPr>
          </a:p>
        </p:txBody>
      </p:sp>
      <p:sp>
        <p:nvSpPr>
          <p:cNvPr id="427060" name="Text Box 52"/>
          <p:cNvSpPr txBox="1">
            <a:spLocks noChangeArrowheads="1"/>
          </p:cNvSpPr>
          <p:nvPr/>
        </p:nvSpPr>
        <p:spPr bwMode="auto">
          <a:xfrm>
            <a:off x="2444750" y="454977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100k</a:t>
            </a:r>
            <a:endParaRPr lang="de-DE">
              <a:cs typeface="+mn-cs"/>
            </a:endParaRPr>
          </a:p>
        </p:txBody>
      </p:sp>
      <p:sp>
        <p:nvSpPr>
          <p:cNvPr id="427061" name="Text Box 53"/>
          <p:cNvSpPr txBox="1">
            <a:spLocks noChangeArrowheads="1"/>
          </p:cNvSpPr>
          <p:nvPr/>
        </p:nvSpPr>
        <p:spPr bwMode="auto">
          <a:xfrm>
            <a:off x="2047875" y="5195888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500k</a:t>
            </a:r>
            <a:endParaRPr lang="de-DE">
              <a:cs typeface="+mn-cs"/>
            </a:endParaRPr>
          </a:p>
        </p:txBody>
      </p:sp>
      <p:sp>
        <p:nvSpPr>
          <p:cNvPr id="3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4966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1" grpId="0" uiExpand="1" build="p"/>
      <p:bldP spid="427046" grpId="0" uiExpand="1" animBg="1"/>
      <p:bldP spid="427047" grpId="0" uiExpand="1" animBg="1"/>
      <p:bldP spid="427048" grpId="0" uiExpand="1" animBg="1"/>
      <p:bldP spid="427050" grpId="0" uiExpand="1" animBg="1"/>
      <p:bldP spid="427051" grpId="0" uiExpand="1" animBg="1"/>
      <p:bldP spid="427052" grpId="0" uiExpand="1" animBg="1"/>
      <p:bldP spid="427053" grpId="0" uiExpand="1" animBg="1"/>
      <p:bldP spid="427055" grpId="0" animBg="1"/>
      <p:bldP spid="427056" grpId="0" animBg="1"/>
      <p:bldP spid="427057" grpId="0" animBg="1"/>
      <p:bldP spid="427059" grpId="0"/>
      <p:bldP spid="427060" grpId="0"/>
      <p:bldP spid="42706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Line 2"/>
          <p:cNvSpPr>
            <a:spLocks noChangeShapeType="1"/>
          </p:cNvSpPr>
          <p:nvPr/>
        </p:nvSpPr>
        <p:spPr bwMode="auto">
          <a:xfrm>
            <a:off x="1600200" y="4876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Natürlich-gierige Strategie </a:t>
            </a:r>
            <a:r>
              <a:rPr lang="de-DE" smtClean="0">
                <a:cs typeface="+mj-cs"/>
              </a:rPr>
              <a:t>2</a:t>
            </a:r>
          </a:p>
        </p:txBody>
      </p:sp>
      <p:sp>
        <p:nvSpPr>
          <p:cNvPr id="431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229600" cy="137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sz="2400" dirty="0" smtClean="0">
                <a:cs typeface="+mn-cs"/>
              </a:rPr>
              <a:t>Nehme Stadt mit höchstem Profit und dann die nächsten, die nicht &lt;10 km von der vorher gewählten Stadt liegen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/>
              <a:t>Können Sie ein Beispiel angeben, bei dem nicht die richtige (beste) Lösung bestimmt wird?</a:t>
            </a:r>
          </a:p>
          <a:p>
            <a:pPr eaLnBrk="1" hangingPunct="1">
              <a:lnSpc>
                <a:spcPct val="80000"/>
              </a:lnSpc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de-DE" sz="2400" dirty="0" smtClean="0">
              <a:cs typeface="+mn-cs"/>
            </a:endParaRPr>
          </a:p>
        </p:txBody>
      </p:sp>
      <p:sp>
        <p:nvSpPr>
          <p:cNvPr id="431109" name="Line 5"/>
          <p:cNvSpPr>
            <a:spLocks noChangeShapeType="1"/>
          </p:cNvSpPr>
          <p:nvPr/>
        </p:nvSpPr>
        <p:spPr bwMode="auto">
          <a:xfrm>
            <a:off x="914400" y="20574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1110" name="Oval 6"/>
          <p:cNvSpPr>
            <a:spLocks noChangeArrowheads="1"/>
          </p:cNvSpPr>
          <p:nvPr/>
        </p:nvSpPr>
        <p:spPr bwMode="auto">
          <a:xfrm>
            <a:off x="9144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1111" name="Oval 7"/>
          <p:cNvSpPr>
            <a:spLocks noChangeArrowheads="1"/>
          </p:cNvSpPr>
          <p:nvPr/>
        </p:nvSpPr>
        <p:spPr bwMode="auto">
          <a:xfrm>
            <a:off x="1447800" y="190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1112" name="Oval 8"/>
          <p:cNvSpPr>
            <a:spLocks noChangeArrowheads="1"/>
          </p:cNvSpPr>
          <p:nvPr/>
        </p:nvSpPr>
        <p:spPr bwMode="auto">
          <a:xfrm>
            <a:off x="25146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1113" name="Oval 9"/>
          <p:cNvSpPr>
            <a:spLocks noChangeArrowheads="1"/>
          </p:cNvSpPr>
          <p:nvPr/>
        </p:nvSpPr>
        <p:spPr bwMode="auto">
          <a:xfrm>
            <a:off x="2971800" y="1905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14" name="Oval 10"/>
          <p:cNvSpPr>
            <a:spLocks noChangeArrowheads="1"/>
          </p:cNvSpPr>
          <p:nvPr/>
        </p:nvSpPr>
        <p:spPr bwMode="auto">
          <a:xfrm>
            <a:off x="35052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15" name="Oval 11"/>
          <p:cNvSpPr>
            <a:spLocks noChangeArrowheads="1"/>
          </p:cNvSpPr>
          <p:nvPr/>
        </p:nvSpPr>
        <p:spPr bwMode="auto">
          <a:xfrm>
            <a:off x="4572000" y="1828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16" name="Oval 12"/>
          <p:cNvSpPr>
            <a:spLocks noChangeArrowheads="1"/>
          </p:cNvSpPr>
          <p:nvPr/>
        </p:nvSpPr>
        <p:spPr bwMode="auto">
          <a:xfrm>
            <a:off x="50292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17" name="Oval 13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18" name="Oval 14"/>
          <p:cNvSpPr>
            <a:spLocks noChangeArrowheads="1"/>
          </p:cNvSpPr>
          <p:nvPr/>
        </p:nvSpPr>
        <p:spPr bwMode="auto">
          <a:xfrm>
            <a:off x="6705600" y="190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19" name="Oval 15"/>
          <p:cNvSpPr>
            <a:spLocks noChangeArrowheads="1"/>
          </p:cNvSpPr>
          <p:nvPr/>
        </p:nvSpPr>
        <p:spPr bwMode="auto">
          <a:xfrm>
            <a:off x="60960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20" name="Oval 16"/>
          <p:cNvSpPr>
            <a:spLocks noChangeArrowheads="1"/>
          </p:cNvSpPr>
          <p:nvPr/>
        </p:nvSpPr>
        <p:spPr bwMode="auto">
          <a:xfrm>
            <a:off x="43434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21" name="Oval 17"/>
          <p:cNvSpPr>
            <a:spLocks noChangeArrowheads="1"/>
          </p:cNvSpPr>
          <p:nvPr/>
        </p:nvSpPr>
        <p:spPr bwMode="auto">
          <a:xfrm>
            <a:off x="8153400" y="1905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22" name="Oval 18"/>
          <p:cNvSpPr>
            <a:spLocks noChangeArrowheads="1"/>
          </p:cNvSpPr>
          <p:nvPr/>
        </p:nvSpPr>
        <p:spPr bwMode="auto">
          <a:xfrm>
            <a:off x="73152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23" name="Oval 19"/>
          <p:cNvSpPr>
            <a:spLocks noChangeArrowheads="1"/>
          </p:cNvSpPr>
          <p:nvPr/>
        </p:nvSpPr>
        <p:spPr bwMode="auto">
          <a:xfrm>
            <a:off x="19050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1126" name="Oval 22"/>
          <p:cNvSpPr>
            <a:spLocks noChangeArrowheads="1"/>
          </p:cNvSpPr>
          <p:nvPr/>
        </p:nvSpPr>
        <p:spPr bwMode="auto">
          <a:xfrm>
            <a:off x="2971800" y="1905000"/>
            <a:ext cx="228600" cy="2286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29" name="Oval 25"/>
          <p:cNvSpPr>
            <a:spLocks noChangeArrowheads="1"/>
          </p:cNvSpPr>
          <p:nvPr/>
        </p:nvSpPr>
        <p:spPr bwMode="auto">
          <a:xfrm>
            <a:off x="6705600" y="1905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30" name="Oval 26"/>
          <p:cNvSpPr>
            <a:spLocks noChangeArrowheads="1"/>
          </p:cNvSpPr>
          <p:nvPr/>
        </p:nvSpPr>
        <p:spPr bwMode="auto">
          <a:xfrm>
            <a:off x="8153400" y="1905000"/>
            <a:ext cx="228600" cy="2286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31" name="Oval 27"/>
          <p:cNvSpPr>
            <a:spLocks noChangeArrowheads="1"/>
          </p:cNvSpPr>
          <p:nvPr/>
        </p:nvSpPr>
        <p:spPr bwMode="auto">
          <a:xfrm>
            <a:off x="1981200" y="4687888"/>
            <a:ext cx="381000" cy="3810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1132" name="Oval 28"/>
          <p:cNvSpPr>
            <a:spLocks noChangeArrowheads="1"/>
          </p:cNvSpPr>
          <p:nvPr/>
        </p:nvSpPr>
        <p:spPr bwMode="auto">
          <a:xfrm>
            <a:off x="13716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1133" name="Oval 29"/>
          <p:cNvSpPr>
            <a:spLocks noChangeArrowheads="1"/>
          </p:cNvSpPr>
          <p:nvPr/>
        </p:nvSpPr>
        <p:spPr bwMode="auto">
          <a:xfrm>
            <a:off x="25146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1134" name="Text Box 30"/>
          <p:cNvSpPr txBox="1">
            <a:spLocks noChangeArrowheads="1"/>
          </p:cNvSpPr>
          <p:nvPr/>
        </p:nvSpPr>
        <p:spPr bwMode="auto">
          <a:xfrm>
            <a:off x="1263650" y="4343400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300k</a:t>
            </a:r>
            <a:endParaRPr lang="de-DE">
              <a:cs typeface="+mn-cs"/>
            </a:endParaRPr>
          </a:p>
        </p:txBody>
      </p:sp>
      <p:sp>
        <p:nvSpPr>
          <p:cNvPr id="431135" name="Text Box 31"/>
          <p:cNvSpPr txBox="1">
            <a:spLocks noChangeArrowheads="1"/>
          </p:cNvSpPr>
          <p:nvPr/>
        </p:nvSpPr>
        <p:spPr bwMode="auto">
          <a:xfrm>
            <a:off x="2368550" y="4343400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300k</a:t>
            </a:r>
            <a:endParaRPr lang="de-DE">
              <a:cs typeface="+mn-cs"/>
            </a:endParaRPr>
          </a:p>
        </p:txBody>
      </p:sp>
      <p:sp>
        <p:nvSpPr>
          <p:cNvPr id="431136" name="Text Box 32"/>
          <p:cNvSpPr txBox="1">
            <a:spLocks noChangeArrowheads="1"/>
          </p:cNvSpPr>
          <p:nvPr/>
        </p:nvSpPr>
        <p:spPr bwMode="auto">
          <a:xfrm>
            <a:off x="1828800" y="506571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500k</a:t>
            </a:r>
            <a:endParaRPr lang="de-DE">
              <a:cs typeface="+mn-cs"/>
            </a:endParaRPr>
          </a:p>
        </p:txBody>
      </p:sp>
      <p:sp>
        <p:nvSpPr>
          <p:cNvPr id="431137" name="Oval 33"/>
          <p:cNvSpPr>
            <a:spLocks noChangeArrowheads="1"/>
          </p:cNvSpPr>
          <p:nvPr/>
        </p:nvSpPr>
        <p:spPr bwMode="auto">
          <a:xfrm>
            <a:off x="1447800" y="1905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1140" name="Oval 36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41" name="Oval 37"/>
          <p:cNvSpPr>
            <a:spLocks noChangeArrowheads="1"/>
          </p:cNvSpPr>
          <p:nvPr/>
        </p:nvSpPr>
        <p:spPr bwMode="auto">
          <a:xfrm>
            <a:off x="4572000" y="1828800"/>
            <a:ext cx="381000" cy="3810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3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8703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8" grpId="0" build="p"/>
      <p:bldP spid="431126" grpId="0" animBg="1"/>
      <p:bldP spid="431129" grpId="0" animBg="1"/>
      <p:bldP spid="431130" grpId="0" animBg="1"/>
      <p:bldP spid="431131" grpId="0" animBg="1"/>
      <p:bldP spid="431132" grpId="0" animBg="1"/>
      <p:bldP spid="431133" grpId="0" animBg="1"/>
      <p:bldP spid="431134" grpId="0"/>
      <p:bldP spid="431135" grpId="0"/>
      <p:bldP spid="431136" grpId="0"/>
      <p:bldP spid="431137" grpId="0" animBg="1"/>
      <p:bldP spid="431140" grpId="0" animBg="1"/>
      <p:bldP spid="4311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Bellmans</a:t>
            </a:r>
            <a:r>
              <a:rPr lang="de-DE" dirty="0" smtClean="0"/>
              <a:t> Optimalitätsprinzip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413"/>
            <a:ext cx="8229600" cy="4968875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>
                <a:solidFill>
                  <a:srgbClr val="0000FF"/>
                </a:solidFill>
              </a:rPr>
              <a:t>Behauptung: </a:t>
            </a:r>
            <a:r>
              <a:rPr lang="de-DE" sz="2400" dirty="0" smtClean="0"/>
              <a:t>Falls ein Weg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start⟶goal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 smtClean="0"/>
              <a:t>optimal ist, muss jeder </a:t>
            </a:r>
            <a:r>
              <a:rPr lang="de-DE" sz="2400" dirty="0" err="1" smtClean="0"/>
              <a:t>Teilweg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3C8C93"/>
                </a:solidFill>
              </a:rPr>
              <a:t>x⟶y</a:t>
            </a:r>
            <a:r>
              <a:rPr lang="de-DE" sz="2400" dirty="0" smtClean="0"/>
              <a:t>, der auf dem optimalen Pfad liegt, optimal sein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 smtClean="0">
                <a:solidFill>
                  <a:srgbClr val="0000FF"/>
                </a:solidFill>
              </a:rPr>
              <a:t/>
            </a:r>
            <a:br>
              <a:rPr lang="de-DE" sz="2400" dirty="0" smtClean="0">
                <a:solidFill>
                  <a:srgbClr val="0000FF"/>
                </a:solidFill>
              </a:rPr>
            </a:br>
            <a:r>
              <a:rPr lang="de-DE" sz="2400" dirty="0" smtClean="0">
                <a:solidFill>
                  <a:srgbClr val="0000FF"/>
                </a:solidFill>
              </a:rPr>
              <a:t>Beweis durch Widerspruch: </a:t>
            </a:r>
          </a:p>
          <a:p>
            <a:r>
              <a:rPr lang="de-DE" sz="2400" dirty="0" smtClean="0"/>
              <a:t>Falls </a:t>
            </a:r>
            <a:r>
              <a:rPr lang="de-DE" sz="2400" dirty="0" err="1" smtClean="0"/>
              <a:t>Teilweg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3C8C93"/>
                </a:solidFill>
              </a:rPr>
              <a:t>b</a:t>
            </a:r>
            <a:r>
              <a:rPr lang="de-DE" sz="2400" dirty="0" smtClean="0"/>
              <a:t> zwischen </a:t>
            </a:r>
            <a:r>
              <a:rPr lang="de-DE" sz="2400" dirty="0" smtClean="0">
                <a:solidFill>
                  <a:srgbClr val="3C8C93"/>
                </a:solidFill>
              </a:rPr>
              <a:t>x</a:t>
            </a:r>
            <a:r>
              <a:rPr lang="de-DE" sz="2400" dirty="0" smtClean="0"/>
              <a:t> und </a:t>
            </a:r>
            <a:r>
              <a:rPr lang="de-DE" sz="2400" dirty="0" err="1" smtClean="0">
                <a:solidFill>
                  <a:srgbClr val="3C8C93"/>
                </a:solidFill>
              </a:rPr>
              <a:t>y</a:t>
            </a:r>
            <a:r>
              <a:rPr lang="de-DE" sz="2400" dirty="0" smtClean="0"/>
              <a:t> nicht kürzester Weg, können wir ihn durch kürzeren Weg </a:t>
            </a:r>
            <a:r>
              <a:rPr lang="de-DE" sz="2400" dirty="0" smtClean="0">
                <a:solidFill>
                  <a:srgbClr val="3C8C93"/>
                </a:solidFill>
              </a:rPr>
              <a:t>b‘</a:t>
            </a:r>
            <a:r>
              <a:rPr lang="de-DE" sz="2400" dirty="0" smtClean="0"/>
              <a:t> ersetzen</a:t>
            </a:r>
          </a:p>
          <a:p>
            <a:r>
              <a:rPr lang="de-DE" sz="2400" dirty="0" smtClean="0"/>
              <a:t>Dadurch wird der Gesamtweg kürzer und der betrachtete Weg </a:t>
            </a:r>
            <a:r>
              <a:rPr lang="de-DE" sz="2400" dirty="0" err="1">
                <a:solidFill>
                  <a:srgbClr val="3C8C93"/>
                </a:solidFill>
              </a:rPr>
              <a:t>start⟶goal</a:t>
            </a:r>
            <a:r>
              <a:rPr lang="de-DE" sz="2400" dirty="0"/>
              <a:t> </a:t>
            </a:r>
            <a:r>
              <a:rPr lang="de-DE" sz="2400" dirty="0" smtClean="0"/>
              <a:t>ist nicht optimal: Widerspruch</a:t>
            </a:r>
          </a:p>
          <a:p>
            <a:r>
              <a:rPr lang="de-DE" sz="2400" dirty="0" smtClean="0"/>
              <a:t>Also muss </a:t>
            </a:r>
            <a:r>
              <a:rPr lang="de-DE" sz="2400" dirty="0" smtClean="0">
                <a:solidFill>
                  <a:srgbClr val="3C8C93"/>
                </a:solidFill>
              </a:rPr>
              <a:t>b</a:t>
            </a:r>
            <a:r>
              <a:rPr lang="de-DE" sz="2400" dirty="0" smtClean="0"/>
              <a:t> der kürzeste Weg von </a:t>
            </a:r>
            <a:r>
              <a:rPr lang="de-DE" sz="2400" dirty="0" smtClean="0">
                <a:solidFill>
                  <a:srgbClr val="3C8C93"/>
                </a:solidFill>
              </a:rPr>
              <a:t>x</a:t>
            </a:r>
            <a:r>
              <a:rPr lang="de-DE" sz="2400" dirty="0" smtClean="0"/>
              <a:t> nach </a:t>
            </a:r>
            <a:r>
              <a:rPr lang="de-DE" sz="2400" dirty="0" err="1" smtClean="0">
                <a:solidFill>
                  <a:srgbClr val="3C8C93"/>
                </a:solidFill>
              </a:rPr>
              <a:t>y</a:t>
            </a:r>
            <a:r>
              <a:rPr lang="de-DE" sz="2400" dirty="0" smtClean="0"/>
              <a:t> sein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762000" y="2179662"/>
            <a:ext cx="4953000" cy="801688"/>
            <a:chOff x="480" y="1584"/>
            <a:chExt cx="3120" cy="505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480" y="1849"/>
              <a:ext cx="384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start</a:t>
              </a: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3120" y="1849"/>
              <a:ext cx="48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goal</a:t>
              </a: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152" y="1849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x</a:t>
              </a: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592" y="1849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y</a:t>
              </a: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864" y="1953"/>
              <a:ext cx="288" cy="57"/>
            </a:xfrm>
            <a:custGeom>
              <a:avLst/>
              <a:gdLst>
                <a:gd name="T0" fmla="*/ 0 w 288"/>
                <a:gd name="T1" fmla="*/ 17 h 57"/>
                <a:gd name="T2" fmla="*/ 58 w 288"/>
                <a:gd name="T3" fmla="*/ 11 h 57"/>
                <a:gd name="T4" fmla="*/ 144 w 288"/>
                <a:gd name="T5" fmla="*/ 0 h 57"/>
                <a:gd name="T6" fmla="*/ 202 w 288"/>
                <a:gd name="T7" fmla="*/ 23 h 57"/>
                <a:gd name="T8" fmla="*/ 288 w 288"/>
                <a:gd name="T9" fmla="*/ 1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7">
                  <a:moveTo>
                    <a:pt x="0" y="17"/>
                  </a:moveTo>
                  <a:cubicBezTo>
                    <a:pt x="42" y="2"/>
                    <a:pt x="23" y="2"/>
                    <a:pt x="58" y="11"/>
                  </a:cubicBezTo>
                  <a:cubicBezTo>
                    <a:pt x="104" y="57"/>
                    <a:pt x="108" y="11"/>
                    <a:pt x="144" y="0"/>
                  </a:cubicBezTo>
                  <a:cubicBezTo>
                    <a:pt x="167" y="5"/>
                    <a:pt x="180" y="16"/>
                    <a:pt x="202" y="23"/>
                  </a:cubicBezTo>
                  <a:cubicBezTo>
                    <a:pt x="248" y="7"/>
                    <a:pt x="240" y="17"/>
                    <a:pt x="288" y="17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832" y="1945"/>
              <a:ext cx="288" cy="57"/>
            </a:xfrm>
            <a:custGeom>
              <a:avLst/>
              <a:gdLst>
                <a:gd name="T0" fmla="*/ 0 w 288"/>
                <a:gd name="T1" fmla="*/ 17 h 57"/>
                <a:gd name="T2" fmla="*/ 58 w 288"/>
                <a:gd name="T3" fmla="*/ 11 h 57"/>
                <a:gd name="T4" fmla="*/ 144 w 288"/>
                <a:gd name="T5" fmla="*/ 0 h 57"/>
                <a:gd name="T6" fmla="*/ 202 w 288"/>
                <a:gd name="T7" fmla="*/ 23 h 57"/>
                <a:gd name="T8" fmla="*/ 288 w 288"/>
                <a:gd name="T9" fmla="*/ 1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7">
                  <a:moveTo>
                    <a:pt x="0" y="17"/>
                  </a:moveTo>
                  <a:cubicBezTo>
                    <a:pt x="42" y="2"/>
                    <a:pt x="23" y="2"/>
                    <a:pt x="58" y="11"/>
                  </a:cubicBezTo>
                  <a:cubicBezTo>
                    <a:pt x="104" y="57"/>
                    <a:pt x="108" y="11"/>
                    <a:pt x="144" y="0"/>
                  </a:cubicBezTo>
                  <a:cubicBezTo>
                    <a:pt x="167" y="5"/>
                    <a:pt x="180" y="16"/>
                    <a:pt x="202" y="23"/>
                  </a:cubicBezTo>
                  <a:cubicBezTo>
                    <a:pt x="248" y="7"/>
                    <a:pt x="240" y="17"/>
                    <a:pt x="288" y="17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394" y="1797"/>
              <a:ext cx="1198" cy="167"/>
            </a:xfrm>
            <a:custGeom>
              <a:avLst/>
              <a:gdLst>
                <a:gd name="T0" fmla="*/ 0 w 1198"/>
                <a:gd name="T1" fmla="*/ 167 h 167"/>
                <a:gd name="T2" fmla="*/ 75 w 1198"/>
                <a:gd name="T3" fmla="*/ 144 h 167"/>
                <a:gd name="T4" fmla="*/ 138 w 1198"/>
                <a:gd name="T5" fmla="*/ 92 h 167"/>
                <a:gd name="T6" fmla="*/ 190 w 1198"/>
                <a:gd name="T7" fmla="*/ 52 h 167"/>
                <a:gd name="T8" fmla="*/ 265 w 1198"/>
                <a:gd name="T9" fmla="*/ 69 h 167"/>
                <a:gd name="T10" fmla="*/ 334 w 1198"/>
                <a:gd name="T11" fmla="*/ 58 h 167"/>
                <a:gd name="T12" fmla="*/ 340 w 1198"/>
                <a:gd name="T13" fmla="*/ 40 h 167"/>
                <a:gd name="T14" fmla="*/ 409 w 1198"/>
                <a:gd name="T15" fmla="*/ 0 h 167"/>
                <a:gd name="T16" fmla="*/ 507 w 1198"/>
                <a:gd name="T17" fmla="*/ 75 h 167"/>
                <a:gd name="T18" fmla="*/ 593 w 1198"/>
                <a:gd name="T19" fmla="*/ 35 h 167"/>
                <a:gd name="T20" fmla="*/ 645 w 1198"/>
                <a:gd name="T21" fmla="*/ 12 h 167"/>
                <a:gd name="T22" fmla="*/ 697 w 1198"/>
                <a:gd name="T23" fmla="*/ 46 h 167"/>
                <a:gd name="T24" fmla="*/ 731 w 1198"/>
                <a:gd name="T25" fmla="*/ 69 h 167"/>
                <a:gd name="T26" fmla="*/ 783 w 1198"/>
                <a:gd name="T27" fmla="*/ 46 h 167"/>
                <a:gd name="T28" fmla="*/ 801 w 1198"/>
                <a:gd name="T29" fmla="*/ 29 h 167"/>
                <a:gd name="T30" fmla="*/ 852 w 1198"/>
                <a:gd name="T31" fmla="*/ 12 h 167"/>
                <a:gd name="T32" fmla="*/ 904 w 1198"/>
                <a:gd name="T33" fmla="*/ 40 h 167"/>
                <a:gd name="T34" fmla="*/ 968 w 1198"/>
                <a:gd name="T35" fmla="*/ 52 h 167"/>
                <a:gd name="T36" fmla="*/ 1002 w 1198"/>
                <a:gd name="T37" fmla="*/ 29 h 167"/>
                <a:gd name="T38" fmla="*/ 1060 w 1198"/>
                <a:gd name="T39" fmla="*/ 46 h 167"/>
                <a:gd name="T40" fmla="*/ 1083 w 1198"/>
                <a:gd name="T41" fmla="*/ 81 h 167"/>
                <a:gd name="T42" fmla="*/ 1146 w 1198"/>
                <a:gd name="T43" fmla="*/ 87 h 167"/>
                <a:gd name="T44" fmla="*/ 1169 w 1198"/>
                <a:gd name="T45" fmla="*/ 127 h 167"/>
                <a:gd name="T46" fmla="*/ 1198 w 1198"/>
                <a:gd name="T47" fmla="*/ 13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8" h="167">
                  <a:moveTo>
                    <a:pt x="0" y="167"/>
                  </a:moveTo>
                  <a:cubicBezTo>
                    <a:pt x="33" y="162"/>
                    <a:pt x="49" y="162"/>
                    <a:pt x="75" y="144"/>
                  </a:cubicBezTo>
                  <a:cubicBezTo>
                    <a:pt x="89" y="122"/>
                    <a:pt x="113" y="101"/>
                    <a:pt x="138" y="92"/>
                  </a:cubicBezTo>
                  <a:cubicBezTo>
                    <a:pt x="156" y="74"/>
                    <a:pt x="172" y="70"/>
                    <a:pt x="190" y="52"/>
                  </a:cubicBezTo>
                  <a:cubicBezTo>
                    <a:pt x="218" y="56"/>
                    <a:pt x="239" y="61"/>
                    <a:pt x="265" y="69"/>
                  </a:cubicBezTo>
                  <a:cubicBezTo>
                    <a:pt x="288" y="67"/>
                    <a:pt x="318" y="75"/>
                    <a:pt x="334" y="58"/>
                  </a:cubicBezTo>
                  <a:cubicBezTo>
                    <a:pt x="338" y="53"/>
                    <a:pt x="336" y="45"/>
                    <a:pt x="340" y="40"/>
                  </a:cubicBezTo>
                  <a:cubicBezTo>
                    <a:pt x="356" y="24"/>
                    <a:pt x="387" y="8"/>
                    <a:pt x="409" y="0"/>
                  </a:cubicBezTo>
                  <a:cubicBezTo>
                    <a:pt x="444" y="24"/>
                    <a:pt x="465" y="60"/>
                    <a:pt x="507" y="75"/>
                  </a:cubicBezTo>
                  <a:cubicBezTo>
                    <a:pt x="559" y="66"/>
                    <a:pt x="553" y="47"/>
                    <a:pt x="593" y="35"/>
                  </a:cubicBezTo>
                  <a:cubicBezTo>
                    <a:pt x="610" y="23"/>
                    <a:pt x="625" y="18"/>
                    <a:pt x="645" y="12"/>
                  </a:cubicBezTo>
                  <a:cubicBezTo>
                    <a:pt x="662" y="23"/>
                    <a:pt x="680" y="34"/>
                    <a:pt x="697" y="46"/>
                  </a:cubicBezTo>
                  <a:cubicBezTo>
                    <a:pt x="708" y="54"/>
                    <a:pt x="731" y="69"/>
                    <a:pt x="731" y="69"/>
                  </a:cubicBezTo>
                  <a:cubicBezTo>
                    <a:pt x="751" y="63"/>
                    <a:pt x="767" y="59"/>
                    <a:pt x="783" y="46"/>
                  </a:cubicBezTo>
                  <a:cubicBezTo>
                    <a:pt x="789" y="41"/>
                    <a:pt x="794" y="33"/>
                    <a:pt x="801" y="29"/>
                  </a:cubicBezTo>
                  <a:cubicBezTo>
                    <a:pt x="810" y="24"/>
                    <a:pt x="839" y="16"/>
                    <a:pt x="852" y="12"/>
                  </a:cubicBezTo>
                  <a:cubicBezTo>
                    <a:pt x="870" y="23"/>
                    <a:pt x="884" y="34"/>
                    <a:pt x="904" y="40"/>
                  </a:cubicBezTo>
                  <a:cubicBezTo>
                    <a:pt x="928" y="64"/>
                    <a:pt x="923" y="68"/>
                    <a:pt x="968" y="52"/>
                  </a:cubicBezTo>
                  <a:cubicBezTo>
                    <a:pt x="981" y="47"/>
                    <a:pt x="1002" y="29"/>
                    <a:pt x="1002" y="29"/>
                  </a:cubicBezTo>
                  <a:cubicBezTo>
                    <a:pt x="1023" y="32"/>
                    <a:pt x="1044" y="30"/>
                    <a:pt x="1060" y="46"/>
                  </a:cubicBezTo>
                  <a:cubicBezTo>
                    <a:pt x="1062" y="48"/>
                    <a:pt x="1079" y="80"/>
                    <a:pt x="1083" y="81"/>
                  </a:cubicBezTo>
                  <a:cubicBezTo>
                    <a:pt x="1103" y="87"/>
                    <a:pt x="1125" y="85"/>
                    <a:pt x="1146" y="87"/>
                  </a:cubicBezTo>
                  <a:cubicBezTo>
                    <a:pt x="1170" y="94"/>
                    <a:pt x="1178" y="102"/>
                    <a:pt x="1169" y="127"/>
                  </a:cubicBezTo>
                  <a:cubicBezTo>
                    <a:pt x="1189" y="140"/>
                    <a:pt x="1179" y="138"/>
                    <a:pt x="1198" y="13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902" y="172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a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1910" y="158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b</a:t>
              </a: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2870" y="1680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c</a:t>
              </a:r>
            </a:p>
          </p:txBody>
        </p:sp>
      </p:grpSp>
      <p:grpSp>
        <p:nvGrpSpPr>
          <p:cNvPr id="16" name="Group 20"/>
          <p:cNvGrpSpPr>
            <a:grpSpLocks/>
          </p:cNvGrpSpPr>
          <p:nvPr/>
        </p:nvGrpSpPr>
        <p:grpSpPr bwMode="auto">
          <a:xfrm>
            <a:off x="2176463" y="2884512"/>
            <a:ext cx="2020887" cy="615950"/>
            <a:chOff x="1371" y="2028"/>
            <a:chExt cx="1273" cy="388"/>
          </a:xfrm>
        </p:grpSpPr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371" y="2028"/>
              <a:ext cx="1273" cy="207"/>
            </a:xfrm>
            <a:custGeom>
              <a:avLst/>
              <a:gdLst>
                <a:gd name="T0" fmla="*/ 0 w 1273"/>
                <a:gd name="T1" fmla="*/ 0 h 207"/>
                <a:gd name="T2" fmla="*/ 46 w 1273"/>
                <a:gd name="T3" fmla="*/ 46 h 207"/>
                <a:gd name="T4" fmla="*/ 92 w 1273"/>
                <a:gd name="T5" fmla="*/ 97 h 207"/>
                <a:gd name="T6" fmla="*/ 294 w 1273"/>
                <a:gd name="T7" fmla="*/ 40 h 207"/>
                <a:gd name="T8" fmla="*/ 345 w 1273"/>
                <a:gd name="T9" fmla="*/ 74 h 207"/>
                <a:gd name="T10" fmla="*/ 432 w 1273"/>
                <a:gd name="T11" fmla="*/ 172 h 207"/>
                <a:gd name="T12" fmla="*/ 489 w 1273"/>
                <a:gd name="T13" fmla="*/ 149 h 207"/>
                <a:gd name="T14" fmla="*/ 582 w 1273"/>
                <a:gd name="T15" fmla="*/ 103 h 207"/>
                <a:gd name="T16" fmla="*/ 668 w 1273"/>
                <a:gd name="T17" fmla="*/ 184 h 207"/>
                <a:gd name="T18" fmla="*/ 703 w 1273"/>
                <a:gd name="T19" fmla="*/ 207 h 207"/>
                <a:gd name="T20" fmla="*/ 754 w 1273"/>
                <a:gd name="T21" fmla="*/ 167 h 207"/>
                <a:gd name="T22" fmla="*/ 829 w 1273"/>
                <a:gd name="T23" fmla="*/ 92 h 207"/>
                <a:gd name="T24" fmla="*/ 870 w 1273"/>
                <a:gd name="T25" fmla="*/ 97 h 207"/>
                <a:gd name="T26" fmla="*/ 904 w 1273"/>
                <a:gd name="T27" fmla="*/ 121 h 207"/>
                <a:gd name="T28" fmla="*/ 968 w 1273"/>
                <a:gd name="T29" fmla="*/ 172 h 207"/>
                <a:gd name="T30" fmla="*/ 1025 w 1273"/>
                <a:gd name="T31" fmla="*/ 138 h 207"/>
                <a:gd name="T32" fmla="*/ 1094 w 1273"/>
                <a:gd name="T33" fmla="*/ 92 h 207"/>
                <a:gd name="T34" fmla="*/ 1152 w 1273"/>
                <a:gd name="T35" fmla="*/ 74 h 207"/>
                <a:gd name="T36" fmla="*/ 1221 w 1273"/>
                <a:gd name="T37" fmla="*/ 121 h 207"/>
                <a:gd name="T38" fmla="*/ 1273 w 1273"/>
                <a:gd name="T39" fmla="*/ 57 h 207"/>
                <a:gd name="T40" fmla="*/ 1267 w 1273"/>
                <a:gd name="T41" fmla="*/ 4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3" h="207">
                  <a:moveTo>
                    <a:pt x="0" y="0"/>
                  </a:moveTo>
                  <a:cubicBezTo>
                    <a:pt x="16" y="16"/>
                    <a:pt x="27" y="33"/>
                    <a:pt x="46" y="46"/>
                  </a:cubicBezTo>
                  <a:cubicBezTo>
                    <a:pt x="58" y="65"/>
                    <a:pt x="92" y="97"/>
                    <a:pt x="92" y="97"/>
                  </a:cubicBezTo>
                  <a:cubicBezTo>
                    <a:pt x="163" y="88"/>
                    <a:pt x="227" y="62"/>
                    <a:pt x="294" y="40"/>
                  </a:cubicBezTo>
                  <a:cubicBezTo>
                    <a:pt x="322" y="47"/>
                    <a:pt x="322" y="59"/>
                    <a:pt x="345" y="74"/>
                  </a:cubicBezTo>
                  <a:cubicBezTo>
                    <a:pt x="365" y="112"/>
                    <a:pt x="388" y="159"/>
                    <a:pt x="432" y="172"/>
                  </a:cubicBezTo>
                  <a:cubicBezTo>
                    <a:pt x="453" y="166"/>
                    <a:pt x="467" y="155"/>
                    <a:pt x="489" y="149"/>
                  </a:cubicBezTo>
                  <a:cubicBezTo>
                    <a:pt x="519" y="128"/>
                    <a:pt x="552" y="123"/>
                    <a:pt x="582" y="103"/>
                  </a:cubicBezTo>
                  <a:cubicBezTo>
                    <a:pt x="617" y="116"/>
                    <a:pt x="642" y="158"/>
                    <a:pt x="668" y="184"/>
                  </a:cubicBezTo>
                  <a:cubicBezTo>
                    <a:pt x="678" y="194"/>
                    <a:pt x="703" y="207"/>
                    <a:pt x="703" y="207"/>
                  </a:cubicBezTo>
                  <a:cubicBezTo>
                    <a:pt x="732" y="200"/>
                    <a:pt x="733" y="188"/>
                    <a:pt x="754" y="167"/>
                  </a:cubicBezTo>
                  <a:cubicBezTo>
                    <a:pt x="762" y="137"/>
                    <a:pt x="798" y="101"/>
                    <a:pt x="829" y="92"/>
                  </a:cubicBezTo>
                  <a:cubicBezTo>
                    <a:pt x="843" y="94"/>
                    <a:pt x="857" y="92"/>
                    <a:pt x="870" y="97"/>
                  </a:cubicBezTo>
                  <a:cubicBezTo>
                    <a:pt x="883" y="102"/>
                    <a:pt x="904" y="121"/>
                    <a:pt x="904" y="121"/>
                  </a:cubicBezTo>
                  <a:cubicBezTo>
                    <a:pt x="919" y="143"/>
                    <a:pt x="942" y="165"/>
                    <a:pt x="968" y="172"/>
                  </a:cubicBezTo>
                  <a:cubicBezTo>
                    <a:pt x="991" y="165"/>
                    <a:pt x="1003" y="149"/>
                    <a:pt x="1025" y="138"/>
                  </a:cubicBezTo>
                  <a:cubicBezTo>
                    <a:pt x="1046" y="117"/>
                    <a:pt x="1066" y="100"/>
                    <a:pt x="1094" y="92"/>
                  </a:cubicBezTo>
                  <a:cubicBezTo>
                    <a:pt x="1136" y="65"/>
                    <a:pt x="1115" y="66"/>
                    <a:pt x="1152" y="74"/>
                  </a:cubicBezTo>
                  <a:cubicBezTo>
                    <a:pt x="1176" y="91"/>
                    <a:pt x="1193" y="111"/>
                    <a:pt x="1221" y="121"/>
                  </a:cubicBezTo>
                  <a:cubicBezTo>
                    <a:pt x="1247" y="103"/>
                    <a:pt x="1262" y="87"/>
                    <a:pt x="1273" y="57"/>
                  </a:cubicBezTo>
                  <a:cubicBezTo>
                    <a:pt x="1271" y="51"/>
                    <a:pt x="1267" y="40"/>
                    <a:pt x="1267" y="40"/>
                  </a:cubicBezTo>
                </a:path>
              </a:pathLst>
            </a:custGeom>
            <a:noFill/>
            <a:ln w="38100" cmpd="sng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1824" y="2185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b</a:t>
              </a:r>
              <a:r>
                <a:rPr lang="ja-JP" altLang="en-US">
                  <a:latin typeface="Arial"/>
                  <a:cs typeface="+mn-cs"/>
                </a:rPr>
                <a:t>’</a:t>
              </a:r>
              <a:endParaRPr lang="en-US">
                <a:cs typeface="+mn-cs"/>
              </a:endParaRPr>
            </a:p>
          </p:txBody>
        </p:sp>
      </p:grp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019800" y="2246337"/>
            <a:ext cx="3124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cs typeface="+mn-cs"/>
              </a:rPr>
              <a:t>a + b + c </a:t>
            </a:r>
            <a:r>
              <a:rPr lang="en-US" dirty="0" err="1" smtClean="0">
                <a:cs typeface="+mn-cs"/>
              </a:rPr>
              <a:t>ist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kürzester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Weg</a:t>
            </a:r>
            <a:endParaRPr lang="en-US" dirty="0"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 dirty="0">
                <a:cs typeface="+mn-cs"/>
              </a:rPr>
              <a:t>b</a:t>
            </a:r>
            <a:r>
              <a:rPr lang="ja-JP" altLang="en-US" dirty="0">
                <a:latin typeface="Arial"/>
                <a:cs typeface="+mn-cs"/>
              </a:rPr>
              <a:t>’</a:t>
            </a:r>
            <a:r>
              <a:rPr lang="en-US" dirty="0">
                <a:cs typeface="+mn-cs"/>
              </a:rPr>
              <a:t> &lt; b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cs typeface="+mn-cs"/>
              </a:rPr>
              <a:t>a + b</a:t>
            </a:r>
            <a:r>
              <a:rPr lang="ja-JP" altLang="en-US" dirty="0">
                <a:latin typeface="Arial"/>
                <a:cs typeface="+mn-cs"/>
              </a:rPr>
              <a:t>’</a:t>
            </a:r>
            <a:r>
              <a:rPr lang="en-US" dirty="0">
                <a:cs typeface="+mn-cs"/>
              </a:rPr>
              <a:t> + c &lt; a + b + c</a:t>
            </a:r>
          </a:p>
        </p:txBody>
      </p:sp>
      <p:sp>
        <p:nvSpPr>
          <p:cNvPr id="20" name="Rechteck 19"/>
          <p:cNvSpPr/>
          <p:nvPr/>
        </p:nvSpPr>
        <p:spPr>
          <a:xfrm>
            <a:off x="2733222" y="6207695"/>
            <a:ext cx="3927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 </a:t>
            </a:r>
            <a:r>
              <a:rPr lang="de-DE" sz="1200" dirty="0" err="1">
                <a:solidFill>
                  <a:srgbClr val="0000FF"/>
                </a:solidFill>
              </a:rPr>
              <a:t>Bellman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i="1" dirty="0">
                <a:solidFill>
                  <a:srgbClr val="0000FF"/>
                </a:solidFill>
              </a:rPr>
              <a:t>On </a:t>
            </a:r>
            <a:r>
              <a:rPr lang="de-DE" sz="1200" i="1" dirty="0" err="1">
                <a:solidFill>
                  <a:srgbClr val="0000FF"/>
                </a:solidFill>
              </a:rPr>
              <a:t>the</a:t>
            </a:r>
            <a:r>
              <a:rPr lang="de-DE" sz="1200" i="1" dirty="0">
                <a:solidFill>
                  <a:srgbClr val="0000FF"/>
                </a:solidFill>
              </a:rPr>
              <a:t> </a:t>
            </a:r>
            <a:r>
              <a:rPr lang="de-DE" sz="1200" i="1" dirty="0" err="1">
                <a:solidFill>
                  <a:srgbClr val="0000FF"/>
                </a:solidFill>
              </a:rPr>
              <a:t>Theory</a:t>
            </a:r>
            <a:r>
              <a:rPr lang="de-DE" sz="1200" i="1" dirty="0">
                <a:solidFill>
                  <a:srgbClr val="0000FF"/>
                </a:solidFill>
              </a:rPr>
              <a:t> of Dynamic </a:t>
            </a:r>
            <a:r>
              <a:rPr lang="de-DE" sz="1200" i="1" dirty="0" err="1">
                <a:solidFill>
                  <a:srgbClr val="0000FF"/>
                </a:solidFill>
              </a:rPr>
              <a:t>Programming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smtClean="0">
                <a:solidFill>
                  <a:srgbClr val="0000FF"/>
                </a:solidFill>
              </a:rPr>
              <a:t/>
            </a:r>
            <a:br>
              <a:rPr lang="de-DE" sz="1200" dirty="0" smtClean="0">
                <a:solidFill>
                  <a:srgbClr val="0000FF"/>
                </a:solidFill>
              </a:rPr>
            </a:br>
            <a:r>
              <a:rPr lang="de-DE" sz="1200" dirty="0" err="1" smtClean="0">
                <a:solidFill>
                  <a:srgbClr val="0000FF"/>
                </a:solidFill>
              </a:rPr>
              <a:t>Proceedings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r>
              <a:rPr lang="de-DE" sz="1200" dirty="0">
                <a:solidFill>
                  <a:srgbClr val="0000FF"/>
                </a:solidFill>
              </a:rPr>
              <a:t>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National </a:t>
            </a:r>
            <a:r>
              <a:rPr lang="de-DE" sz="1200" dirty="0" err="1">
                <a:solidFill>
                  <a:srgbClr val="0000FF"/>
                </a:solidFill>
              </a:rPr>
              <a:t>Academy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Sciences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b="1" dirty="0">
                <a:solidFill>
                  <a:srgbClr val="FF0000"/>
                </a:solidFill>
              </a:rPr>
              <a:t>1952</a:t>
            </a:r>
          </a:p>
        </p:txBody>
      </p:sp>
    </p:spTree>
    <p:extLst>
      <p:ext uri="{BB962C8B-B14F-4D97-AF65-F5344CB8AC3E}">
        <p14:creationId xmlns:p14="http://schemas.microsoft.com/office/powerpoint/2010/main" val="3628113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640959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Formulierung über dynamische Programmierung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400" smtClean="0">
                <a:cs typeface="+mn-cs"/>
              </a:rPr>
              <a:t>Nehmen wir an, die optimale Lösung sei gefunden</a:t>
            </a:r>
          </a:p>
          <a:p>
            <a:pPr eaLnBrk="1" hangingPunct="1">
              <a:defRPr/>
            </a:pPr>
            <a:r>
              <a:rPr lang="de-DE" sz="2400" smtClean="0">
                <a:cs typeface="+mn-cs"/>
              </a:rPr>
              <a:t>Entweder enthält sie </a:t>
            </a:r>
            <a:r>
              <a:rPr lang="de-DE" sz="2400" smtClean="0">
                <a:solidFill>
                  <a:srgbClr val="3C8C93"/>
                </a:solidFill>
                <a:cs typeface="+mn-cs"/>
              </a:rPr>
              <a:t>t</a:t>
            </a:r>
            <a:r>
              <a:rPr lang="de-DE" sz="2400" baseline="-25000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400" smtClean="0">
                <a:cs typeface="+mn-cs"/>
              </a:rPr>
              <a:t> oder nicht</a:t>
            </a:r>
            <a:endParaRPr lang="de-DE" sz="2400" baseline="-25000" smtClean="0">
              <a:cs typeface="+mn-cs"/>
            </a:endParaRPr>
          </a:p>
          <a:p>
            <a:pPr eaLnBrk="1" hangingPunct="1">
              <a:defRPr/>
            </a:pPr>
            <a:r>
              <a:rPr lang="de-DE" sz="2400" smtClean="0">
                <a:cs typeface="+mn-cs"/>
              </a:rPr>
              <a:t>Fall 1: </a:t>
            </a:r>
            <a:r>
              <a:rPr lang="de-DE" sz="2400" smtClean="0">
                <a:solidFill>
                  <a:srgbClr val="3C8C93"/>
                </a:solidFill>
                <a:cs typeface="+mn-cs"/>
              </a:rPr>
              <a:t>t</a:t>
            </a:r>
            <a:r>
              <a:rPr lang="de-DE" sz="2400" baseline="-25000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400" smtClean="0">
                <a:cs typeface="+mn-cs"/>
              </a:rPr>
              <a:t> nicht enthalten</a:t>
            </a:r>
          </a:p>
          <a:p>
            <a:pPr lvl="1" eaLnBrk="1" hangingPunct="1">
              <a:defRPr/>
            </a:pPr>
            <a:r>
              <a:rPr lang="de-DE" sz="2000" smtClean="0"/>
              <a:t>Beste Lösung identisch zur besten Lösung von </a:t>
            </a:r>
            <a:r>
              <a:rPr lang="de-DE" sz="2000" smtClean="0">
                <a:solidFill>
                  <a:srgbClr val="3C8C93"/>
                </a:solidFill>
              </a:rPr>
              <a:t>t</a:t>
            </a:r>
            <a:r>
              <a:rPr lang="de-DE" sz="2000" baseline="-25000" smtClean="0">
                <a:solidFill>
                  <a:srgbClr val="3C8C93"/>
                </a:solidFill>
              </a:rPr>
              <a:t>1 </a:t>
            </a:r>
            <a:r>
              <a:rPr lang="de-DE" sz="2000" smtClean="0">
                <a:solidFill>
                  <a:srgbClr val="3C8C93"/>
                </a:solidFill>
              </a:rPr>
              <a:t>, …, t</a:t>
            </a:r>
            <a:r>
              <a:rPr lang="de-DE" sz="2000" baseline="-25000" smtClean="0">
                <a:solidFill>
                  <a:srgbClr val="3C8C93"/>
                </a:solidFill>
              </a:rPr>
              <a:t>n-1</a:t>
            </a:r>
          </a:p>
          <a:p>
            <a:pPr eaLnBrk="1" hangingPunct="1">
              <a:defRPr/>
            </a:pPr>
            <a:r>
              <a:rPr lang="de-DE" sz="2400" smtClean="0">
                <a:cs typeface="+mn-cs"/>
              </a:rPr>
              <a:t>Fall 2: </a:t>
            </a:r>
            <a:r>
              <a:rPr lang="de-DE" sz="2400" smtClean="0">
                <a:solidFill>
                  <a:srgbClr val="3C8C93"/>
                </a:solidFill>
                <a:cs typeface="+mn-cs"/>
              </a:rPr>
              <a:t>t</a:t>
            </a:r>
            <a:r>
              <a:rPr lang="de-DE" sz="2400" baseline="-25000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400" smtClean="0">
                <a:cs typeface="+mn-cs"/>
              </a:rPr>
              <a:t> enthalten</a:t>
            </a:r>
          </a:p>
          <a:p>
            <a:pPr lvl="1" eaLnBrk="1" hangingPunct="1">
              <a:defRPr/>
            </a:pPr>
            <a:r>
              <a:rPr lang="de-DE" sz="2000" smtClean="0"/>
              <a:t>Beste Lösung ist </a:t>
            </a:r>
            <a:r>
              <a:rPr lang="de-DE" sz="2000" smtClean="0">
                <a:solidFill>
                  <a:srgbClr val="3C8C93"/>
                </a:solidFill>
              </a:rPr>
              <a:t>p</a:t>
            </a:r>
            <a:r>
              <a:rPr lang="de-DE" sz="2000" baseline="-25000" smtClean="0">
                <a:solidFill>
                  <a:srgbClr val="3C8C93"/>
                </a:solidFill>
              </a:rPr>
              <a:t>n</a:t>
            </a:r>
            <a:r>
              <a:rPr lang="de-DE" sz="2000" smtClean="0">
                <a:solidFill>
                  <a:srgbClr val="3C8C93"/>
                </a:solidFill>
              </a:rPr>
              <a:t> + beste Lösung für t</a:t>
            </a:r>
            <a:r>
              <a:rPr lang="de-DE" sz="2000" baseline="-25000" smtClean="0">
                <a:solidFill>
                  <a:srgbClr val="3C8C93"/>
                </a:solidFill>
              </a:rPr>
              <a:t>1 </a:t>
            </a:r>
            <a:r>
              <a:rPr lang="de-DE" sz="2000" smtClean="0">
                <a:solidFill>
                  <a:srgbClr val="3C8C93"/>
                </a:solidFill>
              </a:rPr>
              <a:t>, …, t</a:t>
            </a:r>
            <a:r>
              <a:rPr lang="de-DE" sz="2000" baseline="-25000" smtClean="0">
                <a:solidFill>
                  <a:srgbClr val="3C8C93"/>
                </a:solidFill>
              </a:rPr>
              <a:t>j</a:t>
            </a:r>
            <a:r>
              <a:rPr lang="de-DE" sz="2000" baseline="-25000" smtClean="0"/>
              <a:t>  </a:t>
            </a:r>
            <a:r>
              <a:rPr lang="de-DE" sz="2000" smtClean="0"/>
              <a:t>, wobei </a:t>
            </a:r>
            <a:r>
              <a:rPr lang="de-DE" sz="2000" smtClean="0">
                <a:solidFill>
                  <a:srgbClr val="3C8C93"/>
                </a:solidFill>
              </a:rPr>
              <a:t>j &lt; n</a:t>
            </a:r>
            <a:r>
              <a:rPr lang="de-DE" sz="2000" smtClean="0"/>
              <a:t> der größte Index ist, so dass </a:t>
            </a:r>
            <a:r>
              <a:rPr lang="de-DE" sz="2000" smtClean="0">
                <a:solidFill>
                  <a:srgbClr val="3C8C93"/>
                </a:solidFill>
              </a:rPr>
              <a:t>dist(t</a:t>
            </a:r>
            <a:r>
              <a:rPr lang="de-DE" sz="2000" baseline="-25000" smtClean="0">
                <a:solidFill>
                  <a:srgbClr val="3C8C93"/>
                </a:solidFill>
              </a:rPr>
              <a:t>j</a:t>
            </a:r>
            <a:r>
              <a:rPr lang="de-DE" sz="2000" smtClean="0">
                <a:solidFill>
                  <a:srgbClr val="3C8C93"/>
                </a:solidFill>
              </a:rPr>
              <a:t>, t</a:t>
            </a:r>
            <a:r>
              <a:rPr lang="de-DE" sz="2000" baseline="-25000" smtClean="0">
                <a:solidFill>
                  <a:srgbClr val="3C8C93"/>
                </a:solidFill>
              </a:rPr>
              <a:t>n</a:t>
            </a:r>
            <a:r>
              <a:rPr lang="de-DE" sz="2000" smtClean="0">
                <a:solidFill>
                  <a:srgbClr val="3C8C93"/>
                </a:solidFill>
              </a:rPr>
              <a:t>) </a:t>
            </a:r>
            <a:r>
              <a:rPr lang="de-DE" sz="2000" smtClean="0">
                <a:solidFill>
                  <a:srgbClr val="3C8C93"/>
                </a:solidFill>
                <a:cs typeface="Times New Roman" charset="0"/>
              </a:rPr>
              <a:t>≥ 10</a:t>
            </a:r>
          </a:p>
        </p:txBody>
      </p:sp>
      <p:sp>
        <p:nvSpPr>
          <p:cNvPr id="433192" name="Line 40"/>
          <p:cNvSpPr>
            <a:spLocks noChangeShapeType="1"/>
          </p:cNvSpPr>
          <p:nvPr/>
        </p:nvSpPr>
        <p:spPr bwMode="auto">
          <a:xfrm>
            <a:off x="8007424" y="4365104"/>
            <a:ext cx="0" cy="5334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3193" name="Line 41"/>
          <p:cNvSpPr>
            <a:spLocks noChangeShapeType="1"/>
          </p:cNvSpPr>
          <p:nvPr/>
        </p:nvSpPr>
        <p:spPr bwMode="auto">
          <a:xfrm>
            <a:off x="7321624" y="5279504"/>
            <a:ext cx="0" cy="4572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433196" name="Group 44"/>
          <p:cNvGrpSpPr>
            <a:grpSpLocks/>
          </p:cNvGrpSpPr>
          <p:nvPr/>
        </p:nvGrpSpPr>
        <p:grpSpPr bwMode="auto">
          <a:xfrm>
            <a:off x="920824" y="4441304"/>
            <a:ext cx="7467600" cy="381000"/>
            <a:chOff x="480" y="3216"/>
            <a:chExt cx="4704" cy="240"/>
          </a:xfrm>
        </p:grpSpPr>
        <p:sp>
          <p:nvSpPr>
            <p:cNvPr id="433156" name="Line 4"/>
            <p:cNvSpPr>
              <a:spLocks noChangeShapeType="1"/>
            </p:cNvSpPr>
            <p:nvPr/>
          </p:nvSpPr>
          <p:spPr bwMode="auto">
            <a:xfrm>
              <a:off x="480" y="3360"/>
              <a:ext cx="46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57" name="Oval 5"/>
            <p:cNvSpPr>
              <a:spLocks noChangeArrowheads="1"/>
            </p:cNvSpPr>
            <p:nvPr/>
          </p:nvSpPr>
          <p:spPr bwMode="auto">
            <a:xfrm>
              <a:off x="480" y="33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58" name="Oval 6"/>
            <p:cNvSpPr>
              <a:spLocks noChangeArrowheads="1"/>
            </p:cNvSpPr>
            <p:nvPr/>
          </p:nvSpPr>
          <p:spPr bwMode="auto">
            <a:xfrm>
              <a:off x="816" y="326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59" name="Oval 7"/>
            <p:cNvSpPr>
              <a:spLocks noChangeArrowheads="1"/>
            </p:cNvSpPr>
            <p:nvPr/>
          </p:nvSpPr>
          <p:spPr bwMode="auto">
            <a:xfrm>
              <a:off x="1488" y="33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60" name="Oval 8"/>
            <p:cNvSpPr>
              <a:spLocks noChangeArrowheads="1"/>
            </p:cNvSpPr>
            <p:nvPr/>
          </p:nvSpPr>
          <p:spPr bwMode="auto">
            <a:xfrm>
              <a:off x="1776" y="326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61" name="Oval 9"/>
            <p:cNvSpPr>
              <a:spLocks noChangeArrowheads="1"/>
            </p:cNvSpPr>
            <p:nvPr/>
          </p:nvSpPr>
          <p:spPr bwMode="auto">
            <a:xfrm>
              <a:off x="2112" y="33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62" name="Oval 10"/>
            <p:cNvSpPr>
              <a:spLocks noChangeArrowheads="1"/>
            </p:cNvSpPr>
            <p:nvPr/>
          </p:nvSpPr>
          <p:spPr bwMode="auto">
            <a:xfrm>
              <a:off x="2784" y="321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63" name="Oval 11"/>
            <p:cNvSpPr>
              <a:spLocks noChangeArrowheads="1"/>
            </p:cNvSpPr>
            <p:nvPr/>
          </p:nvSpPr>
          <p:spPr bwMode="auto">
            <a:xfrm>
              <a:off x="3072" y="33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64" name="Oval 12"/>
            <p:cNvSpPr>
              <a:spLocks noChangeArrowheads="1"/>
            </p:cNvSpPr>
            <p:nvPr/>
          </p:nvSpPr>
          <p:spPr bwMode="auto">
            <a:xfrm>
              <a:off x="3456" y="33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65" name="Oval 13"/>
            <p:cNvSpPr>
              <a:spLocks noChangeArrowheads="1"/>
            </p:cNvSpPr>
            <p:nvPr/>
          </p:nvSpPr>
          <p:spPr bwMode="auto">
            <a:xfrm>
              <a:off x="4128" y="326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66" name="Oval 14"/>
            <p:cNvSpPr>
              <a:spLocks noChangeArrowheads="1"/>
            </p:cNvSpPr>
            <p:nvPr/>
          </p:nvSpPr>
          <p:spPr bwMode="auto">
            <a:xfrm>
              <a:off x="3744" y="33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67" name="Oval 15"/>
            <p:cNvSpPr>
              <a:spLocks noChangeArrowheads="1"/>
            </p:cNvSpPr>
            <p:nvPr/>
          </p:nvSpPr>
          <p:spPr bwMode="auto">
            <a:xfrm>
              <a:off x="2640" y="33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68" name="Oval 16"/>
            <p:cNvSpPr>
              <a:spLocks noChangeArrowheads="1"/>
            </p:cNvSpPr>
            <p:nvPr/>
          </p:nvSpPr>
          <p:spPr bwMode="auto">
            <a:xfrm>
              <a:off x="5040" y="326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69" name="Oval 17"/>
            <p:cNvSpPr>
              <a:spLocks noChangeArrowheads="1"/>
            </p:cNvSpPr>
            <p:nvPr/>
          </p:nvSpPr>
          <p:spPr bwMode="auto">
            <a:xfrm>
              <a:off x="4608" y="33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70" name="Oval 18"/>
            <p:cNvSpPr>
              <a:spLocks noChangeArrowheads="1"/>
            </p:cNvSpPr>
            <p:nvPr/>
          </p:nvSpPr>
          <p:spPr bwMode="auto">
            <a:xfrm>
              <a:off x="1104" y="33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94" name="Oval 42"/>
            <p:cNvSpPr>
              <a:spLocks noChangeArrowheads="1"/>
            </p:cNvSpPr>
            <p:nvPr/>
          </p:nvSpPr>
          <p:spPr bwMode="auto">
            <a:xfrm>
              <a:off x="4752" y="33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433197" name="Group 45"/>
          <p:cNvGrpSpPr>
            <a:grpSpLocks/>
          </p:cNvGrpSpPr>
          <p:nvPr/>
        </p:nvGrpSpPr>
        <p:grpSpPr bwMode="auto">
          <a:xfrm>
            <a:off x="920824" y="5279504"/>
            <a:ext cx="7467600" cy="381000"/>
            <a:chOff x="480" y="3744"/>
            <a:chExt cx="4704" cy="240"/>
          </a:xfrm>
        </p:grpSpPr>
        <p:sp>
          <p:nvSpPr>
            <p:cNvPr id="433177" name="Line 25"/>
            <p:cNvSpPr>
              <a:spLocks noChangeShapeType="1"/>
            </p:cNvSpPr>
            <p:nvPr/>
          </p:nvSpPr>
          <p:spPr bwMode="auto">
            <a:xfrm>
              <a:off x="480" y="3888"/>
              <a:ext cx="46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78" name="Oval 26"/>
            <p:cNvSpPr>
              <a:spLocks noChangeArrowheads="1"/>
            </p:cNvSpPr>
            <p:nvPr/>
          </p:nvSpPr>
          <p:spPr bwMode="auto">
            <a:xfrm>
              <a:off x="480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79" name="Oval 27"/>
            <p:cNvSpPr>
              <a:spLocks noChangeArrowheads="1"/>
            </p:cNvSpPr>
            <p:nvPr/>
          </p:nvSpPr>
          <p:spPr bwMode="auto">
            <a:xfrm>
              <a:off x="816" y="379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80" name="Oval 28"/>
            <p:cNvSpPr>
              <a:spLocks noChangeArrowheads="1"/>
            </p:cNvSpPr>
            <p:nvPr/>
          </p:nvSpPr>
          <p:spPr bwMode="auto">
            <a:xfrm>
              <a:off x="1488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81" name="Oval 29"/>
            <p:cNvSpPr>
              <a:spLocks noChangeArrowheads="1"/>
            </p:cNvSpPr>
            <p:nvPr/>
          </p:nvSpPr>
          <p:spPr bwMode="auto">
            <a:xfrm>
              <a:off x="1776" y="379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82" name="Oval 30"/>
            <p:cNvSpPr>
              <a:spLocks noChangeArrowheads="1"/>
            </p:cNvSpPr>
            <p:nvPr/>
          </p:nvSpPr>
          <p:spPr bwMode="auto">
            <a:xfrm>
              <a:off x="2112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83" name="Oval 31"/>
            <p:cNvSpPr>
              <a:spLocks noChangeArrowheads="1"/>
            </p:cNvSpPr>
            <p:nvPr/>
          </p:nvSpPr>
          <p:spPr bwMode="auto">
            <a:xfrm>
              <a:off x="2784" y="374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84" name="Oval 32"/>
            <p:cNvSpPr>
              <a:spLocks noChangeArrowheads="1"/>
            </p:cNvSpPr>
            <p:nvPr/>
          </p:nvSpPr>
          <p:spPr bwMode="auto">
            <a:xfrm>
              <a:off x="3072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85" name="Oval 33"/>
            <p:cNvSpPr>
              <a:spLocks noChangeArrowheads="1"/>
            </p:cNvSpPr>
            <p:nvPr/>
          </p:nvSpPr>
          <p:spPr bwMode="auto">
            <a:xfrm>
              <a:off x="3456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86" name="Oval 34"/>
            <p:cNvSpPr>
              <a:spLocks noChangeArrowheads="1"/>
            </p:cNvSpPr>
            <p:nvPr/>
          </p:nvSpPr>
          <p:spPr bwMode="auto">
            <a:xfrm>
              <a:off x="4128" y="379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87" name="Oval 35"/>
            <p:cNvSpPr>
              <a:spLocks noChangeArrowheads="1"/>
            </p:cNvSpPr>
            <p:nvPr/>
          </p:nvSpPr>
          <p:spPr bwMode="auto">
            <a:xfrm>
              <a:off x="3744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88" name="Oval 36"/>
            <p:cNvSpPr>
              <a:spLocks noChangeArrowheads="1"/>
            </p:cNvSpPr>
            <p:nvPr/>
          </p:nvSpPr>
          <p:spPr bwMode="auto">
            <a:xfrm>
              <a:off x="2640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89" name="Oval 37"/>
            <p:cNvSpPr>
              <a:spLocks noChangeArrowheads="1"/>
            </p:cNvSpPr>
            <p:nvPr/>
          </p:nvSpPr>
          <p:spPr bwMode="auto">
            <a:xfrm>
              <a:off x="5040" y="3792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90" name="Oval 38"/>
            <p:cNvSpPr>
              <a:spLocks noChangeArrowheads="1"/>
            </p:cNvSpPr>
            <p:nvPr/>
          </p:nvSpPr>
          <p:spPr bwMode="auto">
            <a:xfrm>
              <a:off x="4608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91" name="Oval 39"/>
            <p:cNvSpPr>
              <a:spLocks noChangeArrowheads="1"/>
            </p:cNvSpPr>
            <p:nvPr/>
          </p:nvSpPr>
          <p:spPr bwMode="auto">
            <a:xfrm>
              <a:off x="1104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95" name="Oval 43"/>
            <p:cNvSpPr>
              <a:spLocks noChangeArrowheads="1"/>
            </p:cNvSpPr>
            <p:nvPr/>
          </p:nvSpPr>
          <p:spPr bwMode="auto">
            <a:xfrm>
              <a:off x="4752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4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29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5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+mn-lt"/>
                <a:cs typeface="+mj-cs"/>
              </a:rPr>
              <a:t>Formulierung als Rekurrenz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400" smtClean="0">
                <a:cs typeface="+mn-cs"/>
              </a:rPr>
              <a:t>Sei </a:t>
            </a:r>
            <a:r>
              <a:rPr lang="de-DE" sz="240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S(i)</a:t>
            </a:r>
            <a:r>
              <a:rPr lang="de-DE" sz="2400" smtClean="0">
                <a:cs typeface="+mn-cs"/>
              </a:rPr>
              <a:t> der Gesamtprofit der optimalen Lösung, wenn die ersten </a:t>
            </a:r>
            <a:r>
              <a:rPr lang="de-DE" sz="2400" smtClean="0">
                <a:solidFill>
                  <a:srgbClr val="3C8C93"/>
                </a:solidFill>
                <a:cs typeface="+mn-cs"/>
              </a:rPr>
              <a:t>i</a:t>
            </a:r>
            <a:r>
              <a:rPr lang="de-DE" sz="2400" smtClean="0">
                <a:cs typeface="+mn-cs"/>
              </a:rPr>
              <a:t> Städte betrachtet, aber nicht notwendigerweise ausgewählt wurden</a:t>
            </a:r>
          </a:p>
          <a:p>
            <a:pPr lvl="1" eaLnBrk="1" hangingPunct="1">
              <a:defRPr/>
            </a:pPr>
            <a:r>
              <a:rPr lang="de-DE" sz="2000" smtClean="0"/>
              <a:t>S(n) ist die optimale Lösung für das Gesamtproblem</a:t>
            </a:r>
          </a:p>
          <a:p>
            <a:pPr lvl="1" eaLnBrk="1" hangingPunct="1">
              <a:buFontTx/>
              <a:buNone/>
              <a:defRPr/>
            </a:pPr>
            <a:endParaRPr lang="de-DE" sz="2000" smtClean="0"/>
          </a:p>
          <a:p>
            <a:pPr lvl="1" eaLnBrk="1" hangingPunct="1">
              <a:buFontTx/>
              <a:buNone/>
              <a:defRPr/>
            </a:pPr>
            <a:endParaRPr lang="de-DE" sz="2000" smtClean="0"/>
          </a:p>
          <a:p>
            <a:pPr lvl="1" eaLnBrk="1" hangingPunct="1">
              <a:buFontTx/>
              <a:buNone/>
              <a:defRPr/>
            </a:pPr>
            <a:endParaRPr lang="de-DE" sz="2000" smtClean="0"/>
          </a:p>
        </p:txBody>
      </p:sp>
      <p:grpSp>
        <p:nvGrpSpPr>
          <p:cNvPr id="435223" name="Group 23"/>
          <p:cNvGrpSpPr>
            <a:grpSpLocks/>
          </p:cNvGrpSpPr>
          <p:nvPr/>
        </p:nvGrpSpPr>
        <p:grpSpPr bwMode="auto">
          <a:xfrm>
            <a:off x="609600" y="2743201"/>
            <a:ext cx="8066088" cy="1016001"/>
            <a:chOff x="384" y="1728"/>
            <a:chExt cx="5081" cy="640"/>
          </a:xfrm>
        </p:grpSpPr>
        <p:sp>
          <p:nvSpPr>
            <p:cNvPr id="435204" name="Text Box 4"/>
            <p:cNvSpPr txBox="1">
              <a:spLocks noChangeArrowheads="1"/>
            </p:cNvSpPr>
            <p:nvPr/>
          </p:nvSpPr>
          <p:spPr bwMode="auto">
            <a:xfrm>
              <a:off x="1488" y="1728"/>
              <a:ext cx="3977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S(n-1)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S(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j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) + 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p</a:t>
              </a:r>
              <a:r>
                <a:rPr lang="de-DE" sz="2400" baseline="-25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n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	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j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 &lt; 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n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 &amp; 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dist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 (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t</a:t>
              </a:r>
              <a:r>
                <a:rPr lang="de-DE" sz="2400" baseline="-25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j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, 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t</a:t>
              </a:r>
              <a:r>
                <a:rPr lang="de-DE" sz="2400" baseline="-25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n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) 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Arial" charset="0"/>
                </a:rPr>
                <a:t>≥ 10, 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Arial" charset="0"/>
                </a:rPr>
                <a:t>j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Arial" charset="0"/>
                </a:rPr>
                <a:t> maximal</a:t>
              </a:r>
              <a:endParaRPr lang="de-DE" sz="2400" dirty="0">
                <a:solidFill>
                  <a:srgbClr val="3C8C93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435205" name="AutoShape 5"/>
            <p:cNvSpPr>
              <a:spLocks/>
            </p:cNvSpPr>
            <p:nvPr/>
          </p:nvSpPr>
          <p:spPr bwMode="auto">
            <a:xfrm>
              <a:off x="1392" y="1833"/>
              <a:ext cx="96" cy="422"/>
            </a:xfrm>
            <a:prstGeom prst="leftBrace">
              <a:avLst>
                <a:gd name="adj1" fmla="val 366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  <p:sp>
          <p:nvSpPr>
            <p:cNvPr id="435208" name="Rectangle 8"/>
            <p:cNvSpPr>
              <a:spLocks noChangeArrowheads="1"/>
            </p:cNvSpPr>
            <p:nvPr/>
          </p:nvSpPr>
          <p:spPr bwMode="auto">
            <a:xfrm>
              <a:off x="384" y="1881"/>
              <a:ext cx="9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400" smtClean="0">
                  <a:solidFill>
                    <a:srgbClr val="3C8C93"/>
                  </a:solidFill>
                  <a:latin typeface="+mn-lt"/>
                  <a:cs typeface="+mn-cs"/>
                </a:rPr>
                <a:t>S(n) = max</a:t>
              </a:r>
              <a:endParaRPr lang="de-DE" sz="2400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35224" name="Group 24"/>
          <p:cNvGrpSpPr>
            <a:grpSpLocks/>
          </p:cNvGrpSpPr>
          <p:nvPr/>
        </p:nvGrpSpPr>
        <p:grpSpPr bwMode="auto">
          <a:xfrm>
            <a:off x="609600" y="3900487"/>
            <a:ext cx="7850188" cy="1473199"/>
            <a:chOff x="384" y="2457"/>
            <a:chExt cx="4945" cy="928"/>
          </a:xfrm>
        </p:grpSpPr>
        <p:sp>
          <p:nvSpPr>
            <p:cNvPr id="435206" name="Line 6"/>
            <p:cNvSpPr>
              <a:spLocks noChangeShapeType="1"/>
            </p:cNvSpPr>
            <p:nvPr/>
          </p:nvSpPr>
          <p:spPr bwMode="auto">
            <a:xfrm>
              <a:off x="1728" y="2457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  <p:sp>
          <p:nvSpPr>
            <p:cNvPr id="435209" name="Text Box 9"/>
            <p:cNvSpPr txBox="1">
              <a:spLocks noChangeArrowheads="1"/>
            </p:cNvSpPr>
            <p:nvPr/>
          </p:nvSpPr>
          <p:spPr bwMode="auto">
            <a:xfrm>
              <a:off x="1488" y="2745"/>
              <a:ext cx="3841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S(i-1)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S(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j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) + 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p</a:t>
              </a:r>
              <a:r>
                <a:rPr lang="de-DE" sz="2400" baseline="-25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i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	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j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 &lt; i &amp; 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dist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 (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t</a:t>
              </a:r>
              <a:r>
                <a:rPr lang="de-DE" sz="2400" baseline="-25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j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, 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t</a:t>
              </a:r>
              <a:r>
                <a:rPr lang="de-DE" sz="2400" baseline="-25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i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) 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Arial" charset="0"/>
                </a:rPr>
                <a:t>≥ 10</a:t>
              </a:r>
              <a:r>
                <a:rPr lang="de-DE" sz="2400" dirty="0">
                  <a:solidFill>
                    <a:srgbClr val="3C8C93"/>
                  </a:solidFill>
                  <a:cs typeface="Arial" charset="0"/>
                </a:rPr>
                <a:t>, </a:t>
              </a:r>
              <a:r>
                <a:rPr lang="de-DE" sz="2400" dirty="0" err="1">
                  <a:solidFill>
                    <a:srgbClr val="3C8C93"/>
                  </a:solidFill>
                  <a:cs typeface="Arial" charset="0"/>
                </a:rPr>
                <a:t>j</a:t>
              </a:r>
              <a:r>
                <a:rPr lang="de-DE" sz="2400" dirty="0">
                  <a:solidFill>
                    <a:srgbClr val="3C8C93"/>
                  </a:solidFill>
                  <a:cs typeface="Arial" charset="0"/>
                </a:rPr>
                <a:t> maximal</a:t>
              </a:r>
              <a:endParaRPr lang="de-DE" sz="2400" dirty="0">
                <a:solidFill>
                  <a:srgbClr val="3C8C93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435210" name="AutoShape 10"/>
            <p:cNvSpPr>
              <a:spLocks/>
            </p:cNvSpPr>
            <p:nvPr/>
          </p:nvSpPr>
          <p:spPr bwMode="auto">
            <a:xfrm>
              <a:off x="1392" y="2850"/>
              <a:ext cx="96" cy="422"/>
            </a:xfrm>
            <a:prstGeom prst="leftBrace">
              <a:avLst>
                <a:gd name="adj1" fmla="val 366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  <p:sp>
          <p:nvSpPr>
            <p:cNvPr id="435211" name="Rectangle 11"/>
            <p:cNvSpPr>
              <a:spLocks noChangeArrowheads="1"/>
            </p:cNvSpPr>
            <p:nvPr/>
          </p:nvSpPr>
          <p:spPr bwMode="auto">
            <a:xfrm>
              <a:off x="384" y="2898"/>
              <a:ext cx="93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400" smtClean="0">
                  <a:solidFill>
                    <a:srgbClr val="3C8C93"/>
                  </a:solidFill>
                  <a:latin typeface="+mn-lt"/>
                  <a:cs typeface="+mn-cs"/>
                </a:rPr>
                <a:t>S(i) = max</a:t>
              </a:r>
              <a:endParaRPr lang="de-DE" sz="2400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  <p:sp>
          <p:nvSpPr>
            <p:cNvPr id="435212" name="Text Box 12"/>
            <p:cNvSpPr txBox="1">
              <a:spLocks noChangeArrowheads="1"/>
            </p:cNvSpPr>
            <p:nvPr/>
          </p:nvSpPr>
          <p:spPr bwMode="auto">
            <a:xfrm>
              <a:off x="1824" y="2457"/>
              <a:ext cx="9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latin typeface="+mn-lt"/>
                  <a:cs typeface="+mn-cs"/>
                </a:rPr>
                <a:t>Generalisiere</a:t>
              </a:r>
              <a:endParaRPr lang="de-DE">
                <a:latin typeface="+mn-lt"/>
                <a:cs typeface="+mn-cs"/>
              </a:endParaRPr>
            </a:p>
          </p:txBody>
        </p:sp>
      </p:grpSp>
      <p:sp>
        <p:nvSpPr>
          <p:cNvPr id="435213" name="Text Box 13"/>
          <p:cNvSpPr txBox="1">
            <a:spLocks noChangeArrowheads="1"/>
          </p:cNvSpPr>
          <p:nvPr/>
        </p:nvSpPr>
        <p:spPr bwMode="auto">
          <a:xfrm>
            <a:off x="593725" y="5445224"/>
            <a:ext cx="68738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Anzahl der Teilprobleme: </a:t>
            </a:r>
            <a:r>
              <a:rPr lang="de-DE" smtClean="0">
                <a:solidFill>
                  <a:srgbClr val="3C8C93"/>
                </a:solidFill>
                <a:latin typeface="+mn-lt"/>
                <a:cs typeface="+mn-cs"/>
              </a:rPr>
              <a:t>n</a:t>
            </a:r>
            <a:r>
              <a:rPr lang="de-DE" smtClean="0">
                <a:latin typeface="+mn-lt"/>
                <a:cs typeface="+mn-cs"/>
              </a:rPr>
              <a:t>.   Grenzfall: </a:t>
            </a:r>
            <a:r>
              <a:rPr lang="de-DE" smtClean="0">
                <a:solidFill>
                  <a:srgbClr val="3C8C93"/>
                </a:solidFill>
                <a:latin typeface="+mn-lt"/>
                <a:cs typeface="+mn-cs"/>
              </a:rPr>
              <a:t>S(0) = 0</a:t>
            </a:r>
            <a:r>
              <a:rPr lang="de-DE" smtClean="0">
                <a:latin typeface="+mn-lt"/>
                <a:cs typeface="+mn-cs"/>
              </a:rPr>
              <a:t>.</a:t>
            </a:r>
            <a:endParaRPr lang="de-DE">
              <a:latin typeface="+mn-lt"/>
              <a:cs typeface="+mn-cs"/>
            </a:endParaRPr>
          </a:p>
        </p:txBody>
      </p:sp>
      <p:grpSp>
        <p:nvGrpSpPr>
          <p:cNvPr id="435227" name="Group 27"/>
          <p:cNvGrpSpPr>
            <a:grpSpLocks/>
          </p:cNvGrpSpPr>
          <p:nvPr/>
        </p:nvGrpSpPr>
        <p:grpSpPr bwMode="auto">
          <a:xfrm>
            <a:off x="593725" y="5986562"/>
            <a:ext cx="6569075" cy="446087"/>
            <a:chOff x="374" y="3911"/>
            <a:chExt cx="4138" cy="281"/>
          </a:xfrm>
        </p:grpSpPr>
        <p:grpSp>
          <p:nvGrpSpPr>
            <p:cNvPr id="166919" name="Group 25"/>
            <p:cNvGrpSpPr>
              <a:grpSpLocks/>
            </p:cNvGrpSpPr>
            <p:nvPr/>
          </p:nvGrpSpPr>
          <p:grpSpPr bwMode="auto">
            <a:xfrm>
              <a:off x="374" y="3911"/>
              <a:ext cx="4138" cy="265"/>
              <a:chOff x="374" y="3911"/>
              <a:chExt cx="4138" cy="265"/>
            </a:xfrm>
          </p:grpSpPr>
          <p:sp>
            <p:nvSpPr>
              <p:cNvPr id="435215" name="Text Box 15"/>
              <p:cNvSpPr txBox="1">
                <a:spLocks noChangeArrowheads="1"/>
              </p:cNvSpPr>
              <p:nvPr/>
            </p:nvSpPr>
            <p:spPr bwMode="auto">
              <a:xfrm>
                <a:off x="374" y="3911"/>
                <a:ext cx="112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mtClean="0">
                    <a:latin typeface="+mn-lt"/>
                    <a:cs typeface="+mn-cs"/>
                  </a:rPr>
                  <a:t>Abhängigkeiten: </a:t>
                </a:r>
                <a:endParaRPr lang="de-DE">
                  <a:latin typeface="+mn-lt"/>
                  <a:cs typeface="+mn-cs"/>
                </a:endParaRPr>
              </a:p>
            </p:txBody>
          </p:sp>
          <p:sp>
            <p:nvSpPr>
              <p:cNvPr id="435216" name="Rectangle 16"/>
              <p:cNvSpPr>
                <a:spLocks noChangeArrowheads="1"/>
              </p:cNvSpPr>
              <p:nvPr/>
            </p:nvSpPr>
            <p:spPr bwMode="auto">
              <a:xfrm>
                <a:off x="1680" y="3984"/>
                <a:ext cx="283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+mn-lt"/>
                  <a:cs typeface="+mn-cs"/>
                </a:endParaRPr>
              </a:p>
            </p:txBody>
          </p:sp>
          <p:sp>
            <p:nvSpPr>
              <p:cNvPr id="435217" name="Rectangle 17"/>
              <p:cNvSpPr>
                <a:spLocks noChangeArrowheads="1"/>
              </p:cNvSpPr>
              <p:nvPr/>
            </p:nvSpPr>
            <p:spPr bwMode="auto">
              <a:xfrm>
                <a:off x="2928" y="3984"/>
                <a:ext cx="144" cy="192"/>
              </a:xfrm>
              <a:prstGeom prst="rect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de-DE" smtClean="0">
                    <a:solidFill>
                      <a:schemeClr val="bg1"/>
                    </a:solidFill>
                    <a:latin typeface="+mn-lt"/>
                    <a:cs typeface="+mn-cs"/>
                  </a:rPr>
                  <a:t>i</a:t>
                </a:r>
                <a:endParaRPr lang="de-DE">
                  <a:solidFill>
                    <a:schemeClr val="bg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35221" name="Rectangle 21"/>
              <p:cNvSpPr>
                <a:spLocks noChangeArrowheads="1"/>
              </p:cNvSpPr>
              <p:nvPr/>
            </p:nvSpPr>
            <p:spPr bwMode="auto">
              <a:xfrm>
                <a:off x="2736" y="3984"/>
                <a:ext cx="192" cy="192"/>
              </a:xfrm>
              <a:prstGeom prst="rect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de-DE" sz="1600" smtClean="0">
                    <a:solidFill>
                      <a:schemeClr val="bg1"/>
                    </a:solidFill>
                    <a:latin typeface="+mn-lt"/>
                    <a:cs typeface="+mn-cs"/>
                  </a:rPr>
                  <a:t>i-1</a:t>
                </a:r>
                <a:endParaRPr lang="de-DE" sz="1600">
                  <a:solidFill>
                    <a:schemeClr val="bg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35222" name="Rectangle 22"/>
              <p:cNvSpPr>
                <a:spLocks noChangeArrowheads="1"/>
              </p:cNvSpPr>
              <p:nvPr/>
            </p:nvSpPr>
            <p:spPr bwMode="auto">
              <a:xfrm>
                <a:off x="2400" y="3984"/>
                <a:ext cx="144" cy="192"/>
              </a:xfrm>
              <a:prstGeom prst="rect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de-DE" smtClean="0">
                    <a:solidFill>
                      <a:schemeClr val="bg1"/>
                    </a:solidFill>
                    <a:latin typeface="+mn-lt"/>
                    <a:cs typeface="+mn-cs"/>
                  </a:rPr>
                  <a:t>j</a:t>
                </a:r>
                <a:endParaRPr lang="de-DE">
                  <a:solidFill>
                    <a:schemeClr val="bg1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435226" name="Text Box 26"/>
            <p:cNvSpPr txBox="1">
              <a:spLocks noChangeArrowheads="1"/>
            </p:cNvSpPr>
            <p:nvPr/>
          </p:nvSpPr>
          <p:spPr bwMode="auto">
            <a:xfrm>
              <a:off x="1488" y="3959"/>
              <a:ext cx="1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latin typeface="+mn-lt"/>
                  <a:cs typeface="+mn-cs"/>
                </a:rPr>
                <a:t>S</a:t>
              </a:r>
              <a:endParaRPr lang="de-DE">
                <a:latin typeface="+mn-lt"/>
                <a:cs typeface="+mn-cs"/>
              </a:endParaRPr>
            </a:p>
          </p:txBody>
        </p:sp>
      </p:grpSp>
      <p:sp>
        <p:nvSpPr>
          <p:cNvPr id="2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9163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1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Beispiel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157192"/>
            <a:ext cx="8229600" cy="1173163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Natürlich-gierig 1: 6 + 3 + 4 + 12 = 25</a:t>
            </a: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Natürlich-gierig 2: 12 + 9 + 4 = 25</a:t>
            </a:r>
          </a:p>
        </p:txBody>
      </p:sp>
      <p:pic>
        <p:nvPicPr>
          <p:cNvPr id="168963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7315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7283" name="Text Box 35"/>
          <p:cNvSpPr txBox="1">
            <a:spLocks noChangeArrowheads="1"/>
          </p:cNvSpPr>
          <p:nvPr/>
        </p:nvSpPr>
        <p:spPr bwMode="auto">
          <a:xfrm>
            <a:off x="1981200" y="1766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5</a:t>
            </a:r>
            <a:endParaRPr lang="de-DE">
              <a:cs typeface="+mn-cs"/>
            </a:endParaRPr>
          </a:p>
        </p:txBody>
      </p:sp>
      <p:sp>
        <p:nvSpPr>
          <p:cNvPr id="437284" name="Text Box 36"/>
          <p:cNvSpPr txBox="1">
            <a:spLocks noChangeArrowheads="1"/>
          </p:cNvSpPr>
          <p:nvPr/>
        </p:nvSpPr>
        <p:spPr bwMode="auto">
          <a:xfrm>
            <a:off x="2508250" y="1766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437285" name="Text Box 37"/>
          <p:cNvSpPr txBox="1">
            <a:spLocks noChangeArrowheads="1"/>
          </p:cNvSpPr>
          <p:nvPr/>
        </p:nvSpPr>
        <p:spPr bwMode="auto">
          <a:xfrm>
            <a:off x="2813050" y="1766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437286" name="Text Box 38"/>
          <p:cNvSpPr txBox="1">
            <a:spLocks noChangeArrowheads="1"/>
          </p:cNvSpPr>
          <p:nvPr/>
        </p:nvSpPr>
        <p:spPr bwMode="auto">
          <a:xfrm>
            <a:off x="3422650" y="1766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437287" name="Text Box 39"/>
          <p:cNvSpPr txBox="1">
            <a:spLocks noChangeArrowheads="1"/>
          </p:cNvSpPr>
          <p:nvPr/>
        </p:nvSpPr>
        <p:spPr bwMode="auto">
          <a:xfrm>
            <a:off x="4267200" y="1766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437288" name="Text Box 40"/>
          <p:cNvSpPr txBox="1">
            <a:spLocks noChangeArrowheads="1"/>
          </p:cNvSpPr>
          <p:nvPr/>
        </p:nvSpPr>
        <p:spPr bwMode="auto">
          <a:xfrm>
            <a:off x="5626100" y="1766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437289" name="Text Box 41"/>
          <p:cNvSpPr txBox="1">
            <a:spLocks noChangeArrowheads="1"/>
          </p:cNvSpPr>
          <p:nvPr/>
        </p:nvSpPr>
        <p:spPr bwMode="auto">
          <a:xfrm>
            <a:off x="4953000" y="1766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437290" name="Text Box 42"/>
          <p:cNvSpPr txBox="1">
            <a:spLocks noChangeArrowheads="1"/>
          </p:cNvSpPr>
          <p:nvPr/>
        </p:nvSpPr>
        <p:spPr bwMode="auto">
          <a:xfrm>
            <a:off x="6699250" y="17668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10</a:t>
            </a:r>
            <a:endParaRPr lang="de-DE">
              <a:cs typeface="+mn-cs"/>
            </a:endParaRPr>
          </a:p>
        </p:txBody>
      </p:sp>
      <p:sp>
        <p:nvSpPr>
          <p:cNvPr id="437291" name="Text Box 43"/>
          <p:cNvSpPr txBox="1">
            <a:spLocks noChangeArrowheads="1"/>
          </p:cNvSpPr>
          <p:nvPr/>
        </p:nvSpPr>
        <p:spPr bwMode="auto">
          <a:xfrm>
            <a:off x="8001000" y="1766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7</a:t>
            </a:r>
            <a:endParaRPr lang="de-DE">
              <a:cs typeface="+mn-cs"/>
            </a:endParaRPr>
          </a:p>
        </p:txBody>
      </p:sp>
      <p:sp>
        <p:nvSpPr>
          <p:cNvPr id="437292" name="Text Box 44"/>
          <p:cNvSpPr txBox="1">
            <a:spLocks noChangeArrowheads="1"/>
          </p:cNvSpPr>
          <p:nvPr/>
        </p:nvSpPr>
        <p:spPr bwMode="auto">
          <a:xfrm>
            <a:off x="1593850" y="2590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437293" name="Text Box 45"/>
          <p:cNvSpPr txBox="1">
            <a:spLocks noChangeArrowheads="1"/>
          </p:cNvSpPr>
          <p:nvPr/>
        </p:nvSpPr>
        <p:spPr bwMode="auto">
          <a:xfrm>
            <a:off x="2355850" y="2590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7</a:t>
            </a:r>
            <a:endParaRPr lang="de-DE">
              <a:cs typeface="+mn-cs"/>
            </a:endParaRPr>
          </a:p>
        </p:txBody>
      </p:sp>
      <p:sp>
        <p:nvSpPr>
          <p:cNvPr id="437294" name="Text Box 46"/>
          <p:cNvSpPr txBox="1">
            <a:spLocks noChangeArrowheads="1"/>
          </p:cNvSpPr>
          <p:nvPr/>
        </p:nvSpPr>
        <p:spPr bwMode="auto">
          <a:xfrm>
            <a:off x="2660650" y="2590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9</a:t>
            </a:r>
            <a:endParaRPr lang="de-DE">
              <a:cs typeface="+mn-cs"/>
            </a:endParaRPr>
          </a:p>
        </p:txBody>
      </p:sp>
      <p:sp>
        <p:nvSpPr>
          <p:cNvPr id="437295" name="Text Box 47"/>
          <p:cNvSpPr txBox="1">
            <a:spLocks noChangeArrowheads="1"/>
          </p:cNvSpPr>
          <p:nvPr/>
        </p:nvSpPr>
        <p:spPr bwMode="auto">
          <a:xfrm>
            <a:off x="2965450" y="2590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8</a:t>
            </a:r>
            <a:endParaRPr lang="de-DE">
              <a:cs typeface="+mn-cs"/>
            </a:endParaRPr>
          </a:p>
        </p:txBody>
      </p:sp>
      <p:sp>
        <p:nvSpPr>
          <p:cNvPr id="437296" name="Text Box 48"/>
          <p:cNvSpPr txBox="1">
            <a:spLocks noChangeArrowheads="1"/>
          </p:cNvSpPr>
          <p:nvPr/>
        </p:nvSpPr>
        <p:spPr bwMode="auto">
          <a:xfrm>
            <a:off x="3803650" y="26050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437297" name="Text Box 49"/>
          <p:cNvSpPr txBox="1">
            <a:spLocks noChangeArrowheads="1"/>
          </p:cNvSpPr>
          <p:nvPr/>
        </p:nvSpPr>
        <p:spPr bwMode="auto">
          <a:xfrm>
            <a:off x="4648200" y="2590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437298" name="Text Box 50"/>
          <p:cNvSpPr txBox="1">
            <a:spLocks noChangeArrowheads="1"/>
          </p:cNvSpPr>
          <p:nvPr/>
        </p:nvSpPr>
        <p:spPr bwMode="auto">
          <a:xfrm>
            <a:off x="5105400" y="2590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437300" name="Text Box 52"/>
          <p:cNvSpPr txBox="1">
            <a:spLocks noChangeArrowheads="1"/>
          </p:cNvSpPr>
          <p:nvPr/>
        </p:nvSpPr>
        <p:spPr bwMode="auto">
          <a:xfrm>
            <a:off x="6013450" y="2590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4</a:t>
            </a:r>
            <a:endParaRPr lang="de-DE">
              <a:cs typeface="+mn-cs"/>
            </a:endParaRPr>
          </a:p>
        </p:txBody>
      </p:sp>
      <p:sp>
        <p:nvSpPr>
          <p:cNvPr id="437301" name="Text Box 53"/>
          <p:cNvSpPr txBox="1">
            <a:spLocks noChangeArrowheads="1"/>
          </p:cNvSpPr>
          <p:nvPr/>
        </p:nvSpPr>
        <p:spPr bwMode="auto">
          <a:xfrm>
            <a:off x="7467600" y="25908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12</a:t>
            </a:r>
            <a:endParaRPr lang="de-DE">
              <a:cs typeface="+mn-cs"/>
            </a:endParaRPr>
          </a:p>
        </p:txBody>
      </p:sp>
      <p:sp>
        <p:nvSpPr>
          <p:cNvPr id="437302" name="Text Box 54"/>
          <p:cNvSpPr txBox="1">
            <a:spLocks noChangeArrowheads="1"/>
          </p:cNvSpPr>
          <p:nvPr/>
        </p:nvSpPr>
        <p:spPr bwMode="auto">
          <a:xfrm>
            <a:off x="8528050" y="2590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5</a:t>
            </a:r>
            <a:endParaRPr lang="de-DE">
              <a:cs typeface="+mn-cs"/>
            </a:endParaRPr>
          </a:p>
        </p:txBody>
      </p:sp>
      <p:sp>
        <p:nvSpPr>
          <p:cNvPr id="437303" name="Text Box 55"/>
          <p:cNvSpPr txBox="1">
            <a:spLocks noChangeArrowheads="1"/>
          </p:cNvSpPr>
          <p:nvPr/>
        </p:nvSpPr>
        <p:spPr bwMode="auto">
          <a:xfrm>
            <a:off x="0" y="1447800"/>
            <a:ext cx="13831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Distanz (km)</a:t>
            </a:r>
            <a:endParaRPr lang="de-DE">
              <a:cs typeface="+mn-cs"/>
            </a:endParaRPr>
          </a:p>
        </p:txBody>
      </p:sp>
      <p:sp>
        <p:nvSpPr>
          <p:cNvPr id="437304" name="Text Box 56"/>
          <p:cNvSpPr txBox="1">
            <a:spLocks noChangeArrowheads="1"/>
          </p:cNvSpPr>
          <p:nvPr/>
        </p:nvSpPr>
        <p:spPr bwMode="auto">
          <a:xfrm>
            <a:off x="0" y="2590800"/>
            <a:ext cx="13443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Profit (100k)</a:t>
            </a:r>
            <a:endParaRPr lang="de-DE">
              <a:cs typeface="+mn-cs"/>
            </a:endParaRPr>
          </a:p>
        </p:txBody>
      </p:sp>
      <p:sp>
        <p:nvSpPr>
          <p:cNvPr id="437305" name="Text Box 57"/>
          <p:cNvSpPr txBox="1">
            <a:spLocks noChangeArrowheads="1"/>
          </p:cNvSpPr>
          <p:nvPr/>
        </p:nvSpPr>
        <p:spPr bwMode="auto">
          <a:xfrm>
            <a:off x="1600200" y="3048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437306" name="Text Box 58"/>
          <p:cNvSpPr txBox="1">
            <a:spLocks noChangeArrowheads="1"/>
          </p:cNvSpPr>
          <p:nvPr/>
        </p:nvSpPr>
        <p:spPr bwMode="auto">
          <a:xfrm>
            <a:off x="2362200" y="3048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7</a:t>
            </a:r>
            <a:endParaRPr lang="de-DE">
              <a:cs typeface="+mn-cs"/>
            </a:endParaRPr>
          </a:p>
        </p:txBody>
      </p:sp>
      <p:sp>
        <p:nvSpPr>
          <p:cNvPr id="437307" name="Text Box 59"/>
          <p:cNvSpPr txBox="1">
            <a:spLocks noChangeArrowheads="1"/>
          </p:cNvSpPr>
          <p:nvPr/>
        </p:nvSpPr>
        <p:spPr bwMode="auto">
          <a:xfrm>
            <a:off x="2667000" y="3048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9</a:t>
            </a:r>
            <a:endParaRPr lang="de-DE">
              <a:cs typeface="+mn-cs"/>
            </a:endParaRPr>
          </a:p>
        </p:txBody>
      </p:sp>
      <p:sp>
        <p:nvSpPr>
          <p:cNvPr id="437308" name="Text Box 60"/>
          <p:cNvSpPr txBox="1">
            <a:spLocks noChangeArrowheads="1"/>
          </p:cNvSpPr>
          <p:nvPr/>
        </p:nvSpPr>
        <p:spPr bwMode="auto">
          <a:xfrm>
            <a:off x="2971800" y="3048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9</a:t>
            </a:r>
            <a:endParaRPr lang="de-DE">
              <a:cs typeface="+mn-cs"/>
            </a:endParaRPr>
          </a:p>
        </p:txBody>
      </p:sp>
      <p:sp>
        <p:nvSpPr>
          <p:cNvPr id="437309" name="Text Box 61"/>
          <p:cNvSpPr txBox="1">
            <a:spLocks noChangeArrowheads="1"/>
          </p:cNvSpPr>
          <p:nvPr/>
        </p:nvSpPr>
        <p:spPr bwMode="auto">
          <a:xfrm>
            <a:off x="3733800" y="30622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10</a:t>
            </a:r>
            <a:endParaRPr lang="de-DE">
              <a:cs typeface="+mn-cs"/>
            </a:endParaRPr>
          </a:p>
        </p:txBody>
      </p:sp>
      <p:sp>
        <p:nvSpPr>
          <p:cNvPr id="437310" name="Text Box 62"/>
          <p:cNvSpPr txBox="1">
            <a:spLocks noChangeArrowheads="1"/>
          </p:cNvSpPr>
          <p:nvPr/>
        </p:nvSpPr>
        <p:spPr bwMode="auto">
          <a:xfrm>
            <a:off x="4572000" y="3048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12</a:t>
            </a:r>
            <a:endParaRPr lang="de-DE">
              <a:cs typeface="+mn-cs"/>
            </a:endParaRPr>
          </a:p>
        </p:txBody>
      </p:sp>
      <p:sp>
        <p:nvSpPr>
          <p:cNvPr id="437311" name="Text Box 63"/>
          <p:cNvSpPr txBox="1">
            <a:spLocks noChangeArrowheads="1"/>
          </p:cNvSpPr>
          <p:nvPr/>
        </p:nvSpPr>
        <p:spPr bwMode="auto">
          <a:xfrm>
            <a:off x="5029200" y="3048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12</a:t>
            </a:r>
            <a:endParaRPr lang="de-DE">
              <a:cs typeface="+mn-cs"/>
            </a:endParaRPr>
          </a:p>
        </p:txBody>
      </p:sp>
      <p:sp>
        <p:nvSpPr>
          <p:cNvPr id="437312" name="Text Box 64"/>
          <p:cNvSpPr txBox="1">
            <a:spLocks noChangeArrowheads="1"/>
          </p:cNvSpPr>
          <p:nvPr/>
        </p:nvSpPr>
        <p:spPr bwMode="auto">
          <a:xfrm>
            <a:off x="5886450" y="3048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14</a:t>
            </a:r>
            <a:endParaRPr lang="de-DE">
              <a:cs typeface="+mn-cs"/>
            </a:endParaRPr>
          </a:p>
        </p:txBody>
      </p:sp>
      <p:sp>
        <p:nvSpPr>
          <p:cNvPr id="437313" name="Text Box 65"/>
          <p:cNvSpPr txBox="1">
            <a:spLocks noChangeArrowheads="1"/>
          </p:cNvSpPr>
          <p:nvPr/>
        </p:nvSpPr>
        <p:spPr bwMode="auto">
          <a:xfrm>
            <a:off x="7473950" y="3048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26</a:t>
            </a:r>
            <a:endParaRPr lang="de-DE">
              <a:cs typeface="+mn-cs"/>
            </a:endParaRPr>
          </a:p>
        </p:txBody>
      </p:sp>
      <p:sp>
        <p:nvSpPr>
          <p:cNvPr id="437314" name="Text Box 66"/>
          <p:cNvSpPr txBox="1">
            <a:spLocks noChangeArrowheads="1"/>
          </p:cNvSpPr>
          <p:nvPr/>
        </p:nvSpPr>
        <p:spPr bwMode="auto">
          <a:xfrm>
            <a:off x="8401050" y="3048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26</a:t>
            </a:r>
            <a:endParaRPr lang="de-DE">
              <a:cs typeface="+mn-cs"/>
            </a:endParaRPr>
          </a:p>
        </p:txBody>
      </p:sp>
      <p:sp>
        <p:nvSpPr>
          <p:cNvPr id="437315" name="Text Box 67"/>
          <p:cNvSpPr txBox="1">
            <a:spLocks noChangeArrowheads="1"/>
          </p:cNvSpPr>
          <p:nvPr/>
        </p:nvSpPr>
        <p:spPr bwMode="auto">
          <a:xfrm>
            <a:off x="136525" y="3008313"/>
            <a:ext cx="4835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S(i)</a:t>
            </a:r>
            <a:endParaRPr lang="de-DE">
              <a:cs typeface="+mn-cs"/>
            </a:endParaRPr>
          </a:p>
        </p:txBody>
      </p:sp>
      <p:sp>
        <p:nvSpPr>
          <p:cNvPr id="437316" name="Text Box 68"/>
          <p:cNvSpPr txBox="1">
            <a:spLocks noChangeArrowheads="1"/>
          </p:cNvSpPr>
          <p:nvPr/>
        </p:nvSpPr>
        <p:spPr bwMode="auto">
          <a:xfrm>
            <a:off x="2590800" y="3861048"/>
            <a:ext cx="533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S(i-1)</a:t>
            </a:r>
          </a:p>
          <a:p>
            <a:pPr>
              <a:spcBef>
                <a:spcPct val="50000"/>
              </a:spcBef>
              <a:defRPr/>
            </a:pP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S(j) + p</a:t>
            </a:r>
            <a:r>
              <a:rPr lang="de-DE" sz="2400" baseline="-25000" smtClean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	j &lt; i &amp; dist (t</a:t>
            </a:r>
            <a:r>
              <a:rPr lang="de-DE" sz="2400" baseline="-25000" smtClean="0">
                <a:solidFill>
                  <a:srgbClr val="3C8C93"/>
                </a:solidFill>
                <a:latin typeface="+mn-lt"/>
                <a:cs typeface="+mn-cs"/>
              </a:rPr>
              <a:t>j</a:t>
            </a: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, t</a:t>
            </a:r>
            <a:r>
              <a:rPr lang="de-DE" sz="2400" baseline="-25000" smtClean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) </a:t>
            </a:r>
            <a:r>
              <a:rPr lang="de-DE" sz="2400" smtClean="0">
                <a:solidFill>
                  <a:srgbClr val="3C8C93"/>
                </a:solidFill>
                <a:latin typeface="+mn-lt"/>
                <a:cs typeface="Arial" charset="0"/>
              </a:rPr>
              <a:t>≥ 10</a:t>
            </a:r>
            <a:endParaRPr lang="de-DE" sz="2400">
              <a:solidFill>
                <a:srgbClr val="3C8C93"/>
              </a:solidFill>
              <a:latin typeface="+mn-lt"/>
              <a:cs typeface="Arial" charset="0"/>
            </a:endParaRPr>
          </a:p>
        </p:txBody>
      </p:sp>
      <p:sp>
        <p:nvSpPr>
          <p:cNvPr id="437317" name="AutoShape 69"/>
          <p:cNvSpPr>
            <a:spLocks/>
          </p:cNvSpPr>
          <p:nvPr/>
        </p:nvSpPr>
        <p:spPr bwMode="auto">
          <a:xfrm>
            <a:off x="2438400" y="4027736"/>
            <a:ext cx="152400" cy="669925"/>
          </a:xfrm>
          <a:prstGeom prst="leftBrace">
            <a:avLst>
              <a:gd name="adj1" fmla="val 36632"/>
              <a:gd name="adj2" fmla="val 50000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18" name="Rectangle 70"/>
          <p:cNvSpPr>
            <a:spLocks noChangeArrowheads="1"/>
          </p:cNvSpPr>
          <p:nvPr/>
        </p:nvSpPr>
        <p:spPr bwMode="auto">
          <a:xfrm>
            <a:off x="838200" y="4103936"/>
            <a:ext cx="1490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S(i) = max</a:t>
            </a:r>
            <a:endParaRPr lang="de-DE" sz="2400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437320" name="Oval 72"/>
          <p:cNvSpPr>
            <a:spLocks noChangeArrowheads="1"/>
          </p:cNvSpPr>
          <p:nvPr/>
        </p:nvSpPr>
        <p:spPr bwMode="auto">
          <a:xfrm>
            <a:off x="228600" y="21336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21" name="Line 73"/>
          <p:cNvSpPr>
            <a:spLocks noChangeShapeType="1"/>
          </p:cNvSpPr>
          <p:nvPr/>
        </p:nvSpPr>
        <p:spPr bwMode="auto">
          <a:xfrm>
            <a:off x="381000" y="2209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22" name="Text Box 74"/>
          <p:cNvSpPr txBox="1">
            <a:spLocks noChangeArrowheads="1"/>
          </p:cNvSpPr>
          <p:nvPr/>
        </p:nvSpPr>
        <p:spPr bwMode="auto">
          <a:xfrm>
            <a:off x="882650" y="1752600"/>
            <a:ext cx="5399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100</a:t>
            </a:r>
            <a:endParaRPr lang="de-DE">
              <a:cs typeface="+mn-cs"/>
            </a:endParaRPr>
          </a:p>
        </p:txBody>
      </p:sp>
      <p:sp>
        <p:nvSpPr>
          <p:cNvPr id="437323" name="Text Box 75"/>
          <p:cNvSpPr txBox="1">
            <a:spLocks noChangeArrowheads="1"/>
          </p:cNvSpPr>
          <p:nvPr/>
        </p:nvSpPr>
        <p:spPr bwMode="auto">
          <a:xfrm>
            <a:off x="146050" y="2300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0</a:t>
            </a:r>
            <a:endParaRPr lang="de-DE">
              <a:cs typeface="+mn-cs"/>
            </a:endParaRPr>
          </a:p>
        </p:txBody>
      </p:sp>
      <p:sp>
        <p:nvSpPr>
          <p:cNvPr id="437335" name="Line 87"/>
          <p:cNvSpPr>
            <a:spLocks noChangeShapeType="1"/>
          </p:cNvSpPr>
          <p:nvPr/>
        </p:nvSpPr>
        <p:spPr bwMode="auto">
          <a:xfrm flipH="1">
            <a:off x="2895600" y="3200400"/>
            <a:ext cx="1524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36" name="Line 88"/>
          <p:cNvSpPr>
            <a:spLocks noChangeShapeType="1"/>
          </p:cNvSpPr>
          <p:nvPr/>
        </p:nvSpPr>
        <p:spPr bwMode="auto">
          <a:xfrm flipV="1">
            <a:off x="3962400" y="2895600"/>
            <a:ext cx="0" cy="22860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37" name="Freeform 89"/>
          <p:cNvSpPr>
            <a:spLocks/>
          </p:cNvSpPr>
          <p:nvPr/>
        </p:nvSpPr>
        <p:spPr bwMode="auto">
          <a:xfrm>
            <a:off x="2514600" y="3276600"/>
            <a:ext cx="1371600" cy="266700"/>
          </a:xfrm>
          <a:custGeom>
            <a:avLst/>
            <a:gdLst>
              <a:gd name="T0" fmla="*/ 864 w 864"/>
              <a:gd name="T1" fmla="*/ 48 h 168"/>
              <a:gd name="T2" fmla="*/ 720 w 864"/>
              <a:gd name="T3" fmla="*/ 144 h 168"/>
              <a:gd name="T4" fmla="*/ 192 w 864"/>
              <a:gd name="T5" fmla="*/ 144 h 168"/>
              <a:gd name="T6" fmla="*/ 0 w 864"/>
              <a:gd name="T7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4" h="168">
                <a:moveTo>
                  <a:pt x="864" y="48"/>
                </a:moveTo>
                <a:cubicBezTo>
                  <a:pt x="848" y="88"/>
                  <a:pt x="832" y="128"/>
                  <a:pt x="720" y="144"/>
                </a:cubicBezTo>
                <a:cubicBezTo>
                  <a:pt x="608" y="160"/>
                  <a:pt x="312" y="168"/>
                  <a:pt x="192" y="144"/>
                </a:cubicBezTo>
                <a:cubicBezTo>
                  <a:pt x="72" y="120"/>
                  <a:pt x="36" y="60"/>
                  <a:pt x="0" y="0"/>
                </a:cubicBezTo>
              </a:path>
            </a:pathLst>
          </a:custGeom>
          <a:noFill/>
          <a:ln w="19050" cmpd="sng">
            <a:solidFill>
              <a:srgbClr val="99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38" name="Line 90"/>
          <p:cNvSpPr>
            <a:spLocks noChangeShapeType="1"/>
          </p:cNvSpPr>
          <p:nvPr/>
        </p:nvSpPr>
        <p:spPr bwMode="auto">
          <a:xfrm flipV="1">
            <a:off x="4800600" y="2895600"/>
            <a:ext cx="0" cy="22860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39" name="Freeform 91"/>
          <p:cNvSpPr>
            <a:spLocks/>
          </p:cNvSpPr>
          <p:nvPr/>
        </p:nvSpPr>
        <p:spPr bwMode="auto">
          <a:xfrm>
            <a:off x="3124200" y="3314700"/>
            <a:ext cx="1676400" cy="266700"/>
          </a:xfrm>
          <a:custGeom>
            <a:avLst/>
            <a:gdLst>
              <a:gd name="T0" fmla="*/ 864 w 864"/>
              <a:gd name="T1" fmla="*/ 48 h 168"/>
              <a:gd name="T2" fmla="*/ 720 w 864"/>
              <a:gd name="T3" fmla="*/ 144 h 168"/>
              <a:gd name="T4" fmla="*/ 192 w 864"/>
              <a:gd name="T5" fmla="*/ 144 h 168"/>
              <a:gd name="T6" fmla="*/ 0 w 864"/>
              <a:gd name="T7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4" h="168">
                <a:moveTo>
                  <a:pt x="864" y="48"/>
                </a:moveTo>
                <a:cubicBezTo>
                  <a:pt x="848" y="88"/>
                  <a:pt x="832" y="128"/>
                  <a:pt x="720" y="144"/>
                </a:cubicBezTo>
                <a:cubicBezTo>
                  <a:pt x="608" y="160"/>
                  <a:pt x="312" y="168"/>
                  <a:pt x="192" y="144"/>
                </a:cubicBezTo>
                <a:cubicBezTo>
                  <a:pt x="72" y="120"/>
                  <a:pt x="36" y="60"/>
                  <a:pt x="0" y="0"/>
                </a:cubicBezTo>
              </a:path>
            </a:pathLst>
          </a:custGeom>
          <a:noFill/>
          <a:ln w="19050" cmpd="sng">
            <a:solidFill>
              <a:srgbClr val="99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40" name="Line 92"/>
          <p:cNvSpPr>
            <a:spLocks noChangeShapeType="1"/>
          </p:cNvSpPr>
          <p:nvPr/>
        </p:nvSpPr>
        <p:spPr bwMode="auto">
          <a:xfrm flipH="1">
            <a:off x="4953000" y="3200400"/>
            <a:ext cx="1524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41" name="Line 93"/>
          <p:cNvSpPr>
            <a:spLocks noChangeShapeType="1"/>
          </p:cNvSpPr>
          <p:nvPr/>
        </p:nvSpPr>
        <p:spPr bwMode="auto">
          <a:xfrm flipV="1">
            <a:off x="6172200" y="2895600"/>
            <a:ext cx="0" cy="22860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42" name="Freeform 94"/>
          <p:cNvSpPr>
            <a:spLocks/>
          </p:cNvSpPr>
          <p:nvPr/>
        </p:nvSpPr>
        <p:spPr bwMode="auto">
          <a:xfrm>
            <a:off x="3962400" y="3314700"/>
            <a:ext cx="2209800" cy="266700"/>
          </a:xfrm>
          <a:custGeom>
            <a:avLst/>
            <a:gdLst>
              <a:gd name="T0" fmla="*/ 864 w 864"/>
              <a:gd name="T1" fmla="*/ 48 h 168"/>
              <a:gd name="T2" fmla="*/ 720 w 864"/>
              <a:gd name="T3" fmla="*/ 144 h 168"/>
              <a:gd name="T4" fmla="*/ 192 w 864"/>
              <a:gd name="T5" fmla="*/ 144 h 168"/>
              <a:gd name="T6" fmla="*/ 0 w 864"/>
              <a:gd name="T7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4" h="168">
                <a:moveTo>
                  <a:pt x="864" y="48"/>
                </a:moveTo>
                <a:cubicBezTo>
                  <a:pt x="848" y="88"/>
                  <a:pt x="832" y="128"/>
                  <a:pt x="720" y="144"/>
                </a:cubicBezTo>
                <a:cubicBezTo>
                  <a:pt x="608" y="160"/>
                  <a:pt x="312" y="168"/>
                  <a:pt x="192" y="144"/>
                </a:cubicBezTo>
                <a:cubicBezTo>
                  <a:pt x="72" y="120"/>
                  <a:pt x="36" y="60"/>
                  <a:pt x="0" y="0"/>
                </a:cubicBezTo>
              </a:path>
            </a:pathLst>
          </a:custGeom>
          <a:noFill/>
          <a:ln w="19050" cmpd="sng">
            <a:solidFill>
              <a:srgbClr val="99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43" name="Line 95"/>
          <p:cNvSpPr>
            <a:spLocks noChangeShapeType="1"/>
          </p:cNvSpPr>
          <p:nvPr/>
        </p:nvSpPr>
        <p:spPr bwMode="auto">
          <a:xfrm flipV="1">
            <a:off x="7696200" y="2895600"/>
            <a:ext cx="0" cy="22860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44" name="Freeform 96"/>
          <p:cNvSpPr>
            <a:spLocks/>
          </p:cNvSpPr>
          <p:nvPr/>
        </p:nvSpPr>
        <p:spPr bwMode="auto">
          <a:xfrm>
            <a:off x="6096000" y="3314700"/>
            <a:ext cx="1600200" cy="266700"/>
          </a:xfrm>
          <a:custGeom>
            <a:avLst/>
            <a:gdLst>
              <a:gd name="T0" fmla="*/ 864 w 864"/>
              <a:gd name="T1" fmla="*/ 48 h 168"/>
              <a:gd name="T2" fmla="*/ 720 w 864"/>
              <a:gd name="T3" fmla="*/ 144 h 168"/>
              <a:gd name="T4" fmla="*/ 192 w 864"/>
              <a:gd name="T5" fmla="*/ 144 h 168"/>
              <a:gd name="T6" fmla="*/ 0 w 864"/>
              <a:gd name="T7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4" h="168">
                <a:moveTo>
                  <a:pt x="864" y="48"/>
                </a:moveTo>
                <a:cubicBezTo>
                  <a:pt x="848" y="88"/>
                  <a:pt x="832" y="128"/>
                  <a:pt x="720" y="144"/>
                </a:cubicBezTo>
                <a:cubicBezTo>
                  <a:pt x="608" y="160"/>
                  <a:pt x="312" y="168"/>
                  <a:pt x="192" y="144"/>
                </a:cubicBezTo>
                <a:cubicBezTo>
                  <a:pt x="72" y="120"/>
                  <a:pt x="36" y="60"/>
                  <a:pt x="0" y="0"/>
                </a:cubicBezTo>
              </a:path>
            </a:pathLst>
          </a:custGeom>
          <a:noFill/>
          <a:ln w="19050" cmpd="sng">
            <a:solidFill>
              <a:srgbClr val="99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45" name="Line 97"/>
          <p:cNvSpPr>
            <a:spLocks noChangeShapeType="1"/>
          </p:cNvSpPr>
          <p:nvPr/>
        </p:nvSpPr>
        <p:spPr bwMode="auto">
          <a:xfrm flipH="1">
            <a:off x="7848600" y="3200400"/>
            <a:ext cx="609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46" name="Line 98"/>
          <p:cNvSpPr>
            <a:spLocks noChangeShapeType="1"/>
          </p:cNvSpPr>
          <p:nvPr/>
        </p:nvSpPr>
        <p:spPr bwMode="auto">
          <a:xfrm flipV="1">
            <a:off x="2819400" y="2895600"/>
            <a:ext cx="0" cy="22860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47" name="Line 99"/>
          <p:cNvSpPr>
            <a:spLocks noChangeShapeType="1"/>
          </p:cNvSpPr>
          <p:nvPr/>
        </p:nvSpPr>
        <p:spPr bwMode="auto">
          <a:xfrm flipV="1">
            <a:off x="2514600" y="2895600"/>
            <a:ext cx="0" cy="22860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48" name="Line 100"/>
          <p:cNvSpPr>
            <a:spLocks noChangeShapeType="1"/>
          </p:cNvSpPr>
          <p:nvPr/>
        </p:nvSpPr>
        <p:spPr bwMode="auto">
          <a:xfrm flipV="1">
            <a:off x="1752600" y="2895600"/>
            <a:ext cx="0" cy="22860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53" name="Oval 105"/>
          <p:cNvSpPr>
            <a:spLocks noChangeArrowheads="1"/>
          </p:cNvSpPr>
          <p:nvPr/>
        </p:nvSpPr>
        <p:spPr bwMode="auto">
          <a:xfrm>
            <a:off x="2286000" y="2057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solidFill>
                  <a:schemeClr val="bg1"/>
                </a:solidFill>
                <a:cs typeface="+mn-cs"/>
              </a:rPr>
              <a:t>7</a:t>
            </a:r>
            <a:endParaRPr lang="de-DE">
              <a:solidFill>
                <a:schemeClr val="bg1"/>
              </a:solidFill>
              <a:cs typeface="+mn-cs"/>
            </a:endParaRPr>
          </a:p>
        </p:txBody>
      </p:sp>
      <p:sp>
        <p:nvSpPr>
          <p:cNvPr id="437354" name="Oval 106"/>
          <p:cNvSpPr>
            <a:spLocks noChangeArrowheads="1"/>
          </p:cNvSpPr>
          <p:nvPr/>
        </p:nvSpPr>
        <p:spPr bwMode="auto">
          <a:xfrm>
            <a:off x="3810000" y="2057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solidFill>
                  <a:schemeClr val="bg1"/>
                </a:solidFill>
                <a:cs typeface="+mn-cs"/>
              </a:rPr>
              <a:t>3</a:t>
            </a:r>
            <a:endParaRPr lang="de-DE">
              <a:solidFill>
                <a:schemeClr val="bg1"/>
              </a:solidFill>
              <a:cs typeface="+mn-cs"/>
            </a:endParaRPr>
          </a:p>
        </p:txBody>
      </p:sp>
      <p:sp>
        <p:nvSpPr>
          <p:cNvPr id="437355" name="Oval 107"/>
          <p:cNvSpPr>
            <a:spLocks noChangeArrowheads="1"/>
          </p:cNvSpPr>
          <p:nvPr/>
        </p:nvSpPr>
        <p:spPr bwMode="auto">
          <a:xfrm>
            <a:off x="6096000" y="2057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solidFill>
                  <a:schemeClr val="bg1"/>
                </a:solidFill>
                <a:cs typeface="+mn-cs"/>
              </a:rPr>
              <a:t>4</a:t>
            </a:r>
            <a:endParaRPr lang="de-DE">
              <a:solidFill>
                <a:schemeClr val="bg1"/>
              </a:solidFill>
              <a:cs typeface="+mn-cs"/>
            </a:endParaRPr>
          </a:p>
        </p:txBody>
      </p:sp>
      <p:sp>
        <p:nvSpPr>
          <p:cNvPr id="437356" name="Oval 108"/>
          <p:cNvSpPr>
            <a:spLocks noChangeArrowheads="1"/>
          </p:cNvSpPr>
          <p:nvPr/>
        </p:nvSpPr>
        <p:spPr bwMode="auto">
          <a:xfrm>
            <a:off x="7543800" y="2057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solidFill>
                  <a:schemeClr val="bg1"/>
                </a:solidFill>
                <a:cs typeface="+mn-cs"/>
              </a:rPr>
              <a:t>12</a:t>
            </a:r>
            <a:endParaRPr lang="de-DE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437364" name="Group 116"/>
          <p:cNvGrpSpPr>
            <a:grpSpLocks/>
          </p:cNvGrpSpPr>
          <p:nvPr/>
        </p:nvGrpSpPr>
        <p:grpSpPr bwMode="auto">
          <a:xfrm>
            <a:off x="2514600" y="2895600"/>
            <a:ext cx="5181600" cy="685800"/>
            <a:chOff x="1584" y="1824"/>
            <a:chExt cx="3264" cy="432"/>
          </a:xfrm>
        </p:grpSpPr>
        <p:sp>
          <p:nvSpPr>
            <p:cNvPr id="437357" name="Line 109"/>
            <p:cNvSpPr>
              <a:spLocks noChangeShapeType="1"/>
            </p:cNvSpPr>
            <p:nvPr/>
          </p:nvSpPr>
          <p:spPr bwMode="auto">
            <a:xfrm flipV="1">
              <a:off x="2496" y="1824"/>
              <a:ext cx="0" cy="144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7358" name="Freeform 110"/>
            <p:cNvSpPr>
              <a:spLocks/>
            </p:cNvSpPr>
            <p:nvPr/>
          </p:nvSpPr>
          <p:spPr bwMode="auto">
            <a:xfrm>
              <a:off x="1584" y="2064"/>
              <a:ext cx="864" cy="168"/>
            </a:xfrm>
            <a:custGeom>
              <a:avLst/>
              <a:gdLst>
                <a:gd name="T0" fmla="*/ 864 w 864"/>
                <a:gd name="T1" fmla="*/ 48 h 168"/>
                <a:gd name="T2" fmla="*/ 720 w 864"/>
                <a:gd name="T3" fmla="*/ 144 h 168"/>
                <a:gd name="T4" fmla="*/ 192 w 864"/>
                <a:gd name="T5" fmla="*/ 144 h 168"/>
                <a:gd name="T6" fmla="*/ 0 w 864"/>
                <a:gd name="T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4" h="168">
                  <a:moveTo>
                    <a:pt x="864" y="48"/>
                  </a:moveTo>
                  <a:cubicBezTo>
                    <a:pt x="848" y="88"/>
                    <a:pt x="832" y="128"/>
                    <a:pt x="720" y="144"/>
                  </a:cubicBezTo>
                  <a:cubicBezTo>
                    <a:pt x="608" y="160"/>
                    <a:pt x="312" y="168"/>
                    <a:pt x="192" y="144"/>
                  </a:cubicBezTo>
                  <a:cubicBezTo>
                    <a:pt x="72" y="120"/>
                    <a:pt x="36" y="60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99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7359" name="Line 111"/>
            <p:cNvSpPr>
              <a:spLocks noChangeShapeType="1"/>
            </p:cNvSpPr>
            <p:nvPr/>
          </p:nvSpPr>
          <p:spPr bwMode="auto">
            <a:xfrm flipV="1">
              <a:off x="3888" y="1824"/>
              <a:ext cx="0" cy="144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7360" name="Freeform 112"/>
            <p:cNvSpPr>
              <a:spLocks/>
            </p:cNvSpPr>
            <p:nvPr/>
          </p:nvSpPr>
          <p:spPr bwMode="auto">
            <a:xfrm>
              <a:off x="2496" y="2088"/>
              <a:ext cx="1392" cy="168"/>
            </a:xfrm>
            <a:custGeom>
              <a:avLst/>
              <a:gdLst>
                <a:gd name="T0" fmla="*/ 864 w 864"/>
                <a:gd name="T1" fmla="*/ 48 h 168"/>
                <a:gd name="T2" fmla="*/ 720 w 864"/>
                <a:gd name="T3" fmla="*/ 144 h 168"/>
                <a:gd name="T4" fmla="*/ 192 w 864"/>
                <a:gd name="T5" fmla="*/ 144 h 168"/>
                <a:gd name="T6" fmla="*/ 0 w 864"/>
                <a:gd name="T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4" h="168">
                  <a:moveTo>
                    <a:pt x="864" y="48"/>
                  </a:moveTo>
                  <a:cubicBezTo>
                    <a:pt x="848" y="88"/>
                    <a:pt x="832" y="128"/>
                    <a:pt x="720" y="144"/>
                  </a:cubicBezTo>
                  <a:cubicBezTo>
                    <a:pt x="608" y="160"/>
                    <a:pt x="312" y="168"/>
                    <a:pt x="192" y="144"/>
                  </a:cubicBezTo>
                  <a:cubicBezTo>
                    <a:pt x="72" y="120"/>
                    <a:pt x="36" y="60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99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7361" name="Line 113"/>
            <p:cNvSpPr>
              <a:spLocks noChangeShapeType="1"/>
            </p:cNvSpPr>
            <p:nvPr/>
          </p:nvSpPr>
          <p:spPr bwMode="auto">
            <a:xfrm flipV="1">
              <a:off x="4848" y="1824"/>
              <a:ext cx="0" cy="144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7362" name="Freeform 114"/>
            <p:cNvSpPr>
              <a:spLocks/>
            </p:cNvSpPr>
            <p:nvPr/>
          </p:nvSpPr>
          <p:spPr bwMode="auto">
            <a:xfrm>
              <a:off x="3840" y="2088"/>
              <a:ext cx="1008" cy="168"/>
            </a:xfrm>
            <a:custGeom>
              <a:avLst/>
              <a:gdLst>
                <a:gd name="T0" fmla="*/ 864 w 864"/>
                <a:gd name="T1" fmla="*/ 48 h 168"/>
                <a:gd name="T2" fmla="*/ 720 w 864"/>
                <a:gd name="T3" fmla="*/ 144 h 168"/>
                <a:gd name="T4" fmla="*/ 192 w 864"/>
                <a:gd name="T5" fmla="*/ 144 h 168"/>
                <a:gd name="T6" fmla="*/ 0 w 864"/>
                <a:gd name="T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4" h="168">
                  <a:moveTo>
                    <a:pt x="864" y="48"/>
                  </a:moveTo>
                  <a:cubicBezTo>
                    <a:pt x="848" y="88"/>
                    <a:pt x="832" y="128"/>
                    <a:pt x="720" y="144"/>
                  </a:cubicBezTo>
                  <a:cubicBezTo>
                    <a:pt x="608" y="160"/>
                    <a:pt x="312" y="168"/>
                    <a:pt x="192" y="144"/>
                  </a:cubicBezTo>
                  <a:cubicBezTo>
                    <a:pt x="72" y="120"/>
                    <a:pt x="36" y="60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99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7363" name="Line 115"/>
            <p:cNvSpPr>
              <a:spLocks noChangeShapeType="1"/>
            </p:cNvSpPr>
            <p:nvPr/>
          </p:nvSpPr>
          <p:spPr bwMode="auto">
            <a:xfrm flipV="1">
              <a:off x="1584" y="1824"/>
              <a:ext cx="0" cy="144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437365" name="Text Box 117"/>
          <p:cNvSpPr txBox="1">
            <a:spLocks noChangeArrowheads="1"/>
          </p:cNvSpPr>
          <p:nvPr/>
        </p:nvSpPr>
        <p:spPr bwMode="auto">
          <a:xfrm>
            <a:off x="-76200" y="1873250"/>
            <a:ext cx="850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smtClean="0">
                <a:cs typeface="+mn-cs"/>
              </a:rPr>
              <a:t>dummy</a:t>
            </a:r>
            <a:endParaRPr lang="de-DE" sz="1600">
              <a:cs typeface="+mn-cs"/>
            </a:endParaRPr>
          </a:p>
        </p:txBody>
      </p:sp>
      <p:sp>
        <p:nvSpPr>
          <p:cNvPr id="437366" name="Text Box 118"/>
          <p:cNvSpPr txBox="1">
            <a:spLocks noChangeArrowheads="1"/>
          </p:cNvSpPr>
          <p:nvPr/>
        </p:nvSpPr>
        <p:spPr bwMode="auto">
          <a:xfrm>
            <a:off x="7029450" y="3748088"/>
            <a:ext cx="13003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solidFill>
                  <a:srgbClr val="0000CC"/>
                </a:solidFill>
                <a:cs typeface="+mn-cs"/>
              </a:rPr>
              <a:t>Optimal: 26</a:t>
            </a:r>
            <a:endParaRPr lang="de-DE">
              <a:solidFill>
                <a:srgbClr val="0000CC"/>
              </a:solidFill>
              <a:cs typeface="+mn-cs"/>
            </a:endParaRPr>
          </a:p>
        </p:txBody>
      </p:sp>
      <p:sp>
        <p:nvSpPr>
          <p:cNvPr id="7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5680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305" grpId="0"/>
      <p:bldP spid="437306" grpId="0"/>
      <p:bldP spid="437307" grpId="0"/>
      <p:bldP spid="437308" grpId="0"/>
      <p:bldP spid="437309" grpId="0"/>
      <p:bldP spid="437310" grpId="0"/>
      <p:bldP spid="437311" grpId="0"/>
      <p:bldP spid="437312" grpId="0"/>
      <p:bldP spid="437313" grpId="0"/>
      <p:bldP spid="437314" grpId="0"/>
      <p:bldP spid="437353" grpId="0" animBg="1"/>
      <p:bldP spid="437354" grpId="0" animBg="1"/>
      <p:bldP spid="437355" grpId="0" animBg="1"/>
      <p:bldP spid="437356" grpId="0" animBg="1"/>
      <p:bldP spid="43736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+mn-lt"/>
                <a:cs typeface="+mj-cs"/>
              </a:rPr>
              <a:t>Aufwandsanalyse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Zeit: </a:t>
            </a:r>
            <a:r>
              <a:rPr lang="de-DE" dirty="0" smtClean="0">
                <a:solidFill>
                  <a:srgbClr val="3C8C93"/>
                </a:solidFill>
                <a:cs typeface="+mn-cs"/>
                <a:sym typeface="Symbol" charset="0"/>
              </a:rPr>
              <a:t></a:t>
            </a:r>
            <a:r>
              <a:rPr lang="de-DE" dirty="0" smtClean="0">
                <a:solidFill>
                  <a:srgbClr val="3C8C93"/>
                </a:solidFill>
                <a:cs typeface="+mn-cs"/>
              </a:rPr>
              <a:t>(</a:t>
            </a:r>
            <a:r>
              <a:rPr lang="de-DE" dirty="0" err="1" smtClean="0">
                <a:solidFill>
                  <a:srgbClr val="3C8C93"/>
                </a:solidFill>
                <a:cs typeface="+mn-cs"/>
              </a:rPr>
              <a:t>nk</a:t>
            </a:r>
            <a:r>
              <a:rPr lang="de-DE" dirty="0" smtClean="0">
                <a:solidFill>
                  <a:srgbClr val="3C8C93"/>
                </a:solidFill>
                <a:cs typeface="+mn-cs"/>
              </a:rPr>
              <a:t>)</a:t>
            </a:r>
            <a:r>
              <a:rPr lang="de-DE" i="1" dirty="0" smtClean="0">
                <a:cs typeface="+mn-cs"/>
              </a:rPr>
              <a:t>,</a:t>
            </a:r>
            <a:r>
              <a:rPr lang="de-DE" dirty="0" smtClean="0">
                <a:cs typeface="+mn-cs"/>
              </a:rPr>
              <a:t> wobei </a:t>
            </a:r>
            <a:r>
              <a:rPr lang="de-DE" dirty="0" err="1" smtClean="0">
                <a:cs typeface="+mn-cs"/>
              </a:rPr>
              <a:t>k</a:t>
            </a:r>
            <a:r>
              <a:rPr lang="de-DE" dirty="0" smtClean="0">
                <a:cs typeface="+mn-cs"/>
              </a:rPr>
              <a:t> die maximale Anzahl der Städte innerhalb von 10km nach links zu jeder Stadt ist</a:t>
            </a:r>
          </a:p>
          <a:p>
            <a:pPr lvl="1" eaLnBrk="1" hangingPunct="1">
              <a:defRPr/>
            </a:pPr>
            <a:r>
              <a:rPr lang="de-DE" dirty="0" smtClean="0"/>
              <a:t>Im schlimmsten Fall </a:t>
            </a:r>
            <a:r>
              <a:rPr lang="de-DE" dirty="0" smtClean="0">
                <a:solidFill>
                  <a:srgbClr val="3C8C93"/>
                </a:solidFill>
                <a:sym typeface="Symbol" charset="0"/>
              </a:rPr>
              <a:t></a:t>
            </a:r>
            <a:r>
              <a:rPr lang="de-DE" dirty="0" smtClean="0">
                <a:solidFill>
                  <a:srgbClr val="3C8C93"/>
                </a:solidFill>
              </a:rPr>
              <a:t>(n</a:t>
            </a:r>
            <a:r>
              <a:rPr lang="de-DE" baseline="30000" dirty="0" smtClean="0">
                <a:solidFill>
                  <a:srgbClr val="3C8C93"/>
                </a:solidFill>
              </a:rPr>
              <a:t>2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de-DE" dirty="0" smtClean="0"/>
              <a:t>Kann durch Vorverarbeitung verbessert werden zu </a:t>
            </a:r>
            <a:r>
              <a:rPr lang="de-DE" dirty="0" smtClean="0">
                <a:solidFill>
                  <a:srgbClr val="3C8C93"/>
                </a:solidFill>
                <a:sym typeface="Symbol" charset="0"/>
              </a:rPr>
              <a:t></a:t>
            </a:r>
            <a:r>
              <a:rPr lang="de-DE" dirty="0" smtClean="0">
                <a:solidFill>
                  <a:srgbClr val="3C8C93"/>
                </a:solidFill>
              </a:rPr>
              <a:t>(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  <a:r>
              <a:rPr lang="de-DE" dirty="0" smtClean="0"/>
              <a:t> 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Speicher: </a:t>
            </a:r>
            <a:r>
              <a:rPr lang="de-DE" dirty="0" err="1" smtClean="0">
                <a:solidFill>
                  <a:srgbClr val="3C8C93"/>
                </a:solidFill>
                <a:latin typeface="Symbol" charset="2"/>
                <a:cs typeface="Symbol" charset="2"/>
              </a:rPr>
              <a:t>Θ</a:t>
            </a:r>
            <a:r>
              <a:rPr lang="de-DE" dirty="0" smtClean="0">
                <a:solidFill>
                  <a:srgbClr val="3C8C93"/>
                </a:solidFill>
                <a:cs typeface="+mn-cs"/>
              </a:rPr>
              <a:t>(</a:t>
            </a:r>
            <a:r>
              <a:rPr lang="de-DE" dirty="0" err="1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dirty="0" smtClean="0">
                <a:solidFill>
                  <a:srgbClr val="3C8C93"/>
                </a:solidFill>
                <a:cs typeface="+mn-cs"/>
              </a:rPr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2746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Rucksackproblem</a:t>
            </a:r>
          </a:p>
        </p:txBody>
      </p:sp>
      <p:pic>
        <p:nvPicPr>
          <p:cNvPr id="173058" name="Picture 5" descr="486px-Knaps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4038600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9302" name="Text Box 6"/>
          <p:cNvSpPr txBox="1">
            <a:spLocks noChangeArrowheads="1"/>
          </p:cNvSpPr>
          <p:nvPr/>
        </p:nvSpPr>
        <p:spPr bwMode="auto">
          <a:xfrm>
            <a:off x="5334000" y="2895600"/>
            <a:ext cx="3810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mtClean="0">
                <a:solidFill>
                  <a:srgbClr val="990000"/>
                </a:solidFill>
                <a:cs typeface="+mn-cs"/>
              </a:rPr>
              <a:t>Drei Versionen</a:t>
            </a:r>
            <a:r>
              <a:rPr lang="de-DE" smtClean="0">
                <a:cs typeface="+mn-cs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de-DE" smtClean="0">
                <a:solidFill>
                  <a:srgbClr val="0000CC"/>
                </a:solidFill>
                <a:cs typeface="+mn-cs"/>
              </a:rPr>
              <a:t>0-1-Rucksackproblem</a:t>
            </a:r>
            <a:r>
              <a:rPr lang="de-DE" smtClean="0">
                <a:cs typeface="+mn-cs"/>
              </a:rPr>
              <a:t>: Wähle Gegenstand oder nicht</a:t>
            </a:r>
          </a:p>
          <a:p>
            <a:pPr>
              <a:spcBef>
                <a:spcPct val="50000"/>
              </a:spcBef>
              <a:defRPr/>
            </a:pPr>
            <a:r>
              <a:rPr lang="de-DE" smtClean="0">
                <a:solidFill>
                  <a:srgbClr val="0000CC"/>
                </a:solidFill>
                <a:cs typeface="+mn-cs"/>
              </a:rPr>
              <a:t>Gestückeltes Rucksackproblem</a:t>
            </a:r>
            <a:r>
              <a:rPr lang="de-DE" smtClean="0">
                <a:cs typeface="+mn-cs"/>
              </a:rPr>
              <a:t>: Gegenstände sind teilbar</a:t>
            </a:r>
          </a:p>
          <a:p>
            <a:pPr>
              <a:spcBef>
                <a:spcPct val="50000"/>
              </a:spcBef>
              <a:defRPr/>
            </a:pPr>
            <a:r>
              <a:rPr lang="de-DE" smtClean="0">
                <a:solidFill>
                  <a:srgbClr val="0000CC"/>
                </a:solidFill>
                <a:cs typeface="+mn-cs"/>
              </a:rPr>
              <a:t>Unbegrenztes Rucksackproblem</a:t>
            </a:r>
            <a:r>
              <a:rPr lang="de-DE" smtClean="0">
                <a:cs typeface="+mn-cs"/>
              </a:rPr>
              <a:t>: Beliebige Anzahlen verfügbar</a:t>
            </a:r>
          </a:p>
          <a:p>
            <a:pPr>
              <a:spcBef>
                <a:spcPct val="50000"/>
              </a:spcBef>
              <a:defRPr/>
            </a:pPr>
            <a:r>
              <a:rPr lang="de-DE" smtClean="0">
                <a:cs typeface="+mn-cs"/>
              </a:rPr>
              <a:t>Welches ist das leichteste Problem?</a:t>
            </a:r>
            <a:endParaRPr lang="de-DE">
              <a:cs typeface="+mn-cs"/>
            </a:endParaRPr>
          </a:p>
        </p:txBody>
      </p:sp>
      <p:sp>
        <p:nvSpPr>
          <p:cNvPr id="439303" name="Text Box 7"/>
          <p:cNvSpPr txBox="1">
            <a:spLocks noChangeArrowheads="1"/>
          </p:cNvSpPr>
          <p:nvPr/>
        </p:nvSpPr>
        <p:spPr bwMode="auto">
          <a:xfrm>
            <a:off x="838200" y="1196752"/>
            <a:ext cx="6254080" cy="144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2841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indent="0">
              <a:lnSpc>
                <a:spcPct val="110000"/>
              </a:lnSpc>
              <a:defRPr/>
            </a:pPr>
            <a:r>
              <a:rPr lang="de-DE" sz="2000" dirty="0" smtClean="0">
                <a:cs typeface="+mn-cs"/>
              </a:rPr>
              <a:t>Gegeben sei eine Menge von Gegenständen</a:t>
            </a: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de-DE" sz="2000" dirty="0" smtClean="0">
                <a:cs typeface="+mn-cs"/>
              </a:rPr>
              <a:t>Jeder Gegenstand hat einen Wert und ein Gewicht</a:t>
            </a: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de-DE" sz="2000" dirty="0" smtClean="0">
                <a:solidFill>
                  <a:srgbClr val="0000CC"/>
                </a:solidFill>
                <a:cs typeface="+mn-cs"/>
              </a:rPr>
              <a:t>Ziel</a:t>
            </a:r>
            <a:r>
              <a:rPr lang="de-DE" sz="2000" dirty="0" smtClean="0">
                <a:cs typeface="+mn-cs"/>
              </a:rPr>
              <a:t>: Maximiere Wert der Dinge im Rucksack</a:t>
            </a: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de-DE" sz="2000" dirty="0" smtClean="0">
                <a:solidFill>
                  <a:srgbClr val="0000CC"/>
                </a:solidFill>
                <a:cs typeface="+mn-cs"/>
              </a:rPr>
              <a:t>Einschränkung</a:t>
            </a:r>
            <a:r>
              <a:rPr lang="de-DE" sz="2000" dirty="0" smtClean="0">
                <a:cs typeface="+mn-cs"/>
              </a:rPr>
              <a:t>: Rucksack hat Gewichtsgrenze</a:t>
            </a:r>
          </a:p>
        </p:txBody>
      </p:sp>
      <p:sp>
        <p:nvSpPr>
          <p:cNvPr id="439304" name="Text Box 8"/>
          <p:cNvSpPr txBox="1">
            <a:spLocks noChangeArrowheads="1"/>
          </p:cNvSpPr>
          <p:nvPr/>
        </p:nvSpPr>
        <p:spPr bwMode="auto">
          <a:xfrm>
            <a:off x="4427984" y="5805264"/>
            <a:ext cx="3962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990000"/>
                </a:solidFill>
                <a:cs typeface="+mn-cs"/>
              </a:rPr>
              <a:t>Wir beginnen mit dem 0-1-Problem</a:t>
            </a:r>
            <a:endParaRPr lang="de-DE" sz="2000">
              <a:solidFill>
                <a:srgbClr val="990000"/>
              </a:solidFill>
              <a:cs typeface="+mn-cs"/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109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0-1-Problem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Rucksack hat Gewichtseinschränkung 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W</a:t>
            </a:r>
          </a:p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Gegenstände 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1, 2, …, </a:t>
            </a:r>
            <a:r>
              <a:rPr lang="de-DE" sz="2800" dirty="0" err="1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800" dirty="0" smtClean="0">
                <a:cs typeface="+mn-cs"/>
              </a:rPr>
              <a:t> (beliebig)</a:t>
            </a:r>
          </a:p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Gegenstände haben Gewichte 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w</a:t>
            </a:r>
            <a:r>
              <a:rPr lang="de-DE" sz="2800" baseline="-25000" dirty="0" smtClean="0">
                <a:solidFill>
                  <a:srgbClr val="3C8C93"/>
                </a:solidFill>
                <a:cs typeface="+mn-cs"/>
              </a:rPr>
              <a:t>1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, w</a:t>
            </a:r>
            <a:r>
              <a:rPr lang="de-DE" sz="2800" baseline="-25000" dirty="0" smtClean="0">
                <a:solidFill>
                  <a:srgbClr val="3C8C93"/>
                </a:solidFill>
                <a:cs typeface="+mn-cs"/>
              </a:rPr>
              <a:t>2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, …, </a:t>
            </a:r>
            <a:r>
              <a:rPr lang="de-DE" sz="2800" dirty="0" err="1" smtClean="0">
                <a:solidFill>
                  <a:srgbClr val="3C8C93"/>
                </a:solidFill>
                <a:cs typeface="+mn-cs"/>
              </a:rPr>
              <a:t>w</a:t>
            </a:r>
            <a:r>
              <a:rPr lang="de-DE" sz="2800" baseline="-25000" dirty="0" err="1" smtClean="0">
                <a:solidFill>
                  <a:srgbClr val="3C8C93"/>
                </a:solidFill>
                <a:cs typeface="+mn-cs"/>
              </a:rPr>
              <a:t>n</a:t>
            </a:r>
            <a:endParaRPr lang="de-DE" sz="2800" baseline="-25000" dirty="0" smtClean="0">
              <a:solidFill>
                <a:srgbClr val="3C8C93"/>
              </a:solidFill>
              <a:cs typeface="+mn-cs"/>
            </a:endParaRPr>
          </a:p>
          <a:p>
            <a:pPr lvl="1" eaLnBrk="1" hangingPunct="1">
              <a:defRPr/>
            </a:pPr>
            <a:r>
              <a:rPr lang="de-DE" sz="2400" dirty="0" smtClean="0"/>
              <a:t>Gewichte sind Ganzzahlen und </a:t>
            </a:r>
            <a:r>
              <a:rPr lang="de-DE" sz="2400" dirty="0" err="1" smtClean="0">
                <a:solidFill>
                  <a:srgbClr val="3C8C93"/>
                </a:solidFill>
              </a:rPr>
              <a:t>w</a:t>
            </a:r>
            <a:r>
              <a:rPr lang="de-DE" sz="2400" baseline="-25000" dirty="0" err="1" smtClean="0">
                <a:solidFill>
                  <a:srgbClr val="3C8C93"/>
                </a:solidFill>
              </a:rPr>
              <a:t>i</a:t>
            </a:r>
            <a:r>
              <a:rPr lang="de-DE" sz="2400" dirty="0" smtClean="0">
                <a:solidFill>
                  <a:srgbClr val="3C8C93"/>
                </a:solidFill>
              </a:rPr>
              <a:t> &lt; W</a:t>
            </a:r>
          </a:p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Gegenstände haben Werte 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v</a:t>
            </a:r>
            <a:r>
              <a:rPr lang="de-DE" sz="2800" baseline="-25000" dirty="0" smtClean="0">
                <a:solidFill>
                  <a:srgbClr val="3C8C93"/>
                </a:solidFill>
                <a:cs typeface="+mn-cs"/>
              </a:rPr>
              <a:t>1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, v</a:t>
            </a:r>
            <a:r>
              <a:rPr lang="de-DE" sz="2800" baseline="-25000" dirty="0" smtClean="0">
                <a:solidFill>
                  <a:srgbClr val="3C8C93"/>
                </a:solidFill>
                <a:cs typeface="+mn-cs"/>
              </a:rPr>
              <a:t>2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, …, </a:t>
            </a:r>
            <a:r>
              <a:rPr lang="de-DE" sz="2800" dirty="0" err="1" smtClean="0">
                <a:solidFill>
                  <a:srgbClr val="3C8C93"/>
                </a:solidFill>
                <a:cs typeface="+mn-cs"/>
              </a:rPr>
              <a:t>v</a:t>
            </a:r>
            <a:r>
              <a:rPr lang="de-DE" sz="2800" baseline="-25000" dirty="0" err="1" smtClean="0">
                <a:solidFill>
                  <a:srgbClr val="3C8C93"/>
                </a:solidFill>
                <a:cs typeface="+mn-cs"/>
              </a:rPr>
              <a:t>n</a:t>
            </a:r>
            <a:endParaRPr lang="de-DE" sz="2800" baseline="-25000" dirty="0" smtClean="0">
              <a:solidFill>
                <a:srgbClr val="3C8C93"/>
              </a:solidFill>
              <a:cs typeface="+mn-cs"/>
            </a:endParaRPr>
          </a:p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Ziel: Finde eine Teilmenge 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S ⊆ {1, 2, ..., </a:t>
            </a:r>
            <a:r>
              <a:rPr lang="de-DE" sz="2800" dirty="0" err="1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}</a:t>
            </a:r>
            <a:r>
              <a:rPr lang="de-DE" sz="2800" dirty="0" smtClean="0">
                <a:cs typeface="+mn-cs"/>
              </a:rPr>
              <a:t> </a:t>
            </a:r>
            <a:r>
              <a:rPr lang="de-DE" sz="2800" dirty="0"/>
              <a:t>von </a:t>
            </a:r>
            <a:r>
              <a:rPr lang="de-DE" sz="2800" dirty="0" smtClean="0"/>
              <a:t>Gegenständen,</a:t>
            </a:r>
            <a:r>
              <a:rPr lang="de-DE" sz="2800" dirty="0" smtClean="0">
                <a:cs typeface="+mn-cs"/>
              </a:rPr>
              <a:t> so dass </a:t>
            </a:r>
            <a:r>
              <a:rPr lang="de-DE" sz="2800" dirty="0" smtClean="0">
                <a:solidFill>
                  <a:srgbClr val="3C8C93"/>
                </a:solidFill>
                <a:cs typeface="+mn-cs"/>
                <a:sym typeface="Symbol" charset="0"/>
              </a:rPr>
              <a:t></a:t>
            </a:r>
            <a:r>
              <a:rPr lang="de-DE" sz="2800" baseline="-25000" dirty="0" err="1" smtClean="0">
                <a:solidFill>
                  <a:srgbClr val="3C8C93"/>
                </a:solidFill>
                <a:cs typeface="+mn-cs"/>
              </a:rPr>
              <a:t>i</a:t>
            </a:r>
            <a:r>
              <a:rPr lang="de-DE" sz="2800" baseline="-25000" dirty="0" err="1" smtClean="0">
                <a:solidFill>
                  <a:srgbClr val="3C8C93"/>
                </a:solidFill>
                <a:cs typeface="+mn-cs"/>
                <a:sym typeface="Symbol" charset="0"/>
              </a:rPr>
              <a:t></a:t>
            </a:r>
            <a:r>
              <a:rPr lang="de-DE" sz="2800" baseline="-25000" dirty="0" err="1" smtClean="0">
                <a:solidFill>
                  <a:srgbClr val="3C8C93"/>
                </a:solidFill>
                <a:cs typeface="+mn-cs"/>
              </a:rPr>
              <a:t>S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 </a:t>
            </a:r>
            <a:r>
              <a:rPr lang="de-DE" sz="2800" dirty="0" err="1" smtClean="0">
                <a:solidFill>
                  <a:srgbClr val="3C8C93"/>
                </a:solidFill>
                <a:cs typeface="+mn-cs"/>
              </a:rPr>
              <a:t>w</a:t>
            </a:r>
            <a:r>
              <a:rPr lang="de-DE" sz="2800" baseline="-25000" dirty="0" err="1" smtClean="0">
                <a:solidFill>
                  <a:srgbClr val="3C8C93"/>
                </a:solidFill>
                <a:cs typeface="+mn-cs"/>
              </a:rPr>
              <a:t>i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 </a:t>
            </a:r>
            <a:r>
              <a:rPr lang="de-DE" sz="2800" dirty="0" smtClean="0">
                <a:solidFill>
                  <a:srgbClr val="3C8C93"/>
                </a:solidFill>
                <a:cs typeface="+mn-cs"/>
                <a:sym typeface="Symbol" charset="0"/>
              </a:rPr>
              <a:t>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 W</a:t>
            </a:r>
            <a:r>
              <a:rPr lang="de-DE" sz="2800" dirty="0" smtClean="0">
                <a:cs typeface="+mn-cs"/>
              </a:rPr>
              <a:t> und </a:t>
            </a:r>
            <a:r>
              <a:rPr lang="de-DE" sz="2800" dirty="0" smtClean="0">
                <a:solidFill>
                  <a:srgbClr val="3C8C93"/>
                </a:solidFill>
                <a:cs typeface="+mn-cs"/>
                <a:sym typeface="Symbol" charset="0"/>
              </a:rPr>
              <a:t></a:t>
            </a:r>
            <a:r>
              <a:rPr lang="de-DE" sz="2800" baseline="-25000" dirty="0" err="1" smtClean="0">
                <a:solidFill>
                  <a:srgbClr val="3C8C93"/>
                </a:solidFill>
                <a:cs typeface="+mn-cs"/>
              </a:rPr>
              <a:t>i</a:t>
            </a:r>
            <a:r>
              <a:rPr lang="de-DE" sz="2800" baseline="-25000" dirty="0" err="1" smtClean="0">
                <a:solidFill>
                  <a:srgbClr val="3C8C93"/>
                </a:solidFill>
                <a:cs typeface="+mn-cs"/>
                <a:sym typeface="Symbol" charset="0"/>
              </a:rPr>
              <a:t></a:t>
            </a:r>
            <a:r>
              <a:rPr lang="de-DE" sz="2800" baseline="-25000" dirty="0" err="1" smtClean="0">
                <a:solidFill>
                  <a:srgbClr val="3C8C93"/>
                </a:solidFill>
                <a:cs typeface="+mn-cs"/>
              </a:rPr>
              <a:t>S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 v</a:t>
            </a:r>
            <a:r>
              <a:rPr lang="de-DE" sz="2800" baseline="-25000" dirty="0" smtClean="0">
                <a:solidFill>
                  <a:srgbClr val="3C8C93"/>
                </a:solidFill>
                <a:cs typeface="+mn-cs"/>
              </a:rPr>
              <a:t>i</a:t>
            </a:r>
            <a:r>
              <a:rPr lang="de-DE" sz="2800" dirty="0" smtClean="0">
                <a:cs typeface="+mn-cs"/>
              </a:rPr>
              <a:t> maximal bezüglich aller möglicher Teilmengen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6108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1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Naive Algorithmen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Betrachte alle Untermengen von </a:t>
            </a:r>
            <a:r>
              <a:rPr lang="de-DE" sz="2800" dirty="0" smtClean="0">
                <a:cs typeface="+mn-cs"/>
              </a:rPr>
              <a:t>{1, 2, ..., </a:t>
            </a:r>
            <a:r>
              <a:rPr lang="de-DE" sz="2800" dirty="0" err="1" smtClean="0">
                <a:cs typeface="+mn-cs"/>
              </a:rPr>
              <a:t>n</a:t>
            </a:r>
            <a:r>
              <a:rPr lang="de-DE" sz="2800" dirty="0" smtClean="0">
                <a:cs typeface="+mn-cs"/>
              </a:rPr>
              <a:t>}</a:t>
            </a:r>
            <a:endParaRPr lang="de-DE" sz="2800" dirty="0" smtClean="0">
              <a:cs typeface="+mn-cs"/>
            </a:endParaRPr>
          </a:p>
          <a:p>
            <a:pPr lvl="1" eaLnBrk="1" hangingPunct="1">
              <a:defRPr/>
            </a:pPr>
            <a:r>
              <a:rPr lang="de-DE" sz="2400" dirty="0" smtClean="0"/>
              <a:t>Optimale Lösung wird gefunden, aber exponentiell</a:t>
            </a:r>
          </a:p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Gierig 1: Nimm jeweils den nächsten passenden Gegenstand mit dem größten Wert</a:t>
            </a:r>
          </a:p>
          <a:p>
            <a:pPr lvl="1" eaLnBrk="1" hangingPunct="1">
              <a:defRPr/>
            </a:pPr>
            <a:r>
              <a:rPr lang="de-DE" dirty="0" smtClean="0"/>
              <a:t>O</a:t>
            </a:r>
            <a:r>
              <a:rPr lang="de-DE" sz="2400" dirty="0" smtClean="0"/>
              <a:t>ptimale Lösung wird nicht gefunden</a:t>
            </a:r>
          </a:p>
          <a:p>
            <a:pPr lvl="1" eaLnBrk="1" hangingPunct="1">
              <a:defRPr/>
            </a:pPr>
            <a:r>
              <a:rPr lang="de-DE" dirty="0" smtClean="0"/>
              <a:t>Wer kann ein Beispiel geben?</a:t>
            </a:r>
            <a:endParaRPr lang="de-DE" sz="2400" dirty="0" smtClean="0"/>
          </a:p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Gierig 2: Nehme jeweils nächsten Gegenstand mit dem besten Wert/Gewichts-Verhältnis</a:t>
            </a:r>
          </a:p>
          <a:p>
            <a:pPr lvl="1" eaLnBrk="1" hangingPunct="1">
              <a:defRPr/>
            </a:pPr>
            <a:r>
              <a:rPr lang="de-DE" dirty="0" smtClean="0"/>
              <a:t>Optimale Lösung wird nicht gefunden</a:t>
            </a:r>
          </a:p>
          <a:p>
            <a:pPr lvl="1" eaLnBrk="1" hangingPunct="1">
              <a:defRPr/>
            </a:pPr>
            <a:r>
              <a:rPr lang="de-DE" dirty="0" smtClean="0"/>
              <a:t>Wer kann ein Beispiel geben?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2479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5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Ansatz mit dynamischer Programmierung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n-cs"/>
              </a:rPr>
              <a:t>Angenommen, die optimale Lösung </a:t>
            </a:r>
            <a:r>
              <a:rPr lang="de-DE" smtClean="0">
                <a:solidFill>
                  <a:srgbClr val="3C8C93"/>
                </a:solidFill>
                <a:cs typeface="+mn-cs"/>
              </a:rPr>
              <a:t>S</a:t>
            </a:r>
            <a:r>
              <a:rPr lang="de-DE" smtClean="0">
                <a:cs typeface="+mn-cs"/>
              </a:rPr>
              <a:t> ist bekannt</a:t>
            </a:r>
          </a:p>
          <a:p>
            <a:pPr eaLnBrk="1" hangingPunct="1">
              <a:defRPr/>
            </a:pPr>
            <a:r>
              <a:rPr lang="de-DE" smtClean="0">
                <a:cs typeface="+mn-cs"/>
              </a:rPr>
              <a:t>Fall 1: Gegenstand </a:t>
            </a:r>
            <a:r>
              <a:rPr lang="de-DE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mtClean="0">
                <a:cs typeface="+mn-cs"/>
              </a:rPr>
              <a:t> ist im Rucksack</a:t>
            </a:r>
          </a:p>
          <a:p>
            <a:pPr eaLnBrk="1" hangingPunct="1">
              <a:defRPr/>
            </a:pPr>
            <a:r>
              <a:rPr lang="de-DE" smtClean="0">
                <a:cs typeface="+mn-cs"/>
              </a:rPr>
              <a:t>Fall 2: </a:t>
            </a:r>
            <a:r>
              <a:rPr lang="de-DE" smtClean="0"/>
              <a:t>Gegenstand </a:t>
            </a:r>
            <a:r>
              <a:rPr lang="de-DE" smtClean="0">
                <a:solidFill>
                  <a:srgbClr val="3C8C93"/>
                </a:solidFill>
              </a:rPr>
              <a:t>n</a:t>
            </a:r>
            <a:r>
              <a:rPr lang="de-DE" smtClean="0"/>
              <a:t> ist nicht im Rucksack</a:t>
            </a:r>
            <a:endParaRPr lang="de-DE" smtClean="0">
              <a:cs typeface="+mn-cs"/>
            </a:endParaRPr>
          </a:p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  <p:sp>
        <p:nvSpPr>
          <p:cNvPr id="449540" name="Rectangle 4"/>
          <p:cNvSpPr>
            <a:spLocks noChangeArrowheads="1"/>
          </p:cNvSpPr>
          <p:nvPr/>
        </p:nvSpPr>
        <p:spPr bwMode="auto">
          <a:xfrm>
            <a:off x="1676400" y="2985864"/>
            <a:ext cx="19050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Gewichtsgrenze:</a:t>
            </a:r>
          </a:p>
          <a:p>
            <a:pPr algn="ctr">
              <a:defRPr/>
            </a:pPr>
            <a:r>
              <a:rPr lang="de-DE" i="1" smtClean="0">
                <a:latin typeface="Times New Roman" charset="0"/>
                <a:cs typeface="+mn-cs"/>
              </a:rPr>
              <a:t>W</a:t>
            </a:r>
            <a:endParaRPr lang="de-DE" i="1">
              <a:latin typeface="Times New Roman" charset="0"/>
              <a:cs typeface="+mn-cs"/>
            </a:endParaRPr>
          </a:p>
        </p:txBody>
      </p:sp>
      <p:sp>
        <p:nvSpPr>
          <p:cNvPr id="449541" name="Rectangle 5"/>
          <p:cNvSpPr>
            <a:spLocks noChangeArrowheads="1"/>
          </p:cNvSpPr>
          <p:nvPr/>
        </p:nvSpPr>
        <p:spPr bwMode="auto">
          <a:xfrm>
            <a:off x="1828800" y="3062064"/>
            <a:ext cx="533400" cy="4572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i="1" smtClean="0">
                <a:solidFill>
                  <a:schemeClr val="bg1"/>
                </a:solidFill>
                <a:latin typeface="Times New Roman" charset="0"/>
                <a:cs typeface="+mn-cs"/>
              </a:rPr>
              <a:t>w</a:t>
            </a:r>
            <a:r>
              <a:rPr lang="de-DE" i="1" baseline="-25000" smtClean="0">
                <a:solidFill>
                  <a:schemeClr val="bg1"/>
                </a:solidFill>
                <a:latin typeface="Times New Roman" charset="0"/>
                <a:cs typeface="+mn-cs"/>
              </a:rPr>
              <a:t>n</a:t>
            </a:r>
            <a:endParaRPr lang="de-DE" i="1" baseline="-25000">
              <a:solidFill>
                <a:schemeClr val="bg1"/>
              </a:solidFill>
              <a:latin typeface="Times New Roman" charset="0"/>
              <a:cs typeface="+mn-cs"/>
            </a:endParaRPr>
          </a:p>
        </p:txBody>
      </p:sp>
      <p:sp>
        <p:nvSpPr>
          <p:cNvPr id="449542" name="Rectangle 6"/>
          <p:cNvSpPr>
            <a:spLocks noChangeArrowheads="1"/>
          </p:cNvSpPr>
          <p:nvPr/>
        </p:nvSpPr>
        <p:spPr bwMode="auto">
          <a:xfrm>
            <a:off x="5638800" y="2985864"/>
            <a:ext cx="19050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Gewichtsgrenze:</a:t>
            </a:r>
          </a:p>
          <a:p>
            <a:pPr algn="ctr">
              <a:defRPr/>
            </a:pPr>
            <a:r>
              <a:rPr lang="de-DE" i="1" smtClean="0">
                <a:latin typeface="Times New Roman" charset="0"/>
                <a:cs typeface="+mn-cs"/>
              </a:rPr>
              <a:t>W</a:t>
            </a:r>
            <a:endParaRPr lang="de-DE" i="1">
              <a:latin typeface="Times New Roman" charset="0"/>
              <a:cs typeface="+mn-cs"/>
            </a:endParaRPr>
          </a:p>
        </p:txBody>
      </p:sp>
      <p:sp>
        <p:nvSpPr>
          <p:cNvPr id="449544" name="Text Box 8"/>
          <p:cNvSpPr txBox="1">
            <a:spLocks noChangeArrowheads="1"/>
          </p:cNvSpPr>
          <p:nvPr/>
        </p:nvSpPr>
        <p:spPr bwMode="auto">
          <a:xfrm>
            <a:off x="381000" y="5163914"/>
            <a:ext cx="3886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Finde optimale Lösung unter Verwendung von Gegenständen </a:t>
            </a:r>
            <a:br>
              <a:rPr lang="de-DE" smtClean="0">
                <a:latin typeface="+mn-lt"/>
                <a:cs typeface="+mn-cs"/>
              </a:rPr>
            </a:br>
            <a:r>
              <a:rPr lang="de-DE" smtClean="0">
                <a:solidFill>
                  <a:srgbClr val="3C8C93"/>
                </a:solidFill>
                <a:latin typeface="+mn-lt"/>
                <a:cs typeface="+mn-cs"/>
              </a:rPr>
              <a:t>1, 2, …, n-1</a:t>
            </a:r>
            <a:r>
              <a:rPr lang="de-DE" smtClean="0">
                <a:latin typeface="+mn-lt"/>
                <a:cs typeface="+mn-cs"/>
              </a:rPr>
              <a:t> mit Gewichtsgrenze </a:t>
            </a:r>
            <a:r>
              <a:rPr lang="de-DE" smtClean="0">
                <a:solidFill>
                  <a:srgbClr val="3C8C93"/>
                </a:solidFill>
                <a:latin typeface="+mn-lt"/>
                <a:cs typeface="+mn-cs"/>
              </a:rPr>
              <a:t>W - w</a:t>
            </a:r>
            <a:r>
              <a:rPr lang="de-DE" baseline="-25000" smtClean="0">
                <a:solidFill>
                  <a:srgbClr val="3C8C93"/>
                </a:solidFill>
                <a:latin typeface="+mn-lt"/>
                <a:cs typeface="+mn-cs"/>
              </a:rPr>
              <a:t>n</a:t>
            </a:r>
            <a:endParaRPr lang="de-DE" baseline="-25000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449545" name="Rectangle 9"/>
          <p:cNvSpPr>
            <a:spLocks noChangeArrowheads="1"/>
          </p:cNvSpPr>
          <p:nvPr/>
        </p:nvSpPr>
        <p:spPr bwMode="auto">
          <a:xfrm>
            <a:off x="4953000" y="3062064"/>
            <a:ext cx="533400" cy="4572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i="1" smtClean="0">
                <a:solidFill>
                  <a:schemeClr val="bg1"/>
                </a:solidFill>
                <a:latin typeface="Times New Roman" charset="0"/>
                <a:cs typeface="+mn-cs"/>
              </a:rPr>
              <a:t>w</a:t>
            </a:r>
            <a:r>
              <a:rPr lang="de-DE" i="1" baseline="-25000" smtClean="0">
                <a:solidFill>
                  <a:schemeClr val="bg1"/>
                </a:solidFill>
                <a:latin typeface="Times New Roman" charset="0"/>
                <a:cs typeface="+mn-cs"/>
              </a:rPr>
              <a:t>n</a:t>
            </a:r>
            <a:endParaRPr lang="de-DE" i="1" baseline="-25000">
              <a:solidFill>
                <a:schemeClr val="bg1"/>
              </a:solidFill>
              <a:latin typeface="Times New Roman" charset="0"/>
              <a:cs typeface="+mn-cs"/>
            </a:endParaRPr>
          </a:p>
        </p:txBody>
      </p:sp>
      <p:sp>
        <p:nvSpPr>
          <p:cNvPr id="449547" name="Text Box 11"/>
          <p:cNvSpPr txBox="1">
            <a:spLocks noChangeArrowheads="1"/>
          </p:cNvSpPr>
          <p:nvPr/>
        </p:nvSpPr>
        <p:spPr bwMode="auto">
          <a:xfrm>
            <a:off x="4724400" y="5163914"/>
            <a:ext cx="3886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</a:rPr>
              <a:t>Finde optimale Lösung unter Verwendung von Gegenständen </a:t>
            </a:r>
            <a:br>
              <a:rPr lang="de-DE" smtClean="0">
                <a:latin typeface="+mn-lt"/>
              </a:rPr>
            </a:br>
            <a:r>
              <a:rPr lang="de-DE" smtClean="0">
                <a:solidFill>
                  <a:srgbClr val="3C8C93"/>
                </a:solidFill>
                <a:latin typeface="+mn-lt"/>
              </a:rPr>
              <a:t>1, 2, …, n-1</a:t>
            </a:r>
            <a:r>
              <a:rPr lang="de-DE" smtClean="0">
                <a:latin typeface="+mn-lt"/>
              </a:rPr>
              <a:t> mit Gewichtsgrenze </a:t>
            </a:r>
            <a:r>
              <a:rPr lang="de-DE" smtClean="0">
                <a:solidFill>
                  <a:srgbClr val="3C8C93"/>
                </a:solidFill>
                <a:latin typeface="+mn-lt"/>
              </a:rPr>
              <a:t>W </a:t>
            </a:r>
            <a:endParaRPr lang="de-DE" baseline="-25000">
              <a:solidFill>
                <a:srgbClr val="3C8C93"/>
              </a:solidFill>
              <a:latin typeface="+mn-lt"/>
            </a:endParaRP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906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Rekursive Formulierung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1447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400" dirty="0" smtClean="0">
                <a:cs typeface="+mn-cs"/>
              </a:rPr>
              <a:t>Sei 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V[i, w]</a:t>
            </a:r>
            <a:r>
              <a:rPr lang="de-DE" sz="2400" dirty="0" smtClean="0">
                <a:cs typeface="+mn-cs"/>
              </a:rPr>
              <a:t> der optimale Gesamtwert wenn Gegenstände</a:t>
            </a:r>
            <a:br>
              <a:rPr lang="de-DE" sz="2400" dirty="0" smtClean="0">
                <a:cs typeface="+mn-cs"/>
              </a:rPr>
            </a:br>
            <a:r>
              <a:rPr lang="de-DE" sz="2400" dirty="0" smtClean="0">
                <a:solidFill>
                  <a:srgbClr val="3C8C93"/>
                </a:solidFill>
                <a:cs typeface="+mn-cs"/>
              </a:rPr>
              <a:t>1, 2, …, i</a:t>
            </a:r>
            <a:r>
              <a:rPr lang="de-DE" sz="2400" dirty="0" smtClean="0">
                <a:cs typeface="+mn-cs"/>
              </a:rPr>
              <a:t> betrachtet werden für aktuelle Gewichtsgrenze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w</a:t>
            </a:r>
            <a:endParaRPr lang="de-DE" sz="2400" dirty="0" smtClean="0">
              <a:solidFill>
                <a:schemeClr val="accent1">
                  <a:lumMod val="50000"/>
                </a:schemeClr>
              </a:solidFill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de-DE" sz="2400" dirty="0" smtClean="0">
                <a:cs typeface="+mn-cs"/>
              </a:rPr>
              <a:t>	=&gt; 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V[n, W]</a:t>
            </a:r>
            <a:r>
              <a:rPr lang="de-DE" sz="2400" dirty="0" smtClean="0">
                <a:cs typeface="+mn-cs"/>
              </a:rPr>
              <a:t> ist die optimale Lösung</a:t>
            </a:r>
          </a:p>
          <a:p>
            <a:pPr marL="0" indent="0" eaLnBrk="1" hangingPunct="1">
              <a:buNone/>
              <a:defRPr/>
            </a:pPr>
            <a:endParaRPr lang="de-DE" sz="2400" dirty="0" smtClean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de-DE" sz="2400" dirty="0" smtClean="0">
              <a:cs typeface="+mn-cs"/>
            </a:endParaRPr>
          </a:p>
        </p:txBody>
      </p:sp>
      <p:grpSp>
        <p:nvGrpSpPr>
          <p:cNvPr id="451605" name="Group 21"/>
          <p:cNvGrpSpPr>
            <a:grpSpLocks/>
          </p:cNvGrpSpPr>
          <p:nvPr/>
        </p:nvGrpSpPr>
        <p:grpSpPr bwMode="auto">
          <a:xfrm>
            <a:off x="1828800" y="2496344"/>
            <a:ext cx="3821113" cy="1016000"/>
            <a:chOff x="1152" y="1872"/>
            <a:chExt cx="2407" cy="640"/>
          </a:xfrm>
        </p:grpSpPr>
        <p:sp>
          <p:nvSpPr>
            <p:cNvPr id="451588" name="Rectangle 4"/>
            <p:cNvSpPr>
              <a:spLocks noChangeArrowheads="1"/>
            </p:cNvSpPr>
            <p:nvPr/>
          </p:nvSpPr>
          <p:spPr bwMode="auto">
            <a:xfrm>
              <a:off x="1152" y="2063"/>
              <a:ext cx="10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000" smtClean="0">
                  <a:solidFill>
                    <a:srgbClr val="3C8C93"/>
                  </a:solidFill>
                  <a:latin typeface="+mn-lt"/>
                  <a:cs typeface="+mn-cs"/>
                </a:rPr>
                <a:t>V[n, W] = max</a:t>
              </a:r>
              <a:endParaRPr lang="de-DE" sz="2000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  <p:sp>
          <p:nvSpPr>
            <p:cNvPr id="451589" name="Rectangle 5"/>
            <p:cNvSpPr>
              <a:spLocks noChangeArrowheads="1"/>
            </p:cNvSpPr>
            <p:nvPr/>
          </p:nvSpPr>
          <p:spPr bwMode="auto">
            <a:xfrm>
              <a:off x="2313" y="1872"/>
              <a:ext cx="1246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000" smtClean="0">
                  <a:solidFill>
                    <a:srgbClr val="3C8C93"/>
                  </a:solidFill>
                  <a:latin typeface="+mn-lt"/>
                  <a:cs typeface="+mn-cs"/>
                </a:rPr>
                <a:t>V[n-1, W-w</a:t>
              </a:r>
              <a:r>
                <a:rPr lang="de-DE" sz="2000" baseline="-25000" smtClean="0">
                  <a:solidFill>
                    <a:srgbClr val="3C8C93"/>
                  </a:solidFill>
                  <a:latin typeface="+mn-lt"/>
                  <a:cs typeface="+mn-cs"/>
                </a:rPr>
                <a:t>n</a:t>
              </a:r>
              <a:r>
                <a:rPr lang="de-DE" sz="2000" smtClean="0">
                  <a:solidFill>
                    <a:srgbClr val="3C8C93"/>
                  </a:solidFill>
                  <a:latin typeface="+mn-lt"/>
                  <a:cs typeface="+mn-cs"/>
                </a:rPr>
                <a:t>] + v</a:t>
              </a:r>
              <a:r>
                <a:rPr lang="de-DE" sz="2000" baseline="-25000" smtClean="0">
                  <a:solidFill>
                    <a:srgbClr val="3C8C93"/>
                  </a:solidFill>
                  <a:latin typeface="+mn-lt"/>
                  <a:cs typeface="+mn-cs"/>
                </a:rPr>
                <a:t>n</a:t>
              </a:r>
            </a:p>
            <a:p>
              <a:pPr>
                <a:defRPr/>
              </a:pPr>
              <a:endParaRPr lang="de-DE" sz="2000" smtClean="0">
                <a:solidFill>
                  <a:srgbClr val="3C8C93"/>
                </a:solidFill>
                <a:latin typeface="+mn-lt"/>
                <a:cs typeface="+mn-cs"/>
              </a:endParaRPr>
            </a:p>
            <a:p>
              <a:pPr>
                <a:defRPr/>
              </a:pPr>
              <a:r>
                <a:rPr lang="de-DE" sz="2000" smtClean="0">
                  <a:solidFill>
                    <a:srgbClr val="3C8C93"/>
                  </a:solidFill>
                  <a:latin typeface="+mn-lt"/>
                  <a:cs typeface="+mn-cs"/>
                </a:rPr>
                <a:t>V[n-1, W]</a:t>
              </a:r>
              <a:endParaRPr lang="de-DE" sz="2000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  <p:sp>
          <p:nvSpPr>
            <p:cNvPr id="451590" name="AutoShape 6"/>
            <p:cNvSpPr>
              <a:spLocks/>
            </p:cNvSpPr>
            <p:nvPr/>
          </p:nvSpPr>
          <p:spPr bwMode="auto">
            <a:xfrm>
              <a:off x="2217" y="1982"/>
              <a:ext cx="96" cy="432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51607" name="Group 23"/>
          <p:cNvGrpSpPr>
            <a:grpSpLocks/>
          </p:cNvGrpSpPr>
          <p:nvPr/>
        </p:nvGrpSpPr>
        <p:grpSpPr bwMode="auto">
          <a:xfrm>
            <a:off x="2978155" y="3639344"/>
            <a:ext cx="1863728" cy="381000"/>
            <a:chOff x="1876" y="2592"/>
            <a:chExt cx="1174" cy="240"/>
          </a:xfrm>
        </p:grpSpPr>
        <p:sp>
          <p:nvSpPr>
            <p:cNvPr id="451592" name="Line 8"/>
            <p:cNvSpPr>
              <a:spLocks noChangeShapeType="1"/>
            </p:cNvSpPr>
            <p:nvPr/>
          </p:nvSpPr>
          <p:spPr bwMode="auto">
            <a:xfrm>
              <a:off x="1876" y="2592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451596" name="Text Box 12"/>
            <p:cNvSpPr txBox="1">
              <a:spLocks noChangeArrowheads="1"/>
            </p:cNvSpPr>
            <p:nvPr/>
          </p:nvSpPr>
          <p:spPr bwMode="auto">
            <a:xfrm>
              <a:off x="1972" y="2592"/>
              <a:ext cx="10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latin typeface="+mn-lt"/>
                  <a:cs typeface="+mn-cs"/>
                </a:rPr>
                <a:t>Generalisierung</a:t>
              </a: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51608" name="Group 24"/>
          <p:cNvGrpSpPr>
            <a:grpSpLocks/>
          </p:cNvGrpSpPr>
          <p:nvPr/>
        </p:nvGrpSpPr>
        <p:grpSpPr bwMode="auto">
          <a:xfrm>
            <a:off x="1828800" y="4171157"/>
            <a:ext cx="6473829" cy="1016000"/>
            <a:chOff x="1152" y="2927"/>
            <a:chExt cx="4078" cy="640"/>
          </a:xfrm>
        </p:grpSpPr>
        <p:sp>
          <p:nvSpPr>
            <p:cNvPr id="451597" name="Rectangle 13"/>
            <p:cNvSpPr>
              <a:spLocks noChangeArrowheads="1"/>
            </p:cNvSpPr>
            <p:nvPr/>
          </p:nvSpPr>
          <p:spPr bwMode="auto">
            <a:xfrm>
              <a:off x="1152" y="3119"/>
              <a:ext cx="124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000" smtClean="0">
                  <a:solidFill>
                    <a:srgbClr val="3C8C93"/>
                  </a:solidFill>
                  <a:latin typeface="+mn-lt"/>
                  <a:cs typeface="+mn-cs"/>
                </a:rPr>
                <a:t>V[i, w] =         max</a:t>
              </a:r>
              <a:endParaRPr lang="de-DE" sz="2000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  <p:sp>
          <p:nvSpPr>
            <p:cNvPr id="451598" name="Rectangle 14"/>
            <p:cNvSpPr>
              <a:spLocks noChangeArrowheads="1"/>
            </p:cNvSpPr>
            <p:nvPr/>
          </p:nvSpPr>
          <p:spPr bwMode="auto">
            <a:xfrm>
              <a:off x="2601" y="2927"/>
              <a:ext cx="2629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000" dirty="0" smtClean="0">
                  <a:solidFill>
                    <a:srgbClr val="3C8C93"/>
                  </a:solidFill>
                  <a:latin typeface="+mn-lt"/>
                  <a:cs typeface="+mn-cs"/>
                </a:rPr>
                <a:t>V[i-1, </a:t>
              </a:r>
              <a:r>
                <a:rPr lang="de-DE" sz="2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w-w</a:t>
              </a:r>
              <a:r>
                <a:rPr lang="de-DE" sz="2000" baseline="-25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i</a:t>
              </a:r>
              <a:r>
                <a:rPr lang="de-DE" sz="2000" dirty="0" smtClean="0">
                  <a:solidFill>
                    <a:srgbClr val="3C8C93"/>
                  </a:solidFill>
                  <a:latin typeface="+mn-lt"/>
                  <a:cs typeface="+mn-cs"/>
                </a:rPr>
                <a:t>] + v</a:t>
              </a:r>
              <a:r>
                <a:rPr lang="de-DE" sz="2000" baseline="-25000" dirty="0" smtClean="0">
                  <a:solidFill>
                    <a:srgbClr val="3C8C93"/>
                  </a:solidFill>
                  <a:latin typeface="+mn-lt"/>
                  <a:cs typeface="+mn-cs"/>
                </a:rPr>
                <a:t>i          </a:t>
              </a:r>
              <a:r>
                <a:rPr lang="de-DE" sz="2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Ggst</a:t>
              </a:r>
              <a:r>
                <a:rPr lang="de-DE" sz="2000" dirty="0" smtClean="0">
                  <a:solidFill>
                    <a:srgbClr val="3C8C93"/>
                  </a:solidFill>
                  <a:latin typeface="+mn-lt"/>
                  <a:cs typeface="+mn-cs"/>
                </a:rPr>
                <a:t> i gewählt</a:t>
              </a:r>
            </a:p>
            <a:p>
              <a:pPr>
                <a:defRPr/>
              </a:pPr>
              <a:endParaRPr lang="de-DE" sz="2000" dirty="0" smtClean="0">
                <a:solidFill>
                  <a:srgbClr val="3C8C93"/>
                </a:solidFill>
                <a:latin typeface="+mn-lt"/>
                <a:cs typeface="+mn-cs"/>
              </a:endParaRPr>
            </a:p>
            <a:p>
              <a:pPr>
                <a:defRPr/>
              </a:pPr>
              <a:r>
                <a:rPr lang="de-DE" sz="2000" dirty="0" smtClean="0">
                  <a:solidFill>
                    <a:srgbClr val="3C8C93"/>
                  </a:solidFill>
                  <a:latin typeface="+mn-lt"/>
                  <a:cs typeface="+mn-cs"/>
                </a:rPr>
                <a:t>V[i-1, </a:t>
              </a:r>
              <a:r>
                <a:rPr lang="de-DE" sz="2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w</a:t>
              </a:r>
              <a:r>
                <a:rPr lang="de-DE" sz="2000" dirty="0" smtClean="0">
                  <a:solidFill>
                    <a:srgbClr val="3C8C93"/>
                  </a:solidFill>
                  <a:latin typeface="+mn-lt"/>
                  <a:cs typeface="+mn-cs"/>
                </a:rPr>
                <a:t>]	    	</a:t>
              </a:r>
              <a:r>
                <a:rPr lang="de-DE" sz="2000" dirty="0" err="1" smtClean="0">
                  <a:solidFill>
                    <a:srgbClr val="3C8C93"/>
                  </a:solidFill>
                </a:rPr>
                <a:t>Ggst</a:t>
              </a:r>
              <a:r>
                <a:rPr lang="de-DE" sz="2000" dirty="0" smtClean="0">
                  <a:solidFill>
                    <a:srgbClr val="3C8C93"/>
                  </a:solidFill>
                </a:rPr>
                <a:t> </a:t>
              </a:r>
              <a:r>
                <a:rPr lang="de-DE" sz="2000" dirty="0">
                  <a:solidFill>
                    <a:srgbClr val="3C8C93"/>
                  </a:solidFill>
                </a:rPr>
                <a:t>i </a:t>
              </a:r>
              <a:r>
                <a:rPr lang="de-DE" sz="2000" dirty="0" smtClean="0">
                  <a:solidFill>
                    <a:srgbClr val="3C8C93"/>
                  </a:solidFill>
                </a:rPr>
                <a:t>nicht gewählt</a:t>
              </a:r>
              <a:endParaRPr lang="de-DE" sz="2000" dirty="0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  <p:sp>
          <p:nvSpPr>
            <p:cNvPr id="451599" name="AutoShape 15"/>
            <p:cNvSpPr>
              <a:spLocks/>
            </p:cNvSpPr>
            <p:nvPr/>
          </p:nvSpPr>
          <p:spPr bwMode="auto">
            <a:xfrm>
              <a:off x="2457" y="3038"/>
              <a:ext cx="96" cy="432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51609" name="Group 25"/>
          <p:cNvGrpSpPr>
            <a:grpSpLocks/>
          </p:cNvGrpSpPr>
          <p:nvPr/>
        </p:nvGrpSpPr>
        <p:grpSpPr bwMode="auto">
          <a:xfrm>
            <a:off x="3124200" y="4629944"/>
            <a:ext cx="5119689" cy="1084263"/>
            <a:chOff x="1968" y="3216"/>
            <a:chExt cx="3225" cy="683"/>
          </a:xfrm>
        </p:grpSpPr>
        <p:sp>
          <p:nvSpPr>
            <p:cNvPr id="451600" name="AutoShape 16"/>
            <p:cNvSpPr>
              <a:spLocks/>
            </p:cNvSpPr>
            <p:nvPr/>
          </p:nvSpPr>
          <p:spPr bwMode="auto">
            <a:xfrm>
              <a:off x="1968" y="3216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  <p:sp>
          <p:nvSpPr>
            <p:cNvPr id="451603" name="Rectangle 19"/>
            <p:cNvSpPr>
              <a:spLocks noChangeArrowheads="1"/>
            </p:cNvSpPr>
            <p:nvPr/>
          </p:nvSpPr>
          <p:spPr bwMode="auto">
            <a:xfrm>
              <a:off x="2064" y="3647"/>
              <a:ext cx="312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000" dirty="0" smtClean="0">
                  <a:solidFill>
                    <a:srgbClr val="3C8C93"/>
                  </a:solidFill>
                  <a:latin typeface="+mn-lt"/>
                  <a:cs typeface="+mn-cs"/>
                </a:rPr>
                <a:t>V[i-1, </a:t>
              </a:r>
              <a:r>
                <a:rPr lang="de-DE" sz="2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w</a:t>
              </a:r>
              <a:r>
                <a:rPr lang="de-DE" sz="2000" dirty="0" smtClean="0">
                  <a:solidFill>
                    <a:srgbClr val="3C8C93"/>
                  </a:solidFill>
                  <a:latin typeface="+mn-lt"/>
                  <a:cs typeface="+mn-cs"/>
                </a:rPr>
                <a:t>]  </a:t>
              </a:r>
              <a:r>
                <a:rPr lang="de-DE" sz="2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if</a:t>
              </a:r>
              <a:r>
                <a:rPr lang="de-DE" sz="2000" dirty="0" smtClean="0">
                  <a:solidFill>
                    <a:srgbClr val="3C8C93"/>
                  </a:solidFill>
                  <a:latin typeface="+mn-lt"/>
                  <a:cs typeface="+mn-cs"/>
                </a:rPr>
                <a:t> </a:t>
              </a:r>
              <a:r>
                <a:rPr lang="de-DE" sz="2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w</a:t>
              </a:r>
              <a:r>
                <a:rPr lang="de-DE" sz="2000" baseline="-25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i</a:t>
              </a:r>
              <a:r>
                <a:rPr lang="de-DE" sz="2000" dirty="0" smtClean="0">
                  <a:solidFill>
                    <a:srgbClr val="3C8C93"/>
                  </a:solidFill>
                  <a:latin typeface="+mn-lt"/>
                  <a:cs typeface="+mn-cs"/>
                </a:rPr>
                <a:t> &gt; </a:t>
              </a:r>
              <a:r>
                <a:rPr lang="de-DE" sz="2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w</a:t>
              </a:r>
              <a:r>
                <a:rPr lang="de-DE" sz="2000" dirty="0" smtClean="0">
                  <a:solidFill>
                    <a:srgbClr val="3C8C93"/>
                  </a:solidFill>
                  <a:latin typeface="+mn-lt"/>
                  <a:cs typeface="+mn-cs"/>
                </a:rPr>
                <a:t>               </a:t>
              </a:r>
              <a:r>
                <a:rPr lang="de-DE" sz="2000" dirty="0" err="1">
                  <a:solidFill>
                    <a:srgbClr val="3C8C93"/>
                  </a:solidFill>
                </a:rPr>
                <a:t>Ggst</a:t>
              </a:r>
              <a:r>
                <a:rPr lang="de-DE" sz="2000" dirty="0">
                  <a:solidFill>
                    <a:srgbClr val="3C8C93"/>
                  </a:solidFill>
                </a:rPr>
                <a:t> i </a:t>
              </a:r>
              <a:r>
                <a:rPr lang="de-DE" sz="2000" dirty="0" smtClean="0">
                  <a:solidFill>
                    <a:srgbClr val="3C8C93"/>
                  </a:solidFill>
                </a:rPr>
                <a:t>nicht gewählt</a:t>
              </a:r>
              <a:endParaRPr lang="de-DE" sz="2000" dirty="0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451610" name="Text Box 26"/>
          <p:cNvSpPr txBox="1">
            <a:spLocks noChangeArrowheads="1"/>
          </p:cNvSpPr>
          <p:nvPr/>
        </p:nvSpPr>
        <p:spPr bwMode="auto">
          <a:xfrm>
            <a:off x="611560" y="5805264"/>
            <a:ext cx="71939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dirty="0" smtClean="0">
                <a:latin typeface="+mn-lt"/>
                <a:cs typeface="+mn-cs"/>
              </a:rPr>
              <a:t>Grenzfall: </a:t>
            </a:r>
            <a:r>
              <a:rPr lang="de-DE" sz="2400" dirty="0" smtClean="0">
                <a:solidFill>
                  <a:srgbClr val="3C8C93"/>
                </a:solidFill>
                <a:latin typeface="+mn-lt"/>
                <a:cs typeface="+mn-cs"/>
              </a:rPr>
              <a:t>V[i, 0] = 0, V[0, </a:t>
            </a:r>
            <a:r>
              <a:rPr lang="de-DE" sz="2400" dirty="0" err="1" smtClean="0">
                <a:solidFill>
                  <a:srgbClr val="3C8C93"/>
                </a:solidFill>
                <a:latin typeface="+mn-lt"/>
                <a:cs typeface="+mn-cs"/>
              </a:rPr>
              <a:t>w</a:t>
            </a:r>
            <a:r>
              <a:rPr lang="de-DE" sz="2400" dirty="0" smtClean="0">
                <a:solidFill>
                  <a:srgbClr val="3C8C93"/>
                </a:solidFill>
                <a:latin typeface="+mn-lt"/>
                <a:cs typeface="+mn-cs"/>
              </a:rPr>
              <a:t>] = 0</a:t>
            </a:r>
            <a:r>
              <a:rPr lang="de-DE" sz="2400" dirty="0" smtClean="0">
                <a:latin typeface="+mn-lt"/>
                <a:cs typeface="+mn-cs"/>
              </a:rPr>
              <a:t>.  </a:t>
            </a:r>
            <a:r>
              <a:rPr lang="de-DE" sz="2400" dirty="0" err="1" smtClean="0">
                <a:latin typeface="+mn-lt"/>
                <a:cs typeface="+mn-cs"/>
              </a:rPr>
              <a:t>Wieviele</a:t>
            </a:r>
            <a:r>
              <a:rPr lang="de-DE" sz="2400" dirty="0" smtClean="0">
                <a:latin typeface="+mn-lt"/>
                <a:cs typeface="+mn-cs"/>
              </a:rPr>
              <a:t> Teilprobleme? </a:t>
            </a:r>
            <a:endParaRPr lang="de-DE" sz="2400" dirty="0">
              <a:latin typeface="+mn-lt"/>
              <a:cs typeface="+mn-cs"/>
            </a:endParaRPr>
          </a:p>
        </p:txBody>
      </p:sp>
      <p:sp>
        <p:nvSpPr>
          <p:cNvPr id="1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052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61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Beispiel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mtClean="0">
                <a:cs typeface="+mn-cs"/>
              </a:rPr>
              <a:t>n = 6 (# der Gegenstände)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mtClean="0">
                <a:cs typeface="+mn-cs"/>
              </a:rPr>
              <a:t>W = 10 (Gewichtsgrenze)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mtClean="0">
                <a:cs typeface="+mn-cs"/>
              </a:rPr>
              <a:t>Gegenstände (Gewicht und Wert):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de-DE" smtClean="0"/>
              <a:t>2     2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de-DE" smtClean="0"/>
              <a:t>4     3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de-DE" smtClean="0"/>
              <a:t>3     3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de-DE" smtClean="0"/>
              <a:t>5     6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de-DE" smtClean="0"/>
              <a:t>2     4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de-DE" smtClean="0"/>
              <a:t>6     9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0731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Problem des kürzesten Pfads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4378349"/>
            <a:ext cx="3962400" cy="1858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de-DE" smtClean="0">
              <a:solidFill>
                <a:srgbClr val="3C8C93"/>
              </a:solidFill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de-DE" smtClean="0">
                <a:solidFill>
                  <a:srgbClr val="3C8C93"/>
                </a:solidFill>
                <a:cs typeface="+mn-cs"/>
              </a:rPr>
              <a:t>SP(start, goal) = min </a:t>
            </a:r>
          </a:p>
        </p:txBody>
      </p:sp>
      <p:sp>
        <p:nvSpPr>
          <p:cNvPr id="267269" name="Text Box 5"/>
          <p:cNvSpPr txBox="1">
            <a:spLocks noChangeArrowheads="1"/>
          </p:cNvSpPr>
          <p:nvPr/>
        </p:nvSpPr>
        <p:spPr bwMode="auto">
          <a:xfrm>
            <a:off x="2441253" y="4913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>
              <a:solidFill>
                <a:srgbClr val="3C8C93"/>
              </a:solidFill>
              <a:cs typeface="+mn-cs"/>
            </a:endParaRPr>
          </a:p>
        </p:txBody>
      </p:sp>
      <p:sp>
        <p:nvSpPr>
          <p:cNvPr id="267270" name="Text Box 6"/>
          <p:cNvSpPr txBox="1">
            <a:spLocks noChangeArrowheads="1"/>
          </p:cNvSpPr>
          <p:nvPr/>
        </p:nvSpPr>
        <p:spPr bwMode="auto">
          <a:xfrm>
            <a:off x="4285928" y="4343400"/>
            <a:ext cx="3886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400" smtClean="0">
                <a:solidFill>
                  <a:srgbClr val="3C8C93"/>
                </a:solidFill>
                <a:cs typeface="+mn-cs"/>
              </a:rPr>
              <a:t>dist(start, A) + SP(A, goal)</a:t>
            </a:r>
          </a:p>
          <a:p>
            <a:pPr>
              <a:spcBef>
                <a:spcPct val="50000"/>
              </a:spcBef>
              <a:defRPr/>
            </a:pPr>
            <a:r>
              <a:rPr lang="de-DE" sz="2400" smtClean="0">
                <a:solidFill>
                  <a:srgbClr val="3C8C93"/>
                </a:solidFill>
                <a:cs typeface="+mn-cs"/>
              </a:rPr>
              <a:t>dist(start, B) + SP(B, goal)</a:t>
            </a:r>
          </a:p>
          <a:p>
            <a:pPr>
              <a:spcBef>
                <a:spcPct val="50000"/>
              </a:spcBef>
              <a:defRPr/>
            </a:pPr>
            <a:r>
              <a:rPr lang="de-DE" sz="2400" smtClean="0">
                <a:solidFill>
                  <a:srgbClr val="3C8C93"/>
                </a:solidFill>
                <a:cs typeface="+mn-cs"/>
              </a:rPr>
              <a:t>dist(start, C) + SP(C, goal)</a:t>
            </a:r>
            <a:endParaRPr lang="de-DE" sz="2400">
              <a:solidFill>
                <a:srgbClr val="3C8C93"/>
              </a:solidFill>
              <a:cs typeface="+mn-cs"/>
            </a:endParaRPr>
          </a:p>
        </p:txBody>
      </p:sp>
      <p:sp>
        <p:nvSpPr>
          <p:cNvPr id="267271" name="AutoShape 7"/>
          <p:cNvSpPr>
            <a:spLocks/>
          </p:cNvSpPr>
          <p:nvPr/>
        </p:nvSpPr>
        <p:spPr bwMode="auto">
          <a:xfrm>
            <a:off x="4057328" y="4495800"/>
            <a:ext cx="228600" cy="1295400"/>
          </a:xfrm>
          <a:prstGeom prst="leftBrace">
            <a:avLst>
              <a:gd name="adj1" fmla="val 47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3C8C93"/>
              </a:solidFill>
              <a:cs typeface="+mn-cs"/>
            </a:endParaRPr>
          </a:p>
        </p:txBody>
      </p:sp>
      <p:pic>
        <p:nvPicPr>
          <p:cNvPr id="2" name="Bild 1" descr="400px-Shortest_path_optimal_substructure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648" y="1431280"/>
            <a:ext cx="5080000" cy="2717800"/>
          </a:xfrm>
          <a:prstGeom prst="rect">
            <a:avLst/>
          </a:prstGeom>
        </p:spPr>
      </p:pic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178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6643" name="Rectangle 3"/>
          <p:cNvSpPr>
            <a:spLocks noChangeArrowheads="1"/>
          </p:cNvSpPr>
          <p:nvPr/>
        </p:nvSpPr>
        <p:spPr bwMode="auto">
          <a:xfrm>
            <a:off x="7827963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44" name="Rectangle 4"/>
          <p:cNvSpPr>
            <a:spLocks noChangeArrowheads="1"/>
          </p:cNvSpPr>
          <p:nvPr/>
        </p:nvSpPr>
        <p:spPr bwMode="auto">
          <a:xfrm>
            <a:off x="7273925" y="357505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45" name="Rectangle 5"/>
          <p:cNvSpPr>
            <a:spLocks noChangeArrowheads="1"/>
          </p:cNvSpPr>
          <p:nvPr/>
        </p:nvSpPr>
        <p:spPr bwMode="auto">
          <a:xfrm>
            <a:off x="6719888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46" name="Rectangle 6"/>
          <p:cNvSpPr>
            <a:spLocks noChangeArrowheads="1"/>
          </p:cNvSpPr>
          <p:nvPr/>
        </p:nvSpPr>
        <p:spPr bwMode="auto">
          <a:xfrm>
            <a:off x="6165850" y="357505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47" name="Rectangle 7"/>
          <p:cNvSpPr>
            <a:spLocks noChangeArrowheads="1"/>
          </p:cNvSpPr>
          <p:nvPr/>
        </p:nvSpPr>
        <p:spPr bwMode="auto">
          <a:xfrm>
            <a:off x="5611813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48" name="Rectangle 8"/>
          <p:cNvSpPr>
            <a:spLocks noChangeArrowheads="1"/>
          </p:cNvSpPr>
          <p:nvPr/>
        </p:nvSpPr>
        <p:spPr bwMode="auto">
          <a:xfrm>
            <a:off x="5056188" y="3575050"/>
            <a:ext cx="555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49" name="Rectangle 9"/>
          <p:cNvSpPr>
            <a:spLocks noChangeArrowheads="1"/>
          </p:cNvSpPr>
          <p:nvPr/>
        </p:nvSpPr>
        <p:spPr bwMode="auto">
          <a:xfrm>
            <a:off x="4502150" y="357505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50" name="Rectangle 10"/>
          <p:cNvSpPr>
            <a:spLocks noChangeArrowheads="1"/>
          </p:cNvSpPr>
          <p:nvPr/>
        </p:nvSpPr>
        <p:spPr bwMode="auto">
          <a:xfrm>
            <a:off x="3948113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51" name="Rectangle 11"/>
          <p:cNvSpPr>
            <a:spLocks noChangeArrowheads="1"/>
          </p:cNvSpPr>
          <p:nvPr/>
        </p:nvSpPr>
        <p:spPr bwMode="auto">
          <a:xfrm>
            <a:off x="3394075" y="357505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52" name="Rectangle 12"/>
          <p:cNvSpPr>
            <a:spLocks noChangeArrowheads="1"/>
          </p:cNvSpPr>
          <p:nvPr/>
        </p:nvSpPr>
        <p:spPr bwMode="auto">
          <a:xfrm>
            <a:off x="2840038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53" name="Rectangle 13"/>
          <p:cNvSpPr>
            <a:spLocks noChangeArrowheads="1"/>
          </p:cNvSpPr>
          <p:nvPr/>
        </p:nvSpPr>
        <p:spPr bwMode="auto">
          <a:xfrm>
            <a:off x="2286000" y="357505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654" name="Rectangle 14"/>
          <p:cNvSpPr>
            <a:spLocks noChangeArrowheads="1"/>
          </p:cNvSpPr>
          <p:nvPr/>
        </p:nvSpPr>
        <p:spPr bwMode="auto">
          <a:xfrm>
            <a:off x="7827963" y="4187825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55" name="Rectangle 15"/>
          <p:cNvSpPr>
            <a:spLocks noChangeArrowheads="1"/>
          </p:cNvSpPr>
          <p:nvPr/>
        </p:nvSpPr>
        <p:spPr bwMode="auto">
          <a:xfrm>
            <a:off x="7273925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56" name="Rectangle 16"/>
          <p:cNvSpPr>
            <a:spLocks noChangeArrowheads="1"/>
          </p:cNvSpPr>
          <p:nvPr/>
        </p:nvSpPr>
        <p:spPr bwMode="auto">
          <a:xfrm>
            <a:off x="6719888" y="4187825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57" name="Rectangle 17"/>
          <p:cNvSpPr>
            <a:spLocks noChangeArrowheads="1"/>
          </p:cNvSpPr>
          <p:nvPr/>
        </p:nvSpPr>
        <p:spPr bwMode="auto">
          <a:xfrm>
            <a:off x="6165850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58" name="Rectangle 18"/>
          <p:cNvSpPr>
            <a:spLocks noChangeArrowheads="1"/>
          </p:cNvSpPr>
          <p:nvPr/>
        </p:nvSpPr>
        <p:spPr bwMode="auto">
          <a:xfrm>
            <a:off x="5611813" y="4187825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59" name="Rectangle 19"/>
          <p:cNvSpPr>
            <a:spLocks noChangeArrowheads="1"/>
          </p:cNvSpPr>
          <p:nvPr/>
        </p:nvSpPr>
        <p:spPr bwMode="auto">
          <a:xfrm>
            <a:off x="5056188" y="4187825"/>
            <a:ext cx="555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60" name="Rectangle 20"/>
          <p:cNvSpPr>
            <a:spLocks noChangeArrowheads="1"/>
          </p:cNvSpPr>
          <p:nvPr/>
        </p:nvSpPr>
        <p:spPr bwMode="auto">
          <a:xfrm>
            <a:off x="4502150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61" name="Rectangle 21"/>
          <p:cNvSpPr>
            <a:spLocks noChangeArrowheads="1"/>
          </p:cNvSpPr>
          <p:nvPr/>
        </p:nvSpPr>
        <p:spPr bwMode="auto">
          <a:xfrm>
            <a:off x="3948113" y="4187825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62" name="Rectangle 22"/>
          <p:cNvSpPr>
            <a:spLocks noChangeArrowheads="1"/>
          </p:cNvSpPr>
          <p:nvPr/>
        </p:nvSpPr>
        <p:spPr bwMode="auto">
          <a:xfrm>
            <a:off x="3394075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63" name="Rectangle 23"/>
          <p:cNvSpPr>
            <a:spLocks noChangeArrowheads="1"/>
          </p:cNvSpPr>
          <p:nvPr/>
        </p:nvSpPr>
        <p:spPr bwMode="auto">
          <a:xfrm>
            <a:off x="2840038" y="4187825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64" name="Rectangle 24"/>
          <p:cNvSpPr>
            <a:spLocks noChangeArrowheads="1"/>
          </p:cNvSpPr>
          <p:nvPr/>
        </p:nvSpPr>
        <p:spPr bwMode="auto">
          <a:xfrm>
            <a:off x="2286000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665" name="Rectangle 25"/>
          <p:cNvSpPr>
            <a:spLocks noChangeArrowheads="1"/>
          </p:cNvSpPr>
          <p:nvPr/>
        </p:nvSpPr>
        <p:spPr bwMode="auto">
          <a:xfrm>
            <a:off x="7827963" y="296386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66" name="Rectangle 26"/>
          <p:cNvSpPr>
            <a:spLocks noChangeArrowheads="1"/>
          </p:cNvSpPr>
          <p:nvPr/>
        </p:nvSpPr>
        <p:spPr bwMode="auto">
          <a:xfrm>
            <a:off x="7273925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67" name="Rectangle 27"/>
          <p:cNvSpPr>
            <a:spLocks noChangeArrowheads="1"/>
          </p:cNvSpPr>
          <p:nvPr/>
        </p:nvSpPr>
        <p:spPr bwMode="auto">
          <a:xfrm>
            <a:off x="6719888" y="296386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68" name="Rectangle 28"/>
          <p:cNvSpPr>
            <a:spLocks noChangeArrowheads="1"/>
          </p:cNvSpPr>
          <p:nvPr/>
        </p:nvSpPr>
        <p:spPr bwMode="auto">
          <a:xfrm>
            <a:off x="6165850" y="2963863"/>
            <a:ext cx="554038" cy="6111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669" name="Rectangle 29"/>
          <p:cNvSpPr>
            <a:spLocks noChangeArrowheads="1"/>
          </p:cNvSpPr>
          <p:nvPr/>
        </p:nvSpPr>
        <p:spPr bwMode="auto">
          <a:xfrm>
            <a:off x="5611813" y="296386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70" name="Rectangle 30"/>
          <p:cNvSpPr>
            <a:spLocks noChangeArrowheads="1"/>
          </p:cNvSpPr>
          <p:nvPr/>
        </p:nvSpPr>
        <p:spPr bwMode="auto">
          <a:xfrm>
            <a:off x="5056188" y="2963863"/>
            <a:ext cx="5556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71" name="Rectangle 31"/>
          <p:cNvSpPr>
            <a:spLocks noChangeArrowheads="1"/>
          </p:cNvSpPr>
          <p:nvPr/>
        </p:nvSpPr>
        <p:spPr bwMode="auto">
          <a:xfrm>
            <a:off x="4502150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72" name="Rectangle 32"/>
          <p:cNvSpPr>
            <a:spLocks noChangeArrowheads="1"/>
          </p:cNvSpPr>
          <p:nvPr/>
        </p:nvSpPr>
        <p:spPr bwMode="auto">
          <a:xfrm>
            <a:off x="3948113" y="296386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73" name="Rectangle 33"/>
          <p:cNvSpPr>
            <a:spLocks noChangeArrowheads="1"/>
          </p:cNvSpPr>
          <p:nvPr/>
        </p:nvSpPr>
        <p:spPr bwMode="auto">
          <a:xfrm>
            <a:off x="3394075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74" name="Rectangle 34"/>
          <p:cNvSpPr>
            <a:spLocks noChangeArrowheads="1"/>
          </p:cNvSpPr>
          <p:nvPr/>
        </p:nvSpPr>
        <p:spPr bwMode="auto">
          <a:xfrm>
            <a:off x="2840038" y="296386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75" name="Rectangle 35"/>
          <p:cNvSpPr>
            <a:spLocks noChangeArrowheads="1"/>
          </p:cNvSpPr>
          <p:nvPr/>
        </p:nvSpPr>
        <p:spPr bwMode="auto">
          <a:xfrm>
            <a:off x="2286000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676" name="Rectangle 36"/>
          <p:cNvSpPr>
            <a:spLocks noChangeArrowheads="1"/>
          </p:cNvSpPr>
          <p:nvPr/>
        </p:nvSpPr>
        <p:spPr bwMode="auto">
          <a:xfrm>
            <a:off x="7827963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77" name="Rectangle 37"/>
          <p:cNvSpPr>
            <a:spLocks noChangeArrowheads="1"/>
          </p:cNvSpPr>
          <p:nvPr/>
        </p:nvSpPr>
        <p:spPr bwMode="auto">
          <a:xfrm>
            <a:off x="7273925" y="2352675"/>
            <a:ext cx="55403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78" name="Rectangle 38"/>
          <p:cNvSpPr>
            <a:spLocks noChangeArrowheads="1"/>
          </p:cNvSpPr>
          <p:nvPr/>
        </p:nvSpPr>
        <p:spPr bwMode="auto">
          <a:xfrm>
            <a:off x="6719888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80" name="Rectangle 40"/>
          <p:cNvSpPr>
            <a:spLocks noChangeArrowheads="1"/>
          </p:cNvSpPr>
          <p:nvPr/>
        </p:nvSpPr>
        <p:spPr bwMode="auto">
          <a:xfrm>
            <a:off x="5611813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81" name="Rectangle 41"/>
          <p:cNvSpPr>
            <a:spLocks noChangeArrowheads="1"/>
          </p:cNvSpPr>
          <p:nvPr/>
        </p:nvSpPr>
        <p:spPr bwMode="auto">
          <a:xfrm>
            <a:off x="5056188" y="2352675"/>
            <a:ext cx="555625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82" name="Rectangle 42"/>
          <p:cNvSpPr>
            <a:spLocks noChangeArrowheads="1"/>
          </p:cNvSpPr>
          <p:nvPr/>
        </p:nvSpPr>
        <p:spPr bwMode="auto">
          <a:xfrm>
            <a:off x="4502150" y="2352675"/>
            <a:ext cx="55403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83" name="Rectangle 43"/>
          <p:cNvSpPr>
            <a:spLocks noChangeArrowheads="1"/>
          </p:cNvSpPr>
          <p:nvPr/>
        </p:nvSpPr>
        <p:spPr bwMode="auto">
          <a:xfrm>
            <a:off x="3948113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85" name="Rectangle 45"/>
          <p:cNvSpPr>
            <a:spLocks noChangeArrowheads="1"/>
          </p:cNvSpPr>
          <p:nvPr/>
        </p:nvSpPr>
        <p:spPr bwMode="auto">
          <a:xfrm>
            <a:off x="2840038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86" name="Rectangle 46"/>
          <p:cNvSpPr>
            <a:spLocks noChangeArrowheads="1"/>
          </p:cNvSpPr>
          <p:nvPr/>
        </p:nvSpPr>
        <p:spPr bwMode="auto">
          <a:xfrm>
            <a:off x="2286000" y="2352675"/>
            <a:ext cx="55403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687" name="Rectangle 47"/>
          <p:cNvSpPr>
            <a:spLocks noChangeArrowheads="1"/>
          </p:cNvSpPr>
          <p:nvPr/>
        </p:nvSpPr>
        <p:spPr bwMode="auto">
          <a:xfrm>
            <a:off x="7827963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88" name="Rectangle 48"/>
          <p:cNvSpPr>
            <a:spLocks noChangeArrowheads="1"/>
          </p:cNvSpPr>
          <p:nvPr/>
        </p:nvSpPr>
        <p:spPr bwMode="auto">
          <a:xfrm>
            <a:off x="7273925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89" name="Rectangle 49"/>
          <p:cNvSpPr>
            <a:spLocks noChangeArrowheads="1"/>
          </p:cNvSpPr>
          <p:nvPr/>
        </p:nvSpPr>
        <p:spPr bwMode="auto">
          <a:xfrm>
            <a:off x="6719888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90" name="Rectangle 50"/>
          <p:cNvSpPr>
            <a:spLocks noChangeArrowheads="1"/>
          </p:cNvSpPr>
          <p:nvPr/>
        </p:nvSpPr>
        <p:spPr bwMode="auto">
          <a:xfrm>
            <a:off x="6165850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91" name="Rectangle 51"/>
          <p:cNvSpPr>
            <a:spLocks noChangeArrowheads="1"/>
          </p:cNvSpPr>
          <p:nvPr/>
        </p:nvSpPr>
        <p:spPr bwMode="auto">
          <a:xfrm>
            <a:off x="5611813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92" name="Rectangle 52"/>
          <p:cNvSpPr>
            <a:spLocks noChangeArrowheads="1"/>
          </p:cNvSpPr>
          <p:nvPr/>
        </p:nvSpPr>
        <p:spPr bwMode="auto">
          <a:xfrm>
            <a:off x="5056188" y="1739900"/>
            <a:ext cx="555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93" name="Rectangle 53"/>
          <p:cNvSpPr>
            <a:spLocks noChangeArrowheads="1"/>
          </p:cNvSpPr>
          <p:nvPr/>
        </p:nvSpPr>
        <p:spPr bwMode="auto">
          <a:xfrm>
            <a:off x="4502150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94" name="Rectangle 54"/>
          <p:cNvSpPr>
            <a:spLocks noChangeArrowheads="1"/>
          </p:cNvSpPr>
          <p:nvPr/>
        </p:nvSpPr>
        <p:spPr bwMode="auto">
          <a:xfrm>
            <a:off x="3948113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95" name="Rectangle 55"/>
          <p:cNvSpPr>
            <a:spLocks noChangeArrowheads="1"/>
          </p:cNvSpPr>
          <p:nvPr/>
        </p:nvSpPr>
        <p:spPr bwMode="auto">
          <a:xfrm>
            <a:off x="3394075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96" name="Rectangle 56"/>
          <p:cNvSpPr>
            <a:spLocks noChangeArrowheads="1"/>
          </p:cNvSpPr>
          <p:nvPr/>
        </p:nvSpPr>
        <p:spPr bwMode="auto">
          <a:xfrm>
            <a:off x="2840038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97" name="Rectangle 57"/>
          <p:cNvSpPr>
            <a:spLocks noChangeArrowheads="1"/>
          </p:cNvSpPr>
          <p:nvPr/>
        </p:nvSpPr>
        <p:spPr bwMode="auto">
          <a:xfrm>
            <a:off x="2286000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698" name="Rectangle 58"/>
          <p:cNvSpPr>
            <a:spLocks noChangeArrowheads="1"/>
          </p:cNvSpPr>
          <p:nvPr/>
        </p:nvSpPr>
        <p:spPr bwMode="auto">
          <a:xfrm>
            <a:off x="7827963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99" name="Rectangle 59"/>
          <p:cNvSpPr>
            <a:spLocks noChangeArrowheads="1"/>
          </p:cNvSpPr>
          <p:nvPr/>
        </p:nvSpPr>
        <p:spPr bwMode="auto">
          <a:xfrm>
            <a:off x="7273925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700" name="Rectangle 60"/>
          <p:cNvSpPr>
            <a:spLocks noChangeArrowheads="1"/>
          </p:cNvSpPr>
          <p:nvPr/>
        </p:nvSpPr>
        <p:spPr bwMode="auto">
          <a:xfrm>
            <a:off x="6719888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701" name="Rectangle 61"/>
          <p:cNvSpPr>
            <a:spLocks noChangeArrowheads="1"/>
          </p:cNvSpPr>
          <p:nvPr/>
        </p:nvSpPr>
        <p:spPr bwMode="auto">
          <a:xfrm>
            <a:off x="6165850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702" name="Rectangle 62"/>
          <p:cNvSpPr>
            <a:spLocks noChangeArrowheads="1"/>
          </p:cNvSpPr>
          <p:nvPr/>
        </p:nvSpPr>
        <p:spPr bwMode="auto">
          <a:xfrm>
            <a:off x="5611813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703" name="Rectangle 63"/>
          <p:cNvSpPr>
            <a:spLocks noChangeArrowheads="1"/>
          </p:cNvSpPr>
          <p:nvPr/>
        </p:nvSpPr>
        <p:spPr bwMode="auto">
          <a:xfrm>
            <a:off x="5056188" y="1128713"/>
            <a:ext cx="5556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704" name="Rectangle 64"/>
          <p:cNvSpPr>
            <a:spLocks noChangeArrowheads="1"/>
          </p:cNvSpPr>
          <p:nvPr/>
        </p:nvSpPr>
        <p:spPr bwMode="auto">
          <a:xfrm>
            <a:off x="4502150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705" name="Rectangle 65"/>
          <p:cNvSpPr>
            <a:spLocks noChangeArrowheads="1"/>
          </p:cNvSpPr>
          <p:nvPr/>
        </p:nvSpPr>
        <p:spPr bwMode="auto">
          <a:xfrm>
            <a:off x="3948113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706" name="Rectangle 66"/>
          <p:cNvSpPr>
            <a:spLocks noChangeArrowheads="1"/>
          </p:cNvSpPr>
          <p:nvPr/>
        </p:nvSpPr>
        <p:spPr bwMode="auto">
          <a:xfrm>
            <a:off x="3394075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707" name="Rectangle 67"/>
          <p:cNvSpPr>
            <a:spLocks noChangeArrowheads="1"/>
          </p:cNvSpPr>
          <p:nvPr/>
        </p:nvSpPr>
        <p:spPr bwMode="auto">
          <a:xfrm>
            <a:off x="2840038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708" name="Rectangle 68"/>
          <p:cNvSpPr>
            <a:spLocks noChangeArrowheads="1"/>
          </p:cNvSpPr>
          <p:nvPr/>
        </p:nvSpPr>
        <p:spPr bwMode="auto">
          <a:xfrm>
            <a:off x="2286000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09" name="Rectangle 69"/>
          <p:cNvSpPr>
            <a:spLocks noChangeArrowheads="1"/>
          </p:cNvSpPr>
          <p:nvPr/>
        </p:nvSpPr>
        <p:spPr bwMode="auto">
          <a:xfrm>
            <a:off x="7827963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10" name="Rectangle 70"/>
          <p:cNvSpPr>
            <a:spLocks noChangeArrowheads="1"/>
          </p:cNvSpPr>
          <p:nvPr/>
        </p:nvSpPr>
        <p:spPr bwMode="auto">
          <a:xfrm>
            <a:off x="7273925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11" name="Rectangle 71"/>
          <p:cNvSpPr>
            <a:spLocks noChangeArrowheads="1"/>
          </p:cNvSpPr>
          <p:nvPr/>
        </p:nvSpPr>
        <p:spPr bwMode="auto">
          <a:xfrm>
            <a:off x="6719888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12" name="Rectangle 72"/>
          <p:cNvSpPr>
            <a:spLocks noChangeArrowheads="1"/>
          </p:cNvSpPr>
          <p:nvPr/>
        </p:nvSpPr>
        <p:spPr bwMode="auto">
          <a:xfrm>
            <a:off x="6165850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13" name="Rectangle 73"/>
          <p:cNvSpPr>
            <a:spLocks noChangeArrowheads="1"/>
          </p:cNvSpPr>
          <p:nvPr/>
        </p:nvSpPr>
        <p:spPr bwMode="auto">
          <a:xfrm>
            <a:off x="5611813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14" name="Rectangle 74"/>
          <p:cNvSpPr>
            <a:spLocks noChangeArrowheads="1"/>
          </p:cNvSpPr>
          <p:nvPr/>
        </p:nvSpPr>
        <p:spPr bwMode="auto">
          <a:xfrm>
            <a:off x="5056188" y="515938"/>
            <a:ext cx="555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15" name="Rectangle 75"/>
          <p:cNvSpPr>
            <a:spLocks noChangeArrowheads="1"/>
          </p:cNvSpPr>
          <p:nvPr/>
        </p:nvSpPr>
        <p:spPr bwMode="auto">
          <a:xfrm>
            <a:off x="4502150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16" name="Rectangle 76"/>
          <p:cNvSpPr>
            <a:spLocks noChangeArrowheads="1"/>
          </p:cNvSpPr>
          <p:nvPr/>
        </p:nvSpPr>
        <p:spPr bwMode="auto">
          <a:xfrm>
            <a:off x="3948113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17" name="Rectangle 77"/>
          <p:cNvSpPr>
            <a:spLocks noChangeArrowheads="1"/>
          </p:cNvSpPr>
          <p:nvPr/>
        </p:nvSpPr>
        <p:spPr bwMode="auto">
          <a:xfrm>
            <a:off x="3394075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18" name="Rectangle 78"/>
          <p:cNvSpPr>
            <a:spLocks noChangeArrowheads="1"/>
          </p:cNvSpPr>
          <p:nvPr/>
        </p:nvSpPr>
        <p:spPr bwMode="auto">
          <a:xfrm>
            <a:off x="2840038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19" name="Rectangle 79"/>
          <p:cNvSpPr>
            <a:spLocks noChangeArrowheads="1"/>
          </p:cNvSpPr>
          <p:nvPr/>
        </p:nvSpPr>
        <p:spPr bwMode="auto">
          <a:xfrm>
            <a:off x="2286000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20" name="Line 80"/>
          <p:cNvSpPr>
            <a:spLocks noChangeShapeType="1"/>
          </p:cNvSpPr>
          <p:nvPr/>
        </p:nvSpPr>
        <p:spPr bwMode="auto">
          <a:xfrm>
            <a:off x="2286000" y="515938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21" name="Line 81"/>
          <p:cNvSpPr>
            <a:spLocks noChangeShapeType="1"/>
          </p:cNvSpPr>
          <p:nvPr/>
        </p:nvSpPr>
        <p:spPr bwMode="auto">
          <a:xfrm>
            <a:off x="2286000" y="1128713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22" name="Line 82"/>
          <p:cNvSpPr>
            <a:spLocks noChangeShapeType="1"/>
          </p:cNvSpPr>
          <p:nvPr/>
        </p:nvSpPr>
        <p:spPr bwMode="auto">
          <a:xfrm>
            <a:off x="2286000" y="17399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23" name="Line 83"/>
          <p:cNvSpPr>
            <a:spLocks noChangeShapeType="1"/>
          </p:cNvSpPr>
          <p:nvPr/>
        </p:nvSpPr>
        <p:spPr bwMode="auto">
          <a:xfrm>
            <a:off x="2286000" y="2352675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24" name="Line 84"/>
          <p:cNvSpPr>
            <a:spLocks noChangeShapeType="1"/>
          </p:cNvSpPr>
          <p:nvPr/>
        </p:nvSpPr>
        <p:spPr bwMode="auto">
          <a:xfrm>
            <a:off x="2286000" y="2963863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25" name="Line 85"/>
          <p:cNvSpPr>
            <a:spLocks noChangeShapeType="1"/>
          </p:cNvSpPr>
          <p:nvPr/>
        </p:nvSpPr>
        <p:spPr bwMode="auto">
          <a:xfrm>
            <a:off x="2286000" y="357505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26" name="Line 86"/>
          <p:cNvSpPr>
            <a:spLocks noChangeShapeType="1"/>
          </p:cNvSpPr>
          <p:nvPr/>
        </p:nvSpPr>
        <p:spPr bwMode="auto">
          <a:xfrm>
            <a:off x="2292424" y="4800600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27" name="Line 87"/>
          <p:cNvSpPr>
            <a:spLocks noChangeShapeType="1"/>
          </p:cNvSpPr>
          <p:nvPr/>
        </p:nvSpPr>
        <p:spPr bwMode="auto">
          <a:xfrm>
            <a:off x="2286000" y="515938"/>
            <a:ext cx="0" cy="42846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728" name="Line 88"/>
          <p:cNvSpPr>
            <a:spLocks noChangeShapeType="1"/>
          </p:cNvSpPr>
          <p:nvPr/>
        </p:nvSpPr>
        <p:spPr bwMode="auto">
          <a:xfrm>
            <a:off x="2840038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29" name="Line 89"/>
          <p:cNvSpPr>
            <a:spLocks noChangeShapeType="1"/>
          </p:cNvSpPr>
          <p:nvPr/>
        </p:nvSpPr>
        <p:spPr bwMode="auto">
          <a:xfrm>
            <a:off x="3394075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30" name="Line 90"/>
          <p:cNvSpPr>
            <a:spLocks noChangeShapeType="1"/>
          </p:cNvSpPr>
          <p:nvPr/>
        </p:nvSpPr>
        <p:spPr bwMode="auto">
          <a:xfrm>
            <a:off x="3948113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31" name="Line 91"/>
          <p:cNvSpPr>
            <a:spLocks noChangeShapeType="1"/>
          </p:cNvSpPr>
          <p:nvPr/>
        </p:nvSpPr>
        <p:spPr bwMode="auto">
          <a:xfrm>
            <a:off x="4502150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32" name="Line 92"/>
          <p:cNvSpPr>
            <a:spLocks noChangeShapeType="1"/>
          </p:cNvSpPr>
          <p:nvPr/>
        </p:nvSpPr>
        <p:spPr bwMode="auto">
          <a:xfrm>
            <a:off x="5056188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33" name="Line 93"/>
          <p:cNvSpPr>
            <a:spLocks noChangeShapeType="1"/>
          </p:cNvSpPr>
          <p:nvPr/>
        </p:nvSpPr>
        <p:spPr bwMode="auto">
          <a:xfrm>
            <a:off x="5611813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34" name="Line 94"/>
          <p:cNvSpPr>
            <a:spLocks noChangeShapeType="1"/>
          </p:cNvSpPr>
          <p:nvPr/>
        </p:nvSpPr>
        <p:spPr bwMode="auto">
          <a:xfrm>
            <a:off x="6165850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35" name="Line 95"/>
          <p:cNvSpPr>
            <a:spLocks noChangeShapeType="1"/>
          </p:cNvSpPr>
          <p:nvPr/>
        </p:nvSpPr>
        <p:spPr bwMode="auto">
          <a:xfrm>
            <a:off x="6719888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36" name="Line 96"/>
          <p:cNvSpPr>
            <a:spLocks noChangeShapeType="1"/>
          </p:cNvSpPr>
          <p:nvPr/>
        </p:nvSpPr>
        <p:spPr bwMode="auto">
          <a:xfrm>
            <a:off x="7273925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37" name="Line 97"/>
          <p:cNvSpPr>
            <a:spLocks noChangeShapeType="1"/>
          </p:cNvSpPr>
          <p:nvPr/>
        </p:nvSpPr>
        <p:spPr bwMode="auto">
          <a:xfrm>
            <a:off x="7827963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38" name="Line 98"/>
          <p:cNvSpPr>
            <a:spLocks noChangeShapeType="1"/>
          </p:cNvSpPr>
          <p:nvPr/>
        </p:nvSpPr>
        <p:spPr bwMode="auto">
          <a:xfrm>
            <a:off x="8382000" y="515938"/>
            <a:ext cx="0" cy="42846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39" name="Line 99"/>
          <p:cNvSpPr>
            <a:spLocks noChangeShapeType="1"/>
          </p:cNvSpPr>
          <p:nvPr/>
        </p:nvSpPr>
        <p:spPr bwMode="auto">
          <a:xfrm>
            <a:off x="2286000" y="4187825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graphicFrame>
        <p:nvGraphicFramePr>
          <p:cNvPr id="496740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465683"/>
              </p:ext>
            </p:extLst>
          </p:nvPr>
        </p:nvGraphicFramePr>
        <p:xfrm>
          <a:off x="1752600" y="23813"/>
          <a:ext cx="6650038" cy="508000"/>
        </p:xfrm>
        <a:graphic>
          <a:graphicData uri="http://schemas.openxmlformats.org/drawingml/2006/table">
            <a:tbl>
              <a:tblPr/>
              <a:tblGrid>
                <a:gridCol w="554038"/>
                <a:gridCol w="554037"/>
                <a:gridCol w="554038"/>
                <a:gridCol w="554037"/>
                <a:gridCol w="554038"/>
                <a:gridCol w="554037"/>
                <a:gridCol w="555625"/>
                <a:gridCol w="554038"/>
                <a:gridCol w="554037"/>
                <a:gridCol w="554038"/>
                <a:gridCol w="554037"/>
                <a:gridCol w="554038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w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9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6778" name="Rectangle 138"/>
          <p:cNvSpPr>
            <a:spLocks noChangeArrowheads="1"/>
          </p:cNvSpPr>
          <p:nvPr/>
        </p:nvSpPr>
        <p:spPr bwMode="auto">
          <a:xfrm>
            <a:off x="1600200" y="3578225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4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79" name="Rectangle 139"/>
          <p:cNvSpPr>
            <a:spLocks noChangeArrowheads="1"/>
          </p:cNvSpPr>
          <p:nvPr/>
        </p:nvSpPr>
        <p:spPr bwMode="auto">
          <a:xfrm>
            <a:off x="1028700" y="3578225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2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80" name="Rectangle 140"/>
          <p:cNvSpPr>
            <a:spLocks noChangeArrowheads="1"/>
          </p:cNvSpPr>
          <p:nvPr/>
        </p:nvSpPr>
        <p:spPr bwMode="auto">
          <a:xfrm>
            <a:off x="457200" y="3578225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5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81" name="Rectangle 141"/>
          <p:cNvSpPr>
            <a:spLocks noChangeArrowheads="1"/>
          </p:cNvSpPr>
          <p:nvPr/>
        </p:nvSpPr>
        <p:spPr bwMode="auto">
          <a:xfrm>
            <a:off x="457200" y="4191000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6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82" name="Rectangle 142"/>
          <p:cNvSpPr>
            <a:spLocks noChangeArrowheads="1"/>
          </p:cNvSpPr>
          <p:nvPr/>
        </p:nvSpPr>
        <p:spPr bwMode="auto">
          <a:xfrm>
            <a:off x="457200" y="2967038"/>
            <a:ext cx="5715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4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83" name="Rectangle 143"/>
          <p:cNvSpPr>
            <a:spLocks noChangeArrowheads="1"/>
          </p:cNvSpPr>
          <p:nvPr/>
        </p:nvSpPr>
        <p:spPr bwMode="auto">
          <a:xfrm>
            <a:off x="457200" y="2354263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3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84" name="Rectangle 144"/>
          <p:cNvSpPr>
            <a:spLocks noChangeArrowheads="1"/>
          </p:cNvSpPr>
          <p:nvPr/>
        </p:nvSpPr>
        <p:spPr bwMode="auto">
          <a:xfrm>
            <a:off x="457200" y="1739900"/>
            <a:ext cx="571500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2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85" name="Rectangle 145"/>
          <p:cNvSpPr>
            <a:spLocks noChangeArrowheads="1"/>
          </p:cNvSpPr>
          <p:nvPr/>
        </p:nvSpPr>
        <p:spPr bwMode="auto">
          <a:xfrm>
            <a:off x="457200" y="1128713"/>
            <a:ext cx="5715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1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86" name="Rectangle 146"/>
          <p:cNvSpPr>
            <a:spLocks noChangeArrowheads="1"/>
          </p:cNvSpPr>
          <p:nvPr/>
        </p:nvSpPr>
        <p:spPr bwMode="auto">
          <a:xfrm>
            <a:off x="457200" y="515938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i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87" name="Rectangle 147"/>
          <p:cNvSpPr>
            <a:spLocks noChangeArrowheads="1"/>
          </p:cNvSpPr>
          <p:nvPr/>
        </p:nvSpPr>
        <p:spPr bwMode="auto">
          <a:xfrm>
            <a:off x="1600200" y="4191000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9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88" name="Rectangle 148"/>
          <p:cNvSpPr>
            <a:spLocks noChangeArrowheads="1"/>
          </p:cNvSpPr>
          <p:nvPr/>
        </p:nvSpPr>
        <p:spPr bwMode="auto">
          <a:xfrm>
            <a:off x="1028700" y="4191000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6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89" name="Rectangle 149"/>
          <p:cNvSpPr>
            <a:spLocks noChangeArrowheads="1"/>
          </p:cNvSpPr>
          <p:nvPr/>
        </p:nvSpPr>
        <p:spPr bwMode="auto">
          <a:xfrm>
            <a:off x="1600200" y="2967038"/>
            <a:ext cx="5715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6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90" name="Rectangle 150"/>
          <p:cNvSpPr>
            <a:spLocks noChangeArrowheads="1"/>
          </p:cNvSpPr>
          <p:nvPr/>
        </p:nvSpPr>
        <p:spPr bwMode="auto">
          <a:xfrm>
            <a:off x="1028700" y="2967038"/>
            <a:ext cx="5715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5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91" name="Rectangle 151"/>
          <p:cNvSpPr>
            <a:spLocks noChangeArrowheads="1"/>
          </p:cNvSpPr>
          <p:nvPr/>
        </p:nvSpPr>
        <p:spPr bwMode="auto">
          <a:xfrm>
            <a:off x="1600200" y="2354263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3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92" name="Rectangle 152"/>
          <p:cNvSpPr>
            <a:spLocks noChangeArrowheads="1"/>
          </p:cNvSpPr>
          <p:nvPr/>
        </p:nvSpPr>
        <p:spPr bwMode="auto">
          <a:xfrm>
            <a:off x="1028700" y="2354263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3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93" name="Rectangle 153"/>
          <p:cNvSpPr>
            <a:spLocks noChangeArrowheads="1"/>
          </p:cNvSpPr>
          <p:nvPr/>
        </p:nvSpPr>
        <p:spPr bwMode="auto">
          <a:xfrm>
            <a:off x="1600200" y="1739900"/>
            <a:ext cx="571500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3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94" name="Rectangle 154"/>
          <p:cNvSpPr>
            <a:spLocks noChangeArrowheads="1"/>
          </p:cNvSpPr>
          <p:nvPr/>
        </p:nvSpPr>
        <p:spPr bwMode="auto">
          <a:xfrm>
            <a:off x="1028700" y="1739900"/>
            <a:ext cx="571500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4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95" name="Rectangle 155"/>
          <p:cNvSpPr>
            <a:spLocks noChangeArrowheads="1"/>
          </p:cNvSpPr>
          <p:nvPr/>
        </p:nvSpPr>
        <p:spPr bwMode="auto">
          <a:xfrm>
            <a:off x="1600200" y="1128713"/>
            <a:ext cx="5715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2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96" name="Rectangle 156"/>
          <p:cNvSpPr>
            <a:spLocks noChangeArrowheads="1"/>
          </p:cNvSpPr>
          <p:nvPr/>
        </p:nvSpPr>
        <p:spPr bwMode="auto">
          <a:xfrm>
            <a:off x="1028700" y="1128713"/>
            <a:ext cx="5715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2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97" name="Rectangle 157"/>
          <p:cNvSpPr>
            <a:spLocks noChangeArrowheads="1"/>
          </p:cNvSpPr>
          <p:nvPr/>
        </p:nvSpPr>
        <p:spPr bwMode="auto">
          <a:xfrm>
            <a:off x="1600200" y="515938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v</a:t>
            </a:r>
            <a:r>
              <a:rPr lang="de-DE" sz="2400" i="1" baseline="-25000" smtClean="0">
                <a:latin typeface="Times New Roman"/>
                <a:cs typeface="Times New Roman"/>
              </a:rPr>
              <a:t>i</a:t>
            </a:r>
            <a:endParaRPr lang="de-DE" sz="2400" i="1" baseline="-25000">
              <a:latin typeface="Times New Roman"/>
              <a:cs typeface="Times New Roman"/>
            </a:endParaRPr>
          </a:p>
        </p:txBody>
      </p:sp>
      <p:sp>
        <p:nvSpPr>
          <p:cNvPr id="496798" name="Rectangle 158"/>
          <p:cNvSpPr>
            <a:spLocks noChangeArrowheads="1"/>
          </p:cNvSpPr>
          <p:nvPr/>
        </p:nvSpPr>
        <p:spPr bwMode="auto">
          <a:xfrm>
            <a:off x="1028700" y="515938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w</a:t>
            </a:r>
            <a:r>
              <a:rPr lang="de-DE" sz="2400" i="1" baseline="-25000" smtClean="0">
                <a:latin typeface="Times New Roman"/>
                <a:cs typeface="Times New Roman"/>
              </a:rPr>
              <a:t>i</a:t>
            </a:r>
            <a:endParaRPr lang="de-DE" sz="2400" i="1" baseline="-25000">
              <a:latin typeface="Times New Roman"/>
              <a:cs typeface="Times New Roman"/>
            </a:endParaRPr>
          </a:p>
        </p:txBody>
      </p:sp>
      <p:sp>
        <p:nvSpPr>
          <p:cNvPr id="496799" name="Line 159"/>
          <p:cNvSpPr>
            <a:spLocks noChangeShapeType="1"/>
          </p:cNvSpPr>
          <p:nvPr/>
        </p:nvSpPr>
        <p:spPr bwMode="auto">
          <a:xfrm>
            <a:off x="457200" y="515938"/>
            <a:ext cx="5715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00" name="Line 160"/>
          <p:cNvSpPr>
            <a:spLocks noChangeShapeType="1"/>
          </p:cNvSpPr>
          <p:nvPr/>
        </p:nvSpPr>
        <p:spPr bwMode="auto">
          <a:xfrm>
            <a:off x="457200" y="4803775"/>
            <a:ext cx="5715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01" name="Line 161"/>
          <p:cNvSpPr>
            <a:spLocks noChangeShapeType="1"/>
          </p:cNvSpPr>
          <p:nvPr/>
        </p:nvSpPr>
        <p:spPr bwMode="auto">
          <a:xfrm>
            <a:off x="457200" y="515938"/>
            <a:ext cx="0" cy="6127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02" name="Line 162"/>
          <p:cNvSpPr>
            <a:spLocks noChangeShapeType="1"/>
          </p:cNvSpPr>
          <p:nvPr/>
        </p:nvSpPr>
        <p:spPr bwMode="auto">
          <a:xfrm>
            <a:off x="2171700" y="515938"/>
            <a:ext cx="0" cy="6127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03" name="Line 163"/>
          <p:cNvSpPr>
            <a:spLocks noChangeShapeType="1"/>
          </p:cNvSpPr>
          <p:nvPr/>
        </p:nvSpPr>
        <p:spPr bwMode="auto">
          <a:xfrm>
            <a:off x="1028700" y="515938"/>
            <a:ext cx="5715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04" name="Line 164"/>
          <p:cNvSpPr>
            <a:spLocks noChangeShapeType="1"/>
          </p:cNvSpPr>
          <p:nvPr/>
        </p:nvSpPr>
        <p:spPr bwMode="auto">
          <a:xfrm>
            <a:off x="457200" y="1128713"/>
            <a:ext cx="0" cy="6111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05" name="Line 165"/>
          <p:cNvSpPr>
            <a:spLocks noChangeShapeType="1"/>
          </p:cNvSpPr>
          <p:nvPr/>
        </p:nvSpPr>
        <p:spPr bwMode="auto">
          <a:xfrm>
            <a:off x="1600200" y="515938"/>
            <a:ext cx="5715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06" name="Line 166"/>
          <p:cNvSpPr>
            <a:spLocks noChangeShapeType="1"/>
          </p:cNvSpPr>
          <p:nvPr/>
        </p:nvSpPr>
        <p:spPr bwMode="auto">
          <a:xfrm>
            <a:off x="2171700" y="1128713"/>
            <a:ext cx="0" cy="6111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07" name="Line 167"/>
          <p:cNvSpPr>
            <a:spLocks noChangeShapeType="1"/>
          </p:cNvSpPr>
          <p:nvPr/>
        </p:nvSpPr>
        <p:spPr bwMode="auto">
          <a:xfrm>
            <a:off x="457200" y="1739900"/>
            <a:ext cx="0" cy="6143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08" name="Line 168"/>
          <p:cNvSpPr>
            <a:spLocks noChangeShapeType="1"/>
          </p:cNvSpPr>
          <p:nvPr/>
        </p:nvSpPr>
        <p:spPr bwMode="auto">
          <a:xfrm>
            <a:off x="2171700" y="1739900"/>
            <a:ext cx="0" cy="6143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09" name="Line 169"/>
          <p:cNvSpPr>
            <a:spLocks noChangeShapeType="1"/>
          </p:cNvSpPr>
          <p:nvPr/>
        </p:nvSpPr>
        <p:spPr bwMode="auto">
          <a:xfrm>
            <a:off x="457200" y="2354263"/>
            <a:ext cx="0" cy="6127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10" name="Line 170"/>
          <p:cNvSpPr>
            <a:spLocks noChangeShapeType="1"/>
          </p:cNvSpPr>
          <p:nvPr/>
        </p:nvSpPr>
        <p:spPr bwMode="auto">
          <a:xfrm>
            <a:off x="2171700" y="2354263"/>
            <a:ext cx="0" cy="6127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11" name="Line 171"/>
          <p:cNvSpPr>
            <a:spLocks noChangeShapeType="1"/>
          </p:cNvSpPr>
          <p:nvPr/>
        </p:nvSpPr>
        <p:spPr bwMode="auto">
          <a:xfrm>
            <a:off x="457200" y="2967038"/>
            <a:ext cx="0" cy="6111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12" name="Line 172"/>
          <p:cNvSpPr>
            <a:spLocks noChangeShapeType="1"/>
          </p:cNvSpPr>
          <p:nvPr/>
        </p:nvSpPr>
        <p:spPr bwMode="auto">
          <a:xfrm>
            <a:off x="2171700" y="2967038"/>
            <a:ext cx="0" cy="6111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13" name="Line 173"/>
          <p:cNvSpPr>
            <a:spLocks noChangeShapeType="1"/>
          </p:cNvSpPr>
          <p:nvPr/>
        </p:nvSpPr>
        <p:spPr bwMode="auto">
          <a:xfrm>
            <a:off x="457200" y="3578225"/>
            <a:ext cx="0" cy="12255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14" name="Line 174"/>
          <p:cNvSpPr>
            <a:spLocks noChangeShapeType="1"/>
          </p:cNvSpPr>
          <p:nvPr/>
        </p:nvSpPr>
        <p:spPr bwMode="auto">
          <a:xfrm>
            <a:off x="2171700" y="3578225"/>
            <a:ext cx="0" cy="12255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15" name="Line 175"/>
          <p:cNvSpPr>
            <a:spLocks noChangeShapeType="1"/>
          </p:cNvSpPr>
          <p:nvPr/>
        </p:nvSpPr>
        <p:spPr bwMode="auto">
          <a:xfrm>
            <a:off x="1028700" y="4803775"/>
            <a:ext cx="5715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16" name="Line 176"/>
          <p:cNvSpPr>
            <a:spLocks noChangeShapeType="1"/>
          </p:cNvSpPr>
          <p:nvPr/>
        </p:nvSpPr>
        <p:spPr bwMode="auto">
          <a:xfrm>
            <a:off x="611560" y="4803775"/>
            <a:ext cx="5715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17" name="Rectangle 177"/>
          <p:cNvSpPr>
            <a:spLocks noChangeArrowheads="1"/>
          </p:cNvSpPr>
          <p:nvPr/>
        </p:nvSpPr>
        <p:spPr bwMode="auto">
          <a:xfrm>
            <a:off x="2421310" y="5411788"/>
            <a:ext cx="6409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smtClean="0">
                <a:solidFill>
                  <a:srgbClr val="3C8C93"/>
                </a:solidFill>
                <a:latin typeface="+mn-lt"/>
                <a:cs typeface="+mn-cs"/>
              </a:rPr>
              <a:t>max</a:t>
            </a:r>
            <a:endParaRPr lang="de-DE" sz="2000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496818" name="Rectangle 178"/>
          <p:cNvSpPr>
            <a:spLocks noChangeArrowheads="1"/>
          </p:cNvSpPr>
          <p:nvPr/>
        </p:nvSpPr>
        <p:spPr bwMode="auto">
          <a:xfrm>
            <a:off x="3216648" y="5105400"/>
            <a:ext cx="5032147" cy="91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smtClean="0">
                <a:solidFill>
                  <a:srgbClr val="3C8C93"/>
                </a:solidFill>
                <a:latin typeface="+mn-lt"/>
                <a:cs typeface="+mn-cs"/>
              </a:rPr>
              <a:t>V[i-1, w-w</a:t>
            </a:r>
            <a:r>
              <a:rPr lang="de-DE" sz="2000" baseline="-25000" smtClean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000" smtClean="0">
                <a:solidFill>
                  <a:srgbClr val="3C8C93"/>
                </a:solidFill>
                <a:latin typeface="+mn-lt"/>
                <a:cs typeface="+mn-cs"/>
              </a:rPr>
              <a:t>] + v</a:t>
            </a:r>
            <a:r>
              <a:rPr lang="de-DE" sz="2000" baseline="-25000" smtClean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000" baseline="-25000" smtClean="0">
                <a:latin typeface="+mn-lt"/>
                <a:cs typeface="+mn-cs"/>
              </a:rPr>
              <a:t>    </a:t>
            </a:r>
            <a:r>
              <a:rPr lang="de-DE" sz="2000" smtClean="0">
                <a:latin typeface="+mn-lt"/>
                <a:cs typeface="+mn-cs"/>
              </a:rPr>
              <a:t>falls Gegenstand </a:t>
            </a:r>
            <a:r>
              <a:rPr lang="de-DE" sz="2000" smtClean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000" smtClean="0">
                <a:latin typeface="+mn-lt"/>
                <a:cs typeface="+mn-cs"/>
              </a:rPr>
              <a:t> verwendet</a:t>
            </a:r>
          </a:p>
          <a:p>
            <a:pPr>
              <a:defRPr/>
            </a:pPr>
            <a:endParaRPr lang="de-DE" sz="2000" baseline="-25000" smtClean="0">
              <a:latin typeface="+mn-lt"/>
              <a:cs typeface="+mn-cs"/>
            </a:endParaRPr>
          </a:p>
          <a:p>
            <a:pPr>
              <a:defRPr/>
            </a:pPr>
            <a:r>
              <a:rPr lang="de-DE" sz="2000" smtClean="0">
                <a:solidFill>
                  <a:srgbClr val="3C8C93"/>
                </a:solidFill>
                <a:latin typeface="+mn-lt"/>
                <a:cs typeface="+mn-cs"/>
              </a:rPr>
              <a:t>V[i-1, w]</a:t>
            </a:r>
            <a:r>
              <a:rPr lang="de-DE" sz="2000" smtClean="0">
                <a:latin typeface="+mn-lt"/>
                <a:cs typeface="+mn-cs"/>
              </a:rPr>
              <a:t>	 falls Gegenstand </a:t>
            </a:r>
            <a:r>
              <a:rPr lang="de-DE" sz="2000" smtClean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000" smtClean="0">
                <a:latin typeface="+mn-lt"/>
                <a:cs typeface="+mn-cs"/>
              </a:rPr>
              <a:t> nicht verwendet</a:t>
            </a:r>
            <a:endParaRPr lang="de-DE" sz="2000">
              <a:latin typeface="+mn-lt"/>
              <a:cs typeface="+mn-cs"/>
            </a:endParaRPr>
          </a:p>
        </p:txBody>
      </p:sp>
      <p:sp>
        <p:nvSpPr>
          <p:cNvPr id="496819" name="AutoShape 179"/>
          <p:cNvSpPr>
            <a:spLocks/>
          </p:cNvSpPr>
          <p:nvPr/>
        </p:nvSpPr>
        <p:spPr bwMode="auto">
          <a:xfrm>
            <a:off x="2988048" y="5281613"/>
            <a:ext cx="152400" cy="685800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821" name="AutoShape 181"/>
          <p:cNvSpPr>
            <a:spLocks/>
          </p:cNvSpPr>
          <p:nvPr/>
        </p:nvSpPr>
        <p:spPr bwMode="auto">
          <a:xfrm>
            <a:off x="2211760" y="5564188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822" name="Rectangle 182"/>
          <p:cNvSpPr>
            <a:spLocks noChangeArrowheads="1"/>
          </p:cNvSpPr>
          <p:nvPr/>
        </p:nvSpPr>
        <p:spPr bwMode="auto">
          <a:xfrm>
            <a:off x="2364160" y="6248400"/>
            <a:ext cx="48910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 smtClean="0">
                <a:solidFill>
                  <a:srgbClr val="3C8C93"/>
                </a:solidFill>
                <a:latin typeface="+mn-lt"/>
                <a:cs typeface="+mn-cs"/>
              </a:rPr>
              <a:t>V[i-1, </a:t>
            </a:r>
            <a:r>
              <a:rPr lang="de-DE" sz="2000" dirty="0" err="1" smtClean="0">
                <a:solidFill>
                  <a:srgbClr val="3C8C93"/>
                </a:solidFill>
                <a:latin typeface="+mn-lt"/>
                <a:cs typeface="+mn-cs"/>
              </a:rPr>
              <a:t>w</a:t>
            </a:r>
            <a:r>
              <a:rPr lang="de-DE" sz="2000" dirty="0" smtClean="0">
                <a:solidFill>
                  <a:srgbClr val="3C8C93"/>
                </a:solidFill>
                <a:latin typeface="+mn-lt"/>
                <a:cs typeface="+mn-cs"/>
              </a:rPr>
              <a:t>]</a:t>
            </a:r>
            <a:r>
              <a:rPr lang="de-DE" sz="2000" dirty="0" smtClean="0">
                <a:latin typeface="+mn-lt"/>
                <a:cs typeface="+mn-cs"/>
              </a:rPr>
              <a:t>  </a:t>
            </a:r>
            <a:r>
              <a:rPr lang="de-DE" sz="2000" dirty="0" smtClean="0">
                <a:solidFill>
                  <a:srgbClr val="0000CC"/>
                </a:solidFill>
                <a:latin typeface="+mn-lt"/>
                <a:cs typeface="+mn-cs"/>
              </a:rPr>
              <a:t>falls </a:t>
            </a:r>
            <a:r>
              <a:rPr lang="de-DE" sz="2000" dirty="0" err="1" smtClean="0">
                <a:solidFill>
                  <a:srgbClr val="0000CC"/>
                </a:solidFill>
                <a:latin typeface="+mn-lt"/>
                <a:cs typeface="+mn-cs"/>
              </a:rPr>
              <a:t>w</a:t>
            </a:r>
            <a:r>
              <a:rPr lang="de-DE" sz="2000" baseline="-25000" dirty="0" err="1" smtClean="0">
                <a:solidFill>
                  <a:srgbClr val="0000CC"/>
                </a:solidFill>
                <a:latin typeface="+mn-lt"/>
                <a:cs typeface="+mn-cs"/>
              </a:rPr>
              <a:t>i</a:t>
            </a:r>
            <a:r>
              <a:rPr lang="de-DE" sz="2000" dirty="0" smtClean="0">
                <a:solidFill>
                  <a:srgbClr val="0000CC"/>
                </a:solidFill>
                <a:latin typeface="+mn-lt"/>
                <a:cs typeface="+mn-cs"/>
              </a:rPr>
              <a:t> &gt; </a:t>
            </a:r>
            <a:r>
              <a:rPr lang="de-DE" sz="2000" dirty="0" err="1" smtClean="0">
                <a:solidFill>
                  <a:srgbClr val="0000CC"/>
                </a:solidFill>
                <a:latin typeface="+mn-lt"/>
                <a:cs typeface="+mn-cs"/>
              </a:rPr>
              <a:t>w</a:t>
            </a:r>
            <a:r>
              <a:rPr lang="de-DE" sz="2000" dirty="0" smtClean="0">
                <a:solidFill>
                  <a:srgbClr val="0000CC"/>
                </a:solidFill>
                <a:latin typeface="+mn-lt"/>
                <a:cs typeface="+mn-cs"/>
              </a:rPr>
              <a:t>  </a:t>
            </a:r>
            <a:r>
              <a:rPr lang="de-DE" sz="2000" dirty="0" err="1" smtClean="0">
                <a:latin typeface="+mn-lt"/>
                <a:cs typeface="+mn-cs"/>
              </a:rPr>
              <a:t>Ggst</a:t>
            </a:r>
            <a:r>
              <a:rPr lang="de-DE" sz="2000" dirty="0" smtClean="0">
                <a:latin typeface="+mn-lt"/>
                <a:cs typeface="+mn-cs"/>
              </a:rPr>
              <a:t>. </a:t>
            </a:r>
            <a:r>
              <a:rPr lang="de-DE" sz="2000" dirty="0" smtClean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000" dirty="0" smtClean="0">
                <a:latin typeface="+mn-lt"/>
                <a:cs typeface="+mn-cs"/>
              </a:rPr>
              <a:t> nicht verwendet</a:t>
            </a:r>
            <a:endParaRPr lang="de-DE" sz="2000" dirty="0">
              <a:latin typeface="+mn-lt"/>
              <a:cs typeface="+mn-cs"/>
            </a:endParaRPr>
          </a:p>
        </p:txBody>
      </p:sp>
      <p:sp>
        <p:nvSpPr>
          <p:cNvPr id="496823" name="Rectangle 183"/>
          <p:cNvSpPr>
            <a:spLocks noChangeArrowheads="1"/>
          </p:cNvSpPr>
          <p:nvPr/>
        </p:nvSpPr>
        <p:spPr bwMode="auto">
          <a:xfrm>
            <a:off x="973510" y="5792788"/>
            <a:ext cx="1036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smtClean="0">
                <a:solidFill>
                  <a:srgbClr val="3C8C93"/>
                </a:solidFill>
                <a:latin typeface="+mn-lt"/>
                <a:cs typeface="+mn-cs"/>
              </a:rPr>
              <a:t>V[i, w]</a:t>
            </a:r>
            <a:r>
              <a:rPr lang="de-DE" sz="2000" smtClean="0">
                <a:latin typeface="+mn-lt"/>
                <a:cs typeface="+mn-cs"/>
              </a:rPr>
              <a:t> =</a:t>
            </a:r>
            <a:endParaRPr lang="de-DE" sz="2000">
              <a:latin typeface="+mn-lt"/>
              <a:cs typeface="+mn-cs"/>
            </a:endParaRPr>
          </a:p>
        </p:txBody>
      </p:sp>
      <p:sp>
        <p:nvSpPr>
          <p:cNvPr id="496828" name="Text Box 188"/>
          <p:cNvSpPr txBox="1">
            <a:spLocks noChangeArrowheads="1"/>
          </p:cNvSpPr>
          <p:nvPr/>
        </p:nvSpPr>
        <p:spPr bwMode="auto">
          <a:xfrm>
            <a:off x="6102350" y="3062288"/>
            <a:ext cx="761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V[i, w]</a:t>
            </a:r>
            <a:endParaRPr lang="de-DE">
              <a:latin typeface="+mn-lt"/>
              <a:cs typeface="+mn-cs"/>
            </a:endParaRPr>
          </a:p>
        </p:txBody>
      </p:sp>
      <p:grpSp>
        <p:nvGrpSpPr>
          <p:cNvPr id="496837" name="Group 197"/>
          <p:cNvGrpSpPr>
            <a:grpSpLocks/>
          </p:cNvGrpSpPr>
          <p:nvPr/>
        </p:nvGrpSpPr>
        <p:grpSpPr bwMode="auto">
          <a:xfrm>
            <a:off x="6102353" y="2352675"/>
            <a:ext cx="954088" cy="611188"/>
            <a:chOff x="3844" y="1482"/>
            <a:chExt cx="601" cy="385"/>
          </a:xfrm>
        </p:grpSpPr>
        <p:sp>
          <p:nvSpPr>
            <p:cNvPr id="496679" name="Rectangle 39"/>
            <p:cNvSpPr>
              <a:spLocks noChangeArrowheads="1"/>
            </p:cNvSpPr>
            <p:nvPr/>
          </p:nvSpPr>
          <p:spPr bwMode="auto">
            <a:xfrm>
              <a:off x="3884" y="1482"/>
              <a:ext cx="349" cy="38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6832" name="Text Box 192"/>
            <p:cNvSpPr txBox="1">
              <a:spLocks noChangeArrowheads="1"/>
            </p:cNvSpPr>
            <p:nvPr/>
          </p:nvSpPr>
          <p:spPr bwMode="auto">
            <a:xfrm>
              <a:off x="3844" y="1584"/>
              <a:ext cx="6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latin typeface="+mn-lt"/>
                  <a:cs typeface="+mn-cs"/>
                </a:rPr>
                <a:t>V[i-1, w]</a:t>
              </a: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6838" name="Group 198"/>
          <p:cNvGrpSpPr>
            <a:grpSpLocks/>
          </p:cNvGrpSpPr>
          <p:nvPr/>
        </p:nvGrpSpPr>
        <p:grpSpPr bwMode="auto">
          <a:xfrm>
            <a:off x="3321051" y="2352675"/>
            <a:ext cx="1228726" cy="611188"/>
            <a:chOff x="2092" y="1482"/>
            <a:chExt cx="774" cy="385"/>
          </a:xfrm>
        </p:grpSpPr>
        <p:sp>
          <p:nvSpPr>
            <p:cNvPr id="496684" name="Rectangle 44"/>
            <p:cNvSpPr>
              <a:spLocks noChangeArrowheads="1"/>
            </p:cNvSpPr>
            <p:nvPr/>
          </p:nvSpPr>
          <p:spPr bwMode="auto">
            <a:xfrm>
              <a:off x="2138" y="1482"/>
              <a:ext cx="349" cy="38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6834" name="Text Box 194"/>
            <p:cNvSpPr txBox="1">
              <a:spLocks noChangeArrowheads="1"/>
            </p:cNvSpPr>
            <p:nvPr/>
          </p:nvSpPr>
          <p:spPr bwMode="auto">
            <a:xfrm>
              <a:off x="2092" y="1584"/>
              <a:ext cx="77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latin typeface="+mn-lt"/>
                  <a:cs typeface="+mn-cs"/>
                </a:rPr>
                <a:t>V[i-1, w-w</a:t>
              </a:r>
              <a:r>
                <a:rPr lang="de-DE" baseline="-25000" smtClean="0">
                  <a:latin typeface="+mn-lt"/>
                  <a:cs typeface="+mn-cs"/>
                </a:rPr>
                <a:t>i</a:t>
              </a:r>
              <a:r>
                <a:rPr lang="de-DE" smtClean="0">
                  <a:latin typeface="+mn-lt"/>
                  <a:cs typeface="+mn-cs"/>
                </a:rPr>
                <a:t>]</a:t>
              </a:r>
              <a:endParaRPr lang="de-DE">
                <a:latin typeface="+mn-lt"/>
                <a:cs typeface="+mn-cs"/>
              </a:endParaRPr>
            </a:p>
          </p:txBody>
        </p:sp>
      </p:grpSp>
      <p:sp>
        <p:nvSpPr>
          <p:cNvPr id="496835" name="Rectangle 195"/>
          <p:cNvSpPr>
            <a:spLocks noChangeArrowheads="1"/>
          </p:cNvSpPr>
          <p:nvPr/>
        </p:nvSpPr>
        <p:spPr bwMode="auto">
          <a:xfrm>
            <a:off x="1600200" y="2971800"/>
            <a:ext cx="571500" cy="61118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6</a:t>
            </a:r>
            <a:endParaRPr lang="de-DE" sz="2400" i="1">
              <a:latin typeface="Times New Roman"/>
              <a:cs typeface="Times New Roman"/>
            </a:endParaRPr>
          </a:p>
        </p:txBody>
      </p:sp>
      <p:grpSp>
        <p:nvGrpSpPr>
          <p:cNvPr id="496844" name="Group 204"/>
          <p:cNvGrpSpPr>
            <a:grpSpLocks/>
          </p:cNvGrpSpPr>
          <p:nvPr/>
        </p:nvGrpSpPr>
        <p:grpSpPr bwMode="auto">
          <a:xfrm>
            <a:off x="3657600" y="1920875"/>
            <a:ext cx="2743200" cy="369888"/>
            <a:chOff x="2304" y="1210"/>
            <a:chExt cx="1728" cy="233"/>
          </a:xfrm>
        </p:grpSpPr>
        <p:sp>
          <p:nvSpPr>
            <p:cNvPr id="496839" name="Line 199"/>
            <p:cNvSpPr>
              <a:spLocks noChangeShapeType="1"/>
            </p:cNvSpPr>
            <p:nvPr/>
          </p:nvSpPr>
          <p:spPr bwMode="auto">
            <a:xfrm>
              <a:off x="2304" y="12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496840" name="Line 200"/>
            <p:cNvSpPr>
              <a:spLocks noChangeShapeType="1"/>
            </p:cNvSpPr>
            <p:nvPr/>
          </p:nvSpPr>
          <p:spPr bwMode="auto">
            <a:xfrm>
              <a:off x="4032" y="12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496841" name="Line 201"/>
            <p:cNvSpPr>
              <a:spLocks noChangeShapeType="1"/>
            </p:cNvSpPr>
            <p:nvPr/>
          </p:nvSpPr>
          <p:spPr bwMode="auto">
            <a:xfrm flipH="1">
              <a:off x="2304" y="134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496842" name="Line 202"/>
            <p:cNvSpPr>
              <a:spLocks noChangeShapeType="1"/>
            </p:cNvSpPr>
            <p:nvPr/>
          </p:nvSpPr>
          <p:spPr bwMode="auto">
            <a:xfrm>
              <a:off x="3168" y="134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496843" name="Text Box 203"/>
            <p:cNvSpPr txBox="1">
              <a:spLocks noChangeArrowheads="1"/>
            </p:cNvSpPr>
            <p:nvPr/>
          </p:nvSpPr>
          <p:spPr bwMode="auto">
            <a:xfrm>
              <a:off x="2927" y="1210"/>
              <a:ext cx="25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latin typeface="+mn-lt"/>
                  <a:cs typeface="+mn-cs"/>
                </a:rPr>
                <a:t>w</a:t>
              </a:r>
              <a:r>
                <a:rPr lang="de-DE" baseline="-25000" smtClean="0">
                  <a:latin typeface="+mn-lt"/>
                  <a:cs typeface="+mn-cs"/>
                </a:rPr>
                <a:t>i</a:t>
              </a:r>
              <a:endParaRPr lang="de-DE" baseline="-25000">
                <a:latin typeface="+mn-lt"/>
                <a:cs typeface="+mn-cs"/>
              </a:endParaRPr>
            </a:p>
          </p:txBody>
        </p:sp>
      </p:grpSp>
      <p:sp>
        <p:nvSpPr>
          <p:cNvPr id="496845" name="Rectangle 205"/>
          <p:cNvSpPr>
            <a:spLocks noChangeArrowheads="1"/>
          </p:cNvSpPr>
          <p:nvPr/>
        </p:nvSpPr>
        <p:spPr bwMode="auto">
          <a:xfrm>
            <a:off x="1028700" y="2971800"/>
            <a:ext cx="571500" cy="61118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5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15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174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96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96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96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835" grpId="0" animBg="1"/>
      <p:bldP spid="49684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hteck 150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2898" name="Rectangle 354"/>
          <p:cNvSpPr>
            <a:spLocks noChangeArrowheads="1"/>
          </p:cNvSpPr>
          <p:nvPr/>
        </p:nvSpPr>
        <p:spPr bwMode="auto">
          <a:xfrm>
            <a:off x="6719888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10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894" name="Rectangle 350"/>
          <p:cNvSpPr>
            <a:spLocks noChangeArrowheads="1"/>
          </p:cNvSpPr>
          <p:nvPr/>
        </p:nvSpPr>
        <p:spPr bwMode="auto">
          <a:xfrm>
            <a:off x="5611813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7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888" name="Rectangle 344"/>
          <p:cNvSpPr>
            <a:spLocks noChangeArrowheads="1"/>
          </p:cNvSpPr>
          <p:nvPr/>
        </p:nvSpPr>
        <p:spPr bwMode="auto">
          <a:xfrm>
            <a:off x="3948113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4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884" name="Rectangle 340"/>
          <p:cNvSpPr>
            <a:spLocks noChangeArrowheads="1"/>
          </p:cNvSpPr>
          <p:nvPr/>
        </p:nvSpPr>
        <p:spPr bwMode="auto">
          <a:xfrm>
            <a:off x="2840038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882" name="Rectangle 338"/>
          <p:cNvSpPr>
            <a:spLocks noChangeArrowheads="1"/>
          </p:cNvSpPr>
          <p:nvPr/>
        </p:nvSpPr>
        <p:spPr bwMode="auto">
          <a:xfrm>
            <a:off x="2286000" y="357505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77" name="Rectangle 133"/>
          <p:cNvSpPr>
            <a:spLocks noChangeArrowheads="1"/>
          </p:cNvSpPr>
          <p:nvPr/>
        </p:nvSpPr>
        <p:spPr bwMode="auto">
          <a:xfrm>
            <a:off x="7273925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13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75" name="Rectangle 131"/>
          <p:cNvSpPr>
            <a:spLocks noChangeArrowheads="1"/>
          </p:cNvSpPr>
          <p:nvPr/>
        </p:nvSpPr>
        <p:spPr bwMode="auto">
          <a:xfrm>
            <a:off x="6165850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10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73" name="Rectangle 129"/>
          <p:cNvSpPr>
            <a:spLocks noChangeArrowheads="1"/>
          </p:cNvSpPr>
          <p:nvPr/>
        </p:nvSpPr>
        <p:spPr bwMode="auto">
          <a:xfrm>
            <a:off x="5056188" y="4187825"/>
            <a:ext cx="555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7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72" name="Rectangle 128"/>
          <p:cNvSpPr>
            <a:spLocks noChangeArrowheads="1"/>
          </p:cNvSpPr>
          <p:nvPr/>
        </p:nvSpPr>
        <p:spPr bwMode="auto">
          <a:xfrm>
            <a:off x="4502150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6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71" name="Rectangle 127"/>
          <p:cNvSpPr>
            <a:spLocks noChangeArrowheads="1"/>
          </p:cNvSpPr>
          <p:nvPr/>
        </p:nvSpPr>
        <p:spPr bwMode="auto">
          <a:xfrm>
            <a:off x="3948113" y="4187825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4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70" name="Rectangle 126"/>
          <p:cNvSpPr>
            <a:spLocks noChangeArrowheads="1"/>
          </p:cNvSpPr>
          <p:nvPr/>
        </p:nvSpPr>
        <p:spPr bwMode="auto">
          <a:xfrm>
            <a:off x="3394075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4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69" name="Rectangle 125"/>
          <p:cNvSpPr>
            <a:spLocks noChangeArrowheads="1"/>
          </p:cNvSpPr>
          <p:nvPr/>
        </p:nvSpPr>
        <p:spPr bwMode="auto">
          <a:xfrm>
            <a:off x="2840038" y="4187825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68" name="Rectangle 124"/>
          <p:cNvSpPr>
            <a:spLocks noChangeArrowheads="1"/>
          </p:cNvSpPr>
          <p:nvPr/>
        </p:nvSpPr>
        <p:spPr bwMode="auto">
          <a:xfrm>
            <a:off x="2286000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66" name="Rectangle 122"/>
          <p:cNvSpPr>
            <a:spLocks noChangeArrowheads="1"/>
          </p:cNvSpPr>
          <p:nvPr/>
        </p:nvSpPr>
        <p:spPr bwMode="auto">
          <a:xfrm>
            <a:off x="7273925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9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63" name="Rectangle 119"/>
          <p:cNvSpPr>
            <a:spLocks noChangeArrowheads="1"/>
          </p:cNvSpPr>
          <p:nvPr/>
        </p:nvSpPr>
        <p:spPr bwMode="auto">
          <a:xfrm>
            <a:off x="5611813" y="296386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6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61" name="Rectangle 117"/>
          <p:cNvSpPr>
            <a:spLocks noChangeArrowheads="1"/>
          </p:cNvSpPr>
          <p:nvPr/>
        </p:nvSpPr>
        <p:spPr bwMode="auto">
          <a:xfrm>
            <a:off x="4502150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60" name="Rectangle 116"/>
          <p:cNvSpPr>
            <a:spLocks noChangeArrowheads="1"/>
          </p:cNvSpPr>
          <p:nvPr/>
        </p:nvSpPr>
        <p:spPr bwMode="auto">
          <a:xfrm>
            <a:off x="3948113" y="296386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59" name="Rectangle 115"/>
          <p:cNvSpPr>
            <a:spLocks noChangeArrowheads="1"/>
          </p:cNvSpPr>
          <p:nvPr/>
        </p:nvSpPr>
        <p:spPr bwMode="auto">
          <a:xfrm>
            <a:off x="3394075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58" name="Rectangle 114"/>
          <p:cNvSpPr>
            <a:spLocks noChangeArrowheads="1"/>
          </p:cNvSpPr>
          <p:nvPr/>
        </p:nvSpPr>
        <p:spPr bwMode="auto">
          <a:xfrm>
            <a:off x="2840038" y="296386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57" name="Rectangle 113"/>
          <p:cNvSpPr>
            <a:spLocks noChangeArrowheads="1"/>
          </p:cNvSpPr>
          <p:nvPr/>
        </p:nvSpPr>
        <p:spPr bwMode="auto">
          <a:xfrm>
            <a:off x="2286000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56" name="Rectangle 112"/>
          <p:cNvSpPr>
            <a:spLocks noChangeArrowheads="1"/>
          </p:cNvSpPr>
          <p:nvPr/>
        </p:nvSpPr>
        <p:spPr bwMode="auto">
          <a:xfrm>
            <a:off x="7827963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8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54" name="Rectangle 110"/>
          <p:cNvSpPr>
            <a:spLocks noChangeArrowheads="1"/>
          </p:cNvSpPr>
          <p:nvPr/>
        </p:nvSpPr>
        <p:spPr bwMode="auto">
          <a:xfrm>
            <a:off x="6719888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6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52" name="Rectangle 108"/>
          <p:cNvSpPr>
            <a:spLocks noChangeArrowheads="1"/>
          </p:cNvSpPr>
          <p:nvPr/>
        </p:nvSpPr>
        <p:spPr bwMode="auto">
          <a:xfrm>
            <a:off x="5611813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5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50" name="Rectangle 106"/>
          <p:cNvSpPr>
            <a:spLocks noChangeArrowheads="1"/>
          </p:cNvSpPr>
          <p:nvPr/>
        </p:nvSpPr>
        <p:spPr bwMode="auto">
          <a:xfrm>
            <a:off x="4502150" y="2352675"/>
            <a:ext cx="55403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48" name="Rectangle 104"/>
          <p:cNvSpPr>
            <a:spLocks noChangeArrowheads="1"/>
          </p:cNvSpPr>
          <p:nvPr/>
        </p:nvSpPr>
        <p:spPr bwMode="auto">
          <a:xfrm>
            <a:off x="3394075" y="2352675"/>
            <a:ext cx="55403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47" name="Rectangle 103"/>
          <p:cNvSpPr>
            <a:spLocks noChangeArrowheads="1"/>
          </p:cNvSpPr>
          <p:nvPr/>
        </p:nvSpPr>
        <p:spPr bwMode="auto">
          <a:xfrm>
            <a:off x="2840038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46" name="Rectangle 102"/>
          <p:cNvSpPr>
            <a:spLocks noChangeArrowheads="1"/>
          </p:cNvSpPr>
          <p:nvPr/>
        </p:nvSpPr>
        <p:spPr bwMode="auto">
          <a:xfrm>
            <a:off x="2286000" y="2352675"/>
            <a:ext cx="55403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45" name="Rectangle 101"/>
          <p:cNvSpPr>
            <a:spLocks noChangeArrowheads="1"/>
          </p:cNvSpPr>
          <p:nvPr/>
        </p:nvSpPr>
        <p:spPr bwMode="auto">
          <a:xfrm>
            <a:off x="7827963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5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44" name="Rectangle 100"/>
          <p:cNvSpPr>
            <a:spLocks noChangeArrowheads="1"/>
          </p:cNvSpPr>
          <p:nvPr/>
        </p:nvSpPr>
        <p:spPr bwMode="auto">
          <a:xfrm>
            <a:off x="7273925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5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43" name="Rectangle 99"/>
          <p:cNvSpPr>
            <a:spLocks noChangeArrowheads="1"/>
          </p:cNvSpPr>
          <p:nvPr/>
        </p:nvSpPr>
        <p:spPr bwMode="auto">
          <a:xfrm>
            <a:off x="6719888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5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42" name="Rectangle 98"/>
          <p:cNvSpPr>
            <a:spLocks noChangeArrowheads="1"/>
          </p:cNvSpPr>
          <p:nvPr/>
        </p:nvSpPr>
        <p:spPr bwMode="auto">
          <a:xfrm>
            <a:off x="6165850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5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40" name="Rectangle 96"/>
          <p:cNvSpPr>
            <a:spLocks noChangeArrowheads="1"/>
          </p:cNvSpPr>
          <p:nvPr/>
        </p:nvSpPr>
        <p:spPr bwMode="auto">
          <a:xfrm>
            <a:off x="5056188" y="1739900"/>
            <a:ext cx="555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38" name="Rectangle 94"/>
          <p:cNvSpPr>
            <a:spLocks noChangeArrowheads="1"/>
          </p:cNvSpPr>
          <p:nvPr/>
        </p:nvSpPr>
        <p:spPr bwMode="auto">
          <a:xfrm>
            <a:off x="3948113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37" name="Rectangle 93"/>
          <p:cNvSpPr>
            <a:spLocks noChangeArrowheads="1"/>
          </p:cNvSpPr>
          <p:nvPr/>
        </p:nvSpPr>
        <p:spPr bwMode="auto">
          <a:xfrm>
            <a:off x="3394075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36" name="Rectangle 92"/>
          <p:cNvSpPr>
            <a:spLocks noChangeArrowheads="1"/>
          </p:cNvSpPr>
          <p:nvPr/>
        </p:nvSpPr>
        <p:spPr bwMode="auto">
          <a:xfrm>
            <a:off x="2840038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35" name="Rectangle 91"/>
          <p:cNvSpPr>
            <a:spLocks noChangeArrowheads="1"/>
          </p:cNvSpPr>
          <p:nvPr/>
        </p:nvSpPr>
        <p:spPr bwMode="auto">
          <a:xfrm>
            <a:off x="2286000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34" name="Rectangle 90"/>
          <p:cNvSpPr>
            <a:spLocks noChangeArrowheads="1"/>
          </p:cNvSpPr>
          <p:nvPr/>
        </p:nvSpPr>
        <p:spPr bwMode="auto">
          <a:xfrm>
            <a:off x="7827963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33" name="Rectangle 89"/>
          <p:cNvSpPr>
            <a:spLocks noChangeArrowheads="1"/>
          </p:cNvSpPr>
          <p:nvPr/>
        </p:nvSpPr>
        <p:spPr bwMode="auto">
          <a:xfrm>
            <a:off x="7273925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32" name="Rectangle 88"/>
          <p:cNvSpPr>
            <a:spLocks noChangeArrowheads="1"/>
          </p:cNvSpPr>
          <p:nvPr/>
        </p:nvSpPr>
        <p:spPr bwMode="auto">
          <a:xfrm>
            <a:off x="6719888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31" name="Rectangle 87"/>
          <p:cNvSpPr>
            <a:spLocks noChangeArrowheads="1"/>
          </p:cNvSpPr>
          <p:nvPr/>
        </p:nvSpPr>
        <p:spPr bwMode="auto">
          <a:xfrm>
            <a:off x="6165850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30" name="Rectangle 86"/>
          <p:cNvSpPr>
            <a:spLocks noChangeArrowheads="1"/>
          </p:cNvSpPr>
          <p:nvPr/>
        </p:nvSpPr>
        <p:spPr bwMode="auto">
          <a:xfrm>
            <a:off x="5611813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29" name="Rectangle 85"/>
          <p:cNvSpPr>
            <a:spLocks noChangeArrowheads="1"/>
          </p:cNvSpPr>
          <p:nvPr/>
        </p:nvSpPr>
        <p:spPr bwMode="auto">
          <a:xfrm>
            <a:off x="5056188" y="1128713"/>
            <a:ext cx="5556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28" name="Rectangle 84"/>
          <p:cNvSpPr>
            <a:spLocks noChangeArrowheads="1"/>
          </p:cNvSpPr>
          <p:nvPr/>
        </p:nvSpPr>
        <p:spPr bwMode="auto">
          <a:xfrm>
            <a:off x="4502150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27" name="Rectangle 83"/>
          <p:cNvSpPr>
            <a:spLocks noChangeArrowheads="1"/>
          </p:cNvSpPr>
          <p:nvPr/>
        </p:nvSpPr>
        <p:spPr bwMode="auto">
          <a:xfrm>
            <a:off x="3948113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25" name="Rectangle 81"/>
          <p:cNvSpPr>
            <a:spLocks noChangeArrowheads="1"/>
          </p:cNvSpPr>
          <p:nvPr/>
        </p:nvSpPr>
        <p:spPr bwMode="auto">
          <a:xfrm>
            <a:off x="2840038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24" name="Rectangle 80"/>
          <p:cNvSpPr>
            <a:spLocks noChangeArrowheads="1"/>
          </p:cNvSpPr>
          <p:nvPr/>
        </p:nvSpPr>
        <p:spPr bwMode="auto">
          <a:xfrm>
            <a:off x="2286000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23" name="Rectangle 79"/>
          <p:cNvSpPr>
            <a:spLocks noChangeArrowheads="1"/>
          </p:cNvSpPr>
          <p:nvPr/>
        </p:nvSpPr>
        <p:spPr bwMode="auto">
          <a:xfrm>
            <a:off x="7827963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22" name="Rectangle 78"/>
          <p:cNvSpPr>
            <a:spLocks noChangeArrowheads="1"/>
          </p:cNvSpPr>
          <p:nvPr/>
        </p:nvSpPr>
        <p:spPr bwMode="auto">
          <a:xfrm>
            <a:off x="7273925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21" name="Rectangle 77"/>
          <p:cNvSpPr>
            <a:spLocks noChangeArrowheads="1"/>
          </p:cNvSpPr>
          <p:nvPr/>
        </p:nvSpPr>
        <p:spPr bwMode="auto">
          <a:xfrm>
            <a:off x="6719888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20" name="Rectangle 76"/>
          <p:cNvSpPr>
            <a:spLocks noChangeArrowheads="1"/>
          </p:cNvSpPr>
          <p:nvPr/>
        </p:nvSpPr>
        <p:spPr bwMode="auto">
          <a:xfrm>
            <a:off x="6165850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19" name="Rectangle 75"/>
          <p:cNvSpPr>
            <a:spLocks noChangeArrowheads="1"/>
          </p:cNvSpPr>
          <p:nvPr/>
        </p:nvSpPr>
        <p:spPr bwMode="auto">
          <a:xfrm>
            <a:off x="5611813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18" name="Rectangle 74"/>
          <p:cNvSpPr>
            <a:spLocks noChangeArrowheads="1"/>
          </p:cNvSpPr>
          <p:nvPr/>
        </p:nvSpPr>
        <p:spPr bwMode="auto">
          <a:xfrm>
            <a:off x="5056188" y="515938"/>
            <a:ext cx="555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17" name="Rectangle 73"/>
          <p:cNvSpPr>
            <a:spLocks noChangeArrowheads="1"/>
          </p:cNvSpPr>
          <p:nvPr/>
        </p:nvSpPr>
        <p:spPr bwMode="auto">
          <a:xfrm>
            <a:off x="4502150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16" name="Rectangle 72"/>
          <p:cNvSpPr>
            <a:spLocks noChangeArrowheads="1"/>
          </p:cNvSpPr>
          <p:nvPr/>
        </p:nvSpPr>
        <p:spPr bwMode="auto">
          <a:xfrm>
            <a:off x="3948113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15" name="Rectangle 71"/>
          <p:cNvSpPr>
            <a:spLocks noChangeArrowheads="1"/>
          </p:cNvSpPr>
          <p:nvPr/>
        </p:nvSpPr>
        <p:spPr bwMode="auto">
          <a:xfrm>
            <a:off x="3394075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14" name="Rectangle 70"/>
          <p:cNvSpPr>
            <a:spLocks noChangeArrowheads="1"/>
          </p:cNvSpPr>
          <p:nvPr/>
        </p:nvSpPr>
        <p:spPr bwMode="auto">
          <a:xfrm>
            <a:off x="2840038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13" name="Rectangle 69"/>
          <p:cNvSpPr>
            <a:spLocks noChangeArrowheads="1"/>
          </p:cNvSpPr>
          <p:nvPr/>
        </p:nvSpPr>
        <p:spPr bwMode="auto">
          <a:xfrm>
            <a:off x="2286000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79" name="Line 135"/>
          <p:cNvSpPr>
            <a:spLocks noChangeShapeType="1"/>
          </p:cNvSpPr>
          <p:nvPr/>
        </p:nvSpPr>
        <p:spPr bwMode="auto">
          <a:xfrm>
            <a:off x="2286000" y="515938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80" name="Line 136"/>
          <p:cNvSpPr>
            <a:spLocks noChangeShapeType="1"/>
          </p:cNvSpPr>
          <p:nvPr/>
        </p:nvSpPr>
        <p:spPr bwMode="auto">
          <a:xfrm>
            <a:off x="2286000" y="1128713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81" name="Line 137"/>
          <p:cNvSpPr>
            <a:spLocks noChangeShapeType="1"/>
          </p:cNvSpPr>
          <p:nvPr/>
        </p:nvSpPr>
        <p:spPr bwMode="auto">
          <a:xfrm>
            <a:off x="2286000" y="17399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82" name="Line 138"/>
          <p:cNvSpPr>
            <a:spLocks noChangeShapeType="1"/>
          </p:cNvSpPr>
          <p:nvPr/>
        </p:nvSpPr>
        <p:spPr bwMode="auto">
          <a:xfrm>
            <a:off x="2286000" y="2352675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83" name="Line 139"/>
          <p:cNvSpPr>
            <a:spLocks noChangeShapeType="1"/>
          </p:cNvSpPr>
          <p:nvPr/>
        </p:nvSpPr>
        <p:spPr bwMode="auto">
          <a:xfrm>
            <a:off x="2286000" y="2963863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84" name="Line 140"/>
          <p:cNvSpPr>
            <a:spLocks noChangeShapeType="1"/>
          </p:cNvSpPr>
          <p:nvPr/>
        </p:nvSpPr>
        <p:spPr bwMode="auto">
          <a:xfrm>
            <a:off x="2286000" y="357505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85" name="Line 141"/>
          <p:cNvSpPr>
            <a:spLocks noChangeShapeType="1"/>
          </p:cNvSpPr>
          <p:nvPr/>
        </p:nvSpPr>
        <p:spPr bwMode="auto">
          <a:xfrm>
            <a:off x="2286000" y="4800600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86" name="Line 142"/>
          <p:cNvSpPr>
            <a:spLocks noChangeShapeType="1"/>
          </p:cNvSpPr>
          <p:nvPr/>
        </p:nvSpPr>
        <p:spPr bwMode="auto">
          <a:xfrm>
            <a:off x="2286000" y="515938"/>
            <a:ext cx="0" cy="42846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87" name="Line 143"/>
          <p:cNvSpPr>
            <a:spLocks noChangeShapeType="1"/>
          </p:cNvSpPr>
          <p:nvPr/>
        </p:nvSpPr>
        <p:spPr bwMode="auto">
          <a:xfrm>
            <a:off x="2840038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88" name="Line 144"/>
          <p:cNvSpPr>
            <a:spLocks noChangeShapeType="1"/>
          </p:cNvSpPr>
          <p:nvPr/>
        </p:nvSpPr>
        <p:spPr bwMode="auto">
          <a:xfrm>
            <a:off x="3394075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89" name="Line 145"/>
          <p:cNvSpPr>
            <a:spLocks noChangeShapeType="1"/>
          </p:cNvSpPr>
          <p:nvPr/>
        </p:nvSpPr>
        <p:spPr bwMode="auto">
          <a:xfrm>
            <a:off x="3948113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90" name="Line 146"/>
          <p:cNvSpPr>
            <a:spLocks noChangeShapeType="1"/>
          </p:cNvSpPr>
          <p:nvPr/>
        </p:nvSpPr>
        <p:spPr bwMode="auto">
          <a:xfrm>
            <a:off x="4502150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91" name="Line 147"/>
          <p:cNvSpPr>
            <a:spLocks noChangeShapeType="1"/>
          </p:cNvSpPr>
          <p:nvPr/>
        </p:nvSpPr>
        <p:spPr bwMode="auto">
          <a:xfrm>
            <a:off x="5056188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92" name="Line 148"/>
          <p:cNvSpPr>
            <a:spLocks noChangeShapeType="1"/>
          </p:cNvSpPr>
          <p:nvPr/>
        </p:nvSpPr>
        <p:spPr bwMode="auto">
          <a:xfrm>
            <a:off x="5611813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93" name="Line 149"/>
          <p:cNvSpPr>
            <a:spLocks noChangeShapeType="1"/>
          </p:cNvSpPr>
          <p:nvPr/>
        </p:nvSpPr>
        <p:spPr bwMode="auto">
          <a:xfrm>
            <a:off x="6165850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94" name="Line 150"/>
          <p:cNvSpPr>
            <a:spLocks noChangeShapeType="1"/>
          </p:cNvSpPr>
          <p:nvPr/>
        </p:nvSpPr>
        <p:spPr bwMode="auto">
          <a:xfrm>
            <a:off x="6719888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95" name="Line 151"/>
          <p:cNvSpPr>
            <a:spLocks noChangeShapeType="1"/>
          </p:cNvSpPr>
          <p:nvPr/>
        </p:nvSpPr>
        <p:spPr bwMode="auto">
          <a:xfrm>
            <a:off x="7273925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96" name="Line 152"/>
          <p:cNvSpPr>
            <a:spLocks noChangeShapeType="1"/>
          </p:cNvSpPr>
          <p:nvPr/>
        </p:nvSpPr>
        <p:spPr bwMode="auto">
          <a:xfrm>
            <a:off x="7827963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97" name="Line 153"/>
          <p:cNvSpPr>
            <a:spLocks noChangeShapeType="1"/>
          </p:cNvSpPr>
          <p:nvPr/>
        </p:nvSpPr>
        <p:spPr bwMode="auto">
          <a:xfrm>
            <a:off x="8382000" y="515938"/>
            <a:ext cx="0" cy="42846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883" name="Line 339"/>
          <p:cNvSpPr>
            <a:spLocks noChangeShapeType="1"/>
          </p:cNvSpPr>
          <p:nvPr/>
        </p:nvSpPr>
        <p:spPr bwMode="auto">
          <a:xfrm>
            <a:off x="2286000" y="4187825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graphicFrame>
        <p:nvGraphicFramePr>
          <p:cNvPr id="492789" name="Group 2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723665"/>
              </p:ext>
            </p:extLst>
          </p:nvPr>
        </p:nvGraphicFramePr>
        <p:xfrm>
          <a:off x="1752600" y="23813"/>
          <a:ext cx="6650038" cy="508000"/>
        </p:xfrm>
        <a:graphic>
          <a:graphicData uri="http://schemas.openxmlformats.org/drawingml/2006/table">
            <a:tbl>
              <a:tblPr/>
              <a:tblGrid>
                <a:gridCol w="554038"/>
                <a:gridCol w="554037"/>
                <a:gridCol w="554038"/>
                <a:gridCol w="554037"/>
                <a:gridCol w="554038"/>
                <a:gridCol w="554037"/>
                <a:gridCol w="555625"/>
                <a:gridCol w="554038"/>
                <a:gridCol w="554037"/>
                <a:gridCol w="554038"/>
                <a:gridCol w="554037"/>
                <a:gridCol w="554038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w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9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2909" name="Group 3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430652"/>
              </p:ext>
            </p:extLst>
          </p:nvPr>
        </p:nvGraphicFramePr>
        <p:xfrm>
          <a:off x="457200" y="515938"/>
          <a:ext cx="1714500" cy="4287839"/>
        </p:xfrm>
        <a:graphic>
          <a:graphicData uri="http://schemas.openxmlformats.org/drawingml/2006/table">
            <a:tbl>
              <a:tblPr/>
              <a:tblGrid>
                <a:gridCol w="571500"/>
                <a:gridCol w="571500"/>
                <a:gridCol w="571500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w</a:t>
                      </a:r>
                      <a:r>
                        <a:rPr kumimoji="0" lang="en-US" sz="24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v</a:t>
                      </a:r>
                      <a:r>
                        <a:rPr kumimoji="0" lang="en-US" sz="24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9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92911" name="Group 367"/>
          <p:cNvGrpSpPr>
            <a:grpSpLocks/>
          </p:cNvGrpSpPr>
          <p:nvPr/>
        </p:nvGrpSpPr>
        <p:grpSpPr bwMode="auto">
          <a:xfrm>
            <a:off x="2743200" y="914400"/>
            <a:ext cx="1204913" cy="825500"/>
            <a:chOff x="1728" y="576"/>
            <a:chExt cx="759" cy="520"/>
          </a:xfrm>
        </p:grpSpPr>
        <p:sp>
          <p:nvSpPr>
            <p:cNvPr id="492626" name="Rectangle 82"/>
            <p:cNvSpPr>
              <a:spLocks noChangeArrowheads="1"/>
            </p:cNvSpPr>
            <p:nvPr/>
          </p:nvSpPr>
          <p:spPr bwMode="auto">
            <a:xfrm>
              <a:off x="2138" y="711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2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10" name="Line 366"/>
            <p:cNvSpPr>
              <a:spLocks noChangeShapeType="1"/>
            </p:cNvSpPr>
            <p:nvPr/>
          </p:nvSpPr>
          <p:spPr bwMode="auto">
            <a:xfrm flipH="1" flipV="1">
              <a:off x="1728" y="576"/>
              <a:ext cx="528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13" name="Group 369"/>
          <p:cNvGrpSpPr>
            <a:grpSpLocks/>
          </p:cNvGrpSpPr>
          <p:nvPr/>
        </p:nvGrpSpPr>
        <p:grpSpPr bwMode="auto">
          <a:xfrm>
            <a:off x="2743200" y="3352800"/>
            <a:ext cx="1204913" cy="835025"/>
            <a:chOff x="1728" y="2112"/>
            <a:chExt cx="759" cy="526"/>
          </a:xfrm>
        </p:grpSpPr>
        <p:sp>
          <p:nvSpPr>
            <p:cNvPr id="492886" name="Rectangle 342"/>
            <p:cNvSpPr>
              <a:spLocks noChangeArrowheads="1"/>
            </p:cNvSpPr>
            <p:nvPr/>
          </p:nvSpPr>
          <p:spPr bwMode="auto">
            <a:xfrm>
              <a:off x="2138" y="2252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4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12" name="Line 368"/>
            <p:cNvSpPr>
              <a:spLocks noChangeShapeType="1"/>
            </p:cNvSpPr>
            <p:nvPr/>
          </p:nvSpPr>
          <p:spPr bwMode="auto">
            <a:xfrm flipH="1" flipV="1">
              <a:off x="1728" y="2112"/>
              <a:ext cx="528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sp>
        <p:nvSpPr>
          <p:cNvPr id="492914" name="Oval 370"/>
          <p:cNvSpPr>
            <a:spLocks noChangeArrowheads="1"/>
          </p:cNvSpPr>
          <p:nvPr/>
        </p:nvSpPr>
        <p:spPr bwMode="auto">
          <a:xfrm>
            <a:off x="1676400" y="1219200"/>
            <a:ext cx="381000" cy="381000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915" name="Oval 371"/>
          <p:cNvSpPr>
            <a:spLocks noChangeArrowheads="1"/>
          </p:cNvSpPr>
          <p:nvPr/>
        </p:nvSpPr>
        <p:spPr bwMode="auto">
          <a:xfrm>
            <a:off x="1676400" y="3733800"/>
            <a:ext cx="381000" cy="381000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grpSp>
        <p:nvGrpSpPr>
          <p:cNvPr id="492918" name="Group 374"/>
          <p:cNvGrpSpPr>
            <a:grpSpLocks/>
          </p:cNvGrpSpPr>
          <p:nvPr/>
        </p:nvGrpSpPr>
        <p:grpSpPr bwMode="auto">
          <a:xfrm>
            <a:off x="2667000" y="2133600"/>
            <a:ext cx="1835150" cy="830263"/>
            <a:chOff x="1680" y="1344"/>
            <a:chExt cx="1156" cy="523"/>
          </a:xfrm>
        </p:grpSpPr>
        <p:sp>
          <p:nvSpPr>
            <p:cNvPr id="492649" name="Rectangle 105"/>
            <p:cNvSpPr>
              <a:spLocks noChangeArrowheads="1"/>
            </p:cNvSpPr>
            <p:nvPr/>
          </p:nvSpPr>
          <p:spPr bwMode="auto">
            <a:xfrm>
              <a:off x="2487" y="1482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3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16" name="Line 372"/>
            <p:cNvSpPr>
              <a:spLocks noChangeShapeType="1"/>
            </p:cNvSpPr>
            <p:nvPr/>
          </p:nvSpPr>
          <p:spPr bwMode="auto">
            <a:xfrm flipH="1" flipV="1">
              <a:off x="1680" y="1344"/>
              <a:ext cx="912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sp>
        <p:nvSpPr>
          <p:cNvPr id="492917" name="Oval 373"/>
          <p:cNvSpPr>
            <a:spLocks noChangeArrowheads="1"/>
          </p:cNvSpPr>
          <p:nvPr/>
        </p:nvSpPr>
        <p:spPr bwMode="auto">
          <a:xfrm>
            <a:off x="1676400" y="2514600"/>
            <a:ext cx="381000" cy="381000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grpSp>
        <p:nvGrpSpPr>
          <p:cNvPr id="492942" name="Group 398"/>
          <p:cNvGrpSpPr>
            <a:grpSpLocks/>
          </p:cNvGrpSpPr>
          <p:nvPr/>
        </p:nvGrpSpPr>
        <p:grpSpPr bwMode="auto">
          <a:xfrm>
            <a:off x="3810000" y="3352800"/>
            <a:ext cx="1246188" cy="835025"/>
            <a:chOff x="2400" y="2112"/>
            <a:chExt cx="785" cy="526"/>
          </a:xfrm>
        </p:grpSpPr>
        <p:sp>
          <p:nvSpPr>
            <p:cNvPr id="492890" name="Rectangle 346"/>
            <p:cNvSpPr>
              <a:spLocks noChangeArrowheads="1"/>
            </p:cNvSpPr>
            <p:nvPr/>
          </p:nvSpPr>
          <p:spPr bwMode="auto">
            <a:xfrm>
              <a:off x="2836" y="2252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6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21" name="Line 377"/>
            <p:cNvSpPr>
              <a:spLocks noChangeShapeType="1"/>
            </p:cNvSpPr>
            <p:nvPr/>
          </p:nvSpPr>
          <p:spPr bwMode="auto">
            <a:xfrm flipH="1" flipV="1">
              <a:off x="2400" y="2112"/>
              <a:ext cx="528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43" name="Group 399"/>
          <p:cNvGrpSpPr>
            <a:grpSpLocks/>
          </p:cNvGrpSpPr>
          <p:nvPr/>
        </p:nvGrpSpPr>
        <p:grpSpPr bwMode="auto">
          <a:xfrm>
            <a:off x="3810000" y="2133600"/>
            <a:ext cx="1801813" cy="830263"/>
            <a:chOff x="2400" y="1344"/>
            <a:chExt cx="1135" cy="523"/>
          </a:xfrm>
        </p:grpSpPr>
        <p:sp>
          <p:nvSpPr>
            <p:cNvPr id="492651" name="Rectangle 107"/>
            <p:cNvSpPr>
              <a:spLocks noChangeArrowheads="1"/>
            </p:cNvSpPr>
            <p:nvPr/>
          </p:nvSpPr>
          <p:spPr bwMode="auto">
            <a:xfrm>
              <a:off x="3185" y="1482"/>
              <a:ext cx="350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5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22" name="Line 378"/>
            <p:cNvSpPr>
              <a:spLocks noChangeShapeType="1"/>
            </p:cNvSpPr>
            <p:nvPr/>
          </p:nvSpPr>
          <p:spPr bwMode="auto">
            <a:xfrm flipH="1" flipV="1">
              <a:off x="2400" y="1344"/>
              <a:ext cx="912" cy="33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44" name="Group 400"/>
          <p:cNvGrpSpPr>
            <a:grpSpLocks/>
          </p:cNvGrpSpPr>
          <p:nvPr/>
        </p:nvGrpSpPr>
        <p:grpSpPr bwMode="auto">
          <a:xfrm>
            <a:off x="2667000" y="2743200"/>
            <a:ext cx="2944813" cy="831850"/>
            <a:chOff x="1680" y="1728"/>
            <a:chExt cx="1855" cy="524"/>
          </a:xfrm>
        </p:grpSpPr>
        <p:sp>
          <p:nvSpPr>
            <p:cNvPr id="492662" name="Rectangle 118"/>
            <p:cNvSpPr>
              <a:spLocks noChangeArrowheads="1"/>
            </p:cNvSpPr>
            <p:nvPr/>
          </p:nvSpPr>
          <p:spPr bwMode="auto">
            <a:xfrm>
              <a:off x="3185" y="1867"/>
              <a:ext cx="350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6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23" name="Line 379"/>
            <p:cNvSpPr>
              <a:spLocks noChangeShapeType="1"/>
            </p:cNvSpPr>
            <p:nvPr/>
          </p:nvSpPr>
          <p:spPr bwMode="auto">
            <a:xfrm flipH="1" flipV="1">
              <a:off x="1680" y="1728"/>
              <a:ext cx="1632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45" name="Group 401"/>
          <p:cNvGrpSpPr>
            <a:grpSpLocks/>
          </p:cNvGrpSpPr>
          <p:nvPr/>
        </p:nvGrpSpPr>
        <p:grpSpPr bwMode="auto">
          <a:xfrm>
            <a:off x="4343400" y="3352800"/>
            <a:ext cx="1268413" cy="835025"/>
            <a:chOff x="2736" y="2112"/>
            <a:chExt cx="799" cy="526"/>
          </a:xfrm>
        </p:grpSpPr>
        <p:sp>
          <p:nvSpPr>
            <p:cNvPr id="492892" name="Rectangle 348"/>
            <p:cNvSpPr>
              <a:spLocks noChangeArrowheads="1"/>
            </p:cNvSpPr>
            <p:nvPr/>
          </p:nvSpPr>
          <p:spPr bwMode="auto">
            <a:xfrm>
              <a:off x="3185" y="2252"/>
              <a:ext cx="350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7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24" name="Line 380"/>
            <p:cNvSpPr>
              <a:spLocks noChangeShapeType="1"/>
            </p:cNvSpPr>
            <p:nvPr/>
          </p:nvSpPr>
          <p:spPr bwMode="auto">
            <a:xfrm flipH="1" flipV="1">
              <a:off x="2736" y="2112"/>
              <a:ext cx="576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46" name="Group 402"/>
          <p:cNvGrpSpPr>
            <a:grpSpLocks/>
          </p:cNvGrpSpPr>
          <p:nvPr/>
        </p:nvGrpSpPr>
        <p:grpSpPr bwMode="auto">
          <a:xfrm>
            <a:off x="3810000" y="1524000"/>
            <a:ext cx="2355850" cy="828675"/>
            <a:chOff x="2400" y="960"/>
            <a:chExt cx="1484" cy="522"/>
          </a:xfrm>
        </p:grpSpPr>
        <p:sp>
          <p:nvSpPr>
            <p:cNvPr id="492641" name="Rectangle 97"/>
            <p:cNvSpPr>
              <a:spLocks noChangeArrowheads="1"/>
            </p:cNvSpPr>
            <p:nvPr/>
          </p:nvSpPr>
          <p:spPr bwMode="auto">
            <a:xfrm>
              <a:off x="3535" y="1096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5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25" name="Line 381"/>
            <p:cNvSpPr>
              <a:spLocks noChangeShapeType="1"/>
            </p:cNvSpPr>
            <p:nvPr/>
          </p:nvSpPr>
          <p:spPr bwMode="auto">
            <a:xfrm flipH="1" flipV="1">
              <a:off x="2400" y="960"/>
              <a:ext cx="1248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47" name="Group 403"/>
          <p:cNvGrpSpPr>
            <a:grpSpLocks/>
          </p:cNvGrpSpPr>
          <p:nvPr/>
        </p:nvGrpSpPr>
        <p:grpSpPr bwMode="auto">
          <a:xfrm>
            <a:off x="2667000" y="3962400"/>
            <a:ext cx="3498850" cy="838200"/>
            <a:chOff x="1680" y="2496"/>
            <a:chExt cx="2204" cy="528"/>
          </a:xfrm>
        </p:grpSpPr>
        <p:sp>
          <p:nvSpPr>
            <p:cNvPr id="492674" name="Rectangle 130"/>
            <p:cNvSpPr>
              <a:spLocks noChangeArrowheads="1"/>
            </p:cNvSpPr>
            <p:nvPr/>
          </p:nvSpPr>
          <p:spPr bwMode="auto">
            <a:xfrm>
              <a:off x="3535" y="2638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9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28" name="Line 384"/>
            <p:cNvSpPr>
              <a:spLocks noChangeShapeType="1"/>
            </p:cNvSpPr>
            <p:nvPr/>
          </p:nvSpPr>
          <p:spPr bwMode="auto">
            <a:xfrm flipH="1" flipV="1">
              <a:off x="1680" y="2496"/>
              <a:ext cx="2016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48" name="Group 404"/>
          <p:cNvGrpSpPr>
            <a:grpSpLocks/>
          </p:cNvGrpSpPr>
          <p:nvPr/>
        </p:nvGrpSpPr>
        <p:grpSpPr bwMode="auto">
          <a:xfrm>
            <a:off x="4876800" y="2057400"/>
            <a:ext cx="1843088" cy="906463"/>
            <a:chOff x="3072" y="1296"/>
            <a:chExt cx="1161" cy="571"/>
          </a:xfrm>
        </p:grpSpPr>
        <p:sp>
          <p:nvSpPr>
            <p:cNvPr id="492653" name="Rectangle 109"/>
            <p:cNvSpPr>
              <a:spLocks noChangeArrowheads="1"/>
            </p:cNvSpPr>
            <p:nvPr/>
          </p:nvSpPr>
          <p:spPr bwMode="auto">
            <a:xfrm>
              <a:off x="3884" y="1482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6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29" name="Line 385"/>
            <p:cNvSpPr>
              <a:spLocks noChangeShapeType="1"/>
            </p:cNvSpPr>
            <p:nvPr/>
          </p:nvSpPr>
          <p:spPr bwMode="auto">
            <a:xfrm flipH="1" flipV="1">
              <a:off x="3072" y="1296"/>
              <a:ext cx="912" cy="33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49" name="Group 405"/>
          <p:cNvGrpSpPr>
            <a:grpSpLocks/>
          </p:cNvGrpSpPr>
          <p:nvPr/>
        </p:nvGrpSpPr>
        <p:grpSpPr bwMode="auto">
          <a:xfrm>
            <a:off x="3810000" y="2743200"/>
            <a:ext cx="2909888" cy="831850"/>
            <a:chOff x="2400" y="1728"/>
            <a:chExt cx="1833" cy="524"/>
          </a:xfrm>
        </p:grpSpPr>
        <p:sp>
          <p:nvSpPr>
            <p:cNvPr id="492664" name="Rectangle 120"/>
            <p:cNvSpPr>
              <a:spLocks noChangeArrowheads="1"/>
            </p:cNvSpPr>
            <p:nvPr/>
          </p:nvSpPr>
          <p:spPr bwMode="auto">
            <a:xfrm>
              <a:off x="3884" y="1867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8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30" name="Line 386"/>
            <p:cNvSpPr>
              <a:spLocks noChangeShapeType="1"/>
            </p:cNvSpPr>
            <p:nvPr/>
          </p:nvSpPr>
          <p:spPr bwMode="auto">
            <a:xfrm flipH="1" flipV="1">
              <a:off x="2400" y="1728"/>
              <a:ext cx="1584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50" name="Group 406"/>
          <p:cNvGrpSpPr>
            <a:grpSpLocks/>
          </p:cNvGrpSpPr>
          <p:nvPr/>
        </p:nvGrpSpPr>
        <p:grpSpPr bwMode="auto">
          <a:xfrm>
            <a:off x="5486400" y="3352800"/>
            <a:ext cx="1233488" cy="835025"/>
            <a:chOff x="3456" y="2112"/>
            <a:chExt cx="777" cy="526"/>
          </a:xfrm>
        </p:grpSpPr>
        <p:sp>
          <p:nvSpPr>
            <p:cNvPr id="492896" name="Rectangle 352"/>
            <p:cNvSpPr>
              <a:spLocks noChangeArrowheads="1"/>
            </p:cNvSpPr>
            <p:nvPr/>
          </p:nvSpPr>
          <p:spPr bwMode="auto">
            <a:xfrm>
              <a:off x="3884" y="2252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10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31" name="Line 387"/>
            <p:cNvSpPr>
              <a:spLocks noChangeShapeType="1"/>
            </p:cNvSpPr>
            <p:nvPr/>
          </p:nvSpPr>
          <p:spPr bwMode="auto">
            <a:xfrm flipH="1" flipV="1">
              <a:off x="3456" y="2112"/>
              <a:ext cx="576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51" name="Group 407"/>
          <p:cNvGrpSpPr>
            <a:grpSpLocks/>
          </p:cNvGrpSpPr>
          <p:nvPr/>
        </p:nvGrpSpPr>
        <p:grpSpPr bwMode="auto">
          <a:xfrm>
            <a:off x="4343400" y="2743200"/>
            <a:ext cx="2930525" cy="831850"/>
            <a:chOff x="2736" y="1728"/>
            <a:chExt cx="1846" cy="524"/>
          </a:xfrm>
        </p:grpSpPr>
        <p:sp>
          <p:nvSpPr>
            <p:cNvPr id="492665" name="Rectangle 121"/>
            <p:cNvSpPr>
              <a:spLocks noChangeArrowheads="1"/>
            </p:cNvSpPr>
            <p:nvPr/>
          </p:nvSpPr>
          <p:spPr bwMode="auto">
            <a:xfrm>
              <a:off x="4233" y="1867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9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32" name="Line 388"/>
            <p:cNvSpPr>
              <a:spLocks noChangeShapeType="1"/>
            </p:cNvSpPr>
            <p:nvPr/>
          </p:nvSpPr>
          <p:spPr bwMode="auto">
            <a:xfrm flipH="1" flipV="1">
              <a:off x="2736" y="1728"/>
              <a:ext cx="1584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55" name="Group 411"/>
          <p:cNvGrpSpPr>
            <a:grpSpLocks/>
          </p:cNvGrpSpPr>
          <p:nvPr/>
        </p:nvGrpSpPr>
        <p:grpSpPr bwMode="auto">
          <a:xfrm>
            <a:off x="5410200" y="2743200"/>
            <a:ext cx="2971800" cy="831850"/>
            <a:chOff x="3408" y="1728"/>
            <a:chExt cx="1872" cy="524"/>
          </a:xfrm>
        </p:grpSpPr>
        <p:sp>
          <p:nvSpPr>
            <p:cNvPr id="492667" name="Rectangle 123"/>
            <p:cNvSpPr>
              <a:spLocks noChangeArrowheads="1"/>
            </p:cNvSpPr>
            <p:nvPr/>
          </p:nvSpPr>
          <p:spPr bwMode="auto">
            <a:xfrm>
              <a:off x="4931" y="1867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11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33" name="Line 389"/>
            <p:cNvSpPr>
              <a:spLocks noChangeShapeType="1"/>
            </p:cNvSpPr>
            <p:nvPr/>
          </p:nvSpPr>
          <p:spPr bwMode="auto">
            <a:xfrm flipH="1" flipV="1">
              <a:off x="3408" y="1728"/>
              <a:ext cx="1584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53" name="Group 409"/>
          <p:cNvGrpSpPr>
            <a:grpSpLocks/>
          </p:cNvGrpSpPr>
          <p:nvPr/>
        </p:nvGrpSpPr>
        <p:grpSpPr bwMode="auto">
          <a:xfrm>
            <a:off x="6019800" y="2057400"/>
            <a:ext cx="1808163" cy="906463"/>
            <a:chOff x="3792" y="1296"/>
            <a:chExt cx="1139" cy="571"/>
          </a:xfrm>
        </p:grpSpPr>
        <p:sp>
          <p:nvSpPr>
            <p:cNvPr id="492655" name="Rectangle 111"/>
            <p:cNvSpPr>
              <a:spLocks noChangeArrowheads="1"/>
            </p:cNvSpPr>
            <p:nvPr/>
          </p:nvSpPr>
          <p:spPr bwMode="auto">
            <a:xfrm>
              <a:off x="4582" y="1482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8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34" name="Line 390"/>
            <p:cNvSpPr>
              <a:spLocks noChangeShapeType="1"/>
            </p:cNvSpPr>
            <p:nvPr/>
          </p:nvSpPr>
          <p:spPr bwMode="auto">
            <a:xfrm flipH="1" flipV="1">
              <a:off x="3792" y="1296"/>
              <a:ext cx="912" cy="33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41" name="Group 397"/>
          <p:cNvGrpSpPr>
            <a:grpSpLocks/>
          </p:cNvGrpSpPr>
          <p:nvPr/>
        </p:nvGrpSpPr>
        <p:grpSpPr bwMode="auto">
          <a:xfrm>
            <a:off x="2667000" y="1524000"/>
            <a:ext cx="2389188" cy="828675"/>
            <a:chOff x="1680" y="960"/>
            <a:chExt cx="1505" cy="522"/>
          </a:xfrm>
        </p:grpSpPr>
        <p:sp>
          <p:nvSpPr>
            <p:cNvPr id="492639" name="Rectangle 95"/>
            <p:cNvSpPr>
              <a:spLocks noChangeArrowheads="1"/>
            </p:cNvSpPr>
            <p:nvPr/>
          </p:nvSpPr>
          <p:spPr bwMode="auto">
            <a:xfrm>
              <a:off x="2836" y="1096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3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36" name="Line 392"/>
            <p:cNvSpPr>
              <a:spLocks noChangeShapeType="1"/>
            </p:cNvSpPr>
            <p:nvPr/>
          </p:nvSpPr>
          <p:spPr bwMode="auto">
            <a:xfrm flipH="1" flipV="1">
              <a:off x="1680" y="960"/>
              <a:ext cx="1248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54" name="Group 410"/>
          <p:cNvGrpSpPr>
            <a:grpSpLocks/>
          </p:cNvGrpSpPr>
          <p:nvPr/>
        </p:nvGrpSpPr>
        <p:grpSpPr bwMode="auto">
          <a:xfrm>
            <a:off x="6553200" y="3352800"/>
            <a:ext cx="1274763" cy="835025"/>
            <a:chOff x="4128" y="2112"/>
            <a:chExt cx="803" cy="526"/>
          </a:xfrm>
        </p:grpSpPr>
        <p:sp>
          <p:nvSpPr>
            <p:cNvPr id="492900" name="Rectangle 356"/>
            <p:cNvSpPr>
              <a:spLocks noChangeArrowheads="1"/>
            </p:cNvSpPr>
            <p:nvPr/>
          </p:nvSpPr>
          <p:spPr bwMode="auto">
            <a:xfrm>
              <a:off x="4582" y="2252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12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37" name="Line 393"/>
            <p:cNvSpPr>
              <a:spLocks noChangeShapeType="1"/>
            </p:cNvSpPr>
            <p:nvPr/>
          </p:nvSpPr>
          <p:spPr bwMode="auto">
            <a:xfrm flipH="1" flipV="1">
              <a:off x="4128" y="2112"/>
              <a:ext cx="576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56" name="Group 412"/>
          <p:cNvGrpSpPr>
            <a:grpSpLocks/>
          </p:cNvGrpSpPr>
          <p:nvPr/>
        </p:nvGrpSpPr>
        <p:grpSpPr bwMode="auto">
          <a:xfrm>
            <a:off x="7086600" y="3352800"/>
            <a:ext cx="1295400" cy="835025"/>
            <a:chOff x="4464" y="2112"/>
            <a:chExt cx="816" cy="526"/>
          </a:xfrm>
        </p:grpSpPr>
        <p:sp>
          <p:nvSpPr>
            <p:cNvPr id="492902" name="Rectangle 358"/>
            <p:cNvSpPr>
              <a:spLocks noChangeArrowheads="1"/>
            </p:cNvSpPr>
            <p:nvPr/>
          </p:nvSpPr>
          <p:spPr bwMode="auto">
            <a:xfrm>
              <a:off x="4931" y="2252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13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38" name="Line 394"/>
            <p:cNvSpPr>
              <a:spLocks noChangeShapeType="1"/>
            </p:cNvSpPr>
            <p:nvPr/>
          </p:nvSpPr>
          <p:spPr bwMode="auto">
            <a:xfrm flipH="1" flipV="1">
              <a:off x="4464" y="2112"/>
              <a:ext cx="576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52" name="Group 408"/>
          <p:cNvGrpSpPr>
            <a:grpSpLocks/>
          </p:cNvGrpSpPr>
          <p:nvPr/>
        </p:nvGrpSpPr>
        <p:grpSpPr bwMode="auto">
          <a:xfrm>
            <a:off x="3810000" y="3886200"/>
            <a:ext cx="3463925" cy="914400"/>
            <a:chOff x="2400" y="2448"/>
            <a:chExt cx="2182" cy="576"/>
          </a:xfrm>
        </p:grpSpPr>
        <p:sp>
          <p:nvSpPr>
            <p:cNvPr id="492676" name="Rectangle 132"/>
            <p:cNvSpPr>
              <a:spLocks noChangeArrowheads="1"/>
            </p:cNvSpPr>
            <p:nvPr/>
          </p:nvSpPr>
          <p:spPr bwMode="auto">
            <a:xfrm>
              <a:off x="4233" y="2638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13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39" name="Line 395"/>
            <p:cNvSpPr>
              <a:spLocks noChangeShapeType="1"/>
            </p:cNvSpPr>
            <p:nvPr/>
          </p:nvSpPr>
          <p:spPr bwMode="auto">
            <a:xfrm flipH="1" flipV="1">
              <a:off x="2400" y="2448"/>
              <a:ext cx="2016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57" name="Group 413"/>
          <p:cNvGrpSpPr>
            <a:grpSpLocks/>
          </p:cNvGrpSpPr>
          <p:nvPr/>
        </p:nvGrpSpPr>
        <p:grpSpPr bwMode="auto">
          <a:xfrm>
            <a:off x="4953000" y="3886200"/>
            <a:ext cx="3429000" cy="914400"/>
            <a:chOff x="3120" y="2448"/>
            <a:chExt cx="2160" cy="576"/>
          </a:xfrm>
        </p:grpSpPr>
        <p:sp>
          <p:nvSpPr>
            <p:cNvPr id="492678" name="Rectangle 134"/>
            <p:cNvSpPr>
              <a:spLocks noChangeArrowheads="1"/>
            </p:cNvSpPr>
            <p:nvPr/>
          </p:nvSpPr>
          <p:spPr bwMode="auto">
            <a:xfrm>
              <a:off x="4931" y="2638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15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40" name="Line 396"/>
            <p:cNvSpPr>
              <a:spLocks noChangeShapeType="1"/>
            </p:cNvSpPr>
            <p:nvPr/>
          </p:nvSpPr>
          <p:spPr bwMode="auto">
            <a:xfrm flipH="1" flipV="1">
              <a:off x="3120" y="2448"/>
              <a:ext cx="2016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sp>
        <p:nvSpPr>
          <p:cNvPr id="152" name="Rectangle 177"/>
          <p:cNvSpPr>
            <a:spLocks noChangeArrowheads="1"/>
          </p:cNvSpPr>
          <p:nvPr/>
        </p:nvSpPr>
        <p:spPr bwMode="auto">
          <a:xfrm>
            <a:off x="2421310" y="5411788"/>
            <a:ext cx="6409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smtClean="0">
                <a:solidFill>
                  <a:srgbClr val="3C8C93"/>
                </a:solidFill>
                <a:latin typeface="+mn-lt"/>
                <a:cs typeface="+mn-cs"/>
              </a:rPr>
              <a:t>max</a:t>
            </a:r>
            <a:endParaRPr lang="de-DE" sz="2000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153" name="Rectangle 178"/>
          <p:cNvSpPr>
            <a:spLocks noChangeArrowheads="1"/>
          </p:cNvSpPr>
          <p:nvPr/>
        </p:nvSpPr>
        <p:spPr bwMode="auto">
          <a:xfrm>
            <a:off x="3216648" y="5105400"/>
            <a:ext cx="5032147" cy="91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 smtClean="0">
                <a:solidFill>
                  <a:srgbClr val="3C8C93"/>
                </a:solidFill>
                <a:latin typeface="+mn-lt"/>
                <a:cs typeface="+mn-cs"/>
              </a:rPr>
              <a:t>V[i-1, w-</a:t>
            </a:r>
            <a:r>
              <a:rPr lang="de-DE" sz="2000" dirty="0" err="1" smtClean="0">
                <a:solidFill>
                  <a:srgbClr val="3C8C93"/>
                </a:solidFill>
                <a:latin typeface="+mn-lt"/>
                <a:cs typeface="+mn-cs"/>
              </a:rPr>
              <a:t>w</a:t>
            </a:r>
            <a:r>
              <a:rPr lang="de-DE" sz="2000" baseline="-25000" dirty="0" err="1" smtClean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000" dirty="0" smtClean="0">
                <a:solidFill>
                  <a:srgbClr val="3C8C93"/>
                </a:solidFill>
                <a:latin typeface="+mn-lt"/>
                <a:cs typeface="+mn-cs"/>
              </a:rPr>
              <a:t>] + v</a:t>
            </a:r>
            <a:r>
              <a:rPr lang="de-DE" sz="2000" baseline="-25000" dirty="0" smtClean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000" baseline="-25000" dirty="0" smtClean="0">
                <a:latin typeface="+mn-lt"/>
                <a:cs typeface="+mn-cs"/>
              </a:rPr>
              <a:t>    </a:t>
            </a:r>
            <a:r>
              <a:rPr lang="de-DE" sz="2000" dirty="0" smtClean="0">
                <a:latin typeface="+mn-lt"/>
                <a:cs typeface="+mn-cs"/>
              </a:rPr>
              <a:t>falls Gegenstand </a:t>
            </a:r>
            <a:r>
              <a:rPr lang="de-DE" sz="2000" dirty="0" smtClean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000" dirty="0" smtClean="0">
                <a:latin typeface="+mn-lt"/>
                <a:cs typeface="+mn-cs"/>
              </a:rPr>
              <a:t> verwendet</a:t>
            </a:r>
          </a:p>
          <a:p>
            <a:pPr>
              <a:defRPr/>
            </a:pPr>
            <a:endParaRPr lang="de-DE" sz="2000" baseline="-25000" dirty="0" smtClean="0">
              <a:latin typeface="+mn-lt"/>
              <a:cs typeface="+mn-cs"/>
            </a:endParaRPr>
          </a:p>
          <a:p>
            <a:pPr>
              <a:defRPr/>
            </a:pPr>
            <a:r>
              <a:rPr lang="de-DE" sz="2000" dirty="0" smtClean="0">
                <a:solidFill>
                  <a:srgbClr val="3C8C93"/>
                </a:solidFill>
                <a:latin typeface="+mn-lt"/>
                <a:cs typeface="+mn-cs"/>
              </a:rPr>
              <a:t>V[i-1, w]</a:t>
            </a:r>
            <a:r>
              <a:rPr lang="de-DE" sz="2000" dirty="0" smtClean="0">
                <a:latin typeface="+mn-lt"/>
                <a:cs typeface="+mn-cs"/>
              </a:rPr>
              <a:t>	 falls Gegenstand </a:t>
            </a:r>
            <a:r>
              <a:rPr lang="de-DE" sz="2000" dirty="0" smtClean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000" dirty="0" smtClean="0">
                <a:latin typeface="+mn-lt"/>
                <a:cs typeface="+mn-cs"/>
              </a:rPr>
              <a:t> nicht verwendet</a:t>
            </a:r>
            <a:endParaRPr lang="de-DE" sz="2000" dirty="0">
              <a:latin typeface="+mn-lt"/>
              <a:cs typeface="+mn-cs"/>
            </a:endParaRPr>
          </a:p>
        </p:txBody>
      </p:sp>
      <p:sp>
        <p:nvSpPr>
          <p:cNvPr id="154" name="AutoShape 179"/>
          <p:cNvSpPr>
            <a:spLocks/>
          </p:cNvSpPr>
          <p:nvPr/>
        </p:nvSpPr>
        <p:spPr bwMode="auto">
          <a:xfrm>
            <a:off x="2988048" y="5281613"/>
            <a:ext cx="152400" cy="685800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155" name="AutoShape 181"/>
          <p:cNvSpPr>
            <a:spLocks/>
          </p:cNvSpPr>
          <p:nvPr/>
        </p:nvSpPr>
        <p:spPr bwMode="auto">
          <a:xfrm>
            <a:off x="2211760" y="5564188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156" name="Rectangle 182"/>
          <p:cNvSpPr>
            <a:spLocks noChangeArrowheads="1"/>
          </p:cNvSpPr>
          <p:nvPr/>
        </p:nvSpPr>
        <p:spPr bwMode="auto">
          <a:xfrm>
            <a:off x="2364160" y="6248400"/>
            <a:ext cx="48910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 smtClean="0">
                <a:solidFill>
                  <a:srgbClr val="3C8C93"/>
                </a:solidFill>
                <a:latin typeface="+mn-lt"/>
                <a:cs typeface="+mn-cs"/>
              </a:rPr>
              <a:t>V[i-1, w]</a:t>
            </a:r>
            <a:r>
              <a:rPr lang="de-DE" sz="2000" dirty="0" smtClean="0">
                <a:latin typeface="+mn-lt"/>
                <a:cs typeface="+mn-cs"/>
              </a:rPr>
              <a:t>  </a:t>
            </a:r>
            <a:r>
              <a:rPr lang="de-DE" sz="2000" dirty="0" smtClean="0">
                <a:solidFill>
                  <a:srgbClr val="0000CC"/>
                </a:solidFill>
                <a:latin typeface="+mn-lt"/>
                <a:cs typeface="+mn-cs"/>
              </a:rPr>
              <a:t>falls </a:t>
            </a:r>
            <a:r>
              <a:rPr lang="de-DE" sz="2000" dirty="0" err="1" smtClean="0">
                <a:solidFill>
                  <a:srgbClr val="0000CC"/>
                </a:solidFill>
                <a:latin typeface="+mn-lt"/>
                <a:cs typeface="+mn-cs"/>
              </a:rPr>
              <a:t>w</a:t>
            </a:r>
            <a:r>
              <a:rPr lang="de-DE" sz="2000" baseline="-25000" dirty="0" err="1" smtClean="0">
                <a:solidFill>
                  <a:srgbClr val="0000CC"/>
                </a:solidFill>
                <a:latin typeface="+mn-lt"/>
                <a:cs typeface="+mn-cs"/>
              </a:rPr>
              <a:t>i</a:t>
            </a:r>
            <a:r>
              <a:rPr lang="de-DE" sz="2000" dirty="0" smtClean="0">
                <a:solidFill>
                  <a:srgbClr val="0000CC"/>
                </a:solidFill>
                <a:latin typeface="+mn-lt"/>
                <a:cs typeface="+mn-cs"/>
              </a:rPr>
              <a:t> &gt; w  </a:t>
            </a:r>
            <a:r>
              <a:rPr lang="de-DE" sz="2000" dirty="0" err="1" smtClean="0">
                <a:latin typeface="+mn-lt"/>
                <a:cs typeface="+mn-cs"/>
              </a:rPr>
              <a:t>Ggst</a:t>
            </a:r>
            <a:r>
              <a:rPr lang="de-DE" sz="2000" dirty="0" smtClean="0">
                <a:latin typeface="+mn-lt"/>
                <a:cs typeface="+mn-cs"/>
              </a:rPr>
              <a:t>. </a:t>
            </a:r>
            <a:r>
              <a:rPr lang="de-DE" sz="2000" dirty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000" dirty="0" smtClean="0">
                <a:latin typeface="+mn-lt"/>
                <a:cs typeface="+mn-cs"/>
              </a:rPr>
              <a:t> nicht verwendet</a:t>
            </a:r>
            <a:endParaRPr lang="de-DE" sz="2000" dirty="0">
              <a:latin typeface="+mn-lt"/>
              <a:cs typeface="+mn-cs"/>
            </a:endParaRPr>
          </a:p>
        </p:txBody>
      </p:sp>
      <p:sp>
        <p:nvSpPr>
          <p:cNvPr id="157" name="Rectangle 183"/>
          <p:cNvSpPr>
            <a:spLocks noChangeArrowheads="1"/>
          </p:cNvSpPr>
          <p:nvPr/>
        </p:nvSpPr>
        <p:spPr bwMode="auto">
          <a:xfrm>
            <a:off x="973510" y="5792788"/>
            <a:ext cx="1036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smtClean="0">
                <a:solidFill>
                  <a:srgbClr val="3C8C93"/>
                </a:solidFill>
                <a:latin typeface="+mn-lt"/>
                <a:cs typeface="+mn-cs"/>
              </a:rPr>
              <a:t>V[i, w]</a:t>
            </a:r>
            <a:r>
              <a:rPr lang="de-DE" sz="2000" smtClean="0">
                <a:latin typeface="+mn-lt"/>
                <a:cs typeface="+mn-cs"/>
              </a:rPr>
              <a:t> =</a:t>
            </a:r>
            <a:endParaRPr lang="de-DE" sz="2000">
              <a:latin typeface="+mn-lt"/>
              <a:cs typeface="+mn-cs"/>
            </a:endParaRPr>
          </a:p>
        </p:txBody>
      </p:sp>
      <p:sp>
        <p:nvSpPr>
          <p:cNvPr id="15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8935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 nodeType="clickPar">
                      <p:stCondLst>
                        <p:cond delay="indefinite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 nodeType="clickPar">
                      <p:stCondLst>
                        <p:cond delay="indefinite"/>
                      </p:stCondLst>
                      <p:childTnLst>
                        <p:par>
                          <p:cTn id="2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4" dur="1000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8" dur="10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2" dur="10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898" grpId="0"/>
      <p:bldP spid="492894" grpId="0"/>
      <p:bldP spid="492888" grpId="0"/>
      <p:bldP spid="492884" grpId="0"/>
      <p:bldP spid="492882" grpId="0"/>
      <p:bldP spid="492677" grpId="0"/>
      <p:bldP spid="492675" grpId="0"/>
      <p:bldP spid="492673" grpId="0"/>
      <p:bldP spid="492672" grpId="0"/>
      <p:bldP spid="492671" grpId="0"/>
      <p:bldP spid="492670" grpId="0"/>
      <p:bldP spid="492669" grpId="0"/>
      <p:bldP spid="492668" grpId="0"/>
      <p:bldP spid="492666" grpId="0"/>
      <p:bldP spid="492663" grpId="0"/>
      <p:bldP spid="492661" grpId="0"/>
      <p:bldP spid="492660" grpId="0"/>
      <p:bldP spid="492659" grpId="0"/>
      <p:bldP spid="492658" grpId="0"/>
      <p:bldP spid="492657" grpId="0"/>
      <p:bldP spid="492656" grpId="0"/>
      <p:bldP spid="492654" grpId="0"/>
      <p:bldP spid="492652" grpId="0"/>
      <p:bldP spid="492650" grpId="0"/>
      <p:bldP spid="492648" grpId="0"/>
      <p:bldP spid="492647" grpId="0"/>
      <p:bldP spid="492646" grpId="0"/>
      <p:bldP spid="492645" grpId="0"/>
      <p:bldP spid="492644" grpId="0"/>
      <p:bldP spid="492643" grpId="0"/>
      <p:bldP spid="492642" grpId="0"/>
      <p:bldP spid="492640" grpId="0"/>
      <p:bldP spid="492638" grpId="0"/>
      <p:bldP spid="492637" grpId="0"/>
      <p:bldP spid="492636" grpId="0"/>
      <p:bldP spid="492635" grpId="0"/>
      <p:bldP spid="492634" grpId="0"/>
      <p:bldP spid="492633" grpId="0"/>
      <p:bldP spid="492632" grpId="0"/>
      <p:bldP spid="492631" grpId="0"/>
      <p:bldP spid="492630" grpId="0"/>
      <p:bldP spid="492629" grpId="0"/>
      <p:bldP spid="492628" grpId="0"/>
      <p:bldP spid="492627" grpId="0"/>
      <p:bldP spid="492625" grpId="0"/>
      <p:bldP spid="492624" grpId="0"/>
      <p:bldP spid="492623" grpId="0"/>
      <p:bldP spid="492622" grpId="0"/>
      <p:bldP spid="492621" grpId="0"/>
      <p:bldP spid="492620" grpId="0"/>
      <p:bldP spid="492619" grpId="0"/>
      <p:bldP spid="492618" grpId="0"/>
      <p:bldP spid="492617" grpId="0"/>
      <p:bldP spid="492617" grpId="1"/>
      <p:bldP spid="492616" grpId="0"/>
      <p:bldP spid="492615" grpId="0"/>
      <p:bldP spid="492614" grpId="0"/>
      <p:bldP spid="492613" grpId="0"/>
      <p:bldP spid="492914" grpId="0" animBg="1"/>
      <p:bldP spid="492914" grpId="1" animBg="1"/>
      <p:bldP spid="492915" grpId="0" animBg="1"/>
      <p:bldP spid="492915" grpId="1" animBg="1"/>
      <p:bldP spid="492917" grpId="0" animBg="1"/>
      <p:bldP spid="492917" grpId="1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hteck 139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8690" name="Rectangle 2"/>
          <p:cNvSpPr>
            <a:spLocks noChangeArrowheads="1"/>
          </p:cNvSpPr>
          <p:nvPr/>
        </p:nvSpPr>
        <p:spPr bwMode="auto">
          <a:xfrm>
            <a:off x="6719888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10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691" name="Rectangle 3"/>
          <p:cNvSpPr>
            <a:spLocks noChangeArrowheads="1"/>
          </p:cNvSpPr>
          <p:nvPr/>
        </p:nvSpPr>
        <p:spPr bwMode="auto">
          <a:xfrm>
            <a:off x="5611813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7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692" name="Rectangle 4"/>
          <p:cNvSpPr>
            <a:spLocks noChangeArrowheads="1"/>
          </p:cNvSpPr>
          <p:nvPr/>
        </p:nvSpPr>
        <p:spPr bwMode="auto">
          <a:xfrm>
            <a:off x="3948113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4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693" name="Rectangle 5"/>
          <p:cNvSpPr>
            <a:spLocks noChangeArrowheads="1"/>
          </p:cNvSpPr>
          <p:nvPr/>
        </p:nvSpPr>
        <p:spPr bwMode="auto">
          <a:xfrm>
            <a:off x="2840038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694" name="Rectangle 6"/>
          <p:cNvSpPr>
            <a:spLocks noChangeArrowheads="1"/>
          </p:cNvSpPr>
          <p:nvPr/>
        </p:nvSpPr>
        <p:spPr bwMode="auto">
          <a:xfrm>
            <a:off x="2286000" y="357505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695" name="Rectangle 7"/>
          <p:cNvSpPr>
            <a:spLocks noChangeArrowheads="1"/>
          </p:cNvSpPr>
          <p:nvPr/>
        </p:nvSpPr>
        <p:spPr bwMode="auto">
          <a:xfrm>
            <a:off x="7273925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13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696" name="Rectangle 8"/>
          <p:cNvSpPr>
            <a:spLocks noChangeArrowheads="1"/>
          </p:cNvSpPr>
          <p:nvPr/>
        </p:nvSpPr>
        <p:spPr bwMode="auto">
          <a:xfrm>
            <a:off x="6165850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10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697" name="Rectangle 9"/>
          <p:cNvSpPr>
            <a:spLocks noChangeArrowheads="1"/>
          </p:cNvSpPr>
          <p:nvPr/>
        </p:nvSpPr>
        <p:spPr bwMode="auto">
          <a:xfrm>
            <a:off x="5056188" y="4187825"/>
            <a:ext cx="555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7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698" name="Rectangle 10"/>
          <p:cNvSpPr>
            <a:spLocks noChangeArrowheads="1"/>
          </p:cNvSpPr>
          <p:nvPr/>
        </p:nvSpPr>
        <p:spPr bwMode="auto">
          <a:xfrm>
            <a:off x="4502150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6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699" name="Rectangle 11"/>
          <p:cNvSpPr>
            <a:spLocks noChangeArrowheads="1"/>
          </p:cNvSpPr>
          <p:nvPr/>
        </p:nvSpPr>
        <p:spPr bwMode="auto">
          <a:xfrm>
            <a:off x="3948113" y="4187825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4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00" name="Rectangle 12"/>
          <p:cNvSpPr>
            <a:spLocks noChangeArrowheads="1"/>
          </p:cNvSpPr>
          <p:nvPr/>
        </p:nvSpPr>
        <p:spPr bwMode="auto">
          <a:xfrm>
            <a:off x="3394075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4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01" name="Rectangle 13"/>
          <p:cNvSpPr>
            <a:spLocks noChangeArrowheads="1"/>
          </p:cNvSpPr>
          <p:nvPr/>
        </p:nvSpPr>
        <p:spPr bwMode="auto">
          <a:xfrm>
            <a:off x="2840038" y="4187825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02" name="Rectangle 14"/>
          <p:cNvSpPr>
            <a:spLocks noChangeArrowheads="1"/>
          </p:cNvSpPr>
          <p:nvPr/>
        </p:nvSpPr>
        <p:spPr bwMode="auto">
          <a:xfrm>
            <a:off x="2286000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03" name="Rectangle 15"/>
          <p:cNvSpPr>
            <a:spLocks noChangeArrowheads="1"/>
          </p:cNvSpPr>
          <p:nvPr/>
        </p:nvSpPr>
        <p:spPr bwMode="auto">
          <a:xfrm>
            <a:off x="7273925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9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04" name="Rectangle 16"/>
          <p:cNvSpPr>
            <a:spLocks noChangeArrowheads="1"/>
          </p:cNvSpPr>
          <p:nvPr/>
        </p:nvSpPr>
        <p:spPr bwMode="auto">
          <a:xfrm>
            <a:off x="5611813" y="296386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6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05" name="Rectangle 17"/>
          <p:cNvSpPr>
            <a:spLocks noChangeArrowheads="1"/>
          </p:cNvSpPr>
          <p:nvPr/>
        </p:nvSpPr>
        <p:spPr bwMode="auto">
          <a:xfrm>
            <a:off x="4502150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06" name="Rectangle 18"/>
          <p:cNvSpPr>
            <a:spLocks noChangeArrowheads="1"/>
          </p:cNvSpPr>
          <p:nvPr/>
        </p:nvSpPr>
        <p:spPr bwMode="auto">
          <a:xfrm>
            <a:off x="3948113" y="296386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07" name="Rectangle 19"/>
          <p:cNvSpPr>
            <a:spLocks noChangeArrowheads="1"/>
          </p:cNvSpPr>
          <p:nvPr/>
        </p:nvSpPr>
        <p:spPr bwMode="auto">
          <a:xfrm>
            <a:off x="3394075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08" name="Rectangle 20"/>
          <p:cNvSpPr>
            <a:spLocks noChangeArrowheads="1"/>
          </p:cNvSpPr>
          <p:nvPr/>
        </p:nvSpPr>
        <p:spPr bwMode="auto">
          <a:xfrm>
            <a:off x="2840038" y="296386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09" name="Rectangle 21"/>
          <p:cNvSpPr>
            <a:spLocks noChangeArrowheads="1"/>
          </p:cNvSpPr>
          <p:nvPr/>
        </p:nvSpPr>
        <p:spPr bwMode="auto">
          <a:xfrm>
            <a:off x="2286000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10" name="Rectangle 22"/>
          <p:cNvSpPr>
            <a:spLocks noChangeArrowheads="1"/>
          </p:cNvSpPr>
          <p:nvPr/>
        </p:nvSpPr>
        <p:spPr bwMode="auto">
          <a:xfrm>
            <a:off x="7827963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8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11" name="Rectangle 23"/>
          <p:cNvSpPr>
            <a:spLocks noChangeArrowheads="1"/>
          </p:cNvSpPr>
          <p:nvPr/>
        </p:nvSpPr>
        <p:spPr bwMode="auto">
          <a:xfrm>
            <a:off x="6719888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6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12" name="Rectangle 24"/>
          <p:cNvSpPr>
            <a:spLocks noChangeArrowheads="1"/>
          </p:cNvSpPr>
          <p:nvPr/>
        </p:nvSpPr>
        <p:spPr bwMode="auto">
          <a:xfrm>
            <a:off x="5611813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5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13" name="Rectangle 25"/>
          <p:cNvSpPr>
            <a:spLocks noChangeArrowheads="1"/>
          </p:cNvSpPr>
          <p:nvPr/>
        </p:nvSpPr>
        <p:spPr bwMode="auto">
          <a:xfrm>
            <a:off x="4502150" y="2352675"/>
            <a:ext cx="55403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14" name="Rectangle 26"/>
          <p:cNvSpPr>
            <a:spLocks noChangeArrowheads="1"/>
          </p:cNvSpPr>
          <p:nvPr/>
        </p:nvSpPr>
        <p:spPr bwMode="auto">
          <a:xfrm>
            <a:off x="3394075" y="2352675"/>
            <a:ext cx="55403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15" name="Rectangle 27"/>
          <p:cNvSpPr>
            <a:spLocks noChangeArrowheads="1"/>
          </p:cNvSpPr>
          <p:nvPr/>
        </p:nvSpPr>
        <p:spPr bwMode="auto">
          <a:xfrm>
            <a:off x="2840038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16" name="Rectangle 28"/>
          <p:cNvSpPr>
            <a:spLocks noChangeArrowheads="1"/>
          </p:cNvSpPr>
          <p:nvPr/>
        </p:nvSpPr>
        <p:spPr bwMode="auto">
          <a:xfrm>
            <a:off x="2286000" y="2352675"/>
            <a:ext cx="55403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17" name="Rectangle 29"/>
          <p:cNvSpPr>
            <a:spLocks noChangeArrowheads="1"/>
          </p:cNvSpPr>
          <p:nvPr/>
        </p:nvSpPr>
        <p:spPr bwMode="auto">
          <a:xfrm>
            <a:off x="7827963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5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18" name="Rectangle 30"/>
          <p:cNvSpPr>
            <a:spLocks noChangeArrowheads="1"/>
          </p:cNvSpPr>
          <p:nvPr/>
        </p:nvSpPr>
        <p:spPr bwMode="auto">
          <a:xfrm>
            <a:off x="7273925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5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19" name="Rectangle 31"/>
          <p:cNvSpPr>
            <a:spLocks noChangeArrowheads="1"/>
          </p:cNvSpPr>
          <p:nvPr/>
        </p:nvSpPr>
        <p:spPr bwMode="auto">
          <a:xfrm>
            <a:off x="6719888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5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20" name="Rectangle 32"/>
          <p:cNvSpPr>
            <a:spLocks noChangeArrowheads="1"/>
          </p:cNvSpPr>
          <p:nvPr/>
        </p:nvSpPr>
        <p:spPr bwMode="auto">
          <a:xfrm>
            <a:off x="6165850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5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21" name="Rectangle 33"/>
          <p:cNvSpPr>
            <a:spLocks noChangeArrowheads="1"/>
          </p:cNvSpPr>
          <p:nvPr/>
        </p:nvSpPr>
        <p:spPr bwMode="auto">
          <a:xfrm>
            <a:off x="5056188" y="1739900"/>
            <a:ext cx="555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22" name="Rectangle 34"/>
          <p:cNvSpPr>
            <a:spLocks noChangeArrowheads="1"/>
          </p:cNvSpPr>
          <p:nvPr/>
        </p:nvSpPr>
        <p:spPr bwMode="auto">
          <a:xfrm>
            <a:off x="3948113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23" name="Rectangle 35"/>
          <p:cNvSpPr>
            <a:spLocks noChangeArrowheads="1"/>
          </p:cNvSpPr>
          <p:nvPr/>
        </p:nvSpPr>
        <p:spPr bwMode="auto">
          <a:xfrm>
            <a:off x="3394075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24" name="Rectangle 36"/>
          <p:cNvSpPr>
            <a:spLocks noChangeArrowheads="1"/>
          </p:cNvSpPr>
          <p:nvPr/>
        </p:nvSpPr>
        <p:spPr bwMode="auto">
          <a:xfrm>
            <a:off x="2840038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25" name="Rectangle 37"/>
          <p:cNvSpPr>
            <a:spLocks noChangeArrowheads="1"/>
          </p:cNvSpPr>
          <p:nvPr/>
        </p:nvSpPr>
        <p:spPr bwMode="auto">
          <a:xfrm>
            <a:off x="2286000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26" name="Rectangle 38"/>
          <p:cNvSpPr>
            <a:spLocks noChangeArrowheads="1"/>
          </p:cNvSpPr>
          <p:nvPr/>
        </p:nvSpPr>
        <p:spPr bwMode="auto">
          <a:xfrm>
            <a:off x="7827963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27" name="Rectangle 39"/>
          <p:cNvSpPr>
            <a:spLocks noChangeArrowheads="1"/>
          </p:cNvSpPr>
          <p:nvPr/>
        </p:nvSpPr>
        <p:spPr bwMode="auto">
          <a:xfrm>
            <a:off x="7273925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28" name="Rectangle 40"/>
          <p:cNvSpPr>
            <a:spLocks noChangeArrowheads="1"/>
          </p:cNvSpPr>
          <p:nvPr/>
        </p:nvSpPr>
        <p:spPr bwMode="auto">
          <a:xfrm>
            <a:off x="6719888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29" name="Rectangle 41"/>
          <p:cNvSpPr>
            <a:spLocks noChangeArrowheads="1"/>
          </p:cNvSpPr>
          <p:nvPr/>
        </p:nvSpPr>
        <p:spPr bwMode="auto">
          <a:xfrm>
            <a:off x="6165850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30" name="Rectangle 42"/>
          <p:cNvSpPr>
            <a:spLocks noChangeArrowheads="1"/>
          </p:cNvSpPr>
          <p:nvPr/>
        </p:nvSpPr>
        <p:spPr bwMode="auto">
          <a:xfrm>
            <a:off x="5611813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31" name="Rectangle 43"/>
          <p:cNvSpPr>
            <a:spLocks noChangeArrowheads="1"/>
          </p:cNvSpPr>
          <p:nvPr/>
        </p:nvSpPr>
        <p:spPr bwMode="auto">
          <a:xfrm>
            <a:off x="5056188" y="1128713"/>
            <a:ext cx="5556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32" name="Rectangle 44"/>
          <p:cNvSpPr>
            <a:spLocks noChangeArrowheads="1"/>
          </p:cNvSpPr>
          <p:nvPr/>
        </p:nvSpPr>
        <p:spPr bwMode="auto">
          <a:xfrm>
            <a:off x="4502150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33" name="Rectangle 45"/>
          <p:cNvSpPr>
            <a:spLocks noChangeArrowheads="1"/>
          </p:cNvSpPr>
          <p:nvPr/>
        </p:nvSpPr>
        <p:spPr bwMode="auto">
          <a:xfrm>
            <a:off x="3948113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34" name="Rectangle 46"/>
          <p:cNvSpPr>
            <a:spLocks noChangeArrowheads="1"/>
          </p:cNvSpPr>
          <p:nvPr/>
        </p:nvSpPr>
        <p:spPr bwMode="auto">
          <a:xfrm>
            <a:off x="2840038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35" name="Rectangle 47"/>
          <p:cNvSpPr>
            <a:spLocks noChangeArrowheads="1"/>
          </p:cNvSpPr>
          <p:nvPr/>
        </p:nvSpPr>
        <p:spPr bwMode="auto">
          <a:xfrm>
            <a:off x="2286000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36" name="Rectangle 48"/>
          <p:cNvSpPr>
            <a:spLocks noChangeArrowheads="1"/>
          </p:cNvSpPr>
          <p:nvPr/>
        </p:nvSpPr>
        <p:spPr bwMode="auto">
          <a:xfrm>
            <a:off x="7827963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37" name="Rectangle 49"/>
          <p:cNvSpPr>
            <a:spLocks noChangeArrowheads="1"/>
          </p:cNvSpPr>
          <p:nvPr/>
        </p:nvSpPr>
        <p:spPr bwMode="auto">
          <a:xfrm>
            <a:off x="7273925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38" name="Rectangle 50"/>
          <p:cNvSpPr>
            <a:spLocks noChangeArrowheads="1"/>
          </p:cNvSpPr>
          <p:nvPr/>
        </p:nvSpPr>
        <p:spPr bwMode="auto">
          <a:xfrm>
            <a:off x="6719888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39" name="Rectangle 51"/>
          <p:cNvSpPr>
            <a:spLocks noChangeArrowheads="1"/>
          </p:cNvSpPr>
          <p:nvPr/>
        </p:nvSpPr>
        <p:spPr bwMode="auto">
          <a:xfrm>
            <a:off x="6165850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40" name="Rectangle 52"/>
          <p:cNvSpPr>
            <a:spLocks noChangeArrowheads="1"/>
          </p:cNvSpPr>
          <p:nvPr/>
        </p:nvSpPr>
        <p:spPr bwMode="auto">
          <a:xfrm>
            <a:off x="5611813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41" name="Rectangle 53"/>
          <p:cNvSpPr>
            <a:spLocks noChangeArrowheads="1"/>
          </p:cNvSpPr>
          <p:nvPr/>
        </p:nvSpPr>
        <p:spPr bwMode="auto">
          <a:xfrm>
            <a:off x="5056188" y="515938"/>
            <a:ext cx="555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42" name="Rectangle 54"/>
          <p:cNvSpPr>
            <a:spLocks noChangeArrowheads="1"/>
          </p:cNvSpPr>
          <p:nvPr/>
        </p:nvSpPr>
        <p:spPr bwMode="auto">
          <a:xfrm>
            <a:off x="4502150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43" name="Rectangle 55"/>
          <p:cNvSpPr>
            <a:spLocks noChangeArrowheads="1"/>
          </p:cNvSpPr>
          <p:nvPr/>
        </p:nvSpPr>
        <p:spPr bwMode="auto">
          <a:xfrm>
            <a:off x="3948113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44" name="Rectangle 56"/>
          <p:cNvSpPr>
            <a:spLocks noChangeArrowheads="1"/>
          </p:cNvSpPr>
          <p:nvPr/>
        </p:nvSpPr>
        <p:spPr bwMode="auto">
          <a:xfrm>
            <a:off x="3394075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45" name="Rectangle 57"/>
          <p:cNvSpPr>
            <a:spLocks noChangeArrowheads="1"/>
          </p:cNvSpPr>
          <p:nvPr/>
        </p:nvSpPr>
        <p:spPr bwMode="auto">
          <a:xfrm>
            <a:off x="2840038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46" name="Rectangle 58"/>
          <p:cNvSpPr>
            <a:spLocks noChangeArrowheads="1"/>
          </p:cNvSpPr>
          <p:nvPr/>
        </p:nvSpPr>
        <p:spPr bwMode="auto">
          <a:xfrm>
            <a:off x="2286000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47" name="Line 59"/>
          <p:cNvSpPr>
            <a:spLocks noChangeShapeType="1"/>
          </p:cNvSpPr>
          <p:nvPr/>
        </p:nvSpPr>
        <p:spPr bwMode="auto">
          <a:xfrm>
            <a:off x="2286000" y="515938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48" name="Line 60"/>
          <p:cNvSpPr>
            <a:spLocks noChangeShapeType="1"/>
          </p:cNvSpPr>
          <p:nvPr/>
        </p:nvSpPr>
        <p:spPr bwMode="auto">
          <a:xfrm>
            <a:off x="2286000" y="1128713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49" name="Line 61"/>
          <p:cNvSpPr>
            <a:spLocks noChangeShapeType="1"/>
          </p:cNvSpPr>
          <p:nvPr/>
        </p:nvSpPr>
        <p:spPr bwMode="auto">
          <a:xfrm>
            <a:off x="2286000" y="17399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50" name="Line 62"/>
          <p:cNvSpPr>
            <a:spLocks noChangeShapeType="1"/>
          </p:cNvSpPr>
          <p:nvPr/>
        </p:nvSpPr>
        <p:spPr bwMode="auto">
          <a:xfrm>
            <a:off x="2286000" y="2352675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51" name="Line 63"/>
          <p:cNvSpPr>
            <a:spLocks noChangeShapeType="1"/>
          </p:cNvSpPr>
          <p:nvPr/>
        </p:nvSpPr>
        <p:spPr bwMode="auto">
          <a:xfrm>
            <a:off x="2286000" y="2963863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52" name="Line 64"/>
          <p:cNvSpPr>
            <a:spLocks noChangeShapeType="1"/>
          </p:cNvSpPr>
          <p:nvPr/>
        </p:nvSpPr>
        <p:spPr bwMode="auto">
          <a:xfrm>
            <a:off x="2286000" y="357505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53" name="Line 65"/>
          <p:cNvSpPr>
            <a:spLocks noChangeShapeType="1"/>
          </p:cNvSpPr>
          <p:nvPr/>
        </p:nvSpPr>
        <p:spPr bwMode="auto">
          <a:xfrm>
            <a:off x="2286000" y="4800600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54" name="Line 66"/>
          <p:cNvSpPr>
            <a:spLocks noChangeShapeType="1"/>
          </p:cNvSpPr>
          <p:nvPr/>
        </p:nvSpPr>
        <p:spPr bwMode="auto">
          <a:xfrm>
            <a:off x="2286000" y="515938"/>
            <a:ext cx="0" cy="42846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55" name="Line 67"/>
          <p:cNvSpPr>
            <a:spLocks noChangeShapeType="1"/>
          </p:cNvSpPr>
          <p:nvPr/>
        </p:nvSpPr>
        <p:spPr bwMode="auto">
          <a:xfrm>
            <a:off x="2840038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56" name="Line 68"/>
          <p:cNvSpPr>
            <a:spLocks noChangeShapeType="1"/>
          </p:cNvSpPr>
          <p:nvPr/>
        </p:nvSpPr>
        <p:spPr bwMode="auto">
          <a:xfrm>
            <a:off x="3394075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57" name="Line 69"/>
          <p:cNvSpPr>
            <a:spLocks noChangeShapeType="1"/>
          </p:cNvSpPr>
          <p:nvPr/>
        </p:nvSpPr>
        <p:spPr bwMode="auto">
          <a:xfrm>
            <a:off x="3948113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58" name="Line 70"/>
          <p:cNvSpPr>
            <a:spLocks noChangeShapeType="1"/>
          </p:cNvSpPr>
          <p:nvPr/>
        </p:nvSpPr>
        <p:spPr bwMode="auto">
          <a:xfrm>
            <a:off x="4502150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59" name="Line 71"/>
          <p:cNvSpPr>
            <a:spLocks noChangeShapeType="1"/>
          </p:cNvSpPr>
          <p:nvPr/>
        </p:nvSpPr>
        <p:spPr bwMode="auto">
          <a:xfrm>
            <a:off x="5056188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60" name="Line 72"/>
          <p:cNvSpPr>
            <a:spLocks noChangeShapeType="1"/>
          </p:cNvSpPr>
          <p:nvPr/>
        </p:nvSpPr>
        <p:spPr bwMode="auto">
          <a:xfrm>
            <a:off x="5611813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61" name="Line 73"/>
          <p:cNvSpPr>
            <a:spLocks noChangeShapeType="1"/>
          </p:cNvSpPr>
          <p:nvPr/>
        </p:nvSpPr>
        <p:spPr bwMode="auto">
          <a:xfrm>
            <a:off x="6165850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62" name="Line 74"/>
          <p:cNvSpPr>
            <a:spLocks noChangeShapeType="1"/>
          </p:cNvSpPr>
          <p:nvPr/>
        </p:nvSpPr>
        <p:spPr bwMode="auto">
          <a:xfrm>
            <a:off x="6719888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63" name="Line 75"/>
          <p:cNvSpPr>
            <a:spLocks noChangeShapeType="1"/>
          </p:cNvSpPr>
          <p:nvPr/>
        </p:nvSpPr>
        <p:spPr bwMode="auto">
          <a:xfrm>
            <a:off x="7273925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64" name="Line 76"/>
          <p:cNvSpPr>
            <a:spLocks noChangeShapeType="1"/>
          </p:cNvSpPr>
          <p:nvPr/>
        </p:nvSpPr>
        <p:spPr bwMode="auto">
          <a:xfrm>
            <a:off x="7827963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65" name="Line 77"/>
          <p:cNvSpPr>
            <a:spLocks noChangeShapeType="1"/>
          </p:cNvSpPr>
          <p:nvPr/>
        </p:nvSpPr>
        <p:spPr bwMode="auto">
          <a:xfrm>
            <a:off x="8382000" y="515938"/>
            <a:ext cx="0" cy="42846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66" name="Line 78"/>
          <p:cNvSpPr>
            <a:spLocks noChangeShapeType="1"/>
          </p:cNvSpPr>
          <p:nvPr/>
        </p:nvSpPr>
        <p:spPr bwMode="auto">
          <a:xfrm>
            <a:off x="2286000" y="4187825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graphicFrame>
        <p:nvGraphicFramePr>
          <p:cNvPr id="4987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632157"/>
              </p:ext>
            </p:extLst>
          </p:nvPr>
        </p:nvGraphicFramePr>
        <p:xfrm>
          <a:off x="1752600" y="23813"/>
          <a:ext cx="6650038" cy="508000"/>
        </p:xfrm>
        <a:graphic>
          <a:graphicData uri="http://schemas.openxmlformats.org/drawingml/2006/table">
            <a:tbl>
              <a:tblPr/>
              <a:tblGrid>
                <a:gridCol w="554038"/>
                <a:gridCol w="554037"/>
                <a:gridCol w="554038"/>
                <a:gridCol w="554037"/>
                <a:gridCol w="554038"/>
                <a:gridCol w="554037"/>
                <a:gridCol w="555625"/>
                <a:gridCol w="554038"/>
                <a:gridCol w="554037"/>
                <a:gridCol w="554038"/>
                <a:gridCol w="554037"/>
                <a:gridCol w="554038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w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9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8804" name="Group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839640"/>
              </p:ext>
            </p:extLst>
          </p:nvPr>
        </p:nvGraphicFramePr>
        <p:xfrm>
          <a:off x="457200" y="515938"/>
          <a:ext cx="1714500" cy="4287839"/>
        </p:xfrm>
        <a:graphic>
          <a:graphicData uri="http://schemas.openxmlformats.org/drawingml/2006/table">
            <a:tbl>
              <a:tblPr/>
              <a:tblGrid>
                <a:gridCol w="571500"/>
                <a:gridCol w="571500"/>
                <a:gridCol w="571500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w</a:t>
                      </a:r>
                      <a:r>
                        <a:rPr kumimoji="0" lang="en-US" sz="24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v</a:t>
                      </a:r>
                      <a:r>
                        <a:rPr kumimoji="0" lang="en-US" sz="24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9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8852" name="Rectangle 164"/>
          <p:cNvSpPr>
            <a:spLocks noChangeArrowheads="1"/>
          </p:cNvSpPr>
          <p:nvPr/>
        </p:nvSpPr>
        <p:spPr bwMode="auto">
          <a:xfrm>
            <a:off x="3394075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853" name="Line 165"/>
          <p:cNvSpPr>
            <a:spLocks noChangeShapeType="1"/>
          </p:cNvSpPr>
          <p:nvPr/>
        </p:nvSpPr>
        <p:spPr bwMode="auto">
          <a:xfrm flipH="1" flipV="1">
            <a:off x="2743200" y="914400"/>
            <a:ext cx="838200" cy="381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grpSp>
        <p:nvGrpSpPr>
          <p:cNvPr id="189555" name="Group 166"/>
          <p:cNvGrpSpPr>
            <a:grpSpLocks/>
          </p:cNvGrpSpPr>
          <p:nvPr/>
        </p:nvGrpSpPr>
        <p:grpSpPr bwMode="auto">
          <a:xfrm>
            <a:off x="2743200" y="3352800"/>
            <a:ext cx="1204913" cy="835025"/>
            <a:chOff x="1728" y="2112"/>
            <a:chExt cx="759" cy="526"/>
          </a:xfrm>
        </p:grpSpPr>
        <p:sp>
          <p:nvSpPr>
            <p:cNvPr id="498855" name="Rectangle 167"/>
            <p:cNvSpPr>
              <a:spLocks noChangeArrowheads="1"/>
            </p:cNvSpPr>
            <p:nvPr/>
          </p:nvSpPr>
          <p:spPr bwMode="auto">
            <a:xfrm>
              <a:off x="2138" y="2252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4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56" name="Line 168"/>
            <p:cNvSpPr>
              <a:spLocks noChangeShapeType="1"/>
            </p:cNvSpPr>
            <p:nvPr/>
          </p:nvSpPr>
          <p:spPr bwMode="auto">
            <a:xfrm flipH="1" flipV="1">
              <a:off x="1728" y="2112"/>
              <a:ext cx="528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56" name="Group 171"/>
          <p:cNvGrpSpPr>
            <a:grpSpLocks/>
          </p:cNvGrpSpPr>
          <p:nvPr/>
        </p:nvGrpSpPr>
        <p:grpSpPr bwMode="auto">
          <a:xfrm>
            <a:off x="2667000" y="2133600"/>
            <a:ext cx="1835150" cy="830263"/>
            <a:chOff x="1680" y="1344"/>
            <a:chExt cx="1156" cy="523"/>
          </a:xfrm>
        </p:grpSpPr>
        <p:sp>
          <p:nvSpPr>
            <p:cNvPr id="498860" name="Rectangle 172"/>
            <p:cNvSpPr>
              <a:spLocks noChangeArrowheads="1"/>
            </p:cNvSpPr>
            <p:nvPr/>
          </p:nvSpPr>
          <p:spPr bwMode="auto">
            <a:xfrm>
              <a:off x="2487" y="1482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3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61" name="Line 173"/>
            <p:cNvSpPr>
              <a:spLocks noChangeShapeType="1"/>
            </p:cNvSpPr>
            <p:nvPr/>
          </p:nvSpPr>
          <p:spPr bwMode="auto">
            <a:xfrm flipH="1" flipV="1">
              <a:off x="1680" y="1344"/>
              <a:ext cx="912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sp>
        <p:nvSpPr>
          <p:cNvPr id="498864" name="Rectangle 176"/>
          <p:cNvSpPr>
            <a:spLocks noChangeArrowheads="1"/>
          </p:cNvSpPr>
          <p:nvPr/>
        </p:nvSpPr>
        <p:spPr bwMode="auto">
          <a:xfrm>
            <a:off x="4502150" y="357505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6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865" name="Line 177"/>
          <p:cNvSpPr>
            <a:spLocks noChangeShapeType="1"/>
          </p:cNvSpPr>
          <p:nvPr/>
        </p:nvSpPr>
        <p:spPr bwMode="auto">
          <a:xfrm flipH="1" flipV="1">
            <a:off x="3810000" y="3352800"/>
            <a:ext cx="838200" cy="457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grpSp>
        <p:nvGrpSpPr>
          <p:cNvPr id="189559" name="Group 178"/>
          <p:cNvGrpSpPr>
            <a:grpSpLocks/>
          </p:cNvGrpSpPr>
          <p:nvPr/>
        </p:nvGrpSpPr>
        <p:grpSpPr bwMode="auto">
          <a:xfrm>
            <a:off x="3810000" y="2133600"/>
            <a:ext cx="1801813" cy="830263"/>
            <a:chOff x="2400" y="1344"/>
            <a:chExt cx="1135" cy="523"/>
          </a:xfrm>
        </p:grpSpPr>
        <p:sp>
          <p:nvSpPr>
            <p:cNvPr id="498867" name="Rectangle 179"/>
            <p:cNvSpPr>
              <a:spLocks noChangeArrowheads="1"/>
            </p:cNvSpPr>
            <p:nvPr/>
          </p:nvSpPr>
          <p:spPr bwMode="auto">
            <a:xfrm>
              <a:off x="3185" y="1482"/>
              <a:ext cx="350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5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68" name="Line 180"/>
            <p:cNvSpPr>
              <a:spLocks noChangeShapeType="1"/>
            </p:cNvSpPr>
            <p:nvPr/>
          </p:nvSpPr>
          <p:spPr bwMode="auto">
            <a:xfrm flipH="1" flipV="1">
              <a:off x="2400" y="1344"/>
              <a:ext cx="912" cy="33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60" name="Group 181"/>
          <p:cNvGrpSpPr>
            <a:grpSpLocks/>
          </p:cNvGrpSpPr>
          <p:nvPr/>
        </p:nvGrpSpPr>
        <p:grpSpPr bwMode="auto">
          <a:xfrm>
            <a:off x="2667000" y="2743200"/>
            <a:ext cx="2944813" cy="831850"/>
            <a:chOff x="1680" y="1728"/>
            <a:chExt cx="1855" cy="524"/>
          </a:xfrm>
        </p:grpSpPr>
        <p:sp>
          <p:nvSpPr>
            <p:cNvPr id="498870" name="Rectangle 182"/>
            <p:cNvSpPr>
              <a:spLocks noChangeArrowheads="1"/>
            </p:cNvSpPr>
            <p:nvPr/>
          </p:nvSpPr>
          <p:spPr bwMode="auto">
            <a:xfrm>
              <a:off x="3185" y="1867"/>
              <a:ext cx="350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6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71" name="Line 183"/>
            <p:cNvSpPr>
              <a:spLocks noChangeShapeType="1"/>
            </p:cNvSpPr>
            <p:nvPr/>
          </p:nvSpPr>
          <p:spPr bwMode="auto">
            <a:xfrm flipH="1" flipV="1">
              <a:off x="1680" y="1728"/>
              <a:ext cx="1632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61" name="Group 184"/>
          <p:cNvGrpSpPr>
            <a:grpSpLocks/>
          </p:cNvGrpSpPr>
          <p:nvPr/>
        </p:nvGrpSpPr>
        <p:grpSpPr bwMode="auto">
          <a:xfrm>
            <a:off x="4343400" y="3352800"/>
            <a:ext cx="1268413" cy="835025"/>
            <a:chOff x="2736" y="2112"/>
            <a:chExt cx="799" cy="526"/>
          </a:xfrm>
        </p:grpSpPr>
        <p:sp>
          <p:nvSpPr>
            <p:cNvPr id="498873" name="Rectangle 185"/>
            <p:cNvSpPr>
              <a:spLocks noChangeArrowheads="1"/>
            </p:cNvSpPr>
            <p:nvPr/>
          </p:nvSpPr>
          <p:spPr bwMode="auto">
            <a:xfrm>
              <a:off x="3185" y="2252"/>
              <a:ext cx="350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7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74" name="Line 186"/>
            <p:cNvSpPr>
              <a:spLocks noChangeShapeType="1"/>
            </p:cNvSpPr>
            <p:nvPr/>
          </p:nvSpPr>
          <p:spPr bwMode="auto">
            <a:xfrm flipH="1" flipV="1">
              <a:off x="2736" y="2112"/>
              <a:ext cx="576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62" name="Group 187"/>
          <p:cNvGrpSpPr>
            <a:grpSpLocks/>
          </p:cNvGrpSpPr>
          <p:nvPr/>
        </p:nvGrpSpPr>
        <p:grpSpPr bwMode="auto">
          <a:xfrm>
            <a:off x="3810000" y="1524000"/>
            <a:ext cx="2355850" cy="828675"/>
            <a:chOff x="2400" y="960"/>
            <a:chExt cx="1484" cy="522"/>
          </a:xfrm>
        </p:grpSpPr>
        <p:sp>
          <p:nvSpPr>
            <p:cNvPr id="498876" name="Rectangle 188"/>
            <p:cNvSpPr>
              <a:spLocks noChangeArrowheads="1"/>
            </p:cNvSpPr>
            <p:nvPr/>
          </p:nvSpPr>
          <p:spPr bwMode="auto">
            <a:xfrm>
              <a:off x="3535" y="1096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5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77" name="Line 189"/>
            <p:cNvSpPr>
              <a:spLocks noChangeShapeType="1"/>
            </p:cNvSpPr>
            <p:nvPr/>
          </p:nvSpPr>
          <p:spPr bwMode="auto">
            <a:xfrm flipH="1" flipV="1">
              <a:off x="2400" y="960"/>
              <a:ext cx="1248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63" name="Group 190"/>
          <p:cNvGrpSpPr>
            <a:grpSpLocks/>
          </p:cNvGrpSpPr>
          <p:nvPr/>
        </p:nvGrpSpPr>
        <p:grpSpPr bwMode="auto">
          <a:xfrm>
            <a:off x="2667000" y="3962400"/>
            <a:ext cx="3498850" cy="838200"/>
            <a:chOff x="1680" y="2496"/>
            <a:chExt cx="2204" cy="528"/>
          </a:xfrm>
        </p:grpSpPr>
        <p:sp>
          <p:nvSpPr>
            <p:cNvPr id="498879" name="Rectangle 191"/>
            <p:cNvSpPr>
              <a:spLocks noChangeArrowheads="1"/>
            </p:cNvSpPr>
            <p:nvPr/>
          </p:nvSpPr>
          <p:spPr bwMode="auto">
            <a:xfrm>
              <a:off x="3535" y="2638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9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80" name="Line 192"/>
            <p:cNvSpPr>
              <a:spLocks noChangeShapeType="1"/>
            </p:cNvSpPr>
            <p:nvPr/>
          </p:nvSpPr>
          <p:spPr bwMode="auto">
            <a:xfrm flipH="1" flipV="1">
              <a:off x="1680" y="2496"/>
              <a:ext cx="2016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64" name="Group 193"/>
          <p:cNvGrpSpPr>
            <a:grpSpLocks/>
          </p:cNvGrpSpPr>
          <p:nvPr/>
        </p:nvGrpSpPr>
        <p:grpSpPr bwMode="auto">
          <a:xfrm>
            <a:off x="4876800" y="2057400"/>
            <a:ext cx="1843088" cy="906463"/>
            <a:chOff x="3072" y="1296"/>
            <a:chExt cx="1161" cy="571"/>
          </a:xfrm>
        </p:grpSpPr>
        <p:sp>
          <p:nvSpPr>
            <p:cNvPr id="498882" name="Rectangle 194"/>
            <p:cNvSpPr>
              <a:spLocks noChangeArrowheads="1"/>
            </p:cNvSpPr>
            <p:nvPr/>
          </p:nvSpPr>
          <p:spPr bwMode="auto">
            <a:xfrm>
              <a:off x="3884" y="1482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6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83" name="Line 195"/>
            <p:cNvSpPr>
              <a:spLocks noChangeShapeType="1"/>
            </p:cNvSpPr>
            <p:nvPr/>
          </p:nvSpPr>
          <p:spPr bwMode="auto">
            <a:xfrm flipH="1" flipV="1">
              <a:off x="3072" y="1296"/>
              <a:ext cx="912" cy="33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65" name="Group 196"/>
          <p:cNvGrpSpPr>
            <a:grpSpLocks/>
          </p:cNvGrpSpPr>
          <p:nvPr/>
        </p:nvGrpSpPr>
        <p:grpSpPr bwMode="auto">
          <a:xfrm>
            <a:off x="3810000" y="2743200"/>
            <a:ext cx="2909888" cy="831850"/>
            <a:chOff x="2400" y="1728"/>
            <a:chExt cx="1833" cy="524"/>
          </a:xfrm>
        </p:grpSpPr>
        <p:sp>
          <p:nvSpPr>
            <p:cNvPr id="498885" name="Rectangle 197"/>
            <p:cNvSpPr>
              <a:spLocks noChangeArrowheads="1"/>
            </p:cNvSpPr>
            <p:nvPr/>
          </p:nvSpPr>
          <p:spPr bwMode="auto">
            <a:xfrm>
              <a:off x="3884" y="1867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8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86" name="Line 198"/>
            <p:cNvSpPr>
              <a:spLocks noChangeShapeType="1"/>
            </p:cNvSpPr>
            <p:nvPr/>
          </p:nvSpPr>
          <p:spPr bwMode="auto">
            <a:xfrm flipH="1" flipV="1">
              <a:off x="2400" y="1728"/>
              <a:ext cx="1584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66" name="Group 199"/>
          <p:cNvGrpSpPr>
            <a:grpSpLocks/>
          </p:cNvGrpSpPr>
          <p:nvPr/>
        </p:nvGrpSpPr>
        <p:grpSpPr bwMode="auto">
          <a:xfrm>
            <a:off x="5486400" y="3352800"/>
            <a:ext cx="1233488" cy="835025"/>
            <a:chOff x="3456" y="2112"/>
            <a:chExt cx="777" cy="526"/>
          </a:xfrm>
        </p:grpSpPr>
        <p:sp>
          <p:nvSpPr>
            <p:cNvPr id="498888" name="Rectangle 200"/>
            <p:cNvSpPr>
              <a:spLocks noChangeArrowheads="1"/>
            </p:cNvSpPr>
            <p:nvPr/>
          </p:nvSpPr>
          <p:spPr bwMode="auto">
            <a:xfrm>
              <a:off x="3884" y="2252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10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89" name="Line 201"/>
            <p:cNvSpPr>
              <a:spLocks noChangeShapeType="1"/>
            </p:cNvSpPr>
            <p:nvPr/>
          </p:nvSpPr>
          <p:spPr bwMode="auto">
            <a:xfrm flipH="1" flipV="1">
              <a:off x="3456" y="2112"/>
              <a:ext cx="576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67" name="Group 202"/>
          <p:cNvGrpSpPr>
            <a:grpSpLocks/>
          </p:cNvGrpSpPr>
          <p:nvPr/>
        </p:nvGrpSpPr>
        <p:grpSpPr bwMode="auto">
          <a:xfrm>
            <a:off x="4343400" y="2743200"/>
            <a:ext cx="2930525" cy="831850"/>
            <a:chOff x="2736" y="1728"/>
            <a:chExt cx="1846" cy="524"/>
          </a:xfrm>
        </p:grpSpPr>
        <p:sp>
          <p:nvSpPr>
            <p:cNvPr id="498891" name="Rectangle 203"/>
            <p:cNvSpPr>
              <a:spLocks noChangeArrowheads="1"/>
            </p:cNvSpPr>
            <p:nvPr/>
          </p:nvSpPr>
          <p:spPr bwMode="auto">
            <a:xfrm>
              <a:off x="4233" y="1867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9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92" name="Line 204"/>
            <p:cNvSpPr>
              <a:spLocks noChangeShapeType="1"/>
            </p:cNvSpPr>
            <p:nvPr/>
          </p:nvSpPr>
          <p:spPr bwMode="auto">
            <a:xfrm flipH="1" flipV="1">
              <a:off x="2736" y="1728"/>
              <a:ext cx="1584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68" name="Group 205"/>
          <p:cNvGrpSpPr>
            <a:grpSpLocks/>
          </p:cNvGrpSpPr>
          <p:nvPr/>
        </p:nvGrpSpPr>
        <p:grpSpPr bwMode="auto">
          <a:xfrm>
            <a:off x="5410200" y="2743200"/>
            <a:ext cx="2971800" cy="831850"/>
            <a:chOff x="3408" y="1728"/>
            <a:chExt cx="1872" cy="524"/>
          </a:xfrm>
        </p:grpSpPr>
        <p:sp>
          <p:nvSpPr>
            <p:cNvPr id="498894" name="Rectangle 206"/>
            <p:cNvSpPr>
              <a:spLocks noChangeArrowheads="1"/>
            </p:cNvSpPr>
            <p:nvPr/>
          </p:nvSpPr>
          <p:spPr bwMode="auto">
            <a:xfrm>
              <a:off x="4931" y="1867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11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95" name="Line 207"/>
            <p:cNvSpPr>
              <a:spLocks noChangeShapeType="1"/>
            </p:cNvSpPr>
            <p:nvPr/>
          </p:nvSpPr>
          <p:spPr bwMode="auto">
            <a:xfrm flipH="1" flipV="1">
              <a:off x="3408" y="1728"/>
              <a:ext cx="1584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69" name="Group 208"/>
          <p:cNvGrpSpPr>
            <a:grpSpLocks/>
          </p:cNvGrpSpPr>
          <p:nvPr/>
        </p:nvGrpSpPr>
        <p:grpSpPr bwMode="auto">
          <a:xfrm>
            <a:off x="6019800" y="2057400"/>
            <a:ext cx="1808163" cy="906463"/>
            <a:chOff x="3792" y="1296"/>
            <a:chExt cx="1139" cy="571"/>
          </a:xfrm>
        </p:grpSpPr>
        <p:sp>
          <p:nvSpPr>
            <p:cNvPr id="498897" name="Rectangle 209"/>
            <p:cNvSpPr>
              <a:spLocks noChangeArrowheads="1"/>
            </p:cNvSpPr>
            <p:nvPr/>
          </p:nvSpPr>
          <p:spPr bwMode="auto">
            <a:xfrm>
              <a:off x="4582" y="1482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8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98" name="Line 210"/>
            <p:cNvSpPr>
              <a:spLocks noChangeShapeType="1"/>
            </p:cNvSpPr>
            <p:nvPr/>
          </p:nvSpPr>
          <p:spPr bwMode="auto">
            <a:xfrm flipH="1" flipV="1">
              <a:off x="3792" y="1296"/>
              <a:ext cx="912" cy="33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70" name="Group 211"/>
          <p:cNvGrpSpPr>
            <a:grpSpLocks/>
          </p:cNvGrpSpPr>
          <p:nvPr/>
        </p:nvGrpSpPr>
        <p:grpSpPr bwMode="auto">
          <a:xfrm>
            <a:off x="2667000" y="1524000"/>
            <a:ext cx="2389188" cy="828675"/>
            <a:chOff x="1680" y="960"/>
            <a:chExt cx="1505" cy="522"/>
          </a:xfrm>
        </p:grpSpPr>
        <p:sp>
          <p:nvSpPr>
            <p:cNvPr id="498900" name="Rectangle 212"/>
            <p:cNvSpPr>
              <a:spLocks noChangeArrowheads="1"/>
            </p:cNvSpPr>
            <p:nvPr/>
          </p:nvSpPr>
          <p:spPr bwMode="auto">
            <a:xfrm>
              <a:off x="2836" y="1096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3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901" name="Line 213"/>
            <p:cNvSpPr>
              <a:spLocks noChangeShapeType="1"/>
            </p:cNvSpPr>
            <p:nvPr/>
          </p:nvSpPr>
          <p:spPr bwMode="auto">
            <a:xfrm flipH="1" flipV="1">
              <a:off x="1680" y="960"/>
              <a:ext cx="1248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71" name="Group 214"/>
          <p:cNvGrpSpPr>
            <a:grpSpLocks/>
          </p:cNvGrpSpPr>
          <p:nvPr/>
        </p:nvGrpSpPr>
        <p:grpSpPr bwMode="auto">
          <a:xfrm>
            <a:off x="6553200" y="3352800"/>
            <a:ext cx="1274763" cy="835025"/>
            <a:chOff x="4128" y="2112"/>
            <a:chExt cx="803" cy="526"/>
          </a:xfrm>
        </p:grpSpPr>
        <p:sp>
          <p:nvSpPr>
            <p:cNvPr id="498903" name="Rectangle 215"/>
            <p:cNvSpPr>
              <a:spLocks noChangeArrowheads="1"/>
            </p:cNvSpPr>
            <p:nvPr/>
          </p:nvSpPr>
          <p:spPr bwMode="auto">
            <a:xfrm>
              <a:off x="4582" y="2252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12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904" name="Line 216"/>
            <p:cNvSpPr>
              <a:spLocks noChangeShapeType="1"/>
            </p:cNvSpPr>
            <p:nvPr/>
          </p:nvSpPr>
          <p:spPr bwMode="auto">
            <a:xfrm flipH="1" flipV="1">
              <a:off x="4128" y="2112"/>
              <a:ext cx="576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72" name="Group 217"/>
          <p:cNvGrpSpPr>
            <a:grpSpLocks/>
          </p:cNvGrpSpPr>
          <p:nvPr/>
        </p:nvGrpSpPr>
        <p:grpSpPr bwMode="auto">
          <a:xfrm>
            <a:off x="7086600" y="3352800"/>
            <a:ext cx="1295400" cy="835025"/>
            <a:chOff x="4464" y="2112"/>
            <a:chExt cx="816" cy="526"/>
          </a:xfrm>
        </p:grpSpPr>
        <p:sp>
          <p:nvSpPr>
            <p:cNvPr id="498906" name="Rectangle 218"/>
            <p:cNvSpPr>
              <a:spLocks noChangeArrowheads="1"/>
            </p:cNvSpPr>
            <p:nvPr/>
          </p:nvSpPr>
          <p:spPr bwMode="auto">
            <a:xfrm>
              <a:off x="4931" y="2252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13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907" name="Line 219"/>
            <p:cNvSpPr>
              <a:spLocks noChangeShapeType="1"/>
            </p:cNvSpPr>
            <p:nvPr/>
          </p:nvSpPr>
          <p:spPr bwMode="auto">
            <a:xfrm flipH="1" flipV="1">
              <a:off x="4464" y="2112"/>
              <a:ext cx="576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73" name="Group 220"/>
          <p:cNvGrpSpPr>
            <a:grpSpLocks/>
          </p:cNvGrpSpPr>
          <p:nvPr/>
        </p:nvGrpSpPr>
        <p:grpSpPr bwMode="auto">
          <a:xfrm>
            <a:off x="3810000" y="3886200"/>
            <a:ext cx="3463925" cy="914400"/>
            <a:chOff x="2400" y="2448"/>
            <a:chExt cx="2182" cy="576"/>
          </a:xfrm>
        </p:grpSpPr>
        <p:sp>
          <p:nvSpPr>
            <p:cNvPr id="498909" name="Rectangle 221"/>
            <p:cNvSpPr>
              <a:spLocks noChangeArrowheads="1"/>
            </p:cNvSpPr>
            <p:nvPr/>
          </p:nvSpPr>
          <p:spPr bwMode="auto">
            <a:xfrm>
              <a:off x="4233" y="2638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13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910" name="Line 222"/>
            <p:cNvSpPr>
              <a:spLocks noChangeShapeType="1"/>
            </p:cNvSpPr>
            <p:nvPr/>
          </p:nvSpPr>
          <p:spPr bwMode="auto">
            <a:xfrm flipH="1" flipV="1">
              <a:off x="2400" y="2448"/>
              <a:ext cx="2016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sp>
        <p:nvSpPr>
          <p:cNvPr id="498912" name="Rectangle 224"/>
          <p:cNvSpPr>
            <a:spLocks noChangeArrowheads="1"/>
          </p:cNvSpPr>
          <p:nvPr/>
        </p:nvSpPr>
        <p:spPr bwMode="auto">
          <a:xfrm>
            <a:off x="7827963" y="4187825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15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913" name="Line 225"/>
          <p:cNvSpPr>
            <a:spLocks noChangeShapeType="1"/>
          </p:cNvSpPr>
          <p:nvPr/>
        </p:nvSpPr>
        <p:spPr bwMode="auto">
          <a:xfrm flipH="1" flipV="1">
            <a:off x="4953000" y="3886200"/>
            <a:ext cx="3200400" cy="457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914" name="Text Box 226"/>
          <p:cNvSpPr txBox="1">
            <a:spLocks noChangeArrowheads="1"/>
          </p:cNvSpPr>
          <p:nvPr/>
        </p:nvSpPr>
        <p:spPr bwMode="auto">
          <a:xfrm>
            <a:off x="2209800" y="5334000"/>
            <a:ext cx="25908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mtClean="0">
                <a:latin typeface="+mn-lt"/>
                <a:cs typeface="+mn-cs"/>
              </a:rPr>
              <a:t>Gegenstand: 6, 5, 1</a:t>
            </a:r>
          </a:p>
          <a:p>
            <a:pPr>
              <a:spcBef>
                <a:spcPct val="50000"/>
              </a:spcBef>
              <a:defRPr/>
            </a:pPr>
            <a:r>
              <a:rPr lang="de-DE" smtClean="0">
                <a:latin typeface="+mn-lt"/>
                <a:cs typeface="+mn-cs"/>
              </a:rPr>
              <a:t>Gewichte: 6 + 2 + 2 = 10</a:t>
            </a:r>
          </a:p>
          <a:p>
            <a:pPr>
              <a:spcBef>
                <a:spcPct val="50000"/>
              </a:spcBef>
              <a:defRPr/>
            </a:pPr>
            <a:r>
              <a:rPr lang="de-DE" smtClean="0">
                <a:latin typeface="+mn-lt"/>
                <a:cs typeface="+mn-cs"/>
              </a:rPr>
              <a:t>Wert: 9 + 4 + 2 = 15</a:t>
            </a:r>
            <a:endParaRPr lang="de-DE">
              <a:latin typeface="+mn-lt"/>
              <a:cs typeface="+mn-cs"/>
            </a:endParaRPr>
          </a:p>
        </p:txBody>
      </p:sp>
      <p:sp>
        <p:nvSpPr>
          <p:cNvPr id="498915" name="Rectangle 227"/>
          <p:cNvSpPr>
            <a:spLocks noChangeArrowheads="1"/>
          </p:cNvSpPr>
          <p:nvPr/>
        </p:nvSpPr>
        <p:spPr bwMode="auto">
          <a:xfrm>
            <a:off x="6178550" y="5105400"/>
            <a:ext cx="19897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mtClean="0">
                <a:latin typeface="+mn-lt"/>
                <a:cs typeface="+mn-cs"/>
              </a:rPr>
              <a:t>Optimaler Wert: 15</a:t>
            </a:r>
            <a:endParaRPr lang="de-DE">
              <a:latin typeface="+mn-lt"/>
              <a:cs typeface="+mn-cs"/>
            </a:endParaRPr>
          </a:p>
        </p:txBody>
      </p:sp>
      <p:sp>
        <p:nvSpPr>
          <p:cNvPr id="14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2957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914" grpId="0"/>
      <p:bldP spid="49891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Analyse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400" dirty="0" err="1" smtClean="0">
                <a:solidFill>
                  <a:srgbClr val="3C8C93"/>
                </a:solidFill>
                <a:latin typeface="Symbol" charset="2"/>
                <a:cs typeface="Symbol" charset="2"/>
              </a:rPr>
              <a:t>Θ</a:t>
            </a:r>
            <a:r>
              <a:rPr lang="de-DE" sz="2400" dirty="0" smtClean="0">
                <a:solidFill>
                  <a:srgbClr val="3C8C93"/>
                </a:solidFill>
                <a:cs typeface="Arial" charset="0"/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  <a:cs typeface="Arial" charset="0"/>
              </a:rPr>
              <a:t>nW</a:t>
            </a:r>
            <a:r>
              <a:rPr lang="de-DE" sz="2400" dirty="0" smtClean="0">
                <a:solidFill>
                  <a:srgbClr val="3C8C93"/>
                </a:solidFill>
                <a:cs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err="1" smtClean="0">
                <a:cs typeface="Arial" charset="0"/>
              </a:rPr>
              <a:t>Polynomial</a:t>
            </a:r>
            <a:r>
              <a:rPr lang="de-DE" sz="2400" dirty="0" smtClean="0">
                <a:cs typeface="Arial" charset="0"/>
              </a:rPr>
              <a:t>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 smtClean="0">
                <a:cs typeface="Arial" charset="0"/>
              </a:rPr>
              <a:t>Pseudo-</a:t>
            </a:r>
            <a:r>
              <a:rPr lang="de-DE" sz="2000" dirty="0" err="1" smtClean="0">
                <a:cs typeface="Arial" charset="0"/>
              </a:rPr>
              <a:t>polynomial</a:t>
            </a:r>
            <a:endParaRPr lang="de-DE" sz="2000" dirty="0" smtClean="0">
              <a:cs typeface="Arial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 smtClean="0">
                <a:cs typeface="Arial" charset="0"/>
              </a:rPr>
              <a:t>Funktioniert gut, wenn W klein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cs typeface="Arial" charset="0"/>
              </a:rPr>
              <a:t>Betrachte folgende Gegenstände (Gewicht, Wert):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sz="2400" dirty="0" smtClean="0">
                <a:cs typeface="Arial" charset="0"/>
              </a:rPr>
              <a:t>	</a:t>
            </a:r>
            <a:r>
              <a:rPr lang="de-DE" sz="2400" dirty="0" smtClean="0">
                <a:solidFill>
                  <a:srgbClr val="3C8C93"/>
                </a:solidFill>
                <a:cs typeface="Arial" charset="0"/>
              </a:rPr>
              <a:t>(10, 5), (15, 6), (20, 5), (18, 6)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cs typeface="Arial" charset="0"/>
              </a:rPr>
              <a:t>Gewichtsgrenze 35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 smtClean="0">
                <a:cs typeface="Arial" charset="0"/>
              </a:rPr>
              <a:t>Optimale Lösung: </a:t>
            </a:r>
            <a:r>
              <a:rPr lang="de-DE" sz="2000" dirty="0" err="1" smtClean="0">
                <a:cs typeface="Arial" charset="0"/>
              </a:rPr>
              <a:t>Ggst</a:t>
            </a:r>
            <a:r>
              <a:rPr lang="de-DE" sz="2000" dirty="0" smtClean="0">
                <a:cs typeface="Arial" charset="0"/>
              </a:rPr>
              <a:t>. 2, 4 (Wert = 12). Iterationen: 2</a:t>
            </a:r>
            <a:r>
              <a:rPr lang="de-DE" sz="2000" baseline="30000" dirty="0" smtClean="0">
                <a:cs typeface="Arial" charset="0"/>
              </a:rPr>
              <a:t>4</a:t>
            </a:r>
            <a:r>
              <a:rPr lang="de-DE" sz="2000" dirty="0" smtClean="0">
                <a:cs typeface="Arial" charset="0"/>
              </a:rPr>
              <a:t> = 16 Mengen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 smtClean="0">
                <a:cs typeface="Arial" charset="0"/>
              </a:rPr>
              <a:t>Dynamische Programmierung: Fülle Tabelle 4 x 35 = 140 Einträge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cs typeface="Arial" charset="0"/>
              </a:rPr>
              <a:t>Was ist das Problem?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 smtClean="0">
                <a:cs typeface="Arial" charset="0"/>
              </a:rPr>
              <a:t>Viele Einträge nicht verwendet: Gewichtskombination nicht möglich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 err="1" smtClean="0">
                <a:cs typeface="Arial" charset="0"/>
              </a:rPr>
              <a:t>Brute</a:t>
            </a:r>
            <a:r>
              <a:rPr lang="de-DE" sz="2000" dirty="0" smtClean="0">
                <a:cs typeface="Arial" charset="0"/>
              </a:rPr>
              <a:t>-Force-Ansatz kann besser sein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015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Longest-Increasing-Subsequence-Problem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sz="2800" dirty="0" smtClean="0">
                <a:cs typeface="+mn-cs"/>
              </a:rPr>
              <a:t>Gegeben sei eine Liste von Zahlen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de-DE" sz="2800" dirty="0" smtClean="0">
                <a:cs typeface="+mn-cs"/>
              </a:rPr>
              <a:t>	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1 2 5 3 2 9 4 9 3 5 6 8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800" dirty="0" smtClean="0">
                <a:cs typeface="+mn-cs"/>
              </a:rPr>
              <a:t>Finde </a:t>
            </a:r>
            <a:r>
              <a:rPr lang="de-DE" sz="2800" b="1" i="1" dirty="0" smtClean="0">
                <a:cs typeface="+mn-cs"/>
              </a:rPr>
              <a:t>längste</a:t>
            </a:r>
            <a:r>
              <a:rPr lang="de-DE" sz="2800" dirty="0" smtClean="0">
                <a:cs typeface="+mn-cs"/>
              </a:rPr>
              <a:t> Teilsequenz, in der keine Zahl kleiner ist als die vorige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 smtClean="0"/>
              <a:t>Beispiel: 1 2 5 9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 smtClean="0"/>
              <a:t>Teilsequenz der originalen Liste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 smtClean="0"/>
              <a:t>Die </a:t>
            </a:r>
            <a:r>
              <a:rPr lang="de-DE" dirty="0" smtClean="0"/>
              <a:t>Lösung ist Teilsequenz der sortierten Liste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de-DE" sz="2400" dirty="0" smtClean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dirty="0" smtClean="0"/>
              <a:t>Eingabe:       </a:t>
            </a:r>
            <a:r>
              <a:rPr lang="de-DE" sz="2400" dirty="0" smtClean="0">
                <a:solidFill>
                  <a:srgbClr val="3C8C93"/>
                </a:solidFill>
              </a:rPr>
              <a:t>1 2 5 3 2 9 4 9 3 5 6 8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dirty="0" smtClean="0"/>
              <a:t>LCS: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dirty="0" smtClean="0"/>
              <a:t>Sortiert: 	   </a:t>
            </a:r>
            <a:r>
              <a:rPr lang="de-DE" sz="2400" dirty="0" smtClean="0">
                <a:solidFill>
                  <a:srgbClr val="3C8C93"/>
                </a:solidFill>
              </a:rPr>
              <a:t>1 2 2 3 3 4 5 5 6 8 9 9</a:t>
            </a:r>
          </a:p>
        </p:txBody>
      </p:sp>
      <p:sp>
        <p:nvSpPr>
          <p:cNvPr id="445444" name="Line 4"/>
          <p:cNvSpPr>
            <a:spLocks noChangeShapeType="1"/>
          </p:cNvSpPr>
          <p:nvPr/>
        </p:nvSpPr>
        <p:spPr bwMode="auto">
          <a:xfrm>
            <a:off x="2666717" y="4656584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5" name="Line 5"/>
          <p:cNvSpPr>
            <a:spLocks noChangeShapeType="1"/>
          </p:cNvSpPr>
          <p:nvPr/>
        </p:nvSpPr>
        <p:spPr bwMode="auto">
          <a:xfrm>
            <a:off x="2863653" y="4656584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6" name="Line 6"/>
          <p:cNvSpPr>
            <a:spLocks noChangeShapeType="1"/>
          </p:cNvSpPr>
          <p:nvPr/>
        </p:nvSpPr>
        <p:spPr bwMode="auto">
          <a:xfrm>
            <a:off x="3321404" y="4656584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7" name="Line 7"/>
          <p:cNvSpPr>
            <a:spLocks noChangeShapeType="1"/>
          </p:cNvSpPr>
          <p:nvPr/>
        </p:nvSpPr>
        <p:spPr bwMode="auto">
          <a:xfrm flipH="1">
            <a:off x="3786527" y="4656584"/>
            <a:ext cx="152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8" name="Line 8"/>
          <p:cNvSpPr>
            <a:spLocks noChangeShapeType="1"/>
          </p:cNvSpPr>
          <p:nvPr/>
        </p:nvSpPr>
        <p:spPr bwMode="auto">
          <a:xfrm flipH="1">
            <a:off x="4211960" y="4656584"/>
            <a:ext cx="3810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9" name="Line 9"/>
          <p:cNvSpPr>
            <a:spLocks noChangeShapeType="1"/>
          </p:cNvSpPr>
          <p:nvPr/>
        </p:nvSpPr>
        <p:spPr bwMode="auto">
          <a:xfrm flipH="1">
            <a:off x="4434599" y="4656584"/>
            <a:ext cx="3810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50" name="Line 10"/>
          <p:cNvSpPr>
            <a:spLocks noChangeShapeType="1"/>
          </p:cNvSpPr>
          <p:nvPr/>
        </p:nvSpPr>
        <p:spPr bwMode="auto">
          <a:xfrm flipH="1">
            <a:off x="4668596" y="4656584"/>
            <a:ext cx="3810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51" name="Text Box 11"/>
          <p:cNvSpPr txBox="1">
            <a:spLocks noChangeArrowheads="1"/>
          </p:cNvSpPr>
          <p:nvPr/>
        </p:nvSpPr>
        <p:spPr bwMode="auto">
          <a:xfrm>
            <a:off x="5490309" y="4615156"/>
            <a:ext cx="16813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smtClean="0">
                <a:solidFill>
                  <a:srgbClr val="FF0000"/>
                </a:solidFill>
                <a:cs typeface="+mn-cs"/>
              </a:rPr>
              <a:t>1 2 3 4 5 6 8</a:t>
            </a:r>
            <a:endParaRPr lang="de-DE" sz="2400">
              <a:solidFill>
                <a:srgbClr val="FF0000"/>
              </a:solidFill>
              <a:cs typeface="+mn-cs"/>
            </a:endParaRPr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2668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5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Ereignisplanungs-Problem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56992"/>
            <a:ext cx="8229600" cy="2544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000" smtClean="0">
                <a:cs typeface="+mn-cs"/>
              </a:rPr>
              <a:t>Eingabe: Ein Liste von Ereignissen (Intervallen) zur Berücksichtigung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1800" i="1" smtClean="0">
                <a:latin typeface="Times New Roman" charset="0"/>
              </a:rPr>
              <a:t>e</a:t>
            </a:r>
            <a:r>
              <a:rPr lang="de-DE" sz="1800" i="1" baseline="-25000" smtClean="0">
                <a:latin typeface="Times New Roman" charset="0"/>
              </a:rPr>
              <a:t>i</a:t>
            </a:r>
            <a:r>
              <a:rPr lang="de-DE" sz="1800" smtClean="0"/>
              <a:t> hat Anfangszeit </a:t>
            </a:r>
            <a:r>
              <a:rPr lang="de-DE" sz="1800" i="1" smtClean="0">
                <a:latin typeface="Times New Roman" charset="0"/>
              </a:rPr>
              <a:t>s</a:t>
            </a:r>
            <a:r>
              <a:rPr lang="de-DE" sz="1800" i="1" baseline="-25000" smtClean="0">
                <a:latin typeface="Times New Roman" charset="0"/>
              </a:rPr>
              <a:t>i</a:t>
            </a:r>
            <a:r>
              <a:rPr lang="de-DE" sz="1800" smtClean="0"/>
              <a:t> und Endezeit </a:t>
            </a:r>
            <a:r>
              <a:rPr lang="de-DE" sz="1800" i="1" smtClean="0">
                <a:latin typeface="Times New Roman" charset="0"/>
              </a:rPr>
              <a:t>f</a:t>
            </a:r>
            <a:r>
              <a:rPr lang="de-DE" sz="1800" i="1" baseline="-25000" smtClean="0">
                <a:latin typeface="Times New Roman" charset="0"/>
              </a:rPr>
              <a:t>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1800" smtClean="0"/>
              <a:t>wobei gilt, dass </a:t>
            </a:r>
            <a:r>
              <a:rPr lang="de-DE" sz="1800" i="1" smtClean="0">
                <a:latin typeface="Times New Roman" charset="0"/>
              </a:rPr>
              <a:t>f</a:t>
            </a:r>
            <a:r>
              <a:rPr lang="de-DE" sz="1800" i="1" baseline="-25000" smtClean="0">
                <a:latin typeface="Times New Roman" charset="0"/>
              </a:rPr>
              <a:t>i</a:t>
            </a:r>
            <a:r>
              <a:rPr lang="de-DE" sz="1800" i="1" smtClean="0">
                <a:latin typeface="Times New Roman" charset="0"/>
              </a:rPr>
              <a:t> &lt; f</a:t>
            </a:r>
            <a:r>
              <a:rPr lang="de-DE" sz="1800" i="1" baseline="-25000" smtClean="0">
                <a:latin typeface="Times New Roman" charset="0"/>
              </a:rPr>
              <a:t>j</a:t>
            </a:r>
            <a:r>
              <a:rPr lang="de-DE" sz="1800" smtClean="0"/>
              <a:t> falls </a:t>
            </a:r>
            <a:r>
              <a:rPr lang="de-DE" sz="1800" i="1" smtClean="0">
                <a:latin typeface="Times New Roman" charset="0"/>
              </a:rPr>
              <a:t>i &lt; j</a:t>
            </a:r>
            <a:endParaRPr lang="de-DE" sz="1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de-DE" sz="2000" smtClean="0">
                <a:cs typeface="+mn-cs"/>
              </a:rPr>
              <a:t>Jedes Ereignis hat einen Wert </a:t>
            </a:r>
            <a:r>
              <a:rPr lang="de-DE" sz="2000" i="1" smtClean="0">
                <a:latin typeface="Times New Roman" charset="0"/>
                <a:cs typeface="+mn-cs"/>
              </a:rPr>
              <a:t>v</a:t>
            </a:r>
            <a:r>
              <a:rPr lang="de-DE" sz="2000" i="1" baseline="-25000" smtClean="0">
                <a:latin typeface="Times New Roman" charset="0"/>
                <a:cs typeface="+mn-cs"/>
              </a:rPr>
              <a:t>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000" smtClean="0">
                <a:cs typeface="+mn-cs"/>
              </a:rPr>
              <a:t>Gesucht: Plan, so dass Gesamtwert maximiert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1800" smtClean="0"/>
              <a:t>Nur ein Ereignis kann pro Zeitpunkt stattfinden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000" smtClean="0">
                <a:cs typeface="+mn-cs"/>
              </a:rPr>
              <a:t>Vorgehen ähnlich zur Restaurant-Platzierung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1800" smtClean="0"/>
              <a:t>Sortiere Ereignisse nach Endezeit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1800" smtClean="0"/>
              <a:t>Betrachte ob letztes Ereignis enthalten ist oder nicht</a:t>
            </a:r>
          </a:p>
        </p:txBody>
      </p:sp>
      <p:sp>
        <p:nvSpPr>
          <p:cNvPr id="508932" name="Line 4"/>
          <p:cNvSpPr>
            <a:spLocks noChangeShapeType="1"/>
          </p:cNvSpPr>
          <p:nvPr/>
        </p:nvSpPr>
        <p:spPr bwMode="auto">
          <a:xfrm>
            <a:off x="1219200" y="2971800"/>
            <a:ext cx="678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08933" name="Line 5"/>
          <p:cNvSpPr>
            <a:spLocks noChangeShapeType="1"/>
          </p:cNvSpPr>
          <p:nvPr/>
        </p:nvSpPr>
        <p:spPr bwMode="auto">
          <a:xfrm>
            <a:off x="1371600" y="2590800"/>
            <a:ext cx="914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08934" name="Line 6"/>
          <p:cNvSpPr>
            <a:spLocks noChangeShapeType="1"/>
          </p:cNvSpPr>
          <p:nvPr/>
        </p:nvSpPr>
        <p:spPr bwMode="auto">
          <a:xfrm>
            <a:off x="1828800" y="2286000"/>
            <a:ext cx="1676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08935" name="Line 7"/>
          <p:cNvSpPr>
            <a:spLocks noChangeShapeType="1"/>
          </p:cNvSpPr>
          <p:nvPr/>
        </p:nvSpPr>
        <p:spPr bwMode="auto">
          <a:xfrm>
            <a:off x="2438400" y="2438400"/>
            <a:ext cx="457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08936" name="Line 8"/>
          <p:cNvSpPr>
            <a:spLocks noChangeShapeType="1"/>
          </p:cNvSpPr>
          <p:nvPr/>
        </p:nvSpPr>
        <p:spPr bwMode="auto">
          <a:xfrm>
            <a:off x="3657600" y="2514600"/>
            <a:ext cx="6858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08937" name="Line 9"/>
          <p:cNvSpPr>
            <a:spLocks noChangeShapeType="1"/>
          </p:cNvSpPr>
          <p:nvPr/>
        </p:nvSpPr>
        <p:spPr bwMode="auto">
          <a:xfrm>
            <a:off x="4114800" y="2286000"/>
            <a:ext cx="6858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08938" name="Line 10"/>
          <p:cNvSpPr>
            <a:spLocks noChangeShapeType="1"/>
          </p:cNvSpPr>
          <p:nvPr/>
        </p:nvSpPr>
        <p:spPr bwMode="auto">
          <a:xfrm>
            <a:off x="4419600" y="2133600"/>
            <a:ext cx="838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08939" name="Line 11"/>
          <p:cNvSpPr>
            <a:spLocks noChangeShapeType="1"/>
          </p:cNvSpPr>
          <p:nvPr/>
        </p:nvSpPr>
        <p:spPr bwMode="auto">
          <a:xfrm>
            <a:off x="5181600" y="2514600"/>
            <a:ext cx="533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08940" name="Line 12"/>
          <p:cNvSpPr>
            <a:spLocks noChangeShapeType="1"/>
          </p:cNvSpPr>
          <p:nvPr/>
        </p:nvSpPr>
        <p:spPr bwMode="auto">
          <a:xfrm>
            <a:off x="5638800" y="2209800"/>
            <a:ext cx="6096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08941" name="Line 13"/>
          <p:cNvSpPr>
            <a:spLocks noChangeShapeType="1"/>
          </p:cNvSpPr>
          <p:nvPr/>
        </p:nvSpPr>
        <p:spPr bwMode="auto">
          <a:xfrm>
            <a:off x="6172200" y="2514600"/>
            <a:ext cx="1219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08942" name="Text Box 14"/>
          <p:cNvSpPr txBox="1">
            <a:spLocks noChangeArrowheads="1"/>
          </p:cNvSpPr>
          <p:nvPr/>
        </p:nvSpPr>
        <p:spPr bwMode="auto">
          <a:xfrm>
            <a:off x="7985125" y="2757488"/>
            <a:ext cx="569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Zeit</a:t>
            </a:r>
            <a:endParaRPr lang="de-DE">
              <a:cs typeface="+mn-cs"/>
            </a:endParaRPr>
          </a:p>
        </p:txBody>
      </p:sp>
      <p:sp>
        <p:nvSpPr>
          <p:cNvPr id="508943" name="Text Box 15"/>
          <p:cNvSpPr txBox="1">
            <a:spLocks noChangeArrowheads="1"/>
          </p:cNvSpPr>
          <p:nvPr/>
        </p:nvSpPr>
        <p:spPr bwMode="auto">
          <a:xfrm>
            <a:off x="1524000" y="2224088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1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08944" name="Text Box 16"/>
          <p:cNvSpPr txBox="1">
            <a:spLocks noChangeArrowheads="1"/>
          </p:cNvSpPr>
          <p:nvPr/>
        </p:nvSpPr>
        <p:spPr bwMode="auto">
          <a:xfrm>
            <a:off x="2457450" y="2300288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2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08945" name="Text Box 17"/>
          <p:cNvSpPr txBox="1">
            <a:spLocks noChangeArrowheads="1"/>
          </p:cNvSpPr>
          <p:nvPr/>
        </p:nvSpPr>
        <p:spPr bwMode="auto">
          <a:xfrm>
            <a:off x="2914650" y="1919288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3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08946" name="Text Box 18"/>
          <p:cNvSpPr txBox="1">
            <a:spLocks noChangeArrowheads="1"/>
          </p:cNvSpPr>
          <p:nvPr/>
        </p:nvSpPr>
        <p:spPr bwMode="auto">
          <a:xfrm>
            <a:off x="3733800" y="2147888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4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08947" name="Text Box 19"/>
          <p:cNvSpPr txBox="1">
            <a:spLocks noChangeArrowheads="1"/>
          </p:cNvSpPr>
          <p:nvPr/>
        </p:nvSpPr>
        <p:spPr bwMode="auto">
          <a:xfrm>
            <a:off x="4362450" y="2147888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5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08948" name="Text Box 20"/>
          <p:cNvSpPr txBox="1">
            <a:spLocks noChangeArrowheads="1"/>
          </p:cNvSpPr>
          <p:nvPr/>
        </p:nvSpPr>
        <p:spPr bwMode="auto">
          <a:xfrm>
            <a:off x="4724400" y="1766888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6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08949" name="Text Box 21"/>
          <p:cNvSpPr txBox="1">
            <a:spLocks noChangeArrowheads="1"/>
          </p:cNvSpPr>
          <p:nvPr/>
        </p:nvSpPr>
        <p:spPr bwMode="auto">
          <a:xfrm>
            <a:off x="5257800" y="2133600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7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08950" name="Text Box 22"/>
          <p:cNvSpPr txBox="1">
            <a:spLocks noChangeArrowheads="1"/>
          </p:cNvSpPr>
          <p:nvPr/>
        </p:nvSpPr>
        <p:spPr bwMode="auto">
          <a:xfrm>
            <a:off x="5734050" y="1828800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8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08951" name="Text Box 23"/>
          <p:cNvSpPr txBox="1">
            <a:spLocks noChangeArrowheads="1"/>
          </p:cNvSpPr>
          <p:nvPr/>
        </p:nvSpPr>
        <p:spPr bwMode="auto">
          <a:xfrm>
            <a:off x="6572250" y="2147888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9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2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1170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+mn-lt"/>
              </a:rPr>
              <a:t>Ereignisplanungs-Problem</a:t>
            </a:r>
            <a:endParaRPr lang="de-DE" smtClean="0">
              <a:latin typeface="+mn-lt"/>
              <a:cs typeface="+mj-cs"/>
            </a:endParaRPr>
          </a:p>
        </p:txBody>
      </p:sp>
      <p:sp>
        <p:nvSpPr>
          <p:cNvPr id="527363" name="Line 3"/>
          <p:cNvSpPr>
            <a:spLocks noChangeShapeType="1"/>
          </p:cNvSpPr>
          <p:nvPr/>
        </p:nvSpPr>
        <p:spPr bwMode="auto">
          <a:xfrm>
            <a:off x="1219200" y="2971800"/>
            <a:ext cx="678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527364" name="Line 4"/>
          <p:cNvSpPr>
            <a:spLocks noChangeShapeType="1"/>
          </p:cNvSpPr>
          <p:nvPr/>
        </p:nvSpPr>
        <p:spPr bwMode="auto">
          <a:xfrm>
            <a:off x="1371600" y="2590800"/>
            <a:ext cx="914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527365" name="Line 5"/>
          <p:cNvSpPr>
            <a:spLocks noChangeShapeType="1"/>
          </p:cNvSpPr>
          <p:nvPr/>
        </p:nvSpPr>
        <p:spPr bwMode="auto">
          <a:xfrm>
            <a:off x="1828800" y="2286000"/>
            <a:ext cx="1676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527366" name="Line 6"/>
          <p:cNvSpPr>
            <a:spLocks noChangeShapeType="1"/>
          </p:cNvSpPr>
          <p:nvPr/>
        </p:nvSpPr>
        <p:spPr bwMode="auto">
          <a:xfrm>
            <a:off x="2438400" y="2438400"/>
            <a:ext cx="457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527367" name="Line 7"/>
          <p:cNvSpPr>
            <a:spLocks noChangeShapeType="1"/>
          </p:cNvSpPr>
          <p:nvPr/>
        </p:nvSpPr>
        <p:spPr bwMode="auto">
          <a:xfrm>
            <a:off x="3657600" y="2514600"/>
            <a:ext cx="6858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527368" name="Line 8"/>
          <p:cNvSpPr>
            <a:spLocks noChangeShapeType="1"/>
          </p:cNvSpPr>
          <p:nvPr/>
        </p:nvSpPr>
        <p:spPr bwMode="auto">
          <a:xfrm>
            <a:off x="4114800" y="2286000"/>
            <a:ext cx="6858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527369" name="Line 9"/>
          <p:cNvSpPr>
            <a:spLocks noChangeShapeType="1"/>
          </p:cNvSpPr>
          <p:nvPr/>
        </p:nvSpPr>
        <p:spPr bwMode="auto">
          <a:xfrm>
            <a:off x="4419600" y="2133600"/>
            <a:ext cx="838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527370" name="Line 10"/>
          <p:cNvSpPr>
            <a:spLocks noChangeShapeType="1"/>
          </p:cNvSpPr>
          <p:nvPr/>
        </p:nvSpPr>
        <p:spPr bwMode="auto">
          <a:xfrm>
            <a:off x="5181600" y="2514600"/>
            <a:ext cx="533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527371" name="Line 11"/>
          <p:cNvSpPr>
            <a:spLocks noChangeShapeType="1"/>
          </p:cNvSpPr>
          <p:nvPr/>
        </p:nvSpPr>
        <p:spPr bwMode="auto">
          <a:xfrm>
            <a:off x="5638800" y="2209800"/>
            <a:ext cx="6858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527372" name="Line 12"/>
          <p:cNvSpPr>
            <a:spLocks noChangeShapeType="1"/>
          </p:cNvSpPr>
          <p:nvPr/>
        </p:nvSpPr>
        <p:spPr bwMode="auto">
          <a:xfrm>
            <a:off x="6172200" y="2514600"/>
            <a:ext cx="1219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527373" name="Text Box 13"/>
          <p:cNvSpPr txBox="1">
            <a:spLocks noChangeArrowheads="1"/>
          </p:cNvSpPr>
          <p:nvPr/>
        </p:nvSpPr>
        <p:spPr bwMode="auto">
          <a:xfrm>
            <a:off x="7985125" y="2757488"/>
            <a:ext cx="569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Zeit</a:t>
            </a:r>
            <a:endParaRPr lang="de-DE">
              <a:latin typeface="+mn-lt"/>
              <a:cs typeface="+mn-cs"/>
            </a:endParaRPr>
          </a:p>
        </p:txBody>
      </p:sp>
      <p:sp>
        <p:nvSpPr>
          <p:cNvPr id="527374" name="Text Box 14"/>
          <p:cNvSpPr txBox="1">
            <a:spLocks noChangeArrowheads="1"/>
          </p:cNvSpPr>
          <p:nvPr/>
        </p:nvSpPr>
        <p:spPr bwMode="auto">
          <a:xfrm>
            <a:off x="1524000" y="2224088"/>
            <a:ext cx="3792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e</a:t>
            </a:r>
            <a:r>
              <a:rPr lang="de-DE" baseline="-25000" smtClean="0">
                <a:latin typeface="+mn-lt"/>
                <a:cs typeface="+mn-cs"/>
              </a:rPr>
              <a:t>1</a:t>
            </a:r>
            <a:endParaRPr lang="de-DE" baseline="-25000">
              <a:latin typeface="+mn-lt"/>
              <a:cs typeface="+mn-cs"/>
            </a:endParaRPr>
          </a:p>
        </p:txBody>
      </p:sp>
      <p:sp>
        <p:nvSpPr>
          <p:cNvPr id="527375" name="Text Box 15"/>
          <p:cNvSpPr txBox="1">
            <a:spLocks noChangeArrowheads="1"/>
          </p:cNvSpPr>
          <p:nvPr/>
        </p:nvSpPr>
        <p:spPr bwMode="auto">
          <a:xfrm>
            <a:off x="2457450" y="2300288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e</a:t>
            </a:r>
            <a:r>
              <a:rPr lang="de-DE" baseline="-25000" smtClean="0">
                <a:latin typeface="+mn-lt"/>
                <a:cs typeface="+mn-cs"/>
              </a:rPr>
              <a:t>2</a:t>
            </a:r>
            <a:endParaRPr lang="de-DE" baseline="-25000">
              <a:latin typeface="+mn-lt"/>
              <a:cs typeface="+mn-cs"/>
            </a:endParaRPr>
          </a:p>
        </p:txBody>
      </p:sp>
      <p:sp>
        <p:nvSpPr>
          <p:cNvPr id="527376" name="Text Box 16"/>
          <p:cNvSpPr txBox="1">
            <a:spLocks noChangeArrowheads="1"/>
          </p:cNvSpPr>
          <p:nvPr/>
        </p:nvSpPr>
        <p:spPr bwMode="auto">
          <a:xfrm>
            <a:off x="2914650" y="1919288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e</a:t>
            </a:r>
            <a:r>
              <a:rPr lang="de-DE" baseline="-25000" smtClean="0">
                <a:latin typeface="+mn-lt"/>
                <a:cs typeface="+mn-cs"/>
              </a:rPr>
              <a:t>3</a:t>
            </a:r>
            <a:endParaRPr lang="de-DE" baseline="-25000">
              <a:latin typeface="+mn-lt"/>
              <a:cs typeface="+mn-cs"/>
            </a:endParaRPr>
          </a:p>
        </p:txBody>
      </p:sp>
      <p:sp>
        <p:nvSpPr>
          <p:cNvPr id="527377" name="Text Box 17"/>
          <p:cNvSpPr txBox="1">
            <a:spLocks noChangeArrowheads="1"/>
          </p:cNvSpPr>
          <p:nvPr/>
        </p:nvSpPr>
        <p:spPr bwMode="auto">
          <a:xfrm>
            <a:off x="3733800" y="2147888"/>
            <a:ext cx="38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e</a:t>
            </a:r>
            <a:r>
              <a:rPr lang="de-DE" baseline="-25000" smtClean="0">
                <a:latin typeface="+mn-lt"/>
                <a:cs typeface="+mn-cs"/>
              </a:rPr>
              <a:t>4</a:t>
            </a:r>
            <a:endParaRPr lang="de-DE" baseline="-25000">
              <a:latin typeface="+mn-lt"/>
              <a:cs typeface="+mn-cs"/>
            </a:endParaRPr>
          </a:p>
        </p:txBody>
      </p:sp>
      <p:sp>
        <p:nvSpPr>
          <p:cNvPr id="527378" name="Text Box 18"/>
          <p:cNvSpPr txBox="1">
            <a:spLocks noChangeArrowheads="1"/>
          </p:cNvSpPr>
          <p:nvPr/>
        </p:nvSpPr>
        <p:spPr bwMode="auto">
          <a:xfrm>
            <a:off x="4362450" y="2147888"/>
            <a:ext cx="3792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e</a:t>
            </a:r>
            <a:r>
              <a:rPr lang="de-DE" baseline="-25000" smtClean="0">
                <a:latin typeface="+mn-lt"/>
                <a:cs typeface="+mn-cs"/>
              </a:rPr>
              <a:t>5</a:t>
            </a:r>
            <a:endParaRPr lang="de-DE" baseline="-25000">
              <a:latin typeface="+mn-lt"/>
              <a:cs typeface="+mn-cs"/>
            </a:endParaRPr>
          </a:p>
        </p:txBody>
      </p:sp>
      <p:sp>
        <p:nvSpPr>
          <p:cNvPr id="527379" name="Text Box 19"/>
          <p:cNvSpPr txBox="1">
            <a:spLocks noChangeArrowheads="1"/>
          </p:cNvSpPr>
          <p:nvPr/>
        </p:nvSpPr>
        <p:spPr bwMode="auto">
          <a:xfrm>
            <a:off x="4724400" y="1766888"/>
            <a:ext cx="38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e</a:t>
            </a:r>
            <a:r>
              <a:rPr lang="de-DE" baseline="-25000" smtClean="0">
                <a:latin typeface="+mn-lt"/>
                <a:cs typeface="+mn-cs"/>
              </a:rPr>
              <a:t>6</a:t>
            </a:r>
            <a:endParaRPr lang="de-DE" baseline="-25000">
              <a:latin typeface="+mn-lt"/>
              <a:cs typeface="+mn-cs"/>
            </a:endParaRPr>
          </a:p>
        </p:txBody>
      </p:sp>
      <p:sp>
        <p:nvSpPr>
          <p:cNvPr id="527380" name="Text Box 20"/>
          <p:cNvSpPr txBox="1">
            <a:spLocks noChangeArrowheads="1"/>
          </p:cNvSpPr>
          <p:nvPr/>
        </p:nvSpPr>
        <p:spPr bwMode="auto">
          <a:xfrm>
            <a:off x="5257800" y="2133600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e</a:t>
            </a:r>
            <a:r>
              <a:rPr lang="de-DE" baseline="-25000" smtClean="0">
                <a:latin typeface="+mn-lt"/>
                <a:cs typeface="+mn-cs"/>
              </a:rPr>
              <a:t>7</a:t>
            </a:r>
            <a:endParaRPr lang="de-DE" baseline="-25000">
              <a:latin typeface="+mn-lt"/>
              <a:cs typeface="+mn-cs"/>
            </a:endParaRPr>
          </a:p>
        </p:txBody>
      </p:sp>
      <p:sp>
        <p:nvSpPr>
          <p:cNvPr id="527381" name="Text Box 21"/>
          <p:cNvSpPr txBox="1">
            <a:spLocks noChangeArrowheads="1"/>
          </p:cNvSpPr>
          <p:nvPr/>
        </p:nvSpPr>
        <p:spPr bwMode="auto">
          <a:xfrm>
            <a:off x="5734050" y="1828800"/>
            <a:ext cx="38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e</a:t>
            </a:r>
            <a:r>
              <a:rPr lang="de-DE" baseline="-25000" smtClean="0">
                <a:latin typeface="+mn-lt"/>
                <a:cs typeface="+mn-cs"/>
              </a:rPr>
              <a:t>8</a:t>
            </a:r>
            <a:endParaRPr lang="de-DE" baseline="-25000">
              <a:latin typeface="+mn-lt"/>
              <a:cs typeface="+mn-cs"/>
            </a:endParaRPr>
          </a:p>
        </p:txBody>
      </p:sp>
      <p:sp>
        <p:nvSpPr>
          <p:cNvPr id="527382" name="Text Box 22"/>
          <p:cNvSpPr txBox="1">
            <a:spLocks noChangeArrowheads="1"/>
          </p:cNvSpPr>
          <p:nvPr/>
        </p:nvSpPr>
        <p:spPr bwMode="auto">
          <a:xfrm>
            <a:off x="6572250" y="2147888"/>
            <a:ext cx="38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e</a:t>
            </a:r>
            <a:r>
              <a:rPr lang="de-DE" baseline="-25000" smtClean="0">
                <a:latin typeface="+mn-lt"/>
                <a:cs typeface="+mn-cs"/>
              </a:rPr>
              <a:t>9</a:t>
            </a:r>
            <a:endParaRPr lang="de-DE" baseline="-25000">
              <a:latin typeface="+mn-lt"/>
              <a:cs typeface="+mn-cs"/>
            </a:endParaRPr>
          </a:p>
        </p:txBody>
      </p:sp>
      <p:sp>
        <p:nvSpPr>
          <p:cNvPr id="527383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V(i)</a:t>
            </a:r>
            <a:r>
              <a:rPr lang="de-DE" sz="2800" smtClean="0">
                <a:cs typeface="+mn-cs"/>
              </a:rPr>
              <a:t> ist der optimale Wert, der erreicht werden kann, wenn die ersten </a:t>
            </a:r>
            <a:r>
              <a:rPr lang="de-DE" sz="2800" smtClean="0">
                <a:solidFill>
                  <a:srgbClr val="3C8C93"/>
                </a:solidFill>
                <a:cs typeface="+mn-cs"/>
              </a:rPr>
              <a:t>i</a:t>
            </a:r>
            <a:r>
              <a:rPr lang="de-DE" sz="2800" smtClean="0">
                <a:cs typeface="+mn-cs"/>
              </a:rPr>
              <a:t> Ereignisse betrachtet werden</a:t>
            </a:r>
          </a:p>
          <a:p>
            <a:pPr eaLnBrk="1" hangingPunct="1">
              <a:defRPr/>
            </a:pPr>
            <a:endParaRPr lang="de-DE" sz="2800" smtClean="0">
              <a:cs typeface="+mn-cs"/>
            </a:endParaRPr>
          </a:p>
          <a:p>
            <a:pPr eaLnBrk="1" hangingPunct="1">
              <a:defRPr/>
            </a:pPr>
            <a:r>
              <a:rPr lang="de-DE" sz="280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V(n) =</a:t>
            </a:r>
            <a:r>
              <a:rPr lang="de-DE" sz="2800" smtClean="0">
                <a:cs typeface="+mn-cs"/>
              </a:rPr>
              <a:t> 		</a:t>
            </a:r>
          </a:p>
          <a:p>
            <a:pPr eaLnBrk="1" hangingPunct="1">
              <a:buFontTx/>
              <a:buNone/>
              <a:defRPr/>
            </a:pPr>
            <a:r>
              <a:rPr lang="de-DE" sz="2800" smtClean="0">
                <a:cs typeface="+mn-cs"/>
              </a:rPr>
              <a:t>			     		</a:t>
            </a:r>
          </a:p>
        </p:txBody>
      </p:sp>
      <p:sp>
        <p:nvSpPr>
          <p:cNvPr id="527384" name="Rectangle 24"/>
          <p:cNvSpPr>
            <a:spLocks noChangeArrowheads="1"/>
          </p:cNvSpPr>
          <p:nvPr/>
        </p:nvSpPr>
        <p:spPr bwMode="auto">
          <a:xfrm>
            <a:off x="3011488" y="4495800"/>
            <a:ext cx="10827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smtClean="0">
                <a:solidFill>
                  <a:srgbClr val="3C8C93"/>
                </a:solidFill>
                <a:latin typeface="+mn-lt"/>
                <a:cs typeface="+mn-cs"/>
              </a:rPr>
              <a:t>V(n-1)</a:t>
            </a:r>
            <a:endParaRPr lang="de-DE" sz="2800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527385" name="Rectangle 25"/>
          <p:cNvSpPr>
            <a:spLocks noChangeArrowheads="1"/>
          </p:cNvSpPr>
          <p:nvPr/>
        </p:nvSpPr>
        <p:spPr bwMode="auto">
          <a:xfrm>
            <a:off x="4648200" y="4572000"/>
            <a:ext cx="22921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e</a:t>
            </a:r>
            <a:r>
              <a:rPr lang="de-DE" sz="2400" baseline="-25000" smtClean="0">
                <a:solidFill>
                  <a:srgbClr val="3C8C93"/>
                </a:solidFill>
                <a:latin typeface="+mn-lt"/>
                <a:cs typeface="+mn-cs"/>
              </a:rPr>
              <a:t>n</a:t>
            </a: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 </a:t>
            </a:r>
            <a:r>
              <a:rPr lang="de-DE" sz="2400" smtClean="0">
                <a:latin typeface="+mn-lt"/>
                <a:cs typeface="+mn-cs"/>
              </a:rPr>
              <a:t>nicht gewählt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527386" name="Rectangle 26"/>
          <p:cNvSpPr>
            <a:spLocks noChangeArrowheads="1"/>
          </p:cNvSpPr>
          <p:nvPr/>
        </p:nvSpPr>
        <p:spPr bwMode="auto">
          <a:xfrm>
            <a:off x="4648200" y="5105400"/>
            <a:ext cx="15747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e</a:t>
            </a:r>
            <a:r>
              <a:rPr lang="de-DE" sz="2400" baseline="-25000" smtClean="0">
                <a:solidFill>
                  <a:srgbClr val="3C8C93"/>
                </a:solidFill>
                <a:latin typeface="+mn-lt"/>
                <a:cs typeface="+mn-cs"/>
              </a:rPr>
              <a:t>n</a:t>
            </a: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 </a:t>
            </a:r>
            <a:r>
              <a:rPr lang="de-DE" sz="2400" smtClean="0">
                <a:solidFill>
                  <a:srgbClr val="000000"/>
                </a:solidFill>
                <a:latin typeface="+mn-lt"/>
                <a:cs typeface="+mn-cs"/>
              </a:rPr>
              <a:t>gewählt</a:t>
            </a:r>
            <a:endParaRPr lang="de-DE" sz="24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27387" name="Rectangle 27"/>
          <p:cNvSpPr>
            <a:spLocks noChangeArrowheads="1"/>
          </p:cNvSpPr>
          <p:nvPr/>
        </p:nvSpPr>
        <p:spPr bwMode="auto">
          <a:xfrm>
            <a:off x="2971800" y="5014913"/>
            <a:ext cx="13681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smtClean="0">
                <a:solidFill>
                  <a:srgbClr val="3C8C93"/>
                </a:solidFill>
                <a:latin typeface="+mn-lt"/>
                <a:cs typeface="+mn-cs"/>
              </a:rPr>
              <a:t>V(j) + v</a:t>
            </a:r>
            <a:r>
              <a:rPr lang="de-DE" sz="2800" baseline="-25000" smtClean="0">
                <a:solidFill>
                  <a:srgbClr val="3C8C93"/>
                </a:solidFill>
                <a:latin typeface="+mn-lt"/>
                <a:cs typeface="+mn-cs"/>
              </a:rPr>
              <a:t>n</a:t>
            </a:r>
            <a:endParaRPr lang="de-DE" sz="2800" baseline="-25000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527388" name="Rectangle 28"/>
          <p:cNvSpPr>
            <a:spLocks noChangeArrowheads="1"/>
          </p:cNvSpPr>
          <p:nvPr/>
        </p:nvSpPr>
        <p:spPr bwMode="auto">
          <a:xfrm>
            <a:off x="1981200" y="4738688"/>
            <a:ext cx="10054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smtClean="0">
                <a:solidFill>
                  <a:srgbClr val="3C8C93"/>
                </a:solidFill>
                <a:latin typeface="+mn-lt"/>
                <a:cs typeface="+mn-cs"/>
              </a:rPr>
              <a:t>max {</a:t>
            </a:r>
            <a:endParaRPr lang="de-DE" sz="2800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527389" name="Text Box 29"/>
          <p:cNvSpPr txBox="1">
            <a:spLocks noChangeArrowheads="1"/>
          </p:cNvSpPr>
          <p:nvPr/>
        </p:nvSpPr>
        <p:spPr bwMode="auto">
          <a:xfrm>
            <a:off x="2971800" y="57912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j &lt; n </a:t>
            </a:r>
            <a:r>
              <a:rPr lang="de-DE" sz="2400" smtClean="0">
                <a:solidFill>
                  <a:srgbClr val="000000"/>
                </a:solidFill>
                <a:latin typeface="+mn-lt"/>
                <a:cs typeface="+mn-cs"/>
              </a:rPr>
              <a:t>und</a:t>
            </a: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 f</a:t>
            </a:r>
            <a:r>
              <a:rPr lang="de-DE" sz="2400" baseline="-25000" smtClean="0">
                <a:solidFill>
                  <a:srgbClr val="3C8C93"/>
                </a:solidFill>
                <a:latin typeface="+mn-lt"/>
                <a:cs typeface="+mn-cs"/>
              </a:rPr>
              <a:t>j</a:t>
            </a: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 &lt; s</a:t>
            </a:r>
            <a:r>
              <a:rPr lang="de-DE" sz="2400" baseline="-25000" smtClean="0">
                <a:solidFill>
                  <a:srgbClr val="3C8C93"/>
                </a:solidFill>
                <a:latin typeface="+mn-lt"/>
                <a:cs typeface="+mn-cs"/>
              </a:rPr>
              <a:t>n</a:t>
            </a: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 </a:t>
            </a:r>
            <a:endParaRPr lang="de-DE" sz="2400">
              <a:solidFill>
                <a:srgbClr val="3C8C93"/>
              </a:solidFill>
              <a:latin typeface="+mn-lt"/>
              <a:cs typeface="+mn-cs"/>
            </a:endParaRPr>
          </a:p>
        </p:txBody>
      </p:sp>
      <p:grpSp>
        <p:nvGrpSpPr>
          <p:cNvPr id="199709" name="Group 30"/>
          <p:cNvGrpSpPr>
            <a:grpSpLocks/>
          </p:cNvGrpSpPr>
          <p:nvPr/>
        </p:nvGrpSpPr>
        <p:grpSpPr bwMode="auto">
          <a:xfrm>
            <a:off x="5086351" y="1828800"/>
            <a:ext cx="2490788" cy="979488"/>
            <a:chOff x="3204" y="1152"/>
            <a:chExt cx="1569" cy="617"/>
          </a:xfrm>
        </p:grpSpPr>
        <p:sp>
          <p:nvSpPr>
            <p:cNvPr id="527391" name="Text Box 31"/>
            <p:cNvSpPr txBox="1">
              <a:spLocks noChangeArrowheads="1"/>
            </p:cNvSpPr>
            <p:nvPr/>
          </p:nvSpPr>
          <p:spPr bwMode="auto">
            <a:xfrm>
              <a:off x="3812" y="1536"/>
              <a:ext cx="22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0000CC"/>
                  </a:solidFill>
                  <a:latin typeface="+mn-lt"/>
                  <a:cs typeface="+mn-cs"/>
                </a:rPr>
                <a:t>s</a:t>
              </a:r>
              <a:r>
                <a:rPr lang="de-DE" baseline="-25000" smtClean="0">
                  <a:solidFill>
                    <a:srgbClr val="0000CC"/>
                  </a:solidFill>
                  <a:latin typeface="+mn-lt"/>
                  <a:cs typeface="+mn-cs"/>
                </a:rPr>
                <a:t>9</a:t>
              </a:r>
              <a:endParaRPr lang="de-DE" baseline="-25000">
                <a:solidFill>
                  <a:srgbClr val="0000CC"/>
                </a:solidFill>
                <a:latin typeface="+mn-lt"/>
                <a:cs typeface="+mn-cs"/>
              </a:endParaRPr>
            </a:p>
          </p:txBody>
        </p:sp>
        <p:sp>
          <p:nvSpPr>
            <p:cNvPr id="527392" name="Text Box 32"/>
            <p:cNvSpPr txBox="1">
              <a:spLocks noChangeArrowheads="1"/>
            </p:cNvSpPr>
            <p:nvPr/>
          </p:nvSpPr>
          <p:spPr bwMode="auto">
            <a:xfrm>
              <a:off x="4560" y="1536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0000CC"/>
                  </a:solidFill>
                  <a:latin typeface="+mn-lt"/>
                  <a:cs typeface="+mn-cs"/>
                </a:rPr>
                <a:t>f</a:t>
              </a:r>
              <a:r>
                <a:rPr lang="de-DE" baseline="-25000" smtClean="0">
                  <a:solidFill>
                    <a:srgbClr val="0000CC"/>
                  </a:solidFill>
                  <a:latin typeface="+mn-lt"/>
                  <a:cs typeface="+mn-cs"/>
                </a:rPr>
                <a:t>9</a:t>
              </a:r>
              <a:endParaRPr lang="de-DE" baseline="-25000">
                <a:solidFill>
                  <a:srgbClr val="0000CC"/>
                </a:solidFill>
                <a:latin typeface="+mn-lt"/>
                <a:cs typeface="+mn-cs"/>
              </a:endParaRPr>
            </a:p>
          </p:txBody>
        </p:sp>
        <p:sp>
          <p:nvSpPr>
            <p:cNvPr id="527393" name="Text Box 33"/>
            <p:cNvSpPr txBox="1">
              <a:spLocks noChangeArrowheads="1"/>
            </p:cNvSpPr>
            <p:nvPr/>
          </p:nvSpPr>
          <p:spPr bwMode="auto">
            <a:xfrm>
              <a:off x="3456" y="1152"/>
              <a:ext cx="22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0000CC"/>
                  </a:solidFill>
                  <a:latin typeface="+mn-lt"/>
                  <a:cs typeface="+mn-cs"/>
                </a:rPr>
                <a:t>s</a:t>
              </a:r>
              <a:r>
                <a:rPr lang="de-DE" baseline="-25000" smtClean="0">
                  <a:solidFill>
                    <a:srgbClr val="0000CC"/>
                  </a:solidFill>
                  <a:latin typeface="+mn-lt"/>
                  <a:cs typeface="+mn-cs"/>
                </a:rPr>
                <a:t>8</a:t>
              </a:r>
              <a:endParaRPr lang="de-DE" baseline="-25000">
                <a:solidFill>
                  <a:srgbClr val="0000CC"/>
                </a:solidFill>
                <a:latin typeface="+mn-lt"/>
                <a:cs typeface="+mn-cs"/>
              </a:endParaRPr>
            </a:p>
          </p:txBody>
        </p:sp>
        <p:sp>
          <p:nvSpPr>
            <p:cNvPr id="527394" name="Text Box 34"/>
            <p:cNvSpPr txBox="1">
              <a:spLocks noChangeArrowheads="1"/>
            </p:cNvSpPr>
            <p:nvPr/>
          </p:nvSpPr>
          <p:spPr bwMode="auto">
            <a:xfrm>
              <a:off x="3840" y="1152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0000CC"/>
                  </a:solidFill>
                  <a:latin typeface="+mn-lt"/>
                  <a:cs typeface="+mn-cs"/>
                </a:rPr>
                <a:t>f</a:t>
              </a:r>
              <a:r>
                <a:rPr lang="de-DE" baseline="-25000" smtClean="0">
                  <a:solidFill>
                    <a:srgbClr val="0000CC"/>
                  </a:solidFill>
                  <a:latin typeface="+mn-lt"/>
                  <a:cs typeface="+mn-cs"/>
                </a:rPr>
                <a:t>8</a:t>
              </a:r>
              <a:endParaRPr lang="de-DE" baseline="-25000">
                <a:solidFill>
                  <a:srgbClr val="0000CC"/>
                </a:solidFill>
                <a:latin typeface="+mn-lt"/>
                <a:cs typeface="+mn-cs"/>
              </a:endParaRPr>
            </a:p>
          </p:txBody>
        </p:sp>
        <p:sp>
          <p:nvSpPr>
            <p:cNvPr id="527395" name="Text Box 35"/>
            <p:cNvSpPr txBox="1">
              <a:spLocks noChangeArrowheads="1"/>
            </p:cNvSpPr>
            <p:nvPr/>
          </p:nvSpPr>
          <p:spPr bwMode="auto">
            <a:xfrm>
              <a:off x="3204" y="1536"/>
              <a:ext cx="22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0000CC"/>
                  </a:solidFill>
                  <a:latin typeface="+mn-lt"/>
                  <a:cs typeface="+mn-cs"/>
                </a:rPr>
                <a:t>s</a:t>
              </a:r>
              <a:r>
                <a:rPr lang="de-DE" baseline="-25000" smtClean="0">
                  <a:solidFill>
                    <a:srgbClr val="0000CC"/>
                  </a:solidFill>
                  <a:latin typeface="+mn-lt"/>
                  <a:cs typeface="+mn-cs"/>
                </a:rPr>
                <a:t>7</a:t>
              </a:r>
              <a:endParaRPr lang="de-DE" baseline="-25000">
                <a:solidFill>
                  <a:srgbClr val="0000CC"/>
                </a:solidFill>
                <a:latin typeface="+mn-lt"/>
                <a:cs typeface="+mn-cs"/>
              </a:endParaRPr>
            </a:p>
          </p:txBody>
        </p:sp>
        <p:sp>
          <p:nvSpPr>
            <p:cNvPr id="527396" name="Text Box 36"/>
            <p:cNvSpPr txBox="1">
              <a:spLocks noChangeArrowheads="1"/>
            </p:cNvSpPr>
            <p:nvPr/>
          </p:nvSpPr>
          <p:spPr bwMode="auto">
            <a:xfrm>
              <a:off x="3456" y="1536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0000CC"/>
                  </a:solidFill>
                  <a:latin typeface="+mn-lt"/>
                  <a:cs typeface="+mn-cs"/>
                </a:rPr>
                <a:t>f</a:t>
              </a:r>
              <a:r>
                <a:rPr lang="de-DE" baseline="-25000" smtClean="0">
                  <a:solidFill>
                    <a:srgbClr val="0000CC"/>
                  </a:solidFill>
                  <a:latin typeface="+mn-lt"/>
                  <a:cs typeface="+mn-cs"/>
                </a:rPr>
                <a:t>7</a:t>
              </a:r>
              <a:endParaRPr lang="de-DE" baseline="-25000">
                <a:solidFill>
                  <a:srgbClr val="0000CC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3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346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84" grpId="0"/>
      <p:bldP spid="527385" grpId="0"/>
      <p:bldP spid="527386" grpId="0"/>
      <p:bldP spid="527387" grpId="0"/>
      <p:bldP spid="527388" grpId="0"/>
      <p:bldP spid="52738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Münzwechselproblem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Gegeben eine Menge von Münzwerten </a:t>
            </a:r>
            <a:br>
              <a:rPr lang="de-DE" sz="2800" dirty="0" smtClean="0">
                <a:cs typeface="+mn-cs"/>
              </a:rPr>
            </a:br>
            <a:r>
              <a:rPr lang="de-DE" sz="2800" dirty="0" smtClean="0">
                <a:cs typeface="+mn-cs"/>
              </a:rPr>
              <a:t>(z.B. 2, 5, 7, 10), entscheide, ob es möglich ist, Wechselgeld für einen gegebenen Wert (z.B. 13) </a:t>
            </a:r>
            <a:br>
              <a:rPr lang="de-DE" sz="2800" dirty="0" smtClean="0">
                <a:cs typeface="+mn-cs"/>
              </a:rPr>
            </a:br>
            <a:r>
              <a:rPr lang="de-DE" sz="2800" dirty="0" smtClean="0">
                <a:cs typeface="+mn-cs"/>
              </a:rPr>
              <a:t>zurück zu geben, oder minimiere die Anzahl der Münzen</a:t>
            </a:r>
            <a:endParaRPr lang="de-DE" sz="2400" dirty="0" smtClean="0"/>
          </a:p>
          <a:p>
            <a:pPr eaLnBrk="1" hangingPunct="1">
              <a:defRPr/>
            </a:pPr>
            <a:r>
              <a:rPr lang="de-DE" sz="2800" dirty="0" smtClean="0">
                <a:solidFill>
                  <a:schemeClr val="accent2"/>
                </a:solidFill>
                <a:cs typeface="+mn-cs"/>
              </a:rPr>
              <a:t>Version 1</a:t>
            </a:r>
            <a:r>
              <a:rPr lang="de-DE" sz="2800" dirty="0" smtClean="0">
                <a:cs typeface="+mn-cs"/>
              </a:rPr>
              <a:t>: Unbegrenzte Anzahl von Münzen mit entsprechenden Werten</a:t>
            </a:r>
          </a:p>
          <a:p>
            <a:pPr lvl="1" eaLnBrk="1" hangingPunct="1">
              <a:defRPr/>
            </a:pPr>
            <a:r>
              <a:rPr lang="de-DE" sz="2400" dirty="0" smtClean="0"/>
              <a:t>Unbegrenztes </a:t>
            </a:r>
            <a:r>
              <a:rPr lang="de-DE" dirty="0" smtClean="0"/>
              <a:t>Rucksackproblem</a:t>
            </a:r>
            <a:endParaRPr lang="de-DE" sz="2400" dirty="0" smtClean="0"/>
          </a:p>
          <a:p>
            <a:pPr eaLnBrk="1" hangingPunct="1">
              <a:defRPr/>
            </a:pPr>
            <a:r>
              <a:rPr lang="de-DE" sz="2800" dirty="0" smtClean="0">
                <a:solidFill>
                  <a:srgbClr val="333399"/>
                </a:solidFill>
                <a:cs typeface="+mn-cs"/>
              </a:rPr>
              <a:t>Version 2</a:t>
            </a:r>
            <a:r>
              <a:rPr lang="de-DE" sz="2800" dirty="0" smtClean="0">
                <a:cs typeface="+mn-cs"/>
              </a:rPr>
              <a:t>: Verwende jeden </a:t>
            </a:r>
            <a:r>
              <a:rPr lang="de-DE" sz="2800" dirty="0" err="1" smtClean="0">
                <a:cs typeface="+mn-cs"/>
              </a:rPr>
              <a:t>Münztyp</a:t>
            </a:r>
            <a:r>
              <a:rPr lang="de-DE" sz="2800" dirty="0" smtClean="0">
                <a:cs typeface="+mn-cs"/>
              </a:rPr>
              <a:t> nur einmal</a:t>
            </a:r>
          </a:p>
          <a:p>
            <a:pPr lvl="1" eaLnBrk="1" hangingPunct="1">
              <a:defRPr/>
            </a:pPr>
            <a:r>
              <a:rPr lang="de-DE" sz="2400" dirty="0" smtClean="0"/>
              <a:t>0-1-Rucksackproblem</a:t>
            </a:r>
          </a:p>
          <a:p>
            <a:pPr lvl="1" eaLnBrk="1" hangingPunct="1">
              <a:defRPr/>
            </a:pPr>
            <a:endParaRPr lang="de-DE" sz="24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3581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Gierige Algorithmen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n-cs"/>
              </a:rPr>
              <a:t>Für einige Probleme ist dynamische Programmierung des Guten zuviel</a:t>
            </a:r>
          </a:p>
          <a:p>
            <a:pPr lvl="1" eaLnBrk="1" hangingPunct="1">
              <a:defRPr/>
            </a:pPr>
            <a:r>
              <a:rPr lang="de-DE" smtClean="0"/>
              <a:t>Gierige Algorithmen können u.U. die optimale Lösung garantieren…</a:t>
            </a:r>
          </a:p>
          <a:p>
            <a:pPr lvl="1" eaLnBrk="1" hangingPunct="1">
              <a:defRPr/>
            </a:pPr>
            <a:r>
              <a:rPr lang="de-DE" smtClean="0"/>
              <a:t>… und sind dabei effizienter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879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Restaurant-Problem: Formale Betrachtung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22709"/>
            <a:ext cx="8458200" cy="4754563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solidFill>
                  <a:srgbClr val="0000CC"/>
                </a:solidFill>
                <a:cs typeface="+mn-cs"/>
              </a:rPr>
              <a:t>Behauptung 1</a:t>
            </a:r>
            <a:r>
              <a:rPr lang="de-DE" sz="2400" dirty="0" smtClean="0">
                <a:cs typeface="+mn-cs"/>
              </a:rPr>
              <a:t>: Falls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A = [m</a:t>
            </a:r>
            <a:r>
              <a:rPr lang="de-DE" sz="2400" baseline="-250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1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, m</a:t>
            </a:r>
            <a:r>
              <a:rPr lang="de-DE" sz="2400" baseline="-250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2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, …,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m</a:t>
            </a:r>
            <a:r>
              <a:rPr lang="de-DE" sz="2400" baseline="-25000" dirty="0" err="1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k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]</a:t>
            </a:r>
            <a:r>
              <a:rPr lang="de-DE" sz="2400" dirty="0" smtClean="0">
                <a:cs typeface="+mn-cs"/>
              </a:rPr>
              <a:t> die optimale Lösung für eine Menge von Städten 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[t</a:t>
            </a:r>
            <a:r>
              <a:rPr lang="de-DE" sz="2400" baseline="-25000" dirty="0" smtClean="0">
                <a:solidFill>
                  <a:srgbClr val="3C8C93"/>
                </a:solidFill>
                <a:cs typeface="+mn-cs"/>
              </a:rPr>
              <a:t>1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, …, 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t</a:t>
            </a:r>
            <a:r>
              <a:rPr lang="de-DE" sz="2400" baseline="-25000" dirty="0" err="1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] </a:t>
            </a:r>
            <a:r>
              <a:rPr lang="de-DE" sz="2400" dirty="0" smtClean="0">
                <a:cs typeface="+mn-cs"/>
              </a:rPr>
              <a:t>ist</a:t>
            </a:r>
          </a:p>
          <a:p>
            <a:pPr lvl="1" eaLnBrk="1" hangingPunct="1">
              <a:defRPr/>
            </a:pPr>
            <a:r>
              <a:rPr lang="de-DE" sz="2000" dirty="0" smtClean="0">
                <a:solidFill>
                  <a:srgbClr val="3C8C93"/>
                </a:solidFill>
              </a:rPr>
              <a:t>m</a:t>
            </a:r>
            <a:r>
              <a:rPr lang="de-DE" sz="2000" baseline="-25000" dirty="0" smtClean="0">
                <a:solidFill>
                  <a:srgbClr val="3C8C93"/>
                </a:solidFill>
              </a:rPr>
              <a:t>1</a:t>
            </a:r>
            <a:r>
              <a:rPr lang="de-DE" sz="2000" dirty="0" smtClean="0">
                <a:solidFill>
                  <a:srgbClr val="3C8C93"/>
                </a:solidFill>
              </a:rPr>
              <a:t> &lt; m</a:t>
            </a:r>
            <a:r>
              <a:rPr lang="de-DE" sz="2000" baseline="-25000" dirty="0" smtClean="0">
                <a:solidFill>
                  <a:srgbClr val="3C8C93"/>
                </a:solidFill>
              </a:rPr>
              <a:t>2</a:t>
            </a:r>
            <a:r>
              <a:rPr lang="de-DE" sz="2000" dirty="0" smtClean="0">
                <a:solidFill>
                  <a:srgbClr val="3C8C93"/>
                </a:solidFill>
              </a:rPr>
              <a:t> &lt; … &lt; </a:t>
            </a:r>
            <a:r>
              <a:rPr lang="de-DE" sz="2000" dirty="0" err="1" smtClean="0">
                <a:solidFill>
                  <a:srgbClr val="3C8C93"/>
                </a:solidFill>
              </a:rPr>
              <a:t>m</a:t>
            </a:r>
            <a:r>
              <a:rPr lang="de-DE" sz="2000" baseline="-25000" dirty="0" err="1" smtClean="0">
                <a:solidFill>
                  <a:srgbClr val="3C8C93"/>
                </a:solidFill>
              </a:rPr>
              <a:t>k</a:t>
            </a:r>
            <a:r>
              <a:rPr lang="de-DE" sz="2000" dirty="0" smtClean="0">
                <a:solidFill>
                  <a:srgbClr val="3C8C93"/>
                </a:solidFill>
              </a:rPr>
              <a:t> </a:t>
            </a:r>
            <a:r>
              <a:rPr lang="de-DE" sz="2000" dirty="0" smtClean="0"/>
              <a:t>sind Indexe der gewählten Städte</a:t>
            </a:r>
          </a:p>
          <a:p>
            <a:pPr lvl="1" eaLnBrk="1" hangingPunct="1">
              <a:defRPr/>
            </a:pPr>
            <a:r>
              <a:rPr lang="de-DE" sz="2000" dirty="0" smtClean="0"/>
              <a:t>dann ist B = [m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, m</a:t>
            </a:r>
            <a:r>
              <a:rPr lang="de-DE" sz="2000" baseline="-25000" dirty="0" smtClean="0"/>
              <a:t>3</a:t>
            </a:r>
            <a:r>
              <a:rPr lang="de-DE" sz="2000" dirty="0" smtClean="0"/>
              <a:t>, …, </a:t>
            </a:r>
            <a:r>
              <a:rPr lang="de-DE" sz="2000" dirty="0" err="1" smtClean="0"/>
              <a:t>m</a:t>
            </a:r>
            <a:r>
              <a:rPr lang="de-DE" sz="2000" baseline="-25000" dirty="0" err="1" smtClean="0"/>
              <a:t>k</a:t>
            </a:r>
            <a:r>
              <a:rPr lang="de-DE" sz="2000" dirty="0" smtClean="0"/>
              <a:t>] die optimale Lösung für das Teilproblem </a:t>
            </a:r>
            <a:r>
              <a:rPr lang="de-DE" sz="2000" dirty="0" smtClean="0">
                <a:solidFill>
                  <a:srgbClr val="3C8C93"/>
                </a:solidFill>
              </a:rPr>
              <a:t>[</a:t>
            </a:r>
            <a:r>
              <a:rPr lang="de-DE" sz="2000" dirty="0" err="1" smtClean="0">
                <a:solidFill>
                  <a:srgbClr val="3C8C93"/>
                </a:solidFill>
              </a:rPr>
              <a:t>t</a:t>
            </a:r>
            <a:r>
              <a:rPr lang="de-DE" sz="2000" baseline="-25000" dirty="0" err="1" smtClean="0">
                <a:solidFill>
                  <a:srgbClr val="3C8C93"/>
                </a:solidFill>
              </a:rPr>
              <a:t>j</a:t>
            </a:r>
            <a:r>
              <a:rPr lang="de-DE" sz="2000" dirty="0" smtClean="0">
                <a:solidFill>
                  <a:srgbClr val="3C8C93"/>
                </a:solidFill>
              </a:rPr>
              <a:t>, …, </a:t>
            </a:r>
            <a:r>
              <a:rPr lang="de-DE" sz="2000" dirty="0" err="1" smtClean="0">
                <a:solidFill>
                  <a:srgbClr val="3C8C93"/>
                </a:solidFill>
              </a:rPr>
              <a:t>t</a:t>
            </a:r>
            <a:r>
              <a:rPr lang="de-DE" sz="2000" baseline="-25000" dirty="0" err="1" smtClean="0">
                <a:solidFill>
                  <a:srgbClr val="3C8C93"/>
                </a:solidFill>
              </a:rPr>
              <a:t>n</a:t>
            </a:r>
            <a:r>
              <a:rPr lang="de-DE" sz="2000" dirty="0" smtClean="0">
                <a:solidFill>
                  <a:srgbClr val="3C8C93"/>
                </a:solidFill>
              </a:rPr>
              <a:t>]</a:t>
            </a:r>
            <a:r>
              <a:rPr lang="de-DE" sz="2000" dirty="0" smtClean="0"/>
              <a:t> (</a:t>
            </a:r>
            <a:r>
              <a:rPr lang="de-DE" sz="2000" dirty="0" err="1" smtClean="0">
                <a:solidFill>
                  <a:srgbClr val="3C8C93"/>
                </a:solidFill>
              </a:rPr>
              <a:t>t</a:t>
            </a:r>
            <a:r>
              <a:rPr lang="de-DE" sz="2000" baseline="-25000" dirty="0" err="1" smtClean="0">
                <a:solidFill>
                  <a:srgbClr val="3C8C93"/>
                </a:solidFill>
              </a:rPr>
              <a:t>j</a:t>
            </a:r>
            <a:r>
              <a:rPr lang="de-DE" sz="2000" dirty="0" smtClean="0"/>
              <a:t> sei erste Stadt, die mindestens 10 km rechts von </a:t>
            </a:r>
            <a:r>
              <a:rPr lang="de-DE" sz="2000" dirty="0" smtClean="0">
                <a:solidFill>
                  <a:srgbClr val="3C8C93"/>
                </a:solidFill>
              </a:rPr>
              <a:t>t</a:t>
            </a:r>
            <a:r>
              <a:rPr lang="de-DE" sz="2000" baseline="-25000" dirty="0" smtClean="0">
                <a:solidFill>
                  <a:srgbClr val="3C8C93"/>
                </a:solidFill>
              </a:rPr>
              <a:t>m</a:t>
            </a:r>
            <a:r>
              <a:rPr lang="de-DE" sz="1400" baseline="-55000" dirty="0" smtClean="0">
                <a:solidFill>
                  <a:srgbClr val="3C8C93"/>
                </a:solidFill>
              </a:rPr>
              <a:t>1</a:t>
            </a:r>
            <a:r>
              <a:rPr lang="de-DE" sz="1400" dirty="0" smtClean="0"/>
              <a:t> </a:t>
            </a:r>
            <a:r>
              <a:rPr lang="de-DE" sz="1800" dirty="0" smtClean="0"/>
              <a:t>liegt)</a:t>
            </a:r>
            <a:endParaRPr lang="de-DE" sz="1400" baseline="-55000" dirty="0" smtClean="0"/>
          </a:p>
          <a:p>
            <a:pPr eaLnBrk="1" hangingPunct="1">
              <a:defRPr/>
            </a:pPr>
            <a:r>
              <a:rPr lang="de-DE" sz="2400" dirty="0" smtClean="0">
                <a:solidFill>
                  <a:srgbClr val="0000CC"/>
                </a:solidFill>
                <a:cs typeface="+mn-cs"/>
              </a:rPr>
              <a:t>Beweis durch Widerspruch:</a:t>
            </a:r>
            <a:r>
              <a:rPr lang="de-DE" sz="2400" dirty="0" smtClean="0">
                <a:cs typeface="+mn-cs"/>
              </a:rPr>
              <a:t> Sei B nicht die optimale Lösung für das Teilproblem, was bedeutet, dass es eine bessere Lösung B</a:t>
            </a:r>
            <a:r>
              <a:rPr lang="de-DE" altLang="ja-JP" sz="2400" dirty="0" smtClean="0">
                <a:cs typeface="+mn-cs"/>
              </a:rPr>
              <a:t>’ </a:t>
            </a:r>
            <a:r>
              <a:rPr lang="de-DE" sz="2400" dirty="0" smtClean="0">
                <a:cs typeface="+mn-cs"/>
              </a:rPr>
              <a:t>geben muss</a:t>
            </a:r>
          </a:p>
          <a:p>
            <a:pPr lvl="1" eaLnBrk="1" hangingPunct="1">
              <a:defRPr/>
            </a:pPr>
            <a:r>
              <a:rPr lang="de-DE" sz="2000" dirty="0" smtClean="0"/>
              <a:t>Dann </a:t>
            </a:r>
            <a:r>
              <a:rPr lang="de-DE" sz="2000" dirty="0" smtClean="0">
                <a:solidFill>
                  <a:srgbClr val="3C8C93"/>
                </a:solidFill>
              </a:rPr>
              <a:t>ergibt A</a:t>
            </a:r>
            <a:r>
              <a:rPr lang="de-DE" altLang="ja-JP" sz="2000" dirty="0" smtClean="0">
                <a:solidFill>
                  <a:srgbClr val="3C8C93"/>
                </a:solidFill>
              </a:rPr>
              <a:t>’</a:t>
            </a:r>
            <a:r>
              <a:rPr lang="de-DE" sz="2000" dirty="0" smtClean="0">
                <a:solidFill>
                  <a:srgbClr val="3C8C93"/>
                </a:solidFill>
              </a:rPr>
              <a:t> = m</a:t>
            </a:r>
            <a:r>
              <a:rPr lang="de-DE" sz="2000" baseline="-25000" dirty="0" smtClean="0">
                <a:solidFill>
                  <a:srgbClr val="3C8C93"/>
                </a:solidFill>
              </a:rPr>
              <a:t>1</a:t>
            </a:r>
            <a:r>
              <a:rPr lang="de-DE" sz="2000" dirty="0" smtClean="0">
                <a:solidFill>
                  <a:srgbClr val="3C8C93"/>
                </a:solidFill>
              </a:rPr>
              <a:t> || B</a:t>
            </a:r>
            <a:r>
              <a:rPr lang="de-DE" altLang="ja-JP" sz="2000" dirty="0" smtClean="0">
                <a:solidFill>
                  <a:srgbClr val="3C8C93"/>
                </a:solidFill>
              </a:rPr>
              <a:t>’</a:t>
            </a:r>
            <a:r>
              <a:rPr lang="de-DE" sz="2000" dirty="0" smtClean="0">
                <a:solidFill>
                  <a:srgbClr val="3C8C93"/>
                </a:solidFill>
              </a:rPr>
              <a:t> </a:t>
            </a:r>
            <a:r>
              <a:rPr lang="de-DE" sz="2000" dirty="0" smtClean="0"/>
              <a:t>eine bessere Lösung als </a:t>
            </a:r>
            <a:r>
              <a:rPr lang="de-DE" sz="2000" dirty="0" smtClean="0">
                <a:solidFill>
                  <a:srgbClr val="3C8C93"/>
                </a:solidFill>
              </a:rPr>
              <a:t>A = m</a:t>
            </a:r>
            <a:r>
              <a:rPr lang="de-DE" sz="2000" baseline="-25000" dirty="0" smtClean="0">
                <a:solidFill>
                  <a:srgbClr val="3C8C93"/>
                </a:solidFill>
              </a:rPr>
              <a:t>1</a:t>
            </a:r>
            <a:r>
              <a:rPr lang="de-DE" sz="2000" dirty="0" smtClean="0">
                <a:solidFill>
                  <a:srgbClr val="3C8C93"/>
                </a:solidFill>
              </a:rPr>
              <a:t> || B </a:t>
            </a:r>
            <a:br>
              <a:rPr lang="de-DE" sz="2000" dirty="0" smtClean="0">
                <a:solidFill>
                  <a:srgbClr val="3C8C93"/>
                </a:solidFill>
              </a:rPr>
            </a:br>
            <a:r>
              <a:rPr lang="de-DE" sz="2000" dirty="0" smtClean="0"/>
              <a:t>=&gt; A ist nicht optimal =&gt; Widerspruch =&gt; B ist optimal</a:t>
            </a:r>
          </a:p>
        </p:txBody>
      </p:sp>
      <p:grpSp>
        <p:nvGrpSpPr>
          <p:cNvPr id="564272" name="Group 48"/>
          <p:cNvGrpSpPr>
            <a:grpSpLocks/>
          </p:cNvGrpSpPr>
          <p:nvPr/>
        </p:nvGrpSpPr>
        <p:grpSpPr bwMode="auto">
          <a:xfrm>
            <a:off x="438150" y="5657428"/>
            <a:ext cx="8096250" cy="723900"/>
            <a:chOff x="276" y="3840"/>
            <a:chExt cx="5100" cy="456"/>
          </a:xfrm>
        </p:grpSpPr>
        <p:sp>
          <p:nvSpPr>
            <p:cNvPr id="564263" name="Text Box 39"/>
            <p:cNvSpPr txBox="1">
              <a:spLocks noChangeArrowheads="1"/>
            </p:cNvSpPr>
            <p:nvPr/>
          </p:nvSpPr>
          <p:spPr bwMode="auto">
            <a:xfrm>
              <a:off x="988" y="3840"/>
              <a:ext cx="30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i="1" smtClean="0">
                  <a:latin typeface="Times New Roman" charset="0"/>
                  <a:cs typeface="+mn-cs"/>
                </a:rPr>
                <a:t>m</a:t>
              </a:r>
              <a:r>
                <a:rPr lang="de-DE" i="1" baseline="-25000" smtClean="0">
                  <a:latin typeface="Times New Roman" charset="0"/>
                  <a:cs typeface="+mn-cs"/>
                </a:rPr>
                <a:t>1</a:t>
              </a:r>
              <a:endParaRPr lang="de-DE" i="1" baseline="-25000">
                <a:latin typeface="Times New Roman" charset="0"/>
                <a:cs typeface="+mn-cs"/>
              </a:endParaRPr>
            </a:p>
          </p:txBody>
        </p:sp>
        <p:grpSp>
          <p:nvGrpSpPr>
            <p:cNvPr id="255003" name="Group 46"/>
            <p:cNvGrpSpPr>
              <a:grpSpLocks/>
            </p:cNvGrpSpPr>
            <p:nvPr/>
          </p:nvGrpSpPr>
          <p:grpSpPr bwMode="auto">
            <a:xfrm>
              <a:off x="276" y="3849"/>
              <a:ext cx="5100" cy="447"/>
              <a:chOff x="276" y="3849"/>
              <a:chExt cx="5100" cy="447"/>
            </a:xfrm>
          </p:grpSpPr>
          <p:sp>
            <p:nvSpPr>
              <p:cNvPr id="564248" name="Line 24"/>
              <p:cNvSpPr>
                <a:spLocks noChangeShapeType="1"/>
              </p:cNvSpPr>
              <p:nvPr/>
            </p:nvSpPr>
            <p:spPr bwMode="auto">
              <a:xfrm>
                <a:off x="701" y="4131"/>
                <a:ext cx="465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49" name="Oval 25"/>
              <p:cNvSpPr>
                <a:spLocks noChangeArrowheads="1"/>
              </p:cNvSpPr>
              <p:nvPr/>
            </p:nvSpPr>
            <p:spPr bwMode="auto">
              <a:xfrm>
                <a:off x="701" y="4081"/>
                <a:ext cx="115" cy="1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50" name="Oval 26"/>
              <p:cNvSpPr>
                <a:spLocks noChangeArrowheads="1"/>
              </p:cNvSpPr>
              <p:nvPr/>
            </p:nvSpPr>
            <p:spPr bwMode="auto">
              <a:xfrm>
                <a:off x="1037" y="4081"/>
                <a:ext cx="115" cy="115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51" name="Oval 27"/>
              <p:cNvSpPr>
                <a:spLocks noChangeArrowheads="1"/>
              </p:cNvSpPr>
              <p:nvPr/>
            </p:nvSpPr>
            <p:spPr bwMode="auto">
              <a:xfrm>
                <a:off x="1709" y="4081"/>
                <a:ext cx="115" cy="115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52" name="Oval 28"/>
              <p:cNvSpPr>
                <a:spLocks noChangeArrowheads="1"/>
              </p:cNvSpPr>
              <p:nvPr/>
            </p:nvSpPr>
            <p:spPr bwMode="auto">
              <a:xfrm>
                <a:off x="1997" y="4081"/>
                <a:ext cx="115" cy="1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53" name="Oval 29"/>
              <p:cNvSpPr>
                <a:spLocks noChangeArrowheads="1"/>
              </p:cNvSpPr>
              <p:nvPr/>
            </p:nvSpPr>
            <p:spPr bwMode="auto">
              <a:xfrm>
                <a:off x="2333" y="4081"/>
                <a:ext cx="115" cy="115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54" name="Oval 30"/>
              <p:cNvSpPr>
                <a:spLocks noChangeArrowheads="1"/>
              </p:cNvSpPr>
              <p:nvPr/>
            </p:nvSpPr>
            <p:spPr bwMode="auto">
              <a:xfrm>
                <a:off x="3005" y="4081"/>
                <a:ext cx="115" cy="1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55" name="Oval 31"/>
              <p:cNvSpPr>
                <a:spLocks noChangeArrowheads="1"/>
              </p:cNvSpPr>
              <p:nvPr/>
            </p:nvSpPr>
            <p:spPr bwMode="auto">
              <a:xfrm>
                <a:off x="3293" y="4081"/>
                <a:ext cx="115" cy="1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56" name="Oval 32"/>
              <p:cNvSpPr>
                <a:spLocks noChangeArrowheads="1"/>
              </p:cNvSpPr>
              <p:nvPr/>
            </p:nvSpPr>
            <p:spPr bwMode="auto">
              <a:xfrm>
                <a:off x="3677" y="4081"/>
                <a:ext cx="115" cy="115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solidFill>
                    <a:srgbClr val="0000CC"/>
                  </a:solidFill>
                  <a:cs typeface="+mn-cs"/>
                </a:endParaRPr>
              </a:p>
            </p:txBody>
          </p:sp>
          <p:sp>
            <p:nvSpPr>
              <p:cNvPr id="564257" name="Oval 33"/>
              <p:cNvSpPr>
                <a:spLocks noChangeArrowheads="1"/>
              </p:cNvSpPr>
              <p:nvPr/>
            </p:nvSpPr>
            <p:spPr bwMode="auto">
              <a:xfrm>
                <a:off x="4349" y="4081"/>
                <a:ext cx="115" cy="115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58" name="Oval 34"/>
              <p:cNvSpPr>
                <a:spLocks noChangeArrowheads="1"/>
              </p:cNvSpPr>
              <p:nvPr/>
            </p:nvSpPr>
            <p:spPr bwMode="auto">
              <a:xfrm>
                <a:off x="3965" y="4081"/>
                <a:ext cx="115" cy="1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59" name="Oval 35"/>
              <p:cNvSpPr>
                <a:spLocks noChangeArrowheads="1"/>
              </p:cNvSpPr>
              <p:nvPr/>
            </p:nvSpPr>
            <p:spPr bwMode="auto">
              <a:xfrm>
                <a:off x="2861" y="4081"/>
                <a:ext cx="115" cy="115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60" name="Oval 36"/>
              <p:cNvSpPr>
                <a:spLocks noChangeArrowheads="1"/>
              </p:cNvSpPr>
              <p:nvPr/>
            </p:nvSpPr>
            <p:spPr bwMode="auto">
              <a:xfrm>
                <a:off x="5261" y="4081"/>
                <a:ext cx="115" cy="115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61" name="Oval 37"/>
              <p:cNvSpPr>
                <a:spLocks noChangeArrowheads="1"/>
              </p:cNvSpPr>
              <p:nvPr/>
            </p:nvSpPr>
            <p:spPr bwMode="auto">
              <a:xfrm>
                <a:off x="4733" y="4081"/>
                <a:ext cx="115" cy="1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62" name="Oval 38"/>
              <p:cNvSpPr>
                <a:spLocks noChangeArrowheads="1"/>
              </p:cNvSpPr>
              <p:nvPr/>
            </p:nvSpPr>
            <p:spPr bwMode="auto">
              <a:xfrm>
                <a:off x="1325" y="4081"/>
                <a:ext cx="115" cy="1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64" name="Line 40"/>
              <p:cNvSpPr>
                <a:spLocks noChangeShapeType="1"/>
              </p:cNvSpPr>
              <p:nvPr/>
            </p:nvSpPr>
            <p:spPr bwMode="auto">
              <a:xfrm>
                <a:off x="1574" y="3960"/>
                <a:ext cx="0" cy="336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65" name="Text Box 41"/>
              <p:cNvSpPr txBox="1">
                <a:spLocks noChangeArrowheads="1"/>
              </p:cNvSpPr>
              <p:nvPr/>
            </p:nvSpPr>
            <p:spPr bwMode="auto">
              <a:xfrm>
                <a:off x="3100" y="3849"/>
                <a:ext cx="101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i="1" smtClean="0">
                    <a:latin typeface="Times New Roman" charset="0"/>
                    <a:cs typeface="+mn-cs"/>
                  </a:rPr>
                  <a:t>B</a:t>
                </a:r>
                <a:r>
                  <a:rPr lang="de-DE" altLang="ja-JP" i="1" smtClean="0">
                    <a:latin typeface="Arial"/>
                    <a:cs typeface="+mn-cs"/>
                  </a:rPr>
                  <a:t>’</a:t>
                </a:r>
                <a:r>
                  <a:rPr lang="de-DE" i="1" smtClean="0">
                    <a:latin typeface="Times New Roman" charset="0"/>
                    <a:cs typeface="+mn-cs"/>
                  </a:rPr>
                  <a:t> (imaginary)</a:t>
                </a:r>
                <a:endParaRPr lang="de-DE" i="1">
                  <a:latin typeface="Times New Roman" charset="0"/>
                  <a:cs typeface="+mn-cs"/>
                </a:endParaRPr>
              </a:p>
            </p:txBody>
          </p:sp>
          <p:sp>
            <p:nvSpPr>
              <p:cNvPr id="564268" name="Text Box 44"/>
              <p:cNvSpPr txBox="1">
                <a:spLocks noChangeArrowheads="1"/>
              </p:cNvSpPr>
              <p:nvPr/>
            </p:nvSpPr>
            <p:spPr bwMode="auto">
              <a:xfrm>
                <a:off x="276" y="3993"/>
                <a:ext cx="29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i="1" smtClean="0">
                    <a:latin typeface="Times New Roman" charset="0"/>
                    <a:cs typeface="+mn-cs"/>
                  </a:rPr>
                  <a:t>A</a:t>
                </a:r>
                <a:r>
                  <a:rPr lang="de-DE" altLang="ja-JP" i="1" smtClean="0">
                    <a:latin typeface="Arial"/>
                    <a:cs typeface="+mn-cs"/>
                  </a:rPr>
                  <a:t>’</a:t>
                </a:r>
                <a:endParaRPr lang="de-DE" i="1">
                  <a:latin typeface="Times New Roman" charset="0"/>
                  <a:cs typeface="+mn-cs"/>
                </a:endParaRPr>
              </a:p>
            </p:txBody>
          </p:sp>
        </p:grpSp>
      </p:grpSp>
      <p:grpSp>
        <p:nvGrpSpPr>
          <p:cNvPr id="564297" name="Group 73"/>
          <p:cNvGrpSpPr>
            <a:grpSpLocks/>
          </p:cNvGrpSpPr>
          <p:nvPr/>
        </p:nvGrpSpPr>
        <p:grpSpPr bwMode="auto">
          <a:xfrm>
            <a:off x="457200" y="4895428"/>
            <a:ext cx="8358188" cy="709613"/>
            <a:chOff x="288" y="3360"/>
            <a:chExt cx="5265" cy="447"/>
          </a:xfrm>
        </p:grpSpPr>
        <p:sp>
          <p:nvSpPr>
            <p:cNvPr id="564247" name="Text Box 23"/>
            <p:cNvSpPr txBox="1">
              <a:spLocks noChangeArrowheads="1"/>
            </p:cNvSpPr>
            <p:nvPr/>
          </p:nvSpPr>
          <p:spPr bwMode="auto">
            <a:xfrm>
              <a:off x="3110" y="3360"/>
              <a:ext cx="25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i="1" smtClean="0">
                  <a:latin typeface="Times New Roman" charset="0"/>
                  <a:cs typeface="+mn-cs"/>
                </a:rPr>
                <a:t>B</a:t>
              </a:r>
              <a:endParaRPr lang="de-DE" i="1">
                <a:latin typeface="Times New Roman" charset="0"/>
                <a:cs typeface="+mn-cs"/>
              </a:endParaRPr>
            </a:p>
          </p:txBody>
        </p:sp>
        <p:sp>
          <p:nvSpPr>
            <p:cNvPr id="564229" name="Line 5"/>
            <p:cNvSpPr>
              <a:spLocks noChangeShapeType="1"/>
            </p:cNvSpPr>
            <p:nvPr/>
          </p:nvSpPr>
          <p:spPr bwMode="auto">
            <a:xfrm>
              <a:off x="711" y="3642"/>
              <a:ext cx="46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30" name="Oval 6"/>
            <p:cNvSpPr>
              <a:spLocks noChangeArrowheads="1"/>
            </p:cNvSpPr>
            <p:nvPr/>
          </p:nvSpPr>
          <p:spPr bwMode="auto">
            <a:xfrm>
              <a:off x="711" y="359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31" name="Oval 7"/>
            <p:cNvSpPr>
              <a:spLocks noChangeArrowheads="1"/>
            </p:cNvSpPr>
            <p:nvPr/>
          </p:nvSpPr>
          <p:spPr bwMode="auto">
            <a:xfrm>
              <a:off x="1047" y="359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32" name="Oval 8"/>
            <p:cNvSpPr>
              <a:spLocks noChangeArrowheads="1"/>
            </p:cNvSpPr>
            <p:nvPr/>
          </p:nvSpPr>
          <p:spPr bwMode="auto">
            <a:xfrm>
              <a:off x="1719" y="359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33" name="Oval 9"/>
            <p:cNvSpPr>
              <a:spLocks noChangeArrowheads="1"/>
            </p:cNvSpPr>
            <p:nvPr/>
          </p:nvSpPr>
          <p:spPr bwMode="auto">
            <a:xfrm>
              <a:off x="2007" y="359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34" name="Oval 10"/>
            <p:cNvSpPr>
              <a:spLocks noChangeArrowheads="1"/>
            </p:cNvSpPr>
            <p:nvPr/>
          </p:nvSpPr>
          <p:spPr bwMode="auto">
            <a:xfrm>
              <a:off x="2343" y="359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35" name="Oval 11"/>
            <p:cNvSpPr>
              <a:spLocks noChangeArrowheads="1"/>
            </p:cNvSpPr>
            <p:nvPr/>
          </p:nvSpPr>
          <p:spPr bwMode="auto">
            <a:xfrm>
              <a:off x="3015" y="359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36" name="Oval 12"/>
            <p:cNvSpPr>
              <a:spLocks noChangeArrowheads="1"/>
            </p:cNvSpPr>
            <p:nvPr/>
          </p:nvSpPr>
          <p:spPr bwMode="auto">
            <a:xfrm>
              <a:off x="3303" y="359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37" name="Oval 13"/>
            <p:cNvSpPr>
              <a:spLocks noChangeArrowheads="1"/>
            </p:cNvSpPr>
            <p:nvPr/>
          </p:nvSpPr>
          <p:spPr bwMode="auto">
            <a:xfrm>
              <a:off x="3687" y="359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solidFill>
                  <a:srgbClr val="0000CC"/>
                </a:solidFill>
                <a:cs typeface="+mn-cs"/>
              </a:endParaRPr>
            </a:p>
          </p:txBody>
        </p:sp>
        <p:sp>
          <p:nvSpPr>
            <p:cNvPr id="564238" name="Oval 14"/>
            <p:cNvSpPr>
              <a:spLocks noChangeArrowheads="1"/>
            </p:cNvSpPr>
            <p:nvPr/>
          </p:nvSpPr>
          <p:spPr bwMode="auto">
            <a:xfrm>
              <a:off x="4359" y="359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39" name="Oval 15"/>
            <p:cNvSpPr>
              <a:spLocks noChangeArrowheads="1"/>
            </p:cNvSpPr>
            <p:nvPr/>
          </p:nvSpPr>
          <p:spPr bwMode="auto">
            <a:xfrm>
              <a:off x="3975" y="359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40" name="Oval 16"/>
            <p:cNvSpPr>
              <a:spLocks noChangeArrowheads="1"/>
            </p:cNvSpPr>
            <p:nvPr/>
          </p:nvSpPr>
          <p:spPr bwMode="auto">
            <a:xfrm>
              <a:off x="2871" y="359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41" name="Oval 17"/>
            <p:cNvSpPr>
              <a:spLocks noChangeArrowheads="1"/>
            </p:cNvSpPr>
            <p:nvPr/>
          </p:nvSpPr>
          <p:spPr bwMode="auto">
            <a:xfrm>
              <a:off x="5271" y="359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42" name="Oval 18"/>
            <p:cNvSpPr>
              <a:spLocks noChangeArrowheads="1"/>
            </p:cNvSpPr>
            <p:nvPr/>
          </p:nvSpPr>
          <p:spPr bwMode="auto">
            <a:xfrm>
              <a:off x="4743" y="359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43" name="Oval 19"/>
            <p:cNvSpPr>
              <a:spLocks noChangeArrowheads="1"/>
            </p:cNvSpPr>
            <p:nvPr/>
          </p:nvSpPr>
          <p:spPr bwMode="auto">
            <a:xfrm>
              <a:off x="1335" y="359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45" name="Text Box 21"/>
            <p:cNvSpPr txBox="1">
              <a:spLocks noChangeArrowheads="1"/>
            </p:cNvSpPr>
            <p:nvPr/>
          </p:nvSpPr>
          <p:spPr bwMode="auto">
            <a:xfrm>
              <a:off x="998" y="3408"/>
              <a:ext cx="30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i="1" smtClean="0">
                  <a:latin typeface="Times New Roman" charset="0"/>
                  <a:cs typeface="+mn-cs"/>
                </a:rPr>
                <a:t>m</a:t>
              </a:r>
              <a:r>
                <a:rPr lang="de-DE" i="1" baseline="-25000" smtClean="0">
                  <a:latin typeface="Times New Roman" charset="0"/>
                  <a:cs typeface="+mn-cs"/>
                </a:rPr>
                <a:t>1</a:t>
              </a:r>
              <a:endParaRPr lang="de-DE" i="1" baseline="-25000">
                <a:latin typeface="Times New Roman" charset="0"/>
                <a:cs typeface="+mn-cs"/>
              </a:endParaRPr>
            </a:p>
          </p:txBody>
        </p:sp>
        <p:sp>
          <p:nvSpPr>
            <p:cNvPr id="564246" name="Line 22"/>
            <p:cNvSpPr>
              <a:spLocks noChangeShapeType="1"/>
            </p:cNvSpPr>
            <p:nvPr/>
          </p:nvSpPr>
          <p:spPr bwMode="auto">
            <a:xfrm>
              <a:off x="1584" y="3471"/>
              <a:ext cx="0" cy="336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67" name="Text Box 43"/>
            <p:cNvSpPr txBox="1">
              <a:spLocks noChangeArrowheads="1"/>
            </p:cNvSpPr>
            <p:nvPr/>
          </p:nvSpPr>
          <p:spPr bwMode="auto">
            <a:xfrm>
              <a:off x="288" y="3504"/>
              <a:ext cx="2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i="1" smtClean="0">
                  <a:latin typeface="Times New Roman" charset="0"/>
                  <a:cs typeface="+mn-cs"/>
                </a:rPr>
                <a:t>A</a:t>
              </a:r>
              <a:endParaRPr lang="de-DE" i="1">
                <a:latin typeface="Times New Roman" charset="0"/>
                <a:cs typeface="+mn-cs"/>
              </a:endParaRPr>
            </a:p>
          </p:txBody>
        </p:sp>
        <p:sp>
          <p:nvSpPr>
            <p:cNvPr id="564294" name="Text Box 70"/>
            <p:cNvSpPr txBox="1">
              <a:spLocks noChangeArrowheads="1"/>
            </p:cNvSpPr>
            <p:nvPr/>
          </p:nvSpPr>
          <p:spPr bwMode="auto">
            <a:xfrm>
              <a:off x="1680" y="3408"/>
              <a:ext cx="30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i="1" smtClean="0">
                  <a:latin typeface="Times New Roman" charset="0"/>
                  <a:cs typeface="+mn-cs"/>
                </a:rPr>
                <a:t>m</a:t>
              </a:r>
              <a:r>
                <a:rPr lang="de-DE" i="1" baseline="-25000" smtClean="0">
                  <a:latin typeface="Times New Roman" charset="0"/>
                  <a:cs typeface="+mn-cs"/>
                </a:rPr>
                <a:t>2</a:t>
              </a:r>
              <a:endParaRPr lang="de-DE" i="1" baseline="-25000">
                <a:latin typeface="Times New Roman" charset="0"/>
                <a:cs typeface="+mn-cs"/>
              </a:endParaRPr>
            </a:p>
          </p:txBody>
        </p:sp>
        <p:sp>
          <p:nvSpPr>
            <p:cNvPr id="564295" name="Text Box 71"/>
            <p:cNvSpPr txBox="1">
              <a:spLocks noChangeArrowheads="1"/>
            </p:cNvSpPr>
            <p:nvPr/>
          </p:nvSpPr>
          <p:spPr bwMode="auto">
            <a:xfrm>
              <a:off x="5252" y="3408"/>
              <a:ext cx="3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i="1" smtClean="0">
                  <a:latin typeface="Times New Roman" charset="0"/>
                  <a:cs typeface="+mn-cs"/>
                </a:rPr>
                <a:t>m</a:t>
              </a:r>
              <a:r>
                <a:rPr lang="de-DE" i="1" baseline="-25000" smtClean="0">
                  <a:latin typeface="Times New Roman" charset="0"/>
                  <a:cs typeface="+mn-cs"/>
                </a:rPr>
                <a:t>k</a:t>
              </a:r>
              <a:endParaRPr lang="de-DE" i="1" baseline="-25000">
                <a:latin typeface="Times New Roman" charset="0"/>
                <a:cs typeface="+mn-cs"/>
              </a:endParaRPr>
            </a:p>
          </p:txBody>
        </p:sp>
      </p:grpSp>
      <p:sp>
        <p:nvSpPr>
          <p:cNvPr id="4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8888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Ein spezielles Szenario für den kürzesten Pfad</a:t>
            </a:r>
          </a:p>
        </p:txBody>
      </p:sp>
      <p:graphicFrame>
        <p:nvGraphicFramePr>
          <p:cNvPr id="240771" name="Group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040073"/>
              </p:ext>
            </p:extLst>
          </p:nvPr>
        </p:nvGraphicFramePr>
        <p:xfrm>
          <a:off x="1885950" y="1367185"/>
          <a:ext cx="5181600" cy="4054478"/>
        </p:xfrm>
        <a:graphic>
          <a:graphicData uri="http://schemas.openxmlformats.org/drawingml/2006/table">
            <a:tbl>
              <a:tblPr/>
              <a:tblGrid>
                <a:gridCol w="519113"/>
                <a:gridCol w="517525"/>
                <a:gridCol w="517525"/>
                <a:gridCol w="517525"/>
                <a:gridCol w="519112"/>
                <a:gridCol w="519113"/>
                <a:gridCol w="517525"/>
                <a:gridCol w="517525"/>
                <a:gridCol w="517525"/>
                <a:gridCol w="519112"/>
              </a:tblGrid>
              <a:tr h="396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0772" name="Oval 132"/>
          <p:cNvSpPr>
            <a:spLocks noChangeArrowheads="1"/>
          </p:cNvSpPr>
          <p:nvPr/>
        </p:nvSpPr>
        <p:spPr bwMode="auto">
          <a:xfrm>
            <a:off x="1809750" y="130527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40774" name="Text Box 134"/>
          <p:cNvSpPr txBox="1">
            <a:spLocks noChangeArrowheads="1"/>
          </p:cNvSpPr>
          <p:nvPr/>
        </p:nvSpPr>
        <p:spPr bwMode="auto">
          <a:xfrm>
            <a:off x="1473200" y="1113185"/>
            <a:ext cx="2984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S</a:t>
            </a:r>
            <a:endParaRPr lang="de-DE">
              <a:cs typeface="+mn-cs"/>
            </a:endParaRPr>
          </a:p>
        </p:txBody>
      </p:sp>
      <p:sp>
        <p:nvSpPr>
          <p:cNvPr id="240775" name="Text Box 135"/>
          <p:cNvSpPr txBox="1">
            <a:spLocks noChangeArrowheads="1"/>
          </p:cNvSpPr>
          <p:nvPr/>
        </p:nvSpPr>
        <p:spPr bwMode="auto">
          <a:xfrm>
            <a:off x="7143750" y="5304185"/>
            <a:ext cx="3337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G</a:t>
            </a:r>
            <a:endParaRPr lang="de-DE">
              <a:cs typeface="+mn-cs"/>
            </a:endParaRPr>
          </a:p>
        </p:txBody>
      </p:sp>
      <p:sp>
        <p:nvSpPr>
          <p:cNvPr id="240776" name="Text Box 136"/>
          <p:cNvSpPr txBox="1">
            <a:spLocks noChangeArrowheads="1"/>
          </p:cNvSpPr>
          <p:nvPr/>
        </p:nvSpPr>
        <p:spPr bwMode="auto">
          <a:xfrm>
            <a:off x="1381125" y="317376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smtClean="0">
                <a:cs typeface="+mn-cs"/>
              </a:rPr>
              <a:t>m</a:t>
            </a:r>
            <a:endParaRPr lang="de-DE" sz="2400">
              <a:cs typeface="+mn-cs"/>
            </a:endParaRPr>
          </a:p>
        </p:txBody>
      </p:sp>
      <p:sp>
        <p:nvSpPr>
          <p:cNvPr id="240777" name="Text Box 137"/>
          <p:cNvSpPr txBox="1">
            <a:spLocks noChangeArrowheads="1"/>
          </p:cNvSpPr>
          <p:nvPr/>
        </p:nvSpPr>
        <p:spPr bwMode="auto">
          <a:xfrm>
            <a:off x="4311650" y="5348064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smtClean="0">
                <a:cs typeface="+mn-cs"/>
              </a:rPr>
              <a:t>n</a:t>
            </a:r>
            <a:endParaRPr lang="de-DE" sz="2400">
              <a:cs typeface="+mn-cs"/>
            </a:endParaRPr>
          </a:p>
        </p:txBody>
      </p:sp>
      <p:sp>
        <p:nvSpPr>
          <p:cNvPr id="240778" name="Text Box 138"/>
          <p:cNvSpPr txBox="1">
            <a:spLocks noChangeArrowheads="1"/>
          </p:cNvSpPr>
          <p:nvPr/>
        </p:nvSpPr>
        <p:spPr bwMode="auto">
          <a:xfrm>
            <a:off x="827584" y="5745450"/>
            <a:ext cx="76744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cs typeface="+mn-cs"/>
              </a:rPr>
              <a:t>Jeder Kante sind (verschiedene) Kosten zugeordnet. Schritte nur nach rechts oder nach unten möglich. Ziel: </a:t>
            </a:r>
            <a:r>
              <a:rPr lang="de-DE" sz="2000" smtClean="0"/>
              <a:t>Kürzester Weg von S nach G. </a:t>
            </a:r>
            <a:endParaRPr lang="de-DE" sz="2000">
              <a:cs typeface="+mn-cs"/>
            </a:endParaRPr>
          </a:p>
        </p:txBody>
      </p:sp>
      <p:sp>
        <p:nvSpPr>
          <p:cNvPr id="240781" name="Line 141"/>
          <p:cNvSpPr>
            <a:spLocks noChangeShapeType="1"/>
          </p:cNvSpPr>
          <p:nvPr/>
        </p:nvSpPr>
        <p:spPr bwMode="auto">
          <a:xfrm>
            <a:off x="1981200" y="1381472"/>
            <a:ext cx="19812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40782" name="Line 142"/>
          <p:cNvSpPr>
            <a:spLocks noChangeShapeType="1"/>
          </p:cNvSpPr>
          <p:nvPr/>
        </p:nvSpPr>
        <p:spPr bwMode="auto">
          <a:xfrm>
            <a:off x="3962400" y="1381472"/>
            <a:ext cx="0" cy="19812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40783" name="Line 143"/>
          <p:cNvSpPr>
            <a:spLocks noChangeShapeType="1"/>
          </p:cNvSpPr>
          <p:nvPr/>
        </p:nvSpPr>
        <p:spPr bwMode="auto">
          <a:xfrm>
            <a:off x="3962400" y="3362672"/>
            <a:ext cx="20574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40784" name="Line 144"/>
          <p:cNvSpPr>
            <a:spLocks noChangeShapeType="1"/>
          </p:cNvSpPr>
          <p:nvPr/>
        </p:nvSpPr>
        <p:spPr bwMode="auto">
          <a:xfrm>
            <a:off x="6019800" y="3362672"/>
            <a:ext cx="0" cy="2057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40785" name="Line 145"/>
          <p:cNvSpPr>
            <a:spLocks noChangeShapeType="1"/>
          </p:cNvSpPr>
          <p:nvPr/>
        </p:nvSpPr>
        <p:spPr bwMode="auto">
          <a:xfrm>
            <a:off x="6019800" y="5420072"/>
            <a:ext cx="10668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40773" name="Oval 133"/>
          <p:cNvSpPr>
            <a:spLocks noChangeArrowheads="1"/>
          </p:cNvSpPr>
          <p:nvPr/>
        </p:nvSpPr>
        <p:spPr bwMode="auto">
          <a:xfrm>
            <a:off x="7010400" y="534387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40786" name="Line 146"/>
          <p:cNvSpPr>
            <a:spLocks noChangeShapeType="1"/>
          </p:cNvSpPr>
          <p:nvPr/>
        </p:nvSpPr>
        <p:spPr bwMode="auto">
          <a:xfrm>
            <a:off x="2209800" y="1152872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40788" name="Line 148"/>
          <p:cNvSpPr>
            <a:spLocks noChangeShapeType="1"/>
          </p:cNvSpPr>
          <p:nvPr/>
        </p:nvSpPr>
        <p:spPr bwMode="auto">
          <a:xfrm>
            <a:off x="1447800" y="1610072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9958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Folgerung aus Behauptung 1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n-cs"/>
              </a:rPr>
              <a:t>Falls wir die erste Stadt kennen, die gewählt werden muss, können wir das Gesamtproblem auf ein kleineres Teilproblem reduzieren</a:t>
            </a:r>
          </a:p>
          <a:p>
            <a:pPr lvl="1" eaLnBrk="1" hangingPunct="1">
              <a:defRPr/>
            </a:pPr>
            <a:r>
              <a:rPr lang="de-DE" smtClean="0"/>
              <a:t>Ähnlich wie bei dynamischer Programmierung</a:t>
            </a:r>
          </a:p>
          <a:p>
            <a:pPr lvl="1" eaLnBrk="1" hangingPunct="1">
              <a:defRPr/>
            </a:pPr>
            <a:r>
              <a:rPr lang="de-DE" smtClean="0"/>
              <a:t>Optimale Substruktur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0102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j-cs"/>
              </a:rPr>
              <a:t>Formale Betrachtung (2)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solidFill>
                  <a:srgbClr val="0000CC"/>
                </a:solidFill>
                <a:cs typeface="+mn-cs"/>
              </a:rPr>
              <a:t>Behauptung. 2</a:t>
            </a:r>
            <a:r>
              <a:rPr lang="de-DE" sz="2400" dirty="0" smtClean="0">
                <a:cs typeface="+mn-cs"/>
              </a:rPr>
              <a:t>: Für das Restaurant-Platzierungsproblem mit uniformem Profit, gibt es eine optimale Lösung mit 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t</a:t>
            </a:r>
            <a:r>
              <a:rPr lang="de-DE" sz="2400" baseline="-25000" dirty="0" smtClean="0">
                <a:solidFill>
                  <a:srgbClr val="3C8C93"/>
                </a:solidFill>
                <a:cs typeface="+mn-cs"/>
              </a:rPr>
              <a:t>1</a:t>
            </a:r>
            <a:endParaRPr lang="de-DE" sz="2400" dirty="0" smtClean="0">
              <a:solidFill>
                <a:srgbClr val="3C8C93"/>
              </a:solidFill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solidFill>
                  <a:srgbClr val="0000CC"/>
                </a:solidFill>
                <a:cs typeface="+mn-cs"/>
              </a:rPr>
              <a:t>Beweis durch Widerspruch</a:t>
            </a:r>
            <a:r>
              <a:rPr lang="de-DE" sz="2400" dirty="0" smtClean="0">
                <a:cs typeface="+mn-cs"/>
              </a:rPr>
              <a:t>: Angenommen, durch Wahl von </a:t>
            </a:r>
            <a:r>
              <a:rPr lang="de-DE" sz="2400" dirty="0" smtClean="0">
                <a:solidFill>
                  <a:srgbClr val="3C8C93"/>
                </a:solidFill>
              </a:rPr>
              <a:t>t</a:t>
            </a:r>
            <a:r>
              <a:rPr lang="de-DE" sz="2400" baseline="-25000" dirty="0" smtClean="0">
                <a:solidFill>
                  <a:srgbClr val="3C8C93"/>
                </a:solidFill>
              </a:rPr>
              <a:t>1</a:t>
            </a:r>
            <a:r>
              <a:rPr lang="de-DE" sz="2400" i="1" dirty="0" smtClean="0">
                <a:latin typeface="Times New Roman" charset="0"/>
              </a:rPr>
              <a:t> </a:t>
            </a:r>
            <a:r>
              <a:rPr lang="de-DE" sz="2400" dirty="0" smtClean="0">
                <a:cs typeface="+mn-cs"/>
              </a:rPr>
              <a:t>ergibt sich keine optimale Lösung.</a:t>
            </a:r>
            <a:endParaRPr lang="de-DE" sz="2400" i="1" baseline="-25000" dirty="0" smtClean="0">
              <a:latin typeface="Times New Roman" charset="0"/>
              <a:cs typeface="+mn-cs"/>
            </a:endParaRPr>
          </a:p>
          <a:p>
            <a:pPr lvl="1" eaLnBrk="1" hangingPunct="1">
              <a:defRPr/>
            </a:pPr>
            <a:r>
              <a:rPr lang="de-DE" sz="2000" dirty="0" smtClean="0"/>
              <a:t>Sagen wir, die erste gewählte Stadt für die Lösung </a:t>
            </a:r>
            <a:r>
              <a:rPr lang="de-DE" sz="2000" dirty="0" smtClean="0">
                <a:solidFill>
                  <a:srgbClr val="3C8C93"/>
                </a:solidFill>
              </a:rPr>
              <a:t>S</a:t>
            </a:r>
            <a:r>
              <a:rPr lang="de-DE" sz="2000" dirty="0" smtClean="0"/>
              <a:t> ist </a:t>
            </a:r>
            <a:r>
              <a:rPr lang="de-DE" sz="2000" dirty="0" err="1" smtClean="0">
                <a:solidFill>
                  <a:srgbClr val="3C8C93"/>
                </a:solidFill>
              </a:rPr>
              <a:t>t</a:t>
            </a:r>
            <a:r>
              <a:rPr lang="de-DE" sz="2000" baseline="-25000" dirty="0" err="1" smtClean="0">
                <a:solidFill>
                  <a:srgbClr val="3C8C93"/>
                </a:solidFill>
              </a:rPr>
              <a:t>i</a:t>
            </a:r>
            <a:r>
              <a:rPr lang="de-DE" sz="2000" dirty="0" smtClean="0">
                <a:solidFill>
                  <a:srgbClr val="3C8C93"/>
                </a:solidFill>
              </a:rPr>
              <a:t>, i &gt; 1</a:t>
            </a:r>
          </a:p>
          <a:p>
            <a:pPr lvl="1" eaLnBrk="1" hangingPunct="1">
              <a:defRPr/>
            </a:pPr>
            <a:r>
              <a:rPr lang="de-DE" sz="2000" dirty="0" smtClean="0"/>
              <a:t>Ersetze </a:t>
            </a:r>
            <a:r>
              <a:rPr lang="de-DE" sz="2000" dirty="0" err="1" smtClean="0">
                <a:solidFill>
                  <a:srgbClr val="3C8C93"/>
                </a:solidFill>
              </a:rPr>
              <a:t>t</a:t>
            </a:r>
            <a:r>
              <a:rPr lang="de-DE" sz="2000" baseline="-25000" dirty="0" err="1" smtClean="0">
                <a:solidFill>
                  <a:srgbClr val="3C8C93"/>
                </a:solidFill>
              </a:rPr>
              <a:t>i</a:t>
            </a:r>
            <a:r>
              <a:rPr lang="de-DE" sz="2000" dirty="0" smtClean="0"/>
              <a:t> mit </a:t>
            </a:r>
            <a:r>
              <a:rPr lang="de-DE" sz="2000" dirty="0" smtClean="0">
                <a:solidFill>
                  <a:srgbClr val="3C8C93"/>
                </a:solidFill>
              </a:rPr>
              <a:t>t</a:t>
            </a:r>
            <a:r>
              <a:rPr lang="de-DE" sz="2000" baseline="-25000" dirty="0" smtClean="0">
                <a:solidFill>
                  <a:srgbClr val="3C8C93"/>
                </a:solidFill>
              </a:rPr>
              <a:t>1</a:t>
            </a:r>
            <a:r>
              <a:rPr lang="de-DE" sz="2000" dirty="0" smtClean="0"/>
              <a:t>, dann wird die Distanzeinschränkung eingehalten und der Gesamtprofit bleibt gleich</a:t>
            </a:r>
          </a:p>
          <a:p>
            <a:pPr lvl="1" eaLnBrk="1" hangingPunct="1">
              <a:defRPr/>
            </a:pPr>
            <a:r>
              <a:rPr lang="de-DE" sz="2000" dirty="0" smtClean="0"/>
              <a:t>Widerspruch, </a:t>
            </a:r>
            <a:r>
              <a:rPr lang="de-DE" sz="2000" dirty="0" smtClean="0">
                <a:solidFill>
                  <a:srgbClr val="3C8C93"/>
                </a:solidFill>
              </a:rPr>
              <a:t>S’</a:t>
            </a:r>
            <a:r>
              <a:rPr lang="de-DE" sz="2000" dirty="0" smtClean="0"/>
              <a:t> ist auch eine Lösung, Behauptung 2 gilt</a:t>
            </a:r>
          </a:p>
        </p:txBody>
      </p:sp>
      <p:grpSp>
        <p:nvGrpSpPr>
          <p:cNvPr id="562212" name="Group 36"/>
          <p:cNvGrpSpPr>
            <a:grpSpLocks/>
          </p:cNvGrpSpPr>
          <p:nvPr/>
        </p:nvGrpSpPr>
        <p:grpSpPr bwMode="auto">
          <a:xfrm>
            <a:off x="593725" y="4497040"/>
            <a:ext cx="7940675" cy="369888"/>
            <a:chOff x="374" y="3504"/>
            <a:chExt cx="5002" cy="233"/>
          </a:xfrm>
        </p:grpSpPr>
        <p:sp>
          <p:nvSpPr>
            <p:cNvPr id="562180" name="Line 4"/>
            <p:cNvSpPr>
              <a:spLocks noChangeShapeType="1"/>
            </p:cNvSpPr>
            <p:nvPr/>
          </p:nvSpPr>
          <p:spPr bwMode="auto">
            <a:xfrm>
              <a:off x="701" y="3627"/>
              <a:ext cx="46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81" name="Oval 5"/>
            <p:cNvSpPr>
              <a:spLocks noChangeArrowheads="1"/>
            </p:cNvSpPr>
            <p:nvPr/>
          </p:nvSpPr>
          <p:spPr bwMode="auto">
            <a:xfrm>
              <a:off x="701" y="3577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82" name="Oval 6"/>
            <p:cNvSpPr>
              <a:spLocks noChangeArrowheads="1"/>
            </p:cNvSpPr>
            <p:nvPr/>
          </p:nvSpPr>
          <p:spPr bwMode="auto">
            <a:xfrm>
              <a:off x="1037" y="3577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83" name="Oval 7"/>
            <p:cNvSpPr>
              <a:spLocks noChangeArrowheads="1"/>
            </p:cNvSpPr>
            <p:nvPr/>
          </p:nvSpPr>
          <p:spPr bwMode="auto">
            <a:xfrm>
              <a:off x="1709" y="3577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84" name="Oval 8"/>
            <p:cNvSpPr>
              <a:spLocks noChangeArrowheads="1"/>
            </p:cNvSpPr>
            <p:nvPr/>
          </p:nvSpPr>
          <p:spPr bwMode="auto">
            <a:xfrm>
              <a:off x="1997" y="3577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85" name="Oval 9"/>
            <p:cNvSpPr>
              <a:spLocks noChangeArrowheads="1"/>
            </p:cNvSpPr>
            <p:nvPr/>
          </p:nvSpPr>
          <p:spPr bwMode="auto">
            <a:xfrm>
              <a:off x="2333" y="3577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86" name="Oval 10"/>
            <p:cNvSpPr>
              <a:spLocks noChangeArrowheads="1"/>
            </p:cNvSpPr>
            <p:nvPr/>
          </p:nvSpPr>
          <p:spPr bwMode="auto">
            <a:xfrm>
              <a:off x="3005" y="3577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87" name="Oval 11"/>
            <p:cNvSpPr>
              <a:spLocks noChangeArrowheads="1"/>
            </p:cNvSpPr>
            <p:nvPr/>
          </p:nvSpPr>
          <p:spPr bwMode="auto">
            <a:xfrm>
              <a:off x="3293" y="3577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88" name="Oval 12"/>
            <p:cNvSpPr>
              <a:spLocks noChangeArrowheads="1"/>
            </p:cNvSpPr>
            <p:nvPr/>
          </p:nvSpPr>
          <p:spPr bwMode="auto">
            <a:xfrm>
              <a:off x="3677" y="3577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solidFill>
                  <a:srgbClr val="0000CC"/>
                </a:solidFill>
                <a:cs typeface="+mn-cs"/>
              </a:endParaRPr>
            </a:p>
          </p:txBody>
        </p:sp>
        <p:sp>
          <p:nvSpPr>
            <p:cNvPr id="562189" name="Oval 13"/>
            <p:cNvSpPr>
              <a:spLocks noChangeArrowheads="1"/>
            </p:cNvSpPr>
            <p:nvPr/>
          </p:nvSpPr>
          <p:spPr bwMode="auto">
            <a:xfrm>
              <a:off x="4349" y="3577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90" name="Oval 14"/>
            <p:cNvSpPr>
              <a:spLocks noChangeArrowheads="1"/>
            </p:cNvSpPr>
            <p:nvPr/>
          </p:nvSpPr>
          <p:spPr bwMode="auto">
            <a:xfrm>
              <a:off x="3965" y="3577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91" name="Oval 15"/>
            <p:cNvSpPr>
              <a:spLocks noChangeArrowheads="1"/>
            </p:cNvSpPr>
            <p:nvPr/>
          </p:nvSpPr>
          <p:spPr bwMode="auto">
            <a:xfrm>
              <a:off x="2861" y="3577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92" name="Oval 16"/>
            <p:cNvSpPr>
              <a:spLocks noChangeArrowheads="1"/>
            </p:cNvSpPr>
            <p:nvPr/>
          </p:nvSpPr>
          <p:spPr bwMode="auto">
            <a:xfrm>
              <a:off x="5261" y="3577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93" name="Oval 17"/>
            <p:cNvSpPr>
              <a:spLocks noChangeArrowheads="1"/>
            </p:cNvSpPr>
            <p:nvPr/>
          </p:nvSpPr>
          <p:spPr bwMode="auto">
            <a:xfrm>
              <a:off x="4733" y="3577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94" name="Oval 18"/>
            <p:cNvSpPr>
              <a:spLocks noChangeArrowheads="1"/>
            </p:cNvSpPr>
            <p:nvPr/>
          </p:nvSpPr>
          <p:spPr bwMode="auto">
            <a:xfrm>
              <a:off x="1325" y="3577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210" name="Text Box 34"/>
            <p:cNvSpPr txBox="1">
              <a:spLocks noChangeArrowheads="1"/>
            </p:cNvSpPr>
            <p:nvPr/>
          </p:nvSpPr>
          <p:spPr bwMode="auto">
            <a:xfrm>
              <a:off x="374" y="3504"/>
              <a:ext cx="1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cs typeface="+mn-cs"/>
                </a:rPr>
                <a:t>S</a:t>
              </a:r>
              <a:endParaRPr lang="de-DE">
                <a:cs typeface="+mn-cs"/>
              </a:endParaRPr>
            </a:p>
          </p:txBody>
        </p:sp>
      </p:grpSp>
      <p:grpSp>
        <p:nvGrpSpPr>
          <p:cNvPr id="562213" name="Group 37"/>
          <p:cNvGrpSpPr>
            <a:grpSpLocks/>
          </p:cNvGrpSpPr>
          <p:nvPr/>
        </p:nvGrpSpPr>
        <p:grpSpPr bwMode="auto">
          <a:xfrm>
            <a:off x="603250" y="5222528"/>
            <a:ext cx="7931150" cy="369887"/>
            <a:chOff x="380" y="3865"/>
            <a:chExt cx="4996" cy="233"/>
          </a:xfrm>
        </p:grpSpPr>
        <p:sp>
          <p:nvSpPr>
            <p:cNvPr id="562195" name="Line 19"/>
            <p:cNvSpPr>
              <a:spLocks noChangeShapeType="1"/>
            </p:cNvSpPr>
            <p:nvPr/>
          </p:nvSpPr>
          <p:spPr bwMode="auto">
            <a:xfrm>
              <a:off x="701" y="3992"/>
              <a:ext cx="46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96" name="Oval 20"/>
            <p:cNvSpPr>
              <a:spLocks noChangeArrowheads="1"/>
            </p:cNvSpPr>
            <p:nvPr/>
          </p:nvSpPr>
          <p:spPr bwMode="auto">
            <a:xfrm>
              <a:off x="701" y="394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97" name="Oval 21"/>
            <p:cNvSpPr>
              <a:spLocks noChangeArrowheads="1"/>
            </p:cNvSpPr>
            <p:nvPr/>
          </p:nvSpPr>
          <p:spPr bwMode="auto">
            <a:xfrm>
              <a:off x="1037" y="394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98" name="Oval 22"/>
            <p:cNvSpPr>
              <a:spLocks noChangeArrowheads="1"/>
            </p:cNvSpPr>
            <p:nvPr/>
          </p:nvSpPr>
          <p:spPr bwMode="auto">
            <a:xfrm>
              <a:off x="1709" y="394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99" name="Oval 23"/>
            <p:cNvSpPr>
              <a:spLocks noChangeArrowheads="1"/>
            </p:cNvSpPr>
            <p:nvPr/>
          </p:nvSpPr>
          <p:spPr bwMode="auto">
            <a:xfrm>
              <a:off x="1997" y="394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200" name="Oval 24"/>
            <p:cNvSpPr>
              <a:spLocks noChangeArrowheads="1"/>
            </p:cNvSpPr>
            <p:nvPr/>
          </p:nvSpPr>
          <p:spPr bwMode="auto">
            <a:xfrm>
              <a:off x="2333" y="394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201" name="Oval 25"/>
            <p:cNvSpPr>
              <a:spLocks noChangeArrowheads="1"/>
            </p:cNvSpPr>
            <p:nvPr/>
          </p:nvSpPr>
          <p:spPr bwMode="auto">
            <a:xfrm>
              <a:off x="3005" y="394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202" name="Oval 26"/>
            <p:cNvSpPr>
              <a:spLocks noChangeArrowheads="1"/>
            </p:cNvSpPr>
            <p:nvPr/>
          </p:nvSpPr>
          <p:spPr bwMode="auto">
            <a:xfrm>
              <a:off x="3293" y="394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203" name="Oval 27"/>
            <p:cNvSpPr>
              <a:spLocks noChangeArrowheads="1"/>
            </p:cNvSpPr>
            <p:nvPr/>
          </p:nvSpPr>
          <p:spPr bwMode="auto">
            <a:xfrm>
              <a:off x="3677" y="394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solidFill>
                  <a:srgbClr val="0000CC"/>
                </a:solidFill>
                <a:cs typeface="+mn-cs"/>
              </a:endParaRPr>
            </a:p>
          </p:txBody>
        </p:sp>
        <p:sp>
          <p:nvSpPr>
            <p:cNvPr id="562204" name="Oval 28"/>
            <p:cNvSpPr>
              <a:spLocks noChangeArrowheads="1"/>
            </p:cNvSpPr>
            <p:nvPr/>
          </p:nvSpPr>
          <p:spPr bwMode="auto">
            <a:xfrm>
              <a:off x="4349" y="394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205" name="Oval 29"/>
            <p:cNvSpPr>
              <a:spLocks noChangeArrowheads="1"/>
            </p:cNvSpPr>
            <p:nvPr/>
          </p:nvSpPr>
          <p:spPr bwMode="auto">
            <a:xfrm>
              <a:off x="3965" y="394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206" name="Oval 30"/>
            <p:cNvSpPr>
              <a:spLocks noChangeArrowheads="1"/>
            </p:cNvSpPr>
            <p:nvPr/>
          </p:nvSpPr>
          <p:spPr bwMode="auto">
            <a:xfrm>
              <a:off x="2861" y="394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207" name="Oval 31"/>
            <p:cNvSpPr>
              <a:spLocks noChangeArrowheads="1"/>
            </p:cNvSpPr>
            <p:nvPr/>
          </p:nvSpPr>
          <p:spPr bwMode="auto">
            <a:xfrm>
              <a:off x="5261" y="394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208" name="Oval 32"/>
            <p:cNvSpPr>
              <a:spLocks noChangeArrowheads="1"/>
            </p:cNvSpPr>
            <p:nvPr/>
          </p:nvSpPr>
          <p:spPr bwMode="auto">
            <a:xfrm>
              <a:off x="4733" y="394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209" name="Oval 33"/>
            <p:cNvSpPr>
              <a:spLocks noChangeArrowheads="1"/>
            </p:cNvSpPr>
            <p:nvPr/>
          </p:nvSpPr>
          <p:spPr bwMode="auto">
            <a:xfrm>
              <a:off x="1325" y="394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211" name="Text Box 35"/>
            <p:cNvSpPr txBox="1">
              <a:spLocks noChangeArrowheads="1"/>
            </p:cNvSpPr>
            <p:nvPr/>
          </p:nvSpPr>
          <p:spPr bwMode="auto">
            <a:xfrm>
              <a:off x="380" y="3865"/>
              <a:ext cx="2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cs typeface="+mn-cs"/>
                </a:rPr>
                <a:t>S</a:t>
              </a:r>
              <a:r>
                <a:rPr lang="de-DE" altLang="ja-JP" smtClean="0">
                  <a:latin typeface="Arial"/>
                  <a:cs typeface="+mn-cs"/>
                </a:rPr>
                <a:t>’</a:t>
              </a:r>
              <a:endParaRPr lang="de-DE">
                <a:cs typeface="+mn-cs"/>
              </a:endParaRPr>
            </a:p>
          </p:txBody>
        </p:sp>
      </p:grpSp>
      <p:sp>
        <p:nvSpPr>
          <p:cNvPr id="3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8098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79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Folgerung aus Behauptung 2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Wir können die erste Stadt als Teil der Lösung wählen</a:t>
            </a:r>
          </a:p>
          <a:p>
            <a:pPr lvl="1" eaLnBrk="1" hangingPunct="1">
              <a:defRPr/>
            </a:pPr>
            <a:r>
              <a:rPr lang="de-DE" dirty="0" smtClean="0"/>
              <a:t>Unterschied zur dynamischen Programmierung</a:t>
            </a:r>
          </a:p>
          <a:p>
            <a:pPr lvl="1" eaLnBrk="1" hangingPunct="1">
              <a:defRPr/>
            </a:pPr>
            <a:r>
              <a:rPr lang="de-DE" dirty="0" smtClean="0"/>
              <a:t>Entscheidungen werden sofort gefällt</a:t>
            </a:r>
          </a:p>
          <a:p>
            <a:pPr lvl="1" eaLnBrk="1" hangingPunct="1">
              <a:defRPr/>
            </a:pPr>
            <a:endParaRPr lang="de-DE" dirty="0" smtClean="0"/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Unter Verwendung von Behauptung 1 können wir die Strategie einfach auf das übrige Teilproblem anwenden (unter Beachtung des Mindestabstands)</a:t>
            </a: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Wohlgemerkt: Die Strategie funktioniert nur bei uniformen Profitwerten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1450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smtClean="0">
                <a:cs typeface="+mj-cs"/>
              </a:rPr>
              <a:t>Gierige Restaurant-Platzierung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3962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sz="2000" smtClean="0">
                <a:cs typeface="+mn-cs"/>
              </a:rPr>
              <a:t>Procedure</a:t>
            </a:r>
            <a:r>
              <a:rPr lang="de-DE" sz="2000" smtClean="0">
                <a:solidFill>
                  <a:srgbClr val="333399"/>
                </a:solidFill>
                <a:cs typeface="+mn-cs"/>
              </a:rPr>
              <a:t> greedy-locate</a:t>
            </a:r>
            <a:r>
              <a:rPr lang="de-DE" sz="2000" smtClean="0">
                <a:cs typeface="+mn-cs"/>
              </a:rPr>
              <a:t>(</a:t>
            </a:r>
            <a:r>
              <a:rPr lang="de-DE" sz="2000" smtClean="0">
                <a:solidFill>
                  <a:srgbClr val="3C8C93"/>
                </a:solidFill>
                <a:cs typeface="+mn-cs"/>
              </a:rPr>
              <a:t>[t</a:t>
            </a:r>
            <a:r>
              <a:rPr lang="de-DE" sz="2000" baseline="-25000" smtClean="0">
                <a:solidFill>
                  <a:srgbClr val="3C8C93"/>
                </a:solidFill>
                <a:cs typeface="+mn-cs"/>
              </a:rPr>
              <a:t>1</a:t>
            </a:r>
            <a:r>
              <a:rPr lang="de-DE" sz="2000" smtClean="0">
                <a:solidFill>
                  <a:srgbClr val="3C8C93"/>
                </a:solidFill>
                <a:cs typeface="+mn-cs"/>
              </a:rPr>
              <a:t>,…, t</a:t>
            </a:r>
            <a:r>
              <a:rPr lang="de-DE" sz="2000" baseline="-25000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000" smtClean="0">
                <a:solidFill>
                  <a:srgbClr val="3C8C93"/>
                </a:solidFill>
                <a:cs typeface="+mn-cs"/>
              </a:rPr>
              <a:t>], min_dist</a:t>
            </a:r>
            <a:r>
              <a:rPr lang="de-DE" sz="2000" smtClean="0">
                <a:solidFill>
                  <a:srgbClr val="000000"/>
                </a:solidFill>
                <a:cs typeface="+mn-cs"/>
              </a:rPr>
              <a:t>)</a:t>
            </a:r>
            <a:r>
              <a:rPr lang="de-DE" sz="2000" smtClean="0">
                <a:solidFill>
                  <a:srgbClr val="333399"/>
                </a:solidFill>
                <a:cs typeface="+mn-cs"/>
              </a:rPr>
              <a:t>:</a:t>
            </a:r>
          </a:p>
          <a:p>
            <a:pPr eaLnBrk="1" hangingPunct="1">
              <a:buFontTx/>
              <a:buNone/>
              <a:defRPr/>
            </a:pPr>
            <a:r>
              <a:rPr lang="de-DE" sz="2000" smtClean="0">
                <a:solidFill>
                  <a:srgbClr val="333399"/>
                </a:solidFill>
                <a:cs typeface="+mn-cs"/>
              </a:rPr>
              <a:t>  select</a:t>
            </a:r>
            <a:r>
              <a:rPr lang="de-DE" sz="2000" smtClean="0">
                <a:cs typeface="+mn-cs"/>
              </a:rPr>
              <a:t> </a:t>
            </a:r>
            <a:r>
              <a:rPr lang="de-DE" sz="2000" smtClean="0">
                <a:solidFill>
                  <a:srgbClr val="3C8C93"/>
                </a:solidFill>
                <a:cs typeface="+mn-cs"/>
              </a:rPr>
              <a:t>t</a:t>
            </a:r>
            <a:r>
              <a:rPr lang="de-DE" sz="2000" baseline="-25000" smtClean="0">
                <a:solidFill>
                  <a:srgbClr val="3C8C93"/>
                </a:solidFill>
                <a:cs typeface="+mn-cs"/>
              </a:rPr>
              <a:t>1</a:t>
            </a:r>
          </a:p>
          <a:p>
            <a:pPr eaLnBrk="1" hangingPunct="1">
              <a:buFontTx/>
              <a:buNone/>
              <a:defRPr/>
            </a:pPr>
            <a:r>
              <a:rPr lang="de-DE" sz="2000" smtClean="0">
                <a:solidFill>
                  <a:srgbClr val="3C8C93"/>
                </a:solidFill>
                <a:cs typeface="+mn-cs"/>
              </a:rPr>
              <a:t>  d := 0</a:t>
            </a:r>
          </a:p>
          <a:p>
            <a:pPr eaLnBrk="1" hangingPunct="1">
              <a:buFontTx/>
              <a:buNone/>
              <a:defRPr/>
            </a:pPr>
            <a:r>
              <a:rPr lang="de-DE" sz="2000" smtClean="0">
                <a:cs typeface="+mn-cs"/>
              </a:rPr>
              <a:t>  for </a:t>
            </a:r>
            <a:r>
              <a:rPr lang="de-DE" sz="2000" smtClean="0">
                <a:solidFill>
                  <a:srgbClr val="3C8C93"/>
                </a:solidFill>
                <a:cs typeface="+mn-cs"/>
              </a:rPr>
              <a:t>i</a:t>
            </a:r>
            <a:r>
              <a:rPr lang="de-DE" sz="2000" smtClean="0">
                <a:cs typeface="+mn-cs"/>
              </a:rPr>
              <a:t> from </a:t>
            </a:r>
            <a:r>
              <a:rPr lang="de-DE" sz="2000" smtClean="0">
                <a:solidFill>
                  <a:srgbClr val="3C8C93"/>
                </a:solidFill>
                <a:cs typeface="+mn-cs"/>
              </a:rPr>
              <a:t>2</a:t>
            </a:r>
            <a:r>
              <a:rPr lang="de-DE" sz="2000" smtClean="0">
                <a:cs typeface="+mn-cs"/>
              </a:rPr>
              <a:t> to </a:t>
            </a:r>
            <a:r>
              <a:rPr lang="de-DE" sz="2000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000" smtClean="0">
                <a:cs typeface="+mn-cs"/>
              </a:rPr>
              <a:t> do</a:t>
            </a:r>
          </a:p>
          <a:p>
            <a:pPr eaLnBrk="1" hangingPunct="1">
              <a:buFontTx/>
              <a:buNone/>
              <a:defRPr/>
            </a:pPr>
            <a:r>
              <a:rPr lang="de-DE" sz="2000" smtClean="0">
                <a:cs typeface="+mn-cs"/>
              </a:rPr>
              <a:t>      </a:t>
            </a:r>
            <a:r>
              <a:rPr lang="de-DE" sz="200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d := d + dist(t</a:t>
            </a:r>
            <a:r>
              <a:rPr lang="de-DE" sz="2000" baseline="-2500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i</a:t>
            </a:r>
            <a:r>
              <a:rPr lang="de-DE" sz="200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, t</a:t>
            </a:r>
            <a:r>
              <a:rPr lang="de-DE" sz="2000" baseline="-2500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i-1</a:t>
            </a:r>
            <a:r>
              <a:rPr lang="de-DE" sz="200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)</a:t>
            </a:r>
          </a:p>
          <a:p>
            <a:pPr eaLnBrk="1" hangingPunct="1">
              <a:buFontTx/>
              <a:buNone/>
              <a:defRPr/>
            </a:pPr>
            <a:r>
              <a:rPr lang="de-DE" sz="2000" smtClean="0">
                <a:cs typeface="+mn-cs"/>
              </a:rPr>
              <a:t>      </a:t>
            </a:r>
            <a:r>
              <a:rPr lang="de-DE" sz="2000" smtClean="0"/>
              <a:t>if </a:t>
            </a:r>
            <a:r>
              <a:rPr lang="de-DE" sz="2000" smtClean="0">
                <a:solidFill>
                  <a:srgbClr val="3C8C93"/>
                </a:solidFill>
              </a:rPr>
              <a:t>d &gt;= min_dist </a:t>
            </a:r>
            <a:r>
              <a:rPr lang="de-DE" sz="2000" smtClean="0"/>
              <a:t>then</a:t>
            </a:r>
          </a:p>
          <a:p>
            <a:pPr lvl="1" eaLnBrk="1" hangingPunct="1">
              <a:buFontTx/>
              <a:buNone/>
              <a:defRPr/>
            </a:pPr>
            <a:r>
              <a:rPr lang="de-DE" sz="2000" smtClean="0"/>
              <a:t>	 </a:t>
            </a:r>
            <a:r>
              <a:rPr lang="de-DE" sz="2000" smtClean="0">
                <a:solidFill>
                  <a:schemeClr val="accent2"/>
                </a:solidFill>
              </a:rPr>
              <a:t>select</a:t>
            </a:r>
            <a:r>
              <a:rPr lang="de-DE" sz="2000" smtClean="0"/>
              <a:t> </a:t>
            </a:r>
            <a:r>
              <a:rPr lang="de-DE" sz="2000" smtClean="0">
                <a:solidFill>
                  <a:srgbClr val="3C8C93"/>
                </a:solidFill>
              </a:rPr>
              <a:t>t</a:t>
            </a:r>
            <a:r>
              <a:rPr lang="de-DE" sz="2000" baseline="-25000" smtClean="0">
                <a:solidFill>
                  <a:srgbClr val="3C8C93"/>
                </a:solidFill>
              </a:rPr>
              <a:t>i</a:t>
            </a:r>
          </a:p>
          <a:p>
            <a:pPr lvl="1" eaLnBrk="1" hangingPunct="1">
              <a:buFontTx/>
              <a:buNone/>
              <a:defRPr/>
            </a:pPr>
            <a:r>
              <a:rPr lang="de-DE" sz="2000" smtClean="0"/>
              <a:t>	 </a:t>
            </a:r>
            <a:r>
              <a:rPr lang="de-DE" sz="2000" smtClean="0">
                <a:solidFill>
                  <a:srgbClr val="3C8C93"/>
                </a:solidFill>
              </a:rPr>
              <a:t>d := 0</a:t>
            </a:r>
            <a:endParaRPr lang="de-DE" sz="2000" smtClean="0"/>
          </a:p>
          <a:p>
            <a:pPr eaLnBrk="1" hangingPunct="1">
              <a:buFontTx/>
              <a:buNone/>
              <a:defRPr/>
            </a:pPr>
            <a:r>
              <a:rPr lang="de-DE" sz="2000" smtClean="0">
                <a:cs typeface="+mn-cs"/>
              </a:rPr>
              <a:t>  return </a:t>
            </a:r>
            <a:r>
              <a:rPr lang="de-DE" sz="200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selected towns</a:t>
            </a:r>
          </a:p>
        </p:txBody>
      </p:sp>
      <p:pic>
        <p:nvPicPr>
          <p:cNvPr id="2631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83907"/>
            <a:ext cx="7315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0373" name="Text Box 5"/>
          <p:cNvSpPr txBox="1">
            <a:spLocks noChangeArrowheads="1"/>
          </p:cNvSpPr>
          <p:nvPr/>
        </p:nvSpPr>
        <p:spPr bwMode="auto">
          <a:xfrm>
            <a:off x="1447800" y="47251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5</a:t>
            </a:r>
            <a:endParaRPr lang="de-DE">
              <a:cs typeface="+mn-cs"/>
            </a:endParaRPr>
          </a:p>
        </p:txBody>
      </p:sp>
      <p:sp>
        <p:nvSpPr>
          <p:cNvPr id="570374" name="Text Box 6"/>
          <p:cNvSpPr txBox="1">
            <a:spLocks noChangeArrowheads="1"/>
          </p:cNvSpPr>
          <p:nvPr/>
        </p:nvSpPr>
        <p:spPr bwMode="auto">
          <a:xfrm>
            <a:off x="1974850" y="47251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570375" name="Text Box 7"/>
          <p:cNvSpPr txBox="1">
            <a:spLocks noChangeArrowheads="1"/>
          </p:cNvSpPr>
          <p:nvPr/>
        </p:nvSpPr>
        <p:spPr bwMode="auto">
          <a:xfrm>
            <a:off x="2279650" y="47251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570376" name="Text Box 8"/>
          <p:cNvSpPr txBox="1">
            <a:spLocks noChangeArrowheads="1"/>
          </p:cNvSpPr>
          <p:nvPr/>
        </p:nvSpPr>
        <p:spPr bwMode="auto">
          <a:xfrm>
            <a:off x="2889250" y="47251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570377" name="Text Box 9"/>
          <p:cNvSpPr txBox="1">
            <a:spLocks noChangeArrowheads="1"/>
          </p:cNvSpPr>
          <p:nvPr/>
        </p:nvSpPr>
        <p:spPr bwMode="auto">
          <a:xfrm>
            <a:off x="3733800" y="47251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570378" name="Text Box 10"/>
          <p:cNvSpPr txBox="1">
            <a:spLocks noChangeArrowheads="1"/>
          </p:cNvSpPr>
          <p:nvPr/>
        </p:nvSpPr>
        <p:spPr bwMode="auto">
          <a:xfrm>
            <a:off x="5092700" y="47251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570379" name="Text Box 11"/>
          <p:cNvSpPr txBox="1">
            <a:spLocks noChangeArrowheads="1"/>
          </p:cNvSpPr>
          <p:nvPr/>
        </p:nvSpPr>
        <p:spPr bwMode="auto">
          <a:xfrm>
            <a:off x="4419600" y="47251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570380" name="Text Box 12"/>
          <p:cNvSpPr txBox="1">
            <a:spLocks noChangeArrowheads="1"/>
          </p:cNvSpPr>
          <p:nvPr/>
        </p:nvSpPr>
        <p:spPr bwMode="auto">
          <a:xfrm>
            <a:off x="6165850" y="4725144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10</a:t>
            </a:r>
            <a:endParaRPr lang="de-DE">
              <a:cs typeface="+mn-cs"/>
            </a:endParaRPr>
          </a:p>
        </p:txBody>
      </p:sp>
      <p:sp>
        <p:nvSpPr>
          <p:cNvPr id="570381" name="Text Box 13"/>
          <p:cNvSpPr txBox="1">
            <a:spLocks noChangeArrowheads="1"/>
          </p:cNvSpPr>
          <p:nvPr/>
        </p:nvSpPr>
        <p:spPr bwMode="auto">
          <a:xfrm>
            <a:off x="7467600" y="47251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7</a:t>
            </a:r>
            <a:endParaRPr lang="de-DE">
              <a:cs typeface="+mn-cs"/>
            </a:endParaRPr>
          </a:p>
        </p:txBody>
      </p:sp>
      <p:sp>
        <p:nvSpPr>
          <p:cNvPr id="570465" name="Oval 97"/>
          <p:cNvSpPr>
            <a:spLocks noChangeArrowheads="1"/>
          </p:cNvSpPr>
          <p:nvPr/>
        </p:nvSpPr>
        <p:spPr bwMode="auto">
          <a:xfrm>
            <a:off x="5562600" y="5136307"/>
            <a:ext cx="182563" cy="182562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0466" name="Oval 98"/>
          <p:cNvSpPr>
            <a:spLocks noChangeArrowheads="1"/>
          </p:cNvSpPr>
          <p:nvPr/>
        </p:nvSpPr>
        <p:spPr bwMode="auto">
          <a:xfrm>
            <a:off x="7010400" y="5106144"/>
            <a:ext cx="182563" cy="182563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0467" name="Text Box 99"/>
          <p:cNvSpPr txBox="1">
            <a:spLocks noChangeArrowheads="1"/>
          </p:cNvSpPr>
          <p:nvPr/>
        </p:nvSpPr>
        <p:spPr bwMode="auto">
          <a:xfrm>
            <a:off x="593725" y="5425232"/>
            <a:ext cx="325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d</a:t>
            </a:r>
            <a:endParaRPr lang="de-DE">
              <a:cs typeface="+mn-cs"/>
            </a:endParaRPr>
          </a:p>
        </p:txBody>
      </p:sp>
      <p:grpSp>
        <p:nvGrpSpPr>
          <p:cNvPr id="570481" name="Group 113"/>
          <p:cNvGrpSpPr>
            <a:grpSpLocks/>
          </p:cNvGrpSpPr>
          <p:nvPr/>
        </p:nvGrpSpPr>
        <p:grpSpPr bwMode="auto">
          <a:xfrm>
            <a:off x="1066800" y="5136307"/>
            <a:ext cx="311150" cy="641350"/>
            <a:chOff x="672" y="3667"/>
            <a:chExt cx="196" cy="404"/>
          </a:xfrm>
        </p:grpSpPr>
        <p:sp>
          <p:nvSpPr>
            <p:cNvPr id="570463" name="Oval 95"/>
            <p:cNvSpPr>
              <a:spLocks noChangeArrowheads="1"/>
            </p:cNvSpPr>
            <p:nvPr/>
          </p:nvSpPr>
          <p:spPr bwMode="auto">
            <a:xfrm>
              <a:off x="720" y="3667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70468" name="Text Box 100"/>
            <p:cNvSpPr txBox="1">
              <a:spLocks noChangeArrowheads="1"/>
            </p:cNvSpPr>
            <p:nvPr/>
          </p:nvSpPr>
          <p:spPr bwMode="auto">
            <a:xfrm>
              <a:off x="672" y="384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cs typeface="+mn-cs"/>
                </a:rPr>
                <a:t>0</a:t>
              </a:r>
              <a:endParaRPr lang="de-DE">
                <a:cs typeface="+mn-cs"/>
              </a:endParaRPr>
            </a:p>
          </p:txBody>
        </p:sp>
      </p:grpSp>
      <p:sp>
        <p:nvSpPr>
          <p:cNvPr id="570469" name="Text Box 101"/>
          <p:cNvSpPr txBox="1">
            <a:spLocks noChangeArrowheads="1"/>
          </p:cNvSpPr>
          <p:nvPr/>
        </p:nvSpPr>
        <p:spPr bwMode="auto">
          <a:xfrm>
            <a:off x="1822450" y="542523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5</a:t>
            </a:r>
            <a:endParaRPr lang="de-DE">
              <a:cs typeface="+mn-cs"/>
            </a:endParaRPr>
          </a:p>
        </p:txBody>
      </p:sp>
      <p:sp>
        <p:nvSpPr>
          <p:cNvPr id="570470" name="Text Box 102"/>
          <p:cNvSpPr txBox="1">
            <a:spLocks noChangeArrowheads="1"/>
          </p:cNvSpPr>
          <p:nvPr/>
        </p:nvSpPr>
        <p:spPr bwMode="auto">
          <a:xfrm>
            <a:off x="2127250" y="542523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7</a:t>
            </a:r>
            <a:endParaRPr lang="de-DE">
              <a:cs typeface="+mn-cs"/>
            </a:endParaRPr>
          </a:p>
        </p:txBody>
      </p:sp>
      <p:sp>
        <p:nvSpPr>
          <p:cNvPr id="570471" name="Text Box 103"/>
          <p:cNvSpPr txBox="1">
            <a:spLocks noChangeArrowheads="1"/>
          </p:cNvSpPr>
          <p:nvPr/>
        </p:nvSpPr>
        <p:spPr bwMode="auto">
          <a:xfrm>
            <a:off x="2362200" y="542523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9</a:t>
            </a:r>
            <a:endParaRPr lang="de-DE">
              <a:cs typeface="+mn-cs"/>
            </a:endParaRPr>
          </a:p>
        </p:txBody>
      </p:sp>
      <p:sp>
        <p:nvSpPr>
          <p:cNvPr id="570472" name="Text Box 104"/>
          <p:cNvSpPr txBox="1">
            <a:spLocks noChangeArrowheads="1"/>
          </p:cNvSpPr>
          <p:nvPr/>
        </p:nvSpPr>
        <p:spPr bwMode="auto">
          <a:xfrm>
            <a:off x="3200400" y="5425232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15</a:t>
            </a:r>
            <a:endParaRPr lang="de-DE">
              <a:cs typeface="+mn-cs"/>
            </a:endParaRPr>
          </a:p>
        </p:txBody>
      </p:sp>
      <p:grpSp>
        <p:nvGrpSpPr>
          <p:cNvPr id="570482" name="Group 114"/>
          <p:cNvGrpSpPr>
            <a:grpSpLocks/>
          </p:cNvGrpSpPr>
          <p:nvPr/>
        </p:nvGrpSpPr>
        <p:grpSpPr bwMode="auto">
          <a:xfrm>
            <a:off x="3270250" y="5136307"/>
            <a:ext cx="311150" cy="946150"/>
            <a:chOff x="2060" y="3667"/>
            <a:chExt cx="196" cy="596"/>
          </a:xfrm>
        </p:grpSpPr>
        <p:sp>
          <p:nvSpPr>
            <p:cNvPr id="570464" name="Oval 96"/>
            <p:cNvSpPr>
              <a:spLocks noChangeArrowheads="1"/>
            </p:cNvSpPr>
            <p:nvPr/>
          </p:nvSpPr>
          <p:spPr bwMode="auto">
            <a:xfrm>
              <a:off x="2112" y="3667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70473" name="Text Box 105"/>
            <p:cNvSpPr txBox="1">
              <a:spLocks noChangeArrowheads="1"/>
            </p:cNvSpPr>
            <p:nvPr/>
          </p:nvSpPr>
          <p:spPr bwMode="auto">
            <a:xfrm>
              <a:off x="2060" y="403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cs typeface="+mn-cs"/>
                </a:rPr>
                <a:t>0</a:t>
              </a:r>
              <a:endParaRPr lang="de-DE">
                <a:cs typeface="+mn-cs"/>
              </a:endParaRPr>
            </a:p>
          </p:txBody>
        </p:sp>
      </p:grpSp>
      <p:sp>
        <p:nvSpPr>
          <p:cNvPr id="570474" name="Text Box 106"/>
          <p:cNvSpPr txBox="1">
            <a:spLocks noChangeArrowheads="1"/>
          </p:cNvSpPr>
          <p:nvPr/>
        </p:nvSpPr>
        <p:spPr bwMode="auto">
          <a:xfrm>
            <a:off x="4184650" y="54109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570475" name="Text Box 107"/>
          <p:cNvSpPr txBox="1">
            <a:spLocks noChangeArrowheads="1"/>
          </p:cNvSpPr>
          <p:nvPr/>
        </p:nvSpPr>
        <p:spPr bwMode="auto">
          <a:xfrm>
            <a:off x="4572000" y="54109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9</a:t>
            </a:r>
            <a:endParaRPr lang="de-DE">
              <a:cs typeface="+mn-cs"/>
            </a:endParaRPr>
          </a:p>
        </p:txBody>
      </p:sp>
      <p:sp>
        <p:nvSpPr>
          <p:cNvPr id="570476" name="Text Box 108"/>
          <p:cNvSpPr txBox="1">
            <a:spLocks noChangeArrowheads="1"/>
          </p:cNvSpPr>
          <p:nvPr/>
        </p:nvSpPr>
        <p:spPr bwMode="auto">
          <a:xfrm>
            <a:off x="5410200" y="5410944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15</a:t>
            </a:r>
            <a:endParaRPr lang="de-DE">
              <a:cs typeface="+mn-cs"/>
            </a:endParaRPr>
          </a:p>
        </p:txBody>
      </p:sp>
      <p:sp>
        <p:nvSpPr>
          <p:cNvPr id="570477" name="Text Box 109"/>
          <p:cNvSpPr txBox="1">
            <a:spLocks noChangeArrowheads="1"/>
          </p:cNvSpPr>
          <p:nvPr/>
        </p:nvSpPr>
        <p:spPr bwMode="auto">
          <a:xfrm>
            <a:off x="5480050" y="57157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0</a:t>
            </a:r>
            <a:endParaRPr lang="de-DE">
              <a:cs typeface="+mn-cs"/>
            </a:endParaRPr>
          </a:p>
        </p:txBody>
      </p:sp>
      <p:sp>
        <p:nvSpPr>
          <p:cNvPr id="570478" name="Text Box 110"/>
          <p:cNvSpPr txBox="1">
            <a:spLocks noChangeArrowheads="1"/>
          </p:cNvSpPr>
          <p:nvPr/>
        </p:nvSpPr>
        <p:spPr bwMode="auto">
          <a:xfrm>
            <a:off x="6858000" y="5425232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10</a:t>
            </a:r>
            <a:endParaRPr lang="de-DE">
              <a:cs typeface="+mn-cs"/>
            </a:endParaRPr>
          </a:p>
        </p:txBody>
      </p:sp>
      <p:sp>
        <p:nvSpPr>
          <p:cNvPr id="570479" name="Text Box 111"/>
          <p:cNvSpPr txBox="1">
            <a:spLocks noChangeArrowheads="1"/>
          </p:cNvSpPr>
          <p:nvPr/>
        </p:nvSpPr>
        <p:spPr bwMode="auto">
          <a:xfrm>
            <a:off x="6927850" y="57157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0</a:t>
            </a:r>
            <a:endParaRPr lang="de-DE">
              <a:cs typeface="+mn-cs"/>
            </a:endParaRPr>
          </a:p>
        </p:txBody>
      </p:sp>
      <p:sp>
        <p:nvSpPr>
          <p:cNvPr id="570480" name="Text Box 112"/>
          <p:cNvSpPr txBox="1">
            <a:spLocks noChangeArrowheads="1"/>
          </p:cNvSpPr>
          <p:nvPr/>
        </p:nvSpPr>
        <p:spPr bwMode="auto">
          <a:xfrm>
            <a:off x="7994650" y="54109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7</a:t>
            </a:r>
            <a:endParaRPr lang="de-DE">
              <a:cs typeface="+mn-cs"/>
            </a:endParaRPr>
          </a:p>
        </p:txBody>
      </p:sp>
      <p:sp>
        <p:nvSpPr>
          <p:cNvPr id="3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01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465" grpId="0" animBg="1"/>
      <p:bldP spid="570466" grpId="0" animBg="1"/>
      <p:bldP spid="570469" grpId="0"/>
      <p:bldP spid="570470" grpId="0"/>
      <p:bldP spid="570471" grpId="0"/>
      <p:bldP spid="570472" grpId="0"/>
      <p:bldP spid="570474" grpId="0"/>
      <p:bldP spid="570475" grpId="0"/>
      <p:bldP spid="570476" grpId="0"/>
      <p:bldP spid="570477" grpId="0"/>
      <p:bldP spid="570478" grpId="0"/>
      <p:bldP spid="570479" grpId="0"/>
      <p:bldP spid="570480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Analyse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n-cs"/>
              </a:rPr>
              <a:t>Zeitaufwand: </a:t>
            </a:r>
            <a:r>
              <a:rPr lang="de-DE" smtClean="0">
                <a:solidFill>
                  <a:srgbClr val="3C8C93"/>
                </a:solidFill>
                <a:latin typeface="Times New Roman" charset="0"/>
                <a:cs typeface="Arial" charset="0"/>
              </a:rPr>
              <a:t>Θ</a:t>
            </a:r>
            <a:r>
              <a:rPr lang="de-DE" smtClean="0">
                <a:solidFill>
                  <a:srgbClr val="3C8C93"/>
                </a:solidFill>
                <a:cs typeface="Arial" charset="0"/>
              </a:rPr>
              <a:t>(n)</a:t>
            </a:r>
          </a:p>
          <a:p>
            <a:pPr eaLnBrk="1" hangingPunct="1">
              <a:defRPr/>
            </a:pPr>
            <a:r>
              <a:rPr lang="de-DE" smtClean="0">
                <a:cs typeface="Arial" charset="0"/>
              </a:rPr>
              <a:t>Speicheraufwand: </a:t>
            </a:r>
          </a:p>
          <a:p>
            <a:pPr lvl="1" eaLnBrk="1" hangingPunct="1">
              <a:defRPr/>
            </a:pPr>
            <a:r>
              <a:rPr lang="de-DE" smtClean="0">
                <a:solidFill>
                  <a:srgbClr val="3C8C93"/>
                </a:solidFill>
                <a:latin typeface="Times New Roman" charset="0"/>
                <a:cs typeface="Arial" charset="0"/>
              </a:rPr>
              <a:t>Θ</a:t>
            </a:r>
            <a:r>
              <a:rPr lang="de-DE" smtClean="0">
                <a:solidFill>
                  <a:srgbClr val="3C8C93"/>
                </a:solidFill>
                <a:cs typeface="Arial" charset="0"/>
              </a:rPr>
              <a:t>(n)</a:t>
            </a:r>
            <a:r>
              <a:rPr lang="de-DE" smtClean="0">
                <a:cs typeface="Arial" charset="0"/>
              </a:rPr>
              <a:t> um die Eingabe zu speichern</a:t>
            </a:r>
          </a:p>
          <a:p>
            <a:pPr lvl="1" eaLnBrk="1" hangingPunct="1">
              <a:defRPr/>
            </a:pPr>
            <a:r>
              <a:rPr lang="de-DE" smtClean="0">
                <a:solidFill>
                  <a:srgbClr val="3C8C93"/>
                </a:solidFill>
                <a:latin typeface="Times New Roman" charset="0"/>
                <a:cs typeface="Arial" charset="0"/>
              </a:rPr>
              <a:t>Θ</a:t>
            </a:r>
            <a:r>
              <a:rPr lang="de-DE" smtClean="0">
                <a:solidFill>
                  <a:srgbClr val="3C8C93"/>
                </a:solidFill>
                <a:cs typeface="Arial" charset="0"/>
              </a:rPr>
              <a:t>(1)</a:t>
            </a:r>
            <a:r>
              <a:rPr lang="de-DE" smtClean="0">
                <a:cs typeface="Arial" charset="0"/>
              </a:rPr>
              <a:t> für die gierige Auswahl</a:t>
            </a:r>
          </a:p>
          <a:p>
            <a:pPr eaLnBrk="1" hangingPunct="1">
              <a:defRPr/>
            </a:pPr>
            <a:endParaRPr lang="de-DE" smtClean="0"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7447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Ereignisauswahl-Problem (Event Scheduling)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852936"/>
            <a:ext cx="8712968" cy="3352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sz="1800" dirty="0" smtClean="0">
                <a:cs typeface="+mn-cs"/>
              </a:rPr>
              <a:t>Ziel: maximiere die Anzahl der ausgewählten Ereignisintervalle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1800" dirty="0" smtClean="0">
                <a:cs typeface="+mn-cs"/>
              </a:rPr>
              <a:t>Setze </a:t>
            </a:r>
            <a:r>
              <a:rPr lang="de-DE" sz="1800" i="1" dirty="0" smtClean="0">
                <a:latin typeface="Times New Roman" charset="0"/>
                <a:cs typeface="+mn-cs"/>
              </a:rPr>
              <a:t>v</a:t>
            </a:r>
            <a:r>
              <a:rPr lang="de-DE" sz="1800" i="1" baseline="-25000" dirty="0" smtClean="0">
                <a:latin typeface="Times New Roman" charset="0"/>
                <a:cs typeface="+mn-cs"/>
              </a:rPr>
              <a:t>i</a:t>
            </a:r>
            <a:r>
              <a:rPr lang="de-DE" sz="1800" dirty="0" smtClean="0">
                <a:latin typeface="Times New Roman" charset="0"/>
                <a:cs typeface="+mn-cs"/>
              </a:rPr>
              <a:t> = 1</a:t>
            </a:r>
            <a:r>
              <a:rPr lang="de-DE" sz="1800" dirty="0" smtClean="0">
                <a:cs typeface="+mn-cs"/>
              </a:rPr>
              <a:t> für alle </a:t>
            </a:r>
            <a:r>
              <a:rPr lang="de-DE" sz="1800" i="1" dirty="0" smtClean="0">
                <a:latin typeface="Times New Roman" charset="0"/>
                <a:cs typeface="+mn-cs"/>
              </a:rPr>
              <a:t>i </a:t>
            </a:r>
            <a:r>
              <a:rPr lang="de-DE" sz="1800" dirty="0" smtClean="0">
                <a:cs typeface="+mn-cs"/>
              </a:rPr>
              <a:t>und löse Problem aufwendig mit dynamischer Programmierung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1800" dirty="0" smtClean="0">
                <a:cs typeface="+mn-cs"/>
              </a:rPr>
              <a:t>Gierige Strategie: Wähle das nächste Ereignisintervall kompatibel mit voriger Wahl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1800" dirty="0" smtClean="0">
                <a:cs typeface="+mn-cs"/>
              </a:rPr>
              <a:t>Liefert (1, 2, 4, 6, 8) für das obige Beispiel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1800" dirty="0" smtClean="0">
                <a:cs typeface="+mn-cs"/>
              </a:rPr>
              <a:t>Warum funktioniert das hier?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1600" dirty="0" smtClean="0">
                <a:solidFill>
                  <a:srgbClr val="0000CC"/>
                </a:solidFill>
              </a:rPr>
              <a:t>Behauptung 1: </a:t>
            </a:r>
            <a:r>
              <a:rPr lang="de-DE" sz="1600" dirty="0" smtClean="0"/>
              <a:t>optimale Substruktur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1600" dirty="0" smtClean="0">
                <a:solidFill>
                  <a:srgbClr val="0000CC"/>
                </a:solidFill>
              </a:rPr>
              <a:t>Behauptung 2:</a:t>
            </a:r>
            <a:r>
              <a:rPr lang="de-DE" sz="1600" dirty="0" smtClean="0"/>
              <a:t> Es gibt optimale Lösung, die </a:t>
            </a:r>
            <a:r>
              <a:rPr lang="de-DE" sz="1600" i="1" dirty="0" smtClean="0">
                <a:latin typeface="Times New Roman" charset="0"/>
              </a:rPr>
              <a:t>e</a:t>
            </a:r>
            <a:r>
              <a:rPr lang="de-DE" sz="1600" i="1" baseline="-25000" dirty="0" smtClean="0">
                <a:latin typeface="Times New Roman" charset="0"/>
              </a:rPr>
              <a:t>1</a:t>
            </a:r>
            <a:r>
              <a:rPr lang="de-DE" sz="1600" i="1" dirty="0" smtClean="0"/>
              <a:t> </a:t>
            </a:r>
            <a:r>
              <a:rPr lang="de-DE" sz="1600" dirty="0" smtClean="0"/>
              <a:t>beinhaltet</a:t>
            </a:r>
            <a:endParaRPr lang="de-DE" sz="1600" baseline="-25000" dirty="0" smtClean="0">
              <a:latin typeface="Times New Roman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1600" dirty="0" smtClean="0">
                <a:solidFill>
                  <a:srgbClr val="0000CC"/>
                </a:solidFill>
              </a:rPr>
              <a:t>Beweis durch Widerspruch</a:t>
            </a:r>
            <a:r>
              <a:rPr lang="de-DE" sz="1600" dirty="0" smtClean="0"/>
              <a:t>: Nehme an, keine optimale Lösung enthält </a:t>
            </a:r>
            <a:r>
              <a:rPr lang="de-DE" sz="1600" i="1" dirty="0" smtClean="0">
                <a:latin typeface="Times New Roman" charset="0"/>
              </a:rPr>
              <a:t>e</a:t>
            </a:r>
            <a:r>
              <a:rPr lang="de-DE" sz="1600" i="1" baseline="-25000" dirty="0" smtClean="0">
                <a:latin typeface="Times New Roman" charset="0"/>
              </a:rPr>
              <a:t>1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1600" dirty="0" smtClean="0"/>
              <a:t>Sagen wir, das erste gewählt Ereignis ist </a:t>
            </a:r>
            <a:r>
              <a:rPr lang="de-DE" sz="1600" i="1" dirty="0" smtClean="0">
                <a:latin typeface="Times New Roman" charset="0"/>
              </a:rPr>
              <a:t>e</a:t>
            </a:r>
            <a:r>
              <a:rPr lang="de-DE" sz="1600" i="1" baseline="-25000" dirty="0" smtClean="0">
                <a:latin typeface="Times New Roman" charset="0"/>
              </a:rPr>
              <a:t>i </a:t>
            </a:r>
            <a:r>
              <a:rPr lang="de-DE" sz="1600" i="1" dirty="0" smtClean="0"/>
              <a:t>=&gt; </a:t>
            </a:r>
            <a:r>
              <a:rPr lang="de-DE" sz="1600" dirty="0" smtClean="0"/>
              <a:t>andere gewählte Ereignisse starten, nachdem </a:t>
            </a:r>
            <a:r>
              <a:rPr lang="de-DE" sz="1600" i="1" dirty="0" smtClean="0">
                <a:latin typeface="Times New Roman" charset="0"/>
              </a:rPr>
              <a:t>e</a:t>
            </a:r>
            <a:r>
              <a:rPr lang="de-DE" sz="1600" i="1" baseline="-25000" dirty="0" smtClean="0">
                <a:latin typeface="Times New Roman" charset="0"/>
              </a:rPr>
              <a:t>i</a:t>
            </a:r>
            <a:r>
              <a:rPr lang="de-DE" sz="1600" dirty="0" smtClean="0"/>
              <a:t> endet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1600" dirty="0" smtClean="0"/>
              <a:t>Ersetzte </a:t>
            </a:r>
            <a:r>
              <a:rPr lang="de-DE" sz="1600" i="1" dirty="0" smtClean="0">
                <a:latin typeface="Times New Roman" charset="0"/>
              </a:rPr>
              <a:t>e</a:t>
            </a:r>
            <a:r>
              <a:rPr lang="de-DE" sz="1600" i="1" baseline="-25000" dirty="0" smtClean="0">
                <a:latin typeface="Times New Roman" charset="0"/>
              </a:rPr>
              <a:t>i</a:t>
            </a:r>
            <a:r>
              <a:rPr lang="de-DE" sz="1600" dirty="0" smtClean="0"/>
              <a:t> durch </a:t>
            </a:r>
            <a:r>
              <a:rPr lang="de-DE" sz="1600" i="1" dirty="0" smtClean="0">
                <a:latin typeface="Times New Roman" charset="0"/>
              </a:rPr>
              <a:t>e</a:t>
            </a:r>
            <a:r>
              <a:rPr lang="de-DE" sz="1600" i="1" baseline="-25000" dirty="0" smtClean="0">
                <a:latin typeface="Times New Roman" charset="0"/>
              </a:rPr>
              <a:t>1</a:t>
            </a:r>
            <a:r>
              <a:rPr lang="de-DE" sz="1600" dirty="0" smtClean="0"/>
              <a:t> ergibt eine andere optimale Lösung (</a:t>
            </a:r>
            <a:r>
              <a:rPr lang="de-DE" sz="1600" i="1" dirty="0" smtClean="0">
                <a:latin typeface="Times New Roman" charset="0"/>
              </a:rPr>
              <a:t>e</a:t>
            </a:r>
            <a:r>
              <a:rPr lang="de-DE" sz="1600" i="1" baseline="-25000" dirty="0" smtClean="0">
                <a:latin typeface="Times New Roman" charset="0"/>
              </a:rPr>
              <a:t>1</a:t>
            </a:r>
            <a:r>
              <a:rPr lang="de-DE" sz="1600" dirty="0" smtClean="0"/>
              <a:t> endet früher als </a:t>
            </a:r>
            <a:r>
              <a:rPr lang="de-DE" sz="1600" i="1" dirty="0" smtClean="0">
                <a:latin typeface="Times New Roman" charset="0"/>
              </a:rPr>
              <a:t>e</a:t>
            </a:r>
            <a:r>
              <a:rPr lang="de-DE" sz="1600" i="1" baseline="-25000" dirty="0" smtClean="0">
                <a:latin typeface="Times New Roman" charset="0"/>
              </a:rPr>
              <a:t>i</a:t>
            </a:r>
            <a:r>
              <a:rPr lang="de-DE" sz="1600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1600" dirty="0" smtClean="0"/>
              <a:t>Widerspruch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1800" dirty="0" smtClean="0">
                <a:cs typeface="+mn-cs"/>
              </a:rPr>
              <a:t>Einfache Idee: Wähle das nächste Ereignis, mit dem die maximale Zeit verbleibt</a:t>
            </a:r>
          </a:p>
        </p:txBody>
      </p:sp>
      <p:sp>
        <p:nvSpPr>
          <p:cNvPr id="576516" name="Line 4"/>
          <p:cNvSpPr>
            <a:spLocks noChangeShapeType="1"/>
          </p:cNvSpPr>
          <p:nvPr/>
        </p:nvSpPr>
        <p:spPr bwMode="auto">
          <a:xfrm>
            <a:off x="1219200" y="2617688"/>
            <a:ext cx="678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6517" name="Line 5"/>
          <p:cNvSpPr>
            <a:spLocks noChangeShapeType="1"/>
          </p:cNvSpPr>
          <p:nvPr/>
        </p:nvSpPr>
        <p:spPr bwMode="auto">
          <a:xfrm>
            <a:off x="1371600" y="2236688"/>
            <a:ext cx="914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6518" name="Line 6"/>
          <p:cNvSpPr>
            <a:spLocks noChangeShapeType="1"/>
          </p:cNvSpPr>
          <p:nvPr/>
        </p:nvSpPr>
        <p:spPr bwMode="auto">
          <a:xfrm>
            <a:off x="1828800" y="1931888"/>
            <a:ext cx="1676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6519" name="Line 7"/>
          <p:cNvSpPr>
            <a:spLocks noChangeShapeType="1"/>
          </p:cNvSpPr>
          <p:nvPr/>
        </p:nvSpPr>
        <p:spPr bwMode="auto">
          <a:xfrm>
            <a:off x="2438400" y="2084288"/>
            <a:ext cx="457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6520" name="Line 8"/>
          <p:cNvSpPr>
            <a:spLocks noChangeShapeType="1"/>
          </p:cNvSpPr>
          <p:nvPr/>
        </p:nvSpPr>
        <p:spPr bwMode="auto">
          <a:xfrm>
            <a:off x="3657600" y="2160488"/>
            <a:ext cx="6858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6521" name="Line 9"/>
          <p:cNvSpPr>
            <a:spLocks noChangeShapeType="1"/>
          </p:cNvSpPr>
          <p:nvPr/>
        </p:nvSpPr>
        <p:spPr bwMode="auto">
          <a:xfrm>
            <a:off x="4114800" y="1931888"/>
            <a:ext cx="6858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6522" name="Line 10"/>
          <p:cNvSpPr>
            <a:spLocks noChangeShapeType="1"/>
          </p:cNvSpPr>
          <p:nvPr/>
        </p:nvSpPr>
        <p:spPr bwMode="auto">
          <a:xfrm>
            <a:off x="4419600" y="1779488"/>
            <a:ext cx="838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6523" name="Line 11"/>
          <p:cNvSpPr>
            <a:spLocks noChangeShapeType="1"/>
          </p:cNvSpPr>
          <p:nvPr/>
        </p:nvSpPr>
        <p:spPr bwMode="auto">
          <a:xfrm>
            <a:off x="5181600" y="2160488"/>
            <a:ext cx="533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6524" name="Line 12"/>
          <p:cNvSpPr>
            <a:spLocks noChangeShapeType="1"/>
          </p:cNvSpPr>
          <p:nvPr/>
        </p:nvSpPr>
        <p:spPr bwMode="auto">
          <a:xfrm>
            <a:off x="5638800" y="1855688"/>
            <a:ext cx="6858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6525" name="Line 13"/>
          <p:cNvSpPr>
            <a:spLocks noChangeShapeType="1"/>
          </p:cNvSpPr>
          <p:nvPr/>
        </p:nvSpPr>
        <p:spPr bwMode="auto">
          <a:xfrm>
            <a:off x="6172200" y="2160488"/>
            <a:ext cx="1219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6526" name="Text Box 14"/>
          <p:cNvSpPr txBox="1">
            <a:spLocks noChangeArrowheads="1"/>
          </p:cNvSpPr>
          <p:nvPr/>
        </p:nvSpPr>
        <p:spPr bwMode="auto">
          <a:xfrm>
            <a:off x="7985125" y="2403376"/>
            <a:ext cx="6591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Time</a:t>
            </a:r>
            <a:endParaRPr lang="de-DE">
              <a:cs typeface="+mn-cs"/>
            </a:endParaRPr>
          </a:p>
        </p:txBody>
      </p:sp>
      <p:sp>
        <p:nvSpPr>
          <p:cNvPr id="576527" name="Text Box 15"/>
          <p:cNvSpPr txBox="1">
            <a:spLocks noChangeArrowheads="1"/>
          </p:cNvSpPr>
          <p:nvPr/>
        </p:nvSpPr>
        <p:spPr bwMode="auto">
          <a:xfrm>
            <a:off x="1524000" y="1869976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1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76528" name="Text Box 16"/>
          <p:cNvSpPr txBox="1">
            <a:spLocks noChangeArrowheads="1"/>
          </p:cNvSpPr>
          <p:nvPr/>
        </p:nvSpPr>
        <p:spPr bwMode="auto">
          <a:xfrm>
            <a:off x="2457450" y="1946176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2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76529" name="Text Box 17"/>
          <p:cNvSpPr txBox="1">
            <a:spLocks noChangeArrowheads="1"/>
          </p:cNvSpPr>
          <p:nvPr/>
        </p:nvSpPr>
        <p:spPr bwMode="auto">
          <a:xfrm>
            <a:off x="2914650" y="1565176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3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76530" name="Text Box 18"/>
          <p:cNvSpPr txBox="1">
            <a:spLocks noChangeArrowheads="1"/>
          </p:cNvSpPr>
          <p:nvPr/>
        </p:nvSpPr>
        <p:spPr bwMode="auto">
          <a:xfrm>
            <a:off x="3733800" y="1793776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4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76531" name="Text Box 19"/>
          <p:cNvSpPr txBox="1">
            <a:spLocks noChangeArrowheads="1"/>
          </p:cNvSpPr>
          <p:nvPr/>
        </p:nvSpPr>
        <p:spPr bwMode="auto">
          <a:xfrm>
            <a:off x="4362450" y="1793776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5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76532" name="Text Box 20"/>
          <p:cNvSpPr txBox="1">
            <a:spLocks noChangeArrowheads="1"/>
          </p:cNvSpPr>
          <p:nvPr/>
        </p:nvSpPr>
        <p:spPr bwMode="auto">
          <a:xfrm>
            <a:off x="4724400" y="1412776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6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76533" name="Text Box 21"/>
          <p:cNvSpPr txBox="1">
            <a:spLocks noChangeArrowheads="1"/>
          </p:cNvSpPr>
          <p:nvPr/>
        </p:nvSpPr>
        <p:spPr bwMode="auto">
          <a:xfrm>
            <a:off x="5257800" y="1779488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7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76534" name="Text Box 22"/>
          <p:cNvSpPr txBox="1">
            <a:spLocks noChangeArrowheads="1"/>
          </p:cNvSpPr>
          <p:nvPr/>
        </p:nvSpPr>
        <p:spPr bwMode="auto">
          <a:xfrm>
            <a:off x="5734050" y="1474688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8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76535" name="Text Box 23"/>
          <p:cNvSpPr txBox="1">
            <a:spLocks noChangeArrowheads="1"/>
          </p:cNvSpPr>
          <p:nvPr/>
        </p:nvSpPr>
        <p:spPr bwMode="auto">
          <a:xfrm>
            <a:off x="6572250" y="1793776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9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2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5138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5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Rucksackproblem</a:t>
            </a:r>
          </a:p>
        </p:txBody>
      </p:sp>
      <p:pic>
        <p:nvPicPr>
          <p:cNvPr id="173058" name="Picture 5" descr="486px-Knaps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4038600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9302" name="Text Box 6"/>
          <p:cNvSpPr txBox="1">
            <a:spLocks noChangeArrowheads="1"/>
          </p:cNvSpPr>
          <p:nvPr/>
        </p:nvSpPr>
        <p:spPr bwMode="auto">
          <a:xfrm>
            <a:off x="5334000" y="2672025"/>
            <a:ext cx="3810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mtClean="0">
                <a:solidFill>
                  <a:srgbClr val="990000"/>
                </a:solidFill>
                <a:cs typeface="+mn-cs"/>
              </a:rPr>
              <a:t>Drei Versionen</a:t>
            </a:r>
            <a:r>
              <a:rPr lang="de-DE" smtClean="0">
                <a:cs typeface="+mn-cs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de-DE" smtClean="0">
                <a:solidFill>
                  <a:srgbClr val="0000CC"/>
                </a:solidFill>
                <a:cs typeface="+mn-cs"/>
              </a:rPr>
              <a:t>0-1-Rucksackproblem</a:t>
            </a:r>
            <a:r>
              <a:rPr lang="de-DE" smtClean="0">
                <a:cs typeface="+mn-cs"/>
              </a:rPr>
              <a:t>: Wähle Gegenstand oder nicht</a:t>
            </a:r>
          </a:p>
          <a:p>
            <a:pPr>
              <a:spcBef>
                <a:spcPct val="50000"/>
              </a:spcBef>
              <a:defRPr/>
            </a:pPr>
            <a:r>
              <a:rPr lang="de-DE" smtClean="0">
                <a:solidFill>
                  <a:srgbClr val="0000CC"/>
                </a:solidFill>
                <a:cs typeface="+mn-cs"/>
              </a:rPr>
              <a:t>Gestückeltes Rucksackproblem</a:t>
            </a:r>
            <a:r>
              <a:rPr lang="de-DE" smtClean="0">
                <a:cs typeface="+mn-cs"/>
              </a:rPr>
              <a:t>: Gegenstände sind teilbar</a:t>
            </a:r>
          </a:p>
          <a:p>
            <a:pPr>
              <a:spcBef>
                <a:spcPct val="50000"/>
              </a:spcBef>
              <a:defRPr/>
            </a:pPr>
            <a:r>
              <a:rPr lang="de-DE" smtClean="0">
                <a:solidFill>
                  <a:srgbClr val="0000CC"/>
                </a:solidFill>
                <a:cs typeface="+mn-cs"/>
              </a:rPr>
              <a:t>Unbegrenztes Rucksackproblem</a:t>
            </a:r>
            <a:r>
              <a:rPr lang="de-DE" smtClean="0">
                <a:cs typeface="+mn-cs"/>
              </a:rPr>
              <a:t>: Beliebige Anzahlen verfügbar</a:t>
            </a:r>
          </a:p>
          <a:p>
            <a:pPr>
              <a:spcBef>
                <a:spcPct val="50000"/>
              </a:spcBef>
              <a:defRPr/>
            </a:pPr>
            <a:r>
              <a:rPr lang="de-DE" smtClean="0">
                <a:cs typeface="+mn-cs"/>
              </a:rPr>
              <a:t>Welches ist das leichteste Problem?</a:t>
            </a:r>
            <a:endParaRPr lang="de-DE">
              <a:cs typeface="+mn-cs"/>
            </a:endParaRPr>
          </a:p>
        </p:txBody>
      </p:sp>
      <p:sp>
        <p:nvSpPr>
          <p:cNvPr id="439303" name="Text Box 7"/>
          <p:cNvSpPr txBox="1">
            <a:spLocks noChangeArrowheads="1"/>
          </p:cNvSpPr>
          <p:nvPr/>
        </p:nvSpPr>
        <p:spPr bwMode="auto">
          <a:xfrm>
            <a:off x="838200" y="1196752"/>
            <a:ext cx="6254080" cy="144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2841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indent="0">
              <a:lnSpc>
                <a:spcPct val="110000"/>
              </a:lnSpc>
              <a:defRPr/>
            </a:pPr>
            <a:r>
              <a:rPr lang="de-DE" sz="2000" dirty="0" smtClean="0">
                <a:cs typeface="+mn-cs"/>
              </a:rPr>
              <a:t>Gegeben sei eine Menge von Gegenständen</a:t>
            </a: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de-DE" sz="2000" dirty="0" smtClean="0">
                <a:cs typeface="+mn-cs"/>
              </a:rPr>
              <a:t>Jeder Gegenstand hat einen Wert und ein Gewicht</a:t>
            </a: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de-DE" sz="2000" dirty="0" smtClean="0">
                <a:solidFill>
                  <a:srgbClr val="0000CC"/>
                </a:solidFill>
                <a:cs typeface="+mn-cs"/>
              </a:rPr>
              <a:t>Ziel</a:t>
            </a:r>
            <a:r>
              <a:rPr lang="de-DE" sz="2000" dirty="0" smtClean="0">
                <a:cs typeface="+mn-cs"/>
              </a:rPr>
              <a:t>: maximiere Wert der Dinge im Rucksack</a:t>
            </a: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de-DE" sz="2000" dirty="0" smtClean="0">
                <a:solidFill>
                  <a:srgbClr val="0000CC"/>
                </a:solidFill>
                <a:cs typeface="+mn-cs"/>
              </a:rPr>
              <a:t>Einschränkung</a:t>
            </a:r>
            <a:r>
              <a:rPr lang="de-DE" sz="2000" dirty="0" smtClean="0">
                <a:cs typeface="+mn-cs"/>
              </a:rPr>
              <a:t>: Rucksack hat Gewichtsgrenze</a:t>
            </a:r>
          </a:p>
        </p:txBody>
      </p:sp>
      <p:sp>
        <p:nvSpPr>
          <p:cNvPr id="439304" name="Text Box 8"/>
          <p:cNvSpPr txBox="1">
            <a:spLocks noChangeArrowheads="1"/>
          </p:cNvSpPr>
          <p:nvPr/>
        </p:nvSpPr>
        <p:spPr bwMode="auto">
          <a:xfrm>
            <a:off x="3851920" y="5517232"/>
            <a:ext cx="3962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990000"/>
                </a:solidFill>
                <a:cs typeface="+mn-cs"/>
              </a:rPr>
              <a:t>Können wir das gestückelte Rucksackproblem mit einem gierigen Verfahren lösen? </a:t>
            </a:r>
            <a:endParaRPr lang="de-DE" sz="2000">
              <a:solidFill>
                <a:srgbClr val="990000"/>
              </a:solidFill>
              <a:cs typeface="+mn-cs"/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229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4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400" smtClean="0">
                <a:cs typeface="+mj-cs"/>
              </a:rPr>
              <a:t>Gieriger Algorithmus für Stückelbares-Rucksackproblem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800" smtClean="0">
                <a:cs typeface="+mn-cs"/>
              </a:rPr>
              <a:t>Berechne Wert/Gewichts-Verhältnis für jeden Gegenstand</a:t>
            </a:r>
          </a:p>
          <a:p>
            <a:pPr eaLnBrk="1" hangingPunct="1">
              <a:defRPr/>
            </a:pPr>
            <a:r>
              <a:rPr lang="de-DE" sz="2800" smtClean="0">
                <a:cs typeface="+mn-cs"/>
              </a:rPr>
              <a:t>Sortiere Gegenstände bzgl. ihres Wert/Gewichts-Verhältnisses</a:t>
            </a:r>
          </a:p>
          <a:p>
            <a:pPr lvl="1" eaLnBrk="1" hangingPunct="1">
              <a:defRPr/>
            </a:pPr>
            <a:r>
              <a:rPr lang="de-DE" sz="2400" smtClean="0"/>
              <a:t>Verwende Gegenstand mit </a:t>
            </a:r>
            <a:r>
              <a:rPr lang="de-DE" smtClean="0"/>
              <a:t>höchstem Verhältnis als wertvollstes Element </a:t>
            </a:r>
            <a:r>
              <a:rPr lang="de-DE" sz="2400" smtClean="0"/>
              <a:t>(most valuable item, MVI)</a:t>
            </a:r>
          </a:p>
          <a:p>
            <a:pPr eaLnBrk="1" hangingPunct="1">
              <a:defRPr/>
            </a:pPr>
            <a:r>
              <a:rPr lang="de-DE" sz="2800" smtClean="0">
                <a:cs typeface="+mn-cs"/>
              </a:rPr>
              <a:t>Iterativ: </a:t>
            </a:r>
          </a:p>
          <a:p>
            <a:pPr lvl="1" eaLnBrk="1" hangingPunct="1">
              <a:defRPr/>
            </a:pPr>
            <a:r>
              <a:rPr lang="de-DE" smtClean="0"/>
              <a:t>Falls die Gewichtsgrenze nicht durch Addieren von MVI überschritten</a:t>
            </a:r>
            <a:endParaRPr lang="de-DE" sz="2400" smtClean="0"/>
          </a:p>
          <a:p>
            <a:pPr lvl="2" eaLnBrk="1" hangingPunct="1">
              <a:defRPr/>
            </a:pPr>
            <a:r>
              <a:rPr lang="de-DE" sz="2000" smtClean="0"/>
              <a:t>Wähle MVI</a:t>
            </a:r>
          </a:p>
          <a:p>
            <a:pPr lvl="1" eaLnBrk="1" hangingPunct="1">
              <a:defRPr/>
            </a:pPr>
            <a:r>
              <a:rPr lang="de-DE" sz="2400" smtClean="0"/>
              <a:t>Sonst wähle MVI partiell bis Gewichtsgrenze erreicht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786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7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Beispiel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1371600"/>
            <a:ext cx="4038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Gewichtsgrenze: 10</a:t>
            </a:r>
          </a:p>
          <a:p>
            <a:pPr eaLnBrk="1" hangingPunct="1">
              <a:defRPr/>
            </a:pPr>
            <a:endParaRPr lang="de-DE" sz="2800" dirty="0" smtClean="0">
              <a:cs typeface="+mn-cs"/>
            </a:endParaRPr>
          </a:p>
        </p:txBody>
      </p:sp>
      <p:grpSp>
        <p:nvGrpSpPr>
          <p:cNvPr id="588848" name="Group 48"/>
          <p:cNvGrpSpPr>
            <a:grpSpLocks/>
          </p:cNvGrpSpPr>
          <p:nvPr/>
        </p:nvGrpSpPr>
        <p:grpSpPr bwMode="auto">
          <a:xfrm>
            <a:off x="3543300" y="1524000"/>
            <a:ext cx="952500" cy="4183063"/>
            <a:chOff x="2232" y="960"/>
            <a:chExt cx="600" cy="2635"/>
          </a:xfrm>
        </p:grpSpPr>
        <p:sp>
          <p:nvSpPr>
            <p:cNvPr id="588805" name="Rectangle 5"/>
            <p:cNvSpPr>
              <a:spLocks noChangeArrowheads="1"/>
            </p:cNvSpPr>
            <p:nvPr/>
          </p:nvSpPr>
          <p:spPr bwMode="auto">
            <a:xfrm>
              <a:off x="2232" y="3229"/>
              <a:ext cx="6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1.5</a:t>
              </a:r>
              <a:endParaRPr lang="de-DE" sz="2000">
                <a:cs typeface="+mn-cs"/>
              </a:endParaRPr>
            </a:p>
          </p:txBody>
        </p:sp>
        <p:sp>
          <p:nvSpPr>
            <p:cNvPr id="588809" name="Rectangle 9"/>
            <p:cNvSpPr>
              <a:spLocks noChangeArrowheads="1"/>
            </p:cNvSpPr>
            <p:nvPr/>
          </p:nvSpPr>
          <p:spPr bwMode="auto">
            <a:xfrm>
              <a:off x="2232" y="2864"/>
              <a:ext cx="6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2</a:t>
              </a:r>
              <a:endParaRPr lang="de-DE" sz="2000">
                <a:cs typeface="+mn-cs"/>
              </a:endParaRPr>
            </a:p>
          </p:txBody>
        </p:sp>
        <p:sp>
          <p:nvSpPr>
            <p:cNvPr id="588813" name="Rectangle 13"/>
            <p:cNvSpPr>
              <a:spLocks noChangeArrowheads="1"/>
            </p:cNvSpPr>
            <p:nvPr/>
          </p:nvSpPr>
          <p:spPr bwMode="auto">
            <a:xfrm>
              <a:off x="2232" y="2498"/>
              <a:ext cx="6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1.2</a:t>
              </a:r>
              <a:endParaRPr lang="de-DE" sz="2000">
                <a:cs typeface="+mn-cs"/>
              </a:endParaRPr>
            </a:p>
          </p:txBody>
        </p:sp>
        <p:sp>
          <p:nvSpPr>
            <p:cNvPr id="588817" name="Rectangle 17"/>
            <p:cNvSpPr>
              <a:spLocks noChangeArrowheads="1"/>
            </p:cNvSpPr>
            <p:nvPr/>
          </p:nvSpPr>
          <p:spPr bwMode="auto">
            <a:xfrm>
              <a:off x="2232" y="2132"/>
              <a:ext cx="6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1</a:t>
              </a:r>
              <a:endParaRPr lang="de-DE" sz="2000">
                <a:cs typeface="+mn-cs"/>
              </a:endParaRPr>
            </a:p>
          </p:txBody>
        </p:sp>
        <p:sp>
          <p:nvSpPr>
            <p:cNvPr id="588821" name="Rectangle 21"/>
            <p:cNvSpPr>
              <a:spLocks noChangeArrowheads="1"/>
            </p:cNvSpPr>
            <p:nvPr/>
          </p:nvSpPr>
          <p:spPr bwMode="auto">
            <a:xfrm>
              <a:off x="2232" y="1766"/>
              <a:ext cx="6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0.75</a:t>
              </a:r>
              <a:endParaRPr lang="de-DE" sz="2000">
                <a:cs typeface="+mn-cs"/>
              </a:endParaRPr>
            </a:p>
          </p:txBody>
        </p:sp>
        <p:sp>
          <p:nvSpPr>
            <p:cNvPr id="588825" name="Rectangle 25"/>
            <p:cNvSpPr>
              <a:spLocks noChangeArrowheads="1"/>
            </p:cNvSpPr>
            <p:nvPr/>
          </p:nvSpPr>
          <p:spPr bwMode="auto">
            <a:xfrm>
              <a:off x="2232" y="1401"/>
              <a:ext cx="6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1</a:t>
              </a:r>
              <a:endParaRPr lang="de-DE" sz="2000">
                <a:cs typeface="+mn-cs"/>
              </a:endParaRPr>
            </a:p>
          </p:txBody>
        </p:sp>
        <p:sp>
          <p:nvSpPr>
            <p:cNvPr id="588829" name="Rectangle 29"/>
            <p:cNvSpPr>
              <a:spLocks noChangeArrowheads="1"/>
            </p:cNvSpPr>
            <p:nvPr/>
          </p:nvSpPr>
          <p:spPr bwMode="auto">
            <a:xfrm>
              <a:off x="2232" y="960"/>
              <a:ext cx="600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$ / kg</a:t>
              </a:r>
              <a:endParaRPr lang="de-DE" sz="2000">
                <a:cs typeface="+mn-cs"/>
              </a:endParaRPr>
            </a:p>
          </p:txBody>
        </p:sp>
      </p:grpSp>
      <p:sp>
        <p:nvSpPr>
          <p:cNvPr id="588833" name="Line 33"/>
          <p:cNvSpPr>
            <a:spLocks noChangeShapeType="1"/>
          </p:cNvSpPr>
          <p:nvPr/>
        </p:nvSpPr>
        <p:spPr bwMode="auto">
          <a:xfrm>
            <a:off x="685800" y="1524000"/>
            <a:ext cx="381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88834" name="Line 34"/>
          <p:cNvSpPr>
            <a:spLocks noChangeShapeType="1"/>
          </p:cNvSpPr>
          <p:nvPr/>
        </p:nvSpPr>
        <p:spPr bwMode="auto">
          <a:xfrm>
            <a:off x="685800" y="2224088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88835" name="Line 35"/>
          <p:cNvSpPr>
            <a:spLocks noChangeShapeType="1"/>
          </p:cNvSpPr>
          <p:nvPr/>
        </p:nvSpPr>
        <p:spPr bwMode="auto">
          <a:xfrm>
            <a:off x="685800" y="2803525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88836" name="Line 36"/>
          <p:cNvSpPr>
            <a:spLocks noChangeShapeType="1"/>
          </p:cNvSpPr>
          <p:nvPr/>
        </p:nvSpPr>
        <p:spPr bwMode="auto">
          <a:xfrm>
            <a:off x="685800" y="338455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88837" name="Line 37"/>
          <p:cNvSpPr>
            <a:spLocks noChangeShapeType="1"/>
          </p:cNvSpPr>
          <p:nvPr/>
        </p:nvSpPr>
        <p:spPr bwMode="auto">
          <a:xfrm>
            <a:off x="685800" y="3965575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88838" name="Line 38"/>
          <p:cNvSpPr>
            <a:spLocks noChangeShapeType="1"/>
          </p:cNvSpPr>
          <p:nvPr/>
        </p:nvSpPr>
        <p:spPr bwMode="auto">
          <a:xfrm>
            <a:off x="685800" y="45466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88839" name="Line 39"/>
          <p:cNvSpPr>
            <a:spLocks noChangeShapeType="1"/>
          </p:cNvSpPr>
          <p:nvPr/>
        </p:nvSpPr>
        <p:spPr bwMode="auto">
          <a:xfrm>
            <a:off x="685800" y="5126038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88840" name="Line 40"/>
          <p:cNvSpPr>
            <a:spLocks noChangeShapeType="1"/>
          </p:cNvSpPr>
          <p:nvPr/>
        </p:nvSpPr>
        <p:spPr bwMode="auto">
          <a:xfrm>
            <a:off x="685800" y="5707063"/>
            <a:ext cx="381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273420" name="Group 49"/>
          <p:cNvGrpSpPr>
            <a:grpSpLocks/>
          </p:cNvGrpSpPr>
          <p:nvPr/>
        </p:nvGrpSpPr>
        <p:grpSpPr bwMode="auto">
          <a:xfrm>
            <a:off x="685800" y="1524000"/>
            <a:ext cx="2857500" cy="4183063"/>
            <a:chOff x="432" y="960"/>
            <a:chExt cx="1800" cy="2635"/>
          </a:xfrm>
        </p:grpSpPr>
        <p:sp>
          <p:nvSpPr>
            <p:cNvPr id="588806" name="Rectangle 6"/>
            <p:cNvSpPr>
              <a:spLocks noChangeArrowheads="1"/>
            </p:cNvSpPr>
            <p:nvPr/>
          </p:nvSpPr>
          <p:spPr bwMode="auto">
            <a:xfrm>
              <a:off x="1632" y="3229"/>
              <a:ext cx="6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9</a:t>
              </a:r>
              <a:endParaRPr lang="de-DE" sz="2000">
                <a:cs typeface="+mn-cs"/>
              </a:endParaRPr>
            </a:p>
          </p:txBody>
        </p:sp>
        <p:sp>
          <p:nvSpPr>
            <p:cNvPr id="588807" name="Rectangle 7"/>
            <p:cNvSpPr>
              <a:spLocks noChangeArrowheads="1"/>
            </p:cNvSpPr>
            <p:nvPr/>
          </p:nvSpPr>
          <p:spPr bwMode="auto">
            <a:xfrm>
              <a:off x="960" y="3229"/>
              <a:ext cx="67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6</a:t>
              </a:r>
              <a:endParaRPr lang="de-DE" sz="2000">
                <a:cs typeface="+mn-cs"/>
              </a:endParaRPr>
            </a:p>
          </p:txBody>
        </p:sp>
        <p:sp>
          <p:nvSpPr>
            <p:cNvPr id="588808" name="Rectangle 8"/>
            <p:cNvSpPr>
              <a:spLocks noChangeArrowheads="1"/>
            </p:cNvSpPr>
            <p:nvPr/>
          </p:nvSpPr>
          <p:spPr bwMode="auto">
            <a:xfrm>
              <a:off x="432" y="3229"/>
              <a:ext cx="52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6</a:t>
              </a:r>
              <a:endParaRPr lang="de-DE" sz="2000">
                <a:cs typeface="+mn-cs"/>
              </a:endParaRPr>
            </a:p>
          </p:txBody>
        </p:sp>
        <p:sp>
          <p:nvSpPr>
            <p:cNvPr id="588810" name="Rectangle 10"/>
            <p:cNvSpPr>
              <a:spLocks noChangeArrowheads="1"/>
            </p:cNvSpPr>
            <p:nvPr/>
          </p:nvSpPr>
          <p:spPr bwMode="auto">
            <a:xfrm>
              <a:off x="1632" y="2864"/>
              <a:ext cx="6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4</a:t>
              </a:r>
              <a:endParaRPr lang="de-DE" sz="2000">
                <a:cs typeface="+mn-cs"/>
              </a:endParaRPr>
            </a:p>
          </p:txBody>
        </p:sp>
        <p:sp>
          <p:nvSpPr>
            <p:cNvPr id="588811" name="Rectangle 11"/>
            <p:cNvSpPr>
              <a:spLocks noChangeArrowheads="1"/>
            </p:cNvSpPr>
            <p:nvPr/>
          </p:nvSpPr>
          <p:spPr bwMode="auto">
            <a:xfrm>
              <a:off x="960" y="2864"/>
              <a:ext cx="6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2</a:t>
              </a:r>
              <a:endParaRPr lang="de-DE" sz="2000">
                <a:cs typeface="+mn-cs"/>
              </a:endParaRPr>
            </a:p>
          </p:txBody>
        </p:sp>
        <p:sp>
          <p:nvSpPr>
            <p:cNvPr id="588812" name="Rectangle 12"/>
            <p:cNvSpPr>
              <a:spLocks noChangeArrowheads="1"/>
            </p:cNvSpPr>
            <p:nvPr/>
          </p:nvSpPr>
          <p:spPr bwMode="auto">
            <a:xfrm>
              <a:off x="432" y="2864"/>
              <a:ext cx="5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5</a:t>
              </a:r>
              <a:endParaRPr lang="de-DE" sz="2000">
                <a:cs typeface="+mn-cs"/>
              </a:endParaRPr>
            </a:p>
          </p:txBody>
        </p:sp>
        <p:sp>
          <p:nvSpPr>
            <p:cNvPr id="588814" name="Rectangle 14"/>
            <p:cNvSpPr>
              <a:spLocks noChangeArrowheads="1"/>
            </p:cNvSpPr>
            <p:nvPr/>
          </p:nvSpPr>
          <p:spPr bwMode="auto">
            <a:xfrm>
              <a:off x="1632" y="2498"/>
              <a:ext cx="6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6</a:t>
              </a:r>
              <a:endParaRPr lang="de-DE" sz="2000">
                <a:cs typeface="+mn-cs"/>
              </a:endParaRPr>
            </a:p>
          </p:txBody>
        </p:sp>
        <p:sp>
          <p:nvSpPr>
            <p:cNvPr id="588815" name="Rectangle 15"/>
            <p:cNvSpPr>
              <a:spLocks noChangeArrowheads="1"/>
            </p:cNvSpPr>
            <p:nvPr/>
          </p:nvSpPr>
          <p:spPr bwMode="auto">
            <a:xfrm>
              <a:off x="960" y="2498"/>
              <a:ext cx="67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5</a:t>
              </a:r>
              <a:endParaRPr lang="de-DE" sz="2000">
                <a:cs typeface="+mn-cs"/>
              </a:endParaRPr>
            </a:p>
          </p:txBody>
        </p:sp>
        <p:sp>
          <p:nvSpPr>
            <p:cNvPr id="588816" name="Rectangle 16"/>
            <p:cNvSpPr>
              <a:spLocks noChangeArrowheads="1"/>
            </p:cNvSpPr>
            <p:nvPr/>
          </p:nvSpPr>
          <p:spPr bwMode="auto">
            <a:xfrm>
              <a:off x="432" y="2498"/>
              <a:ext cx="52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4</a:t>
              </a:r>
              <a:endParaRPr lang="de-DE" sz="2000">
                <a:cs typeface="+mn-cs"/>
              </a:endParaRPr>
            </a:p>
          </p:txBody>
        </p:sp>
        <p:sp>
          <p:nvSpPr>
            <p:cNvPr id="588818" name="Rectangle 18"/>
            <p:cNvSpPr>
              <a:spLocks noChangeArrowheads="1"/>
            </p:cNvSpPr>
            <p:nvPr/>
          </p:nvSpPr>
          <p:spPr bwMode="auto">
            <a:xfrm>
              <a:off x="1632" y="2132"/>
              <a:ext cx="6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3</a:t>
              </a:r>
              <a:endParaRPr lang="de-DE" sz="2000">
                <a:cs typeface="+mn-cs"/>
              </a:endParaRPr>
            </a:p>
          </p:txBody>
        </p:sp>
        <p:sp>
          <p:nvSpPr>
            <p:cNvPr id="588819" name="Rectangle 19"/>
            <p:cNvSpPr>
              <a:spLocks noChangeArrowheads="1"/>
            </p:cNvSpPr>
            <p:nvPr/>
          </p:nvSpPr>
          <p:spPr bwMode="auto">
            <a:xfrm>
              <a:off x="960" y="2132"/>
              <a:ext cx="67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3</a:t>
              </a:r>
              <a:endParaRPr lang="de-DE" sz="2000">
                <a:cs typeface="+mn-cs"/>
              </a:endParaRPr>
            </a:p>
          </p:txBody>
        </p:sp>
        <p:sp>
          <p:nvSpPr>
            <p:cNvPr id="588820" name="Rectangle 20"/>
            <p:cNvSpPr>
              <a:spLocks noChangeArrowheads="1"/>
            </p:cNvSpPr>
            <p:nvPr/>
          </p:nvSpPr>
          <p:spPr bwMode="auto">
            <a:xfrm>
              <a:off x="432" y="2132"/>
              <a:ext cx="52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3</a:t>
              </a:r>
              <a:endParaRPr lang="de-DE" sz="2000">
                <a:cs typeface="+mn-cs"/>
              </a:endParaRPr>
            </a:p>
          </p:txBody>
        </p:sp>
        <p:sp>
          <p:nvSpPr>
            <p:cNvPr id="588822" name="Rectangle 22"/>
            <p:cNvSpPr>
              <a:spLocks noChangeArrowheads="1"/>
            </p:cNvSpPr>
            <p:nvPr/>
          </p:nvSpPr>
          <p:spPr bwMode="auto">
            <a:xfrm>
              <a:off x="1632" y="1766"/>
              <a:ext cx="6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3</a:t>
              </a:r>
              <a:endParaRPr lang="de-DE" sz="2000">
                <a:cs typeface="+mn-cs"/>
              </a:endParaRPr>
            </a:p>
          </p:txBody>
        </p:sp>
        <p:sp>
          <p:nvSpPr>
            <p:cNvPr id="588823" name="Rectangle 23"/>
            <p:cNvSpPr>
              <a:spLocks noChangeArrowheads="1"/>
            </p:cNvSpPr>
            <p:nvPr/>
          </p:nvSpPr>
          <p:spPr bwMode="auto">
            <a:xfrm>
              <a:off x="960" y="1766"/>
              <a:ext cx="67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4</a:t>
              </a:r>
              <a:endParaRPr lang="de-DE" sz="2000">
                <a:cs typeface="+mn-cs"/>
              </a:endParaRPr>
            </a:p>
          </p:txBody>
        </p:sp>
        <p:sp>
          <p:nvSpPr>
            <p:cNvPr id="588824" name="Rectangle 24"/>
            <p:cNvSpPr>
              <a:spLocks noChangeArrowheads="1"/>
            </p:cNvSpPr>
            <p:nvPr/>
          </p:nvSpPr>
          <p:spPr bwMode="auto">
            <a:xfrm>
              <a:off x="432" y="1766"/>
              <a:ext cx="52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2</a:t>
              </a:r>
              <a:endParaRPr lang="de-DE" sz="2000">
                <a:cs typeface="+mn-cs"/>
              </a:endParaRPr>
            </a:p>
          </p:txBody>
        </p:sp>
        <p:sp>
          <p:nvSpPr>
            <p:cNvPr id="588826" name="Rectangle 26"/>
            <p:cNvSpPr>
              <a:spLocks noChangeArrowheads="1"/>
            </p:cNvSpPr>
            <p:nvPr/>
          </p:nvSpPr>
          <p:spPr bwMode="auto">
            <a:xfrm>
              <a:off x="1632" y="1401"/>
              <a:ext cx="6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2</a:t>
              </a:r>
              <a:endParaRPr lang="de-DE" sz="2000">
                <a:cs typeface="+mn-cs"/>
              </a:endParaRPr>
            </a:p>
          </p:txBody>
        </p:sp>
        <p:sp>
          <p:nvSpPr>
            <p:cNvPr id="588827" name="Rectangle 27"/>
            <p:cNvSpPr>
              <a:spLocks noChangeArrowheads="1"/>
            </p:cNvSpPr>
            <p:nvPr/>
          </p:nvSpPr>
          <p:spPr bwMode="auto">
            <a:xfrm>
              <a:off x="960" y="1401"/>
              <a:ext cx="6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2</a:t>
              </a:r>
              <a:endParaRPr lang="de-DE" sz="2000">
                <a:cs typeface="+mn-cs"/>
              </a:endParaRPr>
            </a:p>
          </p:txBody>
        </p:sp>
        <p:sp>
          <p:nvSpPr>
            <p:cNvPr id="588828" name="Rectangle 28"/>
            <p:cNvSpPr>
              <a:spLocks noChangeArrowheads="1"/>
            </p:cNvSpPr>
            <p:nvPr/>
          </p:nvSpPr>
          <p:spPr bwMode="auto">
            <a:xfrm>
              <a:off x="432" y="1401"/>
              <a:ext cx="5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1</a:t>
              </a:r>
              <a:endParaRPr lang="de-DE" sz="2000">
                <a:cs typeface="+mn-cs"/>
              </a:endParaRPr>
            </a:p>
          </p:txBody>
        </p:sp>
        <p:sp>
          <p:nvSpPr>
            <p:cNvPr id="588830" name="Rectangle 30"/>
            <p:cNvSpPr>
              <a:spLocks noChangeArrowheads="1"/>
            </p:cNvSpPr>
            <p:nvPr/>
          </p:nvSpPr>
          <p:spPr bwMode="auto">
            <a:xfrm>
              <a:off x="1632" y="960"/>
              <a:ext cx="600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Wert</a:t>
              </a:r>
              <a:br>
                <a:rPr lang="de-DE" sz="2000" smtClean="0">
                  <a:cs typeface="+mn-cs"/>
                </a:rPr>
              </a:br>
              <a:r>
                <a:rPr lang="de-DE" sz="2000" smtClean="0">
                  <a:cs typeface="+mn-cs"/>
                </a:rPr>
                <a:t>($)</a:t>
              </a:r>
              <a:endParaRPr lang="de-DE" sz="2000">
                <a:cs typeface="+mn-cs"/>
              </a:endParaRPr>
            </a:p>
          </p:txBody>
        </p:sp>
        <p:sp>
          <p:nvSpPr>
            <p:cNvPr id="588831" name="Rectangle 31"/>
            <p:cNvSpPr>
              <a:spLocks noChangeArrowheads="1"/>
            </p:cNvSpPr>
            <p:nvPr/>
          </p:nvSpPr>
          <p:spPr bwMode="auto">
            <a:xfrm>
              <a:off x="960" y="960"/>
              <a:ext cx="672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Gewicht(kg)</a:t>
              </a:r>
              <a:endParaRPr lang="de-DE" sz="2000">
                <a:cs typeface="+mn-cs"/>
              </a:endParaRPr>
            </a:p>
          </p:txBody>
        </p:sp>
        <p:sp>
          <p:nvSpPr>
            <p:cNvPr id="588832" name="Rectangle 32"/>
            <p:cNvSpPr>
              <a:spLocks noChangeArrowheads="1"/>
            </p:cNvSpPr>
            <p:nvPr/>
          </p:nvSpPr>
          <p:spPr bwMode="auto">
            <a:xfrm>
              <a:off x="432" y="960"/>
              <a:ext cx="528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Ggst</a:t>
              </a:r>
              <a:endParaRPr lang="de-DE" sz="2000">
                <a:cs typeface="+mn-cs"/>
              </a:endParaRPr>
            </a:p>
          </p:txBody>
        </p:sp>
        <p:sp>
          <p:nvSpPr>
            <p:cNvPr id="588841" name="Line 41"/>
            <p:cNvSpPr>
              <a:spLocks noChangeShapeType="1"/>
            </p:cNvSpPr>
            <p:nvPr/>
          </p:nvSpPr>
          <p:spPr bwMode="auto">
            <a:xfrm>
              <a:off x="432" y="960"/>
              <a:ext cx="0" cy="263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8842" name="Line 42"/>
            <p:cNvSpPr>
              <a:spLocks noChangeShapeType="1"/>
            </p:cNvSpPr>
            <p:nvPr/>
          </p:nvSpPr>
          <p:spPr bwMode="auto">
            <a:xfrm>
              <a:off x="960" y="960"/>
              <a:ext cx="0" cy="26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8843" name="Line 43"/>
            <p:cNvSpPr>
              <a:spLocks noChangeShapeType="1"/>
            </p:cNvSpPr>
            <p:nvPr/>
          </p:nvSpPr>
          <p:spPr bwMode="auto">
            <a:xfrm>
              <a:off x="1632" y="960"/>
              <a:ext cx="0" cy="26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8844" name="Line 44"/>
            <p:cNvSpPr>
              <a:spLocks noChangeShapeType="1"/>
            </p:cNvSpPr>
            <p:nvPr/>
          </p:nvSpPr>
          <p:spPr bwMode="auto">
            <a:xfrm>
              <a:off x="2232" y="960"/>
              <a:ext cx="0" cy="26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588845" name="Line 45"/>
          <p:cNvSpPr>
            <a:spLocks noChangeShapeType="1"/>
          </p:cNvSpPr>
          <p:nvPr/>
        </p:nvSpPr>
        <p:spPr bwMode="auto">
          <a:xfrm>
            <a:off x="4495800" y="1524000"/>
            <a:ext cx="0" cy="41830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66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Example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1371600"/>
            <a:ext cx="4038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Gewichtsgrenze: 10</a:t>
            </a:r>
          </a:p>
          <a:p>
            <a:pPr eaLnBrk="1" hangingPunct="1">
              <a:defRPr/>
            </a:pPr>
            <a:endParaRPr lang="de-DE" sz="28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800" dirty="0" smtClean="0"/>
              <a:t>Wähle </a:t>
            </a:r>
            <a:r>
              <a:rPr lang="de-DE" sz="2800" dirty="0" err="1" smtClean="0"/>
              <a:t>Ggst</a:t>
            </a:r>
            <a:r>
              <a:rPr lang="de-DE" sz="2800" dirty="0" smtClean="0"/>
              <a:t> 5</a:t>
            </a:r>
          </a:p>
          <a:p>
            <a:pPr lvl="1" eaLnBrk="1" hangingPunct="1">
              <a:defRPr/>
            </a:pPr>
            <a:r>
              <a:rPr lang="de-DE" dirty="0" smtClean="0"/>
              <a:t>2 kg, $4</a:t>
            </a:r>
          </a:p>
          <a:p>
            <a:pPr eaLnBrk="1" hangingPunct="1">
              <a:defRPr/>
            </a:pPr>
            <a:r>
              <a:rPr lang="de-DE" sz="2800" dirty="0" smtClean="0"/>
              <a:t>Wähle </a:t>
            </a:r>
            <a:r>
              <a:rPr lang="de-DE" sz="2800" dirty="0" err="1" smtClean="0"/>
              <a:t>Ggst</a:t>
            </a:r>
            <a:r>
              <a:rPr lang="de-DE" sz="2800" dirty="0" smtClean="0"/>
              <a:t> 6</a:t>
            </a:r>
          </a:p>
          <a:p>
            <a:pPr lvl="1" eaLnBrk="1" hangingPunct="1">
              <a:defRPr/>
            </a:pPr>
            <a:r>
              <a:rPr lang="de-DE" dirty="0" smtClean="0"/>
              <a:t>8 kg, $13</a:t>
            </a:r>
          </a:p>
          <a:p>
            <a:pPr eaLnBrk="1" hangingPunct="1">
              <a:defRPr/>
            </a:pPr>
            <a:r>
              <a:rPr lang="de-DE" sz="2800" dirty="0" smtClean="0"/>
              <a:t>Wähle 2 kg von </a:t>
            </a:r>
            <a:r>
              <a:rPr lang="de-DE" sz="2800" dirty="0" err="1" smtClean="0"/>
              <a:t>Ggst</a:t>
            </a:r>
            <a:r>
              <a:rPr lang="de-DE" sz="2800" dirty="0" smtClean="0"/>
              <a:t> 4</a:t>
            </a:r>
          </a:p>
          <a:p>
            <a:pPr lvl="1" eaLnBrk="1" hangingPunct="1">
              <a:defRPr/>
            </a:pPr>
            <a:r>
              <a:rPr lang="de-DE" dirty="0" smtClean="0"/>
              <a:t>10 kg, 15.4</a:t>
            </a:r>
            <a:endParaRPr lang="de-DE" dirty="0"/>
          </a:p>
        </p:txBody>
      </p:sp>
      <p:graphicFrame>
        <p:nvGraphicFramePr>
          <p:cNvPr id="590943" name="Group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206835"/>
              </p:ext>
            </p:extLst>
          </p:nvPr>
        </p:nvGraphicFramePr>
        <p:xfrm>
          <a:off x="685800" y="1524000"/>
          <a:ext cx="3810000" cy="4181476"/>
        </p:xfrm>
        <a:graphic>
          <a:graphicData uri="http://schemas.openxmlformats.org/drawingml/2006/table">
            <a:tbl>
              <a:tblPr/>
              <a:tblGrid>
                <a:gridCol w="838200"/>
                <a:gridCol w="1066800"/>
                <a:gridCol w="952500"/>
                <a:gridCol w="952500"/>
              </a:tblGrid>
              <a:tr h="701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Ggst</a:t>
                      </a:r>
                      <a:endParaRPr kumimoji="0" lang="de-DE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Gewicht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(kg)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Wert 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$)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$ /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kg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0.75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7308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Betrachtung eines Lösungsansatzes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4848" y="1412776"/>
            <a:ext cx="8229600" cy="4680297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Annahme: Kürzester Pfad gefunden</a:t>
            </a:r>
          </a:p>
          <a:p>
            <a:r>
              <a:rPr lang="de-DE" sz="2400" dirty="0" smtClean="0"/>
              <a:t>Folgende Kanten kommen vor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000" dirty="0" smtClean="0">
                <a:solidFill>
                  <a:srgbClr val="3C8C93"/>
                </a:solidFill>
              </a:rPr>
              <a:t>(m, n-1) </a:t>
            </a:r>
            <a:r>
              <a:rPr lang="de-DE" sz="2000" dirty="0" smtClean="0"/>
              <a:t>nach </a:t>
            </a:r>
            <a:r>
              <a:rPr lang="de-DE" sz="2000" dirty="0" smtClean="0">
                <a:solidFill>
                  <a:srgbClr val="3C8C93"/>
                </a:solidFill>
              </a:rPr>
              <a:t>(m, </a:t>
            </a:r>
            <a:r>
              <a:rPr lang="de-DE" sz="2000" dirty="0" err="1" smtClean="0">
                <a:solidFill>
                  <a:srgbClr val="3C8C93"/>
                </a:solidFill>
              </a:rPr>
              <a:t>n</a:t>
            </a:r>
            <a:r>
              <a:rPr lang="de-DE" sz="2000" dirty="0" smtClean="0">
                <a:solidFill>
                  <a:srgbClr val="3C8C93"/>
                </a:solidFill>
              </a:rPr>
              <a:t>)</a:t>
            </a:r>
            <a:r>
              <a:rPr lang="de-DE" sz="2000" dirty="0" smtClean="0"/>
              <a:t>		</a:t>
            </a:r>
            <a:r>
              <a:rPr lang="de-DE" sz="2000" dirty="0" smtClean="0">
                <a:solidFill>
                  <a:srgbClr val="0000FF"/>
                </a:solidFill>
              </a:rPr>
              <a:t>Fall 1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000" dirty="0" smtClean="0">
                <a:solidFill>
                  <a:srgbClr val="3C8C93"/>
                </a:solidFill>
              </a:rPr>
              <a:t>(m-1, </a:t>
            </a:r>
            <a:r>
              <a:rPr lang="de-DE" sz="2000" dirty="0" err="1" smtClean="0">
                <a:solidFill>
                  <a:srgbClr val="3C8C93"/>
                </a:solidFill>
              </a:rPr>
              <a:t>n</a:t>
            </a:r>
            <a:r>
              <a:rPr lang="de-DE" sz="2000" dirty="0" smtClean="0">
                <a:solidFill>
                  <a:srgbClr val="3C8C93"/>
                </a:solidFill>
              </a:rPr>
              <a:t>) </a:t>
            </a:r>
            <a:r>
              <a:rPr lang="de-DE" sz="2000" dirty="0" smtClean="0"/>
              <a:t>nach</a:t>
            </a:r>
            <a:r>
              <a:rPr lang="de-DE" sz="2000" dirty="0" smtClean="0">
                <a:solidFill>
                  <a:srgbClr val="3C8C93"/>
                </a:solidFill>
              </a:rPr>
              <a:t>  (m, </a:t>
            </a:r>
            <a:r>
              <a:rPr lang="de-DE" sz="2000" dirty="0" err="1" smtClean="0">
                <a:solidFill>
                  <a:srgbClr val="3C8C93"/>
                </a:solidFill>
              </a:rPr>
              <a:t>n</a:t>
            </a:r>
            <a:r>
              <a:rPr lang="de-DE" sz="2000" dirty="0" smtClean="0">
                <a:solidFill>
                  <a:srgbClr val="3C8C93"/>
                </a:solidFill>
              </a:rPr>
              <a:t>)</a:t>
            </a:r>
            <a:r>
              <a:rPr lang="de-DE" sz="2000" dirty="0" smtClean="0"/>
              <a:t>		</a:t>
            </a:r>
            <a:r>
              <a:rPr lang="de-DE" sz="2000" dirty="0" smtClean="0">
                <a:solidFill>
                  <a:srgbClr val="0000FF"/>
                </a:solidFill>
              </a:rPr>
              <a:t>Fall 2</a:t>
            </a:r>
          </a:p>
          <a:p>
            <a:r>
              <a:rPr lang="de-DE" sz="2400" dirty="0" smtClean="0">
                <a:solidFill>
                  <a:srgbClr val="0000FF"/>
                </a:solidFill>
              </a:rPr>
              <a:t>Fall 1: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000" dirty="0" smtClean="0"/>
              <a:t>Suche kürzesten Pfad von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(0, 0) </a:t>
            </a:r>
            <a:r>
              <a:rPr lang="de-DE" sz="2000" dirty="0" smtClean="0"/>
              <a:t>nach </a:t>
            </a:r>
            <a:r>
              <a:rPr lang="de-DE" sz="2000" dirty="0" smtClean="0">
                <a:solidFill>
                  <a:srgbClr val="3C8C93"/>
                </a:solidFill>
              </a:rPr>
              <a:t>(m, n-1)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000" dirty="0" smtClean="0">
                <a:solidFill>
                  <a:srgbClr val="3C8C93"/>
                </a:solidFill>
              </a:rPr>
              <a:t>SP(0, 0, m, n-1) + </a:t>
            </a:r>
            <a:r>
              <a:rPr lang="de-DE" sz="2000" dirty="0" err="1" smtClean="0">
                <a:solidFill>
                  <a:srgbClr val="3C8C93"/>
                </a:solidFill>
              </a:rPr>
              <a:t>dist</a:t>
            </a:r>
            <a:r>
              <a:rPr lang="de-DE" sz="2000" dirty="0" smtClean="0">
                <a:solidFill>
                  <a:srgbClr val="3C8C93"/>
                </a:solidFill>
              </a:rPr>
              <a:t>(m, n-1, m, </a:t>
            </a:r>
            <a:r>
              <a:rPr lang="de-DE" sz="2000" dirty="0" err="1" smtClean="0">
                <a:solidFill>
                  <a:srgbClr val="3C8C93"/>
                </a:solidFill>
              </a:rPr>
              <a:t>n</a:t>
            </a:r>
            <a:r>
              <a:rPr lang="de-DE" sz="2000" dirty="0" smtClean="0">
                <a:solidFill>
                  <a:srgbClr val="3C8C93"/>
                </a:solidFill>
              </a:rPr>
              <a:t>) </a:t>
            </a:r>
            <a:r>
              <a:rPr lang="de-DE" sz="2000" dirty="0" smtClean="0"/>
              <a:t>ist die kürzeste Pfadlänge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400" dirty="0" smtClean="0">
                <a:solidFill>
                  <a:srgbClr val="0000FF"/>
                </a:solidFill>
              </a:rPr>
              <a:t>Fall 2: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000" dirty="0" smtClean="0"/>
              <a:t>Suche kürzesten Pfad von </a:t>
            </a:r>
            <a:r>
              <a:rPr lang="de-DE" sz="2000" dirty="0" smtClean="0">
                <a:solidFill>
                  <a:srgbClr val="3C8C93"/>
                </a:solidFill>
              </a:rPr>
              <a:t>(0, 0) </a:t>
            </a:r>
            <a:r>
              <a:rPr lang="de-DE" sz="2000" dirty="0" smtClean="0"/>
              <a:t>nach</a:t>
            </a:r>
            <a:r>
              <a:rPr lang="de-DE" sz="2000" dirty="0" smtClean="0">
                <a:solidFill>
                  <a:srgbClr val="3C8C93"/>
                </a:solidFill>
              </a:rPr>
              <a:t> (m-1, </a:t>
            </a:r>
            <a:r>
              <a:rPr lang="de-DE" sz="2000" dirty="0" err="1" smtClean="0">
                <a:solidFill>
                  <a:srgbClr val="3C8C93"/>
                </a:solidFill>
              </a:rPr>
              <a:t>n</a:t>
            </a:r>
            <a:r>
              <a:rPr lang="de-DE" sz="2000" dirty="0" smtClean="0">
                <a:solidFill>
                  <a:srgbClr val="3C8C93"/>
                </a:solidFill>
              </a:rPr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000" dirty="0" smtClean="0">
                <a:solidFill>
                  <a:srgbClr val="3C8C93"/>
                </a:solidFill>
              </a:rPr>
              <a:t>SP(0, 0, m-1, </a:t>
            </a:r>
            <a:r>
              <a:rPr lang="de-DE" sz="2000" dirty="0" err="1" smtClean="0">
                <a:solidFill>
                  <a:srgbClr val="3C8C93"/>
                </a:solidFill>
              </a:rPr>
              <a:t>n</a:t>
            </a:r>
            <a:r>
              <a:rPr lang="de-DE" sz="2000" dirty="0" smtClean="0">
                <a:solidFill>
                  <a:srgbClr val="3C8C93"/>
                </a:solidFill>
              </a:rPr>
              <a:t>) + </a:t>
            </a:r>
            <a:r>
              <a:rPr lang="de-DE" sz="2000" dirty="0" err="1" smtClean="0">
                <a:solidFill>
                  <a:srgbClr val="3C8C93"/>
                </a:solidFill>
              </a:rPr>
              <a:t>dist</a:t>
            </a:r>
            <a:r>
              <a:rPr lang="de-DE" sz="2000" dirty="0" smtClean="0">
                <a:solidFill>
                  <a:srgbClr val="3C8C93"/>
                </a:solidFill>
              </a:rPr>
              <a:t>(m-1, </a:t>
            </a:r>
            <a:r>
              <a:rPr lang="de-DE" sz="2000" dirty="0" err="1" smtClean="0">
                <a:solidFill>
                  <a:srgbClr val="3C8C93"/>
                </a:solidFill>
              </a:rPr>
              <a:t>n</a:t>
            </a:r>
            <a:r>
              <a:rPr lang="de-DE" sz="2000" dirty="0" smtClean="0">
                <a:solidFill>
                  <a:srgbClr val="3C8C93"/>
                </a:solidFill>
              </a:rPr>
              <a:t>, m, </a:t>
            </a:r>
            <a:r>
              <a:rPr lang="de-DE" sz="2000" dirty="0" err="1" smtClean="0">
                <a:solidFill>
                  <a:srgbClr val="3C8C93"/>
                </a:solidFill>
              </a:rPr>
              <a:t>n</a:t>
            </a:r>
            <a:r>
              <a:rPr lang="de-DE" sz="2000" dirty="0" smtClean="0">
                <a:solidFill>
                  <a:srgbClr val="3C8C93"/>
                </a:solidFill>
              </a:rPr>
              <a:t>)</a:t>
            </a:r>
            <a:r>
              <a:rPr lang="de-DE" sz="2000" dirty="0" smtClean="0"/>
              <a:t> ist die kürzeste Pfadlänge</a:t>
            </a:r>
          </a:p>
          <a:p>
            <a:pPr eaLnBrk="1" hangingPunct="1">
              <a:defRPr/>
            </a:pPr>
            <a:r>
              <a:rPr lang="de-DE" sz="2400" dirty="0" smtClean="0"/>
              <a:t>Wir wissen nicht, welcher Fall eintreten wird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200" dirty="0" smtClean="0"/>
              <a:t>Falls wir die zwei Pfade haben, können wir aber vergleichen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200" dirty="0" smtClean="0"/>
              <a:t>Dann lässt sich der kürzeste Pfad leicht bestimmen</a:t>
            </a:r>
          </a:p>
          <a:p>
            <a:pPr lvl="1"/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753422"/>
              </p:ext>
            </p:extLst>
          </p:nvPr>
        </p:nvGraphicFramePr>
        <p:xfrm>
          <a:off x="6674296" y="1349375"/>
          <a:ext cx="2209800" cy="1905000"/>
        </p:xfrm>
        <a:graphic>
          <a:graphicData uri="http://schemas.openxmlformats.org/drawingml/2006/table">
            <a:tbl>
              <a:tblPr/>
              <a:tblGrid>
                <a:gridCol w="317500"/>
                <a:gridCol w="314325"/>
                <a:gridCol w="314325"/>
                <a:gridCol w="314325"/>
                <a:gridCol w="317500"/>
                <a:gridCol w="317500"/>
                <a:gridCol w="314325"/>
              </a:tblGrid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Oval 62"/>
          <p:cNvSpPr>
            <a:spLocks noChangeArrowheads="1"/>
          </p:cNvSpPr>
          <p:nvPr/>
        </p:nvSpPr>
        <p:spPr bwMode="auto">
          <a:xfrm>
            <a:off x="6598096" y="12731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7" name="Oval 63"/>
          <p:cNvSpPr>
            <a:spLocks noChangeArrowheads="1"/>
          </p:cNvSpPr>
          <p:nvPr/>
        </p:nvSpPr>
        <p:spPr bwMode="auto">
          <a:xfrm>
            <a:off x="8807896" y="31781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8807896" y="2797175"/>
            <a:ext cx="152400" cy="381000"/>
            <a:chOff x="5472" y="1824"/>
            <a:chExt cx="96" cy="240"/>
          </a:xfrm>
        </p:grpSpPr>
        <p:sp>
          <p:nvSpPr>
            <p:cNvPr id="9" name="Line 65"/>
            <p:cNvSpPr>
              <a:spLocks noChangeShapeType="1"/>
            </p:cNvSpPr>
            <p:nvPr/>
          </p:nvSpPr>
          <p:spPr bwMode="auto">
            <a:xfrm>
              <a:off x="5520" y="1920"/>
              <a:ext cx="0" cy="144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" name="Oval 66"/>
            <p:cNvSpPr>
              <a:spLocks noChangeArrowheads="1"/>
            </p:cNvSpPr>
            <p:nvPr/>
          </p:nvSpPr>
          <p:spPr bwMode="auto">
            <a:xfrm>
              <a:off x="547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11" name="Group 67"/>
          <p:cNvGrpSpPr>
            <a:grpSpLocks/>
          </p:cNvGrpSpPr>
          <p:nvPr/>
        </p:nvGrpSpPr>
        <p:grpSpPr bwMode="auto">
          <a:xfrm>
            <a:off x="8426896" y="3178175"/>
            <a:ext cx="381000" cy="152400"/>
            <a:chOff x="5232" y="2064"/>
            <a:chExt cx="240" cy="96"/>
          </a:xfrm>
        </p:grpSpPr>
        <p:sp>
          <p:nvSpPr>
            <p:cNvPr id="12" name="Line 68"/>
            <p:cNvSpPr>
              <a:spLocks noChangeShapeType="1"/>
            </p:cNvSpPr>
            <p:nvPr/>
          </p:nvSpPr>
          <p:spPr bwMode="auto">
            <a:xfrm>
              <a:off x="5328" y="2112"/>
              <a:ext cx="144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3" name="Oval 69"/>
            <p:cNvSpPr>
              <a:spLocks noChangeArrowheads="1"/>
            </p:cNvSpPr>
            <p:nvPr/>
          </p:nvSpPr>
          <p:spPr bwMode="auto">
            <a:xfrm>
              <a:off x="5232" y="20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14" name="Freeform 70"/>
          <p:cNvSpPr>
            <a:spLocks/>
          </p:cNvSpPr>
          <p:nvPr/>
        </p:nvSpPr>
        <p:spPr bwMode="auto">
          <a:xfrm>
            <a:off x="6740971" y="1346200"/>
            <a:ext cx="2103438" cy="1444625"/>
          </a:xfrm>
          <a:custGeom>
            <a:avLst/>
            <a:gdLst>
              <a:gd name="T0" fmla="*/ 0 w 1325"/>
              <a:gd name="T1" fmla="*/ 29 h 910"/>
              <a:gd name="T2" fmla="*/ 104 w 1325"/>
              <a:gd name="T3" fmla="*/ 0 h 910"/>
              <a:gd name="T4" fmla="*/ 156 w 1325"/>
              <a:gd name="T5" fmla="*/ 6 h 910"/>
              <a:gd name="T6" fmla="*/ 179 w 1325"/>
              <a:gd name="T7" fmla="*/ 58 h 910"/>
              <a:gd name="T8" fmla="*/ 242 w 1325"/>
              <a:gd name="T9" fmla="*/ 150 h 910"/>
              <a:gd name="T10" fmla="*/ 588 w 1325"/>
              <a:gd name="T11" fmla="*/ 133 h 910"/>
              <a:gd name="T12" fmla="*/ 709 w 1325"/>
              <a:gd name="T13" fmla="*/ 184 h 910"/>
              <a:gd name="T14" fmla="*/ 761 w 1325"/>
              <a:gd name="T15" fmla="*/ 265 h 910"/>
              <a:gd name="T16" fmla="*/ 801 w 1325"/>
              <a:gd name="T17" fmla="*/ 328 h 910"/>
              <a:gd name="T18" fmla="*/ 870 w 1325"/>
              <a:gd name="T19" fmla="*/ 374 h 910"/>
              <a:gd name="T20" fmla="*/ 968 w 1325"/>
              <a:gd name="T21" fmla="*/ 472 h 910"/>
              <a:gd name="T22" fmla="*/ 997 w 1325"/>
              <a:gd name="T23" fmla="*/ 542 h 910"/>
              <a:gd name="T24" fmla="*/ 1020 w 1325"/>
              <a:gd name="T25" fmla="*/ 576 h 910"/>
              <a:gd name="T26" fmla="*/ 1083 w 1325"/>
              <a:gd name="T27" fmla="*/ 559 h 910"/>
              <a:gd name="T28" fmla="*/ 1135 w 1325"/>
              <a:gd name="T29" fmla="*/ 599 h 910"/>
              <a:gd name="T30" fmla="*/ 1204 w 1325"/>
              <a:gd name="T31" fmla="*/ 835 h 910"/>
              <a:gd name="T32" fmla="*/ 1256 w 1325"/>
              <a:gd name="T33" fmla="*/ 835 h 910"/>
              <a:gd name="T34" fmla="*/ 1262 w 1325"/>
              <a:gd name="T35" fmla="*/ 853 h 910"/>
              <a:gd name="T36" fmla="*/ 1296 w 1325"/>
              <a:gd name="T37" fmla="*/ 876 h 910"/>
              <a:gd name="T38" fmla="*/ 1325 w 1325"/>
              <a:gd name="T39" fmla="*/ 910 h 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25" h="910">
                <a:moveTo>
                  <a:pt x="0" y="29"/>
                </a:moveTo>
                <a:cubicBezTo>
                  <a:pt x="30" y="9"/>
                  <a:pt x="69" y="6"/>
                  <a:pt x="104" y="0"/>
                </a:cubicBezTo>
                <a:cubicBezTo>
                  <a:pt x="121" y="2"/>
                  <a:pt x="140" y="0"/>
                  <a:pt x="156" y="6"/>
                </a:cubicBezTo>
                <a:cubicBezTo>
                  <a:pt x="174" y="12"/>
                  <a:pt x="173" y="40"/>
                  <a:pt x="179" y="58"/>
                </a:cubicBezTo>
                <a:cubicBezTo>
                  <a:pt x="192" y="96"/>
                  <a:pt x="199" y="135"/>
                  <a:pt x="242" y="150"/>
                </a:cubicBezTo>
                <a:cubicBezTo>
                  <a:pt x="357" y="146"/>
                  <a:pt x="473" y="145"/>
                  <a:pt x="588" y="133"/>
                </a:cubicBezTo>
                <a:cubicBezTo>
                  <a:pt x="696" y="139"/>
                  <a:pt x="665" y="122"/>
                  <a:pt x="709" y="184"/>
                </a:cubicBezTo>
                <a:cubicBezTo>
                  <a:pt x="715" y="207"/>
                  <a:pt x="743" y="248"/>
                  <a:pt x="761" y="265"/>
                </a:cubicBezTo>
                <a:cubicBezTo>
                  <a:pt x="768" y="290"/>
                  <a:pt x="780" y="314"/>
                  <a:pt x="801" y="328"/>
                </a:cubicBezTo>
                <a:cubicBezTo>
                  <a:pt x="816" y="353"/>
                  <a:pt x="844" y="357"/>
                  <a:pt x="870" y="374"/>
                </a:cubicBezTo>
                <a:cubicBezTo>
                  <a:pt x="904" y="396"/>
                  <a:pt x="938" y="442"/>
                  <a:pt x="968" y="472"/>
                </a:cubicBezTo>
                <a:cubicBezTo>
                  <a:pt x="987" y="491"/>
                  <a:pt x="983" y="522"/>
                  <a:pt x="997" y="542"/>
                </a:cubicBezTo>
                <a:cubicBezTo>
                  <a:pt x="1005" y="553"/>
                  <a:pt x="1020" y="576"/>
                  <a:pt x="1020" y="576"/>
                </a:cubicBezTo>
                <a:cubicBezTo>
                  <a:pt x="1041" y="569"/>
                  <a:pt x="1062" y="565"/>
                  <a:pt x="1083" y="559"/>
                </a:cubicBezTo>
                <a:cubicBezTo>
                  <a:pt x="1121" y="566"/>
                  <a:pt x="1123" y="565"/>
                  <a:pt x="1135" y="599"/>
                </a:cubicBezTo>
                <a:cubicBezTo>
                  <a:pt x="1139" y="648"/>
                  <a:pt x="1124" y="812"/>
                  <a:pt x="1204" y="835"/>
                </a:cubicBezTo>
                <a:cubicBezTo>
                  <a:pt x="1210" y="834"/>
                  <a:pt x="1245" y="824"/>
                  <a:pt x="1256" y="835"/>
                </a:cubicBezTo>
                <a:cubicBezTo>
                  <a:pt x="1260" y="839"/>
                  <a:pt x="1258" y="848"/>
                  <a:pt x="1262" y="853"/>
                </a:cubicBezTo>
                <a:cubicBezTo>
                  <a:pt x="1272" y="863"/>
                  <a:pt x="1296" y="876"/>
                  <a:pt x="1296" y="876"/>
                </a:cubicBezTo>
                <a:cubicBezTo>
                  <a:pt x="1303" y="896"/>
                  <a:pt x="1311" y="896"/>
                  <a:pt x="1325" y="910"/>
                </a:cubicBezTo>
              </a:path>
            </a:pathLst>
          </a:custGeom>
          <a:noFill/>
          <a:ln w="19050" cmpd="sng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" name="Freeform 71"/>
          <p:cNvSpPr>
            <a:spLocks/>
          </p:cNvSpPr>
          <p:nvPr/>
        </p:nvSpPr>
        <p:spPr bwMode="auto">
          <a:xfrm>
            <a:off x="6704459" y="1409700"/>
            <a:ext cx="1758950" cy="1774825"/>
          </a:xfrm>
          <a:custGeom>
            <a:avLst/>
            <a:gdLst>
              <a:gd name="T0" fmla="*/ 0 w 1108"/>
              <a:gd name="T1" fmla="*/ 0 h 1118"/>
              <a:gd name="T2" fmla="*/ 46 w 1108"/>
              <a:gd name="T3" fmla="*/ 70 h 1118"/>
              <a:gd name="T4" fmla="*/ 87 w 1108"/>
              <a:gd name="T5" fmla="*/ 150 h 1118"/>
              <a:gd name="T6" fmla="*/ 98 w 1108"/>
              <a:gd name="T7" fmla="*/ 167 h 1118"/>
              <a:gd name="T8" fmla="*/ 115 w 1108"/>
              <a:gd name="T9" fmla="*/ 179 h 1118"/>
              <a:gd name="T10" fmla="*/ 144 w 1108"/>
              <a:gd name="T11" fmla="*/ 237 h 1118"/>
              <a:gd name="T12" fmla="*/ 156 w 1108"/>
              <a:gd name="T13" fmla="*/ 294 h 1118"/>
              <a:gd name="T14" fmla="*/ 225 w 1108"/>
              <a:gd name="T15" fmla="*/ 306 h 1118"/>
              <a:gd name="T16" fmla="*/ 329 w 1108"/>
              <a:gd name="T17" fmla="*/ 311 h 1118"/>
              <a:gd name="T18" fmla="*/ 305 w 1108"/>
              <a:gd name="T19" fmla="*/ 352 h 1118"/>
              <a:gd name="T20" fmla="*/ 403 w 1108"/>
              <a:gd name="T21" fmla="*/ 565 h 1118"/>
              <a:gd name="T22" fmla="*/ 461 w 1108"/>
              <a:gd name="T23" fmla="*/ 611 h 1118"/>
              <a:gd name="T24" fmla="*/ 507 w 1108"/>
              <a:gd name="T25" fmla="*/ 674 h 1118"/>
              <a:gd name="T26" fmla="*/ 519 w 1108"/>
              <a:gd name="T27" fmla="*/ 726 h 1118"/>
              <a:gd name="T28" fmla="*/ 524 w 1108"/>
              <a:gd name="T29" fmla="*/ 790 h 1118"/>
              <a:gd name="T30" fmla="*/ 668 w 1108"/>
              <a:gd name="T31" fmla="*/ 859 h 1118"/>
              <a:gd name="T32" fmla="*/ 732 w 1108"/>
              <a:gd name="T33" fmla="*/ 922 h 1118"/>
              <a:gd name="T34" fmla="*/ 766 w 1108"/>
              <a:gd name="T35" fmla="*/ 939 h 1118"/>
              <a:gd name="T36" fmla="*/ 853 w 1108"/>
              <a:gd name="T37" fmla="*/ 997 h 1118"/>
              <a:gd name="T38" fmla="*/ 928 w 1108"/>
              <a:gd name="T39" fmla="*/ 1066 h 1118"/>
              <a:gd name="T40" fmla="*/ 962 w 1108"/>
              <a:gd name="T41" fmla="*/ 1083 h 1118"/>
              <a:gd name="T42" fmla="*/ 997 w 1108"/>
              <a:gd name="T43" fmla="*/ 1095 h 1118"/>
              <a:gd name="T44" fmla="*/ 1031 w 1108"/>
              <a:gd name="T45" fmla="*/ 1078 h 1118"/>
              <a:gd name="T46" fmla="*/ 1072 w 1108"/>
              <a:gd name="T47" fmla="*/ 1089 h 1118"/>
              <a:gd name="T48" fmla="*/ 1106 w 1108"/>
              <a:gd name="T49" fmla="*/ 111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08" h="1118">
                <a:moveTo>
                  <a:pt x="0" y="0"/>
                </a:moveTo>
                <a:cubicBezTo>
                  <a:pt x="15" y="23"/>
                  <a:pt x="31" y="46"/>
                  <a:pt x="46" y="70"/>
                </a:cubicBezTo>
                <a:cubicBezTo>
                  <a:pt x="52" y="102"/>
                  <a:pt x="59" y="133"/>
                  <a:pt x="87" y="150"/>
                </a:cubicBezTo>
                <a:cubicBezTo>
                  <a:pt x="91" y="156"/>
                  <a:pt x="93" y="162"/>
                  <a:pt x="98" y="167"/>
                </a:cubicBezTo>
                <a:cubicBezTo>
                  <a:pt x="103" y="172"/>
                  <a:pt x="111" y="174"/>
                  <a:pt x="115" y="179"/>
                </a:cubicBezTo>
                <a:cubicBezTo>
                  <a:pt x="130" y="198"/>
                  <a:pt x="120" y="211"/>
                  <a:pt x="144" y="237"/>
                </a:cubicBezTo>
                <a:cubicBezTo>
                  <a:pt x="150" y="255"/>
                  <a:pt x="144" y="279"/>
                  <a:pt x="156" y="294"/>
                </a:cubicBezTo>
                <a:cubicBezTo>
                  <a:pt x="157" y="296"/>
                  <a:pt x="217" y="305"/>
                  <a:pt x="225" y="306"/>
                </a:cubicBezTo>
                <a:cubicBezTo>
                  <a:pt x="260" y="309"/>
                  <a:pt x="294" y="309"/>
                  <a:pt x="329" y="311"/>
                </a:cubicBezTo>
                <a:cubicBezTo>
                  <a:pt x="321" y="321"/>
                  <a:pt x="305" y="336"/>
                  <a:pt x="305" y="352"/>
                </a:cubicBezTo>
                <a:cubicBezTo>
                  <a:pt x="305" y="418"/>
                  <a:pt x="347" y="526"/>
                  <a:pt x="403" y="565"/>
                </a:cubicBezTo>
                <a:cubicBezTo>
                  <a:pt x="412" y="592"/>
                  <a:pt x="435" y="602"/>
                  <a:pt x="461" y="611"/>
                </a:cubicBezTo>
                <a:cubicBezTo>
                  <a:pt x="477" y="634"/>
                  <a:pt x="483" y="658"/>
                  <a:pt x="507" y="674"/>
                </a:cubicBezTo>
                <a:cubicBezTo>
                  <a:pt x="521" y="695"/>
                  <a:pt x="526" y="702"/>
                  <a:pt x="519" y="726"/>
                </a:cubicBezTo>
                <a:cubicBezTo>
                  <a:pt x="521" y="747"/>
                  <a:pt x="517" y="770"/>
                  <a:pt x="524" y="790"/>
                </a:cubicBezTo>
                <a:cubicBezTo>
                  <a:pt x="535" y="825"/>
                  <a:pt x="635" y="850"/>
                  <a:pt x="668" y="859"/>
                </a:cubicBezTo>
                <a:cubicBezTo>
                  <a:pt x="697" y="877"/>
                  <a:pt x="706" y="901"/>
                  <a:pt x="732" y="922"/>
                </a:cubicBezTo>
                <a:cubicBezTo>
                  <a:pt x="742" y="930"/>
                  <a:pt x="756" y="932"/>
                  <a:pt x="766" y="939"/>
                </a:cubicBezTo>
                <a:cubicBezTo>
                  <a:pt x="796" y="960"/>
                  <a:pt x="815" y="987"/>
                  <a:pt x="853" y="997"/>
                </a:cubicBezTo>
                <a:cubicBezTo>
                  <a:pt x="863" y="1030"/>
                  <a:pt x="896" y="1055"/>
                  <a:pt x="928" y="1066"/>
                </a:cubicBezTo>
                <a:cubicBezTo>
                  <a:pt x="952" y="1083"/>
                  <a:pt x="936" y="1075"/>
                  <a:pt x="962" y="1083"/>
                </a:cubicBezTo>
                <a:cubicBezTo>
                  <a:pt x="974" y="1087"/>
                  <a:pt x="997" y="1095"/>
                  <a:pt x="997" y="1095"/>
                </a:cubicBezTo>
                <a:cubicBezTo>
                  <a:pt x="1009" y="1091"/>
                  <a:pt x="1018" y="1078"/>
                  <a:pt x="1031" y="1078"/>
                </a:cubicBezTo>
                <a:cubicBezTo>
                  <a:pt x="1045" y="1078"/>
                  <a:pt x="1072" y="1089"/>
                  <a:pt x="1072" y="1089"/>
                </a:cubicBezTo>
                <a:cubicBezTo>
                  <a:pt x="1108" y="1113"/>
                  <a:pt x="1106" y="1098"/>
                  <a:pt x="1106" y="1118"/>
                </a:cubicBezTo>
              </a:path>
            </a:pathLst>
          </a:custGeom>
          <a:noFill/>
          <a:ln w="19050" cmpd="sng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" name="Text Box 72"/>
          <p:cNvSpPr txBox="1">
            <a:spLocks noChangeArrowheads="1"/>
          </p:cNvSpPr>
          <p:nvPr/>
        </p:nvSpPr>
        <p:spPr bwMode="auto">
          <a:xfrm>
            <a:off x="6277421" y="3062288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m</a:t>
            </a:r>
          </a:p>
        </p:txBody>
      </p:sp>
      <p:sp>
        <p:nvSpPr>
          <p:cNvPr id="17" name="Text Box 73"/>
          <p:cNvSpPr txBox="1">
            <a:spLocks noChangeArrowheads="1"/>
          </p:cNvSpPr>
          <p:nvPr/>
        </p:nvSpPr>
        <p:spPr bwMode="auto">
          <a:xfrm>
            <a:off x="8725346" y="9826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644305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j-cs"/>
              </a:rPr>
              <a:t>Warum funktioniert der gierige Ansatz?</a:t>
            </a:r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00CC"/>
                </a:solidFill>
                <a:cs typeface="+mn-cs"/>
              </a:rPr>
              <a:t>Behauptung:</a:t>
            </a:r>
            <a:r>
              <a:rPr lang="de-DE" sz="2400" dirty="0" smtClean="0">
                <a:cs typeface="+mn-cs"/>
              </a:rPr>
              <a:t> Jede optimale Lösung muss soviel vom MVI enthalten wie möglich (bis zur Gewichtsgrenze)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00CC"/>
                </a:solidFill>
                <a:cs typeface="+mn-cs"/>
              </a:rPr>
              <a:t>Beweis durch Widerspruch:</a:t>
            </a:r>
            <a:r>
              <a:rPr lang="de-DE" sz="2400" dirty="0" smtClean="0">
                <a:cs typeface="+mn-cs"/>
              </a:rPr>
              <a:t> Nehmen wir an, die optimale Lösung enthalte das MVI nicht (also existieren </a:t>
            </a:r>
            <a:r>
              <a:rPr lang="de-DE" sz="2400" i="1" dirty="0" smtClean="0">
                <a:latin typeface="Times New Roman" charset="0"/>
                <a:cs typeface="+mn-cs"/>
              </a:rPr>
              <a:t>w (w &lt; W)</a:t>
            </a:r>
            <a:r>
              <a:rPr lang="de-DE" sz="2400" dirty="0" smtClean="0">
                <a:cs typeface="+mn-cs"/>
              </a:rPr>
              <a:t> Einheiten des MVI, obwohl anderer Gegenstand gewählt)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 smtClean="0"/>
              <a:t>Wir können </a:t>
            </a:r>
            <a:r>
              <a:rPr lang="de-DE" sz="2000" i="1" dirty="0" err="1" smtClean="0">
                <a:latin typeface="Times New Roman" charset="0"/>
              </a:rPr>
              <a:t>w</a:t>
            </a:r>
            <a:r>
              <a:rPr lang="de-DE" sz="2000" dirty="0" smtClean="0"/>
              <a:t> kg eines weniger wertvollen Gegenstands durch MVI ersetzen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 smtClean="0"/>
              <a:t>Das Gesamtgewicht bleibt gleich, aber der Wert ist höher als beim “optimalen” Ergebnis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 smtClean="0"/>
              <a:t>Widerspruch</a:t>
            </a:r>
          </a:p>
        </p:txBody>
      </p:sp>
      <p:grpSp>
        <p:nvGrpSpPr>
          <p:cNvPr id="594971" name="Group 27"/>
          <p:cNvGrpSpPr>
            <a:grpSpLocks/>
          </p:cNvGrpSpPr>
          <p:nvPr/>
        </p:nvGrpSpPr>
        <p:grpSpPr bwMode="auto">
          <a:xfrm>
            <a:off x="3505200" y="4724400"/>
            <a:ext cx="2590800" cy="1828800"/>
            <a:chOff x="2208" y="2976"/>
            <a:chExt cx="1632" cy="1152"/>
          </a:xfrm>
        </p:grpSpPr>
        <p:sp>
          <p:nvSpPr>
            <p:cNvPr id="594948" name="Rectangle 4"/>
            <p:cNvSpPr>
              <a:spLocks noChangeArrowheads="1"/>
            </p:cNvSpPr>
            <p:nvPr/>
          </p:nvSpPr>
          <p:spPr bwMode="auto">
            <a:xfrm>
              <a:off x="2640" y="2976"/>
              <a:ext cx="1200" cy="11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i="1">
                <a:latin typeface="Times New Roman" charset="0"/>
                <a:cs typeface="+mn-cs"/>
              </a:endParaRPr>
            </a:p>
          </p:txBody>
        </p:sp>
        <p:sp>
          <p:nvSpPr>
            <p:cNvPr id="594949" name="Rectangle 5"/>
            <p:cNvSpPr>
              <a:spLocks noChangeArrowheads="1"/>
            </p:cNvSpPr>
            <p:nvPr/>
          </p:nvSpPr>
          <p:spPr bwMode="auto">
            <a:xfrm>
              <a:off x="2208" y="3024"/>
              <a:ext cx="336" cy="288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 i="1" smtClean="0">
                  <a:solidFill>
                    <a:schemeClr val="bg1"/>
                  </a:solidFill>
                  <a:latin typeface="Times New Roman" charset="0"/>
                  <a:cs typeface="+mn-cs"/>
                </a:rPr>
                <a:t>w</a:t>
              </a:r>
              <a:endParaRPr lang="de-DE" i="1" baseline="-25000">
                <a:solidFill>
                  <a:schemeClr val="bg1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94950" name="Rectangle 6"/>
            <p:cNvSpPr>
              <a:spLocks noChangeArrowheads="1"/>
            </p:cNvSpPr>
            <p:nvPr/>
          </p:nvSpPr>
          <p:spPr bwMode="auto">
            <a:xfrm>
              <a:off x="2640" y="2976"/>
              <a:ext cx="336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 i="1" smtClean="0">
                  <a:solidFill>
                    <a:schemeClr val="bg1"/>
                  </a:solidFill>
                  <a:latin typeface="Times New Roman" charset="0"/>
                  <a:cs typeface="+mn-cs"/>
                </a:rPr>
                <a:t>w</a:t>
              </a:r>
              <a:endParaRPr lang="de-DE" i="1" baseline="-25000">
                <a:solidFill>
                  <a:schemeClr val="bg1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94955" name="Rectangle 11"/>
            <p:cNvSpPr>
              <a:spLocks noChangeArrowheads="1"/>
            </p:cNvSpPr>
            <p:nvPr/>
          </p:nvSpPr>
          <p:spPr bwMode="auto">
            <a:xfrm>
              <a:off x="2880" y="3360"/>
              <a:ext cx="240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i="1" baseline="-25000">
                <a:solidFill>
                  <a:schemeClr val="bg1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94956" name="Rectangle 12"/>
            <p:cNvSpPr>
              <a:spLocks noChangeArrowheads="1"/>
            </p:cNvSpPr>
            <p:nvPr/>
          </p:nvSpPr>
          <p:spPr bwMode="auto">
            <a:xfrm>
              <a:off x="2736" y="3696"/>
              <a:ext cx="240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i="1" baseline="-25000">
                <a:solidFill>
                  <a:schemeClr val="bg1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94958" name="AutoShape 14"/>
            <p:cNvSpPr>
              <a:spLocks noChangeArrowheads="1"/>
            </p:cNvSpPr>
            <p:nvPr/>
          </p:nvSpPr>
          <p:spPr bwMode="auto">
            <a:xfrm>
              <a:off x="3264" y="3072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94959" name="Oval 15"/>
            <p:cNvSpPr>
              <a:spLocks noChangeArrowheads="1"/>
            </p:cNvSpPr>
            <p:nvPr/>
          </p:nvSpPr>
          <p:spPr bwMode="auto">
            <a:xfrm>
              <a:off x="3216" y="3600"/>
              <a:ext cx="288" cy="24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94960" name="AutoShape 16"/>
            <p:cNvSpPr>
              <a:spLocks noChangeArrowheads="1"/>
            </p:cNvSpPr>
            <p:nvPr/>
          </p:nvSpPr>
          <p:spPr bwMode="auto">
            <a:xfrm>
              <a:off x="3408" y="3888"/>
              <a:ext cx="288" cy="192"/>
            </a:xfrm>
            <a:prstGeom prst="plus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94961" name="AutoShape 17"/>
            <p:cNvSpPr>
              <a:spLocks noChangeArrowheads="1"/>
            </p:cNvSpPr>
            <p:nvPr/>
          </p:nvSpPr>
          <p:spPr bwMode="auto">
            <a:xfrm>
              <a:off x="3408" y="3360"/>
              <a:ext cx="240" cy="192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594972" name="Group 28"/>
          <p:cNvGrpSpPr>
            <a:grpSpLocks/>
          </p:cNvGrpSpPr>
          <p:nvPr/>
        </p:nvGrpSpPr>
        <p:grpSpPr bwMode="auto">
          <a:xfrm>
            <a:off x="6324600" y="4724400"/>
            <a:ext cx="2590800" cy="1828800"/>
            <a:chOff x="3984" y="2976"/>
            <a:chExt cx="1632" cy="1152"/>
          </a:xfrm>
        </p:grpSpPr>
        <p:sp>
          <p:nvSpPr>
            <p:cNvPr id="594962" name="Rectangle 18"/>
            <p:cNvSpPr>
              <a:spLocks noChangeArrowheads="1"/>
            </p:cNvSpPr>
            <p:nvPr/>
          </p:nvSpPr>
          <p:spPr bwMode="auto">
            <a:xfrm>
              <a:off x="4416" y="2976"/>
              <a:ext cx="1200" cy="11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i="1">
                <a:latin typeface="Times New Roman" charset="0"/>
                <a:cs typeface="+mn-cs"/>
              </a:endParaRPr>
            </a:p>
          </p:txBody>
        </p:sp>
        <p:sp>
          <p:nvSpPr>
            <p:cNvPr id="594963" name="Rectangle 19"/>
            <p:cNvSpPr>
              <a:spLocks noChangeArrowheads="1"/>
            </p:cNvSpPr>
            <p:nvPr/>
          </p:nvSpPr>
          <p:spPr bwMode="auto">
            <a:xfrm>
              <a:off x="3984" y="3024"/>
              <a:ext cx="336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 i="1" smtClean="0">
                  <a:solidFill>
                    <a:schemeClr val="bg1"/>
                  </a:solidFill>
                  <a:latin typeface="Times New Roman" charset="0"/>
                  <a:cs typeface="+mn-cs"/>
                </a:rPr>
                <a:t>w</a:t>
              </a:r>
              <a:endParaRPr lang="de-DE" i="1" baseline="-25000">
                <a:solidFill>
                  <a:schemeClr val="bg1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94964" name="Rectangle 20"/>
            <p:cNvSpPr>
              <a:spLocks noChangeArrowheads="1"/>
            </p:cNvSpPr>
            <p:nvPr/>
          </p:nvSpPr>
          <p:spPr bwMode="auto">
            <a:xfrm>
              <a:off x="4416" y="2976"/>
              <a:ext cx="336" cy="288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 i="1" smtClean="0">
                  <a:solidFill>
                    <a:schemeClr val="bg1"/>
                  </a:solidFill>
                  <a:latin typeface="Times New Roman" charset="0"/>
                  <a:cs typeface="+mn-cs"/>
                </a:rPr>
                <a:t>w</a:t>
              </a:r>
              <a:endParaRPr lang="de-DE" i="1" baseline="-25000">
                <a:solidFill>
                  <a:schemeClr val="bg1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94965" name="Rectangle 21"/>
            <p:cNvSpPr>
              <a:spLocks noChangeArrowheads="1"/>
            </p:cNvSpPr>
            <p:nvPr/>
          </p:nvSpPr>
          <p:spPr bwMode="auto">
            <a:xfrm>
              <a:off x="4656" y="3360"/>
              <a:ext cx="240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i="1" baseline="-25000">
                <a:solidFill>
                  <a:schemeClr val="bg1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94966" name="Rectangle 22"/>
            <p:cNvSpPr>
              <a:spLocks noChangeArrowheads="1"/>
            </p:cNvSpPr>
            <p:nvPr/>
          </p:nvSpPr>
          <p:spPr bwMode="auto">
            <a:xfrm>
              <a:off x="4512" y="3696"/>
              <a:ext cx="240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i="1" baseline="-25000">
                <a:solidFill>
                  <a:schemeClr val="bg1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94967" name="AutoShape 23"/>
            <p:cNvSpPr>
              <a:spLocks noChangeArrowheads="1"/>
            </p:cNvSpPr>
            <p:nvPr/>
          </p:nvSpPr>
          <p:spPr bwMode="auto">
            <a:xfrm>
              <a:off x="5040" y="3072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94968" name="Oval 24"/>
            <p:cNvSpPr>
              <a:spLocks noChangeArrowheads="1"/>
            </p:cNvSpPr>
            <p:nvPr/>
          </p:nvSpPr>
          <p:spPr bwMode="auto">
            <a:xfrm>
              <a:off x="4992" y="3600"/>
              <a:ext cx="288" cy="24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94969" name="AutoShape 25"/>
            <p:cNvSpPr>
              <a:spLocks noChangeArrowheads="1"/>
            </p:cNvSpPr>
            <p:nvPr/>
          </p:nvSpPr>
          <p:spPr bwMode="auto">
            <a:xfrm>
              <a:off x="5184" y="3888"/>
              <a:ext cx="288" cy="192"/>
            </a:xfrm>
            <a:prstGeom prst="plus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94970" name="AutoShape 26"/>
            <p:cNvSpPr>
              <a:spLocks noChangeArrowheads="1"/>
            </p:cNvSpPr>
            <p:nvPr/>
          </p:nvSpPr>
          <p:spPr bwMode="auto">
            <a:xfrm>
              <a:off x="5184" y="3360"/>
              <a:ext cx="240" cy="192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9359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47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Wann funktioniert der gierige Ansatz?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26896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de-DE" dirty="0" smtClean="0">
                <a:cs typeface="+mn-cs"/>
              </a:rPr>
              <a:t>Optimale Substruktur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de-DE" dirty="0" smtClean="0">
                <a:cs typeface="+mn-cs"/>
              </a:rPr>
              <a:t>Lokal optimale Entscheidung führt zur global optimalen Lösung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endParaRPr lang="de-DE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 smtClean="0">
                <a:cs typeface="+mn-cs"/>
              </a:rPr>
              <a:t>Für die meisten Optimierungsprobleme gilt das nicht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 smtClean="0">
                <a:cs typeface="+mn-cs"/>
              </a:rPr>
              <a:t>Vergleiche aber die Bestimmung des minimalen Spannbaums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084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995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 smtClean="0"/>
              <a:t>Die </a:t>
            </a:r>
            <a:r>
              <a:rPr lang="de-DE" sz="2000" smtClean="0"/>
              <a:t>nachfolgenden  5 Präsentationen </a:t>
            </a:r>
            <a:r>
              <a:rPr lang="de-DE" sz="2000" dirty="0" smtClean="0"/>
              <a:t>wurden mit einigen Änderungen übernommen aus:</a:t>
            </a:r>
          </a:p>
          <a:p>
            <a:pPr marL="0" indent="0">
              <a:buFontTx/>
              <a:buNone/>
              <a:defRPr/>
            </a:pPr>
            <a:endParaRPr lang="de-DE" sz="2000" dirty="0" smtClean="0"/>
          </a:p>
          <a:p>
            <a:pPr>
              <a:defRPr/>
            </a:pPr>
            <a:r>
              <a:rPr lang="de-DE" sz="2000" dirty="0" smtClean="0"/>
              <a:t>„</a:t>
            </a:r>
            <a:r>
              <a:rPr lang="de-DE" sz="2000" dirty="0"/>
              <a:t>Algorithmen und Datenstrukturen“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gehalten von </a:t>
            </a:r>
            <a:r>
              <a:rPr lang="de-DE" sz="2000" dirty="0"/>
              <a:t>Sven Groppe an der </a:t>
            </a:r>
            <a:r>
              <a:rPr lang="de-DE" sz="2000" dirty="0" err="1"/>
              <a:t>UzL</a:t>
            </a:r>
            <a:endParaRPr lang="de-DE" sz="2000" dirty="0"/>
          </a:p>
          <a:p>
            <a:pPr marL="0" indent="0">
              <a:buFontTx/>
              <a:buNone/>
              <a:defRPr/>
            </a:pP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92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1403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Gierige Strategie </a:t>
            </a:r>
            <a:r>
              <a:rPr lang="de-DE" dirty="0"/>
              <a:t>zur Wechselgeldberechnung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1" dirty="0" smtClean="0"/>
              <a:t>Beispiel</a:t>
            </a:r>
            <a:r>
              <a:rPr lang="de-DE" sz="2400" b="1" dirty="0"/>
              <a:t>:</a:t>
            </a:r>
            <a:r>
              <a:rPr lang="de-DE" sz="2400" dirty="0"/>
              <a:t> Wechselgeldberechnung</a:t>
            </a:r>
          </a:p>
          <a:p>
            <a:r>
              <a:rPr lang="de-DE" sz="2400" b="1" dirty="0"/>
              <a:t>Problem: </a:t>
            </a:r>
            <a:r>
              <a:rPr lang="de-DE" sz="2400" dirty="0"/>
              <a:t>Finde eine </a:t>
            </a:r>
            <a:r>
              <a:rPr lang="de-DE" sz="2400" dirty="0" smtClean="0"/>
              <a:t>Münzkombi-</a:t>
            </a:r>
            <a:br>
              <a:rPr lang="de-DE" sz="2400" dirty="0" smtClean="0"/>
            </a:br>
            <a:r>
              <a:rPr lang="de-DE" sz="2400" dirty="0" err="1" smtClean="0"/>
              <a:t>nation</a:t>
            </a:r>
            <a:r>
              <a:rPr lang="de-DE" sz="2400" dirty="0" smtClean="0"/>
              <a:t> für </a:t>
            </a:r>
            <a:r>
              <a:rPr lang="de-DE" sz="2400" dirty="0"/>
              <a:t>ein beliebiges </a:t>
            </a:r>
            <a:r>
              <a:rPr lang="de-DE" sz="2400" dirty="0" smtClean="0"/>
              <a:t>Wechsel-</a:t>
            </a:r>
            <a:br>
              <a:rPr lang="de-DE" sz="2400" dirty="0" smtClean="0"/>
            </a:br>
            <a:r>
              <a:rPr lang="de-DE" sz="2400" dirty="0" err="1" smtClean="0"/>
              <a:t>geld</a:t>
            </a:r>
            <a:r>
              <a:rPr lang="de-DE" sz="2400" dirty="0"/>
              <a:t>, die aus </a:t>
            </a:r>
            <a:r>
              <a:rPr lang="de-DE" sz="2400" dirty="0" smtClean="0"/>
              <a:t>möglichst </a:t>
            </a:r>
            <a:r>
              <a:rPr lang="de-DE" sz="2400" dirty="0"/>
              <a:t>wenig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Münzen </a:t>
            </a:r>
            <a:r>
              <a:rPr lang="de-DE" sz="2400" dirty="0"/>
              <a:t>besteht</a:t>
            </a:r>
          </a:p>
        </p:txBody>
      </p:sp>
      <p:pic>
        <p:nvPicPr>
          <p:cNvPr id="13314" name="Picture 2" descr="File:Schaffnertasche mit galoppwechsler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11302"/>
            <a:ext cx="3082423" cy="246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4903480" y="4804410"/>
            <a:ext cx="4246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/>
              <a:t>Schaffnertasche mit </a:t>
            </a:r>
            <a:r>
              <a:rPr lang="de-DE" b="1" dirty="0" smtClean="0"/>
              <a:t>Münzmagazin</a:t>
            </a:r>
          </a:p>
        </p:txBody>
      </p:sp>
      <p:sp>
        <p:nvSpPr>
          <p:cNvPr id="6" name="Rechteck 5"/>
          <p:cNvSpPr/>
          <p:nvPr/>
        </p:nvSpPr>
        <p:spPr>
          <a:xfrm rot="16200000">
            <a:off x="6922078" y="3979930"/>
            <a:ext cx="42130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900" dirty="0">
                <a:solidFill>
                  <a:srgbClr val="000000"/>
                </a:solidFill>
                <a:hlinkClick r:id="rId3"/>
              </a:rPr>
              <a:t>http://commons.wikimedia.org/wiki/File:Schaffnertasche_mit_galoppwechsler.jpeg</a:t>
            </a:r>
            <a:endParaRPr lang="de-DE" sz="900" dirty="0">
              <a:solidFill>
                <a:srgbClr val="000000"/>
              </a:solidFill>
            </a:endParaRP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497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Gierige Strategie zur Wechselgeldberechnung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Nimm im nächsten Schritt die größte Münze, deren Wert kleiner oder gleich dem noch verbleibenden Wechselgeld ist</a:t>
            </a:r>
          </a:p>
          <a:p>
            <a:r>
              <a:rPr lang="de-DE" sz="2400" b="1" dirty="0"/>
              <a:t>Beispiel:</a:t>
            </a:r>
          </a:p>
          <a:p>
            <a:pPr lvl="1"/>
            <a:r>
              <a:rPr lang="de-DE" sz="2000" dirty="0" smtClean="0"/>
              <a:t>Münzwerte </a:t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/>
          </a:p>
          <a:p>
            <a:pPr lvl="1"/>
            <a:r>
              <a:rPr lang="de-DE" sz="2000" dirty="0"/>
              <a:t>Wechselgeld sei 63 </a:t>
            </a:r>
            <a:r>
              <a:rPr lang="de-DE" sz="2000" dirty="0" smtClean="0"/>
              <a:t>Cent</a:t>
            </a:r>
            <a:r>
              <a:rPr lang="de-DE" sz="2000" dirty="0"/>
              <a:t>:</a:t>
            </a:r>
          </a:p>
          <a:p>
            <a:pPr lvl="2"/>
            <a:r>
              <a:rPr lang="de-DE" sz="1600" dirty="0" smtClean="0"/>
              <a:t>1-mal   50-Cent-Stück     </a:t>
            </a:r>
            <a:r>
              <a:rPr lang="de-DE" sz="1600" dirty="0"/>
              <a:t>	Rest:  13 </a:t>
            </a:r>
            <a:r>
              <a:rPr lang="de-DE" sz="1600" dirty="0" smtClean="0"/>
              <a:t>Cent</a:t>
            </a:r>
            <a:endParaRPr lang="de-DE" sz="1600" dirty="0"/>
          </a:p>
          <a:p>
            <a:pPr lvl="2"/>
            <a:r>
              <a:rPr lang="de-DE" sz="1600" dirty="0" smtClean="0"/>
              <a:t>1-mal   10-Cent-Stück      </a:t>
            </a:r>
            <a:r>
              <a:rPr lang="de-DE" sz="1600" dirty="0"/>
              <a:t>	Rest:    3 </a:t>
            </a:r>
            <a:r>
              <a:rPr lang="de-DE" sz="1600" dirty="0" smtClean="0"/>
              <a:t>Cent</a:t>
            </a:r>
            <a:endParaRPr lang="de-DE" sz="1600" dirty="0"/>
          </a:p>
          <a:p>
            <a:pPr lvl="2"/>
            <a:r>
              <a:rPr lang="de-DE" sz="1600" dirty="0" smtClean="0"/>
              <a:t>1-mal     2-Cent-Stück</a:t>
            </a:r>
            <a:r>
              <a:rPr lang="de-DE" sz="1600" dirty="0"/>
              <a:t>	</a:t>
            </a:r>
            <a:r>
              <a:rPr lang="de-DE" sz="1600" dirty="0" smtClean="0"/>
              <a:t>Rest:    1 Cent</a:t>
            </a:r>
            <a:r>
              <a:rPr lang="de-DE" sz="1600" dirty="0"/>
              <a:t>	</a:t>
            </a:r>
          </a:p>
          <a:p>
            <a:pPr lvl="2"/>
            <a:r>
              <a:rPr lang="de-DE" sz="1600" dirty="0" smtClean="0"/>
              <a:t>1-mal     1-Cent-Stück</a:t>
            </a:r>
            <a:endParaRPr lang="de-DE" sz="1600" dirty="0"/>
          </a:p>
        </p:txBody>
      </p:sp>
      <p:pic>
        <p:nvPicPr>
          <p:cNvPr id="14340" name="Picture 4" descr="1 C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3407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2 C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86448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5 C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286" y="2791198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10 C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587" y="283882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20 C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03" y="2791199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50 Ce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56" y="2743571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 rot="5400000">
            <a:off x="7033259" y="4705351"/>
            <a:ext cx="39082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hlinkClick r:id="rId8"/>
              </a:rPr>
              <a:t>http://</a:t>
            </a:r>
            <a:r>
              <a:rPr lang="de-DE" sz="1400" dirty="0" smtClean="0">
                <a:hlinkClick r:id="rId8"/>
              </a:rPr>
              <a:t>de.wikipedia.org/wiki/Eurom%C3%BCnzen</a:t>
            </a:r>
            <a:r>
              <a:rPr lang="de-DE" sz="1400" dirty="0" smtClean="0"/>
              <a:t> </a:t>
            </a:r>
            <a:endParaRPr lang="de-DE" sz="1400" dirty="0"/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4312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Gierige Strategie </a:t>
            </a:r>
            <a:r>
              <a:rPr lang="de-DE" dirty="0"/>
              <a:t>zur Wechselgeldberechnung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Im Fall der Euro-Münzen ist die obige Strategie optimal</a:t>
            </a:r>
          </a:p>
          <a:p>
            <a:r>
              <a:rPr lang="de-DE" sz="2400" dirty="0" smtClean="0"/>
              <a:t>Für </a:t>
            </a:r>
            <a:r>
              <a:rPr lang="de-DE" sz="2400" dirty="0"/>
              <a:t>die Münzwerte 1, 5 und 11 jedoch nicht:</a:t>
            </a:r>
          </a:p>
          <a:p>
            <a:pPr lvl="1"/>
            <a:r>
              <a:rPr lang="de-DE" sz="2000" dirty="0" smtClean="0"/>
              <a:t>Wechselgeld </a:t>
            </a:r>
            <a:r>
              <a:rPr lang="de-DE" sz="2000" dirty="0"/>
              <a:t>sei 15</a:t>
            </a:r>
          </a:p>
          <a:p>
            <a:pPr lvl="1"/>
            <a:r>
              <a:rPr lang="de-DE" sz="2000" dirty="0" smtClean="0"/>
              <a:t>Gieriges Verfahren </a:t>
            </a:r>
            <a:r>
              <a:rPr lang="de-DE" sz="2000" dirty="0"/>
              <a:t>liefert   11    1    1    1    1</a:t>
            </a:r>
          </a:p>
          <a:p>
            <a:pPr lvl="1"/>
            <a:r>
              <a:rPr lang="de-DE" sz="2000" dirty="0" smtClean="0"/>
              <a:t>Optimum </a:t>
            </a:r>
            <a:r>
              <a:rPr lang="de-DE" sz="2000" dirty="0"/>
              <a:t>wäre:   5    5    </a:t>
            </a:r>
            <a:r>
              <a:rPr lang="de-DE" sz="2000" dirty="0" smtClean="0"/>
              <a:t>5</a:t>
            </a:r>
          </a:p>
          <a:p>
            <a:r>
              <a:rPr lang="de-DE" sz="2400" b="1" dirty="0" smtClean="0"/>
              <a:t>Damit:</a:t>
            </a:r>
            <a:r>
              <a:rPr lang="de-DE" sz="2400" dirty="0" smtClean="0"/>
              <a:t> Manche gierige Strategien sind anfällig dafür,</a:t>
            </a:r>
            <a:br>
              <a:rPr lang="de-DE" sz="2400" dirty="0" smtClean="0"/>
            </a:br>
            <a:r>
              <a:rPr lang="de-DE" sz="2400" dirty="0" smtClean="0"/>
              <a:t>ein lokales anstatt eines globalen Minimums </a:t>
            </a:r>
            <a:br>
              <a:rPr lang="de-DE" sz="2400" dirty="0" smtClean="0"/>
            </a:br>
            <a:r>
              <a:rPr lang="de-DE" sz="2400" dirty="0" smtClean="0"/>
              <a:t>(</a:t>
            </a:r>
            <a:r>
              <a:rPr lang="de-DE" sz="2400" i="1" dirty="0" smtClean="0"/>
              <a:t>bei Maximierungsprobleme Maximums</a:t>
            </a:r>
            <a:r>
              <a:rPr lang="de-DE" sz="2400" dirty="0" smtClean="0"/>
              <a:t>) zu ermitteln</a:t>
            </a:r>
            <a:endParaRPr lang="de-DE" sz="2400" dirty="0"/>
          </a:p>
          <a:p>
            <a:endParaRPr lang="de-DE" sz="2400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2195736" y="4797152"/>
            <a:ext cx="3384376" cy="1252040"/>
            <a:chOff x="2195736" y="5345312"/>
            <a:chExt cx="3384376" cy="1252040"/>
          </a:xfrm>
        </p:grpSpPr>
        <p:sp>
          <p:nvSpPr>
            <p:cNvPr id="11" name="Freihandform 10"/>
            <p:cNvSpPr/>
            <p:nvPr/>
          </p:nvSpPr>
          <p:spPr>
            <a:xfrm>
              <a:off x="2195736" y="5503405"/>
              <a:ext cx="3375660" cy="961163"/>
            </a:xfrm>
            <a:custGeom>
              <a:avLst/>
              <a:gdLst>
                <a:gd name="connsiteX0" fmla="*/ 0 w 3360420"/>
                <a:gd name="connsiteY0" fmla="*/ 1066847 h 1066847"/>
                <a:gd name="connsiteX1" fmla="*/ 281940 w 3360420"/>
                <a:gd name="connsiteY1" fmla="*/ 548687 h 1066847"/>
                <a:gd name="connsiteX2" fmla="*/ 716280 w 3360420"/>
                <a:gd name="connsiteY2" fmla="*/ 518207 h 1066847"/>
                <a:gd name="connsiteX3" fmla="*/ 1021080 w 3360420"/>
                <a:gd name="connsiteY3" fmla="*/ 960167 h 1066847"/>
                <a:gd name="connsiteX4" fmla="*/ 1493520 w 3360420"/>
                <a:gd name="connsiteY4" fmla="*/ 381047 h 1066847"/>
                <a:gd name="connsiteX5" fmla="*/ 1866900 w 3360420"/>
                <a:gd name="connsiteY5" fmla="*/ 47 h 1066847"/>
                <a:gd name="connsiteX6" fmla="*/ 2156460 w 3360420"/>
                <a:gd name="connsiteY6" fmla="*/ 403907 h 1066847"/>
                <a:gd name="connsiteX7" fmla="*/ 2476500 w 3360420"/>
                <a:gd name="connsiteY7" fmla="*/ 144827 h 1066847"/>
                <a:gd name="connsiteX8" fmla="*/ 2964180 w 3360420"/>
                <a:gd name="connsiteY8" fmla="*/ 647747 h 1066847"/>
                <a:gd name="connsiteX9" fmla="*/ 3360420 w 3360420"/>
                <a:gd name="connsiteY9" fmla="*/ 411527 h 1066847"/>
                <a:gd name="connsiteX0" fmla="*/ 0 w 3375660"/>
                <a:gd name="connsiteY0" fmla="*/ 807767 h 961117"/>
                <a:gd name="connsiteX1" fmla="*/ 297180 w 3375660"/>
                <a:gd name="connsiteY1" fmla="*/ 548687 h 961117"/>
                <a:gd name="connsiteX2" fmla="*/ 731520 w 3375660"/>
                <a:gd name="connsiteY2" fmla="*/ 518207 h 961117"/>
                <a:gd name="connsiteX3" fmla="*/ 1036320 w 3375660"/>
                <a:gd name="connsiteY3" fmla="*/ 960167 h 961117"/>
                <a:gd name="connsiteX4" fmla="*/ 1508760 w 3375660"/>
                <a:gd name="connsiteY4" fmla="*/ 381047 h 961117"/>
                <a:gd name="connsiteX5" fmla="*/ 1882140 w 3375660"/>
                <a:gd name="connsiteY5" fmla="*/ 47 h 961117"/>
                <a:gd name="connsiteX6" fmla="*/ 2171700 w 3375660"/>
                <a:gd name="connsiteY6" fmla="*/ 403907 h 961117"/>
                <a:gd name="connsiteX7" fmla="*/ 2491740 w 3375660"/>
                <a:gd name="connsiteY7" fmla="*/ 144827 h 961117"/>
                <a:gd name="connsiteX8" fmla="*/ 2979420 w 3375660"/>
                <a:gd name="connsiteY8" fmla="*/ 647747 h 961117"/>
                <a:gd name="connsiteX9" fmla="*/ 3375660 w 3375660"/>
                <a:gd name="connsiteY9" fmla="*/ 411527 h 961117"/>
                <a:gd name="connsiteX0" fmla="*/ 0 w 3375660"/>
                <a:gd name="connsiteY0" fmla="*/ 807767 h 961163"/>
                <a:gd name="connsiteX1" fmla="*/ 297180 w 3375660"/>
                <a:gd name="connsiteY1" fmla="*/ 434387 h 961163"/>
                <a:gd name="connsiteX2" fmla="*/ 731520 w 3375660"/>
                <a:gd name="connsiteY2" fmla="*/ 518207 h 961163"/>
                <a:gd name="connsiteX3" fmla="*/ 1036320 w 3375660"/>
                <a:gd name="connsiteY3" fmla="*/ 960167 h 961163"/>
                <a:gd name="connsiteX4" fmla="*/ 1508760 w 3375660"/>
                <a:gd name="connsiteY4" fmla="*/ 381047 h 961163"/>
                <a:gd name="connsiteX5" fmla="*/ 1882140 w 3375660"/>
                <a:gd name="connsiteY5" fmla="*/ 47 h 961163"/>
                <a:gd name="connsiteX6" fmla="*/ 2171700 w 3375660"/>
                <a:gd name="connsiteY6" fmla="*/ 403907 h 961163"/>
                <a:gd name="connsiteX7" fmla="*/ 2491740 w 3375660"/>
                <a:gd name="connsiteY7" fmla="*/ 144827 h 961163"/>
                <a:gd name="connsiteX8" fmla="*/ 2979420 w 3375660"/>
                <a:gd name="connsiteY8" fmla="*/ 647747 h 961163"/>
                <a:gd name="connsiteX9" fmla="*/ 3375660 w 3375660"/>
                <a:gd name="connsiteY9" fmla="*/ 411527 h 96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75660" h="961163">
                  <a:moveTo>
                    <a:pt x="0" y="807767"/>
                  </a:moveTo>
                  <a:cubicBezTo>
                    <a:pt x="81280" y="594407"/>
                    <a:pt x="175260" y="482647"/>
                    <a:pt x="297180" y="434387"/>
                  </a:cubicBezTo>
                  <a:cubicBezTo>
                    <a:pt x="419100" y="386127"/>
                    <a:pt x="608330" y="430577"/>
                    <a:pt x="731520" y="518207"/>
                  </a:cubicBezTo>
                  <a:cubicBezTo>
                    <a:pt x="854710" y="605837"/>
                    <a:pt x="906780" y="983027"/>
                    <a:pt x="1036320" y="960167"/>
                  </a:cubicBezTo>
                  <a:cubicBezTo>
                    <a:pt x="1165860" y="937307"/>
                    <a:pt x="1367790" y="541067"/>
                    <a:pt x="1508760" y="381047"/>
                  </a:cubicBezTo>
                  <a:cubicBezTo>
                    <a:pt x="1649730" y="221027"/>
                    <a:pt x="1771650" y="-3763"/>
                    <a:pt x="1882140" y="47"/>
                  </a:cubicBezTo>
                  <a:cubicBezTo>
                    <a:pt x="1992630" y="3857"/>
                    <a:pt x="2070100" y="379777"/>
                    <a:pt x="2171700" y="403907"/>
                  </a:cubicBezTo>
                  <a:cubicBezTo>
                    <a:pt x="2273300" y="428037"/>
                    <a:pt x="2357120" y="104187"/>
                    <a:pt x="2491740" y="144827"/>
                  </a:cubicBezTo>
                  <a:cubicBezTo>
                    <a:pt x="2626360" y="185467"/>
                    <a:pt x="2832100" y="603297"/>
                    <a:pt x="2979420" y="647747"/>
                  </a:cubicBezTo>
                  <a:cubicBezTo>
                    <a:pt x="3126740" y="692197"/>
                    <a:pt x="3251200" y="551862"/>
                    <a:pt x="3375660" y="411527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" name="Gerade Verbindung mit Pfeil 5"/>
            <p:cNvCxnSpPr/>
            <p:nvPr/>
          </p:nvCxnSpPr>
          <p:spPr>
            <a:xfrm flipV="1">
              <a:off x="2195736" y="5417320"/>
              <a:ext cx="0" cy="11521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6"/>
            <p:cNvCxnSpPr/>
            <p:nvPr/>
          </p:nvCxnSpPr>
          <p:spPr>
            <a:xfrm>
              <a:off x="2195736" y="6569448"/>
              <a:ext cx="3384376" cy="8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/>
            <p:cNvSpPr txBox="1"/>
            <p:nvPr/>
          </p:nvSpPr>
          <p:spPr>
            <a:xfrm>
              <a:off x="3882418" y="5951021"/>
              <a:ext cx="9619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rgbClr val="C00000"/>
                  </a:solidFill>
                </a:rPr>
                <a:t>Lokale </a:t>
              </a:r>
            </a:p>
            <a:p>
              <a:pPr algn="ctr"/>
              <a:r>
                <a:rPr lang="de-DE" b="1" dirty="0" smtClean="0">
                  <a:solidFill>
                    <a:srgbClr val="C00000"/>
                  </a:solidFill>
                </a:rPr>
                <a:t>Minima</a:t>
              </a:r>
              <a:endParaRPr lang="de-DE" b="1" dirty="0">
                <a:solidFill>
                  <a:srgbClr val="C00000"/>
                </a:solidFill>
              </a:endParaRPr>
            </a:p>
          </p:txBody>
        </p:sp>
        <p:cxnSp>
          <p:nvCxnSpPr>
            <p:cNvPr id="17" name="Gerade Verbindung mit Pfeil 16"/>
            <p:cNvCxnSpPr>
              <a:endCxn id="11" idx="8"/>
            </p:cNvCxnSpPr>
            <p:nvPr/>
          </p:nvCxnSpPr>
          <p:spPr>
            <a:xfrm flipV="1">
              <a:off x="4716016" y="6151152"/>
              <a:ext cx="459140" cy="12303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>
              <a:endCxn id="11" idx="6"/>
            </p:cNvCxnSpPr>
            <p:nvPr/>
          </p:nvCxnSpPr>
          <p:spPr>
            <a:xfrm flipV="1">
              <a:off x="4355976" y="5907312"/>
              <a:ext cx="11460" cy="15808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/>
            <p:cNvSpPr txBox="1"/>
            <p:nvPr/>
          </p:nvSpPr>
          <p:spPr>
            <a:xfrm>
              <a:off x="2627784" y="5345312"/>
              <a:ext cx="11735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rgbClr val="00B050"/>
                  </a:solidFill>
                </a:rPr>
                <a:t>Globales </a:t>
              </a:r>
            </a:p>
            <a:p>
              <a:pPr algn="ctr"/>
              <a:r>
                <a:rPr lang="de-DE" b="1" dirty="0" smtClean="0">
                  <a:solidFill>
                    <a:srgbClr val="00B050"/>
                  </a:solidFill>
                </a:rPr>
                <a:t>Minimum</a:t>
              </a:r>
              <a:endParaRPr lang="de-DE" b="1" dirty="0">
                <a:solidFill>
                  <a:srgbClr val="00B050"/>
                </a:solidFill>
              </a:endParaRPr>
            </a:p>
          </p:txBody>
        </p:sp>
        <p:cxnSp>
          <p:nvCxnSpPr>
            <p:cNvPr id="21" name="Gerade Verbindung mit Pfeil 20"/>
            <p:cNvCxnSpPr>
              <a:endCxn id="11" idx="3"/>
            </p:cNvCxnSpPr>
            <p:nvPr/>
          </p:nvCxnSpPr>
          <p:spPr>
            <a:xfrm>
              <a:off x="3214547" y="5907312"/>
              <a:ext cx="17509" cy="55626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686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Gierige Strategie </a:t>
            </a:r>
            <a:r>
              <a:rPr lang="de-DE" dirty="0"/>
              <a:t>zur Wechselgeldberechnung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363272" cy="4968875"/>
              </a:xfrm>
            </p:spPr>
            <p:txBody>
              <a:bodyPr/>
              <a:lstStyle/>
              <a:p>
                <a:r>
                  <a:rPr lang="de-DE" sz="2400" dirty="0" smtClean="0"/>
                  <a:t>Wie schlecht kann die Lösung der gierigen Strategie werden?</a:t>
                </a:r>
              </a:p>
              <a:p>
                <a:pPr lvl="1"/>
                <a:r>
                  <a:rPr lang="de-DE" sz="2000" dirty="0" smtClean="0"/>
                  <a:t>Münzwerte seien n</a:t>
                </a:r>
                <a:r>
                  <a:rPr lang="de-DE" sz="2000" baseline="-25000" dirty="0" smtClean="0"/>
                  <a:t>1</a:t>
                </a:r>
                <a:r>
                  <a:rPr lang="de-DE" sz="2000" dirty="0" smtClean="0"/>
                  <a:t>=1, n</a:t>
                </a:r>
                <a:r>
                  <a:rPr lang="de-DE" sz="2000" baseline="-25000" dirty="0" smtClean="0"/>
                  <a:t>2</a:t>
                </a:r>
                <a:r>
                  <a:rPr lang="de-DE" sz="2000" dirty="0" smtClean="0"/>
                  <a:t> und n</a:t>
                </a:r>
                <a:r>
                  <a:rPr lang="de-DE" sz="2000" baseline="-25000" dirty="0" smtClean="0"/>
                  <a:t>3</a:t>
                </a:r>
                <a:r>
                  <a:rPr lang="de-DE" sz="2000" dirty="0" smtClean="0"/>
                  <a:t> mit Bedingung n</a:t>
                </a:r>
                <a:r>
                  <a:rPr lang="de-DE" sz="2000" baseline="-25000" dirty="0" smtClean="0"/>
                  <a:t>3</a:t>
                </a:r>
                <a:r>
                  <a:rPr lang="de-DE" sz="2000" dirty="0" smtClean="0"/>
                  <a:t> = 2n</a:t>
                </a:r>
                <a:r>
                  <a:rPr lang="de-DE" sz="2000" baseline="-25000" dirty="0" smtClean="0"/>
                  <a:t>2</a:t>
                </a:r>
                <a:r>
                  <a:rPr lang="de-DE" sz="2000" dirty="0" smtClean="0"/>
                  <a:t> +1 </a:t>
                </a:r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sz="2000" dirty="0" smtClean="0"/>
                  <a:t>(vorheriges Bsp.: n</a:t>
                </a:r>
                <a:r>
                  <a:rPr lang="de-DE" sz="2000" baseline="-25000" dirty="0" smtClean="0"/>
                  <a:t>2</a:t>
                </a:r>
                <a:r>
                  <a:rPr lang="de-DE" sz="2000" dirty="0" smtClean="0"/>
                  <a:t> = 5, n</a:t>
                </a:r>
                <a:r>
                  <a:rPr lang="de-DE" sz="2000" baseline="-25000" dirty="0" smtClean="0"/>
                  <a:t>3</a:t>
                </a:r>
                <a:r>
                  <a:rPr lang="de-DE" sz="2000" dirty="0" smtClean="0"/>
                  <a:t> = 11)</a:t>
                </a:r>
              </a:p>
              <a:p>
                <a:pPr lvl="1"/>
                <a:r>
                  <a:rPr lang="de-DE" sz="2000" dirty="0" smtClean="0"/>
                  <a:t>Wechselgeld sei N = 3n</a:t>
                </a:r>
                <a:r>
                  <a:rPr lang="de-DE" sz="2000" baseline="-25000" dirty="0" smtClean="0"/>
                  <a:t>2</a:t>
                </a:r>
                <a:r>
                  <a:rPr lang="de-DE" sz="2000" dirty="0" smtClean="0"/>
                  <a:t> (vorheriges Bsp.: N=15)</a:t>
                </a:r>
              </a:p>
              <a:p>
                <a:pPr lvl="1"/>
                <a:r>
                  <a:rPr lang="de-DE" sz="2000" b="1" dirty="0" smtClean="0">
                    <a:solidFill>
                      <a:srgbClr val="00B050"/>
                    </a:solidFill>
                  </a:rPr>
                  <a:t>Für </a:t>
                </a:r>
                <a:r>
                  <a:rPr lang="de-DE" b="1" dirty="0" smtClean="0"/>
                  <a:t>n</a:t>
                </a:r>
                <a:r>
                  <a:rPr lang="de-DE" b="1" baseline="-25000" dirty="0" smtClean="0"/>
                  <a:t>2</a:t>
                </a:r>
                <a:r>
                  <a:rPr lang="de-DE" sz="2000" b="1" dirty="0" smtClean="0">
                    <a:solidFill>
                      <a:srgbClr val="00B050"/>
                    </a:solidFill>
                  </a:rPr>
                  <a:t> sind drei Münzen optimal (3-mal </a:t>
                </a:r>
                <a:r>
                  <a:rPr lang="de-DE" sz="2000" b="1" dirty="0" smtClean="0">
                    <a:solidFill>
                      <a:srgbClr val="000000"/>
                    </a:solidFill>
                  </a:rPr>
                  <a:t>n</a:t>
                </a:r>
                <a:r>
                  <a:rPr lang="de-DE" sz="2000" b="1" baseline="-25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de-DE" sz="2000" b="1" dirty="0" smtClean="0">
                    <a:solidFill>
                      <a:srgbClr val="00B050"/>
                    </a:solidFill>
                  </a:rPr>
                  <a:t>)</a:t>
                </a:r>
              </a:p>
              <a:p>
                <a:pPr lvl="1"/>
                <a:r>
                  <a:rPr lang="de-DE" sz="2000" b="1" dirty="0" smtClean="0">
                    <a:solidFill>
                      <a:srgbClr val="C00000"/>
                    </a:solidFill>
                  </a:rPr>
                  <a:t>Greedy-Strategie</a:t>
                </a:r>
              </a:p>
              <a:p>
                <a:pPr lvl="2"/>
                <a:r>
                  <a:rPr lang="de-DE" sz="1800" b="1" dirty="0" smtClean="0">
                    <a:solidFill>
                      <a:srgbClr val="C00000"/>
                    </a:solidFill>
                  </a:rPr>
                  <a:t>1-mal </a:t>
                </a:r>
                <a:r>
                  <a:rPr lang="de-DE" sz="1800" b="1" dirty="0" smtClean="0">
                    <a:solidFill>
                      <a:srgbClr val="000000"/>
                    </a:solidFill>
                  </a:rPr>
                  <a:t>n</a:t>
                </a:r>
                <a:r>
                  <a:rPr lang="de-DE" sz="1800" b="1" baseline="-25000" dirty="0" smtClean="0">
                    <a:solidFill>
                      <a:srgbClr val="000000"/>
                    </a:solidFill>
                  </a:rPr>
                  <a:t>3</a:t>
                </a:r>
                <a:r>
                  <a:rPr lang="de-DE" sz="1800" b="1" dirty="0" smtClean="0">
                    <a:solidFill>
                      <a:srgbClr val="C00000"/>
                    </a:solidFill>
                  </a:rPr>
                  <a:t> 	Rest: </a:t>
                </a:r>
                <a:r>
                  <a:rPr lang="de-DE" sz="1800" b="1" dirty="0" smtClean="0">
                    <a:solidFill>
                      <a:srgbClr val="000000"/>
                    </a:solidFill>
                  </a:rPr>
                  <a:t>n</a:t>
                </a:r>
                <a:r>
                  <a:rPr lang="de-DE" sz="1800" b="1" baseline="-25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de-DE" sz="1800" b="1" dirty="0" smtClean="0">
                    <a:solidFill>
                      <a:srgbClr val="000000"/>
                    </a:solidFill>
                  </a:rPr>
                  <a:t>-1</a:t>
                </a:r>
              </a:p>
              <a:p>
                <a:pPr lvl="2"/>
                <a:r>
                  <a:rPr lang="de-DE" sz="1800" b="1" dirty="0" smtClean="0">
                    <a:solidFill>
                      <a:srgbClr val="C00000"/>
                    </a:solidFill>
                  </a:rPr>
                  <a:t>0-mal </a:t>
                </a:r>
                <a:r>
                  <a:rPr lang="de-DE" sz="1800" b="1" dirty="0" smtClean="0">
                    <a:solidFill>
                      <a:srgbClr val="000000"/>
                    </a:solidFill>
                  </a:rPr>
                  <a:t>n</a:t>
                </a:r>
                <a:r>
                  <a:rPr lang="de-DE" sz="1800" b="1" baseline="-25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de-DE" sz="1800" b="1" dirty="0" smtClean="0">
                    <a:solidFill>
                      <a:srgbClr val="C00000"/>
                    </a:solidFill>
                  </a:rPr>
                  <a:t> 	Rest: </a:t>
                </a:r>
                <a:r>
                  <a:rPr lang="de-DE" sz="1800" b="1" dirty="0" smtClean="0">
                    <a:solidFill>
                      <a:srgbClr val="000000"/>
                    </a:solidFill>
                  </a:rPr>
                  <a:t>n</a:t>
                </a:r>
                <a:r>
                  <a:rPr lang="de-DE" sz="1800" b="1" baseline="-25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de-DE" sz="1800" b="1" dirty="0" smtClean="0">
                    <a:solidFill>
                      <a:srgbClr val="000000"/>
                    </a:solidFill>
                  </a:rPr>
                  <a:t>-1</a:t>
                </a:r>
                <a:endParaRPr lang="de-DE" sz="1800" b="1" dirty="0">
                  <a:solidFill>
                    <a:srgbClr val="000000"/>
                  </a:solidFill>
                </a:endParaRPr>
              </a:p>
              <a:p>
                <a:pPr lvl="2"/>
                <a:r>
                  <a:rPr lang="de-DE" sz="1800" b="1" dirty="0" smtClean="0">
                    <a:solidFill>
                      <a:srgbClr val="C00000"/>
                    </a:solidFill>
                  </a:rPr>
                  <a:t>(</a:t>
                </a:r>
                <a:r>
                  <a:rPr lang="de-DE" sz="1800" b="1" dirty="0" smtClean="0">
                    <a:solidFill>
                      <a:srgbClr val="000000"/>
                    </a:solidFill>
                  </a:rPr>
                  <a:t>n2 -1</a:t>
                </a:r>
                <a:r>
                  <a:rPr lang="de-DE" sz="1800" b="1" dirty="0" smtClean="0">
                    <a:solidFill>
                      <a:srgbClr val="C00000"/>
                    </a:solidFill>
                  </a:rPr>
                  <a:t>)–mal </a:t>
                </a:r>
                <a:r>
                  <a:rPr lang="de-DE" sz="1800" b="1" dirty="0" smtClean="0">
                    <a:solidFill>
                      <a:srgbClr val="000000"/>
                    </a:solidFill>
                  </a:rPr>
                  <a:t>n</a:t>
                </a:r>
                <a:r>
                  <a:rPr lang="de-DE" sz="1800" b="1" baseline="-25000" dirty="0" smtClean="0">
                    <a:solidFill>
                      <a:srgbClr val="000000"/>
                    </a:solidFill>
                  </a:rPr>
                  <a:t>1</a:t>
                </a:r>
                <a:endParaRPr lang="de-DE" sz="1800" b="1" dirty="0" smtClean="0">
                  <a:solidFill>
                    <a:srgbClr val="C00000"/>
                  </a:solidFill>
                </a:endParaRPr>
              </a:p>
              <a:p>
                <a:pPr lvl="2"/>
                <a:r>
                  <a:rPr lang="de-DE" sz="1800" b="1" dirty="0" smtClean="0">
                    <a:solidFill>
                      <a:srgbClr val="C00000"/>
                    </a:solidFill>
                  </a:rPr>
                  <a:t>Insgesamt </a:t>
                </a:r>
                <a:r>
                  <a:rPr lang="de-DE" sz="1800" b="1" dirty="0" smtClean="0">
                    <a:solidFill>
                      <a:srgbClr val="000000"/>
                    </a:solidFill>
                  </a:rPr>
                  <a:t>n</a:t>
                </a:r>
                <a:r>
                  <a:rPr lang="de-DE" sz="1800" b="1" baseline="-25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de-DE" sz="1800" b="1" dirty="0" smtClean="0">
                    <a:solidFill>
                      <a:srgbClr val="C00000"/>
                    </a:solidFill>
                  </a:rPr>
                  <a:t> Münzen</a:t>
                </a:r>
              </a:p>
              <a:p>
                <a:pPr lvl="2"/>
                <a:r>
                  <a:rPr lang="de-DE" sz="1800" b="1" dirty="0" smtClean="0">
                    <a:solidFill>
                      <a:srgbClr val="C00000"/>
                    </a:solidFill>
                  </a:rPr>
                  <a:t>Beliebig schlecht gegenüber der optimalen Lösung </a:t>
                </a:r>
                <a:br>
                  <a:rPr lang="de-DE" sz="1800" b="1" dirty="0" smtClean="0">
                    <a:solidFill>
                      <a:srgbClr val="C00000"/>
                    </a:solidFill>
                  </a:rPr>
                </a:br>
                <a:r>
                  <a:rPr lang="de-DE" sz="1800" b="1" dirty="0" smtClean="0">
                    <a:solidFill>
                      <a:srgbClr val="C00000"/>
                    </a:solidFill>
                  </a:rPr>
                  <a:t>(abhängig von den Münzwerten)</a:t>
                </a:r>
                <a:endParaRPr lang="de-DE" sz="1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363272" cy="496887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623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Gierige Strategie </a:t>
            </a:r>
            <a:r>
              <a:rPr lang="de-DE" dirty="0"/>
              <a:t>zur Wechselgeldberechnung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Es geht noch schlimmer:</a:t>
            </a:r>
          </a:p>
          <a:p>
            <a:pPr lvl="1"/>
            <a:r>
              <a:rPr lang="de-DE" dirty="0" smtClean="0"/>
              <a:t>Münzwerte seien 25 Cent, 10 Cent und 4 Cent</a:t>
            </a:r>
          </a:p>
          <a:p>
            <a:pPr lvl="1"/>
            <a:r>
              <a:rPr lang="de-DE" dirty="0" smtClean="0"/>
              <a:t>Wechselgeld sei 41 Cent</a:t>
            </a:r>
          </a:p>
          <a:p>
            <a:pPr lvl="1"/>
            <a:r>
              <a:rPr lang="de-DE" dirty="0" smtClean="0"/>
              <a:t>Lösbar ist dieses mit </a:t>
            </a:r>
          </a:p>
          <a:p>
            <a:pPr lvl="2"/>
            <a:r>
              <a:rPr lang="de-DE" dirty="0" smtClean="0"/>
              <a:t>1-mal 25-Cent-Stück und </a:t>
            </a:r>
          </a:p>
          <a:p>
            <a:pPr lvl="2"/>
            <a:r>
              <a:rPr lang="de-DE" dirty="0" smtClean="0"/>
              <a:t>4-mal 4-Cent-Stück</a:t>
            </a:r>
          </a:p>
          <a:p>
            <a:pPr lvl="1"/>
            <a:r>
              <a:rPr lang="de-DE" dirty="0" err="1" smtClean="0"/>
              <a:t>Greedy</a:t>
            </a:r>
            <a:r>
              <a:rPr lang="de-DE" dirty="0" smtClean="0"/>
              <a:t>-Strategie</a:t>
            </a:r>
          </a:p>
          <a:p>
            <a:pPr lvl="2"/>
            <a:r>
              <a:rPr lang="de-DE" dirty="0" smtClean="0"/>
              <a:t>1-mal	25-Cent-Stück	Rest: 16 Cent</a:t>
            </a:r>
          </a:p>
          <a:p>
            <a:pPr lvl="2"/>
            <a:r>
              <a:rPr lang="de-DE" dirty="0" smtClean="0"/>
              <a:t>1-mal	10-Cent-Stück	Rest:   6 Cent</a:t>
            </a:r>
          </a:p>
          <a:p>
            <a:pPr lvl="2"/>
            <a:r>
              <a:rPr lang="de-DE" dirty="0" smtClean="0"/>
              <a:t>1-mal	   4-Cent-Stück	Rest:   2 Cent</a:t>
            </a:r>
          </a:p>
          <a:p>
            <a:pPr lvl="2"/>
            <a:r>
              <a:rPr lang="de-DE" dirty="0" smtClean="0">
                <a:solidFill>
                  <a:srgbClr val="C00000"/>
                </a:solidFill>
              </a:rPr>
              <a:t>??? Keine Lösung!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5006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Entwurfsmuster </a:t>
            </a:r>
            <a:r>
              <a:rPr lang="de-DE" dirty="0"/>
              <a:t>/ </a:t>
            </a:r>
            <a:r>
              <a:rPr lang="de-DE" dirty="0" smtClean="0"/>
              <a:t>Entwurfs</a:t>
            </a:r>
            <a:r>
              <a:rPr lang="de-DE" dirty="0"/>
              <a:t>verfahren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Im Laufe der Zeit haben sich in der immensen Vielfalt von Algorithmen nützliche Entwurfsmuster herauskristallisiert</a:t>
            </a:r>
          </a:p>
          <a:p>
            <a:r>
              <a:rPr lang="de-DE" dirty="0" smtClean="0"/>
              <a:t>Gründe für das Studium von Entwurfsmustern</a:t>
            </a:r>
          </a:p>
          <a:p>
            <a:pPr lvl="1"/>
            <a:r>
              <a:rPr lang="de-DE" dirty="0" smtClean="0"/>
              <a:t>Verständnis für einzelne Algorithmen wird gesteigert, wenn man ihr jeweiliges Grundmuster verstanden hat</a:t>
            </a:r>
          </a:p>
          <a:p>
            <a:pPr lvl="1"/>
            <a:r>
              <a:rPr lang="de-DE" dirty="0" smtClean="0"/>
              <a:t>Bei der Entwicklung neuer Algorithmen kann man sich an den Grundmustern orientieren</a:t>
            </a:r>
          </a:p>
          <a:p>
            <a:pPr lvl="1"/>
            <a:r>
              <a:rPr lang="de-DE" dirty="0" smtClean="0"/>
              <a:t>Das Erkennen des zugrundeliegenden Musters hilft bei der Komplexitätsanalyse des Algorithmus</a:t>
            </a:r>
          </a:p>
          <a:p>
            <a:pPr lvl="1"/>
            <a:r>
              <a:rPr lang="de-DE" dirty="0" smtClean="0"/>
              <a:t>Warnung: Hilft </a:t>
            </a:r>
            <a:r>
              <a:rPr lang="de-DE" b="1" dirty="0" smtClean="0"/>
              <a:t>nicht</a:t>
            </a:r>
            <a:r>
              <a:rPr lang="de-DE" dirty="0" smtClean="0"/>
              <a:t> bei der Analyse der Komplexität eines </a:t>
            </a:r>
            <a:r>
              <a:rPr lang="de-DE" b="1" dirty="0" smtClean="0"/>
              <a:t>Problems</a:t>
            </a:r>
            <a:endParaRPr lang="de-DE" b="1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4F08ACC5-0C12-5A40-8FF7-76A23673B596}" type="slidenum">
              <a:rPr lang="de-DE" smtClean="0"/>
              <a:pPr>
                <a:defRPr/>
              </a:pPr>
              <a:t>98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5112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a typeface="ＭＳ Ｐゴシック" charset="0"/>
              </a:rPr>
              <a:t>Zusammenfassung Entwurfsmuster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de-DE" dirty="0" smtClean="0"/>
              <a:t>Am Anfang des Kurses behandelt:</a:t>
            </a:r>
          </a:p>
          <a:p>
            <a:pPr lvl="1">
              <a:spcBef>
                <a:spcPts val="500"/>
              </a:spcBef>
            </a:pPr>
            <a:r>
              <a:rPr lang="de-DE" sz="2000" dirty="0" smtClean="0"/>
              <a:t>Ein-Schritt-Berechnung</a:t>
            </a:r>
          </a:p>
          <a:p>
            <a:pPr lvl="1">
              <a:spcBef>
                <a:spcPts val="500"/>
              </a:spcBef>
            </a:pPr>
            <a:r>
              <a:rPr lang="de-DE" sz="2000" dirty="0" smtClean="0"/>
              <a:t>Verkleinerungsprinzip</a:t>
            </a:r>
          </a:p>
          <a:p>
            <a:pPr lvl="1">
              <a:spcBef>
                <a:spcPts val="500"/>
              </a:spcBef>
            </a:pPr>
            <a:r>
              <a:rPr lang="de-DE" sz="2000" dirty="0" smtClean="0"/>
              <a:t>Teile und Herrsche</a:t>
            </a:r>
            <a:endParaRPr lang="de-DE" dirty="0" smtClean="0"/>
          </a:p>
          <a:p>
            <a:pPr>
              <a:spcBef>
                <a:spcPts val="500"/>
              </a:spcBef>
            </a:pPr>
            <a:r>
              <a:rPr lang="de-DE" dirty="0" smtClean="0"/>
              <a:t>Jetzt haben wir dazu noch verstanden:</a:t>
            </a:r>
          </a:p>
          <a:p>
            <a:pPr lvl="1">
              <a:spcBef>
                <a:spcPts val="500"/>
              </a:spcBef>
            </a:pPr>
            <a:r>
              <a:rPr lang="de-DE" sz="2000" dirty="0" smtClean="0"/>
              <a:t>Vollständige Suchverfahren </a:t>
            </a:r>
            <a:br>
              <a:rPr lang="de-DE" sz="2000" dirty="0" smtClean="0"/>
            </a:br>
            <a:r>
              <a:rPr lang="de-DE" sz="2000" dirty="0" smtClean="0"/>
              <a:t>(z.B. Rücksetzen, </a:t>
            </a:r>
            <a:r>
              <a:rPr lang="de-DE" sz="2000" dirty="0"/>
              <a:t>V</a:t>
            </a:r>
            <a:r>
              <a:rPr lang="de-DE" sz="2000" dirty="0" smtClean="0"/>
              <a:t>erzweigen und Begrenzen)</a:t>
            </a:r>
          </a:p>
          <a:p>
            <a:pPr lvl="1">
              <a:spcBef>
                <a:spcPts val="500"/>
              </a:spcBef>
            </a:pPr>
            <a:r>
              <a:rPr lang="de-DE" sz="2000" dirty="0" smtClean="0"/>
              <a:t>Problem-</a:t>
            </a:r>
            <a:r>
              <a:rPr lang="de-DE" sz="2000" dirty="0" err="1" smtClean="0"/>
              <a:t>Reformulierung</a:t>
            </a:r>
            <a:endParaRPr lang="de-DE" sz="2000" dirty="0" smtClean="0"/>
          </a:p>
          <a:p>
            <a:pPr lvl="2">
              <a:spcBef>
                <a:spcPts val="500"/>
              </a:spcBef>
            </a:pPr>
            <a:r>
              <a:rPr lang="de-DE" sz="1800" dirty="0" smtClean="0"/>
              <a:t>Dynamisches </a:t>
            </a:r>
            <a:r>
              <a:rPr lang="de-DE" sz="1800" dirty="0"/>
              <a:t>Programmieren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(</a:t>
            </a:r>
            <a:r>
              <a:rPr lang="de-DE" sz="1800" dirty="0"/>
              <a:t>Berechnung von Teilen und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deren </a:t>
            </a:r>
            <a:r>
              <a:rPr lang="de-DE" sz="1800" dirty="0"/>
              <a:t>Kombination,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Wiederverwendung </a:t>
            </a:r>
            <a:br>
              <a:rPr lang="de-DE" sz="1800" dirty="0" smtClean="0"/>
            </a:br>
            <a:r>
              <a:rPr lang="de-DE" sz="1800" dirty="0" smtClean="0"/>
              <a:t>von </a:t>
            </a:r>
            <a:r>
              <a:rPr lang="de-DE" sz="1800" dirty="0"/>
              <a:t>Zwischenergebnissen)</a:t>
            </a:r>
          </a:p>
          <a:p>
            <a:pPr lvl="2">
              <a:spcBef>
                <a:spcPts val="500"/>
              </a:spcBef>
            </a:pPr>
            <a:r>
              <a:rPr lang="de-DE" sz="1800" dirty="0" smtClean="0"/>
              <a:t>Gierige Suche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582272"/>
              </p:ext>
            </p:extLst>
          </p:nvPr>
        </p:nvGraphicFramePr>
        <p:xfrm>
          <a:off x="7956376" y="260648"/>
          <a:ext cx="900098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" name="Clip" r:id="rId3" imgW="2221595" imgH="3937487" progId="MS_ClipArt_Gallery.2">
                  <p:embed/>
                </p:oleObj>
              </mc:Choice>
              <mc:Fallback>
                <p:oleObj name="Clip" r:id="rId3" imgW="2221595" imgH="393748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6" y="260648"/>
                        <a:ext cx="900098" cy="172819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4F08ACC5-0C12-5A40-8FF7-76A23673B596}" type="slidenum">
              <a:rPr lang="de-DE" smtClean="0"/>
              <a:pPr>
                <a:defRPr/>
              </a:pPr>
              <a:t>99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9049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6470</Words>
  <Application>Microsoft Macintosh PowerPoint</Application>
  <PresentationFormat>Bildschirmpräsentation (4:3)</PresentationFormat>
  <Paragraphs>2308</Paragraphs>
  <Slides>99</Slides>
  <Notes>79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99</vt:i4>
      </vt:variant>
    </vt:vector>
  </HeadingPairs>
  <TitlesOfParts>
    <vt:vector size="102" baseType="lpstr">
      <vt:lpstr>7_Standarddesign</vt:lpstr>
      <vt:lpstr>Formel</vt:lpstr>
      <vt:lpstr>Clip</vt:lpstr>
      <vt:lpstr>Algorithmen und Datenstrukturen</vt:lpstr>
      <vt:lpstr>Danksagung</vt:lpstr>
      <vt:lpstr>Algorithmen-Entwurfsmuster</vt:lpstr>
      <vt:lpstr>Überblick</vt:lpstr>
      <vt:lpstr>Kürzeste Wege als Optimierungsproblem betrachtet</vt:lpstr>
      <vt:lpstr>Bellmans Optimalitätsprinzip</vt:lpstr>
      <vt:lpstr>Problem des kürzesten Pfads</vt:lpstr>
      <vt:lpstr>Ein spezielles Szenario für den kürzesten Pfad</vt:lpstr>
      <vt:lpstr>Betrachtung eines Lösungsansatzes</vt:lpstr>
      <vt:lpstr>Rekursiver Lösungsansatz</vt:lpstr>
      <vt:lpstr>Vermeide Neuberechnungen</vt:lpstr>
      <vt:lpstr>Prinzip der Dynamischen Programmierung</vt:lpstr>
      <vt:lpstr>Dynamische Programmierung: Illustration</vt:lpstr>
      <vt:lpstr>Rückverfolgung zur Bestimmung der Lösung</vt:lpstr>
      <vt:lpstr>Elemente der Dynamischen Programmierung</vt:lpstr>
      <vt:lpstr>Überblick über betrachtete Probleme</vt:lpstr>
      <vt:lpstr>Gemeinsame Teilsequenz (Common Subsequence)</vt:lpstr>
      <vt:lpstr>Längste gemeinsame Teilsequenz</vt:lpstr>
      <vt:lpstr>Brute-Force-Algorithmus?</vt:lpstr>
      <vt:lpstr>Optimale Substruktur</vt:lpstr>
      <vt:lpstr>Rekursiver Ansatz</vt:lpstr>
      <vt:lpstr>Rekursiver Ansatz</vt:lpstr>
      <vt:lpstr>Finden der Länge eines LCS</vt:lpstr>
      <vt:lpstr>Generalisierung: Rekursive Formulierung</vt:lpstr>
      <vt:lpstr>Rekursiver Algorithmus für LCS</vt:lpstr>
      <vt:lpstr>Rekursionsbaum</vt:lpstr>
      <vt:lpstr>Dynamische Programmierung</vt:lpstr>
      <vt:lpstr>Algorithmus LCS</vt:lpstr>
      <vt:lpstr>LCS Anwendungsbeispiel</vt:lpstr>
      <vt:lpstr>LCS Beispiel (0)</vt:lpstr>
      <vt:lpstr>LCS Beispiel (1)</vt:lpstr>
      <vt:lpstr>LCS Beispiel (2)</vt:lpstr>
      <vt:lpstr>LCS Beispiel (3)</vt:lpstr>
      <vt:lpstr>LCS Beispiel (4)</vt:lpstr>
      <vt:lpstr>LCS Beispiel (5)</vt:lpstr>
      <vt:lpstr>LCS Beispiel (6)</vt:lpstr>
      <vt:lpstr>LCS Beispiel (7)</vt:lpstr>
      <vt:lpstr>LCS Beispiel (8)</vt:lpstr>
      <vt:lpstr>LCS Beispiel (9)</vt:lpstr>
      <vt:lpstr>LCS Beispiel (10)</vt:lpstr>
      <vt:lpstr>LCS Beispiel (11)</vt:lpstr>
      <vt:lpstr>LCS Beispiel (12)</vt:lpstr>
      <vt:lpstr>LCS Beispiel (13)</vt:lpstr>
      <vt:lpstr>LCS Beispiel (14)</vt:lpstr>
      <vt:lpstr>LCS-Algorithmus: Analyse</vt:lpstr>
      <vt:lpstr>Wie findet man den tatsächlichen LCS?</vt:lpstr>
      <vt:lpstr>Finde LCS</vt:lpstr>
      <vt:lpstr>Rekursiver Algorithmus für LCS</vt:lpstr>
      <vt:lpstr>Praktikabler Algorithmus LCS-length</vt:lpstr>
      <vt:lpstr>Ein generelleres Problem</vt:lpstr>
      <vt:lpstr>Rekursive Formulierung</vt:lpstr>
      <vt:lpstr>Ausrichtungsbeispiel</vt:lpstr>
      <vt:lpstr>Ausrichtungsbeispiel</vt:lpstr>
      <vt:lpstr>Ausrichtungsbeispiel</vt:lpstr>
      <vt:lpstr>Hinweise für weitere Studien</vt:lpstr>
      <vt:lpstr>Beispiel: Restaurant-Platzierung</vt:lpstr>
      <vt:lpstr>Brute-Force-Ansatz</vt:lpstr>
      <vt:lpstr>Natürlich-gierige Strategie 1</vt:lpstr>
      <vt:lpstr>Natürlich-gierige Strategie 2</vt:lpstr>
      <vt:lpstr>Formulierung über dynamische Programmierung</vt:lpstr>
      <vt:lpstr>Formulierung als Rekurrenz</vt:lpstr>
      <vt:lpstr>Beispiel</vt:lpstr>
      <vt:lpstr>Aufwandsanalyse</vt:lpstr>
      <vt:lpstr>Rucksackproblem</vt:lpstr>
      <vt:lpstr>0-1-Problem</vt:lpstr>
      <vt:lpstr>Naive Algorithmen</vt:lpstr>
      <vt:lpstr>Ansatz mit dynamischer Programmierung</vt:lpstr>
      <vt:lpstr>Rekursive Formulierung</vt:lpstr>
      <vt:lpstr>Beispiel</vt:lpstr>
      <vt:lpstr>PowerPoint-Präsentation</vt:lpstr>
      <vt:lpstr>PowerPoint-Präsentation</vt:lpstr>
      <vt:lpstr>PowerPoint-Präsentation</vt:lpstr>
      <vt:lpstr>Analyse</vt:lpstr>
      <vt:lpstr>Longest-Increasing-Subsequence-Problem</vt:lpstr>
      <vt:lpstr>Ereignisplanungs-Problem</vt:lpstr>
      <vt:lpstr>Ereignisplanungs-Problem</vt:lpstr>
      <vt:lpstr>Münzwechselproblem</vt:lpstr>
      <vt:lpstr>Gierige Algorithmen</vt:lpstr>
      <vt:lpstr>Restaurant-Problem: Formale Betrachtung</vt:lpstr>
      <vt:lpstr>Folgerung aus Behauptung 1</vt:lpstr>
      <vt:lpstr>Formale Betrachtung (2)</vt:lpstr>
      <vt:lpstr>Folgerung aus Behauptung 2</vt:lpstr>
      <vt:lpstr>Gierige Restaurant-Platzierung</vt:lpstr>
      <vt:lpstr>Analyse</vt:lpstr>
      <vt:lpstr>Ereignisauswahl-Problem (Event Scheduling)</vt:lpstr>
      <vt:lpstr>Rucksackproblem</vt:lpstr>
      <vt:lpstr>Gieriger Algorithmus für Stückelbares-Rucksackproblem</vt:lpstr>
      <vt:lpstr>Beispiel</vt:lpstr>
      <vt:lpstr>Example</vt:lpstr>
      <vt:lpstr>Warum funktioniert der gierige Ansatz?</vt:lpstr>
      <vt:lpstr>Wann funktioniert der gierige Ansatz?</vt:lpstr>
      <vt:lpstr>Danksagung</vt:lpstr>
      <vt:lpstr>Gierige Strategie zur Wechselgeldberechnung</vt:lpstr>
      <vt:lpstr>Gierige Strategie zur Wechselgeldberechnung</vt:lpstr>
      <vt:lpstr>Gierige Strategie zur Wechselgeldberechnung</vt:lpstr>
      <vt:lpstr>Gierige Strategie zur Wechselgeldberechnung</vt:lpstr>
      <vt:lpstr>Gierige Strategie zur Wechselgeldberechnung</vt:lpstr>
      <vt:lpstr>Entwurfsmuster / Entwurfsverfahren</vt:lpstr>
      <vt:lpstr>Zusammenfassung Entwurfsmuster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Moeller</cp:lastModifiedBy>
  <cp:revision>1076</cp:revision>
  <cp:lastPrinted>2015-04-09T12:56:16Z</cp:lastPrinted>
  <dcterms:created xsi:type="dcterms:W3CDTF">2010-04-27T12:26:40Z</dcterms:created>
  <dcterms:modified xsi:type="dcterms:W3CDTF">2015-07-03T12:23:00Z</dcterms:modified>
</cp:coreProperties>
</file>