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77"/>
  </p:notesMasterIdLst>
  <p:handoutMasterIdLst>
    <p:handoutMasterId r:id="rId78"/>
  </p:handoutMasterIdLst>
  <p:sldIdLst>
    <p:sldId id="273" r:id="rId2"/>
    <p:sldId id="318" r:id="rId3"/>
    <p:sldId id="320" r:id="rId4"/>
    <p:sldId id="321" r:id="rId5"/>
    <p:sldId id="322" r:id="rId6"/>
    <p:sldId id="323" r:id="rId7"/>
    <p:sldId id="324" r:id="rId8"/>
    <p:sldId id="283" r:id="rId9"/>
    <p:sldId id="284" r:id="rId10"/>
    <p:sldId id="325" r:id="rId11"/>
    <p:sldId id="382" r:id="rId12"/>
    <p:sldId id="326" r:id="rId13"/>
    <p:sldId id="287" r:id="rId14"/>
    <p:sldId id="288" r:id="rId15"/>
    <p:sldId id="289" r:id="rId16"/>
    <p:sldId id="380" r:id="rId17"/>
    <p:sldId id="290" r:id="rId18"/>
    <p:sldId id="292" r:id="rId19"/>
    <p:sldId id="327" r:id="rId20"/>
    <p:sldId id="294" r:id="rId21"/>
    <p:sldId id="295" r:id="rId22"/>
    <p:sldId id="331" r:id="rId23"/>
    <p:sldId id="298" r:id="rId24"/>
    <p:sldId id="299" r:id="rId25"/>
    <p:sldId id="300" r:id="rId26"/>
    <p:sldId id="301" r:id="rId27"/>
    <p:sldId id="302" r:id="rId28"/>
    <p:sldId id="303" r:id="rId29"/>
    <p:sldId id="306" r:id="rId30"/>
    <p:sldId id="332" r:id="rId31"/>
    <p:sldId id="333" r:id="rId32"/>
    <p:sldId id="338" r:id="rId33"/>
    <p:sldId id="334" r:id="rId34"/>
    <p:sldId id="335" r:id="rId35"/>
    <p:sldId id="336" r:id="rId36"/>
    <p:sldId id="337" r:id="rId37"/>
    <p:sldId id="376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83" r:id="rId57"/>
    <p:sldId id="375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84" r:id="rId68"/>
    <p:sldId id="385" r:id="rId69"/>
    <p:sldId id="374" r:id="rId70"/>
    <p:sldId id="330" r:id="rId71"/>
    <p:sldId id="328" r:id="rId72"/>
    <p:sldId id="312" r:id="rId73"/>
    <p:sldId id="317" r:id="rId74"/>
    <p:sldId id="379" r:id="rId75"/>
    <p:sldId id="377" r:id="rId7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18" autoAdjust="0"/>
    <p:restoredTop sz="94660"/>
  </p:normalViewPr>
  <p:slideViewPr>
    <p:cSldViewPr>
      <p:cViewPr varScale="1">
        <p:scale>
          <a:sx n="96" d="100"/>
          <a:sy n="96" d="100"/>
        </p:scale>
        <p:origin x="-104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2.wmf"/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17.07.15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17.07.15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70E24-790E-194B-9C60-3D0D0BDC1889}" type="slidenum">
              <a:rPr lang="en-US"/>
              <a:pPr/>
              <a:t>8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DC448-BFD6-4142-B6E4-673287659B01}" type="slidenum">
              <a:rPr lang="en-US"/>
              <a:pPr/>
              <a:t>20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F103C-EC18-A345-93D6-21F98F5E5519}" type="slidenum">
              <a:rPr lang="en-US"/>
              <a:pPr/>
              <a:t>21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D3C5E-2618-AD45-823E-A720DACB9B25}" type="slidenum">
              <a:rPr lang="en-US"/>
              <a:pPr/>
              <a:t>23</a:t>
            </a:fld>
            <a:endParaRPr lang="en-US"/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2143F-6FA0-F64C-A0B7-0AA9DD3944B6}" type="slidenum">
              <a:rPr lang="en-US"/>
              <a:pPr/>
              <a:t>24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4ECD9-4A3F-9945-AED3-DD6F7D46D732}" type="slidenum">
              <a:rPr lang="en-US"/>
              <a:pPr/>
              <a:t>25</a:t>
            </a:fld>
            <a:endParaRPr lang="en-US"/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0CDAD-E76D-C841-B4B0-966643D79736}" type="slidenum">
              <a:rPr lang="en-US"/>
              <a:pPr/>
              <a:t>26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EBE43-C0FF-7843-AAEE-D67DFB66D5DF}" type="slidenum">
              <a:rPr lang="en-US"/>
              <a:pPr/>
              <a:t>27</a:t>
            </a:fld>
            <a:endParaRPr lang="en-US"/>
          </a:p>
        </p:txBody>
      </p:sp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727FC-34A8-854E-924F-D526D78E176A}" type="slidenum">
              <a:rPr lang="en-US"/>
              <a:pPr/>
              <a:t>28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EE70C-A75E-844D-AFDD-D07AF84DA036}" type="slidenum">
              <a:rPr lang="en-US"/>
              <a:pPr/>
              <a:t>29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A2602-E2B4-F54A-A287-7E3DCA6A0720}" type="slidenum">
              <a:rPr lang="en-US"/>
              <a:pPr/>
              <a:t>9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EBB95-A5F0-044F-9580-75767BEFE73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5723E-6D59-6043-A90E-C662ED5D68A7}" type="slidenum">
              <a:rPr lang="en-US"/>
              <a:pPr/>
              <a:t>13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A0CC4-136C-4E46-BDD7-D158E721EBEC}" type="slidenum">
              <a:rPr lang="en-US"/>
              <a:pPr/>
              <a:t>14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E943A-E739-FF47-ABE0-592CF99EF2CF}" type="slidenum">
              <a:rPr lang="en-US"/>
              <a:pPr/>
              <a:t>15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F0A31-6E6E-2A4B-BE81-FA203FE41998}" type="slidenum">
              <a:rPr lang="en-US"/>
              <a:pPr/>
              <a:t>17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18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19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57200" y="6486525"/>
            <a:ext cx="585787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Baumgarter &amp; Tinelli: The Model Evolution Calculus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B6B4F-402B-B04B-9F9C-DF467AF1B99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2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gical_conjunction" TargetMode="External"/><Relationship Id="rId4" Type="http://schemas.openxmlformats.org/officeDocument/2006/relationships/hyperlink" Target="http://en.wikipedia.org/wiki/Clause_(logic)" TargetMode="External"/><Relationship Id="rId5" Type="http://schemas.openxmlformats.org/officeDocument/2006/relationships/hyperlink" Target="http://en.wikipedia.org/wiki/Logical_disjunction" TargetMode="External"/><Relationship Id="rId6" Type="http://schemas.openxmlformats.org/officeDocument/2006/relationships/hyperlink" Target="http://en.wikipedia.org/wiki/Literal_(mathematical_logic)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hyperlink" Target="https://de.wikipedia.org/wiki/Feedback_Vertex_Set" TargetMode="External"/><Relationship Id="rId20" Type="http://schemas.openxmlformats.org/officeDocument/2006/relationships/hyperlink" Target="https://de.wikipedia.org/w/index.php?title=Job_sequencing&amp;action=edit&amp;redlink=1" TargetMode="External"/><Relationship Id="rId21" Type="http://schemas.openxmlformats.org/officeDocument/2006/relationships/hyperlink" Target="https://de.wikipedia.org/wiki/Partitionsproblem" TargetMode="External"/><Relationship Id="rId22" Type="http://schemas.openxmlformats.org/officeDocument/2006/relationships/hyperlink" Target="https://de.wikipedia.org/wiki/Maximaler_Schnitt" TargetMode="External"/><Relationship Id="rId10" Type="http://schemas.openxmlformats.org/officeDocument/2006/relationships/hyperlink" Target="https://de.wikipedia.org/wiki/Hamiltonkreisproblem" TargetMode="External"/><Relationship Id="rId11" Type="http://schemas.openxmlformats.org/officeDocument/2006/relationships/hyperlink" Target="https://de.wikipedia.org/wiki/Ganzzahlige_lineare_Optimierung" TargetMode="External"/><Relationship Id="rId12" Type="http://schemas.openxmlformats.org/officeDocument/2006/relationships/hyperlink" Target="https://de.wikipedia.org/wiki/3-SAT" TargetMode="External"/><Relationship Id="rId13" Type="http://schemas.openxmlformats.org/officeDocument/2006/relationships/hyperlink" Target="https://de.wikipedia.org/wiki/F%C3%A4rbung_(Graphentheorie)" TargetMode="External"/><Relationship Id="rId14" Type="http://schemas.openxmlformats.org/officeDocument/2006/relationships/hyperlink" Target="https://de.wikipedia.org/wiki/Problem_der_exakten_%C3%9Cberdeckung" TargetMode="External"/><Relationship Id="rId15" Type="http://schemas.openxmlformats.org/officeDocument/2006/relationships/hyperlink" Target="https://de.wikipedia.org/w/index.php?title=3-dimensional_matching&amp;action=edit&amp;redlink=1" TargetMode="External"/><Relationship Id="rId16" Type="http://schemas.openxmlformats.org/officeDocument/2006/relationships/hyperlink" Target="https://de.wikipedia.org/wiki/Globales_Matching%23Stable_Marriage" TargetMode="External"/><Relationship Id="rId17" Type="http://schemas.openxmlformats.org/officeDocument/2006/relationships/hyperlink" Target="https://de.wikipedia.org/wiki/Steinerbaumproblem" TargetMode="External"/><Relationship Id="rId18" Type="http://schemas.openxmlformats.org/officeDocument/2006/relationships/hyperlink" Target="https://de.wikipedia.org/wiki/Hitting-Set-Problem" TargetMode="External"/><Relationship Id="rId19" Type="http://schemas.openxmlformats.org/officeDocument/2006/relationships/hyperlink" Target="https://de.wikipedia.org/wiki/Rucksackproble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.wikipedia.org/wiki/Erf%C3%BCllbarkeitsproblem_der_Aussagenlogik" TargetMode="External"/><Relationship Id="rId3" Type="http://schemas.openxmlformats.org/officeDocument/2006/relationships/hyperlink" Target="https://de.wikipedia.org/wiki/Konjunktive_Normalform" TargetMode="External"/><Relationship Id="rId4" Type="http://schemas.openxmlformats.org/officeDocument/2006/relationships/hyperlink" Target="https://de.wikipedia.org/wiki/Cliquenproblem" TargetMode="External"/><Relationship Id="rId5" Type="http://schemas.openxmlformats.org/officeDocument/2006/relationships/hyperlink" Target="https://de.wikipedia.org/wiki/Mengenpackungsproblem" TargetMode="External"/><Relationship Id="rId6" Type="http://schemas.openxmlformats.org/officeDocument/2006/relationships/hyperlink" Target="https://de.wikipedia.org/wiki/Knoten%C3%BCberdeckungsproblem" TargetMode="External"/><Relationship Id="rId7" Type="http://schemas.openxmlformats.org/officeDocument/2006/relationships/hyperlink" Target="https://de.wikipedia.org/wiki/Mengen%C3%BCberdeckungsproblem" TargetMode="External"/><Relationship Id="rId8" Type="http://schemas.openxmlformats.org/officeDocument/2006/relationships/hyperlink" Target="https://de.wikipedia.org/wiki/Feedback_Arc_Se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1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3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n.wikipedia.org/wiki/Clay_Mathematics_Institu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Stefan Werner (Übungen)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Gibt es schwierigste NP-Probleme?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Interessanterweise ja!</a:t>
            </a:r>
          </a:p>
          <a:p>
            <a:r>
              <a:rPr lang="de-DE" dirty="0" smtClean="0"/>
              <a:t>Die Probleme heißen </a:t>
            </a:r>
            <a:r>
              <a:rPr lang="de-DE" dirty="0" smtClean="0">
                <a:solidFill>
                  <a:srgbClr val="0000FF"/>
                </a:solidFill>
              </a:rPr>
              <a:t>NP-vollständige </a:t>
            </a:r>
            <a:r>
              <a:rPr lang="de-DE" dirty="0" smtClean="0"/>
              <a:t>Probleme</a:t>
            </a:r>
          </a:p>
          <a:p>
            <a:r>
              <a:rPr lang="de-DE" dirty="0" smtClean="0"/>
              <a:t>Wenn eines der schwierigsten Probleme in </a:t>
            </a:r>
            <a:r>
              <a:rPr lang="de-DE" dirty="0" err="1" smtClean="0"/>
              <a:t>Polynomialzeit</a:t>
            </a:r>
            <a:r>
              <a:rPr lang="de-DE" dirty="0" smtClean="0"/>
              <a:t> gelöst werden kann, </a:t>
            </a:r>
            <a:br>
              <a:rPr lang="de-DE" dirty="0" smtClean="0"/>
            </a:br>
            <a:r>
              <a:rPr lang="de-DE" dirty="0" smtClean="0"/>
              <a:t>dann jedes in NP 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 = NP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Beispiel: Wenn TSP NP-vollständig ist, </a:t>
            </a:r>
            <a:br>
              <a:rPr lang="de-DE" dirty="0" smtClean="0"/>
            </a:br>
            <a:r>
              <a:rPr lang="de-DE" dirty="0" smtClean="0"/>
              <a:t>löse TSP in </a:t>
            </a:r>
            <a:r>
              <a:rPr lang="de-DE" dirty="0" smtClean="0">
                <a:solidFill>
                  <a:srgbClr val="3C8C93"/>
                </a:solidFill>
              </a:rPr>
              <a:t>O(n</a:t>
            </a:r>
            <a:r>
              <a:rPr lang="de-DE" baseline="30000" dirty="0" smtClean="0">
                <a:solidFill>
                  <a:srgbClr val="3C8C93"/>
                </a:solidFill>
              </a:rPr>
              <a:t>100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und du hast gezeigt, dass </a:t>
            </a:r>
            <a:r>
              <a:rPr lang="de-DE" dirty="0" smtClean="0">
                <a:solidFill>
                  <a:srgbClr val="3C8C93"/>
                </a:solidFill>
              </a:rPr>
              <a:t>P=NP</a:t>
            </a:r>
            <a:r>
              <a:rPr lang="de-DE" dirty="0"/>
              <a:t> </a:t>
            </a:r>
          </a:p>
          <a:p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Setz dich reich und berühmt zur Ruhe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08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cs typeface="+mj-cs"/>
              </a:rPr>
              <a:t>Longest</a:t>
            </a:r>
            <a:r>
              <a:rPr lang="de-DE" dirty="0" smtClean="0">
                <a:cs typeface="+mj-cs"/>
              </a:rPr>
              <a:t>-</a:t>
            </a:r>
            <a:r>
              <a:rPr lang="de-DE" dirty="0" err="1" smtClean="0">
                <a:cs typeface="+mj-cs"/>
              </a:rPr>
              <a:t>Increasing</a:t>
            </a:r>
            <a:r>
              <a:rPr lang="de-DE" dirty="0" smtClean="0">
                <a:cs typeface="+mj-cs"/>
              </a:rPr>
              <a:t>-</a:t>
            </a:r>
            <a:r>
              <a:rPr lang="de-DE" dirty="0" err="1" smtClean="0">
                <a:cs typeface="+mj-cs"/>
              </a:rPr>
              <a:t>Subsequence</a:t>
            </a:r>
            <a:r>
              <a:rPr lang="de-DE" dirty="0" smtClean="0">
                <a:cs typeface="+mj-cs"/>
              </a:rPr>
              <a:t>-Problem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Gegeben sei eine Liste von Zahlen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 smtClean="0">
                <a:cs typeface="+mn-cs"/>
              </a:rPr>
              <a:t>	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1 2 5 3 2 9 4 9 3 5 6 8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Finde </a:t>
            </a:r>
            <a:r>
              <a:rPr lang="de-DE" sz="2800" b="1" i="1" dirty="0" smtClean="0">
                <a:cs typeface="+mn-cs"/>
              </a:rPr>
              <a:t>längste</a:t>
            </a:r>
            <a:r>
              <a:rPr lang="de-DE" sz="2800" dirty="0" smtClean="0">
                <a:cs typeface="+mn-cs"/>
              </a:rPr>
              <a:t> Teilsequenz, in der keine Zahl kleiner ist als die vorige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Beispiel: 1 2 5 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Teilsequenz der originalen Liste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Die </a:t>
            </a:r>
            <a:r>
              <a:rPr lang="de-DE" dirty="0" smtClean="0"/>
              <a:t>Lösung ist Teilsequenz der sortierten Liste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Eingabe:       </a:t>
            </a:r>
            <a:r>
              <a:rPr lang="de-DE" sz="2400" dirty="0" smtClean="0">
                <a:solidFill>
                  <a:srgbClr val="3C8C93"/>
                </a:solidFill>
              </a:rPr>
              <a:t>1 2 5 3 2 9 4 9 3 5 6 8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LCS: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Sortiert: 	   </a:t>
            </a:r>
            <a:r>
              <a:rPr lang="de-DE" sz="2400" dirty="0" smtClean="0">
                <a:solidFill>
                  <a:srgbClr val="3C8C93"/>
                </a:solidFill>
              </a:rPr>
              <a:t>1 2 2 3 3 4 5 5 6 8 9 9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solidFill>
                <a:srgbClr val="3C8C93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600" dirty="0" smtClean="0"/>
              <a:t>Reduktion von LIS auf LCS in </a:t>
            </a:r>
            <a:r>
              <a:rPr lang="de-DE" sz="2600" dirty="0" smtClean="0">
                <a:solidFill>
                  <a:srgbClr val="0000FF"/>
                </a:solidFill>
              </a:rPr>
              <a:t>O(</a:t>
            </a:r>
            <a:r>
              <a:rPr lang="de-DE" sz="2600" dirty="0" err="1" smtClean="0">
                <a:solidFill>
                  <a:srgbClr val="0000FF"/>
                </a:solidFill>
              </a:rPr>
              <a:t>n</a:t>
            </a:r>
            <a:r>
              <a:rPr lang="de-DE" sz="2600" dirty="0" smtClean="0">
                <a:solidFill>
                  <a:srgbClr val="0000FF"/>
                </a:solidFill>
              </a:rPr>
              <a:t> log </a:t>
            </a:r>
            <a:r>
              <a:rPr lang="de-DE" sz="2600" dirty="0" err="1" smtClean="0">
                <a:solidFill>
                  <a:srgbClr val="0000FF"/>
                </a:solidFill>
              </a:rPr>
              <a:t>n</a:t>
            </a:r>
            <a:r>
              <a:rPr lang="de-DE" sz="2600" dirty="0" smtClean="0">
                <a:solidFill>
                  <a:srgbClr val="0000FF"/>
                </a:solidFill>
              </a:rPr>
              <a:t>)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666717" y="4440559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2863653" y="4440559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321404" y="4440559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 flipH="1">
            <a:off x="3786527" y="4440559"/>
            <a:ext cx="1524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 flipH="1">
            <a:off x="4211960" y="4440559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 flipH="1">
            <a:off x="4434599" y="4440559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 flipH="1">
            <a:off x="4668596" y="4440559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5490309" y="4399132"/>
            <a:ext cx="1681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FF0000"/>
                </a:solidFill>
                <a:cs typeface="+mn-cs"/>
              </a:rPr>
              <a:t>1 2 3 4 5 6 8</a:t>
            </a:r>
            <a:endParaRPr lang="de-DE" sz="2400">
              <a:solidFill>
                <a:srgbClr val="FF0000"/>
              </a:solidFill>
              <a:cs typeface="+mn-cs"/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49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von Problemen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Informell: </a:t>
            </a:r>
          </a:p>
          <a:p>
            <a:r>
              <a:rPr lang="de-DE" dirty="0" smtClean="0"/>
              <a:t>Ein Problem </a:t>
            </a:r>
            <a:r>
              <a:rPr lang="en-US" dirty="0" smtClean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‘ kann auf ein Problem </a:t>
            </a:r>
            <a:r>
              <a:rPr lang="en-US" dirty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 reduziert werden, ...</a:t>
            </a:r>
          </a:p>
          <a:p>
            <a:r>
              <a:rPr lang="de-DE" altLang="ja-JP" dirty="0" smtClean="0">
                <a:sym typeface="Symbol" charset="0"/>
              </a:rPr>
              <a:t>wenn jede Instanz I</a:t>
            </a:r>
            <a:r>
              <a:rPr lang="en-US" baseline="-25000" dirty="0">
                <a:sym typeface="Symbol" charset="0"/>
              </a:rPr>
              <a:t></a:t>
            </a:r>
            <a:r>
              <a:rPr lang="de-DE" altLang="ja-JP" baseline="-25000" dirty="0">
                <a:sym typeface="Symbol" charset="0"/>
              </a:rPr>
              <a:t>‘</a:t>
            </a:r>
            <a:r>
              <a:rPr lang="de-DE" altLang="ja-JP" dirty="0" smtClean="0">
                <a:sym typeface="Symbol" charset="0"/>
              </a:rPr>
              <a:t> von </a:t>
            </a:r>
            <a:r>
              <a:rPr lang="en-US" dirty="0" smtClean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‘</a:t>
            </a:r>
            <a:r>
              <a:rPr lang="en-US" altLang="ja-JP" dirty="0" smtClean="0">
                <a:sym typeface="Symbol" charset="0"/>
              </a:rPr>
              <a:t> </a:t>
            </a:r>
            <a:r>
              <a:rPr lang="de-DE" altLang="ja-JP" dirty="0" smtClean="0">
                <a:sym typeface="Symbol" charset="0"/>
              </a:rPr>
              <a:t>„einfach“ auf eine Instanz von </a:t>
            </a:r>
            <a:r>
              <a:rPr lang="en-US" dirty="0" smtClean="0">
                <a:sym typeface="Symbol" charset="0"/>
              </a:rPr>
              <a:t> </a:t>
            </a:r>
            <a:r>
              <a:rPr lang="en-US" dirty="0" err="1" smtClean="0">
                <a:sym typeface="Symbol" charset="0"/>
              </a:rPr>
              <a:t>zurückgeführt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werden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kann</a:t>
            </a:r>
            <a:r>
              <a:rPr lang="en-US" dirty="0" smtClean="0">
                <a:sym typeface="Symbol" charset="0"/>
              </a:rPr>
              <a:t>, ... </a:t>
            </a:r>
          </a:p>
          <a:p>
            <a:r>
              <a:rPr lang="en-US" dirty="0" smtClean="0">
                <a:sym typeface="Symbol" charset="0"/>
              </a:rPr>
              <a:t>in </a:t>
            </a:r>
            <a:r>
              <a:rPr lang="en-US" dirty="0" err="1" smtClean="0">
                <a:sym typeface="Symbol" charset="0"/>
              </a:rPr>
              <a:t>dem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Sinne</a:t>
            </a:r>
            <a:r>
              <a:rPr lang="en-US" dirty="0" smtClean="0">
                <a:sym typeface="Symbol" charset="0"/>
              </a:rPr>
              <a:t>, </a:t>
            </a:r>
            <a:r>
              <a:rPr lang="en-US" dirty="0" err="1" smtClean="0">
                <a:sym typeface="Symbol" charset="0"/>
              </a:rPr>
              <a:t>dass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eine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Lösung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für</a:t>
            </a:r>
            <a:r>
              <a:rPr lang="en-US" dirty="0" smtClean="0">
                <a:sym typeface="Symbol" charset="0"/>
              </a:rPr>
              <a:t> </a:t>
            </a:r>
            <a:r>
              <a:rPr lang="de-DE" altLang="ja-JP" dirty="0">
                <a:sym typeface="Symbol" charset="0"/>
              </a:rPr>
              <a:t>I</a:t>
            </a:r>
            <a:r>
              <a:rPr lang="en-US" baseline="-25000" dirty="0" smtClean="0">
                <a:sym typeface="Symbol" charset="0"/>
              </a:rPr>
              <a:t></a:t>
            </a:r>
            <a:r>
              <a:rPr lang="en-US" dirty="0" smtClean="0">
                <a:sym typeface="Symbol" charset="0"/>
              </a:rPr>
              <a:t>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die </a:t>
            </a:r>
            <a:r>
              <a:rPr lang="en-US" dirty="0" err="1" smtClean="0">
                <a:sym typeface="Symbol" charset="0"/>
              </a:rPr>
              <a:t>Lösung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für</a:t>
            </a:r>
            <a:r>
              <a:rPr lang="en-US" dirty="0" smtClean="0">
                <a:sym typeface="Symbol" charset="0"/>
              </a:rPr>
              <a:t> </a:t>
            </a:r>
            <a:r>
              <a:rPr lang="de-DE" altLang="ja-JP" dirty="0">
                <a:sym typeface="Symbol" charset="0"/>
              </a:rPr>
              <a:t>I</a:t>
            </a:r>
            <a:r>
              <a:rPr lang="en-US" baseline="-25000" dirty="0" smtClean="0">
                <a:sym typeface="Symbol" charset="0"/>
              </a:rPr>
              <a:t></a:t>
            </a:r>
            <a:r>
              <a:rPr lang="de-DE" altLang="ja-JP" baseline="-25000" dirty="0" smtClean="0">
                <a:sym typeface="Symbol" charset="0"/>
              </a:rPr>
              <a:t>‘</a:t>
            </a:r>
            <a:r>
              <a:rPr lang="de-DE" altLang="ja-JP" dirty="0" smtClean="0">
                <a:sym typeface="Symbol" charset="0"/>
              </a:rPr>
              <a:t> bestimmt</a:t>
            </a:r>
          </a:p>
          <a:p>
            <a:endParaRPr lang="de-DE" dirty="0">
              <a:sym typeface="Symbol" charset="0"/>
            </a:endParaRPr>
          </a:p>
          <a:p>
            <a:pPr marL="0" indent="0">
              <a:buNone/>
            </a:pPr>
            <a:r>
              <a:rPr lang="de-DE" dirty="0" smtClean="0">
                <a:sym typeface="Symbol" charset="0"/>
              </a:rPr>
              <a:t>Falls </a:t>
            </a:r>
            <a:r>
              <a:rPr lang="en-US" dirty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‘ auf </a:t>
            </a:r>
            <a:r>
              <a:rPr lang="en-US" dirty="0" smtClean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 reduziert werden kann, ist </a:t>
            </a:r>
            <a:r>
              <a:rPr lang="en-US" dirty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‘ </a:t>
            </a:r>
            <a:br>
              <a:rPr lang="de-DE" altLang="ja-JP" dirty="0" smtClean="0">
                <a:sym typeface="Symbol" charset="0"/>
              </a:rPr>
            </a:br>
            <a:r>
              <a:rPr lang="de-DE" altLang="ja-JP" dirty="0" smtClean="0">
                <a:sym typeface="Symbol" charset="0"/>
              </a:rPr>
              <a:t>„nicht schwieriger zu lösen“ als </a:t>
            </a:r>
            <a:r>
              <a:rPr lang="en-US" dirty="0" smtClean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09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Reduktionen</a:t>
            </a:r>
            <a:r>
              <a:rPr lang="en-US" dirty="0" smtClean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 dirty="0" smtClean="0">
                <a:latin typeface="Times New Roman"/>
                <a:cs typeface="Times New Roman" charset="0"/>
              </a:rPr>
              <a:t>’</a:t>
            </a:r>
            <a:r>
              <a:rPr lang="en-US" dirty="0" err="1" smtClean="0">
                <a:cs typeface="Times New Roman" charset="0"/>
              </a:rPr>
              <a:t>nach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>
                <a:cs typeface="Times New Roman" charset="0"/>
              </a:rPr>
              <a:t>∏ </a:t>
            </a:r>
          </a:p>
        </p:txBody>
      </p:sp>
      <p:sp>
        <p:nvSpPr>
          <p:cNvPr id="1031171" name="Rectangle 3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 smtClean="0">
                <a:latin typeface="+mn-lt"/>
                <a:cs typeface="Arial Unicode MS" charset="0"/>
              </a:rPr>
              <a:t>für</a:t>
            </a:r>
            <a:r>
              <a:rPr lang="en-US" sz="3200" dirty="0" smtClean="0">
                <a:latin typeface="+mn-lt"/>
                <a:cs typeface="Arial Unicode MS" charset="0"/>
              </a:rPr>
              <a:t> </a:t>
            </a:r>
            <a:r>
              <a:rPr lang="en-US" sz="3200" dirty="0">
                <a:latin typeface="+mn-lt"/>
                <a:cs typeface="Arial Unicode MS" charset="0"/>
              </a:rPr>
              <a:t>∏</a:t>
            </a:r>
          </a:p>
        </p:txBody>
      </p:sp>
      <p:sp>
        <p:nvSpPr>
          <p:cNvPr id="1031172" name="Line 4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3" name="Line 5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4" name="Line 6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1178" name="Rectangle 10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1179" name="Rectangle 11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1031180" name="Line 12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1" name="Line 13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2" name="Text Box 14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83" name="Text Box 15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1184" name="Group 16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1185" name="Text Box 17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 smtClean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1186" name="Line 18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75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/>
        </p:nvSpPr>
        <p:spPr bwMode="auto">
          <a:xfrm>
            <a:off x="1143000" y="1828800"/>
            <a:ext cx="5638800" cy="2209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Reduktionen</a:t>
            </a:r>
            <a:r>
              <a:rPr lang="en-US" dirty="0" smtClean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 dirty="0">
                <a:latin typeface="Times New Roman"/>
                <a:cs typeface="Times New Roman" charset="0"/>
              </a:rPr>
              <a:t>’</a:t>
            </a:r>
            <a:r>
              <a:rPr lang="en-US" dirty="0">
                <a:cs typeface="Times New Roman" charset="0"/>
              </a:rPr>
              <a:t> to ∏ </a:t>
            </a:r>
          </a:p>
        </p:txBody>
      </p:sp>
      <p:sp>
        <p:nvSpPr>
          <p:cNvPr id="1033220" name="Rectangle 4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 smtClean="0">
                <a:latin typeface="+mn-lt"/>
                <a:cs typeface="Arial Unicode MS" charset="0"/>
              </a:rPr>
              <a:t>für</a:t>
            </a:r>
            <a:r>
              <a:rPr lang="en-US" sz="3200" dirty="0" smtClean="0">
                <a:latin typeface="+mn-lt"/>
                <a:cs typeface="Arial Unicode MS" charset="0"/>
              </a:rPr>
              <a:t> </a:t>
            </a:r>
            <a:r>
              <a:rPr lang="en-US" sz="3200" dirty="0">
                <a:latin typeface="+mn-lt"/>
                <a:cs typeface="Arial Unicode MS" charset="0"/>
              </a:rPr>
              <a:t>∏</a:t>
            </a:r>
          </a:p>
        </p:txBody>
      </p:sp>
      <p:sp>
        <p:nvSpPr>
          <p:cNvPr id="1033221" name="Line 5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2" name="Line 6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3" name="Line 7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4" name="Text Box 8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25" name="Text Box 9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3226" name="Rectangle 10"/>
          <p:cNvSpPr>
            <a:spLocks noChangeArrowheads="1"/>
          </p:cNvSpPr>
          <p:nvPr/>
        </p:nvSpPr>
        <p:spPr bwMode="auto">
          <a:xfrm>
            <a:off x="1143000" y="2438400"/>
            <a:ext cx="1295400" cy="685800"/>
          </a:xfrm>
          <a:prstGeom prst="rect">
            <a:avLst/>
          </a:prstGeom>
          <a:solidFill>
            <a:srgbClr val="008A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latin typeface="+mn-lt"/>
                <a:cs typeface="Arial Unicode MS" charset="0"/>
              </a:rPr>
              <a:t>f</a:t>
            </a:r>
          </a:p>
        </p:txBody>
      </p:sp>
      <p:sp>
        <p:nvSpPr>
          <p:cNvPr id="1033227" name="Text Box 11"/>
          <p:cNvSpPr txBox="1">
            <a:spLocks noChangeArrowheads="1"/>
          </p:cNvSpPr>
          <p:nvPr/>
        </p:nvSpPr>
        <p:spPr bwMode="auto">
          <a:xfrm>
            <a:off x="2438400" y="2286000"/>
            <a:ext cx="104931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f(</a:t>
            </a:r>
            <a:r>
              <a:rPr lang="en-US" sz="3200" dirty="0" smtClean="0">
                <a:latin typeface="+mn-lt"/>
                <a:cs typeface="Arial Unicode MS" charset="0"/>
              </a:rPr>
              <a:t>x</a:t>
            </a:r>
            <a:r>
              <a:rPr lang="de-DE" altLang="ja-JP" sz="3200" dirty="0" smtClean="0">
                <a:latin typeface="+mn-lt"/>
                <a:cs typeface="Arial Unicode MS" charset="0"/>
              </a:rPr>
              <a:t>‘</a:t>
            </a:r>
            <a:r>
              <a:rPr lang="en-US" sz="3200" dirty="0" smtClean="0">
                <a:latin typeface="+mn-lt"/>
                <a:cs typeface="Arial Unicode MS" charset="0"/>
              </a:rPr>
              <a:t>)</a:t>
            </a:r>
            <a:r>
              <a:rPr lang="en-US" sz="3200" dirty="0">
                <a:latin typeface="+mn-lt"/>
                <a:cs typeface="Arial Unicode MS" charset="0"/>
              </a:rPr>
              <a:t>=</a:t>
            </a:r>
          </a:p>
        </p:txBody>
      </p:sp>
      <p:sp>
        <p:nvSpPr>
          <p:cNvPr id="1033228" name="Rectangle 12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3229" name="Text Box 13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3230" name="Line 14"/>
          <p:cNvSpPr>
            <a:spLocks noChangeShapeType="1"/>
          </p:cNvSpPr>
          <p:nvPr/>
        </p:nvSpPr>
        <p:spPr bwMode="auto">
          <a:xfrm>
            <a:off x="67818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1" name="Line 15"/>
          <p:cNvSpPr>
            <a:spLocks noChangeShapeType="1"/>
          </p:cNvSpPr>
          <p:nvPr/>
        </p:nvSpPr>
        <p:spPr bwMode="auto">
          <a:xfrm>
            <a:off x="67818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2" name="Rectangle 16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33" name="Line 17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4" name="Line 18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5" name="Text Box 19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36" name="Text Box 20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3237" name="Group 21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3238" name="Text Box 22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 smtClean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3239" name="Line 23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33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865 L -0.10452 -0.2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3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83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7336E-6 L -0.29098 -0.375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-187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66512E-6 L 0.15833 -0.38853 " pathEditMode="relative" ptsTypes="AA">
                                      <p:cBhvr>
                                        <p:cTn id="20" dur="2000" fill="hold"/>
                                        <p:tgtEl>
                                          <p:spTgt spid="1033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0731E-6 L 0.15747 -0.388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194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8575E-6 L 0.15834 -0.42184 " pathEditMode="relative" ptsTypes="AA">
                                      <p:cBhvr>
                                        <p:cTn id="24" dur="2000" fill="hold"/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15833 -0.35523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8" grpId="0" animBg="1"/>
      <p:bldP spid="1033226" grpId="0" animBg="1"/>
      <p:bldP spid="1033227" grpId="0"/>
      <p:bldP spid="1033228" grpId="0"/>
      <p:bldP spid="1033230" grpId="0" animBg="1"/>
      <p:bldP spid="1033231" grpId="0" animBg="1"/>
      <p:bldP spid="1033232" grpId="0" animBg="1"/>
      <p:bldP spid="1033233" grpId="0" animBg="1"/>
      <p:bldP spid="1033233" grpId="1" animBg="1"/>
      <p:bldP spid="1033234" grpId="0" animBg="1"/>
      <p:bldP spid="1033234" grpId="1" animBg="1"/>
      <p:bldP spid="1033235" grpId="0"/>
      <p:bldP spid="10332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Reduktion: Ein Beispiel</a:t>
            </a:r>
            <a:endParaRPr lang="de-DE"/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ym typeface="Symbol" charset="0"/>
              </a:rPr>
              <a:t></a:t>
            </a:r>
            <a:r>
              <a:rPr lang="de-DE" altLang="ja-JP" dirty="0" smtClean="0">
                <a:latin typeface="Arial"/>
              </a:rPr>
              <a:t>’</a:t>
            </a:r>
            <a:r>
              <a:rPr lang="de-DE" dirty="0" smtClean="0"/>
              <a:t>: Gegeben eine Menge von booleschen Werten, ist einer davon wahr (also </a:t>
            </a:r>
            <a:r>
              <a:rPr lang="de-DE" dirty="0" smtClean="0">
                <a:solidFill>
                  <a:srgbClr val="3C8C93"/>
                </a:solidFill>
              </a:rPr>
              <a:t>TRUE</a:t>
            </a:r>
            <a:r>
              <a:rPr lang="de-DE" dirty="0" smtClean="0"/>
              <a:t>)?</a:t>
            </a:r>
          </a:p>
          <a:p>
            <a:r>
              <a:rPr lang="de-DE" dirty="0" smtClean="0">
                <a:sym typeface="Symbol" charset="0"/>
              </a:rPr>
              <a:t></a:t>
            </a:r>
            <a:r>
              <a:rPr lang="de-DE" dirty="0" smtClean="0"/>
              <a:t>: Gegeben eine Menge von Ganzzahlen (Integer), ist ihre Summe positiv?</a:t>
            </a:r>
          </a:p>
          <a:p>
            <a:r>
              <a:rPr lang="de-DE" dirty="0" smtClean="0"/>
              <a:t>Transformation: </a:t>
            </a:r>
            <a:r>
              <a:rPr lang="de-DE" dirty="0" smtClean="0">
                <a:solidFill>
                  <a:srgbClr val="3C8C93"/>
                </a:solidFill>
              </a:rPr>
              <a:t>(x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x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, …, </a:t>
            </a:r>
            <a:r>
              <a:rPr lang="de-DE" dirty="0" err="1" smtClean="0">
                <a:solidFill>
                  <a:srgbClr val="3C8C93"/>
                </a:solidFill>
              </a:rPr>
              <a:t>x</a:t>
            </a:r>
            <a:r>
              <a:rPr lang="de-DE" i="1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>
                <a:solidFill>
                  <a:srgbClr val="3C8C93"/>
                </a:solidFill>
                <a:sym typeface="Wingdings"/>
              </a:rPr>
              <a:t></a:t>
            </a:r>
            <a:r>
              <a:rPr lang="de-DE" dirty="0" smtClean="0">
                <a:solidFill>
                  <a:srgbClr val="3C8C93"/>
                </a:solidFill>
              </a:rPr>
              <a:t> (y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y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, …,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i="1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wobei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i="1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1 </a:t>
            </a:r>
            <a:r>
              <a:rPr lang="de-DE" dirty="0" smtClean="0"/>
              <a:t>falls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i="1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TRUE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i="1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0</a:t>
            </a:r>
            <a:r>
              <a:rPr lang="de-DE" dirty="0" smtClean="0"/>
              <a:t> falls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i="1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FALSE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4" y="4365104"/>
            <a:ext cx="4434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Transformationsfunktion </a:t>
            </a:r>
            <a:r>
              <a:rPr lang="de-DE" sz="2400" dirty="0">
                <a:solidFill>
                  <a:srgbClr val="3C8C93"/>
                </a:solidFill>
              </a:rPr>
              <a:t>f</a:t>
            </a:r>
            <a:r>
              <a:rPr lang="de-DE" sz="2400" dirty="0"/>
              <a:t> in </a:t>
            </a:r>
            <a:r>
              <a:rPr lang="de-DE" sz="2400" dirty="0">
                <a:solidFill>
                  <a:srgbClr val="0000FF"/>
                </a:solidFill>
              </a:rPr>
              <a:t>O</a:t>
            </a:r>
            <a:r>
              <a:rPr lang="de-DE" sz="2400" dirty="0" smtClean="0">
                <a:solidFill>
                  <a:srgbClr val="0000FF"/>
                </a:solidFill>
              </a:rPr>
              <a:t>(</a:t>
            </a:r>
            <a:r>
              <a:rPr lang="de-DE" sz="2400" dirty="0" err="1" smtClean="0">
                <a:solidFill>
                  <a:srgbClr val="0000FF"/>
                </a:solidFill>
              </a:rPr>
              <a:t>n</a:t>
            </a:r>
            <a:r>
              <a:rPr lang="de-DE" sz="2400" dirty="0">
                <a:solidFill>
                  <a:srgbClr val="0000FF"/>
                </a:solidFill>
              </a:rPr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2304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Reduktion: Beispiel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Gegeben: </a:t>
            </a:r>
            <a:r>
              <a:rPr lang="de-DE" dirty="0" smtClean="0"/>
              <a:t>Aussagenlogische Formel wie z.B.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>
                <a:solidFill>
                  <a:srgbClr val="333399"/>
                </a:solidFill>
              </a:rPr>
              <a:t>Transformation</a:t>
            </a:r>
            <a:r>
              <a:rPr lang="de-DE" dirty="0" smtClean="0"/>
              <a:t> auf lineares Gleichungssystem mit Variablen aus dem Bereich Integer</a:t>
            </a:r>
          </a:p>
          <a:p>
            <a:pPr lvl="1"/>
            <a:r>
              <a:rPr lang="de-DE" dirty="0" smtClean="0"/>
              <a:t>Integer-Variablen </a:t>
            </a:r>
            <a:r>
              <a:rPr lang="de-DE" dirty="0" err="1" smtClean="0"/>
              <a:t>x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für alle booleschen Variablen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endParaRPr lang="de-DE" dirty="0"/>
          </a:p>
          <a:p>
            <a:pPr lvl="1"/>
            <a:r>
              <a:rPr lang="de-DE" dirty="0" err="1" smtClean="0"/>
              <a:t>Gleichungsystem</a:t>
            </a:r>
            <a:r>
              <a:rPr lang="de-DE" dirty="0" smtClean="0"/>
              <a:t>:</a:t>
            </a:r>
            <a:endParaRPr lang="de-DE" dirty="0"/>
          </a:p>
          <a:p>
            <a:pPr marL="914400" lvl="2" indent="0">
              <a:buNone/>
            </a:pPr>
            <a:r>
              <a:rPr lang="de-DE" dirty="0" smtClean="0">
                <a:solidFill>
                  <a:srgbClr val="3C8C93"/>
                </a:solidFill>
              </a:rPr>
              <a:t>0 ≤ </a:t>
            </a:r>
            <a:r>
              <a:rPr lang="de-DE" dirty="0" err="1" smtClean="0">
                <a:solidFill>
                  <a:srgbClr val="3C8C93"/>
                </a:solidFill>
              </a:rPr>
              <a:t>x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≤ </a:t>
            </a:r>
            <a:r>
              <a:rPr lang="de-DE" dirty="0" smtClean="0">
                <a:solidFill>
                  <a:srgbClr val="3C8C93"/>
                </a:solidFill>
              </a:rPr>
              <a:t>1 </a:t>
            </a:r>
            <a:r>
              <a:rPr lang="de-DE" dirty="0" smtClean="0"/>
              <a:t>für alle booleschen Variablen</a:t>
            </a:r>
            <a:r>
              <a:rPr lang="de-DE" dirty="0" smtClean="0">
                <a:solidFill>
                  <a:srgbClr val="3C8C93"/>
                </a:solidFill>
              </a:rPr>
              <a:t> p</a:t>
            </a:r>
          </a:p>
          <a:p>
            <a:pPr marL="914400" lvl="2" indent="0">
              <a:buNone/>
            </a:pP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+ (1 –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≥ 1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(1 –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≥ 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(1-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+ (1 –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≥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02936"/>
              </p:ext>
            </p:extLst>
          </p:nvPr>
        </p:nvGraphicFramePr>
        <p:xfrm>
          <a:off x="2695575" y="1700808"/>
          <a:ext cx="3738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Formel" r:id="rId3" imgW="1803400" imgH="203200" progId="Equation.3">
                  <p:embed/>
                </p:oleObj>
              </mc:Choice>
              <mc:Fallback>
                <p:oleObj name="Formel" r:id="rId3" imgW="180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700808"/>
                        <a:ext cx="37385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5508104" y="4941168"/>
            <a:ext cx="2408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Transformations-</a:t>
            </a:r>
            <a:br>
              <a:rPr lang="de-DE" sz="2400" dirty="0" smtClean="0"/>
            </a:br>
            <a:r>
              <a:rPr lang="de-DE" sz="2400" dirty="0" err="1" smtClean="0"/>
              <a:t>funktion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dirty="0"/>
              <a:t> in </a:t>
            </a:r>
            <a:r>
              <a:rPr lang="de-DE" sz="2400" dirty="0">
                <a:solidFill>
                  <a:srgbClr val="0000FF"/>
                </a:solidFill>
              </a:rPr>
              <a:t>O</a:t>
            </a:r>
            <a:r>
              <a:rPr lang="de-DE" sz="2400" dirty="0" smtClean="0">
                <a:solidFill>
                  <a:srgbClr val="0000FF"/>
                </a:solidFill>
              </a:rPr>
              <a:t>(</a:t>
            </a:r>
            <a:r>
              <a:rPr lang="de-DE" sz="2400" dirty="0" err="1" smtClean="0">
                <a:solidFill>
                  <a:srgbClr val="0000FF"/>
                </a:solidFill>
              </a:rPr>
              <a:t>n</a:t>
            </a:r>
            <a:r>
              <a:rPr lang="de-DE" sz="2400" dirty="0">
                <a:solidFill>
                  <a:srgbClr val="0000FF"/>
                </a:solidFill>
              </a:rPr>
              <a:t>)</a:t>
            </a:r>
            <a:endParaRPr lang="de-DE" sz="2400" dirty="0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 rot="16200000" flipV="1">
            <a:off x="3311860" y="1534085"/>
            <a:ext cx="216024" cy="129614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87824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Klausel</a:t>
            </a:r>
            <a:endParaRPr lang="de-DE" dirty="0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rot="16200000" flipV="1">
            <a:off x="4529347" y="1887477"/>
            <a:ext cx="229322" cy="57606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 rot="16200000" flipV="1">
            <a:off x="5681475" y="1671453"/>
            <a:ext cx="229322" cy="1008112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11960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Klausel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364088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Klausel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42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mtClean="0"/>
              <a:t>Reduktionen</a:t>
            </a:r>
            <a:endParaRPr lang="de-DE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ist </a:t>
            </a:r>
            <a:r>
              <a:rPr lang="de-DE" sz="2800" dirty="0" err="1" smtClean="0">
                <a:solidFill>
                  <a:srgbClr val="0000FF"/>
                </a:solidFill>
                <a:cs typeface="Times New Roman" charset="0"/>
              </a:rPr>
              <a:t>Polynomialzeit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-reduzierbar </a:t>
            </a:r>
            <a:r>
              <a:rPr lang="de-DE" sz="2800" dirty="0" smtClean="0">
                <a:cs typeface="Times New Roman" charset="0"/>
              </a:rPr>
              <a:t>auf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 (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) genau dann, wenn es eine polynomielle Funktion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f</a:t>
            </a:r>
            <a:r>
              <a:rPr lang="de-DE" sz="2800" dirty="0" smtClean="0">
                <a:cs typeface="Times New Roman" charset="0"/>
              </a:rPr>
              <a:t> zur Abbildung von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x‘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, so dass für jedes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altLang="ja-JP" sz="2800" dirty="0" smtClean="0">
                <a:solidFill>
                  <a:srgbClr val="008A87"/>
                </a:solidFill>
                <a:cs typeface="Times New Roman" charset="0"/>
              </a:rPr>
              <a:t>‘</a:t>
            </a:r>
            <a:r>
              <a:rPr lang="de-DE" altLang="ja-JP" sz="2800" dirty="0" smtClean="0">
                <a:solidFill>
                  <a:srgbClr val="000000"/>
                </a:solidFill>
                <a:cs typeface="Times New Roman" charset="0"/>
              </a:rPr>
              <a:t> gilt, </a:t>
            </a:r>
            <a:r>
              <a:rPr lang="de-DE" sz="2800" dirty="0" smtClean="0">
                <a:cs typeface="Times New Roman" charset="0"/>
              </a:rPr>
              <a:t>dass </a:t>
            </a:r>
            <a:endParaRPr lang="de-DE" sz="2800" dirty="0" smtClean="0">
              <a:solidFill>
                <a:srgbClr val="008A87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(x‘) = ∏(f(x‘))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sz="2800" dirty="0" smtClean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de-DE" sz="2800" dirty="0" smtClean="0">
                <a:cs typeface="Times New Roman" charset="0"/>
              </a:rPr>
              <a:t>Falls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P</a:t>
            </a:r>
            <a:r>
              <a:rPr lang="de-DE" sz="2800" dirty="0" smtClean="0">
                <a:cs typeface="Times New Roman" charset="0"/>
                <a:sym typeface="Symbol" charset="0"/>
              </a:rPr>
              <a:t> und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 dann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P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cs typeface="Times New Roman" charset="0"/>
                <a:sym typeface="Symbol" charset="0"/>
              </a:rPr>
              <a:t>Falls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 smtClean="0">
                <a:cs typeface="Times New Roman" charset="0"/>
                <a:sym typeface="Symbol" charset="0"/>
              </a:rPr>
              <a:t> und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 dann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cs typeface="Times New Roman" charset="0"/>
                <a:sym typeface="Symbol" charset="0"/>
              </a:rPr>
              <a:t>Falls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∏’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err="1" smtClean="0">
                <a:cs typeface="Times New Roman" charset="0"/>
              </a:rPr>
              <a:t>and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err="1" smtClean="0">
                <a:cs typeface="Times New Roman" charset="0"/>
              </a:rPr>
              <a:t>then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 (Transitivität)</a:t>
            </a:r>
            <a:endParaRPr lang="de-DE" sz="2800" dirty="0">
              <a:cs typeface="Times New Roman" charset="0"/>
            </a:endParaRPr>
          </a:p>
        </p:txBody>
      </p:sp>
      <p:pic>
        <p:nvPicPr>
          <p:cNvPr id="1035268" name="Picture 4" descr="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4" r="12500" b="57777"/>
          <a:stretch>
            <a:fillRect/>
          </a:stretch>
        </p:blipFill>
        <p:spPr bwMode="auto">
          <a:xfrm>
            <a:off x="4419600" y="38100"/>
            <a:ext cx="4191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smtClean="0"/>
              <a:t> Äquivalenz zwischen schwierigen Problemen</a:t>
            </a:r>
            <a:endParaRPr lang="de-DE"/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5394325" y="1619250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7620000" y="4114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7010400" y="5257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smtClean="0"/>
              <a:t>Optionen</a:t>
            </a:r>
          </a:p>
          <a:p>
            <a:r>
              <a:rPr lang="de-DE" sz="2200" smtClean="0"/>
              <a:t>Zeige Reduktionen zwischen allen Paaren von Problemen</a:t>
            </a:r>
          </a:p>
          <a:p>
            <a:r>
              <a:rPr lang="de-DE" sz="2200" smtClean="0">
                <a:cs typeface="Times New Roman" charset="0"/>
              </a:rPr>
              <a:t>Reduziere die Anzahl von Reduktionen durch Verwendung der Transitivität von  </a:t>
            </a:r>
            <a:r>
              <a:rPr lang="de-DE" altLang="ja-JP" sz="2200" smtClean="0">
                <a:latin typeface="Arial"/>
                <a:cs typeface="Times New Roman" charset="0"/>
              </a:rPr>
              <a:t>“</a:t>
            </a:r>
            <a:r>
              <a:rPr lang="de-DE" sz="2200" smtClean="0">
                <a:solidFill>
                  <a:srgbClr val="008A87"/>
                </a:solidFill>
                <a:cs typeface="Times New Roman" charset="0"/>
              </a:rPr>
              <a:t>≤</a:t>
            </a:r>
            <a:r>
              <a:rPr lang="de-DE" altLang="ja-JP" sz="2200" smtClean="0">
                <a:latin typeface="Times New Roman"/>
                <a:cs typeface="Times New Roman" charset="0"/>
              </a:rPr>
              <a:t>”</a:t>
            </a:r>
            <a:endParaRPr lang="de-DE" sz="2200"/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5715000" y="54864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∏</a:t>
            </a:r>
            <a:r>
              <a:rPr lang="ja-JP" altLang="en-US" sz="3200">
                <a:latin typeface="+mn-lt"/>
                <a:cs typeface="Arial Unicode MS" charset="0"/>
              </a:rPr>
              <a:t>’</a:t>
            </a:r>
            <a:endParaRPr lang="en-US" sz="3200">
              <a:latin typeface="+mn-lt"/>
              <a:cs typeface="Arial Unicode MS" charset="0"/>
            </a:endParaRPr>
          </a:p>
        </p:txBody>
      </p:sp>
      <p:grpSp>
        <p:nvGrpSpPr>
          <p:cNvPr id="1039370" name="Group 10"/>
          <p:cNvGrpSpPr>
            <a:grpSpLocks/>
          </p:cNvGrpSpPr>
          <p:nvPr/>
        </p:nvGrpSpPr>
        <p:grpSpPr bwMode="auto">
          <a:xfrm>
            <a:off x="5943600" y="2057400"/>
            <a:ext cx="914400" cy="914400"/>
            <a:chOff x="3744" y="1296"/>
            <a:chExt cx="576" cy="576"/>
          </a:xfrm>
        </p:grpSpPr>
        <p:sp>
          <p:nvSpPr>
            <p:cNvPr id="1039371" name="Line 11"/>
            <p:cNvSpPr>
              <a:spLocks noChangeShapeType="1"/>
            </p:cNvSpPr>
            <p:nvPr/>
          </p:nvSpPr>
          <p:spPr bwMode="auto">
            <a:xfrm>
              <a:off x="3792" y="1296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2" name="Text Box 12"/>
            <p:cNvSpPr txBox="1">
              <a:spLocks noChangeArrowheads="1"/>
            </p:cNvSpPr>
            <p:nvPr/>
          </p:nvSpPr>
          <p:spPr bwMode="auto">
            <a:xfrm rot="3368847">
              <a:off x="4047" y="1185"/>
              <a:ext cx="1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</a:p>
          </p:txBody>
        </p:sp>
        <p:sp>
          <p:nvSpPr>
            <p:cNvPr id="1039373" name="Line 13"/>
            <p:cNvSpPr>
              <a:spLocks noChangeShapeType="1"/>
            </p:cNvSpPr>
            <p:nvPr/>
          </p:nvSpPr>
          <p:spPr bwMode="auto">
            <a:xfrm flipH="1" flipV="1">
              <a:off x="3744" y="1344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4" name="Text Box 14"/>
            <p:cNvSpPr txBox="1">
              <a:spLocks noChangeArrowheads="1"/>
            </p:cNvSpPr>
            <p:nvPr/>
          </p:nvSpPr>
          <p:spPr bwMode="auto">
            <a:xfrm rot="-7298998">
              <a:off x="3855" y="1521"/>
              <a:ext cx="1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</a:p>
          </p:txBody>
        </p:sp>
      </p:grpSp>
      <p:grpSp>
        <p:nvGrpSpPr>
          <p:cNvPr id="1039375" name="Group 15"/>
          <p:cNvGrpSpPr>
            <a:grpSpLocks/>
          </p:cNvGrpSpPr>
          <p:nvPr/>
        </p:nvGrpSpPr>
        <p:grpSpPr bwMode="auto">
          <a:xfrm>
            <a:off x="5486400" y="1625600"/>
            <a:ext cx="3619500" cy="4318000"/>
            <a:chOff x="3456" y="1024"/>
            <a:chExt cx="2280" cy="2720"/>
          </a:xfrm>
        </p:grpSpPr>
        <p:sp>
          <p:nvSpPr>
            <p:cNvPr id="1039376" name="Line 16"/>
            <p:cNvSpPr>
              <a:spLocks noChangeShapeType="1"/>
            </p:cNvSpPr>
            <p:nvPr/>
          </p:nvSpPr>
          <p:spPr bwMode="auto">
            <a:xfrm flipV="1">
              <a:off x="3792" y="1920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7" name="Line 17"/>
            <p:cNvSpPr>
              <a:spLocks noChangeShapeType="1"/>
            </p:cNvSpPr>
            <p:nvPr/>
          </p:nvSpPr>
          <p:spPr bwMode="auto">
            <a:xfrm flipH="1">
              <a:off x="3840" y="1968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8" name="Line 18"/>
            <p:cNvSpPr>
              <a:spLocks noChangeShapeType="1"/>
            </p:cNvSpPr>
            <p:nvPr/>
          </p:nvSpPr>
          <p:spPr bwMode="auto">
            <a:xfrm flipH="1" flipV="1">
              <a:off x="3648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9" name="Line 19"/>
            <p:cNvSpPr>
              <a:spLocks noChangeShapeType="1"/>
            </p:cNvSpPr>
            <p:nvPr/>
          </p:nvSpPr>
          <p:spPr bwMode="auto">
            <a:xfrm flipH="1" flipV="1">
              <a:off x="3552" y="1440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0" name="Line 20"/>
            <p:cNvSpPr>
              <a:spLocks noChangeShapeType="1"/>
            </p:cNvSpPr>
            <p:nvPr/>
          </p:nvSpPr>
          <p:spPr bwMode="auto">
            <a:xfrm>
              <a:off x="3600" y="1488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1" name="Line 21"/>
            <p:cNvSpPr>
              <a:spLocks noChangeShapeType="1"/>
            </p:cNvSpPr>
            <p:nvPr/>
          </p:nvSpPr>
          <p:spPr bwMode="auto">
            <a:xfrm>
              <a:off x="3696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2" name="Freeform 22"/>
            <p:cNvSpPr>
              <a:spLocks/>
            </p:cNvSpPr>
            <p:nvPr/>
          </p:nvSpPr>
          <p:spPr bwMode="auto">
            <a:xfrm>
              <a:off x="3984" y="1152"/>
              <a:ext cx="1632" cy="1536"/>
            </a:xfrm>
            <a:custGeom>
              <a:avLst/>
              <a:gdLst>
                <a:gd name="T0" fmla="*/ 1152 w 1632"/>
                <a:gd name="T1" fmla="*/ 1536 h 1536"/>
                <a:gd name="T2" fmla="*/ 1440 w 1632"/>
                <a:gd name="T3" fmla="*/ 624 h 1536"/>
                <a:gd name="T4" fmla="*/ 0 w 1632"/>
                <a:gd name="T5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2" h="1536">
                  <a:moveTo>
                    <a:pt x="1152" y="1536"/>
                  </a:moveTo>
                  <a:cubicBezTo>
                    <a:pt x="1392" y="1208"/>
                    <a:pt x="1632" y="880"/>
                    <a:pt x="1440" y="624"/>
                  </a:cubicBezTo>
                  <a:cubicBezTo>
                    <a:pt x="1248" y="368"/>
                    <a:pt x="240" y="104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3" name="Freeform 23"/>
            <p:cNvSpPr>
              <a:spLocks/>
            </p:cNvSpPr>
            <p:nvPr/>
          </p:nvSpPr>
          <p:spPr bwMode="auto">
            <a:xfrm>
              <a:off x="3960" y="1024"/>
              <a:ext cx="1776" cy="1712"/>
            </a:xfrm>
            <a:custGeom>
              <a:avLst/>
              <a:gdLst>
                <a:gd name="T0" fmla="*/ 72 w 1776"/>
                <a:gd name="T1" fmla="*/ 32 h 1712"/>
                <a:gd name="T2" fmla="*/ 120 w 1776"/>
                <a:gd name="T3" fmla="*/ 32 h 1712"/>
                <a:gd name="T4" fmla="*/ 792 w 1776"/>
                <a:gd name="T5" fmla="*/ 224 h 1712"/>
                <a:gd name="T6" fmla="*/ 1704 w 1776"/>
                <a:gd name="T7" fmla="*/ 848 h 1712"/>
                <a:gd name="T8" fmla="*/ 1224 w 1776"/>
                <a:gd name="T9" fmla="*/ 1712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6" h="1712">
                  <a:moveTo>
                    <a:pt x="72" y="32"/>
                  </a:moveTo>
                  <a:cubicBezTo>
                    <a:pt x="36" y="16"/>
                    <a:pt x="0" y="0"/>
                    <a:pt x="120" y="32"/>
                  </a:cubicBezTo>
                  <a:cubicBezTo>
                    <a:pt x="240" y="64"/>
                    <a:pt x="528" y="88"/>
                    <a:pt x="792" y="224"/>
                  </a:cubicBezTo>
                  <a:cubicBezTo>
                    <a:pt x="1056" y="360"/>
                    <a:pt x="1632" y="600"/>
                    <a:pt x="1704" y="848"/>
                  </a:cubicBezTo>
                  <a:cubicBezTo>
                    <a:pt x="1776" y="1096"/>
                    <a:pt x="1500" y="1404"/>
                    <a:pt x="1224" y="1712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4" name="Line 24"/>
            <p:cNvSpPr>
              <a:spLocks noChangeShapeType="1"/>
            </p:cNvSpPr>
            <p:nvPr/>
          </p:nvSpPr>
          <p:spPr bwMode="auto">
            <a:xfrm flipV="1">
              <a:off x="3888" y="1968"/>
              <a:ext cx="720" cy="14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5" name="Line 25"/>
            <p:cNvSpPr>
              <a:spLocks noChangeShapeType="1"/>
            </p:cNvSpPr>
            <p:nvPr/>
          </p:nvSpPr>
          <p:spPr bwMode="auto">
            <a:xfrm flipH="1">
              <a:off x="3936" y="2016"/>
              <a:ext cx="720" cy="14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6" name="Line 26"/>
            <p:cNvSpPr>
              <a:spLocks noChangeShapeType="1"/>
            </p:cNvSpPr>
            <p:nvPr/>
          </p:nvSpPr>
          <p:spPr bwMode="auto">
            <a:xfrm flipV="1">
              <a:off x="4656" y="1968"/>
              <a:ext cx="144" cy="13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7" name="Line 27"/>
            <p:cNvSpPr>
              <a:spLocks noChangeShapeType="1"/>
            </p:cNvSpPr>
            <p:nvPr/>
          </p:nvSpPr>
          <p:spPr bwMode="auto">
            <a:xfrm flipH="1">
              <a:off x="4704" y="2016"/>
              <a:ext cx="144" cy="134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8" name="Line 28"/>
            <p:cNvSpPr>
              <a:spLocks noChangeShapeType="1"/>
            </p:cNvSpPr>
            <p:nvPr/>
          </p:nvSpPr>
          <p:spPr bwMode="auto">
            <a:xfrm flipH="1" flipV="1">
              <a:off x="4896" y="1920"/>
              <a:ext cx="9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9" name="Line 29"/>
            <p:cNvSpPr>
              <a:spLocks noChangeShapeType="1"/>
            </p:cNvSpPr>
            <p:nvPr/>
          </p:nvSpPr>
          <p:spPr bwMode="auto">
            <a:xfrm>
              <a:off x="4944" y="1968"/>
              <a:ext cx="96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0" name="Line 30"/>
            <p:cNvSpPr>
              <a:spLocks noChangeShapeType="1"/>
            </p:cNvSpPr>
            <p:nvPr/>
          </p:nvSpPr>
          <p:spPr bwMode="auto">
            <a:xfrm flipV="1">
              <a:off x="3984" y="3456"/>
              <a:ext cx="432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1" name="Line 31"/>
            <p:cNvSpPr>
              <a:spLocks noChangeShapeType="1"/>
            </p:cNvSpPr>
            <p:nvPr/>
          </p:nvSpPr>
          <p:spPr bwMode="auto">
            <a:xfrm flipH="1">
              <a:off x="4032" y="3552"/>
              <a:ext cx="384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2" name="Line 32"/>
            <p:cNvSpPr>
              <a:spLocks noChangeShapeType="1"/>
            </p:cNvSpPr>
            <p:nvPr/>
          </p:nvSpPr>
          <p:spPr bwMode="auto">
            <a:xfrm flipV="1">
              <a:off x="3984" y="2832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3" name="Line 33"/>
            <p:cNvSpPr>
              <a:spLocks noChangeShapeType="1"/>
            </p:cNvSpPr>
            <p:nvPr/>
          </p:nvSpPr>
          <p:spPr bwMode="auto">
            <a:xfrm flipH="1">
              <a:off x="3984" y="2880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4" name="Line 34"/>
            <p:cNvSpPr>
              <a:spLocks noChangeShapeType="1"/>
            </p:cNvSpPr>
            <p:nvPr/>
          </p:nvSpPr>
          <p:spPr bwMode="auto">
            <a:xfrm flipV="1">
              <a:off x="4752" y="2880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 flipH="1">
              <a:off x="4800" y="2928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6" name="Line 36"/>
            <p:cNvSpPr>
              <a:spLocks noChangeShapeType="1"/>
            </p:cNvSpPr>
            <p:nvPr/>
          </p:nvSpPr>
          <p:spPr bwMode="auto">
            <a:xfrm flipH="1" flipV="1">
              <a:off x="3456" y="1392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7" name="Line 37"/>
            <p:cNvSpPr>
              <a:spLocks noChangeShapeType="1"/>
            </p:cNvSpPr>
            <p:nvPr/>
          </p:nvSpPr>
          <p:spPr bwMode="auto">
            <a:xfrm>
              <a:off x="3504" y="1440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 flipH="1" flipV="1">
              <a:off x="3600" y="2832"/>
              <a:ext cx="9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9" name="Line 39"/>
            <p:cNvSpPr>
              <a:spLocks noChangeShapeType="1"/>
            </p:cNvSpPr>
            <p:nvPr/>
          </p:nvSpPr>
          <p:spPr bwMode="auto">
            <a:xfrm>
              <a:off x="3648" y="2880"/>
              <a:ext cx="96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0" name="Line 40"/>
            <p:cNvSpPr>
              <a:spLocks noChangeShapeType="1"/>
            </p:cNvSpPr>
            <p:nvPr/>
          </p:nvSpPr>
          <p:spPr bwMode="auto">
            <a:xfrm>
              <a:off x="3792" y="2688"/>
              <a:ext cx="672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1" name="Line 41"/>
            <p:cNvSpPr>
              <a:spLocks noChangeShapeType="1"/>
            </p:cNvSpPr>
            <p:nvPr/>
          </p:nvSpPr>
          <p:spPr bwMode="auto">
            <a:xfrm flipH="1" flipV="1">
              <a:off x="3792" y="2736"/>
              <a:ext cx="624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2" name="Line 42"/>
            <p:cNvSpPr>
              <a:spLocks noChangeShapeType="1"/>
            </p:cNvSpPr>
            <p:nvPr/>
          </p:nvSpPr>
          <p:spPr bwMode="auto">
            <a:xfrm>
              <a:off x="3792" y="2640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3" name="Line 43"/>
            <p:cNvSpPr>
              <a:spLocks noChangeShapeType="1"/>
            </p:cNvSpPr>
            <p:nvPr/>
          </p:nvSpPr>
          <p:spPr bwMode="auto">
            <a:xfrm flipH="1" flipV="1">
              <a:off x="3792" y="2688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13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8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smtClean="0"/>
              <a:t> Äquivalenz zwischen schwierigen Problemen</a:t>
            </a:r>
            <a:endParaRPr lang="de-DE"/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Optionen</a:t>
            </a:r>
          </a:p>
          <a:p>
            <a:r>
              <a:rPr lang="de-DE" sz="2200" dirty="0" smtClean="0"/>
              <a:t>Zeige Reduktionen zwischen allen Paaren von Problemen</a:t>
            </a:r>
          </a:p>
          <a:p>
            <a:r>
              <a:rPr lang="de-DE" sz="2200" dirty="0" smtClean="0">
                <a:cs typeface="Times New Roman" charset="0"/>
              </a:rPr>
              <a:t>Reduziere die Anzahl von Reduktionen durch Verwendung der </a:t>
            </a:r>
            <a:r>
              <a:rPr lang="de-DE" sz="2200" dirty="0" err="1" smtClean="0">
                <a:cs typeface="Times New Roman" charset="0"/>
              </a:rPr>
              <a:t>Transitivitätvon</a:t>
            </a:r>
            <a:r>
              <a:rPr lang="de-DE" sz="2200" dirty="0" smtClean="0">
                <a:cs typeface="Times New Roman" charset="0"/>
              </a:rPr>
              <a:t> </a:t>
            </a:r>
            <a:r>
              <a:rPr lang="de-DE" sz="2200" dirty="0" smtClean="0">
                <a:solidFill>
                  <a:srgbClr val="008A87"/>
                </a:solidFill>
                <a:cs typeface="Times New Roman" charset="0"/>
              </a:rPr>
              <a:t>≤</a:t>
            </a:r>
            <a:r>
              <a:rPr lang="de-DE" sz="22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</a:p>
          <a:p>
            <a:r>
              <a:rPr lang="de-DE" sz="2200" dirty="0" smtClean="0">
                <a:cs typeface="Times New Roman" charset="0"/>
              </a:rPr>
              <a:t>Zeige Reduzierbarkeit aller Probleme in 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NP</a:t>
            </a:r>
            <a:r>
              <a:rPr lang="de-DE" sz="2200" dirty="0" smtClean="0">
                <a:cs typeface="Times New Roman" charset="0"/>
              </a:rPr>
              <a:t> auf festes </a:t>
            </a:r>
            <a:r>
              <a:rPr lang="de-DE" sz="2400" dirty="0" smtClean="0">
                <a:solidFill>
                  <a:srgbClr val="008A87"/>
                </a:solidFill>
                <a:cs typeface="Times New Roman" charset="0"/>
              </a:rPr>
              <a:t>∏</a:t>
            </a:r>
          </a:p>
          <a:p>
            <a:r>
              <a:rPr lang="de-DE" sz="2400" dirty="0" smtClean="0">
                <a:solidFill>
                  <a:srgbClr val="000000"/>
                </a:solidFill>
                <a:cs typeface="Times New Roman" charset="0"/>
              </a:rPr>
              <a:t>Um zu zeigen, dass ein Problem </a:t>
            </a:r>
            <a:r>
              <a:rPr lang="de-DE" sz="2400" dirty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400" dirty="0" smtClean="0">
                <a:solidFill>
                  <a:srgbClr val="008A87"/>
                </a:solidFill>
                <a:cs typeface="Times New Roman" charset="0"/>
              </a:rPr>
              <a:t>’ </a:t>
            </a:r>
            <a:r>
              <a:rPr lang="de-DE" sz="2400" dirty="0" smtClean="0">
                <a:solidFill>
                  <a:srgbClr val="000000"/>
                </a:solidFill>
                <a:cs typeface="Times New Roman" charset="0"/>
              </a:rPr>
              <a:t>in </a:t>
            </a:r>
            <a:r>
              <a:rPr lang="de-DE" sz="2400" dirty="0" smtClean="0">
                <a:solidFill>
                  <a:srgbClr val="3C8C93"/>
                </a:solidFill>
                <a:cs typeface="Times New Roman" charset="0"/>
              </a:rPr>
              <a:t>NP</a:t>
            </a:r>
            <a:r>
              <a:rPr lang="de-DE" sz="2400" dirty="0" smtClean="0">
                <a:solidFill>
                  <a:srgbClr val="000000"/>
                </a:solidFill>
                <a:cs typeface="Times New Roman" charset="0"/>
              </a:rPr>
              <a:t> ist, zeigen wir</a:t>
            </a:r>
            <a:r>
              <a:rPr lang="de-DE" sz="2400" dirty="0" smtClean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de-DE" sz="2000" dirty="0" smtClean="0">
                <a:solidFill>
                  <a:srgbClr val="008A87"/>
                </a:solidFill>
                <a:cs typeface="Times New Roman" charset="0"/>
              </a:rPr>
              <a:t>∏ ≤</a:t>
            </a:r>
            <a:r>
              <a:rPr lang="de-DE" sz="20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000" dirty="0" smtClean="0">
                <a:solidFill>
                  <a:srgbClr val="008A87"/>
                </a:solidFill>
                <a:cs typeface="Times New Roman" charset="0"/>
              </a:rPr>
              <a:t> ∏’</a:t>
            </a:r>
            <a:endParaRPr lang="de-DE" sz="2200" dirty="0" smtClean="0">
              <a:cs typeface="Times New Roman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577557" y="1339602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TSP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669632" y="37589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P3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803232" y="3835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P4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041232" y="2234952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Clique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193632" y="4978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P5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6660232" y="2996952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4000" smtClean="0">
                <a:solidFill>
                  <a:schemeClr val="accent2"/>
                </a:solidFill>
                <a:latin typeface="+mn-lt"/>
                <a:cs typeface="Arial Unicode MS" charset="0"/>
              </a:rPr>
              <a:t>∏</a:t>
            </a:r>
            <a:endParaRPr lang="de-DE" sz="4000">
              <a:solidFill>
                <a:schemeClr val="accent2"/>
              </a:solidFill>
              <a:latin typeface="+mn-lt"/>
              <a:cs typeface="Arial Unicode MS" charset="0"/>
            </a:endParaRP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203032" y="1777752"/>
            <a:ext cx="533400" cy="1295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6203032" y="3454152"/>
            <a:ext cx="4572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>
            <a:off x="7193632" y="2692152"/>
            <a:ext cx="2286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H="1" flipV="1">
            <a:off x="7193632" y="3454152"/>
            <a:ext cx="6858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H="1" flipV="1">
            <a:off x="6888832" y="3606552"/>
            <a:ext cx="5334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 flipH="1">
            <a:off x="6965032" y="1625352"/>
            <a:ext cx="15240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V="1">
            <a:off x="6279232" y="3682752"/>
            <a:ext cx="4572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5898232" y="5206752"/>
            <a:ext cx="53091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∏</a:t>
            </a:r>
            <a:r>
              <a:rPr lang="de-DE" altLang="ja-JP" sz="3200" smtClean="0">
                <a:latin typeface="+mn-lt"/>
                <a:cs typeface="Arial Unicode MS" charset="0"/>
              </a:rPr>
              <a:t>’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H="1">
            <a:off x="6355432" y="3758952"/>
            <a:ext cx="457200" cy="1447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 rot="3958363">
            <a:off x="6454651" y="1754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  <a:sym typeface="Symbol" charset="0"/>
            </a:endParaRP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 rot="6269076">
            <a:off x="6683251" y="4421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  <a:sym typeface="Symbol" charset="0"/>
            </a:endParaRP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 rot="17211902">
            <a:off x="6149851" y="42693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  <a:sym typeface="Symbo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411760" y="60736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err="1">
                <a:solidFill>
                  <a:srgbClr val="0000FF"/>
                </a:solidFill>
              </a:rPr>
              <a:t>Karp</a:t>
            </a:r>
            <a:r>
              <a:rPr lang="de-DE" sz="1100" dirty="0">
                <a:solidFill>
                  <a:srgbClr val="0000FF"/>
                </a:solidFill>
              </a:rPr>
              <a:t>, Richard </a:t>
            </a:r>
            <a:r>
              <a:rPr lang="de-DE" sz="1100" dirty="0" smtClean="0">
                <a:solidFill>
                  <a:srgbClr val="0000FF"/>
                </a:solidFill>
              </a:rPr>
              <a:t>M. </a:t>
            </a:r>
            <a:r>
              <a:rPr lang="de-DE" sz="1100" dirty="0">
                <a:solidFill>
                  <a:srgbClr val="0000FF"/>
                </a:solidFill>
              </a:rPr>
              <a:t>"</a:t>
            </a:r>
            <a:r>
              <a:rPr lang="de-DE" sz="1100" dirty="0" err="1">
                <a:solidFill>
                  <a:srgbClr val="0000FF"/>
                </a:solidFill>
              </a:rPr>
              <a:t>Reducibility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Among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Combinatorial</a:t>
            </a:r>
            <a:r>
              <a:rPr lang="de-DE" sz="1100" dirty="0">
                <a:solidFill>
                  <a:srgbClr val="0000FF"/>
                </a:solidFill>
              </a:rPr>
              <a:t> Problems". </a:t>
            </a:r>
            <a:r>
              <a:rPr lang="de-DE" sz="1100" dirty="0" smtClean="0">
                <a:solidFill>
                  <a:srgbClr val="0000FF"/>
                </a:solidFill>
              </a:rPr>
              <a:t/>
            </a:r>
            <a:br>
              <a:rPr lang="de-DE" sz="1100" dirty="0" smtClean="0">
                <a:solidFill>
                  <a:srgbClr val="0000FF"/>
                </a:solidFill>
              </a:rPr>
            </a:br>
            <a:r>
              <a:rPr lang="de-DE" sz="1100" dirty="0" smtClean="0">
                <a:solidFill>
                  <a:srgbClr val="0000FF"/>
                </a:solidFill>
              </a:rPr>
              <a:t>In </a:t>
            </a:r>
            <a:r>
              <a:rPr lang="de-DE" sz="1100" dirty="0">
                <a:solidFill>
                  <a:srgbClr val="0000FF"/>
                </a:solidFill>
              </a:rPr>
              <a:t>Raymond E. Miller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James W. Thatcher (</a:t>
            </a:r>
            <a:r>
              <a:rPr lang="de-DE" sz="1100" dirty="0" err="1">
                <a:solidFill>
                  <a:srgbClr val="0000FF"/>
                </a:solidFill>
              </a:rPr>
              <a:t>editors</a:t>
            </a:r>
            <a:r>
              <a:rPr lang="de-DE" sz="1100" dirty="0">
                <a:solidFill>
                  <a:srgbClr val="0000FF"/>
                </a:solidFill>
              </a:rPr>
              <a:t>).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Computer </a:t>
            </a:r>
            <a:r>
              <a:rPr lang="de-DE" sz="1100" dirty="0" err="1" smtClean="0">
                <a:solidFill>
                  <a:srgbClr val="0000FF"/>
                </a:solidFill>
              </a:rPr>
              <a:t>Computations</a:t>
            </a:r>
            <a:r>
              <a:rPr lang="de-DE" sz="1100" dirty="0" smtClean="0">
                <a:solidFill>
                  <a:srgbClr val="0000FF"/>
                </a:solidFill>
              </a:rPr>
              <a:t>, New </a:t>
            </a:r>
            <a:r>
              <a:rPr lang="de-DE" sz="1100" dirty="0">
                <a:solidFill>
                  <a:srgbClr val="0000FF"/>
                </a:solidFill>
              </a:rPr>
              <a:t>York: Plenum. pp. 85–</a:t>
            </a:r>
            <a:r>
              <a:rPr lang="de-DE" sz="1100" dirty="0" smtClean="0">
                <a:solidFill>
                  <a:srgbClr val="0000FF"/>
                </a:solidFill>
              </a:rPr>
              <a:t>103, </a:t>
            </a:r>
            <a:r>
              <a:rPr lang="de-DE" sz="11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70086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8" grpId="0" uiExpand="1" build="p" bldLvl="2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 animBg="1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betrachtet...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8369"/>
          </a:xfrm>
        </p:spPr>
        <p:txBody>
          <a:bodyPr/>
          <a:lstStyle/>
          <a:p>
            <a:r>
              <a:rPr lang="de-DE" dirty="0" smtClean="0"/>
              <a:t>Algorithmen für verschiedene Probleme</a:t>
            </a:r>
          </a:p>
          <a:p>
            <a:pPr lvl="1"/>
            <a:r>
              <a:rPr lang="de-DE" dirty="0" smtClean="0"/>
              <a:t>Sortierung, LCS, Ereignisplanung, Minimaler Spannbaum, Kürzester Weg, usw.</a:t>
            </a:r>
          </a:p>
          <a:p>
            <a:pPr lvl="1"/>
            <a:r>
              <a:rPr lang="de-DE" dirty="0" smtClean="0"/>
              <a:t>Laufzeiten </a:t>
            </a:r>
            <a:r>
              <a:rPr lang="en-US" dirty="0">
                <a:solidFill>
                  <a:srgbClr val="008A87"/>
                </a:solidFill>
              </a:rPr>
              <a:t>O(n</a:t>
            </a:r>
            <a:r>
              <a:rPr lang="en-US" baseline="30000" dirty="0">
                <a:solidFill>
                  <a:srgbClr val="008A87"/>
                </a:solidFill>
              </a:rPr>
              <a:t>2</a:t>
            </a:r>
            <a:r>
              <a:rPr lang="en-US" dirty="0" smtClean="0">
                <a:solidFill>
                  <a:srgbClr val="008A87"/>
                </a:solidFill>
              </a:rPr>
              <a:t>), O</a:t>
            </a:r>
            <a:r>
              <a:rPr lang="en-US" dirty="0">
                <a:solidFill>
                  <a:srgbClr val="008A87"/>
                </a:solidFill>
              </a:rPr>
              <a:t>(n log n), O(n),</a:t>
            </a:r>
            <a:r>
              <a:rPr lang="en-US" dirty="0"/>
              <a:t> </a:t>
            </a:r>
            <a:r>
              <a:rPr lang="en-US" dirty="0">
                <a:solidFill>
                  <a:srgbClr val="008A87"/>
                </a:solidFill>
              </a:rPr>
              <a:t>O(nm),</a:t>
            </a:r>
            <a:r>
              <a:rPr lang="en-US" dirty="0"/>
              <a:t> etc</a:t>
            </a:r>
            <a:r>
              <a:rPr lang="en-US" dirty="0" smtClean="0"/>
              <a:t>.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also polynomiell (</a:t>
            </a:r>
            <a:r>
              <a:rPr lang="de-DE" dirty="0" err="1" smtClean="0"/>
              <a:t>polynomial</a:t>
            </a:r>
            <a:r>
              <a:rPr lang="de-DE" dirty="0" smtClean="0"/>
              <a:t>) zur Größe der Eingabe</a:t>
            </a:r>
          </a:p>
          <a:p>
            <a:pPr lvl="1"/>
            <a:r>
              <a:rPr lang="de-DE" dirty="0" smtClean="0"/>
              <a:t>Die genannten Probleme heißen </a:t>
            </a:r>
            <a:r>
              <a:rPr lang="de-DE" dirty="0" err="1" smtClean="0">
                <a:solidFill>
                  <a:srgbClr val="0000FF"/>
                </a:solidFill>
              </a:rPr>
              <a:t>traktabel</a:t>
            </a:r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smtClean="0"/>
              <a:t>Können wir alle (oder die meisten) Probleme in polynomieller Zeit lösen?</a:t>
            </a:r>
          </a:p>
          <a:p>
            <a:r>
              <a:rPr lang="de-DE" dirty="0" smtClean="0"/>
              <a:t>Gibt es „schwierige Probleme“, die sich </a:t>
            </a:r>
            <a:r>
              <a:rPr lang="de-DE" dirty="0" smtClean="0">
                <a:solidFill>
                  <a:srgbClr val="FF0000"/>
                </a:solidFill>
              </a:rPr>
              <a:t>bisher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nicht</a:t>
            </a:r>
            <a:r>
              <a:rPr lang="de-DE" dirty="0" smtClean="0"/>
              <a:t> in </a:t>
            </a:r>
            <a:r>
              <a:rPr lang="de-DE" dirty="0" err="1" smtClean="0"/>
              <a:t>Polynomialzeit</a:t>
            </a:r>
            <a:r>
              <a:rPr lang="de-DE" dirty="0" smtClean="0"/>
              <a:t> lösen lassen? (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olidFill>
                  <a:srgbClr val="0000FF"/>
                </a:solidFill>
                <a:sym typeface="Wingdings"/>
              </a:rPr>
              <a:t>intraktable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 Probleme</a:t>
            </a:r>
            <a:r>
              <a:rPr lang="de-DE" dirty="0" smtClean="0">
                <a:sym typeface="Wingdings"/>
              </a:rPr>
              <a:t>)</a:t>
            </a:r>
            <a:endParaRPr lang="de-DE" dirty="0" smtClean="0"/>
          </a:p>
          <a:p>
            <a:r>
              <a:rPr lang="de-DE" dirty="0"/>
              <a:t>Gibt es „schwierige Probleme“, die sich </a:t>
            </a:r>
            <a:r>
              <a:rPr lang="de-DE" dirty="0" smtClean="0">
                <a:solidFill>
                  <a:srgbClr val="FF0000"/>
                </a:solidFill>
              </a:rPr>
              <a:t>sicher nicht </a:t>
            </a:r>
            <a:r>
              <a:rPr lang="de-DE" dirty="0"/>
              <a:t>in </a:t>
            </a:r>
            <a:r>
              <a:rPr lang="de-DE" dirty="0" err="1"/>
              <a:t>Polynomialzeit</a:t>
            </a:r>
            <a:r>
              <a:rPr lang="de-DE" dirty="0"/>
              <a:t> lösen lassen? (</a:t>
            </a:r>
            <a:r>
              <a:rPr lang="de-DE" dirty="0">
                <a:sym typeface="Wingdings"/>
              </a:rPr>
              <a:t> </a:t>
            </a:r>
            <a:r>
              <a:rPr lang="de-DE" dirty="0" err="1">
                <a:solidFill>
                  <a:srgbClr val="0000FF"/>
                </a:solidFill>
                <a:sym typeface="Wingdings"/>
              </a:rPr>
              <a:t>intraktable</a:t>
            </a:r>
            <a:r>
              <a:rPr lang="de-DE" dirty="0">
                <a:solidFill>
                  <a:srgbClr val="0000FF"/>
                </a:solidFill>
                <a:sym typeface="Wingdings"/>
              </a:rPr>
              <a:t> Probleme</a:t>
            </a:r>
            <a:r>
              <a:rPr lang="de-DE" dirty="0">
                <a:sym typeface="Wingdings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2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erste Problem </a:t>
            </a:r>
            <a:r>
              <a:rPr lang="de-DE" smtClean="0">
                <a:cs typeface="Times New Roman" charset="0"/>
              </a:rPr>
              <a:t>∏</a:t>
            </a:r>
            <a:endParaRPr lang="de-DE">
              <a:cs typeface="Times New Roman" charset="0"/>
            </a:endParaRP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/>
              <a:t>Boolesche Erfüllbarkeit für aussagenlogische Formeln (SAT):</a:t>
            </a:r>
          </a:p>
          <a:p>
            <a:pPr lvl="1"/>
            <a:r>
              <a:rPr lang="de-DE" sz="2400" dirty="0" smtClean="0">
                <a:solidFill>
                  <a:srgbClr val="0000FF"/>
                </a:solidFill>
              </a:rPr>
              <a:t>Eingabe: </a:t>
            </a:r>
            <a:r>
              <a:rPr lang="de-DE" sz="2400" dirty="0" smtClean="0"/>
              <a:t>Eine Formel </a:t>
            </a:r>
            <a:r>
              <a:rPr lang="de-DE" sz="2400" dirty="0" err="1" smtClean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sz="2400" dirty="0" smtClean="0">
                <a:cs typeface="Times New Roman" charset="0"/>
              </a:rPr>
              <a:t> mit </a:t>
            </a:r>
            <a:r>
              <a:rPr lang="de-DE" sz="2400" dirty="0" smtClean="0">
                <a:solidFill>
                  <a:srgbClr val="008A87"/>
                </a:solidFill>
                <a:cs typeface="Times New Roman" charset="0"/>
              </a:rPr>
              <a:t>m</a:t>
            </a:r>
            <a:r>
              <a:rPr lang="de-DE" sz="2400" dirty="0" smtClean="0">
                <a:cs typeface="Times New Roman" charset="0"/>
              </a:rPr>
              <a:t> Klauseln über </a:t>
            </a:r>
            <a:r>
              <a:rPr lang="de-DE" sz="2400" dirty="0" err="1" smtClean="0">
                <a:solidFill>
                  <a:srgbClr val="008A87"/>
                </a:solidFill>
                <a:cs typeface="Times New Roman" charset="0"/>
              </a:rPr>
              <a:t>n</a:t>
            </a:r>
            <a:r>
              <a:rPr lang="de-DE" sz="2400" dirty="0" smtClean="0">
                <a:cs typeface="Times New Roman" charset="0"/>
              </a:rPr>
              <a:t> Variablen </a:t>
            </a:r>
            <a:r>
              <a:rPr lang="de-DE" sz="2400" dirty="0" smtClean="0">
                <a:solidFill>
                  <a:srgbClr val="0000FF"/>
                </a:solidFill>
                <a:cs typeface="Times New Roman" charset="0"/>
              </a:rPr>
              <a:t>Ausgabe: </a:t>
            </a:r>
            <a:r>
              <a:rPr lang="de-DE" dirty="0" smtClean="0">
                <a:cs typeface="Times New Roman" charset="0"/>
              </a:rPr>
              <a:t>Ja, falls es eine Zuweisung </a:t>
            </a:r>
            <a:r>
              <a:rPr lang="de-DE" sz="2400" dirty="0" smtClean="0">
                <a:cs typeface="Times New Roman" charset="0"/>
              </a:rPr>
              <a:t>TRUE/FALSE auf die Variablen gibt, so dass die Formel </a:t>
            </a:r>
            <a:r>
              <a:rPr lang="de-DE" dirty="0" err="1" smtClean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 smtClean="0">
                <a:cs typeface="Times New Roman" charset="0"/>
              </a:rPr>
              <a:t> erfüllt </a:t>
            </a:r>
            <a:r>
              <a:rPr lang="de-DE" sz="2400" dirty="0" smtClean="0">
                <a:cs typeface="Times New Roman" charset="0"/>
              </a:rPr>
              <a:t>ist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cs typeface="Times New Roman" charset="0"/>
              </a:rPr>
              <a:t>Wiederholung: 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cs typeface="Times New Roman" charset="0"/>
              </a:rPr>
              <a:t>Jede Formel </a:t>
            </a:r>
            <a:r>
              <a:rPr lang="de-DE" dirty="0" err="1" smtClean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 smtClean="0">
                <a:cs typeface="Times New Roman" charset="0"/>
              </a:rPr>
              <a:t> kann in konjunktive Normalform (KNF) transformiert werden, ohne dass sich der Wahrheitswert ändert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Eine </a:t>
            </a:r>
            <a:r>
              <a:rPr lang="de-DE" sz="2400" dirty="0" smtClean="0">
                <a:hlinkClick r:id="rId3" tooltip="Logical conjunction"/>
              </a:rPr>
              <a:t>Konjunktion</a:t>
            </a:r>
            <a:r>
              <a:rPr lang="de-DE" sz="2400" dirty="0" smtClean="0"/>
              <a:t> von </a:t>
            </a:r>
            <a:r>
              <a:rPr lang="de-DE" sz="2400" dirty="0" smtClean="0">
                <a:hlinkClick r:id="rId4" tooltip="Clause (logic)"/>
              </a:rPr>
              <a:t>Klau</a:t>
            </a:r>
            <a:r>
              <a:rPr lang="de-DE" dirty="0" smtClean="0">
                <a:hlinkClick r:id="rId4" tooltip="Clause (logic)"/>
              </a:rPr>
              <a:t>sel</a:t>
            </a:r>
            <a:r>
              <a:rPr lang="de-DE" dirty="0" smtClean="0">
                <a:hlinkClick r:id="rId5" tooltip="Logical disjunction"/>
              </a:rPr>
              <a:t>n</a:t>
            </a:r>
            <a:r>
              <a:rPr lang="de-DE" sz="2400" dirty="0" smtClean="0"/>
              <a:t>, </a:t>
            </a:r>
            <a:br>
              <a:rPr lang="de-DE" sz="2400" dirty="0" smtClean="0"/>
            </a:br>
            <a:r>
              <a:rPr lang="de-DE" sz="2400" dirty="0" smtClean="0"/>
              <a:t>wobei eine Klausel eine </a:t>
            </a:r>
            <a:r>
              <a:rPr lang="de-DE" sz="2400" dirty="0" smtClean="0">
                <a:hlinkClick r:id="rId5" tooltip="Logical disjunction"/>
              </a:rPr>
              <a:t>Disjunktion</a:t>
            </a:r>
            <a:r>
              <a:rPr lang="de-DE" sz="2400" dirty="0" smtClean="0"/>
              <a:t> von </a:t>
            </a:r>
            <a:r>
              <a:rPr lang="de-DE" sz="2400" dirty="0" smtClean="0">
                <a:hlinkClick r:id="rId6" tooltip="Literal (mathematical logic)"/>
              </a:rPr>
              <a:t>Literalen</a:t>
            </a:r>
            <a:r>
              <a:rPr lang="de-DE" sz="2400" dirty="0" smtClean="0"/>
              <a:t> ist</a:t>
            </a:r>
          </a:p>
          <a:p>
            <a:pPr lvl="2">
              <a:lnSpc>
                <a:spcPct val="80000"/>
              </a:lnSpc>
            </a:pPr>
            <a:r>
              <a:rPr lang="de-DE" sz="2000" dirty="0" smtClean="0"/>
              <a:t>Ein </a:t>
            </a:r>
            <a:r>
              <a:rPr lang="de-DE" sz="2000" u="sng" dirty="0" err="1" smtClean="0">
                <a:solidFill>
                  <a:schemeClr val="hlink"/>
                </a:solidFill>
              </a:rPr>
              <a:t>Literal</a:t>
            </a:r>
            <a:r>
              <a:rPr lang="de-DE" sz="2000" dirty="0" smtClean="0"/>
              <a:t> ist eine boolesche Variable oder ihre Negation</a:t>
            </a:r>
          </a:p>
          <a:p>
            <a:pPr lvl="1">
              <a:lnSpc>
                <a:spcPct val="80000"/>
              </a:lnSpc>
            </a:pPr>
            <a:r>
              <a:rPr lang="de-DE" sz="2400" dirty="0" smtClean="0"/>
              <a:t>Z.B. (A</a:t>
            </a:r>
            <a:r>
              <a:rPr lang="de-DE" sz="2400" dirty="0" smtClean="0">
                <a:sym typeface="Symbol" charset="0"/>
              </a:rPr>
              <a:t></a:t>
            </a:r>
            <a:r>
              <a:rPr lang="de-DE" sz="2400" dirty="0" smtClean="0"/>
              <a:t>B) </a:t>
            </a:r>
            <a:r>
              <a:rPr lang="de-DE" sz="2400" dirty="0" smtClean="0">
                <a:sym typeface="Symbol" charset="0"/>
              </a:rPr>
              <a:t> </a:t>
            </a:r>
            <a:r>
              <a:rPr lang="de-DE" sz="2400" dirty="0" smtClean="0"/>
              <a:t>(</a:t>
            </a:r>
            <a:r>
              <a:rPr lang="de-DE" sz="2400" dirty="0" smtClean="0">
                <a:sym typeface="Symbol" charset="0"/>
              </a:rPr>
              <a:t></a:t>
            </a:r>
            <a:r>
              <a:rPr lang="de-DE" sz="2400" dirty="0" smtClean="0"/>
              <a:t>B</a:t>
            </a:r>
            <a:r>
              <a:rPr lang="de-DE" sz="2400" dirty="0" smtClean="0">
                <a:sym typeface="Symbol" charset="0"/>
              </a:rPr>
              <a:t></a:t>
            </a:r>
            <a:r>
              <a:rPr lang="de-DE" sz="2400" dirty="0" smtClean="0"/>
              <a:t>C</a:t>
            </a:r>
            <a:r>
              <a:rPr lang="de-DE" sz="2400" dirty="0" smtClean="0">
                <a:sym typeface="Symbol" charset="0"/>
              </a:rPr>
              <a:t></a:t>
            </a:r>
            <a:r>
              <a:rPr lang="de-DE" sz="2400" dirty="0" smtClean="0"/>
              <a:t>D) ist in KNF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sz="2400" dirty="0" smtClean="0"/>
              <a:t>		 	(A</a:t>
            </a:r>
            <a:r>
              <a:rPr lang="de-DE" sz="2400" dirty="0" smtClean="0">
                <a:sym typeface="Symbol" charset="0"/>
              </a:rPr>
              <a:t></a:t>
            </a:r>
            <a:r>
              <a:rPr lang="de-DE" sz="2400" dirty="0" smtClean="0"/>
              <a:t>B) </a:t>
            </a:r>
            <a:r>
              <a:rPr lang="de-DE" sz="2400" dirty="0" smtClean="0">
                <a:solidFill>
                  <a:srgbClr val="0000FF"/>
                </a:solidFill>
                <a:sym typeface="Symbol" charset="0"/>
              </a:rPr>
              <a:t></a:t>
            </a:r>
            <a:r>
              <a:rPr lang="de-DE" sz="2400" dirty="0" smtClean="0">
                <a:sym typeface="Symbol" charset="0"/>
              </a:rPr>
              <a:t> </a:t>
            </a:r>
            <a:r>
              <a:rPr lang="de-DE" sz="2400" dirty="0" smtClean="0"/>
              <a:t>(</a:t>
            </a:r>
            <a:r>
              <a:rPr lang="de-DE" sz="2400" dirty="0" smtClean="0">
                <a:sym typeface="Symbol" charset="0"/>
              </a:rPr>
              <a:t></a:t>
            </a:r>
            <a:r>
              <a:rPr lang="de-DE" sz="2400" dirty="0" smtClean="0"/>
              <a:t>A</a:t>
            </a:r>
            <a:r>
              <a:rPr lang="de-DE" sz="2400" dirty="0" smtClean="0">
                <a:solidFill>
                  <a:srgbClr val="0000FF"/>
                </a:solidFill>
                <a:sym typeface="Symbol" charset="0"/>
              </a:rPr>
              <a:t></a:t>
            </a:r>
            <a:r>
              <a:rPr lang="de-DE" sz="2400" dirty="0" smtClean="0"/>
              <a:t>C</a:t>
            </a:r>
            <a:r>
              <a:rPr lang="de-DE" sz="2400" dirty="0" smtClean="0">
                <a:sym typeface="Symbol" charset="0"/>
              </a:rPr>
              <a:t></a:t>
            </a:r>
            <a:r>
              <a:rPr lang="de-DE" sz="2400" dirty="0" smtClean="0"/>
              <a:t>D) ist </a:t>
            </a:r>
            <a:r>
              <a:rPr lang="de-DE" sz="2400" dirty="0" smtClean="0">
                <a:solidFill>
                  <a:srgbClr val="0000FF"/>
                </a:solidFill>
              </a:rPr>
              <a:t>nicht</a:t>
            </a:r>
            <a:r>
              <a:rPr lang="de-DE" sz="2400" dirty="0" smtClean="0"/>
              <a:t> in KNF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24524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7978080" cy="1143000"/>
          </a:xfrm>
        </p:spPr>
        <p:txBody>
          <a:bodyPr/>
          <a:lstStyle/>
          <a:p>
            <a:r>
              <a:rPr lang="en-US" dirty="0"/>
              <a:t>SAT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/>
              <a:t>NP</a:t>
            </a:r>
            <a:r>
              <a:rPr lang="en-US" dirty="0" smtClean="0"/>
              <a:t>-</a:t>
            </a:r>
            <a:r>
              <a:rPr lang="en-US" dirty="0" err="1" smtClean="0"/>
              <a:t>vollständig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74440"/>
            <a:ext cx="7772400" cy="4474840"/>
          </a:xfrm>
        </p:spPr>
        <p:txBody>
          <a:bodyPr/>
          <a:lstStyle/>
          <a:p>
            <a:r>
              <a:rPr lang="de-DE" sz="2800" dirty="0" smtClean="0">
                <a:solidFill>
                  <a:srgbClr val="008A87"/>
                </a:solidFill>
              </a:rPr>
              <a:t>SAT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NP</a:t>
            </a:r>
            <a:r>
              <a:rPr lang="de-DE" sz="2800" dirty="0" smtClean="0">
                <a:cs typeface="Times New Roman" charset="0"/>
              </a:rPr>
              <a:t> (leicht zu sehen) </a:t>
            </a:r>
          </a:p>
          <a:p>
            <a:r>
              <a:rPr lang="de-DE" sz="2800" dirty="0" smtClean="0">
                <a:solidFill>
                  <a:schemeClr val="accent2"/>
                </a:solidFill>
                <a:cs typeface="Times New Roman" charset="0"/>
              </a:rPr>
              <a:t>Theorem [Cook</a:t>
            </a:r>
            <a:r>
              <a:rPr lang="de-DE" altLang="ja-JP" sz="2800" dirty="0" smtClean="0">
                <a:solidFill>
                  <a:schemeClr val="accent2"/>
                </a:solidFill>
                <a:latin typeface="Times New Roman"/>
                <a:cs typeface="Times New Roman" charset="0"/>
              </a:rPr>
              <a:t>’</a:t>
            </a:r>
            <a:r>
              <a:rPr lang="de-DE" sz="2800" dirty="0" smtClean="0">
                <a:solidFill>
                  <a:schemeClr val="accent2"/>
                </a:solidFill>
                <a:cs typeface="Times New Roman" charset="0"/>
              </a:rPr>
              <a:t>71]: </a:t>
            </a:r>
            <a:r>
              <a:rPr lang="de-DE" sz="2800" dirty="0" smtClean="0">
                <a:cs typeface="Times New Roman" charset="0"/>
              </a:rPr>
              <a:t>Für jedes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</a:t>
            </a:r>
            <a:r>
              <a:rPr lang="de-DE" altLang="ja-JP" sz="2800" dirty="0" smtClean="0">
                <a:solidFill>
                  <a:srgbClr val="008A87"/>
                </a:solidFill>
                <a:latin typeface="Times New Roman"/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 smtClean="0">
                <a:cs typeface="Times New Roman" charset="0"/>
              </a:rPr>
              <a:t> ,</a:t>
            </a:r>
            <a:br>
              <a:rPr lang="de-DE" sz="2800" dirty="0" smtClean="0">
                <a:cs typeface="Times New Roman" charset="0"/>
              </a:rPr>
            </a:br>
            <a:r>
              <a:rPr lang="de-DE" sz="2800" dirty="0" smtClean="0">
                <a:cs typeface="Times New Roman" charset="0"/>
              </a:rPr>
              <a:t>gilt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 SAT</a:t>
            </a:r>
            <a:r>
              <a:rPr lang="de-DE" sz="2800" dirty="0" smtClean="0">
                <a:cs typeface="Times New Roman" charset="0"/>
              </a:rPr>
              <a:t>.</a:t>
            </a:r>
          </a:p>
          <a:p>
            <a:r>
              <a:rPr lang="de-DE" sz="2800" dirty="0" smtClean="0">
                <a:solidFill>
                  <a:srgbClr val="333399"/>
                </a:solidFill>
                <a:cs typeface="Times New Roman" charset="0"/>
              </a:rPr>
              <a:t>Definition: </a:t>
            </a:r>
            <a:r>
              <a:rPr lang="de-DE" sz="2800" dirty="0" smtClean="0">
                <a:cs typeface="Times New Roman" charset="0"/>
              </a:rPr>
              <a:t>Ein Problem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∏,</a:t>
            </a:r>
            <a:r>
              <a:rPr lang="de-DE" sz="2800" dirty="0" smtClean="0">
                <a:cs typeface="Times New Roman" charset="0"/>
              </a:rPr>
              <a:t> auf das alle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>
                <a:solidFill>
                  <a:srgbClr val="008A87"/>
                </a:solidFill>
                <a:latin typeface="Times New Roman"/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 smtClean="0">
                <a:cs typeface="Times New Roman" charset="0"/>
              </a:rPr>
              <a:t> reduziert werden können (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∏),</a:t>
            </a:r>
            <a:r>
              <a:rPr lang="de-DE" sz="2800" dirty="0" smtClean="0">
                <a:cs typeface="Times New Roman" charset="0"/>
              </a:rPr>
              <a:t> heißt 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NP-hart</a:t>
            </a:r>
            <a:r>
              <a:rPr lang="de-DE" sz="2800" dirty="0" smtClean="0">
                <a:cs typeface="Times New Roman" charset="0"/>
              </a:rPr>
              <a:t> </a:t>
            </a:r>
          </a:p>
          <a:p>
            <a:pPr lvl="1"/>
            <a:r>
              <a:rPr lang="de-DE" sz="2400" dirty="0" smtClean="0">
                <a:cs typeface="Times New Roman" charset="0"/>
              </a:rPr>
              <a:t>Nicht unbedingt ein Entscheidungsproblem</a:t>
            </a:r>
          </a:p>
          <a:p>
            <a:r>
              <a:rPr lang="de-DE" sz="2800" dirty="0" smtClean="0">
                <a:solidFill>
                  <a:srgbClr val="333399"/>
                </a:solidFill>
                <a:cs typeface="Times New Roman" charset="0"/>
              </a:rPr>
              <a:t>Definition: </a:t>
            </a:r>
            <a:r>
              <a:rPr lang="de-DE" sz="2800" dirty="0" smtClean="0">
                <a:cs typeface="Times New Roman" charset="0"/>
              </a:rPr>
              <a:t>Ein NP-hartes Problem, das in NP liegt, heißt 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NP-vollständig</a:t>
            </a:r>
          </a:p>
          <a:p>
            <a:r>
              <a:rPr lang="de-DE" sz="2800" dirty="0" smtClean="0">
                <a:solidFill>
                  <a:srgbClr val="333399"/>
                </a:solidFill>
                <a:cs typeface="Times New Roman" charset="0"/>
              </a:rPr>
              <a:t>Korollar: </a:t>
            </a:r>
            <a:r>
              <a:rPr lang="de-DE" sz="2800" dirty="0" smtClean="0">
                <a:cs typeface="Times New Roman" charset="0"/>
              </a:rPr>
              <a:t>SAT ist NP</a:t>
            </a:r>
            <a:r>
              <a:rPr lang="de-DE" sz="2800" smtClean="0">
                <a:cs typeface="Times New Roman" charset="0"/>
              </a:rPr>
              <a:t>-vollständig.</a:t>
            </a:r>
            <a:endParaRPr lang="de-DE" sz="2800" dirty="0">
              <a:cs typeface="Times New Roman" charset="0"/>
            </a:endParaRPr>
          </a:p>
        </p:txBody>
      </p:sp>
      <p:pic>
        <p:nvPicPr>
          <p:cNvPr id="1045508" name="Picture 4" descr="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23334" r="9167" b="11111"/>
          <a:stretch>
            <a:fillRect/>
          </a:stretch>
        </p:blipFill>
        <p:spPr bwMode="auto">
          <a:xfrm>
            <a:off x="7236296" y="76200"/>
            <a:ext cx="1831504" cy="27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286000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Cook, </a:t>
            </a:r>
            <a:r>
              <a:rPr lang="de-DE" sz="1100" dirty="0" smtClean="0">
                <a:solidFill>
                  <a:srgbClr val="0000FF"/>
                </a:solidFill>
              </a:rPr>
              <a:t>Stephen. The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theorem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proving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procedures</a:t>
            </a:r>
            <a:r>
              <a:rPr lang="de-DE" sz="1100" dirty="0" smtClean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Third Annual ACM Symposium on </a:t>
            </a:r>
            <a:r>
              <a:rPr lang="de-DE" sz="1100" dirty="0" err="1">
                <a:solidFill>
                  <a:srgbClr val="0000FF"/>
                </a:solidFill>
              </a:rPr>
              <a:t>Theory</a:t>
            </a:r>
            <a:r>
              <a:rPr lang="de-DE" sz="1100" dirty="0">
                <a:solidFill>
                  <a:srgbClr val="0000FF"/>
                </a:solidFill>
              </a:rPr>
              <a:t> of Computing. pp. 151–</a:t>
            </a:r>
            <a:r>
              <a:rPr lang="de-DE" sz="1100" dirty="0" smtClean="0">
                <a:solidFill>
                  <a:srgbClr val="0000FF"/>
                </a:solidFill>
              </a:rPr>
              <a:t>158. </a:t>
            </a:r>
            <a:r>
              <a:rPr lang="de-DE" sz="1100" b="1" dirty="0">
                <a:solidFill>
                  <a:srgbClr val="FF0000"/>
                </a:solidFill>
              </a:rPr>
              <a:t>1971</a:t>
            </a:r>
          </a:p>
        </p:txBody>
      </p:sp>
    </p:spTree>
    <p:extLst>
      <p:ext uri="{BB962C8B-B14F-4D97-AF65-F5344CB8AC3E}">
        <p14:creationId xmlns:p14="http://schemas.microsoft.com/office/powerpoint/2010/main" val="378891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Karps</a:t>
            </a:r>
            <a:r>
              <a:rPr lang="de-DE" dirty="0" smtClean="0"/>
              <a:t> 21 NP-vollständige Probleme (1972)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dirty="0"/>
              <a:t>SATISFIABILITY: das </a:t>
            </a:r>
            <a:r>
              <a:rPr lang="de-DE" sz="1400" dirty="0">
                <a:hlinkClick r:id="rId2"/>
              </a:rPr>
              <a:t>Erfüllbarkeitsproblem der Aussagenlogik für Formeln in </a:t>
            </a:r>
            <a:r>
              <a:rPr lang="de-DE" sz="1400" dirty="0">
                <a:hlinkClick r:id="rId3"/>
              </a:rPr>
              <a:t>Konjunktiver Normalform</a:t>
            </a:r>
          </a:p>
          <a:p>
            <a:pPr marL="0" indent="0">
              <a:buNone/>
            </a:pPr>
            <a:r>
              <a:rPr lang="de-DE" sz="1400" dirty="0"/>
              <a:t>CLIQUE: </a:t>
            </a:r>
            <a:r>
              <a:rPr lang="de-DE" sz="1400" dirty="0">
                <a:hlinkClick r:id="rId4"/>
              </a:rPr>
              <a:t>Cliquenproblem</a:t>
            </a:r>
          </a:p>
          <a:p>
            <a:pPr marL="0" indent="0">
              <a:buNone/>
            </a:pPr>
            <a:r>
              <a:rPr lang="de-DE" sz="1400" dirty="0"/>
              <a:t>SET PACKING: </a:t>
            </a:r>
            <a:r>
              <a:rPr lang="de-DE" sz="1400" dirty="0">
                <a:hlinkClick r:id="rId5"/>
              </a:rPr>
              <a:t>Mengenpackungsproblem</a:t>
            </a:r>
          </a:p>
          <a:p>
            <a:pPr marL="0" indent="0">
              <a:buNone/>
            </a:pPr>
            <a:r>
              <a:rPr lang="de-DE" sz="1400" dirty="0"/>
              <a:t>VERTEX COVER: </a:t>
            </a:r>
            <a:r>
              <a:rPr lang="de-DE" sz="1400" dirty="0">
                <a:hlinkClick r:id="rId6"/>
              </a:rPr>
              <a:t>Knotenüberdeckungsproblem</a:t>
            </a:r>
          </a:p>
          <a:p>
            <a:pPr marL="457200" lvl="1" indent="0">
              <a:buNone/>
            </a:pPr>
            <a:r>
              <a:rPr lang="de-DE" sz="1200" dirty="0"/>
              <a:t>SET COVERING: </a:t>
            </a:r>
            <a:r>
              <a:rPr lang="de-DE" sz="1200" dirty="0">
                <a:hlinkClick r:id="rId7"/>
              </a:rPr>
              <a:t>Mengenüberdeckungsproblem</a:t>
            </a:r>
          </a:p>
          <a:p>
            <a:pPr marL="457200" lvl="1" indent="0">
              <a:buNone/>
            </a:pPr>
            <a:r>
              <a:rPr lang="de-DE" sz="1200" dirty="0"/>
              <a:t>FEEDBACK ARC SET: </a:t>
            </a:r>
            <a:r>
              <a:rPr lang="de-DE" sz="1200" dirty="0">
                <a:hlinkClick r:id="rId8"/>
              </a:rPr>
              <a:t>Feedback Arc Set</a:t>
            </a:r>
          </a:p>
          <a:p>
            <a:pPr marL="457200" lvl="1" indent="0">
              <a:buNone/>
            </a:pPr>
            <a:r>
              <a:rPr lang="de-DE" sz="1200" dirty="0"/>
              <a:t>FEEDBACK NODE SET: </a:t>
            </a:r>
            <a:r>
              <a:rPr lang="de-DE" sz="1200" dirty="0">
                <a:hlinkClick r:id="rId9"/>
              </a:rPr>
              <a:t>Feedback Vertex Set</a:t>
            </a:r>
          </a:p>
          <a:p>
            <a:pPr marL="457200" lvl="1" indent="0">
              <a:buNone/>
            </a:pPr>
            <a:r>
              <a:rPr lang="de-DE" sz="1200" dirty="0"/>
              <a:t>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914400" lvl="2" indent="0">
              <a:buNone/>
            </a:pPr>
            <a:r>
              <a:rPr lang="de-DE" sz="1200" dirty="0"/>
              <a:t>UNDIRECTED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0" indent="0">
              <a:buNone/>
            </a:pPr>
            <a:r>
              <a:rPr lang="de-DE" sz="1400" dirty="0"/>
              <a:t>0-1 INTEGER PROGRAMMING: siehe </a:t>
            </a:r>
            <a:r>
              <a:rPr lang="de-DE" sz="1400" dirty="0">
                <a:hlinkClick r:id="rId11"/>
              </a:rPr>
              <a:t>Integer Linear Programming</a:t>
            </a:r>
          </a:p>
          <a:p>
            <a:pPr marL="0" indent="0">
              <a:buNone/>
            </a:pPr>
            <a:r>
              <a:rPr lang="de-DE" sz="1400" dirty="0"/>
              <a:t>3-SAT: siehe </a:t>
            </a:r>
            <a:r>
              <a:rPr lang="de-DE" sz="1400" dirty="0">
                <a:hlinkClick r:id="rId12"/>
              </a:rPr>
              <a:t>3-SAT</a:t>
            </a:r>
          </a:p>
          <a:p>
            <a:pPr marL="0" indent="0">
              <a:buNone/>
            </a:pPr>
            <a:r>
              <a:rPr lang="de-DE" sz="1400" dirty="0"/>
              <a:t>CHROMATIC NUMBER: </a:t>
            </a:r>
            <a:r>
              <a:rPr lang="de-DE" sz="1400" dirty="0">
                <a:hlinkClick r:id="rId13"/>
              </a:rPr>
              <a:t>graph coloring problem</a:t>
            </a:r>
          </a:p>
          <a:p>
            <a:pPr marL="457200" lvl="1" indent="0">
              <a:buNone/>
            </a:pPr>
            <a:r>
              <a:rPr lang="de-DE" sz="1200" dirty="0"/>
              <a:t>CLIQUE COVER: </a:t>
            </a:r>
            <a:r>
              <a:rPr lang="de-DE" sz="1200" dirty="0">
                <a:hlinkClick r:id="rId4"/>
              </a:rPr>
              <a:t>Cliquenproblem</a:t>
            </a:r>
          </a:p>
          <a:p>
            <a:pPr marL="457200" lvl="1" indent="0">
              <a:buNone/>
            </a:pPr>
            <a:r>
              <a:rPr lang="de-DE" sz="1200" dirty="0"/>
              <a:t>EXACT COVER: </a:t>
            </a:r>
            <a:r>
              <a:rPr lang="de-DE" sz="1200" dirty="0">
                <a:hlinkClick r:id="rId14"/>
              </a:rPr>
              <a:t>Problem der exakten Überdeckung</a:t>
            </a:r>
          </a:p>
          <a:p>
            <a:pPr marL="914400" lvl="2" indent="0">
              <a:buNone/>
            </a:pPr>
            <a:r>
              <a:rPr lang="de-DE" sz="1200" dirty="0"/>
              <a:t>3-dimensional MATCHING: </a:t>
            </a:r>
            <a:r>
              <a:rPr lang="de-DE" sz="1200" dirty="0">
                <a:hlinkClick r:id="rId15"/>
              </a:rPr>
              <a:t>3-dimensional matching (</a:t>
            </a:r>
            <a:r>
              <a:rPr lang="de-DE" sz="1200" dirty="0">
                <a:hlinkClick r:id="rId16"/>
              </a:rPr>
              <a:t>Stable Marriage mit drei Geschlechtern)</a:t>
            </a:r>
          </a:p>
          <a:p>
            <a:pPr marL="914400" lvl="2" indent="0">
              <a:buNone/>
            </a:pPr>
            <a:r>
              <a:rPr lang="de-DE" sz="1200" dirty="0"/>
              <a:t>STEINER TREE: </a:t>
            </a:r>
            <a:r>
              <a:rPr lang="de-DE" sz="1200" dirty="0">
                <a:hlinkClick r:id="rId17"/>
              </a:rPr>
              <a:t>Steinerbaumproblem</a:t>
            </a:r>
          </a:p>
          <a:p>
            <a:pPr marL="914400" lvl="2" indent="0">
              <a:buNone/>
            </a:pPr>
            <a:r>
              <a:rPr lang="de-DE" sz="1200" dirty="0"/>
              <a:t>HITTING SET: </a:t>
            </a:r>
            <a:r>
              <a:rPr lang="de-DE" sz="1200" dirty="0">
                <a:hlinkClick r:id="rId18"/>
              </a:rPr>
              <a:t>Hitting-Set-Problem</a:t>
            </a:r>
          </a:p>
          <a:p>
            <a:pPr marL="914400" lvl="2" indent="0">
              <a:buNone/>
            </a:pPr>
            <a:r>
              <a:rPr lang="de-DE" sz="1200" dirty="0"/>
              <a:t>KNAPSACK: </a:t>
            </a:r>
            <a:r>
              <a:rPr lang="de-DE" sz="1200" dirty="0">
                <a:hlinkClick r:id="rId19"/>
              </a:rPr>
              <a:t>Rucksackproblem</a:t>
            </a:r>
          </a:p>
          <a:p>
            <a:pPr marL="1371600" lvl="3" indent="0">
              <a:buNone/>
            </a:pPr>
            <a:r>
              <a:rPr lang="de-DE" sz="1100" dirty="0"/>
              <a:t>JOB SEQUENCING: </a:t>
            </a:r>
            <a:r>
              <a:rPr lang="de-DE" sz="1100" dirty="0">
                <a:hlinkClick r:id="rId20"/>
              </a:rPr>
              <a:t>Job sequencing</a:t>
            </a:r>
          </a:p>
          <a:p>
            <a:pPr marL="1371600" lvl="3" indent="0">
              <a:buNone/>
            </a:pPr>
            <a:r>
              <a:rPr lang="de-DE" sz="1100" dirty="0"/>
              <a:t>PARTITION: </a:t>
            </a:r>
            <a:r>
              <a:rPr lang="de-DE" sz="1100" dirty="0">
                <a:hlinkClick r:id="rId21"/>
              </a:rPr>
              <a:t>Partitionsproblem</a:t>
            </a:r>
          </a:p>
          <a:p>
            <a:pPr marL="0" indent="0">
              <a:buNone/>
            </a:pPr>
            <a:r>
              <a:rPr lang="de-DE" sz="1400" dirty="0"/>
              <a:t>MAX-CUT: </a:t>
            </a:r>
            <a:r>
              <a:rPr lang="de-DE" sz="1400" dirty="0">
                <a:hlinkClick r:id="rId22"/>
              </a:rPr>
              <a:t>Maximaler Schnitt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44480" y="4941168"/>
            <a:ext cx="3048000" cy="1323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 smtClean="0"/>
              <a:t>Seit</a:t>
            </a:r>
            <a:r>
              <a:rPr lang="en-US" sz="2000" b="1" dirty="0" smtClean="0"/>
              <a:t> 1972 </a:t>
            </a:r>
            <a:r>
              <a:rPr lang="en-US" sz="2000" b="1" dirty="0" err="1" smtClean="0"/>
              <a:t>wurden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mehr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als</a:t>
            </a:r>
            <a:r>
              <a:rPr lang="en-US" sz="2000" b="1" dirty="0" smtClean="0"/>
              <a:t> 10000 </a:t>
            </a:r>
            <a:r>
              <a:rPr lang="en-US" sz="2000" b="1" dirty="0" err="1" smtClean="0"/>
              <a:t>Probleme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als</a:t>
            </a:r>
            <a:r>
              <a:rPr lang="en-US" sz="2000" b="1" dirty="0" smtClean="0"/>
              <a:t> NP-</a:t>
            </a:r>
            <a:r>
              <a:rPr lang="en-US" sz="2000" b="1" dirty="0" err="1" smtClean="0"/>
              <a:t>vollständig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charakteristiert</a:t>
            </a:r>
            <a:endParaRPr lang="en-US" sz="2000" dirty="0"/>
          </a:p>
        </p:txBody>
      </p:sp>
      <p:sp>
        <p:nvSpPr>
          <p:cNvPr id="6" name="Ovale Legende 5"/>
          <p:cNvSpPr/>
          <p:nvPr/>
        </p:nvSpPr>
        <p:spPr>
          <a:xfrm>
            <a:off x="3275856" y="6078167"/>
            <a:ext cx="3096344" cy="764704"/>
          </a:xfrm>
          <a:prstGeom prst="wedgeEllipseCallout">
            <a:avLst>
              <a:gd name="adj1" fmla="val -66678"/>
              <a:gd name="adj2" fmla="val -632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Maximaler, nicht minimaler Schnitt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9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/>
          <a:lstStyle/>
          <a:p>
            <a:r>
              <a:rPr lang="en-US">
                <a:latin typeface="+mn-lt"/>
              </a:rPr>
              <a:t>SAT </a:t>
            </a:r>
            <a:r>
              <a:rPr lang="en-US">
                <a:latin typeface="+mn-lt"/>
                <a:cs typeface="Times New Roman" charset="0"/>
              </a:rPr>
              <a:t>≤</a:t>
            </a:r>
            <a:r>
              <a:rPr lang="en-US" baseline="-25000">
                <a:latin typeface="+mn-lt"/>
                <a:cs typeface="Times New Roman" charset="0"/>
              </a:rPr>
              <a:t>p</a:t>
            </a:r>
            <a:r>
              <a:rPr lang="en-US">
                <a:latin typeface="+mn-lt"/>
                <a:cs typeface="Times New Roman" charset="0"/>
              </a:rPr>
              <a:t> Clique</a:t>
            </a:r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Gegeben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SAT-</a:t>
            </a:r>
            <a:r>
              <a:rPr lang="en-US" sz="2400" dirty="0" err="1" smtClean="0"/>
              <a:t>Formel</a:t>
            </a:r>
            <a:r>
              <a:rPr lang="en-US" sz="2400" dirty="0" smtClean="0"/>
              <a:t> </a:t>
            </a:r>
            <a:r>
              <a:rPr lang="el-GR" sz="2400" dirty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en-US" sz="2400" dirty="0">
                <a:cs typeface="Times New Roman" charset="0"/>
              </a:rPr>
              <a:t>=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C</a:t>
            </a:r>
            <a:r>
              <a:rPr lang="en-US" sz="2400" baseline="-25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,…,C</a:t>
            </a:r>
            <a:r>
              <a:rPr lang="en-US" sz="2400" baseline="-25000" dirty="0">
                <a:solidFill>
                  <a:srgbClr val="008380"/>
                </a:solidFill>
                <a:cs typeface="Times New Roman" charset="0"/>
              </a:rPr>
              <a:t>m</a:t>
            </a:r>
            <a:r>
              <a:rPr lang="en-US" sz="2400" dirty="0">
                <a:cs typeface="Times New Roman" charset="0"/>
              </a:rPr>
              <a:t> </a:t>
            </a:r>
            <a:r>
              <a:rPr lang="en-US" sz="2400" dirty="0" err="1" smtClean="0">
                <a:cs typeface="Times New Roman" charset="0"/>
              </a:rPr>
              <a:t>über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sz="2400" baseline="-25000" dirty="0">
                <a:solidFill>
                  <a:srgbClr val="008A87"/>
                </a:solidFill>
                <a:cs typeface="Times New Roman" charset="0"/>
              </a:rPr>
              <a:t>1</a:t>
            </a:r>
            <a:r>
              <a:rPr lang="en-US" sz="2400" dirty="0">
                <a:solidFill>
                  <a:srgbClr val="008A87"/>
                </a:solidFill>
                <a:cs typeface="Times New Roman" charset="0"/>
              </a:rPr>
              <a:t>,…,</a:t>
            </a:r>
            <a:r>
              <a:rPr lang="en-US" sz="2400" dirty="0" err="1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sz="2400" baseline="-25000" dirty="0" err="1">
                <a:solidFill>
                  <a:srgbClr val="008A87"/>
                </a:solidFill>
                <a:cs typeface="Times New Roman" charset="0"/>
              </a:rPr>
              <a:t>n</a:t>
            </a:r>
            <a:r>
              <a:rPr lang="en-US" sz="2400" dirty="0">
                <a:cs typeface="Times New Roman" charset="0"/>
              </a:rPr>
              <a:t>, </a:t>
            </a:r>
            <a:r>
              <a:rPr lang="en-US" sz="2400" dirty="0" smtClean="0">
                <a:cs typeface="Times New Roman" charset="0"/>
              </a:rPr>
              <a:t/>
            </a:r>
            <a:br>
              <a:rPr lang="en-US" sz="2400" dirty="0" smtClean="0">
                <a:cs typeface="Times New Roman" charset="0"/>
              </a:rPr>
            </a:br>
            <a:r>
              <a:rPr lang="en-US" sz="2400" dirty="0" err="1" smtClean="0">
                <a:cs typeface="Times New Roman" charset="0"/>
              </a:rPr>
              <a:t>dann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dirty="0" err="1" smtClean="0">
                <a:cs typeface="Times New Roman" charset="0"/>
              </a:rPr>
              <a:t>müssen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dirty="0" err="1" smtClean="0">
                <a:cs typeface="Times New Roman" charset="0"/>
              </a:rPr>
              <a:t>wir</a:t>
            </a:r>
            <a:r>
              <a:rPr lang="en-US" sz="2400" dirty="0" smtClean="0">
                <a:cs typeface="Times New Roman" charset="0"/>
              </a:rPr>
              <a:t> 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sz="2400" dirty="0" smtClean="0">
                <a:solidFill>
                  <a:srgbClr val="008A87"/>
                </a:solidFill>
                <a:cs typeface="Times New Roman" charset="0"/>
              </a:rPr>
              <a:t>        G</a:t>
            </a:r>
            <a:r>
              <a:rPr lang="en-US" sz="2400" dirty="0">
                <a:solidFill>
                  <a:srgbClr val="008A87"/>
                </a:solidFill>
                <a:cs typeface="Times New Roman" charset="0"/>
              </a:rPr>
              <a:t>=(V,E)</a:t>
            </a:r>
            <a:r>
              <a:rPr lang="en-US" sz="2400" dirty="0">
                <a:cs typeface="Times New Roman" charset="0"/>
              </a:rPr>
              <a:t> and </a:t>
            </a:r>
            <a:r>
              <a:rPr lang="en-US" sz="2400" dirty="0" smtClean="0">
                <a:solidFill>
                  <a:srgbClr val="008A87"/>
                </a:solidFill>
                <a:cs typeface="Times New Roman" charset="0"/>
              </a:rPr>
              <a:t>k</a:t>
            </a:r>
            <a:endParaRPr lang="en-US" sz="2400" dirty="0">
              <a:cs typeface="Times New Roman" charset="0"/>
            </a:endParaRPr>
          </a:p>
          <a:p>
            <a:endParaRPr lang="en-US" sz="2400" dirty="0" smtClean="0">
              <a:cs typeface="Times New Roman" charset="0"/>
            </a:endParaRPr>
          </a:p>
          <a:p>
            <a:endParaRPr lang="en-US" sz="2400" dirty="0" smtClean="0">
              <a:cs typeface="Times New Roman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Times New Roman" charset="0"/>
              </a:rPr>
              <a:t>so </a:t>
            </a:r>
            <a:r>
              <a:rPr lang="en-US" sz="2400" dirty="0" err="1" smtClean="0">
                <a:cs typeface="Times New Roman" charset="0"/>
              </a:rPr>
              <a:t>produzieren</a:t>
            </a:r>
            <a:r>
              <a:rPr lang="en-US" sz="2400" dirty="0" smtClean="0">
                <a:cs typeface="Times New Roman" charset="0"/>
              </a:rPr>
              <a:t>, </a:t>
            </a:r>
            <a:r>
              <a:rPr lang="en-US" sz="2400" dirty="0" err="1" smtClean="0">
                <a:cs typeface="Times New Roman" charset="0"/>
              </a:rPr>
              <a:t>dass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l-GR" sz="2400" dirty="0" smtClean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en-US" sz="2400" dirty="0" smtClean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sz="2400" dirty="0" err="1" smtClean="0">
                <a:cs typeface="Times New Roman" charset="0"/>
              </a:rPr>
              <a:t>erfüllbar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dirty="0" err="1" smtClean="0">
                <a:cs typeface="Times New Roman" charset="0"/>
              </a:rPr>
              <a:t>ist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dirty="0" err="1" smtClean="0">
                <a:cs typeface="Times New Roman" charset="0"/>
              </a:rPr>
              <a:t>genau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dirty="0" err="1" smtClean="0">
                <a:cs typeface="Times New Roman" charset="0"/>
              </a:rPr>
              <a:t>dann</a:t>
            </a:r>
            <a:r>
              <a:rPr lang="en-US" sz="2400" dirty="0" smtClean="0">
                <a:cs typeface="Times New Roman" charset="0"/>
              </a:rPr>
              <a:t>, </a:t>
            </a:r>
            <a:r>
              <a:rPr lang="en-US" sz="2400" dirty="0" err="1" smtClean="0">
                <a:cs typeface="Times New Roman" charset="0"/>
              </a:rPr>
              <a:t>wenn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dirty="0" smtClean="0">
                <a:solidFill>
                  <a:srgbClr val="008A87"/>
                </a:solidFill>
                <a:cs typeface="Times New Roman" charset="0"/>
              </a:rPr>
              <a:t>G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dirty="0" err="1" smtClean="0">
                <a:cs typeface="Times New Roman" charset="0"/>
              </a:rPr>
              <a:t>eine</a:t>
            </a:r>
            <a:r>
              <a:rPr lang="en-US" sz="2400" dirty="0" smtClean="0">
                <a:cs typeface="Times New Roman" charset="0"/>
              </a:rPr>
              <a:t> Clique der </a:t>
            </a:r>
            <a:r>
              <a:rPr lang="en-US" sz="2400" dirty="0" err="1" smtClean="0">
                <a:cs typeface="Times New Roman" charset="0"/>
              </a:rPr>
              <a:t>Größe</a:t>
            </a:r>
            <a:r>
              <a:rPr lang="en-US" sz="2400" dirty="0" smtClean="0">
                <a:cs typeface="Times New Roman" charset="0"/>
              </a:rPr>
              <a:t> </a:t>
            </a:r>
            <a:r>
              <a:rPr lang="en-US" sz="2400" dirty="0" smtClean="0">
                <a:solidFill>
                  <a:srgbClr val="008A87"/>
                </a:solidFill>
                <a:cs typeface="Times New Roman" charset="0"/>
              </a:rPr>
              <a:t>≥ k</a:t>
            </a:r>
            <a:r>
              <a:rPr lang="en-US" sz="2400" dirty="0">
                <a:cs typeface="Times New Roman" charset="0"/>
              </a:rPr>
              <a:t> </a:t>
            </a:r>
            <a:r>
              <a:rPr lang="en-US" sz="2400" dirty="0" smtClean="0">
                <a:cs typeface="Times New Roman" charset="0"/>
              </a:rPr>
              <a:t>hat</a:t>
            </a:r>
            <a:endParaRPr lang="en-US" sz="2400" dirty="0">
              <a:cs typeface="Times New Roman" charset="0"/>
            </a:endParaRPr>
          </a:p>
          <a:p>
            <a:endParaRPr lang="en-US" sz="2400" dirty="0">
              <a:solidFill>
                <a:srgbClr val="008A87"/>
              </a:solidFill>
              <a:cs typeface="Times New Roman" charset="0"/>
            </a:endParaRPr>
          </a:p>
        </p:txBody>
      </p:sp>
      <p:pic>
        <p:nvPicPr>
          <p:cNvPr id="1051652" name="Picture 4" descr="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4" r="12500" b="57777"/>
          <a:stretch>
            <a:fillRect/>
          </a:stretch>
        </p:blipFill>
        <p:spPr bwMode="auto">
          <a:xfrm>
            <a:off x="4876800" y="266700"/>
            <a:ext cx="4191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653" name="AutoShape 5"/>
          <p:cNvSpPr>
            <a:spLocks/>
          </p:cNvSpPr>
          <p:nvPr/>
        </p:nvSpPr>
        <p:spPr bwMode="auto">
          <a:xfrm rot="5400000">
            <a:off x="4419600" y="76200"/>
            <a:ext cx="228600" cy="4191000"/>
          </a:xfrm>
          <a:prstGeom prst="leftBrace">
            <a:avLst>
              <a:gd name="adj1" fmla="val 152778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051654" name="Text Box 6"/>
          <p:cNvSpPr txBox="1">
            <a:spLocks noChangeArrowheads="1"/>
          </p:cNvSpPr>
          <p:nvPr/>
        </p:nvSpPr>
        <p:spPr bwMode="auto">
          <a:xfrm>
            <a:off x="4343400" y="1524000"/>
            <a:ext cx="6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CC00FF"/>
                </a:solidFill>
                <a:latin typeface="+mn-lt"/>
                <a:cs typeface="Arial Unicode MS" charset="0"/>
              </a:rPr>
              <a:t>x’</a:t>
            </a:r>
            <a:endParaRPr lang="en-US" sz="2800" dirty="0">
              <a:solidFill>
                <a:srgbClr val="CC00FF"/>
              </a:solidFill>
              <a:latin typeface="+mn-lt"/>
              <a:cs typeface="Arial Unicode MS" charset="0"/>
            </a:endParaRPr>
          </a:p>
        </p:txBody>
      </p:sp>
      <p:sp>
        <p:nvSpPr>
          <p:cNvPr id="1051655" name="AutoShape 7"/>
          <p:cNvSpPr>
            <a:spLocks/>
          </p:cNvSpPr>
          <p:nvPr/>
        </p:nvSpPr>
        <p:spPr bwMode="auto">
          <a:xfrm rot="16200000" flipV="1">
            <a:off x="1945060" y="2383532"/>
            <a:ext cx="228600" cy="2895600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051656" name="Text Box 8"/>
          <p:cNvSpPr txBox="1">
            <a:spLocks noChangeArrowheads="1"/>
          </p:cNvSpPr>
          <p:nvPr/>
        </p:nvSpPr>
        <p:spPr bwMode="auto">
          <a:xfrm>
            <a:off x="1602160" y="3899595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C00FF"/>
                </a:solidFill>
                <a:latin typeface="+mn-lt"/>
                <a:cs typeface="Arial Unicode MS" charset="0"/>
              </a:rPr>
              <a:t>f(</a:t>
            </a:r>
            <a:r>
              <a:rPr lang="en-US" sz="2400" dirty="0" smtClean="0">
                <a:solidFill>
                  <a:srgbClr val="CC00FF"/>
                </a:solidFill>
                <a:latin typeface="+mn-lt"/>
                <a:cs typeface="Arial Unicode MS" charset="0"/>
              </a:rPr>
              <a:t>x’)</a:t>
            </a:r>
            <a:r>
              <a:rPr lang="en-US" sz="2400" dirty="0">
                <a:solidFill>
                  <a:srgbClr val="CC00FF"/>
                </a:solidFill>
                <a:latin typeface="+mn-lt"/>
                <a:cs typeface="Arial Unicode MS" charset="0"/>
              </a:rPr>
              <a:t>=x</a:t>
            </a:r>
          </a:p>
        </p:txBody>
      </p:sp>
    </p:spTree>
    <p:extLst>
      <p:ext uri="{BB962C8B-B14F-4D97-AF65-F5344CB8AC3E}">
        <p14:creationId xmlns:p14="http://schemas.microsoft.com/office/powerpoint/2010/main" val="121895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Reduktion</a:t>
            </a:r>
            <a:r>
              <a:rPr lang="en-US" dirty="0" smtClean="0"/>
              <a:t> SAT </a:t>
            </a:r>
            <a:r>
              <a:rPr lang="en-US" dirty="0">
                <a:cs typeface="Times New Roman" charset="0"/>
              </a:rPr>
              <a:t>≤</a:t>
            </a:r>
            <a:r>
              <a:rPr lang="en-US" baseline="-25000" dirty="0">
                <a:cs typeface="Times New Roman" charset="0"/>
              </a:rPr>
              <a:t>p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smtClean="0">
                <a:cs typeface="Times New Roman" charset="0"/>
              </a:rPr>
              <a:t>Clique</a:t>
            </a:r>
            <a:endParaRPr lang="en-US" dirty="0"/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jedes</a:t>
            </a:r>
            <a:r>
              <a:rPr lang="en-US" dirty="0" smtClean="0"/>
              <a:t> Literal </a:t>
            </a:r>
            <a:r>
              <a:rPr lang="en-US" dirty="0" smtClean="0">
                <a:solidFill>
                  <a:srgbClr val="008A87"/>
                </a:solidFill>
              </a:rPr>
              <a:t>t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l-GR" dirty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en-US" dirty="0">
                <a:cs typeface="Times New Roman" charset="0"/>
              </a:rPr>
              <a:t>, </a:t>
            </a:r>
            <a:r>
              <a:rPr lang="en-US" dirty="0" err="1" smtClean="0">
                <a:cs typeface="Times New Roman" charset="0"/>
              </a:rPr>
              <a:t>erzeuge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Knoten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>
                <a:solidFill>
                  <a:srgbClr val="008A87"/>
                </a:solidFill>
                <a:cs typeface="Times New Roman" charset="0"/>
              </a:rPr>
              <a:t>v</a:t>
            </a:r>
            <a:r>
              <a:rPr lang="en-US" baseline="-25000" dirty="0" err="1">
                <a:solidFill>
                  <a:srgbClr val="008A87"/>
                </a:solidFill>
                <a:cs typeface="Times New Roman" charset="0"/>
              </a:rPr>
              <a:t>t</a:t>
            </a:r>
            <a:endParaRPr lang="en-US" dirty="0">
              <a:solidFill>
                <a:srgbClr val="008A87"/>
              </a:solidFill>
              <a:cs typeface="Times New Roman" charset="0"/>
            </a:endParaRPr>
          </a:p>
          <a:p>
            <a:r>
              <a:rPr lang="en-US" dirty="0" err="1" smtClean="0">
                <a:cs typeface="Times New Roman" charset="0"/>
              </a:rPr>
              <a:t>Erzeuge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eine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Kante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solidFill>
                  <a:srgbClr val="008A87"/>
                </a:solidFill>
                <a:cs typeface="Times New Roman" charset="0"/>
              </a:rPr>
              <a:t>v</a:t>
            </a:r>
            <a:r>
              <a:rPr lang="en-US" baseline="-25000" dirty="0" err="1" smtClean="0">
                <a:solidFill>
                  <a:srgbClr val="008A87"/>
                </a:solidFill>
                <a:cs typeface="Times New Roman" charset="0"/>
              </a:rPr>
              <a:t>t</a:t>
            </a:r>
            <a:r>
              <a:rPr lang="en-US" dirty="0" smtClean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latin typeface="Times New Roman"/>
                <a:cs typeface="Times New Roman" charset="0"/>
              </a:rPr>
              <a:t>–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 err="1">
                <a:solidFill>
                  <a:srgbClr val="008A87"/>
                </a:solidFill>
                <a:cs typeface="Times New Roman" charset="0"/>
              </a:rPr>
              <a:t>v</a:t>
            </a:r>
            <a:r>
              <a:rPr lang="en-US" baseline="-25000" dirty="0" err="1">
                <a:solidFill>
                  <a:srgbClr val="008A87"/>
                </a:solidFill>
                <a:cs typeface="Times New Roman" charset="0"/>
              </a:rPr>
              <a:t>t</a:t>
            </a:r>
            <a:r>
              <a:rPr lang="ja-JP" altLang="en-US" baseline="-25000" dirty="0">
                <a:latin typeface="Times New Roman"/>
                <a:cs typeface="Times New Roman" charset="0"/>
              </a:rPr>
              <a:t>’</a:t>
            </a:r>
            <a:r>
              <a:rPr lang="en-US" baseline="-25000" dirty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gdw</a:t>
            </a:r>
            <a:r>
              <a:rPr lang="en-US" dirty="0" smtClean="0">
                <a:cs typeface="Times New Roman" charset="0"/>
              </a:rPr>
              <a:t>:</a:t>
            </a:r>
            <a:endParaRPr lang="en-US" dirty="0"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008A87"/>
                </a:solidFill>
                <a:cs typeface="Times New Roman" charset="0"/>
              </a:rPr>
              <a:t>t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smtClean="0">
                <a:cs typeface="Times New Roman" charset="0"/>
              </a:rPr>
              <a:t>und </a:t>
            </a:r>
            <a:r>
              <a:rPr lang="en-US" dirty="0" smtClean="0">
                <a:solidFill>
                  <a:srgbClr val="008A87"/>
                </a:solidFill>
                <a:cs typeface="Times New Roman" charset="0"/>
              </a:rPr>
              <a:t>t’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nicht</a:t>
            </a:r>
            <a:r>
              <a:rPr lang="en-US" dirty="0" smtClean="0">
                <a:cs typeface="Times New Roman" charset="0"/>
              </a:rPr>
              <a:t> in der </a:t>
            </a:r>
            <a:r>
              <a:rPr lang="en-US" dirty="0" err="1" smtClean="0">
                <a:cs typeface="Times New Roman" charset="0"/>
              </a:rPr>
              <a:t>selben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Klausel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sind</a:t>
            </a:r>
            <a:r>
              <a:rPr lang="en-US" dirty="0" smtClean="0">
                <a:cs typeface="Times New Roman" charset="0"/>
              </a:rPr>
              <a:t> und</a:t>
            </a:r>
            <a:endParaRPr lang="en-US" dirty="0">
              <a:cs typeface="Times New Roman" charset="0"/>
            </a:endParaRPr>
          </a:p>
          <a:p>
            <a:pPr lvl="1"/>
            <a:r>
              <a:rPr lang="en-US" dirty="0">
                <a:solidFill>
                  <a:srgbClr val="008A87"/>
                </a:solidFill>
                <a:cs typeface="Times New Roman" charset="0"/>
              </a:rPr>
              <a:t>t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nicht</a:t>
            </a:r>
            <a:r>
              <a:rPr lang="en-US" dirty="0" smtClean="0">
                <a:cs typeface="Times New Roman" charset="0"/>
              </a:rPr>
              <a:t> die Negation von </a:t>
            </a:r>
            <a:r>
              <a:rPr lang="en-US" dirty="0" smtClean="0">
                <a:solidFill>
                  <a:srgbClr val="008A87"/>
                </a:solidFill>
                <a:cs typeface="Times New Roman" charset="0"/>
              </a:rPr>
              <a:t>t’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ist</a:t>
            </a:r>
            <a:endParaRPr lang="en-US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06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</a:t>
            </a:r>
            <a:r>
              <a:rPr lang="en-US" dirty="0" smtClean="0"/>
              <a:t> SAT </a:t>
            </a:r>
            <a:r>
              <a:rPr lang="en-US" dirty="0">
                <a:cs typeface="Times New Roman" charset="0"/>
              </a:rPr>
              <a:t>≤</a:t>
            </a:r>
            <a:r>
              <a:rPr lang="en-US" baseline="-25000" dirty="0">
                <a:cs typeface="Times New Roman" charset="0"/>
              </a:rPr>
              <a:t>p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smtClean="0">
                <a:cs typeface="Times New Roman" charset="0"/>
              </a:rPr>
              <a:t>Clique</a:t>
            </a:r>
            <a:endParaRPr lang="en-US" dirty="0">
              <a:cs typeface="Times New Roman" charset="0"/>
            </a:endParaRP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2362200"/>
            <a:ext cx="7988300" cy="1341438"/>
          </a:xfrm>
        </p:spPr>
        <p:txBody>
          <a:bodyPr/>
          <a:lstStyle/>
          <a:p>
            <a:r>
              <a:rPr lang="en-US" sz="2800" dirty="0" err="1" smtClean="0"/>
              <a:t>Formel</a:t>
            </a:r>
            <a:r>
              <a:rPr lang="en-US" sz="2800" dirty="0" smtClean="0"/>
              <a:t>: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(x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1 </a:t>
            </a:r>
            <a:r>
              <a:rPr lang="en-US" sz="1800" dirty="0">
                <a:solidFill>
                  <a:srgbClr val="008A87"/>
                </a:solidFill>
                <a:cs typeface="Times New Roman" charset="0"/>
              </a:rPr>
              <a:t>V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2 </a:t>
            </a:r>
            <a:r>
              <a:rPr lang="en-US" sz="1800" dirty="0">
                <a:solidFill>
                  <a:srgbClr val="008A87"/>
                </a:solidFill>
                <a:cs typeface="Times New Roman" charset="0"/>
              </a:rPr>
              <a:t>V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3</a:t>
            </a:r>
            <a:r>
              <a:rPr lang="en-US" sz="18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)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</a:t>
            </a:r>
            <a:r>
              <a:rPr lang="en-US" sz="18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( ¬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2 </a:t>
            </a:r>
            <a:r>
              <a:rPr lang="en-US" sz="1800" dirty="0">
                <a:solidFill>
                  <a:srgbClr val="008A87"/>
                </a:solidFill>
                <a:cs typeface="Times New Roman" charset="0"/>
              </a:rPr>
              <a:t>v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008A87"/>
                </a:solidFill>
                <a:latin typeface="Times New Roman"/>
                <a:cs typeface="Times New Roman" charset="0"/>
              </a:rPr>
              <a:t>¬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)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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(¬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1 </a:t>
            </a:r>
            <a:r>
              <a:rPr lang="en-US" sz="1800" dirty="0">
                <a:solidFill>
                  <a:srgbClr val="008A87"/>
                </a:solidFill>
                <a:cs typeface="Times New Roman" charset="0"/>
              </a:rPr>
              <a:t>v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008A87"/>
                </a:solidFill>
                <a:cs typeface="Times New Roman" charset="0"/>
              </a:rPr>
              <a:t>2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)</a:t>
            </a:r>
            <a:endParaRPr lang="en-US" sz="2800" baseline="-25000" dirty="0">
              <a:solidFill>
                <a:srgbClr val="008A87"/>
              </a:solidFill>
              <a:cs typeface="Times New Roman" charset="0"/>
            </a:endParaRPr>
          </a:p>
          <a:p>
            <a:r>
              <a:rPr lang="en-US" sz="2800" dirty="0">
                <a:cs typeface="Times New Roman" charset="0"/>
              </a:rPr>
              <a:t>Graph:</a:t>
            </a:r>
          </a:p>
        </p:txBody>
      </p:sp>
      <p:sp>
        <p:nvSpPr>
          <p:cNvPr id="1055748" name="Text Box 4"/>
          <p:cNvSpPr txBox="1">
            <a:spLocks noChangeArrowheads="1"/>
          </p:cNvSpPr>
          <p:nvPr/>
        </p:nvSpPr>
        <p:spPr bwMode="auto">
          <a:xfrm>
            <a:off x="2057400" y="34544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x</a:t>
            </a:r>
            <a:r>
              <a:rPr lang="en-US" b="1" baseline="-25000">
                <a:latin typeface="Times New Roman" charset="0"/>
                <a:cs typeface="Arial Unicode MS" charset="0"/>
              </a:rPr>
              <a:t>1</a:t>
            </a:r>
            <a:endParaRPr lang="en-US" b="1">
              <a:latin typeface="Times New Roman" charset="0"/>
              <a:cs typeface="Arial Unicode MS" charset="0"/>
            </a:endParaRPr>
          </a:p>
        </p:txBody>
      </p:sp>
      <p:sp>
        <p:nvSpPr>
          <p:cNvPr id="1055749" name="Text Box 5"/>
          <p:cNvSpPr txBox="1">
            <a:spLocks noChangeArrowheads="1"/>
          </p:cNvSpPr>
          <p:nvPr/>
        </p:nvSpPr>
        <p:spPr bwMode="auto">
          <a:xfrm>
            <a:off x="1828800" y="38354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x</a:t>
            </a:r>
            <a:r>
              <a:rPr lang="en-US" b="1" baseline="-25000">
                <a:latin typeface="Times New Roman" charset="0"/>
                <a:cs typeface="Arial Unicode MS" charset="0"/>
              </a:rPr>
              <a:t>2</a:t>
            </a:r>
            <a:endParaRPr lang="en-US" b="1">
              <a:latin typeface="Times New Roman" charset="0"/>
              <a:cs typeface="Arial Unicode MS" charset="0"/>
            </a:endParaRPr>
          </a:p>
        </p:txBody>
      </p:sp>
      <p:sp>
        <p:nvSpPr>
          <p:cNvPr id="1055750" name="Text Box 6"/>
          <p:cNvSpPr txBox="1">
            <a:spLocks noChangeArrowheads="1"/>
          </p:cNvSpPr>
          <p:nvPr/>
        </p:nvSpPr>
        <p:spPr bwMode="auto">
          <a:xfrm>
            <a:off x="1600200" y="42164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x</a:t>
            </a:r>
            <a:r>
              <a:rPr lang="en-US" b="1" baseline="-25000">
                <a:latin typeface="Times New Roman" charset="0"/>
                <a:cs typeface="Arial Unicode MS" charset="0"/>
              </a:rPr>
              <a:t>3</a:t>
            </a:r>
            <a:endParaRPr lang="en-US" b="1">
              <a:latin typeface="Times New Roman" charset="0"/>
              <a:cs typeface="Arial Unicode MS" charset="0"/>
            </a:endParaRPr>
          </a:p>
        </p:txBody>
      </p:sp>
      <p:sp>
        <p:nvSpPr>
          <p:cNvPr id="1055751" name="Text Box 7"/>
          <p:cNvSpPr txBox="1">
            <a:spLocks noChangeArrowheads="1"/>
          </p:cNvSpPr>
          <p:nvPr/>
        </p:nvSpPr>
        <p:spPr bwMode="auto">
          <a:xfrm>
            <a:off x="3124200" y="32385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¬x</a:t>
            </a:r>
            <a:r>
              <a:rPr lang="en-US" b="1" baseline="-25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1055752" name="Text Box 8"/>
          <p:cNvSpPr txBox="1">
            <a:spLocks noChangeArrowheads="1"/>
          </p:cNvSpPr>
          <p:nvPr/>
        </p:nvSpPr>
        <p:spPr bwMode="auto">
          <a:xfrm>
            <a:off x="3276600" y="4648200"/>
            <a:ext cx="56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¬ x</a:t>
            </a:r>
            <a:r>
              <a:rPr lang="en-US" b="1" baseline="-25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1055753" name="Text Box 9"/>
          <p:cNvSpPr txBox="1">
            <a:spLocks noChangeArrowheads="1"/>
          </p:cNvSpPr>
          <p:nvPr/>
        </p:nvSpPr>
        <p:spPr bwMode="auto">
          <a:xfrm>
            <a:off x="3429000" y="3543300"/>
            <a:ext cx="56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¬ x</a:t>
            </a:r>
            <a:r>
              <a:rPr lang="en-US" b="1" baseline="-25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1055754" name="Text Box 10"/>
          <p:cNvSpPr txBox="1">
            <a:spLocks noChangeArrowheads="1"/>
          </p:cNvSpPr>
          <p:nvPr/>
        </p:nvSpPr>
        <p:spPr bwMode="auto">
          <a:xfrm>
            <a:off x="3733800" y="4445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x</a:t>
            </a:r>
            <a:r>
              <a:rPr lang="en-US" b="1" baseline="-25000">
                <a:latin typeface="Times New Roman" charset="0"/>
                <a:cs typeface="Arial Unicode MS" charset="0"/>
              </a:rPr>
              <a:t>2</a:t>
            </a:r>
            <a:endParaRPr lang="en-US" b="1">
              <a:latin typeface="Times New Roman" charset="0"/>
              <a:cs typeface="Arial Unicode MS" charset="0"/>
            </a:endParaRPr>
          </a:p>
        </p:txBody>
      </p:sp>
      <p:sp>
        <p:nvSpPr>
          <p:cNvPr id="1055755" name="Line 11"/>
          <p:cNvSpPr>
            <a:spLocks noChangeShapeType="1"/>
          </p:cNvSpPr>
          <p:nvPr/>
        </p:nvSpPr>
        <p:spPr bwMode="auto">
          <a:xfrm flipV="1">
            <a:off x="2362200" y="3505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756" name="Line 12"/>
          <p:cNvSpPr>
            <a:spLocks noChangeShapeType="1"/>
          </p:cNvSpPr>
          <p:nvPr/>
        </p:nvSpPr>
        <p:spPr bwMode="auto">
          <a:xfrm>
            <a:off x="2362200" y="36576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757" name="Line 13"/>
          <p:cNvSpPr>
            <a:spLocks noChangeShapeType="1"/>
          </p:cNvSpPr>
          <p:nvPr/>
        </p:nvSpPr>
        <p:spPr bwMode="auto">
          <a:xfrm>
            <a:off x="2362200" y="36576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758" name="Line 14"/>
          <p:cNvSpPr>
            <a:spLocks noChangeShapeType="1"/>
          </p:cNvSpPr>
          <p:nvPr/>
        </p:nvSpPr>
        <p:spPr bwMode="auto">
          <a:xfrm flipV="1">
            <a:off x="2133600" y="38100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759" name="Line 15"/>
          <p:cNvSpPr>
            <a:spLocks noChangeShapeType="1"/>
          </p:cNvSpPr>
          <p:nvPr/>
        </p:nvSpPr>
        <p:spPr bwMode="auto">
          <a:xfrm>
            <a:off x="2133600" y="41148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760" name="Line 16"/>
          <p:cNvSpPr>
            <a:spLocks noChangeShapeType="1"/>
          </p:cNvSpPr>
          <p:nvPr/>
        </p:nvSpPr>
        <p:spPr bwMode="auto">
          <a:xfrm>
            <a:off x="2133600" y="41148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761" name="Line 17"/>
          <p:cNvSpPr>
            <a:spLocks noChangeShapeType="1"/>
          </p:cNvSpPr>
          <p:nvPr/>
        </p:nvSpPr>
        <p:spPr bwMode="auto">
          <a:xfrm flipV="1">
            <a:off x="1905000" y="3505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762" name="Line 18"/>
          <p:cNvSpPr>
            <a:spLocks noChangeShapeType="1"/>
          </p:cNvSpPr>
          <p:nvPr/>
        </p:nvSpPr>
        <p:spPr bwMode="auto">
          <a:xfrm>
            <a:off x="1905000" y="4495800"/>
            <a:ext cx="1828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763" name="Line 19"/>
          <p:cNvSpPr>
            <a:spLocks noChangeShapeType="1"/>
          </p:cNvSpPr>
          <p:nvPr/>
        </p:nvSpPr>
        <p:spPr bwMode="auto">
          <a:xfrm>
            <a:off x="1905000" y="44958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764" name="Line 20"/>
          <p:cNvSpPr>
            <a:spLocks noChangeShapeType="1"/>
          </p:cNvSpPr>
          <p:nvPr/>
        </p:nvSpPr>
        <p:spPr bwMode="auto">
          <a:xfrm>
            <a:off x="3276600" y="3505200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765" name="Line 21"/>
          <p:cNvSpPr>
            <a:spLocks noChangeShapeType="1"/>
          </p:cNvSpPr>
          <p:nvPr/>
        </p:nvSpPr>
        <p:spPr bwMode="auto">
          <a:xfrm flipH="1">
            <a:off x="3352800" y="38100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766" name="Line 22"/>
          <p:cNvSpPr>
            <a:spLocks noChangeShapeType="1"/>
          </p:cNvSpPr>
          <p:nvPr/>
        </p:nvSpPr>
        <p:spPr bwMode="auto">
          <a:xfrm>
            <a:off x="3505200" y="38100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5767" name="Rectangle 23"/>
          <p:cNvSpPr>
            <a:spLocks noChangeArrowheads="1"/>
          </p:cNvSpPr>
          <p:nvPr/>
        </p:nvSpPr>
        <p:spPr bwMode="auto">
          <a:xfrm>
            <a:off x="685800" y="5229200"/>
            <a:ext cx="79186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 smtClean="0">
                <a:solidFill>
                  <a:schemeClr val="accent2"/>
                </a:solidFill>
              </a:rPr>
              <a:t>Beh</a:t>
            </a:r>
            <a:r>
              <a:rPr lang="en-US" sz="2800" dirty="0">
                <a:solidFill>
                  <a:schemeClr val="accent2"/>
                </a:solidFill>
              </a:rPr>
              <a:t>.</a:t>
            </a:r>
            <a:r>
              <a:rPr lang="en-US" sz="2800" dirty="0" smtClean="0">
                <a:solidFill>
                  <a:schemeClr val="accent2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l-GR" sz="2800" dirty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erfüllbar</a:t>
            </a:r>
            <a:r>
              <a:rPr lang="en-US" sz="2800" dirty="0" smtClean="0">
                <a:cs typeface="Times New Roman" charset="0"/>
              </a:rPr>
              <a:t> </a:t>
            </a:r>
            <a:r>
              <a:rPr lang="en-US" sz="2800" dirty="0" err="1" smtClean="0">
                <a:cs typeface="Times New Roman" charset="0"/>
              </a:rPr>
              <a:t>gdw</a:t>
            </a:r>
            <a:r>
              <a:rPr lang="en-US" sz="2800" dirty="0" smtClean="0">
                <a:cs typeface="Times New Roman" charset="0"/>
              </a:rPr>
              <a:t>. </a:t>
            </a:r>
            <a:r>
              <a:rPr lang="en-US" sz="2800" dirty="0" smtClean="0">
                <a:solidFill>
                  <a:srgbClr val="008A87"/>
                </a:solidFill>
                <a:cs typeface="Times New Roman" charset="0"/>
              </a:rPr>
              <a:t>G</a:t>
            </a:r>
            <a:r>
              <a:rPr lang="en-US" sz="2800" dirty="0" smtClean="0">
                <a:cs typeface="Times New Roman" charset="0"/>
              </a:rPr>
              <a:t> hat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m</a:t>
            </a:r>
            <a:r>
              <a:rPr lang="en-US" sz="2800" dirty="0" smtClean="0">
                <a:cs typeface="Times New Roman" charset="0"/>
              </a:rPr>
              <a:t>-Clique (m = #</a:t>
            </a:r>
            <a:r>
              <a:rPr lang="en-US" sz="2800" dirty="0" err="1" smtClean="0">
                <a:cs typeface="Times New Roman" charset="0"/>
              </a:rPr>
              <a:t>Vars</a:t>
            </a:r>
            <a:r>
              <a:rPr lang="en-US" sz="2800" dirty="0" smtClean="0">
                <a:cs typeface="Times New Roman" charset="0"/>
              </a:rPr>
              <a:t>)</a:t>
            </a:r>
          </a:p>
        </p:txBody>
      </p:sp>
      <p:grpSp>
        <p:nvGrpSpPr>
          <p:cNvPr id="1055768" name="Group 24"/>
          <p:cNvGrpSpPr>
            <a:grpSpLocks/>
          </p:cNvGrpSpPr>
          <p:nvPr/>
        </p:nvGrpSpPr>
        <p:grpSpPr bwMode="auto">
          <a:xfrm>
            <a:off x="609600" y="1268760"/>
            <a:ext cx="7696200" cy="838200"/>
            <a:chOff x="288" y="720"/>
            <a:chExt cx="4848" cy="528"/>
          </a:xfrm>
        </p:grpSpPr>
        <p:sp>
          <p:nvSpPr>
            <p:cNvPr id="1055769" name="Rectangle 25"/>
            <p:cNvSpPr>
              <a:spLocks noChangeArrowheads="1"/>
            </p:cNvSpPr>
            <p:nvPr/>
          </p:nvSpPr>
          <p:spPr bwMode="auto">
            <a:xfrm>
              <a:off x="1680" y="720"/>
              <a:ext cx="33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2400" dirty="0">
                  <a:latin typeface="+mn-lt"/>
                  <a:cs typeface="Arial Unicode MS" charset="0"/>
                </a:rPr>
                <a:t> </a:t>
              </a:r>
              <a:r>
                <a:rPr lang="en-US" sz="2400" dirty="0">
                  <a:solidFill>
                    <a:srgbClr val="008A87"/>
                  </a:solidFill>
                  <a:latin typeface="+mn-lt"/>
                  <a:cs typeface="Arial Unicode MS" charset="0"/>
                </a:rPr>
                <a:t>t</a:t>
              </a:r>
              <a:r>
                <a:rPr lang="en-US" sz="2400" dirty="0">
                  <a:latin typeface="+mn-lt"/>
                  <a:cs typeface="Arial Unicode MS" charset="0"/>
                </a:rPr>
                <a:t> and </a:t>
              </a:r>
              <a:r>
                <a:rPr lang="en-US" sz="24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t’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sind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nicht</a:t>
              </a:r>
              <a:r>
                <a:rPr lang="en-US" sz="2400" dirty="0" smtClean="0">
                  <a:latin typeface="+mn-lt"/>
                  <a:cs typeface="Arial Unicode MS" charset="0"/>
                </a:rPr>
                <a:t> in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derselben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Klausel</a:t>
              </a:r>
              <a:endParaRPr lang="en-US" sz="2400" dirty="0">
                <a:latin typeface="+mn-lt"/>
                <a:cs typeface="Arial Unicode MS" charset="0"/>
              </a:endParaRPr>
            </a:p>
            <a:p>
              <a:pPr>
                <a:buFontTx/>
                <a:buChar char="•"/>
              </a:pPr>
              <a:r>
                <a:rPr lang="en-US" sz="2400" dirty="0">
                  <a:latin typeface="+mn-lt"/>
                  <a:cs typeface="Arial Unicode MS" charset="0"/>
                </a:rPr>
                <a:t> </a:t>
              </a:r>
              <a:r>
                <a:rPr lang="en-US" sz="2400" dirty="0">
                  <a:solidFill>
                    <a:srgbClr val="008A87"/>
                  </a:solidFill>
                  <a:latin typeface="+mn-lt"/>
                  <a:cs typeface="Arial Unicode MS" charset="0"/>
                </a:rPr>
                <a:t>t</a:t>
              </a:r>
              <a:r>
                <a:rPr lang="en-US" sz="2400" dirty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ist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nicht</a:t>
              </a:r>
              <a:r>
                <a:rPr lang="en-US" sz="2400" dirty="0" smtClean="0">
                  <a:latin typeface="+mn-lt"/>
                  <a:cs typeface="Arial Unicode MS" charset="0"/>
                </a:rPr>
                <a:t> die Negation von </a:t>
              </a:r>
              <a:r>
                <a:rPr lang="en-US" sz="24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t’</a:t>
              </a:r>
              <a:endParaRPr lang="en-US" sz="2400" dirty="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055770" name="Rectangle 26"/>
            <p:cNvSpPr>
              <a:spLocks noChangeArrowheads="1"/>
            </p:cNvSpPr>
            <p:nvPr/>
          </p:nvSpPr>
          <p:spPr bwMode="auto">
            <a:xfrm>
              <a:off x="384" y="812"/>
              <a:ext cx="13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latin typeface="+mn-lt"/>
                  <a:cs typeface="Arial Unicode MS" charset="0"/>
                </a:rPr>
                <a:t>Kante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v</a:t>
              </a:r>
              <a:r>
                <a:rPr lang="en-US" sz="2400" baseline="-250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t</a:t>
              </a:r>
              <a:r>
                <a:rPr lang="en-US" sz="24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 </a:t>
              </a:r>
              <a:r>
                <a:rPr lang="en-US" sz="2400" dirty="0">
                  <a:solidFill>
                    <a:srgbClr val="008A87"/>
                  </a:solidFill>
                  <a:latin typeface="+mn-lt"/>
                  <a:cs typeface="Arial Unicode MS" charset="0"/>
                </a:rPr>
                <a:t>– </a:t>
              </a:r>
              <a:r>
                <a:rPr lang="en-US" sz="24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v</a:t>
              </a:r>
              <a:r>
                <a:rPr lang="en-US" sz="2400" baseline="-250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t</a:t>
              </a:r>
              <a:r>
                <a:rPr lang="en-US" sz="2400" baseline="-250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’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>
                  <a:latin typeface="+mn-lt"/>
                  <a:cs typeface="Arial Unicode MS" charset="0"/>
                  <a:sym typeface="Symbol" charset="0"/>
                </a:rPr>
                <a:t></a:t>
              </a:r>
            </a:p>
          </p:txBody>
        </p:sp>
        <p:sp>
          <p:nvSpPr>
            <p:cNvPr id="1055771" name="Rectangle 27"/>
            <p:cNvSpPr>
              <a:spLocks noChangeArrowheads="1"/>
            </p:cNvSpPr>
            <p:nvPr/>
          </p:nvSpPr>
          <p:spPr bwMode="auto">
            <a:xfrm>
              <a:off x="288" y="720"/>
              <a:ext cx="4848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055772" name="Oval 28"/>
          <p:cNvSpPr>
            <a:spLocks noChangeArrowheads="1"/>
          </p:cNvSpPr>
          <p:nvPr/>
        </p:nvSpPr>
        <p:spPr bwMode="auto">
          <a:xfrm rot="1667966">
            <a:off x="1828800" y="3352800"/>
            <a:ext cx="457200" cy="1447800"/>
          </a:xfrm>
          <a:prstGeom prst="ellipse">
            <a:avLst/>
          </a:prstGeom>
          <a:solidFill>
            <a:schemeClr val="accent1">
              <a:alpha val="56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5774" name="Rectangle 30"/>
          <p:cNvSpPr>
            <a:spLocks noChangeArrowheads="1"/>
          </p:cNvSpPr>
          <p:nvPr/>
        </p:nvSpPr>
        <p:spPr bwMode="auto">
          <a:xfrm>
            <a:off x="2162944" y="2438400"/>
            <a:ext cx="1905000" cy="457200"/>
          </a:xfrm>
          <a:prstGeom prst="rect">
            <a:avLst/>
          </a:prstGeom>
          <a:solidFill>
            <a:schemeClr val="accent1">
              <a:alpha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5775" name="Rectangle 31"/>
          <p:cNvSpPr>
            <a:spLocks noChangeArrowheads="1"/>
          </p:cNvSpPr>
          <p:nvPr/>
        </p:nvSpPr>
        <p:spPr bwMode="auto">
          <a:xfrm>
            <a:off x="4139952" y="2438400"/>
            <a:ext cx="1828800" cy="457200"/>
          </a:xfrm>
          <a:prstGeom prst="rect">
            <a:avLst/>
          </a:prstGeom>
          <a:solidFill>
            <a:srgbClr val="FFFF99">
              <a:alpha val="5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5776" name="Rectangle 32"/>
          <p:cNvSpPr>
            <a:spLocks noChangeArrowheads="1"/>
          </p:cNvSpPr>
          <p:nvPr/>
        </p:nvSpPr>
        <p:spPr bwMode="auto">
          <a:xfrm>
            <a:off x="6012160" y="2438400"/>
            <a:ext cx="1447800" cy="457200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5777" name="Oval 33"/>
          <p:cNvSpPr>
            <a:spLocks noChangeArrowheads="1"/>
          </p:cNvSpPr>
          <p:nvPr/>
        </p:nvSpPr>
        <p:spPr bwMode="auto">
          <a:xfrm rot="2659557">
            <a:off x="3095625" y="3419475"/>
            <a:ext cx="942975" cy="466725"/>
          </a:xfrm>
          <a:prstGeom prst="ellipse">
            <a:avLst/>
          </a:prstGeom>
          <a:solidFill>
            <a:srgbClr val="FFFF99">
              <a:alpha val="5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5778" name="Oval 34"/>
          <p:cNvSpPr>
            <a:spLocks noChangeArrowheads="1"/>
          </p:cNvSpPr>
          <p:nvPr/>
        </p:nvSpPr>
        <p:spPr bwMode="auto">
          <a:xfrm rot="2894035">
            <a:off x="3317875" y="4378325"/>
            <a:ext cx="527050" cy="762000"/>
          </a:xfrm>
          <a:prstGeom prst="ellipse">
            <a:avLst/>
          </a:prstGeom>
          <a:solidFill>
            <a:srgbClr val="FF99CC">
              <a:alpha val="5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73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</a:t>
            </a:r>
            <a:r>
              <a:rPr lang="en-US" dirty="0">
                <a:cs typeface="Times New Roman" charset="0"/>
              </a:rPr>
              <a:t>≤</a:t>
            </a:r>
            <a:r>
              <a:rPr lang="en-US" baseline="-25000" dirty="0">
                <a:cs typeface="Times New Roman" charset="0"/>
              </a:rPr>
              <a:t>p</a:t>
            </a:r>
            <a:r>
              <a:rPr lang="en-US" dirty="0">
                <a:cs typeface="Times New Roman" charset="0"/>
              </a:rPr>
              <a:t> Clique</a:t>
            </a:r>
            <a:endParaRPr lang="en-US" dirty="0"/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94856"/>
            <a:ext cx="5567363" cy="3518520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latin typeface="Arial"/>
              </a:rPr>
              <a:t>“</a:t>
            </a:r>
            <a:r>
              <a:rPr lang="en-US" dirty="0"/>
              <a:t>→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dirty="0" err="1" smtClean="0"/>
              <a:t>Richtung</a:t>
            </a:r>
            <a:r>
              <a:rPr lang="en-US" dirty="0" smtClean="0"/>
              <a:t>: </a:t>
            </a:r>
            <a:r>
              <a:rPr lang="en-US" dirty="0" err="1" smtClean="0"/>
              <a:t>Begründung</a:t>
            </a:r>
            <a:endParaRPr lang="en-US" dirty="0"/>
          </a:p>
          <a:p>
            <a:pPr lvl="1"/>
            <a:r>
              <a:rPr lang="en-US" dirty="0" err="1" smtClean="0">
                <a:cs typeface="Times New Roman" charset="0"/>
              </a:rPr>
              <a:t>Nehme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Zuweisung</a:t>
            </a:r>
            <a:r>
              <a:rPr lang="en-US" dirty="0" smtClean="0">
                <a:cs typeface="Times New Roman" charset="0"/>
              </a:rPr>
              <a:t>, die </a:t>
            </a:r>
            <a:r>
              <a:rPr lang="el-GR" dirty="0" smtClean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erfüllt</a:t>
            </a:r>
            <a:endParaRPr lang="en-US" dirty="0">
              <a:cs typeface="Times New Roman" charset="0"/>
            </a:endParaRPr>
          </a:p>
          <a:p>
            <a:pPr lvl="1">
              <a:buFontTx/>
              <a:buNone/>
            </a:pPr>
            <a:r>
              <a:rPr lang="en-US" dirty="0">
                <a:cs typeface="Times New Roman" charset="0"/>
              </a:rPr>
              <a:t>   </a:t>
            </a:r>
            <a:r>
              <a:rPr lang="en-US" dirty="0" smtClean="0">
                <a:cs typeface="Times New Roman" charset="0"/>
              </a:rPr>
              <a:t>Z.B.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=F, 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=T, 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=F</a:t>
            </a:r>
            <a:endParaRPr lang="en-US" dirty="0">
              <a:solidFill>
                <a:srgbClr val="008A87"/>
              </a:solidFill>
            </a:endParaRPr>
          </a:p>
          <a:p>
            <a:pPr lvl="1"/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A87"/>
                </a:solidFill>
              </a:rPr>
              <a:t>C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Menge</a:t>
            </a:r>
            <a:r>
              <a:rPr lang="en-US" dirty="0" smtClean="0"/>
              <a:t>, die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erfülltes</a:t>
            </a:r>
            <a:r>
              <a:rPr lang="en-US" dirty="0" smtClean="0"/>
              <a:t> Literal pro </a:t>
            </a:r>
            <a:r>
              <a:rPr lang="en-US" dirty="0" err="1" smtClean="0"/>
              <a:t>Klausel</a:t>
            </a:r>
            <a:r>
              <a:rPr lang="en-US" dirty="0" smtClean="0"/>
              <a:t> </a:t>
            </a:r>
            <a:r>
              <a:rPr lang="en-US" dirty="0" err="1" smtClean="0"/>
              <a:t>enthält</a:t>
            </a:r>
            <a:endParaRPr lang="en-US" dirty="0"/>
          </a:p>
          <a:p>
            <a:pPr lvl="1"/>
            <a:r>
              <a:rPr lang="en-US" dirty="0">
                <a:solidFill>
                  <a:srgbClr val="008A87"/>
                </a:solidFill>
              </a:rPr>
              <a:t>C</a:t>
            </a:r>
            <a:r>
              <a:rPr lang="en-US" dirty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Clique</a:t>
            </a:r>
            <a:endParaRPr lang="en-US" dirty="0"/>
          </a:p>
        </p:txBody>
      </p:sp>
      <p:sp>
        <p:nvSpPr>
          <p:cNvPr id="1057796" name="Text Box 4"/>
          <p:cNvSpPr txBox="1">
            <a:spLocks noChangeArrowheads="1"/>
          </p:cNvSpPr>
          <p:nvPr/>
        </p:nvSpPr>
        <p:spPr bwMode="auto">
          <a:xfrm>
            <a:off x="6400800" y="3485976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x</a:t>
            </a:r>
            <a:r>
              <a:rPr lang="en-US" b="1" baseline="-25000">
                <a:latin typeface="Times New Roman" charset="0"/>
                <a:cs typeface="Arial Unicode MS" charset="0"/>
              </a:rPr>
              <a:t>1</a:t>
            </a:r>
            <a:endParaRPr lang="en-US" b="1">
              <a:latin typeface="Times New Roman" charset="0"/>
              <a:cs typeface="Arial Unicode MS" charset="0"/>
            </a:endParaRPr>
          </a:p>
        </p:txBody>
      </p:sp>
      <p:sp>
        <p:nvSpPr>
          <p:cNvPr id="1057797" name="Text Box 5"/>
          <p:cNvSpPr txBox="1">
            <a:spLocks noChangeArrowheads="1"/>
          </p:cNvSpPr>
          <p:nvPr/>
        </p:nvSpPr>
        <p:spPr bwMode="auto">
          <a:xfrm>
            <a:off x="6172200" y="3866976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x</a:t>
            </a:r>
            <a:r>
              <a:rPr lang="en-US" b="1" baseline="-25000">
                <a:latin typeface="Times New Roman" charset="0"/>
                <a:cs typeface="Arial Unicode MS" charset="0"/>
              </a:rPr>
              <a:t>2</a:t>
            </a:r>
            <a:endParaRPr lang="en-US" b="1">
              <a:latin typeface="Times New Roman" charset="0"/>
              <a:cs typeface="Arial Unicode MS" charset="0"/>
            </a:endParaRPr>
          </a:p>
        </p:txBody>
      </p:sp>
      <p:sp>
        <p:nvSpPr>
          <p:cNvPr id="1057798" name="Text Box 6"/>
          <p:cNvSpPr txBox="1">
            <a:spLocks noChangeArrowheads="1"/>
          </p:cNvSpPr>
          <p:nvPr/>
        </p:nvSpPr>
        <p:spPr bwMode="auto">
          <a:xfrm>
            <a:off x="5943600" y="4247976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x</a:t>
            </a:r>
            <a:r>
              <a:rPr lang="en-US" b="1" baseline="-25000">
                <a:latin typeface="Times New Roman" charset="0"/>
                <a:cs typeface="Arial Unicode MS" charset="0"/>
              </a:rPr>
              <a:t>3</a:t>
            </a:r>
            <a:endParaRPr lang="en-US" b="1">
              <a:latin typeface="Times New Roman" charset="0"/>
              <a:cs typeface="Arial Unicode MS" charset="0"/>
            </a:endParaRPr>
          </a:p>
        </p:txBody>
      </p:sp>
      <p:sp>
        <p:nvSpPr>
          <p:cNvPr id="1057799" name="Text Box 7"/>
          <p:cNvSpPr txBox="1">
            <a:spLocks noChangeArrowheads="1"/>
          </p:cNvSpPr>
          <p:nvPr/>
        </p:nvSpPr>
        <p:spPr bwMode="auto">
          <a:xfrm>
            <a:off x="7496175" y="3231976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¬x</a:t>
            </a:r>
            <a:r>
              <a:rPr lang="en-US" b="1" baseline="-25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1057800" name="Text Box 8"/>
          <p:cNvSpPr txBox="1">
            <a:spLocks noChangeArrowheads="1"/>
          </p:cNvSpPr>
          <p:nvPr/>
        </p:nvSpPr>
        <p:spPr bwMode="auto">
          <a:xfrm>
            <a:off x="7667625" y="4794076"/>
            <a:ext cx="56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¬ x</a:t>
            </a:r>
            <a:r>
              <a:rPr lang="en-US" b="1" baseline="-25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1057801" name="Text Box 9"/>
          <p:cNvSpPr txBox="1">
            <a:spLocks noChangeArrowheads="1"/>
          </p:cNvSpPr>
          <p:nvPr/>
        </p:nvSpPr>
        <p:spPr bwMode="auto">
          <a:xfrm>
            <a:off x="7772400" y="3574876"/>
            <a:ext cx="56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¬ x</a:t>
            </a:r>
            <a:r>
              <a:rPr lang="en-US" b="1" baseline="-25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1057802" name="Text Box 10"/>
          <p:cNvSpPr txBox="1">
            <a:spLocks noChangeArrowheads="1"/>
          </p:cNvSpPr>
          <p:nvPr/>
        </p:nvSpPr>
        <p:spPr bwMode="auto">
          <a:xfrm>
            <a:off x="8077200" y="4476576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x</a:t>
            </a:r>
            <a:r>
              <a:rPr lang="en-US" b="1" baseline="-25000">
                <a:latin typeface="Times New Roman" charset="0"/>
                <a:cs typeface="Arial Unicode MS" charset="0"/>
              </a:rPr>
              <a:t>2</a:t>
            </a:r>
            <a:endParaRPr lang="en-US" b="1">
              <a:latin typeface="Times New Roman" charset="0"/>
              <a:cs typeface="Arial Unicode MS" charset="0"/>
            </a:endParaRPr>
          </a:p>
        </p:txBody>
      </p:sp>
      <p:sp>
        <p:nvSpPr>
          <p:cNvPr id="1057803" name="Line 11"/>
          <p:cNvSpPr>
            <a:spLocks noChangeShapeType="1"/>
          </p:cNvSpPr>
          <p:nvPr/>
        </p:nvSpPr>
        <p:spPr bwMode="auto">
          <a:xfrm flipV="1">
            <a:off x="6705600" y="3536776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804" name="Line 12"/>
          <p:cNvSpPr>
            <a:spLocks noChangeShapeType="1"/>
          </p:cNvSpPr>
          <p:nvPr/>
        </p:nvSpPr>
        <p:spPr bwMode="auto">
          <a:xfrm>
            <a:off x="6705600" y="3689176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805" name="Line 13"/>
          <p:cNvSpPr>
            <a:spLocks noChangeShapeType="1"/>
          </p:cNvSpPr>
          <p:nvPr/>
        </p:nvSpPr>
        <p:spPr bwMode="auto">
          <a:xfrm>
            <a:off x="6705600" y="3689176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806" name="Line 14"/>
          <p:cNvSpPr>
            <a:spLocks noChangeShapeType="1"/>
          </p:cNvSpPr>
          <p:nvPr/>
        </p:nvSpPr>
        <p:spPr bwMode="auto">
          <a:xfrm flipV="1">
            <a:off x="6477000" y="3841576"/>
            <a:ext cx="1371600" cy="304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807" name="Line 15"/>
          <p:cNvSpPr>
            <a:spLocks noChangeShapeType="1"/>
          </p:cNvSpPr>
          <p:nvPr/>
        </p:nvSpPr>
        <p:spPr bwMode="auto">
          <a:xfrm>
            <a:off x="6477000" y="4146376"/>
            <a:ext cx="12192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808" name="Line 16"/>
          <p:cNvSpPr>
            <a:spLocks noChangeShapeType="1"/>
          </p:cNvSpPr>
          <p:nvPr/>
        </p:nvSpPr>
        <p:spPr bwMode="auto">
          <a:xfrm>
            <a:off x="6477000" y="4146376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809" name="Line 17"/>
          <p:cNvSpPr>
            <a:spLocks noChangeShapeType="1"/>
          </p:cNvSpPr>
          <p:nvPr/>
        </p:nvSpPr>
        <p:spPr bwMode="auto">
          <a:xfrm flipV="1">
            <a:off x="6248400" y="3536776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810" name="Line 18"/>
          <p:cNvSpPr>
            <a:spLocks noChangeShapeType="1"/>
          </p:cNvSpPr>
          <p:nvPr/>
        </p:nvSpPr>
        <p:spPr bwMode="auto">
          <a:xfrm>
            <a:off x="6248400" y="4527376"/>
            <a:ext cx="1828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811" name="Line 19"/>
          <p:cNvSpPr>
            <a:spLocks noChangeShapeType="1"/>
          </p:cNvSpPr>
          <p:nvPr/>
        </p:nvSpPr>
        <p:spPr bwMode="auto">
          <a:xfrm>
            <a:off x="6248400" y="4527376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812" name="Line 20"/>
          <p:cNvSpPr>
            <a:spLocks noChangeShapeType="1"/>
          </p:cNvSpPr>
          <p:nvPr/>
        </p:nvSpPr>
        <p:spPr bwMode="auto">
          <a:xfrm>
            <a:off x="7620000" y="3536776"/>
            <a:ext cx="76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813" name="Line 21"/>
          <p:cNvSpPr>
            <a:spLocks noChangeShapeType="1"/>
          </p:cNvSpPr>
          <p:nvPr/>
        </p:nvSpPr>
        <p:spPr bwMode="auto">
          <a:xfrm flipH="1">
            <a:off x="7696200" y="3841576"/>
            <a:ext cx="152400" cy="1143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814" name="Line 22"/>
          <p:cNvSpPr>
            <a:spLocks noChangeShapeType="1"/>
          </p:cNvSpPr>
          <p:nvPr/>
        </p:nvSpPr>
        <p:spPr bwMode="auto">
          <a:xfrm>
            <a:off x="7848600" y="3841576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7815" name="Oval 23"/>
          <p:cNvSpPr>
            <a:spLocks noChangeArrowheads="1"/>
          </p:cNvSpPr>
          <p:nvPr/>
        </p:nvSpPr>
        <p:spPr bwMode="auto">
          <a:xfrm>
            <a:off x="6172200" y="3993976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7816" name="Oval 24"/>
          <p:cNvSpPr>
            <a:spLocks noChangeArrowheads="1"/>
          </p:cNvSpPr>
          <p:nvPr/>
        </p:nvSpPr>
        <p:spPr bwMode="auto">
          <a:xfrm>
            <a:off x="7772400" y="3612976"/>
            <a:ext cx="5334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7817" name="Oval 25"/>
          <p:cNvSpPr>
            <a:spLocks noChangeArrowheads="1"/>
          </p:cNvSpPr>
          <p:nvPr/>
        </p:nvSpPr>
        <p:spPr bwMode="auto">
          <a:xfrm>
            <a:off x="7772400" y="4832176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7822" name="Oval 30"/>
          <p:cNvSpPr>
            <a:spLocks noChangeArrowheads="1"/>
          </p:cNvSpPr>
          <p:nvPr/>
        </p:nvSpPr>
        <p:spPr bwMode="auto">
          <a:xfrm rot="1667966">
            <a:off x="6172200" y="3384376"/>
            <a:ext cx="457200" cy="14478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7823" name="Oval 31"/>
          <p:cNvSpPr>
            <a:spLocks noChangeArrowheads="1"/>
          </p:cNvSpPr>
          <p:nvPr/>
        </p:nvSpPr>
        <p:spPr bwMode="auto">
          <a:xfrm rot="2659557">
            <a:off x="7439025" y="3451051"/>
            <a:ext cx="942975" cy="466725"/>
          </a:xfrm>
          <a:prstGeom prst="ellipse">
            <a:avLst/>
          </a:prstGeom>
          <a:solidFill>
            <a:srgbClr val="FFFF99">
              <a:alpha val="2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7824" name="Oval 32"/>
          <p:cNvSpPr>
            <a:spLocks noChangeArrowheads="1"/>
          </p:cNvSpPr>
          <p:nvPr/>
        </p:nvSpPr>
        <p:spPr bwMode="auto">
          <a:xfrm rot="2894035">
            <a:off x="7661275" y="4409901"/>
            <a:ext cx="527050" cy="762000"/>
          </a:xfrm>
          <a:prstGeom prst="ellipse">
            <a:avLst/>
          </a:prstGeom>
          <a:solidFill>
            <a:srgbClr val="FF99CC">
              <a:alpha val="2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609600" y="2214736"/>
            <a:ext cx="7696200" cy="838200"/>
            <a:chOff x="288" y="720"/>
            <a:chExt cx="4848" cy="528"/>
          </a:xfrm>
        </p:grpSpPr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1680" y="720"/>
              <a:ext cx="33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2400" dirty="0">
                  <a:latin typeface="+mn-lt"/>
                  <a:cs typeface="Arial Unicode MS" charset="0"/>
                </a:rPr>
                <a:t> </a:t>
              </a:r>
              <a:r>
                <a:rPr lang="en-US" sz="2400" dirty="0">
                  <a:solidFill>
                    <a:srgbClr val="008A87"/>
                  </a:solidFill>
                  <a:latin typeface="+mn-lt"/>
                  <a:cs typeface="Arial Unicode MS" charset="0"/>
                </a:rPr>
                <a:t>t</a:t>
              </a:r>
              <a:r>
                <a:rPr lang="en-US" sz="2400" dirty="0">
                  <a:latin typeface="+mn-lt"/>
                  <a:cs typeface="Arial Unicode MS" charset="0"/>
                </a:rPr>
                <a:t> and </a:t>
              </a:r>
              <a:r>
                <a:rPr lang="en-US" sz="24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t’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sind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nicht</a:t>
              </a:r>
              <a:r>
                <a:rPr lang="en-US" sz="2400" dirty="0" smtClean="0">
                  <a:latin typeface="+mn-lt"/>
                  <a:cs typeface="Arial Unicode MS" charset="0"/>
                </a:rPr>
                <a:t> in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derselben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Klausel</a:t>
              </a:r>
              <a:endParaRPr lang="en-US" sz="2400" dirty="0">
                <a:latin typeface="+mn-lt"/>
                <a:cs typeface="Arial Unicode MS" charset="0"/>
              </a:endParaRPr>
            </a:p>
            <a:p>
              <a:pPr>
                <a:buFontTx/>
                <a:buChar char="•"/>
              </a:pPr>
              <a:r>
                <a:rPr lang="en-US" sz="2400" dirty="0">
                  <a:latin typeface="+mn-lt"/>
                  <a:cs typeface="Arial Unicode MS" charset="0"/>
                </a:rPr>
                <a:t> </a:t>
              </a:r>
              <a:r>
                <a:rPr lang="en-US" sz="2400" dirty="0">
                  <a:solidFill>
                    <a:srgbClr val="008A87"/>
                  </a:solidFill>
                  <a:latin typeface="+mn-lt"/>
                  <a:cs typeface="Arial Unicode MS" charset="0"/>
                </a:rPr>
                <a:t>t</a:t>
              </a:r>
              <a:r>
                <a:rPr lang="en-US" sz="2400" dirty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ist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nicht</a:t>
              </a:r>
              <a:r>
                <a:rPr lang="en-US" sz="2400" dirty="0" smtClean="0">
                  <a:latin typeface="+mn-lt"/>
                  <a:cs typeface="Arial Unicode MS" charset="0"/>
                </a:rPr>
                <a:t> die Negation von </a:t>
              </a:r>
              <a:r>
                <a:rPr lang="en-US" sz="24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t’</a:t>
              </a:r>
              <a:endParaRPr lang="en-US" sz="2400" dirty="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84" y="812"/>
              <a:ext cx="13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latin typeface="+mn-lt"/>
                  <a:cs typeface="Arial Unicode MS" charset="0"/>
                </a:rPr>
                <a:t>Kante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v</a:t>
              </a:r>
              <a:r>
                <a:rPr lang="en-US" sz="2400" baseline="-250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t</a:t>
              </a:r>
              <a:r>
                <a:rPr lang="en-US" sz="24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 </a:t>
              </a:r>
              <a:r>
                <a:rPr lang="en-US" sz="2400" dirty="0">
                  <a:solidFill>
                    <a:srgbClr val="008A87"/>
                  </a:solidFill>
                  <a:latin typeface="+mn-lt"/>
                  <a:cs typeface="Arial Unicode MS" charset="0"/>
                </a:rPr>
                <a:t>– </a:t>
              </a:r>
              <a:r>
                <a:rPr lang="en-US" sz="24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v</a:t>
              </a:r>
              <a:r>
                <a:rPr lang="en-US" sz="2400" baseline="-250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t</a:t>
              </a:r>
              <a:r>
                <a:rPr lang="en-US" sz="2400" baseline="-250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’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>
                  <a:latin typeface="+mn-lt"/>
                  <a:cs typeface="Arial Unicode MS" charset="0"/>
                  <a:sym typeface="Symbol" charset="0"/>
                </a:rPr>
                <a:t>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288" y="720"/>
              <a:ext cx="4848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2" name="Rechteck 1"/>
          <p:cNvSpPr/>
          <p:nvPr/>
        </p:nvSpPr>
        <p:spPr>
          <a:xfrm>
            <a:off x="648072" y="1268760"/>
            <a:ext cx="76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</a:rPr>
              <a:t>Beh</a:t>
            </a:r>
            <a:r>
              <a:rPr lang="en-US" sz="2800" dirty="0">
                <a:solidFill>
                  <a:schemeClr val="accent2"/>
                </a:solidFill>
              </a:rPr>
              <a:t>.:</a:t>
            </a:r>
            <a:r>
              <a:rPr lang="en-US" sz="2800" dirty="0"/>
              <a:t> </a:t>
            </a:r>
            <a:r>
              <a:rPr lang="el-GR" sz="2800" dirty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sz="2800" dirty="0" err="1">
                <a:cs typeface="Times New Roman" charset="0"/>
              </a:rPr>
              <a:t>erfüllbar</a:t>
            </a:r>
            <a:r>
              <a:rPr lang="en-US" sz="2800" dirty="0">
                <a:cs typeface="Times New Roman" charset="0"/>
              </a:rPr>
              <a:t> </a:t>
            </a:r>
            <a:r>
              <a:rPr lang="en-US" sz="2800" dirty="0" err="1">
                <a:cs typeface="Times New Roman" charset="0"/>
              </a:rPr>
              <a:t>gdw</a:t>
            </a:r>
            <a:r>
              <a:rPr lang="en-US" sz="2800" dirty="0">
                <a:cs typeface="Times New Roman" charset="0"/>
              </a:rPr>
              <a:t>. </a:t>
            </a:r>
            <a:r>
              <a:rPr lang="en-US" sz="2800" dirty="0">
                <a:solidFill>
                  <a:srgbClr val="008A87"/>
                </a:solidFill>
                <a:cs typeface="Times New Roman" charset="0"/>
              </a:rPr>
              <a:t>G</a:t>
            </a:r>
            <a:r>
              <a:rPr lang="en-US" sz="2800" dirty="0">
                <a:cs typeface="Times New Roman" charset="0"/>
              </a:rPr>
              <a:t> hat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m</a:t>
            </a:r>
            <a:r>
              <a:rPr lang="en-US" sz="2800" dirty="0">
                <a:cs typeface="Times New Roman" charset="0"/>
              </a:rPr>
              <a:t>-Clique (m = #</a:t>
            </a:r>
            <a:r>
              <a:rPr lang="en-US" sz="2800" dirty="0" err="1">
                <a:cs typeface="Times New Roman" charset="0"/>
              </a:rPr>
              <a:t>Vars</a:t>
            </a:r>
            <a:r>
              <a:rPr lang="en-US" sz="2800" dirty="0">
                <a:cs typeface="Times New Roman" charset="0"/>
              </a:rPr>
              <a:t>)</a:t>
            </a:r>
            <a:endParaRPr lang="de-DE" sz="2800" dirty="0"/>
          </a:p>
        </p:txBody>
      </p:sp>
      <p:sp>
        <p:nvSpPr>
          <p:cNvPr id="3" name="Rechteck 2"/>
          <p:cNvSpPr/>
          <p:nvPr/>
        </p:nvSpPr>
        <p:spPr>
          <a:xfrm>
            <a:off x="5364088" y="5589240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A87"/>
                </a:solidFill>
                <a:cs typeface="Times New Roman" charset="0"/>
              </a:rPr>
              <a:t>(x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1 </a:t>
            </a:r>
            <a:r>
              <a:rPr lang="en-US" sz="1200" dirty="0">
                <a:solidFill>
                  <a:srgbClr val="008A87"/>
                </a:solidFill>
                <a:cs typeface="Times New Roman" charset="0"/>
              </a:rPr>
              <a:t>V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2 </a:t>
            </a:r>
            <a:r>
              <a:rPr lang="en-US" sz="1200" dirty="0">
                <a:solidFill>
                  <a:srgbClr val="008A87"/>
                </a:solidFill>
                <a:cs typeface="Times New Roman" charset="0"/>
              </a:rPr>
              <a:t>V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3</a:t>
            </a:r>
            <a:r>
              <a:rPr lang="en-US" sz="12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) </a:t>
            </a:r>
            <a:r>
              <a:rPr lang="en-US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</a:t>
            </a:r>
            <a:r>
              <a:rPr lang="en-US" sz="12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( ¬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2 </a:t>
            </a:r>
            <a:r>
              <a:rPr lang="en-US" sz="1200" dirty="0">
                <a:solidFill>
                  <a:srgbClr val="008A87"/>
                </a:solidFill>
                <a:cs typeface="Times New Roman" charset="0"/>
              </a:rPr>
              <a:t>v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latin typeface="Times New Roman"/>
                <a:cs typeface="Times New Roman" charset="0"/>
              </a:rPr>
              <a:t>¬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) </a:t>
            </a:r>
            <a:r>
              <a:rPr lang="en-US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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(¬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1 </a:t>
            </a:r>
            <a:r>
              <a:rPr lang="en-US" sz="1200" dirty="0">
                <a:solidFill>
                  <a:srgbClr val="008A87"/>
                </a:solidFill>
                <a:cs typeface="Times New Roman" charset="0"/>
              </a:rPr>
              <a:t>v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82511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815" grpId="0" animBg="1"/>
      <p:bldP spid="1057816" grpId="0" animBg="1"/>
      <p:bldP spid="10578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Begründung</a:t>
            </a:r>
            <a:endParaRPr lang="en-US" dirty="0"/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5567363" cy="423448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>
                <a:latin typeface="Arial"/>
              </a:rPr>
              <a:t>“</a:t>
            </a:r>
            <a:r>
              <a:rPr lang="en-US" sz="2800" dirty="0">
                <a:cs typeface="Times New Roman" charset="0"/>
              </a:rPr>
              <a:t>←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</a:t>
            </a:r>
            <a:r>
              <a:rPr lang="en-US" sz="2800" dirty="0" err="1" smtClean="0"/>
              <a:t>Richtung</a:t>
            </a:r>
            <a:r>
              <a:rPr lang="en-US" sz="2800" dirty="0" smtClean="0"/>
              <a:t>: </a:t>
            </a:r>
            <a:r>
              <a:rPr lang="en-US" sz="2800" dirty="0" err="1" smtClean="0"/>
              <a:t>Begründung</a:t>
            </a:r>
            <a:endParaRPr lang="en-US" sz="2800" dirty="0"/>
          </a:p>
          <a:p>
            <a:pPr lvl="1"/>
            <a:r>
              <a:rPr lang="en-US" sz="2400" dirty="0" err="1" smtClean="0"/>
              <a:t>Nimm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Clique </a:t>
            </a:r>
            <a:r>
              <a:rPr lang="en-US" sz="2400" dirty="0" smtClean="0">
                <a:solidFill>
                  <a:srgbClr val="008A87"/>
                </a:solidFill>
              </a:rPr>
              <a:t>C</a:t>
            </a:r>
            <a:r>
              <a:rPr lang="en-US" sz="2400" dirty="0" smtClean="0"/>
              <a:t> der </a:t>
            </a:r>
            <a:r>
              <a:rPr lang="en-US" sz="2400" dirty="0" err="1" smtClean="0"/>
              <a:t>Größe</a:t>
            </a:r>
            <a:r>
              <a:rPr lang="en-US" dirty="0"/>
              <a:t> </a:t>
            </a:r>
            <a:r>
              <a:rPr lang="en-US" sz="2400" dirty="0" smtClean="0">
                <a:solidFill>
                  <a:srgbClr val="008A87"/>
                </a:solidFill>
                <a:cs typeface="Times New Roman" charset="0"/>
              </a:rPr>
              <a:t>≥ </a:t>
            </a:r>
            <a:r>
              <a:rPr lang="en-US" sz="2400" dirty="0">
                <a:solidFill>
                  <a:srgbClr val="008A87"/>
                </a:solidFill>
                <a:cs typeface="Times New Roman" charset="0"/>
              </a:rPr>
              <a:t>m</a:t>
            </a:r>
            <a:r>
              <a:rPr lang="en-US" sz="2400" dirty="0"/>
              <a:t>  </a:t>
            </a:r>
            <a:r>
              <a:rPr lang="en-US" sz="2400" dirty="0" smtClean="0"/>
              <a:t>(also: </a:t>
            </a:r>
            <a:r>
              <a:rPr lang="en-US" sz="2400" dirty="0">
                <a:solidFill>
                  <a:srgbClr val="008A87"/>
                </a:solidFill>
              </a:rPr>
              <a:t>= m</a:t>
            </a:r>
            <a:r>
              <a:rPr lang="en-US" sz="2400" dirty="0"/>
              <a:t>) </a:t>
            </a:r>
          </a:p>
          <a:p>
            <a:pPr lvl="1"/>
            <a:r>
              <a:rPr lang="en-US" sz="2400" dirty="0" err="1" smtClean="0"/>
              <a:t>Erzeuge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Menge</a:t>
            </a:r>
            <a:r>
              <a:rPr lang="en-US" sz="2400" dirty="0" smtClean="0"/>
              <a:t> von </a:t>
            </a:r>
            <a:r>
              <a:rPr lang="en-US" sz="2400" dirty="0" err="1" smtClean="0"/>
              <a:t>Gleichungen</a:t>
            </a:r>
            <a:r>
              <a:rPr lang="en-US" sz="2400" dirty="0" smtClean="0"/>
              <a:t>, so </a:t>
            </a:r>
            <a:r>
              <a:rPr lang="en-US" sz="2400" dirty="0" err="1" smtClean="0"/>
              <a:t>dass</a:t>
            </a:r>
            <a:r>
              <a:rPr lang="en-US" sz="2400" dirty="0" smtClean="0"/>
              <a:t> </a:t>
            </a:r>
            <a:r>
              <a:rPr lang="en-US" sz="2400" dirty="0" err="1" smtClean="0"/>
              <a:t>gewählte</a:t>
            </a:r>
            <a:r>
              <a:rPr lang="en-US" sz="2400" dirty="0" smtClean="0"/>
              <a:t> </a:t>
            </a:r>
            <a:r>
              <a:rPr lang="en-US" sz="2400" dirty="0" err="1" smtClean="0"/>
              <a:t>Literale</a:t>
            </a:r>
            <a:r>
              <a:rPr lang="en-US" sz="2400" dirty="0" smtClean="0"/>
              <a:t> </a:t>
            </a:r>
            <a:r>
              <a:rPr lang="en-US" sz="2400" dirty="0" err="1" smtClean="0"/>
              <a:t>erfüllt</a:t>
            </a:r>
            <a:r>
              <a:rPr lang="en-US" sz="2400" dirty="0" smtClean="0"/>
              <a:t> </a:t>
            </a:r>
            <a:r>
              <a:rPr lang="en-US" sz="2400" dirty="0" err="1" smtClean="0"/>
              <a:t>sind</a:t>
            </a:r>
            <a:endParaRPr lang="en-US" sz="2400" dirty="0"/>
          </a:p>
          <a:p>
            <a:pPr lvl="1">
              <a:buFontTx/>
              <a:buNone/>
            </a:pPr>
            <a:r>
              <a:rPr lang="en-US" sz="2400" dirty="0"/>
              <a:t>   </a:t>
            </a:r>
            <a:r>
              <a:rPr lang="en-US" sz="2400" dirty="0" smtClean="0"/>
              <a:t> Z.B. </a:t>
            </a:r>
            <a:r>
              <a:rPr lang="en-US" sz="2400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sz="2400" baseline="-25000" dirty="0">
                <a:solidFill>
                  <a:srgbClr val="008A87"/>
                </a:solidFill>
                <a:cs typeface="Times New Roman" charset="0"/>
              </a:rPr>
              <a:t>3</a:t>
            </a:r>
            <a:r>
              <a:rPr lang="en-US" sz="2400" dirty="0">
                <a:solidFill>
                  <a:srgbClr val="008A87"/>
                </a:solidFill>
                <a:cs typeface="Times New Roman" charset="0"/>
              </a:rPr>
              <a:t>=T, x</a:t>
            </a:r>
            <a:r>
              <a:rPr lang="en-US" sz="2400" baseline="-25000" dirty="0">
                <a:solidFill>
                  <a:srgbClr val="008A87"/>
                </a:solidFill>
                <a:cs typeface="Times New Roman" charset="0"/>
              </a:rPr>
              <a:t>2</a:t>
            </a:r>
            <a:r>
              <a:rPr lang="en-US" sz="2400" dirty="0">
                <a:solidFill>
                  <a:srgbClr val="008A87"/>
                </a:solidFill>
                <a:cs typeface="Times New Roman" charset="0"/>
              </a:rPr>
              <a:t>=F, x</a:t>
            </a:r>
            <a:r>
              <a:rPr lang="en-US" sz="2400" baseline="-25000" dirty="0">
                <a:solidFill>
                  <a:srgbClr val="008A87"/>
                </a:solidFill>
                <a:cs typeface="Times New Roman" charset="0"/>
              </a:rPr>
              <a:t>1</a:t>
            </a:r>
            <a:r>
              <a:rPr lang="en-US" sz="2400" dirty="0">
                <a:solidFill>
                  <a:srgbClr val="008A87"/>
                </a:solidFill>
                <a:cs typeface="Times New Roman" charset="0"/>
              </a:rPr>
              <a:t>=F</a:t>
            </a:r>
            <a:endParaRPr lang="en-US" sz="2400" dirty="0">
              <a:solidFill>
                <a:srgbClr val="008A87"/>
              </a:solidFill>
            </a:endParaRPr>
          </a:p>
          <a:p>
            <a:pPr lvl="1"/>
            <a:r>
              <a:rPr lang="en-US" sz="2400" dirty="0" smtClean="0"/>
              <a:t>Die </a:t>
            </a:r>
            <a:r>
              <a:rPr lang="en-US" sz="2400" dirty="0" err="1" smtClean="0"/>
              <a:t>Menge</a:t>
            </a:r>
            <a:r>
              <a:rPr lang="en-US" sz="2400" dirty="0" smtClean="0"/>
              <a:t> von </a:t>
            </a:r>
            <a:r>
              <a:rPr lang="en-US" sz="2400" dirty="0" err="1" smtClean="0"/>
              <a:t>Gleichungen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konsistent</a:t>
            </a:r>
            <a:r>
              <a:rPr lang="en-US" sz="2400" dirty="0" smtClean="0"/>
              <a:t> und die </a:t>
            </a:r>
            <a:r>
              <a:rPr lang="en-US" dirty="0" err="1" smtClean="0"/>
              <a:t>Lösung</a:t>
            </a:r>
            <a:r>
              <a:rPr lang="en-US" dirty="0" smtClean="0"/>
              <a:t> </a:t>
            </a:r>
            <a:r>
              <a:rPr lang="en-US" dirty="0" err="1" smtClean="0"/>
              <a:t>erfüllt</a:t>
            </a:r>
            <a:r>
              <a:rPr lang="en-US" sz="2400" dirty="0" smtClean="0"/>
              <a:t> </a:t>
            </a:r>
            <a:r>
              <a:rPr lang="el-GR" sz="2400" dirty="0">
                <a:solidFill>
                  <a:srgbClr val="008A87"/>
                </a:solidFill>
                <a:cs typeface="Times New Roman" charset="0"/>
              </a:rPr>
              <a:t>φ</a:t>
            </a:r>
            <a:endParaRPr lang="en-US" sz="2400" dirty="0">
              <a:solidFill>
                <a:srgbClr val="008A87"/>
              </a:solidFill>
              <a:cs typeface="Times New Roman" charset="0"/>
            </a:endParaRPr>
          </a:p>
        </p:txBody>
      </p:sp>
      <p:sp>
        <p:nvSpPr>
          <p:cNvPr id="1059844" name="Text Box 4"/>
          <p:cNvSpPr txBox="1">
            <a:spLocks noChangeArrowheads="1"/>
          </p:cNvSpPr>
          <p:nvPr/>
        </p:nvSpPr>
        <p:spPr bwMode="auto">
          <a:xfrm>
            <a:off x="6400800" y="2540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x</a:t>
            </a:r>
            <a:r>
              <a:rPr lang="en-US" b="1" baseline="-25000">
                <a:latin typeface="Times New Roman" charset="0"/>
                <a:cs typeface="Arial Unicode MS" charset="0"/>
              </a:rPr>
              <a:t>1</a:t>
            </a:r>
            <a:endParaRPr lang="en-US" b="1">
              <a:latin typeface="Times New Roman" charset="0"/>
              <a:cs typeface="Arial Unicode MS" charset="0"/>
            </a:endParaRPr>
          </a:p>
        </p:txBody>
      </p:sp>
      <p:sp>
        <p:nvSpPr>
          <p:cNvPr id="1059845" name="Text Box 5"/>
          <p:cNvSpPr txBox="1">
            <a:spLocks noChangeArrowheads="1"/>
          </p:cNvSpPr>
          <p:nvPr/>
        </p:nvSpPr>
        <p:spPr bwMode="auto">
          <a:xfrm>
            <a:off x="6172200" y="2921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x</a:t>
            </a:r>
            <a:r>
              <a:rPr lang="en-US" b="1" baseline="-25000">
                <a:latin typeface="Times New Roman" charset="0"/>
                <a:cs typeface="Arial Unicode MS" charset="0"/>
              </a:rPr>
              <a:t>2</a:t>
            </a:r>
            <a:endParaRPr lang="en-US" b="1">
              <a:latin typeface="Times New Roman" charset="0"/>
              <a:cs typeface="Arial Unicode MS" charset="0"/>
            </a:endParaRPr>
          </a:p>
        </p:txBody>
      </p:sp>
      <p:sp>
        <p:nvSpPr>
          <p:cNvPr id="1059846" name="Text Box 6"/>
          <p:cNvSpPr txBox="1">
            <a:spLocks noChangeArrowheads="1"/>
          </p:cNvSpPr>
          <p:nvPr/>
        </p:nvSpPr>
        <p:spPr bwMode="auto">
          <a:xfrm>
            <a:off x="5943600" y="33020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x</a:t>
            </a:r>
            <a:r>
              <a:rPr lang="en-US" b="1" baseline="-25000">
                <a:latin typeface="Times New Roman" charset="0"/>
                <a:cs typeface="Arial Unicode MS" charset="0"/>
              </a:rPr>
              <a:t>3</a:t>
            </a:r>
            <a:endParaRPr lang="en-US" b="1">
              <a:latin typeface="Times New Roman" charset="0"/>
              <a:cs typeface="Arial Unicode MS" charset="0"/>
            </a:endParaRPr>
          </a:p>
        </p:txBody>
      </p:sp>
      <p:sp>
        <p:nvSpPr>
          <p:cNvPr id="1059847" name="Text Box 7"/>
          <p:cNvSpPr txBox="1">
            <a:spLocks noChangeArrowheads="1"/>
          </p:cNvSpPr>
          <p:nvPr/>
        </p:nvSpPr>
        <p:spPr bwMode="auto">
          <a:xfrm>
            <a:off x="7467600" y="2324100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¬x</a:t>
            </a:r>
            <a:r>
              <a:rPr lang="en-US" b="1" baseline="-25000">
                <a:latin typeface="Times New Roman" charset="0"/>
                <a:cs typeface="Arial Unicode MS" charset="0"/>
              </a:rPr>
              <a:t>2</a:t>
            </a:r>
          </a:p>
        </p:txBody>
      </p:sp>
      <p:sp>
        <p:nvSpPr>
          <p:cNvPr id="1059848" name="Text Box 8"/>
          <p:cNvSpPr txBox="1">
            <a:spLocks noChangeArrowheads="1"/>
          </p:cNvSpPr>
          <p:nvPr/>
        </p:nvSpPr>
        <p:spPr bwMode="auto">
          <a:xfrm>
            <a:off x="7667625" y="3848100"/>
            <a:ext cx="56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¬ x</a:t>
            </a:r>
            <a:r>
              <a:rPr lang="en-US" b="1" baseline="-25000">
                <a:latin typeface="Times New Roman" charset="0"/>
                <a:cs typeface="Arial Unicode MS" charset="0"/>
              </a:rPr>
              <a:t>1</a:t>
            </a:r>
          </a:p>
        </p:txBody>
      </p:sp>
      <p:sp>
        <p:nvSpPr>
          <p:cNvPr id="1059849" name="Text Box 9"/>
          <p:cNvSpPr txBox="1">
            <a:spLocks noChangeArrowheads="1"/>
          </p:cNvSpPr>
          <p:nvPr/>
        </p:nvSpPr>
        <p:spPr bwMode="auto">
          <a:xfrm>
            <a:off x="7772400" y="2628900"/>
            <a:ext cx="561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¬ x</a:t>
            </a:r>
            <a:r>
              <a:rPr lang="en-US" b="1" baseline="-25000">
                <a:latin typeface="Times New Roman" charset="0"/>
                <a:cs typeface="Arial Unicode MS" charset="0"/>
              </a:rPr>
              <a:t>3</a:t>
            </a:r>
          </a:p>
        </p:txBody>
      </p:sp>
      <p:sp>
        <p:nvSpPr>
          <p:cNvPr id="1059850" name="Text Box 10"/>
          <p:cNvSpPr txBox="1">
            <a:spLocks noChangeArrowheads="1"/>
          </p:cNvSpPr>
          <p:nvPr/>
        </p:nvSpPr>
        <p:spPr bwMode="auto">
          <a:xfrm>
            <a:off x="8077200" y="3530600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Times New Roman" charset="0"/>
                <a:cs typeface="Arial Unicode MS" charset="0"/>
              </a:rPr>
              <a:t>x</a:t>
            </a:r>
            <a:r>
              <a:rPr lang="en-US" b="1" baseline="-25000">
                <a:latin typeface="Times New Roman" charset="0"/>
                <a:cs typeface="Arial Unicode MS" charset="0"/>
              </a:rPr>
              <a:t>2</a:t>
            </a:r>
            <a:endParaRPr lang="en-US" b="1">
              <a:latin typeface="Times New Roman" charset="0"/>
              <a:cs typeface="Arial Unicode MS" charset="0"/>
            </a:endParaRPr>
          </a:p>
        </p:txBody>
      </p:sp>
      <p:sp>
        <p:nvSpPr>
          <p:cNvPr id="1059851" name="Line 11"/>
          <p:cNvSpPr>
            <a:spLocks noChangeShapeType="1"/>
          </p:cNvSpPr>
          <p:nvPr/>
        </p:nvSpPr>
        <p:spPr bwMode="auto">
          <a:xfrm flipV="1">
            <a:off x="6705600" y="2590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852" name="Line 12"/>
          <p:cNvSpPr>
            <a:spLocks noChangeShapeType="1"/>
          </p:cNvSpPr>
          <p:nvPr/>
        </p:nvSpPr>
        <p:spPr bwMode="auto">
          <a:xfrm>
            <a:off x="6705600" y="2743200"/>
            <a:ext cx="1143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853" name="Line 13"/>
          <p:cNvSpPr>
            <a:spLocks noChangeShapeType="1"/>
          </p:cNvSpPr>
          <p:nvPr/>
        </p:nvSpPr>
        <p:spPr bwMode="auto">
          <a:xfrm>
            <a:off x="6705600" y="2743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854" name="Line 14"/>
          <p:cNvSpPr>
            <a:spLocks noChangeShapeType="1"/>
          </p:cNvSpPr>
          <p:nvPr/>
        </p:nvSpPr>
        <p:spPr bwMode="auto">
          <a:xfrm flipV="1">
            <a:off x="6477000" y="28956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855" name="Line 15"/>
          <p:cNvSpPr>
            <a:spLocks noChangeShapeType="1"/>
          </p:cNvSpPr>
          <p:nvPr/>
        </p:nvSpPr>
        <p:spPr bwMode="auto">
          <a:xfrm>
            <a:off x="6477000" y="32004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856" name="Line 16"/>
          <p:cNvSpPr>
            <a:spLocks noChangeShapeType="1"/>
          </p:cNvSpPr>
          <p:nvPr/>
        </p:nvSpPr>
        <p:spPr bwMode="auto">
          <a:xfrm>
            <a:off x="6477000" y="3200400"/>
            <a:ext cx="1600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857" name="Line 17"/>
          <p:cNvSpPr>
            <a:spLocks noChangeShapeType="1"/>
          </p:cNvSpPr>
          <p:nvPr/>
        </p:nvSpPr>
        <p:spPr bwMode="auto">
          <a:xfrm flipV="1">
            <a:off x="6248400" y="2590800"/>
            <a:ext cx="13716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858" name="Line 18"/>
          <p:cNvSpPr>
            <a:spLocks noChangeShapeType="1"/>
          </p:cNvSpPr>
          <p:nvPr/>
        </p:nvSpPr>
        <p:spPr bwMode="auto">
          <a:xfrm>
            <a:off x="6248400" y="3581400"/>
            <a:ext cx="1828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859" name="Line 19"/>
          <p:cNvSpPr>
            <a:spLocks noChangeShapeType="1"/>
          </p:cNvSpPr>
          <p:nvPr/>
        </p:nvSpPr>
        <p:spPr bwMode="auto">
          <a:xfrm>
            <a:off x="6248400" y="3581400"/>
            <a:ext cx="144780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860" name="Line 20"/>
          <p:cNvSpPr>
            <a:spLocks noChangeShapeType="1"/>
          </p:cNvSpPr>
          <p:nvPr/>
        </p:nvSpPr>
        <p:spPr bwMode="auto">
          <a:xfrm>
            <a:off x="7620000" y="2590800"/>
            <a:ext cx="76200" cy="1447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861" name="Line 21"/>
          <p:cNvSpPr>
            <a:spLocks noChangeShapeType="1"/>
          </p:cNvSpPr>
          <p:nvPr/>
        </p:nvSpPr>
        <p:spPr bwMode="auto">
          <a:xfrm flipH="1">
            <a:off x="7696200" y="28956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862" name="Line 22"/>
          <p:cNvSpPr>
            <a:spLocks noChangeShapeType="1"/>
          </p:cNvSpPr>
          <p:nvPr/>
        </p:nvSpPr>
        <p:spPr bwMode="auto">
          <a:xfrm>
            <a:off x="7848600" y="28956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59863" name="Oval 23"/>
          <p:cNvSpPr>
            <a:spLocks noChangeArrowheads="1"/>
          </p:cNvSpPr>
          <p:nvPr/>
        </p:nvSpPr>
        <p:spPr bwMode="auto">
          <a:xfrm>
            <a:off x="5943600" y="3429000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9864" name="Oval 24"/>
          <p:cNvSpPr>
            <a:spLocks noChangeArrowheads="1"/>
          </p:cNvSpPr>
          <p:nvPr/>
        </p:nvSpPr>
        <p:spPr bwMode="auto">
          <a:xfrm>
            <a:off x="7467600" y="2362200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9865" name="Oval 25"/>
          <p:cNvSpPr>
            <a:spLocks noChangeArrowheads="1"/>
          </p:cNvSpPr>
          <p:nvPr/>
        </p:nvSpPr>
        <p:spPr bwMode="auto">
          <a:xfrm>
            <a:off x="7696200" y="3886200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9870" name="Oval 30"/>
          <p:cNvSpPr>
            <a:spLocks noChangeArrowheads="1"/>
          </p:cNvSpPr>
          <p:nvPr/>
        </p:nvSpPr>
        <p:spPr bwMode="auto">
          <a:xfrm rot="1667966">
            <a:off x="6096000" y="2438400"/>
            <a:ext cx="457200" cy="14478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9871" name="Oval 31"/>
          <p:cNvSpPr>
            <a:spLocks noChangeArrowheads="1"/>
          </p:cNvSpPr>
          <p:nvPr/>
        </p:nvSpPr>
        <p:spPr bwMode="auto">
          <a:xfrm rot="2659557">
            <a:off x="7362825" y="2505075"/>
            <a:ext cx="942975" cy="466725"/>
          </a:xfrm>
          <a:prstGeom prst="ellipse">
            <a:avLst/>
          </a:prstGeom>
          <a:solidFill>
            <a:srgbClr val="FFFF99">
              <a:alpha val="2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9872" name="Oval 32"/>
          <p:cNvSpPr>
            <a:spLocks noChangeArrowheads="1"/>
          </p:cNvSpPr>
          <p:nvPr/>
        </p:nvSpPr>
        <p:spPr bwMode="auto">
          <a:xfrm rot="2894035">
            <a:off x="7585075" y="3463925"/>
            <a:ext cx="527050" cy="762000"/>
          </a:xfrm>
          <a:prstGeom prst="ellipse">
            <a:avLst/>
          </a:prstGeom>
          <a:solidFill>
            <a:srgbClr val="FF99CC">
              <a:alpha val="28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24"/>
          <p:cNvGrpSpPr>
            <a:grpSpLocks/>
          </p:cNvGrpSpPr>
          <p:nvPr/>
        </p:nvGrpSpPr>
        <p:grpSpPr bwMode="auto">
          <a:xfrm>
            <a:off x="609600" y="1268760"/>
            <a:ext cx="7696200" cy="838200"/>
            <a:chOff x="288" y="720"/>
            <a:chExt cx="4848" cy="528"/>
          </a:xfrm>
        </p:grpSpPr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1680" y="720"/>
              <a:ext cx="33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en-US" sz="2400" dirty="0">
                  <a:latin typeface="+mn-lt"/>
                  <a:cs typeface="Arial Unicode MS" charset="0"/>
                </a:rPr>
                <a:t> </a:t>
              </a:r>
              <a:r>
                <a:rPr lang="en-US" sz="2400" dirty="0">
                  <a:solidFill>
                    <a:srgbClr val="008A87"/>
                  </a:solidFill>
                  <a:latin typeface="+mn-lt"/>
                  <a:cs typeface="Arial Unicode MS" charset="0"/>
                </a:rPr>
                <a:t>t</a:t>
              </a:r>
              <a:r>
                <a:rPr lang="en-US" sz="2400" dirty="0">
                  <a:latin typeface="+mn-lt"/>
                  <a:cs typeface="Arial Unicode MS" charset="0"/>
                </a:rPr>
                <a:t> and </a:t>
              </a:r>
              <a:r>
                <a:rPr lang="en-US" sz="24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t’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sind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nicht</a:t>
              </a:r>
              <a:r>
                <a:rPr lang="en-US" sz="2400" dirty="0" smtClean="0">
                  <a:latin typeface="+mn-lt"/>
                  <a:cs typeface="Arial Unicode MS" charset="0"/>
                </a:rPr>
                <a:t> in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derselben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Klausel</a:t>
              </a:r>
              <a:endParaRPr lang="en-US" sz="2400" dirty="0">
                <a:latin typeface="+mn-lt"/>
                <a:cs typeface="Arial Unicode MS" charset="0"/>
              </a:endParaRPr>
            </a:p>
            <a:p>
              <a:pPr>
                <a:buFontTx/>
                <a:buChar char="•"/>
              </a:pPr>
              <a:r>
                <a:rPr lang="en-US" sz="2400" dirty="0">
                  <a:latin typeface="+mn-lt"/>
                  <a:cs typeface="Arial Unicode MS" charset="0"/>
                </a:rPr>
                <a:t> </a:t>
              </a:r>
              <a:r>
                <a:rPr lang="en-US" sz="2400" dirty="0">
                  <a:solidFill>
                    <a:srgbClr val="008A87"/>
                  </a:solidFill>
                  <a:latin typeface="+mn-lt"/>
                  <a:cs typeface="Arial Unicode MS" charset="0"/>
                </a:rPr>
                <a:t>t</a:t>
              </a:r>
              <a:r>
                <a:rPr lang="en-US" sz="2400" dirty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ist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latin typeface="+mn-lt"/>
                  <a:cs typeface="Arial Unicode MS" charset="0"/>
                </a:rPr>
                <a:t>nicht</a:t>
              </a:r>
              <a:r>
                <a:rPr lang="en-US" sz="2400" dirty="0" smtClean="0">
                  <a:latin typeface="+mn-lt"/>
                  <a:cs typeface="Arial Unicode MS" charset="0"/>
                </a:rPr>
                <a:t> die Negation von </a:t>
              </a:r>
              <a:r>
                <a:rPr lang="en-US" sz="24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t’</a:t>
              </a:r>
              <a:endParaRPr lang="en-US" sz="2400" dirty="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84" y="812"/>
              <a:ext cx="13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latin typeface="+mn-lt"/>
                  <a:cs typeface="Arial Unicode MS" charset="0"/>
                </a:rPr>
                <a:t>Kante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v</a:t>
              </a:r>
              <a:r>
                <a:rPr lang="en-US" sz="2400" baseline="-250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t</a:t>
              </a:r>
              <a:r>
                <a:rPr lang="en-US" sz="24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 </a:t>
              </a:r>
              <a:r>
                <a:rPr lang="en-US" sz="2400" dirty="0">
                  <a:solidFill>
                    <a:srgbClr val="008A87"/>
                  </a:solidFill>
                  <a:latin typeface="+mn-lt"/>
                  <a:cs typeface="Arial Unicode MS" charset="0"/>
                </a:rPr>
                <a:t>– </a:t>
              </a:r>
              <a:r>
                <a:rPr lang="en-US" sz="24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v</a:t>
              </a:r>
              <a:r>
                <a:rPr lang="en-US" sz="2400" baseline="-250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t</a:t>
              </a:r>
              <a:r>
                <a:rPr lang="en-US" sz="2400" baseline="-250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’</a:t>
              </a:r>
              <a:r>
                <a:rPr lang="en-US" sz="2400" dirty="0" smtClean="0">
                  <a:latin typeface="+mn-lt"/>
                  <a:cs typeface="Arial Unicode MS" charset="0"/>
                </a:rPr>
                <a:t> </a:t>
              </a:r>
              <a:r>
                <a:rPr lang="en-US" sz="2400" dirty="0">
                  <a:latin typeface="+mn-lt"/>
                  <a:cs typeface="Arial Unicode MS" charset="0"/>
                  <a:sym typeface="Symbol" charset="0"/>
                </a:rPr>
                <a:t>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288" y="720"/>
              <a:ext cx="4848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37" name="Rechteck 36"/>
          <p:cNvSpPr/>
          <p:nvPr/>
        </p:nvSpPr>
        <p:spPr>
          <a:xfrm>
            <a:off x="5364088" y="4725144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A87"/>
                </a:solidFill>
                <a:cs typeface="Times New Roman" charset="0"/>
              </a:rPr>
              <a:t>(x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1 </a:t>
            </a:r>
            <a:r>
              <a:rPr lang="en-US" sz="1200" dirty="0">
                <a:solidFill>
                  <a:srgbClr val="008A87"/>
                </a:solidFill>
                <a:cs typeface="Times New Roman" charset="0"/>
              </a:rPr>
              <a:t>V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2 </a:t>
            </a:r>
            <a:r>
              <a:rPr lang="en-US" sz="1200" dirty="0">
                <a:solidFill>
                  <a:srgbClr val="008A87"/>
                </a:solidFill>
                <a:cs typeface="Times New Roman" charset="0"/>
              </a:rPr>
              <a:t>V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3</a:t>
            </a:r>
            <a:r>
              <a:rPr lang="en-US" sz="12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) </a:t>
            </a:r>
            <a:r>
              <a:rPr lang="en-US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</a:t>
            </a:r>
            <a:r>
              <a:rPr lang="en-US" sz="12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( ¬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2 </a:t>
            </a:r>
            <a:r>
              <a:rPr lang="en-US" sz="1200" dirty="0">
                <a:solidFill>
                  <a:srgbClr val="008A87"/>
                </a:solidFill>
                <a:cs typeface="Times New Roman" charset="0"/>
              </a:rPr>
              <a:t>v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latin typeface="Times New Roman"/>
                <a:cs typeface="Times New Roman" charset="0"/>
              </a:rPr>
              <a:t>¬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) </a:t>
            </a:r>
            <a:r>
              <a:rPr lang="en-US" dirty="0">
                <a:solidFill>
                  <a:srgbClr val="008A87"/>
                </a:solidFill>
                <a:cs typeface="Times New Roman" charset="0"/>
                <a:sym typeface="Symbol" charset="0"/>
              </a:rPr>
              <a:t>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(¬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1 </a:t>
            </a:r>
            <a:r>
              <a:rPr lang="en-US" sz="1200" dirty="0">
                <a:solidFill>
                  <a:srgbClr val="008A87"/>
                </a:solidFill>
                <a:cs typeface="Times New Roman" charset="0"/>
              </a:rPr>
              <a:t>v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008A87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008A87"/>
                </a:solidFill>
                <a:cs typeface="Times New Roman" charset="0"/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63" grpId="0" animBg="1"/>
      <p:bldP spid="1059864" grpId="0" animBg="1"/>
      <p:bldP spid="10598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Zusammenfassung SAT </a:t>
            </a:r>
            <a:r>
              <a:rPr lang="de-DE" smtClean="0">
                <a:cs typeface="Times New Roman" charset="0"/>
              </a:rPr>
              <a:t>≤</a:t>
            </a:r>
            <a:r>
              <a:rPr lang="de-DE" baseline="-25000" smtClean="0">
                <a:cs typeface="Times New Roman" charset="0"/>
              </a:rPr>
              <a:t>p</a:t>
            </a:r>
            <a:r>
              <a:rPr lang="de-DE" smtClean="0">
                <a:cs typeface="Times New Roman" charset="0"/>
              </a:rPr>
              <a:t> Clique</a:t>
            </a:r>
            <a:endParaRPr lang="de-DE"/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Wir haben eine Reduktion konstruiert, so dass:</a:t>
            </a:r>
          </a:p>
          <a:p>
            <a:pPr lvl="1"/>
            <a:r>
              <a:rPr lang="de-DE" smtClean="0"/>
              <a:t>YES-Eingaben für SAT auf YES-Eingaben von Clique und</a:t>
            </a:r>
          </a:p>
          <a:p>
            <a:pPr lvl="1"/>
            <a:r>
              <a:rPr lang="de-DE" smtClean="0"/>
              <a:t>NO-Eingaben für SAT auf NO-Eingaben für Clique</a:t>
            </a:r>
          </a:p>
          <a:p>
            <a:pPr marL="457200" lvl="1" indent="0">
              <a:buNone/>
            </a:pPr>
            <a:r>
              <a:rPr lang="de-DE" smtClean="0"/>
              <a:t>abgebildet werden</a:t>
            </a:r>
          </a:p>
          <a:p>
            <a:r>
              <a:rPr lang="de-DE" smtClean="0"/>
              <a:t>Reduktion erfolgt in polynomieller Zeit</a:t>
            </a:r>
          </a:p>
          <a:p>
            <a:r>
              <a:rPr lang="de-DE" smtClean="0"/>
              <a:t>SAT </a:t>
            </a:r>
            <a:r>
              <a:rPr lang="de-DE" smtClean="0">
                <a:cs typeface="Times New Roman" charset="0"/>
              </a:rPr>
              <a:t>≤</a:t>
            </a:r>
            <a:r>
              <a:rPr lang="de-DE" baseline="-25000" smtClean="0">
                <a:cs typeface="Times New Roman" charset="0"/>
              </a:rPr>
              <a:t>p</a:t>
            </a:r>
            <a:r>
              <a:rPr lang="de-DE" smtClean="0">
                <a:cs typeface="Times New Roman" charset="0"/>
              </a:rPr>
              <a:t> Clique </a:t>
            </a:r>
            <a:r>
              <a:rPr lang="de-DE" smtClean="0"/>
              <a:t>→</a:t>
            </a:r>
            <a:r>
              <a:rPr lang="de-DE" smtClean="0">
                <a:cs typeface="Times New Roman" charset="0"/>
              </a:rPr>
              <a:t>Clique NP-hart</a:t>
            </a:r>
            <a:r>
              <a:rPr lang="de-DE" smtClean="0"/>
              <a:t> </a:t>
            </a:r>
          </a:p>
          <a:p>
            <a:r>
              <a:rPr lang="de-DE" smtClean="0"/>
              <a:t>Clique ist in NP → Clique is NP-vollständig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22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Problemklassen</a:t>
            </a:r>
            <a:endParaRPr lang="en-US" dirty="0"/>
          </a:p>
        </p:txBody>
      </p:sp>
      <p:pic>
        <p:nvPicPr>
          <p:cNvPr id="1070085" name="Picture 5" descr="800px-P_np_np-complete_np-h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86600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9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TSP: Beispiel für ein schwieriges 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328369"/>
          </a:xfrm>
        </p:spPr>
        <p:txBody>
          <a:bodyPr/>
          <a:lstStyle/>
          <a:p>
            <a:r>
              <a:rPr lang="de-DE" sz="2400" dirty="0" smtClean="0"/>
              <a:t>Problem des Handlungsreisenden</a:t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rgbClr val="0000FF"/>
                </a:solidFill>
              </a:rPr>
              <a:t>Traveling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Salesman</a:t>
            </a:r>
            <a:r>
              <a:rPr lang="de-DE" sz="2400" dirty="0" smtClean="0">
                <a:solidFill>
                  <a:srgbClr val="0000FF"/>
                </a:solidFill>
              </a:rPr>
              <a:t> Problem, TSP</a:t>
            </a:r>
            <a:r>
              <a:rPr lang="de-DE" sz="2400" dirty="0" smtClean="0"/>
              <a:t>)</a:t>
            </a:r>
          </a:p>
          <a:p>
            <a:pPr lvl="1"/>
            <a:r>
              <a:rPr lang="de-DE" sz="2000" dirty="0" smtClean="0">
                <a:solidFill>
                  <a:schemeClr val="accent2"/>
                </a:solidFill>
              </a:rPr>
              <a:t>Eingabe: </a:t>
            </a:r>
            <a:r>
              <a:rPr lang="de-DE" sz="2000" dirty="0" err="1" smtClean="0"/>
              <a:t>Ungerichteter</a:t>
            </a:r>
            <a:r>
              <a:rPr lang="de-DE" sz="2000" dirty="0" smtClean="0"/>
              <a:t> Graph</a:t>
            </a:r>
            <a:br>
              <a:rPr lang="de-DE" sz="2000" dirty="0" smtClean="0"/>
            </a:br>
            <a:r>
              <a:rPr lang="de-DE" sz="2000" dirty="0" smtClean="0"/>
              <a:t>mit Längen als Beschriftungen</a:t>
            </a:r>
            <a:br>
              <a:rPr lang="de-DE" sz="2000" dirty="0" smtClean="0"/>
            </a:br>
            <a:r>
              <a:rPr lang="de-DE" sz="2000" dirty="0" smtClean="0"/>
              <a:t>für Kanten</a:t>
            </a:r>
          </a:p>
          <a:p>
            <a:pPr lvl="1"/>
            <a:r>
              <a:rPr lang="de-DE" sz="2000" dirty="0" smtClean="0">
                <a:solidFill>
                  <a:srgbClr val="333399"/>
                </a:solidFill>
              </a:rPr>
              <a:t>Ausgabe: </a:t>
            </a:r>
            <a:r>
              <a:rPr lang="de-DE" sz="2000" dirty="0" smtClean="0"/>
              <a:t>Kürzeste Tour, auf der </a:t>
            </a:r>
            <a:br>
              <a:rPr lang="de-DE" sz="2000" dirty="0" smtClean="0"/>
            </a:br>
            <a:r>
              <a:rPr lang="de-DE" sz="2000" dirty="0" smtClean="0"/>
              <a:t>alle Knoten genau einmal vorkommen</a:t>
            </a:r>
          </a:p>
          <a:p>
            <a:r>
              <a:rPr lang="de-DE" sz="2400" dirty="0" smtClean="0"/>
              <a:t>Entscheidungsproblem (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>
                <a:solidFill>
                  <a:srgbClr val="0000FF"/>
                </a:solidFill>
              </a:rPr>
              <a:t>-TSP</a:t>
            </a:r>
            <a:r>
              <a:rPr lang="de-DE" sz="2400" dirty="0" smtClean="0"/>
              <a:t>): </a:t>
            </a:r>
            <a:br>
              <a:rPr lang="de-DE" sz="2400" dirty="0" smtClean="0"/>
            </a:br>
            <a:r>
              <a:rPr lang="de-DE" sz="2400" dirty="0" smtClean="0"/>
              <a:t>Gibt es Tour mit Kantenkosten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≤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400" dirty="0" smtClean="0"/>
              <a:t>? </a:t>
            </a:r>
          </a:p>
          <a:p>
            <a:r>
              <a:rPr lang="de-DE" sz="2400" dirty="0" smtClean="0"/>
              <a:t>Bester bekannter vollständiger Algorithmus in </a:t>
            </a:r>
            <a:r>
              <a:rPr lang="en-US" sz="2000" dirty="0" smtClean="0">
                <a:solidFill>
                  <a:srgbClr val="008A87"/>
                </a:solidFill>
              </a:rPr>
              <a:t>O</a:t>
            </a:r>
            <a:r>
              <a:rPr lang="en-US" sz="2000" dirty="0">
                <a:solidFill>
                  <a:srgbClr val="008A87"/>
                </a:solidFill>
              </a:rPr>
              <a:t>(</a:t>
            </a:r>
            <a:r>
              <a:rPr lang="en-US" sz="2000" dirty="0" smtClean="0">
                <a:solidFill>
                  <a:srgbClr val="008A87"/>
                </a:solidFill>
              </a:rPr>
              <a:t>n∙2</a:t>
            </a:r>
            <a:r>
              <a:rPr lang="en-US" sz="2000" baseline="30000" dirty="0" smtClean="0">
                <a:solidFill>
                  <a:srgbClr val="008A87"/>
                </a:solidFill>
              </a:rPr>
              <a:t>n</a:t>
            </a:r>
            <a:r>
              <a:rPr lang="en-US" sz="2000" dirty="0">
                <a:solidFill>
                  <a:srgbClr val="008A87"/>
                </a:solidFill>
              </a:rPr>
              <a:t>)</a:t>
            </a:r>
            <a:r>
              <a:rPr lang="en-US" sz="2000" dirty="0"/>
              <a:t> </a:t>
            </a:r>
          </a:p>
          <a:p>
            <a:r>
              <a:rPr lang="de-DE" sz="2400" dirty="0" smtClean="0"/>
              <a:t>Das Problem muss z.Zt. als </a:t>
            </a:r>
            <a:r>
              <a:rPr lang="de-DE" sz="2400" dirty="0" err="1" smtClean="0">
                <a:solidFill>
                  <a:srgbClr val="0000FF"/>
                </a:solidFill>
              </a:rPr>
              <a:t>intraktabel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klassifiziert werden</a:t>
            </a:r>
          </a:p>
          <a:p>
            <a:r>
              <a:rPr lang="de-DE" sz="2400" dirty="0" smtClean="0"/>
              <a:t>Interessant: </a:t>
            </a:r>
            <a:r>
              <a:rPr lang="de-DE" sz="2400" dirty="0" smtClean="0">
                <a:solidFill>
                  <a:srgbClr val="0000FF"/>
                </a:solidFill>
              </a:rPr>
              <a:t>Geg. Lösung (Tour ≤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>
                <a:solidFill>
                  <a:srgbClr val="0000FF"/>
                </a:solidFill>
              </a:rPr>
              <a:t>) polynomiell </a:t>
            </a:r>
            <a:r>
              <a:rPr lang="de-DE" sz="2400" dirty="0" err="1" smtClean="0">
                <a:solidFill>
                  <a:srgbClr val="0000FF"/>
                </a:solidFill>
              </a:rPr>
              <a:t>verifzierbar</a:t>
            </a:r>
            <a:r>
              <a:rPr lang="de-DE" sz="2400" dirty="0" smtClean="0">
                <a:solidFill>
                  <a:srgbClr val="0000FF"/>
                </a:solidFill>
              </a:rPr>
              <a:t>!</a:t>
            </a:r>
            <a:endParaRPr lang="de-DE" sz="2400" dirty="0">
              <a:solidFill>
                <a:srgbClr val="0000F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304384" y="2057400"/>
            <a:ext cx="2057400" cy="2438400"/>
            <a:chOff x="4176" y="1296"/>
            <a:chExt cx="1296" cy="153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224" y="1968"/>
              <a:ext cx="33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4176" y="1344"/>
              <a:ext cx="384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608" y="2016"/>
              <a:ext cx="14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800" y="2544"/>
              <a:ext cx="62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5280" y="1440"/>
              <a:ext cx="192" cy="1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4608" y="1296"/>
              <a:ext cx="624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228184" y="1752600"/>
            <a:ext cx="2297113" cy="2895600"/>
            <a:chOff x="4128" y="1104"/>
            <a:chExt cx="1447" cy="1824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128" y="1248"/>
              <a:ext cx="1392" cy="1680"/>
              <a:chOff x="4128" y="1248"/>
              <a:chExt cx="1392" cy="1680"/>
            </a:xfrm>
          </p:grpSpPr>
          <p:sp>
            <p:nvSpPr>
              <p:cNvPr id="39" name="Oval 13"/>
              <p:cNvSpPr>
                <a:spLocks noChangeArrowheads="1"/>
              </p:cNvSpPr>
              <p:nvPr/>
            </p:nvSpPr>
            <p:spPr bwMode="auto">
              <a:xfrm>
                <a:off x="4512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Oval 14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Oval 15"/>
              <p:cNvSpPr>
                <a:spLocks noChangeArrowheads="1"/>
              </p:cNvSpPr>
              <p:nvPr/>
            </p:nvSpPr>
            <p:spPr bwMode="auto">
              <a:xfrm>
                <a:off x="4560" y="19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Oval 16"/>
              <p:cNvSpPr>
                <a:spLocks noChangeArrowheads="1"/>
              </p:cNvSpPr>
              <p:nvPr/>
            </p:nvSpPr>
            <p:spPr bwMode="auto">
              <a:xfrm>
                <a:off x="5232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Oval 18"/>
              <p:cNvSpPr>
                <a:spLocks noChangeArrowheads="1"/>
              </p:cNvSpPr>
              <p:nvPr/>
            </p:nvSpPr>
            <p:spPr bwMode="auto">
              <a:xfrm>
                <a:off x="5424" y="28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4176" y="1104"/>
              <a:ext cx="1399" cy="1750"/>
              <a:chOff x="4176" y="1104"/>
              <a:chExt cx="1399" cy="1750"/>
            </a:xfrm>
          </p:grpSpPr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H="1">
                <a:off x="4176" y="1344"/>
                <a:ext cx="384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4224" y="1968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4608" y="2016"/>
                <a:ext cx="144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4800" y="2544"/>
                <a:ext cx="651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flipH="1" flipV="1">
                <a:off x="5280" y="1440"/>
                <a:ext cx="192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H="1" flipV="1">
                <a:off x="4608" y="1296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4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4593" y="1329"/>
                <a:ext cx="879" cy="1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4653" y="1971"/>
                <a:ext cx="795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H="1">
                <a:off x="4638" y="1428"/>
                <a:ext cx="609" cy="4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>
                <a:off x="4215" y="2091"/>
                <a:ext cx="492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 flipH="1">
                <a:off x="4785" y="1440"/>
                <a:ext cx="480" cy="10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4184" y="152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8" name="Text Box 33"/>
              <p:cNvSpPr txBox="1">
                <a:spLocks noChangeArrowheads="1"/>
              </p:cNvSpPr>
              <p:nvPr/>
            </p:nvSpPr>
            <p:spPr bwMode="auto">
              <a:xfrm>
                <a:off x="4262" y="218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9" name="Text Box 34"/>
              <p:cNvSpPr txBox="1">
                <a:spLocks noChangeArrowheads="1"/>
              </p:cNvSpPr>
              <p:nvPr/>
            </p:nvSpPr>
            <p:spPr bwMode="auto">
              <a:xfrm>
                <a:off x="4292" y="1758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8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4349" y="1596"/>
                <a:ext cx="35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10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4703" y="14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4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4943" y="2166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5366" y="1827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3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4823" y="11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2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889" y="1413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6" name="Text Box 41"/>
              <p:cNvSpPr txBox="1">
                <a:spLocks noChangeArrowheads="1"/>
              </p:cNvSpPr>
              <p:nvPr/>
            </p:nvSpPr>
            <p:spPr bwMode="auto">
              <a:xfrm>
                <a:off x="5054" y="1755"/>
                <a:ext cx="37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11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7" name="Text Box 42"/>
              <p:cNvSpPr txBox="1">
                <a:spLocks noChangeArrowheads="1"/>
              </p:cNvSpPr>
              <p:nvPr/>
            </p:nvSpPr>
            <p:spPr bwMode="auto">
              <a:xfrm>
                <a:off x="4487" y="2061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6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8" name="Text Box 43"/>
              <p:cNvSpPr txBox="1">
                <a:spLocks noChangeArrowheads="1"/>
              </p:cNvSpPr>
              <p:nvPr/>
            </p:nvSpPr>
            <p:spPr bwMode="auto">
              <a:xfrm>
                <a:off x="4916" y="26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7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48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952105"/>
          </a:xfrm>
        </p:spPr>
        <p:txBody>
          <a:bodyPr/>
          <a:lstStyle/>
          <a:p>
            <a:r>
              <a:rPr lang="de-DE" dirty="0" smtClean="0"/>
              <a:t>Referenzproblem</a:t>
            </a:r>
          </a:p>
          <a:p>
            <a:r>
              <a:rPr lang="de-DE" dirty="0" smtClean="0"/>
              <a:t>Algorithmische Lösungen für spezielle Eingaben </a:t>
            </a:r>
            <a:r>
              <a:rPr lang="de-DE" dirty="0" err="1" smtClean="0"/>
              <a:t>ovn</a:t>
            </a:r>
            <a:r>
              <a:rPr lang="de-DE" dirty="0" smtClean="0"/>
              <a:t> SAT sind auch für die Lösung anderer Probleme sehr interessant</a:t>
            </a:r>
          </a:p>
          <a:p>
            <a:r>
              <a:rPr lang="de-DE" dirty="0" smtClean="0"/>
              <a:t>Neue Entwurfsmuster für Algorithmen erweitern Ihren Erfahrungsschatz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59492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</a:t>
            </a:r>
            <a:r>
              <a:rPr lang="de-DE" sz="1400" dirty="0" err="1">
                <a:solidFill>
                  <a:srgbClr val="0000FF"/>
                </a:solidFill>
              </a:rPr>
              <a:t>Logemann</a:t>
            </a:r>
            <a:r>
              <a:rPr lang="de-DE" sz="1400" dirty="0">
                <a:solidFill>
                  <a:srgbClr val="0000FF"/>
                </a:solidFill>
              </a:rPr>
              <a:t>, George; </a:t>
            </a:r>
            <a:r>
              <a:rPr lang="de-DE" sz="1400" dirty="0" err="1">
                <a:solidFill>
                  <a:srgbClr val="0000FF"/>
                </a:solidFill>
              </a:rPr>
              <a:t>Loveland</a:t>
            </a:r>
            <a:r>
              <a:rPr lang="de-DE" sz="1400" dirty="0">
                <a:solidFill>
                  <a:srgbClr val="0000FF"/>
                </a:solidFill>
              </a:rPr>
              <a:t>, </a:t>
            </a:r>
            <a:r>
              <a:rPr lang="de-DE" sz="1400" dirty="0" smtClean="0">
                <a:solidFill>
                  <a:srgbClr val="0000FF"/>
                </a:solidFill>
              </a:rPr>
              <a:t>Donald. A </a:t>
            </a:r>
            <a:r>
              <a:rPr lang="de-DE" sz="1400" dirty="0" err="1">
                <a:solidFill>
                  <a:srgbClr val="0000FF"/>
                </a:solidFill>
              </a:rPr>
              <a:t>Machine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Program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Theorem </a:t>
            </a:r>
            <a:r>
              <a:rPr lang="de-DE" sz="1400" dirty="0" err="1" smtClean="0">
                <a:solidFill>
                  <a:srgbClr val="0000FF"/>
                </a:solidFill>
              </a:rPr>
              <a:t>Proving</a:t>
            </a:r>
            <a:r>
              <a:rPr lang="de-DE" sz="1400" dirty="0" smtClean="0">
                <a:solidFill>
                  <a:srgbClr val="0000FF"/>
                </a:solidFill>
              </a:rPr>
              <a:t>. </a:t>
            </a:r>
            <a:r>
              <a:rPr lang="de-DE" sz="1400" dirty="0">
                <a:solidFill>
                  <a:srgbClr val="0000FF"/>
                </a:solidFill>
              </a:rPr>
              <a:t>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5 (7): 394–</a:t>
            </a:r>
            <a:r>
              <a:rPr lang="de-DE" sz="1400" dirty="0" smtClean="0">
                <a:solidFill>
                  <a:srgbClr val="0000FF"/>
                </a:solidFill>
              </a:rPr>
              <a:t>397,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6" name="Rechteck 5"/>
          <p:cNvSpPr/>
          <p:nvPr/>
        </p:nvSpPr>
        <p:spPr>
          <a:xfrm>
            <a:off x="2426358" y="5373216"/>
            <a:ext cx="4953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Putnam, </a:t>
            </a:r>
            <a:r>
              <a:rPr lang="de-DE" sz="1400" dirty="0" smtClean="0">
                <a:solidFill>
                  <a:srgbClr val="0000FF"/>
                </a:solidFill>
              </a:rPr>
              <a:t>Hilary. A </a:t>
            </a:r>
            <a:r>
              <a:rPr lang="de-DE" sz="1400" dirty="0">
                <a:solidFill>
                  <a:srgbClr val="0000FF"/>
                </a:solidFill>
              </a:rPr>
              <a:t>Computing </a:t>
            </a:r>
            <a:r>
              <a:rPr lang="de-DE" sz="1400" dirty="0" err="1">
                <a:solidFill>
                  <a:srgbClr val="0000FF"/>
                </a:solidFill>
              </a:rPr>
              <a:t>Procedure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Quantification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Theory</a:t>
            </a:r>
            <a:r>
              <a:rPr lang="de-DE" sz="1400" dirty="0" smtClean="0">
                <a:solidFill>
                  <a:srgbClr val="0000FF"/>
                </a:solidFill>
              </a:rPr>
              <a:t>. </a:t>
            </a:r>
            <a:r>
              <a:rPr lang="de-DE" sz="1400" dirty="0">
                <a:solidFill>
                  <a:srgbClr val="0000FF"/>
                </a:solidFill>
              </a:rPr>
              <a:t>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7 (3): 201–</a:t>
            </a:r>
            <a:r>
              <a:rPr lang="de-DE" sz="1400" dirty="0" smtClean="0">
                <a:solidFill>
                  <a:srgbClr val="0000FF"/>
                </a:solidFill>
              </a:rPr>
              <a:t>215, </a:t>
            </a:r>
            <a:r>
              <a:rPr lang="de-DE" sz="1400" b="1" dirty="0">
                <a:solidFill>
                  <a:srgbClr val="FF0000"/>
                </a:solidFill>
              </a:rPr>
              <a:t>1960</a:t>
            </a:r>
          </a:p>
        </p:txBody>
      </p:sp>
    </p:spTree>
    <p:extLst>
      <p:ext uri="{BB962C8B-B14F-4D97-AF65-F5344CB8AC3E}">
        <p14:creationId xmlns:p14="http://schemas.microsoft.com/office/powerpoint/2010/main" val="303794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38554"/>
              </p:ext>
            </p:extLst>
          </p:nvPr>
        </p:nvGraphicFramePr>
        <p:xfrm>
          <a:off x="622300" y="1254125"/>
          <a:ext cx="78867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Formel" r:id="rId3" imgW="3810000" imgH="203200" progId="Equation.3">
                  <p:embed/>
                </p:oleObj>
              </mc:Choice>
              <mc:Fallback>
                <p:oleObj name="Formel" r:id="rId3" imgW="3810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254125"/>
                        <a:ext cx="78867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19092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chemeClr val="tx1"/>
                </a:solidFill>
                <a:latin typeface="Arial" charset="0"/>
              </a:rPr>
              <a:t>Pure Literal?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97960"/>
              </p:ext>
            </p:extLst>
          </p:nvPr>
        </p:nvGraphicFramePr>
        <p:xfrm>
          <a:off x="1601788" y="2576264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Formel" r:id="rId5" imgW="3009600" imgH="203040" progId="Equation.3">
                  <p:embed/>
                </p:oleObj>
              </mc:Choice>
              <mc:Fallback>
                <p:oleObj name="Formel" r:id="rId5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576264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344494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691680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891184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7452320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43608" y="3356992"/>
            <a:ext cx="72378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Identifiziere „leichte“ Teile der Eingabe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Löse die leichten Teile zur Verkleinerung der Eingabe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3868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42" grpId="0" animBg="1"/>
      <p:bldP spid="13" grpId="0" animBg="1"/>
      <p:bldP spid="14" grpId="0" animBg="1"/>
      <p:bldP spid="15" grpId="0" animBg="1"/>
      <p:bldP spid="16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" name="Formel" r:id="rId5" imgW="1752480" imgH="203040" progId="Equation.3">
                  <p:embed/>
                </p:oleObj>
              </mc:Choice>
              <mc:Fallback>
                <p:oleObj name="Formel" r:id="rId5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87624" y="3645024"/>
            <a:ext cx="6622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Identifiziere Teile der Eingabe ohne Wahlpunkte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Propagiere Folgerungen </a:t>
            </a:r>
            <a:br>
              <a:rPr lang="de-DE" sz="2400" dirty="0" smtClean="0"/>
            </a:br>
            <a:r>
              <a:rPr lang="de-DE" sz="2400" dirty="0" smtClean="0"/>
              <a:t>zur Verkleinerung der Eingabe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926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37" grpId="0" animBg="1"/>
      <p:bldP spid="453638" grpId="0" animBg="1"/>
      <p:bldP spid="453639" grpId="0" animBg="1"/>
      <p:bldP spid="453640" grpId="0" animBg="1"/>
      <p:bldP spid="453641" grpId="0" animBg="1"/>
      <p:bldP spid="453642" grpId="0" animBg="1"/>
      <p:bldP spid="12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graphicFrame>
        <p:nvGraphicFramePr>
          <p:cNvPr id="454659" name="Object 3"/>
          <p:cNvGraphicFramePr>
            <a:graphicFrameLocks noChangeAspect="1"/>
          </p:cNvGraphicFramePr>
          <p:nvPr/>
        </p:nvGraphicFramePr>
        <p:xfrm>
          <a:off x="1450975" y="1254125"/>
          <a:ext cx="62293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1254125"/>
                        <a:ext cx="62293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0" name="Object 4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" name="Equation" r:id="rId5" imgW="1752480" imgH="203040" progId="Equation.DSMT4">
                  <p:embed/>
                </p:oleObj>
              </mc:Choice>
              <mc:Fallback>
                <p:oleObj name="Equation" r:id="rId5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1" name="Object 5"/>
          <p:cNvGraphicFramePr>
            <a:graphicFrameLocks noChangeAspect="1"/>
          </p:cNvGraphicFramePr>
          <p:nvPr/>
        </p:nvGraphicFramePr>
        <p:xfrm>
          <a:off x="3290888" y="3560763"/>
          <a:ext cx="25511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" name="Formel" r:id="rId7" imgW="1231560" imgH="203040" progId="Equation.3">
                  <p:embed/>
                </p:oleObj>
              </mc:Choice>
              <mc:Fallback>
                <p:oleObj name="Formel" r:id="rId7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3560763"/>
                        <a:ext cx="255111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62" name="Text Box 6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454663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454664" name="Line 8"/>
          <p:cNvSpPr>
            <a:spLocks noChangeShapeType="1"/>
          </p:cNvSpPr>
          <p:nvPr/>
        </p:nvSpPr>
        <p:spPr bwMode="auto">
          <a:xfrm>
            <a:off x="4518025" y="2827338"/>
            <a:ext cx="409575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4665" name="Line 9"/>
          <p:cNvSpPr>
            <a:spLocks noChangeShapeType="1"/>
          </p:cNvSpPr>
          <p:nvPr/>
        </p:nvSpPr>
        <p:spPr bwMode="auto">
          <a:xfrm flipV="1">
            <a:off x="4610100" y="247332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4666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466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4668" name="Line 12"/>
          <p:cNvSpPr>
            <a:spLocks noChangeShapeType="1"/>
          </p:cNvSpPr>
          <p:nvPr/>
        </p:nvSpPr>
        <p:spPr bwMode="auto">
          <a:xfrm flipV="1">
            <a:off x="2997200" y="244792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51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4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3" grpId="0" autoUpdateAnimBg="0"/>
      <p:bldP spid="454664" grpId="0" animBg="1"/>
      <p:bldP spid="454665" grpId="0" animBg="1"/>
      <p:bldP spid="454667" grpId="0" animBg="1"/>
      <p:bldP spid="4546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graphicFrame>
        <p:nvGraphicFramePr>
          <p:cNvPr id="455683" name="Object 3"/>
          <p:cNvGraphicFramePr>
            <a:graphicFrameLocks noChangeAspect="1"/>
          </p:cNvGraphicFramePr>
          <p:nvPr/>
        </p:nvGraphicFramePr>
        <p:xfrm>
          <a:off x="1450975" y="1254125"/>
          <a:ext cx="62293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8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1254125"/>
                        <a:ext cx="62293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84" name="Object 4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9" name="Equation" r:id="rId5" imgW="1752480" imgH="203040" progId="Equation.DSMT4">
                  <p:embed/>
                </p:oleObj>
              </mc:Choice>
              <mc:Fallback>
                <p:oleObj name="Equation" r:id="rId5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85" name="Object 5"/>
          <p:cNvGraphicFramePr>
            <a:graphicFrameLocks noChangeAspect="1"/>
          </p:cNvGraphicFramePr>
          <p:nvPr/>
        </p:nvGraphicFramePr>
        <p:xfrm>
          <a:off x="3290888" y="3560763"/>
          <a:ext cx="25511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0" name="Equation" r:id="rId7" imgW="1231560" imgH="203040" progId="Equation.DSMT4">
                  <p:embed/>
                </p:oleObj>
              </mc:Choice>
              <mc:Fallback>
                <p:oleObj name="Equation" r:id="rId7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3560763"/>
                        <a:ext cx="255111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86" name="Object 6"/>
          <p:cNvGraphicFramePr>
            <a:graphicFrameLocks noChangeAspect="1"/>
          </p:cNvGraphicFramePr>
          <p:nvPr/>
        </p:nvGraphicFramePr>
        <p:xfrm>
          <a:off x="3948113" y="4713288"/>
          <a:ext cx="12366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1" name="Formel" r:id="rId9" imgW="596880" imgH="203040" progId="Equation.3">
                  <p:embed/>
                </p:oleObj>
              </mc:Choice>
              <mc:Fallback>
                <p:oleObj name="Formel" r:id="rId9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713288"/>
                        <a:ext cx="123666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5692" name="AutoShape 12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5693" name="AutoShape 13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5694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06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9" grpId="0" autoUpdateAnimBg="0"/>
      <p:bldP spid="455690" grpId="0" animBg="1"/>
      <p:bldP spid="455691" grpId="0" animBg="1"/>
      <p:bldP spid="45569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graphicFrame>
        <p:nvGraphicFramePr>
          <p:cNvPr id="456707" name="Object 3"/>
          <p:cNvGraphicFramePr>
            <a:graphicFrameLocks noChangeAspect="1"/>
          </p:cNvGraphicFramePr>
          <p:nvPr/>
        </p:nvGraphicFramePr>
        <p:xfrm>
          <a:off x="1450975" y="1254125"/>
          <a:ext cx="62293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1254125"/>
                        <a:ext cx="62293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08" name="Object 4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" name="Equation" r:id="rId5" imgW="1752480" imgH="203040" progId="Equation.DSMT4">
                  <p:embed/>
                </p:oleObj>
              </mc:Choice>
              <mc:Fallback>
                <p:oleObj name="Equation" r:id="rId5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09" name="Object 5"/>
          <p:cNvGraphicFramePr>
            <a:graphicFrameLocks noChangeAspect="1"/>
          </p:cNvGraphicFramePr>
          <p:nvPr/>
        </p:nvGraphicFramePr>
        <p:xfrm>
          <a:off x="3290888" y="3560763"/>
          <a:ext cx="25511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" name="Equation" r:id="rId7" imgW="1231560" imgH="203040" progId="Equation.DSMT4">
                  <p:embed/>
                </p:oleObj>
              </mc:Choice>
              <mc:Fallback>
                <p:oleObj name="Equation" r:id="rId7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3560763"/>
                        <a:ext cx="255111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6710" name="Object 6"/>
          <p:cNvGraphicFramePr>
            <a:graphicFrameLocks noChangeAspect="1"/>
          </p:cNvGraphicFramePr>
          <p:nvPr/>
        </p:nvGraphicFramePr>
        <p:xfrm>
          <a:off x="3948113" y="4713288"/>
          <a:ext cx="123666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5" name="Formel" r:id="rId9" imgW="596880" imgH="203040" progId="Equation.3">
                  <p:embed/>
                </p:oleObj>
              </mc:Choice>
              <mc:Fallback>
                <p:oleObj name="Formel" r:id="rId9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713288"/>
                        <a:ext cx="123666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456712" name="Text Box 8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456714" name="Text Box 10"/>
          <p:cNvSpPr txBox="1">
            <a:spLocks noChangeArrowheads="1"/>
          </p:cNvSpPr>
          <p:nvPr/>
        </p:nvSpPr>
        <p:spPr bwMode="auto">
          <a:xfrm>
            <a:off x="3689350" y="5772150"/>
            <a:ext cx="17491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 smtClean="0">
                <a:solidFill>
                  <a:srgbClr val="FF3300"/>
                </a:solidFill>
              </a:rPr>
              <a:t>Widerspruch</a:t>
            </a:r>
            <a:r>
              <a:rPr lang="en-US" sz="2200" dirty="0" smtClean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456715" name="AutoShape 11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6" name="AutoShape 12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7" name="AutoShape 13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8" name="AutoShape 14"/>
          <p:cNvSpPr>
            <a:spLocks noChangeArrowheads="1"/>
          </p:cNvSpPr>
          <p:nvPr/>
        </p:nvSpPr>
        <p:spPr bwMode="auto">
          <a:xfrm>
            <a:off x="4479925" y="5133975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1043608" y="5229200"/>
            <a:ext cx="2294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err="1" smtClean="0"/>
              <a:t>Backtrackting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4705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4" grpId="0" autoUpdateAnimBg="0"/>
      <p:bldP spid="456718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DPLL-</a:t>
            </a:r>
            <a:r>
              <a:rPr lang="en-US" dirty="0" err="1"/>
              <a:t>Prozedur</a:t>
            </a:r>
            <a:r>
              <a:rPr lang="en-US" dirty="0"/>
              <a:t>: </a:t>
            </a:r>
            <a:r>
              <a:rPr lang="en-US" dirty="0" err="1"/>
              <a:t>Hauptidee</a:t>
            </a:r>
            <a:endParaRPr lang="en-US" dirty="0"/>
          </a:p>
        </p:txBody>
      </p:sp>
      <p:graphicFrame>
        <p:nvGraphicFramePr>
          <p:cNvPr id="457731" name="Object 3"/>
          <p:cNvGraphicFramePr>
            <a:graphicFrameLocks noChangeAspect="1"/>
          </p:cNvGraphicFramePr>
          <p:nvPr/>
        </p:nvGraphicFramePr>
        <p:xfrm>
          <a:off x="1450975" y="1254125"/>
          <a:ext cx="62293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6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1254125"/>
                        <a:ext cx="62293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2" name="Object 4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7" name="Equation" r:id="rId5" imgW="1752480" imgH="203040" progId="Equation.DSMT4">
                  <p:embed/>
                </p:oleObj>
              </mc:Choice>
              <mc:Fallback>
                <p:oleObj name="Equation" r:id="rId5" imgW="175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3" name="Object 5"/>
          <p:cNvGraphicFramePr>
            <a:graphicFrameLocks noChangeAspect="1"/>
          </p:cNvGraphicFramePr>
          <p:nvPr/>
        </p:nvGraphicFramePr>
        <p:xfrm>
          <a:off x="3290888" y="3560763"/>
          <a:ext cx="25511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8" name="Equation" r:id="rId7" imgW="1231560" imgH="203040" progId="Equation.DSMT4">
                  <p:embed/>
                </p:oleObj>
              </mc:Choice>
              <mc:Fallback>
                <p:oleObj name="Equation" r:id="rId7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3560763"/>
                        <a:ext cx="2551112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4" name="Object 6"/>
          <p:cNvGraphicFramePr>
            <a:graphicFrameLocks noChangeAspect="1"/>
          </p:cNvGraphicFramePr>
          <p:nvPr/>
        </p:nvGraphicFramePr>
        <p:xfrm>
          <a:off x="4327525" y="4713288"/>
          <a:ext cx="473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9" name="Formel" r:id="rId9" imgW="228600" imgH="203040" progId="Equation.3">
                  <p:embed/>
                </p:oleObj>
              </mc:Choice>
              <mc:Fallback>
                <p:oleObj name="Formel" r:id="rId9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4713288"/>
                        <a:ext cx="4730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457737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59530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457738" name="Text Box 10"/>
          <p:cNvSpPr txBox="1">
            <a:spLocks noChangeArrowheads="1"/>
          </p:cNvSpPr>
          <p:nvPr/>
        </p:nvSpPr>
        <p:spPr bwMode="auto">
          <a:xfrm>
            <a:off x="3883025" y="5287963"/>
            <a:ext cx="12513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 smtClean="0">
                <a:solidFill>
                  <a:srgbClr val="FF3300"/>
                </a:solidFill>
              </a:rPr>
              <a:t>erfüllbar</a:t>
            </a:r>
            <a:r>
              <a:rPr lang="en-US" sz="2200" dirty="0" smtClean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457739" name="AutoShape 11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7740" name="AutoShape 12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7741" name="AutoShape 13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7742" name="Line 14"/>
          <p:cNvSpPr>
            <a:spLocks noChangeShapeType="1"/>
          </p:cNvSpPr>
          <p:nvPr/>
        </p:nvSpPr>
        <p:spPr bwMode="auto">
          <a:xfrm flipV="1">
            <a:off x="3709988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7743" name="Line 15"/>
          <p:cNvSpPr>
            <a:spLocks noChangeShapeType="1"/>
          </p:cNvSpPr>
          <p:nvPr/>
        </p:nvSpPr>
        <p:spPr bwMode="auto">
          <a:xfrm flipV="1">
            <a:off x="4800600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6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7" grpId="0" autoUpdateAnimBg="0"/>
      <p:bldP spid="457738" grpId="0" autoUpdateAnimBg="0"/>
      <p:bldP spid="457741" grpId="0" animBg="1"/>
      <p:bldP spid="457742" grpId="0" animBg="1"/>
      <p:bldP spid="4577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Nachfolgende</a:t>
            </a:r>
            <a:r>
              <a:rPr lang="en-US" sz="2800" dirty="0" smtClean="0"/>
              <a:t> </a:t>
            </a:r>
            <a:r>
              <a:rPr lang="en-US" sz="2800" dirty="0" err="1" smtClean="0"/>
              <a:t>Präsentationen</a:t>
            </a:r>
            <a:r>
              <a:rPr lang="en-US" sz="2800" dirty="0" smtClean="0"/>
              <a:t> </a:t>
            </a:r>
            <a:r>
              <a:rPr lang="en-US" sz="2800" dirty="0" err="1" smtClean="0"/>
              <a:t>zum</a:t>
            </a:r>
            <a:r>
              <a:rPr lang="en-US" sz="2800" dirty="0" smtClean="0"/>
              <a:t> SAT-Solving </a:t>
            </a:r>
            <a:r>
              <a:rPr lang="en-US" sz="2800" dirty="0" err="1" smtClean="0"/>
              <a:t>sind</a:t>
            </a:r>
            <a:r>
              <a:rPr lang="en-US" sz="2800" dirty="0" smtClean="0"/>
              <a:t> von Daniel </a:t>
            </a:r>
            <a:r>
              <a:rPr lang="en-US" sz="2800" dirty="0"/>
              <a:t>Le </a:t>
            </a:r>
            <a:r>
              <a:rPr lang="en-US" sz="2800" dirty="0" err="1" smtClean="0"/>
              <a:t>Berre</a:t>
            </a:r>
            <a:endParaRPr lang="en-US" sz="2800" dirty="0"/>
          </a:p>
          <a:p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89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Clause</a:t>
            </a:r>
            <a:r>
              <a:rPr lang="de-DE" dirty="0" smtClean="0"/>
              <a:t> Learning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38</a:t>
            </a:fld>
            <a:endParaRPr lang="de-DE"/>
          </a:p>
        </p:txBody>
      </p:sp>
      <p:grpSp>
        <p:nvGrpSpPr>
          <p:cNvPr id="6" name="Gruppierung 5"/>
          <p:cNvGrpSpPr/>
          <p:nvPr/>
        </p:nvGrpSpPr>
        <p:grpSpPr>
          <a:xfrm>
            <a:off x="0" y="1196752"/>
            <a:ext cx="9171458" cy="2506746"/>
            <a:chOff x="0" y="1196752"/>
            <a:chExt cx="9171458" cy="2506746"/>
          </a:xfrm>
        </p:grpSpPr>
        <p:pic>
          <p:nvPicPr>
            <p:cNvPr id="4" name="Bild 3" descr="Pages from Pages from SAT Solving Technoog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0768"/>
              <a:ext cx="9171458" cy="2362730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0" y="1196752"/>
              <a:ext cx="9144000" cy="383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2948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Clause</a:t>
            </a:r>
            <a:r>
              <a:rPr lang="de-DE" dirty="0" smtClean="0"/>
              <a:t> Learning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5" name="Bild 4" descr="Pages from Pages from SAT Solving Technoogy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" y="1556792"/>
            <a:ext cx="9132651" cy="3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9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weiteres schwieriges 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(Maximales-)</a:t>
            </a:r>
            <a:r>
              <a:rPr lang="de-DE" dirty="0" smtClean="0">
                <a:solidFill>
                  <a:srgbClr val="000000"/>
                </a:solidFill>
              </a:rPr>
              <a:t>Cliquen-Problem (</a:t>
            </a:r>
            <a:r>
              <a:rPr lang="de-DE" dirty="0" smtClean="0">
                <a:solidFill>
                  <a:srgbClr val="0000FF"/>
                </a:solidFill>
              </a:rPr>
              <a:t>Clique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de-DE" dirty="0" smtClean="0">
                <a:solidFill>
                  <a:srgbClr val="333399"/>
                </a:solidFill>
              </a:rPr>
              <a:t>Eingabe: </a:t>
            </a:r>
            <a:r>
              <a:rPr lang="de-DE" dirty="0" err="1" smtClean="0"/>
              <a:t>Ungerichteter</a:t>
            </a:r>
            <a:r>
              <a:rPr lang="de-DE" dirty="0" smtClean="0"/>
              <a:t> Graph </a:t>
            </a:r>
            <a:r>
              <a:rPr lang="en-US" dirty="0">
                <a:solidFill>
                  <a:srgbClr val="008A87"/>
                </a:solidFill>
              </a:rPr>
              <a:t>G=(V,E</a:t>
            </a:r>
            <a:r>
              <a:rPr lang="en-US" dirty="0" smtClean="0">
                <a:solidFill>
                  <a:srgbClr val="008A87"/>
                </a:solidFill>
              </a:rPr>
              <a:t>)</a:t>
            </a:r>
            <a:endParaRPr lang="de-DE" dirty="0"/>
          </a:p>
          <a:p>
            <a:pPr lvl="1"/>
            <a:r>
              <a:rPr lang="de-DE" dirty="0" smtClean="0">
                <a:solidFill>
                  <a:srgbClr val="333399"/>
                </a:solidFill>
              </a:rPr>
              <a:t>Ausgabe: </a:t>
            </a:r>
            <a:r>
              <a:rPr lang="de-DE" dirty="0" smtClean="0"/>
              <a:t>Größte Untermenge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/>
              <a:t> von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so dass jedes Paar von Knoten in </a:t>
            </a:r>
            <a:r>
              <a:rPr lang="de-DE" dirty="0" smtClean="0">
                <a:solidFill>
                  <a:srgbClr val="3C8C93"/>
                </a:solidFill>
              </a:rPr>
              <a:t>C</a:t>
            </a:r>
            <a:r>
              <a:rPr lang="de-DE" dirty="0" smtClean="0"/>
              <a:t> durch</a:t>
            </a:r>
            <a:br>
              <a:rPr lang="de-DE" dirty="0" smtClean="0"/>
            </a:br>
            <a:r>
              <a:rPr lang="de-DE" dirty="0" smtClean="0"/>
              <a:t>eine Kante aus E verbunden ist</a:t>
            </a:r>
          </a:p>
          <a:p>
            <a:pPr lvl="1"/>
            <a:r>
              <a:rPr lang="de-DE" dirty="0" smtClean="0"/>
              <a:t>Bester bekannter Algorithmus </a:t>
            </a:r>
            <a:br>
              <a:rPr lang="de-DE" dirty="0" smtClean="0"/>
            </a:br>
            <a:r>
              <a:rPr lang="de-DE" dirty="0" smtClean="0"/>
              <a:t>für dieses Optimierungsproblem</a:t>
            </a:r>
            <a:br>
              <a:rPr lang="de-DE" dirty="0" smtClean="0"/>
            </a:br>
            <a:r>
              <a:rPr lang="de-DE" dirty="0" smtClean="0"/>
              <a:t>ist in </a:t>
            </a:r>
            <a:r>
              <a:rPr lang="en-US" dirty="0">
                <a:solidFill>
                  <a:srgbClr val="008A87"/>
                </a:solidFill>
              </a:rPr>
              <a:t>O(n∙2</a:t>
            </a:r>
            <a:r>
              <a:rPr lang="en-US" baseline="30000" dirty="0">
                <a:solidFill>
                  <a:srgbClr val="008A87"/>
                </a:solidFill>
              </a:rPr>
              <a:t>n</a:t>
            </a:r>
            <a:r>
              <a:rPr lang="en-US" dirty="0" smtClean="0">
                <a:solidFill>
                  <a:srgbClr val="008A87"/>
                </a:solidFill>
              </a:rPr>
              <a:t>)</a:t>
            </a:r>
          </a:p>
          <a:p>
            <a:pPr lvl="1"/>
            <a:endParaRPr lang="en-US" dirty="0">
              <a:solidFill>
                <a:srgbClr val="008A87"/>
              </a:solidFill>
            </a:endParaRPr>
          </a:p>
          <a:p>
            <a:r>
              <a:rPr lang="en-US" dirty="0" err="1" smtClean="0"/>
              <a:t>Entscheidungsproblem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k-Clique</a:t>
            </a:r>
            <a:r>
              <a:rPr lang="en-US" dirty="0" smtClean="0"/>
              <a:t>): </a:t>
            </a:r>
            <a:br>
              <a:rPr lang="en-US" dirty="0" smtClean="0"/>
            </a:b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de-DE" dirty="0" smtClean="0"/>
              <a:t>Untermenge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 ⊆ V</a:t>
            </a:r>
            <a:r>
              <a:rPr lang="de-DE" dirty="0" smtClean="0"/>
              <a:t> von mit </a:t>
            </a:r>
            <a:r>
              <a:rPr lang="de-DE" dirty="0">
                <a:solidFill>
                  <a:srgbClr val="3C8C93"/>
                </a:solidFill>
              </a:rPr>
              <a:t>|</a:t>
            </a:r>
            <a:r>
              <a:rPr lang="de-DE" dirty="0" smtClean="0">
                <a:solidFill>
                  <a:srgbClr val="3C8C93"/>
                </a:solidFill>
              </a:rPr>
              <a:t>C| ≤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47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010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077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077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438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7086600" y="2133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315200" y="2057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7162800" y="27432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6553200" y="32004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086600" y="3200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7620000" y="3429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Oval 16"/>
          <p:cNvSpPr/>
          <p:nvPr/>
        </p:nvSpPr>
        <p:spPr>
          <a:xfrm rot="18638016">
            <a:off x="6697777" y="1825708"/>
            <a:ext cx="1617347" cy="16347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 rot="19120722">
            <a:off x="7199752" y="3295289"/>
            <a:ext cx="13277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 rot="13830870">
            <a:off x="6541824" y="3166161"/>
            <a:ext cx="15131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 rot="17650646">
            <a:off x="5826371" y="3433922"/>
            <a:ext cx="1979525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06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4" name="Bild 3" descr="Pages from Pages from SAT Solving Technoogy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62129" cy="34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4" name="Bild 3" descr="Pages from Pages from SAT Solving Technoogy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68462" cy="35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5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4" name="Bild 3" descr="Pages from Pages from SAT Solving Technoogy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5"/>
            <a:ext cx="9151418" cy="37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0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4" name="Bild 3" descr="Pages from Pages from SAT Solving Technoogy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1700807"/>
            <a:ext cx="9115857" cy="37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2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44</a:t>
            </a:fld>
            <a:endParaRPr lang="de-DE"/>
          </a:p>
        </p:txBody>
      </p:sp>
      <p:pic>
        <p:nvPicPr>
          <p:cNvPr id="4" name="Bild 3" descr="Pages from Pages from SAT Solving Technoogy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27679" cy="461426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48064" y="4941168"/>
            <a:ext cx="3801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Gewonnene Erkenntnisse</a:t>
            </a:r>
            <a:br>
              <a:rPr lang="de-DE" sz="2400" dirty="0" smtClean="0"/>
            </a:br>
            <a:r>
              <a:rPr lang="de-DE" sz="2400" dirty="0" smtClean="0"/>
              <a:t>sichern und </a:t>
            </a:r>
            <a:br>
              <a:rPr lang="de-DE" sz="2400" dirty="0" smtClean="0"/>
            </a:br>
            <a:r>
              <a:rPr lang="de-DE" sz="2400" dirty="0" smtClean="0"/>
              <a:t>wiederverwenden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9880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Non-</a:t>
            </a:r>
            <a:r>
              <a:rPr lang="de-DE" dirty="0" err="1" smtClean="0"/>
              <a:t>Chronological</a:t>
            </a:r>
            <a:r>
              <a:rPr lang="de-DE" dirty="0" smtClean="0"/>
              <a:t> Backtracking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45</a:t>
            </a:fld>
            <a:endParaRPr lang="de-DE"/>
          </a:p>
        </p:txBody>
      </p:sp>
      <p:pic>
        <p:nvPicPr>
          <p:cNvPr id="4" name="Bild 3" descr="Pages from Pages from SAT Solving Technoogy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" y="1772816"/>
            <a:ext cx="9144112" cy="22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6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46</a:t>
            </a:fld>
            <a:endParaRPr lang="de-DE"/>
          </a:p>
        </p:txBody>
      </p:sp>
      <p:pic>
        <p:nvPicPr>
          <p:cNvPr id="4" name="Bild 3" descr="Pages from Pages from SAT Solving Technoogy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36917" cy="29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47</a:t>
            </a:fld>
            <a:endParaRPr lang="de-DE"/>
          </a:p>
        </p:txBody>
      </p:sp>
      <p:pic>
        <p:nvPicPr>
          <p:cNvPr id="4" name="Bild 3" descr="Pages from Pages from SAT Solving Technoogy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28105" cy="35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7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48</a:t>
            </a:fld>
            <a:endParaRPr lang="de-DE"/>
          </a:p>
        </p:txBody>
      </p:sp>
      <p:pic>
        <p:nvPicPr>
          <p:cNvPr id="4" name="Bild 3" descr="Pages from Pages from SAT Solving Technoogy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39549" cy="38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49</a:t>
            </a:fld>
            <a:endParaRPr lang="de-DE"/>
          </a:p>
        </p:txBody>
      </p:sp>
      <p:pic>
        <p:nvPicPr>
          <p:cNvPr id="4" name="Bild 3" descr="Pages from Pages from SAT Solving Technoogy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62815" cy="39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kann man tun?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Besseren Algorithmus suchen?</a:t>
            </a:r>
          </a:p>
          <a:p>
            <a:pPr lvl="1"/>
            <a:r>
              <a:rPr lang="de-DE" dirty="0" smtClean="0"/>
              <a:t>Haben viele schlaue Leute schon 50 Jahre lang versucht</a:t>
            </a:r>
          </a:p>
          <a:p>
            <a:r>
              <a:rPr lang="de-DE" dirty="0" smtClean="0"/>
              <a:t>Beweisen, dass es keinen </a:t>
            </a:r>
            <a:r>
              <a:rPr lang="de-DE" dirty="0" err="1" smtClean="0"/>
              <a:t>polynomiellen</a:t>
            </a:r>
            <a:r>
              <a:rPr lang="de-DE" dirty="0" smtClean="0"/>
              <a:t> Algorithmus geben kann</a:t>
            </a:r>
          </a:p>
          <a:p>
            <a:pPr lvl="1"/>
            <a:r>
              <a:rPr lang="de-DE" dirty="0"/>
              <a:t>Haben viele schlaue Leute schon </a:t>
            </a:r>
            <a:r>
              <a:rPr lang="de-DE" dirty="0" smtClean="0"/>
              <a:t>50 </a:t>
            </a:r>
            <a:r>
              <a:rPr lang="de-DE" dirty="0"/>
              <a:t>Jahre </a:t>
            </a:r>
            <a:r>
              <a:rPr lang="de-DE" dirty="0" smtClean="0"/>
              <a:t>lang versucht</a:t>
            </a:r>
          </a:p>
          <a:p>
            <a:r>
              <a:rPr lang="de-DE" dirty="0" smtClean="0"/>
              <a:t>Zeigen, dass alle schwierigen Probleme in gewisser Weise äquivalent sind, d.h., kann man eins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/>
              <a:t> fix) lösen, kann man alle anderen auch </a:t>
            </a:r>
            <a:r>
              <a:rPr lang="de-DE" dirty="0"/>
              <a:t>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</a:t>
            </a:r>
            <a:r>
              <a:rPr lang="de-DE" dirty="0" smtClean="0"/>
              <a:t>lösen</a:t>
            </a:r>
          </a:p>
          <a:p>
            <a:pPr lvl="1"/>
            <a:r>
              <a:rPr lang="de-DE" dirty="0" smtClean="0"/>
              <a:t>Hat schon jemand erreicht (</a:t>
            </a:r>
            <a:r>
              <a:rPr lang="de-DE" dirty="0" err="1" smtClean="0"/>
              <a:t>Karp</a:t>
            </a:r>
            <a:r>
              <a:rPr lang="de-DE" dirty="0" smtClean="0"/>
              <a:t> 1972)</a:t>
            </a:r>
          </a:p>
          <a:p>
            <a:pPr lvl="1"/>
            <a:r>
              <a:rPr lang="de-DE" dirty="0" smtClean="0"/>
              <a:t>Funktioniert für mindestens 10.000 schwierige Probleme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50</a:t>
            </a:fld>
            <a:endParaRPr lang="de-DE"/>
          </a:p>
        </p:txBody>
      </p:sp>
      <p:pic>
        <p:nvPicPr>
          <p:cNvPr id="4" name="Bild 3" descr="Pages from Pages from SAT Solving Technoogy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" y="1628799"/>
            <a:ext cx="9090636" cy="38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51</a:t>
            </a:fld>
            <a:endParaRPr lang="de-DE"/>
          </a:p>
        </p:txBody>
      </p:sp>
      <p:pic>
        <p:nvPicPr>
          <p:cNvPr id="4" name="Bild 3" descr="Pages from Pages from SAT Solving Technoogy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27679" cy="43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1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52</a:t>
            </a:fld>
            <a:endParaRPr lang="de-DE"/>
          </a:p>
        </p:txBody>
      </p:sp>
      <p:pic>
        <p:nvPicPr>
          <p:cNvPr id="4" name="Bild 3" descr="Pages from Pages from SAT Solving Technoogy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51418" cy="47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7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53</a:t>
            </a:fld>
            <a:endParaRPr lang="de-DE"/>
          </a:p>
        </p:txBody>
      </p:sp>
      <p:pic>
        <p:nvPicPr>
          <p:cNvPr id="4" name="Bild 3" descr="Pages from Pages from SAT Solving Technoogy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" y="1484783"/>
            <a:ext cx="9123090" cy="50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54</a:t>
            </a:fld>
            <a:endParaRPr lang="de-DE"/>
          </a:p>
        </p:txBody>
      </p:sp>
      <p:pic>
        <p:nvPicPr>
          <p:cNvPr id="4" name="Bild 3" descr="Pages from Pages from SAT Solving Technoogy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484"/>
            <a:ext cx="9163288" cy="5265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37312"/>
            <a:ext cx="21237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9" name="Rechteck 8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91489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55</a:t>
            </a:fld>
            <a:endParaRPr lang="de-DE"/>
          </a:p>
        </p:txBody>
      </p:sp>
      <p:pic>
        <p:nvPicPr>
          <p:cNvPr id="4" name="Bild 3" descr="Pages from Pages from SAT Solving Technoogy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" y="1059255"/>
            <a:ext cx="9167405" cy="539408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85580"/>
            <a:ext cx="2123728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95536" y="1196752"/>
            <a:ext cx="2864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Keine Wahlpunkte</a:t>
            </a:r>
            <a:br>
              <a:rPr lang="de-DE" sz="2400" dirty="0" smtClean="0"/>
            </a:br>
            <a:r>
              <a:rPr lang="de-DE" sz="2400" dirty="0" smtClean="0"/>
              <a:t>betrachten, die </a:t>
            </a:r>
            <a:br>
              <a:rPr lang="de-DE" sz="2400" dirty="0" smtClean="0"/>
            </a:br>
            <a:r>
              <a:rPr lang="de-DE" sz="2400" dirty="0" smtClean="0"/>
              <a:t>Problem nicht</a:t>
            </a:r>
            <a:br>
              <a:rPr lang="de-DE" sz="2400" dirty="0" smtClean="0"/>
            </a:br>
            <a:r>
              <a:rPr lang="de-DE" sz="2400" dirty="0" smtClean="0"/>
              <a:t>lösen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1" name="Rechteck 10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175365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460752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350"/>
            <a:ext cx="8892479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Wie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können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wir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gelernte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Klauseln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speichern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?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1556792"/>
            <a:ext cx="7992887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15616" y="1988840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 </a:t>
            </a:r>
            <a:r>
              <a:rPr lang="de-DE" dirty="0" smtClean="0"/>
              <a:t>∨</a:t>
            </a:r>
            <a:r>
              <a:rPr lang="de-DE" sz="2400" dirty="0" smtClean="0"/>
              <a:t> c </a:t>
            </a:r>
            <a:r>
              <a:rPr lang="de-DE" dirty="0" smtClean="0"/>
              <a:t>∨</a:t>
            </a:r>
            <a:r>
              <a:rPr lang="de-DE" sz="2400" dirty="0" smtClean="0"/>
              <a:t> f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4695324" y="2284896"/>
            <a:ext cx="357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a</a:t>
            </a:r>
            <a:endParaRPr lang="de-DE" sz="2800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4860032" y="2833772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690358" y="3481844"/>
            <a:ext cx="357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c</a:t>
            </a:r>
            <a:endParaRPr lang="de-DE" sz="2800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4860032" y="4057908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690358" y="4705980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f</a:t>
            </a:r>
            <a:endParaRPr lang="de-DE" sz="2800" dirty="0"/>
          </a:p>
        </p:txBody>
      </p:sp>
      <p:sp>
        <p:nvSpPr>
          <p:cNvPr id="19" name="Textfeld 18"/>
          <p:cNvSpPr txBox="1"/>
          <p:nvPr/>
        </p:nvSpPr>
        <p:spPr>
          <a:xfrm>
            <a:off x="1115616" y="260729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 </a:t>
            </a:r>
            <a:r>
              <a:rPr lang="de-DE" dirty="0" smtClean="0"/>
              <a:t>∨</a:t>
            </a:r>
            <a:r>
              <a:rPr lang="de-DE" sz="2400" dirty="0" smtClean="0"/>
              <a:t> f</a:t>
            </a:r>
            <a:endParaRPr lang="de-DE" sz="2400" dirty="0"/>
          </a:p>
        </p:txBody>
      </p:sp>
      <p:sp>
        <p:nvSpPr>
          <p:cNvPr id="20" name="Textfeld 19"/>
          <p:cNvSpPr txBox="1"/>
          <p:nvPr/>
        </p:nvSpPr>
        <p:spPr>
          <a:xfrm>
            <a:off x="5770478" y="2272068"/>
            <a:ext cx="357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c</a:t>
            </a:r>
            <a:endParaRPr lang="de-DE" sz="2800" dirty="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5940152" y="2848132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770478" y="3496204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f</a:t>
            </a:r>
            <a:endParaRPr lang="de-DE" sz="2800" dirty="0"/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4860032" y="1916832"/>
            <a:ext cx="504056" cy="4176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364088" y="1916832"/>
            <a:ext cx="57606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1115616" y="3284984"/>
            <a:ext cx="85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 </a:t>
            </a:r>
            <a:r>
              <a:rPr lang="de-DE" dirty="0" smtClean="0"/>
              <a:t>∨</a:t>
            </a:r>
            <a:r>
              <a:rPr lang="de-DE" sz="2400" dirty="0" smtClean="0"/>
              <a:t> </a:t>
            </a:r>
            <a:r>
              <a:rPr lang="de-DE" sz="2400" dirty="0" err="1" smtClean="0"/>
              <a:t>g</a:t>
            </a:r>
            <a:endParaRPr lang="de-DE" sz="2400" dirty="0"/>
          </a:p>
        </p:txBody>
      </p:sp>
      <p:cxnSp>
        <p:nvCxnSpPr>
          <p:cNvPr id="31" name="Gerade Verbindung mit Pfeil 30"/>
          <p:cNvCxnSpPr/>
          <p:nvPr/>
        </p:nvCxnSpPr>
        <p:spPr>
          <a:xfrm>
            <a:off x="5926931" y="2852936"/>
            <a:ext cx="805309" cy="7057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6588224" y="3456188"/>
            <a:ext cx="385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g</a:t>
            </a:r>
            <a:endParaRPr lang="de-DE" sz="2800" dirty="0"/>
          </a:p>
        </p:txBody>
      </p:sp>
      <p:sp>
        <p:nvSpPr>
          <p:cNvPr id="34" name="Textfeld 33"/>
          <p:cNvSpPr txBox="1"/>
          <p:nvPr/>
        </p:nvSpPr>
        <p:spPr>
          <a:xfrm>
            <a:off x="1141274" y="3961620"/>
            <a:ext cx="83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 </a:t>
            </a:r>
            <a:r>
              <a:rPr lang="de-DE" dirty="0" smtClean="0"/>
              <a:t>∨</a:t>
            </a:r>
            <a:r>
              <a:rPr lang="de-DE" sz="2400" dirty="0" smtClean="0"/>
              <a:t> c</a:t>
            </a:r>
            <a:endParaRPr lang="de-DE" sz="2400" dirty="0"/>
          </a:p>
        </p:txBody>
      </p:sp>
      <p:cxnSp>
        <p:nvCxnSpPr>
          <p:cNvPr id="35" name="Gerade Verbindung mit Pfeil 34"/>
          <p:cNvCxnSpPr/>
          <p:nvPr/>
        </p:nvCxnSpPr>
        <p:spPr>
          <a:xfrm flipH="1">
            <a:off x="4067944" y="4005064"/>
            <a:ext cx="792088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3813433" y="47059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⊥</a:t>
            </a:r>
            <a:endParaRPr lang="de-DE" sz="2800" dirty="0"/>
          </a:p>
        </p:txBody>
      </p:sp>
      <p:sp>
        <p:nvSpPr>
          <p:cNvPr id="32" name="Wolkenförmige Legende 31"/>
          <p:cNvSpPr/>
          <p:nvPr/>
        </p:nvSpPr>
        <p:spPr>
          <a:xfrm>
            <a:off x="1043608" y="4797152"/>
            <a:ext cx="2664296" cy="1656184"/>
          </a:xfrm>
          <a:prstGeom prst="cloudCallout">
            <a:avLst>
              <a:gd name="adj1" fmla="val 82643"/>
              <a:gd name="adj2" fmla="val -11923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solidFill>
                  <a:schemeClr val="tx1"/>
                </a:solidFill>
              </a:rPr>
              <a:t>Ah! </a:t>
            </a:r>
            <a:br>
              <a:rPr lang="de-DE" sz="3600" dirty="0" smtClean="0">
                <a:solidFill>
                  <a:schemeClr val="tx1"/>
                </a:solidFill>
              </a:rPr>
            </a:br>
            <a:r>
              <a:rPr lang="de-DE" sz="3600" dirty="0" smtClean="0">
                <a:solidFill>
                  <a:schemeClr val="tx1"/>
                </a:solidFill>
              </a:rPr>
              <a:t>Ein </a:t>
            </a:r>
            <a:r>
              <a:rPr lang="de-DE" sz="3600" dirty="0" err="1" smtClean="0">
                <a:solidFill>
                  <a:schemeClr val="tx1"/>
                </a:solidFill>
              </a:rPr>
              <a:t>Trie</a:t>
            </a:r>
            <a:endParaRPr lang="de-D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421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/>
      <p:bldP spid="18" grpId="0"/>
      <p:bldP spid="19" grpId="0"/>
      <p:bldP spid="20" grpId="0"/>
      <p:bldP spid="22" grpId="0"/>
      <p:bldP spid="27" grpId="0"/>
      <p:bldP spid="33" grpId="0"/>
      <p:bldP spid="34" grpId="0"/>
      <p:bldP spid="36" grpId="0"/>
      <p:bldP spid="3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Präsentationen</a:t>
            </a:r>
            <a:r>
              <a:rPr lang="en-US" sz="2800" dirty="0" smtClean="0"/>
              <a:t> </a:t>
            </a:r>
            <a:r>
              <a:rPr lang="en-US" sz="2800" dirty="0" err="1" smtClean="0"/>
              <a:t>zur</a:t>
            </a:r>
            <a:r>
              <a:rPr lang="en-US" sz="2800" dirty="0" smtClean="0"/>
              <a:t> </a:t>
            </a:r>
            <a:r>
              <a:rPr lang="en-US" sz="2800" dirty="0" err="1" smtClean="0"/>
              <a:t>Soduku-Kodierung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 von </a:t>
            </a:r>
            <a:br>
              <a:rPr lang="en-US" sz="2800" dirty="0" smtClean="0"/>
            </a:br>
            <a:r>
              <a:rPr lang="en-US" sz="2800" dirty="0" smtClean="0"/>
              <a:t>Will </a:t>
            </a:r>
            <a:r>
              <a:rPr lang="en-US" sz="2800" dirty="0" err="1"/>
              <a:t>Klieber</a:t>
            </a:r>
            <a:r>
              <a:rPr lang="en-US" sz="2800" dirty="0"/>
              <a:t> </a:t>
            </a:r>
            <a:r>
              <a:rPr lang="en-US" sz="2800" dirty="0" smtClean="0"/>
              <a:t>und </a:t>
            </a:r>
            <a:r>
              <a:rPr lang="en-US" sz="2800" dirty="0" err="1"/>
              <a:t>Gi-Hwon</a:t>
            </a:r>
            <a:r>
              <a:rPr lang="en-US" sz="2800" dirty="0"/>
              <a:t> Kwon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52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Sudoku</a:t>
            </a:r>
            <a:endParaRPr lang="en-US" dirty="0">
              <a:latin typeface="Arial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57600" y="1106760"/>
            <a:ext cx="5029200" cy="5562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Played on a </a:t>
            </a:r>
            <a:r>
              <a:rPr lang="en-US" sz="2800" i="1">
                <a:latin typeface="Arial" charset="0"/>
              </a:rPr>
              <a:t>n×n</a:t>
            </a:r>
            <a:r>
              <a:rPr lang="en-US" sz="2800">
                <a:latin typeface="Arial" charset="0"/>
              </a:rPr>
              <a:t> board.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A single number from 1 to </a:t>
            </a:r>
            <a:r>
              <a:rPr lang="en-US" sz="2800" i="1">
                <a:latin typeface="Arial" charset="0"/>
              </a:rPr>
              <a:t>n</a:t>
            </a:r>
            <a:r>
              <a:rPr lang="en-US" sz="2800">
                <a:latin typeface="Arial" charset="0"/>
              </a:rPr>
              <a:t> must be put in each cell;  some cells are pre-filled.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Board is subdivided into</a:t>
            </a:r>
            <a:br>
              <a:rPr lang="en-US" sz="2800">
                <a:latin typeface="Arial" charset="0"/>
              </a:rPr>
            </a:br>
            <a:r>
              <a:rPr lang="en-US" sz="2800" b="1">
                <a:latin typeface="Arial" charset="0"/>
                <a:sym typeface="Symbol" charset="0"/>
              </a:rPr>
              <a:t></a:t>
            </a:r>
            <a:r>
              <a:rPr lang="en-US" sz="2800">
                <a:latin typeface="Arial" charset="0"/>
                <a:sym typeface="Symbol" charset="0"/>
              </a:rPr>
              <a:t>n × </a:t>
            </a:r>
            <a:r>
              <a:rPr lang="en-US" sz="2800" b="1">
                <a:latin typeface="Arial" charset="0"/>
                <a:sym typeface="Symbol" charset="0"/>
              </a:rPr>
              <a:t></a:t>
            </a:r>
            <a:r>
              <a:rPr lang="en-US" sz="2800">
                <a:latin typeface="Arial" charset="0"/>
                <a:sym typeface="Symbol" charset="0"/>
              </a:rPr>
              <a:t>n </a:t>
            </a:r>
            <a:r>
              <a:rPr lang="en-US" sz="2800">
                <a:latin typeface="Arial" charset="0"/>
              </a:rPr>
              <a:t>blocks.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Each number must appear exactly once in each row, column, and block.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Designed to have a unique solution.</a:t>
            </a:r>
          </a:p>
        </p:txBody>
      </p:sp>
      <p:graphicFrame>
        <p:nvGraphicFramePr>
          <p:cNvPr id="4205" name="Group 109"/>
          <p:cNvGraphicFramePr>
            <a:graphicFrameLocks noGrp="1"/>
          </p:cNvGraphicFramePr>
          <p:nvPr/>
        </p:nvGraphicFramePr>
        <p:xfrm>
          <a:off x="381000" y="1295400"/>
          <a:ext cx="3124200" cy="3208588"/>
        </p:xfrm>
        <a:graphic>
          <a:graphicData uri="http://schemas.openxmlformats.org/drawingml/2006/table">
            <a:tbl>
              <a:tblPr/>
              <a:tblGrid>
                <a:gridCol w="347663"/>
                <a:gridCol w="346075"/>
                <a:gridCol w="347662"/>
                <a:gridCol w="349250"/>
                <a:gridCol w="342900"/>
                <a:gridCol w="349250"/>
                <a:gridCol w="347663"/>
                <a:gridCol w="346075"/>
                <a:gridCol w="347662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456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Puzzle-Solving Process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05200" y="3124200"/>
            <a:ext cx="19431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Mapping of SAT variables to Sudoku cells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676400"/>
            <a:ext cx="1347788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9213" y="1676400"/>
            <a:ext cx="1349375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SAT Solver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3613" y="1676400"/>
            <a:ext cx="1347787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527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71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3048000" y="1600200"/>
            <a:ext cx="769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CNF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5272088" y="1295400"/>
            <a:ext cx="77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SAT Sol'n</a:t>
            </a:r>
          </a:p>
        </p:txBody>
      </p:sp>
      <p:sp>
        <p:nvSpPr>
          <p:cNvPr id="14" name="Freeform 13"/>
          <p:cNvSpPr/>
          <p:nvPr/>
        </p:nvSpPr>
        <p:spPr>
          <a:xfrm>
            <a:off x="2671763" y="2543175"/>
            <a:ext cx="3627437" cy="517525"/>
          </a:xfrm>
          <a:custGeom>
            <a:avLst/>
            <a:gdLst>
              <a:gd name="connsiteX0" fmla="*/ 0 w 4572000"/>
              <a:gd name="connsiteY0" fmla="*/ 46298 h 517002"/>
              <a:gd name="connsiteX1" fmla="*/ 2164466 w 4572000"/>
              <a:gd name="connsiteY1" fmla="*/ 509286 h 517002"/>
              <a:gd name="connsiteX2" fmla="*/ 4572000 w 4572000"/>
              <a:gd name="connsiteY2" fmla="*/ 0 h 5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0" h="517002">
                <a:moveTo>
                  <a:pt x="0" y="46298"/>
                </a:moveTo>
                <a:cubicBezTo>
                  <a:pt x="701233" y="281650"/>
                  <a:pt x="1402466" y="517002"/>
                  <a:pt x="2164466" y="509286"/>
                </a:cubicBezTo>
                <a:cubicBezTo>
                  <a:pt x="2926466" y="501570"/>
                  <a:pt x="4120587" y="160117"/>
                  <a:pt x="4572000" y="0"/>
                </a:cubicBez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2" name="TextBox 17"/>
          <p:cNvSpPr txBox="1">
            <a:spLocks noChangeArrowheads="1"/>
          </p:cNvSpPr>
          <p:nvPr/>
        </p:nvSpPr>
        <p:spPr bwMode="auto">
          <a:xfrm>
            <a:off x="5334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34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7543800" y="1295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 Sol'n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94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dieser Äquivalenz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353"/>
          </a:xfrm>
        </p:spPr>
        <p:txBody>
          <a:bodyPr/>
          <a:lstStyle/>
          <a:p>
            <a:r>
              <a:rPr lang="de-DE" sz="2400" dirty="0" smtClean="0"/>
              <a:t>Ausnutzung von Forschungsergebnissen</a:t>
            </a:r>
          </a:p>
          <a:p>
            <a:r>
              <a:rPr lang="de-DE" sz="2400" dirty="0" smtClean="0"/>
              <a:t>Falls für ein Problem eine polynomielle Lösung</a:t>
            </a:r>
            <a:br>
              <a:rPr lang="de-DE" sz="2400" dirty="0" smtClean="0"/>
            </a:br>
            <a:r>
              <a:rPr lang="de-DE" sz="2400" dirty="0" smtClean="0"/>
              <a:t>entwickelt wird, dann ist sie für alle einsetzbar</a:t>
            </a:r>
          </a:p>
          <a:p>
            <a:r>
              <a:rPr lang="de-DE" sz="2400" dirty="0" smtClean="0"/>
              <a:t>Realistischer: Sobald eine </a:t>
            </a:r>
            <a:br>
              <a:rPr lang="de-DE" sz="2400" dirty="0" smtClean="0"/>
            </a:br>
            <a:r>
              <a:rPr lang="de-DE" sz="2400" dirty="0" smtClean="0"/>
              <a:t>exponentielle</a:t>
            </a:r>
            <a:r>
              <a:rPr lang="de-DE" sz="2400" dirty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untere Schranke 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smtClean="0"/>
              <a:t>gezeigt wird, gilt sie für alle </a:t>
            </a:r>
            <a:br>
              <a:rPr lang="de-DE" sz="2400" dirty="0" smtClean="0"/>
            </a:br>
            <a:r>
              <a:rPr lang="de-DE" sz="2400" dirty="0" smtClean="0"/>
              <a:t>äquivalenten</a:t>
            </a:r>
            <a:r>
              <a:rPr lang="de-DE" sz="2400" dirty="0"/>
              <a:t> </a:t>
            </a:r>
            <a:r>
              <a:rPr lang="de-DE" sz="2400" dirty="0" smtClean="0"/>
              <a:t>Probleme</a:t>
            </a:r>
          </a:p>
          <a:p>
            <a:r>
              <a:rPr lang="de-DE" sz="2400" dirty="0" smtClean="0"/>
              <a:t>Wenn wir für Problem </a:t>
            </a:r>
            <a:r>
              <a:rPr lang="en-US" sz="2400" dirty="0" smtClean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400" dirty="0" smtClean="0"/>
              <a:t>Äquivalenz </a:t>
            </a:r>
            <a:br>
              <a:rPr lang="de-DE" sz="2400" dirty="0" smtClean="0"/>
            </a:br>
            <a:r>
              <a:rPr lang="de-DE" sz="2400" dirty="0" smtClean="0"/>
              <a:t>zu 10.000 bekannten Problemen zeigen </a:t>
            </a:r>
            <a:br>
              <a:rPr lang="de-DE" sz="2400" dirty="0" smtClean="0"/>
            </a:br>
            <a:r>
              <a:rPr lang="de-DE" sz="2400" dirty="0" smtClean="0"/>
              <a:t>können, sind das starke Indizien, </a:t>
            </a:r>
            <a:br>
              <a:rPr lang="de-DE" sz="2400" dirty="0" smtClean="0"/>
            </a:br>
            <a:r>
              <a:rPr lang="de-DE" sz="2400" dirty="0" smtClean="0"/>
              <a:t>dass </a:t>
            </a:r>
            <a:r>
              <a:rPr lang="en-US" sz="24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400" dirty="0" smtClean="0"/>
              <a:t> schwierig ist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Problemklassen</a:t>
            </a:r>
            <a:r>
              <a:rPr lang="de-DE" sz="2400" dirty="0" smtClean="0"/>
              <a:t> und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0000FF"/>
                </a:solidFill>
              </a:rPr>
              <a:t>Äquivalenzbegriff</a:t>
            </a:r>
            <a:r>
              <a:rPr lang="de-DE" sz="2400" dirty="0" smtClean="0"/>
              <a:t> definieren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053064" y="430073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281664" y="361493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291064" y="285293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529064" y="285293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802089" y="5305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281664" y="3614936"/>
            <a:ext cx="533400" cy="533400"/>
          </a:xfrm>
          <a:prstGeom prst="smileyFace">
            <a:avLst>
              <a:gd name="adj" fmla="val 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053064" y="4300736"/>
            <a:ext cx="533400" cy="533400"/>
          </a:xfrm>
          <a:prstGeom prst="smileyFace">
            <a:avLst>
              <a:gd name="adj" fmla="val 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529064" y="2852936"/>
            <a:ext cx="533400" cy="533400"/>
          </a:xfrm>
          <a:prstGeom prst="smileyFace">
            <a:avLst>
              <a:gd name="adj" fmla="val 6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291064" y="2852936"/>
            <a:ext cx="533400" cy="533400"/>
          </a:xfrm>
          <a:prstGeom prst="smileyFace">
            <a:avLst>
              <a:gd name="adj" fmla="val 6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910064" y="3233936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charset="0"/>
                <a:cs typeface="Arial Unicode MS" charset="0"/>
              </a:rPr>
              <a:t>P1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662664" y="4072136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charset="0"/>
                <a:cs typeface="Arial Unicode MS" charset="0"/>
              </a:rPr>
              <a:t>P2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335489" y="52292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charset="0"/>
                <a:cs typeface="Arial Unicode MS" charset="0"/>
              </a:rPr>
              <a:t>P3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802089" y="5305400"/>
            <a:ext cx="533400" cy="533400"/>
          </a:xfrm>
          <a:prstGeom prst="smileyFace">
            <a:avLst>
              <a:gd name="adj" fmla="val 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61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 dirty="0"/>
              <a:t>”</a:t>
            </a:r>
            <a:r>
              <a:rPr lang="en-US" sz="2800" dirty="0"/>
              <a:t>. </a:t>
            </a:r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>
                <a:solidFill>
                  <a:srgbClr val="3C8C93"/>
                </a:solidFill>
              </a:rPr>
              <a:t> </a:t>
            </a:r>
            <a:r>
              <a:rPr lang="en-US" sz="2800" dirty="0"/>
              <a:t>represents whether the number </a:t>
            </a:r>
            <a:r>
              <a:rPr lang="en-US" sz="2800" dirty="0">
                <a:solidFill>
                  <a:srgbClr val="3C8C93"/>
                </a:solidFill>
              </a:rPr>
              <a:t>d</a:t>
            </a:r>
            <a:r>
              <a:rPr lang="en-US" sz="2800" dirty="0"/>
              <a:t> is in the cell at row </a:t>
            </a:r>
            <a:r>
              <a:rPr lang="en-US" sz="2800" dirty="0">
                <a:solidFill>
                  <a:srgbClr val="3C8C93"/>
                </a:solidFill>
              </a:rPr>
              <a:t>r</a:t>
            </a:r>
            <a:r>
              <a:rPr lang="en-US" sz="2800" dirty="0"/>
              <a:t>, column </a:t>
            </a:r>
            <a:r>
              <a:rPr lang="en-US" sz="2800" dirty="0">
                <a:solidFill>
                  <a:srgbClr val="3C8C93"/>
                </a:solidFill>
              </a:rPr>
              <a:t>c</a:t>
            </a:r>
            <a:r>
              <a:rPr lang="en-US" sz="2800" dirty="0"/>
              <a:t>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78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836712"/>
            <a:ext cx="9144000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943600" y="152400"/>
            <a:ext cx="2895600" cy="2209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>
                <a:solidFill>
                  <a:srgbClr val="006600"/>
                </a:solidFill>
                <a:latin typeface="Arial" charset="0"/>
              </a:rPr>
              <a:t>Variable </a:t>
            </a:r>
            <a:r>
              <a:rPr lang="en-US" sz="2400" i="1">
                <a:solidFill>
                  <a:srgbClr val="006600"/>
                </a:solidFill>
                <a:latin typeface="Arial" charset="0"/>
              </a:rPr>
              <a:t>x</a:t>
            </a:r>
            <a:r>
              <a:rPr lang="en-US" sz="3000" i="1" baseline="-14000">
                <a:solidFill>
                  <a:srgbClr val="006600"/>
                </a:solidFill>
                <a:latin typeface="Arial" charset="0"/>
              </a:rPr>
              <a:t>r,c,d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 represents whether the digit </a:t>
            </a:r>
            <a:r>
              <a:rPr lang="en-US" sz="2400" i="1">
                <a:solidFill>
                  <a:srgbClr val="006600"/>
                </a:solidFill>
                <a:latin typeface="Arial" charset="0"/>
              </a:rPr>
              <a:t>d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 is in the cell at row </a:t>
            </a:r>
            <a:r>
              <a:rPr lang="en-US" sz="2400" i="1">
                <a:solidFill>
                  <a:srgbClr val="006600"/>
                </a:solidFill>
                <a:latin typeface="Arial" charset="0"/>
              </a:rPr>
              <a:t>r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, </a:t>
            </a:r>
            <a:br>
              <a:rPr lang="en-US" sz="2400">
                <a:solidFill>
                  <a:srgbClr val="006600"/>
                </a:solidFill>
                <a:latin typeface="Arial" charset="0"/>
              </a:rPr>
            </a:br>
            <a:r>
              <a:rPr lang="en-US" sz="2400">
                <a:solidFill>
                  <a:srgbClr val="006600"/>
                </a:solidFill>
                <a:latin typeface="Arial" charset="0"/>
              </a:rPr>
              <a:t>column </a:t>
            </a:r>
            <a:r>
              <a:rPr lang="en-US" sz="2400" i="1">
                <a:solidFill>
                  <a:srgbClr val="006600"/>
                </a:solidFill>
                <a:latin typeface="Arial" charset="0"/>
              </a:rPr>
              <a:t>c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22565" name="Group 37"/>
          <p:cNvGraphicFramePr>
            <a:graphicFrameLocks noGrp="1"/>
          </p:cNvGraphicFramePr>
          <p:nvPr/>
        </p:nvGraphicFramePr>
        <p:xfrm>
          <a:off x="3581400" y="152400"/>
          <a:ext cx="2133600" cy="2133600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457200"/>
                <a:gridCol w="5334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63" name="Object 35"/>
          <p:cNvGraphicFramePr>
            <a:graphicFrameLocks/>
          </p:cNvGraphicFramePr>
          <p:nvPr/>
        </p:nvGraphicFramePr>
        <p:xfrm>
          <a:off x="533400" y="2438400"/>
          <a:ext cx="8305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6" name="Embedded TeX" r:id="rId3" imgW="3256519" imgH="961565" progId="EmbeddedTeX.TeXCtrl.1">
                  <p:embed/>
                </p:oleObj>
              </mc:Choice>
              <mc:Fallback>
                <p:oleObj name="Embedded TeX" r:id="rId3" imgW="3256519" imgH="961565" progId="EmbeddedTeX.TeXCtrl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83058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6" name="Title 1"/>
          <p:cNvSpPr>
            <a:spLocks/>
          </p:cNvSpPr>
          <p:nvPr/>
        </p:nvSpPr>
        <p:spPr bwMode="auto">
          <a:xfrm>
            <a:off x="304800" y="1524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/>
              <a:t>Example of Variable Encoding</a:t>
            </a:r>
          </a:p>
        </p:txBody>
      </p:sp>
      <p:sp>
        <p:nvSpPr>
          <p:cNvPr id="22568" name="Freeform 40"/>
          <p:cNvSpPr>
            <a:spLocks/>
          </p:cNvSpPr>
          <p:nvPr/>
        </p:nvSpPr>
        <p:spPr bwMode="auto">
          <a:xfrm>
            <a:off x="863600" y="4491038"/>
            <a:ext cx="914400" cy="1547812"/>
          </a:xfrm>
          <a:custGeom>
            <a:avLst/>
            <a:gdLst>
              <a:gd name="T0" fmla="*/ 576 w 576"/>
              <a:gd name="T1" fmla="*/ 975 h 975"/>
              <a:gd name="T2" fmla="*/ 0 w 576"/>
              <a:gd name="T3" fmla="*/ 975 h 975"/>
              <a:gd name="T4" fmla="*/ 13 w 576"/>
              <a:gd name="T5" fmla="*/ 0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975">
                <a:moveTo>
                  <a:pt x="576" y="975"/>
                </a:moveTo>
                <a:lnTo>
                  <a:pt x="0" y="975"/>
                </a:lnTo>
                <a:lnTo>
                  <a:pt x="13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9" name="Freeform 41"/>
          <p:cNvSpPr>
            <a:spLocks/>
          </p:cNvSpPr>
          <p:nvPr/>
        </p:nvSpPr>
        <p:spPr bwMode="auto">
          <a:xfrm>
            <a:off x="1087438" y="4495800"/>
            <a:ext cx="660400" cy="1211263"/>
          </a:xfrm>
          <a:custGeom>
            <a:avLst/>
            <a:gdLst>
              <a:gd name="T0" fmla="*/ 416 w 416"/>
              <a:gd name="T1" fmla="*/ 763 h 763"/>
              <a:gd name="T2" fmla="*/ 5 w 416"/>
              <a:gd name="T3" fmla="*/ 763 h 763"/>
              <a:gd name="T4" fmla="*/ 0 w 416"/>
              <a:gd name="T5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6" h="763">
                <a:moveTo>
                  <a:pt x="416" y="763"/>
                </a:moveTo>
                <a:lnTo>
                  <a:pt x="5" y="76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0" name="Freeform 42"/>
          <p:cNvSpPr>
            <a:spLocks/>
          </p:cNvSpPr>
          <p:nvPr/>
        </p:nvSpPr>
        <p:spPr bwMode="auto">
          <a:xfrm>
            <a:off x="1295400" y="4495800"/>
            <a:ext cx="422275" cy="838200"/>
          </a:xfrm>
          <a:custGeom>
            <a:avLst/>
            <a:gdLst>
              <a:gd name="T0" fmla="*/ 266 w 266"/>
              <a:gd name="T1" fmla="*/ 561 h 561"/>
              <a:gd name="T2" fmla="*/ 1 w 266"/>
              <a:gd name="T3" fmla="*/ 554 h 561"/>
              <a:gd name="T4" fmla="*/ 0 w 266"/>
              <a:gd name="T5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6" h="561">
                <a:moveTo>
                  <a:pt x="266" y="561"/>
                </a:moveTo>
                <a:lnTo>
                  <a:pt x="1" y="55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736725" y="582771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row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1752600" y="54864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column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1752600" y="510540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digit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5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(1b)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305800" cy="1600200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 dirty="0"/>
              <a:t>”</a:t>
            </a:r>
            <a:r>
              <a:rPr lang="en-US" sz="2800" dirty="0"/>
              <a:t>. </a:t>
            </a:r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/>
              <a:t> represents whether the number d is in the cell at row r, column c.</a:t>
            </a:r>
          </a:p>
        </p:txBody>
      </p:sp>
      <p:sp>
        <p:nvSpPr>
          <p:cNvPr id="37893" name="Content Placeholder 2"/>
          <p:cNvSpPr>
            <a:spLocks/>
          </p:cNvSpPr>
          <p:nvPr/>
        </p:nvSpPr>
        <p:spPr bwMode="auto">
          <a:xfrm>
            <a:off x="457200" y="2667000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Number d must occur exactly once in column c</a:t>
            </a:r>
            <a:r>
              <a:rPr lang="ja-JP" altLang="en-US" sz="2800" dirty="0">
                <a:latin typeface="+mn-lt"/>
              </a:rPr>
              <a:t>”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  <a:sym typeface="Symbol" charset="0"/>
              </a:rPr>
              <a:t> </a:t>
            </a: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Exactly one of 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{x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1,c,d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2,c,d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..., </a:t>
            </a:r>
            <a:r>
              <a:rPr lang="en-US" sz="2800" dirty="0" err="1">
                <a:solidFill>
                  <a:srgbClr val="3C8C93"/>
                </a:solidFill>
                <a:latin typeface="+mn-lt"/>
              </a:rPr>
              <a:t>x</a:t>
            </a:r>
            <a:r>
              <a:rPr lang="en-US" sz="3200" baseline="-14000" dirty="0" err="1">
                <a:solidFill>
                  <a:srgbClr val="3C8C93"/>
                </a:solidFill>
                <a:latin typeface="+mn-lt"/>
              </a:rPr>
              <a:t>n,c,d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} </a:t>
            </a:r>
            <a:r>
              <a:rPr lang="en-US" sz="2800" dirty="0">
                <a:latin typeface="+mn-lt"/>
              </a:rPr>
              <a:t>is true</a:t>
            </a:r>
            <a:r>
              <a:rPr lang="ja-JP" altLang="en-US" sz="2800" dirty="0">
                <a:latin typeface="+mn-lt"/>
              </a:rPr>
              <a:t>”</a:t>
            </a:r>
            <a:r>
              <a:rPr lang="en-US" sz="280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How do we encode the constraint that </a:t>
            </a:r>
            <a:r>
              <a:rPr lang="en-US" sz="2800" b="1" dirty="0">
                <a:latin typeface="+mn-lt"/>
              </a:rPr>
              <a:t>exactly one</a:t>
            </a:r>
            <a:r>
              <a:rPr lang="en-US" sz="2800" dirty="0">
                <a:latin typeface="+mn-lt"/>
              </a:rPr>
              <a:t> variable in a set is true?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41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(2)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1283493"/>
            <a:ext cx="7467600" cy="17065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How do we encode the constraint that </a:t>
            </a:r>
            <a:br>
              <a:rPr lang="en-US" sz="2400" dirty="0">
                <a:latin typeface="Arial" charset="0"/>
              </a:rPr>
            </a:br>
            <a:r>
              <a:rPr lang="en-US" sz="2400" b="1" i="1" dirty="0">
                <a:latin typeface="Arial" charset="0"/>
              </a:rPr>
              <a:t>exactly one</a:t>
            </a:r>
            <a:r>
              <a:rPr lang="en-US" sz="2400" dirty="0">
                <a:latin typeface="Arial" charset="0"/>
              </a:rPr>
              <a:t> variable in a set is true?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We can encode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exactly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as the conjunction of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least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and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most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.</a:t>
            </a:r>
          </a:p>
        </p:txBody>
      </p:sp>
      <p:sp>
        <p:nvSpPr>
          <p:cNvPr id="7183" name="Content Placeholder 2"/>
          <p:cNvSpPr>
            <a:spLocks/>
          </p:cNvSpPr>
          <p:nvPr/>
        </p:nvSpPr>
        <p:spPr bwMode="auto">
          <a:xfrm>
            <a:off x="914400" y="3752056"/>
            <a:ext cx="746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Encoding </a:t>
            </a:r>
            <a:r>
              <a:rPr lang="ja-JP" altLang="en-US" sz="2400" dirty="0"/>
              <a:t>“</a:t>
            </a:r>
            <a:r>
              <a:rPr lang="en-US" sz="2400" b="1" dirty="0"/>
              <a:t>at most one</a:t>
            </a:r>
            <a:r>
              <a:rPr lang="ja-JP" altLang="en-US" sz="2400" dirty="0"/>
              <a:t>”</a:t>
            </a:r>
            <a:r>
              <a:rPr lang="en-US" sz="2400" dirty="0"/>
              <a:t> is harder in CNF.  </a:t>
            </a:r>
            <a:br>
              <a:rPr lang="en-US" sz="2400" dirty="0"/>
            </a:br>
            <a:r>
              <a:rPr lang="en-US" sz="2400" dirty="0"/>
              <a:t>Standard method: </a:t>
            </a:r>
            <a:r>
              <a:rPr lang="ja-JP" altLang="en-US" sz="2400" dirty="0"/>
              <a:t>“</a:t>
            </a:r>
            <a:r>
              <a:rPr lang="en-US" sz="2400" dirty="0"/>
              <a:t>no two variables are both true</a:t>
            </a:r>
            <a:r>
              <a:rPr lang="ja-JP" altLang="en-US" sz="2400" dirty="0"/>
              <a:t>”</a:t>
            </a:r>
            <a:r>
              <a:rPr lang="en-US" sz="2400" dirty="0"/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I.e., enumerate every possible pair of variables and require that one variable in the pair is false.</a:t>
            </a:r>
            <a:br>
              <a:rPr lang="en-US" sz="2400" dirty="0"/>
            </a:br>
            <a:r>
              <a:rPr lang="en-US" sz="2400" dirty="0"/>
              <a:t>This takes </a:t>
            </a:r>
            <a:r>
              <a:rPr lang="en-US" sz="2400" dirty="0">
                <a:solidFill>
                  <a:srgbClr val="3C8C93"/>
                </a:solidFill>
              </a:rPr>
              <a:t>O(</a:t>
            </a:r>
            <a:r>
              <a:rPr lang="en-US" sz="2400" dirty="0" smtClean="0">
                <a:solidFill>
                  <a:srgbClr val="3C8C93"/>
                </a:solidFill>
              </a:rPr>
              <a:t>n</a:t>
            </a:r>
            <a:r>
              <a:rPr lang="en-US" sz="2400" baseline="30000" dirty="0" smtClean="0">
                <a:solidFill>
                  <a:srgbClr val="3C8C93"/>
                </a:solidFill>
              </a:rPr>
              <a:t>2</a:t>
            </a:r>
            <a:r>
              <a:rPr lang="en-US" sz="2400" dirty="0">
                <a:solidFill>
                  <a:srgbClr val="3C8C93"/>
                </a:solidFill>
              </a:rPr>
              <a:t>) </a:t>
            </a:r>
            <a:r>
              <a:rPr lang="en-US" sz="2400" dirty="0"/>
              <a:t>clauses.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339933"/>
                </a:solidFill>
              </a:rPr>
              <a:t>[ Example on next slide ]</a:t>
            </a:r>
          </a:p>
        </p:txBody>
      </p:sp>
      <p:sp>
        <p:nvSpPr>
          <p:cNvPr id="7186" name="Content Placeholder 2"/>
          <p:cNvSpPr>
            <a:spLocks/>
          </p:cNvSpPr>
          <p:nvPr/>
        </p:nvSpPr>
        <p:spPr bwMode="auto">
          <a:xfrm>
            <a:off x="914400" y="2913856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Encoding </a:t>
            </a:r>
            <a:r>
              <a:rPr lang="ja-JP" altLang="en-US" sz="2400"/>
              <a:t>“</a:t>
            </a:r>
            <a:r>
              <a:rPr lang="en-US" sz="2400" b="1"/>
              <a:t>at least one</a:t>
            </a:r>
            <a:r>
              <a:rPr lang="ja-JP" altLang="en-US" sz="2400"/>
              <a:t>”</a:t>
            </a:r>
            <a:r>
              <a:rPr lang="en-US" sz="2400"/>
              <a:t> is easy: simply take the logical OR of all the propositional variables.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2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(3)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Example for 3 variables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least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most one is true</a:t>
            </a:r>
            <a:r>
              <a:rPr lang="ja-JP" altLang="en-US" dirty="0"/>
              <a:t>”</a:t>
            </a:r>
            <a:r>
              <a:rPr lang="en-US" dirty="0"/>
              <a:t>: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</a:t>
            </a:r>
            <a:r>
              <a:rPr lang="en-US" dirty="0"/>
              <a:t>.</a:t>
            </a:r>
            <a:r>
              <a:rPr lang="en-US" sz="600" dirty="0"/>
              <a:t/>
            </a:r>
            <a:br>
              <a:rPr lang="en-US" sz="600" dirty="0"/>
            </a:br>
            <a:endParaRPr lang="en-US" sz="600" dirty="0"/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Exactly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3C8C93"/>
                </a:solidFill>
              </a:rPr>
              <a:t>(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</a:rPr>
              <a:t> (¬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</a:t>
            </a:r>
            <a:r>
              <a:rPr lang="en-US" dirty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58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(4)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6496"/>
            <a:ext cx="8229600" cy="281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Arial" charset="0"/>
              </a:rPr>
              <a:t>The following constraints are encoded: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Exactly one digit appears in each cell.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row.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column.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block.</a:t>
            </a:r>
          </a:p>
        </p:txBody>
      </p:sp>
      <p:sp>
        <p:nvSpPr>
          <p:cNvPr id="26630" name="Content Placeholder 2"/>
          <p:cNvSpPr>
            <a:spLocks/>
          </p:cNvSpPr>
          <p:nvPr/>
        </p:nvSpPr>
        <p:spPr bwMode="auto">
          <a:xfrm>
            <a:off x="304800" y="4112096"/>
            <a:ext cx="838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600"/>
              <a:t>Each application of the above constraints has the form:</a:t>
            </a:r>
            <a:br>
              <a:rPr lang="en-US" sz="2600"/>
            </a:br>
            <a:r>
              <a:rPr lang="ja-JP" altLang="en-US" sz="2800"/>
              <a:t>“</a:t>
            </a:r>
            <a:r>
              <a:rPr lang="en-US" sz="2800"/>
              <a:t>exactly one of a set variables is true</a:t>
            </a:r>
            <a:r>
              <a:rPr lang="ja-JP" altLang="en-US" sz="2800"/>
              <a:t>”</a:t>
            </a:r>
            <a:r>
              <a:rPr lang="en-US" sz="2800"/>
              <a:t>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/>
              <a:t>All of the above constraints are</a:t>
            </a:r>
            <a:br>
              <a:rPr lang="en-US" sz="2800"/>
            </a:br>
            <a:r>
              <a:rPr lang="en-US" sz="2800"/>
              <a:t>independent of the prefilled cells.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00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14536"/>
            <a:ext cx="86868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Problem with Naive Encoding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We need 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 total variables.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rows,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cols,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digits)</a:t>
            </a:r>
            <a:endParaRPr lang="en-US" sz="16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And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) total clauses.</a:t>
            </a:r>
          </a:p>
          <a:p>
            <a:pPr lvl="1"/>
            <a:r>
              <a:rPr lang="en-US" dirty="0">
                <a:latin typeface="Arial" charset="0"/>
              </a:rPr>
              <a:t>To require that the digit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1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appear exactly once in the first row, we need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) clauses.</a:t>
            </a:r>
          </a:p>
          <a:p>
            <a:pPr lvl="1"/>
            <a:r>
              <a:rPr lang="en-US" dirty="0">
                <a:latin typeface="Arial" charset="0"/>
              </a:rPr>
              <a:t>Repeat for each digit and each row.</a:t>
            </a:r>
            <a:endParaRPr lang="en-US" sz="14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For your project, the naive encoding is OK.</a:t>
            </a:r>
          </a:p>
          <a:p>
            <a:r>
              <a:rPr lang="en-US" dirty="0">
                <a:latin typeface="Arial" charset="0"/>
              </a:rPr>
              <a:t>For large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, it </a:t>
            </a:r>
            <a:r>
              <a:rPr lang="en-US" dirty="0" smtClean="0">
                <a:latin typeface="Arial" charset="0"/>
              </a:rPr>
              <a:t>might be a problem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68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Simple Idea: Variable Elimination</a:t>
            </a:r>
            <a:endParaRPr lang="en-US" dirty="0">
              <a:latin typeface="Arial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Don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>t emit variables that are made true or false by prefilled cells.  </a:t>
            </a:r>
          </a:p>
          <a:p>
            <a:pPr lvl="1"/>
            <a:r>
              <a:rPr lang="en-US" dirty="0">
                <a:latin typeface="Arial" charset="0"/>
              </a:rPr>
              <a:t>Larger grids have larger percentage prefilled.</a:t>
            </a:r>
          </a:p>
          <a:p>
            <a:r>
              <a:rPr lang="en-US" dirty="0">
                <a:latin typeface="Arial" charset="0"/>
              </a:rPr>
              <a:t>Also, </a:t>
            </a:r>
            <a:r>
              <a:rPr lang="en-US" dirty="0" smtClean="0">
                <a:latin typeface="Arial" charset="0"/>
              </a:rPr>
              <a:t>don</a:t>
            </a:r>
            <a:r>
              <a:rPr lang="de-DE" dirty="0" smtClean="0">
                <a:latin typeface="Arial" charset="0"/>
              </a:rPr>
              <a:t>‘</a:t>
            </a:r>
            <a:r>
              <a:rPr lang="en-US" dirty="0" smtClean="0">
                <a:latin typeface="Arial" charset="0"/>
              </a:rPr>
              <a:t>t </a:t>
            </a:r>
            <a:r>
              <a:rPr lang="en-US" dirty="0">
                <a:latin typeface="Arial" charset="0"/>
              </a:rPr>
              <a:t>emit clauses that are made true by the prefilled cells.</a:t>
            </a:r>
          </a:p>
          <a:p>
            <a:r>
              <a:rPr lang="en-US" dirty="0">
                <a:latin typeface="Arial" charset="0"/>
              </a:rPr>
              <a:t>This makes encoding and decoding more complicated.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31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Variable Elimination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01080"/>
            <a:ext cx="8229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Arial" charset="0"/>
              </a:rPr>
              <a:t>Example: Consider the CNF formula</a:t>
            </a:r>
          </a:p>
          <a:p>
            <a:pPr algn="ctr">
              <a:buFont typeface="Arial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 smtClean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 smtClean="0">
                <a:solidFill>
                  <a:srgbClr val="3C8C93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 smtClean="0">
                <a:solidFill>
                  <a:srgbClr val="3C8C93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¬b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Suppose the variable </a:t>
            </a:r>
            <a:r>
              <a:rPr lang="en-US" i="1" dirty="0"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is preset to </a:t>
            </a:r>
            <a:r>
              <a:rPr lang="en-US" b="1" dirty="0">
                <a:latin typeface="Courier New" charset="0"/>
              </a:rPr>
              <a:t>true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Then the clause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dirty="0">
                <a:latin typeface="Arial" charset="0"/>
              </a:rPr>
              <a:t>is automatically true, so we skip the clause.</a:t>
            </a:r>
          </a:p>
          <a:p>
            <a:r>
              <a:rPr lang="en-US" dirty="0">
                <a:latin typeface="Arial" charset="0"/>
              </a:rPr>
              <a:t>Also, the literal </a:t>
            </a:r>
            <a:r>
              <a:rPr lang="en-US" dirty="0" smtClean="0">
                <a:solidFill>
                  <a:srgbClr val="3C8C93"/>
                </a:solidFill>
                <a:latin typeface="Arial" charset="0"/>
              </a:rPr>
              <a:t>¬</a:t>
            </a:r>
            <a:r>
              <a:rPr lang="en-US" i="1" dirty="0" smtClean="0">
                <a:solidFill>
                  <a:srgbClr val="3C8C93"/>
                </a:solidFill>
                <a:latin typeface="Arial" charset="0"/>
              </a:rPr>
              <a:t>b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is false, so we leave it out from the 3rd clause.</a:t>
            </a:r>
          </a:p>
          <a:p>
            <a:r>
              <a:rPr lang="en-US" dirty="0">
                <a:latin typeface="Arial" charset="0"/>
              </a:rPr>
              <a:t>Final result: 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 smtClean="0">
                <a:solidFill>
                  <a:srgbClr val="3C8C93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r>
              <a:rPr lang="en-US" dirty="0">
                <a:latin typeface="Arial" charset="0"/>
              </a:rPr>
              <a:t>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97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2349"/>
            <a:ext cx="8229600" cy="614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Results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" y="1488771"/>
            <a:ext cx="73914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785251" y="2434999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55576" y="4005064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76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Nichtderminismus</a:t>
            </a:r>
            <a:r>
              <a:rPr lang="de-DE" dirty="0" smtClean="0"/>
              <a:t>? Wozu dient das?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33399"/>
                </a:solidFill>
              </a:rPr>
              <a:t>Betrachtet: </a:t>
            </a:r>
            <a:r>
              <a:rPr lang="de-DE" dirty="0" smtClean="0"/>
              <a:t>Entscheidungsprobleme</a:t>
            </a:r>
          </a:p>
          <a:p>
            <a:pPr lvl="1"/>
            <a:r>
              <a:rPr lang="de-DE" dirty="0" smtClean="0">
                <a:solidFill>
                  <a:schemeClr val="accent2"/>
                </a:solidFill>
              </a:rPr>
              <a:t>Antwort: </a:t>
            </a:r>
            <a:r>
              <a:rPr lang="de-DE" dirty="0" smtClean="0"/>
              <a:t>Ja oder Nein</a:t>
            </a:r>
          </a:p>
          <a:p>
            <a:r>
              <a:rPr lang="de-DE" dirty="0" smtClean="0"/>
              <a:t>Sei </a:t>
            </a:r>
            <a:r>
              <a:rPr lang="de-DE" b="1" dirty="0" smtClean="0"/>
              <a:t>P</a:t>
            </a:r>
            <a:r>
              <a:rPr lang="de-DE" dirty="0" smtClean="0"/>
              <a:t> die Menge der Probleme, </a:t>
            </a:r>
            <a:br>
              <a:rPr lang="de-DE" dirty="0" smtClean="0"/>
            </a:br>
            <a:r>
              <a:rPr lang="de-DE" dirty="0" smtClean="0"/>
              <a:t>die in polynomieller Zeit lösbar sind</a:t>
            </a:r>
          </a:p>
          <a:p>
            <a:r>
              <a:rPr lang="de-DE" b="1" dirty="0" smtClean="0"/>
              <a:t>NP</a:t>
            </a:r>
            <a:r>
              <a:rPr lang="de-DE" dirty="0" smtClean="0"/>
              <a:t> (nichtdeterministisch polynomielle Zeit) ist die Menge von Problemen, die durch einen nichtdeterministischen Computer gelöst werden kann</a:t>
            </a:r>
          </a:p>
          <a:p>
            <a:pPr lvl="1"/>
            <a:r>
              <a:rPr lang="de-DE" dirty="0" smtClean="0">
                <a:solidFill>
                  <a:schemeClr val="accent2"/>
                </a:solidFill>
              </a:rPr>
              <a:t>Vorstellung: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Wenn eine Lösung existiert kann sie </a:t>
            </a:r>
            <a:r>
              <a:rPr lang="de-DE" dirty="0" smtClean="0">
                <a:solidFill>
                  <a:srgbClr val="0000FF"/>
                </a:solidFill>
              </a:rPr>
              <a:t>geraten</a:t>
            </a:r>
            <a:r>
              <a:rPr lang="de-DE" dirty="0" smtClean="0"/>
              <a:t> werden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Validierung einer vorgeschlagenen Lösung polynomiell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(NP= Probleme, bei denen Lösungsvorschläge in polynomieller Zeit verifiziert werden können)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01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3-SAT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Jedes SAT-Problem kann auf 3-SAT (max. 3 </a:t>
            </a:r>
            <a:r>
              <a:rPr lang="de-DE" dirty="0" err="1" smtClean="0"/>
              <a:t>Literale</a:t>
            </a:r>
            <a:r>
              <a:rPr lang="de-DE" dirty="0" smtClean="0"/>
              <a:t> in Klausel) reduziert werden (Übungsaufgabe)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Was ist mit 2-SAT?</a:t>
            </a:r>
          </a:p>
          <a:p>
            <a:r>
              <a:rPr lang="de-DE" dirty="0" smtClean="0"/>
              <a:t>Nicht jede Formel liegt im 2-SAT-Fragment</a:t>
            </a:r>
            <a:endParaRPr lang="de-DE" dirty="0"/>
          </a:p>
          <a:p>
            <a:r>
              <a:rPr lang="de-DE" dirty="0" smtClean="0"/>
              <a:t>Ist 2-SAT schwieriger oder leichter als 3-SAT?</a:t>
            </a:r>
            <a:endParaRPr lang="de-DE" dirty="0"/>
          </a:p>
          <a:p>
            <a:r>
              <a:rPr lang="de-DE" dirty="0" smtClean="0"/>
              <a:t>Finde </a:t>
            </a:r>
            <a:r>
              <a:rPr lang="de-DE" dirty="0" err="1" smtClean="0"/>
              <a:t>polynomiellen</a:t>
            </a:r>
            <a:r>
              <a:rPr lang="de-DE" dirty="0" smtClean="0"/>
              <a:t> Algorithmus für 2-SAT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91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5651500" y="4149725"/>
            <a:ext cx="577850" cy="574675"/>
          </a:xfrm>
          <a:prstGeom prst="line">
            <a:avLst/>
          </a:pr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flipV="1">
            <a:off x="6588125" y="4221163"/>
            <a:ext cx="503238" cy="576262"/>
          </a:xfrm>
          <a:prstGeom prst="line">
            <a:avLst/>
          </a:pr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>
            <a:off x="685800" y="1827213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latin typeface="+mn-lt"/>
              </a:rPr>
              <a:t>(</a:t>
            </a:r>
            <a:r>
              <a:rPr lang="en-US" sz="2800" dirty="0">
                <a:latin typeface="+mn-lt"/>
              </a:rPr>
              <a:t>¬x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en-US" sz="2800" dirty="0">
                <a:latin typeface="+mn-lt"/>
              </a:rPr>
              <a:t>(x</a:t>
            </a:r>
            <a:r>
              <a:rPr lang="en-US" sz="2800" baseline="-25000" dirty="0">
                <a:latin typeface="+mn-lt"/>
              </a:rPr>
              <a:t>2 </a:t>
            </a:r>
            <a:r>
              <a:rPr lang="en-US" sz="2800" dirty="0">
                <a:latin typeface="+mn-lt"/>
                <a:sym typeface="Symbol" charset="0"/>
              </a:rPr>
              <a:t></a:t>
            </a:r>
            <a:r>
              <a:rPr lang="en-US" sz="2800" dirty="0">
                <a:latin typeface="+mn-lt"/>
              </a:rPr>
              <a:t> x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en-US" sz="2800" dirty="0">
                <a:latin typeface="+mn-lt"/>
              </a:rPr>
              <a:t>(¬x</a:t>
            </a:r>
            <a:r>
              <a:rPr lang="en-US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  <a:sym typeface="Symbol" charset="0"/>
              </a:rPr>
              <a:t> </a:t>
            </a:r>
            <a:r>
              <a:rPr lang="en-US" sz="2800" baseline="-250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¬x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de-DE" sz="2800" dirty="0">
                <a:latin typeface="+mn-lt"/>
              </a:rPr>
              <a:t>(x</a:t>
            </a:r>
            <a:r>
              <a:rPr lang="de-DE" sz="2800" baseline="-25000" dirty="0">
                <a:latin typeface="+mn-lt"/>
              </a:rPr>
              <a:t>3 </a:t>
            </a:r>
            <a:r>
              <a:rPr lang="de-DE" sz="2800" dirty="0">
                <a:latin typeface="+mn-lt"/>
                <a:sym typeface="Symbol" charset="0"/>
              </a:rPr>
              <a:t></a:t>
            </a:r>
            <a:r>
              <a:rPr lang="de-DE" sz="2800" dirty="0">
                <a:latin typeface="+mn-lt"/>
              </a:rPr>
              <a:t> x</a:t>
            </a:r>
            <a:r>
              <a:rPr lang="de-DE" sz="2800" baseline="-25000" dirty="0">
                <a:latin typeface="+mn-lt"/>
              </a:rPr>
              <a:t>1</a:t>
            </a:r>
            <a:r>
              <a:rPr lang="de-DE" sz="280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latin typeface="+mn-lt"/>
              </a:rPr>
              <a:t>(a </a:t>
            </a:r>
            <a:r>
              <a:rPr lang="de-DE" sz="2800" dirty="0">
                <a:latin typeface="+mn-lt"/>
                <a:sym typeface="Symbol" charset="0"/>
              </a:rPr>
              <a:t></a:t>
            </a:r>
            <a:r>
              <a:rPr lang="de-DE" sz="2800" dirty="0">
                <a:latin typeface="+mn-lt"/>
              </a:rPr>
              <a:t> b) = (</a:t>
            </a:r>
            <a:r>
              <a:rPr lang="en-US" sz="2800" dirty="0">
                <a:latin typeface="+mn-lt"/>
              </a:rPr>
              <a:t>¬a </a:t>
            </a:r>
            <a:r>
              <a:rPr lang="en-US" sz="2800" dirty="0">
                <a:latin typeface="+mn-lt"/>
                <a:sym typeface="Symbol" charset="0"/>
              </a:rPr>
              <a:t></a:t>
            </a:r>
            <a:r>
              <a:rPr lang="en-US" sz="2800" dirty="0">
                <a:latin typeface="+mn-lt"/>
              </a:rPr>
              <a:t> b)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2-SAT Algorithmus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79" y="1830097"/>
            <a:ext cx="7696200" cy="3657600"/>
          </a:xfrm>
          <a:noFill/>
        </p:spPr>
        <p:txBody>
          <a:bodyPr wrap="none"/>
          <a:lstStyle/>
          <a:p>
            <a:pPr eaLnBrk="1" hangingPunct="1"/>
            <a:endParaRPr lang="de-DE" sz="2800" dirty="0"/>
          </a:p>
          <a:p>
            <a:pPr eaLnBrk="1" hangingPunct="1"/>
            <a:r>
              <a:rPr lang="de-DE" sz="2800" dirty="0">
                <a:solidFill>
                  <a:schemeClr val="folHlink"/>
                </a:solidFill>
              </a:rPr>
              <a:t>(</a:t>
            </a:r>
            <a:r>
              <a:rPr lang="en-US" sz="2800" dirty="0">
                <a:solidFill>
                  <a:schemeClr val="folHlink"/>
                </a:solidFill>
              </a:rPr>
              <a:t>¬x</a:t>
            </a:r>
            <a:r>
              <a:rPr lang="en-US" sz="2800" baseline="-25000" dirty="0">
                <a:solidFill>
                  <a:schemeClr val="folHlink"/>
                </a:solidFill>
              </a:rPr>
              <a:t>3</a:t>
            </a:r>
            <a:r>
              <a:rPr lang="en-US" sz="2800" dirty="0">
                <a:solidFill>
                  <a:schemeClr val="folHlink"/>
                </a:solidFill>
                <a:sym typeface="Symbol" charset="0"/>
              </a:rPr>
              <a:t></a:t>
            </a:r>
            <a:r>
              <a:rPr lang="en-US" sz="2800" baseline="-25000" dirty="0">
                <a:solidFill>
                  <a:schemeClr val="folHlink"/>
                </a:solidFill>
              </a:rPr>
              <a:t> </a:t>
            </a:r>
            <a:r>
              <a:rPr lang="en-US" sz="2800" dirty="0">
                <a:solidFill>
                  <a:schemeClr val="folHlink"/>
                </a:solidFill>
              </a:rPr>
              <a:t>¬x</a:t>
            </a:r>
            <a:r>
              <a:rPr lang="en-US" sz="2800" baseline="-25000" dirty="0">
                <a:solidFill>
                  <a:schemeClr val="folHlink"/>
                </a:solidFill>
              </a:rPr>
              <a:t>3</a:t>
            </a:r>
            <a:r>
              <a:rPr lang="en-US" sz="2800" dirty="0">
                <a:solidFill>
                  <a:schemeClr val="folHlink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>
                <a:sym typeface="Symbol" charset="0"/>
              </a:rPr>
              <a:t> </a:t>
            </a:r>
            <a:r>
              <a:rPr lang="en-US" sz="2800" dirty="0"/>
              <a:t>(x</a:t>
            </a:r>
            <a:r>
              <a:rPr lang="en-US" sz="2800" baseline="-25000" dirty="0"/>
              <a:t>2 </a:t>
            </a:r>
            <a:r>
              <a:rPr lang="en-US" sz="2800" dirty="0">
                <a:sym typeface="Symbol" charset="0"/>
              </a:rPr>
              <a:t></a:t>
            </a:r>
            <a:r>
              <a:rPr lang="en-US" sz="2800" dirty="0"/>
              <a:t> x</a:t>
            </a:r>
            <a:r>
              <a:rPr lang="en-US" sz="2800" baseline="-25000" dirty="0"/>
              <a:t>3</a:t>
            </a:r>
            <a:r>
              <a:rPr lang="en-US" sz="2800" dirty="0"/>
              <a:t>) </a:t>
            </a:r>
            <a:r>
              <a:rPr lang="en-US" sz="2800" dirty="0">
                <a:sym typeface="Symbol" charset="0"/>
              </a:rPr>
              <a:t> </a:t>
            </a:r>
            <a:r>
              <a:rPr lang="en-US" sz="2800" dirty="0"/>
              <a:t>(¬x</a:t>
            </a:r>
            <a:r>
              <a:rPr lang="en-US" sz="2800" baseline="-25000" dirty="0"/>
              <a:t>1</a:t>
            </a:r>
            <a:r>
              <a:rPr lang="en-US" sz="2800" dirty="0">
                <a:sym typeface="Symbol" charset="0"/>
              </a:rPr>
              <a:t> </a:t>
            </a:r>
            <a:r>
              <a:rPr lang="en-US" sz="2800" baseline="-25000" dirty="0"/>
              <a:t> </a:t>
            </a:r>
            <a:r>
              <a:rPr lang="en-US" sz="2800" dirty="0"/>
              <a:t>¬x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sym typeface="Symbol" charset="0"/>
              </a:rPr>
              <a:t> </a:t>
            </a:r>
            <a:r>
              <a:rPr lang="de-DE" sz="2800" dirty="0"/>
              <a:t>(x</a:t>
            </a:r>
            <a:r>
              <a:rPr lang="de-DE" sz="2800" baseline="-25000" dirty="0"/>
              <a:t>3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x</a:t>
            </a:r>
            <a:r>
              <a:rPr lang="de-DE" sz="2800" baseline="-25000" dirty="0"/>
              <a:t>1 </a:t>
            </a:r>
            <a:r>
              <a:rPr lang="de-DE" sz="2800" dirty="0"/>
              <a:t>)</a:t>
            </a:r>
          </a:p>
          <a:p>
            <a:pPr eaLnBrk="1" hangingPunct="1"/>
            <a:endParaRPr lang="de-DE" sz="2800" dirty="0"/>
          </a:p>
          <a:p>
            <a:pPr eaLnBrk="1" hangingPunct="1"/>
            <a:r>
              <a:rPr lang="de-DE" sz="2800" dirty="0"/>
              <a:t>(a) = 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a)</a:t>
            </a:r>
          </a:p>
          <a:p>
            <a:pPr eaLnBrk="1" hangingPunct="1"/>
            <a:r>
              <a:rPr lang="de-DE" sz="2800" dirty="0"/>
              <a:t>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b) = (</a:t>
            </a:r>
            <a:r>
              <a:rPr lang="en-US" sz="2800" dirty="0"/>
              <a:t>¬a </a:t>
            </a:r>
            <a:r>
              <a:rPr lang="en-US" sz="2800" dirty="0">
                <a:sym typeface="Symbol" charset="0"/>
              </a:rPr>
              <a:t></a:t>
            </a:r>
            <a:r>
              <a:rPr lang="en-US" sz="2800" dirty="0"/>
              <a:t> b)</a:t>
            </a:r>
            <a:br>
              <a:rPr lang="en-US" sz="2800" dirty="0"/>
            </a:br>
            <a:r>
              <a:rPr lang="de-DE" sz="2800" dirty="0"/>
              <a:t>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b) = (</a:t>
            </a:r>
            <a:r>
              <a:rPr lang="en-US" sz="2800" dirty="0"/>
              <a:t>¬b </a:t>
            </a:r>
            <a:r>
              <a:rPr lang="en-US" sz="2800" dirty="0">
                <a:sym typeface="Symbol" charset="0"/>
              </a:rPr>
              <a:t></a:t>
            </a:r>
            <a:r>
              <a:rPr lang="en-US" sz="2800" dirty="0"/>
              <a:t> a)</a:t>
            </a:r>
          </a:p>
          <a:p>
            <a:pPr eaLnBrk="1" hangingPunct="1"/>
            <a:endParaRPr lang="de-DE" sz="2800" dirty="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7286625" y="4264025"/>
            <a:ext cx="0" cy="4333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Oval 6"/>
          <p:cNvSpPr>
            <a:spLocks noChangeArrowheads="1"/>
          </p:cNvSpPr>
          <p:nvPr/>
        </p:nvSpPr>
        <p:spPr bwMode="auto">
          <a:xfrm>
            <a:off x="5219700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6393" name="Oval 7"/>
          <p:cNvSpPr>
            <a:spLocks noChangeArrowheads="1"/>
          </p:cNvSpPr>
          <p:nvPr/>
        </p:nvSpPr>
        <p:spPr bwMode="auto">
          <a:xfrm>
            <a:off x="6116638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6394" name="Oval 8"/>
          <p:cNvSpPr>
            <a:spLocks noChangeArrowheads="1"/>
          </p:cNvSpPr>
          <p:nvPr/>
        </p:nvSpPr>
        <p:spPr bwMode="auto">
          <a:xfrm>
            <a:off x="5219700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6395" name="Oval 9"/>
          <p:cNvSpPr>
            <a:spLocks noChangeArrowheads="1"/>
          </p:cNvSpPr>
          <p:nvPr/>
        </p:nvSpPr>
        <p:spPr bwMode="auto">
          <a:xfrm>
            <a:off x="6116638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6396" name="Oval 10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6397" name="Oval 11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25" name="Freeform 13"/>
          <p:cNvSpPr>
            <a:spLocks/>
          </p:cNvSpPr>
          <p:nvPr/>
        </p:nvSpPr>
        <p:spPr bwMode="auto">
          <a:xfrm>
            <a:off x="5556250" y="3249613"/>
            <a:ext cx="2400300" cy="1619250"/>
          </a:xfrm>
          <a:custGeom>
            <a:avLst/>
            <a:gdLst>
              <a:gd name="T0" fmla="*/ 2147483647 w 1512"/>
              <a:gd name="T1" fmla="*/ 2147483647 h 1020"/>
              <a:gd name="T2" fmla="*/ 2147483647 w 1512"/>
              <a:gd name="T3" fmla="*/ 2147483647 h 1020"/>
              <a:gd name="T4" fmla="*/ 0 w 1512"/>
              <a:gd name="T5" fmla="*/ 2147483647 h 1020"/>
              <a:gd name="T6" fmla="*/ 0 60000 65536"/>
              <a:gd name="T7" fmla="*/ 0 60000 65536"/>
              <a:gd name="T8" fmla="*/ 0 60000 65536"/>
              <a:gd name="T9" fmla="*/ 0 w 1512"/>
              <a:gd name="T10" fmla="*/ 0 h 1020"/>
              <a:gd name="T11" fmla="*/ 1512 w 1512"/>
              <a:gd name="T12" fmla="*/ 1020 h 1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2" h="1020">
                <a:moveTo>
                  <a:pt x="1179" y="1020"/>
                </a:moveTo>
                <a:cubicBezTo>
                  <a:pt x="1345" y="623"/>
                  <a:pt x="1512" y="226"/>
                  <a:pt x="1315" y="113"/>
                </a:cubicBezTo>
                <a:cubicBezTo>
                  <a:pt x="1118" y="0"/>
                  <a:pt x="559" y="170"/>
                  <a:pt x="0" y="340"/>
                </a:cubicBezTo>
              </a:path>
            </a:pathLst>
          </a:cu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H="1" flipV="1">
            <a:off x="6548438" y="4246563"/>
            <a:ext cx="560387" cy="5683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7" name="Freeform 15"/>
          <p:cNvSpPr>
            <a:spLocks/>
          </p:cNvSpPr>
          <p:nvPr/>
        </p:nvSpPr>
        <p:spPr bwMode="auto">
          <a:xfrm rot="290195">
            <a:off x="5580063" y="4149725"/>
            <a:ext cx="2952750" cy="1654175"/>
          </a:xfrm>
          <a:custGeom>
            <a:avLst/>
            <a:gdLst>
              <a:gd name="T0" fmla="*/ 0 w 1777"/>
              <a:gd name="T1" fmla="*/ 2147483647 h 974"/>
              <a:gd name="T2" fmla="*/ 2147483647 w 1777"/>
              <a:gd name="T3" fmla="*/ 2147483647 h 974"/>
              <a:gd name="T4" fmla="*/ 2147483647 w 1777"/>
              <a:gd name="T5" fmla="*/ 0 h 974"/>
              <a:gd name="T6" fmla="*/ 0 60000 65536"/>
              <a:gd name="T7" fmla="*/ 0 60000 65536"/>
              <a:gd name="T8" fmla="*/ 0 60000 65536"/>
              <a:gd name="T9" fmla="*/ 0 w 1777"/>
              <a:gd name="T10" fmla="*/ 0 h 974"/>
              <a:gd name="T11" fmla="*/ 1777 w 1777"/>
              <a:gd name="T12" fmla="*/ 974 h 9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7" h="974">
                <a:moveTo>
                  <a:pt x="0" y="680"/>
                </a:moveTo>
                <a:cubicBezTo>
                  <a:pt x="699" y="827"/>
                  <a:pt x="1399" y="974"/>
                  <a:pt x="1588" y="861"/>
                </a:cubicBezTo>
                <a:cubicBezTo>
                  <a:pt x="1777" y="748"/>
                  <a:pt x="1455" y="374"/>
                  <a:pt x="1134" y="0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 flipH="1">
            <a:off x="5651500" y="4221163"/>
            <a:ext cx="576263" cy="50323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3" name="Oval 21"/>
          <p:cNvSpPr>
            <a:spLocks noChangeArrowheads="1"/>
          </p:cNvSpPr>
          <p:nvPr/>
        </p:nvSpPr>
        <p:spPr bwMode="auto">
          <a:xfrm>
            <a:off x="5218113" y="4678363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15734" name="Oval 22"/>
          <p:cNvSpPr>
            <a:spLocks noChangeArrowheads="1"/>
          </p:cNvSpPr>
          <p:nvPr/>
        </p:nvSpPr>
        <p:spPr bwMode="auto">
          <a:xfrm>
            <a:off x="6116638" y="3778250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15735" name="Oval 23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6" name="Oval 24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7" name="Oval 25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8" name="Oval 26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2463800" y="2420938"/>
            <a:ext cx="431800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5745" name="Oval 33"/>
          <p:cNvSpPr>
            <a:spLocks noChangeArrowheads="1"/>
          </p:cNvSpPr>
          <p:nvPr/>
        </p:nvSpPr>
        <p:spPr bwMode="auto">
          <a:xfrm>
            <a:off x="4114800" y="2420938"/>
            <a:ext cx="647700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5746" name="Oval 34"/>
          <p:cNvSpPr>
            <a:spLocks noChangeArrowheads="1"/>
          </p:cNvSpPr>
          <p:nvPr/>
        </p:nvSpPr>
        <p:spPr bwMode="auto">
          <a:xfrm>
            <a:off x="5867400" y="2420938"/>
            <a:ext cx="430213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569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nimBg="1"/>
      <p:bldP spid="115724" grpId="0" animBg="1"/>
      <p:bldP spid="115739" grpId="0" build="allAtOnce"/>
      <p:bldP spid="115715" grpId="0" uiExpand="1" build="p"/>
      <p:bldP spid="115717" grpId="0" animBg="1"/>
      <p:bldP spid="115725" grpId="0" animBg="1"/>
      <p:bldP spid="115726" grpId="0" uiExpand="1" animBg="1"/>
      <p:bldP spid="115727" grpId="0" uiExpand="1" animBg="1"/>
      <p:bldP spid="115732" grpId="0" uiExpand="1" animBg="1"/>
      <p:bldP spid="115733" grpId="0" uiExpand="1" animBg="1"/>
      <p:bldP spid="115733" grpId="1" uiExpand="1" animBg="1"/>
      <p:bldP spid="115734" grpId="0" uiExpand="1" animBg="1"/>
      <p:bldP spid="115735" grpId="0" uiExpand="1" animBg="1"/>
      <p:bldP spid="115736" grpId="0" animBg="1"/>
      <p:bldP spid="115737" grpId="0" animBg="1"/>
      <p:bldP spid="115738" grpId="0" animBg="1"/>
      <p:bldP spid="115744" grpId="0" animBg="1"/>
      <p:bldP spid="115744" grpId="1" uiExpand="1" animBg="1"/>
      <p:bldP spid="115745" grpId="0" uiExpand="1" animBg="1"/>
      <p:bldP spid="115745" grpId="1" uiExpand="1" animBg="1"/>
      <p:bldP spid="115746" grpId="0" uiExpand="1" animBg="1"/>
      <p:bldP spid="115746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Calibri" charset="0"/>
              </a:rPr>
              <a:t>2-SAT Algorithmus</a:t>
            </a:r>
            <a:endParaRPr lang="en-US">
              <a:latin typeface="Calibri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alibri" charset="0"/>
              </a:rPr>
              <a:t>Eine 2-KNF-Formel ist unerfüllbar</a:t>
            </a:r>
          </a:p>
          <a:p>
            <a:endParaRPr lang="de-DE" dirty="0">
              <a:latin typeface="Calibri" charset="0"/>
            </a:endParaRPr>
          </a:p>
          <a:p>
            <a:endParaRPr lang="de-DE" dirty="0">
              <a:latin typeface="Calibri" charset="0"/>
            </a:endParaRPr>
          </a:p>
          <a:p>
            <a:pPr>
              <a:buFontTx/>
              <a:buNone/>
            </a:pPr>
            <a:r>
              <a:rPr lang="de-DE" dirty="0" smtClean="0">
                <a:latin typeface="Calibri" charset="0"/>
              </a:rPr>
              <a:t>im </a:t>
            </a:r>
            <a:r>
              <a:rPr lang="de-DE" dirty="0">
                <a:latin typeface="Calibri" charset="0"/>
              </a:rPr>
              <a:t>Graphen G</a:t>
            </a:r>
            <a:r>
              <a:rPr lang="de-DE" baseline="-25000" dirty="0">
                <a:latin typeface="Calibri" charset="0"/>
              </a:rPr>
              <a:t>F</a:t>
            </a:r>
            <a:r>
              <a:rPr lang="de-DE" dirty="0">
                <a:latin typeface="Calibri" charset="0"/>
              </a:rPr>
              <a:t> existiert ein Zyklus der Form 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</a:t>
            </a:r>
            <a:r>
              <a:rPr lang="en-US" dirty="0">
                <a:latin typeface="Calibri" charset="0"/>
              </a:rPr>
              <a:t>¬</a:t>
            </a:r>
            <a:r>
              <a:rPr lang="de-DE" dirty="0">
                <a:latin typeface="Calibri" charset="0"/>
              </a:rPr>
              <a:t>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x</a:t>
            </a:r>
            <a:r>
              <a:rPr lang="de-DE" baseline="-25000" dirty="0">
                <a:latin typeface="Calibri" charset="0"/>
              </a:rPr>
              <a:t>i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18437" name="Textfeld 5"/>
          <p:cNvSpPr txBox="1">
            <a:spLocks noChangeArrowheads="1"/>
          </p:cNvSpPr>
          <p:nvPr/>
        </p:nvSpPr>
        <p:spPr bwMode="auto">
          <a:xfrm>
            <a:off x="2051720" y="1844824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3200" dirty="0" err="1"/>
              <a:t>gdw</a:t>
            </a:r>
            <a:r>
              <a:rPr lang="de-DE" sz="3200" dirty="0"/>
              <a:t>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521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842125" cy="72008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Calibri" charset="0"/>
              </a:rPr>
              <a:t>Zyklen mit </a:t>
            </a:r>
            <a:r>
              <a:rPr lang="de-DE" sz="3600" dirty="0" smtClean="0">
                <a:latin typeface="Calibri" charset="0"/>
              </a:rPr>
              <a:t>x </a:t>
            </a:r>
            <a:r>
              <a:rPr lang="de-DE" sz="3600" dirty="0">
                <a:latin typeface="Calibri" charset="0"/>
              </a:rPr>
              <a:t>und </a:t>
            </a:r>
            <a:r>
              <a:rPr lang="en-US" sz="3600" dirty="0">
                <a:latin typeface="Calibri" charset="0"/>
              </a:rPr>
              <a:t>¬x </a:t>
            </a:r>
            <a:r>
              <a:rPr lang="en-US" sz="3600" dirty="0" err="1">
                <a:latin typeface="Calibri" charset="0"/>
              </a:rPr>
              <a:t>finden</a:t>
            </a:r>
            <a:endParaRPr lang="de-DE" sz="3600" dirty="0">
              <a:latin typeface="Calibri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7702550" cy="4695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>
                <a:latin typeface="Calibri" charset="0"/>
              </a:rPr>
              <a:t>Als </a:t>
            </a:r>
            <a:r>
              <a:rPr lang="de-DE" dirty="0">
                <a:latin typeface="Calibri" charset="0"/>
              </a:rPr>
              <a:t>All-Pair-</a:t>
            </a:r>
            <a:r>
              <a:rPr lang="de-DE" dirty="0" err="1">
                <a:latin typeface="Calibri" charset="0"/>
              </a:rPr>
              <a:t>Shortest</a:t>
            </a:r>
            <a:r>
              <a:rPr lang="de-DE" dirty="0">
                <a:latin typeface="Calibri" charset="0"/>
              </a:rPr>
              <a:t>-</a:t>
            </a:r>
            <a:r>
              <a:rPr lang="de-DE" dirty="0" err="1">
                <a:latin typeface="Calibri" charset="0"/>
              </a:rPr>
              <a:t>Paths</a:t>
            </a:r>
            <a:r>
              <a:rPr lang="de-DE" dirty="0">
                <a:latin typeface="Calibri" charset="0"/>
              </a:rPr>
              <a:t>– Problem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mit unendlichen Kosten für nichtvorhandene Kanten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für alle x überprüfen: </a:t>
            </a:r>
            <a:br>
              <a:rPr lang="de-DE" dirty="0">
                <a:latin typeface="Calibri" charset="0"/>
              </a:rPr>
            </a:br>
            <a:r>
              <a:rPr lang="de-DE" dirty="0">
                <a:latin typeface="Calibri" charset="0"/>
              </a:rPr>
              <a:t>(</a:t>
            </a:r>
            <a:r>
              <a:rPr lang="de-DE" dirty="0" err="1">
                <a:latin typeface="Calibri" charset="0"/>
              </a:rPr>
              <a:t>x,¬x</a:t>
            </a:r>
            <a:r>
              <a:rPr lang="de-DE" dirty="0">
                <a:latin typeface="Calibri" charset="0"/>
              </a:rPr>
              <a:t>) und (¬</a:t>
            </a:r>
            <a:r>
              <a:rPr lang="de-DE" dirty="0" err="1">
                <a:latin typeface="Calibri" charset="0"/>
              </a:rPr>
              <a:t>x,x</a:t>
            </a:r>
            <a:r>
              <a:rPr lang="de-DE" dirty="0">
                <a:latin typeface="Calibri" charset="0"/>
              </a:rPr>
              <a:t>) &lt; </a:t>
            </a:r>
            <a:r>
              <a:rPr lang="de-DE" dirty="0">
                <a:latin typeface="Calibri" charset="0"/>
                <a:sym typeface="Symbol" charset="0"/>
              </a:rPr>
              <a:t>?</a:t>
            </a:r>
            <a:r>
              <a:rPr lang="de-DE" dirty="0">
                <a:latin typeface="Calibri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Laufzeit O(n</a:t>
            </a:r>
            <a:r>
              <a:rPr lang="de-DE" baseline="30000" dirty="0">
                <a:latin typeface="Calibri" charset="0"/>
              </a:rPr>
              <a:t>3</a:t>
            </a:r>
            <a:r>
              <a:rPr lang="de-DE" dirty="0">
                <a:latin typeface="Calibri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dirty="0">
                <a:latin typeface="Calibri" charset="0"/>
              </a:rPr>
              <a:t> mit Tiefensuche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in </a:t>
            </a:r>
            <a:r>
              <a:rPr lang="de-DE" dirty="0" smtClean="0">
                <a:latin typeface="Calibri" charset="0"/>
              </a:rPr>
              <a:t>Zusammenhangskomponenten </a:t>
            </a:r>
            <a:r>
              <a:rPr lang="de-DE" dirty="0">
                <a:latin typeface="Calibri" charset="0"/>
              </a:rPr>
              <a:t>zerlegen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latin typeface="Calibri" charset="0"/>
              </a:rPr>
              <a:t>in O(</a:t>
            </a:r>
            <a:r>
              <a:rPr lang="de-DE" dirty="0" err="1" smtClean="0">
                <a:latin typeface="Calibri" charset="0"/>
              </a:rPr>
              <a:t>nm</a:t>
            </a:r>
            <a:r>
              <a:rPr lang="de-DE" dirty="0" smtClean="0">
                <a:latin typeface="Calibri" charset="0"/>
              </a:rPr>
              <a:t>) </a:t>
            </a:r>
            <a:br>
              <a:rPr lang="de-DE" dirty="0" smtClean="0">
                <a:latin typeface="Calibri" charset="0"/>
              </a:rPr>
            </a:br>
            <a:r>
              <a:rPr lang="de-DE" dirty="0" err="1" smtClean="0">
                <a:latin typeface="Calibri" charset="0"/>
              </a:rPr>
              <a:t>n</a:t>
            </a:r>
            <a:r>
              <a:rPr lang="de-DE" dirty="0" smtClean="0">
                <a:latin typeface="Calibri" charset="0"/>
              </a:rPr>
              <a:t>=Anzahl der Variablen</a:t>
            </a:r>
            <a:br>
              <a:rPr lang="de-DE" dirty="0" smtClean="0">
                <a:latin typeface="Calibri" charset="0"/>
              </a:rPr>
            </a:br>
            <a:r>
              <a:rPr lang="de-DE" dirty="0" smtClean="0">
                <a:latin typeface="Calibri" charset="0"/>
              </a:rPr>
              <a:t>m</a:t>
            </a:r>
            <a:r>
              <a:rPr lang="de-DE" dirty="0">
                <a:latin typeface="Calibri" charset="0"/>
              </a:rPr>
              <a:t>=Anzahl der Klauseln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989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was bringt uns 2-SAT?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beim Lösen eines 3-SAT-Problems im Backtracking-Kontext ein 2-SAT-Problem übrigbleibt, kann das obige Verfahren angewendet werden (polynomiell)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Steuere das Backtracking </a:t>
            </a:r>
            <a:r>
              <a:rPr lang="de-DE" dirty="0" smtClean="0"/>
              <a:t>so, dass 2-SAT-Probleme entstehen (Bestimmung der nächsten festgelegten Variable mit System)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Entwurfsmuster: </a:t>
            </a:r>
            <a:r>
              <a:rPr lang="de-DE" dirty="0" smtClean="0"/>
              <a:t>Beim Lösen eines schwierigen Problems leichte Unterprobleme ansteuern</a:t>
            </a:r>
            <a:r>
              <a:rPr lang="de-DE" smtClean="0"/>
              <a:t>/generieren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2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Zusammenfasssung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Schwierige Probleme: P=NP?</a:t>
            </a:r>
          </a:p>
          <a:p>
            <a:r>
              <a:rPr lang="de-DE" dirty="0"/>
              <a:t>Clique, TSP, ...</a:t>
            </a:r>
          </a:p>
          <a:p>
            <a:r>
              <a:rPr lang="de-DE" dirty="0" smtClean="0"/>
              <a:t>NP-hart, NP-vollständig, Reduktion</a:t>
            </a:r>
            <a:r>
              <a:rPr lang="de-DE" dirty="0"/>
              <a:t> </a:t>
            </a:r>
            <a:r>
              <a:rPr lang="de-DE" dirty="0" smtClean="0"/>
              <a:t>von Problemen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Referenzproblem</a:t>
            </a:r>
            <a:r>
              <a:rPr lang="de-DE" dirty="0" smtClean="0"/>
              <a:t> SAT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Entwurfsmuster</a:t>
            </a:r>
            <a:r>
              <a:rPr lang="de-DE" dirty="0" smtClean="0"/>
              <a:t> zur algorithmischen Lösung schwieriger Probleme</a:t>
            </a:r>
          </a:p>
          <a:p>
            <a:r>
              <a:rPr lang="de-DE" dirty="0" smtClean="0"/>
              <a:t>Lösen eines kombinatorischen Anwendungsproblems auf SAT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Entwurfsmuster: </a:t>
            </a:r>
            <a:r>
              <a:rPr lang="de-DE" dirty="0" smtClean="0"/>
              <a:t>Reduktion auf bekanntes, wohluntersuchtes Problem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6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 and NP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343400"/>
          </a:xfrm>
        </p:spPr>
        <p:txBody>
          <a:bodyPr/>
          <a:lstStyle/>
          <a:p>
            <a:r>
              <a:rPr lang="en-US" sz="2400" b="1" dirty="0"/>
              <a:t>P</a:t>
            </a:r>
            <a:r>
              <a:rPr lang="en-US" sz="2400" dirty="0"/>
              <a:t> = </a:t>
            </a:r>
            <a:r>
              <a:rPr lang="en-US" sz="2400" dirty="0" err="1" smtClean="0"/>
              <a:t>Probleme</a:t>
            </a:r>
            <a:r>
              <a:rPr lang="en-US" sz="2400" dirty="0" smtClean="0"/>
              <a:t>, die in </a:t>
            </a:r>
            <a:r>
              <a:rPr lang="en-US" sz="2400" dirty="0" err="1" smtClean="0"/>
              <a:t>polynomieller</a:t>
            </a:r>
            <a:r>
              <a:rPr lang="en-US" sz="2400" dirty="0" smtClean="0"/>
              <a:t> </a:t>
            </a:r>
            <a:r>
              <a:rPr lang="en-US" sz="2400" dirty="0" err="1" smtClean="0"/>
              <a:t>Zeit</a:t>
            </a:r>
            <a:r>
              <a:rPr lang="en-US" sz="2400" dirty="0" smtClean="0"/>
              <a:t> </a:t>
            </a:r>
            <a:r>
              <a:rPr lang="en-US" sz="2400" dirty="0" err="1" smtClean="0"/>
              <a:t>gelöst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NP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 smtClean="0"/>
              <a:t>Probleme</a:t>
            </a:r>
            <a:r>
              <a:rPr lang="en-US" sz="2400" dirty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die </a:t>
            </a:r>
            <a:r>
              <a:rPr lang="en-US" sz="2400" dirty="0" err="1" smtClean="0"/>
              <a:t>Lösungen</a:t>
            </a:r>
            <a:r>
              <a:rPr lang="en-US" sz="2400" dirty="0" smtClean="0"/>
              <a:t> in </a:t>
            </a:r>
            <a:r>
              <a:rPr lang="en-US" sz="2400" dirty="0" err="1"/>
              <a:t>polynomieller</a:t>
            </a:r>
            <a:r>
              <a:rPr lang="en-US" sz="2400" dirty="0"/>
              <a:t> </a:t>
            </a:r>
            <a:r>
              <a:rPr lang="en-US" sz="2400" dirty="0" err="1"/>
              <a:t>Zeit</a:t>
            </a:r>
            <a:r>
              <a:rPr lang="en-US" sz="2400" dirty="0"/>
              <a:t> </a:t>
            </a:r>
            <a:r>
              <a:rPr lang="en-US" sz="2400" dirty="0" err="1" smtClean="0"/>
              <a:t>verifiziert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K-Clique-Problem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smtClean="0"/>
              <a:t>NP (und </a:t>
            </a:r>
            <a:r>
              <a:rPr lang="en-US" sz="2400" dirty="0" err="1" smtClean="0"/>
              <a:t>damit</a:t>
            </a:r>
            <a:r>
              <a:rPr lang="en-US" sz="2400" dirty="0" smtClean="0"/>
              <a:t> Clique):</a:t>
            </a:r>
            <a:endParaRPr lang="en-US" sz="2400" dirty="0"/>
          </a:p>
          <a:p>
            <a:r>
              <a:rPr lang="en-US" sz="2400" dirty="0" smtClean="0"/>
              <a:t>K-TSP-Problem </a:t>
            </a:r>
            <a:r>
              <a:rPr lang="en-US" sz="2400" dirty="0" err="1" smtClean="0"/>
              <a:t>ist</a:t>
            </a:r>
            <a:r>
              <a:rPr lang="en-US" sz="2400" dirty="0" smtClean="0"/>
              <a:t> in NP (und </a:t>
            </a:r>
            <a:r>
              <a:rPr lang="en-US" sz="2400" dirty="0" err="1" smtClean="0"/>
              <a:t>damit</a:t>
            </a:r>
            <a:r>
              <a:rPr lang="en-US" sz="2400" dirty="0" smtClean="0"/>
              <a:t> TSP)</a:t>
            </a:r>
          </a:p>
          <a:p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Sortierung</a:t>
            </a:r>
            <a:r>
              <a:rPr lang="en-US" sz="2400" dirty="0" smtClean="0"/>
              <a:t> </a:t>
            </a:r>
            <a:r>
              <a:rPr lang="en-US" sz="2400" dirty="0"/>
              <a:t>in NP?</a:t>
            </a:r>
          </a:p>
          <a:p>
            <a:pPr lvl="1"/>
            <a:r>
              <a:rPr lang="en-US" sz="2000" dirty="0" err="1" smtClean="0"/>
              <a:t>Kein</a:t>
            </a:r>
            <a:r>
              <a:rPr lang="en-US" sz="2000" dirty="0" smtClean="0"/>
              <a:t> </a:t>
            </a:r>
            <a:r>
              <a:rPr lang="en-US" sz="2000" dirty="0" err="1" smtClean="0"/>
              <a:t>Entscheidungsproblem</a:t>
            </a:r>
            <a:endParaRPr lang="en-US" sz="2000" dirty="0"/>
          </a:p>
          <a:p>
            <a:r>
              <a:rPr lang="en-US" sz="2400" dirty="0" smtClean="0"/>
              <a:t>Also: </a:t>
            </a:r>
            <a:r>
              <a:rPr lang="en-US" sz="2400" dirty="0" err="1" smtClean="0"/>
              <a:t>Sortiertheit</a:t>
            </a:r>
            <a:r>
              <a:rPr lang="en-US" sz="2400" dirty="0" smtClean="0"/>
              <a:t> </a:t>
            </a:r>
            <a:r>
              <a:rPr lang="en-US" sz="2400" dirty="0"/>
              <a:t>in NP?</a:t>
            </a:r>
          </a:p>
          <a:p>
            <a:pPr lvl="1"/>
            <a:r>
              <a:rPr lang="en-US" sz="2000" dirty="0" err="1" smtClean="0"/>
              <a:t>Ja</a:t>
            </a:r>
            <a:r>
              <a:rPr lang="en-US" sz="2000" dirty="0" smtClean="0"/>
              <a:t>, </a:t>
            </a:r>
            <a:r>
              <a:rPr lang="en-US" sz="2000" dirty="0" err="1" smtClean="0"/>
              <a:t>leicht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verifizieren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851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 and NP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smtClean="0"/>
              <a:t>Ist </a:t>
            </a:r>
            <a:r>
              <a:rPr lang="de-DE" sz="2800" b="1" smtClean="0"/>
              <a:t>P = NP?</a:t>
            </a:r>
            <a:r>
              <a:rPr lang="de-DE" sz="2800" smtClean="0"/>
              <a:t> </a:t>
            </a:r>
          </a:p>
          <a:p>
            <a:pPr lvl="1"/>
            <a:r>
              <a:rPr lang="de-DE" smtClean="0"/>
              <a:t>Eines der großen offenen Probleme in der Informatik</a:t>
            </a:r>
          </a:p>
          <a:p>
            <a:pPr lvl="1"/>
            <a:r>
              <a:rPr lang="de-DE" smtClean="0"/>
              <a:t>Es wird angenommen, dass das nicht gilt</a:t>
            </a:r>
          </a:p>
          <a:p>
            <a:pPr lvl="1"/>
            <a:r>
              <a:rPr lang="de-DE" smtClean="0"/>
              <a:t>Das </a:t>
            </a:r>
            <a:r>
              <a:rPr lang="de-DE" smtClean="0">
                <a:hlinkClick r:id="rId3" tooltip="Clay Mathematics Institute"/>
              </a:rPr>
              <a:t>Clay Mathematics Institute</a:t>
            </a:r>
            <a:r>
              <a:rPr lang="de-DE" smtClean="0"/>
              <a:t> [claymath.org] </a:t>
            </a:r>
            <a:br>
              <a:rPr lang="de-DE" smtClean="0"/>
            </a:br>
            <a:r>
              <a:rPr lang="de-DE" smtClean="0"/>
              <a:t>bietet $1 Million für den ersten Beweis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1018884" name="Oval 4"/>
          <p:cNvSpPr>
            <a:spLocks noChangeArrowheads="1"/>
          </p:cNvSpPr>
          <p:nvPr/>
        </p:nvSpPr>
        <p:spPr bwMode="auto">
          <a:xfrm>
            <a:off x="2003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NP</a:t>
            </a:r>
          </a:p>
        </p:txBody>
      </p:sp>
      <p:sp>
        <p:nvSpPr>
          <p:cNvPr id="1018885" name="Oval 5"/>
          <p:cNvSpPr>
            <a:spLocks noChangeArrowheads="1"/>
          </p:cNvSpPr>
          <p:nvPr/>
        </p:nvSpPr>
        <p:spPr bwMode="auto">
          <a:xfrm>
            <a:off x="2613248" y="5380856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1018886" name="Oval 6"/>
          <p:cNvSpPr>
            <a:spLocks noChangeArrowheads="1"/>
          </p:cNvSpPr>
          <p:nvPr/>
        </p:nvSpPr>
        <p:spPr bwMode="auto">
          <a:xfrm>
            <a:off x="5051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 = NP?</a:t>
            </a:r>
          </a:p>
        </p:txBody>
      </p:sp>
      <p:sp>
        <p:nvSpPr>
          <p:cNvPr id="1018888" name="Text Box 8"/>
          <p:cNvSpPr txBox="1">
            <a:spLocks noChangeArrowheads="1"/>
          </p:cNvSpPr>
          <p:nvPr/>
        </p:nvSpPr>
        <p:spPr bwMode="auto">
          <a:xfrm>
            <a:off x="4035152" y="4734744"/>
            <a:ext cx="787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smtClean="0"/>
              <a:t>oder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84645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2935</Words>
  <Application>Microsoft Macintosh PowerPoint</Application>
  <PresentationFormat>Bildschirmpräsentation (4:3)</PresentationFormat>
  <Paragraphs>624</Paragraphs>
  <Slides>75</Slides>
  <Notes>18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75</vt:i4>
      </vt:variant>
    </vt:vector>
  </HeadingPairs>
  <TitlesOfParts>
    <vt:vector size="79" baseType="lpstr">
      <vt:lpstr>7_Standarddesign</vt:lpstr>
      <vt:lpstr>Formel</vt:lpstr>
      <vt:lpstr>Equation</vt:lpstr>
      <vt:lpstr>Embedded TeX</vt:lpstr>
      <vt:lpstr>Algorithmen und Datenstrukturen</vt:lpstr>
      <vt:lpstr>Bisher betrachtet...</vt:lpstr>
      <vt:lpstr>TSP: Beispiel für ein schwieriges Problem</vt:lpstr>
      <vt:lpstr>Ein weiteres schwieriges Problem</vt:lpstr>
      <vt:lpstr>Was kann man tun?</vt:lpstr>
      <vt:lpstr>Vorteile dieser Äquivalenz</vt:lpstr>
      <vt:lpstr>Nichtderminismus? Wozu dient das?</vt:lpstr>
      <vt:lpstr>P and NP</vt:lpstr>
      <vt:lpstr>P and NP</vt:lpstr>
      <vt:lpstr>Gibt es schwierigste NP-Probleme?</vt:lpstr>
      <vt:lpstr>Longest-Increasing-Subsequence-Problem</vt:lpstr>
      <vt:lpstr>Reduktion von Problemen</vt:lpstr>
      <vt:lpstr>Reduktionen: ∏’nach ∏ </vt:lpstr>
      <vt:lpstr>Reduktionen: ∏’ to ∏ </vt:lpstr>
      <vt:lpstr>Reduktion: Ein Beispiel</vt:lpstr>
      <vt:lpstr>Reduktion: Beispiel 2</vt:lpstr>
      <vt:lpstr>Reduktionen</vt:lpstr>
      <vt:lpstr> Äquivalenz zwischen schwierigen Problemen</vt:lpstr>
      <vt:lpstr> Äquivalenz zwischen schwierigen Problemen</vt:lpstr>
      <vt:lpstr>Das erste Problem ∏</vt:lpstr>
      <vt:lpstr>SAT ist NP-vollständig</vt:lpstr>
      <vt:lpstr>Karps 21 NP-vollständige Probleme (1972) </vt:lpstr>
      <vt:lpstr>SAT ≤p Clique</vt:lpstr>
      <vt:lpstr>Reduktion SAT ≤p Clique</vt:lpstr>
      <vt:lpstr>Beispiel SAT ≤p Clique</vt:lpstr>
      <vt:lpstr>SAT ≤p Clique</vt:lpstr>
      <vt:lpstr>Begründung</vt:lpstr>
      <vt:lpstr>Zusammenfassung SAT ≤p Clique</vt:lpstr>
      <vt:lpstr>Problemklassen</vt:lpstr>
      <vt:lpstr>SAT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Danksagung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Wie können wir gelernte Klauseln speichern?</vt:lpstr>
      <vt:lpstr>Danksagung</vt:lpstr>
      <vt:lpstr>Sudoku</vt:lpstr>
      <vt:lpstr>Puzzle-Solving Process</vt:lpstr>
      <vt:lpstr>Naive Encoding (1a)</vt:lpstr>
      <vt:lpstr>PowerPoint-Präsentation</vt:lpstr>
      <vt:lpstr>Naive Encoding (1b)</vt:lpstr>
      <vt:lpstr>Naive Encoding (2)</vt:lpstr>
      <vt:lpstr>Naive Encoding (3)</vt:lpstr>
      <vt:lpstr>Naive Encoding (4)</vt:lpstr>
      <vt:lpstr>Problem with Naive Encoding</vt:lpstr>
      <vt:lpstr>Simple Idea: Variable Elimination</vt:lpstr>
      <vt:lpstr>Simple Idea: Variable Elimination</vt:lpstr>
      <vt:lpstr>Results</vt:lpstr>
      <vt:lpstr>3-SAT</vt:lpstr>
      <vt:lpstr>2-SAT Algorithmus</vt:lpstr>
      <vt:lpstr>2-SAT Algorithmus</vt:lpstr>
      <vt:lpstr>Zyklen mit x und ¬x finden</vt:lpstr>
      <vt:lpstr>Und was bringt uns 2-SAT?</vt:lpstr>
      <vt:lpstr>Zusammenfasssung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966</cp:revision>
  <cp:lastPrinted>2015-07-10T07:49:09Z</cp:lastPrinted>
  <dcterms:created xsi:type="dcterms:W3CDTF">2010-04-27T12:26:40Z</dcterms:created>
  <dcterms:modified xsi:type="dcterms:W3CDTF">2015-07-17T14:43:57Z</dcterms:modified>
</cp:coreProperties>
</file>