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15"/>
  </p:notesMasterIdLst>
  <p:handoutMasterIdLst>
    <p:handoutMasterId r:id="rId16"/>
  </p:handoutMasterIdLst>
  <p:sldIdLst>
    <p:sldId id="273" r:id="rId2"/>
    <p:sldId id="292" r:id="rId3"/>
    <p:sldId id="278" r:id="rId4"/>
    <p:sldId id="280" r:id="rId5"/>
    <p:sldId id="281" r:id="rId6"/>
    <p:sldId id="293" r:id="rId7"/>
    <p:sldId id="294" r:id="rId8"/>
    <p:sldId id="295" r:id="rId9"/>
    <p:sldId id="283" r:id="rId10"/>
    <p:sldId id="284" r:id="rId11"/>
    <p:sldId id="285" r:id="rId12"/>
    <p:sldId id="286" r:id="rId13"/>
    <p:sldId id="291" r:id="rId1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38F769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2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17.07.15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17.07.15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14.in.tum.de/lehre/2008WS/ea/index.html.d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 smtClean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565052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 smtClean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 smtClean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 smtClean="0">
              <a:cs typeface="+mn-cs"/>
            </a:endParaRPr>
          </a:p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Stefan Werner (Übungen)</a:t>
            </a:r>
          </a:p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sowie viele Tutoren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BEFC-50CD-BB45-8C28-F90011001826}" type="slidenum">
              <a:rPr lang="de-DE"/>
              <a:pPr/>
              <a:t>10</a:t>
            </a:fld>
            <a:endParaRPr lang="de-DE"/>
          </a:p>
        </p:txBody>
      </p:sp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r>
              <a:rPr lang="en-US" dirty="0" err="1"/>
              <a:t>Lastbalancierung</a:t>
            </a:r>
            <a:r>
              <a:rPr lang="en-US" dirty="0"/>
              <a:t>: List Scheduling</a:t>
            </a:r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err="1"/>
              <a:t>Beweis</a:t>
            </a:r>
            <a:r>
              <a:rPr lang="en-US" dirty="0"/>
              <a:t> (</a:t>
            </a:r>
            <a:r>
              <a:rPr lang="en-US" dirty="0" err="1"/>
              <a:t>Forsetzung</a:t>
            </a:r>
            <a:r>
              <a:rPr lang="en-US" dirty="0"/>
              <a:t>):</a:t>
            </a:r>
          </a:p>
          <a:p>
            <a:r>
              <a:rPr lang="en-US" dirty="0" err="1"/>
              <a:t>Es</a:t>
            </a:r>
            <a:r>
              <a:rPr lang="en-US" dirty="0"/>
              <a:t> gilt: </a:t>
            </a:r>
            <a:r>
              <a:rPr lang="en-US" dirty="0">
                <a:solidFill>
                  <a:schemeClr val="hlink"/>
                </a:solidFill>
              </a:rPr>
              <a:t>L</a:t>
            </a:r>
            <a:r>
              <a:rPr lang="en-US" baseline="-25000" dirty="0">
                <a:solidFill>
                  <a:schemeClr val="hlink"/>
                </a:solidFill>
              </a:rPr>
              <a:t>i</a:t>
            </a:r>
            <a:r>
              <a:rPr lang="en-US" dirty="0">
                <a:solidFill>
                  <a:schemeClr val="hlink"/>
                </a:solidFill>
              </a:rPr>
              <a:t>-</a:t>
            </a:r>
            <a:r>
              <a:rPr lang="en-US" dirty="0" err="1">
                <a:solidFill>
                  <a:schemeClr val="hlink"/>
                </a:solidFill>
              </a:rPr>
              <a:t>t</a:t>
            </a:r>
            <a:r>
              <a:rPr lang="en-US" baseline="-25000" dirty="0" err="1">
                <a:solidFill>
                  <a:schemeClr val="hlink"/>
                </a:solidFill>
              </a:rPr>
              <a:t>j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sz="2400" dirty="0" smtClean="0">
                <a:solidFill>
                  <a:schemeClr val="hlink"/>
                </a:solidFill>
                <a:latin typeface="msam6" charset="0"/>
              </a:rPr>
              <a:t>≤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err="1">
                <a:solidFill>
                  <a:schemeClr val="hlink"/>
                </a:solidFill>
              </a:rPr>
              <a:t>L</a:t>
            </a:r>
            <a:r>
              <a:rPr lang="en-US" baseline="-25000" dirty="0" err="1">
                <a:solidFill>
                  <a:schemeClr val="hlink"/>
                </a:solidFill>
              </a:rPr>
              <a:t>k</a:t>
            </a:r>
            <a:r>
              <a:rPr lang="en-US" dirty="0"/>
              <a:t>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>
                <a:solidFill>
                  <a:schemeClr val="hlink"/>
                </a:solidFill>
              </a:rPr>
              <a:t>k</a:t>
            </a:r>
          </a:p>
          <a:p>
            <a:r>
              <a:rPr lang="en-US" dirty="0" err="1"/>
              <a:t>Daraus</a:t>
            </a:r>
            <a:r>
              <a:rPr lang="en-US" dirty="0"/>
              <a:t> </a:t>
            </a:r>
            <a:r>
              <a:rPr lang="en-US" dirty="0" err="1"/>
              <a:t>folgt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              </a:t>
            </a:r>
            <a:r>
              <a:rPr lang="en-US" dirty="0">
                <a:solidFill>
                  <a:schemeClr val="hlink"/>
                </a:solidFill>
              </a:rPr>
              <a:t>L</a:t>
            </a:r>
            <a:r>
              <a:rPr lang="en-US" baseline="-25000" dirty="0">
                <a:solidFill>
                  <a:schemeClr val="hlink"/>
                </a:solidFill>
              </a:rPr>
              <a:t>i</a:t>
            </a:r>
            <a:r>
              <a:rPr lang="en-US" dirty="0">
                <a:solidFill>
                  <a:schemeClr val="hlink"/>
                </a:solidFill>
              </a:rPr>
              <a:t> – </a:t>
            </a:r>
            <a:r>
              <a:rPr lang="en-US" dirty="0" err="1">
                <a:solidFill>
                  <a:schemeClr val="hlink"/>
                </a:solidFill>
              </a:rPr>
              <a:t>t</a:t>
            </a:r>
            <a:r>
              <a:rPr lang="en-US" baseline="-25000" dirty="0" err="1">
                <a:solidFill>
                  <a:schemeClr val="hlink"/>
                </a:solidFill>
              </a:rPr>
              <a:t>j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sz="2400" dirty="0">
                <a:solidFill>
                  <a:schemeClr val="hlink"/>
                </a:solidFill>
                <a:latin typeface="msam6" charset="0"/>
              </a:rPr>
              <a:t>≤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chemeClr val="hlink"/>
                </a:solidFill>
              </a:rPr>
              <a:t>(1/m) </a:t>
            </a:r>
            <a:r>
              <a:rPr lang="en-US" dirty="0">
                <a:solidFill>
                  <a:schemeClr val="hlink"/>
                </a:solidFill>
                <a:latin typeface="Symbol" charset="0"/>
                <a:sym typeface="Symbol" charset="0"/>
              </a:rPr>
              <a:t></a:t>
            </a:r>
            <a:r>
              <a:rPr lang="en-US" baseline="-25000" dirty="0">
                <a:solidFill>
                  <a:schemeClr val="hlink"/>
                </a:solidFill>
                <a:sym typeface="Symbol" charset="0"/>
              </a:rPr>
              <a:t>k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 err="1">
                <a:solidFill>
                  <a:schemeClr val="hlink"/>
                </a:solidFill>
              </a:rPr>
              <a:t>L</a:t>
            </a:r>
            <a:r>
              <a:rPr lang="en-US" baseline="-25000" dirty="0" err="1">
                <a:solidFill>
                  <a:schemeClr val="hlink"/>
                </a:solidFill>
              </a:rPr>
              <a:t>k</a:t>
            </a:r>
            <a:r>
              <a:rPr lang="en-US" dirty="0">
                <a:solidFill>
                  <a:schemeClr val="hlink"/>
                </a:solidFill>
              </a:rPr>
              <a:t/>
            </a:r>
            <a:br>
              <a:rPr lang="en-US" dirty="0">
                <a:solidFill>
                  <a:schemeClr val="hlink"/>
                </a:solidFill>
              </a:rPr>
            </a:br>
            <a:r>
              <a:rPr lang="en-US" dirty="0">
                <a:solidFill>
                  <a:schemeClr val="hlink"/>
                </a:solidFill>
              </a:rPr>
              <a:t>                       = (1/m) </a:t>
            </a:r>
            <a:r>
              <a:rPr lang="en-US" dirty="0">
                <a:solidFill>
                  <a:schemeClr val="hlink"/>
                </a:solidFill>
                <a:latin typeface="Symbol" charset="0"/>
                <a:sym typeface="Symbol" charset="0"/>
              </a:rPr>
              <a:t></a:t>
            </a:r>
            <a:r>
              <a:rPr lang="en-US" baseline="-25000" dirty="0">
                <a:solidFill>
                  <a:schemeClr val="hlink"/>
                </a:solidFill>
                <a:sym typeface="Symbol" charset="0"/>
              </a:rPr>
              <a:t>k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dirty="0" err="1">
                <a:solidFill>
                  <a:schemeClr val="hlink"/>
                </a:solidFill>
              </a:rPr>
              <a:t>t</a:t>
            </a:r>
            <a:r>
              <a:rPr lang="en-US" baseline="-25000" dirty="0" err="1">
                <a:solidFill>
                  <a:schemeClr val="hlink"/>
                </a:solidFill>
              </a:rPr>
              <a:t>k</a:t>
            </a:r>
            <a:r>
              <a:rPr lang="en-US" dirty="0">
                <a:solidFill>
                  <a:schemeClr val="hlink"/>
                </a:solidFill>
              </a:rPr>
              <a:t/>
            </a:r>
            <a:br>
              <a:rPr lang="en-US" dirty="0">
                <a:solidFill>
                  <a:schemeClr val="hlink"/>
                </a:solidFill>
              </a:rPr>
            </a:br>
            <a:r>
              <a:rPr lang="en-US" dirty="0">
                <a:solidFill>
                  <a:schemeClr val="hlink"/>
                </a:solidFill>
              </a:rPr>
              <a:t>                       </a:t>
            </a:r>
            <a:r>
              <a:rPr lang="en-US" sz="2400" dirty="0">
                <a:solidFill>
                  <a:schemeClr val="hlink"/>
                </a:solidFill>
                <a:latin typeface="msam6" charset="0"/>
              </a:rPr>
              <a:t>≤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chemeClr val="hlink"/>
                </a:solidFill>
              </a:rPr>
              <a:t>L</a:t>
            </a:r>
            <a:r>
              <a:rPr lang="en-US" baseline="30000" dirty="0">
                <a:solidFill>
                  <a:schemeClr val="hlink"/>
                </a:solidFill>
              </a:rPr>
              <a:t>*</a:t>
            </a:r>
            <a:r>
              <a:rPr lang="en-US" dirty="0"/>
              <a:t>       </a:t>
            </a:r>
            <a:r>
              <a:rPr lang="en-US" dirty="0" err="1" smtClean="0"/>
              <a:t>wegen</a:t>
            </a:r>
            <a:r>
              <a:rPr lang="en-US" dirty="0" smtClean="0"/>
              <a:t> Lemma </a:t>
            </a:r>
            <a:r>
              <a:rPr lang="en-US" smtClean="0"/>
              <a:t>1 (</a:t>
            </a:r>
            <a:r>
              <a:rPr lang="en-US" sz="2800" smtClean="0">
                <a:solidFill>
                  <a:schemeClr val="hlink"/>
                </a:solidFill>
              </a:rPr>
              <a:t>L</a:t>
            </a:r>
            <a:r>
              <a:rPr lang="en-US" sz="2800" baseline="30000" dirty="0">
                <a:solidFill>
                  <a:schemeClr val="hlink"/>
                </a:solidFill>
              </a:rPr>
              <a:t>*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000" dirty="0">
                <a:solidFill>
                  <a:schemeClr val="hlink"/>
                </a:solidFill>
                <a:latin typeface="msam6" charset="0"/>
              </a:rPr>
              <a:t>≥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 err="1">
                <a:solidFill>
                  <a:schemeClr val="hlink"/>
                </a:solidFill>
              </a:rPr>
              <a:t>max</a:t>
            </a:r>
            <a:r>
              <a:rPr lang="en-US" sz="2800" baseline="-25000" dirty="0" err="1">
                <a:solidFill>
                  <a:schemeClr val="hlink"/>
                </a:solidFill>
              </a:rPr>
              <a:t>j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</a:rPr>
              <a:t>t</a:t>
            </a:r>
            <a:r>
              <a:rPr lang="en-US" sz="2800" baseline="-25000" dirty="0" err="1" smtClean="0">
                <a:solidFill>
                  <a:schemeClr val="hlink"/>
                </a:solidFill>
              </a:rPr>
              <a:t>j</a:t>
            </a:r>
            <a:r>
              <a:rPr lang="en-US" sz="2800" dirty="0" smtClean="0">
                <a:solidFill>
                  <a:srgbClr val="000000"/>
                </a:solidFill>
              </a:rPr>
              <a:t>)</a:t>
            </a:r>
            <a:endParaRPr lang="en-US" dirty="0"/>
          </a:p>
          <a:p>
            <a:r>
              <a:rPr lang="en-US" dirty="0"/>
              <a:t>Also gilt </a:t>
            </a:r>
            <a:r>
              <a:rPr lang="en-US" dirty="0" err="1"/>
              <a:t>wegen</a:t>
            </a:r>
            <a:r>
              <a:rPr lang="en-US" dirty="0"/>
              <a:t> Lemma </a:t>
            </a:r>
            <a:r>
              <a:rPr lang="en-US" dirty="0" smtClean="0"/>
              <a:t>2 (</a:t>
            </a:r>
            <a:r>
              <a:rPr lang="en-US" sz="2800" dirty="0">
                <a:solidFill>
                  <a:schemeClr val="hlink"/>
                </a:solidFill>
              </a:rPr>
              <a:t>L</a:t>
            </a:r>
            <a:r>
              <a:rPr lang="en-US" sz="2800" baseline="30000" dirty="0">
                <a:solidFill>
                  <a:schemeClr val="hlink"/>
                </a:solidFill>
              </a:rPr>
              <a:t>*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000" dirty="0">
                <a:solidFill>
                  <a:schemeClr val="hlink"/>
                </a:solidFill>
                <a:latin typeface="msam6" charset="0"/>
              </a:rPr>
              <a:t>≥</a:t>
            </a:r>
            <a:r>
              <a:rPr lang="en-US" sz="2800" dirty="0">
                <a:solidFill>
                  <a:schemeClr val="hlink"/>
                </a:solidFill>
              </a:rPr>
              <a:t> (1/m) </a:t>
            </a:r>
            <a:r>
              <a:rPr lang="en-US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</a:t>
            </a:r>
            <a:r>
              <a:rPr lang="en-US" sz="2800" baseline="-25000" dirty="0">
                <a:solidFill>
                  <a:schemeClr val="hlink"/>
                </a:solidFill>
                <a:sym typeface="Symbol" charset="0"/>
              </a:rPr>
              <a:t>j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</a:rPr>
              <a:t>t</a:t>
            </a:r>
            <a:r>
              <a:rPr lang="en-US" sz="2800" baseline="-25000" dirty="0" err="1" smtClean="0">
                <a:solidFill>
                  <a:schemeClr val="hlink"/>
                </a:solidFill>
              </a:rPr>
              <a:t>j</a:t>
            </a:r>
            <a:r>
              <a:rPr lang="en-US" dirty="0" smtClean="0"/>
              <a:t>):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 </a:t>
            </a:r>
            <a:r>
              <a:rPr lang="en-US" dirty="0">
                <a:solidFill>
                  <a:schemeClr val="hlink"/>
                </a:solidFill>
              </a:rPr>
              <a:t>L</a:t>
            </a:r>
            <a:r>
              <a:rPr lang="en-US" baseline="-25000" dirty="0">
                <a:solidFill>
                  <a:schemeClr val="hlink"/>
                </a:solidFill>
              </a:rPr>
              <a:t>i</a:t>
            </a:r>
            <a:r>
              <a:rPr lang="en-US" dirty="0">
                <a:solidFill>
                  <a:schemeClr val="hlink"/>
                </a:solidFill>
              </a:rPr>
              <a:t> = (L</a:t>
            </a:r>
            <a:r>
              <a:rPr lang="en-US" baseline="-25000" dirty="0">
                <a:solidFill>
                  <a:schemeClr val="hlink"/>
                </a:solidFill>
              </a:rPr>
              <a:t>i</a:t>
            </a:r>
            <a:r>
              <a:rPr lang="en-US" dirty="0">
                <a:solidFill>
                  <a:schemeClr val="hlink"/>
                </a:solidFill>
              </a:rPr>
              <a:t>-</a:t>
            </a:r>
            <a:r>
              <a:rPr lang="en-US" dirty="0" err="1">
                <a:solidFill>
                  <a:schemeClr val="hlink"/>
                </a:solidFill>
              </a:rPr>
              <a:t>t</a:t>
            </a:r>
            <a:r>
              <a:rPr lang="en-US" baseline="-25000" dirty="0" err="1">
                <a:solidFill>
                  <a:schemeClr val="hlink"/>
                </a:solidFill>
              </a:rPr>
              <a:t>j</a:t>
            </a:r>
            <a:r>
              <a:rPr lang="en-US" dirty="0">
                <a:solidFill>
                  <a:schemeClr val="hlink"/>
                </a:solidFill>
              </a:rPr>
              <a:t>) + </a:t>
            </a:r>
            <a:r>
              <a:rPr lang="en-US" dirty="0" err="1">
                <a:solidFill>
                  <a:schemeClr val="hlink"/>
                </a:solidFill>
              </a:rPr>
              <a:t>t</a:t>
            </a:r>
            <a:r>
              <a:rPr lang="en-US" baseline="-25000" dirty="0" err="1">
                <a:solidFill>
                  <a:schemeClr val="hlink"/>
                </a:solidFill>
              </a:rPr>
              <a:t>j</a:t>
            </a:r>
            <a:r>
              <a:rPr lang="en-US" dirty="0">
                <a:solidFill>
                  <a:schemeClr val="hlink"/>
                </a:solidFill>
              </a:rPr>
              <a:t> </a:t>
            </a:r>
            <a:r>
              <a:rPr lang="en-US" sz="2400" dirty="0">
                <a:solidFill>
                  <a:schemeClr val="hlink"/>
                </a:solidFill>
                <a:latin typeface="msam6" charset="0"/>
              </a:rPr>
              <a:t>≤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chemeClr val="hlink"/>
                </a:solidFill>
              </a:rPr>
              <a:t>L</a:t>
            </a:r>
            <a:r>
              <a:rPr lang="en-US" baseline="30000" dirty="0" smtClean="0">
                <a:solidFill>
                  <a:schemeClr val="hlink"/>
                </a:solidFill>
              </a:rPr>
              <a:t>*</a:t>
            </a:r>
            <a:r>
              <a:rPr lang="en-US" dirty="0" smtClean="0">
                <a:solidFill>
                  <a:schemeClr val="hlink"/>
                </a:solidFill>
              </a:rPr>
              <a:t>+ L</a:t>
            </a:r>
            <a:r>
              <a:rPr lang="en-US" baseline="30000" dirty="0" smtClean="0">
                <a:solidFill>
                  <a:schemeClr val="hlink"/>
                </a:solidFill>
              </a:rPr>
              <a:t>*</a:t>
            </a:r>
            <a:r>
              <a:rPr lang="en-US" dirty="0" smtClean="0">
                <a:solidFill>
                  <a:schemeClr val="hlink"/>
                </a:solidFill>
              </a:rPr>
              <a:t> = 2∙L</a:t>
            </a:r>
            <a:r>
              <a:rPr lang="en-US" baseline="30000" dirty="0">
                <a:solidFill>
                  <a:schemeClr val="hlink"/>
                </a:solidFill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92835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5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5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8FB6-5E43-4B4F-8B0C-ED0322357D97}" type="slidenum">
              <a:rPr lang="de-DE"/>
              <a:pPr/>
              <a:t>11</a:t>
            </a:fld>
            <a:endParaRPr lang="de-DE"/>
          </a:p>
        </p:txBody>
      </p:sp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r>
              <a:rPr lang="en-US" dirty="0" err="1"/>
              <a:t>Lastbalancierung</a:t>
            </a:r>
            <a:r>
              <a:rPr lang="en-US" dirty="0"/>
              <a:t>: List Scheduling</a:t>
            </a:r>
          </a:p>
        </p:txBody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Ist die Analyse scharf? Ja!</a:t>
            </a:r>
          </a:p>
          <a:p>
            <a:pPr>
              <a:buFontTx/>
              <a:buNone/>
            </a:pPr>
            <a:r>
              <a:rPr lang="en-US" sz="2800">
                <a:solidFill>
                  <a:schemeClr val="accent2"/>
                </a:solidFill>
              </a:rPr>
              <a:t>Beispiel:</a:t>
            </a:r>
            <a:r>
              <a:rPr lang="en-US" sz="2800"/>
              <a:t> </a:t>
            </a:r>
            <a:r>
              <a:rPr lang="en-US" sz="2800">
                <a:solidFill>
                  <a:schemeClr val="hlink"/>
                </a:solidFill>
              </a:rPr>
              <a:t>m</a:t>
            </a:r>
            <a:r>
              <a:rPr lang="en-US" sz="2800"/>
              <a:t> Maschinen, </a:t>
            </a:r>
            <a:r>
              <a:rPr lang="en-US" sz="2800">
                <a:solidFill>
                  <a:schemeClr val="hlink"/>
                </a:solidFill>
              </a:rPr>
              <a:t>m(m-1)</a:t>
            </a:r>
            <a:r>
              <a:rPr lang="en-US" sz="2800"/>
              <a:t> Jobs der Länge </a:t>
            </a:r>
            <a:r>
              <a:rPr lang="en-US" sz="2800">
                <a:solidFill>
                  <a:schemeClr val="hlink"/>
                </a:solidFill>
              </a:rPr>
              <a:t>1</a:t>
            </a:r>
            <a:r>
              <a:rPr lang="en-US" sz="2800"/>
              <a:t>, ein Job der Länge </a:t>
            </a:r>
            <a:r>
              <a:rPr lang="en-US" sz="2800">
                <a:solidFill>
                  <a:schemeClr val="hlink"/>
                </a:solidFill>
              </a:rPr>
              <a:t>m</a:t>
            </a:r>
          </a:p>
        </p:txBody>
      </p:sp>
      <p:sp>
        <p:nvSpPr>
          <p:cNvPr id="506884" name="Rectangle 4"/>
          <p:cNvSpPr>
            <a:spLocks noChangeArrowheads="1"/>
          </p:cNvSpPr>
          <p:nvPr/>
        </p:nvSpPr>
        <p:spPr bwMode="auto">
          <a:xfrm>
            <a:off x="2628900" y="33575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85" name="Rectangle 5"/>
          <p:cNvSpPr>
            <a:spLocks noChangeArrowheads="1"/>
          </p:cNvSpPr>
          <p:nvPr/>
        </p:nvSpPr>
        <p:spPr bwMode="auto">
          <a:xfrm>
            <a:off x="2628900" y="35750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86" name="Rectangle 6"/>
          <p:cNvSpPr>
            <a:spLocks noChangeArrowheads="1"/>
          </p:cNvSpPr>
          <p:nvPr/>
        </p:nvSpPr>
        <p:spPr bwMode="auto">
          <a:xfrm>
            <a:off x="2628900" y="37893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87" name="Rectangle 7"/>
          <p:cNvSpPr>
            <a:spLocks noChangeArrowheads="1"/>
          </p:cNvSpPr>
          <p:nvPr/>
        </p:nvSpPr>
        <p:spPr bwMode="auto">
          <a:xfrm>
            <a:off x="2628900" y="40068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88" name="Rectangle 8"/>
          <p:cNvSpPr>
            <a:spLocks noChangeArrowheads="1"/>
          </p:cNvSpPr>
          <p:nvPr/>
        </p:nvSpPr>
        <p:spPr bwMode="auto">
          <a:xfrm>
            <a:off x="2628900" y="42227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89" name="Rectangle 9"/>
          <p:cNvSpPr>
            <a:spLocks noChangeArrowheads="1"/>
          </p:cNvSpPr>
          <p:nvPr/>
        </p:nvSpPr>
        <p:spPr bwMode="auto">
          <a:xfrm>
            <a:off x="2628900" y="44402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90" name="Rectangle 10"/>
          <p:cNvSpPr>
            <a:spLocks noChangeArrowheads="1"/>
          </p:cNvSpPr>
          <p:nvPr/>
        </p:nvSpPr>
        <p:spPr bwMode="auto">
          <a:xfrm>
            <a:off x="2628900" y="46545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91" name="Rectangle 11"/>
          <p:cNvSpPr>
            <a:spLocks noChangeArrowheads="1"/>
          </p:cNvSpPr>
          <p:nvPr/>
        </p:nvSpPr>
        <p:spPr bwMode="auto">
          <a:xfrm>
            <a:off x="2628900" y="48720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92" name="Rectangle 12"/>
          <p:cNvSpPr>
            <a:spLocks noChangeArrowheads="1"/>
          </p:cNvSpPr>
          <p:nvPr/>
        </p:nvSpPr>
        <p:spPr bwMode="auto">
          <a:xfrm>
            <a:off x="2628900" y="50863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93" name="Rectangle 13"/>
          <p:cNvSpPr>
            <a:spLocks noChangeArrowheads="1"/>
          </p:cNvSpPr>
          <p:nvPr/>
        </p:nvSpPr>
        <p:spPr bwMode="auto">
          <a:xfrm>
            <a:off x="2628900" y="53038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94" name="Rectangle 14"/>
          <p:cNvSpPr>
            <a:spLocks noChangeArrowheads="1"/>
          </p:cNvSpPr>
          <p:nvPr/>
        </p:nvSpPr>
        <p:spPr bwMode="auto">
          <a:xfrm>
            <a:off x="2844800" y="33591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95" name="Rectangle 15"/>
          <p:cNvSpPr>
            <a:spLocks noChangeArrowheads="1"/>
          </p:cNvSpPr>
          <p:nvPr/>
        </p:nvSpPr>
        <p:spPr bwMode="auto">
          <a:xfrm>
            <a:off x="2844800" y="35766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96" name="Rectangle 16"/>
          <p:cNvSpPr>
            <a:spLocks noChangeArrowheads="1"/>
          </p:cNvSpPr>
          <p:nvPr/>
        </p:nvSpPr>
        <p:spPr bwMode="auto">
          <a:xfrm>
            <a:off x="2844800" y="37909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97" name="Rectangle 17"/>
          <p:cNvSpPr>
            <a:spLocks noChangeArrowheads="1"/>
          </p:cNvSpPr>
          <p:nvPr/>
        </p:nvSpPr>
        <p:spPr bwMode="auto">
          <a:xfrm>
            <a:off x="2844800" y="40084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98" name="Rectangle 18"/>
          <p:cNvSpPr>
            <a:spLocks noChangeArrowheads="1"/>
          </p:cNvSpPr>
          <p:nvPr/>
        </p:nvSpPr>
        <p:spPr bwMode="auto">
          <a:xfrm>
            <a:off x="2844800" y="42243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99" name="Rectangle 19"/>
          <p:cNvSpPr>
            <a:spLocks noChangeArrowheads="1"/>
          </p:cNvSpPr>
          <p:nvPr/>
        </p:nvSpPr>
        <p:spPr bwMode="auto">
          <a:xfrm>
            <a:off x="2844800" y="44418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00" name="Rectangle 20"/>
          <p:cNvSpPr>
            <a:spLocks noChangeArrowheads="1"/>
          </p:cNvSpPr>
          <p:nvPr/>
        </p:nvSpPr>
        <p:spPr bwMode="auto">
          <a:xfrm>
            <a:off x="2844800" y="46561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01" name="Rectangle 21"/>
          <p:cNvSpPr>
            <a:spLocks noChangeArrowheads="1"/>
          </p:cNvSpPr>
          <p:nvPr/>
        </p:nvSpPr>
        <p:spPr bwMode="auto">
          <a:xfrm>
            <a:off x="2844800" y="48736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02" name="Rectangle 22"/>
          <p:cNvSpPr>
            <a:spLocks noChangeArrowheads="1"/>
          </p:cNvSpPr>
          <p:nvPr/>
        </p:nvSpPr>
        <p:spPr bwMode="auto">
          <a:xfrm>
            <a:off x="2844800" y="50879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03" name="Rectangle 23"/>
          <p:cNvSpPr>
            <a:spLocks noChangeArrowheads="1"/>
          </p:cNvSpPr>
          <p:nvPr/>
        </p:nvSpPr>
        <p:spPr bwMode="auto">
          <a:xfrm>
            <a:off x="2844800" y="53054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04" name="Rectangle 24"/>
          <p:cNvSpPr>
            <a:spLocks noChangeArrowheads="1"/>
          </p:cNvSpPr>
          <p:nvPr/>
        </p:nvSpPr>
        <p:spPr bwMode="auto">
          <a:xfrm>
            <a:off x="3060700" y="33575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05" name="Rectangle 25"/>
          <p:cNvSpPr>
            <a:spLocks noChangeArrowheads="1"/>
          </p:cNvSpPr>
          <p:nvPr/>
        </p:nvSpPr>
        <p:spPr bwMode="auto">
          <a:xfrm>
            <a:off x="3060700" y="35750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06" name="Rectangle 26"/>
          <p:cNvSpPr>
            <a:spLocks noChangeArrowheads="1"/>
          </p:cNvSpPr>
          <p:nvPr/>
        </p:nvSpPr>
        <p:spPr bwMode="auto">
          <a:xfrm>
            <a:off x="3060700" y="37893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07" name="Rectangle 27"/>
          <p:cNvSpPr>
            <a:spLocks noChangeArrowheads="1"/>
          </p:cNvSpPr>
          <p:nvPr/>
        </p:nvSpPr>
        <p:spPr bwMode="auto">
          <a:xfrm>
            <a:off x="3060700" y="40068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08" name="Rectangle 28"/>
          <p:cNvSpPr>
            <a:spLocks noChangeArrowheads="1"/>
          </p:cNvSpPr>
          <p:nvPr/>
        </p:nvSpPr>
        <p:spPr bwMode="auto">
          <a:xfrm>
            <a:off x="3060700" y="42227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09" name="Rectangle 29"/>
          <p:cNvSpPr>
            <a:spLocks noChangeArrowheads="1"/>
          </p:cNvSpPr>
          <p:nvPr/>
        </p:nvSpPr>
        <p:spPr bwMode="auto">
          <a:xfrm>
            <a:off x="3060700" y="44402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10" name="Rectangle 30"/>
          <p:cNvSpPr>
            <a:spLocks noChangeArrowheads="1"/>
          </p:cNvSpPr>
          <p:nvPr/>
        </p:nvSpPr>
        <p:spPr bwMode="auto">
          <a:xfrm>
            <a:off x="3060700" y="46545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11" name="Rectangle 31"/>
          <p:cNvSpPr>
            <a:spLocks noChangeArrowheads="1"/>
          </p:cNvSpPr>
          <p:nvPr/>
        </p:nvSpPr>
        <p:spPr bwMode="auto">
          <a:xfrm>
            <a:off x="3060700" y="48720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12" name="Rectangle 32"/>
          <p:cNvSpPr>
            <a:spLocks noChangeArrowheads="1"/>
          </p:cNvSpPr>
          <p:nvPr/>
        </p:nvSpPr>
        <p:spPr bwMode="auto">
          <a:xfrm>
            <a:off x="3060700" y="50863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13" name="Rectangle 33"/>
          <p:cNvSpPr>
            <a:spLocks noChangeArrowheads="1"/>
          </p:cNvSpPr>
          <p:nvPr/>
        </p:nvSpPr>
        <p:spPr bwMode="auto">
          <a:xfrm>
            <a:off x="3060700" y="53038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14" name="Rectangle 34"/>
          <p:cNvSpPr>
            <a:spLocks noChangeArrowheads="1"/>
          </p:cNvSpPr>
          <p:nvPr/>
        </p:nvSpPr>
        <p:spPr bwMode="auto">
          <a:xfrm>
            <a:off x="3276600" y="33591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15" name="Rectangle 35"/>
          <p:cNvSpPr>
            <a:spLocks noChangeArrowheads="1"/>
          </p:cNvSpPr>
          <p:nvPr/>
        </p:nvSpPr>
        <p:spPr bwMode="auto">
          <a:xfrm>
            <a:off x="3276600" y="35766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16" name="Rectangle 36"/>
          <p:cNvSpPr>
            <a:spLocks noChangeArrowheads="1"/>
          </p:cNvSpPr>
          <p:nvPr/>
        </p:nvSpPr>
        <p:spPr bwMode="auto">
          <a:xfrm>
            <a:off x="3276600" y="37909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17" name="Rectangle 37"/>
          <p:cNvSpPr>
            <a:spLocks noChangeArrowheads="1"/>
          </p:cNvSpPr>
          <p:nvPr/>
        </p:nvSpPr>
        <p:spPr bwMode="auto">
          <a:xfrm>
            <a:off x="3276600" y="40084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18" name="Rectangle 38"/>
          <p:cNvSpPr>
            <a:spLocks noChangeArrowheads="1"/>
          </p:cNvSpPr>
          <p:nvPr/>
        </p:nvSpPr>
        <p:spPr bwMode="auto">
          <a:xfrm>
            <a:off x="3276600" y="42243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19" name="Rectangle 39"/>
          <p:cNvSpPr>
            <a:spLocks noChangeArrowheads="1"/>
          </p:cNvSpPr>
          <p:nvPr/>
        </p:nvSpPr>
        <p:spPr bwMode="auto">
          <a:xfrm>
            <a:off x="3276600" y="44418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20" name="Rectangle 40"/>
          <p:cNvSpPr>
            <a:spLocks noChangeArrowheads="1"/>
          </p:cNvSpPr>
          <p:nvPr/>
        </p:nvSpPr>
        <p:spPr bwMode="auto">
          <a:xfrm>
            <a:off x="3276600" y="46561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21" name="Rectangle 41"/>
          <p:cNvSpPr>
            <a:spLocks noChangeArrowheads="1"/>
          </p:cNvSpPr>
          <p:nvPr/>
        </p:nvSpPr>
        <p:spPr bwMode="auto">
          <a:xfrm>
            <a:off x="3276600" y="48736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22" name="Rectangle 42"/>
          <p:cNvSpPr>
            <a:spLocks noChangeArrowheads="1"/>
          </p:cNvSpPr>
          <p:nvPr/>
        </p:nvSpPr>
        <p:spPr bwMode="auto">
          <a:xfrm>
            <a:off x="3276600" y="50879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23" name="Rectangle 43"/>
          <p:cNvSpPr>
            <a:spLocks noChangeArrowheads="1"/>
          </p:cNvSpPr>
          <p:nvPr/>
        </p:nvSpPr>
        <p:spPr bwMode="auto">
          <a:xfrm>
            <a:off x="3276600" y="53054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24" name="Rectangle 44"/>
          <p:cNvSpPr>
            <a:spLocks noChangeArrowheads="1"/>
          </p:cNvSpPr>
          <p:nvPr/>
        </p:nvSpPr>
        <p:spPr bwMode="auto">
          <a:xfrm>
            <a:off x="3492500" y="33575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25" name="Rectangle 45"/>
          <p:cNvSpPr>
            <a:spLocks noChangeArrowheads="1"/>
          </p:cNvSpPr>
          <p:nvPr/>
        </p:nvSpPr>
        <p:spPr bwMode="auto">
          <a:xfrm>
            <a:off x="3492500" y="35750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26" name="Rectangle 46"/>
          <p:cNvSpPr>
            <a:spLocks noChangeArrowheads="1"/>
          </p:cNvSpPr>
          <p:nvPr/>
        </p:nvSpPr>
        <p:spPr bwMode="auto">
          <a:xfrm>
            <a:off x="3492500" y="37893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27" name="Rectangle 47"/>
          <p:cNvSpPr>
            <a:spLocks noChangeArrowheads="1"/>
          </p:cNvSpPr>
          <p:nvPr/>
        </p:nvSpPr>
        <p:spPr bwMode="auto">
          <a:xfrm>
            <a:off x="3492500" y="40068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28" name="Rectangle 48"/>
          <p:cNvSpPr>
            <a:spLocks noChangeArrowheads="1"/>
          </p:cNvSpPr>
          <p:nvPr/>
        </p:nvSpPr>
        <p:spPr bwMode="auto">
          <a:xfrm>
            <a:off x="3492500" y="42227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29" name="Rectangle 49"/>
          <p:cNvSpPr>
            <a:spLocks noChangeArrowheads="1"/>
          </p:cNvSpPr>
          <p:nvPr/>
        </p:nvSpPr>
        <p:spPr bwMode="auto">
          <a:xfrm>
            <a:off x="3492500" y="44402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30" name="Rectangle 50"/>
          <p:cNvSpPr>
            <a:spLocks noChangeArrowheads="1"/>
          </p:cNvSpPr>
          <p:nvPr/>
        </p:nvSpPr>
        <p:spPr bwMode="auto">
          <a:xfrm>
            <a:off x="3492500" y="46545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31" name="Rectangle 51"/>
          <p:cNvSpPr>
            <a:spLocks noChangeArrowheads="1"/>
          </p:cNvSpPr>
          <p:nvPr/>
        </p:nvSpPr>
        <p:spPr bwMode="auto">
          <a:xfrm>
            <a:off x="3492500" y="48720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32" name="Rectangle 52"/>
          <p:cNvSpPr>
            <a:spLocks noChangeArrowheads="1"/>
          </p:cNvSpPr>
          <p:nvPr/>
        </p:nvSpPr>
        <p:spPr bwMode="auto">
          <a:xfrm>
            <a:off x="3492500" y="50863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33" name="Rectangle 53"/>
          <p:cNvSpPr>
            <a:spLocks noChangeArrowheads="1"/>
          </p:cNvSpPr>
          <p:nvPr/>
        </p:nvSpPr>
        <p:spPr bwMode="auto">
          <a:xfrm>
            <a:off x="3492500" y="53038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34" name="Rectangle 54"/>
          <p:cNvSpPr>
            <a:spLocks noChangeArrowheads="1"/>
          </p:cNvSpPr>
          <p:nvPr/>
        </p:nvSpPr>
        <p:spPr bwMode="auto">
          <a:xfrm>
            <a:off x="3708400" y="33591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35" name="Rectangle 55"/>
          <p:cNvSpPr>
            <a:spLocks noChangeArrowheads="1"/>
          </p:cNvSpPr>
          <p:nvPr/>
        </p:nvSpPr>
        <p:spPr bwMode="auto">
          <a:xfrm>
            <a:off x="3708400" y="35766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36" name="Rectangle 56"/>
          <p:cNvSpPr>
            <a:spLocks noChangeArrowheads="1"/>
          </p:cNvSpPr>
          <p:nvPr/>
        </p:nvSpPr>
        <p:spPr bwMode="auto">
          <a:xfrm>
            <a:off x="3708400" y="37909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37" name="Rectangle 57"/>
          <p:cNvSpPr>
            <a:spLocks noChangeArrowheads="1"/>
          </p:cNvSpPr>
          <p:nvPr/>
        </p:nvSpPr>
        <p:spPr bwMode="auto">
          <a:xfrm>
            <a:off x="3708400" y="40084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38" name="Rectangle 58"/>
          <p:cNvSpPr>
            <a:spLocks noChangeArrowheads="1"/>
          </p:cNvSpPr>
          <p:nvPr/>
        </p:nvSpPr>
        <p:spPr bwMode="auto">
          <a:xfrm>
            <a:off x="3708400" y="42243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39" name="Rectangle 59"/>
          <p:cNvSpPr>
            <a:spLocks noChangeArrowheads="1"/>
          </p:cNvSpPr>
          <p:nvPr/>
        </p:nvSpPr>
        <p:spPr bwMode="auto">
          <a:xfrm>
            <a:off x="3708400" y="44418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40" name="Rectangle 60"/>
          <p:cNvSpPr>
            <a:spLocks noChangeArrowheads="1"/>
          </p:cNvSpPr>
          <p:nvPr/>
        </p:nvSpPr>
        <p:spPr bwMode="auto">
          <a:xfrm>
            <a:off x="3708400" y="46561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41" name="Rectangle 61"/>
          <p:cNvSpPr>
            <a:spLocks noChangeArrowheads="1"/>
          </p:cNvSpPr>
          <p:nvPr/>
        </p:nvSpPr>
        <p:spPr bwMode="auto">
          <a:xfrm>
            <a:off x="3708400" y="48736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42" name="Rectangle 62"/>
          <p:cNvSpPr>
            <a:spLocks noChangeArrowheads="1"/>
          </p:cNvSpPr>
          <p:nvPr/>
        </p:nvSpPr>
        <p:spPr bwMode="auto">
          <a:xfrm>
            <a:off x="3708400" y="50879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43" name="Rectangle 63"/>
          <p:cNvSpPr>
            <a:spLocks noChangeArrowheads="1"/>
          </p:cNvSpPr>
          <p:nvPr/>
        </p:nvSpPr>
        <p:spPr bwMode="auto">
          <a:xfrm>
            <a:off x="3708400" y="53054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44" name="Rectangle 64"/>
          <p:cNvSpPr>
            <a:spLocks noChangeArrowheads="1"/>
          </p:cNvSpPr>
          <p:nvPr/>
        </p:nvSpPr>
        <p:spPr bwMode="auto">
          <a:xfrm>
            <a:off x="3924300" y="33575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45" name="Rectangle 65"/>
          <p:cNvSpPr>
            <a:spLocks noChangeArrowheads="1"/>
          </p:cNvSpPr>
          <p:nvPr/>
        </p:nvSpPr>
        <p:spPr bwMode="auto">
          <a:xfrm>
            <a:off x="3924300" y="35750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46" name="Rectangle 66"/>
          <p:cNvSpPr>
            <a:spLocks noChangeArrowheads="1"/>
          </p:cNvSpPr>
          <p:nvPr/>
        </p:nvSpPr>
        <p:spPr bwMode="auto">
          <a:xfrm>
            <a:off x="3924300" y="37893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47" name="Rectangle 67"/>
          <p:cNvSpPr>
            <a:spLocks noChangeArrowheads="1"/>
          </p:cNvSpPr>
          <p:nvPr/>
        </p:nvSpPr>
        <p:spPr bwMode="auto">
          <a:xfrm>
            <a:off x="3924300" y="40068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48" name="Rectangle 68"/>
          <p:cNvSpPr>
            <a:spLocks noChangeArrowheads="1"/>
          </p:cNvSpPr>
          <p:nvPr/>
        </p:nvSpPr>
        <p:spPr bwMode="auto">
          <a:xfrm>
            <a:off x="3924300" y="42227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49" name="Rectangle 69"/>
          <p:cNvSpPr>
            <a:spLocks noChangeArrowheads="1"/>
          </p:cNvSpPr>
          <p:nvPr/>
        </p:nvSpPr>
        <p:spPr bwMode="auto">
          <a:xfrm>
            <a:off x="3924300" y="44402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50" name="Rectangle 70"/>
          <p:cNvSpPr>
            <a:spLocks noChangeArrowheads="1"/>
          </p:cNvSpPr>
          <p:nvPr/>
        </p:nvSpPr>
        <p:spPr bwMode="auto">
          <a:xfrm>
            <a:off x="3924300" y="46545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51" name="Rectangle 71"/>
          <p:cNvSpPr>
            <a:spLocks noChangeArrowheads="1"/>
          </p:cNvSpPr>
          <p:nvPr/>
        </p:nvSpPr>
        <p:spPr bwMode="auto">
          <a:xfrm>
            <a:off x="3924300" y="48720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52" name="Rectangle 72"/>
          <p:cNvSpPr>
            <a:spLocks noChangeArrowheads="1"/>
          </p:cNvSpPr>
          <p:nvPr/>
        </p:nvSpPr>
        <p:spPr bwMode="auto">
          <a:xfrm>
            <a:off x="3924300" y="50863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53" name="Rectangle 73"/>
          <p:cNvSpPr>
            <a:spLocks noChangeArrowheads="1"/>
          </p:cNvSpPr>
          <p:nvPr/>
        </p:nvSpPr>
        <p:spPr bwMode="auto">
          <a:xfrm>
            <a:off x="3924300" y="53038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54" name="Rectangle 74"/>
          <p:cNvSpPr>
            <a:spLocks noChangeArrowheads="1"/>
          </p:cNvSpPr>
          <p:nvPr/>
        </p:nvSpPr>
        <p:spPr bwMode="auto">
          <a:xfrm>
            <a:off x="4140200" y="33591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55" name="Rectangle 75"/>
          <p:cNvSpPr>
            <a:spLocks noChangeArrowheads="1"/>
          </p:cNvSpPr>
          <p:nvPr/>
        </p:nvSpPr>
        <p:spPr bwMode="auto">
          <a:xfrm>
            <a:off x="4140200" y="35766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56" name="Rectangle 76"/>
          <p:cNvSpPr>
            <a:spLocks noChangeArrowheads="1"/>
          </p:cNvSpPr>
          <p:nvPr/>
        </p:nvSpPr>
        <p:spPr bwMode="auto">
          <a:xfrm>
            <a:off x="4140200" y="37909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57" name="Rectangle 77"/>
          <p:cNvSpPr>
            <a:spLocks noChangeArrowheads="1"/>
          </p:cNvSpPr>
          <p:nvPr/>
        </p:nvSpPr>
        <p:spPr bwMode="auto">
          <a:xfrm>
            <a:off x="4140200" y="40084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58" name="Rectangle 78"/>
          <p:cNvSpPr>
            <a:spLocks noChangeArrowheads="1"/>
          </p:cNvSpPr>
          <p:nvPr/>
        </p:nvSpPr>
        <p:spPr bwMode="auto">
          <a:xfrm>
            <a:off x="4140200" y="42243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59" name="Rectangle 79"/>
          <p:cNvSpPr>
            <a:spLocks noChangeArrowheads="1"/>
          </p:cNvSpPr>
          <p:nvPr/>
        </p:nvSpPr>
        <p:spPr bwMode="auto">
          <a:xfrm>
            <a:off x="4140200" y="44418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60" name="Rectangle 80"/>
          <p:cNvSpPr>
            <a:spLocks noChangeArrowheads="1"/>
          </p:cNvSpPr>
          <p:nvPr/>
        </p:nvSpPr>
        <p:spPr bwMode="auto">
          <a:xfrm>
            <a:off x="4140200" y="46561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61" name="Rectangle 81"/>
          <p:cNvSpPr>
            <a:spLocks noChangeArrowheads="1"/>
          </p:cNvSpPr>
          <p:nvPr/>
        </p:nvSpPr>
        <p:spPr bwMode="auto">
          <a:xfrm>
            <a:off x="4140200" y="48736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62" name="Rectangle 82"/>
          <p:cNvSpPr>
            <a:spLocks noChangeArrowheads="1"/>
          </p:cNvSpPr>
          <p:nvPr/>
        </p:nvSpPr>
        <p:spPr bwMode="auto">
          <a:xfrm>
            <a:off x="4140200" y="50879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63" name="Rectangle 83"/>
          <p:cNvSpPr>
            <a:spLocks noChangeArrowheads="1"/>
          </p:cNvSpPr>
          <p:nvPr/>
        </p:nvSpPr>
        <p:spPr bwMode="auto">
          <a:xfrm>
            <a:off x="4140200" y="53054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64" name="Rectangle 84"/>
          <p:cNvSpPr>
            <a:spLocks noChangeArrowheads="1"/>
          </p:cNvSpPr>
          <p:nvPr/>
        </p:nvSpPr>
        <p:spPr bwMode="auto">
          <a:xfrm>
            <a:off x="4356100" y="33575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65" name="Rectangle 85"/>
          <p:cNvSpPr>
            <a:spLocks noChangeArrowheads="1"/>
          </p:cNvSpPr>
          <p:nvPr/>
        </p:nvSpPr>
        <p:spPr bwMode="auto">
          <a:xfrm>
            <a:off x="4356100" y="35750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66" name="Rectangle 86"/>
          <p:cNvSpPr>
            <a:spLocks noChangeArrowheads="1"/>
          </p:cNvSpPr>
          <p:nvPr/>
        </p:nvSpPr>
        <p:spPr bwMode="auto">
          <a:xfrm>
            <a:off x="4356100" y="37893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67" name="Rectangle 87"/>
          <p:cNvSpPr>
            <a:spLocks noChangeArrowheads="1"/>
          </p:cNvSpPr>
          <p:nvPr/>
        </p:nvSpPr>
        <p:spPr bwMode="auto">
          <a:xfrm>
            <a:off x="4356100" y="40068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68" name="Rectangle 88"/>
          <p:cNvSpPr>
            <a:spLocks noChangeArrowheads="1"/>
          </p:cNvSpPr>
          <p:nvPr/>
        </p:nvSpPr>
        <p:spPr bwMode="auto">
          <a:xfrm>
            <a:off x="4356100" y="42227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69" name="Rectangle 89"/>
          <p:cNvSpPr>
            <a:spLocks noChangeArrowheads="1"/>
          </p:cNvSpPr>
          <p:nvPr/>
        </p:nvSpPr>
        <p:spPr bwMode="auto">
          <a:xfrm>
            <a:off x="4356100" y="44402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70" name="Rectangle 90"/>
          <p:cNvSpPr>
            <a:spLocks noChangeArrowheads="1"/>
          </p:cNvSpPr>
          <p:nvPr/>
        </p:nvSpPr>
        <p:spPr bwMode="auto">
          <a:xfrm>
            <a:off x="4356100" y="46545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71" name="Rectangle 91"/>
          <p:cNvSpPr>
            <a:spLocks noChangeArrowheads="1"/>
          </p:cNvSpPr>
          <p:nvPr/>
        </p:nvSpPr>
        <p:spPr bwMode="auto">
          <a:xfrm>
            <a:off x="4356100" y="48720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72" name="Rectangle 92"/>
          <p:cNvSpPr>
            <a:spLocks noChangeArrowheads="1"/>
          </p:cNvSpPr>
          <p:nvPr/>
        </p:nvSpPr>
        <p:spPr bwMode="auto">
          <a:xfrm>
            <a:off x="4356100" y="50863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73" name="Rectangle 93"/>
          <p:cNvSpPr>
            <a:spLocks noChangeArrowheads="1"/>
          </p:cNvSpPr>
          <p:nvPr/>
        </p:nvSpPr>
        <p:spPr bwMode="auto">
          <a:xfrm>
            <a:off x="4356100" y="53038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74" name="Rectangle 94"/>
          <p:cNvSpPr>
            <a:spLocks noChangeArrowheads="1"/>
          </p:cNvSpPr>
          <p:nvPr/>
        </p:nvSpPr>
        <p:spPr bwMode="auto">
          <a:xfrm>
            <a:off x="4572000" y="3357563"/>
            <a:ext cx="2160588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85" name="Line 105"/>
          <p:cNvSpPr>
            <a:spLocks noChangeShapeType="1"/>
          </p:cNvSpPr>
          <p:nvPr/>
        </p:nvSpPr>
        <p:spPr bwMode="auto">
          <a:xfrm>
            <a:off x="2195513" y="5664200"/>
            <a:ext cx="5113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06986" name="Line 106"/>
          <p:cNvSpPr>
            <a:spLocks noChangeShapeType="1"/>
          </p:cNvSpPr>
          <p:nvPr/>
        </p:nvSpPr>
        <p:spPr bwMode="auto">
          <a:xfrm>
            <a:off x="6732588" y="3214688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06987" name="Text Box 107"/>
          <p:cNvSpPr txBox="1">
            <a:spLocks noChangeArrowheads="1"/>
          </p:cNvSpPr>
          <p:nvPr/>
        </p:nvSpPr>
        <p:spPr bwMode="auto">
          <a:xfrm>
            <a:off x="1311275" y="4027488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m=10</a:t>
            </a:r>
          </a:p>
        </p:txBody>
      </p:sp>
      <p:sp>
        <p:nvSpPr>
          <p:cNvPr id="506988" name="Text Box 108"/>
          <p:cNvSpPr txBox="1">
            <a:spLocks noChangeArrowheads="1"/>
          </p:cNvSpPr>
          <p:nvPr/>
        </p:nvSpPr>
        <p:spPr bwMode="auto">
          <a:xfrm>
            <a:off x="5868988" y="5807075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Makespan = 19</a:t>
            </a:r>
          </a:p>
        </p:txBody>
      </p:sp>
    </p:spTree>
    <p:extLst>
      <p:ext uri="{BB962C8B-B14F-4D97-AF65-F5344CB8AC3E}">
        <p14:creationId xmlns:p14="http://schemas.microsoft.com/office/powerpoint/2010/main" val="2053082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2546-24EA-BA40-A813-8A03B5BD3369}" type="slidenum">
              <a:rPr lang="de-DE"/>
              <a:pPr/>
              <a:t>12</a:t>
            </a:fld>
            <a:endParaRPr lang="de-DE"/>
          </a:p>
        </p:txBody>
      </p:sp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r>
              <a:rPr lang="en-US" dirty="0" err="1"/>
              <a:t>Lastbalancierung</a:t>
            </a:r>
            <a:r>
              <a:rPr lang="en-US" dirty="0"/>
              <a:t>: List Scheduling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Ist die Analyse scharf? Ja!</a:t>
            </a:r>
          </a:p>
          <a:p>
            <a:pPr>
              <a:buFontTx/>
              <a:buNone/>
            </a:pPr>
            <a:r>
              <a:rPr lang="en-US" sz="2800">
                <a:solidFill>
                  <a:schemeClr val="accent2"/>
                </a:solidFill>
              </a:rPr>
              <a:t>Beispiel:</a:t>
            </a:r>
            <a:r>
              <a:rPr lang="en-US" sz="2800"/>
              <a:t> </a:t>
            </a:r>
            <a:r>
              <a:rPr lang="en-US" sz="2800">
                <a:solidFill>
                  <a:schemeClr val="hlink"/>
                </a:solidFill>
              </a:rPr>
              <a:t>m</a:t>
            </a:r>
            <a:r>
              <a:rPr lang="en-US" sz="2800"/>
              <a:t> Maschinen, </a:t>
            </a:r>
            <a:r>
              <a:rPr lang="en-US" sz="2800">
                <a:solidFill>
                  <a:schemeClr val="hlink"/>
                </a:solidFill>
              </a:rPr>
              <a:t>m(m-1)</a:t>
            </a:r>
            <a:r>
              <a:rPr lang="en-US" sz="2800"/>
              <a:t> Jobs der Länge </a:t>
            </a:r>
            <a:r>
              <a:rPr lang="en-US" sz="2800">
                <a:solidFill>
                  <a:schemeClr val="hlink"/>
                </a:solidFill>
              </a:rPr>
              <a:t>1</a:t>
            </a:r>
            <a:r>
              <a:rPr lang="en-US" sz="2800"/>
              <a:t>, ein Job der Länge </a:t>
            </a:r>
            <a:r>
              <a:rPr lang="en-US" sz="2800">
                <a:solidFill>
                  <a:schemeClr val="hlink"/>
                </a:solidFill>
              </a:rPr>
              <a:t>m</a:t>
            </a:r>
          </a:p>
        </p:txBody>
      </p:sp>
      <p:sp>
        <p:nvSpPr>
          <p:cNvPr id="508932" name="Rectangle 4"/>
          <p:cNvSpPr>
            <a:spLocks noChangeArrowheads="1"/>
          </p:cNvSpPr>
          <p:nvPr/>
        </p:nvSpPr>
        <p:spPr bwMode="auto">
          <a:xfrm>
            <a:off x="2628900" y="33575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33" name="Rectangle 5"/>
          <p:cNvSpPr>
            <a:spLocks noChangeArrowheads="1"/>
          </p:cNvSpPr>
          <p:nvPr/>
        </p:nvSpPr>
        <p:spPr bwMode="auto">
          <a:xfrm>
            <a:off x="2628900" y="35750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34" name="Rectangle 6"/>
          <p:cNvSpPr>
            <a:spLocks noChangeArrowheads="1"/>
          </p:cNvSpPr>
          <p:nvPr/>
        </p:nvSpPr>
        <p:spPr bwMode="auto">
          <a:xfrm>
            <a:off x="2628900" y="37893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35" name="Rectangle 7"/>
          <p:cNvSpPr>
            <a:spLocks noChangeArrowheads="1"/>
          </p:cNvSpPr>
          <p:nvPr/>
        </p:nvSpPr>
        <p:spPr bwMode="auto">
          <a:xfrm>
            <a:off x="2628900" y="40068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36" name="Rectangle 8"/>
          <p:cNvSpPr>
            <a:spLocks noChangeArrowheads="1"/>
          </p:cNvSpPr>
          <p:nvPr/>
        </p:nvSpPr>
        <p:spPr bwMode="auto">
          <a:xfrm>
            <a:off x="2628900" y="42227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37" name="Rectangle 9"/>
          <p:cNvSpPr>
            <a:spLocks noChangeArrowheads="1"/>
          </p:cNvSpPr>
          <p:nvPr/>
        </p:nvSpPr>
        <p:spPr bwMode="auto">
          <a:xfrm>
            <a:off x="2628900" y="44402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38" name="Rectangle 10"/>
          <p:cNvSpPr>
            <a:spLocks noChangeArrowheads="1"/>
          </p:cNvSpPr>
          <p:nvPr/>
        </p:nvSpPr>
        <p:spPr bwMode="auto">
          <a:xfrm>
            <a:off x="2628900" y="46545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39" name="Rectangle 11"/>
          <p:cNvSpPr>
            <a:spLocks noChangeArrowheads="1"/>
          </p:cNvSpPr>
          <p:nvPr/>
        </p:nvSpPr>
        <p:spPr bwMode="auto">
          <a:xfrm>
            <a:off x="2628900" y="48720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40" name="Rectangle 12"/>
          <p:cNvSpPr>
            <a:spLocks noChangeArrowheads="1"/>
          </p:cNvSpPr>
          <p:nvPr/>
        </p:nvSpPr>
        <p:spPr bwMode="auto">
          <a:xfrm>
            <a:off x="2628900" y="50863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42" name="Rectangle 14"/>
          <p:cNvSpPr>
            <a:spLocks noChangeArrowheads="1"/>
          </p:cNvSpPr>
          <p:nvPr/>
        </p:nvSpPr>
        <p:spPr bwMode="auto">
          <a:xfrm>
            <a:off x="2844800" y="33591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43" name="Rectangle 15"/>
          <p:cNvSpPr>
            <a:spLocks noChangeArrowheads="1"/>
          </p:cNvSpPr>
          <p:nvPr/>
        </p:nvSpPr>
        <p:spPr bwMode="auto">
          <a:xfrm>
            <a:off x="2844800" y="35766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44" name="Rectangle 16"/>
          <p:cNvSpPr>
            <a:spLocks noChangeArrowheads="1"/>
          </p:cNvSpPr>
          <p:nvPr/>
        </p:nvSpPr>
        <p:spPr bwMode="auto">
          <a:xfrm>
            <a:off x="2844800" y="37909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45" name="Rectangle 17"/>
          <p:cNvSpPr>
            <a:spLocks noChangeArrowheads="1"/>
          </p:cNvSpPr>
          <p:nvPr/>
        </p:nvSpPr>
        <p:spPr bwMode="auto">
          <a:xfrm>
            <a:off x="2844800" y="40084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46" name="Rectangle 18"/>
          <p:cNvSpPr>
            <a:spLocks noChangeArrowheads="1"/>
          </p:cNvSpPr>
          <p:nvPr/>
        </p:nvSpPr>
        <p:spPr bwMode="auto">
          <a:xfrm>
            <a:off x="2844800" y="42243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47" name="Rectangle 19"/>
          <p:cNvSpPr>
            <a:spLocks noChangeArrowheads="1"/>
          </p:cNvSpPr>
          <p:nvPr/>
        </p:nvSpPr>
        <p:spPr bwMode="auto">
          <a:xfrm>
            <a:off x="2844800" y="44418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48" name="Rectangle 20"/>
          <p:cNvSpPr>
            <a:spLocks noChangeArrowheads="1"/>
          </p:cNvSpPr>
          <p:nvPr/>
        </p:nvSpPr>
        <p:spPr bwMode="auto">
          <a:xfrm>
            <a:off x="2844800" y="46561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49" name="Rectangle 21"/>
          <p:cNvSpPr>
            <a:spLocks noChangeArrowheads="1"/>
          </p:cNvSpPr>
          <p:nvPr/>
        </p:nvSpPr>
        <p:spPr bwMode="auto">
          <a:xfrm>
            <a:off x="2844800" y="48736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50" name="Rectangle 22"/>
          <p:cNvSpPr>
            <a:spLocks noChangeArrowheads="1"/>
          </p:cNvSpPr>
          <p:nvPr/>
        </p:nvSpPr>
        <p:spPr bwMode="auto">
          <a:xfrm>
            <a:off x="2844800" y="50879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52" name="Rectangle 24"/>
          <p:cNvSpPr>
            <a:spLocks noChangeArrowheads="1"/>
          </p:cNvSpPr>
          <p:nvPr/>
        </p:nvSpPr>
        <p:spPr bwMode="auto">
          <a:xfrm>
            <a:off x="3060700" y="33575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53" name="Rectangle 25"/>
          <p:cNvSpPr>
            <a:spLocks noChangeArrowheads="1"/>
          </p:cNvSpPr>
          <p:nvPr/>
        </p:nvSpPr>
        <p:spPr bwMode="auto">
          <a:xfrm>
            <a:off x="3060700" y="35750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54" name="Rectangle 26"/>
          <p:cNvSpPr>
            <a:spLocks noChangeArrowheads="1"/>
          </p:cNvSpPr>
          <p:nvPr/>
        </p:nvSpPr>
        <p:spPr bwMode="auto">
          <a:xfrm>
            <a:off x="3060700" y="37893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55" name="Rectangle 27"/>
          <p:cNvSpPr>
            <a:spLocks noChangeArrowheads="1"/>
          </p:cNvSpPr>
          <p:nvPr/>
        </p:nvSpPr>
        <p:spPr bwMode="auto">
          <a:xfrm>
            <a:off x="3060700" y="40068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56" name="Rectangle 28"/>
          <p:cNvSpPr>
            <a:spLocks noChangeArrowheads="1"/>
          </p:cNvSpPr>
          <p:nvPr/>
        </p:nvSpPr>
        <p:spPr bwMode="auto">
          <a:xfrm>
            <a:off x="3060700" y="42227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57" name="Rectangle 29"/>
          <p:cNvSpPr>
            <a:spLocks noChangeArrowheads="1"/>
          </p:cNvSpPr>
          <p:nvPr/>
        </p:nvSpPr>
        <p:spPr bwMode="auto">
          <a:xfrm>
            <a:off x="3060700" y="44402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58" name="Rectangle 30"/>
          <p:cNvSpPr>
            <a:spLocks noChangeArrowheads="1"/>
          </p:cNvSpPr>
          <p:nvPr/>
        </p:nvSpPr>
        <p:spPr bwMode="auto">
          <a:xfrm>
            <a:off x="3060700" y="46545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59" name="Rectangle 31"/>
          <p:cNvSpPr>
            <a:spLocks noChangeArrowheads="1"/>
          </p:cNvSpPr>
          <p:nvPr/>
        </p:nvSpPr>
        <p:spPr bwMode="auto">
          <a:xfrm>
            <a:off x="3060700" y="48720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60" name="Rectangle 32"/>
          <p:cNvSpPr>
            <a:spLocks noChangeArrowheads="1"/>
          </p:cNvSpPr>
          <p:nvPr/>
        </p:nvSpPr>
        <p:spPr bwMode="auto">
          <a:xfrm>
            <a:off x="3060700" y="50863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62" name="Rectangle 34"/>
          <p:cNvSpPr>
            <a:spLocks noChangeArrowheads="1"/>
          </p:cNvSpPr>
          <p:nvPr/>
        </p:nvSpPr>
        <p:spPr bwMode="auto">
          <a:xfrm>
            <a:off x="3276600" y="33591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63" name="Rectangle 35"/>
          <p:cNvSpPr>
            <a:spLocks noChangeArrowheads="1"/>
          </p:cNvSpPr>
          <p:nvPr/>
        </p:nvSpPr>
        <p:spPr bwMode="auto">
          <a:xfrm>
            <a:off x="3276600" y="35766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64" name="Rectangle 36"/>
          <p:cNvSpPr>
            <a:spLocks noChangeArrowheads="1"/>
          </p:cNvSpPr>
          <p:nvPr/>
        </p:nvSpPr>
        <p:spPr bwMode="auto">
          <a:xfrm>
            <a:off x="3276600" y="37909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65" name="Rectangle 37"/>
          <p:cNvSpPr>
            <a:spLocks noChangeArrowheads="1"/>
          </p:cNvSpPr>
          <p:nvPr/>
        </p:nvSpPr>
        <p:spPr bwMode="auto">
          <a:xfrm>
            <a:off x="3276600" y="40084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66" name="Rectangle 38"/>
          <p:cNvSpPr>
            <a:spLocks noChangeArrowheads="1"/>
          </p:cNvSpPr>
          <p:nvPr/>
        </p:nvSpPr>
        <p:spPr bwMode="auto">
          <a:xfrm>
            <a:off x="3276600" y="42243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67" name="Rectangle 39"/>
          <p:cNvSpPr>
            <a:spLocks noChangeArrowheads="1"/>
          </p:cNvSpPr>
          <p:nvPr/>
        </p:nvSpPr>
        <p:spPr bwMode="auto">
          <a:xfrm>
            <a:off x="3276600" y="44418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68" name="Rectangle 40"/>
          <p:cNvSpPr>
            <a:spLocks noChangeArrowheads="1"/>
          </p:cNvSpPr>
          <p:nvPr/>
        </p:nvSpPr>
        <p:spPr bwMode="auto">
          <a:xfrm>
            <a:off x="3276600" y="46561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69" name="Rectangle 41"/>
          <p:cNvSpPr>
            <a:spLocks noChangeArrowheads="1"/>
          </p:cNvSpPr>
          <p:nvPr/>
        </p:nvSpPr>
        <p:spPr bwMode="auto">
          <a:xfrm>
            <a:off x="3276600" y="48736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70" name="Rectangle 42"/>
          <p:cNvSpPr>
            <a:spLocks noChangeArrowheads="1"/>
          </p:cNvSpPr>
          <p:nvPr/>
        </p:nvSpPr>
        <p:spPr bwMode="auto">
          <a:xfrm>
            <a:off x="3276600" y="50879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72" name="Rectangle 44"/>
          <p:cNvSpPr>
            <a:spLocks noChangeArrowheads="1"/>
          </p:cNvSpPr>
          <p:nvPr/>
        </p:nvSpPr>
        <p:spPr bwMode="auto">
          <a:xfrm>
            <a:off x="3492500" y="33575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73" name="Rectangle 45"/>
          <p:cNvSpPr>
            <a:spLocks noChangeArrowheads="1"/>
          </p:cNvSpPr>
          <p:nvPr/>
        </p:nvSpPr>
        <p:spPr bwMode="auto">
          <a:xfrm>
            <a:off x="3492500" y="35750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74" name="Rectangle 46"/>
          <p:cNvSpPr>
            <a:spLocks noChangeArrowheads="1"/>
          </p:cNvSpPr>
          <p:nvPr/>
        </p:nvSpPr>
        <p:spPr bwMode="auto">
          <a:xfrm>
            <a:off x="3492500" y="37893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75" name="Rectangle 47"/>
          <p:cNvSpPr>
            <a:spLocks noChangeArrowheads="1"/>
          </p:cNvSpPr>
          <p:nvPr/>
        </p:nvSpPr>
        <p:spPr bwMode="auto">
          <a:xfrm>
            <a:off x="3492500" y="40068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76" name="Rectangle 48"/>
          <p:cNvSpPr>
            <a:spLocks noChangeArrowheads="1"/>
          </p:cNvSpPr>
          <p:nvPr/>
        </p:nvSpPr>
        <p:spPr bwMode="auto">
          <a:xfrm>
            <a:off x="3492500" y="42227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77" name="Rectangle 49"/>
          <p:cNvSpPr>
            <a:spLocks noChangeArrowheads="1"/>
          </p:cNvSpPr>
          <p:nvPr/>
        </p:nvSpPr>
        <p:spPr bwMode="auto">
          <a:xfrm>
            <a:off x="3492500" y="44402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78" name="Rectangle 50"/>
          <p:cNvSpPr>
            <a:spLocks noChangeArrowheads="1"/>
          </p:cNvSpPr>
          <p:nvPr/>
        </p:nvSpPr>
        <p:spPr bwMode="auto">
          <a:xfrm>
            <a:off x="3492500" y="46545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79" name="Rectangle 51"/>
          <p:cNvSpPr>
            <a:spLocks noChangeArrowheads="1"/>
          </p:cNvSpPr>
          <p:nvPr/>
        </p:nvSpPr>
        <p:spPr bwMode="auto">
          <a:xfrm>
            <a:off x="3492500" y="48720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80" name="Rectangle 52"/>
          <p:cNvSpPr>
            <a:spLocks noChangeArrowheads="1"/>
          </p:cNvSpPr>
          <p:nvPr/>
        </p:nvSpPr>
        <p:spPr bwMode="auto">
          <a:xfrm>
            <a:off x="3492500" y="50863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82" name="Rectangle 54"/>
          <p:cNvSpPr>
            <a:spLocks noChangeArrowheads="1"/>
          </p:cNvSpPr>
          <p:nvPr/>
        </p:nvSpPr>
        <p:spPr bwMode="auto">
          <a:xfrm>
            <a:off x="3708400" y="33591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83" name="Rectangle 55"/>
          <p:cNvSpPr>
            <a:spLocks noChangeArrowheads="1"/>
          </p:cNvSpPr>
          <p:nvPr/>
        </p:nvSpPr>
        <p:spPr bwMode="auto">
          <a:xfrm>
            <a:off x="3708400" y="35766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84" name="Rectangle 56"/>
          <p:cNvSpPr>
            <a:spLocks noChangeArrowheads="1"/>
          </p:cNvSpPr>
          <p:nvPr/>
        </p:nvSpPr>
        <p:spPr bwMode="auto">
          <a:xfrm>
            <a:off x="3708400" y="37909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85" name="Rectangle 57"/>
          <p:cNvSpPr>
            <a:spLocks noChangeArrowheads="1"/>
          </p:cNvSpPr>
          <p:nvPr/>
        </p:nvSpPr>
        <p:spPr bwMode="auto">
          <a:xfrm>
            <a:off x="3708400" y="40084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86" name="Rectangle 58"/>
          <p:cNvSpPr>
            <a:spLocks noChangeArrowheads="1"/>
          </p:cNvSpPr>
          <p:nvPr/>
        </p:nvSpPr>
        <p:spPr bwMode="auto">
          <a:xfrm>
            <a:off x="3708400" y="42243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87" name="Rectangle 59"/>
          <p:cNvSpPr>
            <a:spLocks noChangeArrowheads="1"/>
          </p:cNvSpPr>
          <p:nvPr/>
        </p:nvSpPr>
        <p:spPr bwMode="auto">
          <a:xfrm>
            <a:off x="3708400" y="44418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88" name="Rectangle 60"/>
          <p:cNvSpPr>
            <a:spLocks noChangeArrowheads="1"/>
          </p:cNvSpPr>
          <p:nvPr/>
        </p:nvSpPr>
        <p:spPr bwMode="auto">
          <a:xfrm>
            <a:off x="3708400" y="46561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89" name="Rectangle 61"/>
          <p:cNvSpPr>
            <a:spLocks noChangeArrowheads="1"/>
          </p:cNvSpPr>
          <p:nvPr/>
        </p:nvSpPr>
        <p:spPr bwMode="auto">
          <a:xfrm>
            <a:off x="3708400" y="48736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90" name="Rectangle 62"/>
          <p:cNvSpPr>
            <a:spLocks noChangeArrowheads="1"/>
          </p:cNvSpPr>
          <p:nvPr/>
        </p:nvSpPr>
        <p:spPr bwMode="auto">
          <a:xfrm>
            <a:off x="3708400" y="50879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92" name="Rectangle 64"/>
          <p:cNvSpPr>
            <a:spLocks noChangeArrowheads="1"/>
          </p:cNvSpPr>
          <p:nvPr/>
        </p:nvSpPr>
        <p:spPr bwMode="auto">
          <a:xfrm>
            <a:off x="3924300" y="33575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93" name="Rectangle 65"/>
          <p:cNvSpPr>
            <a:spLocks noChangeArrowheads="1"/>
          </p:cNvSpPr>
          <p:nvPr/>
        </p:nvSpPr>
        <p:spPr bwMode="auto">
          <a:xfrm>
            <a:off x="3924300" y="35750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94" name="Rectangle 66"/>
          <p:cNvSpPr>
            <a:spLocks noChangeArrowheads="1"/>
          </p:cNvSpPr>
          <p:nvPr/>
        </p:nvSpPr>
        <p:spPr bwMode="auto">
          <a:xfrm>
            <a:off x="3924300" y="37893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95" name="Rectangle 67"/>
          <p:cNvSpPr>
            <a:spLocks noChangeArrowheads="1"/>
          </p:cNvSpPr>
          <p:nvPr/>
        </p:nvSpPr>
        <p:spPr bwMode="auto">
          <a:xfrm>
            <a:off x="3924300" y="40068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96" name="Rectangle 68"/>
          <p:cNvSpPr>
            <a:spLocks noChangeArrowheads="1"/>
          </p:cNvSpPr>
          <p:nvPr/>
        </p:nvSpPr>
        <p:spPr bwMode="auto">
          <a:xfrm>
            <a:off x="3924300" y="42227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97" name="Rectangle 69"/>
          <p:cNvSpPr>
            <a:spLocks noChangeArrowheads="1"/>
          </p:cNvSpPr>
          <p:nvPr/>
        </p:nvSpPr>
        <p:spPr bwMode="auto">
          <a:xfrm>
            <a:off x="3924300" y="44402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98" name="Rectangle 70"/>
          <p:cNvSpPr>
            <a:spLocks noChangeArrowheads="1"/>
          </p:cNvSpPr>
          <p:nvPr/>
        </p:nvSpPr>
        <p:spPr bwMode="auto">
          <a:xfrm>
            <a:off x="3924300" y="46545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99" name="Rectangle 71"/>
          <p:cNvSpPr>
            <a:spLocks noChangeArrowheads="1"/>
          </p:cNvSpPr>
          <p:nvPr/>
        </p:nvSpPr>
        <p:spPr bwMode="auto">
          <a:xfrm>
            <a:off x="3924300" y="48720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00" name="Rectangle 72"/>
          <p:cNvSpPr>
            <a:spLocks noChangeArrowheads="1"/>
          </p:cNvSpPr>
          <p:nvPr/>
        </p:nvSpPr>
        <p:spPr bwMode="auto">
          <a:xfrm>
            <a:off x="3924300" y="50863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02" name="Rectangle 74"/>
          <p:cNvSpPr>
            <a:spLocks noChangeArrowheads="1"/>
          </p:cNvSpPr>
          <p:nvPr/>
        </p:nvSpPr>
        <p:spPr bwMode="auto">
          <a:xfrm>
            <a:off x="4140200" y="33591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03" name="Rectangle 75"/>
          <p:cNvSpPr>
            <a:spLocks noChangeArrowheads="1"/>
          </p:cNvSpPr>
          <p:nvPr/>
        </p:nvSpPr>
        <p:spPr bwMode="auto">
          <a:xfrm>
            <a:off x="4140200" y="35766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04" name="Rectangle 76"/>
          <p:cNvSpPr>
            <a:spLocks noChangeArrowheads="1"/>
          </p:cNvSpPr>
          <p:nvPr/>
        </p:nvSpPr>
        <p:spPr bwMode="auto">
          <a:xfrm>
            <a:off x="4140200" y="37909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05" name="Rectangle 77"/>
          <p:cNvSpPr>
            <a:spLocks noChangeArrowheads="1"/>
          </p:cNvSpPr>
          <p:nvPr/>
        </p:nvSpPr>
        <p:spPr bwMode="auto">
          <a:xfrm>
            <a:off x="4140200" y="40084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06" name="Rectangle 78"/>
          <p:cNvSpPr>
            <a:spLocks noChangeArrowheads="1"/>
          </p:cNvSpPr>
          <p:nvPr/>
        </p:nvSpPr>
        <p:spPr bwMode="auto">
          <a:xfrm>
            <a:off x="4140200" y="42243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07" name="Rectangle 79"/>
          <p:cNvSpPr>
            <a:spLocks noChangeArrowheads="1"/>
          </p:cNvSpPr>
          <p:nvPr/>
        </p:nvSpPr>
        <p:spPr bwMode="auto">
          <a:xfrm>
            <a:off x="4140200" y="44418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08" name="Rectangle 80"/>
          <p:cNvSpPr>
            <a:spLocks noChangeArrowheads="1"/>
          </p:cNvSpPr>
          <p:nvPr/>
        </p:nvSpPr>
        <p:spPr bwMode="auto">
          <a:xfrm>
            <a:off x="4140200" y="46561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09" name="Rectangle 81"/>
          <p:cNvSpPr>
            <a:spLocks noChangeArrowheads="1"/>
          </p:cNvSpPr>
          <p:nvPr/>
        </p:nvSpPr>
        <p:spPr bwMode="auto">
          <a:xfrm>
            <a:off x="4140200" y="48736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10" name="Rectangle 82"/>
          <p:cNvSpPr>
            <a:spLocks noChangeArrowheads="1"/>
          </p:cNvSpPr>
          <p:nvPr/>
        </p:nvSpPr>
        <p:spPr bwMode="auto">
          <a:xfrm>
            <a:off x="4140200" y="50879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12" name="Rectangle 84"/>
          <p:cNvSpPr>
            <a:spLocks noChangeArrowheads="1"/>
          </p:cNvSpPr>
          <p:nvPr/>
        </p:nvSpPr>
        <p:spPr bwMode="auto">
          <a:xfrm>
            <a:off x="4356100" y="33575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13" name="Rectangle 85"/>
          <p:cNvSpPr>
            <a:spLocks noChangeArrowheads="1"/>
          </p:cNvSpPr>
          <p:nvPr/>
        </p:nvSpPr>
        <p:spPr bwMode="auto">
          <a:xfrm>
            <a:off x="4356100" y="35750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14" name="Rectangle 86"/>
          <p:cNvSpPr>
            <a:spLocks noChangeArrowheads="1"/>
          </p:cNvSpPr>
          <p:nvPr/>
        </p:nvSpPr>
        <p:spPr bwMode="auto">
          <a:xfrm>
            <a:off x="4356100" y="37893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15" name="Rectangle 87"/>
          <p:cNvSpPr>
            <a:spLocks noChangeArrowheads="1"/>
          </p:cNvSpPr>
          <p:nvPr/>
        </p:nvSpPr>
        <p:spPr bwMode="auto">
          <a:xfrm>
            <a:off x="4356100" y="40068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16" name="Rectangle 88"/>
          <p:cNvSpPr>
            <a:spLocks noChangeArrowheads="1"/>
          </p:cNvSpPr>
          <p:nvPr/>
        </p:nvSpPr>
        <p:spPr bwMode="auto">
          <a:xfrm>
            <a:off x="4356100" y="42227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17" name="Rectangle 89"/>
          <p:cNvSpPr>
            <a:spLocks noChangeArrowheads="1"/>
          </p:cNvSpPr>
          <p:nvPr/>
        </p:nvSpPr>
        <p:spPr bwMode="auto">
          <a:xfrm>
            <a:off x="4356100" y="44402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18" name="Rectangle 90"/>
          <p:cNvSpPr>
            <a:spLocks noChangeArrowheads="1"/>
          </p:cNvSpPr>
          <p:nvPr/>
        </p:nvSpPr>
        <p:spPr bwMode="auto">
          <a:xfrm>
            <a:off x="4356100" y="46545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19" name="Rectangle 91"/>
          <p:cNvSpPr>
            <a:spLocks noChangeArrowheads="1"/>
          </p:cNvSpPr>
          <p:nvPr/>
        </p:nvSpPr>
        <p:spPr bwMode="auto">
          <a:xfrm>
            <a:off x="4356100" y="48720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20" name="Rectangle 92"/>
          <p:cNvSpPr>
            <a:spLocks noChangeArrowheads="1"/>
          </p:cNvSpPr>
          <p:nvPr/>
        </p:nvSpPr>
        <p:spPr bwMode="auto">
          <a:xfrm>
            <a:off x="4356100" y="50863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22" name="Rectangle 94"/>
          <p:cNvSpPr>
            <a:spLocks noChangeArrowheads="1"/>
          </p:cNvSpPr>
          <p:nvPr/>
        </p:nvSpPr>
        <p:spPr bwMode="auto">
          <a:xfrm>
            <a:off x="2627313" y="5300663"/>
            <a:ext cx="2160587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23" name="Line 95"/>
          <p:cNvSpPr>
            <a:spLocks noChangeShapeType="1"/>
          </p:cNvSpPr>
          <p:nvPr/>
        </p:nvSpPr>
        <p:spPr bwMode="auto">
          <a:xfrm>
            <a:off x="2195513" y="5664200"/>
            <a:ext cx="5113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09024" name="Line 96"/>
          <p:cNvSpPr>
            <a:spLocks noChangeShapeType="1"/>
          </p:cNvSpPr>
          <p:nvPr/>
        </p:nvSpPr>
        <p:spPr bwMode="auto">
          <a:xfrm>
            <a:off x="4787900" y="3213100"/>
            <a:ext cx="0" cy="2592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09025" name="Text Box 97"/>
          <p:cNvSpPr txBox="1">
            <a:spLocks noChangeArrowheads="1"/>
          </p:cNvSpPr>
          <p:nvPr/>
        </p:nvSpPr>
        <p:spPr bwMode="auto">
          <a:xfrm>
            <a:off x="1311275" y="4027488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m=10</a:t>
            </a:r>
          </a:p>
        </p:txBody>
      </p:sp>
      <p:sp>
        <p:nvSpPr>
          <p:cNvPr id="509026" name="Text Box 98"/>
          <p:cNvSpPr txBox="1">
            <a:spLocks noChangeArrowheads="1"/>
          </p:cNvSpPr>
          <p:nvPr/>
        </p:nvSpPr>
        <p:spPr bwMode="auto">
          <a:xfrm>
            <a:off x="3708400" y="5805488"/>
            <a:ext cx="2806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Optimaler Makespan = 10</a:t>
            </a:r>
          </a:p>
        </p:txBody>
      </p:sp>
      <p:sp>
        <p:nvSpPr>
          <p:cNvPr id="509027" name="Rectangle 99"/>
          <p:cNvSpPr>
            <a:spLocks noChangeArrowheads="1"/>
          </p:cNvSpPr>
          <p:nvPr/>
        </p:nvSpPr>
        <p:spPr bwMode="auto">
          <a:xfrm>
            <a:off x="4572000" y="335438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28" name="Rectangle 100"/>
          <p:cNvSpPr>
            <a:spLocks noChangeArrowheads="1"/>
          </p:cNvSpPr>
          <p:nvPr/>
        </p:nvSpPr>
        <p:spPr bwMode="auto">
          <a:xfrm>
            <a:off x="4572000" y="357187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29" name="Rectangle 101"/>
          <p:cNvSpPr>
            <a:spLocks noChangeArrowheads="1"/>
          </p:cNvSpPr>
          <p:nvPr/>
        </p:nvSpPr>
        <p:spPr bwMode="auto">
          <a:xfrm>
            <a:off x="4572000" y="378618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30" name="Rectangle 102"/>
          <p:cNvSpPr>
            <a:spLocks noChangeArrowheads="1"/>
          </p:cNvSpPr>
          <p:nvPr/>
        </p:nvSpPr>
        <p:spPr bwMode="auto">
          <a:xfrm>
            <a:off x="4572000" y="400367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31" name="Rectangle 103"/>
          <p:cNvSpPr>
            <a:spLocks noChangeArrowheads="1"/>
          </p:cNvSpPr>
          <p:nvPr/>
        </p:nvSpPr>
        <p:spPr bwMode="auto">
          <a:xfrm>
            <a:off x="4572000" y="421957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32" name="Rectangle 104"/>
          <p:cNvSpPr>
            <a:spLocks noChangeArrowheads="1"/>
          </p:cNvSpPr>
          <p:nvPr/>
        </p:nvSpPr>
        <p:spPr bwMode="auto">
          <a:xfrm>
            <a:off x="4572000" y="44370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33" name="Rectangle 105"/>
          <p:cNvSpPr>
            <a:spLocks noChangeArrowheads="1"/>
          </p:cNvSpPr>
          <p:nvPr/>
        </p:nvSpPr>
        <p:spPr bwMode="auto">
          <a:xfrm>
            <a:off x="4572000" y="465137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34" name="Rectangle 106"/>
          <p:cNvSpPr>
            <a:spLocks noChangeArrowheads="1"/>
          </p:cNvSpPr>
          <p:nvPr/>
        </p:nvSpPr>
        <p:spPr bwMode="auto">
          <a:xfrm>
            <a:off x="4572000" y="48688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35" name="Rectangle 107"/>
          <p:cNvSpPr>
            <a:spLocks noChangeArrowheads="1"/>
          </p:cNvSpPr>
          <p:nvPr/>
        </p:nvSpPr>
        <p:spPr bwMode="auto">
          <a:xfrm>
            <a:off x="4572000" y="508317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9628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4B4C-BF87-F34E-8B6F-B1952FF5827B}" type="slidenum">
              <a:rPr lang="de-DE"/>
              <a:pPr/>
              <a:t>13</a:t>
            </a:fld>
            <a:endParaRPr lang="de-DE"/>
          </a:p>
        </p:txBody>
      </p:sp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r>
              <a:rPr lang="en-US" dirty="0" err="1"/>
              <a:t>Übersicht</a:t>
            </a:r>
            <a:endParaRPr lang="en-US" dirty="0"/>
          </a:p>
        </p:txBody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 und NP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Approximationsalgorithmen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err="1" smtClean="0"/>
              <a:t>Güte</a:t>
            </a:r>
            <a:r>
              <a:rPr lang="en-US" dirty="0" smtClean="0"/>
              <a:t> der Approximation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err="1" smtClean="0"/>
              <a:t>Lastbalancierungsproblem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012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Danksagung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2000" dirty="0" smtClean="0"/>
              <a:t>Die nachfolgenden Präsentationen wurden mit ausdrücklicher Erlaubnis des Autors mit nur kleinen Änderungen übernommen aus:</a:t>
            </a:r>
          </a:p>
          <a:p>
            <a:pPr marL="0" indent="0">
              <a:buFontTx/>
              <a:buNone/>
              <a:defRPr/>
            </a:pPr>
            <a:endParaRPr lang="de-DE" sz="2000" dirty="0" smtClean="0"/>
          </a:p>
          <a:p>
            <a:pPr>
              <a:defRPr/>
            </a:pPr>
            <a:r>
              <a:rPr lang="de-DE" sz="2000" dirty="0" smtClean="0"/>
              <a:t>„Effiziente Algorithmen und Datenstrukturen“ (</a:t>
            </a:r>
            <a:r>
              <a:rPr lang="de-DE" sz="2000" dirty="0"/>
              <a:t>Kapitel </a:t>
            </a:r>
            <a:r>
              <a:rPr lang="de-DE" sz="2000" smtClean="0"/>
              <a:t>12 Approximation) </a:t>
            </a:r>
            <a:r>
              <a:rPr lang="de-DE" sz="2000" dirty="0" smtClean="0"/>
              <a:t>gehalten von </a:t>
            </a:r>
            <a:r>
              <a:rPr lang="de-DE" sz="2000" dirty="0"/>
              <a:t>Christian </a:t>
            </a:r>
            <a:r>
              <a:rPr lang="de-DE" sz="2000" dirty="0" err="1" smtClean="0"/>
              <a:t>Scheideler</a:t>
            </a:r>
            <a:r>
              <a:rPr lang="de-DE" sz="2000" dirty="0" smtClean="0"/>
              <a:t> an der TUM </a:t>
            </a:r>
            <a:r>
              <a:rPr lang="de-DE" sz="2000" dirty="0" smtClean="0">
                <a:hlinkClick r:id="rId2"/>
              </a:rPr>
              <a:t>http</a:t>
            </a:r>
            <a:r>
              <a:rPr lang="de-DE" sz="2000" dirty="0">
                <a:hlinkClick r:id="rId2"/>
              </a:rPr>
              <a:t>://www14.in.tum.de/lehre/2008WS/ea/</a:t>
            </a:r>
            <a:r>
              <a:rPr lang="de-DE" sz="2000" dirty="0" smtClean="0">
                <a:hlinkClick r:id="rId2"/>
              </a:rPr>
              <a:t>index.html.de</a:t>
            </a:r>
            <a:endParaRPr lang="de-DE" sz="2000" dirty="0" smtClean="0"/>
          </a:p>
          <a:p>
            <a:pPr>
              <a:defRPr/>
            </a:pPr>
            <a:endParaRPr lang="de-DE" sz="20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62A3F-0E09-2440-B411-947F6D04022D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7216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2EBF-D133-384E-8D57-1ED92224AC62}" type="slidenum">
              <a:rPr lang="de-DE"/>
              <a:pPr/>
              <a:t>3</a:t>
            </a:fld>
            <a:endParaRPr lang="de-DE"/>
          </a:p>
        </p:txBody>
      </p:sp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r>
              <a:rPr lang="en-US" dirty="0" err="1"/>
              <a:t>Approximationsalgorithmen</a:t>
            </a:r>
            <a:endParaRPr lang="en-US" dirty="0"/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442118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dirty="0" err="1">
                <a:solidFill>
                  <a:schemeClr val="accent2"/>
                </a:solidFill>
              </a:rPr>
              <a:t>Frage</a:t>
            </a:r>
            <a:r>
              <a:rPr lang="en-US" sz="2000" dirty="0">
                <a:solidFill>
                  <a:schemeClr val="accent2"/>
                </a:solidFill>
              </a:rPr>
              <a:t>:</a:t>
            </a:r>
            <a:r>
              <a:rPr lang="en-US" sz="2000" dirty="0"/>
              <a:t> </a:t>
            </a:r>
            <a:r>
              <a:rPr lang="en-US" sz="2000" dirty="0" err="1"/>
              <a:t>Ich</a:t>
            </a:r>
            <a:r>
              <a:rPr lang="en-US" sz="2000" dirty="0"/>
              <a:t> will </a:t>
            </a:r>
            <a:r>
              <a:rPr lang="en-US" sz="2000" dirty="0" err="1"/>
              <a:t>ein</a:t>
            </a:r>
            <a:r>
              <a:rPr lang="en-US" sz="2000" dirty="0"/>
              <a:t> NP-</a:t>
            </a:r>
            <a:r>
              <a:rPr lang="en-US" sz="2000" dirty="0" err="1"/>
              <a:t>hartes</a:t>
            </a:r>
            <a:r>
              <a:rPr lang="en-US" sz="2000" dirty="0"/>
              <a:t> Problem </a:t>
            </a:r>
            <a:r>
              <a:rPr lang="en-US" sz="2000" dirty="0" err="1"/>
              <a:t>lösen</a:t>
            </a:r>
            <a:r>
              <a:rPr lang="en-US" sz="2000" dirty="0"/>
              <a:t>. Was muss </a:t>
            </a:r>
            <a:r>
              <a:rPr lang="en-US" sz="2000" dirty="0" err="1"/>
              <a:t>ich</a:t>
            </a:r>
            <a:r>
              <a:rPr lang="en-US" sz="2000" dirty="0"/>
              <a:t> </a:t>
            </a:r>
            <a:r>
              <a:rPr lang="en-US" sz="2000" dirty="0" err="1"/>
              <a:t>tun</a:t>
            </a:r>
            <a:r>
              <a:rPr lang="en-US" sz="2000" dirty="0"/>
              <a:t>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err="1">
                <a:solidFill>
                  <a:schemeClr val="accent2"/>
                </a:solidFill>
              </a:rPr>
              <a:t>Antwort</a:t>
            </a:r>
            <a:r>
              <a:rPr lang="en-US" sz="2000" dirty="0">
                <a:solidFill>
                  <a:schemeClr val="accent2"/>
                </a:solidFill>
              </a:rPr>
              <a:t>:</a:t>
            </a:r>
            <a:r>
              <a:rPr lang="en-US" sz="2000" dirty="0"/>
              <a:t> </a:t>
            </a:r>
            <a:r>
              <a:rPr lang="en-US" sz="2000" dirty="0" err="1" smtClean="0"/>
              <a:t>Polynomialzeitalgorithmus</a:t>
            </a:r>
            <a:r>
              <a:rPr lang="en-US" sz="2000" dirty="0" smtClean="0"/>
              <a:t> </a:t>
            </a:r>
            <a:r>
              <a:rPr lang="en-US" sz="2000" dirty="0" err="1"/>
              <a:t>dafür</a:t>
            </a:r>
            <a:r>
              <a:rPr lang="en-US" sz="2000" dirty="0"/>
              <a:t> </a:t>
            </a:r>
            <a:r>
              <a:rPr lang="en-US" sz="2000" dirty="0" err="1"/>
              <a:t>wohl</a:t>
            </a:r>
            <a:r>
              <a:rPr lang="en-US" sz="2000" dirty="0"/>
              <a:t> </a:t>
            </a:r>
            <a:r>
              <a:rPr lang="en-US" sz="2000" dirty="0" err="1"/>
              <a:t>nicht</a:t>
            </a:r>
            <a:r>
              <a:rPr lang="en-US" sz="2000" dirty="0"/>
              <a:t> </a:t>
            </a:r>
            <a:r>
              <a:rPr lang="en-US" sz="2000" dirty="0" err="1"/>
              <a:t>möglich</a:t>
            </a:r>
            <a:r>
              <a:rPr lang="en-US" sz="2000" dirty="0" smtClean="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err="1" smtClean="0">
                <a:solidFill>
                  <a:schemeClr val="accent2"/>
                </a:solidFill>
              </a:rPr>
              <a:t>Annahme</a:t>
            </a:r>
            <a:r>
              <a:rPr lang="en-US" sz="2000" dirty="0" smtClean="0">
                <a:solidFill>
                  <a:schemeClr val="accent2"/>
                </a:solidFill>
              </a:rPr>
              <a:t>: </a:t>
            </a:r>
            <a:br>
              <a:rPr lang="en-US" sz="2000" dirty="0" smtClean="0">
                <a:solidFill>
                  <a:schemeClr val="accent2"/>
                </a:solidFill>
              </a:rPr>
            </a:br>
            <a:r>
              <a:rPr lang="en-US" sz="2000" dirty="0" err="1" smtClean="0"/>
              <a:t>Entwurfsmuster</a:t>
            </a:r>
            <a:r>
              <a:rPr lang="en-US" sz="2000" dirty="0" smtClean="0"/>
              <a:t> </a:t>
            </a:r>
            <a:r>
              <a:rPr lang="en-US" sz="2000" dirty="0" err="1" smtClean="0"/>
              <a:t>zur</a:t>
            </a:r>
            <a:r>
              <a:rPr lang="en-US" sz="2000" dirty="0"/>
              <a:t> </a:t>
            </a:r>
            <a:r>
              <a:rPr lang="en-US" sz="2000" dirty="0" err="1" smtClean="0"/>
              <a:t>Aufwandsreduktion</a:t>
            </a:r>
            <a:r>
              <a:rPr lang="en-US" sz="2000" dirty="0" smtClean="0"/>
              <a:t> (</a:t>
            </a:r>
            <a:r>
              <a:rPr lang="en-US" sz="2000" dirty="0" err="1" smtClean="0"/>
              <a:t>siehe</a:t>
            </a:r>
            <a:r>
              <a:rPr lang="en-US" sz="2000" dirty="0" smtClean="0"/>
              <a:t> SAT) </a:t>
            </a:r>
            <a:br>
              <a:rPr lang="en-US" sz="2000" dirty="0" smtClean="0"/>
            </a:br>
            <a:r>
              <a:rPr lang="en-US" sz="2000" dirty="0" err="1" smtClean="0"/>
              <a:t>bzw</a:t>
            </a:r>
            <a:r>
              <a:rPr lang="en-US" sz="2000" dirty="0" smtClean="0"/>
              <a:t>. </a:t>
            </a:r>
            <a:r>
              <a:rPr lang="en-US" sz="2000" dirty="0" err="1"/>
              <a:t>Reduktion</a:t>
            </a:r>
            <a:r>
              <a:rPr lang="en-US" sz="2000" dirty="0"/>
              <a:t> auf SAT (</a:t>
            </a:r>
            <a:r>
              <a:rPr lang="en-US" sz="2000" dirty="0" err="1"/>
              <a:t>o.ä</a:t>
            </a:r>
            <a:r>
              <a:rPr lang="en-US" sz="2000" dirty="0"/>
              <a:t>.</a:t>
            </a:r>
            <a:r>
              <a:rPr lang="en-US" sz="2000" dirty="0" smtClean="0"/>
              <a:t>) </a:t>
            </a:r>
            <a:r>
              <a:rPr lang="en-US" sz="2000" dirty="0" err="1" smtClean="0"/>
              <a:t>nicht</a:t>
            </a:r>
            <a:r>
              <a:rPr lang="en-US" sz="2000" dirty="0" smtClean="0"/>
              <a:t> </a:t>
            </a:r>
            <a:r>
              <a:rPr lang="en-US" sz="2000" dirty="0" err="1" smtClean="0"/>
              <a:t>offensichtlich</a:t>
            </a:r>
            <a:r>
              <a:rPr lang="en-US" sz="2000" dirty="0" smtClean="0"/>
              <a:t>, </a:t>
            </a:r>
            <a:endParaRPr lang="en-US" sz="2000" dirty="0"/>
          </a:p>
          <a:p>
            <a:pPr>
              <a:lnSpc>
                <a:spcPct val="80000"/>
              </a:lnSpc>
              <a:buFontTx/>
              <a:buNone/>
            </a:pPr>
            <a:endParaRPr lang="en-US" sz="16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err="1"/>
              <a:t>Eine</a:t>
            </a:r>
            <a:r>
              <a:rPr lang="en-US" sz="2000" dirty="0"/>
              <a:t> der </a:t>
            </a:r>
            <a:r>
              <a:rPr lang="en-US" sz="2000" dirty="0" err="1"/>
              <a:t>drei</a:t>
            </a:r>
            <a:r>
              <a:rPr lang="en-US" sz="2000" dirty="0"/>
              <a:t> </a:t>
            </a:r>
            <a:r>
              <a:rPr lang="en-US" sz="2000" dirty="0" err="1"/>
              <a:t>Eigenschaften</a:t>
            </a:r>
            <a:r>
              <a:rPr lang="en-US" sz="2000" dirty="0"/>
              <a:t> muss </a:t>
            </a:r>
            <a:r>
              <a:rPr lang="en-US" sz="2000" dirty="0" err="1"/>
              <a:t>aufgegeben</a:t>
            </a:r>
            <a:r>
              <a:rPr lang="en-US" sz="2000" dirty="0"/>
              <a:t> </a:t>
            </a:r>
            <a:r>
              <a:rPr lang="en-US" sz="2000" dirty="0" err="1"/>
              <a:t>werden</a:t>
            </a:r>
            <a:r>
              <a:rPr lang="en-US" sz="2000" dirty="0"/>
              <a:t>:</a:t>
            </a:r>
          </a:p>
          <a:p>
            <a:pPr>
              <a:lnSpc>
                <a:spcPct val="80000"/>
              </a:lnSpc>
            </a:pPr>
            <a:r>
              <a:rPr lang="en-US" sz="2000" dirty="0" err="1"/>
              <a:t>Löse</a:t>
            </a:r>
            <a:r>
              <a:rPr lang="en-US" sz="2000" dirty="0"/>
              <a:t> das Problem </a:t>
            </a:r>
            <a:r>
              <a:rPr lang="en-US" sz="2000" dirty="0">
                <a:solidFill>
                  <a:srgbClr val="FF0000"/>
                </a:solidFill>
              </a:rPr>
              <a:t>optimal</a:t>
            </a:r>
            <a:r>
              <a:rPr lang="en-US" sz="2000" dirty="0"/>
              <a:t>.</a:t>
            </a:r>
          </a:p>
          <a:p>
            <a:pPr>
              <a:lnSpc>
                <a:spcPct val="80000"/>
              </a:lnSpc>
            </a:pPr>
            <a:r>
              <a:rPr lang="en-US" sz="2000" dirty="0" err="1"/>
              <a:t>Löse</a:t>
            </a:r>
            <a:r>
              <a:rPr lang="en-US" sz="2000" dirty="0"/>
              <a:t> das Problem in </a:t>
            </a:r>
            <a:r>
              <a:rPr lang="en-US" sz="2000" dirty="0">
                <a:solidFill>
                  <a:srgbClr val="FF0000"/>
                </a:solidFill>
              </a:rPr>
              <a:t>polynomieller</a:t>
            </a:r>
            <a:r>
              <a:rPr lang="en-US" sz="2000" dirty="0"/>
              <a:t> </a:t>
            </a:r>
            <a:r>
              <a:rPr lang="en-US" sz="2000" dirty="0" err="1"/>
              <a:t>Zeit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 err="1"/>
              <a:t>Löse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FF0000"/>
                </a:solidFill>
              </a:rPr>
              <a:t>beliebige</a:t>
            </a:r>
            <a:r>
              <a:rPr lang="en-US" sz="2000" dirty="0"/>
              <a:t> </a:t>
            </a:r>
            <a:r>
              <a:rPr lang="en-US" sz="2000" dirty="0" err="1"/>
              <a:t>Instanzen</a:t>
            </a:r>
            <a:r>
              <a:rPr lang="en-US" sz="2000" dirty="0"/>
              <a:t> des Problems</a:t>
            </a:r>
          </a:p>
          <a:p>
            <a:pPr>
              <a:lnSpc>
                <a:spcPct val="80000"/>
              </a:lnSpc>
            </a:pPr>
            <a:endParaRPr lang="en-US" sz="16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/>
              <a:t> </a:t>
            </a:r>
            <a:r>
              <a:rPr lang="en-US" sz="2000" dirty="0">
                <a:solidFill>
                  <a:schemeClr val="hlink"/>
                </a:solidFill>
                <a:latin typeface="Symbol" charset="0"/>
                <a:sym typeface="Symbol" charset="0"/>
              </a:rPr>
              <a:t></a:t>
            </a:r>
            <a:r>
              <a:rPr lang="en-US" sz="2000" dirty="0"/>
              <a:t>-</a:t>
            </a:r>
            <a:r>
              <a:rPr lang="en-US" sz="2000" dirty="0" err="1"/>
              <a:t>Approximationsalgorithmus</a:t>
            </a:r>
            <a:r>
              <a:rPr lang="en-US" sz="2000" dirty="0"/>
              <a:t>:</a:t>
            </a:r>
          </a:p>
          <a:p>
            <a:pPr>
              <a:lnSpc>
                <a:spcPct val="80000"/>
              </a:lnSpc>
            </a:pPr>
            <a:r>
              <a:rPr lang="en-US" sz="2000" dirty="0" err="1"/>
              <a:t>Läuft</a:t>
            </a:r>
            <a:r>
              <a:rPr lang="en-US" sz="2000" dirty="0"/>
              <a:t> in polynomieller </a:t>
            </a:r>
            <a:r>
              <a:rPr lang="en-US" sz="2000" dirty="0" err="1"/>
              <a:t>Zeit</a:t>
            </a:r>
            <a:r>
              <a:rPr lang="en-US" sz="2000" dirty="0"/>
              <a:t>.</a:t>
            </a:r>
          </a:p>
          <a:p>
            <a:pPr>
              <a:lnSpc>
                <a:spcPct val="80000"/>
              </a:lnSpc>
            </a:pPr>
            <a:r>
              <a:rPr lang="en-US" sz="2000" dirty="0" err="1"/>
              <a:t>Löst</a:t>
            </a:r>
            <a:r>
              <a:rPr lang="en-US" sz="2000" dirty="0"/>
              <a:t> </a:t>
            </a:r>
            <a:r>
              <a:rPr lang="en-US" sz="2000" dirty="0" err="1"/>
              <a:t>beliebige</a:t>
            </a:r>
            <a:r>
              <a:rPr lang="en-US" sz="2000" dirty="0"/>
              <a:t> </a:t>
            </a:r>
            <a:r>
              <a:rPr lang="en-US" sz="2000" dirty="0" err="1"/>
              <a:t>Instanzen</a:t>
            </a:r>
            <a:r>
              <a:rPr lang="en-US" sz="2000" dirty="0"/>
              <a:t> des Problems.</a:t>
            </a:r>
          </a:p>
          <a:p>
            <a:pPr>
              <a:lnSpc>
                <a:spcPct val="80000"/>
              </a:lnSpc>
            </a:pPr>
            <a:r>
              <a:rPr lang="en-US" sz="2000" dirty="0" err="1"/>
              <a:t>Findet</a:t>
            </a:r>
            <a:r>
              <a:rPr lang="en-US" sz="2000" dirty="0"/>
              <a:t> </a:t>
            </a:r>
            <a:r>
              <a:rPr lang="en-US" sz="2000" dirty="0" err="1"/>
              <a:t>eine</a:t>
            </a:r>
            <a:r>
              <a:rPr lang="en-US" sz="2000" dirty="0"/>
              <a:t> </a:t>
            </a:r>
            <a:r>
              <a:rPr lang="en-US" sz="2000" dirty="0" err="1"/>
              <a:t>Lösung</a:t>
            </a:r>
            <a:r>
              <a:rPr lang="en-US" sz="2000" dirty="0"/>
              <a:t>, die </a:t>
            </a:r>
            <a:r>
              <a:rPr lang="en-US" sz="2000" dirty="0" err="1"/>
              <a:t>höchstens</a:t>
            </a:r>
            <a:r>
              <a:rPr lang="en-US" sz="2000" dirty="0"/>
              <a:t> </a:t>
            </a:r>
            <a:r>
              <a:rPr lang="en-US" sz="2000" dirty="0" err="1"/>
              <a:t>Faktor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hlink"/>
                </a:solidFill>
                <a:latin typeface="Symbol" charset="0"/>
                <a:sym typeface="Symbol" charset="0"/>
              </a:rPr>
              <a:t></a:t>
            </a:r>
            <a:r>
              <a:rPr lang="en-US" sz="2000" dirty="0"/>
              <a:t> </a:t>
            </a:r>
            <a:r>
              <a:rPr lang="en-US" sz="2000" dirty="0" err="1"/>
              <a:t>weg</a:t>
            </a:r>
            <a:r>
              <a:rPr lang="en-US" sz="2000" dirty="0"/>
              <a:t> von Optimum </a:t>
            </a:r>
            <a:r>
              <a:rPr lang="en-US" sz="2000" dirty="0" err="1"/>
              <a:t>ist</a:t>
            </a:r>
            <a:r>
              <a:rPr lang="en-US" sz="2000" dirty="0"/>
              <a:t>.</a:t>
            </a:r>
          </a:p>
          <a:p>
            <a:pPr>
              <a:lnSpc>
                <a:spcPct val="80000"/>
              </a:lnSpc>
            </a:pPr>
            <a:endParaRPr lang="en-US" sz="16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err="1">
                <a:solidFill>
                  <a:schemeClr val="accent2"/>
                </a:solidFill>
              </a:rPr>
              <a:t>Herausforderung</a:t>
            </a:r>
            <a:r>
              <a:rPr lang="en-US" sz="2000" dirty="0">
                <a:solidFill>
                  <a:schemeClr val="accent2"/>
                </a:solidFill>
              </a:rPr>
              <a:t>:</a:t>
            </a:r>
            <a:r>
              <a:rPr lang="en-US" sz="2000" dirty="0"/>
              <a:t> </a:t>
            </a:r>
            <a:r>
              <a:rPr lang="en-US" sz="2000" dirty="0" err="1"/>
              <a:t>Lösung</a:t>
            </a:r>
            <a:r>
              <a:rPr lang="en-US" sz="2000" dirty="0"/>
              <a:t> </a:t>
            </a:r>
            <a:r>
              <a:rPr lang="en-US" sz="2000" dirty="0" err="1"/>
              <a:t>sollte</a:t>
            </a:r>
            <a:r>
              <a:rPr lang="en-US" sz="2000" dirty="0"/>
              <a:t> </a:t>
            </a:r>
            <a:r>
              <a:rPr lang="en-US" sz="2000" dirty="0" err="1"/>
              <a:t>möglichst</a:t>
            </a:r>
            <a:r>
              <a:rPr lang="en-US" sz="2000" dirty="0"/>
              <a:t> nah an Optimum </a:t>
            </a:r>
            <a:r>
              <a:rPr lang="en-US" sz="2000" dirty="0" err="1"/>
              <a:t>sein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0019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0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00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00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00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00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00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0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007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007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7903-AD8E-AC44-ACE6-03F3173041BD}" type="slidenum">
              <a:rPr lang="de-DE"/>
              <a:pPr/>
              <a:t>4</a:t>
            </a:fld>
            <a:endParaRPr lang="de-DE"/>
          </a:p>
        </p:txBody>
      </p:sp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r>
              <a:rPr lang="en-US" dirty="0" err="1"/>
              <a:t>Lastbalancierung</a:t>
            </a:r>
            <a:endParaRPr lang="en-US" dirty="0"/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dirty="0" err="1">
                <a:solidFill>
                  <a:schemeClr val="accent2"/>
                </a:solidFill>
              </a:rPr>
              <a:t>Eingabe</a:t>
            </a:r>
            <a:r>
              <a:rPr lang="en-US" sz="2000" dirty="0">
                <a:solidFill>
                  <a:schemeClr val="accent2"/>
                </a:solidFill>
              </a:rPr>
              <a:t>: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hlink"/>
                </a:solidFill>
              </a:rPr>
              <a:t>m</a:t>
            </a:r>
            <a:r>
              <a:rPr lang="en-US" sz="2000" dirty="0"/>
              <a:t> </a:t>
            </a:r>
            <a:r>
              <a:rPr lang="en-US" sz="2000" dirty="0" err="1"/>
              <a:t>identische</a:t>
            </a:r>
            <a:r>
              <a:rPr lang="en-US" sz="2000" dirty="0"/>
              <a:t> </a:t>
            </a:r>
            <a:r>
              <a:rPr lang="en-US" sz="2000" dirty="0" err="1"/>
              <a:t>Maschinen</a:t>
            </a:r>
            <a:r>
              <a:rPr lang="en-US" sz="2000" dirty="0"/>
              <a:t>, </a:t>
            </a:r>
            <a:r>
              <a:rPr lang="en-US" sz="2000" dirty="0">
                <a:solidFill>
                  <a:schemeClr val="hlink"/>
                </a:solidFill>
              </a:rPr>
              <a:t>n</a:t>
            </a:r>
            <a:r>
              <a:rPr lang="en-US" sz="2000" dirty="0"/>
              <a:t> Jobs. Job </a:t>
            </a:r>
            <a:r>
              <a:rPr lang="en-US" sz="2000" dirty="0" err="1">
                <a:solidFill>
                  <a:schemeClr val="hlink"/>
                </a:solidFill>
              </a:rPr>
              <a:t>i</a:t>
            </a:r>
            <a:r>
              <a:rPr lang="en-US" sz="2000" dirty="0"/>
              <a:t> hat </a:t>
            </a:r>
            <a:r>
              <a:rPr lang="en-US" sz="2000" dirty="0" err="1"/>
              <a:t>Laufzeit</a:t>
            </a:r>
            <a:r>
              <a:rPr lang="en-US" sz="2000" dirty="0">
                <a:solidFill>
                  <a:schemeClr val="hlink"/>
                </a:solidFill>
              </a:rPr>
              <a:t> </a:t>
            </a:r>
            <a:r>
              <a:rPr lang="en-US" sz="2000" dirty="0" err="1">
                <a:solidFill>
                  <a:schemeClr val="hlink"/>
                </a:solidFill>
              </a:rPr>
              <a:t>t</a:t>
            </a:r>
            <a:r>
              <a:rPr lang="en-US" sz="2000" baseline="-25000" dirty="0" err="1">
                <a:solidFill>
                  <a:schemeClr val="hlink"/>
                </a:solidFill>
              </a:rPr>
              <a:t>i</a:t>
            </a:r>
            <a:r>
              <a:rPr lang="en-US" sz="2000" dirty="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err="1">
                <a:solidFill>
                  <a:schemeClr val="accent2"/>
                </a:solidFill>
              </a:rPr>
              <a:t>Einschränkungen</a:t>
            </a:r>
            <a:r>
              <a:rPr lang="en-US" sz="2000" dirty="0">
                <a:solidFill>
                  <a:schemeClr val="accent2"/>
                </a:solidFill>
              </a:rPr>
              <a:t>:</a:t>
            </a:r>
          </a:p>
          <a:p>
            <a:pPr>
              <a:lnSpc>
                <a:spcPct val="80000"/>
              </a:lnSpc>
            </a:pPr>
            <a:r>
              <a:rPr lang="en-US" sz="2000" dirty="0" err="1"/>
              <a:t>Ein</a:t>
            </a:r>
            <a:r>
              <a:rPr lang="en-US" sz="2000" dirty="0"/>
              <a:t> </a:t>
            </a:r>
            <a:r>
              <a:rPr lang="en-US" sz="2000" dirty="0" err="1"/>
              <a:t>einmal</a:t>
            </a:r>
            <a:r>
              <a:rPr lang="en-US" sz="2000" dirty="0"/>
              <a:t> </a:t>
            </a:r>
            <a:r>
              <a:rPr lang="en-US" sz="2000" dirty="0" err="1"/>
              <a:t>ausgeführter</a:t>
            </a:r>
            <a:r>
              <a:rPr lang="en-US" sz="2000" dirty="0"/>
              <a:t> Job muss </a:t>
            </a:r>
            <a:r>
              <a:rPr lang="en-US" sz="2000" dirty="0" err="1"/>
              <a:t>bis</a:t>
            </a:r>
            <a:r>
              <a:rPr lang="en-US" sz="2000" dirty="0"/>
              <a:t> </a:t>
            </a:r>
            <a:r>
              <a:rPr lang="en-US" sz="2000" dirty="0" err="1"/>
              <a:t>zum</a:t>
            </a:r>
            <a:r>
              <a:rPr lang="en-US" sz="2000" dirty="0"/>
              <a:t> </a:t>
            </a:r>
            <a:r>
              <a:rPr lang="en-US" sz="2000" dirty="0" err="1"/>
              <a:t>Ende</a:t>
            </a:r>
            <a:r>
              <a:rPr lang="en-US" sz="2000" dirty="0"/>
              <a:t> auf </a:t>
            </a:r>
            <a:r>
              <a:rPr lang="en-US" sz="2000" dirty="0" err="1"/>
              <a:t>derselben</a:t>
            </a:r>
            <a:r>
              <a:rPr lang="en-US" sz="2000" dirty="0"/>
              <a:t> </a:t>
            </a:r>
            <a:r>
              <a:rPr lang="en-US" sz="2000" dirty="0" err="1"/>
              <a:t>Maschine</a:t>
            </a:r>
            <a:r>
              <a:rPr lang="en-US" sz="2000" dirty="0"/>
              <a:t> </a:t>
            </a:r>
            <a:r>
              <a:rPr lang="en-US" sz="2000" dirty="0" err="1"/>
              <a:t>ausgeführt</a:t>
            </a:r>
            <a:r>
              <a:rPr lang="en-US" sz="2000" dirty="0"/>
              <a:t> </a:t>
            </a:r>
            <a:r>
              <a:rPr lang="en-US" sz="2000" dirty="0" err="1"/>
              <a:t>werden</a:t>
            </a:r>
            <a:r>
              <a:rPr lang="en-US" sz="2000" dirty="0"/>
              <a:t>.</a:t>
            </a:r>
          </a:p>
          <a:p>
            <a:pPr>
              <a:lnSpc>
                <a:spcPct val="80000"/>
              </a:lnSpc>
            </a:pPr>
            <a:r>
              <a:rPr lang="en-US" sz="2000" dirty="0" err="1"/>
              <a:t>Jede</a:t>
            </a:r>
            <a:r>
              <a:rPr lang="en-US" sz="2000" dirty="0"/>
              <a:t> </a:t>
            </a:r>
            <a:r>
              <a:rPr lang="en-US" sz="2000" dirty="0" err="1"/>
              <a:t>Maschine</a:t>
            </a:r>
            <a:r>
              <a:rPr lang="en-US" sz="2000" dirty="0"/>
              <a:t> </a:t>
            </a:r>
            <a:r>
              <a:rPr lang="en-US" sz="2000" dirty="0" err="1"/>
              <a:t>kann</a:t>
            </a:r>
            <a:r>
              <a:rPr lang="en-US" sz="2000" dirty="0"/>
              <a:t> </a:t>
            </a:r>
            <a:r>
              <a:rPr lang="en-US" sz="2000" dirty="0" err="1"/>
              <a:t>höchstens</a:t>
            </a:r>
            <a:r>
              <a:rPr lang="en-US" sz="2000" dirty="0"/>
              <a:t> </a:t>
            </a:r>
            <a:r>
              <a:rPr lang="en-US" sz="2000" dirty="0" err="1"/>
              <a:t>einen</a:t>
            </a:r>
            <a:r>
              <a:rPr lang="en-US" sz="2000" dirty="0"/>
              <a:t> Job </a:t>
            </a:r>
            <a:r>
              <a:rPr lang="en-US" sz="2000" dirty="0" err="1"/>
              <a:t>gleichzeitig</a:t>
            </a:r>
            <a:r>
              <a:rPr lang="en-US" sz="2000" dirty="0"/>
              <a:t> </a:t>
            </a:r>
            <a:r>
              <a:rPr lang="en-US" sz="2000" dirty="0" err="1"/>
              <a:t>bearbeiten</a:t>
            </a:r>
            <a:r>
              <a:rPr lang="en-US" sz="2000" dirty="0"/>
              <a:t>.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Definition:</a:t>
            </a:r>
            <a:r>
              <a:rPr lang="en-US" sz="2000" dirty="0" smtClean="0"/>
              <a:t> </a:t>
            </a:r>
            <a:r>
              <a:rPr lang="en-US" sz="2000" dirty="0" err="1"/>
              <a:t>Sei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hlink"/>
                </a:solidFill>
              </a:rPr>
              <a:t>J(</a:t>
            </a:r>
            <a:r>
              <a:rPr lang="en-US" sz="2000" dirty="0" err="1">
                <a:solidFill>
                  <a:schemeClr val="hlink"/>
                </a:solidFill>
              </a:rPr>
              <a:t>i</a:t>
            </a:r>
            <a:r>
              <a:rPr lang="en-US" sz="2000" dirty="0">
                <a:solidFill>
                  <a:schemeClr val="hlink"/>
                </a:solidFill>
              </a:rPr>
              <a:t>)</a:t>
            </a:r>
            <a:r>
              <a:rPr lang="en-US" sz="2000" dirty="0"/>
              <a:t> die </a:t>
            </a:r>
            <a:r>
              <a:rPr lang="en-US" sz="2000" dirty="0" err="1"/>
              <a:t>Teilmenge</a:t>
            </a:r>
            <a:r>
              <a:rPr lang="en-US" sz="2000" dirty="0"/>
              <a:t> der Jobs, die </a:t>
            </a:r>
            <a:r>
              <a:rPr lang="en-US" sz="2000" dirty="0" err="1"/>
              <a:t>Maschine</a:t>
            </a:r>
            <a:r>
              <a:rPr lang="en-US" sz="2000" dirty="0"/>
              <a:t> </a:t>
            </a:r>
            <a:r>
              <a:rPr lang="en-US" sz="2000" dirty="0" err="1">
                <a:solidFill>
                  <a:schemeClr val="hlink"/>
                </a:solidFill>
              </a:rPr>
              <a:t>i</a:t>
            </a:r>
            <a:r>
              <a:rPr lang="en-US" sz="2000" dirty="0"/>
              <a:t> </a:t>
            </a:r>
            <a:r>
              <a:rPr lang="en-US" sz="2000" dirty="0" err="1"/>
              <a:t>zugewiesen</a:t>
            </a:r>
            <a:r>
              <a:rPr lang="en-US" sz="2000" dirty="0"/>
              <a:t> </a:t>
            </a:r>
            <a:r>
              <a:rPr lang="en-US" sz="2000" dirty="0" err="1"/>
              <a:t>werden</a:t>
            </a:r>
            <a:r>
              <a:rPr lang="en-US" sz="2000" dirty="0"/>
              <a:t>. </a:t>
            </a:r>
            <a:r>
              <a:rPr lang="en-US" sz="2000" dirty="0" err="1"/>
              <a:t>Dann</a:t>
            </a:r>
            <a:r>
              <a:rPr lang="en-US" sz="2000" dirty="0"/>
              <a:t> </a:t>
            </a:r>
            <a:r>
              <a:rPr lang="en-US" sz="2000" dirty="0" err="1"/>
              <a:t>ist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hlink"/>
                </a:solidFill>
              </a:rPr>
              <a:t>L</a:t>
            </a:r>
            <a:r>
              <a:rPr lang="en-US" sz="2000" baseline="-25000" dirty="0">
                <a:solidFill>
                  <a:schemeClr val="hlink"/>
                </a:solidFill>
              </a:rPr>
              <a:t>i</a:t>
            </a:r>
            <a:r>
              <a:rPr lang="en-US" sz="2000" dirty="0">
                <a:solidFill>
                  <a:schemeClr val="hlink"/>
                </a:solidFill>
              </a:rPr>
              <a:t> = </a:t>
            </a:r>
            <a:r>
              <a:rPr lang="en-US" sz="2000" dirty="0">
                <a:solidFill>
                  <a:schemeClr val="hlink"/>
                </a:solidFill>
                <a:latin typeface="Symbol" charset="0"/>
                <a:sym typeface="Symbol" charset="0"/>
              </a:rPr>
              <a:t></a:t>
            </a:r>
            <a:r>
              <a:rPr lang="en-US" sz="2000" baseline="-25000" dirty="0">
                <a:solidFill>
                  <a:schemeClr val="hlink"/>
                </a:solidFill>
                <a:sym typeface="Symbol" charset="0"/>
              </a:rPr>
              <a:t>j </a:t>
            </a:r>
            <a:r>
              <a:rPr lang="en-US" sz="2000" baseline="-25000" dirty="0">
                <a:solidFill>
                  <a:schemeClr val="hlink"/>
                </a:solidFill>
                <a:latin typeface="cmsy10" charset="0"/>
                <a:sym typeface="Symbol" charset="0"/>
              </a:rPr>
              <a:t>∈</a:t>
            </a:r>
            <a:r>
              <a:rPr lang="en-US" sz="2000" baseline="-25000" dirty="0" smtClean="0">
                <a:solidFill>
                  <a:schemeClr val="hlink"/>
                </a:solidFill>
                <a:sym typeface="Symbol" charset="0"/>
              </a:rPr>
              <a:t> </a:t>
            </a:r>
            <a:r>
              <a:rPr lang="en-US" sz="2000" baseline="-25000" dirty="0">
                <a:solidFill>
                  <a:schemeClr val="hlink"/>
                </a:solidFill>
                <a:sym typeface="Symbol" charset="0"/>
              </a:rPr>
              <a:t>J(</a:t>
            </a:r>
            <a:r>
              <a:rPr lang="en-US" sz="2000" baseline="-25000" dirty="0" err="1">
                <a:solidFill>
                  <a:schemeClr val="hlink"/>
                </a:solidFill>
                <a:sym typeface="Symbol" charset="0"/>
              </a:rPr>
              <a:t>i</a:t>
            </a:r>
            <a:r>
              <a:rPr lang="en-US" sz="2000" baseline="-25000" dirty="0">
                <a:solidFill>
                  <a:schemeClr val="hlink"/>
                </a:solidFill>
                <a:sym typeface="Symbol" charset="0"/>
              </a:rPr>
              <a:t>)</a:t>
            </a:r>
            <a:r>
              <a:rPr lang="en-US" sz="2000" dirty="0">
                <a:solidFill>
                  <a:schemeClr val="hlink"/>
                </a:solidFill>
              </a:rPr>
              <a:t> </a:t>
            </a:r>
            <a:r>
              <a:rPr lang="en-US" sz="2000" dirty="0" err="1">
                <a:solidFill>
                  <a:schemeClr val="hlink"/>
                </a:solidFill>
              </a:rPr>
              <a:t>t</a:t>
            </a:r>
            <a:r>
              <a:rPr lang="en-US" sz="2000" baseline="-25000" dirty="0" err="1">
                <a:solidFill>
                  <a:schemeClr val="hlink"/>
                </a:solidFill>
              </a:rPr>
              <a:t>j</a:t>
            </a:r>
            <a:r>
              <a:rPr lang="en-US" sz="2000" baseline="-25000" dirty="0"/>
              <a:t> </a:t>
            </a:r>
            <a:r>
              <a:rPr lang="en-US" sz="2000" dirty="0"/>
              <a:t>die Last der </a:t>
            </a:r>
            <a:r>
              <a:rPr lang="en-US" sz="2000" dirty="0" err="1"/>
              <a:t>Maschine</a:t>
            </a:r>
            <a:r>
              <a:rPr lang="en-US" sz="2000" dirty="0"/>
              <a:t> </a:t>
            </a:r>
            <a:r>
              <a:rPr lang="en-US" sz="2000" dirty="0" err="1">
                <a:solidFill>
                  <a:schemeClr val="hlink"/>
                </a:solidFill>
              </a:rPr>
              <a:t>i</a:t>
            </a:r>
            <a:r>
              <a:rPr lang="en-US" sz="2000" dirty="0">
                <a:solidFill>
                  <a:schemeClr val="hlink"/>
                </a:solidFill>
              </a:rPr>
              <a:t>.</a:t>
            </a:r>
            <a:endParaRPr lang="en-US" sz="2000" dirty="0"/>
          </a:p>
          <a:p>
            <a:pPr>
              <a:lnSpc>
                <a:spcPct val="80000"/>
              </a:lnSpc>
              <a:buFontTx/>
              <a:buNone/>
            </a:pPr>
            <a:endParaRPr 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Definition:</a:t>
            </a:r>
            <a:r>
              <a:rPr lang="en-US" sz="2000" dirty="0" smtClean="0"/>
              <a:t> </a:t>
            </a:r>
            <a:r>
              <a:rPr lang="en-US" sz="2000" dirty="0"/>
              <a:t>Der </a:t>
            </a:r>
            <a:r>
              <a:rPr lang="en-US" sz="2000" dirty="0" err="1"/>
              <a:t>Makespan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hlink"/>
                </a:solidFill>
              </a:rPr>
              <a:t>L</a:t>
            </a:r>
            <a:r>
              <a:rPr lang="en-US" sz="2000" dirty="0"/>
              <a:t> </a:t>
            </a:r>
            <a:r>
              <a:rPr lang="en-US" sz="2000" dirty="0" err="1"/>
              <a:t>ist</a:t>
            </a:r>
            <a:r>
              <a:rPr lang="en-US" sz="2000" dirty="0"/>
              <a:t> die </a:t>
            </a:r>
            <a:r>
              <a:rPr lang="en-US" sz="2000" dirty="0" err="1"/>
              <a:t>maximale</a:t>
            </a:r>
            <a:r>
              <a:rPr lang="en-US" sz="2000" dirty="0"/>
              <a:t> Last </a:t>
            </a:r>
            <a:r>
              <a:rPr lang="en-US" sz="2000" dirty="0" err="1"/>
              <a:t>einer</a:t>
            </a:r>
            <a:r>
              <a:rPr lang="en-US" sz="2000" dirty="0"/>
              <a:t> </a:t>
            </a:r>
            <a:r>
              <a:rPr lang="en-US" sz="2000" dirty="0" err="1"/>
              <a:t>Maschine</a:t>
            </a:r>
            <a:r>
              <a:rPr lang="en-US" sz="2000" dirty="0"/>
              <a:t>,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d.h</a:t>
            </a:r>
            <a:r>
              <a:rPr lang="en-US" sz="2000" dirty="0"/>
              <a:t>. </a:t>
            </a:r>
            <a:r>
              <a:rPr lang="en-US" sz="2000" dirty="0">
                <a:solidFill>
                  <a:schemeClr val="hlink"/>
                </a:solidFill>
              </a:rPr>
              <a:t>L = max</a:t>
            </a:r>
            <a:r>
              <a:rPr lang="en-US" sz="2000" baseline="-25000" dirty="0">
                <a:solidFill>
                  <a:schemeClr val="hlink"/>
                </a:solidFill>
              </a:rPr>
              <a:t>i</a:t>
            </a:r>
            <a:r>
              <a:rPr lang="en-US" sz="2000" dirty="0">
                <a:solidFill>
                  <a:schemeClr val="hlink"/>
                </a:solidFill>
              </a:rPr>
              <a:t> L</a:t>
            </a:r>
            <a:r>
              <a:rPr lang="en-US" sz="2000" baseline="-25000" dirty="0">
                <a:solidFill>
                  <a:schemeClr val="hlink"/>
                </a:solidFill>
              </a:rPr>
              <a:t>i</a:t>
            </a:r>
            <a:endParaRPr lang="en-US" sz="2000" dirty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err="1">
                <a:solidFill>
                  <a:schemeClr val="accent2"/>
                </a:solidFill>
              </a:rPr>
              <a:t>Lastbalancierung</a:t>
            </a:r>
            <a:r>
              <a:rPr lang="en-US" sz="2000" dirty="0">
                <a:solidFill>
                  <a:schemeClr val="accent2"/>
                </a:solidFill>
              </a:rPr>
              <a:t>:</a:t>
            </a:r>
            <a:r>
              <a:rPr lang="en-US" sz="2000" dirty="0"/>
              <a:t> </a:t>
            </a:r>
            <a:r>
              <a:rPr lang="en-US" sz="2000" dirty="0" err="1"/>
              <a:t>finde</a:t>
            </a:r>
            <a:r>
              <a:rPr lang="en-US" sz="2000" dirty="0"/>
              <a:t> </a:t>
            </a:r>
            <a:r>
              <a:rPr lang="en-US" sz="2000" dirty="0" err="1"/>
              <a:t>Zuweisung</a:t>
            </a:r>
            <a:r>
              <a:rPr lang="en-US" sz="2000" dirty="0"/>
              <a:t>, die </a:t>
            </a:r>
            <a:r>
              <a:rPr lang="en-US" sz="2000" dirty="0" err="1"/>
              <a:t>Makespan</a:t>
            </a:r>
            <a:r>
              <a:rPr lang="en-US" sz="2000" dirty="0"/>
              <a:t> </a:t>
            </a:r>
            <a:r>
              <a:rPr lang="en-US" sz="2000" dirty="0" err="1"/>
              <a:t>minimiert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43764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01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01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01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01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017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1ED31-5EBD-AB49-A7FD-435C9620760A}" type="slidenum">
              <a:rPr lang="de-DE"/>
              <a:pPr/>
              <a:t>5</a:t>
            </a:fld>
            <a:endParaRPr lang="de-DE"/>
          </a:p>
        </p:txBody>
      </p:sp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9458"/>
            <a:ext cx="8229600" cy="503238"/>
          </a:xfrm>
        </p:spPr>
        <p:txBody>
          <a:bodyPr/>
          <a:lstStyle/>
          <a:p>
            <a:r>
              <a:rPr lang="en-US" dirty="0" err="1"/>
              <a:t>Lastbalancierung</a:t>
            </a:r>
            <a:r>
              <a:rPr lang="en-US" dirty="0"/>
              <a:t>: List Scheduling</a:t>
            </a:r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63708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</a:rPr>
              <a:t>List-Scheduling </a:t>
            </a:r>
            <a:r>
              <a:rPr lang="en-US" sz="2400" dirty="0" err="1">
                <a:solidFill>
                  <a:schemeClr val="accent2"/>
                </a:solidFill>
              </a:rPr>
              <a:t>Algorithmus</a:t>
            </a:r>
            <a:r>
              <a:rPr lang="en-US" sz="2400" dirty="0">
                <a:solidFill>
                  <a:schemeClr val="accent2"/>
                </a:solidFill>
              </a:rPr>
              <a:t>:</a:t>
            </a:r>
          </a:p>
          <a:p>
            <a:pPr>
              <a:lnSpc>
                <a:spcPct val="80000"/>
              </a:lnSpc>
            </a:pPr>
            <a:r>
              <a:rPr lang="en-US" sz="2400" dirty="0" err="1"/>
              <a:t>Betrachte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hlink"/>
                </a:solidFill>
              </a:rPr>
              <a:t>n</a:t>
            </a:r>
            <a:r>
              <a:rPr lang="en-US" sz="2400" dirty="0"/>
              <a:t> Jobs in </a:t>
            </a:r>
            <a:r>
              <a:rPr lang="en-US" sz="2400" dirty="0" err="1"/>
              <a:t>einer</a:t>
            </a:r>
            <a:r>
              <a:rPr lang="en-US" sz="2400" dirty="0"/>
              <a:t> </a:t>
            </a:r>
            <a:r>
              <a:rPr lang="en-US" sz="2400" dirty="0" err="1"/>
              <a:t>festen</a:t>
            </a:r>
            <a:r>
              <a:rPr lang="en-US" sz="2400" dirty="0"/>
              <a:t> </a:t>
            </a:r>
            <a:r>
              <a:rPr lang="en-US" sz="2400" dirty="0" err="1"/>
              <a:t>Reihenfolge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Weise Job </a:t>
            </a:r>
            <a:r>
              <a:rPr lang="en-US" sz="2400" dirty="0">
                <a:solidFill>
                  <a:schemeClr val="hlink"/>
                </a:solidFill>
              </a:rPr>
              <a:t>j</a:t>
            </a:r>
            <a:r>
              <a:rPr lang="en-US" sz="2400" dirty="0"/>
              <a:t> der </a:t>
            </a:r>
            <a:r>
              <a:rPr lang="en-US" sz="2400" dirty="0" err="1"/>
              <a:t>Maschine</a:t>
            </a:r>
            <a:r>
              <a:rPr lang="en-US" sz="2400" dirty="0"/>
              <a:t> </a:t>
            </a:r>
            <a:r>
              <a:rPr lang="en-US" sz="2400" dirty="0" err="1"/>
              <a:t>mit</a:t>
            </a:r>
            <a:r>
              <a:rPr lang="en-US" sz="2400" dirty="0"/>
              <a:t> </a:t>
            </a:r>
            <a:r>
              <a:rPr lang="en-US" sz="2400" dirty="0" err="1"/>
              <a:t>z.Zt</a:t>
            </a:r>
            <a:r>
              <a:rPr lang="en-US" sz="2400" dirty="0"/>
              <a:t>. </a:t>
            </a:r>
            <a:r>
              <a:rPr lang="en-US" sz="2400" dirty="0" err="1"/>
              <a:t>geringster</a:t>
            </a:r>
            <a:r>
              <a:rPr lang="en-US" sz="2400" dirty="0"/>
              <a:t> Last </a:t>
            </a:r>
            <a:r>
              <a:rPr lang="en-US" sz="2400" dirty="0" err="1"/>
              <a:t>zu</a:t>
            </a:r>
            <a:endParaRPr lang="en-US" sz="24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</a:rPr>
              <a:t>List-Scheduling(m, n, (t</a:t>
            </a:r>
            <a:r>
              <a:rPr lang="en-US" sz="2400" baseline="-25000" dirty="0">
                <a:solidFill>
                  <a:schemeClr val="accent2"/>
                </a:solidFill>
              </a:rPr>
              <a:t>1</a:t>
            </a:r>
            <a:r>
              <a:rPr lang="en-US" sz="2400" dirty="0">
                <a:solidFill>
                  <a:schemeClr val="accent2"/>
                </a:solidFill>
              </a:rPr>
              <a:t>,…,</a:t>
            </a:r>
            <a:r>
              <a:rPr lang="en-US" sz="2400" dirty="0" err="1">
                <a:solidFill>
                  <a:schemeClr val="accent2"/>
                </a:solidFill>
              </a:rPr>
              <a:t>t</a:t>
            </a:r>
            <a:r>
              <a:rPr lang="en-US" sz="2400" baseline="-25000" dirty="0" err="1">
                <a:solidFill>
                  <a:schemeClr val="accent2"/>
                </a:solidFill>
              </a:rPr>
              <a:t>n</a:t>
            </a:r>
            <a:r>
              <a:rPr lang="en-US" sz="2400" dirty="0">
                <a:solidFill>
                  <a:schemeClr val="accent2"/>
                </a:solidFill>
              </a:rPr>
              <a:t>)):</a:t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/>
              <a:t>for </a:t>
            </a:r>
            <a:r>
              <a:rPr lang="en-US" sz="2400" dirty="0" err="1">
                <a:solidFill>
                  <a:schemeClr val="hlink"/>
                </a:solidFill>
              </a:rPr>
              <a:t>i</a:t>
            </a:r>
            <a:r>
              <a:rPr lang="en-US" sz="2400" dirty="0">
                <a:solidFill>
                  <a:schemeClr val="hlink"/>
                </a:solidFill>
              </a:rPr>
              <a:t>:=1</a:t>
            </a:r>
            <a:r>
              <a:rPr lang="en-US" sz="2400" dirty="0"/>
              <a:t> to </a:t>
            </a:r>
            <a:r>
              <a:rPr lang="en-US" sz="2400" dirty="0">
                <a:solidFill>
                  <a:schemeClr val="hlink"/>
                </a:solidFill>
              </a:rPr>
              <a:t>m</a:t>
            </a:r>
            <a:r>
              <a:rPr lang="en-US" sz="2400" dirty="0"/>
              <a:t> do</a:t>
            </a:r>
            <a:br>
              <a:rPr lang="en-US" sz="2400" dirty="0"/>
            </a:br>
            <a:r>
              <a:rPr lang="en-US" sz="2400" dirty="0"/>
              <a:t>   </a:t>
            </a:r>
            <a:r>
              <a:rPr lang="en-US" sz="2400" dirty="0">
                <a:solidFill>
                  <a:schemeClr val="hlink"/>
                </a:solidFill>
              </a:rPr>
              <a:t>L</a:t>
            </a:r>
            <a:r>
              <a:rPr lang="en-US" sz="2400" baseline="-25000" dirty="0">
                <a:solidFill>
                  <a:schemeClr val="hlink"/>
                </a:solidFill>
              </a:rPr>
              <a:t>i</a:t>
            </a:r>
            <a:r>
              <a:rPr lang="en-US" sz="2400" dirty="0">
                <a:solidFill>
                  <a:schemeClr val="hlink"/>
                </a:solidFill>
              </a:rPr>
              <a:t> := 0; J(</a:t>
            </a:r>
            <a:r>
              <a:rPr lang="en-US" sz="2400" dirty="0" err="1">
                <a:solidFill>
                  <a:schemeClr val="hlink"/>
                </a:solidFill>
              </a:rPr>
              <a:t>i</a:t>
            </a:r>
            <a:r>
              <a:rPr lang="en-US" sz="2400" dirty="0">
                <a:solidFill>
                  <a:schemeClr val="hlink"/>
                </a:solidFill>
              </a:rPr>
              <a:t>):</a:t>
            </a:r>
            <a:r>
              <a:rPr lang="en-US" sz="2400" dirty="0" smtClean="0">
                <a:solidFill>
                  <a:schemeClr val="hlink"/>
                </a:solidFill>
              </a:rPr>
              <a:t>=</a:t>
            </a:r>
            <a:r>
              <a:rPr lang="en-US" sz="2400" dirty="0" err="1" smtClean="0">
                <a:solidFill>
                  <a:schemeClr val="hlink"/>
                </a:solidFill>
                <a:latin typeface="cmsy10" charset="0"/>
              </a:rPr>
              <a:t>Ø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for </a:t>
            </a:r>
            <a:r>
              <a:rPr lang="en-US" sz="2400" dirty="0">
                <a:solidFill>
                  <a:schemeClr val="hlink"/>
                </a:solidFill>
              </a:rPr>
              <a:t>j:=1</a:t>
            </a:r>
            <a:r>
              <a:rPr lang="en-US" sz="2400" dirty="0"/>
              <a:t> to </a:t>
            </a:r>
            <a:r>
              <a:rPr lang="en-US" sz="2400" dirty="0">
                <a:solidFill>
                  <a:schemeClr val="hlink"/>
                </a:solidFill>
              </a:rPr>
              <a:t>n</a:t>
            </a:r>
            <a:r>
              <a:rPr lang="en-US" sz="2400" dirty="0"/>
              <a:t> do</a:t>
            </a:r>
            <a:br>
              <a:rPr lang="en-US" sz="2400" dirty="0"/>
            </a:br>
            <a:r>
              <a:rPr lang="en-US" sz="2400" dirty="0"/>
              <a:t>    </a:t>
            </a:r>
            <a:r>
              <a:rPr lang="en-US" sz="2400" dirty="0" err="1">
                <a:solidFill>
                  <a:schemeClr val="hlink"/>
                </a:solidFill>
              </a:rPr>
              <a:t>i</a:t>
            </a:r>
            <a:r>
              <a:rPr lang="en-US" sz="2400" dirty="0">
                <a:solidFill>
                  <a:schemeClr val="hlink"/>
                </a:solidFill>
              </a:rPr>
              <a:t>:=</a:t>
            </a:r>
            <a:r>
              <a:rPr lang="en-US" sz="2400" dirty="0" err="1" smtClean="0">
                <a:solidFill>
                  <a:schemeClr val="hlink"/>
                </a:solidFill>
              </a:rPr>
              <a:t>argmin</a:t>
            </a:r>
            <a:r>
              <a:rPr lang="en-US" sz="2400" baseline="-25000" dirty="0" smtClean="0">
                <a:solidFill>
                  <a:schemeClr val="hlink"/>
                </a:solidFill>
              </a:rPr>
              <a:t> k ∈ [1..m]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err="1">
                <a:solidFill>
                  <a:schemeClr val="hlink"/>
                </a:solidFill>
              </a:rPr>
              <a:t>L</a:t>
            </a:r>
            <a:r>
              <a:rPr lang="en-US" sz="2400" baseline="-25000" dirty="0" err="1">
                <a:solidFill>
                  <a:schemeClr val="hlink"/>
                </a:solidFill>
              </a:rPr>
              <a:t>k</a:t>
            </a:r>
            <a:r>
              <a:rPr lang="en-US" sz="2400" dirty="0">
                <a:solidFill>
                  <a:schemeClr val="hlink"/>
                </a:solidFill>
              </a:rPr>
              <a:t/>
            </a:r>
            <a:br>
              <a:rPr lang="en-US" sz="2400" dirty="0">
                <a:solidFill>
                  <a:schemeClr val="hlink"/>
                </a:solidFill>
              </a:rPr>
            </a:br>
            <a:r>
              <a:rPr lang="en-US" sz="2400" dirty="0">
                <a:solidFill>
                  <a:schemeClr val="hlink"/>
                </a:solidFill>
              </a:rPr>
              <a:t>    J(</a:t>
            </a:r>
            <a:r>
              <a:rPr lang="en-US" sz="2400" dirty="0" err="1">
                <a:solidFill>
                  <a:schemeClr val="hlink"/>
                </a:solidFill>
              </a:rPr>
              <a:t>i</a:t>
            </a:r>
            <a:r>
              <a:rPr lang="en-US" sz="2400" dirty="0">
                <a:solidFill>
                  <a:schemeClr val="hlink"/>
                </a:solidFill>
              </a:rPr>
              <a:t>):=J(</a:t>
            </a:r>
            <a:r>
              <a:rPr lang="en-US" sz="2400" dirty="0" err="1">
                <a:solidFill>
                  <a:schemeClr val="hlink"/>
                </a:solidFill>
              </a:rPr>
              <a:t>i</a:t>
            </a:r>
            <a:r>
              <a:rPr lang="en-US" sz="2400" dirty="0">
                <a:solidFill>
                  <a:schemeClr val="hlink"/>
                </a:solidFill>
              </a:rPr>
              <a:t>) </a:t>
            </a:r>
            <a:r>
              <a:rPr lang="en-US" sz="2400" dirty="0">
                <a:solidFill>
                  <a:schemeClr val="hlink"/>
                </a:solidFill>
                <a:latin typeface="cmsy10" charset="0"/>
              </a:rPr>
              <a:t>⋃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>
                <a:solidFill>
                  <a:schemeClr val="hlink"/>
                </a:solidFill>
              </a:rPr>
              <a:t>{j}</a:t>
            </a:r>
            <a:br>
              <a:rPr lang="en-US" sz="2400" dirty="0">
                <a:solidFill>
                  <a:schemeClr val="hlink"/>
                </a:solidFill>
              </a:rPr>
            </a:br>
            <a:r>
              <a:rPr lang="en-US" sz="2400" dirty="0">
                <a:solidFill>
                  <a:schemeClr val="hlink"/>
                </a:solidFill>
              </a:rPr>
              <a:t>    L</a:t>
            </a:r>
            <a:r>
              <a:rPr lang="en-US" sz="2400" baseline="-25000" dirty="0">
                <a:solidFill>
                  <a:schemeClr val="hlink"/>
                </a:solidFill>
              </a:rPr>
              <a:t>i</a:t>
            </a:r>
            <a:r>
              <a:rPr lang="en-US" sz="2400" dirty="0">
                <a:solidFill>
                  <a:schemeClr val="hlink"/>
                </a:solidFill>
              </a:rPr>
              <a:t>:=L</a:t>
            </a:r>
            <a:r>
              <a:rPr lang="en-US" sz="2400" baseline="-25000" dirty="0">
                <a:solidFill>
                  <a:schemeClr val="hlink"/>
                </a:solidFill>
              </a:rPr>
              <a:t>i</a:t>
            </a:r>
            <a:r>
              <a:rPr lang="en-US" sz="2400" dirty="0">
                <a:solidFill>
                  <a:schemeClr val="hlink"/>
                </a:solidFill>
              </a:rPr>
              <a:t> + </a:t>
            </a:r>
            <a:r>
              <a:rPr lang="en-US" sz="2400" dirty="0" err="1">
                <a:solidFill>
                  <a:schemeClr val="hlink"/>
                </a:solidFill>
              </a:rPr>
              <a:t>t</a:t>
            </a:r>
            <a:r>
              <a:rPr lang="en-US" sz="2400" baseline="-25000" dirty="0" err="1">
                <a:solidFill>
                  <a:schemeClr val="hlink"/>
                </a:solidFill>
              </a:rPr>
              <a:t>j</a:t>
            </a:r>
            <a:r>
              <a:rPr lang="en-US" sz="2400" dirty="0">
                <a:solidFill>
                  <a:schemeClr val="hlink"/>
                </a:solidFill>
              </a:rPr>
              <a:t/>
            </a:r>
            <a:br>
              <a:rPr lang="en-US" sz="2400" dirty="0">
                <a:solidFill>
                  <a:schemeClr val="hlink"/>
                </a:solidFill>
              </a:rPr>
            </a:br>
            <a:r>
              <a:rPr lang="en-US" sz="2400" dirty="0"/>
              <a:t>return </a:t>
            </a:r>
            <a:r>
              <a:rPr lang="en-US" sz="2400" dirty="0">
                <a:solidFill>
                  <a:schemeClr val="hlink"/>
                </a:solidFill>
              </a:rPr>
              <a:t>(J(1),…,J(m))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 dirty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err="1"/>
              <a:t>Laufzeit</a:t>
            </a:r>
            <a:r>
              <a:rPr lang="en-US" sz="2400" dirty="0"/>
              <a:t>: </a:t>
            </a:r>
            <a:r>
              <a:rPr lang="en-US" sz="2400" dirty="0">
                <a:solidFill>
                  <a:schemeClr val="hlink"/>
                </a:solidFill>
              </a:rPr>
              <a:t>O(n log m)</a:t>
            </a:r>
            <a:r>
              <a:rPr lang="en-US" sz="2400" dirty="0"/>
              <a:t> </a:t>
            </a:r>
            <a:r>
              <a:rPr lang="en-US" sz="2400" dirty="0" err="1"/>
              <a:t>mit</a:t>
            </a:r>
            <a:r>
              <a:rPr lang="en-US" sz="2400" dirty="0"/>
              <a:t> Priority Queue</a:t>
            </a:r>
          </a:p>
        </p:txBody>
      </p:sp>
    </p:spTree>
    <p:extLst>
      <p:ext uri="{BB962C8B-B14F-4D97-AF65-F5344CB8AC3E}">
        <p14:creationId xmlns:p14="http://schemas.microsoft.com/office/powerpoint/2010/main" val="3470594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2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2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8FB6-5E43-4B4F-8B0C-ED0322357D97}" type="slidenum">
              <a:rPr lang="de-DE"/>
              <a:pPr/>
              <a:t>6</a:t>
            </a:fld>
            <a:endParaRPr lang="de-DE"/>
          </a:p>
        </p:txBody>
      </p:sp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r>
              <a:rPr lang="en-US" dirty="0" err="1"/>
              <a:t>Lastbalancierung</a:t>
            </a:r>
            <a:r>
              <a:rPr lang="en-US" dirty="0"/>
              <a:t>: List Scheduling</a:t>
            </a:r>
          </a:p>
        </p:txBody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dirty="0" err="1" smtClean="0">
                <a:solidFill>
                  <a:schemeClr val="accent2"/>
                </a:solidFill>
              </a:rPr>
              <a:t>Beispiel</a:t>
            </a:r>
            <a:r>
              <a:rPr lang="en-US" sz="2800" dirty="0">
                <a:solidFill>
                  <a:schemeClr val="accent2"/>
                </a:solidFill>
              </a:rPr>
              <a:t>: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hlink"/>
                </a:solidFill>
              </a:rPr>
              <a:t>m</a:t>
            </a:r>
            <a:r>
              <a:rPr lang="en-US" sz="2800" dirty="0"/>
              <a:t> </a:t>
            </a:r>
            <a:r>
              <a:rPr lang="en-US" sz="2800" dirty="0" err="1"/>
              <a:t>Maschinen</a:t>
            </a:r>
            <a:r>
              <a:rPr lang="en-US" sz="2800" dirty="0"/>
              <a:t>, </a:t>
            </a:r>
            <a:r>
              <a:rPr lang="en-US" sz="2800" dirty="0">
                <a:solidFill>
                  <a:schemeClr val="hlink"/>
                </a:solidFill>
              </a:rPr>
              <a:t>m(m-1)</a:t>
            </a:r>
            <a:r>
              <a:rPr lang="en-US" sz="2800" dirty="0"/>
              <a:t> Jobs der </a:t>
            </a:r>
            <a:r>
              <a:rPr lang="en-US" sz="2800" dirty="0" err="1"/>
              <a:t>Länge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hlink"/>
                </a:solidFill>
              </a:rPr>
              <a:t>1</a:t>
            </a:r>
            <a:r>
              <a:rPr lang="en-US" sz="2800" dirty="0"/>
              <a:t>, </a:t>
            </a:r>
            <a:r>
              <a:rPr lang="en-US" sz="2800" dirty="0" err="1"/>
              <a:t>ein</a:t>
            </a:r>
            <a:r>
              <a:rPr lang="en-US" sz="2800" dirty="0"/>
              <a:t> Job der </a:t>
            </a:r>
            <a:r>
              <a:rPr lang="en-US" sz="2800" dirty="0" err="1"/>
              <a:t>Länge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hlink"/>
                </a:solidFill>
              </a:rPr>
              <a:t>m</a:t>
            </a:r>
          </a:p>
        </p:txBody>
      </p:sp>
      <p:sp>
        <p:nvSpPr>
          <p:cNvPr id="506884" name="Rectangle 4"/>
          <p:cNvSpPr>
            <a:spLocks noChangeArrowheads="1"/>
          </p:cNvSpPr>
          <p:nvPr/>
        </p:nvSpPr>
        <p:spPr bwMode="auto">
          <a:xfrm>
            <a:off x="2628900" y="33575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85" name="Rectangle 5"/>
          <p:cNvSpPr>
            <a:spLocks noChangeArrowheads="1"/>
          </p:cNvSpPr>
          <p:nvPr/>
        </p:nvSpPr>
        <p:spPr bwMode="auto">
          <a:xfrm>
            <a:off x="2628900" y="35750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86" name="Rectangle 6"/>
          <p:cNvSpPr>
            <a:spLocks noChangeArrowheads="1"/>
          </p:cNvSpPr>
          <p:nvPr/>
        </p:nvSpPr>
        <p:spPr bwMode="auto">
          <a:xfrm>
            <a:off x="2628900" y="37893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87" name="Rectangle 7"/>
          <p:cNvSpPr>
            <a:spLocks noChangeArrowheads="1"/>
          </p:cNvSpPr>
          <p:nvPr/>
        </p:nvSpPr>
        <p:spPr bwMode="auto">
          <a:xfrm>
            <a:off x="2628900" y="40068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88" name="Rectangle 8"/>
          <p:cNvSpPr>
            <a:spLocks noChangeArrowheads="1"/>
          </p:cNvSpPr>
          <p:nvPr/>
        </p:nvSpPr>
        <p:spPr bwMode="auto">
          <a:xfrm>
            <a:off x="2628900" y="42227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89" name="Rectangle 9"/>
          <p:cNvSpPr>
            <a:spLocks noChangeArrowheads="1"/>
          </p:cNvSpPr>
          <p:nvPr/>
        </p:nvSpPr>
        <p:spPr bwMode="auto">
          <a:xfrm>
            <a:off x="2628900" y="44402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90" name="Rectangle 10"/>
          <p:cNvSpPr>
            <a:spLocks noChangeArrowheads="1"/>
          </p:cNvSpPr>
          <p:nvPr/>
        </p:nvSpPr>
        <p:spPr bwMode="auto">
          <a:xfrm>
            <a:off x="2628900" y="46545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91" name="Rectangle 11"/>
          <p:cNvSpPr>
            <a:spLocks noChangeArrowheads="1"/>
          </p:cNvSpPr>
          <p:nvPr/>
        </p:nvSpPr>
        <p:spPr bwMode="auto">
          <a:xfrm>
            <a:off x="2628900" y="48720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92" name="Rectangle 12"/>
          <p:cNvSpPr>
            <a:spLocks noChangeArrowheads="1"/>
          </p:cNvSpPr>
          <p:nvPr/>
        </p:nvSpPr>
        <p:spPr bwMode="auto">
          <a:xfrm>
            <a:off x="2628900" y="50863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93" name="Rectangle 13"/>
          <p:cNvSpPr>
            <a:spLocks noChangeArrowheads="1"/>
          </p:cNvSpPr>
          <p:nvPr/>
        </p:nvSpPr>
        <p:spPr bwMode="auto">
          <a:xfrm>
            <a:off x="2628900" y="53038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94" name="Rectangle 14"/>
          <p:cNvSpPr>
            <a:spLocks noChangeArrowheads="1"/>
          </p:cNvSpPr>
          <p:nvPr/>
        </p:nvSpPr>
        <p:spPr bwMode="auto">
          <a:xfrm>
            <a:off x="2844800" y="33591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95" name="Rectangle 15"/>
          <p:cNvSpPr>
            <a:spLocks noChangeArrowheads="1"/>
          </p:cNvSpPr>
          <p:nvPr/>
        </p:nvSpPr>
        <p:spPr bwMode="auto">
          <a:xfrm>
            <a:off x="2844800" y="35766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96" name="Rectangle 16"/>
          <p:cNvSpPr>
            <a:spLocks noChangeArrowheads="1"/>
          </p:cNvSpPr>
          <p:nvPr/>
        </p:nvSpPr>
        <p:spPr bwMode="auto">
          <a:xfrm>
            <a:off x="2844800" y="37909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97" name="Rectangle 17"/>
          <p:cNvSpPr>
            <a:spLocks noChangeArrowheads="1"/>
          </p:cNvSpPr>
          <p:nvPr/>
        </p:nvSpPr>
        <p:spPr bwMode="auto">
          <a:xfrm>
            <a:off x="2844800" y="40084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98" name="Rectangle 18"/>
          <p:cNvSpPr>
            <a:spLocks noChangeArrowheads="1"/>
          </p:cNvSpPr>
          <p:nvPr/>
        </p:nvSpPr>
        <p:spPr bwMode="auto">
          <a:xfrm>
            <a:off x="2844800" y="42243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99" name="Rectangle 19"/>
          <p:cNvSpPr>
            <a:spLocks noChangeArrowheads="1"/>
          </p:cNvSpPr>
          <p:nvPr/>
        </p:nvSpPr>
        <p:spPr bwMode="auto">
          <a:xfrm>
            <a:off x="2844800" y="44418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00" name="Rectangle 20"/>
          <p:cNvSpPr>
            <a:spLocks noChangeArrowheads="1"/>
          </p:cNvSpPr>
          <p:nvPr/>
        </p:nvSpPr>
        <p:spPr bwMode="auto">
          <a:xfrm>
            <a:off x="2844800" y="46561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01" name="Rectangle 21"/>
          <p:cNvSpPr>
            <a:spLocks noChangeArrowheads="1"/>
          </p:cNvSpPr>
          <p:nvPr/>
        </p:nvSpPr>
        <p:spPr bwMode="auto">
          <a:xfrm>
            <a:off x="2844800" y="48736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02" name="Rectangle 22"/>
          <p:cNvSpPr>
            <a:spLocks noChangeArrowheads="1"/>
          </p:cNvSpPr>
          <p:nvPr/>
        </p:nvSpPr>
        <p:spPr bwMode="auto">
          <a:xfrm>
            <a:off x="2844800" y="50879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03" name="Rectangle 23"/>
          <p:cNvSpPr>
            <a:spLocks noChangeArrowheads="1"/>
          </p:cNvSpPr>
          <p:nvPr/>
        </p:nvSpPr>
        <p:spPr bwMode="auto">
          <a:xfrm>
            <a:off x="2844800" y="53054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04" name="Rectangle 24"/>
          <p:cNvSpPr>
            <a:spLocks noChangeArrowheads="1"/>
          </p:cNvSpPr>
          <p:nvPr/>
        </p:nvSpPr>
        <p:spPr bwMode="auto">
          <a:xfrm>
            <a:off x="3060700" y="33575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05" name="Rectangle 25"/>
          <p:cNvSpPr>
            <a:spLocks noChangeArrowheads="1"/>
          </p:cNvSpPr>
          <p:nvPr/>
        </p:nvSpPr>
        <p:spPr bwMode="auto">
          <a:xfrm>
            <a:off x="3060700" y="35750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06" name="Rectangle 26"/>
          <p:cNvSpPr>
            <a:spLocks noChangeArrowheads="1"/>
          </p:cNvSpPr>
          <p:nvPr/>
        </p:nvSpPr>
        <p:spPr bwMode="auto">
          <a:xfrm>
            <a:off x="3060700" y="37893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07" name="Rectangle 27"/>
          <p:cNvSpPr>
            <a:spLocks noChangeArrowheads="1"/>
          </p:cNvSpPr>
          <p:nvPr/>
        </p:nvSpPr>
        <p:spPr bwMode="auto">
          <a:xfrm>
            <a:off x="3060700" y="40068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08" name="Rectangle 28"/>
          <p:cNvSpPr>
            <a:spLocks noChangeArrowheads="1"/>
          </p:cNvSpPr>
          <p:nvPr/>
        </p:nvSpPr>
        <p:spPr bwMode="auto">
          <a:xfrm>
            <a:off x="3060700" y="42227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09" name="Rectangle 29"/>
          <p:cNvSpPr>
            <a:spLocks noChangeArrowheads="1"/>
          </p:cNvSpPr>
          <p:nvPr/>
        </p:nvSpPr>
        <p:spPr bwMode="auto">
          <a:xfrm>
            <a:off x="3060700" y="44402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10" name="Rectangle 30"/>
          <p:cNvSpPr>
            <a:spLocks noChangeArrowheads="1"/>
          </p:cNvSpPr>
          <p:nvPr/>
        </p:nvSpPr>
        <p:spPr bwMode="auto">
          <a:xfrm>
            <a:off x="3060700" y="46545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11" name="Rectangle 31"/>
          <p:cNvSpPr>
            <a:spLocks noChangeArrowheads="1"/>
          </p:cNvSpPr>
          <p:nvPr/>
        </p:nvSpPr>
        <p:spPr bwMode="auto">
          <a:xfrm>
            <a:off x="3060700" y="48720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12" name="Rectangle 32"/>
          <p:cNvSpPr>
            <a:spLocks noChangeArrowheads="1"/>
          </p:cNvSpPr>
          <p:nvPr/>
        </p:nvSpPr>
        <p:spPr bwMode="auto">
          <a:xfrm>
            <a:off x="3060700" y="50863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13" name="Rectangle 33"/>
          <p:cNvSpPr>
            <a:spLocks noChangeArrowheads="1"/>
          </p:cNvSpPr>
          <p:nvPr/>
        </p:nvSpPr>
        <p:spPr bwMode="auto">
          <a:xfrm>
            <a:off x="3060700" y="53038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14" name="Rectangle 34"/>
          <p:cNvSpPr>
            <a:spLocks noChangeArrowheads="1"/>
          </p:cNvSpPr>
          <p:nvPr/>
        </p:nvSpPr>
        <p:spPr bwMode="auto">
          <a:xfrm>
            <a:off x="3276600" y="33591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15" name="Rectangle 35"/>
          <p:cNvSpPr>
            <a:spLocks noChangeArrowheads="1"/>
          </p:cNvSpPr>
          <p:nvPr/>
        </p:nvSpPr>
        <p:spPr bwMode="auto">
          <a:xfrm>
            <a:off x="3276600" y="35766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16" name="Rectangle 36"/>
          <p:cNvSpPr>
            <a:spLocks noChangeArrowheads="1"/>
          </p:cNvSpPr>
          <p:nvPr/>
        </p:nvSpPr>
        <p:spPr bwMode="auto">
          <a:xfrm>
            <a:off x="3276600" y="37909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17" name="Rectangle 37"/>
          <p:cNvSpPr>
            <a:spLocks noChangeArrowheads="1"/>
          </p:cNvSpPr>
          <p:nvPr/>
        </p:nvSpPr>
        <p:spPr bwMode="auto">
          <a:xfrm>
            <a:off x="3276600" y="40084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18" name="Rectangle 38"/>
          <p:cNvSpPr>
            <a:spLocks noChangeArrowheads="1"/>
          </p:cNvSpPr>
          <p:nvPr/>
        </p:nvSpPr>
        <p:spPr bwMode="auto">
          <a:xfrm>
            <a:off x="3276600" y="42243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19" name="Rectangle 39"/>
          <p:cNvSpPr>
            <a:spLocks noChangeArrowheads="1"/>
          </p:cNvSpPr>
          <p:nvPr/>
        </p:nvSpPr>
        <p:spPr bwMode="auto">
          <a:xfrm>
            <a:off x="3276600" y="44418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20" name="Rectangle 40"/>
          <p:cNvSpPr>
            <a:spLocks noChangeArrowheads="1"/>
          </p:cNvSpPr>
          <p:nvPr/>
        </p:nvSpPr>
        <p:spPr bwMode="auto">
          <a:xfrm>
            <a:off x="3276600" y="46561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21" name="Rectangle 41"/>
          <p:cNvSpPr>
            <a:spLocks noChangeArrowheads="1"/>
          </p:cNvSpPr>
          <p:nvPr/>
        </p:nvSpPr>
        <p:spPr bwMode="auto">
          <a:xfrm>
            <a:off x="3276600" y="48736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22" name="Rectangle 42"/>
          <p:cNvSpPr>
            <a:spLocks noChangeArrowheads="1"/>
          </p:cNvSpPr>
          <p:nvPr/>
        </p:nvSpPr>
        <p:spPr bwMode="auto">
          <a:xfrm>
            <a:off x="3276600" y="50879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23" name="Rectangle 43"/>
          <p:cNvSpPr>
            <a:spLocks noChangeArrowheads="1"/>
          </p:cNvSpPr>
          <p:nvPr/>
        </p:nvSpPr>
        <p:spPr bwMode="auto">
          <a:xfrm>
            <a:off x="3276600" y="53054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24" name="Rectangle 44"/>
          <p:cNvSpPr>
            <a:spLocks noChangeArrowheads="1"/>
          </p:cNvSpPr>
          <p:nvPr/>
        </p:nvSpPr>
        <p:spPr bwMode="auto">
          <a:xfrm>
            <a:off x="3492500" y="33575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25" name="Rectangle 45"/>
          <p:cNvSpPr>
            <a:spLocks noChangeArrowheads="1"/>
          </p:cNvSpPr>
          <p:nvPr/>
        </p:nvSpPr>
        <p:spPr bwMode="auto">
          <a:xfrm>
            <a:off x="3492500" y="35750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26" name="Rectangle 46"/>
          <p:cNvSpPr>
            <a:spLocks noChangeArrowheads="1"/>
          </p:cNvSpPr>
          <p:nvPr/>
        </p:nvSpPr>
        <p:spPr bwMode="auto">
          <a:xfrm>
            <a:off x="3492500" y="37893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27" name="Rectangle 47"/>
          <p:cNvSpPr>
            <a:spLocks noChangeArrowheads="1"/>
          </p:cNvSpPr>
          <p:nvPr/>
        </p:nvSpPr>
        <p:spPr bwMode="auto">
          <a:xfrm>
            <a:off x="3492500" y="40068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28" name="Rectangle 48"/>
          <p:cNvSpPr>
            <a:spLocks noChangeArrowheads="1"/>
          </p:cNvSpPr>
          <p:nvPr/>
        </p:nvSpPr>
        <p:spPr bwMode="auto">
          <a:xfrm>
            <a:off x="3492500" y="42227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29" name="Rectangle 49"/>
          <p:cNvSpPr>
            <a:spLocks noChangeArrowheads="1"/>
          </p:cNvSpPr>
          <p:nvPr/>
        </p:nvSpPr>
        <p:spPr bwMode="auto">
          <a:xfrm>
            <a:off x="3492500" y="44402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30" name="Rectangle 50"/>
          <p:cNvSpPr>
            <a:spLocks noChangeArrowheads="1"/>
          </p:cNvSpPr>
          <p:nvPr/>
        </p:nvSpPr>
        <p:spPr bwMode="auto">
          <a:xfrm>
            <a:off x="3492500" y="46545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31" name="Rectangle 51"/>
          <p:cNvSpPr>
            <a:spLocks noChangeArrowheads="1"/>
          </p:cNvSpPr>
          <p:nvPr/>
        </p:nvSpPr>
        <p:spPr bwMode="auto">
          <a:xfrm>
            <a:off x="3492500" y="48720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32" name="Rectangle 52"/>
          <p:cNvSpPr>
            <a:spLocks noChangeArrowheads="1"/>
          </p:cNvSpPr>
          <p:nvPr/>
        </p:nvSpPr>
        <p:spPr bwMode="auto">
          <a:xfrm>
            <a:off x="3492500" y="50863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33" name="Rectangle 53"/>
          <p:cNvSpPr>
            <a:spLocks noChangeArrowheads="1"/>
          </p:cNvSpPr>
          <p:nvPr/>
        </p:nvSpPr>
        <p:spPr bwMode="auto">
          <a:xfrm>
            <a:off x="3492500" y="53038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34" name="Rectangle 54"/>
          <p:cNvSpPr>
            <a:spLocks noChangeArrowheads="1"/>
          </p:cNvSpPr>
          <p:nvPr/>
        </p:nvSpPr>
        <p:spPr bwMode="auto">
          <a:xfrm>
            <a:off x="3708400" y="33591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35" name="Rectangle 55"/>
          <p:cNvSpPr>
            <a:spLocks noChangeArrowheads="1"/>
          </p:cNvSpPr>
          <p:nvPr/>
        </p:nvSpPr>
        <p:spPr bwMode="auto">
          <a:xfrm>
            <a:off x="3708400" y="35766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36" name="Rectangle 56"/>
          <p:cNvSpPr>
            <a:spLocks noChangeArrowheads="1"/>
          </p:cNvSpPr>
          <p:nvPr/>
        </p:nvSpPr>
        <p:spPr bwMode="auto">
          <a:xfrm>
            <a:off x="3708400" y="37909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37" name="Rectangle 57"/>
          <p:cNvSpPr>
            <a:spLocks noChangeArrowheads="1"/>
          </p:cNvSpPr>
          <p:nvPr/>
        </p:nvSpPr>
        <p:spPr bwMode="auto">
          <a:xfrm>
            <a:off x="3708400" y="40084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38" name="Rectangle 58"/>
          <p:cNvSpPr>
            <a:spLocks noChangeArrowheads="1"/>
          </p:cNvSpPr>
          <p:nvPr/>
        </p:nvSpPr>
        <p:spPr bwMode="auto">
          <a:xfrm>
            <a:off x="3708400" y="42243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39" name="Rectangle 59"/>
          <p:cNvSpPr>
            <a:spLocks noChangeArrowheads="1"/>
          </p:cNvSpPr>
          <p:nvPr/>
        </p:nvSpPr>
        <p:spPr bwMode="auto">
          <a:xfrm>
            <a:off x="3708400" y="44418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40" name="Rectangle 60"/>
          <p:cNvSpPr>
            <a:spLocks noChangeArrowheads="1"/>
          </p:cNvSpPr>
          <p:nvPr/>
        </p:nvSpPr>
        <p:spPr bwMode="auto">
          <a:xfrm>
            <a:off x="3708400" y="46561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41" name="Rectangle 61"/>
          <p:cNvSpPr>
            <a:spLocks noChangeArrowheads="1"/>
          </p:cNvSpPr>
          <p:nvPr/>
        </p:nvSpPr>
        <p:spPr bwMode="auto">
          <a:xfrm>
            <a:off x="3708400" y="48736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42" name="Rectangle 62"/>
          <p:cNvSpPr>
            <a:spLocks noChangeArrowheads="1"/>
          </p:cNvSpPr>
          <p:nvPr/>
        </p:nvSpPr>
        <p:spPr bwMode="auto">
          <a:xfrm>
            <a:off x="3708400" y="50879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43" name="Rectangle 63"/>
          <p:cNvSpPr>
            <a:spLocks noChangeArrowheads="1"/>
          </p:cNvSpPr>
          <p:nvPr/>
        </p:nvSpPr>
        <p:spPr bwMode="auto">
          <a:xfrm>
            <a:off x="3708400" y="53054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44" name="Rectangle 64"/>
          <p:cNvSpPr>
            <a:spLocks noChangeArrowheads="1"/>
          </p:cNvSpPr>
          <p:nvPr/>
        </p:nvSpPr>
        <p:spPr bwMode="auto">
          <a:xfrm>
            <a:off x="3924300" y="33575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45" name="Rectangle 65"/>
          <p:cNvSpPr>
            <a:spLocks noChangeArrowheads="1"/>
          </p:cNvSpPr>
          <p:nvPr/>
        </p:nvSpPr>
        <p:spPr bwMode="auto">
          <a:xfrm>
            <a:off x="3924300" y="35750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46" name="Rectangle 66"/>
          <p:cNvSpPr>
            <a:spLocks noChangeArrowheads="1"/>
          </p:cNvSpPr>
          <p:nvPr/>
        </p:nvSpPr>
        <p:spPr bwMode="auto">
          <a:xfrm>
            <a:off x="3924300" y="37893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47" name="Rectangle 67"/>
          <p:cNvSpPr>
            <a:spLocks noChangeArrowheads="1"/>
          </p:cNvSpPr>
          <p:nvPr/>
        </p:nvSpPr>
        <p:spPr bwMode="auto">
          <a:xfrm>
            <a:off x="3924300" y="40068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48" name="Rectangle 68"/>
          <p:cNvSpPr>
            <a:spLocks noChangeArrowheads="1"/>
          </p:cNvSpPr>
          <p:nvPr/>
        </p:nvSpPr>
        <p:spPr bwMode="auto">
          <a:xfrm>
            <a:off x="3924300" y="42227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49" name="Rectangle 69"/>
          <p:cNvSpPr>
            <a:spLocks noChangeArrowheads="1"/>
          </p:cNvSpPr>
          <p:nvPr/>
        </p:nvSpPr>
        <p:spPr bwMode="auto">
          <a:xfrm>
            <a:off x="3924300" y="44402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50" name="Rectangle 70"/>
          <p:cNvSpPr>
            <a:spLocks noChangeArrowheads="1"/>
          </p:cNvSpPr>
          <p:nvPr/>
        </p:nvSpPr>
        <p:spPr bwMode="auto">
          <a:xfrm>
            <a:off x="3924300" y="46545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51" name="Rectangle 71"/>
          <p:cNvSpPr>
            <a:spLocks noChangeArrowheads="1"/>
          </p:cNvSpPr>
          <p:nvPr/>
        </p:nvSpPr>
        <p:spPr bwMode="auto">
          <a:xfrm>
            <a:off x="3924300" y="48720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52" name="Rectangle 72"/>
          <p:cNvSpPr>
            <a:spLocks noChangeArrowheads="1"/>
          </p:cNvSpPr>
          <p:nvPr/>
        </p:nvSpPr>
        <p:spPr bwMode="auto">
          <a:xfrm>
            <a:off x="3924300" y="50863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53" name="Rectangle 73"/>
          <p:cNvSpPr>
            <a:spLocks noChangeArrowheads="1"/>
          </p:cNvSpPr>
          <p:nvPr/>
        </p:nvSpPr>
        <p:spPr bwMode="auto">
          <a:xfrm>
            <a:off x="3924300" y="53038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54" name="Rectangle 74"/>
          <p:cNvSpPr>
            <a:spLocks noChangeArrowheads="1"/>
          </p:cNvSpPr>
          <p:nvPr/>
        </p:nvSpPr>
        <p:spPr bwMode="auto">
          <a:xfrm>
            <a:off x="4140200" y="33591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55" name="Rectangle 75"/>
          <p:cNvSpPr>
            <a:spLocks noChangeArrowheads="1"/>
          </p:cNvSpPr>
          <p:nvPr/>
        </p:nvSpPr>
        <p:spPr bwMode="auto">
          <a:xfrm>
            <a:off x="4140200" y="35766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56" name="Rectangle 76"/>
          <p:cNvSpPr>
            <a:spLocks noChangeArrowheads="1"/>
          </p:cNvSpPr>
          <p:nvPr/>
        </p:nvSpPr>
        <p:spPr bwMode="auto">
          <a:xfrm>
            <a:off x="4140200" y="37909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57" name="Rectangle 77"/>
          <p:cNvSpPr>
            <a:spLocks noChangeArrowheads="1"/>
          </p:cNvSpPr>
          <p:nvPr/>
        </p:nvSpPr>
        <p:spPr bwMode="auto">
          <a:xfrm>
            <a:off x="4140200" y="40084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58" name="Rectangle 78"/>
          <p:cNvSpPr>
            <a:spLocks noChangeArrowheads="1"/>
          </p:cNvSpPr>
          <p:nvPr/>
        </p:nvSpPr>
        <p:spPr bwMode="auto">
          <a:xfrm>
            <a:off x="4140200" y="42243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59" name="Rectangle 79"/>
          <p:cNvSpPr>
            <a:spLocks noChangeArrowheads="1"/>
          </p:cNvSpPr>
          <p:nvPr/>
        </p:nvSpPr>
        <p:spPr bwMode="auto">
          <a:xfrm>
            <a:off x="4140200" y="44418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60" name="Rectangle 80"/>
          <p:cNvSpPr>
            <a:spLocks noChangeArrowheads="1"/>
          </p:cNvSpPr>
          <p:nvPr/>
        </p:nvSpPr>
        <p:spPr bwMode="auto">
          <a:xfrm>
            <a:off x="4140200" y="46561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61" name="Rectangle 81"/>
          <p:cNvSpPr>
            <a:spLocks noChangeArrowheads="1"/>
          </p:cNvSpPr>
          <p:nvPr/>
        </p:nvSpPr>
        <p:spPr bwMode="auto">
          <a:xfrm>
            <a:off x="4140200" y="48736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62" name="Rectangle 82"/>
          <p:cNvSpPr>
            <a:spLocks noChangeArrowheads="1"/>
          </p:cNvSpPr>
          <p:nvPr/>
        </p:nvSpPr>
        <p:spPr bwMode="auto">
          <a:xfrm>
            <a:off x="4140200" y="50879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63" name="Rectangle 83"/>
          <p:cNvSpPr>
            <a:spLocks noChangeArrowheads="1"/>
          </p:cNvSpPr>
          <p:nvPr/>
        </p:nvSpPr>
        <p:spPr bwMode="auto">
          <a:xfrm>
            <a:off x="4140200" y="53054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64" name="Rectangle 84"/>
          <p:cNvSpPr>
            <a:spLocks noChangeArrowheads="1"/>
          </p:cNvSpPr>
          <p:nvPr/>
        </p:nvSpPr>
        <p:spPr bwMode="auto">
          <a:xfrm>
            <a:off x="4356100" y="33575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65" name="Rectangle 85"/>
          <p:cNvSpPr>
            <a:spLocks noChangeArrowheads="1"/>
          </p:cNvSpPr>
          <p:nvPr/>
        </p:nvSpPr>
        <p:spPr bwMode="auto">
          <a:xfrm>
            <a:off x="4356100" y="35750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66" name="Rectangle 86"/>
          <p:cNvSpPr>
            <a:spLocks noChangeArrowheads="1"/>
          </p:cNvSpPr>
          <p:nvPr/>
        </p:nvSpPr>
        <p:spPr bwMode="auto">
          <a:xfrm>
            <a:off x="4356100" y="37893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67" name="Rectangle 87"/>
          <p:cNvSpPr>
            <a:spLocks noChangeArrowheads="1"/>
          </p:cNvSpPr>
          <p:nvPr/>
        </p:nvSpPr>
        <p:spPr bwMode="auto">
          <a:xfrm>
            <a:off x="4356100" y="40068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68" name="Rectangle 88"/>
          <p:cNvSpPr>
            <a:spLocks noChangeArrowheads="1"/>
          </p:cNvSpPr>
          <p:nvPr/>
        </p:nvSpPr>
        <p:spPr bwMode="auto">
          <a:xfrm>
            <a:off x="4356100" y="42227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69" name="Rectangle 89"/>
          <p:cNvSpPr>
            <a:spLocks noChangeArrowheads="1"/>
          </p:cNvSpPr>
          <p:nvPr/>
        </p:nvSpPr>
        <p:spPr bwMode="auto">
          <a:xfrm>
            <a:off x="4356100" y="44402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70" name="Rectangle 90"/>
          <p:cNvSpPr>
            <a:spLocks noChangeArrowheads="1"/>
          </p:cNvSpPr>
          <p:nvPr/>
        </p:nvSpPr>
        <p:spPr bwMode="auto">
          <a:xfrm>
            <a:off x="4356100" y="46545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71" name="Rectangle 91"/>
          <p:cNvSpPr>
            <a:spLocks noChangeArrowheads="1"/>
          </p:cNvSpPr>
          <p:nvPr/>
        </p:nvSpPr>
        <p:spPr bwMode="auto">
          <a:xfrm>
            <a:off x="4356100" y="48720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72" name="Rectangle 92"/>
          <p:cNvSpPr>
            <a:spLocks noChangeArrowheads="1"/>
          </p:cNvSpPr>
          <p:nvPr/>
        </p:nvSpPr>
        <p:spPr bwMode="auto">
          <a:xfrm>
            <a:off x="4356100" y="50863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73" name="Rectangle 93"/>
          <p:cNvSpPr>
            <a:spLocks noChangeArrowheads="1"/>
          </p:cNvSpPr>
          <p:nvPr/>
        </p:nvSpPr>
        <p:spPr bwMode="auto">
          <a:xfrm>
            <a:off x="4356100" y="53038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74" name="Rectangle 94"/>
          <p:cNvSpPr>
            <a:spLocks noChangeArrowheads="1"/>
          </p:cNvSpPr>
          <p:nvPr/>
        </p:nvSpPr>
        <p:spPr bwMode="auto">
          <a:xfrm>
            <a:off x="4572000" y="3357563"/>
            <a:ext cx="2160588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85" name="Line 105"/>
          <p:cNvSpPr>
            <a:spLocks noChangeShapeType="1"/>
          </p:cNvSpPr>
          <p:nvPr/>
        </p:nvSpPr>
        <p:spPr bwMode="auto">
          <a:xfrm>
            <a:off x="2195513" y="5664200"/>
            <a:ext cx="5113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06986" name="Line 106"/>
          <p:cNvSpPr>
            <a:spLocks noChangeShapeType="1"/>
          </p:cNvSpPr>
          <p:nvPr/>
        </p:nvSpPr>
        <p:spPr bwMode="auto">
          <a:xfrm>
            <a:off x="6732588" y="3214688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06987" name="Text Box 107"/>
          <p:cNvSpPr txBox="1">
            <a:spLocks noChangeArrowheads="1"/>
          </p:cNvSpPr>
          <p:nvPr/>
        </p:nvSpPr>
        <p:spPr bwMode="auto">
          <a:xfrm>
            <a:off x="1311275" y="4027488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m=10</a:t>
            </a:r>
          </a:p>
        </p:txBody>
      </p:sp>
      <p:sp>
        <p:nvSpPr>
          <p:cNvPr id="506988" name="Text Box 108"/>
          <p:cNvSpPr txBox="1">
            <a:spLocks noChangeArrowheads="1"/>
          </p:cNvSpPr>
          <p:nvPr/>
        </p:nvSpPr>
        <p:spPr bwMode="auto">
          <a:xfrm>
            <a:off x="5868988" y="5807075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Makespan = 19</a:t>
            </a:r>
          </a:p>
        </p:txBody>
      </p:sp>
    </p:spTree>
    <p:extLst>
      <p:ext uri="{BB962C8B-B14F-4D97-AF65-F5344CB8AC3E}">
        <p14:creationId xmlns:p14="http://schemas.microsoft.com/office/powerpoint/2010/main" val="1173432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2546-24EA-BA40-A813-8A03B5BD3369}" type="slidenum">
              <a:rPr lang="de-DE"/>
              <a:pPr/>
              <a:t>7</a:t>
            </a:fld>
            <a:endParaRPr lang="de-DE"/>
          </a:p>
        </p:txBody>
      </p:sp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r>
              <a:rPr lang="en-US" dirty="0" err="1"/>
              <a:t>Lastbalancierung</a:t>
            </a:r>
            <a:r>
              <a:rPr lang="en-US" dirty="0"/>
              <a:t>: List Scheduling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dirty="0" err="1" smtClean="0">
                <a:solidFill>
                  <a:schemeClr val="accent2"/>
                </a:solidFill>
              </a:rPr>
              <a:t>Beispiel</a:t>
            </a:r>
            <a:r>
              <a:rPr lang="en-US" sz="2800" dirty="0">
                <a:solidFill>
                  <a:schemeClr val="accent2"/>
                </a:solidFill>
              </a:rPr>
              <a:t>: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hlink"/>
                </a:solidFill>
              </a:rPr>
              <a:t>m</a:t>
            </a:r>
            <a:r>
              <a:rPr lang="en-US" sz="2800" dirty="0"/>
              <a:t> </a:t>
            </a:r>
            <a:r>
              <a:rPr lang="en-US" sz="2800" dirty="0" err="1"/>
              <a:t>Maschinen</a:t>
            </a:r>
            <a:r>
              <a:rPr lang="en-US" sz="2800" dirty="0"/>
              <a:t>, </a:t>
            </a:r>
            <a:r>
              <a:rPr lang="en-US" sz="2800" dirty="0">
                <a:solidFill>
                  <a:schemeClr val="hlink"/>
                </a:solidFill>
              </a:rPr>
              <a:t>m(m-1)</a:t>
            </a:r>
            <a:r>
              <a:rPr lang="en-US" sz="2800" dirty="0"/>
              <a:t> Jobs der </a:t>
            </a:r>
            <a:r>
              <a:rPr lang="en-US" sz="2800" dirty="0" err="1"/>
              <a:t>Länge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hlink"/>
                </a:solidFill>
              </a:rPr>
              <a:t>1</a:t>
            </a:r>
            <a:r>
              <a:rPr lang="en-US" sz="2800" dirty="0"/>
              <a:t>, </a:t>
            </a:r>
            <a:r>
              <a:rPr lang="en-US" sz="2800" dirty="0" err="1"/>
              <a:t>ein</a:t>
            </a:r>
            <a:r>
              <a:rPr lang="en-US" sz="2800" dirty="0"/>
              <a:t> Job der </a:t>
            </a:r>
            <a:r>
              <a:rPr lang="en-US" sz="2800" dirty="0" err="1"/>
              <a:t>Länge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hlink"/>
                </a:solidFill>
              </a:rPr>
              <a:t>m</a:t>
            </a:r>
          </a:p>
        </p:txBody>
      </p:sp>
      <p:sp>
        <p:nvSpPr>
          <p:cNvPr id="508932" name="Rectangle 4"/>
          <p:cNvSpPr>
            <a:spLocks noChangeArrowheads="1"/>
          </p:cNvSpPr>
          <p:nvPr/>
        </p:nvSpPr>
        <p:spPr bwMode="auto">
          <a:xfrm>
            <a:off x="2628900" y="33575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33" name="Rectangle 5"/>
          <p:cNvSpPr>
            <a:spLocks noChangeArrowheads="1"/>
          </p:cNvSpPr>
          <p:nvPr/>
        </p:nvSpPr>
        <p:spPr bwMode="auto">
          <a:xfrm>
            <a:off x="2628900" y="35750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34" name="Rectangle 6"/>
          <p:cNvSpPr>
            <a:spLocks noChangeArrowheads="1"/>
          </p:cNvSpPr>
          <p:nvPr/>
        </p:nvSpPr>
        <p:spPr bwMode="auto">
          <a:xfrm>
            <a:off x="2628900" y="37893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35" name="Rectangle 7"/>
          <p:cNvSpPr>
            <a:spLocks noChangeArrowheads="1"/>
          </p:cNvSpPr>
          <p:nvPr/>
        </p:nvSpPr>
        <p:spPr bwMode="auto">
          <a:xfrm>
            <a:off x="2628900" y="40068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36" name="Rectangle 8"/>
          <p:cNvSpPr>
            <a:spLocks noChangeArrowheads="1"/>
          </p:cNvSpPr>
          <p:nvPr/>
        </p:nvSpPr>
        <p:spPr bwMode="auto">
          <a:xfrm>
            <a:off x="2628900" y="42227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37" name="Rectangle 9"/>
          <p:cNvSpPr>
            <a:spLocks noChangeArrowheads="1"/>
          </p:cNvSpPr>
          <p:nvPr/>
        </p:nvSpPr>
        <p:spPr bwMode="auto">
          <a:xfrm>
            <a:off x="2628900" y="44402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38" name="Rectangle 10"/>
          <p:cNvSpPr>
            <a:spLocks noChangeArrowheads="1"/>
          </p:cNvSpPr>
          <p:nvPr/>
        </p:nvSpPr>
        <p:spPr bwMode="auto">
          <a:xfrm>
            <a:off x="2628900" y="46545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39" name="Rectangle 11"/>
          <p:cNvSpPr>
            <a:spLocks noChangeArrowheads="1"/>
          </p:cNvSpPr>
          <p:nvPr/>
        </p:nvSpPr>
        <p:spPr bwMode="auto">
          <a:xfrm>
            <a:off x="2628900" y="48720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40" name="Rectangle 12"/>
          <p:cNvSpPr>
            <a:spLocks noChangeArrowheads="1"/>
          </p:cNvSpPr>
          <p:nvPr/>
        </p:nvSpPr>
        <p:spPr bwMode="auto">
          <a:xfrm>
            <a:off x="2628900" y="50863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42" name="Rectangle 14"/>
          <p:cNvSpPr>
            <a:spLocks noChangeArrowheads="1"/>
          </p:cNvSpPr>
          <p:nvPr/>
        </p:nvSpPr>
        <p:spPr bwMode="auto">
          <a:xfrm>
            <a:off x="2844800" y="33591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43" name="Rectangle 15"/>
          <p:cNvSpPr>
            <a:spLocks noChangeArrowheads="1"/>
          </p:cNvSpPr>
          <p:nvPr/>
        </p:nvSpPr>
        <p:spPr bwMode="auto">
          <a:xfrm>
            <a:off x="2844800" y="35766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44" name="Rectangle 16"/>
          <p:cNvSpPr>
            <a:spLocks noChangeArrowheads="1"/>
          </p:cNvSpPr>
          <p:nvPr/>
        </p:nvSpPr>
        <p:spPr bwMode="auto">
          <a:xfrm>
            <a:off x="2844800" y="37909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45" name="Rectangle 17"/>
          <p:cNvSpPr>
            <a:spLocks noChangeArrowheads="1"/>
          </p:cNvSpPr>
          <p:nvPr/>
        </p:nvSpPr>
        <p:spPr bwMode="auto">
          <a:xfrm>
            <a:off x="2844800" y="40084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46" name="Rectangle 18"/>
          <p:cNvSpPr>
            <a:spLocks noChangeArrowheads="1"/>
          </p:cNvSpPr>
          <p:nvPr/>
        </p:nvSpPr>
        <p:spPr bwMode="auto">
          <a:xfrm>
            <a:off x="2844800" y="42243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47" name="Rectangle 19"/>
          <p:cNvSpPr>
            <a:spLocks noChangeArrowheads="1"/>
          </p:cNvSpPr>
          <p:nvPr/>
        </p:nvSpPr>
        <p:spPr bwMode="auto">
          <a:xfrm>
            <a:off x="2844800" y="44418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48" name="Rectangle 20"/>
          <p:cNvSpPr>
            <a:spLocks noChangeArrowheads="1"/>
          </p:cNvSpPr>
          <p:nvPr/>
        </p:nvSpPr>
        <p:spPr bwMode="auto">
          <a:xfrm>
            <a:off x="2844800" y="46561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49" name="Rectangle 21"/>
          <p:cNvSpPr>
            <a:spLocks noChangeArrowheads="1"/>
          </p:cNvSpPr>
          <p:nvPr/>
        </p:nvSpPr>
        <p:spPr bwMode="auto">
          <a:xfrm>
            <a:off x="2844800" y="48736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50" name="Rectangle 22"/>
          <p:cNvSpPr>
            <a:spLocks noChangeArrowheads="1"/>
          </p:cNvSpPr>
          <p:nvPr/>
        </p:nvSpPr>
        <p:spPr bwMode="auto">
          <a:xfrm>
            <a:off x="2844800" y="50879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52" name="Rectangle 24"/>
          <p:cNvSpPr>
            <a:spLocks noChangeArrowheads="1"/>
          </p:cNvSpPr>
          <p:nvPr/>
        </p:nvSpPr>
        <p:spPr bwMode="auto">
          <a:xfrm>
            <a:off x="3060700" y="33575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53" name="Rectangle 25"/>
          <p:cNvSpPr>
            <a:spLocks noChangeArrowheads="1"/>
          </p:cNvSpPr>
          <p:nvPr/>
        </p:nvSpPr>
        <p:spPr bwMode="auto">
          <a:xfrm>
            <a:off x="3060700" y="35750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54" name="Rectangle 26"/>
          <p:cNvSpPr>
            <a:spLocks noChangeArrowheads="1"/>
          </p:cNvSpPr>
          <p:nvPr/>
        </p:nvSpPr>
        <p:spPr bwMode="auto">
          <a:xfrm>
            <a:off x="3060700" y="37893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55" name="Rectangle 27"/>
          <p:cNvSpPr>
            <a:spLocks noChangeArrowheads="1"/>
          </p:cNvSpPr>
          <p:nvPr/>
        </p:nvSpPr>
        <p:spPr bwMode="auto">
          <a:xfrm>
            <a:off x="3060700" y="40068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56" name="Rectangle 28"/>
          <p:cNvSpPr>
            <a:spLocks noChangeArrowheads="1"/>
          </p:cNvSpPr>
          <p:nvPr/>
        </p:nvSpPr>
        <p:spPr bwMode="auto">
          <a:xfrm>
            <a:off x="3060700" y="42227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57" name="Rectangle 29"/>
          <p:cNvSpPr>
            <a:spLocks noChangeArrowheads="1"/>
          </p:cNvSpPr>
          <p:nvPr/>
        </p:nvSpPr>
        <p:spPr bwMode="auto">
          <a:xfrm>
            <a:off x="3060700" y="44402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58" name="Rectangle 30"/>
          <p:cNvSpPr>
            <a:spLocks noChangeArrowheads="1"/>
          </p:cNvSpPr>
          <p:nvPr/>
        </p:nvSpPr>
        <p:spPr bwMode="auto">
          <a:xfrm>
            <a:off x="3060700" y="46545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59" name="Rectangle 31"/>
          <p:cNvSpPr>
            <a:spLocks noChangeArrowheads="1"/>
          </p:cNvSpPr>
          <p:nvPr/>
        </p:nvSpPr>
        <p:spPr bwMode="auto">
          <a:xfrm>
            <a:off x="3060700" y="48720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60" name="Rectangle 32"/>
          <p:cNvSpPr>
            <a:spLocks noChangeArrowheads="1"/>
          </p:cNvSpPr>
          <p:nvPr/>
        </p:nvSpPr>
        <p:spPr bwMode="auto">
          <a:xfrm>
            <a:off x="3060700" y="50863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62" name="Rectangle 34"/>
          <p:cNvSpPr>
            <a:spLocks noChangeArrowheads="1"/>
          </p:cNvSpPr>
          <p:nvPr/>
        </p:nvSpPr>
        <p:spPr bwMode="auto">
          <a:xfrm>
            <a:off x="3276600" y="33591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63" name="Rectangle 35"/>
          <p:cNvSpPr>
            <a:spLocks noChangeArrowheads="1"/>
          </p:cNvSpPr>
          <p:nvPr/>
        </p:nvSpPr>
        <p:spPr bwMode="auto">
          <a:xfrm>
            <a:off x="3276600" y="35766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64" name="Rectangle 36"/>
          <p:cNvSpPr>
            <a:spLocks noChangeArrowheads="1"/>
          </p:cNvSpPr>
          <p:nvPr/>
        </p:nvSpPr>
        <p:spPr bwMode="auto">
          <a:xfrm>
            <a:off x="3276600" y="37909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65" name="Rectangle 37"/>
          <p:cNvSpPr>
            <a:spLocks noChangeArrowheads="1"/>
          </p:cNvSpPr>
          <p:nvPr/>
        </p:nvSpPr>
        <p:spPr bwMode="auto">
          <a:xfrm>
            <a:off x="3276600" y="40084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66" name="Rectangle 38"/>
          <p:cNvSpPr>
            <a:spLocks noChangeArrowheads="1"/>
          </p:cNvSpPr>
          <p:nvPr/>
        </p:nvSpPr>
        <p:spPr bwMode="auto">
          <a:xfrm>
            <a:off x="3276600" y="42243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67" name="Rectangle 39"/>
          <p:cNvSpPr>
            <a:spLocks noChangeArrowheads="1"/>
          </p:cNvSpPr>
          <p:nvPr/>
        </p:nvSpPr>
        <p:spPr bwMode="auto">
          <a:xfrm>
            <a:off x="3276600" y="44418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68" name="Rectangle 40"/>
          <p:cNvSpPr>
            <a:spLocks noChangeArrowheads="1"/>
          </p:cNvSpPr>
          <p:nvPr/>
        </p:nvSpPr>
        <p:spPr bwMode="auto">
          <a:xfrm>
            <a:off x="3276600" y="46561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69" name="Rectangle 41"/>
          <p:cNvSpPr>
            <a:spLocks noChangeArrowheads="1"/>
          </p:cNvSpPr>
          <p:nvPr/>
        </p:nvSpPr>
        <p:spPr bwMode="auto">
          <a:xfrm>
            <a:off x="3276600" y="48736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70" name="Rectangle 42"/>
          <p:cNvSpPr>
            <a:spLocks noChangeArrowheads="1"/>
          </p:cNvSpPr>
          <p:nvPr/>
        </p:nvSpPr>
        <p:spPr bwMode="auto">
          <a:xfrm>
            <a:off x="3276600" y="50879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72" name="Rectangle 44"/>
          <p:cNvSpPr>
            <a:spLocks noChangeArrowheads="1"/>
          </p:cNvSpPr>
          <p:nvPr/>
        </p:nvSpPr>
        <p:spPr bwMode="auto">
          <a:xfrm>
            <a:off x="3492500" y="33575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73" name="Rectangle 45"/>
          <p:cNvSpPr>
            <a:spLocks noChangeArrowheads="1"/>
          </p:cNvSpPr>
          <p:nvPr/>
        </p:nvSpPr>
        <p:spPr bwMode="auto">
          <a:xfrm>
            <a:off x="3492500" y="35750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74" name="Rectangle 46"/>
          <p:cNvSpPr>
            <a:spLocks noChangeArrowheads="1"/>
          </p:cNvSpPr>
          <p:nvPr/>
        </p:nvSpPr>
        <p:spPr bwMode="auto">
          <a:xfrm>
            <a:off x="3492500" y="37893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75" name="Rectangle 47"/>
          <p:cNvSpPr>
            <a:spLocks noChangeArrowheads="1"/>
          </p:cNvSpPr>
          <p:nvPr/>
        </p:nvSpPr>
        <p:spPr bwMode="auto">
          <a:xfrm>
            <a:off x="3492500" y="40068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76" name="Rectangle 48"/>
          <p:cNvSpPr>
            <a:spLocks noChangeArrowheads="1"/>
          </p:cNvSpPr>
          <p:nvPr/>
        </p:nvSpPr>
        <p:spPr bwMode="auto">
          <a:xfrm>
            <a:off x="3492500" y="42227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77" name="Rectangle 49"/>
          <p:cNvSpPr>
            <a:spLocks noChangeArrowheads="1"/>
          </p:cNvSpPr>
          <p:nvPr/>
        </p:nvSpPr>
        <p:spPr bwMode="auto">
          <a:xfrm>
            <a:off x="3492500" y="44402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78" name="Rectangle 50"/>
          <p:cNvSpPr>
            <a:spLocks noChangeArrowheads="1"/>
          </p:cNvSpPr>
          <p:nvPr/>
        </p:nvSpPr>
        <p:spPr bwMode="auto">
          <a:xfrm>
            <a:off x="3492500" y="46545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79" name="Rectangle 51"/>
          <p:cNvSpPr>
            <a:spLocks noChangeArrowheads="1"/>
          </p:cNvSpPr>
          <p:nvPr/>
        </p:nvSpPr>
        <p:spPr bwMode="auto">
          <a:xfrm>
            <a:off x="3492500" y="48720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80" name="Rectangle 52"/>
          <p:cNvSpPr>
            <a:spLocks noChangeArrowheads="1"/>
          </p:cNvSpPr>
          <p:nvPr/>
        </p:nvSpPr>
        <p:spPr bwMode="auto">
          <a:xfrm>
            <a:off x="3492500" y="50863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82" name="Rectangle 54"/>
          <p:cNvSpPr>
            <a:spLocks noChangeArrowheads="1"/>
          </p:cNvSpPr>
          <p:nvPr/>
        </p:nvSpPr>
        <p:spPr bwMode="auto">
          <a:xfrm>
            <a:off x="3708400" y="33591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83" name="Rectangle 55"/>
          <p:cNvSpPr>
            <a:spLocks noChangeArrowheads="1"/>
          </p:cNvSpPr>
          <p:nvPr/>
        </p:nvSpPr>
        <p:spPr bwMode="auto">
          <a:xfrm>
            <a:off x="3708400" y="35766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84" name="Rectangle 56"/>
          <p:cNvSpPr>
            <a:spLocks noChangeArrowheads="1"/>
          </p:cNvSpPr>
          <p:nvPr/>
        </p:nvSpPr>
        <p:spPr bwMode="auto">
          <a:xfrm>
            <a:off x="3708400" y="37909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85" name="Rectangle 57"/>
          <p:cNvSpPr>
            <a:spLocks noChangeArrowheads="1"/>
          </p:cNvSpPr>
          <p:nvPr/>
        </p:nvSpPr>
        <p:spPr bwMode="auto">
          <a:xfrm>
            <a:off x="3708400" y="40084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86" name="Rectangle 58"/>
          <p:cNvSpPr>
            <a:spLocks noChangeArrowheads="1"/>
          </p:cNvSpPr>
          <p:nvPr/>
        </p:nvSpPr>
        <p:spPr bwMode="auto">
          <a:xfrm>
            <a:off x="3708400" y="42243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87" name="Rectangle 59"/>
          <p:cNvSpPr>
            <a:spLocks noChangeArrowheads="1"/>
          </p:cNvSpPr>
          <p:nvPr/>
        </p:nvSpPr>
        <p:spPr bwMode="auto">
          <a:xfrm>
            <a:off x="3708400" y="44418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88" name="Rectangle 60"/>
          <p:cNvSpPr>
            <a:spLocks noChangeArrowheads="1"/>
          </p:cNvSpPr>
          <p:nvPr/>
        </p:nvSpPr>
        <p:spPr bwMode="auto">
          <a:xfrm>
            <a:off x="3708400" y="46561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89" name="Rectangle 61"/>
          <p:cNvSpPr>
            <a:spLocks noChangeArrowheads="1"/>
          </p:cNvSpPr>
          <p:nvPr/>
        </p:nvSpPr>
        <p:spPr bwMode="auto">
          <a:xfrm>
            <a:off x="3708400" y="48736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90" name="Rectangle 62"/>
          <p:cNvSpPr>
            <a:spLocks noChangeArrowheads="1"/>
          </p:cNvSpPr>
          <p:nvPr/>
        </p:nvSpPr>
        <p:spPr bwMode="auto">
          <a:xfrm>
            <a:off x="3708400" y="50879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92" name="Rectangle 64"/>
          <p:cNvSpPr>
            <a:spLocks noChangeArrowheads="1"/>
          </p:cNvSpPr>
          <p:nvPr/>
        </p:nvSpPr>
        <p:spPr bwMode="auto">
          <a:xfrm>
            <a:off x="3924300" y="33575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93" name="Rectangle 65"/>
          <p:cNvSpPr>
            <a:spLocks noChangeArrowheads="1"/>
          </p:cNvSpPr>
          <p:nvPr/>
        </p:nvSpPr>
        <p:spPr bwMode="auto">
          <a:xfrm>
            <a:off x="3924300" y="35750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94" name="Rectangle 66"/>
          <p:cNvSpPr>
            <a:spLocks noChangeArrowheads="1"/>
          </p:cNvSpPr>
          <p:nvPr/>
        </p:nvSpPr>
        <p:spPr bwMode="auto">
          <a:xfrm>
            <a:off x="3924300" y="37893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95" name="Rectangle 67"/>
          <p:cNvSpPr>
            <a:spLocks noChangeArrowheads="1"/>
          </p:cNvSpPr>
          <p:nvPr/>
        </p:nvSpPr>
        <p:spPr bwMode="auto">
          <a:xfrm>
            <a:off x="3924300" y="40068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96" name="Rectangle 68"/>
          <p:cNvSpPr>
            <a:spLocks noChangeArrowheads="1"/>
          </p:cNvSpPr>
          <p:nvPr/>
        </p:nvSpPr>
        <p:spPr bwMode="auto">
          <a:xfrm>
            <a:off x="3924300" y="42227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97" name="Rectangle 69"/>
          <p:cNvSpPr>
            <a:spLocks noChangeArrowheads="1"/>
          </p:cNvSpPr>
          <p:nvPr/>
        </p:nvSpPr>
        <p:spPr bwMode="auto">
          <a:xfrm>
            <a:off x="3924300" y="44402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98" name="Rectangle 70"/>
          <p:cNvSpPr>
            <a:spLocks noChangeArrowheads="1"/>
          </p:cNvSpPr>
          <p:nvPr/>
        </p:nvSpPr>
        <p:spPr bwMode="auto">
          <a:xfrm>
            <a:off x="3924300" y="46545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99" name="Rectangle 71"/>
          <p:cNvSpPr>
            <a:spLocks noChangeArrowheads="1"/>
          </p:cNvSpPr>
          <p:nvPr/>
        </p:nvSpPr>
        <p:spPr bwMode="auto">
          <a:xfrm>
            <a:off x="3924300" y="48720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00" name="Rectangle 72"/>
          <p:cNvSpPr>
            <a:spLocks noChangeArrowheads="1"/>
          </p:cNvSpPr>
          <p:nvPr/>
        </p:nvSpPr>
        <p:spPr bwMode="auto">
          <a:xfrm>
            <a:off x="3924300" y="50863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02" name="Rectangle 74"/>
          <p:cNvSpPr>
            <a:spLocks noChangeArrowheads="1"/>
          </p:cNvSpPr>
          <p:nvPr/>
        </p:nvSpPr>
        <p:spPr bwMode="auto">
          <a:xfrm>
            <a:off x="4140200" y="33591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03" name="Rectangle 75"/>
          <p:cNvSpPr>
            <a:spLocks noChangeArrowheads="1"/>
          </p:cNvSpPr>
          <p:nvPr/>
        </p:nvSpPr>
        <p:spPr bwMode="auto">
          <a:xfrm>
            <a:off x="4140200" y="35766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04" name="Rectangle 76"/>
          <p:cNvSpPr>
            <a:spLocks noChangeArrowheads="1"/>
          </p:cNvSpPr>
          <p:nvPr/>
        </p:nvSpPr>
        <p:spPr bwMode="auto">
          <a:xfrm>
            <a:off x="4140200" y="37909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05" name="Rectangle 77"/>
          <p:cNvSpPr>
            <a:spLocks noChangeArrowheads="1"/>
          </p:cNvSpPr>
          <p:nvPr/>
        </p:nvSpPr>
        <p:spPr bwMode="auto">
          <a:xfrm>
            <a:off x="4140200" y="40084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06" name="Rectangle 78"/>
          <p:cNvSpPr>
            <a:spLocks noChangeArrowheads="1"/>
          </p:cNvSpPr>
          <p:nvPr/>
        </p:nvSpPr>
        <p:spPr bwMode="auto">
          <a:xfrm>
            <a:off x="4140200" y="42243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07" name="Rectangle 79"/>
          <p:cNvSpPr>
            <a:spLocks noChangeArrowheads="1"/>
          </p:cNvSpPr>
          <p:nvPr/>
        </p:nvSpPr>
        <p:spPr bwMode="auto">
          <a:xfrm>
            <a:off x="4140200" y="44418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08" name="Rectangle 80"/>
          <p:cNvSpPr>
            <a:spLocks noChangeArrowheads="1"/>
          </p:cNvSpPr>
          <p:nvPr/>
        </p:nvSpPr>
        <p:spPr bwMode="auto">
          <a:xfrm>
            <a:off x="4140200" y="46561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09" name="Rectangle 81"/>
          <p:cNvSpPr>
            <a:spLocks noChangeArrowheads="1"/>
          </p:cNvSpPr>
          <p:nvPr/>
        </p:nvSpPr>
        <p:spPr bwMode="auto">
          <a:xfrm>
            <a:off x="4140200" y="48736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10" name="Rectangle 82"/>
          <p:cNvSpPr>
            <a:spLocks noChangeArrowheads="1"/>
          </p:cNvSpPr>
          <p:nvPr/>
        </p:nvSpPr>
        <p:spPr bwMode="auto">
          <a:xfrm>
            <a:off x="4140200" y="50879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12" name="Rectangle 84"/>
          <p:cNvSpPr>
            <a:spLocks noChangeArrowheads="1"/>
          </p:cNvSpPr>
          <p:nvPr/>
        </p:nvSpPr>
        <p:spPr bwMode="auto">
          <a:xfrm>
            <a:off x="4356100" y="33575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13" name="Rectangle 85"/>
          <p:cNvSpPr>
            <a:spLocks noChangeArrowheads="1"/>
          </p:cNvSpPr>
          <p:nvPr/>
        </p:nvSpPr>
        <p:spPr bwMode="auto">
          <a:xfrm>
            <a:off x="4356100" y="35750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14" name="Rectangle 86"/>
          <p:cNvSpPr>
            <a:spLocks noChangeArrowheads="1"/>
          </p:cNvSpPr>
          <p:nvPr/>
        </p:nvSpPr>
        <p:spPr bwMode="auto">
          <a:xfrm>
            <a:off x="4356100" y="37893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15" name="Rectangle 87"/>
          <p:cNvSpPr>
            <a:spLocks noChangeArrowheads="1"/>
          </p:cNvSpPr>
          <p:nvPr/>
        </p:nvSpPr>
        <p:spPr bwMode="auto">
          <a:xfrm>
            <a:off x="4356100" y="40068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16" name="Rectangle 88"/>
          <p:cNvSpPr>
            <a:spLocks noChangeArrowheads="1"/>
          </p:cNvSpPr>
          <p:nvPr/>
        </p:nvSpPr>
        <p:spPr bwMode="auto">
          <a:xfrm>
            <a:off x="4356100" y="42227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17" name="Rectangle 89"/>
          <p:cNvSpPr>
            <a:spLocks noChangeArrowheads="1"/>
          </p:cNvSpPr>
          <p:nvPr/>
        </p:nvSpPr>
        <p:spPr bwMode="auto">
          <a:xfrm>
            <a:off x="4356100" y="44402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18" name="Rectangle 90"/>
          <p:cNvSpPr>
            <a:spLocks noChangeArrowheads="1"/>
          </p:cNvSpPr>
          <p:nvPr/>
        </p:nvSpPr>
        <p:spPr bwMode="auto">
          <a:xfrm>
            <a:off x="4356100" y="46545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19" name="Rectangle 91"/>
          <p:cNvSpPr>
            <a:spLocks noChangeArrowheads="1"/>
          </p:cNvSpPr>
          <p:nvPr/>
        </p:nvSpPr>
        <p:spPr bwMode="auto">
          <a:xfrm>
            <a:off x="4356100" y="48720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20" name="Rectangle 92"/>
          <p:cNvSpPr>
            <a:spLocks noChangeArrowheads="1"/>
          </p:cNvSpPr>
          <p:nvPr/>
        </p:nvSpPr>
        <p:spPr bwMode="auto">
          <a:xfrm>
            <a:off x="4356100" y="50863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22" name="Rectangle 94"/>
          <p:cNvSpPr>
            <a:spLocks noChangeArrowheads="1"/>
          </p:cNvSpPr>
          <p:nvPr/>
        </p:nvSpPr>
        <p:spPr bwMode="auto">
          <a:xfrm>
            <a:off x="2627313" y="5300663"/>
            <a:ext cx="2160587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23" name="Line 95"/>
          <p:cNvSpPr>
            <a:spLocks noChangeShapeType="1"/>
          </p:cNvSpPr>
          <p:nvPr/>
        </p:nvSpPr>
        <p:spPr bwMode="auto">
          <a:xfrm>
            <a:off x="2195513" y="5664200"/>
            <a:ext cx="5113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09024" name="Line 96"/>
          <p:cNvSpPr>
            <a:spLocks noChangeShapeType="1"/>
          </p:cNvSpPr>
          <p:nvPr/>
        </p:nvSpPr>
        <p:spPr bwMode="auto">
          <a:xfrm>
            <a:off x="4787900" y="3213100"/>
            <a:ext cx="0" cy="2592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09025" name="Text Box 97"/>
          <p:cNvSpPr txBox="1">
            <a:spLocks noChangeArrowheads="1"/>
          </p:cNvSpPr>
          <p:nvPr/>
        </p:nvSpPr>
        <p:spPr bwMode="auto">
          <a:xfrm>
            <a:off x="1311275" y="4027488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m=10</a:t>
            </a:r>
          </a:p>
        </p:txBody>
      </p:sp>
      <p:sp>
        <p:nvSpPr>
          <p:cNvPr id="509026" name="Text Box 98"/>
          <p:cNvSpPr txBox="1">
            <a:spLocks noChangeArrowheads="1"/>
          </p:cNvSpPr>
          <p:nvPr/>
        </p:nvSpPr>
        <p:spPr bwMode="auto">
          <a:xfrm>
            <a:off x="3708400" y="5805488"/>
            <a:ext cx="2806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Optimaler Makespan = 10</a:t>
            </a:r>
          </a:p>
        </p:txBody>
      </p:sp>
      <p:sp>
        <p:nvSpPr>
          <p:cNvPr id="509027" name="Rectangle 99"/>
          <p:cNvSpPr>
            <a:spLocks noChangeArrowheads="1"/>
          </p:cNvSpPr>
          <p:nvPr/>
        </p:nvSpPr>
        <p:spPr bwMode="auto">
          <a:xfrm>
            <a:off x="4572000" y="335438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28" name="Rectangle 100"/>
          <p:cNvSpPr>
            <a:spLocks noChangeArrowheads="1"/>
          </p:cNvSpPr>
          <p:nvPr/>
        </p:nvSpPr>
        <p:spPr bwMode="auto">
          <a:xfrm>
            <a:off x="4572000" y="357187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29" name="Rectangle 101"/>
          <p:cNvSpPr>
            <a:spLocks noChangeArrowheads="1"/>
          </p:cNvSpPr>
          <p:nvPr/>
        </p:nvSpPr>
        <p:spPr bwMode="auto">
          <a:xfrm>
            <a:off x="4572000" y="378618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30" name="Rectangle 102"/>
          <p:cNvSpPr>
            <a:spLocks noChangeArrowheads="1"/>
          </p:cNvSpPr>
          <p:nvPr/>
        </p:nvSpPr>
        <p:spPr bwMode="auto">
          <a:xfrm>
            <a:off x="4572000" y="400367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31" name="Rectangle 103"/>
          <p:cNvSpPr>
            <a:spLocks noChangeArrowheads="1"/>
          </p:cNvSpPr>
          <p:nvPr/>
        </p:nvSpPr>
        <p:spPr bwMode="auto">
          <a:xfrm>
            <a:off x="4572000" y="421957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32" name="Rectangle 104"/>
          <p:cNvSpPr>
            <a:spLocks noChangeArrowheads="1"/>
          </p:cNvSpPr>
          <p:nvPr/>
        </p:nvSpPr>
        <p:spPr bwMode="auto">
          <a:xfrm>
            <a:off x="4572000" y="44370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33" name="Rectangle 105"/>
          <p:cNvSpPr>
            <a:spLocks noChangeArrowheads="1"/>
          </p:cNvSpPr>
          <p:nvPr/>
        </p:nvSpPr>
        <p:spPr bwMode="auto">
          <a:xfrm>
            <a:off x="4572000" y="465137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34" name="Rectangle 106"/>
          <p:cNvSpPr>
            <a:spLocks noChangeArrowheads="1"/>
          </p:cNvSpPr>
          <p:nvPr/>
        </p:nvSpPr>
        <p:spPr bwMode="auto">
          <a:xfrm>
            <a:off x="4572000" y="48688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35" name="Rectangle 107"/>
          <p:cNvSpPr>
            <a:spLocks noChangeArrowheads="1"/>
          </p:cNvSpPr>
          <p:nvPr/>
        </p:nvSpPr>
        <p:spPr bwMode="auto">
          <a:xfrm>
            <a:off x="4572000" y="508317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3731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B5C90-F89B-034F-86BA-59AEF6515B2C}" type="slidenum">
              <a:rPr lang="de-DE"/>
              <a:pPr/>
              <a:t>8</a:t>
            </a:fld>
            <a:endParaRPr lang="de-DE"/>
          </a:p>
        </p:txBody>
      </p:sp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r>
              <a:rPr lang="en-US" dirty="0" err="1"/>
              <a:t>Lastbalancierung</a:t>
            </a:r>
            <a:r>
              <a:rPr lang="en-US" dirty="0"/>
              <a:t>: List Scheduling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686800" cy="49688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</a:rPr>
              <a:t>Theorem </a:t>
            </a:r>
            <a:r>
              <a:rPr lang="en-US" sz="2400" dirty="0" smtClean="0">
                <a:solidFill>
                  <a:schemeClr val="accent2"/>
                </a:solidFill>
              </a:rPr>
              <a:t>(</a:t>
            </a:r>
            <a:r>
              <a:rPr lang="en-US" sz="2400" dirty="0">
                <a:solidFill>
                  <a:schemeClr val="accent2"/>
                </a:solidFill>
              </a:rPr>
              <a:t>Graham):</a:t>
            </a:r>
            <a:r>
              <a:rPr lang="en-US" sz="2400" dirty="0"/>
              <a:t> Der Greedy </a:t>
            </a:r>
            <a:r>
              <a:rPr lang="en-US" sz="2400" dirty="0" err="1"/>
              <a:t>Algorithmus</a:t>
            </a:r>
            <a:r>
              <a:rPr lang="en-US" sz="2400" dirty="0"/>
              <a:t> </a:t>
            </a:r>
            <a:r>
              <a:rPr lang="en-US" sz="2400" dirty="0" err="1"/>
              <a:t>ist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hlink"/>
                </a:solidFill>
              </a:rPr>
              <a:t>2</a:t>
            </a:r>
            <a:r>
              <a:rPr lang="en-US" sz="2400" dirty="0"/>
              <a:t>-approximativ.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 </a:t>
            </a:r>
            <a:r>
              <a:rPr lang="en-US" sz="2400" dirty="0" smtClean="0">
                <a:solidFill>
                  <a:schemeClr val="hlink"/>
                </a:solidFill>
                <a:latin typeface="cmsy10" charset="0"/>
              </a:rPr>
              <a:t>⟶</a:t>
            </a:r>
            <a:r>
              <a:rPr lang="en-US" sz="2400" dirty="0" smtClean="0"/>
              <a:t> </a:t>
            </a:r>
            <a:r>
              <a:rPr lang="en-US" sz="2400" dirty="0" err="1" smtClean="0"/>
              <a:t>Vergleiche</a:t>
            </a:r>
            <a:r>
              <a:rPr lang="en-US" sz="2400" dirty="0" smtClean="0"/>
              <a:t> </a:t>
            </a:r>
            <a:r>
              <a:rPr lang="en-US" sz="2400" dirty="0" err="1"/>
              <a:t>Güte</a:t>
            </a:r>
            <a:r>
              <a:rPr lang="en-US" sz="2400" dirty="0"/>
              <a:t> des </a:t>
            </a:r>
            <a:r>
              <a:rPr lang="en-US" sz="2400" dirty="0" err="1"/>
              <a:t>Algorithmus</a:t>
            </a:r>
            <a:r>
              <a:rPr lang="en-US" sz="2400" dirty="0"/>
              <a:t> </a:t>
            </a:r>
            <a:r>
              <a:rPr lang="en-US" sz="2400" dirty="0" err="1"/>
              <a:t>mit</a:t>
            </a:r>
            <a:r>
              <a:rPr lang="en-US" sz="2400" dirty="0"/>
              <a:t> </a:t>
            </a:r>
            <a:r>
              <a:rPr lang="en-US" sz="2400" dirty="0" err="1"/>
              <a:t>optimalem</a:t>
            </a:r>
            <a:r>
              <a:rPr lang="en-US" sz="2400" dirty="0"/>
              <a:t> </a:t>
            </a:r>
            <a:r>
              <a:rPr lang="en-US" sz="2400" dirty="0" err="1"/>
              <a:t>Makespan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hlink"/>
                </a:solidFill>
              </a:rPr>
              <a:t>L</a:t>
            </a:r>
            <a:r>
              <a:rPr lang="en-US" sz="2400" baseline="30000" dirty="0">
                <a:solidFill>
                  <a:schemeClr val="hlink"/>
                </a:solidFill>
              </a:rPr>
              <a:t>*</a:t>
            </a:r>
            <a:endParaRPr lang="en-US" sz="2400" baseline="30000" dirty="0"/>
          </a:p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</a:rPr>
              <a:t>Lemma 1</a:t>
            </a:r>
            <a:r>
              <a:rPr lang="en-US" sz="2400" dirty="0" smtClean="0">
                <a:solidFill>
                  <a:schemeClr val="accent2"/>
                </a:solidFill>
              </a:rPr>
              <a:t>: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chemeClr val="hlink"/>
                </a:solidFill>
              </a:rPr>
              <a:t>L</a:t>
            </a:r>
            <a:r>
              <a:rPr lang="en-US" sz="2400" baseline="30000" dirty="0" smtClean="0">
                <a:solidFill>
                  <a:schemeClr val="hlink"/>
                </a:solidFill>
              </a:rPr>
              <a:t>*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1800" dirty="0" smtClean="0">
                <a:solidFill>
                  <a:schemeClr val="hlink"/>
                </a:solidFill>
                <a:latin typeface="msam6" charset="0"/>
              </a:rPr>
              <a:t>≥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err="1">
                <a:solidFill>
                  <a:schemeClr val="hlink"/>
                </a:solidFill>
              </a:rPr>
              <a:t>max</a:t>
            </a:r>
            <a:r>
              <a:rPr lang="en-US" sz="2400" baseline="-25000" dirty="0" err="1">
                <a:solidFill>
                  <a:schemeClr val="hlink"/>
                </a:solidFill>
              </a:rPr>
              <a:t>j</a:t>
            </a:r>
            <a:r>
              <a:rPr lang="en-US" sz="2400" dirty="0">
                <a:solidFill>
                  <a:schemeClr val="hlink"/>
                </a:solidFill>
              </a:rPr>
              <a:t> </a:t>
            </a:r>
            <a:r>
              <a:rPr lang="en-US" sz="2400" dirty="0" err="1">
                <a:solidFill>
                  <a:schemeClr val="hlink"/>
                </a:solidFill>
              </a:rPr>
              <a:t>t</a:t>
            </a:r>
            <a:r>
              <a:rPr lang="en-US" sz="2400" baseline="-25000" dirty="0" err="1">
                <a:solidFill>
                  <a:schemeClr val="hlink"/>
                </a:solidFill>
              </a:rPr>
              <a:t>j</a:t>
            </a:r>
            <a:endParaRPr lang="en-US" sz="2400" dirty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err="1">
                <a:solidFill>
                  <a:schemeClr val="accent2"/>
                </a:solidFill>
              </a:rPr>
              <a:t>Beweis</a:t>
            </a:r>
            <a:r>
              <a:rPr lang="en-US" sz="2400" dirty="0">
                <a:solidFill>
                  <a:schemeClr val="accent2"/>
                </a:solidFill>
              </a:rPr>
              <a:t>:</a:t>
            </a:r>
            <a:r>
              <a:rPr lang="en-US" sz="2400" dirty="0"/>
              <a:t> </a:t>
            </a:r>
            <a:r>
              <a:rPr lang="en-US" sz="2400" dirty="0" err="1"/>
              <a:t>Eine</a:t>
            </a:r>
            <a:r>
              <a:rPr lang="en-US" sz="2400" dirty="0"/>
              <a:t> </a:t>
            </a:r>
            <a:r>
              <a:rPr lang="en-US" sz="2400" dirty="0" err="1"/>
              <a:t>Maschine</a:t>
            </a:r>
            <a:r>
              <a:rPr lang="en-US" sz="2400" dirty="0"/>
              <a:t> muss den </a:t>
            </a:r>
            <a:r>
              <a:rPr lang="en-US" sz="2400" dirty="0" err="1"/>
              <a:t>zeitintensivsten</a:t>
            </a:r>
            <a:r>
              <a:rPr lang="en-US" sz="2400" dirty="0"/>
              <a:t> Job </a:t>
            </a:r>
            <a:r>
              <a:rPr lang="en-US" sz="2400" dirty="0" err="1"/>
              <a:t>bearbeiten</a:t>
            </a:r>
            <a:r>
              <a:rPr lang="en-US" sz="2400" dirty="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</a:rPr>
              <a:t>Lemma 2</a:t>
            </a:r>
            <a:r>
              <a:rPr lang="en-US" sz="2400" dirty="0" smtClean="0">
                <a:solidFill>
                  <a:schemeClr val="accent2"/>
                </a:solidFill>
              </a:rPr>
              <a:t>: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chemeClr val="hlink"/>
                </a:solidFill>
              </a:rPr>
              <a:t>L</a:t>
            </a:r>
            <a:r>
              <a:rPr lang="en-US" sz="2400" baseline="30000" dirty="0" smtClean="0">
                <a:solidFill>
                  <a:schemeClr val="hlink"/>
                </a:solidFill>
              </a:rPr>
              <a:t>*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1800" dirty="0" smtClean="0">
                <a:solidFill>
                  <a:schemeClr val="hlink"/>
                </a:solidFill>
                <a:latin typeface="msam6" charset="0"/>
              </a:rPr>
              <a:t>≥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>
                <a:solidFill>
                  <a:schemeClr val="hlink"/>
                </a:solidFill>
              </a:rPr>
              <a:t>(1/m) </a:t>
            </a:r>
            <a:r>
              <a:rPr lang="en-US" sz="2400" dirty="0">
                <a:solidFill>
                  <a:schemeClr val="hlink"/>
                </a:solidFill>
                <a:latin typeface="Symbol" charset="0"/>
                <a:sym typeface="Symbol" charset="0"/>
              </a:rPr>
              <a:t></a:t>
            </a:r>
            <a:r>
              <a:rPr lang="en-US" sz="2400" baseline="-25000" dirty="0">
                <a:solidFill>
                  <a:schemeClr val="hlink"/>
                </a:solidFill>
                <a:sym typeface="Symbol" charset="0"/>
              </a:rPr>
              <a:t>j</a:t>
            </a:r>
            <a:r>
              <a:rPr lang="en-US" sz="2400" dirty="0">
                <a:solidFill>
                  <a:schemeClr val="hlink"/>
                </a:solidFill>
              </a:rPr>
              <a:t> </a:t>
            </a:r>
            <a:r>
              <a:rPr lang="en-US" sz="2400" dirty="0" err="1">
                <a:solidFill>
                  <a:schemeClr val="hlink"/>
                </a:solidFill>
              </a:rPr>
              <a:t>t</a:t>
            </a:r>
            <a:r>
              <a:rPr lang="en-US" sz="2400" baseline="-25000" dirty="0" err="1">
                <a:solidFill>
                  <a:schemeClr val="hlink"/>
                </a:solidFill>
              </a:rPr>
              <a:t>j</a:t>
            </a:r>
            <a:endParaRPr lang="en-US" sz="2400" dirty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err="1">
                <a:solidFill>
                  <a:schemeClr val="accent2"/>
                </a:solidFill>
              </a:rPr>
              <a:t>Beweis</a:t>
            </a:r>
            <a:r>
              <a:rPr lang="en-US" sz="2400" dirty="0">
                <a:solidFill>
                  <a:schemeClr val="accent2"/>
                </a:solidFill>
              </a:rPr>
              <a:t>: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Die </a:t>
            </a:r>
            <a:r>
              <a:rPr lang="en-US" sz="2400" dirty="0" err="1"/>
              <a:t>Gesamtlast</a:t>
            </a:r>
            <a:r>
              <a:rPr lang="en-US" sz="2400" dirty="0"/>
              <a:t> </a:t>
            </a:r>
            <a:r>
              <a:rPr lang="en-US" sz="2400" dirty="0" err="1"/>
              <a:t>ist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hlink"/>
                </a:solidFill>
                <a:latin typeface="Symbol" charset="0"/>
                <a:sym typeface="Symbol" charset="0"/>
              </a:rPr>
              <a:t></a:t>
            </a:r>
            <a:r>
              <a:rPr lang="en-US" sz="2400" baseline="-25000" dirty="0">
                <a:solidFill>
                  <a:schemeClr val="hlink"/>
                </a:solidFill>
                <a:sym typeface="Symbol" charset="0"/>
              </a:rPr>
              <a:t>j</a:t>
            </a:r>
            <a:r>
              <a:rPr lang="en-US" sz="2400" dirty="0">
                <a:solidFill>
                  <a:schemeClr val="hlink"/>
                </a:solidFill>
              </a:rPr>
              <a:t> </a:t>
            </a:r>
            <a:r>
              <a:rPr lang="en-US" sz="2400" dirty="0" err="1">
                <a:solidFill>
                  <a:schemeClr val="hlink"/>
                </a:solidFill>
              </a:rPr>
              <a:t>t</a:t>
            </a:r>
            <a:r>
              <a:rPr lang="en-US" sz="2400" baseline="-25000" dirty="0" err="1">
                <a:solidFill>
                  <a:schemeClr val="hlink"/>
                </a:solidFill>
              </a:rPr>
              <a:t>j</a:t>
            </a:r>
            <a:endParaRPr lang="en-US" sz="2400" dirty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dirty="0" err="1"/>
              <a:t>Eine</a:t>
            </a:r>
            <a:r>
              <a:rPr lang="en-US" sz="2400" dirty="0"/>
              <a:t> der </a:t>
            </a:r>
            <a:r>
              <a:rPr lang="en-US" sz="2400" dirty="0">
                <a:solidFill>
                  <a:schemeClr val="hlink"/>
                </a:solidFill>
              </a:rPr>
              <a:t>m</a:t>
            </a:r>
            <a:r>
              <a:rPr lang="en-US" sz="2400" dirty="0"/>
              <a:t> </a:t>
            </a:r>
            <a:r>
              <a:rPr lang="en-US" sz="2400" dirty="0" err="1"/>
              <a:t>Maschinen</a:t>
            </a:r>
            <a:r>
              <a:rPr lang="en-US" sz="2400" dirty="0"/>
              <a:t> muss </a:t>
            </a:r>
            <a:r>
              <a:rPr lang="en-US" sz="2400" dirty="0" err="1"/>
              <a:t>mindestens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hlink"/>
                </a:solidFill>
              </a:rPr>
              <a:t>1/m</a:t>
            </a:r>
            <a:r>
              <a:rPr lang="en-US" sz="2400" dirty="0"/>
              <a:t> der </a:t>
            </a:r>
            <a:r>
              <a:rPr lang="en-US" sz="2400" dirty="0" err="1"/>
              <a:t>Gesamtlast</a:t>
            </a:r>
            <a:r>
              <a:rPr lang="en-US" sz="2400" dirty="0"/>
              <a:t> </a:t>
            </a:r>
            <a:r>
              <a:rPr lang="en-US" sz="2400" dirty="0" err="1"/>
              <a:t>bekommen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3604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3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03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03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03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03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03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C51B-C90A-CF47-B084-E659644D05FD}" type="slidenum">
              <a:rPr lang="de-DE"/>
              <a:pPr/>
              <a:t>9</a:t>
            </a:fld>
            <a:endParaRPr lang="de-DE"/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r>
              <a:rPr lang="en-US" dirty="0" err="1"/>
              <a:t>Lastbalancierung</a:t>
            </a:r>
            <a:r>
              <a:rPr lang="en-US" dirty="0"/>
              <a:t>: List Scheduling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Theorem:</a:t>
            </a:r>
            <a:r>
              <a:rPr lang="en-US" sz="2400" dirty="0" smtClean="0"/>
              <a:t> </a:t>
            </a:r>
            <a:r>
              <a:rPr lang="en-US" sz="2400" dirty="0"/>
              <a:t>Der Greedy </a:t>
            </a:r>
            <a:r>
              <a:rPr lang="en-US" sz="2400" dirty="0" err="1"/>
              <a:t>Algorithmus</a:t>
            </a:r>
            <a:r>
              <a:rPr lang="en-US" sz="2400" dirty="0"/>
              <a:t> </a:t>
            </a:r>
            <a:r>
              <a:rPr lang="en-US" sz="2400" dirty="0" err="1"/>
              <a:t>ist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hlink"/>
                </a:solidFill>
              </a:rPr>
              <a:t>2</a:t>
            </a:r>
            <a:r>
              <a:rPr lang="en-US" sz="2400" dirty="0"/>
              <a:t>-approximativ.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err="1">
                <a:solidFill>
                  <a:schemeClr val="accent2"/>
                </a:solidFill>
              </a:rPr>
              <a:t>Beweis</a:t>
            </a:r>
            <a:r>
              <a:rPr lang="en-US" sz="2400" dirty="0">
                <a:solidFill>
                  <a:schemeClr val="accent2"/>
                </a:solidFill>
              </a:rPr>
              <a:t>:</a:t>
            </a:r>
            <a:r>
              <a:rPr lang="en-US" sz="2400" dirty="0"/>
              <a:t> </a:t>
            </a:r>
          </a:p>
          <a:p>
            <a:pPr>
              <a:lnSpc>
                <a:spcPct val="90000"/>
              </a:lnSpc>
            </a:pPr>
            <a:r>
              <a:rPr lang="en-US" sz="2400" dirty="0" err="1"/>
              <a:t>Betrache</a:t>
            </a:r>
            <a:r>
              <a:rPr lang="en-US" sz="2400" dirty="0"/>
              <a:t> </a:t>
            </a:r>
            <a:r>
              <a:rPr lang="en-US" sz="2400" dirty="0" err="1"/>
              <a:t>Maschine</a:t>
            </a:r>
            <a:r>
              <a:rPr lang="en-US" sz="2400" dirty="0"/>
              <a:t> </a:t>
            </a:r>
            <a:r>
              <a:rPr lang="en-US" sz="2400" dirty="0" err="1">
                <a:solidFill>
                  <a:schemeClr val="hlink"/>
                </a:solidFill>
              </a:rPr>
              <a:t>i</a:t>
            </a:r>
            <a:r>
              <a:rPr lang="en-US" sz="2400" dirty="0"/>
              <a:t> </a:t>
            </a:r>
            <a:r>
              <a:rPr lang="en-US" sz="2400" dirty="0" err="1"/>
              <a:t>mit</a:t>
            </a:r>
            <a:r>
              <a:rPr lang="en-US" sz="2400" dirty="0"/>
              <a:t> </a:t>
            </a:r>
            <a:r>
              <a:rPr lang="en-US" sz="2400" dirty="0" err="1"/>
              <a:t>höchster</a:t>
            </a:r>
            <a:r>
              <a:rPr lang="en-US" sz="2400" dirty="0"/>
              <a:t> Last </a:t>
            </a:r>
            <a:r>
              <a:rPr lang="en-US" sz="2400" dirty="0">
                <a:solidFill>
                  <a:schemeClr val="hlink"/>
                </a:solidFill>
              </a:rPr>
              <a:t>L</a:t>
            </a:r>
            <a:r>
              <a:rPr lang="en-US" sz="2400" baseline="-25000" dirty="0">
                <a:solidFill>
                  <a:schemeClr val="hlink"/>
                </a:solidFill>
              </a:rPr>
              <a:t>i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400" dirty="0" err="1"/>
              <a:t>Sei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hlink"/>
                </a:solidFill>
              </a:rPr>
              <a:t>j </a:t>
            </a:r>
            <a:r>
              <a:rPr lang="en-US" sz="2400" dirty="0"/>
              <a:t>der </a:t>
            </a:r>
            <a:r>
              <a:rPr lang="en-US" sz="2400" dirty="0" err="1"/>
              <a:t>letzte</a:t>
            </a:r>
            <a:r>
              <a:rPr lang="en-US" sz="2400" dirty="0"/>
              <a:t> Job in </a:t>
            </a:r>
            <a:r>
              <a:rPr lang="en-US" sz="2400" dirty="0" err="1"/>
              <a:t>Maschine</a:t>
            </a:r>
            <a:r>
              <a:rPr lang="en-US" sz="2400" dirty="0"/>
              <a:t> </a:t>
            </a:r>
            <a:r>
              <a:rPr lang="en-US" sz="2400" dirty="0" err="1">
                <a:solidFill>
                  <a:schemeClr val="hlink"/>
                </a:solidFill>
              </a:rPr>
              <a:t>i</a:t>
            </a:r>
            <a:r>
              <a:rPr lang="en-US" sz="2400" dirty="0">
                <a:solidFill>
                  <a:schemeClr val="hlink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Da Job </a:t>
            </a:r>
            <a:r>
              <a:rPr lang="en-US" sz="2400" dirty="0">
                <a:solidFill>
                  <a:schemeClr val="hlink"/>
                </a:solidFill>
              </a:rPr>
              <a:t>j</a:t>
            </a:r>
            <a:r>
              <a:rPr lang="en-US" sz="2400" dirty="0"/>
              <a:t> </a:t>
            </a:r>
            <a:r>
              <a:rPr lang="en-US" sz="2400" dirty="0" err="1"/>
              <a:t>Maschine</a:t>
            </a:r>
            <a:r>
              <a:rPr lang="en-US" sz="2400" dirty="0"/>
              <a:t> </a:t>
            </a:r>
            <a:r>
              <a:rPr lang="en-US" sz="2400" dirty="0" err="1">
                <a:solidFill>
                  <a:schemeClr val="hlink"/>
                </a:solidFill>
              </a:rPr>
              <a:t>i</a:t>
            </a:r>
            <a:r>
              <a:rPr lang="en-US" sz="2400" dirty="0"/>
              <a:t> </a:t>
            </a:r>
            <a:r>
              <a:rPr lang="en-US" sz="2400" dirty="0" err="1"/>
              <a:t>zugeordnet</a:t>
            </a:r>
            <a:r>
              <a:rPr lang="en-US" sz="2400" dirty="0"/>
              <a:t> </a:t>
            </a:r>
            <a:r>
              <a:rPr lang="en-US" sz="2400" dirty="0" err="1"/>
              <a:t>wurde</a:t>
            </a:r>
            <a:r>
              <a:rPr lang="en-US" sz="2400" dirty="0"/>
              <a:t>, </a:t>
            </a:r>
            <a:r>
              <a:rPr lang="en-US" sz="2400" dirty="0" err="1"/>
              <a:t>hatte</a:t>
            </a:r>
            <a:r>
              <a:rPr lang="en-US" sz="2400" dirty="0"/>
              <a:t> </a:t>
            </a:r>
            <a:r>
              <a:rPr lang="en-US" sz="2400" dirty="0" err="1">
                <a:solidFill>
                  <a:schemeClr val="hlink"/>
                </a:solidFill>
              </a:rPr>
              <a:t>i</a:t>
            </a:r>
            <a:r>
              <a:rPr lang="en-US" sz="2400" dirty="0"/>
              <a:t> </a:t>
            </a:r>
            <a:r>
              <a:rPr lang="en-US" sz="2400" dirty="0" err="1"/>
              <a:t>vorher</a:t>
            </a:r>
            <a:r>
              <a:rPr lang="en-US" sz="2400" dirty="0"/>
              <a:t> die </a:t>
            </a:r>
            <a:r>
              <a:rPr lang="en-US" sz="2400" dirty="0" err="1"/>
              <a:t>kleinste</a:t>
            </a:r>
            <a:r>
              <a:rPr lang="en-US" sz="2400" dirty="0"/>
              <a:t> Last. </a:t>
            </a:r>
            <a:r>
              <a:rPr lang="en-US" sz="2400" dirty="0" err="1"/>
              <a:t>Es</a:t>
            </a:r>
            <a:r>
              <a:rPr lang="en-US" sz="2400" dirty="0"/>
              <a:t> gilt also </a:t>
            </a:r>
            <a:r>
              <a:rPr lang="en-US" sz="2400" dirty="0">
                <a:solidFill>
                  <a:schemeClr val="hlink"/>
                </a:solidFill>
              </a:rPr>
              <a:t>L</a:t>
            </a:r>
            <a:r>
              <a:rPr lang="en-US" sz="2400" baseline="-25000" dirty="0">
                <a:solidFill>
                  <a:schemeClr val="hlink"/>
                </a:solidFill>
              </a:rPr>
              <a:t>i</a:t>
            </a:r>
            <a:r>
              <a:rPr lang="en-US" sz="2400" dirty="0">
                <a:solidFill>
                  <a:schemeClr val="hlink"/>
                </a:solidFill>
              </a:rPr>
              <a:t> – </a:t>
            </a:r>
            <a:r>
              <a:rPr lang="en-US" sz="2400" dirty="0" err="1">
                <a:solidFill>
                  <a:schemeClr val="hlink"/>
                </a:solidFill>
              </a:rPr>
              <a:t>t</a:t>
            </a:r>
            <a:r>
              <a:rPr lang="en-US" sz="2400" baseline="-25000" dirty="0" err="1">
                <a:solidFill>
                  <a:schemeClr val="hlink"/>
                </a:solidFill>
              </a:rPr>
              <a:t>j</a:t>
            </a:r>
            <a:r>
              <a:rPr lang="en-US" sz="2400" dirty="0">
                <a:solidFill>
                  <a:schemeClr val="hlink"/>
                </a:solidFill>
              </a:rPr>
              <a:t> </a:t>
            </a:r>
            <a:r>
              <a:rPr lang="en-US" sz="1800" dirty="0">
                <a:solidFill>
                  <a:schemeClr val="hlink"/>
                </a:solidFill>
                <a:latin typeface="msam6" charset="0"/>
              </a:rPr>
              <a:t>≤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 err="1">
                <a:solidFill>
                  <a:schemeClr val="hlink"/>
                </a:solidFill>
              </a:rPr>
              <a:t>L</a:t>
            </a:r>
            <a:r>
              <a:rPr lang="en-US" sz="2400" baseline="-25000" dirty="0" err="1">
                <a:solidFill>
                  <a:schemeClr val="hlink"/>
                </a:solidFill>
              </a:rPr>
              <a:t>k</a:t>
            </a:r>
            <a:r>
              <a:rPr lang="en-US" sz="2400" dirty="0"/>
              <a:t> </a:t>
            </a:r>
            <a:r>
              <a:rPr lang="en-US" sz="2400" dirty="0" err="1"/>
              <a:t>für</a:t>
            </a:r>
            <a:r>
              <a:rPr lang="en-US" sz="2400" dirty="0"/>
              <a:t> </a:t>
            </a:r>
            <a:r>
              <a:rPr lang="en-US" sz="2400" dirty="0" err="1"/>
              <a:t>alle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hlink"/>
                </a:solidFill>
              </a:rPr>
              <a:t>k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 </a:t>
            </a:r>
          </a:p>
        </p:txBody>
      </p:sp>
      <p:sp>
        <p:nvSpPr>
          <p:cNvPr id="504836" name="Line 4"/>
          <p:cNvSpPr>
            <a:spLocks noChangeShapeType="1"/>
          </p:cNvSpPr>
          <p:nvPr/>
        </p:nvSpPr>
        <p:spPr bwMode="auto">
          <a:xfrm>
            <a:off x="755650" y="5661025"/>
            <a:ext cx="741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04837" name="Rectangle 5"/>
          <p:cNvSpPr>
            <a:spLocks noChangeArrowheads="1"/>
          </p:cNvSpPr>
          <p:nvPr/>
        </p:nvSpPr>
        <p:spPr bwMode="auto">
          <a:xfrm>
            <a:off x="827088" y="4365625"/>
            <a:ext cx="1441450" cy="2159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vor j</a:t>
            </a:r>
          </a:p>
        </p:txBody>
      </p:sp>
      <p:sp>
        <p:nvSpPr>
          <p:cNvPr id="504838" name="Rectangle 6"/>
          <p:cNvSpPr>
            <a:spLocks noChangeArrowheads="1"/>
          </p:cNvSpPr>
          <p:nvPr/>
        </p:nvSpPr>
        <p:spPr bwMode="auto">
          <a:xfrm>
            <a:off x="2268538" y="4365625"/>
            <a:ext cx="1008062" cy="2159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04839" name="Rectangle 7"/>
          <p:cNvSpPr>
            <a:spLocks noChangeArrowheads="1"/>
          </p:cNvSpPr>
          <p:nvPr/>
        </p:nvSpPr>
        <p:spPr bwMode="auto">
          <a:xfrm>
            <a:off x="827088" y="4797425"/>
            <a:ext cx="1008062" cy="2159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04840" name="Rectangle 8"/>
          <p:cNvSpPr>
            <a:spLocks noChangeArrowheads="1"/>
          </p:cNvSpPr>
          <p:nvPr/>
        </p:nvSpPr>
        <p:spPr bwMode="auto">
          <a:xfrm>
            <a:off x="1835150" y="4797425"/>
            <a:ext cx="1008063" cy="2159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04841" name="Rectangle 9"/>
          <p:cNvSpPr>
            <a:spLocks noChangeArrowheads="1"/>
          </p:cNvSpPr>
          <p:nvPr/>
        </p:nvSpPr>
        <p:spPr bwMode="auto">
          <a:xfrm>
            <a:off x="827088" y="5229225"/>
            <a:ext cx="1441450" cy="2159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04842" name="Rectangle 10"/>
          <p:cNvSpPr>
            <a:spLocks noChangeArrowheads="1"/>
          </p:cNvSpPr>
          <p:nvPr/>
        </p:nvSpPr>
        <p:spPr bwMode="auto">
          <a:xfrm>
            <a:off x="2268538" y="5229225"/>
            <a:ext cx="2519362" cy="2159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04843" name="Rectangle 11"/>
          <p:cNvSpPr>
            <a:spLocks noChangeArrowheads="1"/>
          </p:cNvSpPr>
          <p:nvPr/>
        </p:nvSpPr>
        <p:spPr bwMode="auto">
          <a:xfrm>
            <a:off x="2843213" y="4797425"/>
            <a:ext cx="4465637" cy="2159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j</a:t>
            </a:r>
          </a:p>
        </p:txBody>
      </p:sp>
      <p:sp>
        <p:nvSpPr>
          <p:cNvPr id="504844" name="Rectangle 12"/>
          <p:cNvSpPr>
            <a:spLocks noChangeArrowheads="1"/>
          </p:cNvSpPr>
          <p:nvPr/>
        </p:nvSpPr>
        <p:spPr bwMode="auto">
          <a:xfrm>
            <a:off x="3276600" y="4365625"/>
            <a:ext cx="1223963" cy="2159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nach j</a:t>
            </a:r>
          </a:p>
        </p:txBody>
      </p:sp>
      <p:sp>
        <p:nvSpPr>
          <p:cNvPr id="504845" name="Rectangle 13"/>
          <p:cNvSpPr>
            <a:spLocks noChangeArrowheads="1"/>
          </p:cNvSpPr>
          <p:nvPr/>
        </p:nvSpPr>
        <p:spPr bwMode="auto">
          <a:xfrm>
            <a:off x="4500563" y="4365625"/>
            <a:ext cx="2376487" cy="2159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04846" name="Rectangle 14"/>
          <p:cNvSpPr>
            <a:spLocks noChangeArrowheads="1"/>
          </p:cNvSpPr>
          <p:nvPr/>
        </p:nvSpPr>
        <p:spPr bwMode="auto">
          <a:xfrm>
            <a:off x="4787900" y="5229225"/>
            <a:ext cx="1728788" cy="2159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04847" name="Line 15"/>
          <p:cNvSpPr>
            <a:spLocks noChangeShapeType="1"/>
          </p:cNvSpPr>
          <p:nvPr/>
        </p:nvSpPr>
        <p:spPr bwMode="auto">
          <a:xfrm>
            <a:off x="2843213" y="4221163"/>
            <a:ext cx="0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04848" name="Line 16"/>
          <p:cNvSpPr>
            <a:spLocks noChangeShapeType="1"/>
          </p:cNvSpPr>
          <p:nvPr/>
        </p:nvSpPr>
        <p:spPr bwMode="auto">
          <a:xfrm>
            <a:off x="7308850" y="4221163"/>
            <a:ext cx="0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04849" name="Text Box 17"/>
          <p:cNvSpPr txBox="1">
            <a:spLocks noChangeArrowheads="1"/>
          </p:cNvSpPr>
          <p:nvPr/>
        </p:nvSpPr>
        <p:spPr bwMode="auto">
          <a:xfrm>
            <a:off x="2555875" y="5876925"/>
            <a:ext cx="6238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L</a:t>
            </a:r>
            <a:r>
              <a:rPr lang="en-US" baseline="-25000"/>
              <a:t>i </a:t>
            </a:r>
            <a:r>
              <a:rPr lang="en-US"/>
              <a:t>- t</a:t>
            </a:r>
            <a:r>
              <a:rPr lang="en-US" baseline="-25000"/>
              <a:t>j</a:t>
            </a:r>
          </a:p>
        </p:txBody>
      </p:sp>
      <p:sp>
        <p:nvSpPr>
          <p:cNvPr id="504850" name="Text Box 18"/>
          <p:cNvSpPr txBox="1">
            <a:spLocks noChangeArrowheads="1"/>
          </p:cNvSpPr>
          <p:nvPr/>
        </p:nvSpPr>
        <p:spPr bwMode="auto">
          <a:xfrm>
            <a:off x="7164388" y="5876925"/>
            <a:ext cx="3444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L</a:t>
            </a:r>
            <a:r>
              <a:rPr lang="en-US" baseline="-2500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3620001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4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4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4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4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568</Words>
  <Application>Microsoft Macintosh PowerPoint</Application>
  <PresentationFormat>Bildschirmpräsentation (4:3)</PresentationFormat>
  <Paragraphs>114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7_Standarddesign</vt:lpstr>
      <vt:lpstr>Algorithmen und Datenstrukturen</vt:lpstr>
      <vt:lpstr>Danksagung</vt:lpstr>
      <vt:lpstr>Approximationsalgorithmen</vt:lpstr>
      <vt:lpstr>Lastbalancierung</vt:lpstr>
      <vt:lpstr>Lastbalancierung: List Scheduling</vt:lpstr>
      <vt:lpstr>Lastbalancierung: List Scheduling</vt:lpstr>
      <vt:lpstr>Lastbalancierung: List Scheduling</vt:lpstr>
      <vt:lpstr>Lastbalancierung: List Scheduling</vt:lpstr>
      <vt:lpstr>Lastbalancierung: List Scheduling</vt:lpstr>
      <vt:lpstr>Lastbalancierung: List Scheduling</vt:lpstr>
      <vt:lpstr>Lastbalancierung: List Scheduling</vt:lpstr>
      <vt:lpstr>Lastbalancierung: List Scheduling</vt:lpstr>
      <vt:lpstr>Übersicht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Moeller</cp:lastModifiedBy>
  <cp:revision>737</cp:revision>
  <cp:lastPrinted>2015-04-09T12:56:16Z</cp:lastPrinted>
  <dcterms:created xsi:type="dcterms:W3CDTF">2010-04-27T12:26:40Z</dcterms:created>
  <dcterms:modified xsi:type="dcterms:W3CDTF">2015-07-17T14:45:13Z</dcterms:modified>
</cp:coreProperties>
</file>