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05"/>
  </p:notesMasterIdLst>
  <p:handoutMasterIdLst>
    <p:handoutMasterId r:id="rId106"/>
  </p:handoutMasterIdLst>
  <p:sldIdLst>
    <p:sldId id="273" r:id="rId2"/>
    <p:sldId id="331" r:id="rId3"/>
    <p:sldId id="332" r:id="rId4"/>
    <p:sldId id="333" r:id="rId5"/>
    <p:sldId id="334" r:id="rId6"/>
    <p:sldId id="436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64" r:id="rId37"/>
    <p:sldId id="365" r:id="rId38"/>
    <p:sldId id="366" r:id="rId39"/>
    <p:sldId id="367" r:id="rId40"/>
    <p:sldId id="368" r:id="rId41"/>
    <p:sldId id="369" r:id="rId42"/>
    <p:sldId id="370" r:id="rId43"/>
    <p:sldId id="371" r:id="rId44"/>
    <p:sldId id="372" r:id="rId45"/>
    <p:sldId id="373" r:id="rId46"/>
    <p:sldId id="374" r:id="rId47"/>
    <p:sldId id="375" r:id="rId48"/>
    <p:sldId id="376" r:id="rId49"/>
    <p:sldId id="377" r:id="rId50"/>
    <p:sldId id="378" r:id="rId51"/>
    <p:sldId id="379" r:id="rId52"/>
    <p:sldId id="380" r:id="rId53"/>
    <p:sldId id="381" r:id="rId54"/>
    <p:sldId id="382" r:id="rId55"/>
    <p:sldId id="383" r:id="rId56"/>
    <p:sldId id="384" r:id="rId57"/>
    <p:sldId id="385" r:id="rId58"/>
    <p:sldId id="386" r:id="rId59"/>
    <p:sldId id="387" r:id="rId60"/>
    <p:sldId id="388" r:id="rId61"/>
    <p:sldId id="389" r:id="rId62"/>
    <p:sldId id="390" r:id="rId63"/>
    <p:sldId id="391" r:id="rId64"/>
    <p:sldId id="392" r:id="rId65"/>
    <p:sldId id="393" r:id="rId66"/>
    <p:sldId id="394" r:id="rId67"/>
    <p:sldId id="395" r:id="rId68"/>
    <p:sldId id="396" r:id="rId69"/>
    <p:sldId id="397" r:id="rId70"/>
    <p:sldId id="398" r:id="rId71"/>
    <p:sldId id="399" r:id="rId72"/>
    <p:sldId id="400" r:id="rId73"/>
    <p:sldId id="401" r:id="rId74"/>
    <p:sldId id="402" r:id="rId75"/>
    <p:sldId id="403" r:id="rId76"/>
    <p:sldId id="404" r:id="rId77"/>
    <p:sldId id="405" r:id="rId78"/>
    <p:sldId id="406" r:id="rId79"/>
    <p:sldId id="407" r:id="rId80"/>
    <p:sldId id="408" r:id="rId81"/>
    <p:sldId id="409" r:id="rId82"/>
    <p:sldId id="410" r:id="rId83"/>
    <p:sldId id="411" r:id="rId84"/>
    <p:sldId id="412" r:id="rId85"/>
    <p:sldId id="413" r:id="rId86"/>
    <p:sldId id="414" r:id="rId87"/>
    <p:sldId id="415" r:id="rId88"/>
    <p:sldId id="416" r:id="rId89"/>
    <p:sldId id="417" r:id="rId90"/>
    <p:sldId id="418" r:id="rId91"/>
    <p:sldId id="419" r:id="rId92"/>
    <p:sldId id="420" r:id="rId93"/>
    <p:sldId id="421" r:id="rId94"/>
    <p:sldId id="422" r:id="rId95"/>
    <p:sldId id="423" r:id="rId96"/>
    <p:sldId id="424" r:id="rId97"/>
    <p:sldId id="425" r:id="rId98"/>
    <p:sldId id="426" r:id="rId99"/>
    <p:sldId id="427" r:id="rId100"/>
    <p:sldId id="428" r:id="rId101"/>
    <p:sldId id="429" r:id="rId102"/>
    <p:sldId id="430" r:id="rId103"/>
    <p:sldId id="330" r:id="rId10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74"/>
  </p:normalViewPr>
  <p:slideViewPr>
    <p:cSldViewPr>
      <p:cViewPr varScale="1">
        <p:scale>
          <a:sx n="119" d="100"/>
          <a:sy n="119" d="100"/>
        </p:scale>
        <p:origin x="6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notesMaster" Target="notesMasters/notesMaster1.xml"/><Relationship Id="rId106" Type="http://schemas.openxmlformats.org/officeDocument/2006/relationships/handoutMaster" Target="handoutMasters/handoutMaster1.xml"/><Relationship Id="rId10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viewProps" Target="viewProps.xml"/><Relationship Id="rId109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tableStyles" Target="tableStyles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4.xml"/><Relationship Id="rId2" Type="http://schemas.openxmlformats.org/officeDocument/2006/relationships/slide" Target="slides/slide66.xml"/><Relationship Id="rId3" Type="http://schemas.openxmlformats.org/officeDocument/2006/relationships/slide" Target="slides/slide7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02.06.16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02.06.16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027" y="4342939"/>
            <a:ext cx="5483946" cy="4114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696" tIns="44348" rIns="88696" bIns="44348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199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83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221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71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00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203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305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3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946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5347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3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0270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3743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5933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3359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0CDF6B-408F-E94B-A829-C2690DC0803F}" type="slidenum">
              <a:rPr lang="de-DE" sz="1100"/>
              <a:pPr/>
              <a:t>103</a:t>
            </a:fld>
            <a:endParaRPr lang="de-DE" sz="11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74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627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08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329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814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427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22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2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5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521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4400" b="1" dirty="0" smtClean="0">
                <a:cs typeface="+mj-cs"/>
              </a:rPr>
              <a:t>Datenbanken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Marc Stelzner (Übungen)</a:t>
            </a:r>
          </a:p>
          <a:p>
            <a:r>
              <a:rPr lang="de-DE" sz="2400" dirty="0"/>
              <a:t>Torben Matthias </a:t>
            </a:r>
            <a:r>
              <a:rPr lang="de-DE" sz="2400" dirty="0" smtClean="0"/>
              <a:t>Kempfert (Tutor)</a:t>
            </a:r>
          </a:p>
          <a:p>
            <a:r>
              <a:rPr lang="de-DE" sz="2400" dirty="0" smtClean="0"/>
              <a:t>Maurice</a:t>
            </a:r>
            <a:r>
              <a:rPr lang="de-DE" sz="2400" dirty="0"/>
              <a:t>-Raphael </a:t>
            </a:r>
            <a:r>
              <a:rPr lang="de-DE" sz="2400" dirty="0" err="1" smtClean="0"/>
              <a:t>Sambale</a:t>
            </a:r>
            <a:r>
              <a:rPr lang="de-DE" sz="2400" dirty="0"/>
              <a:t> </a:t>
            </a:r>
            <a:r>
              <a:rPr lang="de-DE" sz="2400" dirty="0" smtClean="0"/>
              <a:t>(Tutor)</a:t>
            </a:r>
            <a:endParaRPr lang="de-DE" sz="24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RDM: Aktualisierungsoperationen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Klassen von SQL-Modifikationsoperationen auf Datenbanken:</a:t>
            </a: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Operationen mit Relationen (Entitäts- oder Beziehungsrelationen) und Werten (für Attribute, Tupel, Teilrelationen) als Parameter.</a:t>
            </a:r>
            <a:br>
              <a:rPr lang="de-DE" sz="1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Notation „wortreich</a:t>
            </a:r>
            <a:r>
              <a:rPr lang="ja-JP" altLang="de-DE" sz="18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de-DE" altLang="ja-JP" sz="1800">
                <a:latin typeface="Arial" charset="0"/>
                <a:ea typeface="ＭＳ Ｐゴシック" charset="0"/>
                <a:cs typeface="ＭＳ Ｐゴシック" charset="0"/>
              </a:rPr>
              <a:t> (SQL </a:t>
            </a:r>
            <a:r>
              <a:rPr lang="de-DE" altLang="ja-JP" sz="18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 </a:t>
            </a:r>
            <a:r>
              <a:rPr lang="de-DE" altLang="ja-JP" sz="1800">
                <a:latin typeface="Arial" charset="0"/>
                <a:ea typeface="ＭＳ Ｐゴシック" charset="0"/>
                <a:cs typeface="ＭＳ Ｐゴシック" charset="0"/>
              </a:rPr>
              <a:t>SEQUEL = Structured English Query Language):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Operationen zum Einfügen neuer Daten (</a:t>
            </a:r>
            <a:r>
              <a:rPr lang="de-DE" sz="1800">
                <a:latin typeface="Courier New" charset="0"/>
                <a:ea typeface="ＭＳ Ｐゴシック" charset="0"/>
              </a:rPr>
              <a:t>insert</a:t>
            </a:r>
            <a:r>
              <a:rPr lang="de-DE" sz="1800">
                <a:latin typeface="Arial" charset="0"/>
                <a:ea typeface="ＭＳ Ｐゴシック" charset="0"/>
              </a:rPr>
              <a:t>-Befehl)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Operationen zum Ändern von Daten (</a:t>
            </a:r>
            <a:r>
              <a:rPr lang="de-DE" sz="1800">
                <a:latin typeface="Courier New" charset="0"/>
                <a:ea typeface="ＭＳ Ｐゴシック" charset="0"/>
              </a:rPr>
              <a:t>update</a:t>
            </a:r>
            <a:r>
              <a:rPr lang="de-DE" sz="1800">
                <a:latin typeface="Arial" charset="0"/>
                <a:ea typeface="ＭＳ Ｐゴシック" charset="0"/>
              </a:rPr>
              <a:t>-Befehl)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Operationen zum Löschen von Daten (</a:t>
            </a:r>
            <a:r>
              <a:rPr lang="de-DE" sz="1800">
                <a:latin typeface="Courier New" charset="0"/>
                <a:ea typeface="ＭＳ Ｐゴシック" charset="0"/>
              </a:rPr>
              <a:t>delete</a:t>
            </a:r>
            <a:r>
              <a:rPr lang="de-DE" sz="1800">
                <a:latin typeface="Arial" charset="0"/>
                <a:ea typeface="ＭＳ Ｐゴシック" charset="0"/>
              </a:rPr>
              <a:t>-Befehl)</a:t>
            </a:r>
          </a:p>
        </p:txBody>
      </p:sp>
    </p:spTree>
    <p:extLst>
      <p:ext uri="{BB962C8B-B14F-4D97-AF65-F5344CB8AC3E}">
        <p14:creationId xmlns:p14="http://schemas.microsoft.com/office/powerpoint/2010/main" val="107233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Behandlung von Integritätsverletzungen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</a:p>
        </p:txBody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r>
              <a:rPr lang="de-DE" sz="1800">
                <a:latin typeface="Arial" charset="0"/>
                <a:ea typeface="ＭＳ Ｐゴシック" charset="0"/>
              </a:rPr>
              <a:t>Ohne spezielle Maßnahmen wird eine SQL-Anweisung, die eine Zusicherung verletzt, vom DBMS ignoriert.  Eine Statusvariable signalisiert, welche Zusicherung verletzt wurde.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Bei der commit-Anweisung wird im Falle einer gescheiterten verzögerten Integritätsbedingung  ein Transaktionsabbruch (</a:t>
            </a:r>
            <a:r>
              <a:rPr lang="de-DE" sz="1800" b="1">
                <a:latin typeface="Courier New" charset="0"/>
                <a:ea typeface="ＭＳ Ｐゴシック" charset="0"/>
              </a:rPr>
              <a:t>rollback</a:t>
            </a:r>
            <a:r>
              <a:rPr lang="de-DE" sz="1800">
                <a:latin typeface="Arial" charset="0"/>
                <a:ea typeface="ＭＳ Ｐゴシック" charset="0"/>
              </a:rPr>
              <a:t>) ausgelöst.  Es kann daher sinnvoll sein, vor dem Transaktionsende mit der Anweisung </a:t>
            </a:r>
            <a:r>
              <a:rPr lang="de-DE" sz="1800" b="1">
                <a:latin typeface="Courier New" charset="0"/>
                <a:ea typeface="ＭＳ Ｐゴシック" charset="0"/>
              </a:rPr>
              <a:t>set constraints all immediate </a:t>
            </a:r>
            <a:r>
              <a:rPr lang="de-DE" sz="1800">
                <a:latin typeface="Arial" charset="0"/>
                <a:ea typeface="ＭＳ Ｐゴシック" charset="0"/>
              </a:rPr>
              <a:t>eine unmittelbare Überprüfung aller verzögerbaren Zusicherungen zu erzwingen und Integritätsbedingungen explizit programmgesteuert zu behandeln.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Fremdschlüsselintegrität zwischen zwei Tabellen </a:t>
            </a:r>
            <a:r>
              <a:rPr lang="de-DE" sz="1800" i="1">
                <a:latin typeface="Arial" charset="0"/>
                <a:ea typeface="ＭＳ Ｐゴシック" charset="0"/>
              </a:rPr>
              <a:t>S</a:t>
            </a:r>
            <a:r>
              <a:rPr lang="de-DE" sz="1800">
                <a:latin typeface="Arial" charset="0"/>
                <a:ea typeface="ＭＳ Ｐゴシック" charset="0"/>
              </a:rPr>
              <a:t> und </a:t>
            </a:r>
            <a:r>
              <a:rPr lang="de-DE" sz="1800" i="1">
                <a:latin typeface="Arial" charset="0"/>
                <a:ea typeface="ＭＳ Ｐゴシック" charset="0"/>
              </a:rPr>
              <a:t>T</a:t>
            </a:r>
            <a:r>
              <a:rPr lang="de-DE" sz="1800">
                <a:latin typeface="Arial" charset="0"/>
                <a:ea typeface="ＭＳ Ｐゴシック" charset="0"/>
              </a:rPr>
              <a:t> kann durch vier Operationen verletzt werden:</a:t>
            </a:r>
          </a:p>
          <a:p>
            <a:pPr lvl="2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</a:rPr>
              <a:t>1. </a:t>
            </a:r>
            <a:r>
              <a:rPr lang="de-DE" sz="1800" b="1">
                <a:latin typeface="Courier New" charset="0"/>
                <a:ea typeface="ＭＳ Ｐゴシック" charset="0"/>
              </a:rPr>
              <a:t>insert into </a:t>
            </a:r>
            <a:r>
              <a:rPr lang="de-DE" sz="1800">
                <a:latin typeface="Courier New" charset="0"/>
                <a:ea typeface="ＭＳ Ｐゴシック" charset="0"/>
              </a:rPr>
              <a:t>T</a:t>
            </a:r>
          </a:p>
          <a:p>
            <a:pPr lvl="2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</a:rPr>
              <a:t>2. </a:t>
            </a:r>
            <a:r>
              <a:rPr lang="de-DE" sz="1800" b="1">
                <a:latin typeface="Courier New" charset="0"/>
                <a:ea typeface="ＭＳ Ｐゴシック" charset="0"/>
              </a:rPr>
              <a:t>update</a:t>
            </a:r>
            <a:r>
              <a:rPr lang="de-DE" sz="1800">
                <a:latin typeface="Courier New" charset="0"/>
                <a:ea typeface="ＭＳ Ｐゴシック" charset="0"/>
              </a:rPr>
              <a:t> T </a:t>
            </a:r>
            <a:r>
              <a:rPr lang="de-DE" sz="1800" b="1">
                <a:latin typeface="Courier New" charset="0"/>
                <a:ea typeface="ＭＳ Ｐゴシック" charset="0"/>
              </a:rPr>
              <a:t>set</a:t>
            </a:r>
            <a:r>
              <a:rPr lang="de-DE" sz="1800">
                <a:latin typeface="Courier New" charset="0"/>
                <a:ea typeface="ＭＳ Ｐゴシック" charset="0"/>
              </a:rPr>
              <a:t> ...</a:t>
            </a:r>
          </a:p>
          <a:p>
            <a:pPr lvl="2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</a:rPr>
              <a:t>3. </a:t>
            </a:r>
            <a:r>
              <a:rPr lang="de-DE" sz="1800" b="1">
                <a:latin typeface="Courier New" charset="0"/>
                <a:ea typeface="ＭＳ Ｐゴシック" charset="0"/>
              </a:rPr>
              <a:t>delete from </a:t>
            </a:r>
            <a:r>
              <a:rPr lang="de-DE" sz="1800">
                <a:latin typeface="Courier New" charset="0"/>
                <a:ea typeface="ＭＳ Ｐゴシック" charset="0"/>
              </a:rPr>
              <a:t>S</a:t>
            </a:r>
          </a:p>
          <a:p>
            <a:pPr lvl="2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</a:rPr>
              <a:t>4. </a:t>
            </a:r>
            <a:r>
              <a:rPr lang="de-DE" sz="1800" b="1">
                <a:latin typeface="Courier New" charset="0"/>
                <a:ea typeface="ＭＳ Ｐゴシック" charset="0"/>
              </a:rPr>
              <a:t>update</a:t>
            </a:r>
            <a:r>
              <a:rPr lang="de-DE" sz="1800">
                <a:latin typeface="Courier New" charset="0"/>
                <a:ea typeface="ＭＳ Ｐゴシック" charset="0"/>
              </a:rPr>
              <a:t> S </a:t>
            </a:r>
            <a:r>
              <a:rPr lang="de-DE" sz="1800" b="1">
                <a:latin typeface="Courier New" charset="0"/>
                <a:ea typeface="ＭＳ Ｐゴシック" charset="0"/>
              </a:rPr>
              <a:t>set</a:t>
            </a:r>
            <a:r>
              <a:rPr lang="de-DE" sz="1800">
                <a:latin typeface="Courier New" charset="0"/>
                <a:ea typeface="ＭＳ Ｐゴシック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4259042269"/>
      </p:ext>
    </p:extLst>
  </p:cSld>
  <p:clrMapOvr>
    <a:masterClrMapping/>
  </p:clrMapOvr>
  <p:transition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Behandlung von Integritätsverletzungen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</a:p>
        </p:txBody>
      </p:sp>
      <p:sp>
        <p:nvSpPr>
          <p:cNvPr id="1290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975"/>
            <a:ext cx="8856984" cy="4968875"/>
          </a:xfrm>
          <a:noFill/>
        </p:spPr>
        <p:txBody>
          <a:bodyPr/>
          <a:lstStyle/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Im Fall 1 und 2 führt der Versuch in </a:t>
            </a:r>
            <a:r>
              <a:rPr lang="de-DE" sz="1800" i="1" dirty="0">
                <a:latin typeface="Arial" charset="0"/>
                <a:ea typeface="ＭＳ Ｐゴシック" charset="0"/>
              </a:rPr>
              <a:t>T</a:t>
            </a:r>
            <a:r>
              <a:rPr lang="de-DE" sz="1800" dirty="0">
                <a:latin typeface="Arial" charset="0"/>
                <a:ea typeface="ＭＳ Ｐゴシック" charset="0"/>
              </a:rPr>
              <a:t> einen Fremdschlüsselwert einzufügen, der nicht in </a:t>
            </a:r>
            <a:r>
              <a:rPr lang="de-DE" sz="1800" i="1" dirty="0">
                <a:latin typeface="Arial" charset="0"/>
                <a:ea typeface="ＭＳ Ｐゴシック" charset="0"/>
              </a:rPr>
              <a:t>S </a:t>
            </a:r>
            <a:r>
              <a:rPr lang="de-DE" sz="1800" dirty="0">
                <a:latin typeface="Arial" charset="0"/>
                <a:ea typeface="ＭＳ Ｐゴシック" charset="0"/>
              </a:rPr>
              <a:t>definiert ist dazu, </a:t>
            </a:r>
            <a:r>
              <a:rPr lang="de-DE" sz="1800" dirty="0" err="1">
                <a:latin typeface="Arial" charset="0"/>
                <a:ea typeface="ＭＳ Ｐゴシック" charset="0"/>
              </a:rPr>
              <a:t>daß</a:t>
            </a:r>
            <a:r>
              <a:rPr lang="de-DE" sz="1800" dirty="0">
                <a:latin typeface="Arial" charset="0"/>
                <a:ea typeface="ＭＳ Ｐゴシック" charset="0"/>
              </a:rPr>
              <a:t> die Anweisung ignoriert wird. Die Verletzung wird über eine Statusvariable oder eine Fehlermeldung angezeigt.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Wird im Falle 3 oder 4 versucht, eine Reihe zu löschen, deren Schlüsselwert noch als Fremdschlüsselwert in einer oder mehrerer Reihen der Tabelle </a:t>
            </a:r>
            <a:r>
              <a:rPr lang="de-DE" sz="1800" i="1" dirty="0">
                <a:latin typeface="Arial" charset="0"/>
                <a:ea typeface="ＭＳ Ｐゴシック" charset="0"/>
              </a:rPr>
              <a:t>T</a:t>
            </a:r>
            <a:r>
              <a:rPr lang="de-DE" sz="1800" dirty="0">
                <a:latin typeface="Arial" charset="0"/>
                <a:ea typeface="ＭＳ Ｐゴシック" charset="0"/>
              </a:rPr>
              <a:t> auftritt, wird eine der folgenden Aktion ausgeführt, die am Ende der </a:t>
            </a:r>
            <a:r>
              <a:rPr lang="de-DE" sz="1800" dirty="0" err="1">
                <a:latin typeface="Arial" charset="0"/>
                <a:ea typeface="ＭＳ Ｐゴシック" charset="0"/>
              </a:rPr>
              <a:t>references</a:t>
            </a:r>
            <a:r>
              <a:rPr lang="de-DE" sz="1800" dirty="0">
                <a:latin typeface="Arial" charset="0"/>
                <a:ea typeface="ＭＳ Ｐゴシック" charset="0"/>
              </a:rPr>
              <a:t>-Klausel spezifiziert werden kann; folgende Aktionsalternativen sind möglich:</a:t>
            </a:r>
          </a:p>
          <a:p>
            <a:pPr lvl="2"/>
            <a:r>
              <a:rPr lang="de-DE" sz="1800" b="1" dirty="0" err="1">
                <a:latin typeface="Courier New" charset="0"/>
                <a:ea typeface="ＭＳ Ｐゴシック" charset="0"/>
              </a:rPr>
              <a:t>set</a:t>
            </a:r>
            <a:r>
              <a:rPr lang="de-DE" sz="1800" b="1" dirty="0">
                <a:latin typeface="Courier New" charset="0"/>
                <a:ea typeface="ＭＳ Ｐゴシック" charset="0"/>
              </a:rPr>
              <a:t> null</a:t>
            </a:r>
            <a:r>
              <a:rPr lang="de-DE" sz="1800" dirty="0">
                <a:latin typeface="Arial" charset="0"/>
                <a:ea typeface="ＭＳ Ｐゴシック" charset="0"/>
              </a:rPr>
              <a:t>: Der Fremdschlüsselwert aller betroffener Reihen von </a:t>
            </a:r>
            <a:r>
              <a:rPr lang="de-DE" sz="1800" i="1" dirty="0">
                <a:latin typeface="Arial" charset="0"/>
                <a:ea typeface="ＭＳ Ｐゴシック" charset="0"/>
              </a:rPr>
              <a:t>T </a:t>
            </a:r>
            <a:r>
              <a:rPr lang="de-DE" sz="1800" dirty="0">
                <a:latin typeface="Arial" charset="0"/>
                <a:ea typeface="ＭＳ Ｐゴシック" charset="0"/>
              </a:rPr>
              <a:t>wird durch </a:t>
            </a:r>
            <a:r>
              <a:rPr lang="de-DE" sz="1800" b="1" dirty="0">
                <a:latin typeface="Courier New" charset="0"/>
                <a:ea typeface="ＭＳ Ｐゴシック" charset="0"/>
              </a:rPr>
              <a:t>null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</a:rPr>
              <a:t>erstetzt</a:t>
            </a:r>
            <a:r>
              <a:rPr lang="de-DE" sz="1800" dirty="0">
                <a:latin typeface="Arial" charset="0"/>
                <a:ea typeface="ＭＳ Ｐゴシック" charset="0"/>
              </a:rPr>
              <a:t>.</a:t>
            </a:r>
          </a:p>
          <a:p>
            <a:pPr lvl="2"/>
            <a:r>
              <a:rPr lang="de-DE" sz="1800" b="1" dirty="0" err="1">
                <a:latin typeface="Courier New" charset="0"/>
                <a:ea typeface="ＭＳ Ｐゴシック" charset="0"/>
              </a:rPr>
              <a:t>set</a:t>
            </a:r>
            <a:r>
              <a:rPr lang="de-DE" sz="1800" b="1" dirty="0">
                <a:latin typeface="Courier New" charset="0"/>
                <a:ea typeface="ＭＳ Ｐゴシック" charset="0"/>
              </a:rPr>
              <a:t> </a:t>
            </a:r>
            <a:r>
              <a:rPr lang="de-DE" sz="1800" b="1" dirty="0" err="1">
                <a:latin typeface="Courier New" charset="0"/>
                <a:ea typeface="ＭＳ Ｐゴシック" charset="0"/>
              </a:rPr>
              <a:t>default</a:t>
            </a:r>
            <a:r>
              <a:rPr lang="de-DE" sz="1800" dirty="0">
                <a:latin typeface="Arial" charset="0"/>
                <a:ea typeface="ＭＳ Ｐゴシック" charset="0"/>
              </a:rPr>
              <a:t>: Der Fremdschlüsselwert aller betroffener Reihen von</a:t>
            </a:r>
            <a:r>
              <a:rPr lang="de-DE" sz="1800" i="1" dirty="0">
                <a:latin typeface="Arial" charset="0"/>
                <a:ea typeface="ＭＳ Ｐゴシック" charset="0"/>
              </a:rPr>
              <a:t> T </a:t>
            </a:r>
            <a:r>
              <a:rPr lang="de-DE" sz="1800" dirty="0">
                <a:latin typeface="Arial" charset="0"/>
                <a:ea typeface="ＭＳ Ｐゴシック" charset="0"/>
              </a:rPr>
              <a:t>wird durch den Standardwert der Fremdschlüsselspalte ersetzt.</a:t>
            </a:r>
          </a:p>
          <a:p>
            <a:pPr lvl="2"/>
            <a:r>
              <a:rPr lang="de-DE" sz="1800" b="1" dirty="0" err="1">
                <a:latin typeface="Courier New" charset="0"/>
                <a:ea typeface="ＭＳ Ｐゴシック" charset="0"/>
              </a:rPr>
              <a:t>cascade</a:t>
            </a:r>
            <a:r>
              <a:rPr lang="de-DE" sz="1800" dirty="0">
                <a:latin typeface="Arial" charset="0"/>
                <a:ea typeface="ＭＳ Ｐゴシック" charset="0"/>
              </a:rPr>
              <a:t>: Im Fall 3 (</a:t>
            </a:r>
            <a:r>
              <a:rPr lang="de-DE" sz="1800" b="1" dirty="0" err="1">
                <a:latin typeface="Courier New" charset="0"/>
                <a:ea typeface="ＭＳ Ｐゴシック" charset="0"/>
              </a:rPr>
              <a:t>delete</a:t>
            </a:r>
            <a:r>
              <a:rPr lang="de-DE" sz="1800" dirty="0">
                <a:latin typeface="Arial" charset="0"/>
                <a:ea typeface="ＭＳ Ｐゴシック" charset="0"/>
              </a:rPr>
              <a:t>) werden alle betroffenen Reihen von </a:t>
            </a:r>
            <a:r>
              <a:rPr lang="de-DE" sz="1800" i="1" dirty="0">
                <a:latin typeface="Arial" charset="0"/>
                <a:ea typeface="ＭＳ Ｐゴシック" charset="0"/>
              </a:rPr>
              <a:t>T </a:t>
            </a:r>
            <a:r>
              <a:rPr lang="de-DE" sz="1800" dirty="0">
                <a:latin typeface="Arial" charset="0"/>
                <a:ea typeface="ＭＳ Ｐゴシック" charset="0"/>
              </a:rPr>
              <a:t>gelöscht. Im Falle 4 (</a:t>
            </a:r>
            <a:r>
              <a:rPr lang="de-DE" sz="1800" b="1" dirty="0">
                <a:latin typeface="Courier New" charset="0"/>
                <a:ea typeface="ＭＳ Ｐゴシック" charset="0"/>
              </a:rPr>
              <a:t>update</a:t>
            </a:r>
            <a:r>
              <a:rPr lang="de-DE" sz="1800" dirty="0">
                <a:latin typeface="Arial" charset="0"/>
                <a:ea typeface="ＭＳ Ｐゴシック" charset="0"/>
              </a:rPr>
              <a:t>) werden die Fremdschlüsselwerte aller betroffener Reihen von </a:t>
            </a:r>
            <a:r>
              <a:rPr lang="de-DE" sz="1800" i="1" dirty="0">
                <a:latin typeface="Arial" charset="0"/>
                <a:ea typeface="ＭＳ Ｐゴシック" charset="0"/>
              </a:rPr>
              <a:t>T</a:t>
            </a:r>
            <a:r>
              <a:rPr lang="de-DE" sz="1800" dirty="0">
                <a:latin typeface="Arial" charset="0"/>
                <a:ea typeface="ＭＳ Ｐゴシック" charset="0"/>
              </a:rPr>
              <a:t> durch die neuen Schlüsselwerte der korrespondierenden Reihen ersetzt.</a:t>
            </a:r>
          </a:p>
          <a:p>
            <a:pPr lvl="2"/>
            <a:r>
              <a:rPr lang="de-DE" sz="1800" b="1" dirty="0" err="1">
                <a:latin typeface="Courier New" charset="0"/>
                <a:ea typeface="ＭＳ Ｐゴシック" charset="0"/>
              </a:rPr>
              <a:t>no</a:t>
            </a:r>
            <a:r>
              <a:rPr lang="de-DE" sz="1800" b="1" dirty="0">
                <a:latin typeface="Courier New" charset="0"/>
                <a:ea typeface="ＭＳ Ｐゴシック" charset="0"/>
              </a:rPr>
              <a:t> </a:t>
            </a:r>
            <a:r>
              <a:rPr lang="de-DE" sz="1800" b="1" dirty="0" err="1">
                <a:latin typeface="Courier New" charset="0"/>
                <a:ea typeface="ＭＳ Ｐゴシック" charset="0"/>
              </a:rPr>
              <a:t>action</a:t>
            </a:r>
            <a:r>
              <a:rPr lang="de-DE" sz="1800" dirty="0">
                <a:latin typeface="Arial" charset="0"/>
                <a:ea typeface="ＭＳ Ｐゴシック" charset="0"/>
              </a:rPr>
              <a:t>: Es wird keine Folgeaktion ausgelöst, die Anweisung wird ignoriert.</a:t>
            </a:r>
          </a:p>
        </p:txBody>
      </p:sp>
    </p:spTree>
    <p:extLst>
      <p:ext uri="{BB962C8B-B14F-4D97-AF65-F5344CB8AC3E}">
        <p14:creationId xmlns:p14="http://schemas.microsoft.com/office/powerpoint/2010/main" val="1523867123"/>
      </p:ext>
    </p:extLst>
  </p:cSld>
  <p:clrMapOvr>
    <a:masterClrMapping/>
  </p:clrMapOvr>
  <p:transition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Zeitpunkt der Integritätsprüfung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Bezieht sich eine Zusicherung auf mehrere Zustandsvariablen, muß der Zeitpunkt der Integritätsprüfung nach Änderungsoperationen genau spezifiziert werden.</a:t>
            </a: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Dazu existieren zwei Modi der Integritätsprüfung:</a:t>
            </a:r>
          </a:p>
          <a:p>
            <a:pPr lvl="1"/>
            <a:r>
              <a:rPr lang="de-DE" sz="1800" b="1">
                <a:latin typeface="Courier New" charset="0"/>
                <a:ea typeface="ＭＳ Ｐゴシック" charset="0"/>
              </a:rPr>
              <a:t>not deferrable </a:t>
            </a:r>
            <a:r>
              <a:rPr lang="de-DE" sz="1800">
                <a:latin typeface="Arial" charset="0"/>
                <a:ea typeface="ＭＳ Ｐゴシック" charset="0"/>
              </a:rPr>
              <a:t>kennzeichnet eine nicht verzögerbare Zusicherung, die unmittelbar nach jeder SQL-Anweisung überprüft wird.</a:t>
            </a:r>
          </a:p>
          <a:p>
            <a:pPr lvl="1"/>
            <a:r>
              <a:rPr lang="de-DE" sz="1800" b="1">
                <a:latin typeface="Courier New" charset="0"/>
                <a:ea typeface="ＭＳ Ｐゴシック" charset="0"/>
              </a:rPr>
              <a:t>deferrable</a:t>
            </a:r>
            <a:r>
              <a:rPr lang="de-DE" sz="1800" b="1">
                <a:latin typeface="Arial" charset="0"/>
                <a:ea typeface="ＭＳ Ｐゴシック" charset="0"/>
              </a:rPr>
              <a:t> </a:t>
            </a:r>
            <a:r>
              <a:rPr lang="de-DE" sz="1800">
                <a:latin typeface="Arial" charset="0"/>
                <a:ea typeface="ＭＳ Ｐゴシック" charset="0"/>
              </a:rPr>
              <a:t>kennzeichnet eine verzögerbare Zusicherung.  Man kann ein Flag auf den Wert</a:t>
            </a:r>
          </a:p>
          <a:p>
            <a:pPr lvl="2"/>
            <a:r>
              <a:rPr lang="de-DE" sz="1800" b="1">
                <a:latin typeface="Courier New" charset="0"/>
                <a:ea typeface="ＭＳ Ｐゴシック" charset="0"/>
              </a:rPr>
              <a:t>immediate</a:t>
            </a:r>
            <a:r>
              <a:rPr lang="de-DE" sz="1800">
                <a:latin typeface="Arial" charset="0"/>
                <a:ea typeface="ＭＳ Ｐゴシック" charset="0"/>
              </a:rPr>
              <a:t> setzen, wenn nach der nächsten SQL-Anweisung geprüft werden soll oder auf den Wert</a:t>
            </a:r>
          </a:p>
          <a:p>
            <a:pPr lvl="2"/>
            <a:r>
              <a:rPr lang="de-DE" sz="1800" b="1">
                <a:latin typeface="Courier New" charset="0"/>
                <a:ea typeface="ＭＳ Ｐゴシック" charset="0"/>
              </a:rPr>
              <a:t>deferred</a:t>
            </a:r>
            <a:r>
              <a:rPr lang="de-DE" sz="1800">
                <a:latin typeface="Arial" charset="0"/>
                <a:ea typeface="ＭＳ Ｐゴシック" charset="0"/>
              </a:rPr>
              <a:t>, wenn die Prüfung bis zum Transaktionsende aufgeschoben werden soll.</a:t>
            </a:r>
          </a:p>
          <a:p>
            <a:pPr lvl="2"/>
            <a:r>
              <a:rPr lang="de-DE" sz="1800">
                <a:latin typeface="Arial" charset="0"/>
                <a:ea typeface="ＭＳ Ｐゴシック" charset="0"/>
              </a:rPr>
              <a:t>Zusätzlich wird bei jedem Umschalten auf den Wert </a:t>
            </a:r>
            <a:r>
              <a:rPr lang="de-DE" sz="1800" b="1">
                <a:latin typeface="Courier New" charset="0"/>
                <a:ea typeface="ＭＳ Ｐゴシック" charset="0"/>
              </a:rPr>
              <a:t>immediate</a:t>
            </a:r>
            <a:r>
              <a:rPr lang="de-DE" sz="1800">
                <a:latin typeface="Arial" charset="0"/>
                <a:ea typeface="ＭＳ Ｐゴシック" charset="0"/>
              </a:rPr>
              <a:t> und am Transaktionsende überprüft.</a:t>
            </a: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Optimierungen können den tatsächlichen Zeitpunkt beeinflussen.</a:t>
            </a:r>
          </a:p>
        </p:txBody>
      </p:sp>
    </p:spTree>
    <p:extLst>
      <p:ext uri="{BB962C8B-B14F-4D97-AF65-F5344CB8AC3E}">
        <p14:creationId xmlns:p14="http://schemas.microsoft.com/office/powerpoint/2010/main" val="2920088032"/>
      </p:ext>
    </p:extLst>
  </p:cSld>
  <p:clrMapOvr>
    <a:masterClrMapping/>
  </p:clrMapOvr>
  <p:transition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Zusammenfassung, Kernpunkte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1"/>
            <a:ext cx="8178312" cy="51673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>
                <a:ea typeface="ＭＳ Ｐゴシック" charset="0"/>
              </a:rPr>
              <a:t>Grundlagen von Datenbanksystemen</a:t>
            </a:r>
          </a:p>
          <a:p>
            <a:pPr lvl="1"/>
            <a:r>
              <a:rPr lang="de-DE" dirty="0" smtClean="0">
                <a:ea typeface="ＭＳ Ｐゴシック" charset="0"/>
              </a:rPr>
              <a:t>Anfragesprache SQL</a:t>
            </a:r>
            <a:endParaRPr lang="de-DE" dirty="0">
              <a:ea typeface="ＭＳ Ｐゴシック" charset="0"/>
            </a:endParaRP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398999"/>
              </p:ext>
            </p:extLst>
          </p:nvPr>
        </p:nvGraphicFramePr>
        <p:xfrm>
          <a:off x="7092280" y="2996952"/>
          <a:ext cx="1479570" cy="2840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1" name="Clip" r:id="rId4" imgW="2221595" imgH="3937487" progId="MS_ClipArt_Gallery.2">
                  <p:embed/>
                </p:oleObj>
              </mc:Choice>
              <mc:Fallback>
                <p:oleObj name="Clip" r:id="rId4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2996952"/>
                        <a:ext cx="1479570" cy="284078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7536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4501662" y="1673226"/>
            <a:ext cx="3793881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4366846" y="2711451"/>
            <a:ext cx="4207120" cy="1813317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de-DE" sz="1600" b="1">
                <a:latin typeface="Courier New" charset="0"/>
              </a:rPr>
              <a:t>insert into </a:t>
            </a:r>
            <a:r>
              <a:rPr lang="de-DE" sz="1600">
                <a:latin typeface="Courier New" charset="0"/>
              </a:rPr>
              <a:t>Projektdurchfuehrung </a:t>
            </a:r>
          </a:p>
          <a:p>
            <a:pPr>
              <a:defRPr/>
            </a:pPr>
            <a:r>
              <a:rPr lang="de-DE" sz="1600">
                <a:latin typeface="Courier New" charset="0"/>
              </a:rPr>
              <a:t>  (Nr, Kurz)</a:t>
            </a:r>
          </a:p>
          <a:p>
            <a:pPr>
              <a:defRPr/>
            </a:pPr>
            <a:r>
              <a:rPr lang="de-DE" sz="1600" b="1">
                <a:latin typeface="Courier New" charset="0"/>
              </a:rPr>
              <a:t>select</a:t>
            </a:r>
            <a:r>
              <a:rPr lang="de-DE" sz="1600">
                <a:latin typeface="Courier New" charset="0"/>
              </a:rPr>
              <a:t> p.Nr, a.Kurz</a:t>
            </a:r>
          </a:p>
          <a:p>
            <a:pPr>
              <a:defRPr/>
            </a:pPr>
            <a:r>
              <a:rPr lang="de-DE" sz="1600" b="1">
                <a:latin typeface="Courier New" charset="0"/>
              </a:rPr>
              <a:t>from</a:t>
            </a:r>
            <a:r>
              <a:rPr lang="de-DE" sz="1600">
                <a:latin typeface="Courier New" charset="0"/>
              </a:rPr>
              <a:t> Projekte p, Abteilungen a</a:t>
            </a:r>
          </a:p>
          <a:p>
            <a:pPr>
              <a:defRPr/>
            </a:pPr>
            <a:r>
              <a:rPr lang="de-DE" sz="1600" b="1">
                <a:latin typeface="Courier New" charset="0"/>
              </a:rPr>
              <a:t>where</a:t>
            </a:r>
            <a:r>
              <a:rPr lang="de-DE" sz="1600">
                <a:latin typeface="Courier New" charset="0"/>
              </a:rPr>
              <a:t> p.Titel = 'Telekom Statistik'</a:t>
            </a:r>
          </a:p>
          <a:p>
            <a:pPr>
              <a:defRPr/>
            </a:pPr>
            <a:r>
              <a:rPr lang="de-DE" sz="1600" b="1">
                <a:latin typeface="Courier New" charset="0"/>
              </a:rPr>
              <a:t>      and</a:t>
            </a:r>
            <a:r>
              <a:rPr lang="de-DE" sz="1600">
                <a:latin typeface="Courier New" charset="0"/>
              </a:rPr>
              <a:t> a.Name = 'Unix SW'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4377104" y="1968501"/>
            <a:ext cx="4171950" cy="582211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 err="1">
                <a:latin typeface="Courier New" charset="0"/>
              </a:rPr>
              <a:t>insert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b="1" dirty="0" err="1">
                <a:latin typeface="Courier New" charset="0"/>
              </a:rPr>
              <a:t>into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Projektdurchfuehrung</a:t>
            </a:r>
            <a:endParaRPr lang="de-DE" sz="1600" dirty="0">
              <a:latin typeface="Courier New" charset="0"/>
            </a:endParaRP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values</a:t>
            </a:r>
            <a:r>
              <a:rPr lang="de-DE" sz="1600" dirty="0">
                <a:latin typeface="Courier New" charset="0"/>
              </a:rPr>
              <a:t> (400, 'XYZA')</a:t>
            </a: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4355124" y="4414839"/>
            <a:ext cx="4224704" cy="92076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de-DE" b="1">
                <a:latin typeface="Courier New" charset="0"/>
              </a:rPr>
              <a:t>update</a:t>
            </a:r>
            <a:r>
              <a:rPr lang="de-DE">
                <a:latin typeface="Courier New" charset="0"/>
              </a:rPr>
              <a:t> Projekte</a:t>
            </a:r>
          </a:p>
          <a:p>
            <a:pPr>
              <a:defRPr/>
            </a:pPr>
            <a:r>
              <a:rPr lang="de-DE" b="1">
                <a:latin typeface="Courier New" charset="0"/>
              </a:rPr>
              <a:t>set</a:t>
            </a:r>
            <a:r>
              <a:rPr lang="de-DE">
                <a:latin typeface="Courier New" charset="0"/>
              </a:rPr>
              <a:t> Budget = Budget * 1.5</a:t>
            </a:r>
          </a:p>
          <a:p>
            <a:pPr>
              <a:defRPr/>
            </a:pPr>
            <a:r>
              <a:rPr lang="de-DE" b="1">
                <a:latin typeface="Courier New" charset="0"/>
              </a:rPr>
              <a:t>where</a:t>
            </a:r>
            <a:r>
              <a:rPr lang="de-DE">
                <a:latin typeface="Courier New" charset="0"/>
              </a:rPr>
              <a:t> Budget &gt; 150000</a:t>
            </a:r>
          </a:p>
        </p:txBody>
      </p:sp>
      <p:sp>
        <p:nvSpPr>
          <p:cNvPr id="1434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RDM: Aktualisierungsoperationen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1692" y="1066800"/>
            <a:ext cx="3938954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Generische Operationen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(polymorph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typsisiert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), Änderungsoperationen beziehen sich auf Relationen oder Teilrelationen (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select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…):</a:t>
            </a:r>
          </a:p>
          <a:p>
            <a:pPr lvl="1"/>
            <a:r>
              <a:rPr lang="de-DE" sz="1800" b="1" dirty="0" err="1">
                <a:latin typeface="Arial" charset="0"/>
                <a:ea typeface="ＭＳ Ｐゴシック" charset="0"/>
              </a:rPr>
              <a:t>insert</a:t>
            </a:r>
            <a:r>
              <a:rPr lang="de-DE" sz="1800" b="1" dirty="0">
                <a:latin typeface="Arial" charset="0"/>
                <a:ea typeface="ＭＳ Ｐゴシック" charset="0"/>
              </a:rPr>
              <a:t>-Statement: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2"/>
            <a:r>
              <a:rPr lang="de-DE" sz="1800" dirty="0">
                <a:latin typeface="Arial" charset="0"/>
                <a:ea typeface="ＭＳ Ｐゴシック" charset="0"/>
              </a:rPr>
              <a:t>Fügt ein einziges </a:t>
            </a:r>
            <a:r>
              <a:rPr lang="de-DE" sz="1800" dirty="0" err="1">
                <a:latin typeface="Arial" charset="0"/>
                <a:ea typeface="ＭＳ Ｐゴシック" charset="0"/>
              </a:rPr>
              <a:t>Tupel</a:t>
            </a:r>
            <a:r>
              <a:rPr lang="de-DE" sz="1800" dirty="0">
                <a:latin typeface="Arial" charset="0"/>
                <a:ea typeface="ＭＳ Ｐゴシック" charset="0"/>
              </a:rPr>
              <a:t> ein, dessen Attributwerte als Parameter übergeben werden.</a:t>
            </a:r>
          </a:p>
          <a:p>
            <a:pPr lvl="2"/>
            <a:r>
              <a:rPr lang="de-DE" sz="1800" dirty="0">
                <a:latin typeface="Arial" charset="0"/>
                <a:ea typeface="ＭＳ Ｐゴシック" charset="0"/>
              </a:rPr>
              <a:t>Fügt eine Ergebnistabelle ein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.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de-DE" sz="1800" b="1" dirty="0">
                <a:latin typeface="Arial" charset="0"/>
                <a:ea typeface="ＭＳ Ｐゴシック" charset="0"/>
              </a:rPr>
              <a:t>update-Statement: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2"/>
            <a:r>
              <a:rPr lang="de-DE" sz="1800" dirty="0">
                <a:latin typeface="Arial" charset="0"/>
                <a:ea typeface="ＭＳ Ｐゴシック" charset="0"/>
              </a:rPr>
              <a:t>Selektion (des) der betreffenden </a:t>
            </a:r>
            <a:r>
              <a:rPr lang="de-DE" sz="1800" dirty="0" err="1">
                <a:latin typeface="Arial" charset="0"/>
                <a:ea typeface="ＭＳ Ｐゴシック" charset="0"/>
              </a:rPr>
              <a:t>Tupel</a:t>
            </a:r>
            <a:r>
              <a:rPr lang="de-DE" sz="1800" dirty="0">
                <a:latin typeface="Arial" charset="0"/>
                <a:ea typeface="ＭＳ Ｐゴシック" charset="0"/>
              </a:rPr>
              <a:t>(s)</a:t>
            </a:r>
          </a:p>
          <a:p>
            <a:pPr lvl="2"/>
            <a:r>
              <a:rPr lang="de-DE" sz="1800" dirty="0">
                <a:latin typeface="Arial" charset="0"/>
                <a:ea typeface="ＭＳ Ｐゴシック" charset="0"/>
              </a:rPr>
              <a:t>Neue Werte oder Formeln für zu ändernde Attribute</a:t>
            </a:r>
          </a:p>
        </p:txBody>
      </p:sp>
    </p:spTree>
    <p:extLst>
      <p:ext uri="{BB962C8B-B14F-4D97-AF65-F5344CB8AC3E}">
        <p14:creationId xmlns:p14="http://schemas.microsoft.com/office/powerpoint/2010/main" val="1087273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4182208" y="1292225"/>
            <a:ext cx="3261010" cy="85921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>
                <a:latin typeface="Courier New" charset="0"/>
              </a:rPr>
              <a:t>delete</a:t>
            </a:r>
          </a:p>
          <a:p>
            <a:pPr>
              <a:defRPr/>
            </a:pPr>
            <a:r>
              <a:rPr lang="de-DE" sz="1600" b="1">
                <a:latin typeface="Courier New" charset="0"/>
              </a:rPr>
              <a:t>from </a:t>
            </a:r>
            <a:r>
              <a:rPr lang="de-DE" sz="1600">
                <a:latin typeface="Courier New" charset="0"/>
              </a:rPr>
              <a:t>Projektdurchfuehrung</a:t>
            </a:r>
          </a:p>
          <a:p>
            <a:pPr>
              <a:defRPr/>
            </a:pPr>
            <a:r>
              <a:rPr lang="de-DE" sz="1600" b="1">
                <a:latin typeface="Courier New" charset="0"/>
              </a:rPr>
              <a:t>where</a:t>
            </a:r>
            <a:r>
              <a:rPr lang="de-DE" sz="1600">
                <a:latin typeface="Courier New" charset="0"/>
              </a:rPr>
              <a:t> Kurz = 'MFSW';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RDM: Aktualisierungsoperationen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(3)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1693" y="1066800"/>
            <a:ext cx="3727938" cy="5257800"/>
          </a:xfrm>
        </p:spPr>
        <p:txBody>
          <a:bodyPr/>
          <a:lstStyle/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delete-Statement:</a:t>
            </a:r>
            <a:endParaRPr lang="de-DE" sz="1800">
              <a:latin typeface="Arial" charset="0"/>
              <a:ea typeface="ＭＳ Ｐゴシック" charset="0"/>
            </a:endParaRPr>
          </a:p>
          <a:p>
            <a:pPr lvl="2"/>
            <a:r>
              <a:rPr lang="de-DE" sz="1800">
                <a:latin typeface="Arial" charset="0"/>
                <a:ea typeface="ＭＳ Ｐゴシック" charset="0"/>
              </a:rPr>
              <a:t>Selektion (des) der betreffenden Tupel(s)</a:t>
            </a:r>
          </a:p>
        </p:txBody>
      </p:sp>
    </p:spTree>
    <p:extLst>
      <p:ext uri="{BB962C8B-B14F-4D97-AF65-F5344CB8AC3E}">
        <p14:creationId xmlns:p14="http://schemas.microsoft.com/office/powerpoint/2010/main" val="2093314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1693" y="1268760"/>
            <a:ext cx="8440615" cy="4827240"/>
          </a:xfrm>
        </p:spPr>
        <p:txBody>
          <a:bodyPr/>
          <a:lstStyle/>
          <a:p>
            <a:pPr lvl="1">
              <a:lnSpc>
                <a:spcPct val="90000"/>
              </a:lnSpc>
              <a:buFont typeface="Monotype Sorts" charset="0"/>
              <a:buNone/>
            </a:pPr>
            <a:r>
              <a:rPr lang="de-DE" sz="1600" b="1" dirty="0">
                <a:latin typeface="Arial" charset="0"/>
                <a:ea typeface="ＭＳ Ｐゴシック" charset="0"/>
              </a:rPr>
              <a:t>SQL-86:</a:t>
            </a:r>
          </a:p>
          <a:p>
            <a:pPr lvl="2">
              <a:lnSpc>
                <a:spcPct val="90000"/>
              </a:lnSpc>
            </a:pPr>
            <a:r>
              <a:rPr lang="de-DE" sz="1600" dirty="0">
                <a:latin typeface="Arial" charset="0"/>
                <a:ea typeface="ＭＳ Ｐゴシック" charset="0"/>
              </a:rPr>
              <a:t>ANSI X3.135-1986 Database Language SQL, 1986</a:t>
            </a:r>
          </a:p>
          <a:p>
            <a:pPr lvl="2">
              <a:lnSpc>
                <a:spcPct val="90000"/>
              </a:lnSpc>
            </a:pPr>
            <a:r>
              <a:rPr lang="de-DE" sz="1600" dirty="0">
                <a:latin typeface="Arial" charset="0"/>
                <a:ea typeface="ＭＳ Ｐゴシック" charset="0"/>
              </a:rPr>
              <a:t>ISO/IEC 9075:1986 Database Language SQL, 1986</a:t>
            </a:r>
          </a:p>
          <a:p>
            <a:pPr lvl="1">
              <a:lnSpc>
                <a:spcPct val="90000"/>
              </a:lnSpc>
              <a:buFont typeface="Monotype Sorts" charset="0"/>
              <a:buNone/>
            </a:pPr>
            <a:r>
              <a:rPr lang="de-DE" sz="1600" b="1" dirty="0">
                <a:latin typeface="Arial" charset="0"/>
                <a:ea typeface="ＭＳ Ｐゴシック" charset="0"/>
              </a:rPr>
              <a:t>SQL-89:</a:t>
            </a:r>
          </a:p>
          <a:p>
            <a:pPr lvl="2">
              <a:lnSpc>
                <a:spcPct val="90000"/>
              </a:lnSpc>
            </a:pPr>
            <a:r>
              <a:rPr lang="de-DE" sz="1600" dirty="0">
                <a:latin typeface="Arial" charset="0"/>
                <a:ea typeface="ＭＳ Ｐゴシック" charset="0"/>
              </a:rPr>
              <a:t>ANSI X3.135-1989 Database Language SQL, 1989</a:t>
            </a:r>
          </a:p>
          <a:p>
            <a:pPr lvl="2">
              <a:lnSpc>
                <a:spcPct val="90000"/>
              </a:lnSpc>
            </a:pPr>
            <a:r>
              <a:rPr lang="de-DE" sz="1600" dirty="0">
                <a:latin typeface="Arial" charset="0"/>
                <a:ea typeface="ＭＳ Ｐゴシック" charset="0"/>
              </a:rPr>
              <a:t>ISO/IEC 9075:1989 Database Language SQL, 1989</a:t>
            </a:r>
          </a:p>
          <a:p>
            <a:pPr lvl="1">
              <a:lnSpc>
                <a:spcPct val="90000"/>
              </a:lnSpc>
              <a:buFont typeface="Monotype Sorts" charset="0"/>
              <a:buNone/>
            </a:pPr>
            <a:r>
              <a:rPr lang="de-DE" sz="1600" b="1" dirty="0">
                <a:latin typeface="Arial" charset="0"/>
                <a:ea typeface="ＭＳ Ｐゴシック" charset="0"/>
              </a:rPr>
              <a:t>SQL-92:</a:t>
            </a:r>
          </a:p>
          <a:p>
            <a:pPr lvl="2">
              <a:lnSpc>
                <a:spcPct val="90000"/>
              </a:lnSpc>
            </a:pPr>
            <a:r>
              <a:rPr lang="de-DE" sz="1600" dirty="0">
                <a:latin typeface="Arial" charset="0"/>
                <a:ea typeface="ＭＳ Ｐゴシック" charset="0"/>
              </a:rPr>
              <a:t>ANSI X3.135-1992 Database Language SQL, 1992</a:t>
            </a:r>
          </a:p>
          <a:p>
            <a:pPr lvl="2">
              <a:lnSpc>
                <a:spcPct val="90000"/>
              </a:lnSpc>
            </a:pPr>
            <a:r>
              <a:rPr lang="de-DE" sz="1600" dirty="0">
                <a:latin typeface="Arial" charset="0"/>
                <a:ea typeface="ＭＳ Ｐゴシック" charset="0"/>
              </a:rPr>
              <a:t>ISO/IEC 9075:1992 Database Language SQL, 1992</a:t>
            </a:r>
          </a:p>
          <a:p>
            <a:pPr lvl="2">
              <a:lnSpc>
                <a:spcPct val="90000"/>
              </a:lnSpc>
            </a:pPr>
            <a:r>
              <a:rPr lang="de-DE" sz="1600" dirty="0">
                <a:latin typeface="Arial" charset="0"/>
                <a:ea typeface="ＭＳ Ｐゴシック" charset="0"/>
              </a:rPr>
              <a:t>DIN 66315 Informationstechnik - Datenbanksprache SQL, Aug. 1993</a:t>
            </a:r>
          </a:p>
          <a:p>
            <a:pPr lvl="1">
              <a:lnSpc>
                <a:spcPct val="90000"/>
              </a:lnSpc>
              <a:buFont typeface="Monotype Sorts" charset="0"/>
              <a:buNone/>
            </a:pPr>
            <a:r>
              <a:rPr lang="de-DE" sz="1600" b="1" dirty="0">
                <a:latin typeface="Arial" charset="0"/>
                <a:ea typeface="ＭＳ Ｐゴシック" charset="0"/>
              </a:rPr>
              <a:t>SQL-99:</a:t>
            </a:r>
          </a:p>
          <a:p>
            <a:pPr lvl="2">
              <a:lnSpc>
                <a:spcPct val="90000"/>
              </a:lnSpc>
            </a:pPr>
            <a:r>
              <a:rPr lang="de-DE" sz="1600" dirty="0">
                <a:latin typeface="Arial" charset="0"/>
                <a:ea typeface="ＭＳ Ｐゴシック" charset="0"/>
              </a:rPr>
              <a:t>ANSI/ISO/IEC Mehrteiliger Entwurf: Database Language SQL</a:t>
            </a:r>
          </a:p>
          <a:p>
            <a:pPr lvl="2">
              <a:lnSpc>
                <a:spcPct val="90000"/>
              </a:lnSpc>
            </a:pPr>
            <a:r>
              <a:rPr lang="de-DE" sz="1600" dirty="0">
                <a:latin typeface="Arial" charset="0"/>
                <a:ea typeface="ＭＳ Ｐゴシック" charset="0"/>
              </a:rPr>
              <a:t>ANSI/ISO/IEC 	9075:1999: Verabschiedung der Teile 1 bis 5</a:t>
            </a:r>
            <a:br>
              <a:rPr lang="de-DE" sz="1600" dirty="0">
                <a:latin typeface="Arial" charset="0"/>
                <a:ea typeface="ＭＳ Ｐゴシック" charset="0"/>
              </a:rPr>
            </a:br>
            <a:r>
              <a:rPr lang="de-DE" sz="1600" dirty="0">
                <a:latin typeface="Arial" charset="0"/>
                <a:ea typeface="ＭＳ Ｐゴシック" charset="0"/>
              </a:rPr>
              <a:t>			9075:2000: Teil 10	9075:2001: Teil 9</a:t>
            </a:r>
          </a:p>
          <a:p>
            <a:pPr lvl="1">
              <a:lnSpc>
                <a:spcPct val="90000"/>
              </a:lnSpc>
              <a:buFont typeface="Monotype Sorts" charset="0"/>
              <a:buNone/>
            </a:pPr>
            <a:r>
              <a:rPr lang="de-DE" sz="1600" b="1" dirty="0">
                <a:latin typeface="Arial" charset="0"/>
                <a:ea typeface="ＭＳ Ｐゴシック" charset="0"/>
              </a:rPr>
              <a:t>SQL-2011: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  <a:ea typeface="ＭＳ Ｐゴシック" charset="0"/>
              </a:rPr>
              <a:t>SQL:2011 or ISO/IEC 9075:2011</a:t>
            </a: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>
          <a:xfrm>
            <a:off x="351693" y="266229"/>
            <a:ext cx="8440615" cy="498475"/>
          </a:xfrm>
        </p:spPr>
        <p:txBody>
          <a:bodyPr/>
          <a:lstStyle/>
          <a:p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SQL-Standardisierung</a:t>
            </a:r>
            <a:endParaRPr lang="de-DE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913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36684" y="1266826"/>
            <a:ext cx="8131420" cy="650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e-DE" sz="1800"/>
              <a:t>SQL besitzt eine sehr umfangreiche Syntax, die sich durch eine hohe </a:t>
            </a:r>
          </a:p>
          <a:p>
            <a:pPr>
              <a:lnSpc>
                <a:spcPct val="100000"/>
              </a:lnSpc>
              <a:defRPr/>
            </a:pPr>
            <a:r>
              <a:rPr lang="de-DE" sz="1800"/>
              <a:t>Anzahl optionaler Klauseln und schlüsselwortbasierter Operatoren auszeichnet.</a:t>
            </a: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Lexikalische und syntaktische Regeln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Ein SQL-Quelltext wird von der Syntaxanalyse in eine Folge von Symbolen</a:t>
            </a:r>
            <a:br>
              <a:rPr lang="de-DE" sz="1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de-DE" sz="1800">
                <a:latin typeface="Symbol" charset="0"/>
                <a:ea typeface="ＭＳ Ｐゴシック" charset="0"/>
                <a:cs typeface="ＭＳ Ｐゴシック" charset="0"/>
              </a:rPr>
              <a:t>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Lexeme, Token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) zerlegt.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Nicht-druckbare Steuerzeichen (z.B. Zeilenvorschub) und Kommentare werden wie Leerzeichen behandelt.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Kommentare beginnen mit "</a:t>
            </a:r>
            <a:r>
              <a:rPr lang="de-DE" sz="1800">
                <a:latin typeface="Courier New" charset="0"/>
                <a:ea typeface="ＭＳ Ｐゴシック" charset="0"/>
              </a:rPr>
              <a:t>--</a:t>
            </a:r>
            <a:r>
              <a:rPr lang="de-DE" sz="1800">
                <a:latin typeface="Arial" charset="0"/>
                <a:ea typeface="ＭＳ Ｐゴシック" charset="0"/>
              </a:rPr>
              <a:t>" und reichen bis zum Zeilenende.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Kleinbuchstaben werden in Großbuchstaben umgewandelt, falls sie nicht in Zeichenketten-Konstanten auftreten.</a:t>
            </a: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Aufgrund der zahlreichen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Modalitäten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, in denen SQL eingesetzt wird, kann es im Einzelfall weitere lexikalische Regeln geben.</a:t>
            </a:r>
          </a:p>
        </p:txBody>
      </p:sp>
    </p:spTree>
    <p:extLst>
      <p:ext uri="{BB962C8B-B14F-4D97-AF65-F5344CB8AC3E}">
        <p14:creationId xmlns:p14="http://schemas.microsoft.com/office/powerpoint/2010/main" val="1713749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Lexikalische und syntaktische Regeln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1066800"/>
            <a:ext cx="5804389" cy="5257800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Es gibt die folgenden SQL-Symbole: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Reguläre Namen </a:t>
            </a:r>
            <a:r>
              <a:rPr lang="de-DE" sz="1800">
                <a:latin typeface="Arial" charset="0"/>
                <a:ea typeface="ＭＳ Ｐゴシック" charset="0"/>
              </a:rPr>
              <a:t>beginnen mit einem Buchstaben gefolgt von evtl. weiteren Buchstaben, Ziffern und "_".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Schlüsselworte</a:t>
            </a:r>
            <a:r>
              <a:rPr lang="de-DE" sz="1800">
                <a:latin typeface="Arial" charset="0"/>
                <a:ea typeface="ＭＳ Ｐゴシック" charset="0"/>
              </a:rPr>
              <a:t>: SQL definiert über 210 Namen als Schlüsselworte, die nicht kontextsensitiv sind.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Begrenzte Namen </a:t>
            </a:r>
            <a:r>
              <a:rPr lang="de-DE" sz="1800">
                <a:latin typeface="Arial" charset="0"/>
                <a:ea typeface="ＭＳ Ｐゴシック" charset="0"/>
              </a:rPr>
              <a:t>sind Zeichenketten in doppelten Anführungszeichen.  Durch begrenzte Namen kann verhindert werden, daß neu hinzugekommene Schlüsselworte mit gewählten Bezeichnern kollidieren.  (</a:t>
            </a:r>
            <a:r>
              <a:rPr lang="de-DE" sz="1800">
                <a:latin typeface="Symbol" charset="0"/>
                <a:ea typeface="ＭＳ Ｐゴシック" charset="0"/>
              </a:rPr>
              <a:t>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 i="1">
                <a:latin typeface="Arial" charset="0"/>
                <a:ea typeface="ＭＳ Ｐゴシック" charset="0"/>
              </a:rPr>
              <a:t>Syntaxerweiterungsproblematik</a:t>
            </a:r>
            <a:r>
              <a:rPr lang="de-DE" sz="1800">
                <a:latin typeface="Arial" charset="0"/>
                <a:ea typeface="ＭＳ Ｐゴシック" charset="0"/>
              </a:rPr>
              <a:t>)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Literale</a:t>
            </a:r>
            <a:r>
              <a:rPr lang="de-DE" sz="1800">
                <a:latin typeface="Arial" charset="0"/>
                <a:ea typeface="ＭＳ Ｐゴシック" charset="0"/>
              </a:rPr>
              <a:t> dienen zur Benennung von Werten der SQL-Basistypen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weitere Symbole (Operatoren etc.)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189032" y="2305051"/>
            <a:ext cx="1691094" cy="30521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de-DE" sz="1400" b="1">
                <a:latin typeface="Courier New" charset="0"/>
              </a:rPr>
              <a:t>create, select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176597" y="4362450"/>
            <a:ext cx="2660748" cy="736099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>
                <a:latin typeface="Courier New" charset="0"/>
              </a:rPr>
              <a:t>'abc'      </a:t>
            </a:r>
            <a:r>
              <a:rPr lang="de-DE" sz="1400" b="1">
                <a:latin typeface="Courier New" charset="0"/>
              </a:rPr>
              <a:t>character</a:t>
            </a:r>
            <a:r>
              <a:rPr lang="de-DE" sz="1400">
                <a:latin typeface="Courier New" charset="0"/>
              </a:rPr>
              <a:t>(3)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123        </a:t>
            </a:r>
            <a:r>
              <a:rPr lang="de-DE" sz="1400" b="1">
                <a:latin typeface="Courier New" charset="0"/>
              </a:rPr>
              <a:t>smallint</a:t>
            </a:r>
            <a:endParaRPr lang="de-DE" sz="1400">
              <a:latin typeface="Courier New" charset="0"/>
            </a:endParaRPr>
          </a:p>
          <a:p>
            <a:pPr>
              <a:defRPr/>
            </a:pPr>
            <a:r>
              <a:rPr lang="de-DE" sz="1400">
                <a:latin typeface="Courier New" charset="0"/>
              </a:rPr>
              <a:t>B'101010'  </a:t>
            </a:r>
            <a:r>
              <a:rPr lang="de-DE" sz="1400" b="1">
                <a:latin typeface="Courier New" charset="0"/>
              </a:rPr>
              <a:t>bit</a:t>
            </a:r>
            <a:r>
              <a:rPr lang="de-DE" sz="1400">
                <a:latin typeface="Courier New" charset="0"/>
              </a:rPr>
              <a:t>(6)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134100" y="2990851"/>
            <a:ext cx="2445269" cy="30521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>
                <a:latin typeface="Courier New" charset="0"/>
              </a:rPr>
              <a:t>"intersect", "create"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76597" y="1619251"/>
            <a:ext cx="1583355" cy="30521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>
                <a:latin typeface="Courier New" charset="0"/>
              </a:rPr>
              <a:t>Peter, mary33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176597" y="5276851"/>
            <a:ext cx="2337530" cy="52065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>
                <a:latin typeface="Courier New" charset="0"/>
              </a:rPr>
              <a:t>&lt;, &gt;, =, %, &amp;, (, ), 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*, +, ...</a:t>
            </a:r>
          </a:p>
        </p:txBody>
      </p:sp>
    </p:spTree>
    <p:extLst>
      <p:ext uri="{BB962C8B-B14F-4D97-AF65-F5344CB8AC3E}">
        <p14:creationId xmlns:p14="http://schemas.microsoft.com/office/powerpoint/2010/main" val="970748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Schemata und Kataloge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4968875"/>
          </a:xfrm>
          <a:noFill/>
        </p:spPr>
        <p:txBody>
          <a:bodyPr/>
          <a:lstStyle/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Ein SQL-Schema ist ein </a:t>
            </a:r>
            <a:r>
              <a:rPr lang="de-DE" sz="1800" i="1" dirty="0">
                <a:latin typeface="Arial" charset="0"/>
                <a:ea typeface="ＭＳ Ｐゴシック" charset="0"/>
              </a:rPr>
              <a:t>dynamischer Sichtbarkeitsbereich </a:t>
            </a:r>
            <a:r>
              <a:rPr lang="de-DE" sz="1800" dirty="0">
                <a:latin typeface="Arial" charset="0"/>
                <a:ea typeface="ＭＳ Ｐゴシック" charset="0"/>
              </a:rPr>
              <a:t>für die Namen geschachtelter (lokaler) SQL-Objekte (Tabellen, Sichten, Regeln ...)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Bindungen von Objekte an Namen können durch Anweisungen explizit erzeugt und gelöscht werden.</a:t>
            </a: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 smtClean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Die Integration separat entwickelter Datenbankschemata und die Arbeit in verteilten und föderativen Datenbanken erfordert den simultanen Zugriff auf SQL-Objekte mehrerer Schemata.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763688" y="2697901"/>
            <a:ext cx="3522663" cy="267509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schema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 err="1">
                <a:latin typeface="Courier New" charset="0"/>
              </a:rPr>
              <a:t>FirmenDB</a:t>
            </a:r>
            <a:r>
              <a:rPr lang="de-DE" sz="1400" dirty="0">
                <a:latin typeface="Courier New" charset="0"/>
              </a:rPr>
              <a:t>;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Mitarbeiter ...;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Produkte ... ;</a:t>
            </a:r>
          </a:p>
          <a:p>
            <a:pPr>
              <a:defRPr/>
            </a:pPr>
            <a:endParaRPr lang="de-DE" sz="1400" dirty="0">
              <a:latin typeface="Courier New" charset="0"/>
            </a:endParaRPr>
          </a:p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schema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 err="1">
                <a:latin typeface="Courier New" charset="0"/>
              </a:rPr>
              <a:t>ProjektDB</a:t>
            </a:r>
            <a:r>
              <a:rPr lang="de-DE" sz="1400" dirty="0">
                <a:latin typeface="Courier New" charset="0"/>
              </a:rPr>
              <a:t>;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Mitarbeiter ...;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view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Leiter ...;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Projekte ...;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Test ...;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drop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Test;</a:t>
            </a:r>
          </a:p>
          <a:p>
            <a:pPr>
              <a:defRPr/>
            </a:pPr>
            <a:endParaRPr lang="de-DE" sz="1400" dirty="0">
              <a:latin typeface="Courier New" charset="0"/>
            </a:endParaRPr>
          </a:p>
          <a:p>
            <a:pPr>
              <a:defRPr/>
            </a:pPr>
            <a:r>
              <a:rPr lang="de-DE" sz="1400" b="1" dirty="0" err="1">
                <a:latin typeface="Courier New" charset="0"/>
              </a:rPr>
              <a:t>drop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schema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 err="1">
                <a:latin typeface="Courier New" charset="0"/>
              </a:rPr>
              <a:t>FirmenDB</a:t>
            </a:r>
            <a:r>
              <a:rPr lang="de-DE" sz="1400" dirty="0">
                <a:latin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18419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79584" y="1758950"/>
            <a:ext cx="2520462" cy="2349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Schemata und Kataloge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779585" y="1758950"/>
            <a:ext cx="973015" cy="2349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2678723" y="1758950"/>
            <a:ext cx="621323" cy="2349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1764323" y="1758950"/>
            <a:ext cx="902677" cy="2349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760536" y="1847850"/>
            <a:ext cx="924946" cy="159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Name</a:t>
            </a:r>
          </a:p>
          <a:p>
            <a:endParaRPr lang="de-DE" sz="1400"/>
          </a:p>
          <a:p>
            <a:r>
              <a:rPr lang="de-DE" sz="1400"/>
              <a:t>FirmenDB</a:t>
            </a:r>
          </a:p>
          <a:p>
            <a:endParaRPr lang="de-DE" sz="1400"/>
          </a:p>
          <a:p>
            <a:r>
              <a:rPr lang="de-DE" sz="1400"/>
              <a:t>ProjektDB</a:t>
            </a:r>
          </a:p>
          <a:p>
            <a:endParaRPr lang="de-DE" sz="1400"/>
          </a:p>
          <a:p>
            <a:r>
              <a:rPr lang="de-DE" sz="1400"/>
              <a:t>TextDB</a:t>
            </a:r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1787770" y="1847850"/>
            <a:ext cx="875241" cy="159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Benutzer</a:t>
            </a:r>
          </a:p>
          <a:p>
            <a:endParaRPr lang="de-DE" sz="1400"/>
          </a:p>
          <a:p>
            <a:r>
              <a:rPr lang="de-DE" sz="1400"/>
              <a:t>matthes</a:t>
            </a:r>
          </a:p>
          <a:p>
            <a:endParaRPr lang="de-DE" sz="1400"/>
          </a:p>
          <a:p>
            <a:r>
              <a:rPr lang="de-DE" sz="1400"/>
              <a:t>matthes</a:t>
            </a:r>
          </a:p>
          <a:p>
            <a:endParaRPr lang="de-DE" sz="1400"/>
          </a:p>
          <a:p>
            <a:r>
              <a:rPr lang="de-DE" sz="1400"/>
              <a:t>schmidt</a:t>
            </a:r>
          </a:p>
        </p:txBody>
      </p:sp>
      <p:sp>
        <p:nvSpPr>
          <p:cNvPr id="20488" name="Line 10"/>
          <p:cNvSpPr>
            <a:spLocks noChangeShapeType="1"/>
          </p:cNvSpPr>
          <p:nvPr/>
        </p:nvSpPr>
        <p:spPr bwMode="auto">
          <a:xfrm>
            <a:off x="779584" y="2133600"/>
            <a:ext cx="2520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830874" y="1466851"/>
            <a:ext cx="1339135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Schemakatalog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4155831" y="1758950"/>
            <a:ext cx="35052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4136782" y="1466851"/>
            <a:ext cx="92315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FirmenDB</a:t>
            </a:r>
          </a:p>
        </p:txBody>
      </p:sp>
      <p:sp>
        <p:nvSpPr>
          <p:cNvPr id="20492" name="Rectangle 14"/>
          <p:cNvSpPr>
            <a:spLocks noChangeArrowheads="1"/>
          </p:cNvSpPr>
          <p:nvPr/>
        </p:nvSpPr>
        <p:spPr bwMode="auto">
          <a:xfrm>
            <a:off x="4207120" y="1847851"/>
            <a:ext cx="104195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Mitarbeiter</a:t>
            </a:r>
          </a:p>
        </p:txBody>
      </p:sp>
      <p:sp>
        <p:nvSpPr>
          <p:cNvPr id="20493" name="Rectangle 15"/>
          <p:cNvSpPr>
            <a:spLocks noChangeArrowheads="1"/>
          </p:cNvSpPr>
          <p:nvPr/>
        </p:nvSpPr>
        <p:spPr bwMode="auto">
          <a:xfrm>
            <a:off x="5613889" y="1847851"/>
            <a:ext cx="86354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Produkte</a:t>
            </a:r>
          </a:p>
        </p:txBody>
      </p:sp>
      <p:grpSp>
        <p:nvGrpSpPr>
          <p:cNvPr id="20494" name="Group 23"/>
          <p:cNvGrpSpPr>
            <a:grpSpLocks/>
          </p:cNvGrpSpPr>
          <p:nvPr/>
        </p:nvGrpSpPr>
        <p:grpSpPr bwMode="auto">
          <a:xfrm>
            <a:off x="4296508" y="2139950"/>
            <a:ext cx="832338" cy="673100"/>
            <a:chOff x="2932" y="1348"/>
            <a:chExt cx="568" cy="424"/>
          </a:xfrm>
        </p:grpSpPr>
        <p:sp>
          <p:nvSpPr>
            <p:cNvPr id="20537" name="Rectangle 16"/>
            <p:cNvSpPr>
              <a:spLocks noChangeArrowheads="1"/>
            </p:cNvSpPr>
            <p:nvPr/>
          </p:nvSpPr>
          <p:spPr bwMode="auto">
            <a:xfrm>
              <a:off x="2932" y="13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38" name="Rectangle 17"/>
            <p:cNvSpPr>
              <a:spLocks noChangeArrowheads="1"/>
            </p:cNvSpPr>
            <p:nvPr/>
          </p:nvSpPr>
          <p:spPr bwMode="auto">
            <a:xfrm>
              <a:off x="3028" y="13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39" name="Rectangle 18"/>
            <p:cNvSpPr>
              <a:spLocks noChangeArrowheads="1"/>
            </p:cNvSpPr>
            <p:nvPr/>
          </p:nvSpPr>
          <p:spPr bwMode="auto">
            <a:xfrm>
              <a:off x="3124" y="13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40" name="Rectangle 19"/>
            <p:cNvSpPr>
              <a:spLocks noChangeArrowheads="1"/>
            </p:cNvSpPr>
            <p:nvPr/>
          </p:nvSpPr>
          <p:spPr bwMode="auto">
            <a:xfrm>
              <a:off x="3220" y="13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41" name="Rectangle 20"/>
            <p:cNvSpPr>
              <a:spLocks noChangeArrowheads="1"/>
            </p:cNvSpPr>
            <p:nvPr/>
          </p:nvSpPr>
          <p:spPr bwMode="auto">
            <a:xfrm>
              <a:off x="3316" y="13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42" name="Rectangle 21"/>
            <p:cNvSpPr>
              <a:spLocks noChangeArrowheads="1"/>
            </p:cNvSpPr>
            <p:nvPr/>
          </p:nvSpPr>
          <p:spPr bwMode="auto">
            <a:xfrm>
              <a:off x="3412" y="13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43" name="Line 22"/>
            <p:cNvSpPr>
              <a:spLocks noChangeShapeType="1"/>
            </p:cNvSpPr>
            <p:nvPr/>
          </p:nvSpPr>
          <p:spPr bwMode="auto">
            <a:xfrm>
              <a:off x="2932" y="144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/>
            </a:p>
          </p:txBody>
        </p:sp>
      </p:grpSp>
      <p:grpSp>
        <p:nvGrpSpPr>
          <p:cNvPr id="20495" name="Group 31"/>
          <p:cNvGrpSpPr>
            <a:grpSpLocks/>
          </p:cNvGrpSpPr>
          <p:nvPr/>
        </p:nvGrpSpPr>
        <p:grpSpPr bwMode="auto">
          <a:xfrm>
            <a:off x="5703277" y="2139950"/>
            <a:ext cx="832338" cy="673100"/>
            <a:chOff x="3892" y="1348"/>
            <a:chExt cx="568" cy="424"/>
          </a:xfrm>
        </p:grpSpPr>
        <p:sp>
          <p:nvSpPr>
            <p:cNvPr id="20530" name="Rectangle 24"/>
            <p:cNvSpPr>
              <a:spLocks noChangeArrowheads="1"/>
            </p:cNvSpPr>
            <p:nvPr/>
          </p:nvSpPr>
          <p:spPr bwMode="auto">
            <a:xfrm>
              <a:off x="3892" y="13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31" name="Rectangle 25"/>
            <p:cNvSpPr>
              <a:spLocks noChangeArrowheads="1"/>
            </p:cNvSpPr>
            <p:nvPr/>
          </p:nvSpPr>
          <p:spPr bwMode="auto">
            <a:xfrm>
              <a:off x="3988" y="13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32" name="Rectangle 26"/>
            <p:cNvSpPr>
              <a:spLocks noChangeArrowheads="1"/>
            </p:cNvSpPr>
            <p:nvPr/>
          </p:nvSpPr>
          <p:spPr bwMode="auto">
            <a:xfrm>
              <a:off x="4084" y="13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33" name="Rectangle 27"/>
            <p:cNvSpPr>
              <a:spLocks noChangeArrowheads="1"/>
            </p:cNvSpPr>
            <p:nvPr/>
          </p:nvSpPr>
          <p:spPr bwMode="auto">
            <a:xfrm>
              <a:off x="4180" y="13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34" name="Rectangle 28"/>
            <p:cNvSpPr>
              <a:spLocks noChangeArrowheads="1"/>
            </p:cNvSpPr>
            <p:nvPr/>
          </p:nvSpPr>
          <p:spPr bwMode="auto">
            <a:xfrm>
              <a:off x="4276" y="13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35" name="Rectangle 29"/>
            <p:cNvSpPr>
              <a:spLocks noChangeArrowheads="1"/>
            </p:cNvSpPr>
            <p:nvPr/>
          </p:nvSpPr>
          <p:spPr bwMode="auto">
            <a:xfrm>
              <a:off x="4372" y="13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36" name="Line 30"/>
            <p:cNvSpPr>
              <a:spLocks noChangeShapeType="1"/>
            </p:cNvSpPr>
            <p:nvPr/>
          </p:nvSpPr>
          <p:spPr bwMode="auto">
            <a:xfrm>
              <a:off x="3892" y="144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/>
            </a:p>
          </p:txBody>
        </p:sp>
      </p:grpSp>
      <p:sp>
        <p:nvSpPr>
          <p:cNvPr id="20496" name="Rectangle 32"/>
          <p:cNvSpPr>
            <a:spLocks noChangeArrowheads="1"/>
          </p:cNvSpPr>
          <p:nvPr/>
        </p:nvSpPr>
        <p:spPr bwMode="auto">
          <a:xfrm>
            <a:off x="6739305" y="2381251"/>
            <a:ext cx="32278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b="1"/>
              <a:t>...</a:t>
            </a: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4155831" y="3663950"/>
            <a:ext cx="35052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20498" name="Rectangle 34"/>
          <p:cNvSpPr>
            <a:spLocks noChangeArrowheads="1"/>
          </p:cNvSpPr>
          <p:nvPr/>
        </p:nvSpPr>
        <p:spPr bwMode="auto">
          <a:xfrm>
            <a:off x="4136782" y="3371851"/>
            <a:ext cx="92494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ProjektDB</a:t>
            </a:r>
          </a:p>
        </p:txBody>
      </p:sp>
      <p:sp>
        <p:nvSpPr>
          <p:cNvPr id="20499" name="Rectangle 35"/>
          <p:cNvSpPr>
            <a:spLocks noChangeArrowheads="1"/>
          </p:cNvSpPr>
          <p:nvPr/>
        </p:nvSpPr>
        <p:spPr bwMode="auto">
          <a:xfrm>
            <a:off x="4207120" y="3752850"/>
            <a:ext cx="104195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Mitarbeiter</a:t>
            </a:r>
          </a:p>
        </p:txBody>
      </p:sp>
      <p:grpSp>
        <p:nvGrpSpPr>
          <p:cNvPr id="20500" name="Group 43"/>
          <p:cNvGrpSpPr>
            <a:grpSpLocks/>
          </p:cNvGrpSpPr>
          <p:nvPr/>
        </p:nvGrpSpPr>
        <p:grpSpPr bwMode="auto">
          <a:xfrm>
            <a:off x="4296508" y="4044950"/>
            <a:ext cx="832338" cy="673100"/>
            <a:chOff x="2932" y="2548"/>
            <a:chExt cx="568" cy="424"/>
          </a:xfrm>
        </p:grpSpPr>
        <p:sp>
          <p:nvSpPr>
            <p:cNvPr id="20523" name="Rectangle 36"/>
            <p:cNvSpPr>
              <a:spLocks noChangeArrowheads="1"/>
            </p:cNvSpPr>
            <p:nvPr/>
          </p:nvSpPr>
          <p:spPr bwMode="auto">
            <a:xfrm>
              <a:off x="2932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24" name="Rectangle 37"/>
            <p:cNvSpPr>
              <a:spLocks noChangeArrowheads="1"/>
            </p:cNvSpPr>
            <p:nvPr/>
          </p:nvSpPr>
          <p:spPr bwMode="auto">
            <a:xfrm>
              <a:off x="3028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25" name="Rectangle 38"/>
            <p:cNvSpPr>
              <a:spLocks noChangeArrowheads="1"/>
            </p:cNvSpPr>
            <p:nvPr/>
          </p:nvSpPr>
          <p:spPr bwMode="auto">
            <a:xfrm>
              <a:off x="3124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26" name="Rectangle 39"/>
            <p:cNvSpPr>
              <a:spLocks noChangeArrowheads="1"/>
            </p:cNvSpPr>
            <p:nvPr/>
          </p:nvSpPr>
          <p:spPr bwMode="auto">
            <a:xfrm>
              <a:off x="3220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27" name="Rectangle 40"/>
            <p:cNvSpPr>
              <a:spLocks noChangeArrowheads="1"/>
            </p:cNvSpPr>
            <p:nvPr/>
          </p:nvSpPr>
          <p:spPr bwMode="auto">
            <a:xfrm>
              <a:off x="3316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28" name="Rectangle 41"/>
            <p:cNvSpPr>
              <a:spLocks noChangeArrowheads="1"/>
            </p:cNvSpPr>
            <p:nvPr/>
          </p:nvSpPr>
          <p:spPr bwMode="auto">
            <a:xfrm>
              <a:off x="3412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29" name="Line 42"/>
            <p:cNvSpPr>
              <a:spLocks noChangeShapeType="1"/>
            </p:cNvSpPr>
            <p:nvPr/>
          </p:nvSpPr>
          <p:spPr bwMode="auto">
            <a:xfrm>
              <a:off x="2932" y="264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/>
            </a:p>
          </p:txBody>
        </p:sp>
      </p:grpSp>
      <p:grpSp>
        <p:nvGrpSpPr>
          <p:cNvPr id="20501" name="Group 51"/>
          <p:cNvGrpSpPr>
            <a:grpSpLocks/>
          </p:cNvGrpSpPr>
          <p:nvPr/>
        </p:nvGrpSpPr>
        <p:grpSpPr bwMode="auto">
          <a:xfrm>
            <a:off x="5492262" y="4044950"/>
            <a:ext cx="832338" cy="673100"/>
            <a:chOff x="3748" y="2548"/>
            <a:chExt cx="568" cy="424"/>
          </a:xfrm>
        </p:grpSpPr>
        <p:sp>
          <p:nvSpPr>
            <p:cNvPr id="20516" name="Rectangle 44"/>
            <p:cNvSpPr>
              <a:spLocks noChangeArrowheads="1"/>
            </p:cNvSpPr>
            <p:nvPr/>
          </p:nvSpPr>
          <p:spPr bwMode="auto">
            <a:xfrm>
              <a:off x="3748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17" name="Rectangle 45"/>
            <p:cNvSpPr>
              <a:spLocks noChangeArrowheads="1"/>
            </p:cNvSpPr>
            <p:nvPr/>
          </p:nvSpPr>
          <p:spPr bwMode="auto">
            <a:xfrm>
              <a:off x="3844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18" name="Rectangle 46"/>
            <p:cNvSpPr>
              <a:spLocks noChangeArrowheads="1"/>
            </p:cNvSpPr>
            <p:nvPr/>
          </p:nvSpPr>
          <p:spPr bwMode="auto">
            <a:xfrm>
              <a:off x="3940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19" name="Rectangle 47"/>
            <p:cNvSpPr>
              <a:spLocks noChangeArrowheads="1"/>
            </p:cNvSpPr>
            <p:nvPr/>
          </p:nvSpPr>
          <p:spPr bwMode="auto">
            <a:xfrm>
              <a:off x="4036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20" name="Rectangle 48"/>
            <p:cNvSpPr>
              <a:spLocks noChangeArrowheads="1"/>
            </p:cNvSpPr>
            <p:nvPr/>
          </p:nvSpPr>
          <p:spPr bwMode="auto">
            <a:xfrm>
              <a:off x="4132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21" name="Rectangle 49"/>
            <p:cNvSpPr>
              <a:spLocks noChangeArrowheads="1"/>
            </p:cNvSpPr>
            <p:nvPr/>
          </p:nvSpPr>
          <p:spPr bwMode="auto">
            <a:xfrm>
              <a:off x="4228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22" name="Line 50"/>
            <p:cNvSpPr>
              <a:spLocks noChangeShapeType="1"/>
            </p:cNvSpPr>
            <p:nvPr/>
          </p:nvSpPr>
          <p:spPr bwMode="auto">
            <a:xfrm>
              <a:off x="3748" y="264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/>
            </a:p>
          </p:txBody>
        </p:sp>
      </p:grpSp>
      <p:grpSp>
        <p:nvGrpSpPr>
          <p:cNvPr id="20502" name="Group 59"/>
          <p:cNvGrpSpPr>
            <a:grpSpLocks/>
          </p:cNvGrpSpPr>
          <p:nvPr/>
        </p:nvGrpSpPr>
        <p:grpSpPr bwMode="auto">
          <a:xfrm>
            <a:off x="6617677" y="4044950"/>
            <a:ext cx="832338" cy="673100"/>
            <a:chOff x="4516" y="2548"/>
            <a:chExt cx="568" cy="424"/>
          </a:xfrm>
        </p:grpSpPr>
        <p:sp>
          <p:nvSpPr>
            <p:cNvPr id="20509" name="Rectangle 52"/>
            <p:cNvSpPr>
              <a:spLocks noChangeArrowheads="1"/>
            </p:cNvSpPr>
            <p:nvPr/>
          </p:nvSpPr>
          <p:spPr bwMode="auto">
            <a:xfrm>
              <a:off x="4516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10" name="Rectangle 53"/>
            <p:cNvSpPr>
              <a:spLocks noChangeArrowheads="1"/>
            </p:cNvSpPr>
            <p:nvPr/>
          </p:nvSpPr>
          <p:spPr bwMode="auto">
            <a:xfrm>
              <a:off x="4612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11" name="Rectangle 54"/>
            <p:cNvSpPr>
              <a:spLocks noChangeArrowheads="1"/>
            </p:cNvSpPr>
            <p:nvPr/>
          </p:nvSpPr>
          <p:spPr bwMode="auto">
            <a:xfrm>
              <a:off x="4708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12" name="Rectangle 55"/>
            <p:cNvSpPr>
              <a:spLocks noChangeArrowheads="1"/>
            </p:cNvSpPr>
            <p:nvPr/>
          </p:nvSpPr>
          <p:spPr bwMode="auto">
            <a:xfrm>
              <a:off x="4804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13" name="Rectangle 56"/>
            <p:cNvSpPr>
              <a:spLocks noChangeArrowheads="1"/>
            </p:cNvSpPr>
            <p:nvPr/>
          </p:nvSpPr>
          <p:spPr bwMode="auto">
            <a:xfrm>
              <a:off x="4900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14" name="Rectangle 57"/>
            <p:cNvSpPr>
              <a:spLocks noChangeArrowheads="1"/>
            </p:cNvSpPr>
            <p:nvPr/>
          </p:nvSpPr>
          <p:spPr bwMode="auto">
            <a:xfrm>
              <a:off x="4996" y="2548"/>
              <a:ext cx="88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515" name="Line 58"/>
            <p:cNvSpPr>
              <a:spLocks noChangeShapeType="1"/>
            </p:cNvSpPr>
            <p:nvPr/>
          </p:nvSpPr>
          <p:spPr bwMode="auto">
            <a:xfrm>
              <a:off x="4516" y="264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/>
            </a:p>
          </p:txBody>
        </p:sp>
      </p:grpSp>
      <p:sp>
        <p:nvSpPr>
          <p:cNvPr id="20503" name="Rectangle 60"/>
          <p:cNvSpPr>
            <a:spLocks noChangeArrowheads="1"/>
          </p:cNvSpPr>
          <p:nvPr/>
        </p:nvSpPr>
        <p:spPr bwMode="auto">
          <a:xfrm>
            <a:off x="5402874" y="3752850"/>
            <a:ext cx="61876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Leiter</a:t>
            </a:r>
          </a:p>
        </p:txBody>
      </p:sp>
      <p:sp>
        <p:nvSpPr>
          <p:cNvPr id="20504" name="Rectangle 61"/>
          <p:cNvSpPr>
            <a:spLocks noChangeArrowheads="1"/>
          </p:cNvSpPr>
          <p:nvPr/>
        </p:nvSpPr>
        <p:spPr bwMode="auto">
          <a:xfrm>
            <a:off x="6528289" y="3752850"/>
            <a:ext cx="79829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Projekte</a:t>
            </a:r>
          </a:p>
        </p:txBody>
      </p:sp>
      <p:sp>
        <p:nvSpPr>
          <p:cNvPr id="20505" name="Rectangle 62"/>
          <p:cNvSpPr>
            <a:spLocks noChangeArrowheads="1"/>
          </p:cNvSpPr>
          <p:nvPr/>
        </p:nvSpPr>
        <p:spPr bwMode="auto">
          <a:xfrm>
            <a:off x="5684228" y="4972050"/>
            <a:ext cx="246863" cy="9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b="1"/>
              <a:t>.</a:t>
            </a:r>
          </a:p>
          <a:p>
            <a:r>
              <a:rPr lang="de-DE" b="1"/>
              <a:t>.</a:t>
            </a:r>
          </a:p>
          <a:p>
            <a:r>
              <a:rPr lang="de-DE" b="1"/>
              <a:t>.</a:t>
            </a:r>
          </a:p>
        </p:txBody>
      </p:sp>
      <p:sp>
        <p:nvSpPr>
          <p:cNvPr id="20506" name="Bogen 63"/>
          <p:cNvSpPr>
            <a:spLocks/>
          </p:cNvSpPr>
          <p:nvPr/>
        </p:nvSpPr>
        <p:spPr bwMode="auto">
          <a:xfrm rot="10800000">
            <a:off x="5440974" y="3311525"/>
            <a:ext cx="679938" cy="700088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lnTo>
                  <a:pt x="21600" y="21599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20507" name="Bogen 64"/>
          <p:cNvSpPr>
            <a:spLocks/>
          </p:cNvSpPr>
          <p:nvPr/>
        </p:nvSpPr>
        <p:spPr bwMode="auto">
          <a:xfrm>
            <a:off x="4667250" y="2881313"/>
            <a:ext cx="750277" cy="4318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lnTo>
                  <a:pt x="21600" y="21599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20508" name="Rectangle 65"/>
          <p:cNvSpPr>
            <a:spLocks noChangeArrowheads="1"/>
          </p:cNvSpPr>
          <p:nvPr/>
        </p:nvSpPr>
        <p:spPr bwMode="auto">
          <a:xfrm>
            <a:off x="5965582" y="3067050"/>
            <a:ext cx="1974154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Schemaübergeifende </a:t>
            </a:r>
            <a:br>
              <a:rPr lang="de-DE" sz="1400"/>
            </a:br>
            <a:r>
              <a:rPr lang="de-DE" sz="1400"/>
              <a:t>Referenzierung möglich</a:t>
            </a:r>
          </a:p>
          <a:p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2010892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Schemata und Kataloge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(3)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29208" y="1196975"/>
            <a:ext cx="8229600" cy="4968875"/>
          </a:xfrm>
          <a:noFill/>
        </p:spPr>
        <p:txBody>
          <a:bodyPr/>
          <a:lstStyle/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Schemanamen können zur eindeutigen Benennung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>
                <a:latin typeface="Arial" charset="0"/>
                <a:ea typeface="ＭＳ Ｐゴシック" charset="0"/>
              </a:rPr>
              <a:t>dienen.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Schemata werden </a:t>
            </a:r>
          </a:p>
          <a:p>
            <a:pPr lvl="2"/>
            <a:r>
              <a:rPr lang="de-DE" sz="1800" dirty="0">
                <a:latin typeface="Arial" charset="0"/>
                <a:ea typeface="ＭＳ Ｐゴシック" charset="0"/>
              </a:rPr>
              <a:t>zur Übersetzungszeit von SQL-Modulen oder</a:t>
            </a:r>
          </a:p>
          <a:p>
            <a:pPr lvl="2"/>
            <a:r>
              <a:rPr lang="de-DE" sz="1800" dirty="0">
                <a:latin typeface="Arial" charset="0"/>
                <a:ea typeface="ＭＳ Ｐゴシック" charset="0"/>
              </a:rPr>
              <a:t>dynamisch als Seiteneffekt von Anweisungen</a:t>
            </a:r>
          </a:p>
          <a:p>
            <a:pPr lvl="1">
              <a:buFont typeface="Monotype Sorts" charset="0"/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	definiert.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Ein SQL-Schema ist persistent.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Anlegen und Löschen eines SQL-Schemas impliziert Anlegen bzw. Löschen der Datenbank, die das Schema implementiert.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Die Lebensdauer geschachtelter SQL-Objekte ist durch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>
                <a:latin typeface="Arial" charset="0"/>
                <a:ea typeface="ＭＳ Ｐゴシック" charset="0"/>
              </a:rPr>
              <a:t>die Lebensdauer ihrer Schemata begrenzt.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120912" y="1238251"/>
            <a:ext cx="2445269" cy="52065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>
                <a:latin typeface="Courier New" charset="0"/>
              </a:rPr>
              <a:t>FirmenDB.Mitarbeiter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ProjektDB.Mitarbeiter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107928" y="2209801"/>
            <a:ext cx="2553009" cy="52065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create schema </a:t>
            </a:r>
            <a:r>
              <a:rPr lang="de-DE" sz="1400">
                <a:latin typeface="Courier New" charset="0"/>
              </a:rPr>
              <a:t>FirmenDB</a:t>
            </a:r>
          </a:p>
          <a:p>
            <a:pPr>
              <a:defRPr/>
            </a:pPr>
            <a:r>
              <a:rPr lang="de-DE" sz="1400" b="1">
                <a:latin typeface="Courier New" charset="0"/>
              </a:rPr>
              <a:t>connect</a:t>
            </a:r>
            <a:r>
              <a:rPr lang="de-DE" sz="1400">
                <a:latin typeface="Courier New" charset="0"/>
              </a:rPr>
              <a:t> FirmenDB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084168" y="4653136"/>
            <a:ext cx="2337530" cy="30521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de-DE" sz="1400" b="1">
                <a:latin typeface="Courier New" charset="0"/>
              </a:rPr>
              <a:t>drop schema </a:t>
            </a:r>
            <a:r>
              <a:rPr lang="de-DE" sz="1400">
                <a:latin typeface="Courier New" charset="0"/>
              </a:rPr>
              <a:t>FirmenDB</a:t>
            </a:r>
          </a:p>
        </p:txBody>
      </p:sp>
    </p:spTree>
    <p:extLst>
      <p:ext uri="{BB962C8B-B14F-4D97-AF65-F5344CB8AC3E}">
        <p14:creationId xmlns:p14="http://schemas.microsoft.com/office/powerpoint/2010/main" val="4287956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220308" y="1828800"/>
            <a:ext cx="4061359" cy="736099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view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 err="1">
                <a:latin typeface="Courier New" charset="0"/>
              </a:rPr>
              <a:t>ProjektDB.Leiter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as</a:t>
            </a:r>
            <a:endParaRPr lang="de-DE" sz="1400" b="1" dirty="0">
              <a:latin typeface="Courier New" charset="0"/>
            </a:endParaRPr>
          </a:p>
          <a:p>
            <a:pPr>
              <a:defRPr/>
            </a:pPr>
            <a:r>
              <a:rPr lang="de-DE" sz="1400" b="1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select</a:t>
            </a:r>
            <a:r>
              <a:rPr lang="de-DE" sz="1400" b="1" dirty="0">
                <a:latin typeface="Courier New" charset="0"/>
              </a:rPr>
              <a:t> * </a:t>
            </a:r>
            <a:r>
              <a:rPr lang="de-DE" sz="1400" b="1" dirty="0" err="1">
                <a:latin typeface="Courier New" charset="0"/>
              </a:rPr>
              <a:t>from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 err="1">
                <a:latin typeface="Courier New" charset="0"/>
              </a:rPr>
              <a:t>FirmenDB.Mitarbeiter</a:t>
            </a:r>
            <a:r>
              <a:rPr lang="de-DE" sz="1400" dirty="0">
                <a:latin typeface="Courier New" charset="0"/>
              </a:rPr>
              <a:t> 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where</a:t>
            </a:r>
            <a:r>
              <a:rPr lang="de-DE" sz="1400" dirty="0">
                <a:latin typeface="Courier New" charset="0"/>
              </a:rPr>
              <a:t> ...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134708" y="3505201"/>
            <a:ext cx="3199445" cy="30521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drop schema </a:t>
            </a:r>
            <a:r>
              <a:rPr lang="de-DE" sz="1400">
                <a:latin typeface="Courier New" charset="0"/>
              </a:rPr>
              <a:t>FirmenDB </a:t>
            </a:r>
            <a:r>
              <a:rPr lang="de-DE" sz="1400" b="1">
                <a:latin typeface="Courier New" charset="0"/>
              </a:rPr>
              <a:t>cascade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Schemata und Kataloge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(4)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496" y="1196975"/>
            <a:ext cx="8229600" cy="4968875"/>
          </a:xfrm>
        </p:spPr>
        <p:txBody>
          <a:bodyPr/>
          <a:lstStyle/>
          <a:p>
            <a:pPr lvl="1"/>
            <a:r>
              <a:rPr lang="de-DE" sz="1800" i="1" dirty="0">
                <a:latin typeface="Arial" charset="0"/>
                <a:ea typeface="ＭＳ Ｐゴシック" charset="0"/>
              </a:rPr>
              <a:t>Schemaabhängigkeiten</a:t>
            </a:r>
            <a:r>
              <a:rPr lang="de-DE" sz="1800" dirty="0">
                <a:latin typeface="Arial" charset="0"/>
                <a:ea typeface="ＭＳ Ｐゴシック" charset="0"/>
              </a:rPr>
              <a:t> entstehen durch Referenzen von SQL-Objekten eines Schemas in ein anderes Schema.                                                                             (s. Abbildung auf Folie 3.2.23)</a:t>
            </a: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Schemaabhängigkeiten müssen beim Löschen eines Schemas berücksichtigt werden.  </a:t>
            </a:r>
            <a:r>
              <a:rPr lang="de-DE" sz="1800" b="1" dirty="0" err="1">
                <a:latin typeface="Courier New" charset="0"/>
                <a:ea typeface="ＭＳ Ｐゴシック" charset="0"/>
              </a:rPr>
              <a:t>cascade</a:t>
            </a:r>
            <a:r>
              <a:rPr lang="de-DE" sz="1800" dirty="0">
                <a:latin typeface="Courier New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erzwingt das transitive                                                                 Löschen der abhängigen SQL-Objekte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latin typeface="Courier New" charset="0"/>
                <a:ea typeface="ＭＳ Ｐゴシック" charset="0"/>
              </a:rPr>
              <a:t>Leiter</a:t>
            </a:r>
            <a:r>
              <a:rPr lang="de-DE" sz="1800" dirty="0">
                <a:latin typeface="Arial" charset="0"/>
                <a:ea typeface="ＭＳ Ｐゴシック" charset="0"/>
              </a:rPr>
              <a:t>).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Schemata sind wiederum in Sichtbarkeitsbereichen enthalten, den Katalogen.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Kataloge enthalten weitere Information wie z.B. Zugriffsrechte, Speichermedium, Datum des letzten Backup, ...</a:t>
            </a:r>
          </a:p>
        </p:txBody>
      </p:sp>
    </p:spTree>
    <p:extLst>
      <p:ext uri="{BB962C8B-B14F-4D97-AF65-F5344CB8AC3E}">
        <p14:creationId xmlns:p14="http://schemas.microsoft.com/office/powerpoint/2010/main" val="2164456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1940169" y="21590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5281246" y="21590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253897" y="2227263"/>
            <a:ext cx="1259961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sz="1800"/>
              <a:t>Relationale</a:t>
            </a:r>
          </a:p>
          <a:p>
            <a:pPr algn="ctr"/>
            <a:r>
              <a:rPr lang="de-DE" sz="1800"/>
              <a:t>Algebra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5526645" y="2227263"/>
            <a:ext cx="1349729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sz="1800"/>
              <a:t>Relationales</a:t>
            </a:r>
          </a:p>
          <a:p>
            <a:pPr algn="ctr"/>
            <a:r>
              <a:rPr lang="de-DE" sz="1800"/>
              <a:t>Kalkül</a:t>
            </a:r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882162" y="3090863"/>
            <a:ext cx="2837316" cy="285975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/>
              <a:t>Binäre Operationen:</a:t>
            </a:r>
          </a:p>
          <a:p>
            <a:pPr>
              <a:buFontTx/>
              <a:buChar char="•"/>
              <a:defRPr/>
            </a:pPr>
            <a:r>
              <a:rPr lang="de-DE" sz="1800"/>
              <a:t> Vereinigung </a:t>
            </a:r>
            <a:r>
              <a:rPr lang="de-DE" sz="1800" i="1">
                <a:latin typeface="Times New Roman" charset="0"/>
              </a:rPr>
              <a:t>R</a:t>
            </a:r>
            <a:r>
              <a:rPr lang="de-DE" sz="1800"/>
              <a:t> </a:t>
            </a:r>
            <a:r>
              <a:rPr lang="de-DE" sz="1800">
                <a:latin typeface="Symbol" charset="0"/>
              </a:rPr>
              <a:t></a:t>
            </a:r>
            <a:r>
              <a:rPr lang="de-DE" sz="1800" i="1">
                <a:latin typeface="Times New Roman" charset="0"/>
              </a:rPr>
              <a:t>S</a:t>
            </a:r>
            <a:endParaRPr lang="de-DE" sz="1800"/>
          </a:p>
          <a:p>
            <a:pPr>
              <a:buFontTx/>
              <a:buChar char="•"/>
              <a:defRPr/>
            </a:pPr>
            <a:r>
              <a:rPr lang="de-DE" sz="1800"/>
              <a:t> Differenz  </a:t>
            </a:r>
            <a:r>
              <a:rPr lang="de-DE" sz="1800" i="1">
                <a:latin typeface="Times New Roman" charset="0"/>
              </a:rPr>
              <a:t>R \ S</a:t>
            </a:r>
            <a:endParaRPr lang="de-DE" sz="1800"/>
          </a:p>
          <a:p>
            <a:pPr>
              <a:buFontTx/>
              <a:buChar char="•"/>
              <a:defRPr/>
            </a:pPr>
            <a:r>
              <a:rPr lang="de-DE" sz="1800"/>
              <a:t> Durchschnitt </a:t>
            </a:r>
            <a:r>
              <a:rPr lang="de-DE" sz="1800" i="1">
                <a:latin typeface="Times New Roman" charset="0"/>
              </a:rPr>
              <a:t>R</a:t>
            </a:r>
            <a:r>
              <a:rPr lang="de-DE" sz="1800"/>
              <a:t> </a:t>
            </a:r>
            <a:r>
              <a:rPr lang="de-DE" sz="1800">
                <a:latin typeface="Symbol" charset="0"/>
              </a:rPr>
              <a:t></a:t>
            </a:r>
            <a:r>
              <a:rPr lang="de-DE" sz="1800" i="1">
                <a:latin typeface="Times New Roman" charset="0"/>
              </a:rPr>
              <a:t>S</a:t>
            </a:r>
            <a:endParaRPr lang="de-DE" sz="1800"/>
          </a:p>
          <a:p>
            <a:pPr>
              <a:buFontTx/>
              <a:buChar char="•"/>
              <a:defRPr/>
            </a:pPr>
            <a:r>
              <a:rPr lang="de-DE" sz="1800"/>
              <a:t> Kartesisches Produkt </a:t>
            </a:r>
            <a:r>
              <a:rPr lang="de-DE" sz="1800" i="1">
                <a:latin typeface="Times New Roman" charset="0"/>
              </a:rPr>
              <a:t>R</a:t>
            </a:r>
            <a:r>
              <a:rPr lang="de-DE" sz="1800"/>
              <a:t> </a:t>
            </a:r>
            <a:r>
              <a:rPr lang="de-DE" sz="1800">
                <a:latin typeface="Symbol" charset="0"/>
              </a:rPr>
              <a:t></a:t>
            </a:r>
            <a:r>
              <a:rPr lang="de-DE" sz="1800"/>
              <a:t> </a:t>
            </a:r>
            <a:r>
              <a:rPr lang="de-DE" sz="1800" i="1">
                <a:latin typeface="Times New Roman" charset="0"/>
              </a:rPr>
              <a:t>S</a:t>
            </a:r>
            <a:endParaRPr lang="de-DE" sz="1800"/>
          </a:p>
          <a:p>
            <a:pPr>
              <a:buFontTx/>
              <a:buChar char="•"/>
              <a:defRPr/>
            </a:pPr>
            <a:r>
              <a:rPr lang="de-DE" sz="1800"/>
              <a:t> Join (Verbindung) </a:t>
            </a:r>
            <a:r>
              <a:rPr lang="de-DE" sz="1800" i="1">
                <a:latin typeface="Times New Roman" charset="0"/>
              </a:rPr>
              <a:t>R</a:t>
            </a:r>
            <a:r>
              <a:rPr lang="de-DE" sz="1800"/>
              <a:t> </a:t>
            </a:r>
            <a:r>
              <a:rPr lang="de-DE" sz="1800">
                <a:latin typeface="Symbol" charset="0"/>
              </a:rPr>
              <a:t></a:t>
            </a:r>
            <a:r>
              <a:rPr lang="de-DE" sz="1800"/>
              <a:t> </a:t>
            </a:r>
            <a:r>
              <a:rPr lang="de-DE" sz="1800" i="1">
                <a:latin typeface="Times New Roman" charset="0"/>
              </a:rPr>
              <a:t>S</a:t>
            </a:r>
            <a:endParaRPr lang="de-DE" sz="1800"/>
          </a:p>
          <a:p>
            <a:pPr>
              <a:defRPr/>
            </a:pPr>
            <a:endParaRPr lang="de-DE" sz="1800"/>
          </a:p>
          <a:p>
            <a:pPr>
              <a:defRPr/>
            </a:pPr>
            <a:r>
              <a:rPr lang="de-DE" sz="1800" b="1"/>
              <a:t>Unäre Operationen:</a:t>
            </a:r>
          </a:p>
          <a:p>
            <a:pPr>
              <a:buFontTx/>
              <a:buChar char="•"/>
              <a:defRPr/>
            </a:pPr>
            <a:r>
              <a:rPr lang="de-DE" sz="1800"/>
              <a:t> Projektion </a:t>
            </a:r>
            <a:r>
              <a:rPr lang="de-DE" sz="1800">
                <a:latin typeface="Symbol" charset="0"/>
              </a:rPr>
              <a:t></a:t>
            </a:r>
            <a:r>
              <a:rPr lang="de-DE" sz="1800" baseline="-25000"/>
              <a:t>x</a:t>
            </a:r>
            <a:r>
              <a:rPr lang="de-DE" sz="1800" i="1">
                <a:latin typeface="Times New Roman" charset="0"/>
              </a:rPr>
              <a:t>(R</a:t>
            </a:r>
            <a:r>
              <a:rPr lang="de-DE" sz="1800"/>
              <a:t>)</a:t>
            </a:r>
          </a:p>
          <a:p>
            <a:pPr>
              <a:buFontTx/>
              <a:buChar char="•"/>
              <a:defRPr/>
            </a:pPr>
            <a:r>
              <a:rPr lang="de-DE" sz="1800"/>
              <a:t> Selektion </a:t>
            </a:r>
            <a:r>
              <a:rPr lang="de-DE" sz="1800">
                <a:latin typeface="Symbol" charset="0"/>
              </a:rPr>
              <a:t></a:t>
            </a:r>
            <a:r>
              <a:rPr lang="de-DE" sz="1800" baseline="-25000">
                <a:latin typeface="Symbol" charset="0"/>
              </a:rPr>
              <a:t></a:t>
            </a:r>
            <a:r>
              <a:rPr lang="de-DE" sz="1800"/>
              <a:t>(</a:t>
            </a:r>
            <a:r>
              <a:rPr lang="de-DE" sz="1800" i="1">
                <a:latin typeface="Times New Roman" charset="0"/>
              </a:rPr>
              <a:t>R</a:t>
            </a:r>
            <a:r>
              <a:rPr lang="de-DE" sz="1800"/>
              <a:t>)	</a:t>
            </a:r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4103077" y="37973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4119182" y="3865563"/>
            <a:ext cx="1786334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sz="1800"/>
              <a:t>Tupelkalkül,</a:t>
            </a:r>
          </a:p>
          <a:p>
            <a:pPr algn="ctr"/>
            <a:r>
              <a:rPr lang="de-DE" sz="1800"/>
              <a:t>Relationenkalkül</a:t>
            </a:r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6477000" y="37973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6832974" y="3865563"/>
            <a:ext cx="1210639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sz="1800"/>
              <a:t>Domänen-</a:t>
            </a:r>
          </a:p>
          <a:p>
            <a:pPr algn="ctr"/>
            <a:r>
              <a:rPr lang="de-DE" sz="1800"/>
              <a:t>kalkül</a:t>
            </a:r>
          </a:p>
        </p:txBody>
      </p:sp>
      <p:sp>
        <p:nvSpPr>
          <p:cNvPr id="6154" name="Oval 11"/>
          <p:cNvSpPr>
            <a:spLocks noChangeArrowheads="1"/>
          </p:cNvSpPr>
          <p:nvPr/>
        </p:nvSpPr>
        <p:spPr bwMode="auto">
          <a:xfrm>
            <a:off x="4635012" y="1778000"/>
            <a:ext cx="14653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Freeform 12"/>
          <p:cNvSpPr>
            <a:spLocks/>
          </p:cNvSpPr>
          <p:nvPr/>
        </p:nvSpPr>
        <p:spPr bwMode="auto">
          <a:xfrm>
            <a:off x="2853105" y="1866900"/>
            <a:ext cx="3373315" cy="268288"/>
          </a:xfrm>
          <a:custGeom>
            <a:avLst/>
            <a:gdLst>
              <a:gd name="T0" fmla="*/ 0 w 2302"/>
              <a:gd name="T1" fmla="*/ 2147483647 h 169"/>
              <a:gd name="T2" fmla="*/ 0 w 2302"/>
              <a:gd name="T3" fmla="*/ 0 h 169"/>
              <a:gd name="T4" fmla="*/ 2147483647 w 2302"/>
              <a:gd name="T5" fmla="*/ 0 h 169"/>
              <a:gd name="T6" fmla="*/ 2147483647 w 2302"/>
              <a:gd name="T7" fmla="*/ 2147483647 h 169"/>
              <a:gd name="T8" fmla="*/ 0 60000 65536"/>
              <a:gd name="T9" fmla="*/ 0 60000 65536"/>
              <a:gd name="T10" fmla="*/ 0 60000 65536"/>
              <a:gd name="T11" fmla="*/ 0 60000 65536"/>
              <a:gd name="T12" fmla="*/ 0 w 2302"/>
              <a:gd name="T13" fmla="*/ 0 h 169"/>
              <a:gd name="T14" fmla="*/ 2302 w 2302"/>
              <a:gd name="T15" fmla="*/ 169 h 1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2" h="169">
                <a:moveTo>
                  <a:pt x="0" y="168"/>
                </a:moveTo>
                <a:lnTo>
                  <a:pt x="0" y="0"/>
                </a:lnTo>
                <a:lnTo>
                  <a:pt x="2301" y="0"/>
                </a:lnTo>
                <a:lnTo>
                  <a:pt x="2301" y="16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6" name="Freeform 13"/>
          <p:cNvSpPr>
            <a:spLocks/>
          </p:cNvSpPr>
          <p:nvPr/>
        </p:nvSpPr>
        <p:spPr bwMode="auto">
          <a:xfrm>
            <a:off x="5099538" y="3162300"/>
            <a:ext cx="2252297" cy="554038"/>
          </a:xfrm>
          <a:custGeom>
            <a:avLst/>
            <a:gdLst>
              <a:gd name="T0" fmla="*/ 0 w 1537"/>
              <a:gd name="T1" fmla="*/ 2147483647 h 349"/>
              <a:gd name="T2" fmla="*/ 0 w 1537"/>
              <a:gd name="T3" fmla="*/ 0 h 349"/>
              <a:gd name="T4" fmla="*/ 2147483647 w 1537"/>
              <a:gd name="T5" fmla="*/ 0 h 349"/>
              <a:gd name="T6" fmla="*/ 2147483647 w 1537"/>
              <a:gd name="T7" fmla="*/ 2147483647 h 349"/>
              <a:gd name="T8" fmla="*/ 0 60000 65536"/>
              <a:gd name="T9" fmla="*/ 0 60000 65536"/>
              <a:gd name="T10" fmla="*/ 0 60000 65536"/>
              <a:gd name="T11" fmla="*/ 0 60000 65536"/>
              <a:gd name="T12" fmla="*/ 0 w 1537"/>
              <a:gd name="T13" fmla="*/ 0 h 349"/>
              <a:gd name="T14" fmla="*/ 1537 w 1537"/>
              <a:gd name="T15" fmla="*/ 349 h 3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7" h="349">
                <a:moveTo>
                  <a:pt x="0" y="348"/>
                </a:moveTo>
                <a:lnTo>
                  <a:pt x="0" y="0"/>
                </a:lnTo>
                <a:lnTo>
                  <a:pt x="1536" y="0"/>
                </a:lnTo>
                <a:lnTo>
                  <a:pt x="1536" y="34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7" name="Oval 14"/>
          <p:cNvSpPr>
            <a:spLocks noChangeArrowheads="1"/>
          </p:cNvSpPr>
          <p:nvPr/>
        </p:nvSpPr>
        <p:spPr bwMode="auto">
          <a:xfrm>
            <a:off x="6147289" y="3111500"/>
            <a:ext cx="14653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4868008" y="5124450"/>
            <a:ext cx="2491293" cy="119776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/>
              <a:t>	</a:t>
            </a:r>
            <a:r>
              <a:rPr lang="de-DE" sz="1800" b="1">
                <a:latin typeface="Courier New" charset="0"/>
              </a:rPr>
              <a:t>select</a:t>
            </a:r>
            <a:r>
              <a:rPr lang="de-DE" sz="1800">
                <a:latin typeface="Courier New" charset="0"/>
              </a:rPr>
              <a:t> ...</a:t>
            </a:r>
          </a:p>
          <a:p>
            <a:pPr>
              <a:defRPr/>
            </a:pPr>
            <a:r>
              <a:rPr lang="de-DE" sz="1800">
                <a:latin typeface="Courier New" charset="0"/>
              </a:rPr>
              <a:t>	</a:t>
            </a:r>
            <a:r>
              <a:rPr lang="de-DE" sz="1800" b="1">
                <a:latin typeface="Courier New" charset="0"/>
              </a:rPr>
              <a:t>from</a:t>
            </a:r>
            <a:r>
              <a:rPr lang="de-DE" sz="1800">
                <a:latin typeface="Courier New" charset="0"/>
              </a:rPr>
              <a:t> ...</a:t>
            </a:r>
          </a:p>
          <a:p>
            <a:pPr>
              <a:defRPr/>
            </a:pPr>
            <a:r>
              <a:rPr lang="de-DE" sz="1800">
                <a:latin typeface="Courier New" charset="0"/>
              </a:rPr>
              <a:t>	</a:t>
            </a:r>
            <a:r>
              <a:rPr lang="de-DE" sz="1800" b="1">
                <a:latin typeface="Courier New" charset="0"/>
              </a:rPr>
              <a:t>where</a:t>
            </a:r>
            <a:r>
              <a:rPr lang="de-DE" sz="1800">
                <a:latin typeface="Courier New" charset="0"/>
              </a:rPr>
              <a:t> ...</a:t>
            </a:r>
          </a:p>
          <a:p>
            <a:pPr>
              <a:defRPr/>
            </a:pPr>
            <a:r>
              <a:rPr lang="de-DE" sz="1800">
                <a:latin typeface="Courier New" charset="0"/>
              </a:rPr>
              <a:t>	...</a:t>
            </a:r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>
            <a:off x="6223489" y="2981325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>
            <a:off x="4705350" y="1631950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1" name="Rectangle 18"/>
          <p:cNvSpPr>
            <a:spLocks noChangeArrowheads="1"/>
          </p:cNvSpPr>
          <p:nvPr/>
        </p:nvSpPr>
        <p:spPr bwMode="auto">
          <a:xfrm>
            <a:off x="344954" y="2268539"/>
            <a:ext cx="158056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de-DE" sz="1400"/>
              <a:t>geschachtelte</a:t>
            </a:r>
          </a:p>
          <a:p>
            <a:pPr algn="r"/>
            <a:r>
              <a:rPr lang="de-DE" sz="1400"/>
              <a:t>Mengenausdrücke</a:t>
            </a:r>
          </a:p>
        </p:txBody>
      </p:sp>
      <p:sp>
        <p:nvSpPr>
          <p:cNvPr id="6162" name="Rectangle 19"/>
          <p:cNvSpPr>
            <a:spLocks noChangeArrowheads="1"/>
          </p:cNvSpPr>
          <p:nvPr/>
        </p:nvSpPr>
        <p:spPr bwMode="auto">
          <a:xfrm>
            <a:off x="7178920" y="2211388"/>
            <a:ext cx="1644682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mengenorientierte,</a:t>
            </a:r>
          </a:p>
          <a:p>
            <a:r>
              <a:rPr lang="de-DE" sz="1400"/>
              <a:t>deklarative, quanti-</a:t>
            </a:r>
          </a:p>
          <a:p>
            <a:r>
              <a:rPr lang="de-DE" sz="1400"/>
              <a:t>fizierte Ausdrücke</a:t>
            </a:r>
          </a:p>
        </p:txBody>
      </p:sp>
      <p:sp>
        <p:nvSpPr>
          <p:cNvPr id="6163" name="AutoShape 20"/>
          <p:cNvSpPr>
            <a:spLocks noChangeArrowheads="1"/>
          </p:cNvSpPr>
          <p:nvPr/>
        </p:nvSpPr>
        <p:spPr bwMode="auto">
          <a:xfrm rot="16200000" flipH="1">
            <a:off x="5404094" y="4741985"/>
            <a:ext cx="387350" cy="193431"/>
          </a:xfrm>
          <a:prstGeom prst="rightArrow">
            <a:avLst>
              <a:gd name="adj1" fmla="val 50000"/>
              <a:gd name="adj2" fmla="val 6392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/>
        </p:nvSpPr>
        <p:spPr bwMode="auto">
          <a:xfrm>
            <a:off x="3552092" y="4935539"/>
            <a:ext cx="1138604" cy="479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5" name="Rectangle 22"/>
          <p:cNvSpPr>
            <a:spLocks noChangeArrowheads="1"/>
          </p:cNvSpPr>
          <p:nvPr/>
        </p:nvSpPr>
        <p:spPr bwMode="auto">
          <a:xfrm>
            <a:off x="846993" y="5845176"/>
            <a:ext cx="135401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3"/>
          <p:cNvSpPr>
            <a:spLocks noChangeArrowheads="1"/>
          </p:cNvSpPr>
          <p:nvPr/>
        </p:nvSpPr>
        <p:spPr bwMode="auto">
          <a:xfrm rot="-5400000">
            <a:off x="4847293" y="5356249"/>
            <a:ext cx="823945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2800" b="1"/>
              <a:t>SQL</a:t>
            </a:r>
          </a:p>
        </p:txBody>
      </p:sp>
      <p:sp>
        <p:nvSpPr>
          <p:cNvPr id="6167" name="Rectangle 24"/>
          <p:cNvSpPr>
            <a:spLocks noGrp="1" noChangeArrowheads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Wiederholung: Typen von Anfragesprachen</a:t>
            </a:r>
          </a:p>
        </p:txBody>
      </p:sp>
      <p:sp>
        <p:nvSpPr>
          <p:cNvPr id="6168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351693" y="1066800"/>
            <a:ext cx="8440615" cy="533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Relationale Anfragesprachen im Überblick:</a:t>
            </a:r>
          </a:p>
        </p:txBody>
      </p:sp>
      <p:sp>
        <p:nvSpPr>
          <p:cNvPr id="6169" name="Rectangle 26"/>
          <p:cNvSpPr>
            <a:spLocks noChangeArrowheads="1"/>
          </p:cNvSpPr>
          <p:nvPr/>
        </p:nvSpPr>
        <p:spPr bwMode="auto">
          <a:xfrm>
            <a:off x="4360985" y="4572001"/>
            <a:ext cx="857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800"/>
              <a:t> </a:t>
            </a:r>
            <a:r>
              <a:rPr lang="de-DE" sz="1800" i="1"/>
              <a:t>x.a, y.b</a:t>
            </a:r>
          </a:p>
        </p:txBody>
      </p:sp>
      <p:sp>
        <p:nvSpPr>
          <p:cNvPr id="6170" name="Rectangle 27"/>
          <p:cNvSpPr>
            <a:spLocks noChangeArrowheads="1"/>
          </p:cNvSpPr>
          <p:nvPr/>
        </p:nvSpPr>
        <p:spPr bwMode="auto">
          <a:xfrm>
            <a:off x="7666892" y="4572001"/>
            <a:ext cx="11208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800"/>
              <a:t>P(a: </a:t>
            </a:r>
            <a:r>
              <a:rPr lang="de-DE" sz="1800" i="1"/>
              <a:t>x, b:y)</a:t>
            </a:r>
          </a:p>
        </p:txBody>
      </p:sp>
    </p:spTree>
    <p:extLst>
      <p:ext uri="{BB962C8B-B14F-4D97-AF65-F5344CB8AC3E}">
        <p14:creationId xmlns:p14="http://schemas.microsoft.com/office/powerpoint/2010/main" val="1722506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Schemata und Kataloge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(5) 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96975"/>
            <a:ext cx="8229600" cy="4968875"/>
          </a:xfrm>
          <a:noFill/>
        </p:spPr>
        <p:txBody>
          <a:bodyPr/>
          <a:lstStyle/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Die Namen von Katalogen sind in Katalogen abgelegt, von denen einer als </a:t>
            </a:r>
            <a:r>
              <a:rPr lang="de-DE" sz="1800" i="1" dirty="0">
                <a:latin typeface="Arial" charset="0"/>
                <a:ea typeface="ＭＳ Ｐゴシック" charset="0"/>
              </a:rPr>
              <a:t>Wurzelkatalog</a:t>
            </a:r>
            <a:r>
              <a:rPr lang="de-DE" sz="1800" dirty="0">
                <a:latin typeface="Arial" charset="0"/>
                <a:ea typeface="ＭＳ Ｐゴシック" charset="0"/>
              </a:rPr>
              <a:t> ausgezeichnet ist.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Ein SQL-Objekt kann somit über eine mehrstufige Qualifizierung von Katalognamen, einen Schemanamen und einen Tabellennamen ausgehend vom Wurzelkatalog eindeutig identifiziert werden.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Katalogverwaltung wird teilweise an standardisierte Netzwerkdatendienste delegiert.</a:t>
            </a:r>
          </a:p>
        </p:txBody>
      </p:sp>
    </p:spTree>
    <p:extLst>
      <p:ext uri="{BB962C8B-B14F-4D97-AF65-F5344CB8AC3E}">
        <p14:creationId xmlns:p14="http://schemas.microsoft.com/office/powerpoint/2010/main" val="370008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Basisdatentypen und Typkompatibilität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96975"/>
            <a:ext cx="8229600" cy="4968875"/>
          </a:xfrm>
          <a:noFill/>
        </p:spPr>
        <p:txBody>
          <a:bodyPr/>
          <a:lstStyle/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Die formale Definition des relationalen Datenmodells basiert auf einer Menge von Domänen, der die atomaren Werte der Attribute entstammen.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Anforderungen an die algebraische Struktur einer Domäne </a:t>
            </a:r>
            <a:r>
              <a:rPr lang="de-DE" sz="1800" i="1" dirty="0">
                <a:latin typeface="Arial" charset="0"/>
                <a:ea typeface="ＭＳ Ｐゴシック" charset="0"/>
              </a:rPr>
              <a:t>D</a:t>
            </a:r>
            <a:r>
              <a:rPr lang="de-DE" sz="1800" dirty="0">
                <a:latin typeface="Arial" charset="0"/>
                <a:ea typeface="ＭＳ Ｐゴシック" charset="0"/>
              </a:rPr>
              <a:t>:</a:t>
            </a:r>
          </a:p>
          <a:p>
            <a:pPr lvl="2"/>
            <a:r>
              <a:rPr lang="de-DE" sz="1800" dirty="0">
                <a:latin typeface="Arial" charset="0"/>
                <a:ea typeface="ＭＳ Ｐゴシック" charset="0"/>
              </a:rPr>
              <a:t>Existenz einer Äquivalenzrelation auf </a:t>
            </a:r>
            <a:r>
              <a:rPr lang="de-DE" sz="1800" i="1" dirty="0">
                <a:latin typeface="Arial" charset="0"/>
                <a:ea typeface="ＭＳ Ｐゴシック" charset="0"/>
              </a:rPr>
              <a:t>D</a:t>
            </a:r>
            <a:r>
              <a:rPr lang="de-DE" sz="1800" dirty="0">
                <a:latin typeface="Arial" charset="0"/>
                <a:ea typeface="ＭＳ Ｐゴシック" charset="0"/>
              </a:rPr>
              <a:t> zur Definition der </a:t>
            </a:r>
            <a:r>
              <a:rPr lang="de-DE" sz="1800" dirty="0" err="1">
                <a:latin typeface="Arial" charset="0"/>
                <a:ea typeface="ＭＳ Ｐゴシック" charset="0"/>
              </a:rPr>
              <a:t>Relationensemantik</a:t>
            </a:r>
            <a:r>
              <a:rPr lang="de-DE" sz="1800" dirty="0">
                <a:latin typeface="Arial" charset="0"/>
                <a:ea typeface="ＭＳ Ｐゴシック" charset="0"/>
              </a:rPr>
              <a:t> (</a:t>
            </a:r>
            <a:r>
              <a:rPr lang="de-DE" sz="1800" dirty="0">
                <a:latin typeface="Symbol" charset="0"/>
                <a:ea typeface="ＭＳ Ｐゴシック" charset="0"/>
              </a:rPr>
              <a:t>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Duplikatelimination</a:t>
            </a:r>
            <a:r>
              <a:rPr lang="de-DE" sz="1800" dirty="0">
                <a:latin typeface="Arial" charset="0"/>
                <a:ea typeface="ＭＳ Ｐゴシック" charset="0"/>
              </a:rPr>
              <a:t>) und des Begriffs der funktionalen Abhängigkeit.</a:t>
            </a:r>
          </a:p>
          <a:p>
            <a:pPr lvl="2"/>
            <a:r>
              <a:rPr lang="de-DE" sz="1800" dirty="0">
                <a:latin typeface="Arial" charset="0"/>
                <a:ea typeface="ＭＳ Ｐゴシック" charset="0"/>
              </a:rPr>
              <a:t>Existenz weiterer Boolescher Prädikate (</a:t>
            </a:r>
            <a:r>
              <a:rPr lang="de-DE" sz="1800" dirty="0">
                <a:latin typeface="Courier New" charset="0"/>
                <a:ea typeface="ＭＳ Ｐゴシック" charset="0"/>
              </a:rPr>
              <a:t>&gt;</a:t>
            </a:r>
            <a:r>
              <a:rPr lang="de-DE" sz="1800" dirty="0">
                <a:latin typeface="Arial" charset="0"/>
                <a:ea typeface="ＭＳ Ｐゴシック" charset="0"/>
              </a:rPr>
              <a:t>, </a:t>
            </a:r>
            <a:r>
              <a:rPr lang="de-DE" sz="1800" dirty="0">
                <a:latin typeface="Courier New" charset="0"/>
                <a:ea typeface="ＭＳ Ｐゴシック" charset="0"/>
              </a:rPr>
              <a:t>&lt;</a:t>
            </a:r>
            <a:r>
              <a:rPr lang="de-DE" sz="1800" dirty="0">
                <a:latin typeface="Arial" charset="0"/>
                <a:ea typeface="ＭＳ Ｐゴシック" charset="0"/>
              </a:rPr>
              <a:t>, </a:t>
            </a:r>
            <a:r>
              <a:rPr lang="de-DE" sz="1800" dirty="0">
                <a:latin typeface="Courier New" charset="0"/>
                <a:ea typeface="ＭＳ Ｐゴシック" charset="0"/>
              </a:rPr>
              <a:t>&gt;=</a:t>
            </a:r>
            <a:r>
              <a:rPr lang="de-DE" sz="1800" dirty="0">
                <a:latin typeface="Arial" charset="0"/>
                <a:ea typeface="ＭＳ Ｐゴシック" charset="0"/>
              </a:rPr>
              <a:t>, </a:t>
            </a:r>
            <a:r>
              <a:rPr lang="de-DE" sz="1800" b="1" dirty="0" err="1">
                <a:latin typeface="Courier New" charset="0"/>
                <a:ea typeface="ＭＳ Ｐゴシック" charset="0"/>
              </a:rPr>
              <a:t>substring</a:t>
            </a:r>
            <a:r>
              <a:rPr lang="de-DE" sz="1800" dirty="0">
                <a:latin typeface="Arial" charset="0"/>
                <a:ea typeface="ＭＳ Ｐゴシック" charset="0"/>
              </a:rPr>
              <a:t>, </a:t>
            </a:r>
            <a:r>
              <a:rPr lang="de-DE" sz="1800" b="1" dirty="0" err="1">
                <a:latin typeface="Courier New" charset="0"/>
                <a:ea typeface="ＭＳ Ｐゴシック" charset="0"/>
              </a:rPr>
              <a:t>odd</a:t>
            </a:r>
            <a:r>
              <a:rPr lang="de-DE" sz="1800" dirty="0">
                <a:latin typeface="Arial" charset="0"/>
                <a:ea typeface="ＭＳ Ｐゴシック" charset="0"/>
              </a:rPr>
              <a:t>, ...) auf </a:t>
            </a:r>
            <a:r>
              <a:rPr lang="de-DE" sz="1800" i="1" dirty="0">
                <a:latin typeface="Arial" charset="0"/>
                <a:ea typeface="ＭＳ Ｐゴシック" charset="0"/>
              </a:rPr>
              <a:t>D</a:t>
            </a:r>
            <a:r>
              <a:rPr lang="de-DE" sz="1800" dirty="0">
                <a:latin typeface="Arial" charset="0"/>
                <a:ea typeface="ＭＳ Ｐゴシック" charset="0"/>
              </a:rPr>
              <a:t> zur Formulierung von Selektions- und </a:t>
            </a:r>
            <a:r>
              <a:rPr lang="de-DE" sz="1800" dirty="0" err="1">
                <a:latin typeface="Arial" charset="0"/>
                <a:ea typeface="ＭＳ Ｐゴシック" charset="0"/>
              </a:rPr>
              <a:t>Joinausdrücken</a:t>
            </a:r>
            <a:r>
              <a:rPr lang="de-DE" sz="1800" dirty="0">
                <a:latin typeface="Arial" charset="0"/>
                <a:ea typeface="ＭＳ Ｐゴシック" charset="0"/>
              </a:rPr>
              <a:t> über Attribute (optional).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Moderne erweiterbare Datenbankmodelle unterstützen auch benutzerdefinierte Domänen.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76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965689" y="5249863"/>
            <a:ext cx="6856795" cy="6437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/>
              <a:t>SQL bietet zahlreiche standardisierte Operatoren auf Basisdatentypen </a:t>
            </a:r>
          </a:p>
          <a:p>
            <a:pPr>
              <a:defRPr/>
            </a:pPr>
            <a:r>
              <a:rPr lang="de-DE" sz="1800"/>
              <a:t>und erhöht damit die Portabilität der Programme.</a:t>
            </a:r>
          </a:p>
        </p:txBody>
      </p:sp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Basisdatentypen und Typkompatibilität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SQL hält den Datenbankzustand und die Semantik von Anfragen unabhängig von speziellen Programmen und Hardwareumgebungen.  Es definiert daher ein festes Repertoire an anwendungsorientierten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vordefinierten Basisdatentypen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, deren Definition folgendes umfaßt: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Lexikalische Regeln </a:t>
            </a:r>
            <a:r>
              <a:rPr lang="de-DE" sz="1800">
                <a:latin typeface="Arial" charset="0"/>
                <a:ea typeface="ＭＳ Ｐゴシック" charset="0"/>
              </a:rPr>
              <a:t>für Literale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Evaluationsregeln</a:t>
            </a:r>
            <a:r>
              <a:rPr lang="de-DE" sz="1800">
                <a:latin typeface="Arial" charset="0"/>
                <a:ea typeface="ＭＳ Ｐゴシック" charset="0"/>
              </a:rPr>
              <a:t> für unäre, binäre und n-äre Operatoren (Wertebereich, Ausnahmebehandlung, Behandlung von Nullwerten)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Typkompatibilitätsregeln</a:t>
            </a:r>
            <a:r>
              <a:rPr lang="de-DE" sz="1800">
                <a:latin typeface="Arial" charset="0"/>
                <a:ea typeface="ＭＳ Ｐゴシック" charset="0"/>
              </a:rPr>
              <a:t> für gemischte Ausdrücke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Wertkonvertierungsregeln </a:t>
            </a:r>
            <a:r>
              <a:rPr lang="de-DE" sz="1800">
                <a:latin typeface="Arial" charset="0"/>
                <a:ea typeface="ＭＳ Ｐゴシック" charset="0"/>
              </a:rPr>
              <a:t>für den bidirektionalen Datenaustausch mit typisierten Programmiersprachenvariablen bei der Gastspracheneinbettung.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Spezifikation des </a:t>
            </a:r>
            <a:r>
              <a:rPr lang="de-DE" sz="1800" b="1">
                <a:latin typeface="Arial" charset="0"/>
                <a:ea typeface="ＭＳ Ｐゴシック" charset="0"/>
              </a:rPr>
              <a:t>Speicherbedarfs</a:t>
            </a:r>
            <a:r>
              <a:rPr lang="de-DE" sz="1800">
                <a:latin typeface="Arial" charset="0"/>
                <a:ea typeface="ＭＳ Ｐゴシック" charset="0"/>
              </a:rPr>
              <a:t> (minimal, maximal) für Werte eines Typs.</a:t>
            </a:r>
          </a:p>
        </p:txBody>
      </p:sp>
    </p:spTree>
    <p:extLst>
      <p:ext uri="{BB962C8B-B14F-4D97-AF65-F5344CB8AC3E}">
        <p14:creationId xmlns:p14="http://schemas.microsoft.com/office/powerpoint/2010/main" val="951535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471139" y="1676400"/>
            <a:ext cx="2122051" cy="736099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integer, smallint,</a:t>
            </a:r>
          </a:p>
          <a:p>
            <a:pPr>
              <a:defRPr/>
            </a:pPr>
            <a:r>
              <a:rPr lang="de-DE" sz="1400" b="1">
                <a:latin typeface="Courier New" charset="0"/>
              </a:rPr>
              <a:t>numeric</a:t>
            </a:r>
            <a:r>
              <a:rPr lang="de-DE" sz="1400">
                <a:latin typeface="Courier New" charset="0"/>
              </a:rPr>
              <a:t>(p,s),</a:t>
            </a:r>
          </a:p>
          <a:p>
            <a:pPr>
              <a:defRPr/>
            </a:pPr>
            <a:r>
              <a:rPr lang="de-DE" sz="1400" b="1">
                <a:latin typeface="Courier New" charset="0"/>
              </a:rPr>
              <a:t>decimal</a:t>
            </a:r>
            <a:r>
              <a:rPr lang="de-DE" sz="1400">
                <a:latin typeface="Courier New" charset="0"/>
              </a:rPr>
              <a:t>(p,s)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471139" y="2743200"/>
            <a:ext cx="2014312" cy="736099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real, </a:t>
            </a:r>
          </a:p>
          <a:p>
            <a:pPr>
              <a:defRPr/>
            </a:pPr>
            <a:r>
              <a:rPr lang="de-DE" sz="1400" b="1">
                <a:latin typeface="Courier New" charset="0"/>
              </a:rPr>
              <a:t>double precision, </a:t>
            </a:r>
          </a:p>
          <a:p>
            <a:pPr>
              <a:defRPr/>
            </a:pPr>
            <a:r>
              <a:rPr lang="de-DE" sz="1400" b="1">
                <a:latin typeface="Courier New" charset="0"/>
              </a:rPr>
              <a:t>float</a:t>
            </a:r>
            <a:r>
              <a:rPr lang="de-DE" sz="1400">
                <a:latin typeface="Courier New" charset="0"/>
              </a:rPr>
              <a:t>(p)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260123" y="4038601"/>
            <a:ext cx="2337530" cy="52065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character</a:t>
            </a:r>
            <a:r>
              <a:rPr lang="de-DE" sz="1400">
                <a:latin typeface="Courier New" charset="0"/>
              </a:rPr>
              <a:t>(n),</a:t>
            </a:r>
          </a:p>
          <a:p>
            <a:pPr>
              <a:defRPr/>
            </a:pPr>
            <a:r>
              <a:rPr lang="de-DE" sz="1400" b="1">
                <a:latin typeface="Courier New" charset="0"/>
              </a:rPr>
              <a:t>character varying</a:t>
            </a:r>
            <a:r>
              <a:rPr lang="de-DE" sz="1400">
                <a:latin typeface="Courier New" charset="0"/>
              </a:rPr>
              <a:t>(n)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611815" y="5105401"/>
            <a:ext cx="1691094" cy="52065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bit</a:t>
            </a:r>
            <a:r>
              <a:rPr lang="de-DE" sz="1400">
                <a:latin typeface="Courier New" charset="0"/>
              </a:rPr>
              <a:t>(n),</a:t>
            </a:r>
          </a:p>
          <a:p>
            <a:pPr>
              <a:defRPr/>
            </a:pPr>
            <a:r>
              <a:rPr lang="de-DE" sz="1400" b="1">
                <a:latin typeface="Courier New" charset="0"/>
              </a:rPr>
              <a:t>bit varying</a:t>
            </a:r>
            <a:r>
              <a:rPr lang="de-DE" sz="1400">
                <a:latin typeface="Courier New" charset="0"/>
              </a:rPr>
              <a:t>(n)</a:t>
            </a:r>
          </a:p>
        </p:txBody>
      </p:sp>
      <p:sp>
        <p:nvSpPr>
          <p:cNvPr id="26629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Basisdatentypen und Typkompatibilität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(3)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51692" y="1066800"/>
            <a:ext cx="5908431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Die SQL-Basisdatentypen lassen sich folgendermaßen klassifizieren: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Exact numerics </a:t>
            </a:r>
            <a:r>
              <a:rPr lang="de-DE" sz="1800">
                <a:latin typeface="Arial" charset="0"/>
                <a:ea typeface="ＭＳ Ｐゴシック" charset="0"/>
              </a:rPr>
              <a:t>bieten exakte Arithmetik und gestatten teilweise die Angabe einer Gesamtlänge und der Nachkommastellenzahl.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Approximate numerics </a:t>
            </a:r>
            <a:r>
              <a:rPr lang="de-DE" sz="1800">
                <a:latin typeface="Arial" charset="0"/>
                <a:ea typeface="ＭＳ Ｐゴシック" charset="0"/>
              </a:rPr>
              <a:t>bieten aufgrund ihrer Fließkommadarstellung einen flexiblen Wertebereich, sind jedoch wegen der Rundungsproblematik nicht für kaufmännische Anwendungen geeignet.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Character strings </a:t>
            </a:r>
            <a:r>
              <a:rPr lang="de-DE" sz="1800">
                <a:latin typeface="Arial" charset="0"/>
                <a:ea typeface="ＭＳ Ｐゴシック" charset="0"/>
              </a:rPr>
              <a:t>beschreiben mit Leerzeichen    aufgefüllte Zeichenketten fester Länge oder variabel     lange Zeichenketten mit fester Maximallänge.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Bit strings </a:t>
            </a:r>
            <a:r>
              <a:rPr lang="de-DE" sz="1800">
                <a:latin typeface="Arial" charset="0"/>
                <a:ea typeface="ＭＳ Ｐゴシック" charset="0"/>
              </a:rPr>
              <a:t>beschreiben mit Null aufgefüllte Bitmuster fester Länge oder variabel lange Bitfelder mit fester Maximallänge.</a:t>
            </a:r>
          </a:p>
        </p:txBody>
      </p:sp>
    </p:spTree>
    <p:extLst>
      <p:ext uri="{BB962C8B-B14F-4D97-AF65-F5344CB8AC3E}">
        <p14:creationId xmlns:p14="http://schemas.microsoft.com/office/powerpoint/2010/main" val="347548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872237" y="1238251"/>
            <a:ext cx="2876227" cy="52065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date, time</a:t>
            </a:r>
            <a:r>
              <a:rPr lang="de-DE" sz="1400">
                <a:latin typeface="Courier New" charset="0"/>
              </a:rPr>
              <a:t>(p),</a:t>
            </a:r>
            <a:r>
              <a:rPr lang="de-DE" sz="1400" b="1">
                <a:latin typeface="Courier New" charset="0"/>
              </a:rPr>
              <a:t> timestamp,</a:t>
            </a:r>
          </a:p>
          <a:p>
            <a:pPr>
              <a:defRPr/>
            </a:pPr>
            <a:r>
              <a:rPr lang="de-DE" sz="1400" b="1">
                <a:latin typeface="Courier New" charset="0"/>
              </a:rPr>
              <a:t>time</a:t>
            </a:r>
            <a:r>
              <a:rPr lang="de-DE" sz="1400">
                <a:latin typeface="Courier New" charset="0"/>
              </a:rPr>
              <a:t>(p)</a:t>
            </a:r>
            <a:r>
              <a:rPr lang="de-DE" sz="1400" b="1">
                <a:latin typeface="Courier New" charset="0"/>
              </a:rPr>
              <a:t> with time zone</a:t>
            </a:r>
            <a:r>
              <a:rPr lang="de-DE" sz="1400">
                <a:latin typeface="Courier New" charset="0"/>
              </a:rPr>
              <a:t>,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872237" y="2000251"/>
            <a:ext cx="2876227" cy="30521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interval year</a:t>
            </a:r>
            <a:r>
              <a:rPr lang="de-DE" sz="1400">
                <a:latin typeface="Courier New" charset="0"/>
              </a:rPr>
              <a:t>(2)</a:t>
            </a:r>
            <a:r>
              <a:rPr lang="de-DE" sz="1400" b="1">
                <a:latin typeface="Courier New" charset="0"/>
              </a:rPr>
              <a:t> to month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Basisdatentypen und Typkompatibilität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(4)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Datetime </a:t>
            </a:r>
            <a:r>
              <a:rPr lang="de-DE" sz="1800">
                <a:latin typeface="Arial" charset="0"/>
                <a:ea typeface="ＭＳ Ｐゴシック" charset="0"/>
              </a:rPr>
              <a:t>Basistypen beschreiben                                                      Zeit(punkt)werte vorgegebener Granularität.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Time intervals </a:t>
            </a:r>
            <a:r>
              <a:rPr lang="de-DE" sz="1800">
                <a:latin typeface="Arial" charset="0"/>
                <a:ea typeface="ＭＳ Ｐゴシック" charset="0"/>
              </a:rPr>
              <a:t>beschreiben Zeitintervalle                                                     vorgegebener Dimension und Granularität.</a:t>
            </a: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SQL unterstützt sowohl die implizite Typanpassung (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coercion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), als auch die explizite Typanpassung (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casting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850300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523622" y="5353051"/>
            <a:ext cx="2152834" cy="335989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>
                <a:latin typeface="Courier New" charset="0"/>
              </a:rPr>
              <a:t>integer not null</a:t>
            </a:r>
          </a:p>
        </p:txBody>
      </p:sp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Nullwerte und Wahrheitswerte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 der Datenmodellierung und -programmierung können Situationen auftreten, in denen anstelle eines Wertes eines Basisdatentyps ein ausgezeichneter</a:t>
            </a:r>
            <a:r>
              <a:rPr lang="de-DE" sz="1800" i="1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b="1" i="1" dirty="0" err="1">
                <a:latin typeface="Arial" charset="0"/>
                <a:ea typeface="ＭＳ Ｐゴシック" charset="0"/>
                <a:cs typeface="ＭＳ Ｐゴシック" charset="0"/>
              </a:rPr>
              <a:t>Nullwert</a:t>
            </a:r>
            <a:r>
              <a:rPr lang="de-DE" sz="1800" i="1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benötigt wird. Z.B.: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Ein Tabellenschema definiert, dass in jeder Reihe der Tabelle </a:t>
            </a:r>
            <a:r>
              <a:rPr lang="de-DE" sz="1800" i="1" dirty="0">
                <a:latin typeface="Arial" charset="0"/>
                <a:ea typeface="ＭＳ Ｐゴシック" charset="0"/>
              </a:rPr>
              <a:t>Mitarbeiter</a:t>
            </a:r>
            <a:r>
              <a:rPr lang="de-DE" sz="1800" dirty="0">
                <a:latin typeface="Arial" charset="0"/>
                <a:ea typeface="ＭＳ Ｐゴシック" charset="0"/>
              </a:rPr>
              <a:t> die Spalte </a:t>
            </a:r>
            <a:r>
              <a:rPr lang="de-DE" sz="1800" i="1" dirty="0">
                <a:latin typeface="Arial" charset="0"/>
                <a:ea typeface="ＭＳ Ｐゴシック" charset="0"/>
              </a:rPr>
              <a:t>Alter</a:t>
            </a:r>
            <a:r>
              <a:rPr lang="de-DE" sz="1800" dirty="0">
                <a:latin typeface="Arial" charset="0"/>
                <a:ea typeface="ＭＳ Ｐゴシック" charset="0"/>
              </a:rPr>
              <a:t> einen Wert des Typs </a:t>
            </a:r>
            <a:r>
              <a:rPr lang="de-DE" sz="1800" b="1" dirty="0">
                <a:latin typeface="Courier New" charset="0"/>
                <a:ea typeface="ＭＳ Ｐゴシック" charset="0"/>
              </a:rPr>
              <a:t>integer</a:t>
            </a:r>
            <a:r>
              <a:rPr lang="de-DE" sz="1800" dirty="0">
                <a:latin typeface="Arial" charset="0"/>
                <a:ea typeface="ＭＳ Ｐゴシック" charset="0"/>
              </a:rPr>
              <a:t> besitzt.  Ist das Alter </a:t>
            </a:r>
            <a:r>
              <a:rPr lang="de-DE" sz="1800" b="1" i="1" dirty="0">
                <a:latin typeface="Arial" charset="0"/>
                <a:ea typeface="ＭＳ Ｐゴシック" charset="0"/>
              </a:rPr>
              <a:t>unbekannt</a:t>
            </a:r>
            <a:r>
              <a:rPr lang="de-DE" sz="1800" dirty="0">
                <a:latin typeface="Arial" charset="0"/>
                <a:ea typeface="ＭＳ Ｐゴシック" charset="0"/>
              </a:rPr>
              <a:t>, so kann dies mit dem Wert </a:t>
            </a:r>
            <a:r>
              <a:rPr lang="de-DE" sz="1800" b="1" dirty="0">
                <a:latin typeface="Courier New" charset="0"/>
                <a:ea typeface="ＭＳ Ｐゴシック" charset="0"/>
              </a:rPr>
              <a:t>null</a:t>
            </a:r>
            <a:r>
              <a:rPr lang="de-DE" sz="1800" dirty="0">
                <a:latin typeface="Arial" charset="0"/>
                <a:ea typeface="ＭＳ Ｐゴシック" charset="0"/>
              </a:rPr>
              <a:t> gekennzeichnet werden.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Ein Tabellenschema definiert, dass in jeder Reihe der Tabelle </a:t>
            </a:r>
            <a:r>
              <a:rPr lang="de-DE" sz="1800" i="1" dirty="0">
                <a:latin typeface="Arial" charset="0"/>
                <a:ea typeface="ＭＳ Ｐゴシック" charset="0"/>
              </a:rPr>
              <a:t>Abteilungen</a:t>
            </a:r>
            <a:r>
              <a:rPr lang="de-DE" sz="1800" dirty="0">
                <a:latin typeface="Arial" charset="0"/>
                <a:ea typeface="ＭＳ Ｐゴシック" charset="0"/>
              </a:rPr>
              <a:t> die Spalte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Oberabt</a:t>
            </a:r>
            <a:r>
              <a:rPr lang="de-DE" sz="1800" i="1" dirty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 einen Wert des Typs </a:t>
            </a:r>
            <a:r>
              <a:rPr lang="de-DE" sz="1800" b="1" dirty="0" err="1">
                <a:latin typeface="Courier New" charset="0"/>
                <a:ea typeface="ＭＳ Ｐゴシック" charset="0"/>
              </a:rPr>
              <a:t>string</a:t>
            </a:r>
            <a:r>
              <a:rPr lang="de-DE" sz="1800" dirty="0">
                <a:latin typeface="Arial" charset="0"/>
                <a:ea typeface="ＭＳ Ｐゴシック" charset="0"/>
              </a:rPr>
              <a:t> besitzt.  Ist</a:t>
            </a:r>
            <a:r>
              <a:rPr lang="de-DE" sz="1800" b="1" dirty="0">
                <a:latin typeface="Arial" charset="0"/>
                <a:ea typeface="ＭＳ Ｐゴシック" charset="0"/>
              </a:rPr>
              <a:t> </a:t>
            </a:r>
            <a:r>
              <a:rPr lang="de-DE" sz="1800" b="1" i="1" dirty="0">
                <a:latin typeface="Arial" charset="0"/>
                <a:ea typeface="ＭＳ Ｐゴシック" charset="0"/>
              </a:rPr>
              <a:t>bekannt</a:t>
            </a:r>
            <a:r>
              <a:rPr lang="de-DE" sz="1800" dirty="0">
                <a:latin typeface="Arial" charset="0"/>
                <a:ea typeface="ＭＳ Ｐゴシック" charset="0"/>
              </a:rPr>
              <a:t>,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dass </a:t>
            </a:r>
            <a:r>
              <a:rPr lang="de-DE" sz="1800" dirty="0">
                <a:latin typeface="Arial" charset="0"/>
                <a:ea typeface="ＭＳ Ｐゴシック" charset="0"/>
              </a:rPr>
              <a:t>eine Abteilung </a:t>
            </a:r>
            <a:r>
              <a:rPr lang="de-DE" sz="1800" b="1" i="1" dirty="0">
                <a:latin typeface="Arial" charset="0"/>
                <a:ea typeface="ＭＳ Ｐゴシック" charset="0"/>
              </a:rPr>
              <a:t>keine</a:t>
            </a:r>
            <a:r>
              <a:rPr lang="de-DE" sz="1800" dirty="0">
                <a:latin typeface="Arial" charset="0"/>
                <a:ea typeface="ＭＳ Ｐゴシック" charset="0"/>
              </a:rPr>
              <a:t> Oberabteilung besitzt, so kann diese Information mit dem Wert </a:t>
            </a:r>
            <a:r>
              <a:rPr lang="de-DE" sz="1800" b="1" dirty="0">
                <a:latin typeface="Courier New" charset="0"/>
                <a:ea typeface="ＭＳ Ｐゴシック" charset="0"/>
              </a:rPr>
              <a:t>null</a:t>
            </a:r>
            <a:r>
              <a:rPr lang="de-DE" sz="1800" dirty="0">
                <a:latin typeface="Arial" charset="0"/>
                <a:ea typeface="ＭＳ Ｐゴシック" charset="0"/>
              </a:rPr>
              <a:t> repräsentiert werden.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Jeder SQL-Basisdatentyp ist zur Unterstützung solcher Modellierungssituationen um den ausgezeichneten Wert </a:t>
            </a:r>
            <a:r>
              <a:rPr lang="de-DE" sz="1800" b="1" dirty="0">
                <a:latin typeface="Courier New" charset="0"/>
                <a:ea typeface="ＭＳ Ｐゴシック" charset="0"/>
                <a:cs typeface="ＭＳ Ｐゴシック" charset="0"/>
              </a:rPr>
              <a:t>null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erweitert, der von jedem anderen Wert dieses Typs verschieden ist.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Das Auftreten von Nullwerten in Attributen oder Variablen </a:t>
            </a:r>
            <a:b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kann verboten werden.</a:t>
            </a:r>
          </a:p>
        </p:txBody>
      </p:sp>
    </p:spTree>
    <p:extLst>
      <p:ext uri="{BB962C8B-B14F-4D97-AF65-F5344CB8AC3E}">
        <p14:creationId xmlns:p14="http://schemas.microsoft.com/office/powerpoint/2010/main" val="4169475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Nullwerte und Wahrheitswerte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Vorteile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Explizite und konsistente Behandlung von Nullwerten durch alle Applikationen (im Gegensatz zu ad hoc Lösungen, bei denen z.B. der Wert -1, -</a:t>
            </a:r>
            <a:r>
              <a:rPr lang="de-DE" sz="1800" i="1">
                <a:latin typeface="Arial" charset="0"/>
                <a:ea typeface="ＭＳ Ｐゴシック" charset="0"/>
              </a:rPr>
              <a:t>MaxInt</a:t>
            </a:r>
            <a:r>
              <a:rPr lang="de-DE" sz="1800">
                <a:latin typeface="Arial" charset="0"/>
                <a:ea typeface="ＭＳ Ｐゴシック" charset="0"/>
              </a:rPr>
              <a:t> oder die leere Zeichenkette als Nullwert eingesetzt wird)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Exakte Definition der Semantik von Datenbankoperatoren (Zuweisung, Vergleich, Arithmetik) auf Nullwerten.</a:t>
            </a:r>
          </a:p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Nachteile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Eine Erweiterung eines Datentyps um Nullwerte steht oft im </a:t>
            </a:r>
            <a:r>
              <a:rPr lang="de-DE" sz="1800" i="1">
                <a:latin typeface="Arial" charset="0"/>
                <a:ea typeface="ＭＳ Ｐゴシック" charset="0"/>
              </a:rPr>
              <a:t>Konflikt</a:t>
            </a:r>
            <a:r>
              <a:rPr lang="de-DE" sz="1800">
                <a:latin typeface="Arial" charset="0"/>
                <a:ea typeface="ＭＳ Ｐゴシック" charset="0"/>
              </a:rPr>
              <a:t> mit den algebraischen Eigenschaften (Existenz von Nullelementen, Assoziativität, Kommutativität, Ordnung, ...) des nicht-erweiterten Datentyps.</a:t>
            </a:r>
            <a:br>
              <a:rPr lang="de-DE" sz="1800">
                <a:latin typeface="Arial" charset="0"/>
                <a:ea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</a:rPr>
              <a:t>(... -2 &lt; -1 &lt; 0 &lt; </a:t>
            </a:r>
            <a:r>
              <a:rPr lang="de-DE" sz="1800" b="1">
                <a:latin typeface="Courier New" charset="0"/>
                <a:ea typeface="ＭＳ Ｐゴシック" charset="0"/>
              </a:rPr>
              <a:t>null</a:t>
            </a:r>
            <a:r>
              <a:rPr lang="de-DE" sz="1800">
                <a:latin typeface="Arial" charset="0"/>
                <a:ea typeface="ＭＳ Ｐゴシック" charset="0"/>
              </a:rPr>
              <a:t> &lt; 1 &lt; 2 &lt; ... ?)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Algebraische Eigenschaften werden häufig zur </a:t>
            </a:r>
            <a:r>
              <a:rPr lang="de-DE" sz="1800" i="1">
                <a:latin typeface="Arial" charset="0"/>
                <a:ea typeface="ＭＳ Ｐゴシック" charset="0"/>
              </a:rPr>
              <a:t>Anfrageoptimierung</a:t>
            </a:r>
            <a:r>
              <a:rPr lang="de-DE" sz="1800">
                <a:latin typeface="Arial" charset="0"/>
                <a:ea typeface="ＭＳ Ｐゴシック" charset="0"/>
              </a:rPr>
              <a:t> ausgenutzt. Eine Anfrage, die Werte eines Datentyps </a:t>
            </a:r>
            <a:r>
              <a:rPr lang="de-DE" sz="1800">
                <a:latin typeface="Courier New" charset="0"/>
                <a:ea typeface="ＭＳ Ｐゴシック" charset="0"/>
              </a:rPr>
              <a:t>T´</a:t>
            </a:r>
            <a:r>
              <a:rPr lang="de-DE" sz="1800">
                <a:latin typeface="Courier New" charset="0"/>
                <a:ea typeface="ＭＳ Ｐゴシック" charset="0"/>
                <a:sym typeface="Symbol" charset="0"/>
              </a:rPr>
              <a:t>(</a:t>
            </a:r>
            <a:r>
              <a:rPr lang="de-DE" sz="1800">
                <a:latin typeface="Arial" charset="0"/>
                <a:ea typeface="ＭＳ Ｐゴシック" charset="0"/>
                <a:sym typeface="Symbol" charset="0"/>
              </a:rPr>
              <a:t>wobei</a:t>
            </a:r>
            <a:r>
              <a:rPr lang="de-DE" sz="1800">
                <a:latin typeface="Courier New" charset="0"/>
                <a:ea typeface="ＭＳ Ｐゴシック" charset="0"/>
                <a:sym typeface="Symbol" charset="0"/>
              </a:rPr>
              <a:t> nullT´)</a:t>
            </a:r>
            <a:r>
              <a:rPr lang="de-DE" sz="1800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>
                <a:latin typeface="Arial" charset="0"/>
                <a:ea typeface="ＭＳ Ｐゴシック" charset="0"/>
              </a:rPr>
              <a:t>verwendet, bietet im Regelfall weniger Optimierungsspielraum als eine Anfrage mit Werten des Datentyps </a:t>
            </a:r>
            <a:r>
              <a:rPr lang="de-DE" sz="1800">
                <a:latin typeface="Courier New" charset="0"/>
                <a:ea typeface="ＭＳ Ｐゴシック" charset="0"/>
              </a:rPr>
              <a:t>T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>
                <a:latin typeface="Courier New" charset="0"/>
                <a:ea typeface="ＭＳ Ｐゴシック" charset="0"/>
                <a:sym typeface="Symbol" charset="0"/>
              </a:rPr>
              <a:t>(</a:t>
            </a:r>
            <a:r>
              <a:rPr lang="de-DE" sz="1800">
                <a:latin typeface="Arial" charset="0"/>
                <a:ea typeface="ＭＳ Ｐゴシック" charset="0"/>
                <a:sym typeface="Symbol" charset="0"/>
              </a:rPr>
              <a:t>mit</a:t>
            </a:r>
            <a:r>
              <a:rPr lang="de-DE" sz="1800">
                <a:latin typeface="Courier New" charset="0"/>
                <a:ea typeface="ＭＳ Ｐゴシック" charset="0"/>
                <a:sym typeface="Symbol" charset="0"/>
              </a:rPr>
              <a:t> nullT)</a:t>
            </a:r>
            <a:r>
              <a:rPr lang="de-DE" sz="1800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b="1">
                <a:latin typeface="Courier New" charset="0"/>
                <a:ea typeface="ＭＳ Ｐゴシック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4274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Nullwerte und Wahrheitswerte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(3)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Wahrheitstabellen der dreiwertigen SQL-Logik: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Schwierigkeiten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 der konsistenten Erweiterung einer Domäne um Nullwerte werden bereits am einfachen Beispiel der Booleschen Werte und der grundlegenden logischen Äquivalenz </a:t>
            </a:r>
            <a:r>
              <a:rPr lang="de-DE" sz="1800" b="1" dirty="0">
                <a:latin typeface="Courier New" charset="0"/>
                <a:ea typeface="ＭＳ Ｐゴシック" charset="0"/>
                <a:cs typeface="ＭＳ Ｐゴシック" charset="0"/>
              </a:rPr>
              <a:t>x </a:t>
            </a:r>
            <a:r>
              <a:rPr lang="de-DE" sz="1800" b="1" dirty="0" err="1">
                <a:latin typeface="Courier New" charset="0"/>
                <a:ea typeface="ＭＳ Ｐゴシック" charset="0"/>
                <a:cs typeface="ＭＳ Ｐゴシック" charset="0"/>
              </a:rPr>
              <a:t>and</a:t>
            </a:r>
            <a:r>
              <a:rPr lang="de-DE" sz="1800" b="1" dirty="0">
                <a:latin typeface="Courier New" charset="0"/>
                <a:ea typeface="ＭＳ Ｐゴシック" charset="0"/>
                <a:cs typeface="ＭＳ Ｐゴシック" charset="0"/>
              </a:rPr>
              <a:t> not x = </a:t>
            </a:r>
            <a:r>
              <a:rPr lang="de-DE" sz="1800" b="1" dirty="0" err="1">
                <a:latin typeface="Courier New" charset="0"/>
                <a:ea typeface="ＭＳ Ｐゴシック" charset="0"/>
                <a:cs typeface="ＭＳ Ｐゴシック" charset="0"/>
              </a:rPr>
              <a:t>false</a:t>
            </a:r>
            <a:r>
              <a:rPr lang="de-DE" sz="1800" b="1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deutlich, die bei der Erweiterung der Domäne um Nullwerte verletzt wird (</a:t>
            </a:r>
            <a:r>
              <a:rPr lang="de-DE" sz="1800" b="1" dirty="0">
                <a:latin typeface="Courier New" charset="0"/>
                <a:ea typeface="ＭＳ Ｐゴシック" charset="0"/>
                <a:cs typeface="ＭＳ Ｐゴシック" charset="0"/>
              </a:rPr>
              <a:t>null </a:t>
            </a:r>
            <a:r>
              <a:rPr lang="de-DE" sz="1800" b="1" dirty="0" err="1">
                <a:latin typeface="Courier New" charset="0"/>
                <a:ea typeface="ＭＳ Ｐゴシック" charset="0"/>
                <a:cs typeface="ＭＳ Ｐゴシック" charset="0"/>
              </a:rPr>
              <a:t>and</a:t>
            </a:r>
            <a:r>
              <a:rPr lang="de-DE" sz="1800" b="1" dirty="0">
                <a:latin typeface="Courier New" charset="0"/>
                <a:ea typeface="ＭＳ Ｐゴシック" charset="0"/>
                <a:cs typeface="ＭＳ Ｐゴシック" charset="0"/>
              </a:rPr>
              <a:t> not null = null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grpSp>
        <p:nvGrpSpPr>
          <p:cNvPr id="30723" name="Group 11"/>
          <p:cNvGrpSpPr>
            <a:grpSpLocks/>
          </p:cNvGrpSpPr>
          <p:nvPr/>
        </p:nvGrpSpPr>
        <p:grpSpPr bwMode="auto">
          <a:xfrm>
            <a:off x="1342292" y="1835150"/>
            <a:ext cx="2379785" cy="1206500"/>
            <a:chOff x="916" y="1156"/>
            <a:chExt cx="1624" cy="760"/>
          </a:xfrm>
        </p:grpSpPr>
        <p:sp>
          <p:nvSpPr>
            <p:cNvPr id="25604" name="Rectangle 4"/>
            <p:cNvSpPr>
              <a:spLocks noChangeArrowheads="1"/>
            </p:cNvSpPr>
            <p:nvPr/>
          </p:nvSpPr>
          <p:spPr bwMode="auto">
            <a:xfrm>
              <a:off x="916" y="1156"/>
              <a:ext cx="1624" cy="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400"/>
            </a:p>
          </p:txBody>
        </p:sp>
        <p:sp>
          <p:nvSpPr>
            <p:cNvPr id="30741" name="Rectangle 5"/>
            <p:cNvSpPr>
              <a:spLocks noChangeArrowheads="1"/>
            </p:cNvSpPr>
            <p:nvPr/>
          </p:nvSpPr>
          <p:spPr bwMode="auto">
            <a:xfrm>
              <a:off x="951" y="1164"/>
              <a:ext cx="361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400"/>
                <a:t>OR</a:t>
              </a:r>
            </a:p>
            <a:p>
              <a:endParaRPr lang="de-DE" sz="1400"/>
            </a:p>
            <a:p>
              <a:r>
                <a:rPr lang="de-DE" sz="1400"/>
                <a:t>true</a:t>
              </a:r>
            </a:p>
            <a:p>
              <a:r>
                <a:rPr lang="de-DE" sz="1400"/>
                <a:t>false</a:t>
              </a:r>
            </a:p>
            <a:p>
              <a:r>
                <a:rPr lang="de-DE" sz="1400"/>
                <a:t>null</a:t>
              </a:r>
            </a:p>
          </p:txBody>
        </p:sp>
        <p:sp>
          <p:nvSpPr>
            <p:cNvPr id="30742" name="Rectangle 6"/>
            <p:cNvSpPr>
              <a:spLocks noChangeArrowheads="1"/>
            </p:cNvSpPr>
            <p:nvPr/>
          </p:nvSpPr>
          <p:spPr bwMode="auto">
            <a:xfrm>
              <a:off x="1384" y="1164"/>
              <a:ext cx="335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de-DE" sz="1400"/>
                <a:t>true</a:t>
              </a:r>
            </a:p>
            <a:p>
              <a:pPr algn="ctr"/>
              <a:endParaRPr lang="de-DE" sz="1400"/>
            </a:p>
            <a:p>
              <a:pPr algn="ctr"/>
              <a:r>
                <a:rPr lang="de-DE" sz="1400" i="1"/>
                <a:t>true</a:t>
              </a:r>
            </a:p>
            <a:p>
              <a:pPr algn="ctr"/>
              <a:r>
                <a:rPr lang="de-DE" sz="1400" i="1"/>
                <a:t>true</a:t>
              </a:r>
            </a:p>
            <a:p>
              <a:pPr algn="ctr"/>
              <a:r>
                <a:rPr lang="de-DE" sz="1400" i="1"/>
                <a:t>true</a:t>
              </a:r>
            </a:p>
          </p:txBody>
        </p:sp>
        <p:sp>
          <p:nvSpPr>
            <p:cNvPr id="30743" name="Rectangle 7"/>
            <p:cNvSpPr>
              <a:spLocks noChangeArrowheads="1"/>
            </p:cNvSpPr>
            <p:nvPr/>
          </p:nvSpPr>
          <p:spPr bwMode="auto">
            <a:xfrm>
              <a:off x="1731" y="1164"/>
              <a:ext cx="361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de-DE" sz="1400"/>
                <a:t>false</a:t>
              </a:r>
            </a:p>
            <a:p>
              <a:pPr algn="ctr"/>
              <a:endParaRPr lang="de-DE" sz="1400"/>
            </a:p>
            <a:p>
              <a:pPr algn="ctr"/>
              <a:r>
                <a:rPr lang="de-DE" sz="1400" i="1"/>
                <a:t>true</a:t>
              </a:r>
            </a:p>
            <a:p>
              <a:pPr algn="ctr"/>
              <a:r>
                <a:rPr lang="de-DE" sz="1400" i="1"/>
                <a:t>false</a:t>
              </a:r>
            </a:p>
            <a:p>
              <a:pPr algn="ctr"/>
              <a:r>
                <a:rPr lang="de-DE" sz="1400" i="1"/>
                <a:t>null</a:t>
              </a:r>
            </a:p>
          </p:txBody>
        </p:sp>
        <p:sp>
          <p:nvSpPr>
            <p:cNvPr id="30744" name="Rectangle 8"/>
            <p:cNvSpPr>
              <a:spLocks noChangeArrowheads="1"/>
            </p:cNvSpPr>
            <p:nvPr/>
          </p:nvSpPr>
          <p:spPr bwMode="auto">
            <a:xfrm>
              <a:off x="2106" y="1164"/>
              <a:ext cx="326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de-DE" sz="1400"/>
                <a:t>null</a:t>
              </a:r>
            </a:p>
            <a:p>
              <a:pPr algn="ctr"/>
              <a:endParaRPr lang="de-DE" sz="1400"/>
            </a:p>
            <a:p>
              <a:pPr algn="ctr"/>
              <a:r>
                <a:rPr lang="de-DE" sz="1400" i="1"/>
                <a:t>true</a:t>
              </a:r>
            </a:p>
            <a:p>
              <a:pPr algn="ctr"/>
              <a:r>
                <a:rPr lang="de-DE" sz="1400" i="1"/>
                <a:t>null</a:t>
              </a:r>
            </a:p>
            <a:p>
              <a:pPr algn="ctr"/>
              <a:r>
                <a:rPr lang="de-DE" sz="1400" i="1"/>
                <a:t>null</a:t>
              </a:r>
            </a:p>
          </p:txBody>
        </p:sp>
        <p:sp>
          <p:nvSpPr>
            <p:cNvPr id="30745" name="Line 9"/>
            <p:cNvSpPr>
              <a:spLocks noChangeShapeType="1"/>
            </p:cNvSpPr>
            <p:nvPr/>
          </p:nvSpPr>
          <p:spPr bwMode="auto">
            <a:xfrm>
              <a:off x="916" y="1392"/>
              <a:ext cx="1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/>
            </a:p>
          </p:txBody>
        </p:sp>
        <p:sp>
          <p:nvSpPr>
            <p:cNvPr id="30746" name="Line 10"/>
            <p:cNvSpPr>
              <a:spLocks noChangeShapeType="1"/>
            </p:cNvSpPr>
            <p:nvPr/>
          </p:nvSpPr>
          <p:spPr bwMode="auto">
            <a:xfrm>
              <a:off x="1296" y="1156"/>
              <a:ext cx="0" cy="7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/>
            </a:p>
          </p:txBody>
        </p:sp>
      </p:grpSp>
      <p:grpSp>
        <p:nvGrpSpPr>
          <p:cNvPr id="30724" name="Group 19"/>
          <p:cNvGrpSpPr>
            <a:grpSpLocks/>
          </p:cNvGrpSpPr>
          <p:nvPr/>
        </p:nvGrpSpPr>
        <p:grpSpPr bwMode="auto">
          <a:xfrm>
            <a:off x="4507523" y="1835150"/>
            <a:ext cx="2450123" cy="1206500"/>
            <a:chOff x="3076" y="1156"/>
            <a:chExt cx="1672" cy="760"/>
          </a:xfrm>
        </p:grpSpPr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3076" y="1156"/>
              <a:ext cx="1672" cy="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400"/>
            </a:p>
          </p:txBody>
        </p:sp>
        <p:sp>
          <p:nvSpPr>
            <p:cNvPr id="30734" name="Rectangle 13"/>
            <p:cNvSpPr>
              <a:spLocks noChangeArrowheads="1"/>
            </p:cNvSpPr>
            <p:nvPr/>
          </p:nvSpPr>
          <p:spPr bwMode="auto">
            <a:xfrm>
              <a:off x="3111" y="1164"/>
              <a:ext cx="362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400"/>
                <a:t>AND</a:t>
              </a:r>
            </a:p>
            <a:p>
              <a:endParaRPr lang="de-DE" sz="1400"/>
            </a:p>
            <a:p>
              <a:r>
                <a:rPr lang="de-DE" sz="1400"/>
                <a:t>true</a:t>
              </a:r>
            </a:p>
            <a:p>
              <a:r>
                <a:rPr lang="de-DE" sz="1400"/>
                <a:t>false</a:t>
              </a:r>
            </a:p>
            <a:p>
              <a:r>
                <a:rPr lang="de-DE" sz="1400"/>
                <a:t>null</a:t>
              </a:r>
            </a:p>
          </p:txBody>
        </p:sp>
        <p:sp>
          <p:nvSpPr>
            <p:cNvPr id="30735" name="Rectangle 14"/>
            <p:cNvSpPr>
              <a:spLocks noChangeArrowheads="1"/>
            </p:cNvSpPr>
            <p:nvPr/>
          </p:nvSpPr>
          <p:spPr bwMode="auto">
            <a:xfrm>
              <a:off x="3603" y="1164"/>
              <a:ext cx="361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de-DE" sz="1400"/>
                <a:t>true</a:t>
              </a:r>
            </a:p>
            <a:p>
              <a:pPr algn="ctr"/>
              <a:endParaRPr lang="de-DE" sz="1400"/>
            </a:p>
            <a:p>
              <a:pPr algn="ctr"/>
              <a:r>
                <a:rPr lang="de-DE" sz="1400" i="1"/>
                <a:t>true</a:t>
              </a:r>
            </a:p>
            <a:p>
              <a:pPr algn="ctr"/>
              <a:r>
                <a:rPr lang="de-DE" sz="1400" i="1"/>
                <a:t>false</a:t>
              </a:r>
            </a:p>
            <a:p>
              <a:pPr algn="ctr"/>
              <a:r>
                <a:rPr lang="de-DE" sz="1400" i="1"/>
                <a:t>null</a:t>
              </a:r>
            </a:p>
          </p:txBody>
        </p:sp>
        <p:sp>
          <p:nvSpPr>
            <p:cNvPr id="30736" name="Rectangle 15"/>
            <p:cNvSpPr>
              <a:spLocks noChangeArrowheads="1"/>
            </p:cNvSpPr>
            <p:nvPr/>
          </p:nvSpPr>
          <p:spPr bwMode="auto">
            <a:xfrm>
              <a:off x="3987" y="1164"/>
              <a:ext cx="361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de-DE" sz="1400"/>
                <a:t>false</a:t>
              </a:r>
            </a:p>
            <a:p>
              <a:pPr algn="ctr"/>
              <a:endParaRPr lang="de-DE" sz="1400"/>
            </a:p>
            <a:p>
              <a:pPr algn="ctr"/>
              <a:r>
                <a:rPr lang="de-DE" sz="1400" i="1"/>
                <a:t>false</a:t>
              </a:r>
            </a:p>
            <a:p>
              <a:pPr algn="ctr"/>
              <a:r>
                <a:rPr lang="de-DE" sz="1400" i="1"/>
                <a:t>false</a:t>
              </a:r>
            </a:p>
            <a:p>
              <a:pPr algn="ctr"/>
              <a:r>
                <a:rPr lang="de-DE" sz="1400" i="1"/>
                <a:t>false</a:t>
              </a:r>
            </a:p>
          </p:txBody>
        </p:sp>
        <p:sp>
          <p:nvSpPr>
            <p:cNvPr id="30737" name="Rectangle 16"/>
            <p:cNvSpPr>
              <a:spLocks noChangeArrowheads="1"/>
            </p:cNvSpPr>
            <p:nvPr/>
          </p:nvSpPr>
          <p:spPr bwMode="auto">
            <a:xfrm>
              <a:off x="4371" y="1164"/>
              <a:ext cx="361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de-DE" sz="1400"/>
                <a:t>null</a:t>
              </a:r>
            </a:p>
            <a:p>
              <a:pPr algn="ctr"/>
              <a:endParaRPr lang="de-DE" sz="1400"/>
            </a:p>
            <a:p>
              <a:pPr algn="ctr"/>
              <a:r>
                <a:rPr lang="de-DE" sz="1400" i="1"/>
                <a:t>null</a:t>
              </a:r>
            </a:p>
            <a:p>
              <a:pPr algn="ctr"/>
              <a:r>
                <a:rPr lang="de-DE" sz="1400" i="1"/>
                <a:t>false</a:t>
              </a:r>
            </a:p>
            <a:p>
              <a:pPr algn="ctr"/>
              <a:r>
                <a:rPr lang="de-DE" sz="1400" i="1"/>
                <a:t>null</a:t>
              </a:r>
            </a:p>
          </p:txBody>
        </p:sp>
        <p:sp>
          <p:nvSpPr>
            <p:cNvPr id="30738" name="Line 17"/>
            <p:cNvSpPr>
              <a:spLocks noChangeShapeType="1"/>
            </p:cNvSpPr>
            <p:nvPr/>
          </p:nvSpPr>
          <p:spPr bwMode="auto">
            <a:xfrm>
              <a:off x="3504" y="1156"/>
              <a:ext cx="0" cy="7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/>
            </a:p>
          </p:txBody>
        </p:sp>
        <p:sp>
          <p:nvSpPr>
            <p:cNvPr id="30739" name="Line 18"/>
            <p:cNvSpPr>
              <a:spLocks noChangeShapeType="1"/>
            </p:cNvSpPr>
            <p:nvPr/>
          </p:nvSpPr>
          <p:spPr bwMode="auto">
            <a:xfrm>
              <a:off x="3076" y="1392"/>
              <a:ext cx="1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/>
            </a:p>
          </p:txBody>
        </p:sp>
      </p:grpSp>
      <p:grpSp>
        <p:nvGrpSpPr>
          <p:cNvPr id="30725" name="Group 27"/>
          <p:cNvGrpSpPr>
            <a:grpSpLocks/>
          </p:cNvGrpSpPr>
          <p:nvPr/>
        </p:nvGrpSpPr>
        <p:grpSpPr bwMode="auto">
          <a:xfrm>
            <a:off x="1342292" y="3359150"/>
            <a:ext cx="3434862" cy="1206500"/>
            <a:chOff x="916" y="2116"/>
            <a:chExt cx="2344" cy="760"/>
          </a:xfrm>
        </p:grpSpPr>
        <p:sp>
          <p:nvSpPr>
            <p:cNvPr id="25620" name="Rectangle 20"/>
            <p:cNvSpPr>
              <a:spLocks noChangeArrowheads="1"/>
            </p:cNvSpPr>
            <p:nvPr/>
          </p:nvSpPr>
          <p:spPr bwMode="auto">
            <a:xfrm>
              <a:off x="916" y="2116"/>
              <a:ext cx="2344" cy="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400"/>
            </a:p>
          </p:txBody>
        </p:sp>
        <p:sp>
          <p:nvSpPr>
            <p:cNvPr id="30727" name="Rectangle 21"/>
            <p:cNvSpPr>
              <a:spLocks noChangeArrowheads="1"/>
            </p:cNvSpPr>
            <p:nvPr/>
          </p:nvSpPr>
          <p:spPr bwMode="auto">
            <a:xfrm>
              <a:off x="951" y="2124"/>
              <a:ext cx="361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400"/>
                <a:t>x</a:t>
              </a:r>
            </a:p>
            <a:p>
              <a:endParaRPr lang="de-DE" sz="1400"/>
            </a:p>
            <a:p>
              <a:r>
                <a:rPr lang="de-DE" sz="1400"/>
                <a:t>true</a:t>
              </a:r>
            </a:p>
            <a:p>
              <a:r>
                <a:rPr lang="de-DE" sz="1400"/>
                <a:t>false</a:t>
              </a:r>
            </a:p>
            <a:p>
              <a:r>
                <a:rPr lang="de-DE" sz="1400"/>
                <a:t>null</a:t>
              </a:r>
            </a:p>
          </p:txBody>
        </p:sp>
        <p:sp>
          <p:nvSpPr>
            <p:cNvPr id="30728" name="Rectangle 22"/>
            <p:cNvSpPr>
              <a:spLocks noChangeArrowheads="1"/>
            </p:cNvSpPr>
            <p:nvPr/>
          </p:nvSpPr>
          <p:spPr bwMode="auto">
            <a:xfrm>
              <a:off x="1485" y="2124"/>
              <a:ext cx="387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de-DE" sz="1400"/>
                <a:t>not x</a:t>
              </a:r>
            </a:p>
            <a:p>
              <a:pPr algn="ctr"/>
              <a:endParaRPr lang="de-DE" sz="1400"/>
            </a:p>
            <a:p>
              <a:pPr algn="ctr"/>
              <a:r>
                <a:rPr lang="de-DE" sz="1400" i="1"/>
                <a:t>false</a:t>
              </a:r>
            </a:p>
            <a:p>
              <a:pPr algn="ctr"/>
              <a:r>
                <a:rPr lang="de-DE" sz="1400" i="1"/>
                <a:t>true</a:t>
              </a:r>
            </a:p>
            <a:p>
              <a:pPr algn="ctr"/>
              <a:r>
                <a:rPr lang="de-DE" sz="1400" i="1"/>
                <a:t>null</a:t>
              </a:r>
            </a:p>
          </p:txBody>
        </p:sp>
        <p:sp>
          <p:nvSpPr>
            <p:cNvPr id="30729" name="Rectangle 23"/>
            <p:cNvSpPr>
              <a:spLocks noChangeArrowheads="1"/>
            </p:cNvSpPr>
            <p:nvPr/>
          </p:nvSpPr>
          <p:spPr bwMode="auto">
            <a:xfrm>
              <a:off x="1929" y="2124"/>
              <a:ext cx="504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de-DE" sz="1400"/>
                <a:t>x is null</a:t>
              </a:r>
            </a:p>
            <a:p>
              <a:pPr algn="ctr"/>
              <a:endParaRPr lang="de-DE" sz="1400"/>
            </a:p>
            <a:p>
              <a:pPr algn="ctr"/>
              <a:r>
                <a:rPr lang="de-DE" sz="1400" i="1"/>
                <a:t>false</a:t>
              </a:r>
            </a:p>
            <a:p>
              <a:pPr algn="ctr"/>
              <a:r>
                <a:rPr lang="de-DE" sz="1400" i="1"/>
                <a:t>false</a:t>
              </a:r>
            </a:p>
            <a:p>
              <a:pPr algn="ctr"/>
              <a:r>
                <a:rPr lang="de-DE" sz="1400" i="1"/>
                <a:t>true</a:t>
              </a:r>
            </a:p>
          </p:txBody>
        </p:sp>
        <p:sp>
          <p:nvSpPr>
            <p:cNvPr id="30730" name="Rectangle 24"/>
            <p:cNvSpPr>
              <a:spLocks noChangeArrowheads="1"/>
            </p:cNvSpPr>
            <p:nvPr/>
          </p:nvSpPr>
          <p:spPr bwMode="auto">
            <a:xfrm>
              <a:off x="2465" y="2124"/>
              <a:ext cx="706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de-DE" sz="1400"/>
                <a:t>x is not null</a:t>
              </a:r>
            </a:p>
            <a:p>
              <a:pPr algn="ctr"/>
              <a:endParaRPr lang="de-DE" sz="1400"/>
            </a:p>
            <a:p>
              <a:pPr algn="ctr"/>
              <a:r>
                <a:rPr lang="de-DE" sz="1400" i="1"/>
                <a:t>true</a:t>
              </a:r>
            </a:p>
            <a:p>
              <a:pPr algn="ctr"/>
              <a:r>
                <a:rPr lang="de-DE" sz="1400" i="1"/>
                <a:t>true</a:t>
              </a:r>
            </a:p>
            <a:p>
              <a:pPr algn="ctr"/>
              <a:r>
                <a:rPr lang="de-DE" sz="1400" i="1"/>
                <a:t>false</a:t>
              </a:r>
            </a:p>
          </p:txBody>
        </p:sp>
        <p:sp>
          <p:nvSpPr>
            <p:cNvPr id="30731" name="Line 25"/>
            <p:cNvSpPr>
              <a:spLocks noChangeShapeType="1"/>
            </p:cNvSpPr>
            <p:nvPr/>
          </p:nvSpPr>
          <p:spPr bwMode="auto">
            <a:xfrm>
              <a:off x="1344" y="2116"/>
              <a:ext cx="0" cy="7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/>
            </a:p>
          </p:txBody>
        </p:sp>
        <p:sp>
          <p:nvSpPr>
            <p:cNvPr id="30732" name="Line 26"/>
            <p:cNvSpPr>
              <a:spLocks noChangeShapeType="1"/>
            </p:cNvSpPr>
            <p:nvPr/>
          </p:nvSpPr>
          <p:spPr bwMode="auto">
            <a:xfrm>
              <a:off x="916" y="2352"/>
              <a:ext cx="2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/>
            </a:p>
          </p:txBody>
        </p:sp>
      </p:grpSp>
    </p:spTree>
    <p:extLst>
      <p:ext uri="{BB962C8B-B14F-4D97-AF65-F5344CB8AC3E}">
        <p14:creationId xmlns:p14="http://schemas.microsoft.com/office/powerpoint/2010/main" val="444927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Nullwerte und Wahrheitswerte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(4)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Nullwerte haben in der Theorie und Praxis eine hohe Bedeutung erlangt.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Dies ist zum Teil auf die eingeschränkte Datenstrukturflexibilität des RDM zurückzuführen (homogene Mengen flacher Tupel).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Modellierungsaufgaben, die im RDM Nullwerte erfordern, können in anderen Modellen durch speziellere Konzepte gelöst werden (Vereinigungstypen, Subtypisierung, Vererbungsbeziehungen).</a:t>
            </a: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In der Forschung wurden alternative Modelle für Nullwerte und mehrwertige Logiken vorgeschlagen (z.B. eine Studie der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DataBase Systems Study Group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mit 29 alternativen Bedeutungen für Nullwerte).</a:t>
            </a: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Bei der Entwicklung zukünftiger SQL-Standards waren zusätzliche Nullwerte und benutzerdefinierte Nullwerte in der Diskussion. </a:t>
            </a:r>
          </a:p>
        </p:txBody>
      </p:sp>
    </p:spTree>
    <p:extLst>
      <p:ext uri="{BB962C8B-B14F-4D97-AF65-F5344CB8AC3E}">
        <p14:creationId xmlns:p14="http://schemas.microsoft.com/office/powerpoint/2010/main" val="1664427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Tabellendefinition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Eine Tabellendefinition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umfaßt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die folgenden Teilschritte in einem syntaktischen Konstrukt:</a:t>
            </a:r>
          </a:p>
          <a:p>
            <a:pPr lvl="1"/>
            <a:r>
              <a:rPr lang="de-DE" sz="1800" b="1" dirty="0">
                <a:latin typeface="Arial" charset="0"/>
                <a:ea typeface="ＭＳ Ｐゴシック" charset="0"/>
              </a:rPr>
              <a:t>Typdefinition</a:t>
            </a:r>
            <a:r>
              <a:rPr lang="de-DE" sz="1800" dirty="0">
                <a:latin typeface="Arial" charset="0"/>
                <a:ea typeface="ＭＳ Ｐゴシック" charset="0"/>
              </a:rPr>
              <a:t>: Definition einer Tabellenstruktur (Spaltennamen, Spaltentypen)</a:t>
            </a:r>
          </a:p>
          <a:p>
            <a:pPr lvl="1"/>
            <a:r>
              <a:rPr lang="de-DE" sz="1800" b="1" dirty="0">
                <a:latin typeface="Arial" charset="0"/>
                <a:ea typeface="ＭＳ Ｐゴシック" charset="0"/>
              </a:rPr>
              <a:t>Variablendefinition</a:t>
            </a:r>
            <a:r>
              <a:rPr lang="de-DE" sz="1800" dirty="0">
                <a:latin typeface="Arial" charset="0"/>
                <a:ea typeface="ＭＳ Ｐゴシック" charset="0"/>
              </a:rPr>
              <a:t>: Definition eines Namens für eine Tabelle dieser Struktur im aktuellen Schema.</a:t>
            </a:r>
          </a:p>
          <a:p>
            <a:pPr lvl="1"/>
            <a:r>
              <a:rPr lang="de-DE" sz="1800" b="1" dirty="0" err="1">
                <a:latin typeface="Arial" charset="0"/>
                <a:ea typeface="ＭＳ Ｐゴシック" charset="0"/>
              </a:rPr>
              <a:t>Variableninstantiierung</a:t>
            </a:r>
            <a:r>
              <a:rPr lang="de-DE" sz="1800" dirty="0">
                <a:latin typeface="Arial" charset="0"/>
                <a:ea typeface="ＭＳ Ｐゴシック" charset="0"/>
              </a:rPr>
              <a:t>: Dynamisches Anlegen einer Variablen dieser Struktur in der aktuellen Datenbank.  Eine Variable wird in SQL mit der leeren Tabelle </a:t>
            </a:r>
            <a:r>
              <a:rPr lang="de-DE" sz="1800" dirty="0" err="1">
                <a:latin typeface="Arial" charset="0"/>
                <a:ea typeface="ＭＳ Ｐゴシック" charset="0"/>
              </a:rPr>
              <a:t>instantiiert</a:t>
            </a:r>
            <a:r>
              <a:rPr lang="de-DE" sz="1800" dirty="0">
                <a:latin typeface="Arial" charset="0"/>
                <a:ea typeface="ＭＳ Ｐゴシック" charset="0"/>
              </a:rPr>
              <a:t>.</a:t>
            </a: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Die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statisch fixierte Anzahl der Spalten wird als </a:t>
            </a:r>
            <a:r>
              <a:rPr lang="de-DE" sz="1800" i="1" dirty="0">
                <a:latin typeface="Arial" charset="0"/>
                <a:ea typeface="ＭＳ Ｐゴシック" charset="0"/>
                <a:cs typeface="ＭＳ Ｐゴシック" charset="0"/>
              </a:rPr>
              <a:t>Grad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der Tabelle bezeichnet.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Die Reihenfolge der Spalten ist signifikant.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Tabellen mit dem Grad 0 sind nicht erlaubt.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907704" y="4077072"/>
            <a:ext cx="2983966" cy="95154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Mitarbeiter (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  Name   </a:t>
            </a:r>
            <a:r>
              <a:rPr lang="de-DE" sz="1400" b="1" dirty="0" err="1">
                <a:latin typeface="Courier New" charset="0"/>
              </a:rPr>
              <a:t>char</a:t>
            </a:r>
            <a:r>
              <a:rPr lang="de-DE" sz="1400" dirty="0">
                <a:latin typeface="Courier New" charset="0"/>
              </a:rPr>
              <a:t>(29),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  Gehalt </a:t>
            </a:r>
            <a:r>
              <a:rPr lang="de-DE" sz="1400" b="1" dirty="0">
                <a:latin typeface="Courier New" charset="0"/>
              </a:rPr>
              <a:t>integer</a:t>
            </a:r>
            <a:r>
              <a:rPr lang="de-DE" sz="1400" dirty="0">
                <a:latin typeface="Courier New" charset="0"/>
              </a:rPr>
              <a:t>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  Urlaub </a:t>
            </a:r>
            <a:r>
              <a:rPr lang="de-DE" sz="1400" b="1" dirty="0" err="1">
                <a:latin typeface="Courier New" charset="0"/>
              </a:rPr>
              <a:t>smallint</a:t>
            </a:r>
            <a:r>
              <a:rPr lang="de-DE" sz="1400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11335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2256620" y="2133600"/>
            <a:ext cx="3755540" cy="122339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1280746" y="4559300"/>
            <a:ext cx="4155831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 rot="-5400000">
            <a:off x="591072" y="5029968"/>
            <a:ext cx="97783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Projekte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1261697" y="4572001"/>
            <a:ext cx="349134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Nr</a:t>
            </a:r>
            <a:r>
              <a:rPr lang="de-DE" sz="1400"/>
              <a:t>	</a:t>
            </a:r>
            <a:r>
              <a:rPr lang="de-DE" sz="1400" i="1"/>
              <a:t>Titel</a:t>
            </a:r>
            <a:r>
              <a:rPr lang="de-DE" sz="1400"/>
              <a:t>			</a:t>
            </a:r>
            <a:r>
              <a:rPr lang="de-DE" sz="1400" i="1"/>
              <a:t>Budget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261697" y="4876801"/>
            <a:ext cx="354263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100	DB Fahrpläne		300.000</a:t>
            </a: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1252905" y="5181601"/>
            <a:ext cx="354263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200	ADAC Kundenstamm	100.000</a:t>
            </a: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1261697" y="5486401"/>
            <a:ext cx="354263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Telekom Statistik		200.000</a:t>
            </a:r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1286608" y="4857750"/>
            <a:ext cx="4139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1280746" y="5162550"/>
            <a:ext cx="41514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>
            <a:off x="1280746" y="5467350"/>
            <a:ext cx="41514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6494585" y="4749800"/>
            <a:ext cx="1658815" cy="889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6475535" y="4762501"/>
            <a:ext cx="164468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Nr</a:t>
            </a:r>
            <a:r>
              <a:rPr lang="de-DE" sz="1400"/>
              <a:t>	</a:t>
            </a:r>
            <a:r>
              <a:rPr lang="de-DE" sz="1400" i="1"/>
              <a:t>Budget</a:t>
            </a:r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>
            <a:off x="6500446" y="5048250"/>
            <a:ext cx="164709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182" name="Line 15"/>
          <p:cNvSpPr>
            <a:spLocks noChangeShapeType="1"/>
          </p:cNvSpPr>
          <p:nvPr/>
        </p:nvSpPr>
        <p:spPr bwMode="auto">
          <a:xfrm>
            <a:off x="6494585" y="5353050"/>
            <a:ext cx="16588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183" name="Rectangle 16"/>
          <p:cNvSpPr>
            <a:spLocks noChangeArrowheads="1"/>
          </p:cNvSpPr>
          <p:nvPr/>
        </p:nvSpPr>
        <p:spPr bwMode="auto">
          <a:xfrm>
            <a:off x="6475535" y="5372101"/>
            <a:ext cx="169597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200.000</a:t>
            </a:r>
          </a:p>
        </p:txBody>
      </p:sp>
      <p:sp>
        <p:nvSpPr>
          <p:cNvPr id="7184" name="Rectangle 17"/>
          <p:cNvSpPr>
            <a:spLocks noChangeArrowheads="1"/>
          </p:cNvSpPr>
          <p:nvPr/>
        </p:nvSpPr>
        <p:spPr bwMode="auto">
          <a:xfrm>
            <a:off x="6475535" y="5067301"/>
            <a:ext cx="169597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100	300.000</a:t>
            </a:r>
          </a:p>
        </p:txBody>
      </p:sp>
      <p:sp>
        <p:nvSpPr>
          <p:cNvPr id="7185" name="AutoShape 18"/>
          <p:cNvSpPr>
            <a:spLocks noChangeArrowheads="1"/>
          </p:cNvSpPr>
          <p:nvPr/>
        </p:nvSpPr>
        <p:spPr bwMode="auto">
          <a:xfrm>
            <a:off x="5668108" y="5073650"/>
            <a:ext cx="638908" cy="234950"/>
          </a:xfrm>
          <a:prstGeom prst="rightArrow">
            <a:avLst>
              <a:gd name="adj1" fmla="val 50000"/>
              <a:gd name="adj2" fmla="val 8760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19"/>
          <p:cNvSpPr>
            <a:spLocks noChangeArrowheads="1"/>
          </p:cNvSpPr>
          <p:nvPr/>
        </p:nvSpPr>
        <p:spPr bwMode="auto">
          <a:xfrm>
            <a:off x="6457950" y="4322763"/>
            <a:ext cx="175840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Ergebnisrelation</a:t>
            </a:r>
          </a:p>
        </p:txBody>
      </p:sp>
      <p:sp>
        <p:nvSpPr>
          <p:cNvPr id="7187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RDM: Anfragen im relationalen Kalkül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88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Im 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Tupelkalkül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werden die Tupelvariablen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x, y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, ... der logischen und relationalen Quantoren explizit an Tupel aus Relationen gebunden.</a:t>
            </a:r>
          </a:p>
          <a:p>
            <a:pPr lvl="1">
              <a:buFont typeface="Monotype Sorts" charset="0"/>
              <a:buNone/>
            </a:pPr>
            <a:endParaRPr lang="de-DE" sz="180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r>
              <a:rPr lang="de-DE" sz="1800">
                <a:latin typeface="Arial" charset="0"/>
                <a:ea typeface="ＭＳ Ｐゴシック" charset="0"/>
              </a:rPr>
              <a:t>	Beispiel:	</a:t>
            </a:r>
            <a:r>
              <a:rPr lang="de-DE" sz="1800" b="1">
                <a:latin typeface="Courier New" charset="0"/>
                <a:ea typeface="ＭＳ Ｐゴシック" charset="0"/>
              </a:rPr>
              <a:t>select</a:t>
            </a:r>
            <a:r>
              <a:rPr lang="de-DE" sz="1800">
                <a:latin typeface="Courier New" charset="0"/>
                <a:ea typeface="ＭＳ Ｐゴシック" charset="0"/>
              </a:rPr>
              <a:t> x.Nr, x.Budget</a:t>
            </a:r>
          </a:p>
          <a:p>
            <a:pPr lvl="1">
              <a:buFont typeface="Monotype Sorts" charset="0"/>
              <a:buNone/>
            </a:pPr>
            <a:r>
              <a:rPr lang="de-DE" sz="1800">
                <a:latin typeface="Courier New" charset="0"/>
                <a:ea typeface="ＭＳ Ｐゴシック" charset="0"/>
              </a:rPr>
              <a:t>			</a:t>
            </a:r>
            <a:r>
              <a:rPr lang="de-DE" sz="1800" b="1">
                <a:latin typeface="Courier New" charset="0"/>
                <a:ea typeface="ＭＳ Ｐゴシック" charset="0"/>
              </a:rPr>
              <a:t>from </a:t>
            </a:r>
            <a:r>
              <a:rPr lang="de-DE" sz="1800">
                <a:latin typeface="Courier New" charset="0"/>
                <a:ea typeface="ＭＳ Ｐゴシック" charset="0"/>
              </a:rPr>
              <a:t>Projekte x</a:t>
            </a:r>
          </a:p>
          <a:p>
            <a:pPr lvl="1">
              <a:buFont typeface="Monotype Sorts" charset="0"/>
              <a:buNone/>
            </a:pPr>
            <a:r>
              <a:rPr lang="de-DE" sz="1800">
                <a:latin typeface="Courier New" charset="0"/>
                <a:ea typeface="ＭＳ Ｐゴシック" charset="0"/>
              </a:rPr>
              <a:t>			</a:t>
            </a:r>
            <a:r>
              <a:rPr lang="de-DE" sz="1800" b="1">
                <a:latin typeface="Courier New" charset="0"/>
                <a:ea typeface="ＭＳ Ｐゴシック" charset="0"/>
              </a:rPr>
              <a:t>where</a:t>
            </a:r>
            <a:r>
              <a:rPr lang="de-DE" sz="1800">
                <a:latin typeface="Courier New" charset="0"/>
                <a:ea typeface="ＭＳ Ｐゴシック" charset="0"/>
              </a:rPr>
              <a:t> x.Budget &gt; 100000;</a:t>
            </a:r>
            <a:endParaRPr lang="de-DE" sz="18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878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237643" y="4591051"/>
            <a:ext cx="4122925" cy="135165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>
                <a:latin typeface="Courier New" charset="0"/>
              </a:rPr>
              <a:t>alter </a:t>
            </a:r>
            <a:r>
              <a:rPr lang="de-DE" sz="1600" b="1" dirty="0" err="1">
                <a:latin typeface="Courier New" charset="0"/>
              </a:rPr>
              <a:t>table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Mitarbeiter</a:t>
            </a: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  </a:t>
            </a:r>
            <a:r>
              <a:rPr lang="de-DE" sz="1600" b="1" dirty="0" err="1">
                <a:latin typeface="Courier New" charset="0"/>
              </a:rPr>
              <a:t>add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b="1" dirty="0" err="1">
                <a:latin typeface="Courier New" charset="0"/>
              </a:rPr>
              <a:t>column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Adresse </a:t>
            </a:r>
            <a:r>
              <a:rPr lang="de-DE" sz="1600" b="1" dirty="0" err="1">
                <a:latin typeface="Courier New" charset="0"/>
              </a:rPr>
              <a:t>varchar</a:t>
            </a:r>
            <a:r>
              <a:rPr lang="de-DE" sz="1600" dirty="0">
                <a:latin typeface="Courier New" charset="0"/>
              </a:rPr>
              <a:t>(40)</a:t>
            </a: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  </a:t>
            </a:r>
            <a:r>
              <a:rPr lang="de-DE" sz="1600" b="1" dirty="0">
                <a:latin typeface="Courier New" charset="0"/>
              </a:rPr>
              <a:t>alter </a:t>
            </a:r>
            <a:r>
              <a:rPr lang="de-DE" sz="1600" b="1" dirty="0" err="1">
                <a:latin typeface="Courier New" charset="0"/>
              </a:rPr>
              <a:t>column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Name </a:t>
            </a:r>
            <a:r>
              <a:rPr lang="de-DE" sz="1600" b="1" dirty="0" err="1">
                <a:latin typeface="Courier New" charset="0"/>
              </a:rPr>
              <a:t>unique</a:t>
            </a:r>
            <a:endParaRPr lang="de-DE" sz="1600" dirty="0">
              <a:latin typeface="Courier New" charset="0"/>
            </a:endParaRP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  </a:t>
            </a:r>
            <a:r>
              <a:rPr lang="de-DE" sz="1600" b="1" dirty="0" err="1">
                <a:latin typeface="Courier New" charset="0"/>
              </a:rPr>
              <a:t>drop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b="1" dirty="0" err="1">
                <a:latin typeface="Courier New" charset="0"/>
              </a:rPr>
              <a:t>column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Urlaub;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drop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b="1" dirty="0" err="1">
                <a:latin typeface="Courier New" charset="0"/>
              </a:rPr>
              <a:t>table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Mitarbeiter;</a:t>
            </a:r>
          </a:p>
        </p:txBody>
      </p:sp>
      <p:sp>
        <p:nvSpPr>
          <p:cNvPr id="337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Tabellendefinition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 sz="1800">
                <a:latin typeface="Arial" charset="0"/>
                <a:ea typeface="ＭＳ Ｐゴシック" charset="0"/>
              </a:rPr>
              <a:t>Die dynamisch variierende Zahl der Reihen bezeichnet man mit </a:t>
            </a:r>
            <a:r>
              <a:rPr lang="de-DE" sz="1800" i="1">
                <a:latin typeface="Arial" charset="0"/>
                <a:ea typeface="ＭＳ Ｐゴシック" charset="0"/>
              </a:rPr>
              <a:t>Kardinalität.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Im Gegensatz zum RDM sind in Tabellen Duplikate erlaubt.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Eine Reihe ist ein Duplikat einer anderen Reihe, wenn beide in allen Spalten gemäß der Äquivalenzrelation der jeweiligen Spaltentypen übereinstimmen.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Tabellen mit Kardinalität 0 heißen leer.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Die Reihenfolge der Reihen ist unspezifiziert.</a:t>
            </a: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Tabellendefinitionen können dynamisch modifiziert werden:</a:t>
            </a:r>
          </a:p>
        </p:txBody>
      </p:sp>
    </p:spTree>
    <p:extLst>
      <p:ext uri="{BB962C8B-B14F-4D97-AF65-F5344CB8AC3E}">
        <p14:creationId xmlns:p14="http://schemas.microsoft.com/office/powerpoint/2010/main" val="2234355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7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1863969" y="4448176"/>
          <a:ext cx="397412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95" name="ABC FlowCharter" r:id="rId3" imgW="1143000" imgH="838200" progId="ABCFlow">
                  <p:embed/>
                </p:oleObj>
              </mc:Choice>
              <mc:Fallback>
                <p:oleObj name="ABC FlowCharter" r:id="rId3" imgW="1143000" imgH="838200" progId="ABCFlow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969" y="4448176"/>
                        <a:ext cx="397412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blurRad="63500" dist="107763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8" name="Line 5"/>
          <p:cNvSpPr>
            <a:spLocks noChangeShapeType="1"/>
          </p:cNvSpPr>
          <p:nvPr/>
        </p:nvSpPr>
        <p:spPr bwMode="auto">
          <a:xfrm flipH="1">
            <a:off x="4917831" y="2368550"/>
            <a:ext cx="293077" cy="257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19" name="Line 6"/>
          <p:cNvSpPr>
            <a:spLocks noChangeShapeType="1"/>
          </p:cNvSpPr>
          <p:nvPr/>
        </p:nvSpPr>
        <p:spPr bwMode="auto">
          <a:xfrm>
            <a:off x="920261" y="2362200"/>
            <a:ext cx="2520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4820" name="Group 10"/>
          <p:cNvGrpSpPr>
            <a:grpSpLocks/>
          </p:cNvGrpSpPr>
          <p:nvPr/>
        </p:nvGrpSpPr>
        <p:grpSpPr bwMode="auto">
          <a:xfrm>
            <a:off x="1055077" y="2292350"/>
            <a:ext cx="422031" cy="139700"/>
            <a:chOff x="720" y="1444"/>
            <a:chExt cx="288" cy="88"/>
          </a:xfrm>
        </p:grpSpPr>
        <p:sp>
          <p:nvSpPr>
            <p:cNvPr id="34880" name="Line 7"/>
            <p:cNvSpPr>
              <a:spLocks noChangeShapeType="1"/>
            </p:cNvSpPr>
            <p:nvPr/>
          </p:nvSpPr>
          <p:spPr bwMode="auto">
            <a:xfrm>
              <a:off x="720" y="144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1" name="Line 8"/>
            <p:cNvSpPr>
              <a:spLocks noChangeShapeType="1"/>
            </p:cNvSpPr>
            <p:nvPr/>
          </p:nvSpPr>
          <p:spPr bwMode="auto">
            <a:xfrm>
              <a:off x="1008" y="144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2" name="Line 9"/>
            <p:cNvSpPr>
              <a:spLocks noChangeShapeType="1"/>
            </p:cNvSpPr>
            <p:nvPr/>
          </p:nvSpPr>
          <p:spPr bwMode="auto">
            <a:xfrm>
              <a:off x="736" y="1488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4821" name="Group 14"/>
          <p:cNvGrpSpPr>
            <a:grpSpLocks/>
          </p:cNvGrpSpPr>
          <p:nvPr/>
        </p:nvGrpSpPr>
        <p:grpSpPr bwMode="auto">
          <a:xfrm>
            <a:off x="2321169" y="2292350"/>
            <a:ext cx="422031" cy="139700"/>
            <a:chOff x="1584" y="1444"/>
            <a:chExt cx="288" cy="88"/>
          </a:xfrm>
        </p:grpSpPr>
        <p:sp>
          <p:nvSpPr>
            <p:cNvPr id="34877" name="Line 11"/>
            <p:cNvSpPr>
              <a:spLocks noChangeShapeType="1"/>
            </p:cNvSpPr>
            <p:nvPr/>
          </p:nvSpPr>
          <p:spPr bwMode="auto">
            <a:xfrm>
              <a:off x="1584" y="144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78" name="Line 12"/>
            <p:cNvSpPr>
              <a:spLocks noChangeShapeType="1"/>
            </p:cNvSpPr>
            <p:nvPr/>
          </p:nvSpPr>
          <p:spPr bwMode="auto">
            <a:xfrm>
              <a:off x="1872" y="144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79" name="Line 13"/>
            <p:cNvSpPr>
              <a:spLocks noChangeShapeType="1"/>
            </p:cNvSpPr>
            <p:nvPr/>
          </p:nvSpPr>
          <p:spPr bwMode="auto">
            <a:xfrm>
              <a:off x="1600" y="1488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4822" name="Line 15"/>
          <p:cNvSpPr>
            <a:spLocks noChangeShapeType="1"/>
          </p:cNvSpPr>
          <p:nvPr/>
        </p:nvSpPr>
        <p:spPr bwMode="auto">
          <a:xfrm>
            <a:off x="4788877" y="2362200"/>
            <a:ext cx="2520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4823" name="Group 19"/>
          <p:cNvGrpSpPr>
            <a:grpSpLocks/>
          </p:cNvGrpSpPr>
          <p:nvPr/>
        </p:nvGrpSpPr>
        <p:grpSpPr bwMode="auto">
          <a:xfrm>
            <a:off x="4923692" y="2292350"/>
            <a:ext cx="422031" cy="139700"/>
            <a:chOff x="3360" y="1444"/>
            <a:chExt cx="288" cy="88"/>
          </a:xfrm>
        </p:grpSpPr>
        <p:sp>
          <p:nvSpPr>
            <p:cNvPr id="34874" name="Line 16"/>
            <p:cNvSpPr>
              <a:spLocks noChangeShapeType="1"/>
            </p:cNvSpPr>
            <p:nvPr/>
          </p:nvSpPr>
          <p:spPr bwMode="auto">
            <a:xfrm>
              <a:off x="3360" y="144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75" name="Line 17"/>
            <p:cNvSpPr>
              <a:spLocks noChangeShapeType="1"/>
            </p:cNvSpPr>
            <p:nvPr/>
          </p:nvSpPr>
          <p:spPr bwMode="auto">
            <a:xfrm>
              <a:off x="3648" y="144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76" name="Line 18"/>
            <p:cNvSpPr>
              <a:spLocks noChangeShapeType="1"/>
            </p:cNvSpPr>
            <p:nvPr/>
          </p:nvSpPr>
          <p:spPr bwMode="auto">
            <a:xfrm>
              <a:off x="3376" y="1488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4824" name="Group 23"/>
          <p:cNvGrpSpPr>
            <a:grpSpLocks/>
          </p:cNvGrpSpPr>
          <p:nvPr/>
        </p:nvGrpSpPr>
        <p:grpSpPr bwMode="auto">
          <a:xfrm>
            <a:off x="6189785" y="2292350"/>
            <a:ext cx="422031" cy="139700"/>
            <a:chOff x="4224" y="1444"/>
            <a:chExt cx="288" cy="88"/>
          </a:xfrm>
        </p:grpSpPr>
        <p:sp>
          <p:nvSpPr>
            <p:cNvPr id="34871" name="Line 20"/>
            <p:cNvSpPr>
              <a:spLocks noChangeShapeType="1"/>
            </p:cNvSpPr>
            <p:nvPr/>
          </p:nvSpPr>
          <p:spPr bwMode="auto">
            <a:xfrm>
              <a:off x="4224" y="144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72" name="Line 21"/>
            <p:cNvSpPr>
              <a:spLocks noChangeShapeType="1"/>
            </p:cNvSpPr>
            <p:nvPr/>
          </p:nvSpPr>
          <p:spPr bwMode="auto">
            <a:xfrm>
              <a:off x="4512" y="144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73" name="Line 22"/>
            <p:cNvSpPr>
              <a:spLocks noChangeShapeType="1"/>
            </p:cNvSpPr>
            <p:nvPr/>
          </p:nvSpPr>
          <p:spPr bwMode="auto">
            <a:xfrm>
              <a:off x="4240" y="1488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4825" name="Line 24"/>
          <p:cNvSpPr>
            <a:spLocks noChangeShapeType="1"/>
          </p:cNvSpPr>
          <p:nvPr/>
        </p:nvSpPr>
        <p:spPr bwMode="auto">
          <a:xfrm>
            <a:off x="920261" y="3429000"/>
            <a:ext cx="2520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4826" name="Group 28"/>
          <p:cNvGrpSpPr>
            <a:grpSpLocks/>
          </p:cNvGrpSpPr>
          <p:nvPr/>
        </p:nvGrpSpPr>
        <p:grpSpPr bwMode="auto">
          <a:xfrm>
            <a:off x="1055077" y="3359150"/>
            <a:ext cx="422031" cy="139700"/>
            <a:chOff x="720" y="2116"/>
            <a:chExt cx="288" cy="88"/>
          </a:xfrm>
        </p:grpSpPr>
        <p:sp>
          <p:nvSpPr>
            <p:cNvPr id="34868" name="Line 25"/>
            <p:cNvSpPr>
              <a:spLocks noChangeShapeType="1"/>
            </p:cNvSpPr>
            <p:nvPr/>
          </p:nvSpPr>
          <p:spPr bwMode="auto">
            <a:xfrm>
              <a:off x="720" y="2116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69" name="Line 26"/>
            <p:cNvSpPr>
              <a:spLocks noChangeShapeType="1"/>
            </p:cNvSpPr>
            <p:nvPr/>
          </p:nvSpPr>
          <p:spPr bwMode="auto">
            <a:xfrm>
              <a:off x="1008" y="2116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70" name="Line 27"/>
            <p:cNvSpPr>
              <a:spLocks noChangeShapeType="1"/>
            </p:cNvSpPr>
            <p:nvPr/>
          </p:nvSpPr>
          <p:spPr bwMode="auto">
            <a:xfrm>
              <a:off x="736" y="2160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4827" name="Group 32"/>
          <p:cNvGrpSpPr>
            <a:grpSpLocks/>
          </p:cNvGrpSpPr>
          <p:nvPr/>
        </p:nvGrpSpPr>
        <p:grpSpPr bwMode="auto">
          <a:xfrm>
            <a:off x="2321169" y="3359150"/>
            <a:ext cx="422031" cy="139700"/>
            <a:chOff x="1584" y="2116"/>
            <a:chExt cx="288" cy="88"/>
          </a:xfrm>
        </p:grpSpPr>
        <p:sp>
          <p:nvSpPr>
            <p:cNvPr id="34865" name="Line 29"/>
            <p:cNvSpPr>
              <a:spLocks noChangeShapeType="1"/>
            </p:cNvSpPr>
            <p:nvPr/>
          </p:nvSpPr>
          <p:spPr bwMode="auto">
            <a:xfrm>
              <a:off x="1584" y="2116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66" name="Line 30"/>
            <p:cNvSpPr>
              <a:spLocks noChangeShapeType="1"/>
            </p:cNvSpPr>
            <p:nvPr/>
          </p:nvSpPr>
          <p:spPr bwMode="auto">
            <a:xfrm>
              <a:off x="1872" y="2116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67" name="Line 31"/>
            <p:cNvSpPr>
              <a:spLocks noChangeShapeType="1"/>
            </p:cNvSpPr>
            <p:nvPr/>
          </p:nvSpPr>
          <p:spPr bwMode="auto">
            <a:xfrm>
              <a:off x="1600" y="2160"/>
              <a:ext cx="2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4828" name="Rectangle 33"/>
          <p:cNvSpPr>
            <a:spLocks noChangeArrowheads="1"/>
          </p:cNvSpPr>
          <p:nvPr/>
        </p:nvSpPr>
        <p:spPr bwMode="auto">
          <a:xfrm>
            <a:off x="830874" y="1924051"/>
            <a:ext cx="100681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Prozeß 1</a:t>
            </a:r>
          </a:p>
        </p:txBody>
      </p:sp>
      <p:sp>
        <p:nvSpPr>
          <p:cNvPr id="34829" name="Rectangle 34"/>
          <p:cNvSpPr>
            <a:spLocks noChangeArrowheads="1"/>
          </p:cNvSpPr>
          <p:nvPr/>
        </p:nvSpPr>
        <p:spPr bwMode="auto">
          <a:xfrm>
            <a:off x="830874" y="3067051"/>
            <a:ext cx="100681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Prozeß 2</a:t>
            </a:r>
          </a:p>
        </p:txBody>
      </p:sp>
      <p:sp>
        <p:nvSpPr>
          <p:cNvPr id="34830" name="Rectangle 35"/>
          <p:cNvSpPr>
            <a:spLocks noChangeArrowheads="1"/>
          </p:cNvSpPr>
          <p:nvPr/>
        </p:nvSpPr>
        <p:spPr bwMode="auto">
          <a:xfrm>
            <a:off x="4840166" y="2000251"/>
            <a:ext cx="100681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Prozeß 3</a:t>
            </a:r>
          </a:p>
        </p:txBody>
      </p:sp>
      <p:sp>
        <p:nvSpPr>
          <p:cNvPr id="34831" name="Oval 36"/>
          <p:cNvSpPr>
            <a:spLocks noChangeArrowheads="1"/>
          </p:cNvSpPr>
          <p:nvPr/>
        </p:nvSpPr>
        <p:spPr bwMode="auto">
          <a:xfrm>
            <a:off x="4788877" y="4959350"/>
            <a:ext cx="269631" cy="292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Oval 37"/>
          <p:cNvSpPr>
            <a:spLocks noChangeArrowheads="1"/>
          </p:cNvSpPr>
          <p:nvPr/>
        </p:nvSpPr>
        <p:spPr bwMode="auto">
          <a:xfrm>
            <a:off x="3030415" y="5111750"/>
            <a:ext cx="269631" cy="292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Oval 38"/>
          <p:cNvSpPr>
            <a:spLocks noChangeArrowheads="1"/>
          </p:cNvSpPr>
          <p:nvPr/>
        </p:nvSpPr>
        <p:spPr bwMode="auto">
          <a:xfrm>
            <a:off x="2467708" y="4959350"/>
            <a:ext cx="269631" cy="292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Oval 39"/>
          <p:cNvSpPr>
            <a:spLocks noChangeArrowheads="1"/>
          </p:cNvSpPr>
          <p:nvPr/>
        </p:nvSpPr>
        <p:spPr bwMode="auto">
          <a:xfrm>
            <a:off x="3944815" y="5035550"/>
            <a:ext cx="269631" cy="292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Line 40"/>
          <p:cNvSpPr>
            <a:spLocks noChangeShapeType="1"/>
          </p:cNvSpPr>
          <p:nvPr/>
        </p:nvSpPr>
        <p:spPr bwMode="auto">
          <a:xfrm>
            <a:off x="1271954" y="3435350"/>
            <a:ext cx="1254369" cy="158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6" name="Line 41"/>
          <p:cNvSpPr>
            <a:spLocks noChangeShapeType="1"/>
          </p:cNvSpPr>
          <p:nvPr/>
        </p:nvSpPr>
        <p:spPr bwMode="auto">
          <a:xfrm>
            <a:off x="1271954" y="2368550"/>
            <a:ext cx="1817077" cy="273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7" name="Line 42"/>
          <p:cNvSpPr>
            <a:spLocks noChangeShapeType="1"/>
          </p:cNvSpPr>
          <p:nvPr/>
        </p:nvSpPr>
        <p:spPr bwMode="auto">
          <a:xfrm>
            <a:off x="2538046" y="3435350"/>
            <a:ext cx="1395046" cy="166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8" name="Line 43"/>
          <p:cNvSpPr>
            <a:spLocks noChangeShapeType="1"/>
          </p:cNvSpPr>
          <p:nvPr/>
        </p:nvSpPr>
        <p:spPr bwMode="auto">
          <a:xfrm>
            <a:off x="2538046" y="2368550"/>
            <a:ext cx="1535723" cy="265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9" name="Line 44"/>
          <p:cNvSpPr>
            <a:spLocks noChangeShapeType="1"/>
          </p:cNvSpPr>
          <p:nvPr/>
        </p:nvSpPr>
        <p:spPr bwMode="auto">
          <a:xfrm flipH="1">
            <a:off x="4144108" y="2368550"/>
            <a:ext cx="1066800" cy="265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40" name="Line 45"/>
          <p:cNvSpPr>
            <a:spLocks noChangeShapeType="1"/>
          </p:cNvSpPr>
          <p:nvPr/>
        </p:nvSpPr>
        <p:spPr bwMode="auto">
          <a:xfrm flipH="1">
            <a:off x="4988169" y="2368550"/>
            <a:ext cx="1418492" cy="265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4841" name="Group 58"/>
          <p:cNvGrpSpPr>
            <a:grpSpLocks/>
          </p:cNvGrpSpPr>
          <p:nvPr/>
        </p:nvGrpSpPr>
        <p:grpSpPr bwMode="auto">
          <a:xfrm>
            <a:off x="6265985" y="4425950"/>
            <a:ext cx="2590800" cy="1587500"/>
            <a:chOff x="4276" y="2788"/>
            <a:chExt cx="1768" cy="1000"/>
          </a:xfrm>
        </p:grpSpPr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4276" y="2788"/>
              <a:ext cx="1768" cy="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400"/>
            </a:p>
          </p:txBody>
        </p:sp>
        <p:grpSp>
          <p:nvGrpSpPr>
            <p:cNvPr id="34854" name="Group 50"/>
            <p:cNvGrpSpPr>
              <a:grpSpLocks/>
            </p:cNvGrpSpPr>
            <p:nvPr/>
          </p:nvGrpSpPr>
          <p:grpSpPr bwMode="auto">
            <a:xfrm>
              <a:off x="4416" y="3028"/>
              <a:ext cx="288" cy="88"/>
              <a:chOff x="4416" y="3028"/>
              <a:chExt cx="288" cy="88"/>
            </a:xfrm>
          </p:grpSpPr>
          <p:sp>
            <p:nvSpPr>
              <p:cNvPr id="34862" name="Line 47"/>
              <p:cNvSpPr>
                <a:spLocks noChangeShapeType="1"/>
              </p:cNvSpPr>
              <p:nvPr/>
            </p:nvSpPr>
            <p:spPr bwMode="auto">
              <a:xfrm>
                <a:off x="4416" y="3028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 sz="1400"/>
              </a:p>
            </p:txBody>
          </p:sp>
          <p:sp>
            <p:nvSpPr>
              <p:cNvPr id="34863" name="Line 48"/>
              <p:cNvSpPr>
                <a:spLocks noChangeShapeType="1"/>
              </p:cNvSpPr>
              <p:nvPr/>
            </p:nvSpPr>
            <p:spPr bwMode="auto">
              <a:xfrm>
                <a:off x="4704" y="3028"/>
                <a:ext cx="0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 sz="1400"/>
              </a:p>
            </p:txBody>
          </p:sp>
          <p:sp>
            <p:nvSpPr>
              <p:cNvPr id="34864" name="Line 49"/>
              <p:cNvSpPr>
                <a:spLocks noChangeShapeType="1"/>
              </p:cNvSpPr>
              <p:nvPr/>
            </p:nvSpPr>
            <p:spPr bwMode="auto">
              <a:xfrm>
                <a:off x="4432" y="3072"/>
                <a:ext cx="256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 sz="1400"/>
              </a:p>
            </p:txBody>
          </p:sp>
        </p:grpSp>
        <p:sp>
          <p:nvSpPr>
            <p:cNvPr id="34855" name="Line 51"/>
            <p:cNvSpPr>
              <a:spLocks noChangeShapeType="1"/>
            </p:cNvSpPr>
            <p:nvPr/>
          </p:nvSpPr>
          <p:spPr bwMode="auto">
            <a:xfrm>
              <a:off x="4420" y="2880"/>
              <a:ext cx="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/>
            </a:p>
          </p:txBody>
        </p:sp>
        <p:sp>
          <p:nvSpPr>
            <p:cNvPr id="34856" name="Oval 52"/>
            <p:cNvSpPr>
              <a:spLocks noChangeArrowheads="1"/>
            </p:cNvSpPr>
            <p:nvPr/>
          </p:nvSpPr>
          <p:spPr bwMode="auto">
            <a:xfrm>
              <a:off x="4468" y="3220"/>
              <a:ext cx="184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4857" name="Oval 53"/>
            <p:cNvSpPr>
              <a:spLocks noChangeArrowheads="1"/>
            </p:cNvSpPr>
            <p:nvPr/>
          </p:nvSpPr>
          <p:spPr bwMode="auto">
            <a:xfrm>
              <a:off x="4468" y="3508"/>
              <a:ext cx="184" cy="18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4858" name="Rectangle 54"/>
            <p:cNvSpPr>
              <a:spLocks noChangeArrowheads="1"/>
            </p:cNvSpPr>
            <p:nvPr/>
          </p:nvSpPr>
          <p:spPr bwMode="auto">
            <a:xfrm>
              <a:off x="4791" y="2796"/>
              <a:ext cx="4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400"/>
                <a:t>Prozeß</a:t>
              </a:r>
            </a:p>
          </p:txBody>
        </p:sp>
        <p:sp>
          <p:nvSpPr>
            <p:cNvPr id="34859" name="Rectangle 55"/>
            <p:cNvSpPr>
              <a:spLocks noChangeArrowheads="1"/>
            </p:cNvSpPr>
            <p:nvPr/>
          </p:nvSpPr>
          <p:spPr bwMode="auto">
            <a:xfrm>
              <a:off x="4791" y="2988"/>
              <a:ext cx="7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400"/>
                <a:t>Transaktion</a:t>
              </a:r>
            </a:p>
          </p:txBody>
        </p:sp>
        <p:sp>
          <p:nvSpPr>
            <p:cNvPr id="34860" name="Rectangle 56"/>
            <p:cNvSpPr>
              <a:spLocks noChangeArrowheads="1"/>
            </p:cNvSpPr>
            <p:nvPr/>
          </p:nvSpPr>
          <p:spPr bwMode="auto">
            <a:xfrm>
              <a:off x="4791" y="3228"/>
              <a:ext cx="10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400"/>
                <a:t>flüchtiges Objekt</a:t>
              </a:r>
            </a:p>
          </p:txBody>
        </p:sp>
        <p:sp>
          <p:nvSpPr>
            <p:cNvPr id="34861" name="Rectangle 57"/>
            <p:cNvSpPr>
              <a:spLocks noChangeArrowheads="1"/>
            </p:cNvSpPr>
            <p:nvPr/>
          </p:nvSpPr>
          <p:spPr bwMode="auto">
            <a:xfrm>
              <a:off x="4791" y="3516"/>
              <a:ext cx="11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400"/>
                <a:t>persistentes Objekt</a:t>
              </a:r>
            </a:p>
          </p:txBody>
        </p:sp>
      </p:grpSp>
      <p:sp>
        <p:nvSpPr>
          <p:cNvPr id="34842" name="Rectangle 59"/>
          <p:cNvSpPr>
            <a:spLocks noChangeArrowheads="1"/>
          </p:cNvSpPr>
          <p:nvPr/>
        </p:nvSpPr>
        <p:spPr bwMode="auto">
          <a:xfrm>
            <a:off x="549520" y="3524251"/>
            <a:ext cx="1601207" cy="3667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i="1"/>
              <a:t>Ergebnistabelle</a:t>
            </a:r>
          </a:p>
        </p:txBody>
      </p:sp>
      <p:sp>
        <p:nvSpPr>
          <p:cNvPr id="34843" name="Rectangle 60"/>
          <p:cNvSpPr>
            <a:spLocks noChangeArrowheads="1"/>
          </p:cNvSpPr>
          <p:nvPr/>
        </p:nvSpPr>
        <p:spPr bwMode="auto">
          <a:xfrm>
            <a:off x="2237643" y="3524251"/>
            <a:ext cx="1234313" cy="3667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i="1"/>
              <a:t>Mitarbeiter</a:t>
            </a:r>
          </a:p>
        </p:txBody>
      </p:sp>
      <p:sp>
        <p:nvSpPr>
          <p:cNvPr id="34844" name="Rectangle 61"/>
          <p:cNvSpPr>
            <a:spLocks noChangeArrowheads="1"/>
          </p:cNvSpPr>
          <p:nvPr/>
        </p:nvSpPr>
        <p:spPr bwMode="auto">
          <a:xfrm>
            <a:off x="1182567" y="4972051"/>
            <a:ext cx="102912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Datenbank</a:t>
            </a:r>
          </a:p>
        </p:txBody>
      </p:sp>
      <p:sp>
        <p:nvSpPr>
          <p:cNvPr id="34845" name="Rectangle 62"/>
          <p:cNvSpPr>
            <a:spLocks noChangeArrowheads="1"/>
          </p:cNvSpPr>
          <p:nvPr/>
        </p:nvSpPr>
        <p:spPr bwMode="auto">
          <a:xfrm>
            <a:off x="830874" y="2457451"/>
            <a:ext cx="1601207" cy="3667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i="1"/>
              <a:t>Ergebnistabelle</a:t>
            </a:r>
          </a:p>
        </p:txBody>
      </p:sp>
      <p:sp>
        <p:nvSpPr>
          <p:cNvPr id="34846" name="Rectangle 63"/>
          <p:cNvSpPr>
            <a:spLocks noChangeArrowheads="1"/>
          </p:cNvSpPr>
          <p:nvPr/>
        </p:nvSpPr>
        <p:spPr bwMode="auto">
          <a:xfrm>
            <a:off x="2518997" y="2457451"/>
            <a:ext cx="1234313" cy="3667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i="1"/>
              <a:t>Mitarbeiter</a:t>
            </a:r>
          </a:p>
        </p:txBody>
      </p:sp>
      <p:sp>
        <p:nvSpPr>
          <p:cNvPr id="34847" name="Rectangle 64"/>
          <p:cNvSpPr>
            <a:spLocks noChangeArrowheads="1"/>
          </p:cNvSpPr>
          <p:nvPr/>
        </p:nvSpPr>
        <p:spPr bwMode="auto">
          <a:xfrm>
            <a:off x="4699489" y="2457451"/>
            <a:ext cx="1234313" cy="3667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i="1"/>
              <a:t>Mitarbeiter</a:t>
            </a:r>
          </a:p>
        </p:txBody>
      </p:sp>
      <p:sp>
        <p:nvSpPr>
          <p:cNvPr id="34848" name="Rectangle 65"/>
          <p:cNvSpPr>
            <a:spLocks noChangeArrowheads="1"/>
          </p:cNvSpPr>
          <p:nvPr/>
        </p:nvSpPr>
        <p:spPr bwMode="auto">
          <a:xfrm>
            <a:off x="4558812" y="3676651"/>
            <a:ext cx="1461785" cy="3667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i="1"/>
              <a:t>Bewerbungen</a:t>
            </a:r>
          </a:p>
        </p:txBody>
      </p:sp>
      <p:sp>
        <p:nvSpPr>
          <p:cNvPr id="34849" name="Rectangle 66"/>
          <p:cNvSpPr>
            <a:spLocks noChangeArrowheads="1"/>
          </p:cNvSpPr>
          <p:nvPr/>
        </p:nvSpPr>
        <p:spPr bwMode="auto">
          <a:xfrm>
            <a:off x="5543550" y="2914651"/>
            <a:ext cx="1461785" cy="3667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i="1"/>
              <a:t>Bewerbungen</a:t>
            </a:r>
          </a:p>
        </p:txBody>
      </p:sp>
      <p:sp>
        <p:nvSpPr>
          <p:cNvPr id="34850" name="Rectangle 67"/>
          <p:cNvSpPr>
            <a:spLocks noChangeArrowheads="1"/>
          </p:cNvSpPr>
          <p:nvPr/>
        </p:nvSpPr>
        <p:spPr bwMode="auto">
          <a:xfrm>
            <a:off x="479181" y="6018213"/>
            <a:ext cx="576611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Transaktionen schützen simultanen Zugriff (Details später)</a:t>
            </a:r>
          </a:p>
        </p:txBody>
      </p:sp>
      <p:sp>
        <p:nvSpPr>
          <p:cNvPr id="34851" name="Rectangle 68"/>
          <p:cNvSpPr>
            <a:spLocks noGrp="1" noChangeArrowheads="1"/>
          </p:cNvSpPr>
          <p:nvPr>
            <p:ph type="title"/>
          </p:nvPr>
        </p:nvSpPr>
        <p:spPr>
          <a:xfrm>
            <a:off x="351692" y="304801"/>
            <a:ext cx="8792308" cy="498475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Lebensdauer, Sichtbarkeit, gemeinsame Nutzung </a:t>
            </a:r>
            <a:r>
              <a:rPr lang="de-DE" sz="1600" dirty="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52" name="Rectangle 6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Die gleiche Datenbank kann von verschiedenen informationsverarbeitenden Prozessen simultan oder sequentiell nacheinander benutzt werden.</a:t>
            </a:r>
          </a:p>
        </p:txBody>
      </p:sp>
    </p:spTree>
    <p:extLst>
      <p:ext uri="{BB962C8B-B14F-4D97-AF65-F5344CB8AC3E}">
        <p14:creationId xmlns:p14="http://schemas.microsoft.com/office/powerpoint/2010/main" val="2034081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528397" y="5173663"/>
            <a:ext cx="6995063" cy="920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/>
              <a:t>Beachte: </a:t>
            </a:r>
            <a:r>
              <a:rPr lang="de-DE" sz="1800"/>
              <a:t>Diese Objekteigenschaften sind nicht vollständig orthogonal.</a:t>
            </a:r>
          </a:p>
          <a:p>
            <a:pPr>
              <a:defRPr/>
            </a:pPr>
            <a:r>
              <a:rPr lang="de-DE" sz="1800" b="1"/>
              <a:t>Und: </a:t>
            </a:r>
            <a:r>
              <a:rPr lang="de-DE" sz="1800"/>
              <a:t>Namen mit globaler Sichtbarkeit können Objekte mit flüchtiger</a:t>
            </a:r>
          </a:p>
          <a:p>
            <a:pPr>
              <a:defRPr/>
            </a:pPr>
            <a:r>
              <a:rPr lang="de-DE" sz="1800"/>
              <a:t>Lebensdauer bezeichnen (</a:t>
            </a:r>
            <a:r>
              <a:rPr lang="de-DE" sz="1800">
                <a:latin typeface="Symbol" charset="0"/>
              </a:rPr>
              <a:t></a:t>
            </a:r>
            <a:r>
              <a:rPr lang="de-DE" sz="1800"/>
              <a:t> </a:t>
            </a:r>
            <a:r>
              <a:rPr lang="de-DE" sz="1800" i="1"/>
              <a:t>dangling reference</a:t>
            </a:r>
            <a:r>
              <a:rPr lang="de-DE" sz="1800"/>
              <a:t>).</a:t>
            </a:r>
          </a:p>
        </p:txBody>
      </p:sp>
      <p:sp>
        <p:nvSpPr>
          <p:cNvPr id="35842" name="Rectangle 5"/>
          <p:cNvSpPr>
            <a:spLocks noGrp="1" noChangeArrowheads="1"/>
          </p:cNvSpPr>
          <p:nvPr>
            <p:ph type="title"/>
          </p:nvPr>
        </p:nvSpPr>
        <p:spPr>
          <a:xfrm>
            <a:off x="351692" y="304801"/>
            <a:ext cx="8792308" cy="498475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Lebensdauer, Sichtbarkeit, gemeinsame Nutzung </a:t>
            </a:r>
            <a:r>
              <a:rPr lang="de-DE" sz="1600" dirty="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Bei der Deklaration von Datenbankobjekten wie SQL-Tabellen sind drei Objekteigenschaften zu definieren: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Lebensdauer</a:t>
            </a:r>
            <a:r>
              <a:rPr lang="de-DE" sz="1800">
                <a:latin typeface="Arial" charset="0"/>
                <a:ea typeface="ＭＳ Ｐゴシック" charset="0"/>
              </a:rPr>
              <a:t> (</a:t>
            </a:r>
            <a:r>
              <a:rPr lang="de-DE" sz="1800" i="1">
                <a:latin typeface="Arial" charset="0"/>
                <a:ea typeface="ＭＳ Ｐゴシック" charset="0"/>
              </a:rPr>
              <a:t>extent</a:t>
            </a:r>
            <a:r>
              <a:rPr lang="de-DE" sz="1800">
                <a:latin typeface="Arial" charset="0"/>
                <a:ea typeface="ＭＳ Ｐゴシック" charset="0"/>
              </a:rPr>
              <a:t>): Der Zustand eines Objektes kann </a:t>
            </a:r>
            <a:r>
              <a:rPr lang="de-DE" sz="1800" i="1">
                <a:latin typeface="Arial" charset="0"/>
                <a:ea typeface="ＭＳ Ｐゴシック" charset="0"/>
              </a:rPr>
              <a:t>flüchtig </a:t>
            </a:r>
            <a:r>
              <a:rPr lang="de-DE" sz="1800">
                <a:latin typeface="Arial" charset="0"/>
                <a:ea typeface="ＭＳ Ｐゴシック" charset="0"/>
              </a:rPr>
              <a:t>oder </a:t>
            </a:r>
            <a:r>
              <a:rPr lang="de-DE" sz="1800" i="1">
                <a:latin typeface="Arial" charset="0"/>
                <a:ea typeface="ＭＳ Ｐゴシック" charset="0"/>
              </a:rPr>
              <a:t>persistent</a:t>
            </a:r>
            <a:r>
              <a:rPr lang="de-DE" sz="1800">
                <a:latin typeface="Arial" charset="0"/>
                <a:ea typeface="ＭＳ Ｐゴシック" charset="0"/>
              </a:rPr>
              <a:t> gespeichert werden.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Sichtbarkeit</a:t>
            </a:r>
            <a:r>
              <a:rPr lang="de-DE" sz="1800">
                <a:latin typeface="Arial" charset="0"/>
                <a:ea typeface="ＭＳ Ｐゴシック" charset="0"/>
              </a:rPr>
              <a:t> (</a:t>
            </a:r>
            <a:r>
              <a:rPr lang="de-DE" sz="1800" i="1">
                <a:latin typeface="Arial" charset="0"/>
                <a:ea typeface="ＭＳ Ｐゴシック" charset="0"/>
              </a:rPr>
              <a:t>scope</a:t>
            </a:r>
            <a:r>
              <a:rPr lang="de-DE" sz="1800">
                <a:latin typeface="Arial" charset="0"/>
                <a:ea typeface="ＭＳ Ｐゴシック" charset="0"/>
              </a:rPr>
              <a:t>): Der Name eines Objektes kann </a:t>
            </a:r>
            <a:r>
              <a:rPr lang="de-DE" sz="1800" i="1">
                <a:latin typeface="Arial" charset="0"/>
                <a:ea typeface="ＭＳ Ｐゴシック" charset="0"/>
              </a:rPr>
              <a:t>global</a:t>
            </a:r>
            <a:r>
              <a:rPr lang="de-DE" sz="1800">
                <a:latin typeface="Arial" charset="0"/>
                <a:ea typeface="ＭＳ Ｐゴシック" charset="0"/>
              </a:rPr>
              <a:t> für alle Prozesse, die eine Datenbank benutzen oder nur </a:t>
            </a:r>
            <a:r>
              <a:rPr lang="de-DE" sz="1800" i="1">
                <a:latin typeface="Arial" charset="0"/>
                <a:ea typeface="ＭＳ Ｐゴシック" charset="0"/>
              </a:rPr>
              <a:t>lokal </a:t>
            </a:r>
            <a:r>
              <a:rPr lang="de-DE" sz="1800">
                <a:latin typeface="Arial" charset="0"/>
                <a:ea typeface="ＭＳ Ｐゴシック" charset="0"/>
              </a:rPr>
              <a:t>für einen Prozeß sichtbar sein.  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Gemeinsame Nutzung </a:t>
            </a:r>
            <a:r>
              <a:rPr lang="de-DE" sz="1800">
                <a:latin typeface="Arial" charset="0"/>
                <a:ea typeface="ＭＳ Ｐゴシック" charset="0"/>
              </a:rPr>
              <a:t>(</a:t>
            </a:r>
            <a:r>
              <a:rPr lang="de-DE" sz="1800" i="1">
                <a:latin typeface="Arial" charset="0"/>
                <a:ea typeface="ＭＳ Ｐゴシック" charset="0"/>
              </a:rPr>
              <a:t>sharing</a:t>
            </a:r>
            <a:r>
              <a:rPr lang="de-DE" sz="1800">
                <a:latin typeface="Arial" charset="0"/>
                <a:ea typeface="ＭＳ Ｐゴシック" charset="0"/>
              </a:rPr>
              <a:t>): Ein Name kann entweder eine </a:t>
            </a:r>
            <a:r>
              <a:rPr lang="de-DE" sz="1800" i="1">
                <a:latin typeface="Arial" charset="0"/>
                <a:ea typeface="ＭＳ Ｐゴシック" charset="0"/>
              </a:rPr>
              <a:t>Referenz</a:t>
            </a:r>
            <a:r>
              <a:rPr lang="de-DE" sz="1800">
                <a:latin typeface="Arial" charset="0"/>
                <a:ea typeface="ＭＳ Ｐゴシック" charset="0"/>
              </a:rPr>
              <a:t> auf ein für mehrere Prozesse zugreifbares Objekt oder eine </a:t>
            </a:r>
            <a:r>
              <a:rPr lang="de-DE" sz="1800" i="1">
                <a:latin typeface="Arial" charset="0"/>
                <a:ea typeface="ＭＳ Ｐゴシック" charset="0"/>
              </a:rPr>
              <a:t>prozeßlokale Kopie </a:t>
            </a:r>
            <a:r>
              <a:rPr lang="de-DE" sz="1800">
                <a:latin typeface="Arial" charset="0"/>
                <a:ea typeface="ＭＳ Ｐゴシック" charset="0"/>
              </a:rPr>
              <a:t>eines Objektes bezeichnen. Referenzen und Kopien unterscheiden sich in der Wirkung von Seiteneffekten.</a:t>
            </a:r>
          </a:p>
        </p:txBody>
      </p:sp>
    </p:spTree>
    <p:extLst>
      <p:ext uri="{BB962C8B-B14F-4D97-AF65-F5344CB8AC3E}">
        <p14:creationId xmlns:p14="http://schemas.microsoft.com/office/powerpoint/2010/main" val="2173169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156176" y="4420513"/>
            <a:ext cx="2660748" cy="52065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on commit preserve rows</a:t>
            </a:r>
          </a:p>
          <a:p>
            <a:pPr>
              <a:defRPr/>
            </a:pPr>
            <a:r>
              <a:rPr lang="de-DE" sz="1400" b="1">
                <a:latin typeface="Courier New" charset="0"/>
              </a:rPr>
              <a:t>on commit delete rows</a:t>
            </a:r>
          </a:p>
        </p:txBody>
      </p:sp>
      <p:sp>
        <p:nvSpPr>
          <p:cNvPr id="36866" name="Rectangle 5"/>
          <p:cNvSpPr>
            <a:spLocks noGrp="1" noChangeArrowheads="1"/>
          </p:cNvSpPr>
          <p:nvPr>
            <p:ph type="title"/>
          </p:nvPr>
        </p:nvSpPr>
        <p:spPr>
          <a:xfrm>
            <a:off x="351692" y="304801"/>
            <a:ext cx="8792308" cy="498475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Lebensdauer, Sichtbarkeit, gemeinsame Nutzung </a:t>
            </a:r>
            <a:r>
              <a:rPr lang="de-DE" sz="1600" dirty="0">
                <a:latin typeface="Arial" charset="0"/>
                <a:ea typeface="ＭＳ Ｐゴシック" charset="0"/>
                <a:cs typeface="ＭＳ Ｐゴシック" charset="0"/>
              </a:rPr>
              <a:t>(3)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Historisch gesehen haben sich Datenbanksysteme auf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persistente globale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Datenobjekte konzentriert, sie unterstützen aber auch flüchtige Objekte.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Vorteile durch Unterstützung flüchtiger lokaler Objekte:</a:t>
            </a:r>
          </a:p>
          <a:p>
            <a:pPr lvl="1">
              <a:lnSpc>
                <a:spcPct val="90000"/>
              </a:lnSpc>
            </a:pPr>
            <a:r>
              <a:rPr lang="de-DE" sz="1800">
                <a:latin typeface="Arial" charset="0"/>
                <a:ea typeface="ＭＳ Ｐゴシック" charset="0"/>
              </a:rPr>
              <a:t>Vermeidung von </a:t>
            </a:r>
            <a:r>
              <a:rPr lang="de-DE" sz="1800" i="1">
                <a:latin typeface="Arial" charset="0"/>
                <a:ea typeface="ＭＳ Ｐゴシック" charset="0"/>
              </a:rPr>
              <a:t>Namenskonflikten</a:t>
            </a:r>
            <a:r>
              <a:rPr lang="de-DE" sz="1800">
                <a:latin typeface="Arial" charset="0"/>
                <a:ea typeface="ＭＳ Ｐゴシック" charset="0"/>
              </a:rPr>
              <a:t> im globalen Sichtbarkeitsbereich der Datenbank.</a:t>
            </a:r>
          </a:p>
          <a:p>
            <a:pPr lvl="1">
              <a:lnSpc>
                <a:spcPct val="90000"/>
              </a:lnSpc>
            </a:pPr>
            <a:r>
              <a:rPr lang="de-DE" sz="1800">
                <a:latin typeface="Arial" charset="0"/>
                <a:ea typeface="ＭＳ Ｐゴシック" charset="0"/>
              </a:rPr>
              <a:t>Automatische </a:t>
            </a:r>
            <a:r>
              <a:rPr lang="de-DE" sz="1800" i="1">
                <a:latin typeface="Arial" charset="0"/>
                <a:ea typeface="ＭＳ Ｐゴシック" charset="0"/>
              </a:rPr>
              <a:t>Speicherfreigabe</a:t>
            </a:r>
            <a:r>
              <a:rPr lang="de-DE" sz="1800">
                <a:latin typeface="Arial" charset="0"/>
                <a:ea typeface="ＭＳ Ｐゴシック" charset="0"/>
              </a:rPr>
              <a:t> durch das Datenbanksystem am Prozedur-, Transaktions- bzw. Prozeßende.</a:t>
            </a:r>
          </a:p>
          <a:p>
            <a:pPr lvl="1">
              <a:lnSpc>
                <a:spcPct val="90000"/>
              </a:lnSpc>
            </a:pPr>
            <a:r>
              <a:rPr lang="de-DE" sz="1800">
                <a:latin typeface="Arial" charset="0"/>
                <a:ea typeface="ＭＳ Ｐゴシック" charset="0"/>
              </a:rPr>
              <a:t>Effizienzgewinn durch die Möglichkeit zur </a:t>
            </a:r>
            <a:r>
              <a:rPr lang="de-DE" sz="1800" i="1">
                <a:latin typeface="Arial" charset="0"/>
                <a:ea typeface="ＭＳ Ｐゴシック" charset="0"/>
              </a:rPr>
              <a:t>prozeßlokalen Speicherung </a:t>
            </a:r>
            <a:r>
              <a:rPr lang="de-DE" sz="1800">
                <a:latin typeface="Arial" charset="0"/>
                <a:ea typeface="ＭＳ Ｐゴシック" charset="0"/>
              </a:rPr>
              <a:t>(z.B. im Hauptspeicher)</a:t>
            </a:r>
          </a:p>
          <a:p>
            <a:pPr lvl="1">
              <a:lnSpc>
                <a:spcPct val="90000"/>
              </a:lnSpc>
            </a:pPr>
            <a:r>
              <a:rPr lang="de-DE" sz="1800">
                <a:latin typeface="Arial" charset="0"/>
                <a:ea typeface="ＭＳ Ｐゴシック" charset="0"/>
              </a:rPr>
              <a:t>Effizienzgewinn durch die </a:t>
            </a:r>
            <a:r>
              <a:rPr lang="de-DE" sz="1800" i="1">
                <a:latin typeface="Arial" charset="0"/>
                <a:ea typeface="ＭＳ Ｐゴシック" charset="0"/>
              </a:rPr>
              <a:t>Vermeidung von Synchronisationsoperationen </a:t>
            </a:r>
            <a:r>
              <a:rPr lang="de-DE" sz="1800">
                <a:latin typeface="Arial" charset="0"/>
                <a:ea typeface="ＭＳ Ｐゴシック" charset="0"/>
              </a:rPr>
              <a:t>(Sperren, Nachrichten, ...) zwischen Prozessen.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Für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temporäre Tabellen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läßt sich die Lebensdauer der </a:t>
            </a:r>
            <a:br>
              <a:rPr lang="de-DE" sz="1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enthaltenen Datensätze auf einen gesamten Prozeß </a:t>
            </a:r>
            <a:br>
              <a:rPr lang="de-DE" sz="1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oder nur eine Transaktion einschränken. Dabei müssen keine aufwendigen Fehlererholungsinformationen zum Rücksetzen des Tabellenzustandes im Falle eines Fehlers gespeichert werden.</a:t>
            </a:r>
          </a:p>
        </p:txBody>
      </p:sp>
    </p:spTree>
    <p:extLst>
      <p:ext uri="{BB962C8B-B14F-4D97-AF65-F5344CB8AC3E}">
        <p14:creationId xmlns:p14="http://schemas.microsoft.com/office/powerpoint/2010/main" val="640020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Standardwerte für Spalten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Beim Einfügen von Reihen in eine Tabelle können einzelne Spalten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unspezifiziert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bleiben.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Die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fehlenden Werte werden mit </a:t>
            </a:r>
            <a:r>
              <a:rPr lang="de-DE" sz="1800" b="1" dirty="0">
                <a:latin typeface="Courier New" charset="0"/>
                <a:ea typeface="ＭＳ Ｐゴシック" charset="0"/>
                <a:cs typeface="ＭＳ Ｐゴシック" charset="0"/>
              </a:rPr>
              <a:t>null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oder mit bei der Tabellenerzeugung angegebenen Standardwerten belegt.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Standardwerte können </a:t>
            </a:r>
            <a:r>
              <a:rPr lang="de-DE" sz="1800" dirty="0" err="1">
                <a:latin typeface="Arial" charset="0"/>
                <a:ea typeface="ＭＳ Ｐゴシック" charset="0"/>
              </a:rPr>
              <a:t>Literale</a:t>
            </a:r>
            <a:r>
              <a:rPr lang="de-DE" sz="1800" dirty="0">
                <a:latin typeface="Arial" charset="0"/>
                <a:ea typeface="ＭＳ Ｐゴシック" charset="0"/>
              </a:rPr>
              <a:t> eines Basisdatentyps sein.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Standardwerte können eine parameterlose SQL-Funktion sein, die zum </a:t>
            </a:r>
            <a:r>
              <a:rPr lang="de-DE" sz="1800" dirty="0" err="1">
                <a:latin typeface="Arial" charset="0"/>
                <a:ea typeface="ＭＳ Ｐゴシック" charset="0"/>
              </a:rPr>
              <a:t>Einfügezeitpunkt</a:t>
            </a:r>
            <a:r>
              <a:rPr lang="de-DE" sz="1800" dirty="0">
                <a:latin typeface="Arial" charset="0"/>
                <a:ea typeface="ＭＳ Ｐゴシック" charset="0"/>
              </a:rPr>
              <a:t> ausgewertet wird.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Standardwerte leisten einen nicht zu unterschätzenden Beitrag zur </a:t>
            </a:r>
            <a:r>
              <a:rPr lang="de-DE" sz="1800" i="1" dirty="0">
                <a:latin typeface="Arial" charset="0"/>
                <a:ea typeface="ＭＳ Ｐゴシック" charset="0"/>
                <a:cs typeface="ＭＳ Ｐゴシック" charset="0"/>
              </a:rPr>
              <a:t>Datenunabhängigkeit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und </a:t>
            </a:r>
            <a:r>
              <a:rPr lang="de-DE" sz="1800" i="1" dirty="0">
                <a:latin typeface="Arial" charset="0"/>
                <a:ea typeface="ＭＳ Ｐゴシック" charset="0"/>
                <a:cs typeface="ＭＳ Ｐゴシック" charset="0"/>
              </a:rPr>
              <a:t>Schemaevolution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Existierende Anwendungsprogramme können auch nach dem Erweitern einer Relation konsistent mit neu erstellten Anwendungen interagieren.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971600" y="1993146"/>
            <a:ext cx="3587262" cy="643766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de-DE" sz="1200" b="1">
                <a:latin typeface="Courier New" charset="0"/>
              </a:rPr>
              <a:t>insert into </a:t>
            </a:r>
            <a:r>
              <a:rPr lang="de-DE" sz="1200">
                <a:latin typeface="Courier New" charset="0"/>
              </a:rPr>
              <a:t>Mitarbeiter</a:t>
            </a:r>
          </a:p>
          <a:p>
            <a:pPr>
              <a:defRPr/>
            </a:pPr>
            <a:r>
              <a:rPr lang="de-DE" sz="1200">
                <a:latin typeface="Courier New" charset="0"/>
              </a:rPr>
              <a:t>  (Name, Gehalt, Urlaub)</a:t>
            </a:r>
          </a:p>
          <a:p>
            <a:pPr>
              <a:defRPr/>
            </a:pPr>
            <a:r>
              <a:rPr lang="de-DE" sz="1200" b="1">
                <a:latin typeface="Courier New" charset="0"/>
              </a:rPr>
              <a:t>values </a:t>
            </a:r>
            <a:r>
              <a:rPr lang="de-DE" sz="1200">
                <a:latin typeface="Courier New" charset="0"/>
              </a:rPr>
              <a:t>("Peter", 3000, null)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910554" y="1993146"/>
            <a:ext cx="3587262" cy="643766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de-DE" sz="1200" b="1">
                <a:latin typeface="Courier New" charset="0"/>
              </a:rPr>
              <a:t>insert into </a:t>
            </a:r>
            <a:r>
              <a:rPr lang="de-DE" sz="1200">
                <a:latin typeface="Courier New" charset="0"/>
              </a:rPr>
              <a:t>Mitarbeiter</a:t>
            </a:r>
          </a:p>
          <a:p>
            <a:pPr>
              <a:defRPr/>
            </a:pPr>
            <a:r>
              <a:rPr lang="de-DE" sz="1200">
                <a:latin typeface="Courier New" charset="0"/>
              </a:rPr>
              <a:t>  (Name, Gehalt)</a:t>
            </a:r>
          </a:p>
          <a:p>
            <a:pPr>
              <a:defRPr/>
            </a:pPr>
            <a:r>
              <a:rPr lang="de-DE" sz="1200" b="1">
                <a:latin typeface="Courier New" charset="0"/>
              </a:rPr>
              <a:t>values </a:t>
            </a:r>
            <a:r>
              <a:rPr lang="de-DE" sz="1200">
                <a:latin typeface="Courier New" charset="0"/>
              </a:rPr>
              <a:t>("Peter", 3000)</a:t>
            </a:r>
          </a:p>
        </p:txBody>
      </p:sp>
    </p:spTree>
    <p:extLst>
      <p:ext uri="{BB962C8B-B14F-4D97-AF65-F5344CB8AC3E}">
        <p14:creationId xmlns:p14="http://schemas.microsoft.com/office/powerpoint/2010/main" val="2003405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AutoShape 2"/>
          <p:cNvSpPr>
            <a:spLocks noChangeArrowheads="1"/>
          </p:cNvSpPr>
          <p:nvPr/>
        </p:nvSpPr>
        <p:spPr bwMode="auto">
          <a:xfrm>
            <a:off x="4976446" y="3124200"/>
            <a:ext cx="3341077" cy="800100"/>
          </a:xfrm>
          <a:prstGeom prst="roundRect">
            <a:avLst>
              <a:gd name="adj" fmla="val 12495"/>
            </a:avLst>
          </a:prstGeom>
          <a:solidFill>
            <a:srgbClr val="DADAD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4" name="AutoShape 3"/>
          <p:cNvSpPr>
            <a:spLocks noChangeArrowheads="1"/>
          </p:cNvSpPr>
          <p:nvPr/>
        </p:nvSpPr>
        <p:spPr bwMode="auto">
          <a:xfrm>
            <a:off x="4976446" y="1333500"/>
            <a:ext cx="3341077" cy="1733550"/>
          </a:xfrm>
          <a:prstGeom prst="roundRect">
            <a:avLst>
              <a:gd name="adj" fmla="val 12495"/>
            </a:avLst>
          </a:prstGeom>
          <a:solidFill>
            <a:srgbClr val="DADAD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Anfragen: Überblick</a:t>
            </a:r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549520" y="3579813"/>
            <a:ext cx="1077218" cy="3667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Anfragen</a:t>
            </a:r>
          </a:p>
        </p:txBody>
      </p:sp>
      <p:sp>
        <p:nvSpPr>
          <p:cNvPr id="38917" name="Rectangle 6"/>
          <p:cNvSpPr>
            <a:spLocks noChangeArrowheads="1"/>
          </p:cNvSpPr>
          <p:nvPr/>
        </p:nvSpPr>
        <p:spPr bwMode="auto">
          <a:xfrm>
            <a:off x="2252296" y="1427163"/>
            <a:ext cx="1669073" cy="9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de-DE" sz="1800"/>
              <a:t>Monorelationale</a:t>
            </a:r>
          </a:p>
          <a:p>
            <a:pPr algn="ctr"/>
            <a:r>
              <a:rPr lang="de-DE" sz="1800"/>
              <a:t>Anfragen</a:t>
            </a:r>
          </a:p>
        </p:txBody>
      </p:sp>
      <p:sp>
        <p:nvSpPr>
          <p:cNvPr id="38918" name="Rectangle 7"/>
          <p:cNvSpPr>
            <a:spLocks noChangeArrowheads="1"/>
          </p:cNvSpPr>
          <p:nvPr/>
        </p:nvSpPr>
        <p:spPr bwMode="auto">
          <a:xfrm>
            <a:off x="2247130" y="2665413"/>
            <a:ext cx="1701388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sz="1800"/>
              <a:t>Multirelationale</a:t>
            </a:r>
          </a:p>
          <a:p>
            <a:pPr algn="ctr"/>
            <a:r>
              <a:rPr lang="de-DE" sz="1800"/>
              <a:t>Anfragen</a:t>
            </a:r>
          </a:p>
        </p:txBody>
      </p:sp>
      <p:sp>
        <p:nvSpPr>
          <p:cNvPr id="38919" name="Rectangle 8"/>
          <p:cNvSpPr>
            <a:spLocks noChangeArrowheads="1"/>
          </p:cNvSpPr>
          <p:nvPr/>
        </p:nvSpPr>
        <p:spPr bwMode="auto">
          <a:xfrm>
            <a:off x="4941277" y="1352550"/>
            <a:ext cx="107721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Selektion</a:t>
            </a:r>
          </a:p>
        </p:txBody>
      </p:sp>
      <p:sp>
        <p:nvSpPr>
          <p:cNvPr id="38920" name="Rectangle 9"/>
          <p:cNvSpPr>
            <a:spLocks noChangeArrowheads="1"/>
          </p:cNvSpPr>
          <p:nvPr/>
        </p:nvSpPr>
        <p:spPr bwMode="auto">
          <a:xfrm>
            <a:off x="4957397" y="1811338"/>
            <a:ext cx="1167012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Projektion</a:t>
            </a:r>
          </a:p>
        </p:txBody>
      </p:sp>
      <p:sp>
        <p:nvSpPr>
          <p:cNvPr id="38921" name="Rectangle 10"/>
          <p:cNvSpPr>
            <a:spLocks noChangeArrowheads="1"/>
          </p:cNvSpPr>
          <p:nvPr/>
        </p:nvSpPr>
        <p:spPr bwMode="auto">
          <a:xfrm>
            <a:off x="4942743" y="2360613"/>
            <a:ext cx="1870819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Join-Operationen</a:t>
            </a:r>
          </a:p>
        </p:txBody>
      </p:sp>
      <p:sp>
        <p:nvSpPr>
          <p:cNvPr id="38922" name="Rectangle 11"/>
          <p:cNvSpPr>
            <a:spLocks noChangeArrowheads="1"/>
          </p:cNvSpPr>
          <p:nvPr/>
        </p:nvSpPr>
        <p:spPr bwMode="auto">
          <a:xfrm>
            <a:off x="4942743" y="2765425"/>
            <a:ext cx="301868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Quantifizierte Prädikate (</a:t>
            </a:r>
            <a:r>
              <a:rPr lang="de-DE" sz="1800">
                <a:latin typeface="Symbol" charset="0"/>
              </a:rPr>
              <a:t></a:t>
            </a:r>
            <a:r>
              <a:rPr lang="de-DE" sz="1800"/>
              <a:t>, </a:t>
            </a:r>
            <a:r>
              <a:rPr lang="de-DE" sz="1800">
                <a:latin typeface="Symbol" charset="0"/>
              </a:rPr>
              <a:t></a:t>
            </a:r>
            <a:r>
              <a:rPr lang="de-DE" sz="1800"/>
              <a:t>)</a:t>
            </a:r>
          </a:p>
        </p:txBody>
      </p:sp>
      <p:sp>
        <p:nvSpPr>
          <p:cNvPr id="38923" name="Rectangle 12"/>
          <p:cNvSpPr>
            <a:spLocks noChangeArrowheads="1"/>
          </p:cNvSpPr>
          <p:nvPr/>
        </p:nvSpPr>
        <p:spPr bwMode="auto">
          <a:xfrm>
            <a:off x="4942743" y="3179763"/>
            <a:ext cx="3469794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Algebraische Tabellenoperationen</a:t>
            </a:r>
          </a:p>
          <a:p>
            <a:r>
              <a:rPr lang="de-DE" sz="1800"/>
              <a:t>(</a:t>
            </a:r>
            <a:r>
              <a:rPr lang="de-DE" sz="1800">
                <a:latin typeface="Symbol" charset="0"/>
              </a:rPr>
              <a:t></a:t>
            </a:r>
            <a:r>
              <a:rPr lang="de-DE" sz="1800"/>
              <a:t>, \, </a:t>
            </a:r>
            <a:r>
              <a:rPr lang="de-DE" sz="1800">
                <a:latin typeface="Symbol" charset="0"/>
              </a:rPr>
              <a:t></a:t>
            </a:r>
            <a:r>
              <a:rPr lang="de-DE" sz="1800"/>
              <a:t>)</a:t>
            </a:r>
          </a:p>
        </p:txBody>
      </p:sp>
      <p:grpSp>
        <p:nvGrpSpPr>
          <p:cNvPr id="38924" name="Group 18"/>
          <p:cNvGrpSpPr>
            <a:grpSpLocks/>
          </p:cNvGrpSpPr>
          <p:nvPr/>
        </p:nvGrpSpPr>
        <p:grpSpPr bwMode="auto">
          <a:xfrm>
            <a:off x="2118947" y="4017964"/>
            <a:ext cx="4799134" cy="2005013"/>
            <a:chOff x="1446" y="2531"/>
            <a:chExt cx="3275" cy="1263"/>
          </a:xfrm>
        </p:grpSpPr>
        <p:sp>
          <p:nvSpPr>
            <p:cNvPr id="38946" name="Rectangle 13"/>
            <p:cNvSpPr>
              <a:spLocks noChangeArrowheads="1"/>
            </p:cNvSpPr>
            <p:nvPr/>
          </p:nvSpPr>
          <p:spPr bwMode="auto">
            <a:xfrm>
              <a:off x="1446" y="2531"/>
              <a:ext cx="27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de-DE" sz="1800"/>
                <a:t>Duplikatelimination und Sortierordnung</a:t>
              </a:r>
            </a:p>
          </p:txBody>
        </p:sp>
        <p:sp>
          <p:nvSpPr>
            <p:cNvPr id="38947" name="Rectangle 14"/>
            <p:cNvSpPr>
              <a:spLocks noChangeArrowheads="1"/>
            </p:cNvSpPr>
            <p:nvPr/>
          </p:nvSpPr>
          <p:spPr bwMode="auto">
            <a:xfrm>
              <a:off x="1537" y="3047"/>
              <a:ext cx="14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800"/>
                <a:t>Aggregatfunktionen</a:t>
              </a:r>
            </a:p>
          </p:txBody>
        </p:sp>
        <p:sp>
          <p:nvSpPr>
            <p:cNvPr id="38948" name="Rectangle 15"/>
            <p:cNvSpPr>
              <a:spLocks noChangeArrowheads="1"/>
            </p:cNvSpPr>
            <p:nvPr/>
          </p:nvSpPr>
          <p:spPr bwMode="auto">
            <a:xfrm>
              <a:off x="1537" y="3563"/>
              <a:ext cx="6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800"/>
                <a:t>Sichten</a:t>
              </a:r>
            </a:p>
          </p:txBody>
        </p:sp>
        <p:sp>
          <p:nvSpPr>
            <p:cNvPr id="38949" name="Rectangle 16"/>
            <p:cNvSpPr>
              <a:spLocks noChangeArrowheads="1"/>
            </p:cNvSpPr>
            <p:nvPr/>
          </p:nvSpPr>
          <p:spPr bwMode="auto">
            <a:xfrm>
              <a:off x="1537" y="3311"/>
              <a:ext cx="9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800"/>
                <a:t>Gruppierung</a:t>
              </a:r>
            </a:p>
          </p:txBody>
        </p:sp>
        <p:sp>
          <p:nvSpPr>
            <p:cNvPr id="38950" name="Rectangle 17"/>
            <p:cNvSpPr>
              <a:spLocks noChangeArrowheads="1"/>
            </p:cNvSpPr>
            <p:nvPr/>
          </p:nvSpPr>
          <p:spPr bwMode="auto">
            <a:xfrm>
              <a:off x="1470" y="2795"/>
              <a:ext cx="32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de-DE" sz="1800"/>
                <a:t>Sichtbarkeitsregeln und Spaltennamenkonflikte</a:t>
              </a:r>
            </a:p>
          </p:txBody>
        </p:sp>
      </p:grpSp>
      <p:sp>
        <p:nvSpPr>
          <p:cNvPr id="38925" name="Freeform 19"/>
          <p:cNvSpPr>
            <a:spLocks/>
          </p:cNvSpPr>
          <p:nvPr/>
        </p:nvSpPr>
        <p:spPr bwMode="auto">
          <a:xfrm>
            <a:off x="1987062" y="1714500"/>
            <a:ext cx="265235" cy="4097338"/>
          </a:xfrm>
          <a:custGeom>
            <a:avLst/>
            <a:gdLst>
              <a:gd name="T0" fmla="*/ 2147483647 w 181"/>
              <a:gd name="T1" fmla="*/ 0 h 2581"/>
              <a:gd name="T2" fmla="*/ 0 w 181"/>
              <a:gd name="T3" fmla="*/ 0 h 2581"/>
              <a:gd name="T4" fmla="*/ 0 w 181"/>
              <a:gd name="T5" fmla="*/ 2147483647 h 2581"/>
              <a:gd name="T6" fmla="*/ 2147483647 w 181"/>
              <a:gd name="T7" fmla="*/ 2147483647 h 2581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2581"/>
              <a:gd name="T14" fmla="*/ 181 w 181"/>
              <a:gd name="T15" fmla="*/ 2581 h 25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2581">
                <a:moveTo>
                  <a:pt x="180" y="0"/>
                </a:moveTo>
                <a:lnTo>
                  <a:pt x="0" y="0"/>
                </a:lnTo>
                <a:lnTo>
                  <a:pt x="0" y="2580"/>
                </a:lnTo>
                <a:lnTo>
                  <a:pt x="180" y="258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26" name="Line 20"/>
          <p:cNvSpPr>
            <a:spLocks noChangeShapeType="1"/>
          </p:cNvSpPr>
          <p:nvPr/>
        </p:nvSpPr>
        <p:spPr bwMode="auto">
          <a:xfrm>
            <a:off x="1992923" y="2933700"/>
            <a:ext cx="2520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27" name="Line 21"/>
          <p:cNvSpPr>
            <a:spLocks noChangeShapeType="1"/>
          </p:cNvSpPr>
          <p:nvPr/>
        </p:nvSpPr>
        <p:spPr bwMode="auto">
          <a:xfrm>
            <a:off x="1992923" y="4133850"/>
            <a:ext cx="2520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28" name="Line 22"/>
          <p:cNvSpPr>
            <a:spLocks noChangeShapeType="1"/>
          </p:cNvSpPr>
          <p:nvPr/>
        </p:nvSpPr>
        <p:spPr bwMode="auto">
          <a:xfrm>
            <a:off x="1992923" y="5399088"/>
            <a:ext cx="2520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29" name="Line 23"/>
          <p:cNvSpPr>
            <a:spLocks noChangeShapeType="1"/>
          </p:cNvSpPr>
          <p:nvPr/>
        </p:nvSpPr>
        <p:spPr bwMode="auto">
          <a:xfrm>
            <a:off x="1992923" y="4572000"/>
            <a:ext cx="2520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30" name="Line 24"/>
          <p:cNvSpPr>
            <a:spLocks noChangeShapeType="1"/>
          </p:cNvSpPr>
          <p:nvPr/>
        </p:nvSpPr>
        <p:spPr bwMode="auto">
          <a:xfrm>
            <a:off x="1992923" y="4983163"/>
            <a:ext cx="2520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31" name="Line 25"/>
          <p:cNvSpPr>
            <a:spLocks noChangeShapeType="1"/>
          </p:cNvSpPr>
          <p:nvPr/>
        </p:nvSpPr>
        <p:spPr bwMode="auto">
          <a:xfrm>
            <a:off x="1588477" y="3733800"/>
            <a:ext cx="39272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32" name="Oval 26"/>
          <p:cNvSpPr>
            <a:spLocks noChangeArrowheads="1"/>
          </p:cNvSpPr>
          <p:nvPr/>
        </p:nvSpPr>
        <p:spPr bwMode="auto">
          <a:xfrm>
            <a:off x="1969477" y="2914651"/>
            <a:ext cx="38100" cy="349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Oval 27"/>
          <p:cNvSpPr>
            <a:spLocks noChangeArrowheads="1"/>
          </p:cNvSpPr>
          <p:nvPr/>
        </p:nvSpPr>
        <p:spPr bwMode="auto">
          <a:xfrm>
            <a:off x="1966547" y="3714751"/>
            <a:ext cx="38100" cy="349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Oval 28"/>
          <p:cNvSpPr>
            <a:spLocks noChangeArrowheads="1"/>
          </p:cNvSpPr>
          <p:nvPr/>
        </p:nvSpPr>
        <p:spPr bwMode="auto">
          <a:xfrm>
            <a:off x="1963616" y="4111625"/>
            <a:ext cx="38100" cy="349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Oval 29"/>
          <p:cNvSpPr>
            <a:spLocks noChangeArrowheads="1"/>
          </p:cNvSpPr>
          <p:nvPr/>
        </p:nvSpPr>
        <p:spPr bwMode="auto">
          <a:xfrm>
            <a:off x="1969477" y="4552951"/>
            <a:ext cx="38100" cy="349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Oval 30"/>
          <p:cNvSpPr>
            <a:spLocks noChangeArrowheads="1"/>
          </p:cNvSpPr>
          <p:nvPr/>
        </p:nvSpPr>
        <p:spPr bwMode="auto">
          <a:xfrm>
            <a:off x="1966547" y="4972051"/>
            <a:ext cx="38100" cy="349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Oval 31"/>
          <p:cNvSpPr>
            <a:spLocks noChangeArrowheads="1"/>
          </p:cNvSpPr>
          <p:nvPr/>
        </p:nvSpPr>
        <p:spPr bwMode="auto">
          <a:xfrm>
            <a:off x="1966547" y="5384801"/>
            <a:ext cx="38100" cy="349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Freeform 32"/>
          <p:cNvSpPr>
            <a:spLocks/>
          </p:cNvSpPr>
          <p:nvPr/>
        </p:nvSpPr>
        <p:spPr bwMode="auto">
          <a:xfrm>
            <a:off x="4659923" y="1485900"/>
            <a:ext cx="247650" cy="458788"/>
          </a:xfrm>
          <a:custGeom>
            <a:avLst/>
            <a:gdLst>
              <a:gd name="T0" fmla="*/ 2147483647 w 169"/>
              <a:gd name="T1" fmla="*/ 0 h 289"/>
              <a:gd name="T2" fmla="*/ 0 w 169"/>
              <a:gd name="T3" fmla="*/ 0 h 289"/>
              <a:gd name="T4" fmla="*/ 0 w 169"/>
              <a:gd name="T5" fmla="*/ 2147483647 h 289"/>
              <a:gd name="T6" fmla="*/ 2147483647 w 169"/>
              <a:gd name="T7" fmla="*/ 2147483647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169"/>
              <a:gd name="T13" fmla="*/ 0 h 289"/>
              <a:gd name="T14" fmla="*/ 169 w 169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" h="289">
                <a:moveTo>
                  <a:pt x="168" y="0"/>
                </a:moveTo>
                <a:lnTo>
                  <a:pt x="0" y="0"/>
                </a:lnTo>
                <a:lnTo>
                  <a:pt x="0" y="288"/>
                </a:lnTo>
                <a:lnTo>
                  <a:pt x="168" y="28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39" name="Freeform 33"/>
          <p:cNvSpPr>
            <a:spLocks/>
          </p:cNvSpPr>
          <p:nvPr/>
        </p:nvSpPr>
        <p:spPr bwMode="auto">
          <a:xfrm>
            <a:off x="4659923" y="2505075"/>
            <a:ext cx="247650" cy="820738"/>
          </a:xfrm>
          <a:custGeom>
            <a:avLst/>
            <a:gdLst>
              <a:gd name="T0" fmla="*/ 2147483647 w 169"/>
              <a:gd name="T1" fmla="*/ 0 h 517"/>
              <a:gd name="T2" fmla="*/ 0 w 169"/>
              <a:gd name="T3" fmla="*/ 0 h 517"/>
              <a:gd name="T4" fmla="*/ 0 w 169"/>
              <a:gd name="T5" fmla="*/ 2147483647 h 517"/>
              <a:gd name="T6" fmla="*/ 2147483647 w 169"/>
              <a:gd name="T7" fmla="*/ 2147483647 h 517"/>
              <a:gd name="T8" fmla="*/ 0 60000 65536"/>
              <a:gd name="T9" fmla="*/ 0 60000 65536"/>
              <a:gd name="T10" fmla="*/ 0 60000 65536"/>
              <a:gd name="T11" fmla="*/ 0 60000 65536"/>
              <a:gd name="T12" fmla="*/ 0 w 169"/>
              <a:gd name="T13" fmla="*/ 0 h 517"/>
              <a:gd name="T14" fmla="*/ 169 w 169"/>
              <a:gd name="T15" fmla="*/ 517 h 5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" h="517">
                <a:moveTo>
                  <a:pt x="168" y="0"/>
                </a:moveTo>
                <a:lnTo>
                  <a:pt x="0" y="0"/>
                </a:lnTo>
                <a:lnTo>
                  <a:pt x="0" y="516"/>
                </a:lnTo>
                <a:lnTo>
                  <a:pt x="168" y="516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40" name="Line 34"/>
          <p:cNvSpPr>
            <a:spLocks noChangeShapeType="1"/>
          </p:cNvSpPr>
          <p:nvPr/>
        </p:nvSpPr>
        <p:spPr bwMode="auto">
          <a:xfrm>
            <a:off x="4085492" y="2933700"/>
            <a:ext cx="8147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41" name="Oval 35"/>
          <p:cNvSpPr>
            <a:spLocks noChangeArrowheads="1"/>
          </p:cNvSpPr>
          <p:nvPr/>
        </p:nvSpPr>
        <p:spPr bwMode="auto">
          <a:xfrm>
            <a:off x="4642339" y="2914651"/>
            <a:ext cx="38100" cy="349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Line 36"/>
          <p:cNvSpPr>
            <a:spLocks noChangeShapeType="1"/>
          </p:cNvSpPr>
          <p:nvPr/>
        </p:nvSpPr>
        <p:spPr bwMode="auto">
          <a:xfrm>
            <a:off x="4081097" y="1714500"/>
            <a:ext cx="572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43" name="Oval 37"/>
          <p:cNvSpPr>
            <a:spLocks noChangeArrowheads="1"/>
          </p:cNvSpPr>
          <p:nvPr/>
        </p:nvSpPr>
        <p:spPr bwMode="auto">
          <a:xfrm>
            <a:off x="4640874" y="1697039"/>
            <a:ext cx="38100" cy="349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4" name="Rectangle 38"/>
          <p:cNvSpPr>
            <a:spLocks noChangeArrowheads="1"/>
          </p:cNvSpPr>
          <p:nvPr/>
        </p:nvSpPr>
        <p:spPr bwMode="auto">
          <a:xfrm>
            <a:off x="6791810" y="1350963"/>
            <a:ext cx="1490794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sz="1800" u="sng"/>
              <a:t>Relationen- &amp;</a:t>
            </a:r>
          </a:p>
          <a:p>
            <a:pPr algn="ctr"/>
            <a:r>
              <a:rPr lang="de-DE" sz="1800" u="sng"/>
              <a:t>Tupelkalkül</a:t>
            </a:r>
          </a:p>
        </p:txBody>
      </p:sp>
      <p:sp>
        <p:nvSpPr>
          <p:cNvPr id="38945" name="Rectangle 39"/>
          <p:cNvSpPr>
            <a:spLocks noChangeArrowheads="1"/>
          </p:cNvSpPr>
          <p:nvPr/>
        </p:nvSpPr>
        <p:spPr bwMode="auto">
          <a:xfrm>
            <a:off x="7407520" y="3598863"/>
            <a:ext cx="939411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 u="sng"/>
              <a:t>Algebra</a:t>
            </a:r>
          </a:p>
        </p:txBody>
      </p:sp>
    </p:spTree>
    <p:extLst>
      <p:ext uri="{BB962C8B-B14F-4D97-AF65-F5344CB8AC3E}">
        <p14:creationId xmlns:p14="http://schemas.microsoft.com/office/powerpoint/2010/main" val="4286528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691554" y="2055813"/>
            <a:ext cx="2500111" cy="82843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>
                <a:latin typeface="Courier New" charset="0"/>
              </a:rPr>
              <a:t>select</a:t>
            </a:r>
            <a:r>
              <a:rPr lang="de-DE" sz="1600"/>
              <a:t> </a:t>
            </a:r>
            <a:r>
              <a:rPr lang="de-DE" sz="1600" i="1"/>
              <a:t>Projektionsliste</a:t>
            </a:r>
            <a:endParaRPr lang="de-DE" sz="1600"/>
          </a:p>
          <a:p>
            <a:pPr>
              <a:defRPr/>
            </a:pPr>
            <a:r>
              <a:rPr lang="de-DE" sz="1600" b="1">
                <a:latin typeface="Courier New" charset="0"/>
              </a:rPr>
              <a:t>from</a:t>
            </a:r>
            <a:r>
              <a:rPr lang="de-DE" sz="1600"/>
              <a:t> </a:t>
            </a:r>
            <a:r>
              <a:rPr lang="de-DE" sz="1600" i="1"/>
              <a:t>Bereichstabelle(n)</a:t>
            </a:r>
          </a:p>
          <a:p>
            <a:pPr>
              <a:defRPr/>
            </a:pPr>
            <a:r>
              <a:rPr lang="de-DE" sz="1600" b="1">
                <a:latin typeface="Courier New" charset="0"/>
              </a:rPr>
              <a:t>where</a:t>
            </a:r>
            <a:r>
              <a:rPr lang="de-DE" sz="1600"/>
              <a:t> </a:t>
            </a:r>
            <a:r>
              <a:rPr lang="de-DE" sz="1600" i="1"/>
              <a:t>Selektionsprädikat</a:t>
            </a:r>
            <a:r>
              <a:rPr lang="de-DE" sz="1600">
                <a:latin typeface="Courier New" charset="0"/>
              </a:rPr>
              <a:t>;</a:t>
            </a:r>
          </a:p>
        </p:txBody>
      </p:sp>
      <p:sp>
        <p:nvSpPr>
          <p:cNvPr id="399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Grundlegendes SQL-Sprachkonstrukt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 sz="1800" i="1">
                <a:latin typeface="Arial" charset="0"/>
                <a:ea typeface="ＭＳ Ｐゴシック" charset="0"/>
              </a:rPr>
              <a:t>Mengenorientierte </a:t>
            </a:r>
            <a:r>
              <a:rPr lang="de-DE" sz="1800">
                <a:latin typeface="Arial" charset="0"/>
                <a:ea typeface="ＭＳ Ｐゴシック" charset="0"/>
              </a:rPr>
              <a:t>select from where-Anfrage, die aus</a:t>
            </a:r>
          </a:p>
          <a:p>
            <a:pPr lvl="2"/>
            <a:r>
              <a:rPr lang="de-DE" sz="1800">
                <a:latin typeface="Arial" charset="0"/>
                <a:ea typeface="ＭＳ Ｐゴシック" charset="0"/>
              </a:rPr>
              <a:t>einer </a:t>
            </a:r>
            <a:r>
              <a:rPr lang="de-DE" sz="1800" i="1">
                <a:latin typeface="Arial" charset="0"/>
                <a:ea typeface="ＭＳ Ｐゴシック" charset="0"/>
              </a:rPr>
              <a:t>Projektionsliste</a:t>
            </a:r>
            <a:r>
              <a:rPr lang="de-DE" sz="1800">
                <a:latin typeface="Arial" charset="0"/>
                <a:ea typeface="ＭＳ Ｐゴシック" charset="0"/>
              </a:rPr>
              <a:t>,</a:t>
            </a:r>
          </a:p>
          <a:p>
            <a:pPr lvl="2"/>
            <a:r>
              <a:rPr lang="de-DE" sz="1800">
                <a:latin typeface="Arial" charset="0"/>
                <a:ea typeface="ＭＳ Ｐゴシック" charset="0"/>
              </a:rPr>
              <a:t>einer Liste von </a:t>
            </a:r>
            <a:r>
              <a:rPr lang="de-DE" sz="1800" i="1">
                <a:latin typeface="Arial" charset="0"/>
                <a:ea typeface="ＭＳ Ｐゴシック" charset="0"/>
              </a:rPr>
              <a:t>Bereichstabellen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</a:p>
          <a:p>
            <a:pPr lvl="2"/>
            <a:r>
              <a:rPr lang="de-DE" sz="1800">
                <a:latin typeface="Arial" charset="0"/>
                <a:ea typeface="ＭＳ Ｐゴシック" charset="0"/>
              </a:rPr>
              <a:t>und einem </a:t>
            </a:r>
            <a:r>
              <a:rPr lang="de-DE" sz="1800" i="1">
                <a:latin typeface="Arial" charset="0"/>
                <a:ea typeface="ＭＳ Ｐゴシック" charset="0"/>
              </a:rPr>
              <a:t>Selektionsprädikat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</a:p>
          <a:p>
            <a:pPr lvl="1">
              <a:buFont typeface="Monotype Sorts" charset="0"/>
              <a:buNone/>
            </a:pPr>
            <a:r>
              <a:rPr lang="de-DE" sz="1800">
                <a:latin typeface="Arial" charset="0"/>
                <a:ea typeface="ＭＳ Ｐゴシック" charset="0"/>
              </a:rPr>
              <a:t>	besteht.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Anfrageergebnis: Tabelle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Iterationsabstraktion (deklarativ)</a:t>
            </a:r>
          </a:p>
        </p:txBody>
      </p:sp>
    </p:spTree>
    <p:extLst>
      <p:ext uri="{BB962C8B-B14F-4D97-AF65-F5344CB8AC3E}">
        <p14:creationId xmlns:p14="http://schemas.microsoft.com/office/powerpoint/2010/main" val="2271441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Zur Erinnerung: Projektdatenbank</a:t>
            </a:r>
          </a:p>
        </p:txBody>
      </p:sp>
      <p:grpSp>
        <p:nvGrpSpPr>
          <p:cNvPr id="40962" name="Group 30"/>
          <p:cNvGrpSpPr>
            <a:grpSpLocks/>
          </p:cNvGrpSpPr>
          <p:nvPr/>
        </p:nvGrpSpPr>
        <p:grpSpPr bwMode="auto">
          <a:xfrm>
            <a:off x="549520" y="1510253"/>
            <a:ext cx="3313233" cy="2222500"/>
            <a:chOff x="375" y="868"/>
            <a:chExt cx="2261" cy="1400"/>
          </a:xfrm>
        </p:grpSpPr>
        <p:grpSp>
          <p:nvGrpSpPr>
            <p:cNvPr id="41040" name="Group 11"/>
            <p:cNvGrpSpPr>
              <a:grpSpLocks/>
            </p:cNvGrpSpPr>
            <p:nvPr/>
          </p:nvGrpSpPr>
          <p:grpSpPr bwMode="auto">
            <a:xfrm>
              <a:off x="423" y="916"/>
              <a:ext cx="2165" cy="344"/>
              <a:chOff x="423" y="916"/>
              <a:chExt cx="2165" cy="344"/>
            </a:xfrm>
          </p:grpSpPr>
          <p:sp>
            <p:nvSpPr>
              <p:cNvPr id="41059" name="Rectangle 4"/>
              <p:cNvSpPr>
                <a:spLocks noChangeArrowheads="1"/>
              </p:cNvSpPr>
              <p:nvPr/>
            </p:nvSpPr>
            <p:spPr bwMode="auto">
              <a:xfrm>
                <a:off x="436" y="916"/>
                <a:ext cx="2152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1060" name="Rectangle 5"/>
              <p:cNvSpPr>
                <a:spLocks noChangeArrowheads="1"/>
              </p:cNvSpPr>
              <p:nvPr/>
            </p:nvSpPr>
            <p:spPr bwMode="auto">
              <a:xfrm>
                <a:off x="433" y="924"/>
                <a:ext cx="26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Nr</a:t>
                </a:r>
              </a:p>
            </p:txBody>
          </p:sp>
          <p:sp>
            <p:nvSpPr>
              <p:cNvPr id="41061" name="Rectangle 6"/>
              <p:cNvSpPr>
                <a:spLocks noChangeArrowheads="1"/>
              </p:cNvSpPr>
              <p:nvPr/>
            </p:nvSpPr>
            <p:spPr bwMode="auto">
              <a:xfrm>
                <a:off x="734" y="924"/>
                <a:ext cx="33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Titel</a:t>
                </a:r>
              </a:p>
            </p:txBody>
          </p:sp>
          <p:sp>
            <p:nvSpPr>
              <p:cNvPr id="41062" name="Rectangle 7"/>
              <p:cNvSpPr>
                <a:spLocks noChangeArrowheads="1"/>
              </p:cNvSpPr>
              <p:nvPr/>
            </p:nvSpPr>
            <p:spPr bwMode="auto">
              <a:xfrm>
                <a:off x="2092" y="924"/>
                <a:ext cx="4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Budget</a:t>
                </a:r>
              </a:p>
            </p:txBody>
          </p:sp>
          <p:sp>
            <p:nvSpPr>
              <p:cNvPr id="41063" name="Rectangle 8"/>
              <p:cNvSpPr>
                <a:spLocks noChangeArrowheads="1"/>
              </p:cNvSpPr>
              <p:nvPr/>
            </p:nvSpPr>
            <p:spPr bwMode="auto">
              <a:xfrm>
                <a:off x="748" y="1068"/>
                <a:ext cx="80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DB Fahrpläne</a:t>
                </a:r>
              </a:p>
            </p:txBody>
          </p:sp>
          <p:sp>
            <p:nvSpPr>
              <p:cNvPr id="41064" name="Rectangle 9"/>
              <p:cNvSpPr>
                <a:spLocks noChangeArrowheads="1"/>
              </p:cNvSpPr>
              <p:nvPr/>
            </p:nvSpPr>
            <p:spPr bwMode="auto">
              <a:xfrm>
                <a:off x="423" y="1068"/>
                <a:ext cx="31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100</a:t>
                </a:r>
              </a:p>
            </p:txBody>
          </p:sp>
          <p:sp>
            <p:nvSpPr>
              <p:cNvPr id="41065" name="Rectangle 10"/>
              <p:cNvSpPr>
                <a:spLocks noChangeArrowheads="1"/>
              </p:cNvSpPr>
              <p:nvPr/>
            </p:nvSpPr>
            <p:spPr bwMode="auto">
              <a:xfrm>
                <a:off x="2055" y="1068"/>
                <a:ext cx="52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300.000</a:t>
                </a:r>
              </a:p>
            </p:txBody>
          </p:sp>
        </p:grpSp>
        <p:grpSp>
          <p:nvGrpSpPr>
            <p:cNvPr id="41041" name="Group 19"/>
            <p:cNvGrpSpPr>
              <a:grpSpLocks/>
            </p:cNvGrpSpPr>
            <p:nvPr/>
          </p:nvGrpSpPr>
          <p:grpSpPr bwMode="auto">
            <a:xfrm>
              <a:off x="423" y="1300"/>
              <a:ext cx="2165" cy="344"/>
              <a:chOff x="423" y="1300"/>
              <a:chExt cx="2165" cy="344"/>
            </a:xfrm>
          </p:grpSpPr>
          <p:sp>
            <p:nvSpPr>
              <p:cNvPr id="41052" name="Rectangle 12"/>
              <p:cNvSpPr>
                <a:spLocks noChangeArrowheads="1"/>
              </p:cNvSpPr>
              <p:nvPr/>
            </p:nvSpPr>
            <p:spPr bwMode="auto">
              <a:xfrm>
                <a:off x="727" y="1452"/>
                <a:ext cx="12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ADAC Kundenstamm</a:t>
                </a:r>
              </a:p>
            </p:txBody>
          </p:sp>
          <p:sp>
            <p:nvSpPr>
              <p:cNvPr id="41053" name="Rectangle 13"/>
              <p:cNvSpPr>
                <a:spLocks noChangeArrowheads="1"/>
              </p:cNvSpPr>
              <p:nvPr/>
            </p:nvSpPr>
            <p:spPr bwMode="auto">
              <a:xfrm>
                <a:off x="423" y="1452"/>
                <a:ext cx="31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200</a:t>
                </a:r>
              </a:p>
            </p:txBody>
          </p:sp>
          <p:sp>
            <p:nvSpPr>
              <p:cNvPr id="41054" name="Rectangle 14"/>
              <p:cNvSpPr>
                <a:spLocks noChangeArrowheads="1"/>
              </p:cNvSpPr>
              <p:nvPr/>
            </p:nvSpPr>
            <p:spPr bwMode="auto">
              <a:xfrm>
                <a:off x="2055" y="1452"/>
                <a:ext cx="52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100.000</a:t>
                </a:r>
              </a:p>
            </p:txBody>
          </p:sp>
          <p:sp>
            <p:nvSpPr>
              <p:cNvPr id="41055" name="Rectangle 15"/>
              <p:cNvSpPr>
                <a:spLocks noChangeArrowheads="1"/>
              </p:cNvSpPr>
              <p:nvPr/>
            </p:nvSpPr>
            <p:spPr bwMode="auto">
              <a:xfrm>
                <a:off x="436" y="1300"/>
                <a:ext cx="2152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1056" name="Rectangle 16"/>
              <p:cNvSpPr>
                <a:spLocks noChangeArrowheads="1"/>
              </p:cNvSpPr>
              <p:nvPr/>
            </p:nvSpPr>
            <p:spPr bwMode="auto">
              <a:xfrm>
                <a:off x="433" y="1308"/>
                <a:ext cx="26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Nr</a:t>
                </a:r>
              </a:p>
            </p:txBody>
          </p:sp>
          <p:sp>
            <p:nvSpPr>
              <p:cNvPr id="41057" name="Rectangle 17"/>
              <p:cNvSpPr>
                <a:spLocks noChangeArrowheads="1"/>
              </p:cNvSpPr>
              <p:nvPr/>
            </p:nvSpPr>
            <p:spPr bwMode="auto">
              <a:xfrm>
                <a:off x="734" y="1308"/>
                <a:ext cx="33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Titel</a:t>
                </a:r>
              </a:p>
            </p:txBody>
          </p:sp>
          <p:sp>
            <p:nvSpPr>
              <p:cNvPr id="41058" name="Rectangle 18"/>
              <p:cNvSpPr>
                <a:spLocks noChangeArrowheads="1"/>
              </p:cNvSpPr>
              <p:nvPr/>
            </p:nvSpPr>
            <p:spPr bwMode="auto">
              <a:xfrm>
                <a:off x="2092" y="1308"/>
                <a:ext cx="4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Budget</a:t>
                </a:r>
              </a:p>
            </p:txBody>
          </p:sp>
        </p:grpSp>
        <p:grpSp>
          <p:nvGrpSpPr>
            <p:cNvPr id="41042" name="Group 27"/>
            <p:cNvGrpSpPr>
              <a:grpSpLocks/>
            </p:cNvGrpSpPr>
            <p:nvPr/>
          </p:nvGrpSpPr>
          <p:grpSpPr bwMode="auto">
            <a:xfrm>
              <a:off x="423" y="1684"/>
              <a:ext cx="2165" cy="344"/>
              <a:chOff x="423" y="1684"/>
              <a:chExt cx="2165" cy="344"/>
            </a:xfrm>
          </p:grpSpPr>
          <p:sp>
            <p:nvSpPr>
              <p:cNvPr id="41045" name="Rectangle 20"/>
              <p:cNvSpPr>
                <a:spLocks noChangeArrowheads="1"/>
              </p:cNvSpPr>
              <p:nvPr/>
            </p:nvSpPr>
            <p:spPr bwMode="auto">
              <a:xfrm>
                <a:off x="703" y="1836"/>
                <a:ext cx="100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Telekom Statistik</a:t>
                </a:r>
              </a:p>
            </p:txBody>
          </p:sp>
          <p:sp>
            <p:nvSpPr>
              <p:cNvPr id="41046" name="Rectangle 21"/>
              <p:cNvSpPr>
                <a:spLocks noChangeArrowheads="1"/>
              </p:cNvSpPr>
              <p:nvPr/>
            </p:nvSpPr>
            <p:spPr bwMode="auto">
              <a:xfrm>
                <a:off x="423" y="1836"/>
                <a:ext cx="31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300</a:t>
                </a:r>
              </a:p>
            </p:txBody>
          </p:sp>
          <p:sp>
            <p:nvSpPr>
              <p:cNvPr id="41047" name="Rectangle 22"/>
              <p:cNvSpPr>
                <a:spLocks noChangeArrowheads="1"/>
              </p:cNvSpPr>
              <p:nvPr/>
            </p:nvSpPr>
            <p:spPr bwMode="auto">
              <a:xfrm>
                <a:off x="2055" y="1836"/>
                <a:ext cx="52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200.000</a:t>
                </a:r>
              </a:p>
            </p:txBody>
          </p:sp>
          <p:sp>
            <p:nvSpPr>
              <p:cNvPr id="41048" name="Rectangle 23"/>
              <p:cNvSpPr>
                <a:spLocks noChangeArrowheads="1"/>
              </p:cNvSpPr>
              <p:nvPr/>
            </p:nvSpPr>
            <p:spPr bwMode="auto">
              <a:xfrm>
                <a:off x="436" y="1684"/>
                <a:ext cx="2152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1049" name="Rectangle 24"/>
              <p:cNvSpPr>
                <a:spLocks noChangeArrowheads="1"/>
              </p:cNvSpPr>
              <p:nvPr/>
            </p:nvSpPr>
            <p:spPr bwMode="auto">
              <a:xfrm>
                <a:off x="433" y="1692"/>
                <a:ext cx="26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Nr</a:t>
                </a:r>
              </a:p>
            </p:txBody>
          </p:sp>
          <p:sp>
            <p:nvSpPr>
              <p:cNvPr id="41050" name="Rectangle 25"/>
              <p:cNvSpPr>
                <a:spLocks noChangeArrowheads="1"/>
              </p:cNvSpPr>
              <p:nvPr/>
            </p:nvSpPr>
            <p:spPr bwMode="auto">
              <a:xfrm>
                <a:off x="734" y="1692"/>
                <a:ext cx="33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Titel</a:t>
                </a:r>
              </a:p>
            </p:txBody>
          </p:sp>
          <p:sp>
            <p:nvSpPr>
              <p:cNvPr id="41051" name="Rectangle 26"/>
              <p:cNvSpPr>
                <a:spLocks noChangeArrowheads="1"/>
              </p:cNvSpPr>
              <p:nvPr/>
            </p:nvSpPr>
            <p:spPr bwMode="auto">
              <a:xfrm>
                <a:off x="2092" y="1692"/>
                <a:ext cx="4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Budget</a:t>
                </a:r>
              </a:p>
            </p:txBody>
          </p:sp>
        </p:grpSp>
        <p:sp>
          <p:nvSpPr>
            <p:cNvPr id="41043" name="AutoShape 28"/>
            <p:cNvSpPr>
              <a:spLocks noChangeArrowheads="1"/>
            </p:cNvSpPr>
            <p:nvPr/>
          </p:nvSpPr>
          <p:spPr bwMode="auto">
            <a:xfrm>
              <a:off x="388" y="868"/>
              <a:ext cx="2248" cy="1192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1044" name="Rectangle 29"/>
            <p:cNvSpPr>
              <a:spLocks noChangeArrowheads="1"/>
            </p:cNvSpPr>
            <p:nvPr/>
          </p:nvSpPr>
          <p:spPr bwMode="auto">
            <a:xfrm>
              <a:off x="375" y="2076"/>
              <a:ext cx="52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400" i="1"/>
                <a:t>Projekte</a:t>
              </a:r>
            </a:p>
          </p:txBody>
        </p:sp>
      </p:grpSp>
      <p:sp>
        <p:nvSpPr>
          <p:cNvPr id="40963" name="Rectangle 31"/>
          <p:cNvSpPr>
            <a:spLocks noChangeArrowheads="1"/>
          </p:cNvSpPr>
          <p:nvPr/>
        </p:nvSpPr>
        <p:spPr bwMode="auto">
          <a:xfrm>
            <a:off x="4066443" y="1599153"/>
            <a:ext cx="38792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Nr</a:t>
            </a:r>
          </a:p>
        </p:txBody>
      </p:sp>
      <p:sp>
        <p:nvSpPr>
          <p:cNvPr id="40964" name="Rectangle 32"/>
          <p:cNvSpPr>
            <a:spLocks noChangeArrowheads="1"/>
          </p:cNvSpPr>
          <p:nvPr/>
        </p:nvSpPr>
        <p:spPr bwMode="auto">
          <a:xfrm>
            <a:off x="4558812" y="1599153"/>
            <a:ext cx="51616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Kurz</a:t>
            </a:r>
          </a:p>
        </p:txBody>
      </p:sp>
      <p:sp>
        <p:nvSpPr>
          <p:cNvPr id="40965" name="Rectangle 33"/>
          <p:cNvSpPr>
            <a:spLocks noChangeArrowheads="1"/>
          </p:cNvSpPr>
          <p:nvPr/>
        </p:nvSpPr>
        <p:spPr bwMode="auto">
          <a:xfrm>
            <a:off x="4085492" y="1586452"/>
            <a:ext cx="1043354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0966" name="Rectangle 34"/>
          <p:cNvSpPr>
            <a:spLocks noChangeArrowheads="1"/>
          </p:cNvSpPr>
          <p:nvPr/>
        </p:nvSpPr>
        <p:spPr bwMode="auto">
          <a:xfrm>
            <a:off x="3996104" y="1827752"/>
            <a:ext cx="45904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100</a:t>
            </a:r>
          </a:p>
        </p:txBody>
      </p:sp>
      <p:sp>
        <p:nvSpPr>
          <p:cNvPr id="40967" name="Rectangle 35"/>
          <p:cNvSpPr>
            <a:spLocks noChangeArrowheads="1"/>
          </p:cNvSpPr>
          <p:nvPr/>
        </p:nvSpPr>
        <p:spPr bwMode="auto">
          <a:xfrm>
            <a:off x="4418135" y="1827752"/>
            <a:ext cx="65723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MFSW</a:t>
            </a:r>
          </a:p>
        </p:txBody>
      </p:sp>
      <p:sp>
        <p:nvSpPr>
          <p:cNvPr id="40968" name="Rectangle 36"/>
          <p:cNvSpPr>
            <a:spLocks noChangeArrowheads="1"/>
          </p:cNvSpPr>
          <p:nvPr/>
        </p:nvSpPr>
        <p:spPr bwMode="auto">
          <a:xfrm>
            <a:off x="4418135" y="2437353"/>
            <a:ext cx="64440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UXSW</a:t>
            </a:r>
          </a:p>
        </p:txBody>
      </p:sp>
      <p:sp>
        <p:nvSpPr>
          <p:cNvPr id="40969" name="Rectangle 37"/>
          <p:cNvSpPr>
            <a:spLocks noChangeArrowheads="1"/>
          </p:cNvSpPr>
          <p:nvPr/>
        </p:nvSpPr>
        <p:spPr bwMode="auto">
          <a:xfrm>
            <a:off x="3996104" y="2437353"/>
            <a:ext cx="45904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100</a:t>
            </a:r>
          </a:p>
        </p:txBody>
      </p:sp>
      <p:sp>
        <p:nvSpPr>
          <p:cNvPr id="40970" name="Rectangle 38"/>
          <p:cNvSpPr>
            <a:spLocks noChangeArrowheads="1"/>
          </p:cNvSpPr>
          <p:nvPr/>
        </p:nvSpPr>
        <p:spPr bwMode="auto">
          <a:xfrm>
            <a:off x="4066443" y="2208753"/>
            <a:ext cx="38792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Nr</a:t>
            </a:r>
          </a:p>
        </p:txBody>
      </p:sp>
      <p:sp>
        <p:nvSpPr>
          <p:cNvPr id="40971" name="Rectangle 39"/>
          <p:cNvSpPr>
            <a:spLocks noChangeArrowheads="1"/>
          </p:cNvSpPr>
          <p:nvPr/>
        </p:nvSpPr>
        <p:spPr bwMode="auto">
          <a:xfrm>
            <a:off x="4558812" y="2208753"/>
            <a:ext cx="51616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Kurz</a:t>
            </a:r>
          </a:p>
        </p:txBody>
      </p:sp>
      <p:sp>
        <p:nvSpPr>
          <p:cNvPr id="40972" name="Rectangle 40"/>
          <p:cNvSpPr>
            <a:spLocks noChangeArrowheads="1"/>
          </p:cNvSpPr>
          <p:nvPr/>
        </p:nvSpPr>
        <p:spPr bwMode="auto">
          <a:xfrm>
            <a:off x="4085492" y="2196052"/>
            <a:ext cx="1043354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0973" name="Rectangle 41"/>
          <p:cNvSpPr>
            <a:spLocks noChangeArrowheads="1"/>
          </p:cNvSpPr>
          <p:nvPr/>
        </p:nvSpPr>
        <p:spPr bwMode="auto">
          <a:xfrm>
            <a:off x="4488474" y="3046953"/>
            <a:ext cx="58028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LTSW</a:t>
            </a:r>
          </a:p>
        </p:txBody>
      </p:sp>
      <p:sp>
        <p:nvSpPr>
          <p:cNvPr id="40974" name="Rectangle 42"/>
          <p:cNvSpPr>
            <a:spLocks noChangeArrowheads="1"/>
          </p:cNvSpPr>
          <p:nvPr/>
        </p:nvSpPr>
        <p:spPr bwMode="auto">
          <a:xfrm>
            <a:off x="3996104" y="3046953"/>
            <a:ext cx="45904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100</a:t>
            </a:r>
          </a:p>
        </p:txBody>
      </p:sp>
      <p:sp>
        <p:nvSpPr>
          <p:cNvPr id="40975" name="Rectangle 43"/>
          <p:cNvSpPr>
            <a:spLocks noChangeArrowheads="1"/>
          </p:cNvSpPr>
          <p:nvPr/>
        </p:nvSpPr>
        <p:spPr bwMode="auto">
          <a:xfrm>
            <a:off x="4066443" y="2818353"/>
            <a:ext cx="38792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Nr</a:t>
            </a:r>
          </a:p>
        </p:txBody>
      </p:sp>
      <p:sp>
        <p:nvSpPr>
          <p:cNvPr id="40976" name="Rectangle 44"/>
          <p:cNvSpPr>
            <a:spLocks noChangeArrowheads="1"/>
          </p:cNvSpPr>
          <p:nvPr/>
        </p:nvSpPr>
        <p:spPr bwMode="auto">
          <a:xfrm>
            <a:off x="4558812" y="2818353"/>
            <a:ext cx="51616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Kurz</a:t>
            </a:r>
          </a:p>
        </p:txBody>
      </p:sp>
      <p:sp>
        <p:nvSpPr>
          <p:cNvPr id="40977" name="Rectangle 45"/>
          <p:cNvSpPr>
            <a:spLocks noChangeArrowheads="1"/>
          </p:cNvSpPr>
          <p:nvPr/>
        </p:nvSpPr>
        <p:spPr bwMode="auto">
          <a:xfrm>
            <a:off x="4085492" y="2805652"/>
            <a:ext cx="1043354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0978" name="Rectangle 46"/>
          <p:cNvSpPr>
            <a:spLocks noChangeArrowheads="1"/>
          </p:cNvSpPr>
          <p:nvPr/>
        </p:nvSpPr>
        <p:spPr bwMode="auto">
          <a:xfrm>
            <a:off x="3996104" y="3656553"/>
            <a:ext cx="45904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200</a:t>
            </a:r>
          </a:p>
        </p:txBody>
      </p:sp>
      <p:sp>
        <p:nvSpPr>
          <p:cNvPr id="40979" name="Rectangle 47"/>
          <p:cNvSpPr>
            <a:spLocks noChangeArrowheads="1"/>
          </p:cNvSpPr>
          <p:nvPr/>
        </p:nvSpPr>
        <p:spPr bwMode="auto">
          <a:xfrm>
            <a:off x="4418135" y="3656553"/>
            <a:ext cx="64440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UXSW</a:t>
            </a:r>
          </a:p>
        </p:txBody>
      </p:sp>
      <p:sp>
        <p:nvSpPr>
          <p:cNvPr id="40980" name="Rectangle 48"/>
          <p:cNvSpPr>
            <a:spLocks noChangeArrowheads="1"/>
          </p:cNvSpPr>
          <p:nvPr/>
        </p:nvSpPr>
        <p:spPr bwMode="auto">
          <a:xfrm>
            <a:off x="4066443" y="3427953"/>
            <a:ext cx="38792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Nr</a:t>
            </a:r>
          </a:p>
        </p:txBody>
      </p:sp>
      <p:sp>
        <p:nvSpPr>
          <p:cNvPr id="40981" name="Rectangle 49"/>
          <p:cNvSpPr>
            <a:spLocks noChangeArrowheads="1"/>
          </p:cNvSpPr>
          <p:nvPr/>
        </p:nvSpPr>
        <p:spPr bwMode="auto">
          <a:xfrm>
            <a:off x="4558812" y="3427953"/>
            <a:ext cx="51616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Kurz</a:t>
            </a:r>
          </a:p>
        </p:txBody>
      </p:sp>
      <p:sp>
        <p:nvSpPr>
          <p:cNvPr id="40982" name="Rectangle 50"/>
          <p:cNvSpPr>
            <a:spLocks noChangeArrowheads="1"/>
          </p:cNvSpPr>
          <p:nvPr/>
        </p:nvSpPr>
        <p:spPr bwMode="auto">
          <a:xfrm>
            <a:off x="4085492" y="3415252"/>
            <a:ext cx="1043354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0983" name="Rectangle 51"/>
          <p:cNvSpPr>
            <a:spLocks noChangeArrowheads="1"/>
          </p:cNvSpPr>
          <p:nvPr/>
        </p:nvSpPr>
        <p:spPr bwMode="auto">
          <a:xfrm>
            <a:off x="4488473" y="4266153"/>
            <a:ext cx="56746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PERS</a:t>
            </a:r>
          </a:p>
        </p:txBody>
      </p:sp>
      <p:sp>
        <p:nvSpPr>
          <p:cNvPr id="40984" name="Rectangle 52"/>
          <p:cNvSpPr>
            <a:spLocks noChangeArrowheads="1"/>
          </p:cNvSpPr>
          <p:nvPr/>
        </p:nvSpPr>
        <p:spPr bwMode="auto">
          <a:xfrm>
            <a:off x="3996104" y="4266153"/>
            <a:ext cx="45904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200</a:t>
            </a:r>
          </a:p>
        </p:txBody>
      </p:sp>
      <p:sp>
        <p:nvSpPr>
          <p:cNvPr id="40985" name="Rectangle 53"/>
          <p:cNvSpPr>
            <a:spLocks noChangeArrowheads="1"/>
          </p:cNvSpPr>
          <p:nvPr/>
        </p:nvSpPr>
        <p:spPr bwMode="auto">
          <a:xfrm>
            <a:off x="4066443" y="4037553"/>
            <a:ext cx="38792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Nr</a:t>
            </a:r>
          </a:p>
        </p:txBody>
      </p:sp>
      <p:sp>
        <p:nvSpPr>
          <p:cNvPr id="40986" name="Rectangle 54"/>
          <p:cNvSpPr>
            <a:spLocks noChangeArrowheads="1"/>
          </p:cNvSpPr>
          <p:nvPr/>
        </p:nvSpPr>
        <p:spPr bwMode="auto">
          <a:xfrm>
            <a:off x="4558812" y="4037553"/>
            <a:ext cx="51616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Kurz</a:t>
            </a:r>
          </a:p>
        </p:txBody>
      </p:sp>
      <p:sp>
        <p:nvSpPr>
          <p:cNvPr id="40987" name="Rectangle 55"/>
          <p:cNvSpPr>
            <a:spLocks noChangeArrowheads="1"/>
          </p:cNvSpPr>
          <p:nvPr/>
        </p:nvSpPr>
        <p:spPr bwMode="auto">
          <a:xfrm>
            <a:off x="4085492" y="4024852"/>
            <a:ext cx="1043354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0988" name="Rectangle 56"/>
          <p:cNvSpPr>
            <a:spLocks noChangeArrowheads="1"/>
          </p:cNvSpPr>
          <p:nvPr/>
        </p:nvSpPr>
        <p:spPr bwMode="auto">
          <a:xfrm>
            <a:off x="3996104" y="4875753"/>
            <a:ext cx="45904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</a:t>
            </a:r>
          </a:p>
        </p:txBody>
      </p:sp>
      <p:sp>
        <p:nvSpPr>
          <p:cNvPr id="40989" name="Rectangle 57"/>
          <p:cNvSpPr>
            <a:spLocks noChangeArrowheads="1"/>
          </p:cNvSpPr>
          <p:nvPr/>
        </p:nvSpPr>
        <p:spPr bwMode="auto">
          <a:xfrm>
            <a:off x="4418135" y="4875753"/>
            <a:ext cx="65723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MFSW</a:t>
            </a:r>
          </a:p>
        </p:txBody>
      </p:sp>
      <p:sp>
        <p:nvSpPr>
          <p:cNvPr id="40990" name="Rectangle 58"/>
          <p:cNvSpPr>
            <a:spLocks noChangeArrowheads="1"/>
          </p:cNvSpPr>
          <p:nvPr/>
        </p:nvSpPr>
        <p:spPr bwMode="auto">
          <a:xfrm>
            <a:off x="4066443" y="4647153"/>
            <a:ext cx="38792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Nr</a:t>
            </a:r>
          </a:p>
        </p:txBody>
      </p:sp>
      <p:sp>
        <p:nvSpPr>
          <p:cNvPr id="40991" name="Rectangle 59"/>
          <p:cNvSpPr>
            <a:spLocks noChangeArrowheads="1"/>
          </p:cNvSpPr>
          <p:nvPr/>
        </p:nvSpPr>
        <p:spPr bwMode="auto">
          <a:xfrm>
            <a:off x="4558812" y="4647153"/>
            <a:ext cx="51616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Kurz</a:t>
            </a:r>
          </a:p>
        </p:txBody>
      </p:sp>
      <p:sp>
        <p:nvSpPr>
          <p:cNvPr id="40992" name="Rectangle 60"/>
          <p:cNvSpPr>
            <a:spLocks noChangeArrowheads="1"/>
          </p:cNvSpPr>
          <p:nvPr/>
        </p:nvSpPr>
        <p:spPr bwMode="auto">
          <a:xfrm>
            <a:off x="4085492" y="4634452"/>
            <a:ext cx="1043354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0993" name="AutoShape 61"/>
          <p:cNvSpPr>
            <a:spLocks noChangeArrowheads="1"/>
          </p:cNvSpPr>
          <p:nvPr/>
        </p:nvSpPr>
        <p:spPr bwMode="auto">
          <a:xfrm>
            <a:off x="4015154" y="1510252"/>
            <a:ext cx="1184031" cy="37211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0994" name="Rectangle 62"/>
          <p:cNvSpPr>
            <a:spLocks noChangeArrowheads="1"/>
          </p:cNvSpPr>
          <p:nvPr/>
        </p:nvSpPr>
        <p:spPr bwMode="auto">
          <a:xfrm>
            <a:off x="3925766" y="5256753"/>
            <a:ext cx="1939635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Projektdurchfuehrungen</a:t>
            </a:r>
          </a:p>
        </p:txBody>
      </p:sp>
      <p:grpSp>
        <p:nvGrpSpPr>
          <p:cNvPr id="40995" name="Group 105"/>
          <p:cNvGrpSpPr>
            <a:grpSpLocks/>
          </p:cNvGrpSpPr>
          <p:nvPr/>
        </p:nvGrpSpPr>
        <p:grpSpPr bwMode="auto">
          <a:xfrm>
            <a:off x="5421923" y="1510253"/>
            <a:ext cx="3294185" cy="3441700"/>
            <a:chOff x="3700" y="868"/>
            <a:chExt cx="2248" cy="2168"/>
          </a:xfrm>
        </p:grpSpPr>
        <p:grpSp>
          <p:nvGrpSpPr>
            <p:cNvPr id="40998" name="Group 70"/>
            <p:cNvGrpSpPr>
              <a:grpSpLocks/>
            </p:cNvGrpSpPr>
            <p:nvPr/>
          </p:nvGrpSpPr>
          <p:grpSpPr bwMode="auto">
            <a:xfrm>
              <a:off x="3783" y="916"/>
              <a:ext cx="2069" cy="344"/>
              <a:chOff x="3783" y="916"/>
              <a:chExt cx="2069" cy="344"/>
            </a:xfrm>
          </p:grpSpPr>
          <p:sp>
            <p:nvSpPr>
              <p:cNvPr id="41033" name="Rectangle 63"/>
              <p:cNvSpPr>
                <a:spLocks noChangeArrowheads="1"/>
              </p:cNvSpPr>
              <p:nvPr/>
            </p:nvSpPr>
            <p:spPr bwMode="auto">
              <a:xfrm>
                <a:off x="3783" y="924"/>
                <a:ext cx="35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Kurz</a:t>
                </a:r>
              </a:p>
            </p:txBody>
          </p:sp>
          <p:sp>
            <p:nvSpPr>
              <p:cNvPr id="41034" name="Rectangle 64"/>
              <p:cNvSpPr>
                <a:spLocks noChangeArrowheads="1"/>
              </p:cNvSpPr>
              <p:nvPr/>
            </p:nvSpPr>
            <p:spPr bwMode="auto">
              <a:xfrm>
                <a:off x="4311" y="924"/>
                <a:ext cx="42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Name</a:t>
                </a:r>
              </a:p>
            </p:txBody>
          </p:sp>
          <p:sp>
            <p:nvSpPr>
              <p:cNvPr id="41035" name="Rectangle 65"/>
              <p:cNvSpPr>
                <a:spLocks noChangeArrowheads="1"/>
              </p:cNvSpPr>
              <p:nvPr/>
            </p:nvSpPr>
            <p:spPr bwMode="auto">
              <a:xfrm>
                <a:off x="5271" y="924"/>
                <a:ext cx="54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Oberabt</a:t>
                </a:r>
              </a:p>
            </p:txBody>
          </p:sp>
          <p:sp>
            <p:nvSpPr>
              <p:cNvPr id="41036" name="Rectangle 66"/>
              <p:cNvSpPr>
                <a:spLocks noChangeArrowheads="1"/>
              </p:cNvSpPr>
              <p:nvPr/>
            </p:nvSpPr>
            <p:spPr bwMode="auto">
              <a:xfrm>
                <a:off x="3796" y="916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1037" name="Rectangle 67"/>
              <p:cNvSpPr>
                <a:spLocks noChangeArrowheads="1"/>
              </p:cNvSpPr>
              <p:nvPr/>
            </p:nvSpPr>
            <p:spPr bwMode="auto">
              <a:xfrm>
                <a:off x="3783" y="1068"/>
                <a:ext cx="44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MFSW</a:t>
                </a:r>
              </a:p>
            </p:txBody>
          </p:sp>
          <p:sp>
            <p:nvSpPr>
              <p:cNvPr id="41038" name="Rectangle 68"/>
              <p:cNvSpPr>
                <a:spLocks noChangeArrowheads="1"/>
              </p:cNvSpPr>
              <p:nvPr/>
            </p:nvSpPr>
            <p:spPr bwMode="auto">
              <a:xfrm>
                <a:off x="4311" y="1068"/>
                <a:ext cx="86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Mainframe SW</a:t>
                </a:r>
              </a:p>
            </p:txBody>
          </p:sp>
          <p:sp>
            <p:nvSpPr>
              <p:cNvPr id="41039" name="Rectangle 69"/>
              <p:cNvSpPr>
                <a:spLocks noChangeArrowheads="1"/>
              </p:cNvSpPr>
              <p:nvPr/>
            </p:nvSpPr>
            <p:spPr bwMode="auto">
              <a:xfrm>
                <a:off x="5319" y="1068"/>
                <a:ext cx="39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LTSW</a:t>
                </a:r>
              </a:p>
            </p:txBody>
          </p:sp>
        </p:grpSp>
        <p:grpSp>
          <p:nvGrpSpPr>
            <p:cNvPr id="40999" name="Group 78"/>
            <p:cNvGrpSpPr>
              <a:grpSpLocks/>
            </p:cNvGrpSpPr>
            <p:nvPr/>
          </p:nvGrpSpPr>
          <p:grpSpPr bwMode="auto">
            <a:xfrm>
              <a:off x="3783" y="1300"/>
              <a:ext cx="2069" cy="344"/>
              <a:chOff x="3783" y="1300"/>
              <a:chExt cx="2069" cy="344"/>
            </a:xfrm>
          </p:grpSpPr>
          <p:sp>
            <p:nvSpPr>
              <p:cNvPr id="41026" name="Rectangle 71"/>
              <p:cNvSpPr>
                <a:spLocks noChangeArrowheads="1"/>
              </p:cNvSpPr>
              <p:nvPr/>
            </p:nvSpPr>
            <p:spPr bwMode="auto">
              <a:xfrm>
                <a:off x="3783" y="1452"/>
                <a:ext cx="4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UXSW</a:t>
                </a:r>
              </a:p>
            </p:txBody>
          </p:sp>
          <p:sp>
            <p:nvSpPr>
              <p:cNvPr id="41027" name="Rectangle 72"/>
              <p:cNvSpPr>
                <a:spLocks noChangeArrowheads="1"/>
              </p:cNvSpPr>
              <p:nvPr/>
            </p:nvSpPr>
            <p:spPr bwMode="auto">
              <a:xfrm>
                <a:off x="4311" y="1452"/>
                <a:ext cx="54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Unix SW</a:t>
                </a:r>
              </a:p>
            </p:txBody>
          </p:sp>
          <p:sp>
            <p:nvSpPr>
              <p:cNvPr id="41028" name="Rectangle 73"/>
              <p:cNvSpPr>
                <a:spLocks noChangeArrowheads="1"/>
              </p:cNvSpPr>
              <p:nvPr/>
            </p:nvSpPr>
            <p:spPr bwMode="auto">
              <a:xfrm>
                <a:off x="5319" y="1452"/>
                <a:ext cx="39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LTSW</a:t>
                </a:r>
              </a:p>
            </p:txBody>
          </p:sp>
          <p:sp>
            <p:nvSpPr>
              <p:cNvPr id="41029" name="Rectangle 74"/>
              <p:cNvSpPr>
                <a:spLocks noChangeArrowheads="1"/>
              </p:cNvSpPr>
              <p:nvPr/>
            </p:nvSpPr>
            <p:spPr bwMode="auto">
              <a:xfrm>
                <a:off x="3783" y="1308"/>
                <a:ext cx="35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Kurz</a:t>
                </a:r>
              </a:p>
            </p:txBody>
          </p:sp>
          <p:sp>
            <p:nvSpPr>
              <p:cNvPr id="41030" name="Rectangle 75"/>
              <p:cNvSpPr>
                <a:spLocks noChangeArrowheads="1"/>
              </p:cNvSpPr>
              <p:nvPr/>
            </p:nvSpPr>
            <p:spPr bwMode="auto">
              <a:xfrm>
                <a:off x="4311" y="1308"/>
                <a:ext cx="42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Name</a:t>
                </a:r>
              </a:p>
            </p:txBody>
          </p:sp>
          <p:sp>
            <p:nvSpPr>
              <p:cNvPr id="41031" name="Rectangle 76"/>
              <p:cNvSpPr>
                <a:spLocks noChangeArrowheads="1"/>
              </p:cNvSpPr>
              <p:nvPr/>
            </p:nvSpPr>
            <p:spPr bwMode="auto">
              <a:xfrm>
                <a:off x="5271" y="1308"/>
                <a:ext cx="54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Oberabt</a:t>
                </a:r>
              </a:p>
            </p:txBody>
          </p:sp>
          <p:sp>
            <p:nvSpPr>
              <p:cNvPr id="41032" name="Rectangle 77"/>
              <p:cNvSpPr>
                <a:spLocks noChangeArrowheads="1"/>
              </p:cNvSpPr>
              <p:nvPr/>
            </p:nvSpPr>
            <p:spPr bwMode="auto">
              <a:xfrm>
                <a:off x="3796" y="1300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</p:grpSp>
        <p:grpSp>
          <p:nvGrpSpPr>
            <p:cNvPr id="41000" name="Group 86"/>
            <p:cNvGrpSpPr>
              <a:grpSpLocks/>
            </p:cNvGrpSpPr>
            <p:nvPr/>
          </p:nvGrpSpPr>
          <p:grpSpPr bwMode="auto">
            <a:xfrm>
              <a:off x="3783" y="1684"/>
              <a:ext cx="2069" cy="344"/>
              <a:chOff x="3783" y="1684"/>
              <a:chExt cx="2069" cy="344"/>
            </a:xfrm>
          </p:grpSpPr>
          <p:sp>
            <p:nvSpPr>
              <p:cNvPr id="41019" name="Rectangle 79"/>
              <p:cNvSpPr>
                <a:spLocks noChangeArrowheads="1"/>
              </p:cNvSpPr>
              <p:nvPr/>
            </p:nvSpPr>
            <p:spPr bwMode="auto">
              <a:xfrm>
                <a:off x="3783" y="1836"/>
                <a:ext cx="42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PCSW</a:t>
                </a:r>
              </a:p>
            </p:txBody>
          </p:sp>
          <p:sp>
            <p:nvSpPr>
              <p:cNvPr id="41020" name="Rectangle 80"/>
              <p:cNvSpPr>
                <a:spLocks noChangeArrowheads="1"/>
              </p:cNvSpPr>
              <p:nvPr/>
            </p:nvSpPr>
            <p:spPr bwMode="auto">
              <a:xfrm>
                <a:off x="4311" y="1836"/>
                <a:ext cx="451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PC SW</a:t>
                </a:r>
              </a:p>
            </p:txBody>
          </p:sp>
          <p:sp>
            <p:nvSpPr>
              <p:cNvPr id="41021" name="Rectangle 81"/>
              <p:cNvSpPr>
                <a:spLocks noChangeArrowheads="1"/>
              </p:cNvSpPr>
              <p:nvPr/>
            </p:nvSpPr>
            <p:spPr bwMode="auto">
              <a:xfrm>
                <a:off x="5319" y="1836"/>
                <a:ext cx="39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LTSW</a:t>
                </a:r>
              </a:p>
            </p:txBody>
          </p:sp>
          <p:sp>
            <p:nvSpPr>
              <p:cNvPr id="41022" name="Rectangle 82"/>
              <p:cNvSpPr>
                <a:spLocks noChangeArrowheads="1"/>
              </p:cNvSpPr>
              <p:nvPr/>
            </p:nvSpPr>
            <p:spPr bwMode="auto">
              <a:xfrm>
                <a:off x="3783" y="1692"/>
                <a:ext cx="35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Kurz</a:t>
                </a:r>
              </a:p>
            </p:txBody>
          </p:sp>
          <p:sp>
            <p:nvSpPr>
              <p:cNvPr id="41023" name="Rectangle 83"/>
              <p:cNvSpPr>
                <a:spLocks noChangeArrowheads="1"/>
              </p:cNvSpPr>
              <p:nvPr/>
            </p:nvSpPr>
            <p:spPr bwMode="auto">
              <a:xfrm>
                <a:off x="4311" y="1692"/>
                <a:ext cx="42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Name</a:t>
                </a:r>
              </a:p>
            </p:txBody>
          </p:sp>
          <p:sp>
            <p:nvSpPr>
              <p:cNvPr id="41024" name="Rectangle 84"/>
              <p:cNvSpPr>
                <a:spLocks noChangeArrowheads="1"/>
              </p:cNvSpPr>
              <p:nvPr/>
            </p:nvSpPr>
            <p:spPr bwMode="auto">
              <a:xfrm>
                <a:off x="5271" y="1692"/>
                <a:ext cx="54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Oberabt</a:t>
                </a:r>
              </a:p>
            </p:txBody>
          </p:sp>
          <p:sp>
            <p:nvSpPr>
              <p:cNvPr id="41025" name="Rectangle 85"/>
              <p:cNvSpPr>
                <a:spLocks noChangeArrowheads="1"/>
              </p:cNvSpPr>
              <p:nvPr/>
            </p:nvSpPr>
            <p:spPr bwMode="auto">
              <a:xfrm>
                <a:off x="3796" y="1684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</p:grpSp>
        <p:grpSp>
          <p:nvGrpSpPr>
            <p:cNvPr id="41001" name="Group 94"/>
            <p:cNvGrpSpPr>
              <a:grpSpLocks/>
            </p:cNvGrpSpPr>
            <p:nvPr/>
          </p:nvGrpSpPr>
          <p:grpSpPr bwMode="auto">
            <a:xfrm>
              <a:off x="3783" y="2068"/>
              <a:ext cx="2069" cy="344"/>
              <a:chOff x="3783" y="2068"/>
              <a:chExt cx="2069" cy="344"/>
            </a:xfrm>
          </p:grpSpPr>
          <p:sp>
            <p:nvSpPr>
              <p:cNvPr id="41012" name="Rectangle 87"/>
              <p:cNvSpPr>
                <a:spLocks noChangeArrowheads="1"/>
              </p:cNvSpPr>
              <p:nvPr/>
            </p:nvSpPr>
            <p:spPr bwMode="auto">
              <a:xfrm>
                <a:off x="3783" y="2220"/>
                <a:ext cx="39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LTSW</a:t>
                </a:r>
              </a:p>
            </p:txBody>
          </p:sp>
          <p:sp>
            <p:nvSpPr>
              <p:cNvPr id="41013" name="Rectangle 88"/>
              <p:cNvSpPr>
                <a:spLocks noChangeArrowheads="1"/>
              </p:cNvSpPr>
              <p:nvPr/>
            </p:nvSpPr>
            <p:spPr bwMode="auto">
              <a:xfrm>
                <a:off x="4311" y="2220"/>
                <a:ext cx="711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Leitung SW</a:t>
                </a:r>
              </a:p>
            </p:txBody>
          </p:sp>
          <p:sp>
            <p:nvSpPr>
              <p:cNvPr id="41014" name="Rectangle 89"/>
              <p:cNvSpPr>
                <a:spLocks noChangeArrowheads="1"/>
              </p:cNvSpPr>
              <p:nvPr/>
            </p:nvSpPr>
            <p:spPr bwMode="auto">
              <a:xfrm>
                <a:off x="5319" y="2220"/>
                <a:ext cx="42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b="1"/>
                  <a:t>NULL</a:t>
                </a:r>
              </a:p>
            </p:txBody>
          </p:sp>
          <p:sp>
            <p:nvSpPr>
              <p:cNvPr id="41015" name="Rectangle 90"/>
              <p:cNvSpPr>
                <a:spLocks noChangeArrowheads="1"/>
              </p:cNvSpPr>
              <p:nvPr/>
            </p:nvSpPr>
            <p:spPr bwMode="auto">
              <a:xfrm>
                <a:off x="3783" y="2076"/>
                <a:ext cx="35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Kurz</a:t>
                </a:r>
              </a:p>
            </p:txBody>
          </p:sp>
          <p:sp>
            <p:nvSpPr>
              <p:cNvPr id="41016" name="Rectangle 91"/>
              <p:cNvSpPr>
                <a:spLocks noChangeArrowheads="1"/>
              </p:cNvSpPr>
              <p:nvPr/>
            </p:nvSpPr>
            <p:spPr bwMode="auto">
              <a:xfrm>
                <a:off x="4311" y="2076"/>
                <a:ext cx="42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Name</a:t>
                </a:r>
              </a:p>
            </p:txBody>
          </p:sp>
          <p:sp>
            <p:nvSpPr>
              <p:cNvPr id="41017" name="Rectangle 92"/>
              <p:cNvSpPr>
                <a:spLocks noChangeArrowheads="1"/>
              </p:cNvSpPr>
              <p:nvPr/>
            </p:nvSpPr>
            <p:spPr bwMode="auto">
              <a:xfrm>
                <a:off x="5271" y="2076"/>
                <a:ext cx="54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Oberabt</a:t>
                </a:r>
              </a:p>
            </p:txBody>
          </p:sp>
          <p:sp>
            <p:nvSpPr>
              <p:cNvPr id="41018" name="Rectangle 93"/>
              <p:cNvSpPr>
                <a:spLocks noChangeArrowheads="1"/>
              </p:cNvSpPr>
              <p:nvPr/>
            </p:nvSpPr>
            <p:spPr bwMode="auto">
              <a:xfrm>
                <a:off x="3796" y="2068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</p:grpSp>
        <p:grpSp>
          <p:nvGrpSpPr>
            <p:cNvPr id="41002" name="Group 102"/>
            <p:cNvGrpSpPr>
              <a:grpSpLocks/>
            </p:cNvGrpSpPr>
            <p:nvPr/>
          </p:nvGrpSpPr>
          <p:grpSpPr bwMode="auto">
            <a:xfrm>
              <a:off x="3783" y="2452"/>
              <a:ext cx="2069" cy="344"/>
              <a:chOff x="3783" y="2452"/>
              <a:chExt cx="2069" cy="344"/>
            </a:xfrm>
          </p:grpSpPr>
          <p:sp>
            <p:nvSpPr>
              <p:cNvPr id="41005" name="Rectangle 95"/>
              <p:cNvSpPr>
                <a:spLocks noChangeArrowheads="1"/>
              </p:cNvSpPr>
              <p:nvPr/>
            </p:nvSpPr>
            <p:spPr bwMode="auto">
              <a:xfrm>
                <a:off x="3783" y="2604"/>
                <a:ext cx="38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PERS</a:t>
                </a:r>
              </a:p>
            </p:txBody>
          </p:sp>
          <p:sp>
            <p:nvSpPr>
              <p:cNvPr id="41006" name="Rectangle 96"/>
              <p:cNvSpPr>
                <a:spLocks noChangeArrowheads="1"/>
              </p:cNvSpPr>
              <p:nvPr/>
            </p:nvSpPr>
            <p:spPr bwMode="auto">
              <a:xfrm>
                <a:off x="4311" y="2604"/>
                <a:ext cx="56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/>
                  <a:t>Personal</a:t>
                </a:r>
              </a:p>
            </p:txBody>
          </p:sp>
          <p:sp>
            <p:nvSpPr>
              <p:cNvPr id="41007" name="Rectangle 97"/>
              <p:cNvSpPr>
                <a:spLocks noChangeArrowheads="1"/>
              </p:cNvSpPr>
              <p:nvPr/>
            </p:nvSpPr>
            <p:spPr bwMode="auto">
              <a:xfrm>
                <a:off x="5319" y="2604"/>
                <a:ext cx="42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b="1"/>
                  <a:t>NULL</a:t>
                </a:r>
              </a:p>
            </p:txBody>
          </p:sp>
          <p:sp>
            <p:nvSpPr>
              <p:cNvPr id="41008" name="Rectangle 98"/>
              <p:cNvSpPr>
                <a:spLocks noChangeArrowheads="1"/>
              </p:cNvSpPr>
              <p:nvPr/>
            </p:nvSpPr>
            <p:spPr bwMode="auto">
              <a:xfrm>
                <a:off x="3783" y="2460"/>
                <a:ext cx="35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Kurz</a:t>
                </a:r>
              </a:p>
            </p:txBody>
          </p:sp>
          <p:sp>
            <p:nvSpPr>
              <p:cNvPr id="41009" name="Rectangle 99"/>
              <p:cNvSpPr>
                <a:spLocks noChangeArrowheads="1"/>
              </p:cNvSpPr>
              <p:nvPr/>
            </p:nvSpPr>
            <p:spPr bwMode="auto">
              <a:xfrm>
                <a:off x="4311" y="2460"/>
                <a:ext cx="42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Name</a:t>
                </a:r>
              </a:p>
            </p:txBody>
          </p:sp>
          <p:sp>
            <p:nvSpPr>
              <p:cNvPr id="41010" name="Rectangle 100"/>
              <p:cNvSpPr>
                <a:spLocks noChangeArrowheads="1"/>
              </p:cNvSpPr>
              <p:nvPr/>
            </p:nvSpPr>
            <p:spPr bwMode="auto">
              <a:xfrm>
                <a:off x="5271" y="2460"/>
                <a:ext cx="54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400" i="1"/>
                  <a:t>Oberabt</a:t>
                </a:r>
              </a:p>
            </p:txBody>
          </p:sp>
          <p:sp>
            <p:nvSpPr>
              <p:cNvPr id="41011" name="Rectangle 101"/>
              <p:cNvSpPr>
                <a:spLocks noChangeArrowheads="1"/>
              </p:cNvSpPr>
              <p:nvPr/>
            </p:nvSpPr>
            <p:spPr bwMode="auto">
              <a:xfrm>
                <a:off x="3796" y="2452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400"/>
              </a:p>
            </p:txBody>
          </p:sp>
        </p:grpSp>
        <p:sp>
          <p:nvSpPr>
            <p:cNvPr id="41003" name="AutoShape 103"/>
            <p:cNvSpPr>
              <a:spLocks noChangeArrowheads="1"/>
            </p:cNvSpPr>
            <p:nvPr/>
          </p:nvSpPr>
          <p:spPr bwMode="auto">
            <a:xfrm>
              <a:off x="3700" y="868"/>
              <a:ext cx="2248" cy="1960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1004" name="Rectangle 104"/>
            <p:cNvSpPr>
              <a:spLocks noChangeArrowheads="1"/>
            </p:cNvSpPr>
            <p:nvPr/>
          </p:nvSpPr>
          <p:spPr bwMode="auto">
            <a:xfrm>
              <a:off x="3783" y="2844"/>
              <a:ext cx="72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400" i="1"/>
                <a:t>Abteilungen</a:t>
              </a:r>
            </a:p>
          </p:txBody>
        </p:sp>
      </p:grpSp>
      <p:sp>
        <p:nvSpPr>
          <p:cNvPr id="40996" name="Rectangle 106"/>
          <p:cNvSpPr>
            <a:spLocks noChangeArrowheads="1"/>
          </p:cNvSpPr>
          <p:nvPr/>
        </p:nvSpPr>
        <p:spPr bwMode="auto">
          <a:xfrm>
            <a:off x="427892" y="1205452"/>
            <a:ext cx="8428892" cy="471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0997" name="Rectangle 107"/>
          <p:cNvSpPr>
            <a:spLocks noChangeArrowheads="1"/>
          </p:cNvSpPr>
          <p:nvPr/>
        </p:nvSpPr>
        <p:spPr bwMode="auto">
          <a:xfrm>
            <a:off x="479182" y="5942553"/>
            <a:ext cx="152926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Projektdatenbank</a:t>
            </a:r>
          </a:p>
        </p:txBody>
      </p:sp>
    </p:spTree>
    <p:extLst>
      <p:ext uri="{BB962C8B-B14F-4D97-AF65-F5344CB8AC3E}">
        <p14:creationId xmlns:p14="http://schemas.microsoft.com/office/powerpoint/2010/main" val="2730759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876192" y="1274763"/>
            <a:ext cx="2500111" cy="82843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>
                <a:latin typeface="Courier New" charset="0"/>
              </a:rPr>
              <a:t>select</a:t>
            </a:r>
            <a:r>
              <a:rPr lang="de-DE" sz="1600"/>
              <a:t> </a:t>
            </a:r>
            <a:r>
              <a:rPr lang="de-DE" sz="1600" i="1"/>
              <a:t>Projektionsliste</a:t>
            </a:r>
            <a:endParaRPr lang="de-DE" sz="1600"/>
          </a:p>
          <a:p>
            <a:pPr>
              <a:defRPr/>
            </a:pPr>
            <a:r>
              <a:rPr lang="de-DE" sz="1600" b="1">
                <a:latin typeface="Courier New" charset="0"/>
              </a:rPr>
              <a:t>from</a:t>
            </a:r>
            <a:r>
              <a:rPr lang="de-DE" sz="1600"/>
              <a:t> </a:t>
            </a:r>
            <a:r>
              <a:rPr lang="de-DE" sz="1600" i="1"/>
              <a:t>Bereichstabelle</a:t>
            </a:r>
          </a:p>
          <a:p>
            <a:pPr>
              <a:defRPr/>
            </a:pPr>
            <a:r>
              <a:rPr lang="de-DE" sz="1600" b="1">
                <a:latin typeface="Courier New" charset="0"/>
              </a:rPr>
              <a:t>where</a:t>
            </a:r>
            <a:r>
              <a:rPr lang="de-DE" sz="1600"/>
              <a:t> </a:t>
            </a:r>
            <a:r>
              <a:rPr lang="de-DE" sz="1600" i="1"/>
              <a:t>Selektionsprädikat</a:t>
            </a:r>
            <a:r>
              <a:rPr lang="de-DE" sz="1600">
                <a:latin typeface="Courier New" charset="0"/>
              </a:rPr>
              <a:t>;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5876193" y="3389313"/>
            <a:ext cx="2288789" cy="107465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>
                <a:latin typeface="Courier New" charset="0"/>
              </a:rPr>
              <a:t>select</a:t>
            </a:r>
            <a:r>
              <a:rPr lang="de-DE" sz="1600">
                <a:latin typeface="Courier New" charset="0"/>
              </a:rPr>
              <a:t> Name, Kurz   </a:t>
            </a:r>
            <a:endParaRPr lang="de-DE" sz="1600"/>
          </a:p>
          <a:p>
            <a:pPr>
              <a:defRPr/>
            </a:pPr>
            <a:r>
              <a:rPr lang="de-DE" sz="1600" b="1">
                <a:latin typeface="Courier New" charset="0"/>
              </a:rPr>
              <a:t>from</a:t>
            </a:r>
            <a:r>
              <a:rPr lang="de-DE" sz="1600">
                <a:latin typeface="Courier New" charset="0"/>
              </a:rPr>
              <a:t> Abteilungen</a:t>
            </a:r>
            <a:endParaRPr lang="de-DE" sz="1600" i="1"/>
          </a:p>
          <a:p>
            <a:pPr>
              <a:defRPr/>
            </a:pPr>
            <a:r>
              <a:rPr lang="de-DE" sz="1600" b="1">
                <a:latin typeface="Courier New" charset="0"/>
              </a:rPr>
              <a:t>where </a:t>
            </a:r>
            <a:r>
              <a:rPr lang="de-DE" sz="1600">
                <a:latin typeface="Courier New" charset="0"/>
              </a:rPr>
              <a:t>Oberabt</a:t>
            </a:r>
          </a:p>
          <a:p>
            <a:pPr>
              <a:defRPr/>
            </a:pPr>
            <a:r>
              <a:rPr lang="de-DE" sz="1600">
                <a:latin typeface="Courier New" charset="0"/>
              </a:rPr>
              <a:t>        = 'LTSW';</a:t>
            </a:r>
          </a:p>
        </p:txBody>
      </p:sp>
      <p:sp>
        <p:nvSpPr>
          <p:cNvPr id="41987" name="Line 6"/>
          <p:cNvSpPr>
            <a:spLocks noChangeShapeType="1"/>
          </p:cNvSpPr>
          <p:nvPr/>
        </p:nvSpPr>
        <p:spPr bwMode="auto">
          <a:xfrm>
            <a:off x="7225812" y="2368550"/>
            <a:ext cx="0" cy="901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Monorelationale Anfragen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51692" y="1066800"/>
            <a:ext cx="5416062" cy="5257800"/>
          </a:xfrm>
        </p:spPr>
        <p:txBody>
          <a:bodyPr/>
          <a:lstStyle/>
          <a:p>
            <a:pPr lvl="1"/>
            <a:r>
              <a:rPr lang="de-DE" sz="1800">
                <a:latin typeface="Arial" charset="0"/>
                <a:ea typeface="ＭＳ Ｐゴシック" charset="0"/>
              </a:rPr>
              <a:t>Anfrage mit Bezug auf </a:t>
            </a:r>
            <a:r>
              <a:rPr lang="de-DE" sz="1800" i="1">
                <a:latin typeface="Arial" charset="0"/>
                <a:ea typeface="ＭＳ Ｐゴシック" charset="0"/>
              </a:rPr>
              <a:t>eine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 i="1">
                <a:latin typeface="Arial" charset="0"/>
                <a:ea typeface="ＭＳ Ｐゴシック" charset="0"/>
              </a:rPr>
              <a:t>Bereichstabelle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Ergebnis: Flüchtige, anonyme Tabelle, deren Spaltenstruktur durch die </a:t>
            </a:r>
            <a:r>
              <a:rPr lang="de-DE" sz="1800" i="1">
                <a:latin typeface="Arial" charset="0"/>
                <a:ea typeface="ＭＳ Ｐゴシック" charset="0"/>
              </a:rPr>
              <a:t>Projektionsliste </a:t>
            </a:r>
            <a:r>
              <a:rPr lang="de-DE" sz="1800">
                <a:latin typeface="Arial" charset="0"/>
                <a:ea typeface="ＭＳ Ｐゴシック" charset="0"/>
              </a:rPr>
              <a:t>bestimmt wird.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Die </a:t>
            </a:r>
            <a:r>
              <a:rPr lang="de-DE" sz="1800" i="1">
                <a:latin typeface="Arial" charset="0"/>
                <a:ea typeface="ＭＳ Ｐゴシック" charset="0"/>
              </a:rPr>
              <a:t>Projektionsliste </a:t>
            </a:r>
            <a:r>
              <a:rPr lang="de-DE" sz="1800">
                <a:latin typeface="Arial" charset="0"/>
                <a:ea typeface="ＭＳ Ｐゴシック" charset="0"/>
              </a:rPr>
              <a:t>besteht aus einer durch Kommata getrennten Liste von Ausdrücken, die Werte der </a:t>
            </a:r>
            <a:r>
              <a:rPr lang="de-DE" sz="1800" i="1">
                <a:latin typeface="Arial" charset="0"/>
                <a:ea typeface="ＭＳ Ｐゴシック" charset="0"/>
              </a:rPr>
              <a:t>SQL-Basisdatentypen</a:t>
            </a:r>
            <a:r>
              <a:rPr lang="de-DE" sz="1800">
                <a:latin typeface="Arial" charset="0"/>
                <a:ea typeface="ＭＳ Ｐゴシック" charset="0"/>
              </a:rPr>
              <a:t> liefern müssen.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Das </a:t>
            </a:r>
            <a:r>
              <a:rPr lang="de-DE" sz="1800" i="1">
                <a:latin typeface="Arial" charset="0"/>
                <a:ea typeface="ＭＳ Ｐゴシック" charset="0"/>
              </a:rPr>
              <a:t>Selektionsprädikat</a:t>
            </a:r>
            <a:r>
              <a:rPr lang="de-DE" sz="1800">
                <a:latin typeface="Arial" charset="0"/>
                <a:ea typeface="ＭＳ Ｐゴシック" charset="0"/>
              </a:rPr>
              <a:t> ist ein beliebiger Boolescher Ausdruck, der zu </a:t>
            </a:r>
            <a:r>
              <a:rPr lang="de-DE" sz="1800" i="1">
                <a:latin typeface="Arial" charset="0"/>
                <a:ea typeface="ＭＳ Ｐゴシック" charset="0"/>
              </a:rPr>
              <a:t>true, false</a:t>
            </a:r>
            <a:r>
              <a:rPr lang="de-DE" sz="1800">
                <a:latin typeface="Arial" charset="0"/>
                <a:ea typeface="ＭＳ Ｐゴシック" charset="0"/>
              </a:rPr>
              <a:t> oder </a:t>
            </a:r>
            <a:r>
              <a:rPr lang="de-DE" sz="1800" i="1">
                <a:latin typeface="Arial" charset="0"/>
                <a:ea typeface="ＭＳ Ｐゴシック" charset="0"/>
              </a:rPr>
              <a:t>null</a:t>
            </a:r>
            <a:r>
              <a:rPr lang="de-DE" sz="1800">
                <a:latin typeface="Arial" charset="0"/>
                <a:ea typeface="ＭＳ Ｐゴシック" charset="0"/>
              </a:rPr>
              <a:t> evaluieren kann.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Für jede Zeile der </a:t>
            </a:r>
            <a:r>
              <a:rPr lang="de-DE" sz="1800" i="1">
                <a:latin typeface="Arial" charset="0"/>
                <a:ea typeface="ＭＳ Ｐゴシック" charset="0"/>
              </a:rPr>
              <a:t>Bereichstabelle</a:t>
            </a:r>
            <a:r>
              <a:rPr lang="de-DE" sz="1800">
                <a:latin typeface="Arial" charset="0"/>
                <a:ea typeface="ＭＳ Ｐゴシック" charset="0"/>
              </a:rPr>
              <a:t>, die das </a:t>
            </a:r>
            <a:r>
              <a:rPr lang="de-DE" sz="1800" i="1">
                <a:latin typeface="Arial" charset="0"/>
                <a:ea typeface="ＭＳ Ｐゴシック" charset="0"/>
              </a:rPr>
              <a:t>Selektionsprädikat</a:t>
            </a:r>
            <a:r>
              <a:rPr lang="de-DE" sz="1800">
                <a:latin typeface="Arial" charset="0"/>
                <a:ea typeface="ＭＳ Ｐゴシック" charset="0"/>
              </a:rPr>
              <a:t> erfüllt, wird die </a:t>
            </a:r>
            <a:r>
              <a:rPr lang="de-DE" sz="1800" i="1">
                <a:latin typeface="Arial" charset="0"/>
                <a:ea typeface="ＭＳ Ｐゴシック" charset="0"/>
              </a:rPr>
              <a:t>Projektionsliste </a:t>
            </a:r>
            <a:r>
              <a:rPr lang="de-DE" sz="1800">
                <a:latin typeface="Arial" charset="0"/>
                <a:ea typeface="ＭＳ Ｐゴシック" charset="0"/>
              </a:rPr>
              <a:t>ausgewertet und eine neue Zeile mit den berechneten Spaltenwerten in die Ergebnistabelle eingefügt.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Undefinierte Reihenfolge der Zeilen in der Ergebnistabelle</a:t>
            </a:r>
          </a:p>
        </p:txBody>
      </p:sp>
    </p:spTree>
    <p:extLst>
      <p:ext uri="{BB962C8B-B14F-4D97-AF65-F5344CB8AC3E}">
        <p14:creationId xmlns:p14="http://schemas.microsoft.com/office/powerpoint/2010/main" val="2787404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Weiterverwendung von Anfrageergebnissen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1066800"/>
            <a:ext cx="8540262" cy="5257800"/>
          </a:xfrm>
        </p:spPr>
        <p:txBody>
          <a:bodyPr/>
          <a:lstStyle/>
          <a:p>
            <a:pPr lvl="1"/>
            <a:r>
              <a:rPr lang="de-DE" sz="1800">
                <a:latin typeface="Arial" charset="0"/>
                <a:ea typeface="ＭＳ Ｐゴシック" charset="0"/>
              </a:rPr>
              <a:t>Sicherung des Anfrageergebnisses in einer separaten, persistenten Tabelle, Beispiel:</a:t>
            </a:r>
            <a:br>
              <a:rPr lang="de-DE" sz="1800">
                <a:latin typeface="Arial" charset="0"/>
                <a:ea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</a:rPr>
              <a:t>	</a:t>
            </a:r>
            <a:r>
              <a:rPr lang="de-DE" sz="1800" b="1">
                <a:latin typeface="Arial" charset="0"/>
                <a:ea typeface="ＭＳ Ｐゴシック" charset="0"/>
              </a:rPr>
              <a:t>create table</a:t>
            </a:r>
            <a:r>
              <a:rPr lang="de-DE" sz="1800">
                <a:latin typeface="Arial" charset="0"/>
                <a:ea typeface="ＭＳ Ｐゴシック" charset="0"/>
              </a:rPr>
              <a:t> SWUnterabteilungen</a:t>
            </a:r>
            <a:r>
              <a:rPr lang="de-DE" sz="1800" b="1">
                <a:latin typeface="Arial" charset="0"/>
                <a:ea typeface="ＭＳ Ｐゴシック" charset="0"/>
              </a:rPr>
              <a:t> as</a:t>
            </a:r>
            <a:r>
              <a:rPr lang="de-DE" sz="1800">
                <a:latin typeface="Arial" charset="0"/>
                <a:ea typeface="ＭＳ Ｐゴシック" charset="0"/>
              </a:rPr>
              <a:t/>
            </a:r>
            <a:br>
              <a:rPr lang="de-DE" sz="1800">
                <a:latin typeface="Arial" charset="0"/>
                <a:ea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</a:rPr>
              <a:t>	select Name, Kurz from Abteilungen</a:t>
            </a:r>
            <a:r>
              <a:rPr lang="de-DE" sz="1800" i="1">
                <a:latin typeface="Arial" charset="0"/>
                <a:ea typeface="ＭＳ Ｐゴシック" charset="0"/>
              </a:rPr>
              <a:t> </a:t>
            </a:r>
            <a:r>
              <a:rPr lang="de-DE" sz="1800">
                <a:latin typeface="Arial" charset="0"/>
                <a:ea typeface="ＭＳ Ｐゴシック" charset="0"/>
              </a:rPr>
              <a:t>where Oberabt = 'LTSW';</a:t>
            </a:r>
          </a:p>
          <a:p>
            <a:pPr lvl="2"/>
            <a:r>
              <a:rPr lang="de-DE" sz="1800">
                <a:latin typeface="Arial" charset="0"/>
                <a:ea typeface="ＭＳ Ｐゴシック" charset="0"/>
              </a:rPr>
              <a:t>Schnappschuss der Daten zum Zeitpunkt der Anfrage.</a:t>
            </a:r>
          </a:p>
          <a:p>
            <a:pPr lvl="2"/>
            <a:r>
              <a:rPr lang="de-DE" sz="1800">
                <a:latin typeface="Arial" charset="0"/>
                <a:ea typeface="ＭＳ Ｐゴシック" charset="0"/>
              </a:rPr>
              <a:t>Kann unabhängig von Änderungen der Ausgangsdaten weiterverwendet werden.</a:t>
            </a:r>
          </a:p>
          <a:p>
            <a:pPr lvl="2">
              <a:buFontTx/>
              <a:buNone/>
            </a:pPr>
            <a:endParaRPr lang="de-DE" sz="1800">
              <a:latin typeface="Arial" charset="0"/>
              <a:ea typeface="ＭＳ Ｐゴシック" charset="0"/>
            </a:endParaRP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Sicherung in einer temporären Tabelle, Beispiel:</a:t>
            </a:r>
            <a:br>
              <a:rPr lang="de-DE" sz="1800">
                <a:latin typeface="Arial" charset="0"/>
                <a:ea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</a:rPr>
              <a:t>	 </a:t>
            </a:r>
            <a:r>
              <a:rPr lang="de-DE" sz="1800" b="1">
                <a:latin typeface="Arial" charset="0"/>
                <a:ea typeface="ＭＳ Ｐゴシック" charset="0"/>
              </a:rPr>
              <a:t>create temporary table</a:t>
            </a:r>
            <a:r>
              <a:rPr lang="de-DE" sz="1800">
                <a:latin typeface="Arial" charset="0"/>
                <a:ea typeface="ＭＳ Ｐゴシック" charset="0"/>
              </a:rPr>
              <a:t> SWUnterabteilungen</a:t>
            </a:r>
            <a:r>
              <a:rPr lang="de-DE" sz="1800" b="1">
                <a:latin typeface="Arial" charset="0"/>
                <a:ea typeface="ＭＳ Ｐゴシック" charset="0"/>
              </a:rPr>
              <a:t> as </a:t>
            </a:r>
            <a:r>
              <a:rPr lang="de-DE" sz="1800">
                <a:latin typeface="Arial" charset="0"/>
                <a:ea typeface="ＭＳ Ｐゴシック" charset="0"/>
              </a:rPr>
              <a:t>…</a:t>
            </a:r>
          </a:p>
          <a:p>
            <a:pPr lvl="2"/>
            <a:r>
              <a:rPr lang="de-DE" sz="1800">
                <a:latin typeface="Arial" charset="0"/>
                <a:ea typeface="ＭＳ Ｐゴシック" charset="0"/>
              </a:rPr>
              <a:t>Tabellendaten sind nur während derselben Transaktion oder Datenbankverbindung gültig.</a:t>
            </a:r>
          </a:p>
          <a:p>
            <a:pPr lvl="2"/>
            <a:r>
              <a:rPr lang="de-DE" sz="1800">
                <a:latin typeface="Arial" charset="0"/>
                <a:ea typeface="ＭＳ Ｐゴシック" charset="0"/>
              </a:rPr>
              <a:t>Beim Transaktions- oder Verbindungsende werden Daten der temporären Tabelle automatisch gelöscht.</a:t>
            </a:r>
          </a:p>
        </p:txBody>
      </p:sp>
    </p:spTree>
    <p:extLst>
      <p:ext uri="{BB962C8B-B14F-4D97-AF65-F5344CB8AC3E}">
        <p14:creationId xmlns:p14="http://schemas.microsoft.com/office/powerpoint/2010/main" val="26073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2344325" y="2276872"/>
            <a:ext cx="6260123" cy="136815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1393581" y="4559300"/>
            <a:ext cx="4155831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 rot="-5400000">
            <a:off x="703907" y="5029968"/>
            <a:ext cx="97783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Projekte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1374531" y="4572001"/>
            <a:ext cx="349134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Nr	Titel			Budget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1374531" y="4876801"/>
            <a:ext cx="354263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100	DB Fahrpläne		300.000</a:t>
            </a: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1365738" y="5181601"/>
            <a:ext cx="354263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200	ADAC Kundenstamm	100.000</a:t>
            </a: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1374531" y="5486401"/>
            <a:ext cx="354263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Telekom Statistik		200.000</a:t>
            </a:r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>
            <a:off x="1399443" y="4857750"/>
            <a:ext cx="413971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>
            <a:off x="1393582" y="5162550"/>
            <a:ext cx="415143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8202" name="Line 11"/>
          <p:cNvSpPr>
            <a:spLocks noChangeShapeType="1"/>
          </p:cNvSpPr>
          <p:nvPr/>
        </p:nvSpPr>
        <p:spPr bwMode="auto">
          <a:xfrm>
            <a:off x="1393582" y="5467350"/>
            <a:ext cx="415143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8203" name="AutoShape 12"/>
          <p:cNvSpPr>
            <a:spLocks noChangeArrowheads="1"/>
          </p:cNvSpPr>
          <p:nvPr/>
        </p:nvSpPr>
        <p:spPr bwMode="auto">
          <a:xfrm>
            <a:off x="5780943" y="5073650"/>
            <a:ext cx="638908" cy="234950"/>
          </a:xfrm>
          <a:prstGeom prst="rightArrow">
            <a:avLst>
              <a:gd name="adj1" fmla="val 50000"/>
              <a:gd name="adj2" fmla="val 8760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6605954" y="4889500"/>
            <a:ext cx="1658815" cy="603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8205" name="Rectangle 14"/>
          <p:cNvSpPr>
            <a:spLocks noChangeArrowheads="1"/>
          </p:cNvSpPr>
          <p:nvPr/>
        </p:nvSpPr>
        <p:spPr bwMode="auto">
          <a:xfrm>
            <a:off x="6586904" y="4902201"/>
            <a:ext cx="164468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Nr	Budget</a:t>
            </a:r>
          </a:p>
        </p:txBody>
      </p:sp>
      <p:sp>
        <p:nvSpPr>
          <p:cNvPr id="8206" name="Line 15"/>
          <p:cNvSpPr>
            <a:spLocks noChangeShapeType="1"/>
          </p:cNvSpPr>
          <p:nvPr/>
        </p:nvSpPr>
        <p:spPr bwMode="auto">
          <a:xfrm>
            <a:off x="6611816" y="5187950"/>
            <a:ext cx="164709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8207" name="Rectangle 16"/>
          <p:cNvSpPr>
            <a:spLocks noChangeArrowheads="1"/>
          </p:cNvSpPr>
          <p:nvPr/>
        </p:nvSpPr>
        <p:spPr bwMode="auto">
          <a:xfrm>
            <a:off x="6586904" y="5207001"/>
            <a:ext cx="169597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100	300.000</a:t>
            </a:r>
          </a:p>
        </p:txBody>
      </p:sp>
      <p:sp>
        <p:nvSpPr>
          <p:cNvPr id="8208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RDM: Anfragen im relationalen Kalkül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(3)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09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422031" y="1066800"/>
            <a:ext cx="8440615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Im 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Domänenkalkül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beziehen sich die verwendeten Variablen </a:t>
            </a:r>
            <a:r>
              <a:rPr lang="de-DE" sz="1800" i="1" dirty="0">
                <a:latin typeface="Arial" charset="0"/>
                <a:ea typeface="ＭＳ Ｐゴシック" charset="0"/>
                <a:cs typeface="ＭＳ Ｐゴシック" charset="0"/>
              </a:rPr>
              <a:t>x, </a:t>
            </a:r>
            <a:r>
              <a:rPr lang="de-DE" sz="1800" i="1" dirty="0" err="1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, ... nicht auf die existierenden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Tupel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einer Relation, sondern auf die durch den Wertebereich </a:t>
            </a:r>
            <a:b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de-DE" sz="1800" dirty="0">
                <a:latin typeface="Monotype Sorts" charset="0"/>
                <a:ea typeface="ＭＳ Ｐゴシック" charset="0"/>
                <a:cs typeface="ＭＳ Ｐゴシック" charset="0"/>
              </a:rPr>
              <a:t>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  <a:cs typeface="ＭＳ Ｐゴシック" charset="0"/>
              </a:rPr>
              <a:t>Domäne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) definierten möglichen Werte von Attributen.</a:t>
            </a:r>
          </a:p>
          <a:p>
            <a:pPr lvl="2">
              <a:buFontTx/>
              <a:buNone/>
            </a:pPr>
            <a:endParaRPr lang="de-DE" sz="1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>
              <a:buFontTx/>
              <a:buNone/>
            </a:pPr>
            <a:r>
              <a:rPr lang="de-DE" sz="1800" u="sng" dirty="0" smtClean="0">
                <a:latin typeface="Arial" charset="0"/>
                <a:ea typeface="ＭＳ Ｐゴシック" charset="0"/>
              </a:rPr>
              <a:t>Beispiel:</a:t>
            </a:r>
            <a:r>
              <a:rPr lang="de-DE" sz="1800" dirty="0">
                <a:latin typeface="Arial" charset="0"/>
                <a:ea typeface="ＭＳ Ｐゴシック" charset="0"/>
              </a:rPr>
              <a:t>	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</a:t>
            </a:r>
            <a:r>
              <a:rPr lang="de-DE" sz="1600" dirty="0" smtClean="0">
                <a:latin typeface="Courier New" charset="0"/>
                <a:ea typeface="ＭＳ Ｐゴシック" charset="0"/>
              </a:rPr>
              <a:t>x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as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int</a:t>
            </a:r>
            <a:r>
              <a:rPr lang="de-DE" sz="1600" dirty="0">
                <a:latin typeface="Courier New" charset="0"/>
                <a:ea typeface="ＭＳ Ｐゴシック" charset="0"/>
              </a:rPr>
              <a:t>, 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y</a:t>
            </a:r>
            <a:r>
              <a:rPr lang="de-DE" sz="1600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as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float</a:t>
            </a:r>
            <a:r>
              <a:rPr lang="de-DE" sz="1600" dirty="0">
                <a:latin typeface="Courier New" charset="0"/>
                <a:ea typeface="ＭＳ Ｐゴシック" charset="0"/>
              </a:rPr>
              <a:t>;</a:t>
            </a:r>
          </a:p>
          <a:p>
            <a:pPr lvl="2">
              <a:buFontTx/>
              <a:buNone/>
            </a:pPr>
            <a:r>
              <a:rPr lang="de-DE" sz="1600" dirty="0">
                <a:latin typeface="Courier New" charset="0"/>
                <a:ea typeface="ＭＳ Ｐゴシック" charset="0"/>
              </a:rPr>
              <a:t>			</a:t>
            </a:r>
          </a:p>
          <a:p>
            <a:pPr lvl="2">
              <a:buFontTx/>
              <a:buNone/>
            </a:pPr>
            <a:r>
              <a:rPr lang="de-DE" sz="1600" dirty="0">
                <a:latin typeface="Courier New" charset="0"/>
                <a:ea typeface="ＭＳ Ｐゴシック" charset="0"/>
              </a:rPr>
              <a:t>		</a:t>
            </a:r>
            <a:r>
              <a:rPr lang="de-DE" sz="1600" dirty="0" smtClean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 smtClean="0">
                <a:latin typeface="Courier New" charset="0"/>
                <a:ea typeface="ＭＳ Ｐゴシック" charset="0"/>
              </a:rPr>
              <a:t>select</a:t>
            </a:r>
            <a:r>
              <a:rPr lang="de-DE" sz="1600" dirty="0" smtClean="0">
                <a:latin typeface="Courier New" charset="0"/>
                <a:ea typeface="ＭＳ Ｐゴシック" charset="0"/>
              </a:rPr>
              <a:t> </a:t>
            </a:r>
            <a:r>
              <a:rPr lang="de-DE" sz="1600" dirty="0">
                <a:latin typeface="Courier New" charset="0"/>
                <a:ea typeface="ＭＳ Ｐゴシック" charset="0"/>
              </a:rPr>
              <a:t>x, 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y</a:t>
            </a:r>
            <a:endParaRPr lang="de-DE" sz="1600" dirty="0">
              <a:latin typeface="Courier New" charset="0"/>
              <a:ea typeface="ＭＳ Ｐゴシック" charset="0"/>
            </a:endParaRPr>
          </a:p>
          <a:p>
            <a:pPr lvl="2">
              <a:buFontTx/>
              <a:buNone/>
            </a:pPr>
            <a:r>
              <a:rPr lang="de-DE" sz="1600" dirty="0">
                <a:latin typeface="Courier New" charset="0"/>
                <a:ea typeface="ＭＳ Ｐゴシック" charset="0"/>
              </a:rPr>
              <a:t>		</a:t>
            </a:r>
            <a:r>
              <a:rPr lang="de-DE" sz="1600" dirty="0" smtClean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 smtClean="0">
                <a:latin typeface="Courier New" charset="0"/>
                <a:ea typeface="ＭＳ Ｐゴシック" charset="0"/>
              </a:rPr>
              <a:t>where</a:t>
            </a:r>
            <a:r>
              <a:rPr lang="de-DE" sz="1600" dirty="0" smtClean="0">
                <a:latin typeface="Courier New" charset="0"/>
                <a:ea typeface="ＭＳ Ｐゴシック" charset="0"/>
              </a:rPr>
              <a:t> </a:t>
            </a:r>
            <a:r>
              <a:rPr lang="de-DE" sz="1600" dirty="0">
                <a:latin typeface="Courier New" charset="0"/>
                <a:ea typeface="ＭＳ Ｐゴシック" charset="0"/>
              </a:rPr>
              <a:t>Projekte(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Nr</a:t>
            </a:r>
            <a:r>
              <a:rPr lang="de-DE" sz="1600" dirty="0">
                <a:latin typeface="Courier New" charset="0"/>
                <a:ea typeface="ＭＳ Ｐゴシック" charset="0"/>
              </a:rPr>
              <a:t>: x, Budget: 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y</a:t>
            </a:r>
            <a:r>
              <a:rPr lang="de-DE" sz="1600" dirty="0">
                <a:latin typeface="Courier New" charset="0"/>
                <a:ea typeface="ＭＳ Ｐゴシック" charset="0"/>
              </a:rPr>
              <a:t>) </a:t>
            </a:r>
            <a:r>
              <a:rPr lang="de-DE" sz="1600" dirty="0">
                <a:latin typeface="Symbol" charset="0"/>
                <a:ea typeface="ＭＳ Ｐゴシック" charset="0"/>
              </a:rPr>
              <a:t></a:t>
            </a:r>
            <a:r>
              <a:rPr lang="de-DE" sz="1600" dirty="0">
                <a:latin typeface="Courier New" charset="0"/>
                <a:ea typeface="ＭＳ Ｐゴシック" charset="0"/>
              </a:rPr>
              <a:t> (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y</a:t>
            </a:r>
            <a:r>
              <a:rPr lang="de-DE" sz="1600" dirty="0">
                <a:latin typeface="Courier New" charset="0"/>
                <a:ea typeface="ＭＳ Ｐゴシック" charset="0"/>
              </a:rPr>
              <a:t> &gt; 250000)</a:t>
            </a:r>
            <a:endParaRPr lang="de-DE" sz="1600" dirty="0">
              <a:latin typeface="Arial" charset="0"/>
              <a:ea typeface="ＭＳ Ｐゴシック" charset="0"/>
            </a:endParaRPr>
          </a:p>
        </p:txBody>
      </p:sp>
      <p:sp>
        <p:nvSpPr>
          <p:cNvPr id="8210" name="Ovale Legende 18"/>
          <p:cNvSpPr>
            <a:spLocks noChangeArrowheads="1"/>
          </p:cNvSpPr>
          <p:nvPr/>
        </p:nvSpPr>
        <p:spPr bwMode="auto">
          <a:xfrm>
            <a:off x="6561294" y="1916832"/>
            <a:ext cx="1899138" cy="8382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de-DE" sz="1600" dirty="0"/>
              <a:t>fiktive Syntax,</a:t>
            </a:r>
          </a:p>
          <a:p>
            <a:r>
              <a:rPr lang="de-DE" sz="1600" dirty="0"/>
              <a:t>    kein SQL</a:t>
            </a:r>
          </a:p>
        </p:txBody>
      </p:sp>
    </p:spTree>
    <p:extLst>
      <p:ext uri="{BB962C8B-B14F-4D97-AF65-F5344CB8AC3E}">
        <p14:creationId xmlns:p14="http://schemas.microsoft.com/office/powerpoint/2010/main" val="1310796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Weiterverwendung von Anfragen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1066800"/>
            <a:ext cx="8540262" cy="5257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de-DE" sz="1800">
                <a:latin typeface="Arial" charset="0"/>
                <a:ea typeface="ＭＳ Ｐゴシック" charset="0"/>
              </a:rPr>
              <a:t>Definition einer Sicht (View), Beispiel:</a:t>
            </a:r>
            <a:br>
              <a:rPr lang="de-DE" sz="1800">
                <a:latin typeface="Arial" charset="0"/>
                <a:ea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</a:rPr>
              <a:t>	</a:t>
            </a:r>
            <a:r>
              <a:rPr lang="de-DE" sz="1800" b="1">
                <a:latin typeface="Arial" charset="0"/>
                <a:ea typeface="ＭＳ Ｐゴシック" charset="0"/>
              </a:rPr>
              <a:t>create view</a:t>
            </a:r>
            <a:r>
              <a:rPr lang="de-DE" sz="1800">
                <a:latin typeface="Arial" charset="0"/>
                <a:ea typeface="ＭＳ Ｐゴシック" charset="0"/>
              </a:rPr>
              <a:t> SWUnterabteilungen</a:t>
            </a:r>
            <a:r>
              <a:rPr lang="de-DE" sz="1800" b="1">
                <a:latin typeface="Arial" charset="0"/>
                <a:ea typeface="ＭＳ Ｐゴシック" charset="0"/>
              </a:rPr>
              <a:t> as</a:t>
            </a:r>
            <a:br>
              <a:rPr lang="de-DE" sz="1800" b="1">
                <a:latin typeface="Arial" charset="0"/>
                <a:ea typeface="ＭＳ Ｐゴシック" charset="0"/>
              </a:rPr>
            </a:br>
            <a:r>
              <a:rPr lang="de-DE" sz="1800" b="1">
                <a:latin typeface="Arial" charset="0"/>
                <a:ea typeface="ＭＳ Ｐゴシック" charset="0"/>
              </a:rPr>
              <a:t>	</a:t>
            </a:r>
            <a:r>
              <a:rPr lang="de-DE" sz="1800">
                <a:latin typeface="Arial" charset="0"/>
                <a:ea typeface="ＭＳ Ｐゴシック" charset="0"/>
              </a:rPr>
              <a:t>select Name, Kurz   from Abteilungen</a:t>
            </a:r>
            <a:r>
              <a:rPr lang="de-DE" sz="1800" i="1">
                <a:latin typeface="Arial" charset="0"/>
                <a:ea typeface="ＭＳ Ｐゴシック" charset="0"/>
              </a:rPr>
              <a:t> </a:t>
            </a:r>
            <a:r>
              <a:rPr lang="de-DE" sz="1800">
                <a:latin typeface="Arial" charset="0"/>
                <a:ea typeface="ＭＳ Ｐゴシック" charset="0"/>
              </a:rPr>
              <a:t>where Oberabt = 'LTSW';</a:t>
            </a:r>
          </a:p>
          <a:p>
            <a:pPr lvl="2">
              <a:lnSpc>
                <a:spcPct val="90000"/>
              </a:lnSpc>
            </a:pPr>
            <a:r>
              <a:rPr lang="de-DE" sz="1800">
                <a:latin typeface="Arial" charset="0"/>
                <a:ea typeface="ＭＳ Ｐゴシック" charset="0"/>
              </a:rPr>
              <a:t>Nicht das Ergebnis, sondern die Anfrage wird benannt.</a:t>
            </a:r>
          </a:p>
          <a:p>
            <a:pPr lvl="2">
              <a:lnSpc>
                <a:spcPct val="90000"/>
              </a:lnSpc>
            </a:pPr>
            <a:r>
              <a:rPr lang="de-DE" sz="1800">
                <a:latin typeface="Arial" charset="0"/>
                <a:ea typeface="ＭＳ Ｐゴシック" charset="0"/>
              </a:rPr>
              <a:t>Bei jeder Verwendung wird die Basisanfrage über dem aktuellen Datenbestand ausgewertet, Beispiel: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select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u.name, p.nr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from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SWUnterabteilungen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u, Projektdurchfuehrungen p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where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u.kurz = p.kurz</a:t>
            </a:r>
            <a:br>
              <a:rPr lang="de-DE" sz="1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	Die Sicht SWUnterabteilungen wird wie eine </a:t>
            </a:r>
            <a:br>
              <a:rPr lang="de-DE" sz="1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	gewöhnliche Basistabelle verwendet.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de-DE" sz="1800">
                <a:latin typeface="Arial" charset="0"/>
                <a:ea typeface="ＭＳ Ｐゴシック" charset="0"/>
              </a:rPr>
              <a:t>Direkte Verwendung eines Anfrageergebnisses als Bereichsrelation einer komplexen Anfrage.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select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u.Name, p.Nr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from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 	(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select Name, Kurz   from Abteilungen where Oberabt = 'LTSW</a:t>
            </a:r>
            <a:r>
              <a:rPr lang="ja-JP" altLang="de-DE" sz="1800" i="1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de-DE" altLang="ja-JP" sz="1800">
                <a:latin typeface="Arial" charset="0"/>
                <a:ea typeface="ＭＳ Ｐゴシック" charset="0"/>
                <a:cs typeface="ＭＳ Ｐゴシック" charset="0"/>
              </a:rPr>
              <a:t>)  u,</a:t>
            </a:r>
            <a:br>
              <a:rPr lang="de-DE" altLang="ja-JP" sz="1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altLang="ja-JP" sz="1800">
                <a:latin typeface="Arial" charset="0"/>
                <a:ea typeface="ＭＳ Ｐゴシック" charset="0"/>
                <a:cs typeface="ＭＳ Ｐゴシック" charset="0"/>
              </a:rPr>
              <a:t> 		Projektdurchfuehrungen p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where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u.Kurz = p.Kurz</a:t>
            </a:r>
          </a:p>
        </p:txBody>
      </p:sp>
    </p:spTree>
    <p:extLst>
      <p:ext uri="{BB962C8B-B14F-4D97-AF65-F5344CB8AC3E}">
        <p14:creationId xmlns:p14="http://schemas.microsoft.com/office/powerpoint/2010/main" val="30098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Monorelationale Anfragen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r>
              <a:rPr lang="de-DE" sz="1800" u="sng" dirty="0">
                <a:latin typeface="Arial" charset="0"/>
                <a:ea typeface="ＭＳ Ｐゴシック" charset="0"/>
              </a:rPr>
              <a:t>Beispiel:</a:t>
            </a:r>
            <a:r>
              <a:rPr lang="de-DE" sz="1800" dirty="0">
                <a:latin typeface="Arial" charset="0"/>
                <a:ea typeface="ＭＳ Ｐゴシック" charset="0"/>
              </a:rPr>
              <a:t> SQL-Anfrage zur Bestimmung der Namen und des Kürzels aller Abteilungen, die der Abteilung "Leitung Software" mit dem Kürzel </a:t>
            </a:r>
            <a:r>
              <a:rPr lang="de-DE" sz="1800" i="1" dirty="0">
                <a:latin typeface="Arial" charset="0"/>
                <a:ea typeface="ＭＳ Ｐゴシック" charset="0"/>
              </a:rPr>
              <a:t>LTSW</a:t>
            </a:r>
            <a:r>
              <a:rPr lang="de-DE" sz="1800" dirty="0">
                <a:latin typeface="Arial" charset="0"/>
                <a:ea typeface="ＭＳ Ｐゴシック" charset="0"/>
              </a:rPr>
              <a:t> untergeordnet sind</a:t>
            </a:r>
          </a:p>
          <a:p>
            <a:pPr marL="0" indent="0">
              <a:buFontTx/>
              <a:buNone/>
            </a:pPr>
            <a:endParaRPr lang="de-DE" sz="18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Selektion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Aufzählung </a:t>
            </a:r>
            <a:r>
              <a:rPr lang="de-DE" sz="1800" i="1" dirty="0">
                <a:latin typeface="Arial" charset="0"/>
                <a:ea typeface="ＭＳ Ｐゴシック" charset="0"/>
                <a:cs typeface="ＭＳ Ｐゴシック" charset="0"/>
              </a:rPr>
              <a:t>aller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Spalten (durch </a:t>
            </a:r>
            <a:r>
              <a:rPr lang="de-DE" sz="1800" dirty="0">
                <a:latin typeface="Courier New" charset="0"/>
                <a:ea typeface="ＭＳ Ｐゴシック" charset="0"/>
                <a:cs typeface="ＭＳ Ｐゴシック" charset="0"/>
              </a:rPr>
              <a:t>*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in der </a:t>
            </a:r>
            <a:r>
              <a:rPr lang="de-DE" sz="1800" i="1" dirty="0">
                <a:latin typeface="Arial" charset="0"/>
                <a:ea typeface="ＭＳ Ｐゴシック" charset="0"/>
                <a:cs typeface="ＭＳ Ｐゴシック" charset="0"/>
              </a:rPr>
              <a:t>Projektionsliste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) der Bereichstabelle unter Beibehaltung der Spaltenreihenfolge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901213" y="2474913"/>
            <a:ext cx="2673572" cy="736099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select</a:t>
            </a:r>
            <a:r>
              <a:rPr lang="de-DE" sz="1400">
                <a:latin typeface="Courier New" charset="0"/>
              </a:rPr>
              <a:t> Name, Kurz</a:t>
            </a:r>
            <a:endParaRPr lang="de-DE" sz="1400"/>
          </a:p>
          <a:p>
            <a:pPr>
              <a:defRPr/>
            </a:pPr>
            <a:r>
              <a:rPr lang="de-DE" sz="1400" b="1">
                <a:latin typeface="Courier New" charset="0"/>
              </a:rPr>
              <a:t>from</a:t>
            </a:r>
            <a:r>
              <a:rPr lang="de-DE" sz="1400">
                <a:latin typeface="Courier New" charset="0"/>
              </a:rPr>
              <a:t> Abteilungen</a:t>
            </a:r>
            <a:endParaRPr lang="de-DE" sz="1400" i="1"/>
          </a:p>
          <a:p>
            <a:pPr>
              <a:defRPr/>
            </a:pPr>
            <a:r>
              <a:rPr lang="de-DE" sz="1400" b="1">
                <a:latin typeface="Courier New" charset="0"/>
              </a:rPr>
              <a:t>where </a:t>
            </a:r>
            <a:r>
              <a:rPr lang="de-DE" sz="1400">
                <a:latin typeface="Courier New" charset="0"/>
              </a:rPr>
              <a:t>Oberabt = 'LTSW';</a:t>
            </a:r>
          </a:p>
        </p:txBody>
      </p:sp>
      <p:sp>
        <p:nvSpPr>
          <p:cNvPr id="45060" name="AutoShape 5"/>
          <p:cNvSpPr>
            <a:spLocks noChangeArrowheads="1"/>
          </p:cNvSpPr>
          <p:nvPr/>
        </p:nvSpPr>
        <p:spPr bwMode="auto">
          <a:xfrm>
            <a:off x="4695092" y="2857500"/>
            <a:ext cx="638908" cy="234950"/>
          </a:xfrm>
          <a:prstGeom prst="rightArrow">
            <a:avLst>
              <a:gd name="adj1" fmla="val 50000"/>
              <a:gd name="adj2" fmla="val 8760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6019800" y="2330450"/>
            <a:ext cx="2432538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45062" name="Rectangle 7"/>
          <p:cNvSpPr>
            <a:spLocks noChangeArrowheads="1"/>
          </p:cNvSpPr>
          <p:nvPr/>
        </p:nvSpPr>
        <p:spPr bwMode="auto">
          <a:xfrm>
            <a:off x="6000750" y="2348879"/>
            <a:ext cx="24596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de-DE" sz="1200" i="1" dirty="0"/>
              <a:t>Name	</a:t>
            </a:r>
            <a:r>
              <a:rPr lang="de-DE" sz="1200" i="1" dirty="0" smtClean="0"/>
              <a:t>	</a:t>
            </a:r>
            <a:r>
              <a:rPr lang="de-DE" sz="1200" i="1" dirty="0"/>
              <a:t>	Kurz</a:t>
            </a:r>
          </a:p>
        </p:txBody>
      </p:sp>
      <p:sp>
        <p:nvSpPr>
          <p:cNvPr id="45063" name="Line 8"/>
          <p:cNvSpPr>
            <a:spLocks noChangeShapeType="1"/>
          </p:cNvSpPr>
          <p:nvPr/>
        </p:nvSpPr>
        <p:spPr bwMode="auto">
          <a:xfrm>
            <a:off x="6025662" y="2628900"/>
            <a:ext cx="242081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45064" name="Line 9"/>
          <p:cNvSpPr>
            <a:spLocks noChangeShapeType="1"/>
          </p:cNvSpPr>
          <p:nvPr/>
        </p:nvSpPr>
        <p:spPr bwMode="auto">
          <a:xfrm>
            <a:off x="6019800" y="2933700"/>
            <a:ext cx="24325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45065" name="Line 10"/>
          <p:cNvSpPr>
            <a:spLocks noChangeShapeType="1"/>
          </p:cNvSpPr>
          <p:nvPr/>
        </p:nvSpPr>
        <p:spPr bwMode="auto">
          <a:xfrm>
            <a:off x="6019800" y="3238500"/>
            <a:ext cx="24325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45066" name="Rectangle 11"/>
          <p:cNvSpPr>
            <a:spLocks noChangeArrowheads="1"/>
          </p:cNvSpPr>
          <p:nvPr/>
        </p:nvSpPr>
        <p:spPr bwMode="auto">
          <a:xfrm>
            <a:off x="6000751" y="3212976"/>
            <a:ext cx="24596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de-DE" sz="1200" dirty="0"/>
              <a:t>PC SW		</a:t>
            </a:r>
            <a:r>
              <a:rPr lang="de-DE" sz="1200" dirty="0" smtClean="0"/>
              <a:t>	PCSW</a:t>
            </a:r>
            <a:endParaRPr lang="de-DE" sz="1200" dirty="0"/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6000751" y="2647951"/>
            <a:ext cx="2434128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Mainframe SW	MFSW</a:t>
            </a:r>
          </a:p>
        </p:txBody>
      </p:sp>
      <p:sp>
        <p:nvSpPr>
          <p:cNvPr id="45068" name="Rectangle 13"/>
          <p:cNvSpPr>
            <a:spLocks noChangeArrowheads="1"/>
          </p:cNvSpPr>
          <p:nvPr/>
        </p:nvSpPr>
        <p:spPr bwMode="auto">
          <a:xfrm>
            <a:off x="5991958" y="2924944"/>
            <a:ext cx="2468474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de-DE" sz="1200" dirty="0"/>
              <a:t>Unix SW	</a:t>
            </a:r>
            <a:r>
              <a:rPr lang="de-DE" sz="1200" dirty="0" smtClean="0"/>
              <a:t>	</a:t>
            </a:r>
            <a:r>
              <a:rPr lang="de-DE" sz="1200" dirty="0"/>
              <a:t>	UXSW</a:t>
            </a:r>
          </a:p>
        </p:txBody>
      </p:sp>
      <p:sp>
        <p:nvSpPr>
          <p:cNvPr id="45069" name="Rectangle 14"/>
          <p:cNvSpPr>
            <a:spLocks noChangeArrowheads="1"/>
          </p:cNvSpPr>
          <p:nvPr/>
        </p:nvSpPr>
        <p:spPr bwMode="auto">
          <a:xfrm>
            <a:off x="6457951" y="1954213"/>
            <a:ext cx="119584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Ergebnistabelle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901212" y="4989513"/>
            <a:ext cx="2027136" cy="95154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select</a:t>
            </a:r>
            <a:r>
              <a:rPr lang="de-DE" sz="1400">
                <a:latin typeface="Courier New" charset="0"/>
              </a:rPr>
              <a:t> *</a:t>
            </a:r>
            <a:endParaRPr lang="de-DE" sz="1400"/>
          </a:p>
          <a:p>
            <a:pPr>
              <a:defRPr/>
            </a:pPr>
            <a:r>
              <a:rPr lang="de-DE" sz="1400" b="1">
                <a:latin typeface="Courier New" charset="0"/>
              </a:rPr>
              <a:t>from</a:t>
            </a:r>
            <a:r>
              <a:rPr lang="de-DE" sz="1400">
                <a:latin typeface="Courier New" charset="0"/>
              </a:rPr>
              <a:t> Abteilungen</a:t>
            </a:r>
            <a:endParaRPr lang="de-DE" sz="1400" i="1"/>
          </a:p>
          <a:p>
            <a:pPr>
              <a:defRPr/>
            </a:pPr>
            <a:r>
              <a:rPr lang="de-DE" sz="1400" b="1">
                <a:latin typeface="Courier New" charset="0"/>
              </a:rPr>
              <a:t>where </a:t>
            </a:r>
            <a:r>
              <a:rPr lang="de-DE" sz="1400">
                <a:latin typeface="Courier New" charset="0"/>
              </a:rPr>
              <a:t>Oberabt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      = 'LTSW';</a:t>
            </a: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736123" y="4921250"/>
            <a:ext cx="3839308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45072" name="Rectangle 17"/>
          <p:cNvSpPr>
            <a:spLocks noChangeArrowheads="1"/>
          </p:cNvSpPr>
          <p:nvPr/>
        </p:nvSpPr>
        <p:spPr bwMode="auto">
          <a:xfrm>
            <a:off x="4717074" y="4941167"/>
            <a:ext cx="3887374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de-DE" sz="1200" i="1" dirty="0"/>
              <a:t>Kurz	Name		</a:t>
            </a:r>
            <a:r>
              <a:rPr lang="de-DE" sz="1200" i="1" dirty="0" smtClean="0"/>
              <a:t>	</a:t>
            </a:r>
            <a:r>
              <a:rPr lang="de-DE" sz="1200" i="1" dirty="0" err="1" smtClean="0"/>
              <a:t>Oberabt</a:t>
            </a:r>
            <a:endParaRPr lang="de-DE" sz="1200" i="1" dirty="0"/>
          </a:p>
        </p:txBody>
      </p:sp>
      <p:sp>
        <p:nvSpPr>
          <p:cNvPr id="45073" name="Line 18"/>
          <p:cNvSpPr>
            <a:spLocks noChangeShapeType="1"/>
          </p:cNvSpPr>
          <p:nvPr/>
        </p:nvSpPr>
        <p:spPr bwMode="auto">
          <a:xfrm>
            <a:off x="4741984" y="5219700"/>
            <a:ext cx="382758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45074" name="Line 19"/>
          <p:cNvSpPr>
            <a:spLocks noChangeShapeType="1"/>
          </p:cNvSpPr>
          <p:nvPr/>
        </p:nvSpPr>
        <p:spPr bwMode="auto">
          <a:xfrm>
            <a:off x="4736123" y="5524500"/>
            <a:ext cx="38393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45075" name="Line 20"/>
          <p:cNvSpPr>
            <a:spLocks noChangeShapeType="1"/>
          </p:cNvSpPr>
          <p:nvPr/>
        </p:nvSpPr>
        <p:spPr bwMode="auto">
          <a:xfrm>
            <a:off x="4736123" y="5829300"/>
            <a:ext cx="38393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200"/>
          </a:p>
        </p:txBody>
      </p:sp>
      <p:sp>
        <p:nvSpPr>
          <p:cNvPr id="45076" name="Rectangle 21"/>
          <p:cNvSpPr>
            <a:spLocks noChangeArrowheads="1"/>
          </p:cNvSpPr>
          <p:nvPr/>
        </p:nvSpPr>
        <p:spPr bwMode="auto">
          <a:xfrm>
            <a:off x="4717074" y="5851871"/>
            <a:ext cx="3887374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de-DE" sz="1200" dirty="0"/>
              <a:t>PCSW	PC SW		</a:t>
            </a:r>
            <a:r>
              <a:rPr lang="de-DE" sz="1200" dirty="0" smtClean="0"/>
              <a:t>	LTSW</a:t>
            </a:r>
            <a:endParaRPr lang="de-DE" sz="1200" dirty="0"/>
          </a:p>
        </p:txBody>
      </p:sp>
      <p:sp>
        <p:nvSpPr>
          <p:cNvPr id="45077" name="Rectangle 22"/>
          <p:cNvSpPr>
            <a:spLocks noChangeArrowheads="1"/>
          </p:cNvSpPr>
          <p:nvPr/>
        </p:nvSpPr>
        <p:spPr bwMode="auto">
          <a:xfrm>
            <a:off x="4717074" y="5238751"/>
            <a:ext cx="3293440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MFSW	Mainframe SW	LTSW</a:t>
            </a:r>
          </a:p>
        </p:txBody>
      </p:sp>
      <p:sp>
        <p:nvSpPr>
          <p:cNvPr id="45078" name="Rectangle 23"/>
          <p:cNvSpPr>
            <a:spLocks noChangeArrowheads="1"/>
          </p:cNvSpPr>
          <p:nvPr/>
        </p:nvSpPr>
        <p:spPr bwMode="auto">
          <a:xfrm>
            <a:off x="4708281" y="5555332"/>
            <a:ext cx="382415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de-DE" sz="1200" dirty="0"/>
              <a:t>UXSW	Unix SW		</a:t>
            </a:r>
            <a:r>
              <a:rPr lang="de-DE" sz="1200" dirty="0" smtClean="0"/>
              <a:t>	LTSW</a:t>
            </a:r>
            <a:endParaRPr lang="de-DE" sz="1200" dirty="0"/>
          </a:p>
        </p:txBody>
      </p:sp>
      <p:sp>
        <p:nvSpPr>
          <p:cNvPr id="45079" name="Rectangle 24"/>
          <p:cNvSpPr>
            <a:spLocks noChangeArrowheads="1"/>
          </p:cNvSpPr>
          <p:nvPr/>
        </p:nvSpPr>
        <p:spPr bwMode="auto">
          <a:xfrm>
            <a:off x="6035920" y="4556125"/>
            <a:ext cx="119584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Ergebnistabelle</a:t>
            </a:r>
          </a:p>
        </p:txBody>
      </p:sp>
      <p:sp>
        <p:nvSpPr>
          <p:cNvPr id="45080" name="AutoShape 25"/>
          <p:cNvSpPr>
            <a:spLocks noChangeArrowheads="1"/>
          </p:cNvSpPr>
          <p:nvPr/>
        </p:nvSpPr>
        <p:spPr bwMode="auto">
          <a:xfrm>
            <a:off x="3786554" y="5435600"/>
            <a:ext cx="638908" cy="234950"/>
          </a:xfrm>
          <a:prstGeom prst="rightArrow">
            <a:avLst>
              <a:gd name="adj1" fmla="val 50000"/>
              <a:gd name="adj2" fmla="val 8760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86851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Monorelationale Anfragen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(3)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Projektion: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Entsteht durch Weglassen der where-Klausel (entspricht der Angabe des 	    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Selektionsprädikats true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, so daß für jede Zeile der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Bereichstabelle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eine  	     Zeile in der Ergebnistabelle existiert).</a:t>
            </a: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Flüchtige Kopie einer Datenbanktabelle </a:t>
            </a:r>
            <a:r>
              <a:rPr lang="de-DE" sz="1800" b="1">
                <a:latin typeface="Courier New" charset="0"/>
                <a:ea typeface="ＭＳ Ｐゴシック" charset="0"/>
                <a:cs typeface="ＭＳ Ｐゴシック" charset="0"/>
              </a:rPr>
              <a:t>T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411166" y="3236913"/>
            <a:ext cx="2014312" cy="52065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select</a:t>
            </a:r>
            <a:r>
              <a:rPr lang="de-DE" sz="1400">
                <a:latin typeface="Courier New" charset="0"/>
              </a:rPr>
              <a:t> Oberabt</a:t>
            </a:r>
          </a:p>
          <a:p>
            <a:pPr>
              <a:defRPr/>
            </a:pPr>
            <a:r>
              <a:rPr lang="de-DE" sz="1400" b="1">
                <a:latin typeface="Courier New" charset="0"/>
              </a:rPr>
              <a:t>from</a:t>
            </a:r>
            <a:r>
              <a:rPr lang="de-DE" sz="1400">
                <a:latin typeface="Courier New" charset="0"/>
              </a:rPr>
              <a:t> Abteilungen;</a:t>
            </a:r>
          </a:p>
        </p:txBody>
      </p:sp>
      <p:sp>
        <p:nvSpPr>
          <p:cNvPr id="46084" name="AutoShape 5"/>
          <p:cNvSpPr>
            <a:spLocks noChangeArrowheads="1"/>
          </p:cNvSpPr>
          <p:nvPr/>
        </p:nvSpPr>
        <p:spPr bwMode="auto">
          <a:xfrm>
            <a:off x="4378569" y="3448050"/>
            <a:ext cx="638908" cy="234950"/>
          </a:xfrm>
          <a:prstGeom prst="rightArrow">
            <a:avLst>
              <a:gd name="adj1" fmla="val 50000"/>
              <a:gd name="adj2" fmla="val 8760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5701812" y="2308225"/>
            <a:ext cx="134972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Ergebnistabelle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5577254" y="2673350"/>
            <a:ext cx="1890346" cy="181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5558205" y="2686051"/>
            <a:ext cx="79829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Oberabt</a:t>
            </a:r>
          </a:p>
        </p:txBody>
      </p:sp>
      <p:sp>
        <p:nvSpPr>
          <p:cNvPr id="46088" name="Rectangle 9"/>
          <p:cNvSpPr>
            <a:spLocks noChangeArrowheads="1"/>
          </p:cNvSpPr>
          <p:nvPr/>
        </p:nvSpPr>
        <p:spPr bwMode="auto">
          <a:xfrm>
            <a:off x="5558205" y="2990851"/>
            <a:ext cx="58028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LTSW</a:t>
            </a:r>
          </a:p>
        </p:txBody>
      </p:sp>
      <p:sp>
        <p:nvSpPr>
          <p:cNvPr id="46089" name="Line 10"/>
          <p:cNvSpPr>
            <a:spLocks noChangeShapeType="1"/>
          </p:cNvSpPr>
          <p:nvPr/>
        </p:nvSpPr>
        <p:spPr bwMode="auto">
          <a:xfrm>
            <a:off x="5583115" y="2971800"/>
            <a:ext cx="187715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46090" name="Line 11"/>
          <p:cNvSpPr>
            <a:spLocks noChangeShapeType="1"/>
          </p:cNvSpPr>
          <p:nvPr/>
        </p:nvSpPr>
        <p:spPr bwMode="auto">
          <a:xfrm>
            <a:off x="5577254" y="3276600"/>
            <a:ext cx="18932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46091" name="Line 12"/>
          <p:cNvSpPr>
            <a:spLocks noChangeShapeType="1"/>
          </p:cNvSpPr>
          <p:nvPr/>
        </p:nvSpPr>
        <p:spPr bwMode="auto">
          <a:xfrm>
            <a:off x="5577254" y="3581400"/>
            <a:ext cx="18903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46092" name="Rectangle 13"/>
          <p:cNvSpPr>
            <a:spLocks noChangeArrowheads="1"/>
          </p:cNvSpPr>
          <p:nvPr/>
        </p:nvSpPr>
        <p:spPr bwMode="auto">
          <a:xfrm>
            <a:off x="5558205" y="3600451"/>
            <a:ext cx="58028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LTSW</a:t>
            </a:r>
          </a:p>
        </p:txBody>
      </p:sp>
      <p:sp>
        <p:nvSpPr>
          <p:cNvPr id="46093" name="Line 14"/>
          <p:cNvSpPr>
            <a:spLocks noChangeShapeType="1"/>
          </p:cNvSpPr>
          <p:nvPr/>
        </p:nvSpPr>
        <p:spPr bwMode="auto">
          <a:xfrm>
            <a:off x="5577254" y="3886200"/>
            <a:ext cx="18903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46094" name="Line 15"/>
          <p:cNvSpPr>
            <a:spLocks noChangeShapeType="1"/>
          </p:cNvSpPr>
          <p:nvPr/>
        </p:nvSpPr>
        <p:spPr bwMode="auto">
          <a:xfrm>
            <a:off x="5577254" y="4191000"/>
            <a:ext cx="18903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46095" name="Rectangle 16"/>
          <p:cNvSpPr>
            <a:spLocks noChangeArrowheads="1"/>
          </p:cNvSpPr>
          <p:nvPr/>
        </p:nvSpPr>
        <p:spPr bwMode="auto">
          <a:xfrm>
            <a:off x="5558204" y="3905251"/>
            <a:ext cx="61876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b="1"/>
              <a:t>NULL</a:t>
            </a:r>
          </a:p>
        </p:txBody>
      </p:sp>
      <p:sp>
        <p:nvSpPr>
          <p:cNvPr id="46096" name="Rectangle 17"/>
          <p:cNvSpPr>
            <a:spLocks noChangeArrowheads="1"/>
          </p:cNvSpPr>
          <p:nvPr/>
        </p:nvSpPr>
        <p:spPr bwMode="auto">
          <a:xfrm>
            <a:off x="5558205" y="3295651"/>
            <a:ext cx="58028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LTSW</a:t>
            </a:r>
          </a:p>
        </p:txBody>
      </p:sp>
      <p:sp>
        <p:nvSpPr>
          <p:cNvPr id="46097" name="Rectangle 18"/>
          <p:cNvSpPr>
            <a:spLocks noChangeArrowheads="1"/>
          </p:cNvSpPr>
          <p:nvPr/>
        </p:nvSpPr>
        <p:spPr bwMode="auto">
          <a:xfrm>
            <a:off x="5558204" y="4210051"/>
            <a:ext cx="61876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b="1"/>
              <a:t>NULL</a:t>
            </a:r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1393582" y="5637213"/>
            <a:ext cx="1906573" cy="30521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select</a:t>
            </a:r>
            <a:r>
              <a:rPr lang="de-DE" sz="1400">
                <a:latin typeface="Courier New" charset="0"/>
              </a:rPr>
              <a:t> * </a:t>
            </a:r>
            <a:r>
              <a:rPr lang="de-DE" sz="1400" b="1">
                <a:latin typeface="Courier New" charset="0"/>
              </a:rPr>
              <a:t>from </a:t>
            </a:r>
            <a:r>
              <a:rPr lang="de-DE" sz="1400">
                <a:latin typeface="Courier New" charset="0"/>
              </a:rPr>
              <a:t>T;</a:t>
            </a:r>
          </a:p>
        </p:txBody>
      </p:sp>
    </p:spTree>
    <p:extLst>
      <p:ext uri="{BB962C8B-B14F-4D97-AF65-F5344CB8AC3E}">
        <p14:creationId xmlns:p14="http://schemas.microsoft.com/office/powerpoint/2010/main" val="3539942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Monorelationale Anfragen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(4)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Explizite Definition der Spaltennamen der Ergebnistabelle in der </a:t>
            </a:r>
            <a:r>
              <a:rPr lang="de-DE" sz="1800" b="1" i="1">
                <a:latin typeface="Arial" charset="0"/>
                <a:ea typeface="ＭＳ Ｐゴシック" charset="0"/>
                <a:cs typeface="ＭＳ Ｐゴシック" charset="0"/>
              </a:rPr>
              <a:t>Projektionsliste: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883627" y="2913063"/>
            <a:ext cx="3230227" cy="92076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>
                <a:latin typeface="Courier New" charset="0"/>
              </a:rPr>
              <a:t>select</a:t>
            </a:r>
            <a:r>
              <a:rPr lang="de-DE" sz="1800">
                <a:latin typeface="Courier New" charset="0"/>
              </a:rPr>
              <a:t> Kurz </a:t>
            </a:r>
            <a:r>
              <a:rPr lang="de-DE" sz="1800" b="1">
                <a:latin typeface="Courier New" charset="0"/>
              </a:rPr>
              <a:t>as </a:t>
            </a:r>
            <a:r>
              <a:rPr lang="de-DE" sz="1800">
                <a:latin typeface="Courier New" charset="0"/>
              </a:rPr>
              <a:t>Unter,</a:t>
            </a:r>
          </a:p>
          <a:p>
            <a:pPr>
              <a:defRPr/>
            </a:pPr>
            <a:r>
              <a:rPr lang="de-DE" sz="1800">
                <a:latin typeface="Courier New" charset="0"/>
              </a:rPr>
              <a:t>       Oberabt </a:t>
            </a:r>
            <a:r>
              <a:rPr lang="de-DE" sz="1800" b="1">
                <a:latin typeface="Courier New" charset="0"/>
              </a:rPr>
              <a:t>as</a:t>
            </a:r>
            <a:r>
              <a:rPr lang="de-DE" sz="1800">
                <a:latin typeface="Courier New" charset="0"/>
              </a:rPr>
              <a:t> Ober</a:t>
            </a:r>
            <a:endParaRPr lang="de-DE" sz="1800"/>
          </a:p>
          <a:p>
            <a:pPr>
              <a:defRPr/>
            </a:pPr>
            <a:r>
              <a:rPr lang="de-DE" sz="1800" b="1">
                <a:latin typeface="Courier New" charset="0"/>
              </a:rPr>
              <a:t>from</a:t>
            </a:r>
            <a:r>
              <a:rPr lang="de-DE" sz="1800">
                <a:latin typeface="Courier New" charset="0"/>
              </a:rPr>
              <a:t> Abteilungen;</a:t>
            </a:r>
          </a:p>
        </p:txBody>
      </p: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6000751" y="2022475"/>
            <a:ext cx="168315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Ergebnistabelle</a:t>
            </a:r>
          </a:p>
        </p:txBody>
      </p:sp>
      <p:sp>
        <p:nvSpPr>
          <p:cNvPr id="47109" name="AutoShape 6"/>
          <p:cNvSpPr>
            <a:spLocks noChangeArrowheads="1"/>
          </p:cNvSpPr>
          <p:nvPr/>
        </p:nvSpPr>
        <p:spPr bwMode="auto">
          <a:xfrm>
            <a:off x="4630615" y="3206750"/>
            <a:ext cx="638908" cy="234950"/>
          </a:xfrm>
          <a:prstGeom prst="rightArrow">
            <a:avLst>
              <a:gd name="adj1" fmla="val 50000"/>
              <a:gd name="adj2" fmla="val 8760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5893777" y="2425700"/>
            <a:ext cx="1890346" cy="181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47111" name="Rectangle 8"/>
          <p:cNvSpPr>
            <a:spLocks noChangeArrowheads="1"/>
          </p:cNvSpPr>
          <p:nvPr/>
        </p:nvSpPr>
        <p:spPr bwMode="auto">
          <a:xfrm>
            <a:off x="5874727" y="2438401"/>
            <a:ext cx="149079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Unter	Ober</a:t>
            </a:r>
          </a:p>
        </p:txBody>
      </p:sp>
      <p:sp>
        <p:nvSpPr>
          <p:cNvPr id="47112" name="Rectangle 9"/>
          <p:cNvSpPr>
            <a:spLocks noChangeArrowheads="1"/>
          </p:cNvSpPr>
          <p:nvPr/>
        </p:nvSpPr>
        <p:spPr bwMode="auto">
          <a:xfrm>
            <a:off x="5874728" y="2743201"/>
            <a:ext cx="150361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MFSW	LTSW</a:t>
            </a:r>
          </a:p>
        </p:txBody>
      </p:sp>
      <p:sp>
        <p:nvSpPr>
          <p:cNvPr id="47113" name="Line 10"/>
          <p:cNvSpPr>
            <a:spLocks noChangeShapeType="1"/>
          </p:cNvSpPr>
          <p:nvPr/>
        </p:nvSpPr>
        <p:spPr bwMode="auto">
          <a:xfrm>
            <a:off x="5899639" y="2724150"/>
            <a:ext cx="187862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47114" name="Line 11"/>
          <p:cNvSpPr>
            <a:spLocks noChangeShapeType="1"/>
          </p:cNvSpPr>
          <p:nvPr/>
        </p:nvSpPr>
        <p:spPr bwMode="auto">
          <a:xfrm>
            <a:off x="5893777" y="3028950"/>
            <a:ext cx="18903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47115" name="Line 12"/>
          <p:cNvSpPr>
            <a:spLocks noChangeShapeType="1"/>
          </p:cNvSpPr>
          <p:nvPr/>
        </p:nvSpPr>
        <p:spPr bwMode="auto">
          <a:xfrm>
            <a:off x="5893777" y="3333750"/>
            <a:ext cx="18903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47116" name="Rectangle 13"/>
          <p:cNvSpPr>
            <a:spLocks noChangeArrowheads="1"/>
          </p:cNvSpPr>
          <p:nvPr/>
        </p:nvSpPr>
        <p:spPr bwMode="auto">
          <a:xfrm>
            <a:off x="5874728" y="3352800"/>
            <a:ext cx="150361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PCSW	LTSW</a:t>
            </a:r>
          </a:p>
        </p:txBody>
      </p:sp>
      <p:sp>
        <p:nvSpPr>
          <p:cNvPr id="47117" name="Line 14"/>
          <p:cNvSpPr>
            <a:spLocks noChangeShapeType="1"/>
          </p:cNvSpPr>
          <p:nvPr/>
        </p:nvSpPr>
        <p:spPr bwMode="auto">
          <a:xfrm>
            <a:off x="5893777" y="3638550"/>
            <a:ext cx="18903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47118" name="Line 15"/>
          <p:cNvSpPr>
            <a:spLocks noChangeShapeType="1"/>
          </p:cNvSpPr>
          <p:nvPr/>
        </p:nvSpPr>
        <p:spPr bwMode="auto">
          <a:xfrm>
            <a:off x="5893777" y="3943350"/>
            <a:ext cx="18888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47119" name="Rectangle 16"/>
          <p:cNvSpPr>
            <a:spLocks noChangeArrowheads="1"/>
          </p:cNvSpPr>
          <p:nvPr/>
        </p:nvSpPr>
        <p:spPr bwMode="auto">
          <a:xfrm>
            <a:off x="5874727" y="3657601"/>
            <a:ext cx="154209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LTSW	</a:t>
            </a:r>
            <a:r>
              <a:rPr lang="de-DE" sz="1400" b="1"/>
              <a:t>NULL</a:t>
            </a:r>
          </a:p>
        </p:txBody>
      </p:sp>
      <p:sp>
        <p:nvSpPr>
          <p:cNvPr id="47120" name="Rectangle 17"/>
          <p:cNvSpPr>
            <a:spLocks noChangeArrowheads="1"/>
          </p:cNvSpPr>
          <p:nvPr/>
        </p:nvSpPr>
        <p:spPr bwMode="auto">
          <a:xfrm>
            <a:off x="5874728" y="3048001"/>
            <a:ext cx="150361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UXSW	LTSW</a:t>
            </a:r>
          </a:p>
        </p:txBody>
      </p:sp>
      <p:sp>
        <p:nvSpPr>
          <p:cNvPr id="47121" name="Rectangle 18"/>
          <p:cNvSpPr>
            <a:spLocks noChangeArrowheads="1"/>
          </p:cNvSpPr>
          <p:nvPr/>
        </p:nvSpPr>
        <p:spPr bwMode="auto">
          <a:xfrm>
            <a:off x="5874727" y="3962401"/>
            <a:ext cx="154209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PERS	</a:t>
            </a:r>
            <a:r>
              <a:rPr lang="de-DE" sz="1400" b="1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3889181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Multirelationale Anfragen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066800"/>
            <a:ext cx="5127381" cy="5257800"/>
          </a:xfrm>
          <a:noFill/>
        </p:spPr>
        <p:txBody>
          <a:bodyPr/>
          <a:lstStyle/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Anfragen, bei denen Spalten und Zeilen mehrerer </a:t>
            </a:r>
            <a:r>
              <a:rPr lang="de-DE" sz="1800" i="1" dirty="0">
                <a:latin typeface="Arial" charset="0"/>
                <a:ea typeface="ＭＳ Ｐゴシック" charset="0"/>
              </a:rPr>
              <a:t>Bereichsrelationen</a:t>
            </a:r>
            <a:r>
              <a:rPr lang="de-DE" sz="1800" dirty="0">
                <a:latin typeface="Arial" charset="0"/>
                <a:ea typeface="ＭＳ Ｐゴシック" charset="0"/>
              </a:rPr>
              <a:t> (</a:t>
            </a:r>
            <a:r>
              <a:rPr lang="de-DE" sz="1800" i="1" dirty="0">
                <a:latin typeface="Arial" charset="0"/>
                <a:ea typeface="ＭＳ Ｐゴシック" charset="0"/>
              </a:rPr>
              <a:t>T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latin typeface="Arial" charset="0"/>
                <a:ea typeface="ＭＳ Ｐゴシック" charset="0"/>
              </a:rPr>
              <a:t>, ...,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T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) miteinander verknüpft werden.</a:t>
            </a:r>
          </a:p>
          <a:p>
            <a:pPr lvl="1"/>
            <a:r>
              <a:rPr lang="de-DE" sz="1800" u="sng" dirty="0">
                <a:latin typeface="Arial" charset="0"/>
                <a:ea typeface="ＭＳ Ｐゴシック" charset="0"/>
              </a:rPr>
              <a:t>Ziel:</a:t>
            </a:r>
            <a:r>
              <a:rPr lang="de-DE" sz="1800" dirty="0">
                <a:latin typeface="Arial" charset="0"/>
                <a:ea typeface="ＭＳ Ｐゴシック" charset="0"/>
              </a:rPr>
              <a:t> Formulierung von Anfragen über </a:t>
            </a:r>
            <a:r>
              <a:rPr lang="de-DE" sz="1800" i="1" dirty="0">
                <a:latin typeface="Arial" charset="0"/>
                <a:ea typeface="ＭＳ Ｐゴシック" charset="0"/>
              </a:rPr>
              <a:t>Objektbeziehungen</a:t>
            </a:r>
            <a:r>
              <a:rPr lang="de-DE" sz="1800" dirty="0">
                <a:latin typeface="Arial" charset="0"/>
                <a:ea typeface="ＭＳ Ｐゴシック" charset="0"/>
              </a:rPr>
              <a:t> im Relationalen Modell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Typisierungs- und Auswertungsregeln siehe "Monorelationale Anfragen" mit dem Unterschied, </a:t>
            </a:r>
            <a:r>
              <a:rPr lang="de-DE" sz="1800" dirty="0" err="1">
                <a:latin typeface="Arial" charset="0"/>
                <a:ea typeface="ＭＳ Ｐゴシック" charset="0"/>
              </a:rPr>
              <a:t>daß</a:t>
            </a:r>
            <a:r>
              <a:rPr lang="de-DE" sz="1800" dirty="0">
                <a:latin typeface="Arial" charset="0"/>
                <a:ea typeface="ＭＳ Ｐゴシック" charset="0"/>
              </a:rPr>
              <a:t> das </a:t>
            </a:r>
            <a:r>
              <a:rPr lang="de-DE" sz="1800" i="1" dirty="0">
                <a:latin typeface="Arial" charset="0"/>
                <a:ea typeface="ＭＳ Ｐゴシック" charset="0"/>
              </a:rPr>
              <a:t>Selektionsprädikat </a:t>
            </a:r>
            <a:r>
              <a:rPr lang="de-DE" sz="1800" dirty="0">
                <a:latin typeface="Arial" charset="0"/>
                <a:ea typeface="ＭＳ Ｐゴシック" charset="0"/>
              </a:rPr>
              <a:t>und die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Projektionslisten</a:t>
            </a:r>
            <a:r>
              <a:rPr lang="de-DE" sz="1800" dirty="0">
                <a:latin typeface="Arial" charset="0"/>
                <a:ea typeface="ＭＳ Ｐゴシック" charset="0"/>
              </a:rPr>
              <a:t> für alle möglichen Kombinationen der Zeilen der </a:t>
            </a:r>
            <a:r>
              <a:rPr lang="de-DE" sz="18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Bereichstabellen </a:t>
            </a:r>
            <a:r>
              <a:rPr lang="de-DE" sz="1800" dirty="0">
                <a:latin typeface="Arial" charset="0"/>
                <a:ea typeface="ＭＳ Ｐゴシック" charset="0"/>
              </a:rPr>
              <a:t>ausgewertet werden.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Konzeptionell findet also eine Selektion und Projektion über das </a:t>
            </a:r>
            <a:r>
              <a:rPr lang="de-DE" sz="1800" i="1" dirty="0">
                <a:latin typeface="Arial" charset="0"/>
                <a:ea typeface="ＭＳ Ｐゴシック" charset="0"/>
              </a:rPr>
              <a:t>Kartesische Produkt </a:t>
            </a:r>
            <a:r>
              <a:rPr lang="de-DE" sz="1800" dirty="0">
                <a:latin typeface="Arial" charset="0"/>
                <a:ea typeface="ＭＳ Ｐゴシック" charset="0"/>
              </a:rPr>
              <a:t>der angegebenen Bereichstabellen statt.</a:t>
            </a:r>
          </a:p>
          <a:p>
            <a:pPr lvl="1"/>
            <a:r>
              <a:rPr lang="de-DE" sz="1800" u="sng" dirty="0">
                <a:latin typeface="Arial" charset="0"/>
                <a:ea typeface="ＭＳ Ｐゴシック" charset="0"/>
              </a:rPr>
              <a:t>Beispiel: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b="1" dirty="0" err="1">
                <a:latin typeface="Arial" charset="0"/>
                <a:ea typeface="ＭＳ Ｐゴシック" charset="0"/>
              </a:rPr>
              <a:t>Equi-Join</a:t>
            </a:r>
            <a:r>
              <a:rPr lang="de-DE" sz="1800" dirty="0">
                <a:latin typeface="Arial" charset="0"/>
                <a:ea typeface="ＭＳ Ｐゴシック" charset="0"/>
              </a:rPr>
              <a:t> mit zwei Tabellen              (s. nächste Folie)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566997" y="1230313"/>
            <a:ext cx="2212043" cy="736099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select</a:t>
            </a:r>
            <a:r>
              <a:rPr lang="de-DE" sz="1400"/>
              <a:t> </a:t>
            </a:r>
            <a:r>
              <a:rPr lang="de-DE" sz="1400" i="1"/>
              <a:t>Projektionsliste</a:t>
            </a:r>
            <a:endParaRPr lang="de-DE" sz="1400"/>
          </a:p>
          <a:p>
            <a:pPr>
              <a:defRPr/>
            </a:pPr>
            <a:r>
              <a:rPr lang="de-DE" sz="1400" b="1">
                <a:latin typeface="Courier New" charset="0"/>
              </a:rPr>
              <a:t>from</a:t>
            </a:r>
            <a:r>
              <a:rPr lang="de-DE" sz="1400"/>
              <a:t> </a:t>
            </a:r>
            <a:r>
              <a:rPr lang="de-DE" sz="1400" i="1"/>
              <a:t>T</a:t>
            </a:r>
            <a:r>
              <a:rPr lang="de-DE" sz="1400" i="1" baseline="-25000"/>
              <a:t>1</a:t>
            </a:r>
            <a:r>
              <a:rPr lang="de-DE" sz="1400" i="1"/>
              <a:t>, ..., T</a:t>
            </a:r>
            <a:r>
              <a:rPr lang="de-DE" sz="1400" i="1" baseline="-25000"/>
              <a:t>n</a:t>
            </a:r>
            <a:endParaRPr lang="de-DE" sz="1400" i="1"/>
          </a:p>
          <a:p>
            <a:pPr>
              <a:defRPr/>
            </a:pPr>
            <a:r>
              <a:rPr lang="de-DE" sz="1400" b="1">
                <a:latin typeface="Courier New" charset="0"/>
              </a:rPr>
              <a:t>where</a:t>
            </a:r>
            <a:r>
              <a:rPr lang="de-DE" sz="1400"/>
              <a:t> </a:t>
            </a:r>
            <a:r>
              <a:rPr lang="de-DE" sz="1400" i="1"/>
              <a:t>Selektionsprädikat</a:t>
            </a:r>
            <a:r>
              <a:rPr lang="de-DE" sz="1400">
                <a:latin typeface="Courier New" charset="0"/>
              </a:rPr>
              <a:t>;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033597" y="4481513"/>
            <a:ext cx="3965331" cy="1166986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select </a:t>
            </a:r>
            <a:r>
              <a:rPr lang="de-DE" sz="1400">
                <a:latin typeface="Courier New" charset="0"/>
              </a:rPr>
              <a:t>p.*, pd.Nr </a:t>
            </a:r>
            <a:r>
              <a:rPr lang="de-DE" sz="1400" b="1">
                <a:latin typeface="Courier New" charset="0"/>
              </a:rPr>
              <a:t>as </a:t>
            </a:r>
            <a:r>
              <a:rPr lang="de-DE" sz="1400">
                <a:latin typeface="Courier New" charset="0"/>
              </a:rPr>
              <a:t>Nr2,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     pd.Kurz</a:t>
            </a:r>
          </a:p>
          <a:p>
            <a:pPr>
              <a:defRPr/>
            </a:pPr>
            <a:r>
              <a:rPr lang="de-DE" sz="1400" b="1">
                <a:latin typeface="Courier New" charset="0"/>
              </a:rPr>
              <a:t>from </a:t>
            </a:r>
            <a:r>
              <a:rPr lang="de-DE" sz="1400">
                <a:latin typeface="Courier New" charset="0"/>
              </a:rPr>
              <a:t>Projekte p,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   Projektdurchfuehrungen pd</a:t>
            </a:r>
          </a:p>
          <a:p>
            <a:pPr>
              <a:defRPr/>
            </a:pPr>
            <a:r>
              <a:rPr lang="de-DE" sz="1400" b="1">
                <a:latin typeface="Courier New" charset="0"/>
              </a:rPr>
              <a:t>where </a:t>
            </a:r>
            <a:r>
              <a:rPr lang="de-DE" sz="1400">
                <a:latin typeface="Courier New" charset="0"/>
              </a:rPr>
              <a:t>p.Nr </a:t>
            </a:r>
            <a:r>
              <a:rPr lang="de-DE" sz="1400">
                <a:latin typeface="Symbol" charset="0"/>
              </a:rPr>
              <a:t></a:t>
            </a:r>
            <a:r>
              <a:rPr lang="de-DE" sz="1400">
                <a:latin typeface="Courier New" charset="0"/>
              </a:rPr>
              <a:t> pd.Nr;</a:t>
            </a: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5979356" y="3695700"/>
            <a:ext cx="258083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sz="1800" b="1"/>
              <a:t>lokale Bereichsvariable</a:t>
            </a:r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 flipH="1">
            <a:off x="6732240" y="4076701"/>
            <a:ext cx="446680" cy="936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147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Multirelationale Anfragen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351085" y="1709876"/>
            <a:ext cx="4155831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 rot="-5400000">
            <a:off x="706295" y="2195933"/>
            <a:ext cx="888065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Projekte</a:t>
            </a:r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1332035" y="1722577"/>
            <a:ext cx="3555462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Titel			Budget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1332034" y="2027377"/>
            <a:ext cx="4176069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300.000</a:t>
            </a:r>
            <a:endParaRPr lang="de-DE" sz="1600" dirty="0"/>
          </a:p>
        </p:txBody>
      </p:sp>
      <p:sp>
        <p:nvSpPr>
          <p:cNvPr id="50182" name="Rectangle 7"/>
          <p:cNvSpPr>
            <a:spLocks noChangeArrowheads="1"/>
          </p:cNvSpPr>
          <p:nvPr/>
        </p:nvSpPr>
        <p:spPr bwMode="auto">
          <a:xfrm>
            <a:off x="1323243" y="2332177"/>
            <a:ext cx="3626762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ADAC Kundenstamm	100.000</a:t>
            </a:r>
          </a:p>
        </p:txBody>
      </p:sp>
      <p:sp>
        <p:nvSpPr>
          <p:cNvPr id="50183" name="Rectangle 8"/>
          <p:cNvSpPr>
            <a:spLocks noChangeArrowheads="1"/>
          </p:cNvSpPr>
          <p:nvPr/>
        </p:nvSpPr>
        <p:spPr bwMode="auto">
          <a:xfrm>
            <a:off x="1332035" y="2636977"/>
            <a:ext cx="3626762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Telekom Statistik		200.000</a:t>
            </a:r>
          </a:p>
        </p:txBody>
      </p:sp>
      <p:sp>
        <p:nvSpPr>
          <p:cNvPr id="50184" name="Line 9"/>
          <p:cNvSpPr>
            <a:spLocks noChangeShapeType="1"/>
          </p:cNvSpPr>
          <p:nvPr/>
        </p:nvSpPr>
        <p:spPr bwMode="auto">
          <a:xfrm>
            <a:off x="1356946" y="2008326"/>
            <a:ext cx="4139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0185" name="Line 10"/>
          <p:cNvSpPr>
            <a:spLocks noChangeShapeType="1"/>
          </p:cNvSpPr>
          <p:nvPr/>
        </p:nvSpPr>
        <p:spPr bwMode="auto">
          <a:xfrm>
            <a:off x="1351085" y="2313126"/>
            <a:ext cx="41514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0186" name="Line 11"/>
          <p:cNvSpPr>
            <a:spLocks noChangeShapeType="1"/>
          </p:cNvSpPr>
          <p:nvPr/>
        </p:nvSpPr>
        <p:spPr bwMode="auto">
          <a:xfrm>
            <a:off x="1351085" y="2617926"/>
            <a:ext cx="41514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6421315" y="1717814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50188" name="Rectangle 13"/>
          <p:cNvSpPr>
            <a:spLocks noChangeArrowheads="1"/>
          </p:cNvSpPr>
          <p:nvPr/>
        </p:nvSpPr>
        <p:spPr bwMode="auto">
          <a:xfrm>
            <a:off x="6402266" y="1730514"/>
            <a:ext cx="149079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Kurz	</a:t>
            </a:r>
          </a:p>
        </p:txBody>
      </p:sp>
      <p:sp>
        <p:nvSpPr>
          <p:cNvPr id="50189" name="Line 14"/>
          <p:cNvSpPr>
            <a:spLocks noChangeShapeType="1"/>
          </p:cNvSpPr>
          <p:nvPr/>
        </p:nvSpPr>
        <p:spPr bwMode="auto">
          <a:xfrm>
            <a:off x="6427177" y="2016264"/>
            <a:ext cx="189327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0190" name="Line 15"/>
          <p:cNvSpPr>
            <a:spLocks noChangeShapeType="1"/>
          </p:cNvSpPr>
          <p:nvPr/>
        </p:nvSpPr>
        <p:spPr bwMode="auto">
          <a:xfrm>
            <a:off x="6421315" y="2321064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0191" name="Rectangle 16"/>
          <p:cNvSpPr>
            <a:spLocks noChangeArrowheads="1"/>
          </p:cNvSpPr>
          <p:nvPr/>
        </p:nvSpPr>
        <p:spPr bwMode="auto">
          <a:xfrm>
            <a:off x="6402266" y="2035314"/>
            <a:ext cx="1657506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MFSW	</a:t>
            </a:r>
          </a:p>
        </p:txBody>
      </p:sp>
      <p:sp>
        <p:nvSpPr>
          <p:cNvPr id="50192" name="Line 17"/>
          <p:cNvSpPr>
            <a:spLocks noChangeShapeType="1"/>
          </p:cNvSpPr>
          <p:nvPr/>
        </p:nvSpPr>
        <p:spPr bwMode="auto">
          <a:xfrm>
            <a:off x="6421315" y="2625864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0193" name="Rectangle 18"/>
          <p:cNvSpPr>
            <a:spLocks noChangeArrowheads="1"/>
          </p:cNvSpPr>
          <p:nvPr/>
        </p:nvSpPr>
        <p:spPr bwMode="auto">
          <a:xfrm>
            <a:off x="6402266" y="2340114"/>
            <a:ext cx="1527727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PERS</a:t>
            </a:r>
          </a:p>
        </p:txBody>
      </p:sp>
      <p:sp>
        <p:nvSpPr>
          <p:cNvPr id="50194" name="Rectangle 19"/>
          <p:cNvSpPr>
            <a:spLocks noChangeArrowheads="1"/>
          </p:cNvSpPr>
          <p:nvPr/>
        </p:nvSpPr>
        <p:spPr bwMode="auto">
          <a:xfrm>
            <a:off x="6402266" y="2644914"/>
            <a:ext cx="165750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MFSW</a:t>
            </a:r>
          </a:p>
        </p:txBody>
      </p:sp>
      <p:sp>
        <p:nvSpPr>
          <p:cNvPr id="50195" name="Rectangle 20"/>
          <p:cNvSpPr>
            <a:spLocks noChangeArrowheads="1"/>
          </p:cNvSpPr>
          <p:nvPr/>
        </p:nvSpPr>
        <p:spPr bwMode="auto">
          <a:xfrm>
            <a:off x="6218947" y="1116151"/>
            <a:ext cx="2296551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sz="1600"/>
              <a:t>Projektdurchfuehrungen</a:t>
            </a:r>
          </a:p>
          <a:p>
            <a:pPr algn="ctr"/>
            <a:r>
              <a:rPr lang="de-DE" sz="1600"/>
              <a:t>(Ausschnitt)</a:t>
            </a: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1374531" y="3291026"/>
            <a:ext cx="6951785" cy="303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50197" name="Rectangle 22"/>
          <p:cNvSpPr>
            <a:spLocks noChangeArrowheads="1"/>
          </p:cNvSpPr>
          <p:nvPr/>
        </p:nvSpPr>
        <p:spPr bwMode="auto">
          <a:xfrm>
            <a:off x="1355482" y="3303727"/>
            <a:ext cx="6107442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	</a:t>
            </a:r>
            <a:r>
              <a:rPr lang="de-DE" sz="1600" i="1" dirty="0" smtClean="0"/>
              <a:t>Budget</a:t>
            </a:r>
            <a:r>
              <a:rPr lang="de-DE" sz="1600" i="1" dirty="0"/>
              <a:t>		Nr2	Kurz</a:t>
            </a:r>
          </a:p>
        </p:txBody>
      </p:sp>
      <p:sp>
        <p:nvSpPr>
          <p:cNvPr id="50198" name="Line 23"/>
          <p:cNvSpPr>
            <a:spLocks noChangeShapeType="1"/>
          </p:cNvSpPr>
          <p:nvPr/>
        </p:nvSpPr>
        <p:spPr bwMode="auto">
          <a:xfrm>
            <a:off x="1380392" y="3589476"/>
            <a:ext cx="6940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0199" name="Line 24"/>
          <p:cNvSpPr>
            <a:spLocks noChangeShapeType="1"/>
          </p:cNvSpPr>
          <p:nvPr/>
        </p:nvSpPr>
        <p:spPr bwMode="auto">
          <a:xfrm>
            <a:off x="1374531" y="3894276"/>
            <a:ext cx="69517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0200" name="Line 25"/>
          <p:cNvSpPr>
            <a:spLocks noChangeShapeType="1"/>
          </p:cNvSpPr>
          <p:nvPr/>
        </p:nvSpPr>
        <p:spPr bwMode="auto">
          <a:xfrm>
            <a:off x="1374531" y="4199076"/>
            <a:ext cx="69517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0201" name="Line 26"/>
          <p:cNvSpPr>
            <a:spLocks noChangeShapeType="1"/>
          </p:cNvSpPr>
          <p:nvPr/>
        </p:nvSpPr>
        <p:spPr bwMode="auto">
          <a:xfrm>
            <a:off x="1374531" y="4503876"/>
            <a:ext cx="69517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0202" name="Line 27"/>
          <p:cNvSpPr>
            <a:spLocks noChangeShapeType="1"/>
          </p:cNvSpPr>
          <p:nvPr/>
        </p:nvSpPr>
        <p:spPr bwMode="auto">
          <a:xfrm>
            <a:off x="1374531" y="4808676"/>
            <a:ext cx="69517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0203" name="Line 28"/>
          <p:cNvSpPr>
            <a:spLocks noChangeShapeType="1"/>
          </p:cNvSpPr>
          <p:nvPr/>
        </p:nvSpPr>
        <p:spPr bwMode="auto">
          <a:xfrm>
            <a:off x="1374531" y="5113476"/>
            <a:ext cx="69517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0204" name="Line 29"/>
          <p:cNvSpPr>
            <a:spLocks noChangeShapeType="1"/>
          </p:cNvSpPr>
          <p:nvPr/>
        </p:nvSpPr>
        <p:spPr bwMode="auto">
          <a:xfrm>
            <a:off x="1374531" y="5418276"/>
            <a:ext cx="69517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0205" name="Line 30"/>
          <p:cNvSpPr>
            <a:spLocks noChangeShapeType="1"/>
          </p:cNvSpPr>
          <p:nvPr/>
        </p:nvSpPr>
        <p:spPr bwMode="auto">
          <a:xfrm>
            <a:off x="1374531" y="5723076"/>
            <a:ext cx="69517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0206" name="Line 31"/>
          <p:cNvSpPr>
            <a:spLocks noChangeShapeType="1"/>
          </p:cNvSpPr>
          <p:nvPr/>
        </p:nvSpPr>
        <p:spPr bwMode="auto">
          <a:xfrm>
            <a:off x="1374531" y="6027876"/>
            <a:ext cx="69517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0207" name="Rectangle 32"/>
          <p:cNvSpPr>
            <a:spLocks noChangeArrowheads="1"/>
          </p:cNvSpPr>
          <p:nvPr/>
        </p:nvSpPr>
        <p:spPr bwMode="auto">
          <a:xfrm rot="-5400000">
            <a:off x="370384" y="4670051"/>
            <a:ext cx="1583331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sz="1600"/>
              <a:t>Ergebnisrelation</a:t>
            </a:r>
          </a:p>
        </p:txBody>
      </p:sp>
      <p:sp>
        <p:nvSpPr>
          <p:cNvPr id="50208" name="Rectangle 33"/>
          <p:cNvSpPr>
            <a:spLocks noChangeArrowheads="1"/>
          </p:cNvSpPr>
          <p:nvPr/>
        </p:nvSpPr>
        <p:spPr bwMode="auto">
          <a:xfrm>
            <a:off x="423496" y="1147901"/>
            <a:ext cx="574430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de-DE" sz="1800" b="1"/>
              <a:t>Beispiel: Projekte </a:t>
            </a:r>
            <a:r>
              <a:rPr lang="de-DE" sz="1800" b="1">
                <a:latin typeface="Symbol" charset="0"/>
              </a:rPr>
              <a:t></a:t>
            </a:r>
            <a:r>
              <a:rPr lang="de-DE" sz="1800" b="1"/>
              <a:t> </a:t>
            </a:r>
            <a:r>
              <a:rPr lang="de-DE" sz="1800" b="1" baseline="-25000"/>
              <a:t>(</a:t>
            </a:r>
            <a:r>
              <a:rPr lang="de-DE" sz="1800" b="1" i="1" baseline="-25000"/>
              <a:t> Nr </a:t>
            </a:r>
            <a:r>
              <a:rPr lang="de-DE" sz="1800" b="1" baseline="-25000">
                <a:latin typeface="Symbol" charset="0"/>
              </a:rPr>
              <a:t></a:t>
            </a:r>
            <a:r>
              <a:rPr lang="de-DE" sz="1800" b="1" i="1" baseline="-25000"/>
              <a:t> Nr </a:t>
            </a:r>
            <a:r>
              <a:rPr lang="de-DE" sz="1800" b="1" baseline="-25000"/>
              <a:t>)</a:t>
            </a:r>
            <a:r>
              <a:rPr lang="de-DE" sz="1800" b="1"/>
              <a:t> Projektdurchfuehrungen</a:t>
            </a:r>
          </a:p>
        </p:txBody>
      </p:sp>
      <p:sp>
        <p:nvSpPr>
          <p:cNvPr id="50209" name="Rectangle 34" descr="Diagonal dunkel nach oben"/>
          <p:cNvSpPr>
            <a:spLocks noChangeArrowheads="1"/>
          </p:cNvSpPr>
          <p:nvPr/>
        </p:nvSpPr>
        <p:spPr bwMode="auto">
          <a:xfrm>
            <a:off x="1412631" y="3938726"/>
            <a:ext cx="6875585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0210" name="Rectangle 35" descr="Diagonal dunkel nach oben"/>
          <p:cNvSpPr>
            <a:spLocks noChangeArrowheads="1"/>
          </p:cNvSpPr>
          <p:nvPr/>
        </p:nvSpPr>
        <p:spPr bwMode="auto">
          <a:xfrm>
            <a:off x="1414096" y="4548326"/>
            <a:ext cx="6875585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0211" name="Rectangle 36" descr="Diagonal dunkel nach oben"/>
          <p:cNvSpPr>
            <a:spLocks noChangeArrowheads="1"/>
          </p:cNvSpPr>
          <p:nvPr/>
        </p:nvSpPr>
        <p:spPr bwMode="auto">
          <a:xfrm>
            <a:off x="1414096" y="5461139"/>
            <a:ext cx="6875585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0212" name="Rectangle 37"/>
          <p:cNvSpPr>
            <a:spLocks noChangeArrowheads="1"/>
          </p:cNvSpPr>
          <p:nvPr/>
        </p:nvSpPr>
        <p:spPr bwMode="auto">
          <a:xfrm>
            <a:off x="1365739" y="3608527"/>
            <a:ext cx="627415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300.000</a:t>
            </a:r>
            <a:r>
              <a:rPr lang="de-DE" sz="1600" dirty="0"/>
              <a:t>		100	MFSW</a:t>
            </a:r>
          </a:p>
        </p:txBody>
      </p:sp>
      <p:sp>
        <p:nvSpPr>
          <p:cNvPr id="50213" name="Rectangle 38"/>
          <p:cNvSpPr>
            <a:spLocks noChangeArrowheads="1"/>
          </p:cNvSpPr>
          <p:nvPr/>
        </p:nvSpPr>
        <p:spPr bwMode="auto">
          <a:xfrm>
            <a:off x="1365739" y="4827727"/>
            <a:ext cx="6144375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ADAC Kundenstamm	100.000		200	PERS</a:t>
            </a:r>
          </a:p>
        </p:txBody>
      </p:sp>
      <p:sp>
        <p:nvSpPr>
          <p:cNvPr id="50214" name="Rectangle 39"/>
          <p:cNvSpPr>
            <a:spLocks noChangeArrowheads="1"/>
          </p:cNvSpPr>
          <p:nvPr/>
        </p:nvSpPr>
        <p:spPr bwMode="auto">
          <a:xfrm>
            <a:off x="1365739" y="6045339"/>
            <a:ext cx="627415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Telekom Statistik		200.000		300	MFSW</a:t>
            </a:r>
          </a:p>
        </p:txBody>
      </p:sp>
      <p:sp>
        <p:nvSpPr>
          <p:cNvPr id="50215" name="Rectangle 40" descr="Diagonal dunkel nach oben"/>
          <p:cNvSpPr>
            <a:spLocks noChangeArrowheads="1"/>
          </p:cNvSpPr>
          <p:nvPr/>
        </p:nvSpPr>
        <p:spPr bwMode="auto">
          <a:xfrm>
            <a:off x="1414096" y="4245114"/>
            <a:ext cx="6875585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0216" name="Rectangle 41" descr="Diagonal dunkel nach oben"/>
          <p:cNvSpPr>
            <a:spLocks noChangeArrowheads="1"/>
          </p:cNvSpPr>
          <p:nvPr/>
        </p:nvSpPr>
        <p:spPr bwMode="auto">
          <a:xfrm>
            <a:off x="1412631" y="5157926"/>
            <a:ext cx="6875585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0217" name="Rectangle 42" descr="Diagonal dunkel nach oben"/>
          <p:cNvSpPr>
            <a:spLocks noChangeArrowheads="1"/>
          </p:cNvSpPr>
          <p:nvPr/>
        </p:nvSpPr>
        <p:spPr bwMode="auto">
          <a:xfrm>
            <a:off x="1411166" y="5765939"/>
            <a:ext cx="6875585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97524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Multirelationale Anfragen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(3)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r>
              <a:rPr lang="de-DE" sz="1800">
                <a:latin typeface="Arial" charset="0"/>
                <a:ea typeface="ＭＳ Ｐゴシック" charset="0"/>
              </a:rPr>
              <a:t>Verwendet man einen Stern (</a:t>
            </a:r>
            <a:r>
              <a:rPr lang="de-DE" sz="1800">
                <a:latin typeface="Courier New" charset="0"/>
                <a:ea typeface="ＭＳ Ｐゴシック" charset="0"/>
              </a:rPr>
              <a:t>*</a:t>
            </a:r>
            <a:r>
              <a:rPr lang="de-DE" sz="1800">
                <a:latin typeface="Arial" charset="0"/>
                <a:ea typeface="ＭＳ Ｐゴシック" charset="0"/>
              </a:rPr>
              <a:t>) in der </a:t>
            </a:r>
            <a:r>
              <a:rPr lang="de-DE" sz="1800" i="1">
                <a:latin typeface="Arial" charset="0"/>
                <a:ea typeface="ＭＳ Ｐゴシック" charset="0"/>
              </a:rPr>
              <a:t>Projektionsliste</a:t>
            </a:r>
            <a:r>
              <a:rPr lang="de-DE" sz="1800">
                <a:latin typeface="Arial" charset="0"/>
                <a:ea typeface="ＭＳ Ｐゴシック" charset="0"/>
              </a:rPr>
              <a:t>, so besitzt die Ergebnistabelle alle Spalten der </a:t>
            </a:r>
            <a:r>
              <a:rPr lang="de-DE" sz="1800" i="1">
                <a:latin typeface="Arial" charset="0"/>
                <a:ea typeface="ＭＳ Ｐゴシック" charset="0"/>
              </a:rPr>
              <a:t>Bereichstabellen</a:t>
            </a:r>
            <a:r>
              <a:rPr lang="de-DE" sz="1800">
                <a:latin typeface="Arial" charset="0"/>
                <a:ea typeface="ＭＳ Ｐゴシック" charset="0"/>
              </a:rPr>
              <a:t> in der Reihenfolge, in der die </a:t>
            </a:r>
            <a:r>
              <a:rPr lang="de-DE" sz="1800" i="1">
                <a:latin typeface="Arial" charset="0"/>
                <a:ea typeface="ＭＳ Ｐゴシック" charset="0"/>
              </a:rPr>
              <a:t>Bereichstabellen</a:t>
            </a:r>
            <a:r>
              <a:rPr lang="de-DE" sz="1800">
                <a:latin typeface="Arial" charset="0"/>
                <a:ea typeface="ＭＳ Ｐゴシック" charset="0"/>
              </a:rPr>
              <a:t> in der from-Klausel aufgelistet wurden.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Festlegung der </a:t>
            </a:r>
            <a:r>
              <a:rPr lang="de-DE" sz="1800" i="1">
                <a:latin typeface="Arial" charset="0"/>
                <a:ea typeface="ＭＳ Ｐゴシック" charset="0"/>
              </a:rPr>
              <a:t>Join-Bedingung </a:t>
            </a:r>
            <a:r>
              <a:rPr lang="de-DE" sz="1800">
                <a:latin typeface="Arial" charset="0"/>
                <a:ea typeface="ＭＳ Ｐゴシック" charset="0"/>
              </a:rPr>
              <a:t>in der where-Klausel der Anfrage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n-Weg-Join: </a:t>
            </a:r>
            <a:r>
              <a:rPr lang="de-DE" sz="1800">
                <a:latin typeface="Arial" charset="0"/>
                <a:ea typeface="ＭＳ Ｐゴシック" charset="0"/>
              </a:rPr>
              <a:t>Anfragen über n </a:t>
            </a:r>
            <a:r>
              <a:rPr lang="de-DE" sz="1800">
                <a:latin typeface="Symbol" charset="0"/>
                <a:ea typeface="ＭＳ Ｐゴシック" charset="0"/>
              </a:rPr>
              <a:t></a:t>
            </a:r>
            <a:r>
              <a:rPr lang="de-DE" sz="1800">
                <a:latin typeface="Arial" charset="0"/>
                <a:ea typeface="ＭＳ Ｐゴシック" charset="0"/>
              </a:rPr>
              <a:t> 2 </a:t>
            </a:r>
            <a:r>
              <a:rPr lang="de-DE" sz="1800" i="1">
                <a:latin typeface="Arial" charset="0"/>
                <a:ea typeface="ＭＳ Ｐゴシック" charset="0"/>
              </a:rPr>
              <a:t>Bereichstabellen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Equi-Join: </a:t>
            </a:r>
            <a:r>
              <a:rPr lang="de-DE" sz="1800">
                <a:latin typeface="Arial" charset="0"/>
                <a:ea typeface="ＭＳ Ｐゴシック" charset="0"/>
              </a:rPr>
              <a:t>Als </a:t>
            </a:r>
            <a:r>
              <a:rPr lang="de-DE" sz="1800" i="1">
                <a:latin typeface="Arial" charset="0"/>
                <a:ea typeface="ＭＳ Ｐゴシック" charset="0"/>
              </a:rPr>
              <a:t>Selektionsprädikat</a:t>
            </a:r>
            <a:r>
              <a:rPr lang="de-DE" sz="1800">
                <a:latin typeface="Arial" charset="0"/>
                <a:ea typeface="ＭＳ Ｐゴシック" charset="0"/>
              </a:rPr>
              <a:t> wird ein Gleicheitstest (=) zwischen Spaltenwerten benutzt.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Theta-Join:</a:t>
            </a:r>
            <a:r>
              <a:rPr lang="de-DE" sz="1800">
                <a:latin typeface="Arial" charset="0"/>
                <a:ea typeface="ＭＳ Ｐゴシック" charset="0"/>
              </a:rPr>
              <a:t> Als </a:t>
            </a:r>
            <a:r>
              <a:rPr lang="de-DE" sz="1800" i="1">
                <a:latin typeface="Arial" charset="0"/>
                <a:ea typeface="ＭＳ Ｐゴシック" charset="0"/>
              </a:rPr>
              <a:t>Selektionsprädikat</a:t>
            </a:r>
            <a:r>
              <a:rPr lang="de-DE" sz="1800">
                <a:latin typeface="Arial" charset="0"/>
                <a:ea typeface="ＭＳ Ｐゴシック" charset="0"/>
              </a:rPr>
              <a:t> wird ein anderes Boolesches Prädikat anstatt des Gleichheitstests benutzt (</a:t>
            </a:r>
            <a:r>
              <a:rPr lang="de-DE" sz="1800">
                <a:latin typeface="Symbol" charset="0"/>
                <a:ea typeface="ＭＳ Ｐゴシック" charset="0"/>
              </a:rPr>
              <a:t></a:t>
            </a:r>
            <a:r>
              <a:rPr lang="de-DE" sz="1800">
                <a:latin typeface="Arial" charset="0"/>
                <a:ea typeface="ＭＳ Ｐゴシック" charset="0"/>
              </a:rPr>
              <a:t>, </a:t>
            </a:r>
            <a:r>
              <a:rPr lang="de-DE" sz="1800">
                <a:latin typeface="Symbol" charset="0"/>
                <a:ea typeface="ＭＳ Ｐゴシック" charset="0"/>
              </a:rPr>
              <a:t></a:t>
            </a:r>
            <a:r>
              <a:rPr lang="de-DE" sz="1800">
                <a:latin typeface="Arial" charset="0"/>
                <a:ea typeface="ＭＳ Ｐゴシック" charset="0"/>
              </a:rPr>
              <a:t>, </a:t>
            </a:r>
            <a:r>
              <a:rPr lang="de-DE" sz="1800">
                <a:latin typeface="Symbol" charset="0"/>
                <a:ea typeface="ＭＳ Ｐゴシック" charset="0"/>
              </a:rPr>
              <a:t></a:t>
            </a:r>
            <a:r>
              <a:rPr lang="de-DE" sz="1800">
                <a:latin typeface="Arial" charset="0"/>
                <a:ea typeface="ＭＳ Ｐゴシック" charset="0"/>
              </a:rPr>
              <a:t>,</a:t>
            </a:r>
            <a:r>
              <a:rPr lang="de-DE" sz="1800">
                <a:latin typeface="Symbol" charset="0"/>
                <a:ea typeface="ＭＳ Ｐゴシック" charset="0"/>
              </a:rPr>
              <a:t></a:t>
            </a:r>
            <a:r>
              <a:rPr lang="de-DE" sz="1800">
                <a:latin typeface="Arial" charset="0"/>
                <a:ea typeface="ＭＳ Ｐゴシック" charset="0"/>
              </a:rPr>
              <a:t>, </a:t>
            </a:r>
            <a:r>
              <a:rPr lang="de-DE" sz="1800">
                <a:latin typeface="Symbol" charset="0"/>
                <a:ea typeface="ＭＳ Ｐゴシック" charset="0"/>
              </a:rPr>
              <a:t></a:t>
            </a:r>
            <a:r>
              <a:rPr lang="de-DE" sz="1800">
                <a:latin typeface="Arial" charset="0"/>
                <a:ea typeface="ＭＳ Ｐゴシック" charset="0"/>
              </a:rPr>
              <a:t>, </a:t>
            </a:r>
            <a:r>
              <a:rPr lang="de-DE" sz="1800">
                <a:latin typeface="Courier New" charset="0"/>
                <a:ea typeface="ＭＳ Ｐゴシック" charset="0"/>
              </a:rPr>
              <a:t>like</a:t>
            </a:r>
            <a:r>
              <a:rPr lang="de-DE" sz="1800">
                <a:latin typeface="Arial" charset="0"/>
                <a:ea typeface="ＭＳ Ｐゴシック" charset="0"/>
              </a:rPr>
              <a:t>, ...).</a:t>
            </a:r>
          </a:p>
          <a:p>
            <a:pPr lvl="1">
              <a:buFont typeface="Monotype Sorts" charset="0"/>
              <a:buNone/>
            </a:pPr>
            <a:endParaRPr lang="de-DE" sz="18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59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932040" y="2600568"/>
            <a:ext cx="1465146" cy="82843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e-DE" sz="1600" b="1">
                <a:latin typeface="Courier New" charset="0"/>
              </a:rPr>
              <a:t>select</a:t>
            </a:r>
            <a:r>
              <a:rPr lang="de-DE" sz="1600">
                <a:latin typeface="Courier New" charset="0"/>
              </a:rPr>
              <a:t> </a:t>
            </a:r>
            <a:r>
              <a:rPr lang="de-DE" sz="1600"/>
              <a:t>P</a:t>
            </a:r>
            <a:endParaRPr lang="de-DE" sz="1600">
              <a:latin typeface="Courier New" charset="0"/>
            </a:endParaRPr>
          </a:p>
          <a:p>
            <a:pPr>
              <a:lnSpc>
                <a:spcPct val="100000"/>
              </a:lnSpc>
              <a:defRPr/>
            </a:pPr>
            <a:r>
              <a:rPr lang="de-DE" sz="1600" b="1">
                <a:latin typeface="Courier New" charset="0"/>
              </a:rPr>
              <a:t>from</a:t>
            </a:r>
            <a:r>
              <a:rPr lang="de-DE" sz="1600">
                <a:latin typeface="Courier New" charset="0"/>
              </a:rPr>
              <a:t> </a:t>
            </a:r>
            <a:r>
              <a:rPr lang="de-DE" sz="1600"/>
              <a:t>T</a:t>
            </a:r>
            <a:r>
              <a:rPr lang="de-DE" sz="1600" baseline="-25000">
                <a:latin typeface="Courier New" charset="0"/>
              </a:rPr>
              <a:t>1</a:t>
            </a:r>
            <a:r>
              <a:rPr lang="de-DE" sz="1600"/>
              <a:t>, ..., T</a:t>
            </a:r>
            <a:r>
              <a:rPr lang="de-DE" sz="1600" baseline="-25000"/>
              <a:t>n</a:t>
            </a:r>
            <a:endParaRPr lang="de-DE" sz="1600"/>
          </a:p>
          <a:p>
            <a:pPr>
              <a:lnSpc>
                <a:spcPct val="100000"/>
              </a:lnSpc>
              <a:defRPr/>
            </a:pPr>
            <a:r>
              <a:rPr lang="de-DE" sz="1600" b="1">
                <a:latin typeface="Courier New" charset="0"/>
              </a:rPr>
              <a:t>where</a:t>
            </a:r>
            <a:r>
              <a:rPr lang="de-DE" sz="1600">
                <a:latin typeface="Courier New" charset="0"/>
              </a:rPr>
              <a:t> </a:t>
            </a:r>
            <a:r>
              <a:rPr lang="de-DE" sz="1600"/>
              <a:t>S</a:t>
            </a:r>
            <a:r>
              <a:rPr lang="de-DE" sz="1600">
                <a:latin typeface="Courier New" charset="0"/>
              </a:rPr>
              <a:t>;</a:t>
            </a:r>
          </a:p>
        </p:txBody>
      </p:sp>
      <p:sp>
        <p:nvSpPr>
          <p:cNvPr id="522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Sichtbarkeitsregeln und Spaltennamenkonflikte </a:t>
            </a:r>
            <a:r>
              <a:rPr lang="de-DE" sz="1600" dirty="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Sichtbarkeitsregeln für </a:t>
            </a:r>
            <a:r>
              <a:rPr lang="de-DE" sz="1800" b="1" i="1" dirty="0">
                <a:latin typeface="Arial" charset="0"/>
                <a:ea typeface="ＭＳ Ｐゴシック" charset="0"/>
                <a:cs typeface="ＭＳ Ｐゴシック" charset="0"/>
              </a:rPr>
              <a:t>lokale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 Namen (z.B. Spalten-, Bereichsvariablennamen) innerhalb 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kalkülorientierter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 SQL-Anfragen: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In den Teilausdrücken </a:t>
            </a:r>
            <a:r>
              <a:rPr lang="de-DE" sz="1800" i="1" dirty="0">
                <a:latin typeface="Arial" charset="0"/>
                <a:ea typeface="ＭＳ Ｐゴシック" charset="0"/>
              </a:rPr>
              <a:t>P</a:t>
            </a:r>
            <a:r>
              <a:rPr lang="de-DE" sz="1800" dirty="0">
                <a:latin typeface="Arial" charset="0"/>
                <a:ea typeface="ＭＳ Ｐゴシック" charset="0"/>
              </a:rPr>
              <a:t>, </a:t>
            </a:r>
            <a:r>
              <a:rPr lang="de-DE" sz="1800" i="1" dirty="0">
                <a:latin typeface="Arial" charset="0"/>
                <a:ea typeface="ＭＳ Ｐゴシック" charset="0"/>
              </a:rPr>
              <a:t>S</a:t>
            </a:r>
            <a:r>
              <a:rPr lang="de-DE" sz="1800" dirty="0">
                <a:latin typeface="Arial" charset="0"/>
                <a:ea typeface="ＭＳ Ｐゴシック" charset="0"/>
              </a:rPr>
              <a:t>, </a:t>
            </a:r>
            <a:r>
              <a:rPr lang="de-DE" sz="1800" i="1" dirty="0">
                <a:latin typeface="Arial" charset="0"/>
                <a:ea typeface="ＭＳ Ｐゴシック" charset="0"/>
              </a:rPr>
              <a:t>T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latin typeface="Arial" charset="0"/>
                <a:ea typeface="ＭＳ Ｐゴシック" charset="0"/>
              </a:rPr>
              <a:t>, ...,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T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 sind alle globalen                                   Namen von SQL-Objekten (z.B. Tabellen, Sichten,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>
                <a:latin typeface="Arial" charset="0"/>
                <a:ea typeface="ＭＳ Ｐゴシック" charset="0"/>
              </a:rPr>
              <a:t>Schemata, Kataloge) sichtbar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.</a:t>
            </a: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  <a:p>
            <a:pPr lvl="1"/>
            <a:endParaRPr lang="de-DE" sz="1800" dirty="0" smtClean="0">
              <a:latin typeface="Arial" charset="0"/>
              <a:ea typeface="ＭＳ Ｐゴシック" charset="0"/>
            </a:endParaRP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Im </a:t>
            </a:r>
            <a:r>
              <a:rPr lang="de-DE" sz="1800" i="1" dirty="0">
                <a:latin typeface="Arial" charset="0"/>
                <a:ea typeface="ＭＳ Ｐゴシック" charset="0"/>
              </a:rPr>
              <a:t>Selektionsprädikat S</a:t>
            </a:r>
            <a:r>
              <a:rPr lang="de-DE" sz="1800" dirty="0">
                <a:latin typeface="Arial" charset="0"/>
                <a:ea typeface="ＭＳ Ｐゴシック" charset="0"/>
              </a:rPr>
              <a:t> und in der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Projektionsliste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</a:t>
            </a:r>
            <a:r>
              <a:rPr lang="de-DE" sz="1800" dirty="0">
                <a:latin typeface="Arial" charset="0"/>
                <a:ea typeface="ＭＳ Ｐゴシック" charset="0"/>
              </a:rPr>
              <a:t>                                            sind zusätzlich die </a:t>
            </a:r>
            <a:r>
              <a:rPr lang="de-DE" sz="1800" i="1" dirty="0">
                <a:latin typeface="Arial" charset="0"/>
                <a:ea typeface="ＭＳ Ｐゴシック" charset="0"/>
              </a:rPr>
              <a:t>lokalen</a:t>
            </a:r>
            <a:r>
              <a:rPr lang="de-DE" sz="1800" dirty="0">
                <a:latin typeface="Arial" charset="0"/>
                <a:ea typeface="ＭＳ Ｐゴシック" charset="0"/>
              </a:rPr>
              <a:t> Namen aller Spalten aller                          </a:t>
            </a:r>
            <a:r>
              <a:rPr lang="de-DE" sz="1800" i="1" dirty="0">
                <a:latin typeface="Arial" charset="0"/>
                <a:ea typeface="ＭＳ Ｐゴシック" charset="0"/>
              </a:rPr>
              <a:t>Bereichstabellen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T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i</a:t>
            </a:r>
            <a:r>
              <a:rPr lang="de-DE" sz="1800" dirty="0">
                <a:latin typeface="Arial" charset="0"/>
                <a:ea typeface="ＭＳ Ｐゴシック" charset="0"/>
              </a:rPr>
              <a:t> sichtbar.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Analoge Sichtbarkeitsregeln für </a:t>
            </a:r>
            <a:r>
              <a:rPr lang="de-DE" sz="1800" dirty="0" err="1">
                <a:latin typeface="Arial" charset="0"/>
                <a:ea typeface="ＭＳ Ｐゴシック" charset="0"/>
              </a:rPr>
              <a:t>any</a:t>
            </a:r>
            <a:r>
              <a:rPr lang="de-DE" sz="1800" dirty="0">
                <a:latin typeface="Arial" charset="0"/>
                <a:ea typeface="ＭＳ Ｐゴシック" charset="0"/>
              </a:rPr>
              <a:t> und </a:t>
            </a:r>
            <a:r>
              <a:rPr lang="de-DE" sz="1800" dirty="0" err="1">
                <a:latin typeface="Arial" charset="0"/>
                <a:ea typeface="ＭＳ Ｐゴシック" charset="0"/>
              </a:rPr>
              <a:t>some</a:t>
            </a:r>
            <a:r>
              <a:rPr lang="de-DE" sz="1800" dirty="0">
                <a:latin typeface="Arial" charset="0"/>
                <a:ea typeface="ＭＳ Ｐゴシック" charset="0"/>
              </a:rPr>
              <a:t>-Klauseln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Ein lokaler Name überdeckt dabei einen globalen Namen.</a:t>
            </a:r>
          </a:p>
        </p:txBody>
      </p:sp>
    </p:spTree>
    <p:extLst>
      <p:ext uri="{BB962C8B-B14F-4D97-AF65-F5344CB8AC3E}">
        <p14:creationId xmlns:p14="http://schemas.microsoft.com/office/powerpoint/2010/main" val="1163467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5958254" y="1577975"/>
            <a:ext cx="1593386" cy="107465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dirty="0"/>
              <a:t> P</a:t>
            </a:r>
            <a:endParaRPr lang="de-DE" sz="1600" dirty="0">
              <a:latin typeface="Courier New" charset="0"/>
            </a:endParaRPr>
          </a:p>
          <a:p>
            <a:pPr>
              <a:lnSpc>
                <a:spcPct val="100000"/>
              </a:lnSpc>
              <a:defRPr/>
            </a:pP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/>
              <a:t>T</a:t>
            </a:r>
            <a:r>
              <a:rPr lang="de-DE" sz="1600" baseline="-25000" dirty="0"/>
              <a:t>1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/>
              <a:t> X</a:t>
            </a:r>
            <a:r>
              <a:rPr lang="de-DE" sz="1600" baseline="-25000" dirty="0"/>
              <a:t>1</a:t>
            </a:r>
            <a:r>
              <a:rPr lang="de-DE" sz="1600" dirty="0"/>
              <a:t>, ...,</a:t>
            </a:r>
            <a:endParaRPr lang="de-DE" sz="1600" dirty="0">
              <a:latin typeface="Courier New" charset="0"/>
            </a:endParaRPr>
          </a:p>
          <a:p>
            <a:pPr>
              <a:lnSpc>
                <a:spcPct val="100000"/>
              </a:lnSpc>
              <a:defRPr/>
            </a:pPr>
            <a:r>
              <a:rPr lang="de-DE" sz="1600" dirty="0">
                <a:latin typeface="Courier New" charset="0"/>
              </a:rPr>
              <a:t>     </a:t>
            </a:r>
            <a:r>
              <a:rPr lang="de-DE" sz="1600" dirty="0" err="1"/>
              <a:t>T</a:t>
            </a:r>
            <a:r>
              <a:rPr lang="de-DE" sz="1600" baseline="-25000" dirty="0" err="1"/>
              <a:t>n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/>
              <a:t> </a:t>
            </a:r>
            <a:r>
              <a:rPr lang="de-DE" sz="1600" dirty="0" err="1"/>
              <a:t>X</a:t>
            </a:r>
            <a:r>
              <a:rPr lang="de-DE" sz="1600" baseline="-25000" dirty="0" err="1"/>
              <a:t>n</a:t>
            </a:r>
            <a:endParaRPr lang="de-DE" sz="1600" baseline="-25000" dirty="0"/>
          </a:p>
          <a:p>
            <a:pPr>
              <a:lnSpc>
                <a:spcPct val="100000"/>
              </a:lnSpc>
              <a:defRPr/>
            </a:pPr>
            <a:r>
              <a:rPr lang="de-DE" sz="1600" b="1" dirty="0" err="1">
                <a:latin typeface="Courier New" charset="0"/>
              </a:rPr>
              <a:t>where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/>
              <a:t>S</a:t>
            </a:r>
            <a:r>
              <a:rPr lang="de-DE" sz="1600" dirty="0">
                <a:latin typeface="Courier New" charset="0"/>
              </a:rPr>
              <a:t>;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5763359" y="4360863"/>
            <a:ext cx="2658181" cy="132087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>
                <a:latin typeface="Courier New" charset="0"/>
              </a:rPr>
              <a:t>select</a:t>
            </a:r>
            <a:r>
              <a:rPr lang="de-DE" sz="1600">
                <a:latin typeface="Courier New" charset="0"/>
              </a:rPr>
              <a:t> m.*</a:t>
            </a:r>
          </a:p>
          <a:p>
            <a:pPr>
              <a:defRPr/>
            </a:pPr>
            <a:r>
              <a:rPr lang="de-DE" sz="1600" b="1">
                <a:latin typeface="Courier New" charset="0"/>
              </a:rPr>
              <a:t>from</a:t>
            </a:r>
            <a:r>
              <a:rPr lang="de-DE" sz="1600">
                <a:latin typeface="Courier New" charset="0"/>
              </a:rPr>
              <a:t> Mitarbeiter  m,</a:t>
            </a:r>
          </a:p>
          <a:p>
            <a:pPr>
              <a:defRPr/>
            </a:pPr>
            <a:r>
              <a:rPr lang="de-DE" sz="1600">
                <a:latin typeface="Courier New" charset="0"/>
              </a:rPr>
              <a:t>     Projekte p</a:t>
            </a:r>
          </a:p>
          <a:p>
            <a:pPr>
              <a:defRPr/>
            </a:pPr>
            <a:r>
              <a:rPr lang="de-DE" sz="1600" b="1">
                <a:latin typeface="Courier New" charset="0"/>
              </a:rPr>
              <a:t>where</a:t>
            </a:r>
            <a:r>
              <a:rPr lang="de-DE" sz="1600">
                <a:latin typeface="Courier New" charset="0"/>
              </a:rPr>
              <a:t> m.Projekte =</a:t>
            </a:r>
          </a:p>
          <a:p>
            <a:pPr>
              <a:defRPr/>
            </a:pPr>
            <a:r>
              <a:rPr lang="de-DE" sz="1600">
                <a:latin typeface="Courier New" charset="0"/>
              </a:rPr>
              <a:t>      p.Nr;</a:t>
            </a:r>
          </a:p>
        </p:txBody>
      </p:sp>
      <p:sp>
        <p:nvSpPr>
          <p:cNvPr id="53251" name="Line 6"/>
          <p:cNvSpPr>
            <a:spLocks noChangeShapeType="1"/>
          </p:cNvSpPr>
          <p:nvPr/>
        </p:nvSpPr>
        <p:spPr bwMode="auto">
          <a:xfrm>
            <a:off x="7240466" y="2938464"/>
            <a:ext cx="0" cy="122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252" name="Rectangle 7"/>
          <p:cNvSpPr>
            <a:spLocks noChangeArrowheads="1"/>
          </p:cNvSpPr>
          <p:nvPr/>
        </p:nvSpPr>
        <p:spPr bwMode="auto">
          <a:xfrm>
            <a:off x="404446" y="1004889"/>
            <a:ext cx="71569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de-DE" sz="1800" b="1"/>
              <a:t>Definition </a:t>
            </a:r>
            <a:r>
              <a:rPr lang="de-DE" sz="1800" b="1" i="1"/>
              <a:t>lokaler Bereichsvariablen</a:t>
            </a:r>
            <a:r>
              <a:rPr lang="de-DE" sz="1800" b="1"/>
              <a:t> (correlation names, alias names):</a:t>
            </a:r>
          </a:p>
        </p:txBody>
      </p:sp>
      <p:sp>
        <p:nvSpPr>
          <p:cNvPr id="53253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Sichtbarkeitsregeln und Spaltennamenkonflikte </a:t>
            </a:r>
            <a:r>
              <a:rPr lang="de-DE" sz="1600" dirty="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4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51692" y="1066800"/>
            <a:ext cx="5345723" cy="5257800"/>
          </a:xfrm>
        </p:spPr>
        <p:txBody>
          <a:bodyPr/>
          <a:lstStyle/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Zur Vermeidung von Namenskonflikten zwischen den Spaltennamen verschiedener Tabellen sowie zwischen Spaltennamen und globalen Namen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Einsetzung der </a:t>
            </a:r>
            <a:r>
              <a:rPr lang="de-DE" sz="1800" i="1">
                <a:latin typeface="Arial" charset="0"/>
                <a:ea typeface="ＭＳ Ｐゴシック" charset="0"/>
              </a:rPr>
              <a:t>lokalen Bereichsvariablen </a:t>
            </a:r>
            <a:r>
              <a:rPr lang="de-DE" sz="1800">
                <a:latin typeface="Arial" charset="0"/>
                <a:ea typeface="ＭＳ Ｐゴシック" charset="0"/>
              </a:rPr>
              <a:t>zur Qualifizierung von Spaltennamen mittels Punktnotation im </a:t>
            </a:r>
            <a:r>
              <a:rPr lang="de-DE" sz="1800" i="1">
                <a:latin typeface="Arial" charset="0"/>
                <a:ea typeface="ＭＳ Ｐゴシック" charset="0"/>
              </a:rPr>
              <a:t>Selektionsprädikat</a:t>
            </a:r>
            <a:r>
              <a:rPr lang="de-DE" sz="1800">
                <a:latin typeface="Arial" charset="0"/>
                <a:ea typeface="ＭＳ Ｐゴシック" charset="0"/>
              </a:rPr>
              <a:t> und der </a:t>
            </a:r>
            <a:r>
              <a:rPr lang="de-DE" sz="1800" i="1">
                <a:latin typeface="Arial" charset="0"/>
                <a:ea typeface="ＭＳ Ｐゴシック" charset="0"/>
              </a:rPr>
              <a:t>Projektionsliste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Ziel bei der Verwendung von </a:t>
            </a:r>
            <a:r>
              <a:rPr lang="de-DE" sz="1800" i="1">
                <a:latin typeface="Arial" charset="0"/>
                <a:ea typeface="ＭＳ Ｐゴシック" charset="0"/>
              </a:rPr>
              <a:t>Bereichsvariablen</a:t>
            </a:r>
            <a:r>
              <a:rPr lang="de-DE" sz="1800">
                <a:latin typeface="Arial" charset="0"/>
                <a:ea typeface="ＭＳ Ｐゴシック" charset="0"/>
              </a:rPr>
              <a:t> in SQL-Anfragen:</a:t>
            </a:r>
          </a:p>
          <a:p>
            <a:pPr lvl="2"/>
            <a:r>
              <a:rPr lang="de-DE" sz="1800">
                <a:latin typeface="Arial" charset="0"/>
                <a:ea typeface="ＭＳ Ｐゴシック" charset="0"/>
              </a:rPr>
              <a:t>Lesbarkeit: Zu welcher </a:t>
            </a:r>
            <a:r>
              <a:rPr lang="de-DE" sz="1800" i="1">
                <a:latin typeface="Arial" charset="0"/>
                <a:ea typeface="ＭＳ Ｐゴシック" charset="0"/>
              </a:rPr>
              <a:t>Bereichstabelle</a:t>
            </a:r>
            <a:r>
              <a:rPr lang="de-DE" sz="1800">
                <a:latin typeface="Arial" charset="0"/>
                <a:ea typeface="ＭＳ Ｐゴシック" charset="0"/>
              </a:rPr>
              <a:t> gehört ein Spaltenname?</a:t>
            </a:r>
          </a:p>
          <a:p>
            <a:pPr lvl="2"/>
            <a:r>
              <a:rPr lang="de-DE" sz="1800">
                <a:latin typeface="Arial" charset="0"/>
                <a:ea typeface="ＭＳ Ｐゴシック" charset="0"/>
              </a:rPr>
              <a:t>Ausdrucksmächtigkeit: </a:t>
            </a:r>
            <a:r>
              <a:rPr lang="de-DE" sz="1800">
                <a:latin typeface="Symbol" charset="0"/>
                <a:ea typeface="ＭＳ Ｐゴシック" charset="0"/>
              </a:rPr>
              <a:t>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 i="1">
                <a:latin typeface="Arial" charset="0"/>
                <a:ea typeface="ＭＳ Ｐゴシック" charset="0"/>
              </a:rPr>
              <a:t>reflexive Anfragen</a:t>
            </a:r>
            <a:r>
              <a:rPr lang="de-DE" sz="1800">
                <a:latin typeface="Arial" charset="0"/>
                <a:ea typeface="ＭＳ Ｐゴシック" charset="0"/>
              </a:rPr>
              <a:t>  (s. nächste Folie)</a:t>
            </a:r>
          </a:p>
        </p:txBody>
      </p:sp>
    </p:spTree>
    <p:extLst>
      <p:ext uri="{BB962C8B-B14F-4D97-AF65-F5344CB8AC3E}">
        <p14:creationId xmlns:p14="http://schemas.microsoft.com/office/powerpoint/2010/main" val="27791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577861" y="1676400"/>
            <a:ext cx="4012618" cy="132087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>
                <a:latin typeface="Courier New" charset="0"/>
              </a:rPr>
              <a:t>select</a:t>
            </a:r>
            <a:r>
              <a:rPr lang="de-DE" sz="1600">
                <a:latin typeface="Courier New" charset="0"/>
              </a:rPr>
              <a:t> o.Name </a:t>
            </a:r>
            <a:r>
              <a:rPr lang="de-DE" sz="1600" b="1">
                <a:latin typeface="Courier New" charset="0"/>
              </a:rPr>
              <a:t>as</a:t>
            </a:r>
            <a:r>
              <a:rPr lang="de-DE" sz="1600">
                <a:latin typeface="Courier New" charset="0"/>
              </a:rPr>
              <a:t> Oberabteilung,</a:t>
            </a:r>
          </a:p>
          <a:p>
            <a:pPr>
              <a:defRPr/>
            </a:pPr>
            <a:r>
              <a:rPr lang="de-DE" sz="1600">
                <a:latin typeface="Courier New" charset="0"/>
              </a:rPr>
              <a:t>       u.Name </a:t>
            </a:r>
            <a:r>
              <a:rPr lang="de-DE" sz="1600" b="1">
                <a:latin typeface="Courier New" charset="0"/>
              </a:rPr>
              <a:t>as</a:t>
            </a:r>
            <a:r>
              <a:rPr lang="de-DE" sz="1600">
                <a:latin typeface="Courier New" charset="0"/>
              </a:rPr>
              <a:t> Unterabteilung</a:t>
            </a:r>
          </a:p>
          <a:p>
            <a:pPr>
              <a:defRPr/>
            </a:pPr>
            <a:r>
              <a:rPr lang="de-DE" sz="1600" b="1">
                <a:latin typeface="Courier New" charset="0"/>
              </a:rPr>
              <a:t>from</a:t>
            </a:r>
            <a:r>
              <a:rPr lang="de-DE" sz="1600">
                <a:latin typeface="Courier New" charset="0"/>
              </a:rPr>
              <a:t> Abteilungen  o,</a:t>
            </a:r>
          </a:p>
          <a:p>
            <a:pPr>
              <a:defRPr/>
            </a:pPr>
            <a:r>
              <a:rPr lang="de-DE" sz="1600">
                <a:latin typeface="Courier New" charset="0"/>
              </a:rPr>
              <a:t>     Abteilungen  u</a:t>
            </a:r>
          </a:p>
          <a:p>
            <a:pPr>
              <a:defRPr/>
            </a:pPr>
            <a:r>
              <a:rPr lang="de-DE" sz="1600" b="1">
                <a:latin typeface="Courier New" charset="0"/>
              </a:rPr>
              <a:t>where</a:t>
            </a:r>
            <a:r>
              <a:rPr lang="de-DE" sz="1600">
                <a:latin typeface="Courier New" charset="0"/>
              </a:rPr>
              <a:t> u.Oberabteilung = o.Kurz;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961793" y="4473576"/>
            <a:ext cx="3156438" cy="1196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54275" name="Rectangle 6"/>
          <p:cNvSpPr>
            <a:spLocks noChangeArrowheads="1"/>
          </p:cNvSpPr>
          <p:nvPr/>
        </p:nvSpPr>
        <p:spPr bwMode="auto">
          <a:xfrm>
            <a:off x="4942743" y="4478338"/>
            <a:ext cx="347882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de-DE" sz="1600" i="1"/>
              <a:t>Oberabteilung	Unterabteilung</a:t>
            </a:r>
          </a:p>
        </p:txBody>
      </p:sp>
      <p:sp>
        <p:nvSpPr>
          <p:cNvPr id="54276" name="Rectangle 7"/>
          <p:cNvSpPr>
            <a:spLocks noChangeArrowheads="1"/>
          </p:cNvSpPr>
          <p:nvPr/>
        </p:nvSpPr>
        <p:spPr bwMode="auto">
          <a:xfrm>
            <a:off x="4942743" y="4783138"/>
            <a:ext cx="339090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de-DE" sz="1600"/>
              <a:t>Leitung SW	Mainframe SW</a:t>
            </a:r>
          </a:p>
        </p:txBody>
      </p:sp>
      <p:sp>
        <p:nvSpPr>
          <p:cNvPr id="54277" name="Line 8"/>
          <p:cNvSpPr>
            <a:spLocks noChangeShapeType="1"/>
          </p:cNvSpPr>
          <p:nvPr/>
        </p:nvSpPr>
        <p:spPr bwMode="auto">
          <a:xfrm>
            <a:off x="4967655" y="4762500"/>
            <a:ext cx="314471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4278" name="Line 9"/>
          <p:cNvSpPr>
            <a:spLocks noChangeShapeType="1"/>
          </p:cNvSpPr>
          <p:nvPr/>
        </p:nvSpPr>
        <p:spPr bwMode="auto">
          <a:xfrm>
            <a:off x="4961793" y="5067300"/>
            <a:ext cx="3156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4279" name="Line 10"/>
          <p:cNvSpPr>
            <a:spLocks noChangeShapeType="1"/>
          </p:cNvSpPr>
          <p:nvPr/>
        </p:nvSpPr>
        <p:spPr bwMode="auto">
          <a:xfrm>
            <a:off x="4961793" y="5372100"/>
            <a:ext cx="3156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4280" name="Rectangle 11"/>
          <p:cNvSpPr>
            <a:spLocks noChangeArrowheads="1"/>
          </p:cNvSpPr>
          <p:nvPr/>
        </p:nvSpPr>
        <p:spPr bwMode="auto">
          <a:xfrm>
            <a:off x="4942743" y="5392738"/>
            <a:ext cx="2968869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de-DE" sz="1600"/>
              <a:t>Leitung SW	PC SW</a:t>
            </a:r>
          </a:p>
        </p:txBody>
      </p:sp>
      <p:sp>
        <p:nvSpPr>
          <p:cNvPr id="54281" name="Rectangle 12"/>
          <p:cNvSpPr>
            <a:spLocks noChangeArrowheads="1"/>
          </p:cNvSpPr>
          <p:nvPr/>
        </p:nvSpPr>
        <p:spPr bwMode="auto">
          <a:xfrm>
            <a:off x="4942743" y="5087938"/>
            <a:ext cx="3408485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de-DE" sz="1600"/>
              <a:t>Leitung SW	Unix SW</a:t>
            </a:r>
          </a:p>
        </p:txBody>
      </p:sp>
      <p:sp>
        <p:nvSpPr>
          <p:cNvPr id="54282" name="AutoShape 13"/>
          <p:cNvSpPr>
            <a:spLocks noChangeArrowheads="1"/>
          </p:cNvSpPr>
          <p:nvPr/>
        </p:nvSpPr>
        <p:spPr bwMode="auto">
          <a:xfrm rot="16200000" flipH="1">
            <a:off x="6239363" y="3730137"/>
            <a:ext cx="692150" cy="216877"/>
          </a:xfrm>
          <a:prstGeom prst="rightArrow">
            <a:avLst>
              <a:gd name="adj1" fmla="val 50000"/>
              <a:gd name="adj2" fmla="val 8760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Sichtbarkeitsregeln und Spaltennamenkonflikte </a:t>
            </a:r>
            <a:r>
              <a:rPr lang="de-DE" sz="1600">
                <a:latin typeface="Arial" charset="0"/>
                <a:ea typeface="ＭＳ Ｐゴシック" charset="0"/>
                <a:cs typeface="ＭＳ Ｐゴシック" charset="0"/>
              </a:rPr>
              <a:t>(3)</a:t>
            </a:r>
            <a:endParaRPr lang="de-DE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84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51692" y="1066800"/>
            <a:ext cx="4501662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Beispiel: Reflexive Anfrage</a:t>
            </a:r>
          </a:p>
          <a:p>
            <a:pPr marL="0" indent="0">
              <a:buFontTx/>
              <a:buNone/>
            </a:pPr>
            <a:endParaRPr lang="de-DE" sz="1800" b="1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Hier: Tabelle der Ober- und Unterabteilungen</a:t>
            </a:r>
          </a:p>
          <a:p>
            <a:pPr lvl="1">
              <a:buFont typeface="Monotype Sorts" charset="0"/>
              <a:buNone/>
            </a:pPr>
            <a:endParaRPr lang="de-DE" sz="1800">
              <a:latin typeface="Arial" charset="0"/>
              <a:ea typeface="ＭＳ Ｐゴシック" charset="0"/>
            </a:endParaRP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Verallgemeinerung:</a:t>
            </a:r>
          </a:p>
          <a:p>
            <a:pPr lvl="2"/>
            <a:r>
              <a:rPr lang="de-DE" sz="1800">
                <a:latin typeface="Arial" charset="0"/>
                <a:ea typeface="ＭＳ Ｐゴシック" charset="0"/>
              </a:rPr>
              <a:t>Rekursive Anfragen </a:t>
            </a:r>
            <a:r>
              <a:rPr lang="de-DE" sz="1800">
                <a:latin typeface="Symbol" charset="0"/>
                <a:ea typeface="ＭＳ Ｐゴシック" charset="0"/>
              </a:rPr>
              <a:t></a:t>
            </a:r>
            <a:r>
              <a:rPr lang="de-DE" sz="1800">
                <a:latin typeface="Arial" charset="0"/>
                <a:ea typeface="ＭＳ Ｐゴシック" charset="0"/>
              </a:rPr>
              <a:t/>
            </a:r>
            <a:br>
              <a:rPr lang="de-DE" sz="1800">
                <a:latin typeface="Arial" charset="0"/>
                <a:ea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</a:rPr>
              <a:t>nicht mit jedem System möglich</a:t>
            </a:r>
            <a:br>
              <a:rPr lang="de-DE" sz="1800">
                <a:latin typeface="Arial" charset="0"/>
                <a:ea typeface="ＭＳ Ｐゴシック" charset="0"/>
              </a:rPr>
            </a:br>
            <a:endParaRPr lang="de-DE" sz="18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586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Tupelkalkül vs. Domänenkalkül</a:t>
            </a:r>
          </a:p>
        </p:txBody>
      </p:sp>
      <p:sp>
        <p:nvSpPr>
          <p:cNvPr id="921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Unendliche Relationen im Domänenkalkül 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beschreibbar: </a:t>
            </a:r>
            <a:endParaRPr lang="de-DE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de-DE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de-DE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de-DE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de-DE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de-DE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Unendliche Relatione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n nicht handhabbar: 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Syntaktische 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Einschränkungen im Domänenkalkül notwendig</a:t>
            </a:r>
          </a:p>
          <a:p>
            <a:endParaRPr lang="de-DE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Vorteil 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für </a:t>
            </a:r>
            <a:r>
              <a:rPr lang="de-DE" sz="2400" dirty="0" err="1">
                <a:latin typeface="Arial" charset="0"/>
                <a:ea typeface="ＭＳ Ｐゴシック" charset="0"/>
                <a:cs typeface="ＭＳ Ｐゴシック" charset="0"/>
              </a:rPr>
              <a:t>Tupelkalkül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 (SQL)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3982" y="2041079"/>
            <a:ext cx="6180992" cy="1531937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0" name="Ovale Legende 18"/>
          <p:cNvSpPr>
            <a:spLocks noChangeArrowheads="1"/>
          </p:cNvSpPr>
          <p:nvPr/>
        </p:nvSpPr>
        <p:spPr bwMode="auto">
          <a:xfrm>
            <a:off x="4441581" y="1812478"/>
            <a:ext cx="1899138" cy="8382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de-DE" sz="1600" dirty="0"/>
              <a:t>fiktive Syntax,</a:t>
            </a:r>
          </a:p>
          <a:p>
            <a:r>
              <a:rPr lang="de-DE" sz="1600" dirty="0"/>
              <a:t>    kein SQL</a:t>
            </a:r>
          </a:p>
        </p:txBody>
      </p:sp>
      <p:sp>
        <p:nvSpPr>
          <p:cNvPr id="9221" name="Rechteck 5"/>
          <p:cNvSpPr>
            <a:spLocks noChangeArrowheads="1"/>
          </p:cNvSpPr>
          <p:nvPr/>
        </p:nvSpPr>
        <p:spPr bwMode="auto">
          <a:xfrm>
            <a:off x="1030167" y="2234754"/>
            <a:ext cx="58747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sz="1800">
                <a:latin typeface="Courier New" charset="0"/>
              </a:rPr>
              <a:t>x </a:t>
            </a:r>
            <a:r>
              <a:rPr lang="de-DE" sz="1800" b="1">
                <a:latin typeface="Courier New" charset="0"/>
              </a:rPr>
              <a:t>as int</a:t>
            </a:r>
            <a:r>
              <a:rPr lang="de-DE" sz="1800">
                <a:latin typeface="Courier New" charset="0"/>
              </a:rPr>
              <a:t>, y </a:t>
            </a:r>
            <a:r>
              <a:rPr lang="de-DE" sz="1800" b="1">
                <a:latin typeface="Courier New" charset="0"/>
              </a:rPr>
              <a:t>as float</a:t>
            </a:r>
            <a:r>
              <a:rPr lang="de-DE" sz="1800">
                <a:latin typeface="Courier New" charset="0"/>
              </a:rPr>
              <a:t>;</a:t>
            </a:r>
          </a:p>
          <a:p>
            <a:pPr lvl="2"/>
            <a:r>
              <a:rPr lang="de-DE" sz="1800">
                <a:latin typeface="Courier New" charset="0"/>
              </a:rPr>
              <a:t>			</a:t>
            </a:r>
          </a:p>
          <a:p>
            <a:r>
              <a:rPr lang="de-DE" sz="1800" b="1">
                <a:latin typeface="Courier New" charset="0"/>
              </a:rPr>
              <a:t>select</a:t>
            </a:r>
            <a:r>
              <a:rPr lang="de-DE" sz="1800">
                <a:latin typeface="Courier New" charset="0"/>
              </a:rPr>
              <a:t> x, y</a:t>
            </a:r>
          </a:p>
          <a:p>
            <a:r>
              <a:rPr lang="de-DE" sz="1800" b="1">
                <a:latin typeface="Courier New" charset="0"/>
              </a:rPr>
              <a:t>where</a:t>
            </a:r>
            <a:r>
              <a:rPr lang="de-DE" sz="1800">
                <a:latin typeface="Courier New" charset="0"/>
              </a:rPr>
              <a:t> (x &lt; 100) </a:t>
            </a:r>
            <a:r>
              <a:rPr lang="de-DE" sz="1800" b="1">
                <a:latin typeface="Courier New" charset="0"/>
              </a:rPr>
              <a:t>and </a:t>
            </a:r>
            <a:r>
              <a:rPr lang="de-DE" sz="1800">
                <a:latin typeface="Courier New" charset="0"/>
              </a:rPr>
              <a:t>(y &gt; 250000)</a:t>
            </a:r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23383384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Probleme rekursiver Anfragen</a:t>
            </a:r>
          </a:p>
        </p:txBody>
      </p:sp>
      <p:sp>
        <p:nvSpPr>
          <p:cNvPr id="55298" name="Text Box 3"/>
          <p:cNvSpPr txBox="1">
            <a:spLocks noChangeArrowheads="1"/>
          </p:cNvSpPr>
          <p:nvPr/>
        </p:nvSpPr>
        <p:spPr bwMode="auto">
          <a:xfrm>
            <a:off x="562708" y="1603376"/>
            <a:ext cx="3732838" cy="2708434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select 	u.name as Unterabteilung,</a:t>
            </a:r>
          </a:p>
          <a:p>
            <a:r>
              <a:rPr lang="en-US" sz="1400"/>
              <a:t>       	o1.name as ersteOberabteilung,</a:t>
            </a:r>
          </a:p>
          <a:p>
            <a:r>
              <a:rPr lang="en-US" sz="1400"/>
              <a:t>       	o2.name as zweiteOberabteilung</a:t>
            </a:r>
          </a:p>
          <a:p>
            <a:r>
              <a:rPr lang="en-US" sz="1400"/>
              <a:t>      	…</a:t>
            </a:r>
          </a:p>
          <a:p>
            <a:r>
              <a:rPr lang="en-US" sz="1400"/>
              <a:t>from 	abteilungen u,</a:t>
            </a:r>
          </a:p>
          <a:p>
            <a:r>
              <a:rPr lang="en-US" sz="1400"/>
              <a:t>     	abteilungen o1,</a:t>
            </a:r>
          </a:p>
          <a:p>
            <a:r>
              <a:rPr lang="en-US" sz="1400"/>
              <a:t>     	abteilungen o2</a:t>
            </a:r>
          </a:p>
          <a:p>
            <a:r>
              <a:rPr lang="en-US" sz="1400"/>
              <a:t>     	...</a:t>
            </a:r>
          </a:p>
          <a:p>
            <a:r>
              <a:rPr lang="en-US" sz="1400"/>
              <a:t>where 	u.oberabt = o1.kurz</a:t>
            </a:r>
          </a:p>
          <a:p>
            <a:r>
              <a:rPr lang="en-US" sz="1400"/>
              <a:t>  and 	o1.oberabt = o2.kurz</a:t>
            </a:r>
          </a:p>
          <a:p>
            <a:r>
              <a:rPr lang="en-US" sz="1400"/>
              <a:t> 	...</a:t>
            </a:r>
          </a:p>
          <a:p>
            <a:endParaRPr lang="en-US" sz="1400"/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5205047" y="1539875"/>
            <a:ext cx="34357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Tabellenbreite wird in der Anfrage</a:t>
            </a:r>
            <a:br>
              <a:rPr lang="en-US"/>
            </a:br>
            <a:r>
              <a:rPr lang="en-US"/>
              <a:t>spezifiziert (select-Teil), müßte aber</a:t>
            </a:r>
          </a:p>
          <a:p>
            <a:r>
              <a:rPr lang="en-US"/>
              <a:t>von den tatsächlichen Daten </a:t>
            </a:r>
          </a:p>
          <a:p>
            <a:r>
              <a:rPr lang="en-US"/>
              <a:t>abhängen dürfen.</a:t>
            </a:r>
          </a:p>
        </p:txBody>
      </p:sp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5134708" y="2778126"/>
            <a:ext cx="3223846" cy="357020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select 	u.name as Unterabteilung,</a:t>
            </a:r>
          </a:p>
          <a:p>
            <a:r>
              <a:rPr lang="en-US" sz="1400"/>
              <a:t>       	o1.name as Oberabteilung</a:t>
            </a:r>
          </a:p>
          <a:p>
            <a:r>
              <a:rPr lang="en-US" sz="1400"/>
              <a:t>from 	abteilungen u,</a:t>
            </a:r>
          </a:p>
          <a:p>
            <a:r>
              <a:rPr lang="en-US" sz="1400"/>
              <a:t>     	abteilungen o1</a:t>
            </a:r>
          </a:p>
          <a:p>
            <a:r>
              <a:rPr lang="en-US" sz="1400"/>
              <a:t>where 	u.oberabt = o1.kurz</a:t>
            </a:r>
          </a:p>
          <a:p>
            <a:endParaRPr lang="en-US" sz="1400"/>
          </a:p>
          <a:p>
            <a:r>
              <a:rPr lang="en-US" sz="1400"/>
              <a:t>union</a:t>
            </a:r>
          </a:p>
          <a:p>
            <a:endParaRPr lang="en-US" sz="1400"/>
          </a:p>
          <a:p>
            <a:r>
              <a:rPr lang="en-US" sz="1400"/>
              <a:t>select 	u.name as Unterabteilung,</a:t>
            </a:r>
          </a:p>
          <a:p>
            <a:r>
              <a:rPr lang="en-US" sz="1400"/>
              <a:t>       	o2.name as Oberabteilung</a:t>
            </a:r>
          </a:p>
          <a:p>
            <a:r>
              <a:rPr lang="en-US" sz="1400"/>
              <a:t>from 	abteilungen u,</a:t>
            </a:r>
          </a:p>
          <a:p>
            <a:r>
              <a:rPr lang="en-US" sz="1400"/>
              <a:t>     	abteilungen o1,</a:t>
            </a:r>
          </a:p>
          <a:p>
            <a:r>
              <a:rPr lang="en-US" sz="1400"/>
              <a:t>     	abteilungen o2</a:t>
            </a:r>
          </a:p>
          <a:p>
            <a:r>
              <a:rPr lang="en-US" sz="1400"/>
              <a:t>where 	u.oberabt = o1.kurz</a:t>
            </a:r>
          </a:p>
          <a:p>
            <a:r>
              <a:rPr lang="en-US" sz="1400"/>
              <a:t>  and 	o1.oberabt = o2.kurz</a:t>
            </a:r>
          </a:p>
          <a:p>
            <a:r>
              <a:rPr lang="en-US" sz="1400"/>
              <a:t>…</a:t>
            </a:r>
          </a:p>
        </p:txBody>
      </p:sp>
      <p:sp>
        <p:nvSpPr>
          <p:cNvPr id="55301" name="Text Box 6"/>
          <p:cNvSpPr txBox="1">
            <a:spLocks noChangeArrowheads="1"/>
          </p:cNvSpPr>
          <p:nvPr/>
        </p:nvSpPr>
        <p:spPr bwMode="auto">
          <a:xfrm>
            <a:off x="688731" y="4991101"/>
            <a:ext cx="387958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Für jede Hierarchieebene muß eine</a:t>
            </a:r>
          </a:p>
          <a:p>
            <a:r>
              <a:rPr lang="en-US"/>
              <a:t>eigene Anfrage formuliert und mit</a:t>
            </a:r>
          </a:p>
          <a:p>
            <a:r>
              <a:rPr lang="en-US" b="1"/>
              <a:t>union</a:t>
            </a:r>
            <a:r>
              <a:rPr lang="en-US"/>
              <a:t> dem Gesamtergebnis hinzugefügt </a:t>
            </a:r>
          </a:p>
          <a:p>
            <a:r>
              <a:rPr lang="en-US"/>
              <a:t>werden.</a:t>
            </a:r>
          </a:p>
        </p:txBody>
      </p:sp>
      <p:sp>
        <p:nvSpPr>
          <p:cNvPr id="55302" name="Line 7"/>
          <p:cNvSpPr>
            <a:spLocks noChangeShapeType="1"/>
          </p:cNvSpPr>
          <p:nvPr/>
        </p:nvSpPr>
        <p:spPr bwMode="auto">
          <a:xfrm>
            <a:off x="4501662" y="5521325"/>
            <a:ext cx="4923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3" name="Line 8"/>
          <p:cNvSpPr>
            <a:spLocks noChangeShapeType="1"/>
          </p:cNvSpPr>
          <p:nvPr/>
        </p:nvSpPr>
        <p:spPr bwMode="auto">
          <a:xfrm flipH="1">
            <a:off x="4501661" y="1939925"/>
            <a:ext cx="42203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4" name="Text Box 9"/>
          <p:cNvSpPr txBox="1">
            <a:spLocks noChangeArrowheads="1"/>
          </p:cNvSpPr>
          <p:nvPr/>
        </p:nvSpPr>
        <p:spPr bwMode="auto">
          <a:xfrm>
            <a:off x="562708" y="1058864"/>
            <a:ext cx="55910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Beispiel: Bestimmung aller Oberabteilungen einer Abteilung</a:t>
            </a:r>
          </a:p>
        </p:txBody>
      </p:sp>
    </p:spTree>
    <p:extLst>
      <p:ext uri="{BB962C8B-B14F-4D97-AF65-F5344CB8AC3E}">
        <p14:creationId xmlns:p14="http://schemas.microsoft.com/office/powerpoint/2010/main" val="14071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Mögliche Struktur rekursiver Anfragen</a:t>
            </a:r>
          </a:p>
        </p:txBody>
      </p:sp>
      <p:sp>
        <p:nvSpPr>
          <p:cNvPr id="57346" name="Text Box 3"/>
          <p:cNvSpPr txBox="1">
            <a:spLocks noChangeArrowheads="1"/>
          </p:cNvSpPr>
          <p:nvPr/>
        </p:nvSpPr>
        <p:spPr bwMode="auto">
          <a:xfrm>
            <a:off x="4923693" y="2057400"/>
            <a:ext cx="3409950" cy="184665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/>
              <a:t>create recursive view </a:t>
            </a:r>
            <a:r>
              <a:rPr lang="en-US" sz="1400" dirty="0" err="1"/>
              <a:t>Unterabteilungen</a:t>
            </a:r>
            <a:endParaRPr lang="en-US" sz="1400" dirty="0"/>
          </a:p>
          <a:p>
            <a:r>
              <a:rPr lang="en-US" sz="1400" dirty="0"/>
              <a:t>  select </a:t>
            </a:r>
            <a:r>
              <a:rPr lang="en-US" sz="1400" dirty="0" err="1"/>
              <a:t>r.kurz</a:t>
            </a:r>
            <a:r>
              <a:rPr lang="en-US" sz="1400" dirty="0"/>
              <a:t>, </a:t>
            </a:r>
            <a:r>
              <a:rPr lang="en-US" sz="1400" dirty="0" err="1"/>
              <a:t>r.oberabt</a:t>
            </a:r>
            <a:endParaRPr lang="en-US" sz="1400" dirty="0"/>
          </a:p>
          <a:p>
            <a:r>
              <a:rPr lang="en-US" sz="1400" dirty="0"/>
              <a:t>  from </a:t>
            </a:r>
            <a:r>
              <a:rPr lang="en-US" sz="1400" dirty="0" err="1"/>
              <a:t>Abteilungen</a:t>
            </a:r>
            <a:r>
              <a:rPr lang="en-US" sz="1400" dirty="0"/>
              <a:t> r</a:t>
            </a:r>
          </a:p>
          <a:p>
            <a:r>
              <a:rPr lang="en-US" sz="1400" dirty="0"/>
              <a:t>union</a:t>
            </a:r>
          </a:p>
          <a:p>
            <a:r>
              <a:rPr lang="en-US" sz="1400" dirty="0"/>
              <a:t>  select </a:t>
            </a:r>
            <a:r>
              <a:rPr lang="en-US" sz="1400" dirty="0" err="1"/>
              <a:t>u.kurz</a:t>
            </a:r>
            <a:r>
              <a:rPr lang="en-US" sz="1400" dirty="0"/>
              <a:t>, </a:t>
            </a:r>
            <a:r>
              <a:rPr lang="en-US" sz="1400" dirty="0" err="1"/>
              <a:t>o.oberabt</a:t>
            </a:r>
            <a:endParaRPr lang="en-US" sz="1400" dirty="0"/>
          </a:p>
          <a:p>
            <a:r>
              <a:rPr lang="en-US" sz="1400" dirty="0"/>
              <a:t>  from </a:t>
            </a:r>
            <a:r>
              <a:rPr lang="en-US" sz="1400" dirty="0" err="1"/>
              <a:t>Abteilungen</a:t>
            </a:r>
            <a:r>
              <a:rPr lang="en-US" sz="1400" dirty="0"/>
              <a:t> o,</a:t>
            </a:r>
          </a:p>
          <a:p>
            <a:r>
              <a:rPr lang="en-US" sz="1400" dirty="0"/>
              <a:t>          </a:t>
            </a:r>
            <a:r>
              <a:rPr lang="en-US" sz="1400" dirty="0" err="1"/>
              <a:t>Unterabteilungen</a:t>
            </a:r>
            <a:r>
              <a:rPr lang="en-US" sz="1400" dirty="0"/>
              <a:t> u</a:t>
            </a:r>
          </a:p>
          <a:p>
            <a:r>
              <a:rPr lang="en-US" sz="1400" dirty="0"/>
              <a:t>  where </a:t>
            </a:r>
            <a:r>
              <a:rPr lang="en-US" sz="1400" dirty="0" err="1"/>
              <a:t>o.kurz</a:t>
            </a:r>
            <a:r>
              <a:rPr lang="en-US" sz="1400" dirty="0"/>
              <a:t> = </a:t>
            </a:r>
            <a:r>
              <a:rPr lang="en-US" sz="1400" dirty="0" err="1"/>
              <a:t>u.oberabt</a:t>
            </a:r>
            <a:endParaRPr lang="en-US" sz="1400" dirty="0"/>
          </a:p>
        </p:txBody>
      </p:sp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3139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Pseudo-SQL-Notation:</a:t>
            </a:r>
          </a:p>
          <a:p>
            <a:r>
              <a:rPr lang="en-US"/>
              <a:t>Rekursion durch Benennung der</a:t>
            </a:r>
          </a:p>
          <a:p>
            <a:r>
              <a:rPr lang="en-US"/>
              <a:t>Anfrage und Wiederverwendung</a:t>
            </a:r>
          </a:p>
          <a:p>
            <a:r>
              <a:rPr lang="en-US"/>
              <a:t>des Namens innerhalb ihrer</a:t>
            </a:r>
          </a:p>
          <a:p>
            <a:r>
              <a:rPr lang="en-US"/>
              <a:t>eigenen Definition</a:t>
            </a:r>
          </a:p>
        </p:txBody>
      </p:sp>
      <p:sp>
        <p:nvSpPr>
          <p:cNvPr id="57348" name="Line 5"/>
          <p:cNvSpPr>
            <a:spLocks noChangeShapeType="1"/>
          </p:cNvSpPr>
          <p:nvPr/>
        </p:nvSpPr>
        <p:spPr bwMode="auto">
          <a:xfrm>
            <a:off x="3587261" y="3505200"/>
            <a:ext cx="133643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349" name="Freeform 6"/>
          <p:cNvSpPr>
            <a:spLocks/>
          </p:cNvSpPr>
          <p:nvPr/>
        </p:nvSpPr>
        <p:spPr bwMode="auto">
          <a:xfrm>
            <a:off x="2250831" y="1397000"/>
            <a:ext cx="5253404" cy="889000"/>
          </a:xfrm>
          <a:custGeom>
            <a:avLst/>
            <a:gdLst>
              <a:gd name="T0" fmla="*/ 0 w 3585"/>
              <a:gd name="T1" fmla="*/ 2147483647 h 560"/>
              <a:gd name="T2" fmla="*/ 2147483647 w 3585"/>
              <a:gd name="T3" fmla="*/ 0 h 560"/>
              <a:gd name="T4" fmla="*/ 2147483647 w 3585"/>
              <a:gd name="T5" fmla="*/ 0 h 560"/>
              <a:gd name="T6" fmla="*/ 2147483647 w 3585"/>
              <a:gd name="T7" fmla="*/ 2147483647 h 560"/>
              <a:gd name="T8" fmla="*/ 0 60000 65536"/>
              <a:gd name="T9" fmla="*/ 0 60000 65536"/>
              <a:gd name="T10" fmla="*/ 0 60000 65536"/>
              <a:gd name="T11" fmla="*/ 0 60000 65536"/>
              <a:gd name="T12" fmla="*/ 0 w 3585"/>
              <a:gd name="T13" fmla="*/ 0 h 560"/>
              <a:gd name="T14" fmla="*/ 3585 w 3585"/>
              <a:gd name="T15" fmla="*/ 560 h 5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85" h="560">
                <a:moveTo>
                  <a:pt x="0" y="560"/>
                </a:moveTo>
                <a:lnTo>
                  <a:pt x="3" y="0"/>
                </a:lnTo>
                <a:lnTo>
                  <a:pt x="3585" y="0"/>
                </a:lnTo>
                <a:lnTo>
                  <a:pt x="3585" y="37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7350" name="Text Box 7"/>
          <p:cNvSpPr txBox="1">
            <a:spLocks noChangeArrowheads="1"/>
          </p:cNvSpPr>
          <p:nvPr/>
        </p:nvSpPr>
        <p:spPr bwMode="auto">
          <a:xfrm>
            <a:off x="971600" y="4221088"/>
            <a:ext cx="724486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de-DE" dirty="0"/>
              <a:t>Beim Start der Rekursion enthält „Unterabteilungen</a:t>
            </a:r>
            <a:r>
              <a:rPr lang="ja-JP" altLang="de-DE" dirty="0"/>
              <a:t>“</a:t>
            </a:r>
            <a:r>
              <a:rPr lang="de-DE" altLang="ja-JP" dirty="0"/>
              <a:t> nur die </a:t>
            </a:r>
            <a:r>
              <a:rPr lang="de-DE" altLang="ja-JP" dirty="0" err="1"/>
              <a:t>Tupel</a:t>
            </a:r>
            <a:r>
              <a:rPr lang="de-DE" altLang="ja-JP" dirty="0"/>
              <a:t> der ersten Teilanfrage.</a:t>
            </a:r>
          </a:p>
          <a:p>
            <a:pPr>
              <a:buFont typeface="Arial" charset="0"/>
              <a:buChar char="•"/>
            </a:pPr>
            <a:r>
              <a:rPr lang="de-DE" dirty="0" err="1"/>
              <a:t>Tupel</a:t>
            </a:r>
            <a:r>
              <a:rPr lang="de-DE" dirty="0"/>
              <a:t>, die sich durch den </a:t>
            </a:r>
            <a:r>
              <a:rPr lang="de-DE" dirty="0" err="1"/>
              <a:t>Join</a:t>
            </a:r>
            <a:r>
              <a:rPr lang="de-DE" dirty="0"/>
              <a:t> in der zweiten Teilanfrage ergeben, werden der Extension von „Unterabteilungen</a:t>
            </a:r>
            <a:r>
              <a:rPr lang="ja-JP" altLang="de-DE" dirty="0"/>
              <a:t>“</a:t>
            </a:r>
            <a:r>
              <a:rPr lang="de-DE" altLang="ja-JP" dirty="0"/>
              <a:t> für die nächste Iteration hinzugefügt.</a:t>
            </a:r>
          </a:p>
          <a:p>
            <a:pPr>
              <a:buFont typeface="Arial" charset="0"/>
              <a:buChar char="•"/>
            </a:pPr>
            <a:r>
              <a:rPr lang="de-DE" dirty="0"/>
              <a:t>Abbruch der Rekursion, sobald die zweite Teilanfrage bei Verwendung der Ergebnisse aus der vorigen Iteration keine zusätzlichen </a:t>
            </a:r>
            <a:r>
              <a:rPr lang="de-DE" dirty="0" err="1"/>
              <a:t>Ergebnistupel</a:t>
            </a:r>
            <a:r>
              <a:rPr lang="de-DE" dirty="0"/>
              <a:t> mehr liefert </a:t>
            </a:r>
            <a:r>
              <a:rPr lang="de-DE" dirty="0">
                <a:sym typeface="Symbol" charset="0"/>
              </a:rPr>
              <a:t> Fixpunkt.</a:t>
            </a:r>
            <a:endParaRPr lang="de-DE" dirty="0"/>
          </a:p>
        </p:txBody>
      </p:sp>
      <p:sp>
        <p:nvSpPr>
          <p:cNvPr id="57351" name="Ovale Legende 18"/>
          <p:cNvSpPr>
            <a:spLocks noChangeArrowheads="1"/>
          </p:cNvSpPr>
          <p:nvPr/>
        </p:nvSpPr>
        <p:spPr bwMode="auto">
          <a:xfrm>
            <a:off x="7219951" y="2492375"/>
            <a:ext cx="1899138" cy="8382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de-DE" sz="1600" dirty="0"/>
              <a:t>fiktive Syntax,</a:t>
            </a:r>
          </a:p>
          <a:p>
            <a:r>
              <a:rPr lang="de-DE" sz="1600" dirty="0"/>
              <a:t>    kein SQL</a:t>
            </a:r>
          </a:p>
        </p:txBody>
      </p:sp>
    </p:spTree>
    <p:extLst>
      <p:ext uri="{BB962C8B-B14F-4D97-AF65-F5344CB8AC3E}">
        <p14:creationId xmlns:p14="http://schemas.microsoft.com/office/powerpoint/2010/main" val="110533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ChangeArrowheads="1"/>
          </p:cNvSpPr>
          <p:nvPr/>
        </p:nvSpPr>
        <p:spPr bwMode="auto">
          <a:xfrm>
            <a:off x="893885" y="2759075"/>
            <a:ext cx="2866292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Algebraische Tabellenoperationen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Vereinigung </a:t>
            </a:r>
            <a:r>
              <a:rPr lang="de-DE" sz="1800" b="1" i="1">
                <a:latin typeface="Times New Roman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b="1">
                <a:latin typeface="Symbol" charset="0"/>
                <a:ea typeface="ＭＳ Ｐゴシック" charset="0"/>
                <a:cs typeface="ＭＳ Ｐゴシック" charset="0"/>
              </a:rPr>
              <a:t></a:t>
            </a:r>
            <a:r>
              <a:rPr lang="de-DE" sz="1800" b="1" i="1">
                <a:latin typeface="Times New Roman" charset="0"/>
                <a:ea typeface="ＭＳ Ｐゴシック" charset="0"/>
                <a:cs typeface="ＭＳ Ｐゴシック" charset="0"/>
              </a:rPr>
              <a:t>S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Alle Tupel zweier Relationen werden in einer Ergebnisrelation zusammengefaßt.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Das Ergebnis enthält keine Duplikate (</a:t>
            </a:r>
            <a:r>
              <a:rPr lang="de-DE" sz="1800">
                <a:latin typeface="Symbol" charset="0"/>
                <a:ea typeface="ＭＳ Ｐゴシック" charset="0"/>
              </a:rPr>
              <a:t></a:t>
            </a:r>
            <a:r>
              <a:rPr lang="de-DE" sz="1800">
                <a:latin typeface="Arial" charset="0"/>
                <a:ea typeface="ＭＳ Ｐゴシック" charset="0"/>
              </a:rPr>
              <a:t>union-Befehl).</a:t>
            </a:r>
          </a:p>
          <a:p>
            <a:pPr lvl="1">
              <a:buFont typeface="Monotype Sorts" charset="0"/>
              <a:buNone/>
            </a:pPr>
            <a:endParaRPr lang="de-DE" sz="180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>
              <a:latin typeface="Arial" charset="0"/>
              <a:ea typeface="ＭＳ Ｐゴシック" charset="0"/>
            </a:endParaRP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Möchte man eventuelle Duplikate nicht beseitigen, so ist der Befehl </a:t>
            </a:r>
            <a:r>
              <a:rPr lang="de-DE" sz="1800" b="1">
                <a:latin typeface="Courier New" charset="0"/>
                <a:ea typeface="ＭＳ Ｐゴシック" charset="0"/>
              </a:rPr>
              <a:t>union all</a:t>
            </a:r>
            <a:r>
              <a:rPr lang="de-DE" sz="1800" b="1">
                <a:latin typeface="Arial" charset="0"/>
                <a:ea typeface="ＭＳ Ｐゴシック" charset="0"/>
              </a:rPr>
              <a:t> </a:t>
            </a:r>
            <a:r>
              <a:rPr lang="de-DE" sz="1800">
                <a:latin typeface="Arial" charset="0"/>
                <a:ea typeface="ＭＳ Ｐゴシック" charset="0"/>
              </a:rPr>
              <a:t>zu verwenden.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Voraussetzung für Verknüpfung mit einer algebraischen Tabellenoperation: Kompatibilität der Spaltenstruktur der beteiligten Tabelle</a:t>
            </a:r>
            <a:br>
              <a:rPr lang="de-DE" sz="1800">
                <a:latin typeface="Arial" charset="0"/>
                <a:ea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</a:rPr>
              <a:t>(</a:t>
            </a:r>
            <a:r>
              <a:rPr lang="de-DE" sz="1800">
                <a:latin typeface="Symbol" charset="0"/>
                <a:ea typeface="ＭＳ Ｐゴシック" charset="0"/>
              </a:rPr>
              <a:t></a:t>
            </a:r>
            <a:r>
              <a:rPr lang="de-DE" sz="1800">
                <a:latin typeface="Arial" charset="0"/>
                <a:ea typeface="ＭＳ Ｐゴシック" charset="0"/>
              </a:rPr>
              <a:t> gleiche Spaltennamen und Datentypen)</a:t>
            </a:r>
          </a:p>
          <a:p>
            <a:pPr lvl="1"/>
            <a:r>
              <a:rPr lang="de-DE" sz="1800" u="sng">
                <a:latin typeface="Arial" charset="0"/>
                <a:ea typeface="ＭＳ Ｐゴシック" charset="0"/>
              </a:rPr>
              <a:t>Beispiel: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 i="1">
                <a:latin typeface="Times New Roman" charset="0"/>
                <a:ea typeface="ＭＳ Ｐゴシック" charset="0"/>
              </a:rPr>
              <a:t>R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>
                <a:latin typeface="Symbol" charset="0"/>
                <a:ea typeface="ＭＳ Ｐゴシック" charset="0"/>
              </a:rPr>
              <a:t></a:t>
            </a:r>
            <a:r>
              <a:rPr lang="de-DE" sz="1800" i="1">
                <a:latin typeface="Times New Roman" charset="0"/>
                <a:ea typeface="ＭＳ Ｐゴシック" charset="0"/>
              </a:rPr>
              <a:t>S</a:t>
            </a:r>
            <a:r>
              <a:rPr lang="de-DE" sz="1800">
                <a:latin typeface="Arial" charset="0"/>
                <a:ea typeface="ＭＳ Ｐゴシック" charset="0"/>
              </a:rPr>
              <a:t> (s. nächste Folie)</a:t>
            </a: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968620" y="2817814"/>
            <a:ext cx="285838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R</a:t>
            </a:r>
            <a:r>
              <a:rPr lang="de-DE" sz="1800"/>
              <a:t> </a:t>
            </a:r>
            <a:r>
              <a:rPr lang="de-DE" sz="1800">
                <a:latin typeface="Symbol" charset="0"/>
              </a:rPr>
              <a:t></a:t>
            </a:r>
            <a:r>
              <a:rPr lang="de-DE" sz="1800"/>
              <a:t> </a:t>
            </a:r>
            <a:r>
              <a:rPr lang="de-DE" sz="1800" i="1">
                <a:latin typeface="Times New Roman" charset="0"/>
              </a:rPr>
              <a:t>S</a:t>
            </a:r>
            <a:r>
              <a:rPr lang="de-DE" sz="1800">
                <a:latin typeface="Times New Roman" charset="0"/>
              </a:rPr>
              <a:t> := { </a:t>
            </a:r>
            <a:r>
              <a:rPr lang="de-DE" sz="1800" i="1">
                <a:latin typeface="Times New Roman" charset="0"/>
              </a:rPr>
              <a:t>r</a:t>
            </a:r>
            <a:r>
              <a:rPr lang="de-DE" sz="1800">
                <a:latin typeface="Times New Roman" charset="0"/>
              </a:rPr>
              <a:t> | </a:t>
            </a:r>
            <a:r>
              <a:rPr lang="de-DE" sz="1800" i="1">
                <a:latin typeface="Times New Roman" charset="0"/>
              </a:rPr>
              <a:t>r</a:t>
            </a:r>
            <a:r>
              <a:rPr lang="de-DE" sz="1800">
                <a:latin typeface="Times New Roman" charset="0"/>
              </a:rPr>
              <a:t> </a:t>
            </a:r>
            <a:r>
              <a:rPr lang="de-DE" sz="1800">
                <a:latin typeface="Symbol" charset="0"/>
              </a:rPr>
              <a:t></a:t>
            </a:r>
            <a:r>
              <a:rPr lang="de-DE" sz="1800"/>
              <a:t> </a:t>
            </a:r>
            <a:r>
              <a:rPr lang="de-DE" sz="1800" i="1">
                <a:latin typeface="Times New Roman" charset="0"/>
              </a:rPr>
              <a:t>R</a:t>
            </a:r>
            <a:r>
              <a:rPr lang="de-DE" sz="1800"/>
              <a:t> </a:t>
            </a:r>
            <a:r>
              <a:rPr lang="de-DE" sz="1800">
                <a:latin typeface="Symbol" charset="0"/>
              </a:rPr>
              <a:t></a:t>
            </a:r>
            <a:r>
              <a:rPr lang="de-DE" sz="1800"/>
              <a:t> </a:t>
            </a:r>
            <a:r>
              <a:rPr lang="de-DE" sz="1800" i="1">
                <a:latin typeface="Times New Roman" charset="0"/>
              </a:rPr>
              <a:t>r</a:t>
            </a:r>
            <a:r>
              <a:rPr lang="de-DE" sz="1800"/>
              <a:t> </a:t>
            </a:r>
            <a:r>
              <a:rPr lang="de-DE" sz="1800">
                <a:latin typeface="Symbol" charset="0"/>
              </a:rPr>
              <a:t></a:t>
            </a:r>
            <a:r>
              <a:rPr lang="de-DE" sz="1800">
                <a:latin typeface="Times New Roman" charset="0"/>
              </a:rPr>
              <a:t> </a:t>
            </a:r>
            <a:r>
              <a:rPr lang="de-DE" sz="1800" i="1">
                <a:latin typeface="Times New Roman" charset="0"/>
              </a:rPr>
              <a:t>S</a:t>
            </a:r>
            <a:r>
              <a:rPr lang="de-DE" sz="1800">
                <a:latin typeface="Times New Roman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4150269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Algebraische Tabellenoperationen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1066800"/>
            <a:ext cx="3376246" cy="685800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Beispiel für eine Vereinigung:</a:t>
            </a: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lvl="3">
              <a:buFontTx/>
              <a:buNone/>
            </a:pP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156689" y="1484313"/>
            <a:ext cx="1290919" cy="147476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>
                <a:latin typeface="Courier New" charset="0"/>
              </a:rPr>
              <a:t>select </a:t>
            </a:r>
            <a:r>
              <a:rPr lang="de-DE" sz="1800">
                <a:latin typeface="Courier New" charset="0"/>
              </a:rPr>
              <a:t>*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from</a:t>
            </a:r>
            <a:r>
              <a:rPr lang="de-DE" sz="1800">
                <a:latin typeface="Courier New" charset="0"/>
              </a:rPr>
              <a:t> R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union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select </a:t>
            </a:r>
            <a:r>
              <a:rPr lang="de-DE" sz="1800">
                <a:latin typeface="Courier New" charset="0"/>
              </a:rPr>
              <a:t>*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from </a:t>
            </a:r>
            <a:r>
              <a:rPr lang="de-DE" sz="1800">
                <a:latin typeface="Courier New" charset="0"/>
              </a:rPr>
              <a:t>S;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917331" y="3397250"/>
            <a:ext cx="3223846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898282" y="3409951"/>
            <a:ext cx="260648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	Menge</a:t>
            </a:r>
          </a:p>
        </p:txBody>
      </p:sp>
      <p:sp>
        <p:nvSpPr>
          <p:cNvPr id="61446" name="Line 7"/>
          <p:cNvSpPr>
            <a:spLocks noChangeShapeType="1"/>
          </p:cNvSpPr>
          <p:nvPr/>
        </p:nvSpPr>
        <p:spPr bwMode="auto">
          <a:xfrm>
            <a:off x="923192" y="3695700"/>
            <a:ext cx="321212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47" name="Line 8"/>
          <p:cNvSpPr>
            <a:spLocks noChangeShapeType="1"/>
          </p:cNvSpPr>
          <p:nvPr/>
        </p:nvSpPr>
        <p:spPr bwMode="auto">
          <a:xfrm>
            <a:off x="917331" y="400050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48" name="Line 9"/>
          <p:cNvSpPr>
            <a:spLocks noChangeShapeType="1"/>
          </p:cNvSpPr>
          <p:nvPr/>
        </p:nvSpPr>
        <p:spPr bwMode="auto">
          <a:xfrm>
            <a:off x="917331" y="430530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917331" y="4845050"/>
            <a:ext cx="3223846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61450" name="Rectangle 11"/>
          <p:cNvSpPr>
            <a:spLocks noChangeArrowheads="1"/>
          </p:cNvSpPr>
          <p:nvPr/>
        </p:nvSpPr>
        <p:spPr bwMode="auto">
          <a:xfrm>
            <a:off x="898282" y="4857751"/>
            <a:ext cx="260648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	Menge</a:t>
            </a:r>
          </a:p>
        </p:txBody>
      </p:sp>
      <p:sp>
        <p:nvSpPr>
          <p:cNvPr id="61451" name="Line 12"/>
          <p:cNvSpPr>
            <a:spLocks noChangeShapeType="1"/>
          </p:cNvSpPr>
          <p:nvPr/>
        </p:nvSpPr>
        <p:spPr bwMode="auto">
          <a:xfrm>
            <a:off x="923192" y="5143500"/>
            <a:ext cx="321212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52" name="Line 13"/>
          <p:cNvSpPr>
            <a:spLocks noChangeShapeType="1"/>
          </p:cNvSpPr>
          <p:nvPr/>
        </p:nvSpPr>
        <p:spPr bwMode="auto">
          <a:xfrm>
            <a:off x="917331" y="544830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53" name="Rectangle 14"/>
          <p:cNvSpPr>
            <a:spLocks noChangeArrowheads="1"/>
          </p:cNvSpPr>
          <p:nvPr/>
        </p:nvSpPr>
        <p:spPr bwMode="auto">
          <a:xfrm rot="-5400000">
            <a:off x="141141" y="3826157"/>
            <a:ext cx="110690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Relation </a:t>
            </a:r>
            <a:r>
              <a:rPr lang="de-DE" sz="1600" i="1">
                <a:latin typeface="Times New Roman" charset="0"/>
              </a:rPr>
              <a:t>R</a:t>
            </a:r>
          </a:p>
        </p:txBody>
      </p:sp>
      <p:sp>
        <p:nvSpPr>
          <p:cNvPr id="61454" name="Rectangle 15"/>
          <p:cNvSpPr>
            <a:spLocks noChangeArrowheads="1"/>
          </p:cNvSpPr>
          <p:nvPr/>
        </p:nvSpPr>
        <p:spPr bwMode="auto">
          <a:xfrm rot="-5400000">
            <a:off x="149582" y="5258082"/>
            <a:ext cx="108416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Relation </a:t>
            </a:r>
            <a:r>
              <a:rPr lang="de-DE" sz="1600" i="1">
                <a:latin typeface="Times New Roman" charset="0"/>
              </a:rPr>
              <a:t>S</a:t>
            </a:r>
          </a:p>
        </p:txBody>
      </p:sp>
      <p:sp>
        <p:nvSpPr>
          <p:cNvPr id="61455" name="Rectangle 16"/>
          <p:cNvSpPr>
            <a:spLocks noChangeArrowheads="1"/>
          </p:cNvSpPr>
          <p:nvPr/>
        </p:nvSpPr>
        <p:spPr bwMode="auto">
          <a:xfrm>
            <a:off x="5540620" y="3275013"/>
            <a:ext cx="2106347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Ergebnisrelation </a:t>
            </a:r>
            <a:r>
              <a:rPr lang="de-DE" sz="1600" i="1">
                <a:latin typeface="Times New Roman" charset="0"/>
              </a:rPr>
              <a:t>R</a:t>
            </a:r>
            <a:r>
              <a:rPr lang="de-DE" sz="1600"/>
              <a:t> </a:t>
            </a:r>
            <a:r>
              <a:rPr lang="de-DE" sz="1600">
                <a:latin typeface="Symbol" charset="0"/>
              </a:rPr>
              <a:t></a:t>
            </a:r>
            <a:r>
              <a:rPr lang="de-DE" sz="1600"/>
              <a:t> </a:t>
            </a:r>
            <a:r>
              <a:rPr lang="de-DE" sz="1600" i="1">
                <a:latin typeface="Times New Roman" charset="0"/>
              </a:rPr>
              <a:t>S</a:t>
            </a:r>
            <a:r>
              <a:rPr lang="de-DE" sz="1600"/>
              <a:t> </a:t>
            </a: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5137639" y="3702050"/>
            <a:ext cx="3223846" cy="2139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61457" name="Rectangle 18"/>
          <p:cNvSpPr>
            <a:spLocks noChangeArrowheads="1"/>
          </p:cNvSpPr>
          <p:nvPr/>
        </p:nvSpPr>
        <p:spPr bwMode="auto">
          <a:xfrm>
            <a:off x="5118590" y="3714751"/>
            <a:ext cx="260648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	Menge</a:t>
            </a:r>
          </a:p>
        </p:txBody>
      </p:sp>
      <p:sp>
        <p:nvSpPr>
          <p:cNvPr id="61458" name="Rectangle 19"/>
          <p:cNvSpPr>
            <a:spLocks noChangeArrowheads="1"/>
          </p:cNvSpPr>
          <p:nvPr/>
        </p:nvSpPr>
        <p:spPr bwMode="auto">
          <a:xfrm>
            <a:off x="5118589" y="401955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001	Anlasser		1.000</a:t>
            </a:r>
          </a:p>
        </p:txBody>
      </p:sp>
      <p:sp>
        <p:nvSpPr>
          <p:cNvPr id="61459" name="Line 20"/>
          <p:cNvSpPr>
            <a:spLocks noChangeShapeType="1"/>
          </p:cNvSpPr>
          <p:nvPr/>
        </p:nvSpPr>
        <p:spPr bwMode="auto">
          <a:xfrm>
            <a:off x="5143500" y="4000500"/>
            <a:ext cx="321212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60" name="Line 21"/>
          <p:cNvSpPr>
            <a:spLocks noChangeShapeType="1"/>
          </p:cNvSpPr>
          <p:nvPr/>
        </p:nvSpPr>
        <p:spPr bwMode="auto">
          <a:xfrm>
            <a:off x="5137639" y="430530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61" name="Line 22"/>
          <p:cNvSpPr>
            <a:spLocks noChangeShapeType="1"/>
          </p:cNvSpPr>
          <p:nvPr/>
        </p:nvSpPr>
        <p:spPr bwMode="auto">
          <a:xfrm>
            <a:off x="5137639" y="461010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62" name="Rectangle 23"/>
          <p:cNvSpPr>
            <a:spLocks noChangeArrowheads="1"/>
          </p:cNvSpPr>
          <p:nvPr/>
        </p:nvSpPr>
        <p:spPr bwMode="auto">
          <a:xfrm>
            <a:off x="5118589" y="462915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199	Kolben		5.000</a:t>
            </a:r>
          </a:p>
        </p:txBody>
      </p:sp>
      <p:sp>
        <p:nvSpPr>
          <p:cNvPr id="61463" name="Line 24"/>
          <p:cNvSpPr>
            <a:spLocks noChangeShapeType="1"/>
          </p:cNvSpPr>
          <p:nvPr/>
        </p:nvSpPr>
        <p:spPr bwMode="auto">
          <a:xfrm>
            <a:off x="5137639" y="491490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64" name="Line 25"/>
          <p:cNvSpPr>
            <a:spLocks noChangeShapeType="1"/>
          </p:cNvSpPr>
          <p:nvPr/>
        </p:nvSpPr>
        <p:spPr bwMode="auto">
          <a:xfrm>
            <a:off x="5137639" y="521970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65" name="Line 26"/>
          <p:cNvSpPr>
            <a:spLocks noChangeShapeType="1"/>
          </p:cNvSpPr>
          <p:nvPr/>
        </p:nvSpPr>
        <p:spPr bwMode="auto">
          <a:xfrm>
            <a:off x="5137639" y="552450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66" name="Rectangle 27"/>
          <p:cNvSpPr>
            <a:spLocks noChangeArrowheads="1"/>
          </p:cNvSpPr>
          <p:nvPr/>
        </p:nvSpPr>
        <p:spPr bwMode="auto">
          <a:xfrm>
            <a:off x="5118589" y="493395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237	Ölfilter		1.560</a:t>
            </a:r>
          </a:p>
        </p:txBody>
      </p:sp>
      <p:sp>
        <p:nvSpPr>
          <p:cNvPr id="61467" name="Rectangle 28"/>
          <p:cNvSpPr>
            <a:spLocks noChangeArrowheads="1"/>
          </p:cNvSpPr>
          <p:nvPr/>
        </p:nvSpPr>
        <p:spPr bwMode="auto">
          <a:xfrm>
            <a:off x="5118590" y="5543551"/>
            <a:ext cx="259817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851	Schraube		25.000</a:t>
            </a:r>
          </a:p>
        </p:txBody>
      </p:sp>
      <p:sp>
        <p:nvSpPr>
          <p:cNvPr id="61468" name="Line 29"/>
          <p:cNvSpPr>
            <a:spLocks noChangeShapeType="1"/>
          </p:cNvSpPr>
          <p:nvPr/>
        </p:nvSpPr>
        <p:spPr bwMode="auto">
          <a:xfrm>
            <a:off x="4293578" y="3844926"/>
            <a:ext cx="783981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69" name="Line 30"/>
          <p:cNvSpPr>
            <a:spLocks noChangeShapeType="1"/>
          </p:cNvSpPr>
          <p:nvPr/>
        </p:nvSpPr>
        <p:spPr bwMode="auto">
          <a:xfrm>
            <a:off x="4293578" y="4473576"/>
            <a:ext cx="783981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70" name="Line 31"/>
          <p:cNvSpPr>
            <a:spLocks noChangeShapeType="1"/>
          </p:cNvSpPr>
          <p:nvPr/>
        </p:nvSpPr>
        <p:spPr bwMode="auto">
          <a:xfrm>
            <a:off x="4293578" y="4087814"/>
            <a:ext cx="783981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71" name="Line 32"/>
          <p:cNvSpPr>
            <a:spLocks noChangeShapeType="1"/>
          </p:cNvSpPr>
          <p:nvPr/>
        </p:nvSpPr>
        <p:spPr bwMode="auto">
          <a:xfrm>
            <a:off x="4293578" y="4259264"/>
            <a:ext cx="783981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72" name="Rectangle 33"/>
          <p:cNvSpPr>
            <a:spLocks noChangeArrowheads="1"/>
          </p:cNvSpPr>
          <p:nvPr/>
        </p:nvSpPr>
        <p:spPr bwMode="auto">
          <a:xfrm rot="-5400000">
            <a:off x="4460474" y="4186712"/>
            <a:ext cx="259687" cy="1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700" b="1"/>
              <a:t>...</a:t>
            </a:r>
          </a:p>
        </p:txBody>
      </p:sp>
      <p:sp>
        <p:nvSpPr>
          <p:cNvPr id="61473" name="Line 34"/>
          <p:cNvSpPr>
            <a:spLocks noChangeShapeType="1"/>
          </p:cNvSpPr>
          <p:nvPr/>
        </p:nvSpPr>
        <p:spPr bwMode="auto">
          <a:xfrm flipV="1">
            <a:off x="4293578" y="5060950"/>
            <a:ext cx="783981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74" name="Line 35"/>
          <p:cNvSpPr>
            <a:spLocks noChangeShapeType="1"/>
          </p:cNvSpPr>
          <p:nvPr/>
        </p:nvSpPr>
        <p:spPr bwMode="auto">
          <a:xfrm flipV="1">
            <a:off x="4293578" y="5299075"/>
            <a:ext cx="783981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75" name="Line 36"/>
          <p:cNvSpPr>
            <a:spLocks noChangeShapeType="1"/>
          </p:cNvSpPr>
          <p:nvPr/>
        </p:nvSpPr>
        <p:spPr bwMode="auto">
          <a:xfrm flipV="1">
            <a:off x="4293578" y="5484814"/>
            <a:ext cx="783981" cy="255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76" name="Line 37"/>
          <p:cNvSpPr>
            <a:spLocks noChangeShapeType="1"/>
          </p:cNvSpPr>
          <p:nvPr/>
        </p:nvSpPr>
        <p:spPr bwMode="auto">
          <a:xfrm flipV="1">
            <a:off x="4293578" y="5689600"/>
            <a:ext cx="783981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477" name="Rectangle 38"/>
          <p:cNvSpPr>
            <a:spLocks noChangeArrowheads="1"/>
          </p:cNvSpPr>
          <p:nvPr/>
        </p:nvSpPr>
        <p:spPr bwMode="auto">
          <a:xfrm rot="-5400000">
            <a:off x="4461940" y="5444012"/>
            <a:ext cx="259687" cy="1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700" b="1"/>
              <a:t>...</a:t>
            </a:r>
          </a:p>
        </p:txBody>
      </p:sp>
      <p:sp>
        <p:nvSpPr>
          <p:cNvPr id="61478" name="Rectangle 39"/>
          <p:cNvSpPr>
            <a:spLocks noChangeArrowheads="1"/>
          </p:cNvSpPr>
          <p:nvPr/>
        </p:nvSpPr>
        <p:spPr bwMode="auto">
          <a:xfrm rot="-5400000">
            <a:off x="7718025" y="4358162"/>
            <a:ext cx="259687" cy="1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700" b="1"/>
              <a:t>...</a:t>
            </a:r>
          </a:p>
        </p:txBody>
      </p:sp>
      <p:sp>
        <p:nvSpPr>
          <p:cNvPr id="61479" name="Rectangle 40"/>
          <p:cNvSpPr>
            <a:spLocks noChangeArrowheads="1"/>
          </p:cNvSpPr>
          <p:nvPr/>
        </p:nvSpPr>
        <p:spPr bwMode="auto">
          <a:xfrm rot="-5400000">
            <a:off x="6025505" y="4358162"/>
            <a:ext cx="259687" cy="1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700" b="1"/>
              <a:t>...</a:t>
            </a:r>
          </a:p>
        </p:txBody>
      </p:sp>
      <p:sp>
        <p:nvSpPr>
          <p:cNvPr id="61480" name="Rectangle 41"/>
          <p:cNvSpPr>
            <a:spLocks noChangeArrowheads="1"/>
          </p:cNvSpPr>
          <p:nvPr/>
        </p:nvSpPr>
        <p:spPr bwMode="auto">
          <a:xfrm rot="-5400000">
            <a:off x="5172651" y="4358162"/>
            <a:ext cx="259687" cy="1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700" b="1"/>
              <a:t>...</a:t>
            </a:r>
          </a:p>
        </p:txBody>
      </p:sp>
      <p:sp>
        <p:nvSpPr>
          <p:cNvPr id="61481" name="Rectangle 42"/>
          <p:cNvSpPr>
            <a:spLocks noChangeArrowheads="1"/>
          </p:cNvSpPr>
          <p:nvPr/>
        </p:nvSpPr>
        <p:spPr bwMode="auto">
          <a:xfrm rot="-5400000">
            <a:off x="7718025" y="5272562"/>
            <a:ext cx="259687" cy="1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700" b="1"/>
              <a:t>...</a:t>
            </a:r>
          </a:p>
        </p:txBody>
      </p:sp>
      <p:sp>
        <p:nvSpPr>
          <p:cNvPr id="61482" name="Rectangle 43"/>
          <p:cNvSpPr>
            <a:spLocks noChangeArrowheads="1"/>
          </p:cNvSpPr>
          <p:nvPr/>
        </p:nvSpPr>
        <p:spPr bwMode="auto">
          <a:xfrm rot="-5400000">
            <a:off x="6025505" y="5272562"/>
            <a:ext cx="259687" cy="1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700" b="1"/>
              <a:t>...</a:t>
            </a:r>
          </a:p>
        </p:txBody>
      </p:sp>
      <p:sp>
        <p:nvSpPr>
          <p:cNvPr id="61483" name="Rectangle 44"/>
          <p:cNvSpPr>
            <a:spLocks noChangeArrowheads="1"/>
          </p:cNvSpPr>
          <p:nvPr/>
        </p:nvSpPr>
        <p:spPr bwMode="auto">
          <a:xfrm rot="-5400000">
            <a:off x="5172651" y="5272562"/>
            <a:ext cx="259687" cy="1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700" b="1"/>
              <a:t>...</a:t>
            </a:r>
          </a:p>
        </p:txBody>
      </p:sp>
      <p:sp>
        <p:nvSpPr>
          <p:cNvPr id="61484" name="Rectangle 45"/>
          <p:cNvSpPr>
            <a:spLocks noChangeArrowheads="1"/>
          </p:cNvSpPr>
          <p:nvPr/>
        </p:nvSpPr>
        <p:spPr bwMode="auto">
          <a:xfrm>
            <a:off x="955431" y="3740150"/>
            <a:ext cx="3147646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485" name="Rectangle 46"/>
          <p:cNvSpPr>
            <a:spLocks noChangeArrowheads="1"/>
          </p:cNvSpPr>
          <p:nvPr/>
        </p:nvSpPr>
        <p:spPr bwMode="auto">
          <a:xfrm>
            <a:off x="898281" y="371475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001	Anlasser		1.000</a:t>
            </a:r>
          </a:p>
        </p:txBody>
      </p:sp>
      <p:sp>
        <p:nvSpPr>
          <p:cNvPr id="61486" name="Rectangle 47"/>
          <p:cNvSpPr>
            <a:spLocks noChangeArrowheads="1"/>
          </p:cNvSpPr>
          <p:nvPr/>
        </p:nvSpPr>
        <p:spPr bwMode="auto">
          <a:xfrm>
            <a:off x="955431" y="4044950"/>
            <a:ext cx="3147646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487" name="Rectangle 48"/>
          <p:cNvSpPr>
            <a:spLocks noChangeArrowheads="1"/>
          </p:cNvSpPr>
          <p:nvPr/>
        </p:nvSpPr>
        <p:spPr bwMode="auto">
          <a:xfrm>
            <a:off x="949569" y="4349750"/>
            <a:ext cx="3147646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488" name="Rectangle 49"/>
          <p:cNvSpPr>
            <a:spLocks noChangeArrowheads="1"/>
          </p:cNvSpPr>
          <p:nvPr/>
        </p:nvSpPr>
        <p:spPr bwMode="auto">
          <a:xfrm rot="-5400000">
            <a:off x="3506509" y="4045424"/>
            <a:ext cx="259687" cy="1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700" b="1"/>
              <a:t>...</a:t>
            </a:r>
          </a:p>
        </p:txBody>
      </p:sp>
      <p:sp>
        <p:nvSpPr>
          <p:cNvPr id="61489" name="Rectangle 50"/>
          <p:cNvSpPr>
            <a:spLocks noChangeArrowheads="1"/>
          </p:cNvSpPr>
          <p:nvPr/>
        </p:nvSpPr>
        <p:spPr bwMode="auto">
          <a:xfrm rot="-5400000">
            <a:off x="1805197" y="4053362"/>
            <a:ext cx="259687" cy="1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700" b="1"/>
              <a:t>...</a:t>
            </a:r>
          </a:p>
        </p:txBody>
      </p:sp>
      <p:sp>
        <p:nvSpPr>
          <p:cNvPr id="61490" name="Rectangle 51"/>
          <p:cNvSpPr>
            <a:spLocks noChangeArrowheads="1"/>
          </p:cNvSpPr>
          <p:nvPr/>
        </p:nvSpPr>
        <p:spPr bwMode="auto">
          <a:xfrm rot="-5400000">
            <a:off x="952343" y="4053362"/>
            <a:ext cx="259687" cy="1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700" b="1"/>
              <a:t>...</a:t>
            </a:r>
          </a:p>
        </p:txBody>
      </p:sp>
      <p:sp>
        <p:nvSpPr>
          <p:cNvPr id="61491" name="Rectangle 52"/>
          <p:cNvSpPr>
            <a:spLocks noChangeArrowheads="1"/>
          </p:cNvSpPr>
          <p:nvPr/>
        </p:nvSpPr>
        <p:spPr bwMode="auto">
          <a:xfrm>
            <a:off x="898281" y="432435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199	Kolben		5.000</a:t>
            </a:r>
          </a:p>
        </p:txBody>
      </p:sp>
      <p:sp>
        <p:nvSpPr>
          <p:cNvPr id="61492" name="Rectangle 53"/>
          <p:cNvSpPr>
            <a:spLocks noChangeArrowheads="1"/>
          </p:cNvSpPr>
          <p:nvPr/>
        </p:nvSpPr>
        <p:spPr bwMode="auto">
          <a:xfrm>
            <a:off x="949569" y="5187950"/>
            <a:ext cx="3147646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493" name="Rectangle 54"/>
          <p:cNvSpPr>
            <a:spLocks noChangeArrowheads="1"/>
          </p:cNvSpPr>
          <p:nvPr/>
        </p:nvSpPr>
        <p:spPr bwMode="auto">
          <a:xfrm>
            <a:off x="949569" y="5486400"/>
            <a:ext cx="3147646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494" name="Rectangle 55"/>
          <p:cNvSpPr>
            <a:spLocks noChangeArrowheads="1"/>
          </p:cNvSpPr>
          <p:nvPr/>
        </p:nvSpPr>
        <p:spPr bwMode="auto">
          <a:xfrm>
            <a:off x="949569" y="5797550"/>
            <a:ext cx="3147646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495" name="Rectangle 56"/>
          <p:cNvSpPr>
            <a:spLocks noChangeArrowheads="1"/>
          </p:cNvSpPr>
          <p:nvPr/>
        </p:nvSpPr>
        <p:spPr bwMode="auto">
          <a:xfrm rot="-5400000">
            <a:off x="3506509" y="5488462"/>
            <a:ext cx="259687" cy="1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700" b="1"/>
              <a:t>...</a:t>
            </a:r>
          </a:p>
        </p:txBody>
      </p:sp>
      <p:sp>
        <p:nvSpPr>
          <p:cNvPr id="61496" name="Rectangle 57"/>
          <p:cNvSpPr>
            <a:spLocks noChangeArrowheads="1"/>
          </p:cNvSpPr>
          <p:nvPr/>
        </p:nvSpPr>
        <p:spPr bwMode="auto">
          <a:xfrm rot="-5400000">
            <a:off x="1805197" y="5496399"/>
            <a:ext cx="259687" cy="1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700" b="1"/>
              <a:t>...</a:t>
            </a:r>
          </a:p>
        </p:txBody>
      </p:sp>
      <p:sp>
        <p:nvSpPr>
          <p:cNvPr id="61497" name="Rectangle 58"/>
          <p:cNvSpPr>
            <a:spLocks noChangeArrowheads="1"/>
          </p:cNvSpPr>
          <p:nvPr/>
        </p:nvSpPr>
        <p:spPr bwMode="auto">
          <a:xfrm rot="-5400000">
            <a:off x="952343" y="5496399"/>
            <a:ext cx="259687" cy="19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700" b="1"/>
              <a:t>...</a:t>
            </a:r>
          </a:p>
        </p:txBody>
      </p:sp>
      <p:sp>
        <p:nvSpPr>
          <p:cNvPr id="61498" name="Rectangle 59"/>
          <p:cNvSpPr>
            <a:spLocks noChangeArrowheads="1"/>
          </p:cNvSpPr>
          <p:nvPr/>
        </p:nvSpPr>
        <p:spPr bwMode="auto">
          <a:xfrm>
            <a:off x="898281" y="516255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237	Ölfilter		1.560</a:t>
            </a:r>
          </a:p>
        </p:txBody>
      </p:sp>
      <p:sp>
        <p:nvSpPr>
          <p:cNvPr id="61499" name="Line 60"/>
          <p:cNvSpPr>
            <a:spLocks noChangeShapeType="1"/>
          </p:cNvSpPr>
          <p:nvPr/>
        </p:nvSpPr>
        <p:spPr bwMode="auto">
          <a:xfrm>
            <a:off x="917331" y="575310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1500" name="Rectangle 61"/>
          <p:cNvSpPr>
            <a:spLocks noChangeArrowheads="1"/>
          </p:cNvSpPr>
          <p:nvPr/>
        </p:nvSpPr>
        <p:spPr bwMode="auto">
          <a:xfrm>
            <a:off x="898282" y="5772151"/>
            <a:ext cx="259817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851	Schraube		25.000</a:t>
            </a:r>
          </a:p>
        </p:txBody>
      </p:sp>
    </p:spTree>
    <p:extLst>
      <p:ext uri="{BB962C8B-B14F-4D97-AF65-F5344CB8AC3E}">
        <p14:creationId xmlns:p14="http://schemas.microsoft.com/office/powerpoint/2010/main" val="3058229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Spezielles Konstrukt: Corresponding</a:t>
            </a:r>
          </a:p>
        </p:txBody>
      </p:sp>
      <p:sp>
        <p:nvSpPr>
          <p:cNvPr id="6349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Bei </a:t>
            </a:r>
            <a:r>
              <a:rPr lang="de-DE" sz="2800" dirty="0" err="1">
                <a:latin typeface="Arial" charset="0"/>
                <a:ea typeface="ＭＳ Ｐゴシック" charset="0"/>
                <a:cs typeface="ＭＳ Ｐゴシック" charset="0"/>
              </a:rPr>
              <a:t>union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 muss der Grad der beteiligten Relationen gleich sein</a:t>
            </a:r>
          </a:p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Die Spaltennamen des Ergebnisses entsprechen der ersten Relation (ggf. hier Umbenennungen mit AS vornehmen)</a:t>
            </a:r>
          </a:p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Sonderfall: Korrespondierende (gleichnamige) Spalten bilden und UNION durchführen:</a:t>
            </a:r>
          </a:p>
          <a:p>
            <a:pPr marL="914400" lvl="2" indent="0">
              <a:buNone/>
            </a:pPr>
            <a:r>
              <a:rPr lang="de-DE" sz="2000" dirty="0" err="1">
                <a:latin typeface="Arial" charset="0"/>
                <a:ea typeface="ＭＳ Ｐゴシック" charset="0"/>
              </a:rPr>
              <a:t>select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>
                <a:latin typeface="Arial" charset="0"/>
                <a:ea typeface="ＭＳ Ｐゴシック" charset="0"/>
              </a:rPr>
              <a:t>count</a:t>
            </a:r>
            <a:r>
              <a:rPr lang="de-DE" sz="2000" dirty="0">
                <a:latin typeface="Arial" charset="0"/>
                <a:ea typeface="ＭＳ Ｐゴシック" charset="0"/>
              </a:rPr>
              <a:t>(*) </a:t>
            </a:r>
            <a:br>
              <a:rPr lang="de-DE" sz="2000" dirty="0">
                <a:latin typeface="Arial" charset="0"/>
                <a:ea typeface="ＭＳ Ｐゴシック" charset="0"/>
              </a:rPr>
            </a:br>
            <a:r>
              <a:rPr lang="de-DE" sz="2000" dirty="0" err="1">
                <a:latin typeface="Arial" charset="0"/>
                <a:ea typeface="ＭＳ Ｐゴシック" charset="0"/>
              </a:rPr>
              <a:t>from</a:t>
            </a:r>
            <a:r>
              <a:rPr lang="de-DE" sz="2000" dirty="0">
                <a:latin typeface="Arial" charset="0"/>
                <a:ea typeface="ＭＳ Ｐゴシック" charset="0"/>
              </a:rPr>
              <a:t> ( Professoren </a:t>
            </a:r>
            <a:br>
              <a:rPr lang="de-DE" sz="2000" dirty="0">
                <a:latin typeface="Arial" charset="0"/>
                <a:ea typeface="ＭＳ Ｐゴシック" charset="0"/>
              </a:rPr>
            </a:br>
            <a:r>
              <a:rPr lang="de-DE" sz="2000" dirty="0">
                <a:latin typeface="Arial" charset="0"/>
                <a:ea typeface="ＭＳ Ｐゴシック" charset="0"/>
              </a:rPr>
              <a:t>           </a:t>
            </a:r>
            <a:r>
              <a:rPr lang="de-DE" sz="2000" dirty="0" err="1">
                <a:latin typeface="Arial" charset="0"/>
                <a:ea typeface="ＭＳ Ｐゴシック" charset="0"/>
              </a:rPr>
              <a:t>union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>
                <a:latin typeface="Arial" charset="0"/>
                <a:ea typeface="ＭＳ Ｐゴシック" charset="0"/>
              </a:rPr>
              <a:t>corresponding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br>
              <a:rPr lang="de-DE" sz="2000" dirty="0">
                <a:latin typeface="Arial" charset="0"/>
                <a:ea typeface="ＭＳ Ｐゴシック" charset="0"/>
              </a:rPr>
            </a:br>
            <a:r>
              <a:rPr lang="de-DE" sz="2000" dirty="0">
                <a:latin typeface="Arial" charset="0"/>
                <a:ea typeface="ＭＳ Ｐゴシック" charset="0"/>
              </a:rPr>
              <a:t>           Studenten );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76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ChangeArrowheads="1"/>
          </p:cNvSpPr>
          <p:nvPr/>
        </p:nvSpPr>
        <p:spPr bwMode="auto">
          <a:xfrm>
            <a:off x="914400" y="2492896"/>
            <a:ext cx="2866292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3"/>
          <p:cNvSpPr>
            <a:spLocks noChangeArrowheads="1"/>
          </p:cNvSpPr>
          <p:nvPr/>
        </p:nvSpPr>
        <p:spPr bwMode="auto">
          <a:xfrm>
            <a:off x="888023" y="2673872"/>
            <a:ext cx="2743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Algebraische Tabellenoperationen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(3)</a:t>
            </a:r>
          </a:p>
        </p:txBody>
      </p:sp>
      <p:sp>
        <p:nvSpPr>
          <p:cNvPr id="64516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Differenz </a:t>
            </a:r>
            <a:r>
              <a:rPr lang="de-DE" sz="1800" b="1" i="1">
                <a:latin typeface="Times New Roman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 \ </a:t>
            </a:r>
            <a:r>
              <a:rPr lang="de-DE" sz="1800" b="1" i="1">
                <a:latin typeface="Times New Roman" charset="0"/>
                <a:ea typeface="ＭＳ Ｐゴシック" charset="0"/>
                <a:cs typeface="ＭＳ Ｐゴシック" charset="0"/>
              </a:rPr>
              <a:t>S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Die Tupel zweier Relationen werden miteinander verglichen.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Die in der ersten, nicht aber in der zweiten Relation befindlichen Tupel werden in die Ergebnisrelation aufgenommen.</a:t>
            </a:r>
          </a:p>
          <a:p>
            <a:pPr lvl="1">
              <a:buFont typeface="Monotype Sorts" charset="0"/>
              <a:buNone/>
            </a:pPr>
            <a:endParaRPr lang="de-DE" sz="180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>
              <a:latin typeface="Arial" charset="0"/>
              <a:ea typeface="ＭＳ Ｐゴシック" charset="0"/>
            </a:endParaRP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Differenzbildung mit dem Operator </a:t>
            </a:r>
            <a:r>
              <a:rPr lang="de-DE" sz="1800" b="1">
                <a:latin typeface="Courier New" charset="0"/>
                <a:ea typeface="ＭＳ Ｐゴシック" charset="0"/>
              </a:rPr>
              <a:t>except</a:t>
            </a:r>
            <a:r>
              <a:rPr lang="de-DE" sz="1800">
                <a:latin typeface="Arial" charset="0"/>
                <a:ea typeface="ＭＳ Ｐゴシック" charset="0"/>
              </a:rPr>
              <a:t>, Verwendung s. union-Befehl</a:t>
            </a:r>
          </a:p>
          <a:p>
            <a:pPr lvl="1"/>
            <a:r>
              <a:rPr lang="de-DE" sz="1800" u="sng">
                <a:latin typeface="Arial" charset="0"/>
                <a:ea typeface="ＭＳ Ｐゴシック" charset="0"/>
              </a:rPr>
              <a:t>Beispiel: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 i="1">
                <a:latin typeface="Times New Roman" charset="0"/>
                <a:ea typeface="ＭＳ Ｐゴシック" charset="0"/>
              </a:rPr>
              <a:t>R</a:t>
            </a:r>
            <a:r>
              <a:rPr lang="de-DE" sz="1800">
                <a:latin typeface="Arial" charset="0"/>
                <a:ea typeface="ＭＳ Ｐゴシック" charset="0"/>
              </a:rPr>
              <a:t> \</a:t>
            </a:r>
            <a:r>
              <a:rPr lang="de-DE" sz="1800">
                <a:latin typeface="Symbol" charset="0"/>
                <a:ea typeface="ＭＳ Ｐゴシック" charset="0"/>
              </a:rPr>
              <a:t></a:t>
            </a:r>
            <a:r>
              <a:rPr lang="de-DE" sz="1800" i="1">
                <a:latin typeface="Times New Roman" charset="0"/>
                <a:ea typeface="ＭＳ Ｐゴシック" charset="0"/>
              </a:rPr>
              <a:t>S</a:t>
            </a:r>
            <a:r>
              <a:rPr lang="de-DE" sz="1800">
                <a:latin typeface="Arial" charset="0"/>
                <a:ea typeface="ＭＳ Ｐゴシック" charset="0"/>
              </a:rPr>
              <a:t> (s. nächste Folie)</a:t>
            </a:r>
          </a:p>
        </p:txBody>
      </p:sp>
      <p:sp>
        <p:nvSpPr>
          <p:cNvPr id="64517" name="Rectangle 6"/>
          <p:cNvSpPr>
            <a:spLocks noChangeArrowheads="1"/>
          </p:cNvSpPr>
          <p:nvPr/>
        </p:nvSpPr>
        <p:spPr bwMode="auto">
          <a:xfrm>
            <a:off x="1024304" y="2526432"/>
            <a:ext cx="2736452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de-DE" sz="1800" i="1" dirty="0">
                <a:latin typeface="Times New Roman" charset="0"/>
              </a:rPr>
              <a:t>R</a:t>
            </a:r>
            <a:r>
              <a:rPr lang="de-DE" sz="1800" dirty="0"/>
              <a:t> </a:t>
            </a:r>
            <a:r>
              <a:rPr lang="de-DE" sz="1800" dirty="0">
                <a:latin typeface="Times New Roman" charset="0"/>
              </a:rPr>
              <a:t>\ </a:t>
            </a:r>
            <a:r>
              <a:rPr lang="de-DE" sz="1800" i="1" dirty="0">
                <a:latin typeface="Times New Roman" charset="0"/>
              </a:rPr>
              <a:t>S</a:t>
            </a:r>
            <a:r>
              <a:rPr lang="de-DE" sz="1800" dirty="0">
                <a:latin typeface="Times New Roman" charset="0"/>
              </a:rPr>
              <a:t> := { </a:t>
            </a:r>
            <a:r>
              <a:rPr lang="de-DE" sz="1800" i="1" dirty="0" err="1">
                <a:latin typeface="Times New Roman" charset="0"/>
              </a:rPr>
              <a:t>r</a:t>
            </a:r>
            <a:r>
              <a:rPr lang="de-DE" sz="1800" dirty="0">
                <a:latin typeface="Times New Roman" charset="0"/>
              </a:rPr>
              <a:t> | </a:t>
            </a:r>
            <a:r>
              <a:rPr lang="de-DE" sz="1800" i="1" dirty="0" err="1">
                <a:latin typeface="Times New Roman" charset="0"/>
              </a:rPr>
              <a:t>r</a:t>
            </a:r>
            <a:r>
              <a:rPr lang="de-DE" sz="1800" dirty="0"/>
              <a:t> </a:t>
            </a:r>
            <a:r>
              <a:rPr lang="de-DE" sz="1800" dirty="0">
                <a:latin typeface="Symbol" charset="0"/>
              </a:rPr>
              <a:t></a:t>
            </a:r>
            <a:r>
              <a:rPr lang="de-DE" sz="1800" dirty="0"/>
              <a:t> </a:t>
            </a:r>
            <a:r>
              <a:rPr lang="de-DE" sz="1800" i="1" dirty="0">
                <a:latin typeface="Times New Roman" charset="0"/>
              </a:rPr>
              <a:t>R</a:t>
            </a:r>
            <a:r>
              <a:rPr lang="de-DE" sz="1800" dirty="0"/>
              <a:t> </a:t>
            </a:r>
            <a:r>
              <a:rPr lang="de-DE" sz="1800" dirty="0">
                <a:latin typeface="Symbol" charset="0"/>
              </a:rPr>
              <a:t></a:t>
            </a:r>
            <a:r>
              <a:rPr lang="de-DE" sz="1800" dirty="0"/>
              <a:t> </a:t>
            </a:r>
            <a:r>
              <a:rPr lang="de-DE" sz="1800" i="1" dirty="0" err="1">
                <a:latin typeface="Times New Roman" charset="0"/>
              </a:rPr>
              <a:t>r</a:t>
            </a:r>
            <a:r>
              <a:rPr lang="de-DE" sz="1800" dirty="0"/>
              <a:t> </a:t>
            </a:r>
            <a:r>
              <a:rPr lang="de-DE" sz="1800" dirty="0">
                <a:latin typeface="Symbol" charset="0"/>
              </a:rPr>
              <a:t></a:t>
            </a:r>
            <a:r>
              <a:rPr lang="de-DE" sz="1800" dirty="0"/>
              <a:t> </a:t>
            </a:r>
            <a:r>
              <a:rPr lang="de-DE" sz="1800" i="1" dirty="0">
                <a:latin typeface="Times New Roman" charset="0"/>
              </a:rPr>
              <a:t>S</a:t>
            </a:r>
            <a:r>
              <a:rPr lang="de-DE" sz="1800" dirty="0">
                <a:latin typeface="Times New Roman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128707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Algebraische Tabellenoperationen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(4)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1066800"/>
            <a:ext cx="3798277" cy="457200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Beispiel für eine Differenzbildung: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920262" y="3530600"/>
            <a:ext cx="3223846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66564" name="Rectangle 5"/>
          <p:cNvSpPr>
            <a:spLocks noChangeArrowheads="1"/>
          </p:cNvSpPr>
          <p:nvPr/>
        </p:nvSpPr>
        <p:spPr bwMode="auto">
          <a:xfrm>
            <a:off x="901213" y="3543300"/>
            <a:ext cx="260648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	Menge</a:t>
            </a:r>
          </a:p>
        </p:txBody>
      </p:sp>
      <p:sp>
        <p:nvSpPr>
          <p:cNvPr id="66565" name="Line 6"/>
          <p:cNvSpPr>
            <a:spLocks noChangeShapeType="1"/>
          </p:cNvSpPr>
          <p:nvPr/>
        </p:nvSpPr>
        <p:spPr bwMode="auto">
          <a:xfrm>
            <a:off x="926123" y="3829050"/>
            <a:ext cx="321212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6566" name="Line 7"/>
          <p:cNvSpPr>
            <a:spLocks noChangeShapeType="1"/>
          </p:cNvSpPr>
          <p:nvPr/>
        </p:nvSpPr>
        <p:spPr bwMode="auto">
          <a:xfrm>
            <a:off x="920262" y="413385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6567" name="Line 8"/>
          <p:cNvSpPr>
            <a:spLocks noChangeShapeType="1"/>
          </p:cNvSpPr>
          <p:nvPr/>
        </p:nvSpPr>
        <p:spPr bwMode="auto">
          <a:xfrm>
            <a:off x="920262" y="443865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920262" y="4978400"/>
            <a:ext cx="3223846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66569" name="Rectangle 10"/>
          <p:cNvSpPr>
            <a:spLocks noChangeArrowheads="1"/>
          </p:cNvSpPr>
          <p:nvPr/>
        </p:nvSpPr>
        <p:spPr bwMode="auto">
          <a:xfrm>
            <a:off x="901213" y="4991101"/>
            <a:ext cx="260648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	Menge</a:t>
            </a:r>
          </a:p>
        </p:txBody>
      </p:sp>
      <p:sp>
        <p:nvSpPr>
          <p:cNvPr id="66570" name="Line 11"/>
          <p:cNvSpPr>
            <a:spLocks noChangeShapeType="1"/>
          </p:cNvSpPr>
          <p:nvPr/>
        </p:nvSpPr>
        <p:spPr bwMode="auto">
          <a:xfrm>
            <a:off x="926123" y="5276850"/>
            <a:ext cx="321212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6571" name="Line 12"/>
          <p:cNvSpPr>
            <a:spLocks noChangeShapeType="1"/>
          </p:cNvSpPr>
          <p:nvPr/>
        </p:nvSpPr>
        <p:spPr bwMode="auto">
          <a:xfrm>
            <a:off x="920262" y="558165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6572" name="Line 13"/>
          <p:cNvSpPr>
            <a:spLocks noChangeShapeType="1"/>
          </p:cNvSpPr>
          <p:nvPr/>
        </p:nvSpPr>
        <p:spPr bwMode="auto">
          <a:xfrm>
            <a:off x="920262" y="588645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6573" name="Rectangle 14"/>
          <p:cNvSpPr>
            <a:spLocks noChangeArrowheads="1"/>
          </p:cNvSpPr>
          <p:nvPr/>
        </p:nvSpPr>
        <p:spPr bwMode="auto">
          <a:xfrm>
            <a:off x="866043" y="5276851"/>
            <a:ext cx="259817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851	Schraube		25.000</a:t>
            </a:r>
          </a:p>
        </p:txBody>
      </p:sp>
      <p:sp>
        <p:nvSpPr>
          <p:cNvPr id="66574" name="Rectangle 15"/>
          <p:cNvSpPr>
            <a:spLocks noChangeArrowheads="1"/>
          </p:cNvSpPr>
          <p:nvPr/>
        </p:nvSpPr>
        <p:spPr bwMode="auto">
          <a:xfrm rot="-5400000">
            <a:off x="136745" y="3959507"/>
            <a:ext cx="110690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Relation </a:t>
            </a:r>
            <a:r>
              <a:rPr lang="de-DE" sz="1600" i="1">
                <a:latin typeface="Times New Roman" charset="0"/>
              </a:rPr>
              <a:t>R</a:t>
            </a:r>
          </a:p>
        </p:txBody>
      </p:sp>
      <p:sp>
        <p:nvSpPr>
          <p:cNvPr id="66575" name="Rectangle 16"/>
          <p:cNvSpPr>
            <a:spLocks noChangeArrowheads="1"/>
          </p:cNvSpPr>
          <p:nvPr/>
        </p:nvSpPr>
        <p:spPr bwMode="auto">
          <a:xfrm rot="-5400000">
            <a:off x="136394" y="5407307"/>
            <a:ext cx="108416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Relation </a:t>
            </a:r>
            <a:r>
              <a:rPr lang="de-DE" sz="1600" i="1">
                <a:latin typeface="Times New Roman" charset="0"/>
              </a:rPr>
              <a:t>S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5158154" y="4464050"/>
            <a:ext cx="3223846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66577" name="Rectangle 18"/>
          <p:cNvSpPr>
            <a:spLocks noChangeArrowheads="1"/>
          </p:cNvSpPr>
          <p:nvPr/>
        </p:nvSpPr>
        <p:spPr bwMode="auto">
          <a:xfrm>
            <a:off x="5139105" y="4476751"/>
            <a:ext cx="260648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	Menge</a:t>
            </a:r>
          </a:p>
        </p:txBody>
      </p:sp>
      <p:sp>
        <p:nvSpPr>
          <p:cNvPr id="66578" name="Line 19"/>
          <p:cNvSpPr>
            <a:spLocks noChangeShapeType="1"/>
          </p:cNvSpPr>
          <p:nvPr/>
        </p:nvSpPr>
        <p:spPr bwMode="auto">
          <a:xfrm>
            <a:off x="5164015" y="4762500"/>
            <a:ext cx="321212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6579" name="Line 20"/>
          <p:cNvSpPr>
            <a:spLocks noChangeShapeType="1"/>
          </p:cNvSpPr>
          <p:nvPr/>
        </p:nvSpPr>
        <p:spPr bwMode="auto">
          <a:xfrm>
            <a:off x="5158154" y="506730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6580" name="Rectangle 21"/>
          <p:cNvSpPr>
            <a:spLocks noChangeArrowheads="1"/>
          </p:cNvSpPr>
          <p:nvPr/>
        </p:nvSpPr>
        <p:spPr bwMode="auto">
          <a:xfrm>
            <a:off x="5103935" y="508635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199	Kolben		5.000</a:t>
            </a:r>
          </a:p>
        </p:txBody>
      </p:sp>
      <p:sp>
        <p:nvSpPr>
          <p:cNvPr id="66581" name="Line 22"/>
          <p:cNvSpPr>
            <a:spLocks noChangeShapeType="1"/>
          </p:cNvSpPr>
          <p:nvPr/>
        </p:nvSpPr>
        <p:spPr bwMode="auto">
          <a:xfrm>
            <a:off x="4296508" y="4616450"/>
            <a:ext cx="785446" cy="565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6582" name="Line 23"/>
          <p:cNvSpPr>
            <a:spLocks noChangeShapeType="1"/>
          </p:cNvSpPr>
          <p:nvPr/>
        </p:nvSpPr>
        <p:spPr bwMode="auto">
          <a:xfrm>
            <a:off x="4287716" y="4330700"/>
            <a:ext cx="788377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6583" name="Rectangle 24"/>
          <p:cNvSpPr>
            <a:spLocks noChangeArrowheads="1"/>
          </p:cNvSpPr>
          <p:nvPr/>
        </p:nvSpPr>
        <p:spPr bwMode="auto">
          <a:xfrm>
            <a:off x="5671039" y="4076700"/>
            <a:ext cx="2016579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Ergebnisrelation </a:t>
            </a:r>
            <a:r>
              <a:rPr lang="de-DE" sz="1600" i="1">
                <a:latin typeface="Times New Roman" charset="0"/>
              </a:rPr>
              <a:t>R</a:t>
            </a:r>
            <a:r>
              <a:rPr lang="de-DE" sz="1600"/>
              <a:t> </a:t>
            </a:r>
            <a:r>
              <a:rPr lang="de-DE" sz="1600">
                <a:latin typeface="Times New Roman" charset="0"/>
              </a:rPr>
              <a:t>\ </a:t>
            </a:r>
            <a:r>
              <a:rPr lang="de-DE" sz="1600" i="1">
                <a:latin typeface="Times New Roman" charset="0"/>
              </a:rPr>
              <a:t>S</a:t>
            </a:r>
            <a:r>
              <a:rPr lang="de-DE" sz="1600">
                <a:latin typeface="Times New Roman" charset="0"/>
              </a:rPr>
              <a:t> </a:t>
            </a:r>
          </a:p>
        </p:txBody>
      </p:sp>
      <p:sp>
        <p:nvSpPr>
          <p:cNvPr id="66584" name="Rectangle 25"/>
          <p:cNvSpPr>
            <a:spLocks noChangeArrowheads="1"/>
          </p:cNvSpPr>
          <p:nvPr/>
        </p:nvSpPr>
        <p:spPr bwMode="auto">
          <a:xfrm>
            <a:off x="962758" y="4484688"/>
            <a:ext cx="3147646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6585" name="Rectangle 26"/>
          <p:cNvSpPr>
            <a:spLocks noChangeArrowheads="1"/>
          </p:cNvSpPr>
          <p:nvPr/>
        </p:nvSpPr>
        <p:spPr bwMode="auto">
          <a:xfrm>
            <a:off x="901212" y="384810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001	Anlasser		1.000</a:t>
            </a:r>
          </a:p>
        </p:txBody>
      </p:sp>
      <p:sp>
        <p:nvSpPr>
          <p:cNvPr id="66586" name="Rectangle 27"/>
          <p:cNvSpPr>
            <a:spLocks noChangeArrowheads="1"/>
          </p:cNvSpPr>
          <p:nvPr/>
        </p:nvSpPr>
        <p:spPr bwMode="auto">
          <a:xfrm>
            <a:off x="901212" y="445770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199	Kolben		5.000</a:t>
            </a:r>
          </a:p>
        </p:txBody>
      </p:sp>
      <p:sp>
        <p:nvSpPr>
          <p:cNvPr id="66587" name="Rectangle 28"/>
          <p:cNvSpPr>
            <a:spLocks noChangeArrowheads="1"/>
          </p:cNvSpPr>
          <p:nvPr/>
        </p:nvSpPr>
        <p:spPr bwMode="auto">
          <a:xfrm>
            <a:off x="866043" y="5895976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001	Anlasser		1.000</a:t>
            </a:r>
          </a:p>
        </p:txBody>
      </p:sp>
      <p:sp>
        <p:nvSpPr>
          <p:cNvPr id="66588" name="Line 29"/>
          <p:cNvSpPr>
            <a:spLocks noChangeShapeType="1"/>
          </p:cNvSpPr>
          <p:nvPr/>
        </p:nvSpPr>
        <p:spPr bwMode="auto">
          <a:xfrm>
            <a:off x="973015" y="558165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6589" name="Line 30"/>
          <p:cNvSpPr>
            <a:spLocks noChangeShapeType="1"/>
          </p:cNvSpPr>
          <p:nvPr/>
        </p:nvSpPr>
        <p:spPr bwMode="auto">
          <a:xfrm>
            <a:off x="973015" y="588645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66590" name="Rectangle 31"/>
          <p:cNvSpPr>
            <a:spLocks noChangeArrowheads="1"/>
          </p:cNvSpPr>
          <p:nvPr/>
        </p:nvSpPr>
        <p:spPr bwMode="auto">
          <a:xfrm>
            <a:off x="866043" y="558165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232	</a:t>
            </a:r>
            <a:r>
              <a:rPr lang="de-DE" sz="1400" dirty="0" smtClean="0"/>
              <a:t>Gummiring	</a:t>
            </a:r>
            <a:r>
              <a:rPr lang="de-DE" sz="1600" dirty="0" smtClean="0"/>
              <a:t>2.000</a:t>
            </a:r>
            <a:endParaRPr lang="de-DE" dirty="0"/>
          </a:p>
        </p:txBody>
      </p:sp>
      <p:sp>
        <p:nvSpPr>
          <p:cNvPr id="66591" name="Rectangle 32"/>
          <p:cNvSpPr>
            <a:spLocks noChangeArrowheads="1"/>
          </p:cNvSpPr>
          <p:nvPr/>
        </p:nvSpPr>
        <p:spPr bwMode="auto">
          <a:xfrm>
            <a:off x="962758" y="4170363"/>
            <a:ext cx="3147646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6592" name="Rectangle 33"/>
          <p:cNvSpPr>
            <a:spLocks noChangeArrowheads="1"/>
          </p:cNvSpPr>
          <p:nvPr/>
        </p:nvSpPr>
        <p:spPr bwMode="auto">
          <a:xfrm>
            <a:off x="5112728" y="478155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237	Ölfilter		1.560</a:t>
            </a:r>
          </a:p>
        </p:txBody>
      </p:sp>
      <p:sp>
        <p:nvSpPr>
          <p:cNvPr id="66593" name="Rectangle 34"/>
          <p:cNvSpPr>
            <a:spLocks noChangeArrowheads="1"/>
          </p:cNvSpPr>
          <p:nvPr/>
        </p:nvSpPr>
        <p:spPr bwMode="auto">
          <a:xfrm>
            <a:off x="883628" y="415290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237	Ölfilter		1.560</a:t>
            </a:r>
          </a:p>
        </p:txBody>
      </p:sp>
      <p:sp>
        <p:nvSpPr>
          <p:cNvPr id="52259" name="Rectangle 35"/>
          <p:cNvSpPr>
            <a:spLocks noChangeArrowheads="1"/>
          </p:cNvSpPr>
          <p:nvPr/>
        </p:nvSpPr>
        <p:spPr bwMode="auto">
          <a:xfrm>
            <a:off x="5139105" y="1598613"/>
            <a:ext cx="1290919" cy="147476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>
                <a:latin typeface="Courier New" charset="0"/>
              </a:rPr>
              <a:t>select </a:t>
            </a:r>
            <a:r>
              <a:rPr lang="de-DE" sz="1800">
                <a:latin typeface="Courier New" charset="0"/>
              </a:rPr>
              <a:t>*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from</a:t>
            </a:r>
            <a:r>
              <a:rPr lang="de-DE" sz="1800">
                <a:latin typeface="Courier New" charset="0"/>
              </a:rPr>
              <a:t> R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except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select </a:t>
            </a:r>
            <a:r>
              <a:rPr lang="de-DE" sz="1800">
                <a:latin typeface="Courier New" charset="0"/>
              </a:rPr>
              <a:t>*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from </a:t>
            </a:r>
            <a:r>
              <a:rPr lang="de-DE" sz="1800">
                <a:latin typeface="Courier New" charset="0"/>
              </a:rPr>
              <a:t>S;</a:t>
            </a:r>
          </a:p>
        </p:txBody>
      </p:sp>
    </p:spTree>
    <p:extLst>
      <p:ext uri="{BB962C8B-B14F-4D97-AF65-F5344CB8AC3E}">
        <p14:creationId xmlns:p14="http://schemas.microsoft.com/office/powerpoint/2010/main" val="287917081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Algebraische Tabellenoperationen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(5)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Durchschnitt </a:t>
            </a:r>
            <a:r>
              <a:rPr lang="de-DE" sz="1800" b="1" i="1">
                <a:latin typeface="Times New Roman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b="1">
                <a:latin typeface="Symbol" charset="0"/>
                <a:ea typeface="ＭＳ Ｐゴシック" charset="0"/>
                <a:cs typeface="ＭＳ Ｐゴシック" charset="0"/>
              </a:rPr>
              <a:t></a:t>
            </a:r>
            <a:r>
              <a:rPr lang="de-DE" sz="1800" b="1" i="1">
                <a:latin typeface="Times New Roman" charset="0"/>
                <a:ea typeface="ＭＳ Ｐゴシック" charset="0"/>
                <a:cs typeface="ＭＳ Ｐゴシック" charset="0"/>
              </a:rPr>
              <a:t>S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Alle Tupel, die sowohl in der Relationen </a:t>
            </a:r>
            <a:r>
              <a:rPr lang="de-DE" sz="1800" i="1">
                <a:latin typeface="Times New Roman" charset="0"/>
                <a:ea typeface="ＭＳ Ｐゴシック" charset="0"/>
              </a:rPr>
              <a:t>R</a:t>
            </a:r>
            <a:r>
              <a:rPr lang="de-DE" sz="1800">
                <a:latin typeface="Arial" charset="0"/>
                <a:ea typeface="ＭＳ Ｐゴシック" charset="0"/>
              </a:rPr>
              <a:t> als auch in der Relation </a:t>
            </a:r>
            <a:r>
              <a:rPr lang="de-DE" sz="1800" i="1">
                <a:latin typeface="Times New Roman" charset="0"/>
                <a:ea typeface="ＭＳ Ｐゴシック" charset="0"/>
              </a:rPr>
              <a:t>S</a:t>
            </a:r>
            <a:r>
              <a:rPr lang="de-DE" sz="1800">
                <a:latin typeface="Arial" charset="0"/>
                <a:ea typeface="ＭＳ Ｐゴシック" charset="0"/>
              </a:rPr>
              <a:t> enthalten sind, werden in der Ergebnisrelation zusammengefaßt.</a:t>
            </a:r>
          </a:p>
          <a:p>
            <a:pPr lvl="1">
              <a:buFont typeface="Monotype Sorts" charset="0"/>
              <a:buNone/>
            </a:pPr>
            <a:endParaRPr lang="de-DE" sz="180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>
              <a:latin typeface="Arial" charset="0"/>
              <a:ea typeface="ＭＳ Ｐゴシック" charset="0"/>
            </a:endParaRP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Durchschnittbildung mit dem Operator </a:t>
            </a:r>
            <a:r>
              <a:rPr lang="de-DE" sz="1800" b="1">
                <a:latin typeface="Courier New" charset="0"/>
                <a:ea typeface="ＭＳ Ｐゴシック" charset="0"/>
              </a:rPr>
              <a:t>intersect</a:t>
            </a:r>
            <a:r>
              <a:rPr lang="de-DE" sz="1800">
                <a:latin typeface="Arial" charset="0"/>
                <a:ea typeface="ＭＳ Ｐゴシック" charset="0"/>
              </a:rPr>
              <a:t>, Verwendung s. union-Befehl</a:t>
            </a:r>
          </a:p>
          <a:p>
            <a:pPr lvl="1"/>
            <a:r>
              <a:rPr lang="de-DE" sz="1800" u="sng">
                <a:latin typeface="Arial" charset="0"/>
                <a:ea typeface="ＭＳ Ｐゴシック" charset="0"/>
              </a:rPr>
              <a:t>Beispiel: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 i="1">
                <a:latin typeface="Times New Roman" charset="0"/>
                <a:ea typeface="ＭＳ Ｐゴシック" charset="0"/>
              </a:rPr>
              <a:t>R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>
                <a:latin typeface="Symbol" charset="0"/>
                <a:ea typeface="ＭＳ Ｐゴシック" charset="0"/>
              </a:rPr>
              <a:t></a:t>
            </a:r>
            <a:r>
              <a:rPr lang="de-DE" sz="1800" i="1">
                <a:latin typeface="Times New Roman" charset="0"/>
                <a:ea typeface="ＭＳ Ｐゴシック" charset="0"/>
              </a:rPr>
              <a:t>S</a:t>
            </a:r>
            <a:r>
              <a:rPr lang="de-DE" sz="1800">
                <a:latin typeface="Arial" charset="0"/>
                <a:ea typeface="ＭＳ Ｐゴシック" charset="0"/>
              </a:rPr>
              <a:t> (s. nächste Folie)</a:t>
            </a: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896816" y="2204864"/>
            <a:ext cx="2866292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936382" y="2239789"/>
            <a:ext cx="28496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R</a:t>
            </a:r>
            <a:r>
              <a:rPr lang="de-DE" sz="1800"/>
              <a:t> </a:t>
            </a:r>
            <a:r>
              <a:rPr lang="de-DE" sz="1800">
                <a:latin typeface="Symbol" charset="0"/>
              </a:rPr>
              <a:t></a:t>
            </a:r>
            <a:r>
              <a:rPr lang="de-DE" sz="1800"/>
              <a:t> </a:t>
            </a:r>
            <a:r>
              <a:rPr lang="de-DE" sz="1800" i="1">
                <a:latin typeface="Times New Roman" charset="0"/>
              </a:rPr>
              <a:t>S</a:t>
            </a:r>
            <a:r>
              <a:rPr lang="de-DE" sz="1800">
                <a:latin typeface="Times New Roman" charset="0"/>
              </a:rPr>
              <a:t> := { </a:t>
            </a:r>
            <a:r>
              <a:rPr lang="de-DE" sz="1800" i="1">
                <a:latin typeface="Times New Roman" charset="0"/>
              </a:rPr>
              <a:t>r</a:t>
            </a:r>
            <a:r>
              <a:rPr lang="de-DE" sz="1800">
                <a:latin typeface="Times New Roman" charset="0"/>
              </a:rPr>
              <a:t> | </a:t>
            </a:r>
            <a:r>
              <a:rPr lang="de-DE" sz="1800" i="1">
                <a:latin typeface="Times New Roman" charset="0"/>
              </a:rPr>
              <a:t>r</a:t>
            </a:r>
            <a:r>
              <a:rPr lang="de-DE" sz="1800"/>
              <a:t> </a:t>
            </a:r>
            <a:r>
              <a:rPr lang="de-DE" sz="1800">
                <a:latin typeface="Symbol" charset="0"/>
              </a:rPr>
              <a:t></a:t>
            </a:r>
            <a:r>
              <a:rPr lang="de-DE" sz="1800"/>
              <a:t> </a:t>
            </a:r>
            <a:r>
              <a:rPr lang="de-DE" sz="1800" i="1">
                <a:latin typeface="Times New Roman" charset="0"/>
              </a:rPr>
              <a:t>R</a:t>
            </a:r>
            <a:r>
              <a:rPr lang="de-DE" sz="1800"/>
              <a:t> </a:t>
            </a:r>
            <a:r>
              <a:rPr lang="de-DE" sz="1800">
                <a:latin typeface="Symbol" charset="0"/>
              </a:rPr>
              <a:t></a:t>
            </a:r>
            <a:r>
              <a:rPr lang="de-DE" sz="1800"/>
              <a:t> </a:t>
            </a:r>
            <a:r>
              <a:rPr lang="de-DE" sz="1800" i="1">
                <a:latin typeface="Times New Roman" charset="0"/>
              </a:rPr>
              <a:t>r</a:t>
            </a:r>
            <a:r>
              <a:rPr lang="de-DE" sz="1800"/>
              <a:t> </a:t>
            </a:r>
            <a:r>
              <a:rPr lang="de-DE" sz="1800">
                <a:latin typeface="Symbol" charset="0"/>
              </a:rPr>
              <a:t></a:t>
            </a:r>
            <a:r>
              <a:rPr lang="de-DE" sz="1800">
                <a:latin typeface="Times New Roman" charset="0"/>
              </a:rPr>
              <a:t> </a:t>
            </a:r>
            <a:r>
              <a:rPr lang="de-DE" sz="1800" i="1">
                <a:latin typeface="Times New Roman" charset="0"/>
              </a:rPr>
              <a:t>S</a:t>
            </a:r>
            <a:r>
              <a:rPr lang="de-DE" sz="1800">
                <a:latin typeface="Times New Roman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458765773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Algebraische Tabellenoperationen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(6)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Beispiel für eine Durchschnittsbildung: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920262" y="3397250"/>
            <a:ext cx="3223846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70660" name="Rectangle 5"/>
          <p:cNvSpPr>
            <a:spLocks noChangeArrowheads="1"/>
          </p:cNvSpPr>
          <p:nvPr/>
        </p:nvSpPr>
        <p:spPr bwMode="auto">
          <a:xfrm>
            <a:off x="901213" y="3409951"/>
            <a:ext cx="260648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	Menge</a:t>
            </a:r>
          </a:p>
        </p:txBody>
      </p:sp>
      <p:sp>
        <p:nvSpPr>
          <p:cNvPr id="70661" name="Line 6"/>
          <p:cNvSpPr>
            <a:spLocks noChangeShapeType="1"/>
          </p:cNvSpPr>
          <p:nvPr/>
        </p:nvSpPr>
        <p:spPr bwMode="auto">
          <a:xfrm>
            <a:off x="926123" y="3695700"/>
            <a:ext cx="321212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0662" name="Line 7"/>
          <p:cNvSpPr>
            <a:spLocks noChangeShapeType="1"/>
          </p:cNvSpPr>
          <p:nvPr/>
        </p:nvSpPr>
        <p:spPr bwMode="auto">
          <a:xfrm>
            <a:off x="920262" y="400050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0663" name="Line 8"/>
          <p:cNvSpPr>
            <a:spLocks noChangeShapeType="1"/>
          </p:cNvSpPr>
          <p:nvPr/>
        </p:nvSpPr>
        <p:spPr bwMode="auto">
          <a:xfrm>
            <a:off x="920262" y="430530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920262" y="4845050"/>
            <a:ext cx="3223846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70665" name="Rectangle 10"/>
          <p:cNvSpPr>
            <a:spLocks noChangeArrowheads="1"/>
          </p:cNvSpPr>
          <p:nvPr/>
        </p:nvSpPr>
        <p:spPr bwMode="auto">
          <a:xfrm>
            <a:off x="901213" y="4857751"/>
            <a:ext cx="260648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	Menge</a:t>
            </a:r>
          </a:p>
        </p:txBody>
      </p:sp>
      <p:sp>
        <p:nvSpPr>
          <p:cNvPr id="70666" name="Line 11"/>
          <p:cNvSpPr>
            <a:spLocks noChangeShapeType="1"/>
          </p:cNvSpPr>
          <p:nvPr/>
        </p:nvSpPr>
        <p:spPr bwMode="auto">
          <a:xfrm>
            <a:off x="926123" y="5143500"/>
            <a:ext cx="321212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0667" name="Line 12"/>
          <p:cNvSpPr>
            <a:spLocks noChangeShapeType="1"/>
          </p:cNvSpPr>
          <p:nvPr/>
        </p:nvSpPr>
        <p:spPr bwMode="auto">
          <a:xfrm>
            <a:off x="920262" y="544830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0668" name="Line 13"/>
          <p:cNvSpPr>
            <a:spLocks noChangeShapeType="1"/>
          </p:cNvSpPr>
          <p:nvPr/>
        </p:nvSpPr>
        <p:spPr bwMode="auto">
          <a:xfrm>
            <a:off x="920262" y="575310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0669" name="Rectangle 14"/>
          <p:cNvSpPr>
            <a:spLocks noChangeArrowheads="1"/>
          </p:cNvSpPr>
          <p:nvPr/>
        </p:nvSpPr>
        <p:spPr bwMode="auto">
          <a:xfrm rot="-5400000">
            <a:off x="123556" y="3826157"/>
            <a:ext cx="110690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Relation </a:t>
            </a:r>
            <a:r>
              <a:rPr lang="de-DE" sz="1600" i="1">
                <a:latin typeface="Times New Roman" charset="0"/>
              </a:rPr>
              <a:t>R</a:t>
            </a:r>
          </a:p>
        </p:txBody>
      </p:sp>
      <p:sp>
        <p:nvSpPr>
          <p:cNvPr id="70670" name="Rectangle 15"/>
          <p:cNvSpPr>
            <a:spLocks noChangeArrowheads="1"/>
          </p:cNvSpPr>
          <p:nvPr/>
        </p:nvSpPr>
        <p:spPr bwMode="auto">
          <a:xfrm rot="-5400000">
            <a:off x="136394" y="5273957"/>
            <a:ext cx="108416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Relation </a:t>
            </a:r>
            <a:r>
              <a:rPr lang="de-DE" sz="1600" i="1">
                <a:latin typeface="Times New Roman" charset="0"/>
              </a:rPr>
              <a:t>S</a:t>
            </a:r>
          </a:p>
        </p:txBody>
      </p:sp>
      <p:sp>
        <p:nvSpPr>
          <p:cNvPr id="70671" name="Rectangle 16"/>
          <p:cNvSpPr>
            <a:spLocks noChangeArrowheads="1"/>
          </p:cNvSpPr>
          <p:nvPr/>
        </p:nvSpPr>
        <p:spPr bwMode="auto">
          <a:xfrm>
            <a:off x="5553808" y="3311525"/>
            <a:ext cx="2151715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Ergebnisrelation </a:t>
            </a:r>
            <a:r>
              <a:rPr lang="de-DE" sz="1600" i="1">
                <a:latin typeface="Times New Roman" charset="0"/>
              </a:rPr>
              <a:t>R</a:t>
            </a:r>
            <a:r>
              <a:rPr lang="de-DE" sz="1600"/>
              <a:t> </a:t>
            </a:r>
            <a:r>
              <a:rPr lang="de-DE" sz="1600">
                <a:latin typeface="Symbol" charset="0"/>
              </a:rPr>
              <a:t></a:t>
            </a:r>
            <a:r>
              <a:rPr lang="de-DE" sz="1600"/>
              <a:t> </a:t>
            </a:r>
            <a:r>
              <a:rPr lang="de-DE" sz="1600" i="1">
                <a:latin typeface="Times New Roman" charset="0"/>
              </a:rPr>
              <a:t>S</a:t>
            </a:r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5140569" y="3702050"/>
            <a:ext cx="3223846" cy="920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70673" name="Rectangle 18"/>
          <p:cNvSpPr>
            <a:spLocks noChangeArrowheads="1"/>
          </p:cNvSpPr>
          <p:nvPr/>
        </p:nvSpPr>
        <p:spPr bwMode="auto">
          <a:xfrm>
            <a:off x="5121520" y="3714751"/>
            <a:ext cx="260648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	Menge</a:t>
            </a:r>
          </a:p>
        </p:txBody>
      </p:sp>
      <p:sp>
        <p:nvSpPr>
          <p:cNvPr id="70674" name="Rectangle 19"/>
          <p:cNvSpPr>
            <a:spLocks noChangeArrowheads="1"/>
          </p:cNvSpPr>
          <p:nvPr/>
        </p:nvSpPr>
        <p:spPr bwMode="auto">
          <a:xfrm>
            <a:off x="5121520" y="401955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001	Anlasser		1.000</a:t>
            </a:r>
          </a:p>
        </p:txBody>
      </p:sp>
      <p:sp>
        <p:nvSpPr>
          <p:cNvPr id="70675" name="Line 20"/>
          <p:cNvSpPr>
            <a:spLocks noChangeShapeType="1"/>
          </p:cNvSpPr>
          <p:nvPr/>
        </p:nvSpPr>
        <p:spPr bwMode="auto">
          <a:xfrm>
            <a:off x="5146431" y="4000500"/>
            <a:ext cx="321212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0676" name="Line 21"/>
          <p:cNvSpPr>
            <a:spLocks noChangeShapeType="1"/>
          </p:cNvSpPr>
          <p:nvPr/>
        </p:nvSpPr>
        <p:spPr bwMode="auto">
          <a:xfrm>
            <a:off x="5140569" y="4305300"/>
            <a:ext cx="32238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0677" name="Rectangle 22"/>
          <p:cNvSpPr>
            <a:spLocks noChangeArrowheads="1"/>
          </p:cNvSpPr>
          <p:nvPr/>
        </p:nvSpPr>
        <p:spPr bwMode="auto">
          <a:xfrm>
            <a:off x="5112728" y="4333876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199	Kolben		5.000</a:t>
            </a:r>
          </a:p>
        </p:txBody>
      </p:sp>
      <p:sp>
        <p:nvSpPr>
          <p:cNvPr id="70678" name="Line 23"/>
          <p:cNvSpPr>
            <a:spLocks noChangeShapeType="1"/>
          </p:cNvSpPr>
          <p:nvPr/>
        </p:nvSpPr>
        <p:spPr bwMode="auto">
          <a:xfrm>
            <a:off x="4296508" y="3844926"/>
            <a:ext cx="783981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0679" name="Line 24"/>
          <p:cNvSpPr>
            <a:spLocks noChangeShapeType="1"/>
          </p:cNvSpPr>
          <p:nvPr/>
        </p:nvSpPr>
        <p:spPr bwMode="auto">
          <a:xfrm>
            <a:off x="4296508" y="4467226"/>
            <a:ext cx="738554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0680" name="Line 25"/>
          <p:cNvSpPr>
            <a:spLocks noChangeShapeType="1"/>
          </p:cNvSpPr>
          <p:nvPr/>
        </p:nvSpPr>
        <p:spPr bwMode="auto">
          <a:xfrm flipV="1">
            <a:off x="4296508" y="4156076"/>
            <a:ext cx="762000" cy="1160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0681" name="Line 26"/>
          <p:cNvSpPr>
            <a:spLocks noChangeShapeType="1"/>
          </p:cNvSpPr>
          <p:nvPr/>
        </p:nvSpPr>
        <p:spPr bwMode="auto">
          <a:xfrm flipV="1">
            <a:off x="4296508" y="4522789"/>
            <a:ext cx="731227" cy="1031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0682" name="Rectangle 27"/>
          <p:cNvSpPr>
            <a:spLocks noChangeArrowheads="1"/>
          </p:cNvSpPr>
          <p:nvPr/>
        </p:nvSpPr>
        <p:spPr bwMode="auto">
          <a:xfrm>
            <a:off x="901212" y="577215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237	Ölfilter		1.560</a:t>
            </a:r>
          </a:p>
        </p:txBody>
      </p:sp>
      <p:sp>
        <p:nvSpPr>
          <p:cNvPr id="70683" name="Rectangle 28"/>
          <p:cNvSpPr>
            <a:spLocks noChangeArrowheads="1"/>
          </p:cNvSpPr>
          <p:nvPr/>
        </p:nvSpPr>
        <p:spPr bwMode="auto">
          <a:xfrm>
            <a:off x="901212" y="401955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007	</a:t>
            </a:r>
            <a:r>
              <a:rPr lang="de-DE" sz="1400" dirty="0"/>
              <a:t>Zündkerze</a:t>
            </a:r>
            <a:r>
              <a:rPr lang="de-DE" sz="1600" dirty="0"/>
              <a:t>	1.380</a:t>
            </a:r>
          </a:p>
        </p:txBody>
      </p:sp>
      <p:sp>
        <p:nvSpPr>
          <p:cNvPr id="70684" name="Rectangle 29"/>
          <p:cNvSpPr>
            <a:spLocks noChangeArrowheads="1"/>
          </p:cNvSpPr>
          <p:nvPr/>
        </p:nvSpPr>
        <p:spPr bwMode="auto">
          <a:xfrm>
            <a:off x="955431" y="3740150"/>
            <a:ext cx="3147646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0685" name="Rectangle 30"/>
          <p:cNvSpPr>
            <a:spLocks noChangeArrowheads="1"/>
          </p:cNvSpPr>
          <p:nvPr/>
        </p:nvSpPr>
        <p:spPr bwMode="auto">
          <a:xfrm>
            <a:off x="955431" y="4346575"/>
            <a:ext cx="3147646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0686" name="Rectangle 31"/>
          <p:cNvSpPr>
            <a:spLocks noChangeArrowheads="1"/>
          </p:cNvSpPr>
          <p:nvPr/>
        </p:nvSpPr>
        <p:spPr bwMode="auto">
          <a:xfrm>
            <a:off x="901212" y="432435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199	Kolben		5.000</a:t>
            </a:r>
          </a:p>
        </p:txBody>
      </p:sp>
      <p:sp>
        <p:nvSpPr>
          <p:cNvPr id="70687" name="Rectangle 32"/>
          <p:cNvSpPr>
            <a:spLocks noChangeArrowheads="1"/>
          </p:cNvSpPr>
          <p:nvPr/>
        </p:nvSpPr>
        <p:spPr bwMode="auto">
          <a:xfrm>
            <a:off x="901212" y="371475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001	Anlasser		1.000</a:t>
            </a:r>
          </a:p>
        </p:txBody>
      </p:sp>
      <p:sp>
        <p:nvSpPr>
          <p:cNvPr id="70688" name="Rectangle 33"/>
          <p:cNvSpPr>
            <a:spLocks noChangeArrowheads="1"/>
          </p:cNvSpPr>
          <p:nvPr/>
        </p:nvSpPr>
        <p:spPr bwMode="auto">
          <a:xfrm>
            <a:off x="955431" y="5492750"/>
            <a:ext cx="3147646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0689" name="Rectangle 34"/>
          <p:cNvSpPr>
            <a:spLocks noChangeArrowheads="1"/>
          </p:cNvSpPr>
          <p:nvPr/>
        </p:nvSpPr>
        <p:spPr bwMode="auto">
          <a:xfrm>
            <a:off x="955431" y="5187950"/>
            <a:ext cx="3147646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0690" name="Rectangle 35"/>
          <p:cNvSpPr>
            <a:spLocks noChangeArrowheads="1"/>
          </p:cNvSpPr>
          <p:nvPr/>
        </p:nvSpPr>
        <p:spPr bwMode="auto">
          <a:xfrm>
            <a:off x="901212" y="516255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001	Anlasser		1.000</a:t>
            </a:r>
          </a:p>
        </p:txBody>
      </p:sp>
      <p:sp>
        <p:nvSpPr>
          <p:cNvPr id="70691" name="Rectangle 36"/>
          <p:cNvSpPr>
            <a:spLocks noChangeArrowheads="1"/>
          </p:cNvSpPr>
          <p:nvPr/>
        </p:nvSpPr>
        <p:spPr bwMode="auto">
          <a:xfrm>
            <a:off x="892420" y="5467351"/>
            <a:ext cx="2492914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199	Kolben		5.000</a:t>
            </a:r>
          </a:p>
        </p:txBody>
      </p:sp>
      <p:sp>
        <p:nvSpPr>
          <p:cNvPr id="54309" name="Rectangle 37"/>
          <p:cNvSpPr>
            <a:spLocks noChangeArrowheads="1"/>
          </p:cNvSpPr>
          <p:nvPr/>
        </p:nvSpPr>
        <p:spPr bwMode="auto">
          <a:xfrm>
            <a:off x="5121520" y="1560513"/>
            <a:ext cx="1429441" cy="147476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>
                <a:latin typeface="Courier New" charset="0"/>
              </a:rPr>
              <a:t>select </a:t>
            </a:r>
            <a:r>
              <a:rPr lang="de-DE" sz="1800">
                <a:latin typeface="Courier New" charset="0"/>
              </a:rPr>
              <a:t>*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from</a:t>
            </a:r>
            <a:r>
              <a:rPr lang="de-DE" sz="1800">
                <a:latin typeface="Courier New" charset="0"/>
              </a:rPr>
              <a:t> R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intersect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select </a:t>
            </a:r>
            <a:r>
              <a:rPr lang="de-DE" sz="1800">
                <a:latin typeface="Courier New" charset="0"/>
              </a:rPr>
              <a:t>*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from </a:t>
            </a:r>
            <a:r>
              <a:rPr lang="de-DE" sz="1800">
                <a:latin typeface="Courier New" charset="0"/>
              </a:rPr>
              <a:t>S;</a:t>
            </a:r>
          </a:p>
        </p:txBody>
      </p:sp>
    </p:spTree>
    <p:extLst>
      <p:ext uri="{BB962C8B-B14F-4D97-AF65-F5344CB8AC3E}">
        <p14:creationId xmlns:p14="http://schemas.microsoft.com/office/powerpoint/2010/main" val="344456951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Duplikatelimination und Sortierordnung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Elimination von Duplikaten im Anfrageergebnis mit dem Schlüsselwort </a:t>
            </a:r>
            <a:r>
              <a:rPr lang="de-DE" sz="1800" b="1" dirty="0" err="1">
                <a:latin typeface="Courier New" charset="0"/>
                <a:ea typeface="ＭＳ Ｐゴシック" charset="0"/>
                <a:cs typeface="ＭＳ Ｐゴシック" charset="0"/>
              </a:rPr>
              <a:t>distinct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Courier New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Courier New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Courier New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Courier New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Hier: Umwandlung einer Ergebnistabelle in eine </a:t>
            </a:r>
            <a:r>
              <a:rPr lang="de-DE" sz="1800" i="1" dirty="0">
                <a:latin typeface="Arial" charset="0"/>
                <a:ea typeface="ＭＳ Ｐゴシック" charset="0"/>
              </a:rPr>
              <a:t>Ergebnismenge</a:t>
            </a:r>
          </a:p>
          <a:p>
            <a:pPr lvl="1">
              <a:buFont typeface="Monotype Sorts" charset="0"/>
              <a:buNone/>
            </a:pPr>
            <a:endParaRPr lang="de-DE" sz="1800" i="1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Erkennung und Vermeidung von Nullwerten in Spalten </a:t>
            </a:r>
            <a:r>
              <a:rPr lang="de-DE" sz="1800" b="1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de-DE" sz="1800" b="1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durch 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das </a:t>
            </a:r>
            <a:r>
              <a:rPr lang="de-DE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Prädikat </a:t>
            </a:r>
            <a:r>
              <a:rPr lang="de-DE" sz="1800" b="1" dirty="0" err="1" smtClean="0">
                <a:latin typeface="Courier New" charset="0"/>
                <a:ea typeface="ＭＳ Ｐゴシック" charset="0"/>
                <a:cs typeface="ＭＳ Ｐゴシック" charset="0"/>
              </a:rPr>
              <a:t>is</a:t>
            </a:r>
            <a:r>
              <a:rPr lang="de-DE" sz="1800" b="1" dirty="0" smtClean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b="1" dirty="0">
                <a:latin typeface="Courier New" charset="0"/>
                <a:ea typeface="ＭＳ Ｐゴシック" charset="0"/>
                <a:cs typeface="ＭＳ Ｐゴシック" charset="0"/>
              </a:rPr>
              <a:t>null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866043" y="2055813"/>
            <a:ext cx="3368749" cy="643766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>
                <a:latin typeface="Courier New" charset="0"/>
              </a:rPr>
              <a:t>select</a:t>
            </a:r>
            <a:r>
              <a:rPr lang="de-DE" sz="1800">
                <a:latin typeface="Courier New" charset="0"/>
              </a:rPr>
              <a:t> </a:t>
            </a:r>
            <a:r>
              <a:rPr lang="de-DE" sz="1800" b="1">
                <a:latin typeface="Courier New" charset="0"/>
              </a:rPr>
              <a:t>distinct </a:t>
            </a:r>
            <a:r>
              <a:rPr lang="de-DE" sz="1800">
                <a:latin typeface="Courier New" charset="0"/>
              </a:rPr>
              <a:t>Oberabt</a:t>
            </a:r>
            <a:endParaRPr lang="de-DE" sz="1800"/>
          </a:p>
          <a:p>
            <a:pPr>
              <a:defRPr/>
            </a:pPr>
            <a:r>
              <a:rPr lang="de-DE" sz="1800" b="1">
                <a:latin typeface="Courier New" charset="0"/>
              </a:rPr>
              <a:t>from</a:t>
            </a:r>
            <a:r>
              <a:rPr lang="de-DE" sz="1800">
                <a:latin typeface="Courier New" charset="0"/>
              </a:rPr>
              <a:t> Abteilungen;</a:t>
            </a:r>
          </a:p>
        </p:txBody>
      </p:sp>
      <p:sp>
        <p:nvSpPr>
          <p:cNvPr id="72708" name="AutoShape 5"/>
          <p:cNvSpPr>
            <a:spLocks noChangeArrowheads="1"/>
          </p:cNvSpPr>
          <p:nvPr/>
        </p:nvSpPr>
        <p:spPr bwMode="auto">
          <a:xfrm>
            <a:off x="4753708" y="2292350"/>
            <a:ext cx="638908" cy="234950"/>
          </a:xfrm>
          <a:prstGeom prst="rightArrow">
            <a:avLst>
              <a:gd name="adj1" fmla="val 50000"/>
              <a:gd name="adj2" fmla="val 8760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Rectangle 6"/>
          <p:cNvSpPr>
            <a:spLocks noChangeArrowheads="1"/>
          </p:cNvSpPr>
          <p:nvPr/>
        </p:nvSpPr>
        <p:spPr bwMode="auto">
          <a:xfrm>
            <a:off x="5873261" y="2417764"/>
            <a:ext cx="691662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6052039" y="1968500"/>
            <a:ext cx="1890346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6032990" y="1981201"/>
            <a:ext cx="875241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Oberabt</a:t>
            </a:r>
          </a:p>
        </p:txBody>
      </p:sp>
      <p:sp>
        <p:nvSpPr>
          <p:cNvPr id="72712" name="Rectangle 9"/>
          <p:cNvSpPr>
            <a:spLocks noChangeArrowheads="1"/>
          </p:cNvSpPr>
          <p:nvPr/>
        </p:nvSpPr>
        <p:spPr bwMode="auto">
          <a:xfrm>
            <a:off x="6032989" y="2286001"/>
            <a:ext cx="64440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LTSW</a:t>
            </a:r>
          </a:p>
        </p:txBody>
      </p:sp>
      <p:sp>
        <p:nvSpPr>
          <p:cNvPr id="72713" name="Line 10"/>
          <p:cNvSpPr>
            <a:spLocks noChangeShapeType="1"/>
          </p:cNvSpPr>
          <p:nvPr/>
        </p:nvSpPr>
        <p:spPr bwMode="auto">
          <a:xfrm>
            <a:off x="6057900" y="2266950"/>
            <a:ext cx="187715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2714" name="Line 11"/>
          <p:cNvSpPr>
            <a:spLocks noChangeShapeType="1"/>
          </p:cNvSpPr>
          <p:nvPr/>
        </p:nvSpPr>
        <p:spPr bwMode="auto">
          <a:xfrm>
            <a:off x="6052039" y="2571750"/>
            <a:ext cx="1885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2715" name="Rectangle 12"/>
          <p:cNvSpPr>
            <a:spLocks noChangeArrowheads="1"/>
          </p:cNvSpPr>
          <p:nvPr/>
        </p:nvSpPr>
        <p:spPr bwMode="auto">
          <a:xfrm>
            <a:off x="6032989" y="2590801"/>
            <a:ext cx="68288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b="1"/>
              <a:t>NULL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760535" y="5160963"/>
            <a:ext cx="3784315" cy="92076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>
                <a:latin typeface="Courier New" charset="0"/>
              </a:rPr>
              <a:t>select</a:t>
            </a:r>
            <a:r>
              <a:rPr lang="de-DE" sz="1800">
                <a:latin typeface="Courier New" charset="0"/>
              </a:rPr>
              <a:t> </a:t>
            </a:r>
            <a:r>
              <a:rPr lang="de-DE" sz="1800" b="1">
                <a:latin typeface="Courier New" charset="0"/>
              </a:rPr>
              <a:t>distinct </a:t>
            </a:r>
            <a:r>
              <a:rPr lang="de-DE" sz="1800">
                <a:latin typeface="Courier New" charset="0"/>
              </a:rPr>
              <a:t>Oberabt</a:t>
            </a:r>
            <a:endParaRPr lang="de-DE" sz="1800"/>
          </a:p>
          <a:p>
            <a:pPr>
              <a:defRPr/>
            </a:pPr>
            <a:r>
              <a:rPr lang="de-DE" sz="1800" b="1">
                <a:latin typeface="Courier New" charset="0"/>
              </a:rPr>
              <a:t>from</a:t>
            </a:r>
            <a:r>
              <a:rPr lang="de-DE" sz="1800">
                <a:latin typeface="Courier New" charset="0"/>
              </a:rPr>
              <a:t> Abteilungen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where </a:t>
            </a:r>
            <a:r>
              <a:rPr lang="de-DE" sz="1800">
                <a:latin typeface="Courier New" charset="0"/>
              </a:rPr>
              <a:t>Oberabt </a:t>
            </a:r>
            <a:r>
              <a:rPr lang="de-DE" sz="1800" b="1">
                <a:latin typeface="Courier New" charset="0"/>
              </a:rPr>
              <a:t>is not null</a:t>
            </a:r>
            <a:r>
              <a:rPr lang="de-DE" sz="1800">
                <a:latin typeface="Courier New" charset="0"/>
              </a:rPr>
              <a:t>;</a:t>
            </a:r>
          </a:p>
        </p:txBody>
      </p:sp>
      <p:sp>
        <p:nvSpPr>
          <p:cNvPr id="72717" name="AutoShape 14"/>
          <p:cNvSpPr>
            <a:spLocks noChangeArrowheads="1"/>
          </p:cNvSpPr>
          <p:nvPr/>
        </p:nvSpPr>
        <p:spPr bwMode="auto">
          <a:xfrm>
            <a:off x="4894384" y="5473700"/>
            <a:ext cx="638908" cy="234950"/>
          </a:xfrm>
          <a:prstGeom prst="rightArrow">
            <a:avLst>
              <a:gd name="adj1" fmla="val 50000"/>
              <a:gd name="adj2" fmla="val 8760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Rectangle 15"/>
          <p:cNvSpPr>
            <a:spLocks noChangeArrowheads="1"/>
          </p:cNvSpPr>
          <p:nvPr/>
        </p:nvSpPr>
        <p:spPr bwMode="auto">
          <a:xfrm>
            <a:off x="5943600" y="5770564"/>
            <a:ext cx="691662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6122377" y="5321300"/>
            <a:ext cx="1890346" cy="596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72720" name="Rectangle 17"/>
          <p:cNvSpPr>
            <a:spLocks noChangeArrowheads="1"/>
          </p:cNvSpPr>
          <p:nvPr/>
        </p:nvSpPr>
        <p:spPr bwMode="auto">
          <a:xfrm>
            <a:off x="6103328" y="5334001"/>
            <a:ext cx="875241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Oberabt</a:t>
            </a:r>
          </a:p>
        </p:txBody>
      </p:sp>
      <p:sp>
        <p:nvSpPr>
          <p:cNvPr id="72721" name="Rectangle 18"/>
          <p:cNvSpPr>
            <a:spLocks noChangeArrowheads="1"/>
          </p:cNvSpPr>
          <p:nvPr/>
        </p:nvSpPr>
        <p:spPr bwMode="auto">
          <a:xfrm>
            <a:off x="6103328" y="5638801"/>
            <a:ext cx="64440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LTSW</a:t>
            </a:r>
          </a:p>
        </p:txBody>
      </p:sp>
      <p:sp>
        <p:nvSpPr>
          <p:cNvPr id="72722" name="Line 19"/>
          <p:cNvSpPr>
            <a:spLocks noChangeShapeType="1"/>
          </p:cNvSpPr>
          <p:nvPr/>
        </p:nvSpPr>
        <p:spPr bwMode="auto">
          <a:xfrm>
            <a:off x="6128239" y="5619750"/>
            <a:ext cx="187715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2723" name="Rectangle 20"/>
          <p:cNvSpPr>
            <a:spLocks noChangeArrowheads="1"/>
          </p:cNvSpPr>
          <p:nvPr/>
        </p:nvSpPr>
        <p:spPr bwMode="auto">
          <a:xfrm>
            <a:off x="7430966" y="6350000"/>
            <a:ext cx="1846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6399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Tupelkalkül vs. Domänenkalkül</a:t>
            </a:r>
          </a:p>
        </p:txBody>
      </p:sp>
      <p:sp>
        <p:nvSpPr>
          <p:cNvPr id="921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Unendliche Relationen im Domänenkalkül 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beschreibbar: </a:t>
            </a:r>
            <a:endParaRPr lang="de-DE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de-DE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de-DE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de-DE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de-DE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de-DE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Unendliche Relatione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n nicht handhabbar: 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Syntaktische 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Einschränkungen im Domänenkalkül notwendig</a:t>
            </a:r>
          </a:p>
          <a:p>
            <a:endParaRPr lang="de-DE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Vorteil 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für </a:t>
            </a:r>
            <a:r>
              <a:rPr lang="de-DE" sz="2400" dirty="0" err="1">
                <a:latin typeface="Arial" charset="0"/>
                <a:ea typeface="ＭＳ Ｐゴシック" charset="0"/>
                <a:cs typeface="ＭＳ Ｐゴシック" charset="0"/>
              </a:rPr>
              <a:t>Tupelkalkül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 (SQL)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3982" y="2041079"/>
            <a:ext cx="6180992" cy="1531937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0" name="Ovale Legende 18"/>
          <p:cNvSpPr>
            <a:spLocks noChangeArrowheads="1"/>
          </p:cNvSpPr>
          <p:nvPr/>
        </p:nvSpPr>
        <p:spPr bwMode="auto">
          <a:xfrm>
            <a:off x="4441581" y="1812478"/>
            <a:ext cx="1899138" cy="8382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de-DE" sz="1600" dirty="0"/>
              <a:t>fiktive Syntax,</a:t>
            </a:r>
          </a:p>
          <a:p>
            <a:r>
              <a:rPr lang="de-DE" sz="1600" dirty="0"/>
              <a:t>    kein SQL</a:t>
            </a:r>
          </a:p>
        </p:txBody>
      </p:sp>
      <p:sp>
        <p:nvSpPr>
          <p:cNvPr id="9221" name="Rechteck 5"/>
          <p:cNvSpPr>
            <a:spLocks noChangeArrowheads="1"/>
          </p:cNvSpPr>
          <p:nvPr/>
        </p:nvSpPr>
        <p:spPr bwMode="auto">
          <a:xfrm>
            <a:off x="1030167" y="2234754"/>
            <a:ext cx="58747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sz="1800" dirty="0">
                <a:latin typeface="Courier New" charset="0"/>
              </a:rPr>
              <a:t>x </a:t>
            </a:r>
            <a:r>
              <a:rPr lang="de-DE" sz="1800" b="1" dirty="0" err="1">
                <a:latin typeface="Courier New" charset="0"/>
              </a:rPr>
              <a:t>as</a:t>
            </a:r>
            <a:r>
              <a:rPr lang="de-DE" sz="1800" b="1" dirty="0">
                <a:latin typeface="Courier New" charset="0"/>
              </a:rPr>
              <a:t> </a:t>
            </a:r>
            <a:r>
              <a:rPr lang="de-DE" sz="1800" b="1" dirty="0" err="1">
                <a:latin typeface="Courier New" charset="0"/>
              </a:rPr>
              <a:t>int</a:t>
            </a:r>
            <a:r>
              <a:rPr lang="de-DE" sz="1800" dirty="0">
                <a:latin typeface="Courier New" charset="0"/>
              </a:rPr>
              <a:t>, </a:t>
            </a:r>
            <a:r>
              <a:rPr lang="de-DE" sz="1800" dirty="0" err="1">
                <a:latin typeface="Courier New" charset="0"/>
              </a:rPr>
              <a:t>y</a:t>
            </a:r>
            <a:r>
              <a:rPr lang="de-DE" sz="1800" dirty="0">
                <a:latin typeface="Courier New" charset="0"/>
              </a:rPr>
              <a:t> </a:t>
            </a:r>
            <a:r>
              <a:rPr lang="de-DE" sz="1800" b="1" dirty="0" err="1">
                <a:latin typeface="Courier New" charset="0"/>
              </a:rPr>
              <a:t>as</a:t>
            </a:r>
            <a:r>
              <a:rPr lang="de-DE" sz="1800" b="1" dirty="0">
                <a:latin typeface="Courier New" charset="0"/>
              </a:rPr>
              <a:t> </a:t>
            </a:r>
            <a:r>
              <a:rPr lang="de-DE" sz="1800" b="1" dirty="0" err="1" smtClean="0">
                <a:latin typeface="Courier New" charset="0"/>
              </a:rPr>
              <a:t>int</a:t>
            </a:r>
            <a:r>
              <a:rPr lang="de-DE" sz="1800" dirty="0" smtClean="0">
                <a:latin typeface="Courier New" charset="0"/>
              </a:rPr>
              <a:t>;</a:t>
            </a:r>
            <a:endParaRPr lang="de-DE" sz="1800" dirty="0">
              <a:latin typeface="Courier New" charset="0"/>
            </a:endParaRPr>
          </a:p>
          <a:p>
            <a:pPr lvl="2"/>
            <a:r>
              <a:rPr lang="de-DE" sz="1800" dirty="0">
                <a:latin typeface="Courier New" charset="0"/>
              </a:rPr>
              <a:t>			</a:t>
            </a:r>
          </a:p>
          <a:p>
            <a:r>
              <a:rPr lang="de-DE" sz="1800" b="1" dirty="0" err="1">
                <a:latin typeface="Courier New" charset="0"/>
              </a:rPr>
              <a:t>select</a:t>
            </a:r>
            <a:r>
              <a:rPr lang="de-DE" sz="1800" dirty="0">
                <a:latin typeface="Courier New" charset="0"/>
              </a:rPr>
              <a:t> x, </a:t>
            </a:r>
            <a:r>
              <a:rPr lang="de-DE" sz="1800" dirty="0" err="1">
                <a:latin typeface="Courier New" charset="0"/>
              </a:rPr>
              <a:t>y</a:t>
            </a:r>
            <a:endParaRPr lang="de-DE" sz="1800" dirty="0">
              <a:latin typeface="Courier New" charset="0"/>
            </a:endParaRPr>
          </a:p>
          <a:p>
            <a:r>
              <a:rPr lang="de-DE" sz="1800" b="1" dirty="0" err="1">
                <a:latin typeface="Courier New" charset="0"/>
              </a:rPr>
              <a:t>where</a:t>
            </a:r>
            <a:r>
              <a:rPr lang="de-DE" sz="1800" dirty="0">
                <a:latin typeface="Courier New" charset="0"/>
              </a:rPr>
              <a:t> (x &lt; 100) </a:t>
            </a:r>
            <a:r>
              <a:rPr lang="de-DE" sz="1800" b="1" dirty="0" err="1">
                <a:latin typeface="Courier New" charset="0"/>
              </a:rPr>
              <a:t>and</a:t>
            </a:r>
            <a:r>
              <a:rPr lang="de-DE" sz="1800" b="1" dirty="0">
                <a:latin typeface="Courier New" charset="0"/>
              </a:rPr>
              <a:t> </a:t>
            </a:r>
            <a:r>
              <a:rPr lang="de-DE" sz="1800" dirty="0">
                <a:latin typeface="Courier New" charset="0"/>
              </a:rPr>
              <a:t>(</a:t>
            </a:r>
            <a:r>
              <a:rPr lang="de-DE" sz="1800" dirty="0" err="1">
                <a:latin typeface="Courier New" charset="0"/>
              </a:rPr>
              <a:t>y</a:t>
            </a:r>
            <a:r>
              <a:rPr lang="de-DE" sz="1800" dirty="0">
                <a:latin typeface="Courier New" charset="0"/>
              </a:rPr>
              <a:t> &gt; 250000)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8100569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Duplikatelimination und Sortierordnung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Sortierte Darstellung der Anfrageergebnisse über die order by-Klausel mit den Optionen </a:t>
            </a:r>
            <a:r>
              <a:rPr lang="de-DE" sz="1800" b="1">
                <a:latin typeface="Courier New" charset="0"/>
                <a:ea typeface="ＭＳ Ｐゴシック" charset="0"/>
                <a:cs typeface="ＭＳ Ｐゴシック" charset="0"/>
              </a:rPr>
              <a:t>asc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de-DE" sz="1800" b="1" i="1">
                <a:latin typeface="Arial" charset="0"/>
                <a:ea typeface="ＭＳ Ｐゴシック" charset="0"/>
                <a:cs typeface="ＭＳ Ｐゴシック" charset="0"/>
              </a:rPr>
              <a:t>ascending, aufsteigend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) und </a:t>
            </a:r>
            <a:r>
              <a:rPr lang="de-DE" sz="1800" b="1">
                <a:latin typeface="Courier New" charset="0"/>
                <a:ea typeface="ＭＳ Ｐゴシック" charset="0"/>
                <a:cs typeface="ＭＳ Ｐゴシック" charset="0"/>
              </a:rPr>
              <a:t>desc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 (descending, absteigend):</a:t>
            </a: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731228" y="2312988"/>
            <a:ext cx="2676139" cy="147476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>
                <a:latin typeface="Courier New" charset="0"/>
              </a:rPr>
              <a:t>select</a:t>
            </a:r>
            <a:r>
              <a:rPr lang="de-DE" sz="1800">
                <a:latin typeface="Courier New" charset="0"/>
              </a:rPr>
              <a:t> *</a:t>
            </a:r>
            <a:endParaRPr lang="de-DE" sz="1800"/>
          </a:p>
          <a:p>
            <a:pPr>
              <a:defRPr/>
            </a:pPr>
            <a:r>
              <a:rPr lang="de-DE" sz="1800" b="1">
                <a:latin typeface="Courier New" charset="0"/>
              </a:rPr>
              <a:t>from</a:t>
            </a:r>
            <a:r>
              <a:rPr lang="de-DE" sz="1800">
                <a:latin typeface="Courier New" charset="0"/>
              </a:rPr>
              <a:t> Abteilungen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where</a:t>
            </a:r>
            <a:r>
              <a:rPr lang="de-DE" sz="1800">
                <a:latin typeface="Courier New" charset="0"/>
              </a:rPr>
              <a:t> Oberabt</a:t>
            </a:r>
          </a:p>
          <a:p>
            <a:pPr>
              <a:defRPr/>
            </a:pPr>
            <a:r>
              <a:rPr lang="de-DE" sz="1800">
                <a:latin typeface="Courier New" charset="0"/>
              </a:rPr>
              <a:t>      = 'LTSW'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order by </a:t>
            </a:r>
            <a:r>
              <a:rPr lang="de-DE" sz="1800">
                <a:latin typeface="Courier New" charset="0"/>
              </a:rPr>
              <a:t>Kurz </a:t>
            </a:r>
            <a:r>
              <a:rPr lang="de-DE" sz="1800" b="1">
                <a:latin typeface="Courier New" charset="0"/>
              </a:rPr>
              <a:t>asc</a:t>
            </a:r>
            <a:r>
              <a:rPr lang="de-DE" sz="1800">
                <a:latin typeface="Courier New" charset="0"/>
              </a:rPr>
              <a:t>;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4489938" y="2349500"/>
            <a:ext cx="3839308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74757" name="Rectangle 6"/>
          <p:cNvSpPr>
            <a:spLocks noChangeArrowheads="1"/>
          </p:cNvSpPr>
          <p:nvPr/>
        </p:nvSpPr>
        <p:spPr bwMode="auto">
          <a:xfrm>
            <a:off x="4470889" y="2362201"/>
            <a:ext cx="272190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	Name		Oberabt</a:t>
            </a:r>
          </a:p>
        </p:txBody>
      </p:sp>
      <p:sp>
        <p:nvSpPr>
          <p:cNvPr id="74758" name="Line 7"/>
          <p:cNvSpPr>
            <a:spLocks noChangeShapeType="1"/>
          </p:cNvSpPr>
          <p:nvPr/>
        </p:nvSpPr>
        <p:spPr bwMode="auto">
          <a:xfrm>
            <a:off x="4495800" y="2647950"/>
            <a:ext cx="382758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4759" name="Line 8"/>
          <p:cNvSpPr>
            <a:spLocks noChangeShapeType="1"/>
          </p:cNvSpPr>
          <p:nvPr/>
        </p:nvSpPr>
        <p:spPr bwMode="auto">
          <a:xfrm>
            <a:off x="4489938" y="2952750"/>
            <a:ext cx="38393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4760" name="Line 9"/>
          <p:cNvSpPr>
            <a:spLocks noChangeShapeType="1"/>
          </p:cNvSpPr>
          <p:nvPr/>
        </p:nvSpPr>
        <p:spPr bwMode="auto">
          <a:xfrm>
            <a:off x="4489938" y="3257550"/>
            <a:ext cx="38393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4761" name="Rectangle 10"/>
          <p:cNvSpPr>
            <a:spLocks noChangeArrowheads="1"/>
          </p:cNvSpPr>
          <p:nvPr/>
        </p:nvSpPr>
        <p:spPr bwMode="auto">
          <a:xfrm>
            <a:off x="4470889" y="3276601"/>
            <a:ext cx="249106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	Unix SW		LTSW</a:t>
            </a:r>
          </a:p>
        </p:txBody>
      </p:sp>
      <p:sp>
        <p:nvSpPr>
          <p:cNvPr id="74762" name="Rectangle 11"/>
          <p:cNvSpPr>
            <a:spLocks noChangeArrowheads="1"/>
          </p:cNvSpPr>
          <p:nvPr/>
        </p:nvSpPr>
        <p:spPr bwMode="auto">
          <a:xfrm>
            <a:off x="4470890" y="2667001"/>
            <a:ext cx="3414397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	Mainframe SW	LTSW</a:t>
            </a:r>
          </a:p>
        </p:txBody>
      </p:sp>
      <p:sp>
        <p:nvSpPr>
          <p:cNvPr id="74763" name="Rectangle 12"/>
          <p:cNvSpPr>
            <a:spLocks noChangeArrowheads="1"/>
          </p:cNvSpPr>
          <p:nvPr/>
        </p:nvSpPr>
        <p:spPr bwMode="auto">
          <a:xfrm>
            <a:off x="4479681" y="2971801"/>
            <a:ext cx="249106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PCSW	PC SW		LTSW</a:t>
            </a:r>
          </a:p>
        </p:txBody>
      </p:sp>
      <p:sp>
        <p:nvSpPr>
          <p:cNvPr id="74764" name="Rectangle 13"/>
          <p:cNvSpPr>
            <a:spLocks noChangeArrowheads="1"/>
          </p:cNvSpPr>
          <p:nvPr/>
        </p:nvSpPr>
        <p:spPr bwMode="auto">
          <a:xfrm>
            <a:off x="5789735" y="1984375"/>
            <a:ext cx="168315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Ergebnistabelle</a:t>
            </a:r>
          </a:p>
        </p:txBody>
      </p:sp>
      <p:sp>
        <p:nvSpPr>
          <p:cNvPr id="74765" name="AutoShape 14"/>
          <p:cNvSpPr>
            <a:spLocks noChangeArrowheads="1"/>
          </p:cNvSpPr>
          <p:nvPr/>
        </p:nvSpPr>
        <p:spPr bwMode="auto">
          <a:xfrm>
            <a:off x="3557954" y="2844800"/>
            <a:ext cx="638908" cy="234950"/>
          </a:xfrm>
          <a:prstGeom prst="rightArrow">
            <a:avLst>
              <a:gd name="adj1" fmla="val 50000"/>
              <a:gd name="adj2" fmla="val 8760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4910505" y="4894263"/>
            <a:ext cx="3091705" cy="119776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>
                <a:latin typeface="Courier New" charset="0"/>
              </a:rPr>
              <a:t>select</a:t>
            </a:r>
            <a:r>
              <a:rPr lang="de-DE" sz="1800">
                <a:latin typeface="Courier New" charset="0"/>
              </a:rPr>
              <a:t> *</a:t>
            </a:r>
            <a:endParaRPr lang="de-DE" sz="1800"/>
          </a:p>
          <a:p>
            <a:pPr>
              <a:defRPr/>
            </a:pPr>
            <a:r>
              <a:rPr lang="de-DE" sz="1800" b="1">
                <a:latin typeface="Courier New" charset="0"/>
              </a:rPr>
              <a:t>from</a:t>
            </a:r>
            <a:r>
              <a:rPr lang="de-DE" sz="1800">
                <a:latin typeface="Courier New" charset="0"/>
              </a:rPr>
              <a:t> Abteilungen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order by </a:t>
            </a:r>
            <a:r>
              <a:rPr lang="de-DE" sz="1800">
                <a:latin typeface="Courier New" charset="0"/>
              </a:rPr>
              <a:t>Oberabt </a:t>
            </a:r>
            <a:r>
              <a:rPr lang="de-DE" sz="1800" b="1">
                <a:latin typeface="Courier New" charset="0"/>
              </a:rPr>
              <a:t>asc</a:t>
            </a:r>
            <a:r>
              <a:rPr lang="de-DE" sz="1800">
                <a:latin typeface="Courier New" charset="0"/>
              </a:rPr>
              <a:t>,</a:t>
            </a:r>
          </a:p>
          <a:p>
            <a:pPr>
              <a:defRPr/>
            </a:pPr>
            <a:r>
              <a:rPr lang="de-DE" sz="1800">
                <a:latin typeface="Courier New" charset="0"/>
              </a:rPr>
              <a:t>         Kurz </a:t>
            </a:r>
            <a:r>
              <a:rPr lang="de-DE" sz="1800" b="1">
                <a:latin typeface="Courier New" charset="0"/>
              </a:rPr>
              <a:t>desc</a:t>
            </a:r>
            <a:r>
              <a:rPr lang="de-DE" sz="1800">
                <a:latin typeface="Courier New" charset="0"/>
              </a:rPr>
              <a:t>;</a:t>
            </a:r>
          </a:p>
        </p:txBody>
      </p:sp>
      <p:sp>
        <p:nvSpPr>
          <p:cNvPr id="74767" name="Rectangle 16"/>
          <p:cNvSpPr>
            <a:spLocks noChangeArrowheads="1"/>
          </p:cNvSpPr>
          <p:nvPr/>
        </p:nvSpPr>
        <p:spPr bwMode="auto">
          <a:xfrm>
            <a:off x="370743" y="4303713"/>
            <a:ext cx="5107168" cy="2028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 b="1"/>
              <a:t>Die Sortierung kann mehrere Spalten umfassen:</a:t>
            </a:r>
          </a:p>
          <a:p>
            <a:endParaRPr lang="de-DE" sz="1800"/>
          </a:p>
          <a:p>
            <a:pPr>
              <a:buFontTx/>
              <a:buChar char="•"/>
            </a:pPr>
            <a:r>
              <a:rPr lang="de-DE" sz="1800"/>
              <a:t> Aufsteigende Sortierung aller Abteilungen</a:t>
            </a:r>
          </a:p>
          <a:p>
            <a:r>
              <a:rPr lang="de-DE" sz="1800"/>
              <a:t>  gemäß des Kürzels ihrer Oberabteilung.</a:t>
            </a:r>
          </a:p>
          <a:p>
            <a:pPr>
              <a:buFontTx/>
              <a:buChar char="•"/>
            </a:pPr>
            <a:r>
              <a:rPr lang="de-DE" sz="1800"/>
              <a:t> Anschließend werden innerhalb einer Ober-</a:t>
            </a:r>
          </a:p>
          <a:p>
            <a:r>
              <a:rPr lang="de-DE" sz="1800"/>
              <a:t>  abteilung die Abteilungen absteigend ge-</a:t>
            </a:r>
          </a:p>
          <a:p>
            <a:r>
              <a:rPr lang="de-DE" sz="1800"/>
              <a:t>  mäß ihres Kürzels sortiert.</a:t>
            </a:r>
          </a:p>
        </p:txBody>
      </p:sp>
    </p:spTree>
    <p:extLst>
      <p:ext uri="{BB962C8B-B14F-4D97-AF65-F5344CB8AC3E}">
        <p14:creationId xmlns:p14="http://schemas.microsoft.com/office/powerpoint/2010/main" val="3510303457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Nutzung in der </a:t>
            </a:r>
            <a:r>
              <a:rPr lang="de-DE" sz="1800" dirty="0" err="1">
                <a:latin typeface="Arial" charset="0"/>
                <a:ea typeface="ＭＳ Ｐゴシック" charset="0"/>
              </a:rPr>
              <a:t>select</a:t>
            </a:r>
            <a:r>
              <a:rPr lang="de-DE" sz="1800" dirty="0">
                <a:latin typeface="Arial" charset="0"/>
                <a:ea typeface="ＭＳ Ｐゴシック" charset="0"/>
              </a:rPr>
              <a:t>-Klausel einer SQL-Anwendung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Berechnung aggregierter Werte (z.B. Summe über alle Werte einer Spalte einer Tabelle)</a:t>
            </a:r>
          </a:p>
          <a:p>
            <a:pPr lvl="1"/>
            <a:r>
              <a:rPr lang="de-DE" sz="1800" u="sng" dirty="0">
                <a:latin typeface="Arial" charset="0"/>
                <a:ea typeface="ＭＳ Ｐゴシック" charset="0"/>
              </a:rPr>
              <a:t>Beispiel:</a:t>
            </a:r>
            <a:r>
              <a:rPr lang="de-DE" sz="1800" dirty="0">
                <a:latin typeface="Arial" charset="0"/>
                <a:ea typeface="ＭＳ Ｐゴシック" charset="0"/>
              </a:rPr>
              <a:t> Summe und Maximum der Budgets aller Projekte</a:t>
            </a: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/>
            <a:endParaRPr lang="de-DE" sz="1800" dirty="0" smtClean="0">
              <a:latin typeface="Arial" charset="0"/>
              <a:ea typeface="ＭＳ Ｐゴシック" charset="0"/>
            </a:endParaRPr>
          </a:p>
          <a:p>
            <a:pPr lvl="1"/>
            <a:r>
              <a:rPr lang="de-DE" sz="1800" dirty="0" smtClean="0">
                <a:latin typeface="Arial" charset="0"/>
                <a:ea typeface="ＭＳ Ｐゴシック" charset="0"/>
              </a:rPr>
              <a:t>Außerdem </a:t>
            </a:r>
            <a:r>
              <a:rPr lang="de-DE" sz="1800" dirty="0">
                <a:latin typeface="Arial" charset="0"/>
                <a:ea typeface="ＭＳ Ｐゴシック" charset="0"/>
              </a:rPr>
              <a:t>Funktionen für Minimum (</a:t>
            </a:r>
            <a:r>
              <a:rPr lang="de-DE" sz="1800" b="1" dirty="0">
                <a:latin typeface="Courier New" charset="0"/>
                <a:ea typeface="ＭＳ Ｐゴシック" charset="0"/>
              </a:rPr>
              <a:t>min</a:t>
            </a:r>
            <a:r>
              <a:rPr lang="de-DE" sz="1800" dirty="0">
                <a:latin typeface="Arial" charset="0"/>
                <a:ea typeface="ＭＳ Ｐゴシック" charset="0"/>
              </a:rPr>
              <a:t>), Durchschnitt (</a:t>
            </a:r>
            <a:r>
              <a:rPr lang="de-DE" sz="1800" b="1" dirty="0" err="1">
                <a:latin typeface="Courier New" charset="0"/>
                <a:ea typeface="ＭＳ Ｐゴシック" charset="0"/>
              </a:rPr>
              <a:t>avg</a:t>
            </a:r>
            <a:r>
              <a:rPr lang="de-DE" sz="1800" dirty="0">
                <a:latin typeface="Arial" charset="0"/>
                <a:ea typeface="ＭＳ Ｐゴシック" charset="0"/>
              </a:rPr>
              <a:t>) und zum Zählen der Tabellenwerte einer Spalte (</a:t>
            </a:r>
            <a:r>
              <a:rPr lang="de-DE" sz="1800" b="1" dirty="0" err="1">
                <a:latin typeface="Courier New" charset="0"/>
                <a:ea typeface="ＭＳ Ｐゴシック" charset="0"/>
              </a:rPr>
              <a:t>count</a:t>
            </a:r>
            <a:r>
              <a:rPr lang="de-DE" sz="1800" dirty="0">
                <a:latin typeface="Arial" charset="0"/>
                <a:ea typeface="ＭＳ Ｐゴシック" charset="0"/>
              </a:rPr>
              <a:t>) bzw. der Anzahl der </a:t>
            </a:r>
            <a:r>
              <a:rPr lang="de-DE" sz="1800" dirty="0" err="1">
                <a:latin typeface="Arial" charset="0"/>
                <a:ea typeface="ＭＳ Ｐゴシック" charset="0"/>
              </a:rPr>
              <a:t>Tupel</a:t>
            </a:r>
            <a:r>
              <a:rPr lang="de-DE" sz="1800" dirty="0">
                <a:latin typeface="Arial" charset="0"/>
                <a:ea typeface="ＭＳ Ｐゴシック" charset="0"/>
              </a:rPr>
              <a:t> (</a:t>
            </a:r>
            <a:r>
              <a:rPr lang="de-DE" sz="1800" b="1" dirty="0" err="1">
                <a:latin typeface="Courier New" charset="0"/>
                <a:ea typeface="ＭＳ Ｐゴシック" charset="0"/>
              </a:rPr>
              <a:t>count</a:t>
            </a:r>
            <a:r>
              <a:rPr lang="de-DE" sz="1800" dirty="0">
                <a:latin typeface="Courier New" charset="0"/>
                <a:ea typeface="ＭＳ Ｐゴシック" charset="0"/>
              </a:rPr>
              <a:t>(*)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</a:p>
          <a:p>
            <a:pPr lvl="1"/>
            <a:r>
              <a:rPr lang="de-DE" sz="1800" u="sng" dirty="0">
                <a:latin typeface="Arial" charset="0"/>
                <a:ea typeface="ＭＳ Ｐゴシック" charset="0"/>
              </a:rPr>
              <a:t>Beispiel:</a:t>
            </a:r>
            <a:r>
              <a:rPr lang="de-DE" sz="1800" dirty="0">
                <a:latin typeface="Arial" charset="0"/>
                <a:ea typeface="ＭＳ Ｐゴシック" charset="0"/>
              </a:rPr>
              <a:t> Anzahl der </a:t>
            </a:r>
            <a:r>
              <a:rPr lang="de-DE" sz="1800" dirty="0" err="1">
                <a:latin typeface="Arial" charset="0"/>
                <a:ea typeface="ＭＳ Ｐゴシック" charset="0"/>
              </a:rPr>
              <a:t>Tupel</a:t>
            </a:r>
            <a:r>
              <a:rPr lang="de-DE" sz="1800" dirty="0">
                <a:latin typeface="Arial" charset="0"/>
                <a:ea typeface="ＭＳ Ｐゴシック" charset="0"/>
              </a:rPr>
              <a:t> in der Relation Abteilungen</a:t>
            </a: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r>
              <a:rPr lang="de-DE" sz="1800" dirty="0" err="1">
                <a:latin typeface="Arial" charset="0"/>
                <a:ea typeface="ＭＳ Ｐゴシック" charset="0"/>
              </a:rPr>
              <a:t>Duplikatelimination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möglich</a:t>
            </a:r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541585" y="2781300"/>
            <a:ext cx="2768487" cy="82843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>
                <a:latin typeface="Courier New" charset="0"/>
              </a:rPr>
              <a:t>select sum</a:t>
            </a:r>
            <a:r>
              <a:rPr lang="de-DE" sz="1600">
                <a:latin typeface="Courier New" charset="0"/>
              </a:rPr>
              <a:t>(p.Budget),</a:t>
            </a:r>
          </a:p>
          <a:p>
            <a:pPr>
              <a:defRPr/>
            </a:pPr>
            <a:r>
              <a:rPr lang="de-DE" sz="1600">
                <a:latin typeface="Courier New" charset="0"/>
              </a:rPr>
              <a:t>       </a:t>
            </a:r>
            <a:r>
              <a:rPr lang="de-DE" sz="1600" b="1">
                <a:latin typeface="Courier New" charset="0"/>
              </a:rPr>
              <a:t>max</a:t>
            </a:r>
            <a:r>
              <a:rPr lang="de-DE" sz="1600">
                <a:latin typeface="Courier New" charset="0"/>
              </a:rPr>
              <a:t>(p.Budget)</a:t>
            </a:r>
          </a:p>
          <a:p>
            <a:pPr>
              <a:defRPr/>
            </a:pPr>
            <a:r>
              <a:rPr lang="de-DE" sz="1600" b="1">
                <a:latin typeface="Courier New" charset="0"/>
              </a:rPr>
              <a:t>from</a:t>
            </a:r>
            <a:r>
              <a:rPr lang="de-DE" sz="1600">
                <a:latin typeface="Courier New" charset="0"/>
              </a:rPr>
              <a:t> Projekte p;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739412" y="5040313"/>
            <a:ext cx="2275965" cy="582211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>
                <a:latin typeface="Courier New" charset="0"/>
              </a:rPr>
              <a:t>select count</a:t>
            </a:r>
            <a:r>
              <a:rPr lang="de-DE" sz="1600">
                <a:latin typeface="Courier New" charset="0"/>
              </a:rPr>
              <a:t>(*)</a:t>
            </a:r>
          </a:p>
          <a:p>
            <a:pPr>
              <a:defRPr/>
            </a:pPr>
            <a:r>
              <a:rPr lang="de-DE" sz="1600" b="1">
                <a:latin typeface="Courier New" charset="0"/>
              </a:rPr>
              <a:t>from</a:t>
            </a:r>
            <a:r>
              <a:rPr lang="de-DE" sz="1600">
                <a:latin typeface="Courier New" charset="0"/>
              </a:rPr>
              <a:t> Abteilungen;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6305551" y="2951164"/>
            <a:ext cx="1679331" cy="587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76805" name="Rectangle 7"/>
          <p:cNvSpPr>
            <a:spLocks noChangeArrowheads="1"/>
          </p:cNvSpPr>
          <p:nvPr/>
        </p:nvSpPr>
        <p:spPr bwMode="auto">
          <a:xfrm>
            <a:off x="6286500" y="2955926"/>
            <a:ext cx="1644162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de-DE" sz="1600" i="1"/>
              <a:t>sum	max</a:t>
            </a:r>
          </a:p>
        </p:txBody>
      </p:sp>
      <p:sp>
        <p:nvSpPr>
          <p:cNvPr id="76806" name="Rectangle 8"/>
          <p:cNvSpPr>
            <a:spLocks noChangeArrowheads="1"/>
          </p:cNvSpPr>
          <p:nvPr/>
        </p:nvSpPr>
        <p:spPr bwMode="auto">
          <a:xfrm>
            <a:off x="6298224" y="3260726"/>
            <a:ext cx="2001715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de-DE" sz="1600"/>
              <a:t>600.000	300.000</a:t>
            </a:r>
          </a:p>
        </p:txBody>
      </p:sp>
      <p:sp>
        <p:nvSpPr>
          <p:cNvPr id="76807" name="Line 9"/>
          <p:cNvSpPr>
            <a:spLocks noChangeShapeType="1"/>
          </p:cNvSpPr>
          <p:nvPr/>
        </p:nvSpPr>
        <p:spPr bwMode="auto">
          <a:xfrm>
            <a:off x="6311412" y="3240088"/>
            <a:ext cx="166760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6808" name="Rectangle 10"/>
          <p:cNvSpPr>
            <a:spLocks noChangeArrowheads="1"/>
          </p:cNvSpPr>
          <p:nvPr/>
        </p:nvSpPr>
        <p:spPr bwMode="auto">
          <a:xfrm>
            <a:off x="6693878" y="2590800"/>
            <a:ext cx="1029129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 i="1"/>
              <a:t>p.Budget</a:t>
            </a:r>
          </a:p>
        </p:txBody>
      </p:sp>
      <p:sp>
        <p:nvSpPr>
          <p:cNvPr id="76809" name="AutoShape 11"/>
          <p:cNvSpPr>
            <a:spLocks noChangeArrowheads="1"/>
          </p:cNvSpPr>
          <p:nvPr/>
        </p:nvSpPr>
        <p:spPr bwMode="auto">
          <a:xfrm>
            <a:off x="5018943" y="3095626"/>
            <a:ext cx="638908" cy="233363"/>
          </a:xfrm>
          <a:prstGeom prst="rightArrow">
            <a:avLst>
              <a:gd name="adj1" fmla="val 50000"/>
              <a:gd name="adj2" fmla="val 8819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6057901" y="5029201"/>
            <a:ext cx="846992" cy="587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76811" name="Rectangle 13"/>
          <p:cNvSpPr>
            <a:spLocks noChangeArrowheads="1"/>
          </p:cNvSpPr>
          <p:nvPr/>
        </p:nvSpPr>
        <p:spPr bwMode="auto">
          <a:xfrm>
            <a:off x="6038851" y="5033963"/>
            <a:ext cx="1644162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de-DE" sz="1600" i="1"/>
              <a:t>count(*)</a:t>
            </a:r>
          </a:p>
        </p:txBody>
      </p:sp>
      <p:sp>
        <p:nvSpPr>
          <p:cNvPr id="76812" name="Rectangle 14"/>
          <p:cNvSpPr>
            <a:spLocks noChangeArrowheads="1"/>
          </p:cNvSpPr>
          <p:nvPr/>
        </p:nvSpPr>
        <p:spPr bwMode="auto">
          <a:xfrm>
            <a:off x="6050574" y="5335588"/>
            <a:ext cx="2001715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de-DE" sz="1600"/>
              <a:t>5</a:t>
            </a:r>
          </a:p>
        </p:txBody>
      </p:sp>
      <p:sp>
        <p:nvSpPr>
          <p:cNvPr id="76813" name="Line 15"/>
          <p:cNvSpPr>
            <a:spLocks noChangeShapeType="1"/>
          </p:cNvSpPr>
          <p:nvPr/>
        </p:nvSpPr>
        <p:spPr bwMode="auto">
          <a:xfrm>
            <a:off x="6063762" y="5318125"/>
            <a:ext cx="83526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76814" name="AutoShape 16"/>
          <p:cNvSpPr>
            <a:spLocks noChangeArrowheads="1"/>
          </p:cNvSpPr>
          <p:nvPr/>
        </p:nvSpPr>
        <p:spPr bwMode="auto">
          <a:xfrm>
            <a:off x="4859215" y="5211763"/>
            <a:ext cx="638908" cy="233362"/>
          </a:xfrm>
          <a:prstGeom prst="rightArrow">
            <a:avLst>
              <a:gd name="adj1" fmla="val 50000"/>
              <a:gd name="adj2" fmla="val 8819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Aggregatfunktionen</a:t>
            </a:r>
          </a:p>
        </p:txBody>
      </p:sp>
    </p:spTree>
    <p:extLst>
      <p:ext uri="{BB962C8B-B14F-4D97-AF65-F5344CB8AC3E}">
        <p14:creationId xmlns:p14="http://schemas.microsoft.com/office/powerpoint/2010/main" val="2993393080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Gruppierung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r>
              <a:rPr lang="de-DE" sz="1800">
                <a:latin typeface="Arial" charset="0"/>
                <a:ea typeface="ＭＳ Ｐゴシック" charset="0"/>
              </a:rPr>
              <a:t>Zusammenfassung von Zeilen einer Tabelle in Abhängigkeit von Werten in bestimmten Spalten, den </a:t>
            </a:r>
            <a:r>
              <a:rPr lang="de-DE" sz="1800" i="1">
                <a:latin typeface="Arial" charset="0"/>
                <a:ea typeface="ＭＳ Ｐゴシック" charset="0"/>
              </a:rPr>
              <a:t>Gruppierungsspalten</a:t>
            </a:r>
            <a:endParaRPr lang="de-DE" sz="1800">
              <a:latin typeface="Arial" charset="0"/>
              <a:ea typeface="ＭＳ Ｐゴシック" charset="0"/>
            </a:endParaRP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Alle Zeilen einer Gruppe enthalten in dieser Spalte bzw. diesen Spalten den gleichen Wert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Mit Hilfe der group-Klausel erhält man auf diese Weise eine Tabelle von Gruppen, für die die Projektionsliste ausgewertet wird.</a:t>
            </a:r>
          </a:p>
          <a:p>
            <a:pPr lvl="1"/>
            <a:r>
              <a:rPr lang="de-DE" sz="1800" u="sng">
                <a:latin typeface="Arial" charset="0"/>
                <a:ea typeface="ＭＳ Ｐゴシック" charset="0"/>
              </a:rPr>
              <a:t>Beispiel:</a:t>
            </a:r>
            <a:r>
              <a:rPr lang="de-DE" sz="1800">
                <a:latin typeface="Arial" charset="0"/>
                <a:ea typeface="ＭＳ Ｐゴシック" charset="0"/>
              </a:rPr>
              <a:t> Gib zu jeder Oberabteilung die Anzahl der Unterabteilungen an             	       (s. nächste Folie)</a:t>
            </a:r>
          </a:p>
        </p:txBody>
      </p:sp>
    </p:spTree>
    <p:extLst>
      <p:ext uri="{BB962C8B-B14F-4D97-AF65-F5344CB8AC3E}">
        <p14:creationId xmlns:p14="http://schemas.microsoft.com/office/powerpoint/2010/main" val="2464907497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779584" y="4140200"/>
            <a:ext cx="3839308" cy="181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80898" name="Rectangle 4"/>
          <p:cNvSpPr>
            <a:spLocks noChangeArrowheads="1"/>
          </p:cNvSpPr>
          <p:nvPr/>
        </p:nvSpPr>
        <p:spPr bwMode="auto">
          <a:xfrm>
            <a:off x="760534" y="4149081"/>
            <a:ext cx="3883473" cy="33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de-DE" sz="1600" i="1" dirty="0"/>
              <a:t>Kurz	Name		</a:t>
            </a:r>
            <a:r>
              <a:rPr lang="de-DE" sz="1600" i="1" dirty="0" smtClean="0"/>
              <a:t>	</a:t>
            </a:r>
            <a:r>
              <a:rPr lang="de-DE" sz="1600" i="1" dirty="0" err="1" smtClean="0"/>
              <a:t>Oberabt</a:t>
            </a:r>
            <a:endParaRPr lang="de-DE" sz="1600" i="1" dirty="0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78120" y="1851025"/>
            <a:ext cx="3080238" cy="119776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de-DE" sz="1800" b="1">
                <a:latin typeface="Courier New" charset="0"/>
              </a:rPr>
              <a:t>select</a:t>
            </a:r>
            <a:r>
              <a:rPr lang="de-DE" sz="1800">
                <a:latin typeface="Courier New" charset="0"/>
              </a:rPr>
              <a:t> Oberabt,</a:t>
            </a:r>
          </a:p>
          <a:p>
            <a:pPr>
              <a:defRPr/>
            </a:pPr>
            <a:r>
              <a:rPr lang="de-DE" sz="1800">
                <a:latin typeface="Courier New" charset="0"/>
              </a:rPr>
              <a:t>       </a:t>
            </a:r>
            <a:r>
              <a:rPr lang="de-DE" sz="1800" b="1">
                <a:latin typeface="Courier New" charset="0"/>
              </a:rPr>
              <a:t>count</a:t>
            </a:r>
            <a:r>
              <a:rPr lang="de-DE" sz="1800">
                <a:latin typeface="Courier New" charset="0"/>
              </a:rPr>
              <a:t>(Kurz)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from</a:t>
            </a:r>
            <a:r>
              <a:rPr lang="de-DE" sz="1800">
                <a:latin typeface="Courier New" charset="0"/>
              </a:rPr>
              <a:t> Abteilungen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group by </a:t>
            </a:r>
            <a:r>
              <a:rPr lang="de-DE" sz="1800">
                <a:latin typeface="Courier New" charset="0"/>
              </a:rPr>
              <a:t>Oberabt;</a:t>
            </a:r>
          </a:p>
        </p:txBody>
      </p:sp>
      <p:sp>
        <p:nvSpPr>
          <p:cNvPr id="80900" name="Rectangle 6"/>
          <p:cNvSpPr>
            <a:spLocks noChangeArrowheads="1"/>
          </p:cNvSpPr>
          <p:nvPr/>
        </p:nvSpPr>
        <p:spPr bwMode="auto">
          <a:xfrm>
            <a:off x="6156176" y="4365104"/>
            <a:ext cx="1967312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de-DE" sz="1800" dirty="0"/>
              <a:t>Ergebnistabelle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5770685" y="4797425"/>
            <a:ext cx="2804746" cy="889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80902" name="Rectangle 8"/>
          <p:cNvSpPr>
            <a:spLocks noChangeArrowheads="1"/>
          </p:cNvSpPr>
          <p:nvPr/>
        </p:nvSpPr>
        <p:spPr bwMode="auto">
          <a:xfrm>
            <a:off x="5751635" y="4802188"/>
            <a:ext cx="2825262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de-DE" sz="1600" i="1"/>
              <a:t>Oberabt		count(Kurz)</a:t>
            </a:r>
          </a:p>
        </p:txBody>
      </p:sp>
      <p:sp>
        <p:nvSpPr>
          <p:cNvPr id="80903" name="Rectangle 9"/>
          <p:cNvSpPr>
            <a:spLocks noChangeArrowheads="1"/>
          </p:cNvSpPr>
          <p:nvPr/>
        </p:nvSpPr>
        <p:spPr bwMode="auto">
          <a:xfrm>
            <a:off x="5751635" y="5106988"/>
            <a:ext cx="1959219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de-DE" sz="1600"/>
              <a:t>LTSW		3</a:t>
            </a:r>
          </a:p>
        </p:txBody>
      </p:sp>
      <p:sp>
        <p:nvSpPr>
          <p:cNvPr id="80904" name="Line 10"/>
          <p:cNvSpPr>
            <a:spLocks noChangeShapeType="1"/>
          </p:cNvSpPr>
          <p:nvPr/>
        </p:nvSpPr>
        <p:spPr bwMode="auto">
          <a:xfrm>
            <a:off x="5776547" y="5086350"/>
            <a:ext cx="279302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0905" name="AutoShape 11"/>
          <p:cNvSpPr>
            <a:spLocks noChangeArrowheads="1"/>
          </p:cNvSpPr>
          <p:nvPr/>
        </p:nvSpPr>
        <p:spPr bwMode="auto">
          <a:xfrm rot="16200000" flipH="1">
            <a:off x="2124564" y="3445852"/>
            <a:ext cx="692150" cy="213946"/>
          </a:xfrm>
          <a:prstGeom prst="rightArrow">
            <a:avLst>
              <a:gd name="adj1" fmla="val 50000"/>
              <a:gd name="adj2" fmla="val 8880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Rectangle 13"/>
          <p:cNvSpPr>
            <a:spLocks noChangeArrowheads="1"/>
          </p:cNvSpPr>
          <p:nvPr/>
        </p:nvSpPr>
        <p:spPr bwMode="auto">
          <a:xfrm>
            <a:off x="827584" y="4505326"/>
            <a:ext cx="3744416" cy="7905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0907" name="Line 14"/>
          <p:cNvSpPr>
            <a:spLocks noChangeShapeType="1"/>
          </p:cNvSpPr>
          <p:nvPr/>
        </p:nvSpPr>
        <p:spPr bwMode="auto">
          <a:xfrm>
            <a:off x="785446" y="4438650"/>
            <a:ext cx="382758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0908" name="Line 15"/>
          <p:cNvSpPr>
            <a:spLocks noChangeShapeType="1"/>
          </p:cNvSpPr>
          <p:nvPr/>
        </p:nvSpPr>
        <p:spPr bwMode="auto">
          <a:xfrm>
            <a:off x="779584" y="4743450"/>
            <a:ext cx="38393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0909" name="Line 16"/>
          <p:cNvSpPr>
            <a:spLocks noChangeShapeType="1"/>
          </p:cNvSpPr>
          <p:nvPr/>
        </p:nvSpPr>
        <p:spPr bwMode="auto">
          <a:xfrm>
            <a:off x="779584" y="5048250"/>
            <a:ext cx="38393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0910" name="Rectangle 17"/>
          <p:cNvSpPr>
            <a:spLocks noChangeArrowheads="1"/>
          </p:cNvSpPr>
          <p:nvPr/>
        </p:nvSpPr>
        <p:spPr bwMode="auto">
          <a:xfrm>
            <a:off x="760534" y="5067301"/>
            <a:ext cx="388347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de-DE" sz="1600" dirty="0"/>
              <a:t>PCSW	PC SW		</a:t>
            </a:r>
            <a:r>
              <a:rPr lang="de-DE" sz="1600" dirty="0" smtClean="0"/>
              <a:t>	LTSW</a:t>
            </a:r>
            <a:endParaRPr lang="de-DE" sz="1600" dirty="0"/>
          </a:p>
        </p:txBody>
      </p:sp>
      <p:sp>
        <p:nvSpPr>
          <p:cNvPr id="80911" name="Rectangle 18"/>
          <p:cNvSpPr>
            <a:spLocks noChangeArrowheads="1"/>
          </p:cNvSpPr>
          <p:nvPr/>
        </p:nvSpPr>
        <p:spPr bwMode="auto">
          <a:xfrm>
            <a:off x="760536" y="4457701"/>
            <a:ext cx="3414397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	Mainframe SW	LTSW</a:t>
            </a:r>
          </a:p>
        </p:txBody>
      </p:sp>
      <p:sp>
        <p:nvSpPr>
          <p:cNvPr id="80912" name="Rectangle 19"/>
          <p:cNvSpPr>
            <a:spLocks noChangeArrowheads="1"/>
          </p:cNvSpPr>
          <p:nvPr/>
        </p:nvSpPr>
        <p:spPr bwMode="auto">
          <a:xfrm>
            <a:off x="751742" y="4762501"/>
            <a:ext cx="3892265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de-DE" sz="1600" dirty="0"/>
              <a:t>UXSW	Unix SW		</a:t>
            </a:r>
            <a:r>
              <a:rPr lang="de-DE" sz="1600" dirty="0" smtClean="0"/>
              <a:t>	LTSW</a:t>
            </a:r>
            <a:endParaRPr lang="de-DE" sz="1600" dirty="0"/>
          </a:p>
        </p:txBody>
      </p:sp>
      <p:sp>
        <p:nvSpPr>
          <p:cNvPr id="80913" name="Rectangle 20"/>
          <p:cNvSpPr>
            <a:spLocks noChangeArrowheads="1"/>
          </p:cNvSpPr>
          <p:nvPr/>
        </p:nvSpPr>
        <p:spPr bwMode="auto">
          <a:xfrm>
            <a:off x="827584" y="5410200"/>
            <a:ext cx="3744416" cy="495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0914" name="Line 21"/>
          <p:cNvSpPr>
            <a:spLocks noChangeShapeType="1"/>
          </p:cNvSpPr>
          <p:nvPr/>
        </p:nvSpPr>
        <p:spPr bwMode="auto">
          <a:xfrm>
            <a:off x="783982" y="5657850"/>
            <a:ext cx="38305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0915" name="Rectangle 22"/>
          <p:cNvSpPr>
            <a:spLocks noChangeArrowheads="1"/>
          </p:cNvSpPr>
          <p:nvPr/>
        </p:nvSpPr>
        <p:spPr bwMode="auto">
          <a:xfrm>
            <a:off x="760535" y="5362577"/>
            <a:ext cx="3811465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de-DE" sz="1600" dirty="0"/>
              <a:t>LTSW	Leitung SW	</a:t>
            </a:r>
            <a:r>
              <a:rPr lang="de-DE" sz="1600" b="1" dirty="0"/>
              <a:t>NULL</a:t>
            </a:r>
          </a:p>
        </p:txBody>
      </p:sp>
      <p:sp>
        <p:nvSpPr>
          <p:cNvPr id="80916" name="Rectangle 23"/>
          <p:cNvSpPr>
            <a:spLocks noChangeArrowheads="1"/>
          </p:cNvSpPr>
          <p:nvPr/>
        </p:nvSpPr>
        <p:spPr bwMode="auto">
          <a:xfrm>
            <a:off x="760534" y="5657851"/>
            <a:ext cx="388347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de-DE" sz="1600" dirty="0"/>
              <a:t>PERS	Personal	</a:t>
            </a:r>
            <a:r>
              <a:rPr lang="de-DE" sz="1600" dirty="0" smtClean="0"/>
              <a:t>	</a:t>
            </a:r>
            <a:r>
              <a:rPr lang="de-DE" sz="1600" dirty="0"/>
              <a:t>	</a:t>
            </a:r>
            <a:r>
              <a:rPr lang="de-DE" sz="1600" b="1" dirty="0"/>
              <a:t>NULL</a:t>
            </a:r>
          </a:p>
        </p:txBody>
      </p:sp>
      <p:sp>
        <p:nvSpPr>
          <p:cNvPr id="80917" name="Line 24"/>
          <p:cNvSpPr>
            <a:spLocks noChangeShapeType="1"/>
          </p:cNvSpPr>
          <p:nvPr/>
        </p:nvSpPr>
        <p:spPr bwMode="auto">
          <a:xfrm>
            <a:off x="783982" y="5353050"/>
            <a:ext cx="38305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0918" name="AutoShape 25"/>
          <p:cNvSpPr>
            <a:spLocks noChangeArrowheads="1"/>
          </p:cNvSpPr>
          <p:nvPr/>
        </p:nvSpPr>
        <p:spPr bwMode="auto">
          <a:xfrm>
            <a:off x="4916366" y="5118101"/>
            <a:ext cx="638908" cy="233363"/>
          </a:xfrm>
          <a:prstGeom prst="rightArrow">
            <a:avLst>
              <a:gd name="adj1" fmla="val 50000"/>
              <a:gd name="adj2" fmla="val 8819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9" name="Line 26"/>
          <p:cNvSpPr>
            <a:spLocks noChangeShapeType="1"/>
          </p:cNvSpPr>
          <p:nvPr/>
        </p:nvSpPr>
        <p:spPr bwMode="auto">
          <a:xfrm>
            <a:off x="5776547" y="5387975"/>
            <a:ext cx="279302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0920" name="Rectangle 27"/>
          <p:cNvSpPr>
            <a:spLocks noChangeArrowheads="1"/>
          </p:cNvSpPr>
          <p:nvPr/>
        </p:nvSpPr>
        <p:spPr bwMode="auto">
          <a:xfrm>
            <a:off x="5754566" y="5389563"/>
            <a:ext cx="1959219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de-DE" sz="1600" b="1"/>
              <a:t>NULL</a:t>
            </a:r>
            <a:r>
              <a:rPr lang="de-DE" sz="1600"/>
              <a:t>		2</a:t>
            </a:r>
          </a:p>
        </p:txBody>
      </p:sp>
      <p:sp>
        <p:nvSpPr>
          <p:cNvPr id="80921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Gruppierung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922" name="Rectangle 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Beispiel (Fortsetzung):</a:t>
            </a:r>
          </a:p>
        </p:txBody>
      </p:sp>
    </p:spTree>
    <p:extLst>
      <p:ext uri="{BB962C8B-B14F-4D97-AF65-F5344CB8AC3E}">
        <p14:creationId xmlns:p14="http://schemas.microsoft.com/office/powerpoint/2010/main" val="1368244741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152401"/>
            <a:ext cx="7171592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Aggregatfunktion und Gruppierung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358554" cy="5791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Aggregatfunktionen 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avg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max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, min, 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count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de-DE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sum</a:t>
            </a:r>
            <a:endParaRPr lang="de-DE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              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select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avg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(Semester)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from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Studenten</a:t>
            </a:r>
            <a:r>
              <a:rPr lang="de-DE" sz="1600" dirty="0">
                <a:latin typeface="Arial" charset="0"/>
                <a:ea typeface="ＭＳ Ｐゴシック" charset="0"/>
                <a:cs typeface="ＭＳ Ｐゴシック" charset="0"/>
              </a:rPr>
              <a:t>;</a:t>
            </a: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select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gelesenVon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sum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(SWS)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from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Vorlesungen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group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by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gelesenVon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;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select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gelesenVon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, Name, 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sum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(SWS)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from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Vorlesungen, Professoren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where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gelesenVon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and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Rang = 'C4'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group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by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gelesenVon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, Name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	           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having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avg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(SWS) &gt;= 3;</a:t>
            </a:r>
            <a:endParaRPr lang="de-DE" sz="18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38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0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6684" name="Group 316"/>
          <p:cNvGraphicFramePr>
            <a:graphicFrameLocks noGrp="1"/>
          </p:cNvGraphicFramePr>
          <p:nvPr/>
        </p:nvGraphicFramePr>
        <p:xfrm>
          <a:off x="0" y="0"/>
          <a:ext cx="2590800" cy="2273300"/>
        </p:xfrm>
        <a:graphic>
          <a:graphicData uri="http://schemas.openxmlformats.org/drawingml/2006/table">
            <a:tbl>
              <a:tblPr/>
              <a:tblGrid>
                <a:gridCol w="609600"/>
                <a:gridCol w="914400"/>
                <a:gridCol w="533400"/>
                <a:gridCol w="533400"/>
              </a:tblGrid>
              <a:tr h="274358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Professoren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8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Rang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Raum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2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Russel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232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2127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Kopernikus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310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2133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Popper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Augustinus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309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2136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Curie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Kant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L="0" marR="0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683" name="Group 315"/>
          <p:cNvGraphicFramePr>
            <a:graphicFrameLocks noGrp="1"/>
          </p:cNvGraphicFramePr>
          <p:nvPr/>
        </p:nvGraphicFramePr>
        <p:xfrm>
          <a:off x="2667000" y="1"/>
          <a:ext cx="2743200" cy="2566985"/>
        </p:xfrm>
        <a:graphic>
          <a:graphicData uri="http://schemas.openxmlformats.org/drawingml/2006/table">
            <a:tbl>
              <a:tblPr/>
              <a:tblGrid>
                <a:gridCol w="677008"/>
                <a:gridCol w="1151792"/>
                <a:gridCol w="914400"/>
              </a:tblGrid>
              <a:tr h="3048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Studenten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Semester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2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24002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Xenokrates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25403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Jonas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26120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Fichte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26830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Aristoxenos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Schopenhauer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Theophrastos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29555</a:t>
                      </a:r>
                    </a:p>
                  </a:txBody>
                  <a:tcPr marL="0" marR="0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Feuerbach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682" name="Group 314"/>
          <p:cNvGraphicFramePr>
            <a:graphicFrameLocks noGrp="1"/>
          </p:cNvGraphicFramePr>
          <p:nvPr/>
        </p:nvGraphicFramePr>
        <p:xfrm>
          <a:off x="5486400" y="1"/>
          <a:ext cx="3657600" cy="3032127"/>
        </p:xfrm>
        <a:graphic>
          <a:graphicData uri="http://schemas.openxmlformats.org/drawingml/2006/table">
            <a:tbl>
              <a:tblPr/>
              <a:tblGrid>
                <a:gridCol w="700454"/>
                <a:gridCol w="1673469"/>
                <a:gridCol w="479181"/>
                <a:gridCol w="804496"/>
              </a:tblGrid>
              <a:tr h="27429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Titel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SWS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gelesenVon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Grundzüge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Ethik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Erkenntnistheorie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Mäeutik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Logik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Wissenschaftstheorie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Bioethik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Der Wiener Kreis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2133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Glaube und Wissen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 3 Kritiken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681" name="Group 313"/>
          <p:cNvGraphicFramePr>
            <a:graphicFrameLocks noGrp="1"/>
          </p:cNvGraphicFramePr>
          <p:nvPr/>
        </p:nvGraphicFramePr>
        <p:xfrm>
          <a:off x="228600" y="2667001"/>
          <a:ext cx="2133600" cy="2265377"/>
        </p:xfrm>
        <a:graphic>
          <a:graphicData uri="http://schemas.openxmlformats.org/drawingml/2006/table">
            <a:tbl>
              <a:tblPr/>
              <a:tblGrid>
                <a:gridCol w="1024304"/>
                <a:gridCol w="1109296"/>
              </a:tblGrid>
              <a:tr h="27427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voraussetzen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7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Vorgänger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Nachfolger</a:t>
                      </a:r>
                    </a:p>
                  </a:txBody>
                  <a:tcPr marL="0" marR="0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0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2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680" name="Group 312"/>
          <p:cNvGraphicFramePr>
            <a:graphicFrameLocks noGrp="1"/>
          </p:cNvGraphicFramePr>
          <p:nvPr/>
        </p:nvGraphicFramePr>
        <p:xfrm>
          <a:off x="2895600" y="2873375"/>
          <a:ext cx="1905000" cy="3543302"/>
        </p:xfrm>
        <a:graphic>
          <a:graphicData uri="http://schemas.openxmlformats.org/drawingml/2006/table">
            <a:tbl>
              <a:tblPr/>
              <a:tblGrid>
                <a:gridCol w="914400"/>
                <a:gridCol w="990600"/>
              </a:tblGrid>
              <a:tr h="27429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hören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1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26120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29555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25403</a:t>
                      </a:r>
                    </a:p>
                  </a:txBody>
                  <a:tcPr marL="0" marR="0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679" name="Group 311"/>
          <p:cNvGraphicFramePr>
            <a:graphicFrameLocks noGrp="1"/>
          </p:cNvGraphicFramePr>
          <p:nvPr/>
        </p:nvGraphicFramePr>
        <p:xfrm>
          <a:off x="4876800" y="4267201"/>
          <a:ext cx="4267200" cy="2005015"/>
        </p:xfrm>
        <a:graphic>
          <a:graphicData uri="http://schemas.openxmlformats.org/drawingml/2006/table">
            <a:tbl>
              <a:tblPr/>
              <a:tblGrid>
                <a:gridCol w="685800"/>
                <a:gridCol w="1119554"/>
                <a:gridCol w="1776046"/>
                <a:gridCol w="685800"/>
              </a:tblGrid>
              <a:tr h="27436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Assistenten</a:t>
                      </a:r>
                    </a:p>
                  </a:txBody>
                  <a:tcPr marL="0" marR="0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PerslNr</a:t>
                      </a:r>
                    </a:p>
                  </a:txBody>
                  <a:tcPr marL="0" marR="0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Fachgebiet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Boss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65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0" marR="0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Platon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Ideenlehre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3003</a:t>
                      </a:r>
                    </a:p>
                  </a:txBody>
                  <a:tcPr marL="0" marR="0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Aristoteles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Syllogistik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3004</a:t>
                      </a:r>
                    </a:p>
                  </a:txBody>
                  <a:tcPr marL="0" marR="0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Wittgenstein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Sprachtheorie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0" marR="0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Rhetikus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Planetenbewegung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2127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3006</a:t>
                      </a:r>
                    </a:p>
                  </a:txBody>
                  <a:tcPr marL="0" marR="0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Newton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Keplersche Gesetze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2127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3007</a:t>
                      </a:r>
                    </a:p>
                  </a:txBody>
                  <a:tcPr marL="0" marR="0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Spinoza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Gott und Natur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678" name="Group 310"/>
          <p:cNvGraphicFramePr>
            <a:graphicFrameLocks noGrp="1"/>
          </p:cNvGraphicFramePr>
          <p:nvPr/>
        </p:nvGraphicFramePr>
        <p:xfrm>
          <a:off x="0" y="5399089"/>
          <a:ext cx="2743200" cy="1314451"/>
        </p:xfrm>
        <a:graphic>
          <a:graphicData uri="http://schemas.openxmlformats.org/drawingml/2006/table">
            <a:tbl>
              <a:tblPr/>
              <a:tblGrid>
                <a:gridCol w="677008"/>
                <a:gridCol w="770792"/>
                <a:gridCol w="609600"/>
                <a:gridCol w="685800"/>
              </a:tblGrid>
              <a:tr h="27432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prüfen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Note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25403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782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Besonderheiten bei Aggregatoperationen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4174" y="1143000"/>
            <a:ext cx="7946780" cy="510540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de-DE" sz="2000">
                <a:latin typeface="Arial" charset="0"/>
                <a:ea typeface="ＭＳ Ｐゴシック" charset="0"/>
                <a:cs typeface="ＭＳ Ｐゴシック" charset="0"/>
              </a:rPr>
              <a:t>SQL erzeugt pro Gruppe ein Ergebnistupel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de-DE" sz="2000">
                <a:latin typeface="Arial" charset="0"/>
                <a:ea typeface="ＭＳ Ｐゴシック" charset="0"/>
                <a:cs typeface="ＭＳ Ｐゴシック" charset="0"/>
              </a:rPr>
              <a:t>Deshalb müssen alle in der </a:t>
            </a:r>
            <a:r>
              <a:rPr lang="de-DE" sz="2000" b="1">
                <a:latin typeface="Arial" charset="0"/>
                <a:ea typeface="ＭＳ Ｐゴシック" charset="0"/>
                <a:cs typeface="ＭＳ Ｐゴシック" charset="0"/>
              </a:rPr>
              <a:t>select</a:t>
            </a:r>
            <a:r>
              <a:rPr lang="de-DE" sz="2000">
                <a:latin typeface="Arial" charset="0"/>
                <a:ea typeface="ＭＳ Ｐゴシック" charset="0"/>
                <a:cs typeface="ＭＳ Ｐゴシック" charset="0"/>
              </a:rPr>
              <a:t>-Klausel aufgeführten Attribute - außer den aggregierten – auch in der </a:t>
            </a:r>
            <a:r>
              <a:rPr lang="de-DE" sz="2000" b="1">
                <a:latin typeface="Arial" charset="0"/>
                <a:ea typeface="ＭＳ Ｐゴシック" charset="0"/>
                <a:cs typeface="ＭＳ Ｐゴシック" charset="0"/>
              </a:rPr>
              <a:t>group by</a:t>
            </a:r>
            <a:r>
              <a:rPr lang="de-DE" sz="2000">
                <a:latin typeface="Arial" charset="0"/>
                <a:ea typeface="ＭＳ Ｐゴシック" charset="0"/>
                <a:cs typeface="ＭＳ Ｐゴシック" charset="0"/>
              </a:rPr>
              <a:t>-Klausel aufgeführt werden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de-DE" sz="2000">
                <a:latin typeface="Arial" charset="0"/>
                <a:ea typeface="ＭＳ Ｐゴシック" charset="0"/>
                <a:cs typeface="ＭＳ Ｐゴシック" charset="0"/>
              </a:rPr>
              <a:t>Nur so kann SQL sicherstellen, dass sich das Attribut nicht innerhalb der Gruppe ändert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de-DE" sz="2000">
                <a:latin typeface="Arial" charset="0"/>
                <a:ea typeface="ＭＳ Ｐゴシック" charset="0"/>
                <a:cs typeface="ＭＳ Ｐゴシック" charset="0"/>
              </a:rPr>
              <a:t>Name muß also in der letzten Anfrage auf der vorigen Folie hinzukommen.</a:t>
            </a:r>
          </a:p>
        </p:txBody>
      </p:sp>
    </p:spTree>
    <p:extLst>
      <p:ext uri="{BB962C8B-B14F-4D97-AF65-F5344CB8AC3E}">
        <p14:creationId xmlns:p14="http://schemas.microsoft.com/office/powerpoint/2010/main" val="37499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986205" y="304801"/>
            <a:ext cx="7171592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Ausführen einer Anfrage mit group by</a:t>
            </a:r>
          </a:p>
        </p:txBody>
      </p:sp>
      <p:graphicFrame>
        <p:nvGraphicFramePr>
          <p:cNvPr id="188419" name="Group 3"/>
          <p:cNvGraphicFramePr>
            <a:graphicFrameLocks noGrp="1"/>
          </p:cNvGraphicFramePr>
          <p:nvPr/>
        </p:nvGraphicFramePr>
        <p:xfrm>
          <a:off x="0" y="1371601"/>
          <a:ext cx="9067801" cy="3048001"/>
        </p:xfrm>
        <a:graphic>
          <a:graphicData uri="http://schemas.openxmlformats.org/drawingml/2006/table">
            <a:tbl>
              <a:tblPr/>
              <a:tblGrid>
                <a:gridCol w="709246"/>
                <a:gridCol w="2050074"/>
                <a:gridCol w="788377"/>
                <a:gridCol w="1578219"/>
                <a:gridCol w="970085"/>
                <a:gridCol w="1315915"/>
                <a:gridCol w="789843"/>
                <a:gridCol w="866042"/>
              </a:tblGrid>
              <a:tr h="449263"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 x 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16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Titel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SWS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gelesen Von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Grundzüge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 3 Kritiken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Kant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100" name="Text Box 61"/>
          <p:cNvSpPr txBox="1">
            <a:spLocks noChangeArrowheads="1"/>
          </p:cNvSpPr>
          <p:nvPr/>
        </p:nvSpPr>
        <p:spPr bwMode="auto">
          <a:xfrm>
            <a:off x="3429000" y="4876800"/>
            <a:ext cx="28355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de-DE" sz="2400" b="1">
                <a:latin typeface="Tahoma" charset="0"/>
              </a:rPr>
              <a:t>where</a:t>
            </a:r>
            <a:r>
              <a:rPr lang="de-DE" sz="2400">
                <a:latin typeface="Tahoma" charset="0"/>
              </a:rPr>
              <a:t>-Bedingung</a:t>
            </a:r>
          </a:p>
        </p:txBody>
      </p:sp>
      <p:sp>
        <p:nvSpPr>
          <p:cNvPr id="87101" name="Line 62"/>
          <p:cNvSpPr>
            <a:spLocks noChangeShapeType="1"/>
          </p:cNvSpPr>
          <p:nvPr/>
        </p:nvSpPr>
        <p:spPr bwMode="auto">
          <a:xfrm>
            <a:off x="3200400" y="4953000"/>
            <a:ext cx="0" cy="304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1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442" name="Group 2"/>
          <p:cNvGraphicFramePr>
            <a:graphicFrameLocks noGrp="1"/>
          </p:cNvGraphicFramePr>
          <p:nvPr/>
        </p:nvGraphicFramePr>
        <p:xfrm>
          <a:off x="76200" y="381001"/>
          <a:ext cx="8915400" cy="3841013"/>
        </p:xfrm>
        <a:graphic>
          <a:graphicData uri="http://schemas.openxmlformats.org/drawingml/2006/table">
            <a:tbl>
              <a:tblPr/>
              <a:tblGrid>
                <a:gridCol w="990600"/>
                <a:gridCol w="2133600"/>
                <a:gridCol w="762000"/>
                <a:gridCol w="1219200"/>
                <a:gridCol w="838200"/>
                <a:gridCol w="1371600"/>
                <a:gridCol w="762000"/>
                <a:gridCol w="838200"/>
              </a:tblGrid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Titel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SWS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gelesen Von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Rang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Raum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Grundzüge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Kant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Ethik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Erkenntnistheorie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Russel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232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Mäeutik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Logik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Wissenschaftstheorie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Russel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232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Bioethik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Russel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232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 3 Kritiken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Kant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L="0" marR="0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57" name="Text Box 94"/>
          <p:cNvSpPr txBox="1">
            <a:spLocks noChangeArrowheads="1"/>
          </p:cNvSpPr>
          <p:nvPr/>
        </p:nvSpPr>
        <p:spPr bwMode="auto">
          <a:xfrm>
            <a:off x="3048000" y="5105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>
                <a:latin typeface="Tahoma" charset="0"/>
              </a:rPr>
              <a:t>Gruppierung</a:t>
            </a:r>
          </a:p>
        </p:txBody>
      </p:sp>
      <p:sp>
        <p:nvSpPr>
          <p:cNvPr id="88158" name="Line 95"/>
          <p:cNvSpPr>
            <a:spLocks noChangeShapeType="1"/>
          </p:cNvSpPr>
          <p:nvPr/>
        </p:nvSpPr>
        <p:spPr bwMode="auto">
          <a:xfrm>
            <a:off x="3429000" y="5181600"/>
            <a:ext cx="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725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ext Box 2"/>
          <p:cNvSpPr txBox="1">
            <a:spLocks noChangeArrowheads="1"/>
          </p:cNvSpPr>
          <p:nvPr/>
        </p:nvSpPr>
        <p:spPr bwMode="auto">
          <a:xfrm>
            <a:off x="4038600" y="3429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 b="1">
                <a:latin typeface="Tahoma" charset="0"/>
              </a:rPr>
              <a:t>having</a:t>
            </a:r>
            <a:r>
              <a:rPr lang="de-DE" sz="2400">
                <a:latin typeface="Tahoma" charset="0"/>
              </a:rPr>
              <a:t>-Bedingung</a:t>
            </a:r>
            <a:endParaRPr lang="de-DE" sz="2400" b="1">
              <a:latin typeface="Tahoma" charset="0"/>
            </a:endParaRPr>
          </a:p>
        </p:txBody>
      </p:sp>
      <p:sp>
        <p:nvSpPr>
          <p:cNvPr id="90114" name="Line 3"/>
          <p:cNvSpPr>
            <a:spLocks noChangeShapeType="1"/>
          </p:cNvSpPr>
          <p:nvPr/>
        </p:nvSpPr>
        <p:spPr bwMode="auto">
          <a:xfrm>
            <a:off x="3810000" y="3581400"/>
            <a:ext cx="0" cy="304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8283820" y="1597026"/>
            <a:ext cx="86018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232</a:t>
            </a:r>
          </a:p>
        </p:txBody>
      </p:sp>
      <p:sp>
        <p:nvSpPr>
          <p:cNvPr id="90116" name="Rectangle 5"/>
          <p:cNvSpPr>
            <a:spLocks noChangeArrowheads="1"/>
          </p:cNvSpPr>
          <p:nvPr/>
        </p:nvSpPr>
        <p:spPr bwMode="auto">
          <a:xfrm>
            <a:off x="8283820" y="1962151"/>
            <a:ext cx="86018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232</a:t>
            </a:r>
          </a:p>
        </p:txBody>
      </p:sp>
      <p:sp>
        <p:nvSpPr>
          <p:cNvPr id="90117" name="Rectangle 6"/>
          <p:cNvSpPr>
            <a:spLocks noChangeArrowheads="1"/>
          </p:cNvSpPr>
          <p:nvPr/>
        </p:nvSpPr>
        <p:spPr bwMode="auto">
          <a:xfrm>
            <a:off x="8283820" y="2327276"/>
            <a:ext cx="86018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232</a:t>
            </a:r>
          </a:p>
        </p:txBody>
      </p:sp>
      <p:sp>
        <p:nvSpPr>
          <p:cNvPr id="90118" name="Rectangle 7"/>
          <p:cNvSpPr>
            <a:spLocks noChangeArrowheads="1"/>
          </p:cNvSpPr>
          <p:nvPr/>
        </p:nvSpPr>
        <p:spPr bwMode="auto">
          <a:xfrm>
            <a:off x="8283820" y="1231901"/>
            <a:ext cx="86018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226</a:t>
            </a:r>
          </a:p>
        </p:txBody>
      </p:sp>
      <p:sp>
        <p:nvSpPr>
          <p:cNvPr id="90119" name="Rectangle 8"/>
          <p:cNvSpPr>
            <a:spLocks noChangeArrowheads="1"/>
          </p:cNvSpPr>
          <p:nvPr/>
        </p:nvSpPr>
        <p:spPr bwMode="auto">
          <a:xfrm>
            <a:off x="8283820" y="501651"/>
            <a:ext cx="86018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226</a:t>
            </a:r>
          </a:p>
        </p:txBody>
      </p:sp>
      <p:sp>
        <p:nvSpPr>
          <p:cNvPr id="90120" name="Rectangle 9"/>
          <p:cNvSpPr>
            <a:spLocks noChangeArrowheads="1"/>
          </p:cNvSpPr>
          <p:nvPr/>
        </p:nvSpPr>
        <p:spPr bwMode="auto">
          <a:xfrm>
            <a:off x="8283820" y="866776"/>
            <a:ext cx="86018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solidFill>
                  <a:schemeClr val="tx2"/>
                </a:solidFill>
                <a:latin typeface="Tahoma" charset="0"/>
              </a:rPr>
              <a:t>226</a:t>
            </a:r>
          </a:p>
        </p:txBody>
      </p:sp>
      <p:sp>
        <p:nvSpPr>
          <p:cNvPr id="90121" name="Rectangle 10"/>
          <p:cNvSpPr>
            <a:spLocks noChangeArrowheads="1"/>
          </p:cNvSpPr>
          <p:nvPr/>
        </p:nvSpPr>
        <p:spPr bwMode="auto">
          <a:xfrm>
            <a:off x="8283820" y="3057526"/>
            <a:ext cx="86018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7</a:t>
            </a:r>
          </a:p>
        </p:txBody>
      </p:sp>
      <p:sp>
        <p:nvSpPr>
          <p:cNvPr id="90122" name="Rectangle 11"/>
          <p:cNvSpPr>
            <a:spLocks noChangeArrowheads="1"/>
          </p:cNvSpPr>
          <p:nvPr/>
        </p:nvSpPr>
        <p:spPr bwMode="auto">
          <a:xfrm>
            <a:off x="8283820" y="2692401"/>
            <a:ext cx="86018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7</a:t>
            </a:r>
          </a:p>
        </p:txBody>
      </p:sp>
      <p:sp>
        <p:nvSpPr>
          <p:cNvPr id="90123" name="Rectangle 12"/>
          <p:cNvSpPr>
            <a:spLocks noChangeArrowheads="1"/>
          </p:cNvSpPr>
          <p:nvPr/>
        </p:nvSpPr>
        <p:spPr bwMode="auto">
          <a:xfrm>
            <a:off x="8283820" y="136526"/>
            <a:ext cx="86018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solidFill>
                  <a:schemeClr val="tx2"/>
                </a:solidFill>
                <a:latin typeface="Tahoma" charset="0"/>
              </a:rPr>
              <a:t>Raum</a:t>
            </a:r>
          </a:p>
        </p:txBody>
      </p:sp>
      <p:sp>
        <p:nvSpPr>
          <p:cNvPr id="90124" name="Line 13"/>
          <p:cNvSpPr>
            <a:spLocks noChangeShapeType="1"/>
          </p:cNvSpPr>
          <p:nvPr/>
        </p:nvSpPr>
        <p:spPr bwMode="auto">
          <a:xfrm>
            <a:off x="152400" y="3422650"/>
            <a:ext cx="8991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90125" name="Line 14"/>
          <p:cNvSpPr>
            <a:spLocks noChangeShapeType="1"/>
          </p:cNvSpPr>
          <p:nvPr/>
        </p:nvSpPr>
        <p:spPr bwMode="auto">
          <a:xfrm>
            <a:off x="152400" y="136525"/>
            <a:ext cx="899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0126" name="Rectangle 15"/>
          <p:cNvSpPr>
            <a:spLocks noChangeArrowheads="1"/>
          </p:cNvSpPr>
          <p:nvPr/>
        </p:nvSpPr>
        <p:spPr bwMode="auto">
          <a:xfrm>
            <a:off x="7502769" y="1597026"/>
            <a:ext cx="78105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C4</a:t>
            </a:r>
          </a:p>
        </p:txBody>
      </p:sp>
      <p:sp>
        <p:nvSpPr>
          <p:cNvPr id="90127" name="Rectangle 16"/>
          <p:cNvSpPr>
            <a:spLocks noChangeArrowheads="1"/>
          </p:cNvSpPr>
          <p:nvPr/>
        </p:nvSpPr>
        <p:spPr bwMode="auto">
          <a:xfrm>
            <a:off x="6094536" y="1597026"/>
            <a:ext cx="14082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Russel</a:t>
            </a:r>
          </a:p>
        </p:txBody>
      </p:sp>
      <p:sp>
        <p:nvSpPr>
          <p:cNvPr id="90128" name="Rectangle 17"/>
          <p:cNvSpPr>
            <a:spLocks noChangeArrowheads="1"/>
          </p:cNvSpPr>
          <p:nvPr/>
        </p:nvSpPr>
        <p:spPr bwMode="auto">
          <a:xfrm>
            <a:off x="5234354" y="1597026"/>
            <a:ext cx="860181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2126</a:t>
            </a:r>
          </a:p>
        </p:txBody>
      </p:sp>
      <p:sp>
        <p:nvSpPr>
          <p:cNvPr id="90129" name="Rectangle 18"/>
          <p:cNvSpPr>
            <a:spLocks noChangeArrowheads="1"/>
          </p:cNvSpPr>
          <p:nvPr/>
        </p:nvSpPr>
        <p:spPr bwMode="auto">
          <a:xfrm>
            <a:off x="3749920" y="1597026"/>
            <a:ext cx="14844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2126</a:t>
            </a:r>
          </a:p>
        </p:txBody>
      </p:sp>
      <p:sp>
        <p:nvSpPr>
          <p:cNvPr id="90130" name="Rectangle 19"/>
          <p:cNvSpPr>
            <a:spLocks noChangeArrowheads="1"/>
          </p:cNvSpPr>
          <p:nvPr/>
        </p:nvSpPr>
        <p:spPr bwMode="auto">
          <a:xfrm>
            <a:off x="3124200" y="1597026"/>
            <a:ext cx="62572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3</a:t>
            </a:r>
          </a:p>
        </p:txBody>
      </p:sp>
      <p:sp>
        <p:nvSpPr>
          <p:cNvPr id="90131" name="Rectangle 20"/>
          <p:cNvSpPr>
            <a:spLocks noChangeArrowheads="1"/>
          </p:cNvSpPr>
          <p:nvPr/>
        </p:nvSpPr>
        <p:spPr bwMode="auto">
          <a:xfrm>
            <a:off x="855785" y="1597026"/>
            <a:ext cx="226841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Erkenntnistheorie</a:t>
            </a:r>
          </a:p>
        </p:txBody>
      </p:sp>
      <p:sp>
        <p:nvSpPr>
          <p:cNvPr id="90132" name="Rectangle 21"/>
          <p:cNvSpPr>
            <a:spLocks noChangeArrowheads="1"/>
          </p:cNvSpPr>
          <p:nvPr/>
        </p:nvSpPr>
        <p:spPr bwMode="auto">
          <a:xfrm>
            <a:off x="152400" y="1597026"/>
            <a:ext cx="70338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5043</a:t>
            </a:r>
          </a:p>
        </p:txBody>
      </p:sp>
      <p:sp>
        <p:nvSpPr>
          <p:cNvPr id="90133" name="Rectangle 22"/>
          <p:cNvSpPr>
            <a:spLocks noChangeArrowheads="1"/>
          </p:cNvSpPr>
          <p:nvPr/>
        </p:nvSpPr>
        <p:spPr bwMode="auto">
          <a:xfrm>
            <a:off x="7502769" y="1962151"/>
            <a:ext cx="78105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C4</a:t>
            </a:r>
          </a:p>
        </p:txBody>
      </p:sp>
      <p:sp>
        <p:nvSpPr>
          <p:cNvPr id="90134" name="Rectangle 23"/>
          <p:cNvSpPr>
            <a:spLocks noChangeArrowheads="1"/>
          </p:cNvSpPr>
          <p:nvPr/>
        </p:nvSpPr>
        <p:spPr bwMode="auto">
          <a:xfrm>
            <a:off x="6094536" y="1962151"/>
            <a:ext cx="14082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Russel</a:t>
            </a:r>
          </a:p>
        </p:txBody>
      </p:sp>
      <p:sp>
        <p:nvSpPr>
          <p:cNvPr id="90135" name="Rectangle 24"/>
          <p:cNvSpPr>
            <a:spLocks noChangeArrowheads="1"/>
          </p:cNvSpPr>
          <p:nvPr/>
        </p:nvSpPr>
        <p:spPr bwMode="auto">
          <a:xfrm>
            <a:off x="5234354" y="1962151"/>
            <a:ext cx="860181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2126</a:t>
            </a:r>
          </a:p>
        </p:txBody>
      </p:sp>
      <p:sp>
        <p:nvSpPr>
          <p:cNvPr id="90136" name="Rectangle 25"/>
          <p:cNvSpPr>
            <a:spLocks noChangeArrowheads="1"/>
          </p:cNvSpPr>
          <p:nvPr/>
        </p:nvSpPr>
        <p:spPr bwMode="auto">
          <a:xfrm>
            <a:off x="3749920" y="1962151"/>
            <a:ext cx="14844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2126</a:t>
            </a:r>
          </a:p>
        </p:txBody>
      </p:sp>
      <p:sp>
        <p:nvSpPr>
          <p:cNvPr id="90137" name="Rectangle 26"/>
          <p:cNvSpPr>
            <a:spLocks noChangeArrowheads="1"/>
          </p:cNvSpPr>
          <p:nvPr/>
        </p:nvSpPr>
        <p:spPr bwMode="auto">
          <a:xfrm>
            <a:off x="3124200" y="1962151"/>
            <a:ext cx="62572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3</a:t>
            </a:r>
          </a:p>
        </p:txBody>
      </p:sp>
      <p:sp>
        <p:nvSpPr>
          <p:cNvPr id="90138" name="Rectangle 27"/>
          <p:cNvSpPr>
            <a:spLocks noChangeArrowheads="1"/>
          </p:cNvSpPr>
          <p:nvPr/>
        </p:nvSpPr>
        <p:spPr bwMode="auto">
          <a:xfrm>
            <a:off x="855785" y="1962151"/>
            <a:ext cx="226841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Wissenschaftstheo.</a:t>
            </a:r>
          </a:p>
        </p:txBody>
      </p:sp>
      <p:sp>
        <p:nvSpPr>
          <p:cNvPr id="90139" name="Rectangle 28"/>
          <p:cNvSpPr>
            <a:spLocks noChangeArrowheads="1"/>
          </p:cNvSpPr>
          <p:nvPr/>
        </p:nvSpPr>
        <p:spPr bwMode="auto">
          <a:xfrm>
            <a:off x="152400" y="1962151"/>
            <a:ext cx="70338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5052</a:t>
            </a:r>
          </a:p>
        </p:txBody>
      </p:sp>
      <p:sp>
        <p:nvSpPr>
          <p:cNvPr id="90140" name="Rectangle 29"/>
          <p:cNvSpPr>
            <a:spLocks noChangeArrowheads="1"/>
          </p:cNvSpPr>
          <p:nvPr/>
        </p:nvSpPr>
        <p:spPr bwMode="auto">
          <a:xfrm>
            <a:off x="7502769" y="2327276"/>
            <a:ext cx="78105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C4</a:t>
            </a:r>
          </a:p>
        </p:txBody>
      </p:sp>
      <p:sp>
        <p:nvSpPr>
          <p:cNvPr id="90141" name="Rectangle 30"/>
          <p:cNvSpPr>
            <a:spLocks noChangeArrowheads="1"/>
          </p:cNvSpPr>
          <p:nvPr/>
        </p:nvSpPr>
        <p:spPr bwMode="auto">
          <a:xfrm>
            <a:off x="6094536" y="2327276"/>
            <a:ext cx="14082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Russel</a:t>
            </a:r>
          </a:p>
        </p:txBody>
      </p:sp>
      <p:sp>
        <p:nvSpPr>
          <p:cNvPr id="90142" name="Rectangle 31"/>
          <p:cNvSpPr>
            <a:spLocks noChangeArrowheads="1"/>
          </p:cNvSpPr>
          <p:nvPr/>
        </p:nvSpPr>
        <p:spPr bwMode="auto">
          <a:xfrm>
            <a:off x="5234354" y="2327276"/>
            <a:ext cx="860181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2126</a:t>
            </a:r>
          </a:p>
        </p:txBody>
      </p:sp>
      <p:sp>
        <p:nvSpPr>
          <p:cNvPr id="90143" name="Rectangle 32"/>
          <p:cNvSpPr>
            <a:spLocks noChangeArrowheads="1"/>
          </p:cNvSpPr>
          <p:nvPr/>
        </p:nvSpPr>
        <p:spPr bwMode="auto">
          <a:xfrm>
            <a:off x="3749920" y="2327276"/>
            <a:ext cx="14844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2126</a:t>
            </a:r>
          </a:p>
        </p:txBody>
      </p:sp>
      <p:sp>
        <p:nvSpPr>
          <p:cNvPr id="90144" name="Rectangle 33"/>
          <p:cNvSpPr>
            <a:spLocks noChangeArrowheads="1"/>
          </p:cNvSpPr>
          <p:nvPr/>
        </p:nvSpPr>
        <p:spPr bwMode="auto">
          <a:xfrm>
            <a:off x="3124200" y="2327276"/>
            <a:ext cx="62572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</a:t>
            </a:r>
          </a:p>
        </p:txBody>
      </p:sp>
      <p:sp>
        <p:nvSpPr>
          <p:cNvPr id="90145" name="Rectangle 34"/>
          <p:cNvSpPr>
            <a:spLocks noChangeArrowheads="1"/>
          </p:cNvSpPr>
          <p:nvPr/>
        </p:nvSpPr>
        <p:spPr bwMode="auto">
          <a:xfrm>
            <a:off x="855785" y="2327276"/>
            <a:ext cx="226841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Bioethik</a:t>
            </a:r>
          </a:p>
        </p:txBody>
      </p:sp>
      <p:sp>
        <p:nvSpPr>
          <p:cNvPr id="90146" name="Rectangle 35"/>
          <p:cNvSpPr>
            <a:spLocks noChangeArrowheads="1"/>
          </p:cNvSpPr>
          <p:nvPr/>
        </p:nvSpPr>
        <p:spPr bwMode="auto">
          <a:xfrm>
            <a:off x="152400" y="2327276"/>
            <a:ext cx="70338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5216</a:t>
            </a:r>
          </a:p>
        </p:txBody>
      </p:sp>
      <p:sp>
        <p:nvSpPr>
          <p:cNvPr id="90147" name="Rectangle 36"/>
          <p:cNvSpPr>
            <a:spLocks noChangeArrowheads="1"/>
          </p:cNvSpPr>
          <p:nvPr/>
        </p:nvSpPr>
        <p:spPr bwMode="auto">
          <a:xfrm>
            <a:off x="7502769" y="1231901"/>
            <a:ext cx="78105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C4</a:t>
            </a:r>
          </a:p>
        </p:txBody>
      </p:sp>
      <p:sp>
        <p:nvSpPr>
          <p:cNvPr id="90148" name="Rectangle 37"/>
          <p:cNvSpPr>
            <a:spLocks noChangeArrowheads="1"/>
          </p:cNvSpPr>
          <p:nvPr/>
        </p:nvSpPr>
        <p:spPr bwMode="auto">
          <a:xfrm>
            <a:off x="6094536" y="1231901"/>
            <a:ext cx="14082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Sokrates</a:t>
            </a:r>
          </a:p>
        </p:txBody>
      </p:sp>
      <p:sp>
        <p:nvSpPr>
          <p:cNvPr id="90149" name="Rectangle 38"/>
          <p:cNvSpPr>
            <a:spLocks noChangeArrowheads="1"/>
          </p:cNvSpPr>
          <p:nvPr/>
        </p:nvSpPr>
        <p:spPr bwMode="auto">
          <a:xfrm>
            <a:off x="5234354" y="1231901"/>
            <a:ext cx="860181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2125</a:t>
            </a:r>
          </a:p>
        </p:txBody>
      </p:sp>
      <p:sp>
        <p:nvSpPr>
          <p:cNvPr id="90150" name="Rectangle 39"/>
          <p:cNvSpPr>
            <a:spLocks noChangeArrowheads="1"/>
          </p:cNvSpPr>
          <p:nvPr/>
        </p:nvSpPr>
        <p:spPr bwMode="auto">
          <a:xfrm>
            <a:off x="3749920" y="1231901"/>
            <a:ext cx="14844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2125</a:t>
            </a:r>
          </a:p>
        </p:txBody>
      </p:sp>
      <p:sp>
        <p:nvSpPr>
          <p:cNvPr id="90151" name="Rectangle 40"/>
          <p:cNvSpPr>
            <a:spLocks noChangeArrowheads="1"/>
          </p:cNvSpPr>
          <p:nvPr/>
        </p:nvSpPr>
        <p:spPr bwMode="auto">
          <a:xfrm>
            <a:off x="3124200" y="1231901"/>
            <a:ext cx="62572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4</a:t>
            </a:r>
          </a:p>
        </p:txBody>
      </p:sp>
      <p:sp>
        <p:nvSpPr>
          <p:cNvPr id="90152" name="Rectangle 41"/>
          <p:cNvSpPr>
            <a:spLocks noChangeArrowheads="1"/>
          </p:cNvSpPr>
          <p:nvPr/>
        </p:nvSpPr>
        <p:spPr bwMode="auto">
          <a:xfrm>
            <a:off x="855785" y="1231901"/>
            <a:ext cx="226841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Logik</a:t>
            </a:r>
          </a:p>
        </p:txBody>
      </p:sp>
      <p:sp>
        <p:nvSpPr>
          <p:cNvPr id="90153" name="Rectangle 42"/>
          <p:cNvSpPr>
            <a:spLocks noChangeArrowheads="1"/>
          </p:cNvSpPr>
          <p:nvPr/>
        </p:nvSpPr>
        <p:spPr bwMode="auto">
          <a:xfrm>
            <a:off x="152400" y="1231901"/>
            <a:ext cx="70338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4052</a:t>
            </a:r>
          </a:p>
        </p:txBody>
      </p:sp>
      <p:sp>
        <p:nvSpPr>
          <p:cNvPr id="90154" name="Rectangle 43"/>
          <p:cNvSpPr>
            <a:spLocks noChangeArrowheads="1"/>
          </p:cNvSpPr>
          <p:nvPr/>
        </p:nvSpPr>
        <p:spPr bwMode="auto">
          <a:xfrm>
            <a:off x="7502769" y="501651"/>
            <a:ext cx="78105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C4</a:t>
            </a:r>
          </a:p>
        </p:txBody>
      </p:sp>
      <p:sp>
        <p:nvSpPr>
          <p:cNvPr id="90155" name="Rectangle 44"/>
          <p:cNvSpPr>
            <a:spLocks noChangeArrowheads="1"/>
          </p:cNvSpPr>
          <p:nvPr/>
        </p:nvSpPr>
        <p:spPr bwMode="auto">
          <a:xfrm>
            <a:off x="6094536" y="501651"/>
            <a:ext cx="14082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Sokrates</a:t>
            </a:r>
          </a:p>
        </p:txBody>
      </p:sp>
      <p:sp>
        <p:nvSpPr>
          <p:cNvPr id="90156" name="Rectangle 45"/>
          <p:cNvSpPr>
            <a:spLocks noChangeArrowheads="1"/>
          </p:cNvSpPr>
          <p:nvPr/>
        </p:nvSpPr>
        <p:spPr bwMode="auto">
          <a:xfrm>
            <a:off x="5234354" y="501651"/>
            <a:ext cx="860181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2125</a:t>
            </a:r>
          </a:p>
        </p:txBody>
      </p:sp>
      <p:sp>
        <p:nvSpPr>
          <p:cNvPr id="90157" name="Rectangle 46"/>
          <p:cNvSpPr>
            <a:spLocks noChangeArrowheads="1"/>
          </p:cNvSpPr>
          <p:nvPr/>
        </p:nvSpPr>
        <p:spPr bwMode="auto">
          <a:xfrm>
            <a:off x="3749920" y="501651"/>
            <a:ext cx="14844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2125</a:t>
            </a:r>
          </a:p>
        </p:txBody>
      </p:sp>
      <p:sp>
        <p:nvSpPr>
          <p:cNvPr id="90158" name="Rectangle 47"/>
          <p:cNvSpPr>
            <a:spLocks noChangeArrowheads="1"/>
          </p:cNvSpPr>
          <p:nvPr/>
        </p:nvSpPr>
        <p:spPr bwMode="auto">
          <a:xfrm>
            <a:off x="3124200" y="501651"/>
            <a:ext cx="62572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4</a:t>
            </a:r>
          </a:p>
        </p:txBody>
      </p:sp>
      <p:sp>
        <p:nvSpPr>
          <p:cNvPr id="90159" name="Rectangle 48"/>
          <p:cNvSpPr>
            <a:spLocks noChangeArrowheads="1"/>
          </p:cNvSpPr>
          <p:nvPr/>
        </p:nvSpPr>
        <p:spPr bwMode="auto">
          <a:xfrm>
            <a:off x="855785" y="501651"/>
            <a:ext cx="226841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Ethik</a:t>
            </a:r>
          </a:p>
        </p:txBody>
      </p:sp>
      <p:sp>
        <p:nvSpPr>
          <p:cNvPr id="90160" name="Rectangle 49"/>
          <p:cNvSpPr>
            <a:spLocks noChangeArrowheads="1"/>
          </p:cNvSpPr>
          <p:nvPr/>
        </p:nvSpPr>
        <p:spPr bwMode="auto">
          <a:xfrm>
            <a:off x="152400" y="501651"/>
            <a:ext cx="70338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5041</a:t>
            </a:r>
          </a:p>
        </p:txBody>
      </p:sp>
      <p:sp>
        <p:nvSpPr>
          <p:cNvPr id="90161" name="Rectangle 50"/>
          <p:cNvSpPr>
            <a:spLocks noChangeArrowheads="1"/>
          </p:cNvSpPr>
          <p:nvPr/>
        </p:nvSpPr>
        <p:spPr bwMode="auto">
          <a:xfrm>
            <a:off x="7502769" y="866776"/>
            <a:ext cx="78105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solidFill>
                  <a:schemeClr val="tx2"/>
                </a:solidFill>
                <a:latin typeface="Tahoma" charset="0"/>
              </a:rPr>
              <a:t>C4</a:t>
            </a:r>
          </a:p>
        </p:txBody>
      </p:sp>
      <p:sp>
        <p:nvSpPr>
          <p:cNvPr id="90162" name="Rectangle 51"/>
          <p:cNvSpPr>
            <a:spLocks noChangeArrowheads="1"/>
          </p:cNvSpPr>
          <p:nvPr/>
        </p:nvSpPr>
        <p:spPr bwMode="auto">
          <a:xfrm>
            <a:off x="6094536" y="866776"/>
            <a:ext cx="14082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solidFill>
                  <a:schemeClr val="tx2"/>
                </a:solidFill>
                <a:latin typeface="Tahoma" charset="0"/>
              </a:rPr>
              <a:t>Sokrates</a:t>
            </a:r>
          </a:p>
        </p:txBody>
      </p:sp>
      <p:sp>
        <p:nvSpPr>
          <p:cNvPr id="90163" name="Rectangle 52"/>
          <p:cNvSpPr>
            <a:spLocks noChangeArrowheads="1"/>
          </p:cNvSpPr>
          <p:nvPr/>
        </p:nvSpPr>
        <p:spPr bwMode="auto">
          <a:xfrm>
            <a:off x="5234354" y="866776"/>
            <a:ext cx="860181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r" eaLnBrk="1" hangingPunct="1">
              <a:lnSpc>
                <a:spcPct val="100000"/>
              </a:lnSpc>
            </a:pPr>
            <a:r>
              <a:rPr lang="de-DE" sz="2000">
                <a:solidFill>
                  <a:schemeClr val="tx2"/>
                </a:solidFill>
                <a:latin typeface="Tahoma" charset="0"/>
              </a:rPr>
              <a:t>2125</a:t>
            </a:r>
          </a:p>
        </p:txBody>
      </p:sp>
      <p:sp>
        <p:nvSpPr>
          <p:cNvPr id="90164" name="Rectangle 53"/>
          <p:cNvSpPr>
            <a:spLocks noChangeArrowheads="1"/>
          </p:cNvSpPr>
          <p:nvPr/>
        </p:nvSpPr>
        <p:spPr bwMode="auto">
          <a:xfrm>
            <a:off x="3749920" y="866776"/>
            <a:ext cx="14844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solidFill>
                  <a:schemeClr val="tx2"/>
                </a:solidFill>
                <a:latin typeface="Tahoma" charset="0"/>
              </a:rPr>
              <a:t>2125</a:t>
            </a:r>
          </a:p>
        </p:txBody>
      </p:sp>
      <p:sp>
        <p:nvSpPr>
          <p:cNvPr id="90165" name="Rectangle 54"/>
          <p:cNvSpPr>
            <a:spLocks noChangeArrowheads="1"/>
          </p:cNvSpPr>
          <p:nvPr/>
        </p:nvSpPr>
        <p:spPr bwMode="auto">
          <a:xfrm>
            <a:off x="3124200" y="866776"/>
            <a:ext cx="62572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solidFill>
                  <a:schemeClr val="tx2"/>
                </a:solidFill>
                <a:latin typeface="Tahoma" charset="0"/>
              </a:rPr>
              <a:t>2</a:t>
            </a:r>
          </a:p>
        </p:txBody>
      </p:sp>
      <p:sp>
        <p:nvSpPr>
          <p:cNvPr id="90166" name="Rectangle 55"/>
          <p:cNvSpPr>
            <a:spLocks noChangeArrowheads="1"/>
          </p:cNvSpPr>
          <p:nvPr/>
        </p:nvSpPr>
        <p:spPr bwMode="auto">
          <a:xfrm>
            <a:off x="855785" y="866776"/>
            <a:ext cx="226841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solidFill>
                  <a:schemeClr val="tx2"/>
                </a:solidFill>
                <a:latin typeface="Tahoma" charset="0"/>
              </a:rPr>
              <a:t>Mäeutik</a:t>
            </a:r>
          </a:p>
        </p:txBody>
      </p:sp>
      <p:sp>
        <p:nvSpPr>
          <p:cNvPr id="90167" name="Rectangle 56"/>
          <p:cNvSpPr>
            <a:spLocks noChangeArrowheads="1"/>
          </p:cNvSpPr>
          <p:nvPr/>
        </p:nvSpPr>
        <p:spPr bwMode="auto">
          <a:xfrm>
            <a:off x="152400" y="866776"/>
            <a:ext cx="70338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5049</a:t>
            </a:r>
          </a:p>
        </p:txBody>
      </p:sp>
      <p:sp>
        <p:nvSpPr>
          <p:cNvPr id="90168" name="Rectangle 57"/>
          <p:cNvSpPr>
            <a:spLocks noChangeArrowheads="1"/>
          </p:cNvSpPr>
          <p:nvPr/>
        </p:nvSpPr>
        <p:spPr bwMode="auto">
          <a:xfrm>
            <a:off x="7502769" y="3057526"/>
            <a:ext cx="78105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C4</a:t>
            </a:r>
          </a:p>
        </p:txBody>
      </p:sp>
      <p:sp>
        <p:nvSpPr>
          <p:cNvPr id="90169" name="Rectangle 58"/>
          <p:cNvSpPr>
            <a:spLocks noChangeArrowheads="1"/>
          </p:cNvSpPr>
          <p:nvPr/>
        </p:nvSpPr>
        <p:spPr bwMode="auto">
          <a:xfrm>
            <a:off x="6094536" y="3057526"/>
            <a:ext cx="14082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Kant</a:t>
            </a:r>
          </a:p>
        </p:txBody>
      </p:sp>
      <p:sp>
        <p:nvSpPr>
          <p:cNvPr id="90170" name="Rectangle 59"/>
          <p:cNvSpPr>
            <a:spLocks noChangeArrowheads="1"/>
          </p:cNvSpPr>
          <p:nvPr/>
        </p:nvSpPr>
        <p:spPr bwMode="auto">
          <a:xfrm>
            <a:off x="5234354" y="3057526"/>
            <a:ext cx="860181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2137</a:t>
            </a:r>
          </a:p>
        </p:txBody>
      </p:sp>
      <p:sp>
        <p:nvSpPr>
          <p:cNvPr id="90171" name="Rectangle 60"/>
          <p:cNvSpPr>
            <a:spLocks noChangeArrowheads="1"/>
          </p:cNvSpPr>
          <p:nvPr/>
        </p:nvSpPr>
        <p:spPr bwMode="auto">
          <a:xfrm>
            <a:off x="3749920" y="3057526"/>
            <a:ext cx="14844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2137</a:t>
            </a:r>
          </a:p>
        </p:txBody>
      </p:sp>
      <p:sp>
        <p:nvSpPr>
          <p:cNvPr id="90172" name="Rectangle 61"/>
          <p:cNvSpPr>
            <a:spLocks noChangeArrowheads="1"/>
          </p:cNvSpPr>
          <p:nvPr/>
        </p:nvSpPr>
        <p:spPr bwMode="auto">
          <a:xfrm>
            <a:off x="3124200" y="3057526"/>
            <a:ext cx="62572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4</a:t>
            </a:r>
          </a:p>
        </p:txBody>
      </p:sp>
      <p:sp>
        <p:nvSpPr>
          <p:cNvPr id="90173" name="Rectangle 62"/>
          <p:cNvSpPr>
            <a:spLocks noChangeArrowheads="1"/>
          </p:cNvSpPr>
          <p:nvPr/>
        </p:nvSpPr>
        <p:spPr bwMode="auto">
          <a:xfrm>
            <a:off x="855785" y="3057526"/>
            <a:ext cx="226841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Die 3 Kritiken</a:t>
            </a:r>
          </a:p>
        </p:txBody>
      </p:sp>
      <p:sp>
        <p:nvSpPr>
          <p:cNvPr id="90174" name="Rectangle 63"/>
          <p:cNvSpPr>
            <a:spLocks noChangeArrowheads="1"/>
          </p:cNvSpPr>
          <p:nvPr/>
        </p:nvSpPr>
        <p:spPr bwMode="auto">
          <a:xfrm>
            <a:off x="152400" y="3057526"/>
            <a:ext cx="70338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4630</a:t>
            </a:r>
          </a:p>
        </p:txBody>
      </p:sp>
      <p:sp>
        <p:nvSpPr>
          <p:cNvPr id="90175" name="Rectangle 64"/>
          <p:cNvSpPr>
            <a:spLocks noChangeArrowheads="1"/>
          </p:cNvSpPr>
          <p:nvPr/>
        </p:nvSpPr>
        <p:spPr bwMode="auto">
          <a:xfrm>
            <a:off x="7502769" y="2692401"/>
            <a:ext cx="78105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C4</a:t>
            </a:r>
          </a:p>
        </p:txBody>
      </p:sp>
      <p:sp>
        <p:nvSpPr>
          <p:cNvPr id="90176" name="Rectangle 65"/>
          <p:cNvSpPr>
            <a:spLocks noChangeArrowheads="1"/>
          </p:cNvSpPr>
          <p:nvPr/>
        </p:nvSpPr>
        <p:spPr bwMode="auto">
          <a:xfrm>
            <a:off x="7502769" y="136526"/>
            <a:ext cx="78105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solidFill>
                  <a:schemeClr val="tx2"/>
                </a:solidFill>
                <a:latin typeface="Tahoma" charset="0"/>
              </a:rPr>
              <a:t>Rang</a:t>
            </a:r>
          </a:p>
        </p:txBody>
      </p:sp>
      <p:sp>
        <p:nvSpPr>
          <p:cNvPr id="90177" name="Rectangle 66"/>
          <p:cNvSpPr>
            <a:spLocks noChangeArrowheads="1"/>
          </p:cNvSpPr>
          <p:nvPr/>
        </p:nvSpPr>
        <p:spPr bwMode="auto">
          <a:xfrm>
            <a:off x="3124200" y="2692401"/>
            <a:ext cx="62572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4</a:t>
            </a:r>
          </a:p>
        </p:txBody>
      </p:sp>
      <p:sp>
        <p:nvSpPr>
          <p:cNvPr id="90178" name="Rectangle 67"/>
          <p:cNvSpPr>
            <a:spLocks noChangeArrowheads="1"/>
          </p:cNvSpPr>
          <p:nvPr/>
        </p:nvSpPr>
        <p:spPr bwMode="auto">
          <a:xfrm>
            <a:off x="3124200" y="136526"/>
            <a:ext cx="62572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r" eaLnBrk="1" hangingPunct="1">
              <a:lnSpc>
                <a:spcPct val="100000"/>
              </a:lnSpc>
            </a:pPr>
            <a:r>
              <a:rPr lang="de-DE" sz="2000">
                <a:solidFill>
                  <a:schemeClr val="tx2"/>
                </a:solidFill>
                <a:latin typeface="Tahoma" charset="0"/>
              </a:rPr>
              <a:t>SWS</a:t>
            </a:r>
          </a:p>
        </p:txBody>
      </p:sp>
      <p:sp>
        <p:nvSpPr>
          <p:cNvPr id="90179" name="Rectangle 68"/>
          <p:cNvSpPr>
            <a:spLocks noChangeArrowheads="1"/>
          </p:cNvSpPr>
          <p:nvPr/>
        </p:nvSpPr>
        <p:spPr bwMode="auto">
          <a:xfrm>
            <a:off x="855785" y="2692401"/>
            <a:ext cx="226841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Grundzüge</a:t>
            </a:r>
          </a:p>
        </p:txBody>
      </p:sp>
      <p:sp>
        <p:nvSpPr>
          <p:cNvPr id="90180" name="Rectangle 69"/>
          <p:cNvSpPr>
            <a:spLocks noChangeArrowheads="1"/>
          </p:cNvSpPr>
          <p:nvPr/>
        </p:nvSpPr>
        <p:spPr bwMode="auto">
          <a:xfrm>
            <a:off x="855785" y="136526"/>
            <a:ext cx="226841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solidFill>
                  <a:schemeClr val="tx2"/>
                </a:solidFill>
                <a:latin typeface="Tahoma" charset="0"/>
              </a:rPr>
              <a:t>Titel</a:t>
            </a:r>
          </a:p>
        </p:txBody>
      </p:sp>
      <p:sp>
        <p:nvSpPr>
          <p:cNvPr id="90181" name="Rectangle 70"/>
          <p:cNvSpPr>
            <a:spLocks noChangeArrowheads="1"/>
          </p:cNvSpPr>
          <p:nvPr/>
        </p:nvSpPr>
        <p:spPr bwMode="auto">
          <a:xfrm>
            <a:off x="6094536" y="136526"/>
            <a:ext cx="14082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solidFill>
                  <a:schemeClr val="tx2"/>
                </a:solidFill>
                <a:latin typeface="Tahoma" charset="0"/>
              </a:rPr>
              <a:t>Name</a:t>
            </a:r>
          </a:p>
        </p:txBody>
      </p:sp>
      <p:sp>
        <p:nvSpPr>
          <p:cNvPr id="90182" name="Rectangle 71"/>
          <p:cNvSpPr>
            <a:spLocks noChangeArrowheads="1"/>
          </p:cNvSpPr>
          <p:nvPr/>
        </p:nvSpPr>
        <p:spPr bwMode="auto">
          <a:xfrm>
            <a:off x="5234354" y="136526"/>
            <a:ext cx="860181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r" eaLnBrk="1" hangingPunct="1">
              <a:lnSpc>
                <a:spcPct val="100000"/>
              </a:lnSpc>
            </a:pPr>
            <a:r>
              <a:rPr lang="de-DE" sz="2000">
                <a:solidFill>
                  <a:schemeClr val="tx2"/>
                </a:solidFill>
                <a:latin typeface="Tahoma" charset="0"/>
              </a:rPr>
              <a:t>PersNr</a:t>
            </a:r>
          </a:p>
        </p:txBody>
      </p:sp>
      <p:sp>
        <p:nvSpPr>
          <p:cNvPr id="90183" name="Rectangle 72"/>
          <p:cNvSpPr>
            <a:spLocks noChangeArrowheads="1"/>
          </p:cNvSpPr>
          <p:nvPr/>
        </p:nvSpPr>
        <p:spPr bwMode="auto">
          <a:xfrm>
            <a:off x="3749920" y="136526"/>
            <a:ext cx="14844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r" eaLnBrk="1" hangingPunct="1">
              <a:lnSpc>
                <a:spcPct val="100000"/>
              </a:lnSpc>
            </a:pPr>
            <a:r>
              <a:rPr lang="de-DE" sz="2000">
                <a:solidFill>
                  <a:schemeClr val="tx2"/>
                </a:solidFill>
                <a:latin typeface="Tahoma" charset="0"/>
              </a:rPr>
              <a:t>gelesenVon</a:t>
            </a:r>
          </a:p>
        </p:txBody>
      </p:sp>
      <p:sp>
        <p:nvSpPr>
          <p:cNvPr id="90184" name="Rectangle 73"/>
          <p:cNvSpPr>
            <a:spLocks noChangeArrowheads="1"/>
          </p:cNvSpPr>
          <p:nvPr/>
        </p:nvSpPr>
        <p:spPr bwMode="auto">
          <a:xfrm>
            <a:off x="152400" y="136526"/>
            <a:ext cx="70338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solidFill>
                  <a:schemeClr val="tx2"/>
                </a:solidFill>
                <a:latin typeface="Tahoma" charset="0"/>
              </a:rPr>
              <a:t>VorlNr</a:t>
            </a:r>
          </a:p>
        </p:txBody>
      </p:sp>
      <p:sp>
        <p:nvSpPr>
          <p:cNvPr id="90185" name="Rectangle 74"/>
          <p:cNvSpPr>
            <a:spLocks noChangeArrowheads="1"/>
          </p:cNvSpPr>
          <p:nvPr/>
        </p:nvSpPr>
        <p:spPr bwMode="auto">
          <a:xfrm>
            <a:off x="6094536" y="2692401"/>
            <a:ext cx="14082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Kant</a:t>
            </a:r>
          </a:p>
        </p:txBody>
      </p:sp>
      <p:sp>
        <p:nvSpPr>
          <p:cNvPr id="90186" name="Rectangle 75"/>
          <p:cNvSpPr>
            <a:spLocks noChangeArrowheads="1"/>
          </p:cNvSpPr>
          <p:nvPr/>
        </p:nvSpPr>
        <p:spPr bwMode="auto">
          <a:xfrm>
            <a:off x="5234354" y="2692401"/>
            <a:ext cx="860181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2137</a:t>
            </a:r>
          </a:p>
        </p:txBody>
      </p:sp>
      <p:sp>
        <p:nvSpPr>
          <p:cNvPr id="90187" name="Rectangle 76"/>
          <p:cNvSpPr>
            <a:spLocks noChangeArrowheads="1"/>
          </p:cNvSpPr>
          <p:nvPr/>
        </p:nvSpPr>
        <p:spPr bwMode="auto">
          <a:xfrm>
            <a:off x="3749920" y="2692401"/>
            <a:ext cx="1484434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2137</a:t>
            </a:r>
          </a:p>
        </p:txBody>
      </p:sp>
      <p:sp>
        <p:nvSpPr>
          <p:cNvPr id="90188" name="Rectangle 77"/>
          <p:cNvSpPr>
            <a:spLocks noChangeArrowheads="1"/>
          </p:cNvSpPr>
          <p:nvPr/>
        </p:nvSpPr>
        <p:spPr bwMode="auto">
          <a:xfrm>
            <a:off x="152400" y="2692401"/>
            <a:ext cx="70338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 eaLnBrk="1" hangingPunct="1">
              <a:lnSpc>
                <a:spcPct val="100000"/>
              </a:lnSpc>
            </a:pPr>
            <a:r>
              <a:rPr lang="de-DE" sz="2000">
                <a:latin typeface="Tahoma" charset="0"/>
              </a:rPr>
              <a:t>5001</a:t>
            </a:r>
          </a:p>
        </p:txBody>
      </p:sp>
      <p:sp>
        <p:nvSpPr>
          <p:cNvPr id="90189" name="Line 78"/>
          <p:cNvSpPr>
            <a:spLocks noChangeShapeType="1"/>
          </p:cNvSpPr>
          <p:nvPr/>
        </p:nvSpPr>
        <p:spPr bwMode="auto">
          <a:xfrm>
            <a:off x="855785" y="136526"/>
            <a:ext cx="0" cy="3286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0190" name="Line 79"/>
          <p:cNvSpPr>
            <a:spLocks noChangeShapeType="1"/>
          </p:cNvSpPr>
          <p:nvPr/>
        </p:nvSpPr>
        <p:spPr bwMode="auto">
          <a:xfrm>
            <a:off x="3200400" y="136526"/>
            <a:ext cx="0" cy="3286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0191" name="Line 80"/>
          <p:cNvSpPr>
            <a:spLocks noChangeShapeType="1"/>
          </p:cNvSpPr>
          <p:nvPr/>
        </p:nvSpPr>
        <p:spPr bwMode="auto">
          <a:xfrm>
            <a:off x="3810000" y="136526"/>
            <a:ext cx="0" cy="3286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90192" name="Line 81"/>
          <p:cNvSpPr>
            <a:spLocks noChangeShapeType="1"/>
          </p:cNvSpPr>
          <p:nvPr/>
        </p:nvSpPr>
        <p:spPr bwMode="auto">
          <a:xfrm>
            <a:off x="6248400" y="136526"/>
            <a:ext cx="0" cy="3286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90193" name="Line 82"/>
          <p:cNvSpPr>
            <a:spLocks noChangeShapeType="1"/>
          </p:cNvSpPr>
          <p:nvPr/>
        </p:nvSpPr>
        <p:spPr bwMode="auto">
          <a:xfrm>
            <a:off x="7543800" y="142876"/>
            <a:ext cx="0" cy="3286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0194" name="Line 83"/>
          <p:cNvSpPr>
            <a:spLocks noChangeShapeType="1"/>
          </p:cNvSpPr>
          <p:nvPr/>
        </p:nvSpPr>
        <p:spPr bwMode="auto">
          <a:xfrm>
            <a:off x="8283820" y="136526"/>
            <a:ext cx="0" cy="3286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0195" name="Line 84"/>
          <p:cNvSpPr>
            <a:spLocks noChangeShapeType="1"/>
          </p:cNvSpPr>
          <p:nvPr/>
        </p:nvSpPr>
        <p:spPr bwMode="auto">
          <a:xfrm>
            <a:off x="5334000" y="136526"/>
            <a:ext cx="0" cy="3286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90196" name="Line 85"/>
          <p:cNvSpPr>
            <a:spLocks noChangeShapeType="1"/>
          </p:cNvSpPr>
          <p:nvPr/>
        </p:nvSpPr>
        <p:spPr bwMode="auto">
          <a:xfrm>
            <a:off x="9144000" y="136526"/>
            <a:ext cx="0" cy="1095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90197" name="Line 86"/>
          <p:cNvSpPr>
            <a:spLocks noChangeShapeType="1"/>
          </p:cNvSpPr>
          <p:nvPr/>
        </p:nvSpPr>
        <p:spPr bwMode="auto">
          <a:xfrm>
            <a:off x="9144000" y="1231900"/>
            <a:ext cx="0" cy="21907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90198" name="Line 87"/>
          <p:cNvSpPr>
            <a:spLocks noChangeShapeType="1"/>
          </p:cNvSpPr>
          <p:nvPr/>
        </p:nvSpPr>
        <p:spPr bwMode="auto">
          <a:xfrm>
            <a:off x="152400" y="501650"/>
            <a:ext cx="899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0199" name="Line 88"/>
          <p:cNvSpPr>
            <a:spLocks noChangeShapeType="1"/>
          </p:cNvSpPr>
          <p:nvPr/>
        </p:nvSpPr>
        <p:spPr bwMode="auto">
          <a:xfrm>
            <a:off x="152400" y="1597025"/>
            <a:ext cx="8991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0200" name="Line 89"/>
          <p:cNvSpPr>
            <a:spLocks noChangeShapeType="1"/>
          </p:cNvSpPr>
          <p:nvPr/>
        </p:nvSpPr>
        <p:spPr bwMode="auto">
          <a:xfrm>
            <a:off x="152400" y="2692400"/>
            <a:ext cx="8991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0201" name="Line 90"/>
          <p:cNvSpPr>
            <a:spLocks noChangeShapeType="1"/>
          </p:cNvSpPr>
          <p:nvPr/>
        </p:nvSpPr>
        <p:spPr bwMode="auto">
          <a:xfrm>
            <a:off x="152400" y="1524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90202" name="Group 91"/>
          <p:cNvGrpSpPr>
            <a:grpSpLocks/>
          </p:cNvGrpSpPr>
          <p:nvPr/>
        </p:nvGrpSpPr>
        <p:grpSpPr bwMode="auto">
          <a:xfrm>
            <a:off x="228600" y="3962400"/>
            <a:ext cx="8763000" cy="2184400"/>
            <a:chOff x="144" y="2556"/>
            <a:chExt cx="5520" cy="1376"/>
          </a:xfrm>
        </p:grpSpPr>
        <p:sp>
          <p:nvSpPr>
            <p:cNvPr id="90205" name="Rectangle 92"/>
            <p:cNvSpPr>
              <a:spLocks noChangeArrowheads="1"/>
            </p:cNvSpPr>
            <p:nvPr/>
          </p:nvSpPr>
          <p:spPr bwMode="auto">
            <a:xfrm>
              <a:off x="5136" y="2556"/>
              <a:ext cx="5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Raum</a:t>
              </a:r>
            </a:p>
          </p:txBody>
        </p:sp>
        <p:sp>
          <p:nvSpPr>
            <p:cNvPr id="90206" name="Rectangle 93"/>
            <p:cNvSpPr>
              <a:spLocks noChangeArrowheads="1"/>
            </p:cNvSpPr>
            <p:nvPr/>
          </p:nvSpPr>
          <p:spPr bwMode="auto">
            <a:xfrm>
              <a:off x="4656" y="2556"/>
              <a:ext cx="48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Rang</a:t>
              </a:r>
            </a:p>
          </p:txBody>
        </p:sp>
        <p:sp>
          <p:nvSpPr>
            <p:cNvPr id="90207" name="Rectangle 94"/>
            <p:cNvSpPr>
              <a:spLocks noChangeArrowheads="1"/>
            </p:cNvSpPr>
            <p:nvPr/>
          </p:nvSpPr>
          <p:spPr bwMode="auto">
            <a:xfrm>
              <a:off x="3792" y="2556"/>
              <a:ext cx="86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Name</a:t>
              </a:r>
            </a:p>
          </p:txBody>
        </p:sp>
        <p:sp>
          <p:nvSpPr>
            <p:cNvPr id="90208" name="Rectangle 95"/>
            <p:cNvSpPr>
              <a:spLocks noChangeArrowheads="1"/>
            </p:cNvSpPr>
            <p:nvPr/>
          </p:nvSpPr>
          <p:spPr bwMode="auto">
            <a:xfrm>
              <a:off x="3264" y="2556"/>
              <a:ext cx="5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PersNr</a:t>
              </a:r>
            </a:p>
          </p:txBody>
        </p:sp>
        <p:sp>
          <p:nvSpPr>
            <p:cNvPr id="90209" name="Rectangle 96"/>
            <p:cNvSpPr>
              <a:spLocks noChangeArrowheads="1"/>
            </p:cNvSpPr>
            <p:nvPr/>
          </p:nvSpPr>
          <p:spPr bwMode="auto">
            <a:xfrm>
              <a:off x="2304" y="2556"/>
              <a:ext cx="96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gelesenVon</a:t>
              </a:r>
            </a:p>
          </p:txBody>
        </p:sp>
        <p:sp>
          <p:nvSpPr>
            <p:cNvPr id="90210" name="Rectangle 97"/>
            <p:cNvSpPr>
              <a:spLocks noChangeArrowheads="1"/>
            </p:cNvSpPr>
            <p:nvPr/>
          </p:nvSpPr>
          <p:spPr bwMode="auto">
            <a:xfrm>
              <a:off x="1824" y="2556"/>
              <a:ext cx="48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SWS</a:t>
              </a:r>
            </a:p>
          </p:txBody>
        </p:sp>
        <p:sp>
          <p:nvSpPr>
            <p:cNvPr id="90211" name="Rectangle 98"/>
            <p:cNvSpPr>
              <a:spLocks noChangeArrowheads="1"/>
            </p:cNvSpPr>
            <p:nvPr/>
          </p:nvSpPr>
          <p:spPr bwMode="auto">
            <a:xfrm>
              <a:off x="576" y="2556"/>
              <a:ext cx="12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Titel</a:t>
              </a:r>
            </a:p>
          </p:txBody>
        </p:sp>
        <p:sp>
          <p:nvSpPr>
            <p:cNvPr id="90212" name="Rectangle 99"/>
            <p:cNvSpPr>
              <a:spLocks noChangeArrowheads="1"/>
            </p:cNvSpPr>
            <p:nvPr/>
          </p:nvSpPr>
          <p:spPr bwMode="auto">
            <a:xfrm>
              <a:off x="144" y="2556"/>
              <a:ext cx="4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VorlNr</a:t>
              </a:r>
            </a:p>
          </p:txBody>
        </p:sp>
        <p:sp>
          <p:nvSpPr>
            <p:cNvPr id="90213" name="Rectangle 100"/>
            <p:cNvSpPr>
              <a:spLocks noChangeArrowheads="1"/>
            </p:cNvSpPr>
            <p:nvPr/>
          </p:nvSpPr>
          <p:spPr bwMode="auto">
            <a:xfrm>
              <a:off x="5136" y="3494"/>
              <a:ext cx="528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7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7</a:t>
              </a:r>
            </a:p>
          </p:txBody>
        </p:sp>
        <p:sp>
          <p:nvSpPr>
            <p:cNvPr id="90214" name="Rectangle 101"/>
            <p:cNvSpPr>
              <a:spLocks noChangeArrowheads="1"/>
            </p:cNvSpPr>
            <p:nvPr/>
          </p:nvSpPr>
          <p:spPr bwMode="auto">
            <a:xfrm>
              <a:off x="4656" y="3494"/>
              <a:ext cx="48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C4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C4</a:t>
              </a:r>
            </a:p>
          </p:txBody>
        </p:sp>
        <p:sp>
          <p:nvSpPr>
            <p:cNvPr id="90215" name="Rectangle 102"/>
            <p:cNvSpPr>
              <a:spLocks noChangeArrowheads="1"/>
            </p:cNvSpPr>
            <p:nvPr/>
          </p:nvSpPr>
          <p:spPr bwMode="auto">
            <a:xfrm>
              <a:off x="3792" y="3494"/>
              <a:ext cx="864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Kant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Kant</a:t>
              </a:r>
            </a:p>
          </p:txBody>
        </p:sp>
        <p:sp>
          <p:nvSpPr>
            <p:cNvPr id="90216" name="Rectangle 103"/>
            <p:cNvSpPr>
              <a:spLocks noChangeArrowheads="1"/>
            </p:cNvSpPr>
            <p:nvPr/>
          </p:nvSpPr>
          <p:spPr bwMode="auto">
            <a:xfrm>
              <a:off x="3264" y="3494"/>
              <a:ext cx="528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2137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2137</a:t>
              </a:r>
            </a:p>
          </p:txBody>
        </p:sp>
        <p:sp>
          <p:nvSpPr>
            <p:cNvPr id="90217" name="Rectangle 104"/>
            <p:cNvSpPr>
              <a:spLocks noChangeArrowheads="1"/>
            </p:cNvSpPr>
            <p:nvPr/>
          </p:nvSpPr>
          <p:spPr bwMode="auto">
            <a:xfrm>
              <a:off x="2304" y="3494"/>
              <a:ext cx="96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2137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2137</a:t>
              </a:r>
            </a:p>
          </p:txBody>
        </p:sp>
        <p:sp>
          <p:nvSpPr>
            <p:cNvPr id="90218" name="Rectangle 105"/>
            <p:cNvSpPr>
              <a:spLocks noChangeArrowheads="1"/>
            </p:cNvSpPr>
            <p:nvPr/>
          </p:nvSpPr>
          <p:spPr bwMode="auto">
            <a:xfrm>
              <a:off x="1824" y="3494"/>
              <a:ext cx="48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4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4</a:t>
              </a:r>
            </a:p>
          </p:txBody>
        </p:sp>
        <p:sp>
          <p:nvSpPr>
            <p:cNvPr id="90219" name="Rectangle 106"/>
            <p:cNvSpPr>
              <a:spLocks noChangeArrowheads="1"/>
            </p:cNvSpPr>
            <p:nvPr/>
          </p:nvSpPr>
          <p:spPr bwMode="auto">
            <a:xfrm>
              <a:off x="576" y="3494"/>
              <a:ext cx="1248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Grundzüge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Die 3 Kritiken</a:t>
              </a:r>
            </a:p>
          </p:txBody>
        </p:sp>
        <p:sp>
          <p:nvSpPr>
            <p:cNvPr id="90220" name="Rectangle 107"/>
            <p:cNvSpPr>
              <a:spLocks noChangeArrowheads="1"/>
            </p:cNvSpPr>
            <p:nvPr/>
          </p:nvSpPr>
          <p:spPr bwMode="auto">
            <a:xfrm>
              <a:off x="144" y="3494"/>
              <a:ext cx="432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5001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4630</a:t>
              </a:r>
            </a:p>
          </p:txBody>
        </p:sp>
        <p:sp>
          <p:nvSpPr>
            <p:cNvPr id="90221" name="Rectangle 108"/>
            <p:cNvSpPr>
              <a:spLocks noChangeArrowheads="1"/>
            </p:cNvSpPr>
            <p:nvPr/>
          </p:nvSpPr>
          <p:spPr bwMode="auto">
            <a:xfrm>
              <a:off x="4656" y="2786"/>
              <a:ext cx="480" cy="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C4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C4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C4</a:t>
              </a:r>
            </a:p>
          </p:txBody>
        </p:sp>
        <p:sp>
          <p:nvSpPr>
            <p:cNvPr id="90222" name="Rectangle 109"/>
            <p:cNvSpPr>
              <a:spLocks noChangeArrowheads="1"/>
            </p:cNvSpPr>
            <p:nvPr/>
          </p:nvSpPr>
          <p:spPr bwMode="auto">
            <a:xfrm>
              <a:off x="5136" y="2786"/>
              <a:ext cx="528" cy="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226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226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226</a:t>
              </a:r>
            </a:p>
          </p:txBody>
        </p:sp>
        <p:sp>
          <p:nvSpPr>
            <p:cNvPr id="90223" name="Rectangle 110"/>
            <p:cNvSpPr>
              <a:spLocks noChangeArrowheads="1"/>
            </p:cNvSpPr>
            <p:nvPr/>
          </p:nvSpPr>
          <p:spPr bwMode="auto">
            <a:xfrm>
              <a:off x="1824" y="2786"/>
              <a:ext cx="480" cy="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4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2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4</a:t>
              </a:r>
            </a:p>
          </p:txBody>
        </p:sp>
        <p:sp>
          <p:nvSpPr>
            <p:cNvPr id="90224" name="Rectangle 111"/>
            <p:cNvSpPr>
              <a:spLocks noChangeArrowheads="1"/>
            </p:cNvSpPr>
            <p:nvPr/>
          </p:nvSpPr>
          <p:spPr bwMode="auto">
            <a:xfrm>
              <a:off x="576" y="2786"/>
              <a:ext cx="1248" cy="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Ethik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Mäeutik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Logik</a:t>
              </a:r>
            </a:p>
          </p:txBody>
        </p:sp>
        <p:sp>
          <p:nvSpPr>
            <p:cNvPr id="90225" name="Rectangle 112"/>
            <p:cNvSpPr>
              <a:spLocks noChangeArrowheads="1"/>
            </p:cNvSpPr>
            <p:nvPr/>
          </p:nvSpPr>
          <p:spPr bwMode="auto">
            <a:xfrm>
              <a:off x="3792" y="2786"/>
              <a:ext cx="864" cy="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Sokrates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Sokrates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Sokrates</a:t>
              </a:r>
            </a:p>
          </p:txBody>
        </p:sp>
        <p:sp>
          <p:nvSpPr>
            <p:cNvPr id="90226" name="Rectangle 113"/>
            <p:cNvSpPr>
              <a:spLocks noChangeArrowheads="1"/>
            </p:cNvSpPr>
            <p:nvPr/>
          </p:nvSpPr>
          <p:spPr bwMode="auto">
            <a:xfrm>
              <a:off x="3264" y="2786"/>
              <a:ext cx="528" cy="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2125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2125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2125</a:t>
              </a:r>
            </a:p>
          </p:txBody>
        </p:sp>
        <p:sp>
          <p:nvSpPr>
            <p:cNvPr id="90227" name="Rectangle 114"/>
            <p:cNvSpPr>
              <a:spLocks noChangeArrowheads="1"/>
            </p:cNvSpPr>
            <p:nvPr/>
          </p:nvSpPr>
          <p:spPr bwMode="auto">
            <a:xfrm>
              <a:off x="2304" y="2786"/>
              <a:ext cx="960" cy="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2125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2125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2125</a:t>
              </a:r>
            </a:p>
          </p:txBody>
        </p:sp>
        <p:sp>
          <p:nvSpPr>
            <p:cNvPr id="90228" name="Rectangle 115"/>
            <p:cNvSpPr>
              <a:spLocks noChangeArrowheads="1"/>
            </p:cNvSpPr>
            <p:nvPr/>
          </p:nvSpPr>
          <p:spPr bwMode="auto">
            <a:xfrm>
              <a:off x="144" y="2786"/>
              <a:ext cx="432" cy="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/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5041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5049</a:t>
              </a:r>
            </a:p>
            <a:p>
              <a:pPr algn="ctr" eaLnBrk="1" hangingPunct="1">
                <a:lnSpc>
                  <a:spcPct val="100000"/>
                </a:lnSpc>
              </a:pPr>
              <a:r>
                <a:rPr lang="de-DE" sz="2000">
                  <a:latin typeface="Tahoma" charset="0"/>
                </a:rPr>
                <a:t>4052</a:t>
              </a:r>
            </a:p>
          </p:txBody>
        </p:sp>
        <p:sp>
          <p:nvSpPr>
            <p:cNvPr id="90229" name="Line 116"/>
            <p:cNvSpPr>
              <a:spLocks noChangeShapeType="1"/>
            </p:cNvSpPr>
            <p:nvPr/>
          </p:nvSpPr>
          <p:spPr bwMode="auto">
            <a:xfrm>
              <a:off x="144" y="2556"/>
              <a:ext cx="55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rIns="0"/>
            <a:lstStyle/>
            <a:p>
              <a:endParaRPr lang="de-DE"/>
            </a:p>
          </p:txBody>
        </p:sp>
        <p:sp>
          <p:nvSpPr>
            <p:cNvPr id="90230" name="Line 117"/>
            <p:cNvSpPr>
              <a:spLocks noChangeShapeType="1"/>
            </p:cNvSpPr>
            <p:nvPr/>
          </p:nvSpPr>
          <p:spPr bwMode="auto">
            <a:xfrm>
              <a:off x="144" y="3932"/>
              <a:ext cx="55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rIns="0"/>
            <a:lstStyle/>
            <a:p>
              <a:endParaRPr lang="de-DE"/>
            </a:p>
          </p:txBody>
        </p:sp>
        <p:sp>
          <p:nvSpPr>
            <p:cNvPr id="90231" name="Line 118"/>
            <p:cNvSpPr>
              <a:spLocks noChangeShapeType="1"/>
            </p:cNvSpPr>
            <p:nvPr/>
          </p:nvSpPr>
          <p:spPr bwMode="auto">
            <a:xfrm>
              <a:off x="144" y="2556"/>
              <a:ext cx="0" cy="13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rIns="0"/>
            <a:lstStyle/>
            <a:p>
              <a:endParaRPr lang="de-DE"/>
            </a:p>
          </p:txBody>
        </p:sp>
        <p:sp>
          <p:nvSpPr>
            <p:cNvPr id="90232" name="Line 119"/>
            <p:cNvSpPr>
              <a:spLocks noChangeShapeType="1"/>
            </p:cNvSpPr>
            <p:nvPr/>
          </p:nvSpPr>
          <p:spPr bwMode="auto">
            <a:xfrm>
              <a:off x="5664" y="2556"/>
              <a:ext cx="0" cy="13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rIns="0"/>
            <a:lstStyle/>
            <a:p>
              <a:endParaRPr lang="de-DE"/>
            </a:p>
          </p:txBody>
        </p:sp>
        <p:sp>
          <p:nvSpPr>
            <p:cNvPr id="90233" name="Line 120"/>
            <p:cNvSpPr>
              <a:spLocks noChangeShapeType="1"/>
            </p:cNvSpPr>
            <p:nvPr/>
          </p:nvSpPr>
          <p:spPr bwMode="auto">
            <a:xfrm>
              <a:off x="576" y="2556"/>
              <a:ext cx="0" cy="1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0234" name="Line 121"/>
            <p:cNvSpPr>
              <a:spLocks noChangeShapeType="1"/>
            </p:cNvSpPr>
            <p:nvPr/>
          </p:nvSpPr>
          <p:spPr bwMode="auto">
            <a:xfrm>
              <a:off x="1824" y="2556"/>
              <a:ext cx="0" cy="1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0235" name="Line 122"/>
            <p:cNvSpPr>
              <a:spLocks noChangeShapeType="1"/>
            </p:cNvSpPr>
            <p:nvPr/>
          </p:nvSpPr>
          <p:spPr bwMode="auto">
            <a:xfrm>
              <a:off x="2304" y="2556"/>
              <a:ext cx="0" cy="1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rIns="0"/>
            <a:lstStyle/>
            <a:p>
              <a:endParaRPr lang="de-DE"/>
            </a:p>
          </p:txBody>
        </p:sp>
        <p:sp>
          <p:nvSpPr>
            <p:cNvPr id="90236" name="Line 123"/>
            <p:cNvSpPr>
              <a:spLocks noChangeShapeType="1"/>
            </p:cNvSpPr>
            <p:nvPr/>
          </p:nvSpPr>
          <p:spPr bwMode="auto">
            <a:xfrm>
              <a:off x="3792" y="2556"/>
              <a:ext cx="0" cy="1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rIns="0"/>
            <a:lstStyle/>
            <a:p>
              <a:endParaRPr lang="de-DE"/>
            </a:p>
          </p:txBody>
        </p:sp>
        <p:sp>
          <p:nvSpPr>
            <p:cNvPr id="90237" name="Line 124"/>
            <p:cNvSpPr>
              <a:spLocks noChangeShapeType="1"/>
            </p:cNvSpPr>
            <p:nvPr/>
          </p:nvSpPr>
          <p:spPr bwMode="auto">
            <a:xfrm>
              <a:off x="4656" y="2556"/>
              <a:ext cx="0" cy="1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0238" name="Line 125"/>
            <p:cNvSpPr>
              <a:spLocks noChangeShapeType="1"/>
            </p:cNvSpPr>
            <p:nvPr/>
          </p:nvSpPr>
          <p:spPr bwMode="auto">
            <a:xfrm>
              <a:off x="5136" y="2556"/>
              <a:ext cx="0" cy="1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0239" name="Line 126"/>
            <p:cNvSpPr>
              <a:spLocks noChangeShapeType="1"/>
            </p:cNvSpPr>
            <p:nvPr/>
          </p:nvSpPr>
          <p:spPr bwMode="auto">
            <a:xfrm>
              <a:off x="3264" y="2556"/>
              <a:ext cx="0" cy="1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rIns="0"/>
            <a:lstStyle/>
            <a:p>
              <a:endParaRPr lang="de-DE"/>
            </a:p>
          </p:txBody>
        </p:sp>
        <p:sp>
          <p:nvSpPr>
            <p:cNvPr id="90240" name="Line 127"/>
            <p:cNvSpPr>
              <a:spLocks noChangeShapeType="1"/>
            </p:cNvSpPr>
            <p:nvPr/>
          </p:nvSpPr>
          <p:spPr bwMode="auto">
            <a:xfrm>
              <a:off x="144" y="3494"/>
              <a:ext cx="552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0241" name="Line 128"/>
            <p:cNvSpPr>
              <a:spLocks noChangeShapeType="1"/>
            </p:cNvSpPr>
            <p:nvPr/>
          </p:nvSpPr>
          <p:spPr bwMode="auto">
            <a:xfrm>
              <a:off x="144" y="2786"/>
              <a:ext cx="55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0203" name="Text Box 129"/>
          <p:cNvSpPr txBox="1">
            <a:spLocks noChangeArrowheads="1"/>
          </p:cNvSpPr>
          <p:nvPr/>
        </p:nvSpPr>
        <p:spPr bwMode="auto">
          <a:xfrm>
            <a:off x="4267200" y="62484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>
                <a:latin typeface="Tahoma" charset="0"/>
              </a:rPr>
              <a:t>Aggregation (</a:t>
            </a:r>
            <a:r>
              <a:rPr lang="de-DE" sz="2400" b="1">
                <a:latin typeface="Tahoma" charset="0"/>
              </a:rPr>
              <a:t>sum</a:t>
            </a:r>
            <a:r>
              <a:rPr lang="de-DE" sz="2400">
                <a:latin typeface="Tahoma" charset="0"/>
              </a:rPr>
              <a:t>) und Projektion </a:t>
            </a:r>
          </a:p>
        </p:txBody>
      </p:sp>
      <p:sp>
        <p:nvSpPr>
          <p:cNvPr id="90204" name="Line 130"/>
          <p:cNvSpPr>
            <a:spLocks noChangeShapeType="1"/>
          </p:cNvSpPr>
          <p:nvPr/>
        </p:nvSpPr>
        <p:spPr bwMode="auto">
          <a:xfrm>
            <a:off x="4038600" y="6324600"/>
            <a:ext cx="0" cy="304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97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5052120" y="1409700"/>
            <a:ext cx="3812196" cy="478155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4739994" y="2438400"/>
            <a:ext cx="3643226" cy="255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571500" lvl="1">
              <a:lnSpc>
                <a:spcPct val="100000"/>
              </a:lnSpc>
              <a:spcBef>
                <a:spcPct val="50000"/>
              </a:spcBef>
            </a:pP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p.Titel</a:t>
            </a:r>
            <a:endParaRPr lang="de-DE" sz="1600" dirty="0">
              <a:latin typeface="Courier New" charset="0"/>
            </a:endParaRPr>
          </a:p>
          <a:p>
            <a:pPr marL="571500" lvl="1">
              <a:lnSpc>
                <a:spcPct val="100000"/>
              </a:lnSpc>
              <a:spcBef>
                <a:spcPct val="50000"/>
              </a:spcBef>
            </a:pP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dirty="0">
                <a:latin typeface="Courier New" charset="0"/>
              </a:rPr>
              <a:t> Projekte p,</a:t>
            </a:r>
          </a:p>
          <a:p>
            <a:pPr marL="571500" lvl="1">
              <a:lnSpc>
                <a:spcPct val="100000"/>
              </a:lnSpc>
              <a:spcBef>
                <a:spcPct val="50000"/>
              </a:spcBef>
            </a:pPr>
            <a:r>
              <a:rPr lang="de-DE" sz="1600" dirty="0">
                <a:latin typeface="Courier New" charset="0"/>
              </a:rPr>
              <a:t>  </a:t>
            </a:r>
            <a:r>
              <a:rPr lang="de-DE" sz="1600" dirty="0" err="1">
                <a:latin typeface="Courier New" charset="0"/>
              </a:rPr>
              <a:t>Projektdurchfuehrung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pd</a:t>
            </a:r>
            <a:r>
              <a:rPr lang="de-DE" sz="1600" dirty="0">
                <a:latin typeface="Courier New" charset="0"/>
              </a:rPr>
              <a:t>,</a:t>
            </a:r>
          </a:p>
          <a:p>
            <a:pPr marL="571500" lvl="1">
              <a:lnSpc>
                <a:spcPct val="100000"/>
              </a:lnSpc>
              <a:spcBef>
                <a:spcPct val="50000"/>
              </a:spcBef>
            </a:pPr>
            <a:r>
              <a:rPr lang="de-DE" sz="1600" dirty="0">
                <a:latin typeface="Courier New" charset="0"/>
              </a:rPr>
              <a:t>  Abteilungen a</a:t>
            </a:r>
          </a:p>
          <a:p>
            <a:pPr marL="571500" lvl="1">
              <a:lnSpc>
                <a:spcPct val="100000"/>
              </a:lnSpc>
              <a:spcBef>
                <a:spcPct val="50000"/>
              </a:spcBef>
            </a:pPr>
            <a:r>
              <a:rPr lang="de-DE" sz="1600" b="1" dirty="0" err="1">
                <a:latin typeface="Courier New" charset="0"/>
              </a:rPr>
              <a:t>where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p.Nr</a:t>
            </a:r>
            <a:r>
              <a:rPr lang="de-DE" sz="1600" dirty="0">
                <a:latin typeface="Courier New" charset="0"/>
              </a:rPr>
              <a:t> = </a:t>
            </a:r>
            <a:r>
              <a:rPr lang="de-DE" sz="1600" dirty="0" err="1">
                <a:latin typeface="Courier New" charset="0"/>
              </a:rPr>
              <a:t>pd.Nr</a:t>
            </a:r>
            <a:endParaRPr lang="de-DE" sz="1600" dirty="0">
              <a:latin typeface="Courier New" charset="0"/>
            </a:endParaRPr>
          </a:p>
          <a:p>
            <a:pPr marL="571500" lvl="1">
              <a:lnSpc>
                <a:spcPct val="100000"/>
              </a:lnSpc>
              <a:spcBef>
                <a:spcPct val="50000"/>
              </a:spcBef>
            </a:pPr>
            <a:r>
              <a:rPr lang="de-DE" sz="1600" b="1" dirty="0" err="1">
                <a:latin typeface="Courier New" charset="0"/>
              </a:rPr>
              <a:t>and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a.Kurz</a:t>
            </a:r>
            <a:r>
              <a:rPr lang="de-DE" sz="1600" dirty="0">
                <a:latin typeface="Courier New" charset="0"/>
              </a:rPr>
              <a:t> = </a:t>
            </a:r>
            <a:r>
              <a:rPr lang="de-DE" sz="1600" dirty="0" err="1">
                <a:latin typeface="Courier New" charset="0"/>
              </a:rPr>
              <a:t>pd.Kurz</a:t>
            </a:r>
            <a:endParaRPr lang="de-DE" sz="1600" dirty="0">
              <a:latin typeface="Courier New" charset="0"/>
            </a:endParaRPr>
          </a:p>
          <a:p>
            <a:pPr marL="571500" lvl="1">
              <a:lnSpc>
                <a:spcPct val="100000"/>
              </a:lnSpc>
              <a:spcBef>
                <a:spcPct val="50000"/>
              </a:spcBef>
            </a:pPr>
            <a:r>
              <a:rPr lang="de-DE" sz="1600" b="1" dirty="0" err="1">
                <a:latin typeface="Courier New" charset="0"/>
              </a:rPr>
              <a:t>and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a.Name</a:t>
            </a:r>
            <a:r>
              <a:rPr lang="de-DE" sz="1600" dirty="0">
                <a:latin typeface="Courier New" charset="0"/>
              </a:rPr>
              <a:t> = 'Mainframe SW';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5162025" y="1446213"/>
            <a:ext cx="3545046" cy="9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Bestimmung der Projekttitel, an</a:t>
            </a:r>
          </a:p>
          <a:p>
            <a:r>
              <a:rPr lang="de-DE" sz="1800"/>
              <a:t>denen die Abteilung für </a:t>
            </a:r>
            <a:r>
              <a:rPr lang="de-DE" sz="1800" i="1"/>
              <a:t>Mainframe</a:t>
            </a:r>
          </a:p>
          <a:p>
            <a:r>
              <a:rPr lang="de-DE" sz="1800" i="1"/>
              <a:t>Software </a:t>
            </a:r>
            <a:r>
              <a:rPr lang="de-DE" sz="1800"/>
              <a:t>arbeitet: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5162025" y="4967540"/>
            <a:ext cx="3329680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 dirty="0"/>
              <a:t>hier: </a:t>
            </a:r>
            <a:r>
              <a:rPr lang="de-DE" sz="1800" i="1" dirty="0" err="1"/>
              <a:t>Join</a:t>
            </a:r>
            <a:r>
              <a:rPr lang="de-DE" sz="1800" i="1" dirty="0"/>
              <a:t>  </a:t>
            </a:r>
            <a:r>
              <a:rPr lang="de-DE" sz="1800" dirty="0"/>
              <a:t>über die Tabellen</a:t>
            </a:r>
          </a:p>
          <a:p>
            <a:r>
              <a:rPr lang="de-DE" sz="1800" i="1" dirty="0"/>
              <a:t>Projekte, Abteilungen </a:t>
            </a:r>
            <a:r>
              <a:rPr lang="de-DE" sz="1800" dirty="0"/>
              <a:t>und </a:t>
            </a:r>
            <a:r>
              <a:rPr lang="de-DE" sz="1800" i="1" dirty="0"/>
              <a:t>Projekt-</a:t>
            </a:r>
          </a:p>
          <a:p>
            <a:r>
              <a:rPr lang="de-DE" sz="1800" i="1" dirty="0" err="1"/>
              <a:t>durchführung</a:t>
            </a:r>
            <a:r>
              <a:rPr lang="de-DE" sz="1800" dirty="0"/>
              <a:t> mit Selektion und</a:t>
            </a:r>
          </a:p>
          <a:p>
            <a:r>
              <a:rPr lang="de-DE" sz="1800" dirty="0"/>
              <a:t>Projektion</a:t>
            </a:r>
          </a:p>
        </p:txBody>
      </p:sp>
      <p:sp>
        <p:nvSpPr>
          <p:cNvPr id="1024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RDM: Anfragen in SQL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4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066800"/>
            <a:ext cx="4712677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Die Anfragesprache SQL:</a:t>
            </a: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Iterationsabstraktion mit Hilfe des </a:t>
            </a: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select from where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-Konstrukts: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select</a:t>
            </a:r>
            <a:r>
              <a:rPr lang="de-DE" sz="1800">
                <a:latin typeface="Arial" charset="0"/>
                <a:ea typeface="ＭＳ Ｐゴシック" charset="0"/>
              </a:rPr>
              <a:t>-Klausel: Spezifikation der Projektionsliste für die Ergebnistabelle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from</a:t>
            </a:r>
            <a:r>
              <a:rPr lang="de-DE" sz="1800">
                <a:latin typeface="Arial" charset="0"/>
                <a:ea typeface="ＭＳ Ｐゴシック" charset="0"/>
              </a:rPr>
              <a:t>-Klausel: Festlegung der angefragten Tabellen, Definition und Bindung der Tupelvariablen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where</a:t>
            </a:r>
            <a:r>
              <a:rPr lang="de-DE" sz="1800">
                <a:latin typeface="Arial" charset="0"/>
                <a:ea typeface="ＭＳ Ｐゴシック" charset="0"/>
              </a:rPr>
              <a:t>-Klausel: Selektionsprädikat, mit dessen Hilfe die Ergebnistupel aus dem kartesischen Produkt der beteiligten Tabellen selektiert werden</a:t>
            </a:r>
          </a:p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Join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: Mehrere Tabellen werden wertbasiert, z.B. über gleiche Werte in zusammengehörigen Primärschlüssel/ Fremdschlüssel-Paaren, miteinander verknüpft.</a:t>
            </a:r>
          </a:p>
        </p:txBody>
      </p:sp>
    </p:spTree>
    <p:extLst>
      <p:ext uri="{BB962C8B-B14F-4D97-AF65-F5344CB8AC3E}">
        <p14:creationId xmlns:p14="http://schemas.microsoft.com/office/powerpoint/2010/main" val="1045672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1490" name="Group 2"/>
          <p:cNvGraphicFramePr>
            <a:graphicFrameLocks noGrp="1"/>
          </p:cNvGraphicFramePr>
          <p:nvPr/>
        </p:nvGraphicFramePr>
        <p:xfrm>
          <a:off x="562708" y="1447801"/>
          <a:ext cx="6781800" cy="1917701"/>
        </p:xfrm>
        <a:graphic>
          <a:graphicData uri="http://schemas.openxmlformats.org/drawingml/2006/table">
            <a:tbl>
              <a:tblPr/>
              <a:tblGrid>
                <a:gridCol w="2315308"/>
                <a:gridCol w="2332892"/>
                <a:gridCol w="21336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gelesenVon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sum </a:t>
                      </a: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(SWS)</a:t>
                      </a:r>
                      <a:endParaRPr kumimoji="1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Kant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179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Ergebnis</a:t>
            </a:r>
          </a:p>
        </p:txBody>
      </p:sp>
    </p:spTree>
    <p:extLst>
      <p:ext uri="{BB962C8B-B14F-4D97-AF65-F5344CB8AC3E}">
        <p14:creationId xmlns:p14="http://schemas.microsoft.com/office/powerpoint/2010/main" val="184333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Elementtest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Beispiel für einen Elementtest</a:t>
            </a: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Elementtest mit geschachtelter Anfrage häufig ersetzbar durch nichtgeschachtelte Anfrage mit Join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1336431" y="1706275"/>
            <a:ext cx="5092212" cy="107465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Name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dirty="0">
                <a:latin typeface="Courier New" charset="0"/>
              </a:rPr>
              <a:t> Professoren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where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PersNr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b="1" dirty="0">
                <a:latin typeface="Courier New" charset="0"/>
              </a:rPr>
              <a:t>in </a:t>
            </a:r>
            <a:r>
              <a:rPr lang="de-DE" sz="1600" dirty="0">
                <a:latin typeface="Courier New" charset="0"/>
              </a:rPr>
              <a:t>(</a:t>
            </a: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gelesenVon</a:t>
            </a:r>
            <a:endParaRPr lang="de-DE" sz="1600" dirty="0">
              <a:latin typeface="Courier New" charset="0"/>
            </a:endParaRP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                 </a:t>
            </a: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Vorlesungen</a:t>
            </a:r>
            <a:r>
              <a:rPr lang="de-DE" sz="1600" b="1" dirty="0">
                <a:latin typeface="Courier New" charset="0"/>
              </a:rPr>
              <a:t>)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336431" y="3429000"/>
            <a:ext cx="5092212" cy="107465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Name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dirty="0">
                <a:latin typeface="Courier New" charset="0"/>
              </a:rPr>
              <a:t> Professoren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where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PersNr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b="1" dirty="0">
                <a:latin typeface="Courier New" charset="0"/>
              </a:rPr>
              <a:t>not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b="1" dirty="0">
                <a:latin typeface="Courier New" charset="0"/>
              </a:rPr>
              <a:t>in </a:t>
            </a:r>
            <a:r>
              <a:rPr lang="de-DE" sz="1600" dirty="0">
                <a:latin typeface="Courier New" charset="0"/>
              </a:rPr>
              <a:t>(</a:t>
            </a: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gelesenVon</a:t>
            </a:r>
            <a:endParaRPr lang="de-DE" sz="1600" dirty="0">
              <a:latin typeface="Courier New" charset="0"/>
            </a:endParaRP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                    </a:t>
            </a: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Vorlesungen</a:t>
            </a:r>
            <a:r>
              <a:rPr lang="de-DE" sz="1600" b="1" dirty="0">
                <a:latin typeface="Courier New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29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Quantifizierte Prädikate (eingeschränkte Form)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3" y="1066800"/>
            <a:ext cx="3880338" cy="5257800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Universelle Quantifizierung:</a:t>
            </a:r>
          </a:p>
          <a:p>
            <a:pPr lvl="1">
              <a:lnSpc>
                <a:spcPct val="90000"/>
              </a:lnSpc>
            </a:pPr>
            <a:r>
              <a:rPr lang="de-DE" sz="1800">
                <a:latin typeface="Times New Roman" charset="0"/>
                <a:ea typeface="ＭＳ Ｐゴシック" charset="0"/>
              </a:rPr>
              <a:t>{ </a:t>
            </a:r>
            <a:r>
              <a:rPr lang="de-DE" sz="1800" i="1">
                <a:latin typeface="Times New Roman" charset="0"/>
                <a:ea typeface="ＭＳ Ｐゴシック" charset="0"/>
              </a:rPr>
              <a:t>x</a:t>
            </a:r>
            <a:r>
              <a:rPr lang="de-DE" sz="1800">
                <a:latin typeface="Times New Roman" charset="0"/>
                <a:ea typeface="ＭＳ Ｐゴシック" charset="0"/>
              </a:rPr>
              <a:t> </a:t>
            </a:r>
            <a:r>
              <a:rPr lang="de-DE" sz="1800">
                <a:latin typeface="Symbol" charset="0"/>
                <a:ea typeface="ＭＳ Ｐゴシック" charset="0"/>
              </a:rPr>
              <a:t>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 i="1">
                <a:latin typeface="Times New Roman" charset="0"/>
                <a:ea typeface="ＭＳ Ｐゴシック" charset="0"/>
              </a:rPr>
              <a:t>R</a:t>
            </a:r>
            <a:r>
              <a:rPr lang="de-DE" sz="1800">
                <a:latin typeface="Times New Roman" charset="0"/>
                <a:ea typeface="ＭＳ Ｐゴシック" charset="0"/>
              </a:rPr>
              <a:t> | </a:t>
            </a:r>
            <a:r>
              <a:rPr lang="de-DE" sz="1800">
                <a:latin typeface="Symbol" charset="0"/>
                <a:ea typeface="ＭＳ Ｐゴシック" charset="0"/>
              </a:rPr>
              <a:t></a:t>
            </a:r>
            <a:r>
              <a:rPr lang="de-DE" sz="1800" i="1">
                <a:latin typeface="Times New Roman" charset="0"/>
                <a:ea typeface="ＭＳ Ｐゴシック" charset="0"/>
              </a:rPr>
              <a:t> y </a:t>
            </a:r>
            <a:r>
              <a:rPr lang="de-DE" sz="1800">
                <a:latin typeface="Symbol" charset="0"/>
                <a:ea typeface="ＭＳ Ｐゴシック" charset="0"/>
              </a:rPr>
              <a:t>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 i="1">
                <a:latin typeface="Times New Roman" charset="0"/>
                <a:ea typeface="ＭＳ Ｐゴシック" charset="0"/>
              </a:rPr>
              <a:t>S</a:t>
            </a:r>
            <a:r>
              <a:rPr lang="de-DE" sz="1800">
                <a:latin typeface="Times New Roman" charset="0"/>
                <a:ea typeface="ＭＳ Ｐゴシック" charset="0"/>
              </a:rPr>
              <a:t> : </a:t>
            </a:r>
            <a:r>
              <a:rPr lang="de-DE" sz="1800" i="1">
                <a:latin typeface="Times New Roman" charset="0"/>
                <a:ea typeface="ＭＳ Ｐゴシック" charset="0"/>
              </a:rPr>
              <a:t>x</a:t>
            </a:r>
            <a:r>
              <a:rPr lang="de-DE" sz="1800">
                <a:latin typeface="Times New Roman" charset="0"/>
                <a:ea typeface="ＭＳ Ｐゴシック" charset="0"/>
              </a:rPr>
              <a:t> </a:t>
            </a:r>
            <a:r>
              <a:rPr lang="de-DE" sz="1800">
                <a:latin typeface="Symbol" charset="0"/>
                <a:ea typeface="ＭＳ Ｐゴシック" charset="0"/>
              </a:rPr>
              <a:t>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 i="1">
                <a:latin typeface="Times New Roman" charset="0"/>
                <a:ea typeface="ＭＳ Ｐゴシック" charset="0"/>
              </a:rPr>
              <a:t>y</a:t>
            </a:r>
            <a:r>
              <a:rPr lang="de-DE" sz="1800">
                <a:latin typeface="Times New Roman" charset="0"/>
                <a:ea typeface="ＭＳ Ｐゴシック" charset="0"/>
              </a:rPr>
              <a:t> }</a:t>
            </a:r>
            <a:endParaRPr lang="de-DE" sz="180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de-DE" sz="1800">
                <a:latin typeface="Arial" charset="0"/>
                <a:ea typeface="ＭＳ Ｐゴシック" charset="0"/>
              </a:rPr>
              <a:t>Hier: Tabelle aller Projekte </a:t>
            </a:r>
            <a:r>
              <a:rPr lang="de-DE" sz="1800" i="1">
                <a:latin typeface="Times New Roman" charset="0"/>
                <a:ea typeface="ＭＳ Ｐゴシック" charset="0"/>
              </a:rPr>
              <a:t>x</a:t>
            </a:r>
            <a:r>
              <a:rPr lang="de-DE" sz="1800">
                <a:latin typeface="Arial" charset="0"/>
                <a:ea typeface="ＭＳ Ｐゴシック" charset="0"/>
              </a:rPr>
              <a:t>,</a:t>
            </a:r>
            <a:br>
              <a:rPr lang="de-DE" sz="1800">
                <a:latin typeface="Arial" charset="0"/>
                <a:ea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</a:rPr>
              <a:t>die ein höheres Budget als </a:t>
            </a:r>
            <a:br>
              <a:rPr lang="de-DE" sz="1800">
                <a:latin typeface="Arial" charset="0"/>
                <a:ea typeface="ＭＳ Ｐゴシック" charset="0"/>
              </a:rPr>
            </a:br>
            <a:r>
              <a:rPr lang="de-DE" sz="1800" i="1">
                <a:latin typeface="Arial" charset="0"/>
                <a:ea typeface="ＭＳ Ｐゴシック" charset="0"/>
              </a:rPr>
              <a:t>alle</a:t>
            </a:r>
            <a:r>
              <a:rPr lang="de-DE" sz="1800">
                <a:latin typeface="Arial" charset="0"/>
                <a:ea typeface="ＭＳ Ｐゴシック" charset="0"/>
              </a:rPr>
              <a:t> externen Projekte </a:t>
            </a:r>
            <a:r>
              <a:rPr lang="de-DE" sz="1800" i="1">
                <a:latin typeface="Times New Roman" charset="0"/>
                <a:ea typeface="ＭＳ Ｐゴシック" charset="0"/>
              </a:rPr>
              <a:t>y</a:t>
            </a:r>
            <a:r>
              <a:rPr lang="de-DE" sz="1800">
                <a:latin typeface="Arial" charset="0"/>
                <a:ea typeface="ＭＳ Ｐゴシック" charset="0"/>
              </a:rPr>
              <a:t> haben</a:t>
            </a:r>
          </a:p>
          <a:p>
            <a:pPr lvl="1">
              <a:lnSpc>
                <a:spcPct val="90000"/>
              </a:lnSpc>
            </a:pPr>
            <a:endParaRPr lang="de-DE" sz="1800"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Existentielle Quantifizierung:</a:t>
            </a:r>
          </a:p>
          <a:p>
            <a:pPr lvl="1">
              <a:lnSpc>
                <a:spcPct val="90000"/>
              </a:lnSpc>
            </a:pPr>
            <a:r>
              <a:rPr lang="de-DE" sz="1800">
                <a:latin typeface="Times New Roman" charset="0"/>
                <a:ea typeface="ＭＳ Ｐゴシック" charset="0"/>
              </a:rPr>
              <a:t>{ </a:t>
            </a:r>
            <a:r>
              <a:rPr lang="de-DE" sz="1800" i="1">
                <a:latin typeface="Times New Roman" charset="0"/>
                <a:ea typeface="ＭＳ Ｐゴシック" charset="0"/>
              </a:rPr>
              <a:t>x</a:t>
            </a:r>
            <a:r>
              <a:rPr lang="de-DE" sz="1800">
                <a:latin typeface="Times New Roman" charset="0"/>
                <a:ea typeface="ＭＳ Ｐゴシック" charset="0"/>
              </a:rPr>
              <a:t> </a:t>
            </a:r>
            <a:r>
              <a:rPr lang="de-DE" sz="1800">
                <a:latin typeface="Symbol" charset="0"/>
                <a:ea typeface="ＭＳ Ｐゴシック" charset="0"/>
              </a:rPr>
              <a:t></a:t>
            </a:r>
            <a:r>
              <a:rPr lang="de-DE" sz="1800">
                <a:latin typeface="Times New Roman" charset="0"/>
                <a:ea typeface="ＭＳ Ｐゴシック" charset="0"/>
              </a:rPr>
              <a:t> </a:t>
            </a:r>
            <a:r>
              <a:rPr lang="de-DE" sz="1800" i="1">
                <a:latin typeface="Times New Roman" charset="0"/>
                <a:ea typeface="ＭＳ Ｐゴシック" charset="0"/>
              </a:rPr>
              <a:t>R</a:t>
            </a:r>
            <a:r>
              <a:rPr lang="de-DE" sz="1800">
                <a:latin typeface="Times New Roman" charset="0"/>
                <a:ea typeface="ＭＳ Ｐゴシック" charset="0"/>
              </a:rPr>
              <a:t> | </a:t>
            </a:r>
            <a:r>
              <a:rPr lang="de-DE" sz="1800">
                <a:latin typeface="Symbol" charset="0"/>
                <a:ea typeface="ＭＳ Ｐゴシック" charset="0"/>
              </a:rPr>
              <a:t></a:t>
            </a:r>
            <a:r>
              <a:rPr lang="de-DE" sz="1800" i="1">
                <a:latin typeface="Times New Roman" charset="0"/>
                <a:ea typeface="ＭＳ Ｐゴシック" charset="0"/>
              </a:rPr>
              <a:t> y </a:t>
            </a:r>
            <a:r>
              <a:rPr lang="de-DE" sz="1800">
                <a:latin typeface="Symbol" charset="0"/>
                <a:ea typeface="ＭＳ Ｐゴシック" charset="0"/>
              </a:rPr>
              <a:t></a:t>
            </a:r>
            <a:r>
              <a:rPr lang="de-DE" sz="1800">
                <a:latin typeface="Times New Roman" charset="0"/>
                <a:ea typeface="ＭＳ Ｐゴシック" charset="0"/>
              </a:rPr>
              <a:t> </a:t>
            </a:r>
            <a:r>
              <a:rPr lang="de-DE" sz="1800" i="1">
                <a:latin typeface="Times New Roman" charset="0"/>
                <a:ea typeface="ＭＳ Ｐゴシック" charset="0"/>
              </a:rPr>
              <a:t>S</a:t>
            </a:r>
            <a:r>
              <a:rPr lang="de-DE" sz="1800">
                <a:latin typeface="Times New Roman" charset="0"/>
                <a:ea typeface="ＭＳ Ｐゴシック" charset="0"/>
              </a:rPr>
              <a:t> : </a:t>
            </a:r>
            <a:r>
              <a:rPr lang="de-DE" sz="1800" i="1">
                <a:latin typeface="Times New Roman" charset="0"/>
                <a:ea typeface="ＭＳ Ｐゴシック" charset="0"/>
              </a:rPr>
              <a:t>x</a:t>
            </a:r>
            <a:r>
              <a:rPr lang="de-DE" sz="1800">
                <a:latin typeface="Times New Roman" charset="0"/>
                <a:ea typeface="ＭＳ Ｐゴシック" charset="0"/>
              </a:rPr>
              <a:t> </a:t>
            </a:r>
            <a:r>
              <a:rPr lang="de-DE" sz="1800">
                <a:latin typeface="Symbol" charset="0"/>
                <a:ea typeface="ＭＳ Ｐゴシック" charset="0"/>
              </a:rPr>
              <a:t>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 i="1">
                <a:latin typeface="Times New Roman" charset="0"/>
                <a:ea typeface="ＭＳ Ｐゴシック" charset="0"/>
              </a:rPr>
              <a:t>y</a:t>
            </a:r>
            <a:r>
              <a:rPr lang="de-DE" sz="1800">
                <a:latin typeface="Times New Roman" charset="0"/>
                <a:ea typeface="ＭＳ Ｐゴシック" charset="0"/>
              </a:rPr>
              <a:t> }</a:t>
            </a:r>
          </a:p>
          <a:p>
            <a:pPr lvl="1">
              <a:lnSpc>
                <a:spcPct val="90000"/>
              </a:lnSpc>
            </a:pPr>
            <a:r>
              <a:rPr lang="de-DE" sz="1800">
                <a:latin typeface="Arial" charset="0"/>
                <a:ea typeface="ＭＳ Ｐゴシック" charset="0"/>
              </a:rPr>
              <a:t>Hier: Tabelle aller Projekte </a:t>
            </a:r>
            <a:r>
              <a:rPr lang="de-DE" sz="1800" i="1">
                <a:latin typeface="Times New Roman" charset="0"/>
                <a:ea typeface="ＭＳ Ｐゴシック" charset="0"/>
              </a:rPr>
              <a:t>x</a:t>
            </a:r>
            <a:r>
              <a:rPr lang="de-DE" sz="1800">
                <a:latin typeface="Arial" charset="0"/>
                <a:ea typeface="ＭＳ Ｐゴシック" charset="0"/>
              </a:rPr>
              <a:t>,</a:t>
            </a:r>
            <a:br>
              <a:rPr lang="de-DE" sz="1800">
                <a:latin typeface="Arial" charset="0"/>
                <a:ea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</a:rPr>
              <a:t>die mindestens an </a:t>
            </a:r>
            <a:r>
              <a:rPr lang="de-DE" sz="1800" i="1">
                <a:latin typeface="Arial" charset="0"/>
                <a:ea typeface="ＭＳ Ｐゴシック" charset="0"/>
              </a:rPr>
              <a:t>einer</a:t>
            </a:r>
            <a:r>
              <a:rPr lang="de-DE" sz="1800" u="sng">
                <a:latin typeface="Arial" charset="0"/>
                <a:ea typeface="ＭＳ Ｐゴシック" charset="0"/>
              </a:rPr>
              <a:t/>
            </a:r>
            <a:br>
              <a:rPr lang="de-DE" sz="1800" u="sng">
                <a:latin typeface="Arial" charset="0"/>
                <a:ea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</a:rPr>
              <a:t>Projektdurchführung </a:t>
            </a:r>
            <a:r>
              <a:rPr lang="de-DE" sz="1800" i="1">
                <a:latin typeface="Times New Roman" charset="0"/>
                <a:ea typeface="ＭＳ Ｐゴシック" charset="0"/>
              </a:rPr>
              <a:t>y</a:t>
            </a:r>
            <a:r>
              <a:rPr lang="de-DE" sz="1800">
                <a:latin typeface="Arial" charset="0"/>
                <a:ea typeface="ＭＳ Ｐゴシック" charset="0"/>
              </a:rPr>
              <a:t/>
            </a:r>
            <a:br>
              <a:rPr lang="de-DE" sz="1800">
                <a:latin typeface="Arial" charset="0"/>
                <a:ea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</a:rPr>
              <a:t>beteiligt sind</a:t>
            </a:r>
          </a:p>
          <a:p>
            <a:pPr lvl="1">
              <a:lnSpc>
                <a:spcPct val="90000"/>
              </a:lnSpc>
            </a:pPr>
            <a:r>
              <a:rPr lang="de-DE" sz="1800" b="1">
                <a:latin typeface="Arial" charset="0"/>
                <a:ea typeface="ＭＳ Ｐゴシック" charset="0"/>
              </a:rPr>
              <a:t>= any</a:t>
            </a:r>
            <a:r>
              <a:rPr lang="de-DE" sz="1800">
                <a:latin typeface="Arial" charset="0"/>
                <a:ea typeface="ＭＳ Ｐゴシック" charset="0"/>
              </a:rPr>
              <a:t> synonym zu </a:t>
            </a:r>
            <a:r>
              <a:rPr lang="de-DE" sz="1800" b="1">
                <a:latin typeface="Arial" charset="0"/>
                <a:ea typeface="ＭＳ Ｐゴシック" charset="0"/>
              </a:rPr>
              <a:t>in</a:t>
            </a:r>
            <a:r>
              <a:rPr lang="de-DE" sz="1800">
                <a:latin typeface="Arial" charset="0"/>
                <a:ea typeface="ＭＳ Ｐゴシック" charset="0"/>
              </a:rPr>
              <a:t>.</a:t>
            </a:r>
            <a:endParaRPr lang="de-DE" sz="180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de-DE" sz="1800">
              <a:latin typeface="Symbo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4360985" y="1600200"/>
            <a:ext cx="4197164" cy="132087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dirty="0">
                <a:latin typeface="Courier New" charset="0"/>
              </a:rPr>
              <a:t> *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dirty="0">
                <a:latin typeface="Courier New" charset="0"/>
              </a:rPr>
              <a:t> Projekte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x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where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x.Budget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>
                <a:latin typeface="Symbol" charset="0"/>
              </a:rPr>
              <a:t>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b="1" dirty="0">
                <a:latin typeface="Courier New" charset="0"/>
              </a:rPr>
              <a:t>all</a:t>
            </a:r>
            <a:endParaRPr lang="de-DE" sz="1600" dirty="0">
              <a:latin typeface="Courier New" charset="0"/>
            </a:endParaRP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	(</a:t>
            </a: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y.Budget</a:t>
            </a:r>
            <a:endParaRPr lang="de-DE" sz="1600" dirty="0">
              <a:latin typeface="Courier New" charset="0"/>
            </a:endParaRP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	 </a:t>
            </a: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ExterneProjekte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y</a:t>
            </a:r>
            <a:r>
              <a:rPr lang="de-DE" sz="1600" dirty="0">
                <a:latin typeface="Courier New" charset="0"/>
              </a:rPr>
              <a:t>);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3707904" y="4556398"/>
            <a:ext cx="5059078" cy="132087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dirty="0">
                <a:latin typeface="Courier New" charset="0"/>
              </a:rPr>
              <a:t> *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dirty="0">
                <a:latin typeface="Courier New" charset="0"/>
              </a:rPr>
              <a:t> Projekte </a:t>
            </a:r>
            <a:r>
              <a:rPr lang="de-DE" sz="1600" b="1" dirty="0" err="1">
                <a:latin typeface="Courier New" charset="0"/>
              </a:rPr>
              <a:t>as</a:t>
            </a:r>
            <a:r>
              <a:rPr lang="de-DE" sz="1600" dirty="0">
                <a:latin typeface="Courier New" charset="0"/>
              </a:rPr>
              <a:t> x</a:t>
            </a:r>
          </a:p>
          <a:p>
            <a:pPr>
              <a:defRPr/>
            </a:pPr>
            <a:r>
              <a:rPr lang="de-DE" sz="1600" b="1" dirty="0" err="1">
                <a:latin typeface="Courier New" charset="0"/>
              </a:rPr>
              <a:t>where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x.Nr</a:t>
            </a:r>
            <a:r>
              <a:rPr lang="de-DE" sz="1600" dirty="0">
                <a:latin typeface="Courier New" charset="0"/>
              </a:rPr>
              <a:t> = </a:t>
            </a:r>
            <a:r>
              <a:rPr lang="de-DE" sz="1600" b="1" dirty="0" err="1">
                <a:latin typeface="Courier New" charset="0"/>
              </a:rPr>
              <a:t>any</a:t>
            </a:r>
            <a:endParaRPr lang="de-DE" sz="1600" dirty="0">
              <a:latin typeface="Courier New" charset="0"/>
            </a:endParaRP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	(</a:t>
            </a:r>
            <a:r>
              <a:rPr lang="de-DE" sz="1600" b="1" dirty="0" err="1">
                <a:latin typeface="Courier New" charset="0"/>
              </a:rPr>
              <a:t>select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y.Nr</a:t>
            </a:r>
            <a:r>
              <a:rPr lang="de-DE" sz="1600" dirty="0">
                <a:latin typeface="Courier New" charset="0"/>
              </a:rPr>
              <a:t/>
            </a:r>
            <a:br>
              <a:rPr lang="de-DE" sz="1600" dirty="0">
                <a:latin typeface="Courier New" charset="0"/>
              </a:rPr>
            </a:br>
            <a:r>
              <a:rPr lang="de-DE" sz="1600" dirty="0">
                <a:latin typeface="Courier New" charset="0"/>
              </a:rPr>
              <a:t>	 </a:t>
            </a:r>
            <a:r>
              <a:rPr lang="de-DE" sz="1600" b="1" dirty="0" err="1">
                <a:latin typeface="Courier New" charset="0"/>
              </a:rPr>
              <a:t>from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Projektdurchfuehrungen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y</a:t>
            </a:r>
            <a:r>
              <a:rPr lang="de-DE" sz="1600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03588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>
          <a:xfrm>
            <a:off x="281354" y="196850"/>
            <a:ext cx="8862646" cy="498475"/>
          </a:xfrm>
        </p:spPr>
        <p:txBody>
          <a:bodyPr/>
          <a:lstStyle/>
          <a:p>
            <a:r>
              <a:rPr lang="de-DE">
                <a:latin typeface="Tahoma" charset="0"/>
                <a:ea typeface="ＭＳ Ｐゴシック" charset="0"/>
                <a:cs typeface="ＭＳ Ｐゴシック" charset="0"/>
              </a:rPr>
              <a:t>Existenzquantor </a:t>
            </a:r>
            <a:r>
              <a:rPr lang="de-DE" b="1">
                <a:latin typeface="Tahoma" charset="0"/>
                <a:ea typeface="ＭＳ Ｐゴシック" charset="0"/>
                <a:cs typeface="ＭＳ Ｐゴシック" charset="0"/>
              </a:rPr>
              <a:t>exists</a:t>
            </a:r>
          </a:p>
        </p:txBody>
      </p:sp>
      <p:sp>
        <p:nvSpPr>
          <p:cNvPr id="96258" name="Rectangle 3"/>
          <p:cNvSpPr>
            <a:spLocks noChangeArrowheads="1"/>
          </p:cNvSpPr>
          <p:nvPr/>
        </p:nvSpPr>
        <p:spPr bwMode="auto">
          <a:xfrm>
            <a:off x="351692" y="2057401"/>
            <a:ext cx="8510954" cy="196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Clr>
                <a:schemeClr val="accent2"/>
              </a:buClr>
              <a:buFont typeface="Webdings" charset="0"/>
              <a:buNone/>
            </a:pPr>
            <a:r>
              <a:rPr kumimoji="1" lang="de-DE" sz="2400" b="1" dirty="0" err="1">
                <a:latin typeface="Tahoma" charset="0"/>
              </a:rPr>
              <a:t>select</a:t>
            </a:r>
            <a:r>
              <a:rPr kumimoji="1" lang="de-DE" sz="2400" b="1" dirty="0">
                <a:latin typeface="Tahoma" charset="0"/>
              </a:rPr>
              <a:t> </a:t>
            </a:r>
            <a:r>
              <a:rPr kumimoji="1" lang="de-DE" sz="2400" dirty="0" err="1">
                <a:latin typeface="Tahoma" charset="0"/>
              </a:rPr>
              <a:t>p.Name</a:t>
            </a:r>
            <a:endParaRPr kumimoji="1" lang="de-DE" sz="2400" dirty="0">
              <a:latin typeface="Tahoma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accent2"/>
              </a:buClr>
              <a:buFont typeface="Webdings" charset="0"/>
              <a:buNone/>
            </a:pPr>
            <a:r>
              <a:rPr kumimoji="1" lang="de-DE" sz="2400" b="1" dirty="0" err="1">
                <a:latin typeface="Tahoma" charset="0"/>
              </a:rPr>
              <a:t>from</a:t>
            </a:r>
            <a:r>
              <a:rPr kumimoji="1" lang="de-DE" sz="2400" dirty="0">
                <a:latin typeface="Tahoma" charset="0"/>
              </a:rPr>
              <a:t> Professoren p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accent2"/>
              </a:buClr>
              <a:buFont typeface="Webdings" charset="0"/>
              <a:buNone/>
            </a:pPr>
            <a:r>
              <a:rPr kumimoji="1" lang="de-DE" sz="2400" b="1" dirty="0" err="1">
                <a:latin typeface="Tahoma" charset="0"/>
              </a:rPr>
              <a:t>where</a:t>
            </a:r>
            <a:r>
              <a:rPr kumimoji="1" lang="de-DE" sz="2400" b="1" dirty="0">
                <a:latin typeface="Tahoma" charset="0"/>
              </a:rPr>
              <a:t> not </a:t>
            </a:r>
            <a:r>
              <a:rPr kumimoji="1" lang="de-DE" sz="2400" b="1" dirty="0" err="1">
                <a:latin typeface="Tahoma" charset="0"/>
              </a:rPr>
              <a:t>exists</a:t>
            </a:r>
            <a:r>
              <a:rPr kumimoji="1" lang="de-DE" sz="2400" b="1" dirty="0">
                <a:latin typeface="Tahoma" charset="0"/>
              </a:rPr>
              <a:t> </a:t>
            </a:r>
            <a:r>
              <a:rPr kumimoji="1" lang="de-DE" sz="2400" dirty="0">
                <a:latin typeface="Tahoma" charset="0"/>
              </a:rPr>
              <a:t>(</a:t>
            </a:r>
            <a:r>
              <a:rPr kumimoji="1" lang="de-DE" sz="2400" b="1" dirty="0">
                <a:latin typeface="Tahoma" charset="0"/>
              </a:rPr>
              <a:t> </a:t>
            </a:r>
            <a:r>
              <a:rPr kumimoji="1" lang="de-DE" sz="2400" b="1" dirty="0" err="1">
                <a:latin typeface="Tahoma" charset="0"/>
              </a:rPr>
              <a:t>select</a:t>
            </a:r>
            <a:r>
              <a:rPr kumimoji="1" lang="de-DE" sz="2400" b="1" dirty="0">
                <a:latin typeface="Tahoma" charset="0"/>
              </a:rPr>
              <a:t> </a:t>
            </a:r>
            <a:r>
              <a:rPr kumimoji="1" lang="de-DE" sz="2400" dirty="0">
                <a:latin typeface="Tahoma" charset="0"/>
              </a:rPr>
              <a:t>*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accent2"/>
              </a:buClr>
              <a:buFont typeface="Webdings" charset="0"/>
              <a:buNone/>
            </a:pPr>
            <a:r>
              <a:rPr kumimoji="1" lang="de-DE" sz="2400" dirty="0">
                <a:latin typeface="Tahoma" charset="0"/>
              </a:rPr>
              <a:t>	                      </a:t>
            </a:r>
            <a:r>
              <a:rPr kumimoji="1" lang="de-DE" sz="2400" b="1" dirty="0" err="1">
                <a:latin typeface="Tahoma" charset="0"/>
              </a:rPr>
              <a:t>from</a:t>
            </a:r>
            <a:r>
              <a:rPr kumimoji="1" lang="de-DE" sz="2400" dirty="0">
                <a:latin typeface="Tahoma" charset="0"/>
              </a:rPr>
              <a:t> Vorlesungen v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accent2"/>
              </a:buClr>
              <a:buFont typeface="Webdings" charset="0"/>
              <a:buNone/>
            </a:pPr>
            <a:r>
              <a:rPr kumimoji="1" lang="de-DE" sz="2400" dirty="0">
                <a:latin typeface="Tahoma" charset="0"/>
              </a:rPr>
              <a:t>	                      </a:t>
            </a:r>
            <a:r>
              <a:rPr kumimoji="1" lang="de-DE" sz="2400" b="1" dirty="0" err="1">
                <a:latin typeface="Tahoma" charset="0"/>
              </a:rPr>
              <a:t>where</a:t>
            </a:r>
            <a:r>
              <a:rPr kumimoji="1" lang="de-DE" sz="2400" dirty="0">
                <a:latin typeface="Tahoma" charset="0"/>
              </a:rPr>
              <a:t> </a:t>
            </a:r>
            <a:r>
              <a:rPr kumimoji="1" lang="de-DE" sz="2400" dirty="0" err="1">
                <a:latin typeface="Tahoma" charset="0"/>
              </a:rPr>
              <a:t>v.gelesenVon</a:t>
            </a:r>
            <a:r>
              <a:rPr kumimoji="1" lang="de-DE" sz="2400" dirty="0">
                <a:latin typeface="Tahoma" charset="0"/>
              </a:rPr>
              <a:t> = </a:t>
            </a:r>
            <a:r>
              <a:rPr kumimoji="1" lang="de-DE" sz="2400" dirty="0" err="1">
                <a:latin typeface="Tahoma" charset="0"/>
              </a:rPr>
              <a:t>p.PersNr</a:t>
            </a:r>
            <a:r>
              <a:rPr kumimoji="1" lang="de-DE" sz="2400" dirty="0">
                <a:latin typeface="Tahoma" charset="0"/>
              </a:rPr>
              <a:t> );</a:t>
            </a:r>
          </a:p>
        </p:txBody>
      </p:sp>
    </p:spTree>
    <p:extLst>
      <p:ext uri="{BB962C8B-B14F-4D97-AF65-F5344CB8AC3E}">
        <p14:creationId xmlns:p14="http://schemas.microsoft.com/office/powerpoint/2010/main" val="144565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>
          <a:xfrm>
            <a:off x="281354" y="196850"/>
            <a:ext cx="8862646" cy="498475"/>
          </a:xfrm>
        </p:spPr>
        <p:txBody>
          <a:bodyPr/>
          <a:lstStyle/>
          <a:p>
            <a:r>
              <a:rPr lang="de-DE">
                <a:latin typeface="Tahoma" charset="0"/>
                <a:ea typeface="ＭＳ Ｐゴシック" charset="0"/>
                <a:cs typeface="ＭＳ Ｐゴシック" charset="0"/>
              </a:rPr>
              <a:t>Existenzquantor </a:t>
            </a:r>
            <a:r>
              <a:rPr lang="de-DE" b="1">
                <a:latin typeface="Tahoma" charset="0"/>
                <a:ea typeface="ＭＳ Ｐゴシック" charset="0"/>
                <a:cs typeface="ＭＳ Ｐゴシック" charset="0"/>
              </a:rPr>
              <a:t>exists</a:t>
            </a:r>
          </a:p>
        </p:txBody>
      </p:sp>
      <p:sp>
        <p:nvSpPr>
          <p:cNvPr id="97282" name="Rectangle 3"/>
          <p:cNvSpPr>
            <a:spLocks noChangeArrowheads="1"/>
          </p:cNvSpPr>
          <p:nvPr/>
        </p:nvSpPr>
        <p:spPr bwMode="auto">
          <a:xfrm>
            <a:off x="351692" y="2057401"/>
            <a:ext cx="8510954" cy="196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Clr>
                <a:schemeClr val="accent2"/>
              </a:buClr>
              <a:buFont typeface="Webdings" charset="0"/>
              <a:buNone/>
            </a:pPr>
            <a:r>
              <a:rPr kumimoji="1" lang="de-DE" sz="2400" b="1" dirty="0" err="1">
                <a:latin typeface="Tahoma" charset="0"/>
              </a:rPr>
              <a:t>select</a:t>
            </a:r>
            <a:r>
              <a:rPr kumimoji="1" lang="de-DE" sz="2400" b="1" dirty="0">
                <a:latin typeface="Tahoma" charset="0"/>
              </a:rPr>
              <a:t> </a:t>
            </a:r>
            <a:r>
              <a:rPr kumimoji="1" lang="de-DE" sz="2400" dirty="0" err="1">
                <a:latin typeface="Tahoma" charset="0"/>
              </a:rPr>
              <a:t>p.Name</a:t>
            </a:r>
            <a:endParaRPr kumimoji="1" lang="de-DE" sz="2400" dirty="0">
              <a:latin typeface="Tahoma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accent2"/>
              </a:buClr>
              <a:buFont typeface="Webdings" charset="0"/>
              <a:buNone/>
            </a:pPr>
            <a:r>
              <a:rPr kumimoji="1" lang="de-DE" sz="2400" b="1" dirty="0" err="1">
                <a:latin typeface="Tahoma" charset="0"/>
              </a:rPr>
              <a:t>from</a:t>
            </a:r>
            <a:r>
              <a:rPr kumimoji="1" lang="de-DE" sz="2400" dirty="0">
                <a:latin typeface="Tahoma" charset="0"/>
              </a:rPr>
              <a:t> Professoren p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accent2"/>
              </a:buClr>
              <a:buFont typeface="Webdings" charset="0"/>
              <a:buNone/>
            </a:pPr>
            <a:r>
              <a:rPr kumimoji="1" lang="de-DE" sz="2400" b="1" dirty="0" err="1">
                <a:latin typeface="Tahoma" charset="0"/>
              </a:rPr>
              <a:t>where</a:t>
            </a:r>
            <a:r>
              <a:rPr kumimoji="1" lang="de-DE" sz="2400" b="1" dirty="0">
                <a:latin typeface="Tahoma" charset="0"/>
              </a:rPr>
              <a:t> not </a:t>
            </a:r>
            <a:r>
              <a:rPr kumimoji="1" lang="de-DE" sz="2400" b="1" dirty="0" err="1">
                <a:latin typeface="Tahoma" charset="0"/>
              </a:rPr>
              <a:t>exists</a:t>
            </a:r>
            <a:r>
              <a:rPr kumimoji="1" lang="de-DE" sz="2400" b="1" dirty="0">
                <a:latin typeface="Tahoma" charset="0"/>
              </a:rPr>
              <a:t> </a:t>
            </a:r>
            <a:r>
              <a:rPr kumimoji="1" lang="de-DE" sz="2400" dirty="0">
                <a:latin typeface="Tahoma" charset="0"/>
              </a:rPr>
              <a:t>(</a:t>
            </a:r>
            <a:r>
              <a:rPr kumimoji="1" lang="de-DE" sz="2400" b="1" dirty="0">
                <a:latin typeface="Tahoma" charset="0"/>
              </a:rPr>
              <a:t> </a:t>
            </a:r>
            <a:r>
              <a:rPr kumimoji="1" lang="de-DE" sz="2400" b="1" dirty="0" err="1">
                <a:latin typeface="Tahoma" charset="0"/>
              </a:rPr>
              <a:t>select</a:t>
            </a:r>
            <a:r>
              <a:rPr kumimoji="1" lang="de-DE" sz="2400" b="1" dirty="0">
                <a:latin typeface="Tahoma" charset="0"/>
              </a:rPr>
              <a:t> </a:t>
            </a:r>
            <a:r>
              <a:rPr kumimoji="1" lang="de-DE" sz="2400" dirty="0">
                <a:latin typeface="Tahoma" charset="0"/>
              </a:rPr>
              <a:t>*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accent2"/>
              </a:buClr>
              <a:buFont typeface="Webdings" charset="0"/>
              <a:buNone/>
            </a:pPr>
            <a:r>
              <a:rPr kumimoji="1" lang="de-DE" sz="2400" dirty="0">
                <a:latin typeface="Tahoma" charset="0"/>
              </a:rPr>
              <a:t>	                      </a:t>
            </a:r>
            <a:r>
              <a:rPr kumimoji="1" lang="de-DE" sz="2400" b="1" dirty="0" err="1">
                <a:latin typeface="Tahoma" charset="0"/>
              </a:rPr>
              <a:t>from</a:t>
            </a:r>
            <a:r>
              <a:rPr kumimoji="1" lang="de-DE" sz="2400" dirty="0">
                <a:latin typeface="Tahoma" charset="0"/>
              </a:rPr>
              <a:t> Vorlesungen v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accent2"/>
              </a:buClr>
              <a:buFont typeface="Webdings" charset="0"/>
              <a:buNone/>
            </a:pPr>
            <a:r>
              <a:rPr kumimoji="1" lang="de-DE" sz="2400" dirty="0">
                <a:latin typeface="Tahoma" charset="0"/>
              </a:rPr>
              <a:t>	                      </a:t>
            </a:r>
            <a:r>
              <a:rPr kumimoji="1" lang="de-DE" sz="2400" b="1" dirty="0" err="1">
                <a:latin typeface="Tahoma" charset="0"/>
              </a:rPr>
              <a:t>where</a:t>
            </a:r>
            <a:r>
              <a:rPr kumimoji="1" lang="de-DE" sz="2400" dirty="0">
                <a:latin typeface="Tahoma" charset="0"/>
              </a:rPr>
              <a:t> </a:t>
            </a:r>
            <a:r>
              <a:rPr kumimoji="1" lang="de-DE" sz="2400" dirty="0" err="1">
                <a:latin typeface="Tahoma" charset="0"/>
              </a:rPr>
              <a:t>v.gelesenVon</a:t>
            </a:r>
            <a:r>
              <a:rPr kumimoji="1" lang="de-DE" sz="2400" dirty="0">
                <a:latin typeface="Tahoma" charset="0"/>
              </a:rPr>
              <a:t> = </a:t>
            </a:r>
            <a:r>
              <a:rPr kumimoji="1" lang="de-DE" sz="2400" dirty="0" err="1">
                <a:latin typeface="Tahoma" charset="0"/>
              </a:rPr>
              <a:t>p.PersNr</a:t>
            </a:r>
            <a:r>
              <a:rPr kumimoji="1" lang="de-DE" sz="2400" dirty="0">
                <a:latin typeface="Tahoma" charset="0"/>
              </a:rPr>
              <a:t> );</a:t>
            </a:r>
          </a:p>
        </p:txBody>
      </p:sp>
      <p:sp>
        <p:nvSpPr>
          <p:cNvPr id="97283" name="AutoShape 5"/>
          <p:cNvSpPr>
            <a:spLocks noChangeArrowheads="1"/>
          </p:cNvSpPr>
          <p:nvPr/>
        </p:nvSpPr>
        <p:spPr bwMode="auto">
          <a:xfrm rot="-9638895">
            <a:off x="2842846" y="1798625"/>
            <a:ext cx="5105400" cy="990600"/>
          </a:xfrm>
          <a:prstGeom prst="curvedUpArrow">
            <a:avLst>
              <a:gd name="adj1" fmla="val 24350"/>
              <a:gd name="adj2" fmla="val 136016"/>
              <a:gd name="adj3" fmla="val 33333"/>
            </a:avLst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100000"/>
              </a:lnSpc>
            </a:pPr>
            <a:r>
              <a:rPr lang="de-DE" sz="2400">
                <a:solidFill>
                  <a:srgbClr val="CC0099"/>
                </a:solidFill>
                <a:latin typeface="Times New Roman" charset="0"/>
              </a:rPr>
              <a:t>Korrelation</a:t>
            </a:r>
          </a:p>
        </p:txBody>
      </p:sp>
    </p:spTree>
    <p:extLst>
      <p:ext uri="{BB962C8B-B14F-4D97-AF65-F5344CB8AC3E}">
        <p14:creationId xmlns:p14="http://schemas.microsoft.com/office/powerpoint/2010/main" val="1231011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187326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Realisierung als Mengenvergleich</a:t>
            </a:r>
          </a:p>
        </p:txBody>
      </p:sp>
      <p:sp>
        <p:nvSpPr>
          <p:cNvPr id="98306" name="Rectangle 3"/>
          <p:cNvSpPr>
            <a:spLocks noChangeArrowheads="1"/>
          </p:cNvSpPr>
          <p:nvPr/>
        </p:nvSpPr>
        <p:spPr bwMode="auto">
          <a:xfrm>
            <a:off x="603738" y="2222501"/>
            <a:ext cx="7696200" cy="213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ebdings" charset="0"/>
              <a:buNone/>
            </a:pPr>
            <a:r>
              <a:rPr kumimoji="1" lang="de-DE" sz="2800" b="1">
                <a:latin typeface="Tahoma" charset="0"/>
              </a:rPr>
              <a:t>select</a:t>
            </a:r>
            <a:r>
              <a:rPr kumimoji="1" lang="de-DE" sz="2800">
                <a:latin typeface="Tahoma" charset="0"/>
              </a:rPr>
              <a:t> Name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ebdings" charset="0"/>
              <a:buNone/>
            </a:pPr>
            <a:r>
              <a:rPr kumimoji="1" lang="de-DE" sz="2800" b="1">
                <a:latin typeface="Tahoma" charset="0"/>
              </a:rPr>
              <a:t>from</a:t>
            </a:r>
            <a:r>
              <a:rPr kumimoji="1" lang="de-DE" sz="2800">
                <a:latin typeface="Tahoma" charset="0"/>
              </a:rPr>
              <a:t> Professoren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ebdings" charset="0"/>
              <a:buNone/>
            </a:pPr>
            <a:r>
              <a:rPr kumimoji="1" lang="de-DE" sz="2800" b="1">
                <a:latin typeface="Tahoma" charset="0"/>
              </a:rPr>
              <a:t>where</a:t>
            </a:r>
            <a:r>
              <a:rPr kumimoji="1" lang="de-DE" sz="2800">
                <a:latin typeface="Tahoma" charset="0"/>
              </a:rPr>
              <a:t> PersNr </a:t>
            </a:r>
            <a:r>
              <a:rPr kumimoji="1" lang="de-DE" sz="2800" b="1">
                <a:latin typeface="Tahoma" charset="0"/>
              </a:rPr>
              <a:t>not in </a:t>
            </a:r>
            <a:r>
              <a:rPr kumimoji="1" lang="de-DE" sz="2800">
                <a:latin typeface="Tahoma" charset="0"/>
              </a:rPr>
              <a:t>( </a:t>
            </a:r>
            <a:r>
              <a:rPr kumimoji="1" lang="de-DE" sz="2800" b="1">
                <a:latin typeface="Tahoma" charset="0"/>
              </a:rPr>
              <a:t>select</a:t>
            </a:r>
            <a:r>
              <a:rPr kumimoji="1" lang="de-DE" sz="2800">
                <a:latin typeface="Tahoma" charset="0"/>
              </a:rPr>
              <a:t> gelesenVon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ebdings" charset="0"/>
              <a:buNone/>
            </a:pPr>
            <a:r>
              <a:rPr kumimoji="1" lang="de-DE" sz="2800">
                <a:latin typeface="Tahoma" charset="0"/>
              </a:rPr>
              <a:t>		                  </a:t>
            </a:r>
            <a:r>
              <a:rPr kumimoji="1" lang="de-DE" sz="2800" b="1">
                <a:latin typeface="Tahoma" charset="0"/>
              </a:rPr>
              <a:t>from</a:t>
            </a:r>
            <a:r>
              <a:rPr kumimoji="1" lang="de-DE" sz="2800">
                <a:latin typeface="Tahoma" charset="0"/>
              </a:rPr>
              <a:t> Vorlesungen );</a:t>
            </a:r>
          </a:p>
        </p:txBody>
      </p:sp>
      <p:sp>
        <p:nvSpPr>
          <p:cNvPr id="98307" name="AutoShape 4"/>
          <p:cNvSpPr>
            <a:spLocks noChangeArrowheads="1"/>
          </p:cNvSpPr>
          <p:nvPr/>
        </p:nvSpPr>
        <p:spPr bwMode="auto">
          <a:xfrm>
            <a:off x="4876800" y="1143000"/>
            <a:ext cx="3886200" cy="1752600"/>
          </a:xfrm>
          <a:prstGeom prst="wedgeEllipseCallout">
            <a:avLst>
              <a:gd name="adj1" fmla="val -43750"/>
              <a:gd name="adj2" fmla="val 65671"/>
            </a:avLst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2400">
                <a:latin typeface="Times New Roman" charset="0"/>
              </a:rPr>
              <a:t>Unkorrelierte Unteranfrage: meist effizienter, wird nur einmal ausgewertet</a:t>
            </a:r>
          </a:p>
        </p:txBody>
      </p:sp>
    </p:spTree>
    <p:extLst>
      <p:ext uri="{BB962C8B-B14F-4D97-AF65-F5344CB8AC3E}">
        <p14:creationId xmlns:p14="http://schemas.microsoft.com/office/powerpoint/2010/main" val="1352405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2" y="228601"/>
            <a:ext cx="777240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Der Vergleich mit "all"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354" y="1066800"/>
            <a:ext cx="8176846" cy="5029200"/>
          </a:xfrm>
        </p:spPr>
        <p:txBody>
          <a:bodyPr/>
          <a:lstStyle/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Kein vollwertiger Allquantor!</a:t>
            </a:r>
          </a:p>
          <a:p>
            <a:pPr marL="0" indent="0">
              <a:buFontTx/>
              <a:buNone/>
            </a:pPr>
            <a:endParaRPr lang="de-DE" sz="1800" b="1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000" b="1">
                <a:latin typeface="Arial" charset="0"/>
                <a:ea typeface="ＭＳ Ｐゴシック" charset="0"/>
                <a:cs typeface="ＭＳ Ｐゴシック" charset="0"/>
              </a:rPr>
              <a:t>select </a:t>
            </a:r>
            <a:r>
              <a:rPr lang="de-DE" sz="2000">
                <a:latin typeface="Arial" charset="0"/>
                <a:ea typeface="ＭＳ Ｐゴシック" charset="0"/>
                <a:cs typeface="ＭＳ Ｐゴシック" charset="0"/>
              </a:rPr>
              <a:t>Name</a:t>
            </a:r>
          </a:p>
          <a:p>
            <a:pPr marL="0" indent="0">
              <a:buFontTx/>
              <a:buNone/>
            </a:pPr>
            <a:r>
              <a:rPr lang="de-DE" sz="2000" b="1">
                <a:latin typeface="Arial" charset="0"/>
                <a:ea typeface="ＭＳ Ｐゴシック" charset="0"/>
                <a:cs typeface="ＭＳ Ｐゴシック" charset="0"/>
              </a:rPr>
              <a:t>from</a:t>
            </a:r>
            <a:r>
              <a:rPr lang="de-DE" sz="2000">
                <a:latin typeface="Arial" charset="0"/>
                <a:ea typeface="ＭＳ Ｐゴシック" charset="0"/>
                <a:cs typeface="ＭＳ Ｐゴシック" charset="0"/>
              </a:rPr>
              <a:t> Studenten</a:t>
            </a:r>
          </a:p>
          <a:p>
            <a:pPr marL="0" indent="0">
              <a:buFontTx/>
              <a:buNone/>
            </a:pPr>
            <a:r>
              <a:rPr lang="de-DE" sz="2000" b="1">
                <a:latin typeface="Arial" charset="0"/>
                <a:ea typeface="ＭＳ Ｐゴシック" charset="0"/>
                <a:cs typeface="ＭＳ Ｐゴシック" charset="0"/>
              </a:rPr>
              <a:t>where</a:t>
            </a:r>
            <a:r>
              <a:rPr lang="de-DE" sz="2000">
                <a:latin typeface="Arial" charset="0"/>
                <a:ea typeface="ＭＳ Ｐゴシック" charset="0"/>
                <a:cs typeface="ＭＳ Ｐゴシック" charset="0"/>
              </a:rPr>
              <a:t> Semester &gt;= </a:t>
            </a:r>
            <a:r>
              <a:rPr lang="de-DE" sz="2000" b="1">
                <a:latin typeface="Arial" charset="0"/>
                <a:ea typeface="ＭＳ Ｐゴシック" charset="0"/>
                <a:cs typeface="ＭＳ Ｐゴシック" charset="0"/>
              </a:rPr>
              <a:t>all </a:t>
            </a:r>
            <a:r>
              <a:rPr lang="de-DE" sz="2000">
                <a:latin typeface="Arial" charset="0"/>
                <a:ea typeface="ＭＳ Ｐゴシック" charset="0"/>
                <a:cs typeface="ＭＳ Ｐゴシック" charset="0"/>
              </a:rPr>
              <a:t>( </a:t>
            </a:r>
            <a:r>
              <a:rPr lang="de-DE" sz="2000" b="1">
                <a:latin typeface="Arial" charset="0"/>
                <a:ea typeface="ＭＳ Ｐゴシック" charset="0"/>
                <a:cs typeface="ＭＳ Ｐゴシック" charset="0"/>
              </a:rPr>
              <a:t>select</a:t>
            </a:r>
            <a:r>
              <a:rPr lang="de-DE" sz="2000">
                <a:latin typeface="Arial" charset="0"/>
                <a:ea typeface="ＭＳ Ｐゴシック" charset="0"/>
                <a:cs typeface="ＭＳ Ｐゴシック" charset="0"/>
              </a:rPr>
              <a:t> Semester </a:t>
            </a:r>
            <a:r>
              <a:rPr lang="de-DE" sz="2000" b="1">
                <a:latin typeface="Arial" charset="0"/>
                <a:ea typeface="ＭＳ Ｐゴシック" charset="0"/>
                <a:cs typeface="ＭＳ Ｐゴシック" charset="0"/>
              </a:rPr>
              <a:t>from</a:t>
            </a:r>
            <a:r>
              <a:rPr lang="de-DE" sz="2000">
                <a:latin typeface="Arial" charset="0"/>
                <a:ea typeface="ＭＳ Ｐゴシック" charset="0"/>
                <a:cs typeface="ＭＳ Ｐゴシック" charset="0"/>
              </a:rPr>
              <a:t> Studenten );</a:t>
            </a:r>
          </a:p>
        </p:txBody>
      </p:sp>
    </p:spTree>
    <p:extLst>
      <p:ext uri="{BB962C8B-B14F-4D97-AF65-F5344CB8AC3E}">
        <p14:creationId xmlns:p14="http://schemas.microsoft.com/office/powerpoint/2010/main" val="395964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ChangeArrowheads="1"/>
          </p:cNvSpPr>
          <p:nvPr/>
        </p:nvSpPr>
        <p:spPr bwMode="auto">
          <a:xfrm>
            <a:off x="281354" y="2438400"/>
            <a:ext cx="7455877" cy="9906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4" name="Rectangle 3"/>
          <p:cNvSpPr>
            <a:spLocks noGrp="1" noChangeArrowheads="1"/>
          </p:cNvSpPr>
          <p:nvPr>
            <p:ph type="title"/>
          </p:nvPr>
        </p:nvSpPr>
        <p:spPr>
          <a:xfrm>
            <a:off x="351693" y="228601"/>
            <a:ext cx="7171592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Allquantifizierung</a:t>
            </a:r>
          </a:p>
        </p:txBody>
      </p:sp>
      <p:sp>
        <p:nvSpPr>
          <p:cNvPr id="10035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1354" y="1178768"/>
            <a:ext cx="8862646" cy="5562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SQL-92 hat keinen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Allquantor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Allquantifizierung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muß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also durch eine äquivalente Anfrage mit Existenzquantifizierung ausgedrückt werden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Logische Formulierung der Anfrage: Wer hat 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alle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vierstündigen Vorlesungen gehört?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Times New Roman" charset="0"/>
                <a:ea typeface="ＭＳ Ｐゴシック" charset="0"/>
                <a:cs typeface="ＭＳ Ｐゴシック" charset="0"/>
              </a:rPr>
              <a:t>{s 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</a:rPr>
              <a:t>| s 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 Studenten</a:t>
            </a:r>
            <a:r>
              <a:rPr lang="de-DE" sz="1800" dirty="0">
                <a:latin typeface="Arial" charset="0"/>
                <a:ea typeface="ＭＳ Ｐゴシック" charset="0"/>
                <a:cs typeface="Times New Roman" charset="0"/>
                <a:sym typeface="Symbol" charset="0"/>
              </a:rPr>
              <a:t> 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 v  Vorlesungen  (</a:t>
            </a:r>
            <a:r>
              <a:rPr lang="de-DE" sz="1800" dirty="0" err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v.SWS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=4h  hören 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	                                     (</a:t>
            </a:r>
            <a:r>
              <a:rPr lang="de-DE" sz="1800" dirty="0" err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h.VorlNr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=</a:t>
            </a:r>
            <a:r>
              <a:rPr lang="de-DE" sz="1800" dirty="0" err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v.VorlNr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  </a:t>
            </a:r>
            <a:r>
              <a:rPr lang="de-DE" sz="1800" dirty="0" err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h.MatrNr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=</a:t>
            </a:r>
            <a:r>
              <a:rPr lang="de-DE" sz="1800" dirty="0" err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s.MatrNr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))}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Elimination von 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 und 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Dazu sind folgende </a:t>
            </a:r>
            <a:r>
              <a:rPr lang="de-DE" sz="1800" dirty="0" err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Äquivalenzen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anzuwenden</a:t>
            </a:r>
          </a:p>
          <a:p>
            <a:pPr marL="0" indent="0">
              <a:buFontTx/>
              <a:buNone/>
            </a:pPr>
            <a:endParaRPr lang="de-DE" sz="1800" dirty="0">
              <a:latin typeface="Times New Roman" charset="0"/>
              <a:ea typeface="ＭＳ Ｐゴシック" charset="0"/>
              <a:cs typeface="Times New Roman" charset="0"/>
              <a:sym typeface="Symbol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			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</a:t>
            </a:r>
            <a:r>
              <a:rPr lang="de-DE" sz="1800" i="1" dirty="0">
                <a:latin typeface="Arial" charset="0"/>
                <a:ea typeface="ＭＳ Ｐゴシック" charset="0"/>
                <a:cs typeface="ＭＳ Ｐゴシック" charset="0"/>
              </a:rPr>
              <a:t>t 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 </a:t>
            </a:r>
            <a:r>
              <a:rPr lang="de-DE" sz="1800" i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R 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(</a:t>
            </a:r>
            <a:r>
              <a:rPr lang="de-DE" sz="1800" i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P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(</a:t>
            </a:r>
            <a:r>
              <a:rPr lang="de-DE" sz="1800" i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t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))</a:t>
            </a:r>
            <a:r>
              <a:rPr lang="de-DE" sz="1800" i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= ¬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(</a:t>
            </a:r>
            <a:r>
              <a:rPr lang="de-DE" sz="1800" i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t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 </a:t>
            </a:r>
            <a:r>
              <a:rPr lang="de-DE" sz="1800" i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R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(</a:t>
            </a:r>
            <a:r>
              <a:rPr lang="de-DE" sz="1800" i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¬ P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(</a:t>
            </a:r>
            <a:r>
              <a:rPr lang="de-DE" sz="1800" i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t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)))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				</a:t>
            </a:r>
            <a:r>
              <a:rPr lang="de-DE" sz="1800" i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R 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 </a:t>
            </a:r>
            <a:r>
              <a:rPr lang="de-DE" sz="1800" i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T</a:t>
            </a:r>
            <a:r>
              <a:rPr lang="de-DE" sz="1800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= </a:t>
            </a:r>
            <a:r>
              <a:rPr lang="de-DE" sz="1800" i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¬R </a:t>
            </a:r>
            <a:r>
              <a:rPr lang="de-DE" sz="1800" dirty="0">
                <a:latin typeface="Arial" charset="0"/>
                <a:ea typeface="ＭＳ Ｐゴシック" charset="0"/>
                <a:cs typeface="Times New Roman" charset="0"/>
                <a:sym typeface="Symbol" charset="0"/>
              </a:rPr>
              <a:t>V </a:t>
            </a:r>
            <a:r>
              <a:rPr lang="de-DE" sz="1800" i="1" dirty="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T</a:t>
            </a:r>
            <a:endParaRPr lang="de-DE" sz="1800" i="1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72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263769" y="187326"/>
            <a:ext cx="8528538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Umformung des Kalkül-Ausdrucks ...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3" y="1219200"/>
            <a:ext cx="8440615" cy="4876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Wir erhalten</a:t>
            </a: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>
                <a:latin typeface="Times New Roman" charset="0"/>
                <a:ea typeface="ＭＳ Ｐゴシック" charset="0"/>
                <a:cs typeface="ＭＳ Ｐゴシック" charset="0"/>
              </a:rPr>
              <a:t>{s </a:t>
            </a:r>
            <a:r>
              <a:rPr lang="de-DE" sz="1800">
                <a:latin typeface="Times New Roman" charset="0"/>
                <a:ea typeface="ＭＳ Ｐゴシック" charset="0"/>
                <a:cs typeface="Times New Roman" charset="0"/>
              </a:rPr>
              <a:t>| s </a:t>
            </a:r>
            <a:r>
              <a:rPr lang="de-DE" sz="18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 Studenten</a:t>
            </a:r>
            <a:r>
              <a:rPr lang="de-DE" sz="1800">
                <a:latin typeface="Arial" charset="0"/>
                <a:ea typeface="ＭＳ Ｐゴシック" charset="0"/>
                <a:cs typeface="Times New Roman" charset="0"/>
                <a:sym typeface="Symbol" charset="0"/>
              </a:rPr>
              <a:t> </a:t>
            </a:r>
            <a:r>
              <a:rPr lang="de-DE" sz="18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</a:t>
            </a:r>
            <a:r>
              <a:rPr lang="de-DE" sz="1800" i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¬ </a:t>
            </a:r>
            <a:r>
              <a:rPr lang="de-DE" sz="18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(v  Vorlesungen </a:t>
            </a:r>
            <a:r>
              <a:rPr lang="de-DE" sz="1800" i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¬</a:t>
            </a:r>
            <a:r>
              <a:rPr lang="de-DE" sz="18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(</a:t>
            </a:r>
            <a:r>
              <a:rPr lang="de-DE" sz="1800" i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¬</a:t>
            </a:r>
            <a:r>
              <a:rPr lang="de-DE" sz="18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(v.SWS=4) </a:t>
            </a:r>
            <a:r>
              <a:rPr lang="de-DE" sz="1800">
                <a:latin typeface="Arial" charset="0"/>
                <a:ea typeface="ＭＳ Ｐゴシック" charset="0"/>
                <a:cs typeface="Times New Roman" charset="0"/>
                <a:sym typeface="Symbol" charset="0"/>
              </a:rPr>
              <a:t>V</a:t>
            </a:r>
            <a:r>
              <a:rPr lang="de-DE" sz="18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</a:t>
            </a:r>
          </a:p>
          <a:p>
            <a:pPr marL="0" indent="0">
              <a:buFontTx/>
              <a:buNone/>
            </a:pPr>
            <a:r>
              <a:rPr lang="de-DE" sz="18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          h  hören (h.VorlNr=v.VorlNr  h.MatrNr=s.MatrNr))}</a:t>
            </a:r>
          </a:p>
          <a:p>
            <a:pPr marL="0" indent="0">
              <a:buFontTx/>
              <a:buNone/>
            </a:pPr>
            <a:r>
              <a:rPr lang="de-DE" sz="18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	</a:t>
            </a: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Anwendung von DeMorgan ergibt schließlich:</a:t>
            </a: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000">
                <a:latin typeface="Times New Roman" charset="0"/>
                <a:ea typeface="ＭＳ Ｐゴシック" charset="0"/>
                <a:cs typeface="ＭＳ Ｐゴシック" charset="0"/>
              </a:rPr>
              <a:t>{s </a:t>
            </a:r>
            <a:r>
              <a:rPr lang="de-DE" sz="2000">
                <a:latin typeface="Times New Roman" charset="0"/>
                <a:ea typeface="ＭＳ Ｐゴシック" charset="0"/>
                <a:cs typeface="Times New Roman" charset="0"/>
              </a:rPr>
              <a:t>| s </a:t>
            </a:r>
            <a:r>
              <a:rPr lang="de-DE" sz="20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 Studenten</a:t>
            </a:r>
            <a:r>
              <a:rPr lang="de-DE" sz="2000">
                <a:latin typeface="Arial" charset="0"/>
                <a:ea typeface="ＭＳ Ｐゴシック" charset="0"/>
                <a:cs typeface="Times New Roman" charset="0"/>
                <a:sym typeface="Symbol" charset="0"/>
              </a:rPr>
              <a:t> </a:t>
            </a:r>
            <a:r>
              <a:rPr lang="de-DE" sz="20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</a:t>
            </a:r>
            <a:r>
              <a:rPr lang="de-DE" sz="2000" i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¬ </a:t>
            </a:r>
            <a:r>
              <a:rPr lang="de-DE" sz="20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(v Vorlesungen (v.SWS=4 </a:t>
            </a:r>
            <a:r>
              <a:rPr lang="de-DE" sz="2000">
                <a:latin typeface="Arial" charset="0"/>
                <a:ea typeface="ＭＳ Ｐゴシック" charset="0"/>
                <a:cs typeface="Times New Roman" charset="0"/>
                <a:sym typeface="Symbol" charset="0"/>
              </a:rPr>
              <a:t></a:t>
            </a:r>
          </a:p>
          <a:p>
            <a:pPr marL="0" indent="0">
              <a:buFontTx/>
              <a:buNone/>
            </a:pPr>
            <a:r>
              <a:rPr lang="de-DE" sz="2000" i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  ¬</a:t>
            </a:r>
            <a:r>
              <a:rPr lang="de-DE" sz="2000">
                <a:latin typeface="Arial" charset="0"/>
                <a:ea typeface="ＭＳ Ｐゴシック" charset="0"/>
                <a:cs typeface="Times New Roman" charset="0"/>
                <a:sym typeface="Symbol" charset="0"/>
              </a:rPr>
              <a:t>(</a:t>
            </a:r>
            <a:r>
              <a:rPr lang="de-DE" sz="2000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h  hören (h.VorlNr=v.VorlNr  h.MatrNr=s.MatrNr))))}</a:t>
            </a:r>
          </a:p>
          <a:p>
            <a:pPr marL="0" indent="0">
              <a:buFontTx/>
              <a:buNone/>
            </a:pPr>
            <a:endParaRPr lang="de-DE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2000">
              <a:latin typeface="Times New Roman" charset="0"/>
              <a:ea typeface="ＭＳ Ｐゴシック" charset="0"/>
              <a:cs typeface="Times New Roman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1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ChangeArrowheads="1"/>
          </p:cNvSpPr>
          <p:nvPr/>
        </p:nvSpPr>
        <p:spPr bwMode="auto">
          <a:xfrm>
            <a:off x="323850" y="228600"/>
            <a:ext cx="40034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FF00"/>
              </a:buClr>
              <a:buFont typeface="Webdings" charset="0"/>
              <a:buNone/>
            </a:pPr>
            <a:r>
              <a:rPr lang="de-DE" sz="2400">
                <a:latin typeface="Tahoma" charset="0"/>
              </a:rPr>
              <a:t>SQL-Umsetzung folgt direkt:</a:t>
            </a:r>
          </a:p>
        </p:txBody>
      </p:sp>
      <p:sp>
        <p:nvSpPr>
          <p:cNvPr id="102402" name="Text Box 3"/>
          <p:cNvSpPr txBox="1">
            <a:spLocks noChangeArrowheads="1"/>
          </p:cNvSpPr>
          <p:nvPr/>
        </p:nvSpPr>
        <p:spPr bwMode="auto">
          <a:xfrm>
            <a:off x="281354" y="1295400"/>
            <a:ext cx="886264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 b="1">
                <a:latin typeface="Tahoma" charset="0"/>
              </a:rPr>
              <a:t>select </a:t>
            </a:r>
            <a:r>
              <a:rPr lang="de-DE" sz="2400">
                <a:latin typeface="Tahoma" charset="0"/>
              </a:rPr>
              <a:t>s.*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 b="1">
                <a:latin typeface="Tahoma" charset="0"/>
              </a:rPr>
              <a:t>from </a:t>
            </a:r>
            <a:r>
              <a:rPr lang="de-DE" sz="2400">
                <a:latin typeface="Tahoma" charset="0"/>
              </a:rPr>
              <a:t>Studenten 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 b="1">
                <a:latin typeface="Tahoma" charset="0"/>
              </a:rPr>
              <a:t>where not exists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 b="1">
                <a:latin typeface="Tahoma" charset="0"/>
              </a:rPr>
              <a:t>    (select </a:t>
            </a:r>
            <a:r>
              <a:rPr lang="de-DE" sz="2400">
                <a:latin typeface="Tahoma" charset="0"/>
              </a:rPr>
              <a:t>*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 b="1">
                <a:latin typeface="Tahoma" charset="0"/>
              </a:rPr>
              <a:t>      from </a:t>
            </a:r>
            <a:r>
              <a:rPr lang="de-DE" sz="2400">
                <a:latin typeface="Tahoma" charset="0"/>
              </a:rPr>
              <a:t>Vorlesungen v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 b="1">
                <a:latin typeface="Tahoma" charset="0"/>
              </a:rPr>
              <a:t>      where </a:t>
            </a:r>
            <a:r>
              <a:rPr lang="de-DE" sz="2400">
                <a:latin typeface="Tahoma" charset="0"/>
              </a:rPr>
              <a:t>v.SWS = 4 </a:t>
            </a:r>
            <a:r>
              <a:rPr lang="de-DE" sz="2400" b="1">
                <a:latin typeface="Tahoma" charset="0"/>
              </a:rPr>
              <a:t>and not exists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 b="1">
                <a:latin typeface="Tahoma" charset="0"/>
              </a:rPr>
              <a:t>	(select *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 b="1">
                <a:latin typeface="Tahoma" charset="0"/>
              </a:rPr>
              <a:t>	 from </a:t>
            </a:r>
            <a:r>
              <a:rPr lang="de-DE" sz="2400">
                <a:latin typeface="Tahoma" charset="0"/>
              </a:rPr>
              <a:t>hören h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 b="1">
                <a:latin typeface="Tahoma" charset="0"/>
              </a:rPr>
              <a:t>	 where </a:t>
            </a:r>
            <a:r>
              <a:rPr lang="de-DE" sz="2400">
                <a:latin typeface="Tahoma" charset="0"/>
              </a:rPr>
              <a:t>h.VorlNr = v.VorlNr </a:t>
            </a:r>
            <a:r>
              <a:rPr lang="de-DE" sz="2400" b="1">
                <a:latin typeface="Tahoma" charset="0"/>
              </a:rPr>
              <a:t>and</a:t>
            </a:r>
            <a:r>
              <a:rPr lang="de-DE" sz="2400">
                <a:latin typeface="Tahoma" charset="0"/>
              </a:rPr>
              <a:t> h.MatrNr=s.MatrNr </a:t>
            </a:r>
            <a:r>
              <a:rPr lang="de-DE" sz="2400" b="1">
                <a:latin typeface="Tahoma" charset="0"/>
              </a:rPr>
              <a:t>) )</a:t>
            </a:r>
            <a:r>
              <a:rPr lang="de-DE" sz="2400">
                <a:latin typeface="Tahoma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3956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1022925" y="1547019"/>
            <a:ext cx="4155831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2533737" y="1234282"/>
            <a:ext cx="79829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Projekte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003875" y="1559720"/>
            <a:ext cx="349134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Nr	Titel			Budget</a:t>
            </a:r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1028786" y="1845469"/>
            <a:ext cx="4139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1022925" y="2150269"/>
            <a:ext cx="41514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1022925" y="2455069"/>
            <a:ext cx="41514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6233832" y="1726407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6214783" y="1739107"/>
            <a:ext cx="1439498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Nr	Kurz	</a:t>
            </a:r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6239694" y="2024857"/>
            <a:ext cx="189327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>
            <a:off x="6233832" y="2329657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>
            <a:off x="6233832" y="2634457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6303346" y="1124744"/>
            <a:ext cx="1752786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sz="1400"/>
              <a:t>Projektdurchführung</a:t>
            </a:r>
          </a:p>
          <a:p>
            <a:pPr algn="ctr"/>
            <a:r>
              <a:rPr lang="de-DE" sz="1400"/>
              <a:t>(Ausschnitt)</a:t>
            </a:r>
          </a:p>
        </p:txBody>
      </p:sp>
      <p:sp>
        <p:nvSpPr>
          <p:cNvPr id="160782" name="Rectangle 14"/>
          <p:cNvSpPr>
            <a:spLocks noChangeArrowheads="1"/>
          </p:cNvSpPr>
          <p:nvPr/>
        </p:nvSpPr>
        <p:spPr bwMode="auto">
          <a:xfrm>
            <a:off x="1058094" y="3821907"/>
            <a:ext cx="4155831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11278" name="Rectangle 15"/>
          <p:cNvSpPr>
            <a:spLocks noChangeArrowheads="1"/>
          </p:cNvSpPr>
          <p:nvPr/>
        </p:nvSpPr>
        <p:spPr bwMode="auto">
          <a:xfrm>
            <a:off x="1039045" y="3834607"/>
            <a:ext cx="309379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Kurz	Name		Oberabteilung</a:t>
            </a:r>
          </a:p>
        </p:txBody>
      </p:sp>
      <p:sp>
        <p:nvSpPr>
          <p:cNvPr id="11279" name="Rectangle 16"/>
          <p:cNvSpPr>
            <a:spLocks noChangeArrowheads="1"/>
          </p:cNvSpPr>
          <p:nvPr/>
        </p:nvSpPr>
        <p:spPr bwMode="auto">
          <a:xfrm>
            <a:off x="1030252" y="4444207"/>
            <a:ext cx="242694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UXSW	Unix SW		LTSW</a:t>
            </a:r>
          </a:p>
        </p:txBody>
      </p:sp>
      <p:sp>
        <p:nvSpPr>
          <p:cNvPr id="11280" name="Line 17"/>
          <p:cNvSpPr>
            <a:spLocks noChangeShapeType="1"/>
          </p:cNvSpPr>
          <p:nvPr/>
        </p:nvSpPr>
        <p:spPr bwMode="auto">
          <a:xfrm>
            <a:off x="1063955" y="4120357"/>
            <a:ext cx="4139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1281" name="Line 18"/>
          <p:cNvSpPr>
            <a:spLocks noChangeShapeType="1"/>
          </p:cNvSpPr>
          <p:nvPr/>
        </p:nvSpPr>
        <p:spPr bwMode="auto">
          <a:xfrm>
            <a:off x="1058094" y="4425157"/>
            <a:ext cx="41514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1282" name="Line 19"/>
          <p:cNvSpPr>
            <a:spLocks noChangeShapeType="1"/>
          </p:cNvSpPr>
          <p:nvPr/>
        </p:nvSpPr>
        <p:spPr bwMode="auto">
          <a:xfrm>
            <a:off x="1058094" y="4729957"/>
            <a:ext cx="41514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1283" name="Rectangle 20"/>
          <p:cNvSpPr>
            <a:spLocks noChangeArrowheads="1"/>
          </p:cNvSpPr>
          <p:nvPr/>
        </p:nvSpPr>
        <p:spPr bwMode="auto">
          <a:xfrm>
            <a:off x="2032575" y="3509169"/>
            <a:ext cx="204291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Abteilungen (Ausschnitt)</a:t>
            </a:r>
          </a:p>
        </p:txBody>
      </p:sp>
      <p:sp>
        <p:nvSpPr>
          <p:cNvPr id="11284" name="Rectangle 21"/>
          <p:cNvSpPr>
            <a:spLocks noChangeArrowheads="1"/>
          </p:cNvSpPr>
          <p:nvPr/>
        </p:nvSpPr>
        <p:spPr bwMode="auto">
          <a:xfrm>
            <a:off x="467544" y="1558132"/>
            <a:ext cx="29048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b="1">
                <a:latin typeface="Courier New" charset="0"/>
              </a:rPr>
              <a:t>p</a:t>
            </a:r>
          </a:p>
        </p:txBody>
      </p:sp>
      <p:sp>
        <p:nvSpPr>
          <p:cNvPr id="11285" name="Rectangle 22"/>
          <p:cNvSpPr>
            <a:spLocks noChangeArrowheads="1"/>
          </p:cNvSpPr>
          <p:nvPr/>
        </p:nvSpPr>
        <p:spPr bwMode="auto">
          <a:xfrm>
            <a:off x="625806" y="1558132"/>
            <a:ext cx="35991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b="1">
                <a:latin typeface="Symbol" charset="0"/>
              </a:rPr>
              <a:t></a:t>
            </a:r>
          </a:p>
        </p:txBody>
      </p:sp>
      <p:sp>
        <p:nvSpPr>
          <p:cNvPr id="11286" name="Rectangle 23"/>
          <p:cNvSpPr>
            <a:spLocks noChangeArrowheads="1"/>
          </p:cNvSpPr>
          <p:nvPr/>
        </p:nvSpPr>
        <p:spPr bwMode="auto">
          <a:xfrm>
            <a:off x="5567083" y="1710532"/>
            <a:ext cx="39822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b="1">
                <a:latin typeface="Courier New" charset="0"/>
              </a:rPr>
              <a:t>pd</a:t>
            </a:r>
          </a:p>
        </p:txBody>
      </p:sp>
      <p:sp>
        <p:nvSpPr>
          <p:cNvPr id="11287" name="Rectangle 24"/>
          <p:cNvSpPr>
            <a:spLocks noChangeArrowheads="1"/>
          </p:cNvSpPr>
          <p:nvPr/>
        </p:nvSpPr>
        <p:spPr bwMode="auto">
          <a:xfrm>
            <a:off x="5848437" y="1710532"/>
            <a:ext cx="35991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b="1">
                <a:latin typeface="Symbol" charset="0"/>
              </a:rPr>
              <a:t></a:t>
            </a:r>
          </a:p>
        </p:txBody>
      </p:sp>
      <p:sp>
        <p:nvSpPr>
          <p:cNvPr id="11288" name="Rectangle 25"/>
          <p:cNvSpPr>
            <a:spLocks noChangeArrowheads="1"/>
          </p:cNvSpPr>
          <p:nvPr/>
        </p:nvSpPr>
        <p:spPr bwMode="auto">
          <a:xfrm>
            <a:off x="520298" y="3833019"/>
            <a:ext cx="29048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b="1">
                <a:latin typeface="Courier New" charset="0"/>
              </a:rPr>
              <a:t>a</a:t>
            </a:r>
          </a:p>
        </p:txBody>
      </p:sp>
      <p:sp>
        <p:nvSpPr>
          <p:cNvPr id="11289" name="Rectangle 26"/>
          <p:cNvSpPr>
            <a:spLocks noChangeArrowheads="1"/>
          </p:cNvSpPr>
          <p:nvPr/>
        </p:nvSpPr>
        <p:spPr bwMode="auto">
          <a:xfrm>
            <a:off x="678560" y="3833019"/>
            <a:ext cx="35991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b="1">
                <a:latin typeface="Symbol" charset="0"/>
              </a:rPr>
              <a:t></a:t>
            </a:r>
          </a:p>
        </p:txBody>
      </p:sp>
      <p:sp>
        <p:nvSpPr>
          <p:cNvPr id="11290" name="Rectangle 27"/>
          <p:cNvSpPr>
            <a:spLocks noChangeArrowheads="1"/>
          </p:cNvSpPr>
          <p:nvPr/>
        </p:nvSpPr>
        <p:spPr bwMode="auto">
          <a:xfrm>
            <a:off x="1039045" y="4139407"/>
            <a:ext cx="335027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MFSW	Mainframe SW	LTSW</a:t>
            </a:r>
          </a:p>
        </p:txBody>
      </p:sp>
      <p:sp>
        <p:nvSpPr>
          <p:cNvPr id="11291" name="Rectangle 28"/>
          <p:cNvSpPr>
            <a:spLocks noChangeArrowheads="1"/>
          </p:cNvSpPr>
          <p:nvPr/>
        </p:nvSpPr>
        <p:spPr bwMode="auto">
          <a:xfrm>
            <a:off x="1039044" y="4749007"/>
            <a:ext cx="246542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PERS	Personal		</a:t>
            </a:r>
            <a:r>
              <a:rPr lang="de-DE" sz="1400" b="1"/>
              <a:t>NULL</a:t>
            </a:r>
          </a:p>
        </p:txBody>
      </p:sp>
      <p:sp>
        <p:nvSpPr>
          <p:cNvPr id="11292" name="Rectangle 29"/>
          <p:cNvSpPr>
            <a:spLocks noChangeArrowheads="1"/>
          </p:cNvSpPr>
          <p:nvPr/>
        </p:nvSpPr>
        <p:spPr bwMode="auto">
          <a:xfrm>
            <a:off x="6214783" y="2043907"/>
            <a:ext cx="158056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100	MFSW	</a:t>
            </a:r>
          </a:p>
        </p:txBody>
      </p:sp>
      <p:sp>
        <p:nvSpPr>
          <p:cNvPr id="11293" name="Rectangle 30"/>
          <p:cNvSpPr>
            <a:spLocks noChangeArrowheads="1"/>
          </p:cNvSpPr>
          <p:nvPr/>
        </p:nvSpPr>
        <p:spPr bwMode="auto">
          <a:xfrm>
            <a:off x="6214783" y="2653507"/>
            <a:ext cx="158056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MFSW</a:t>
            </a:r>
          </a:p>
        </p:txBody>
      </p:sp>
      <p:sp>
        <p:nvSpPr>
          <p:cNvPr id="11294" name="Rectangle 31"/>
          <p:cNvSpPr>
            <a:spLocks noChangeArrowheads="1"/>
          </p:cNvSpPr>
          <p:nvPr/>
        </p:nvSpPr>
        <p:spPr bwMode="auto">
          <a:xfrm>
            <a:off x="6214783" y="2348707"/>
            <a:ext cx="149079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200	PERS</a:t>
            </a:r>
          </a:p>
        </p:txBody>
      </p:sp>
      <p:sp>
        <p:nvSpPr>
          <p:cNvPr id="11295" name="Rectangle 32"/>
          <p:cNvSpPr>
            <a:spLocks noChangeArrowheads="1"/>
          </p:cNvSpPr>
          <p:nvPr/>
        </p:nvSpPr>
        <p:spPr bwMode="auto">
          <a:xfrm>
            <a:off x="1003875" y="1864520"/>
            <a:ext cx="354263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100	DB Fahrpläne		300.000</a:t>
            </a:r>
          </a:p>
        </p:txBody>
      </p:sp>
      <p:sp>
        <p:nvSpPr>
          <p:cNvPr id="11296" name="Rectangle 33"/>
          <p:cNvSpPr>
            <a:spLocks noChangeArrowheads="1"/>
          </p:cNvSpPr>
          <p:nvPr/>
        </p:nvSpPr>
        <p:spPr bwMode="auto">
          <a:xfrm>
            <a:off x="1003875" y="2474120"/>
            <a:ext cx="354263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Telekom Statistik		200.000</a:t>
            </a:r>
          </a:p>
        </p:txBody>
      </p:sp>
      <p:sp>
        <p:nvSpPr>
          <p:cNvPr id="11297" name="Rectangle 34"/>
          <p:cNvSpPr>
            <a:spLocks noChangeArrowheads="1"/>
          </p:cNvSpPr>
          <p:nvPr/>
        </p:nvSpPr>
        <p:spPr bwMode="auto">
          <a:xfrm>
            <a:off x="995083" y="2169320"/>
            <a:ext cx="354263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200	ADAC Kundenstamm	100.000</a:t>
            </a:r>
          </a:p>
        </p:txBody>
      </p:sp>
      <p:sp>
        <p:nvSpPr>
          <p:cNvPr id="160803" name="Rectangle 35"/>
          <p:cNvSpPr>
            <a:spLocks noChangeArrowheads="1"/>
          </p:cNvSpPr>
          <p:nvPr/>
        </p:nvSpPr>
        <p:spPr bwMode="auto">
          <a:xfrm>
            <a:off x="6368648" y="5337969"/>
            <a:ext cx="1518138" cy="958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11299" name="Rectangle 36"/>
          <p:cNvSpPr>
            <a:spLocks noChangeArrowheads="1"/>
          </p:cNvSpPr>
          <p:nvPr/>
        </p:nvSpPr>
        <p:spPr bwMode="auto">
          <a:xfrm>
            <a:off x="5477694" y="5996783"/>
            <a:ext cx="279742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300" name="Line 37"/>
          <p:cNvSpPr>
            <a:spLocks noChangeShapeType="1"/>
          </p:cNvSpPr>
          <p:nvPr/>
        </p:nvSpPr>
        <p:spPr bwMode="auto">
          <a:xfrm>
            <a:off x="6368648" y="5984082"/>
            <a:ext cx="1518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1301" name="Line 38"/>
          <p:cNvSpPr>
            <a:spLocks noChangeShapeType="1"/>
          </p:cNvSpPr>
          <p:nvPr/>
        </p:nvSpPr>
        <p:spPr bwMode="auto">
          <a:xfrm>
            <a:off x="6374509" y="5636419"/>
            <a:ext cx="150641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1302" name="Rectangle 39"/>
          <p:cNvSpPr>
            <a:spLocks noChangeArrowheads="1"/>
          </p:cNvSpPr>
          <p:nvPr/>
        </p:nvSpPr>
        <p:spPr bwMode="auto">
          <a:xfrm>
            <a:off x="5483556" y="5355432"/>
            <a:ext cx="141385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	Titel</a:t>
            </a:r>
          </a:p>
        </p:txBody>
      </p:sp>
      <p:sp>
        <p:nvSpPr>
          <p:cNvPr id="11303" name="Rectangle 40"/>
          <p:cNvSpPr>
            <a:spLocks noChangeArrowheads="1"/>
          </p:cNvSpPr>
          <p:nvPr/>
        </p:nvSpPr>
        <p:spPr bwMode="auto">
          <a:xfrm>
            <a:off x="5487952" y="5693570"/>
            <a:ext cx="210662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	DB Fahrpläne</a:t>
            </a:r>
          </a:p>
        </p:txBody>
      </p:sp>
      <p:sp>
        <p:nvSpPr>
          <p:cNvPr id="11304" name="Rectangle 41"/>
          <p:cNvSpPr>
            <a:spLocks noChangeArrowheads="1"/>
          </p:cNvSpPr>
          <p:nvPr/>
        </p:nvSpPr>
        <p:spPr bwMode="auto">
          <a:xfrm>
            <a:off x="5487952" y="6017420"/>
            <a:ext cx="238301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	Telekom Statistik</a:t>
            </a:r>
          </a:p>
        </p:txBody>
      </p:sp>
      <p:sp>
        <p:nvSpPr>
          <p:cNvPr id="11305" name="Rectangle 42"/>
          <p:cNvSpPr>
            <a:spLocks noChangeArrowheads="1"/>
          </p:cNvSpPr>
          <p:nvPr/>
        </p:nvSpPr>
        <p:spPr bwMode="auto">
          <a:xfrm>
            <a:off x="5953944" y="4968082"/>
            <a:ext cx="220049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Ergebnisrelation </a:t>
            </a:r>
            <a:r>
              <a:rPr lang="de-DE" sz="1400">
                <a:latin typeface="Courier New" charset="0"/>
              </a:rPr>
              <a:t>p.Titel</a:t>
            </a:r>
          </a:p>
        </p:txBody>
      </p:sp>
      <p:sp>
        <p:nvSpPr>
          <p:cNvPr id="11306" name="Freeform 43"/>
          <p:cNvSpPr>
            <a:spLocks/>
          </p:cNvSpPr>
          <p:nvPr/>
        </p:nvSpPr>
        <p:spPr bwMode="auto">
          <a:xfrm>
            <a:off x="1219286" y="2950369"/>
            <a:ext cx="5224097" cy="363538"/>
          </a:xfrm>
          <a:custGeom>
            <a:avLst/>
            <a:gdLst>
              <a:gd name="T0" fmla="*/ 2147483647 w 3565"/>
              <a:gd name="T1" fmla="*/ 2147483647 h 229"/>
              <a:gd name="T2" fmla="*/ 2147483647 w 3565"/>
              <a:gd name="T3" fmla="*/ 2147483647 h 229"/>
              <a:gd name="T4" fmla="*/ 0 w 3565"/>
              <a:gd name="T5" fmla="*/ 2147483647 h 229"/>
              <a:gd name="T6" fmla="*/ 0 w 3565"/>
              <a:gd name="T7" fmla="*/ 0 h 229"/>
              <a:gd name="T8" fmla="*/ 0 60000 65536"/>
              <a:gd name="T9" fmla="*/ 0 60000 65536"/>
              <a:gd name="T10" fmla="*/ 0 60000 65536"/>
              <a:gd name="T11" fmla="*/ 0 60000 65536"/>
              <a:gd name="T12" fmla="*/ 0 w 3565"/>
              <a:gd name="T13" fmla="*/ 0 h 229"/>
              <a:gd name="T14" fmla="*/ 3565 w 3565"/>
              <a:gd name="T15" fmla="*/ 229 h 2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65" h="229">
                <a:moveTo>
                  <a:pt x="3564" y="76"/>
                </a:moveTo>
                <a:lnTo>
                  <a:pt x="3564" y="228"/>
                </a:lnTo>
                <a:lnTo>
                  <a:pt x="0" y="22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11307" name="Freeform 44"/>
          <p:cNvSpPr>
            <a:spLocks/>
          </p:cNvSpPr>
          <p:nvPr/>
        </p:nvSpPr>
        <p:spPr bwMode="auto">
          <a:xfrm>
            <a:off x="1289625" y="3102769"/>
            <a:ext cx="6156081" cy="2382838"/>
          </a:xfrm>
          <a:custGeom>
            <a:avLst/>
            <a:gdLst>
              <a:gd name="T0" fmla="*/ 2147483647 w 4201"/>
              <a:gd name="T1" fmla="*/ 0 h 1501"/>
              <a:gd name="T2" fmla="*/ 2147483647 w 4201"/>
              <a:gd name="T3" fmla="*/ 2147483647 h 1501"/>
              <a:gd name="T4" fmla="*/ 2147483647 w 4201"/>
              <a:gd name="T5" fmla="*/ 2147483647 h 1501"/>
              <a:gd name="T6" fmla="*/ 0 w 4201"/>
              <a:gd name="T7" fmla="*/ 2147483647 h 1501"/>
              <a:gd name="T8" fmla="*/ 0 w 4201"/>
              <a:gd name="T9" fmla="*/ 2147483647 h 15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01"/>
              <a:gd name="T16" fmla="*/ 0 h 1501"/>
              <a:gd name="T17" fmla="*/ 4201 w 4201"/>
              <a:gd name="T18" fmla="*/ 1501 h 15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01" h="1501">
                <a:moveTo>
                  <a:pt x="4200" y="0"/>
                </a:moveTo>
                <a:lnTo>
                  <a:pt x="4200" y="135"/>
                </a:lnTo>
                <a:lnTo>
                  <a:pt x="2664" y="1500"/>
                </a:lnTo>
                <a:lnTo>
                  <a:pt x="0" y="1500"/>
                </a:lnTo>
                <a:lnTo>
                  <a:pt x="0" y="1352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160813" name="Oval 45"/>
          <p:cNvSpPr>
            <a:spLocks noChangeArrowheads="1"/>
          </p:cNvSpPr>
          <p:nvPr/>
        </p:nvSpPr>
        <p:spPr bwMode="auto">
          <a:xfrm>
            <a:off x="6301240" y="4093369"/>
            <a:ext cx="316523" cy="3048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11309" name="Rectangle 46"/>
          <p:cNvSpPr>
            <a:spLocks noChangeArrowheads="1"/>
          </p:cNvSpPr>
          <p:nvPr/>
        </p:nvSpPr>
        <p:spPr bwMode="auto">
          <a:xfrm>
            <a:off x="6312964" y="4098132"/>
            <a:ext cx="29816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=</a:t>
            </a:r>
          </a:p>
        </p:txBody>
      </p:sp>
      <p:sp>
        <p:nvSpPr>
          <p:cNvPr id="160815" name="Oval 47"/>
          <p:cNvSpPr>
            <a:spLocks noChangeArrowheads="1"/>
          </p:cNvSpPr>
          <p:nvPr/>
        </p:nvSpPr>
        <p:spPr bwMode="auto">
          <a:xfrm>
            <a:off x="5281332" y="3159919"/>
            <a:ext cx="316523" cy="3048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11311" name="Rectangle 48"/>
          <p:cNvSpPr>
            <a:spLocks noChangeArrowheads="1"/>
          </p:cNvSpPr>
          <p:nvPr/>
        </p:nvSpPr>
        <p:spPr bwMode="auto">
          <a:xfrm>
            <a:off x="5293056" y="3164682"/>
            <a:ext cx="29816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=</a:t>
            </a:r>
          </a:p>
        </p:txBody>
      </p:sp>
      <p:sp>
        <p:nvSpPr>
          <p:cNvPr id="11312" name="AutoShape 49"/>
          <p:cNvSpPr>
            <a:spLocks noChangeArrowheads="1"/>
          </p:cNvSpPr>
          <p:nvPr/>
        </p:nvSpPr>
        <p:spPr bwMode="auto">
          <a:xfrm>
            <a:off x="1869917" y="4160044"/>
            <a:ext cx="1447800" cy="231775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313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RDM: Anfragen in SQL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592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422031" y="228601"/>
            <a:ext cx="7946781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Allquantifizierung durch count-Aggregation</a:t>
            </a: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143000"/>
            <a:ext cx="8439150" cy="5105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>
                <a:latin typeface="Arial" charset="0"/>
                <a:ea typeface="ＭＳ Ｐゴシック" charset="0"/>
                <a:cs typeface="ＭＳ Ｐゴシック" charset="0"/>
              </a:rPr>
              <a:t>Allquantifizierung kann immer auch durch eine </a:t>
            </a:r>
            <a:r>
              <a:rPr lang="de-DE" sz="2400" b="1">
                <a:latin typeface="Arial" charset="0"/>
                <a:ea typeface="ＭＳ Ｐゴシック" charset="0"/>
                <a:cs typeface="ＭＳ Ｐゴシック" charset="0"/>
              </a:rPr>
              <a:t>count-</a:t>
            </a:r>
            <a:r>
              <a:rPr lang="de-DE" sz="2400">
                <a:latin typeface="Arial" charset="0"/>
                <a:ea typeface="ＭＳ Ｐゴシック" charset="0"/>
                <a:cs typeface="ＭＳ Ｐゴシック" charset="0"/>
              </a:rPr>
              <a:t>Aggregation ausgedrückt werden </a:t>
            </a:r>
          </a:p>
          <a:p>
            <a:pPr marL="0" indent="0">
              <a:buFontTx/>
              <a:buNone/>
            </a:pPr>
            <a:r>
              <a:rPr lang="de-DE" sz="2400">
                <a:latin typeface="Arial" charset="0"/>
                <a:ea typeface="ＭＳ Ｐゴシック" charset="0"/>
                <a:cs typeface="ＭＳ Ｐゴシック" charset="0"/>
              </a:rPr>
              <a:t>Wir betrachten dazu eine etwas einfachere Anfrage, in der wir die </a:t>
            </a:r>
            <a:r>
              <a:rPr lang="de-DE" sz="2400" i="1">
                <a:latin typeface="Arial" charset="0"/>
                <a:ea typeface="ＭＳ Ｐゴシック" charset="0"/>
                <a:cs typeface="ＭＳ Ｐゴシック" charset="0"/>
              </a:rPr>
              <a:t>(MatrNr </a:t>
            </a:r>
            <a:r>
              <a:rPr lang="de-DE" sz="2400">
                <a:latin typeface="Arial" charset="0"/>
                <a:ea typeface="ＭＳ Ｐゴシック" charset="0"/>
                <a:cs typeface="ＭＳ Ｐゴシック" charset="0"/>
              </a:rPr>
              <a:t>der) Studenten ermitteln wollen, die </a:t>
            </a:r>
            <a:r>
              <a:rPr lang="de-DE" sz="2400" i="1">
                <a:latin typeface="Arial" charset="0"/>
                <a:ea typeface="ＭＳ Ｐゴシック" charset="0"/>
                <a:cs typeface="ＭＳ Ｐゴシック" charset="0"/>
              </a:rPr>
              <a:t>alle</a:t>
            </a:r>
            <a:r>
              <a:rPr lang="de-DE" sz="2400">
                <a:latin typeface="Arial" charset="0"/>
                <a:ea typeface="ＭＳ Ｐゴシック" charset="0"/>
                <a:cs typeface="ＭＳ Ｐゴシック" charset="0"/>
              </a:rPr>
              <a:t> Vorlesungen  hören:</a:t>
            </a:r>
            <a:endParaRPr lang="de-DE" sz="2400" i="1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24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451" name="Rectangle 4"/>
          <p:cNvSpPr>
            <a:spLocks noChangeArrowheads="1"/>
          </p:cNvSpPr>
          <p:nvPr/>
        </p:nvSpPr>
        <p:spPr bwMode="auto">
          <a:xfrm>
            <a:off x="255911" y="3645024"/>
            <a:ext cx="878058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000" b="1" dirty="0" err="1">
                <a:latin typeface="Tahoma" charset="0"/>
              </a:rPr>
              <a:t>select</a:t>
            </a:r>
            <a:r>
              <a:rPr lang="de-DE" sz="2000" dirty="0">
                <a:latin typeface="Tahoma" charset="0"/>
              </a:rPr>
              <a:t> </a:t>
            </a:r>
            <a:r>
              <a:rPr lang="de-DE" sz="2000" dirty="0" err="1">
                <a:latin typeface="Tahoma" charset="0"/>
              </a:rPr>
              <a:t>h.MatrNr</a:t>
            </a:r>
            <a:endParaRPr lang="de-DE" sz="2000" dirty="0"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000" b="1" dirty="0" err="1">
                <a:latin typeface="Tahoma" charset="0"/>
              </a:rPr>
              <a:t>from</a:t>
            </a:r>
            <a:r>
              <a:rPr lang="de-DE" sz="2000" dirty="0">
                <a:latin typeface="Tahoma" charset="0"/>
              </a:rPr>
              <a:t> hören h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000" b="1" dirty="0" err="1">
                <a:latin typeface="Tahoma" charset="0"/>
              </a:rPr>
              <a:t>group</a:t>
            </a:r>
            <a:r>
              <a:rPr lang="de-DE" sz="2000" b="1" dirty="0">
                <a:latin typeface="Tahoma" charset="0"/>
              </a:rPr>
              <a:t> </a:t>
            </a:r>
            <a:r>
              <a:rPr lang="de-DE" sz="2000" b="1" dirty="0" err="1">
                <a:latin typeface="Tahoma" charset="0"/>
              </a:rPr>
              <a:t>by</a:t>
            </a:r>
            <a:r>
              <a:rPr lang="de-DE" sz="2000" dirty="0">
                <a:latin typeface="Tahoma" charset="0"/>
              </a:rPr>
              <a:t> </a:t>
            </a:r>
            <a:r>
              <a:rPr lang="de-DE" sz="2000" dirty="0" err="1">
                <a:latin typeface="Tahoma" charset="0"/>
              </a:rPr>
              <a:t>h.MatrNr</a:t>
            </a:r>
            <a:endParaRPr lang="de-DE" sz="2000" dirty="0"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000" dirty="0">
                <a:latin typeface="Tahoma" charset="0"/>
              </a:rPr>
              <a:t>	</a:t>
            </a:r>
            <a:r>
              <a:rPr lang="de-DE" sz="2000" b="1" dirty="0" err="1">
                <a:latin typeface="Tahoma" charset="0"/>
              </a:rPr>
              <a:t>having</a:t>
            </a:r>
            <a:r>
              <a:rPr lang="de-DE" sz="2000" dirty="0">
                <a:latin typeface="Tahoma" charset="0"/>
              </a:rPr>
              <a:t> </a:t>
            </a:r>
            <a:r>
              <a:rPr lang="de-DE" sz="2000" dirty="0" err="1">
                <a:latin typeface="Tahoma" charset="0"/>
              </a:rPr>
              <a:t>count</a:t>
            </a:r>
            <a:r>
              <a:rPr lang="de-DE" sz="2000" dirty="0">
                <a:latin typeface="Tahoma" charset="0"/>
              </a:rPr>
              <a:t> (*) = (</a:t>
            </a:r>
            <a:r>
              <a:rPr lang="de-DE" sz="2000" b="1" dirty="0" err="1">
                <a:latin typeface="Tahoma" charset="0"/>
              </a:rPr>
              <a:t>select</a:t>
            </a:r>
            <a:r>
              <a:rPr lang="de-DE" sz="2000" dirty="0">
                <a:latin typeface="Tahoma" charset="0"/>
              </a:rPr>
              <a:t> </a:t>
            </a:r>
            <a:r>
              <a:rPr lang="de-DE" sz="2000" dirty="0" err="1">
                <a:latin typeface="Tahoma" charset="0"/>
              </a:rPr>
              <a:t>count</a:t>
            </a:r>
            <a:r>
              <a:rPr lang="de-DE" sz="2000" dirty="0">
                <a:latin typeface="Tahoma" charset="0"/>
              </a:rPr>
              <a:t> (*) </a:t>
            </a:r>
            <a:r>
              <a:rPr lang="de-DE" sz="2000" b="1" dirty="0" err="1">
                <a:latin typeface="Tahoma" charset="0"/>
              </a:rPr>
              <a:t>from</a:t>
            </a:r>
            <a:r>
              <a:rPr lang="de-DE" sz="2000" dirty="0">
                <a:latin typeface="Tahoma" charset="0"/>
              </a:rPr>
              <a:t> Vorlesungen);</a:t>
            </a:r>
          </a:p>
        </p:txBody>
      </p:sp>
    </p:spTree>
    <p:extLst>
      <p:ext uri="{BB962C8B-B14F-4D97-AF65-F5344CB8AC3E}">
        <p14:creationId xmlns:p14="http://schemas.microsoft.com/office/powerpoint/2010/main" val="316036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473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84939" y="2593976"/>
          <a:ext cx="1863969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51" name="ABC FlowCharter" r:id="rId3" imgW="1143000" imgH="838200" progId="ABCFlow">
                  <p:embed/>
                </p:oleObj>
              </mc:Choice>
              <mc:Fallback>
                <p:oleObj name="ABC FlowCharter" r:id="rId3" imgW="1143000" imgH="838200" progId="ABCFlow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939" y="2593976"/>
                        <a:ext cx="1863969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blurRad="63500" dist="107763" dir="2700000" algn="ctr" rotWithShape="0">
                          <a:schemeClr val="bg2">
                            <a:alpha val="74997"/>
                          </a:scheme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4" name="Line 5"/>
          <p:cNvSpPr>
            <a:spLocks noChangeShapeType="1"/>
          </p:cNvSpPr>
          <p:nvPr/>
        </p:nvSpPr>
        <p:spPr bwMode="auto">
          <a:xfrm flipH="1">
            <a:off x="3985846" y="1949450"/>
            <a:ext cx="1049215" cy="1225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5475" name="Line 6"/>
          <p:cNvSpPr>
            <a:spLocks noChangeShapeType="1"/>
          </p:cNvSpPr>
          <p:nvPr/>
        </p:nvSpPr>
        <p:spPr bwMode="auto">
          <a:xfrm>
            <a:off x="1834662" y="1930400"/>
            <a:ext cx="1242646" cy="1238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929054" y="2159000"/>
            <a:ext cx="5175738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208943" y="1497013"/>
            <a:ext cx="1541653" cy="3667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/>
              <a:t>Anwendung 1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4356589" y="1501775"/>
            <a:ext cx="1551348" cy="3667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/>
              <a:t>Anwendung n</a:t>
            </a:r>
          </a:p>
        </p:txBody>
      </p:sp>
      <p:sp>
        <p:nvSpPr>
          <p:cNvPr id="105479" name="Rectangle 10"/>
          <p:cNvSpPr>
            <a:spLocks noChangeArrowheads="1"/>
          </p:cNvSpPr>
          <p:nvPr/>
        </p:nvSpPr>
        <p:spPr bwMode="auto">
          <a:xfrm>
            <a:off x="3286859" y="1508125"/>
            <a:ext cx="464872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 b="1"/>
              <a:t>. . .</a:t>
            </a:r>
          </a:p>
        </p:txBody>
      </p:sp>
      <p:sp>
        <p:nvSpPr>
          <p:cNvPr id="105480" name="Rectangle 11"/>
          <p:cNvSpPr>
            <a:spLocks noChangeArrowheads="1"/>
          </p:cNvSpPr>
          <p:nvPr/>
        </p:nvSpPr>
        <p:spPr bwMode="auto">
          <a:xfrm>
            <a:off x="3090497" y="2208213"/>
            <a:ext cx="899939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Sichten</a:t>
            </a:r>
          </a:p>
        </p:txBody>
      </p:sp>
      <p:sp>
        <p:nvSpPr>
          <p:cNvPr id="105481" name="Rectangle 12"/>
          <p:cNvSpPr>
            <a:spLocks noChangeArrowheads="1"/>
          </p:cNvSpPr>
          <p:nvPr/>
        </p:nvSpPr>
        <p:spPr bwMode="auto">
          <a:xfrm>
            <a:off x="2694843" y="3903663"/>
            <a:ext cx="1901162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Projektdatenbank</a:t>
            </a:r>
          </a:p>
        </p:txBody>
      </p:sp>
      <p:sp>
        <p:nvSpPr>
          <p:cNvPr id="105482" name="Rectangle 13"/>
          <p:cNvSpPr>
            <a:spLocks noChangeArrowheads="1"/>
          </p:cNvSpPr>
          <p:nvPr/>
        </p:nvSpPr>
        <p:spPr bwMode="auto">
          <a:xfrm>
            <a:off x="2899997" y="3216275"/>
            <a:ext cx="1254369" cy="27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3" name="AutoShape 14"/>
          <p:cNvSpPr>
            <a:spLocks noChangeArrowheads="1"/>
          </p:cNvSpPr>
          <p:nvPr/>
        </p:nvSpPr>
        <p:spPr bwMode="auto">
          <a:xfrm>
            <a:off x="2993781" y="3262313"/>
            <a:ext cx="339969" cy="1778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4" name="AutoShape 15"/>
          <p:cNvSpPr>
            <a:spLocks noChangeArrowheads="1"/>
          </p:cNvSpPr>
          <p:nvPr/>
        </p:nvSpPr>
        <p:spPr bwMode="auto">
          <a:xfrm>
            <a:off x="3727939" y="3257550"/>
            <a:ext cx="338504" cy="1778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5" name="Rectangle 16"/>
          <p:cNvSpPr>
            <a:spLocks noChangeArrowheads="1"/>
          </p:cNvSpPr>
          <p:nvPr/>
        </p:nvSpPr>
        <p:spPr bwMode="auto">
          <a:xfrm>
            <a:off x="3368920" y="3173413"/>
            <a:ext cx="32609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...</a:t>
            </a:r>
          </a:p>
        </p:txBody>
      </p:sp>
      <p:sp>
        <p:nvSpPr>
          <p:cNvPr id="105486" name="Rectangle 17"/>
          <p:cNvSpPr>
            <a:spLocks noChangeArrowheads="1"/>
          </p:cNvSpPr>
          <p:nvPr/>
        </p:nvSpPr>
        <p:spPr bwMode="auto">
          <a:xfrm rot="-5400000">
            <a:off x="3311382" y="3474218"/>
            <a:ext cx="32609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800"/>
              <a:t>...</a:t>
            </a:r>
          </a:p>
        </p:txBody>
      </p:sp>
      <p:sp>
        <p:nvSpPr>
          <p:cNvPr id="105487" name="Rectangle 18"/>
          <p:cNvSpPr>
            <a:spLocks noChangeArrowheads="1"/>
          </p:cNvSpPr>
          <p:nvPr/>
        </p:nvSpPr>
        <p:spPr bwMode="auto">
          <a:xfrm>
            <a:off x="1235320" y="1123951"/>
            <a:ext cx="156796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b="1">
                <a:latin typeface="Courier New" charset="0"/>
              </a:rPr>
              <a:t>select</a:t>
            </a:r>
            <a:r>
              <a:rPr lang="de-DE">
                <a:latin typeface="Courier New" charset="0"/>
              </a:rPr>
              <a:t> ...</a:t>
            </a:r>
          </a:p>
        </p:txBody>
      </p:sp>
      <p:sp>
        <p:nvSpPr>
          <p:cNvPr id="105488" name="Rectangle 19"/>
          <p:cNvSpPr>
            <a:spLocks noChangeArrowheads="1"/>
          </p:cNvSpPr>
          <p:nvPr/>
        </p:nvSpPr>
        <p:spPr bwMode="auto">
          <a:xfrm>
            <a:off x="4488474" y="1123951"/>
            <a:ext cx="156796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b="1">
                <a:latin typeface="Courier New" charset="0"/>
              </a:rPr>
              <a:t>select</a:t>
            </a:r>
            <a:r>
              <a:rPr lang="de-DE">
                <a:latin typeface="Courier New" charset="0"/>
              </a:rPr>
              <a:t> ...</a:t>
            </a:r>
          </a:p>
        </p:txBody>
      </p:sp>
      <p:sp>
        <p:nvSpPr>
          <p:cNvPr id="105489" name="Rectangle 20"/>
          <p:cNvSpPr>
            <a:spLocks noChangeArrowheads="1"/>
          </p:cNvSpPr>
          <p:nvPr/>
        </p:nvSpPr>
        <p:spPr bwMode="auto">
          <a:xfrm>
            <a:off x="6109032" y="1144589"/>
            <a:ext cx="273472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buFontTx/>
              <a:buChar char="•"/>
            </a:pPr>
            <a:r>
              <a:rPr lang="de-DE" sz="1400"/>
              <a:t> SQL-Anfragen in der Anwendung</a:t>
            </a:r>
          </a:p>
        </p:txBody>
      </p:sp>
      <p:sp>
        <p:nvSpPr>
          <p:cNvPr id="105490" name="Rectangle 21"/>
          <p:cNvSpPr>
            <a:spLocks noChangeArrowheads="1"/>
          </p:cNvSpPr>
          <p:nvPr/>
        </p:nvSpPr>
        <p:spPr bwMode="auto">
          <a:xfrm>
            <a:off x="6226419" y="2211389"/>
            <a:ext cx="223458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de-DE" sz="1400"/>
              <a:t> SQL-View als externe Sicht</a:t>
            </a:r>
          </a:p>
        </p:txBody>
      </p:sp>
      <p:sp>
        <p:nvSpPr>
          <p:cNvPr id="105491" name="Rectangle 22"/>
          <p:cNvSpPr>
            <a:spLocks noChangeArrowheads="1"/>
          </p:cNvSpPr>
          <p:nvPr/>
        </p:nvSpPr>
        <p:spPr bwMode="auto">
          <a:xfrm>
            <a:off x="4664320" y="3201989"/>
            <a:ext cx="319638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de-DE" sz="1400"/>
              <a:t> SQL-Tabellen als konzeptuelles Schema</a:t>
            </a:r>
          </a:p>
        </p:txBody>
      </p:sp>
      <p:sp>
        <p:nvSpPr>
          <p:cNvPr id="105492" name="Rectangle 23"/>
          <p:cNvSpPr>
            <a:spLocks noChangeArrowheads="1"/>
          </p:cNvSpPr>
          <p:nvPr/>
        </p:nvSpPr>
        <p:spPr bwMode="auto">
          <a:xfrm>
            <a:off x="5905268" y="3886201"/>
            <a:ext cx="1862971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(vgl. ANSI/SPARC)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4963258" y="4875213"/>
            <a:ext cx="3784315" cy="119776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>
                <a:latin typeface="Courier New" charset="0"/>
              </a:rPr>
              <a:t>create view </a:t>
            </a:r>
            <a:r>
              <a:rPr lang="de-DE" sz="1800">
                <a:latin typeface="Courier New" charset="0"/>
              </a:rPr>
              <a:t>ReicheProjekte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as select </a:t>
            </a:r>
            <a:r>
              <a:rPr lang="de-DE" sz="1800">
                <a:latin typeface="Courier New" charset="0"/>
              </a:rPr>
              <a:t>*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from </a:t>
            </a:r>
            <a:r>
              <a:rPr lang="de-DE" sz="1800">
                <a:latin typeface="Courier New" charset="0"/>
              </a:rPr>
              <a:t>Projekte</a:t>
            </a:r>
          </a:p>
          <a:p>
            <a:pPr>
              <a:defRPr/>
            </a:pPr>
            <a:r>
              <a:rPr lang="de-DE" sz="1800" b="1">
                <a:latin typeface="Courier New" charset="0"/>
              </a:rPr>
              <a:t>where</a:t>
            </a:r>
            <a:r>
              <a:rPr lang="de-DE" sz="1800">
                <a:latin typeface="Courier New" charset="0"/>
              </a:rPr>
              <a:t> Budget </a:t>
            </a:r>
            <a:r>
              <a:rPr lang="de-DE" sz="1800">
                <a:latin typeface="Symbol" charset="0"/>
              </a:rPr>
              <a:t></a:t>
            </a:r>
            <a:r>
              <a:rPr lang="de-DE" sz="1800">
                <a:latin typeface="Courier New" charset="0"/>
              </a:rPr>
              <a:t> 200000;</a:t>
            </a:r>
          </a:p>
        </p:txBody>
      </p:sp>
      <p:sp>
        <p:nvSpPr>
          <p:cNvPr id="105494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Sichten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495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b="1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Ziel:</a:t>
            </a: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Kapselung der Anwendung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Entkopplung ... (Schemaevolution)</a:t>
            </a:r>
          </a:p>
          <a:p>
            <a:pPr lvl="2"/>
            <a:r>
              <a:rPr lang="de-DE" sz="1800">
                <a:latin typeface="Arial" charset="0"/>
                <a:ea typeface="ＭＳ Ｐゴシック" charset="0"/>
              </a:rPr>
              <a:t>Anwendung: Externe Sicht</a:t>
            </a:r>
          </a:p>
          <a:p>
            <a:pPr lvl="2"/>
            <a:r>
              <a:rPr lang="de-DE" sz="1800">
                <a:latin typeface="Arial" charset="0"/>
                <a:ea typeface="ＭＳ Ｐゴシック" charset="0"/>
              </a:rPr>
              <a:t>DB: Konzeptuelle Sicht</a:t>
            </a:r>
          </a:p>
        </p:txBody>
      </p:sp>
    </p:spTree>
    <p:extLst>
      <p:ext uri="{BB962C8B-B14F-4D97-AF65-F5344CB8AC3E}">
        <p14:creationId xmlns:p14="http://schemas.microsoft.com/office/powerpoint/2010/main" val="2681670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>
          <a:xfrm>
            <a:off x="492370" y="304801"/>
            <a:ext cx="7171592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Sichten ...</a:t>
            </a:r>
          </a:p>
        </p:txBody>
      </p:sp>
      <p:sp>
        <p:nvSpPr>
          <p:cNvPr id="106498" name="Text Box 3"/>
          <p:cNvSpPr txBox="1">
            <a:spLocks noChangeArrowheads="1"/>
          </p:cNvSpPr>
          <p:nvPr/>
        </p:nvSpPr>
        <p:spPr bwMode="auto">
          <a:xfrm>
            <a:off x="492369" y="1828800"/>
            <a:ext cx="8423031" cy="382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82600"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82600"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82600"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82600"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82600"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82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82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82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82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 b="1">
                <a:solidFill>
                  <a:srgbClr val="CC0099"/>
                </a:solidFill>
                <a:latin typeface="Tahoma" charset="0"/>
              </a:rPr>
              <a:t>für den Datenschutz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de-DE" sz="2400" b="1">
              <a:solidFill>
                <a:srgbClr val="CC0099"/>
              </a:solidFill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de-DE" sz="2400" b="1"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 b="1">
                <a:latin typeface="Tahoma" charset="0"/>
              </a:rPr>
              <a:t>create view</a:t>
            </a:r>
            <a:r>
              <a:rPr lang="de-DE" sz="2400">
                <a:latin typeface="Tahoma" charset="0"/>
              </a:rPr>
              <a:t> prüfenSicht as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select</a:t>
            </a:r>
            <a:r>
              <a:rPr lang="de-DE" sz="2400">
                <a:latin typeface="Tahoma" charset="0"/>
              </a:rPr>
              <a:t> MatrNr, VorlNr, PersNr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from</a:t>
            </a:r>
            <a:r>
              <a:rPr lang="de-DE" sz="2400">
                <a:latin typeface="Tahoma" charset="0"/>
              </a:rPr>
              <a:t> prüfen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	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de-DE" sz="2400" b="1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2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2" y="228601"/>
            <a:ext cx="777240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Sichten ...</a:t>
            </a:r>
          </a:p>
        </p:txBody>
      </p:sp>
      <p:sp>
        <p:nvSpPr>
          <p:cNvPr id="107522" name="Text Box 3"/>
          <p:cNvSpPr txBox="1">
            <a:spLocks noChangeArrowheads="1"/>
          </p:cNvSpPr>
          <p:nvPr/>
        </p:nvSpPr>
        <p:spPr bwMode="auto">
          <a:xfrm>
            <a:off x="422031" y="1066801"/>
            <a:ext cx="828821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82600"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82600"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82600"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82600"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82600"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82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82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82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82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 b="1">
                <a:solidFill>
                  <a:srgbClr val="CC0099"/>
                </a:solidFill>
                <a:latin typeface="Tahoma" charset="0"/>
              </a:rPr>
              <a:t>für die Vereinfachung von Anfagen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 b="1">
                <a:latin typeface="Tahoma" charset="0"/>
              </a:rPr>
              <a:t>create view</a:t>
            </a:r>
            <a:r>
              <a:rPr lang="de-DE" sz="2400">
                <a:latin typeface="Tahoma" charset="0"/>
              </a:rPr>
              <a:t> StudProf (Sname, Semester, Titel, Pname) as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select</a:t>
            </a:r>
            <a:r>
              <a:rPr lang="de-DE" sz="2400">
                <a:latin typeface="Tahoma" charset="0"/>
              </a:rPr>
              <a:t> s.Name, s.Semester, v.Titel, p.Name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 b="1">
                <a:latin typeface="Tahoma" charset="0"/>
              </a:rPr>
              <a:t>	from</a:t>
            </a:r>
            <a:r>
              <a:rPr lang="de-DE" sz="2400">
                <a:latin typeface="Tahoma" charset="0"/>
              </a:rPr>
              <a:t> Studenten s, hören h, Vorlesungen v, Professoren p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where</a:t>
            </a:r>
            <a:r>
              <a:rPr lang="de-DE" sz="2400">
                <a:latin typeface="Tahoma" charset="0"/>
              </a:rPr>
              <a:t> s.MatrNr=h.MatrNr and h.VorlNr=v.VorlNr and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               v.gelesenVon = p.PersNr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de-DE" sz="2400" b="1"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de-DE" sz="2400" b="1"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 b="1">
                <a:latin typeface="Tahoma" charset="0"/>
              </a:rPr>
              <a:t>select distinct</a:t>
            </a:r>
            <a:r>
              <a:rPr lang="de-DE" sz="2400">
                <a:latin typeface="Tahoma" charset="0"/>
              </a:rPr>
              <a:t> Semester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 b="1">
                <a:latin typeface="Tahoma" charset="0"/>
              </a:rPr>
              <a:t>from</a:t>
            </a:r>
            <a:r>
              <a:rPr lang="de-DE" sz="2400">
                <a:latin typeface="Tahoma" charset="0"/>
              </a:rPr>
              <a:t> StudProf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 b="1">
                <a:latin typeface="Tahoma" charset="0"/>
              </a:rPr>
              <a:t>where</a:t>
            </a:r>
            <a:r>
              <a:rPr lang="de-DE" sz="2400">
                <a:latin typeface="Tahoma" charset="0"/>
              </a:rPr>
              <a:t> PName='Sokrates';</a:t>
            </a:r>
            <a:endParaRPr lang="de-DE" sz="2400" b="1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58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>
          <a:xfrm>
            <a:off x="211016" y="228601"/>
            <a:ext cx="7804638" cy="498475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Sichten zur Modellierung von Generalisierung</a:t>
            </a:r>
          </a:p>
        </p:txBody>
      </p:sp>
      <p:sp>
        <p:nvSpPr>
          <p:cNvPr id="108546" name="Text Box 3"/>
          <p:cNvSpPr txBox="1">
            <a:spLocks noChangeArrowheads="1"/>
          </p:cNvSpPr>
          <p:nvPr/>
        </p:nvSpPr>
        <p:spPr bwMode="auto">
          <a:xfrm>
            <a:off x="228600" y="1219201"/>
            <a:ext cx="87630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73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73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73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73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731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73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73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73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73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 b="1">
                <a:latin typeface="Tahoma" charset="0"/>
              </a:rPr>
              <a:t>create table</a:t>
            </a:r>
            <a:r>
              <a:rPr lang="de-DE" sz="2000">
                <a:latin typeface="Tahoma" charset="0"/>
              </a:rPr>
              <a:t> Angestellte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(PersNr	</a:t>
            </a:r>
            <a:r>
              <a:rPr lang="de-DE" sz="2000" b="1">
                <a:latin typeface="Tahoma" charset="0"/>
              </a:rPr>
              <a:t>integer not null,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Name	</a:t>
            </a:r>
            <a:r>
              <a:rPr lang="de-DE" sz="2000" b="1">
                <a:latin typeface="Tahoma" charset="0"/>
              </a:rPr>
              <a:t>varchar</a:t>
            </a:r>
            <a:r>
              <a:rPr lang="de-DE" sz="2000">
                <a:latin typeface="Tahoma" charset="0"/>
              </a:rPr>
              <a:t> (30) </a:t>
            </a:r>
            <a:r>
              <a:rPr lang="de-DE" sz="2000" b="1">
                <a:latin typeface="Tahoma" charset="0"/>
              </a:rPr>
              <a:t>not null</a:t>
            </a:r>
            <a:r>
              <a:rPr lang="de-DE" sz="2000">
                <a:latin typeface="Tahoma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 b="1">
                <a:latin typeface="Tahoma" charset="0"/>
              </a:rPr>
              <a:t>create table</a:t>
            </a:r>
            <a:r>
              <a:rPr lang="de-DE" sz="2000">
                <a:latin typeface="Tahoma" charset="0"/>
              </a:rPr>
              <a:t> ProfDaten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(PersNr	</a:t>
            </a:r>
            <a:r>
              <a:rPr lang="de-DE" sz="2000" b="1">
                <a:latin typeface="Tahoma" charset="0"/>
              </a:rPr>
              <a:t>integer not null</a:t>
            </a:r>
            <a:r>
              <a:rPr lang="de-DE" sz="2000">
                <a:latin typeface="Tahoma" charset="0"/>
              </a:rPr>
              <a:t>,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Rang	</a:t>
            </a:r>
            <a:r>
              <a:rPr lang="de-DE" sz="2000" b="1">
                <a:latin typeface="Tahoma" charset="0"/>
              </a:rPr>
              <a:t>character</a:t>
            </a:r>
            <a:r>
              <a:rPr lang="de-DE" sz="2000">
                <a:latin typeface="Tahoma" charset="0"/>
              </a:rPr>
              <a:t>(2),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Raum 	</a:t>
            </a:r>
            <a:r>
              <a:rPr lang="de-DE" sz="2000" b="1">
                <a:latin typeface="Tahoma" charset="0"/>
              </a:rPr>
              <a:t>integer</a:t>
            </a:r>
            <a:r>
              <a:rPr lang="de-DE" sz="2000">
                <a:latin typeface="Tahoma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 b="1">
                <a:latin typeface="Tahoma" charset="0"/>
              </a:rPr>
              <a:t>create table</a:t>
            </a:r>
            <a:r>
              <a:rPr lang="de-DE" sz="2000">
                <a:latin typeface="Tahoma" charset="0"/>
              </a:rPr>
              <a:t> AssiDaten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(PersNr		</a:t>
            </a:r>
            <a:r>
              <a:rPr lang="de-DE" sz="2000" b="1">
                <a:latin typeface="Tahoma" charset="0"/>
              </a:rPr>
              <a:t>integer not null</a:t>
            </a:r>
            <a:r>
              <a:rPr lang="de-DE" sz="2000">
                <a:latin typeface="Tahoma" charset="0"/>
              </a:rPr>
              <a:t>,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Fachgebiet	</a:t>
            </a:r>
            <a:r>
              <a:rPr lang="de-DE" sz="2000" b="1">
                <a:latin typeface="Tahoma" charset="0"/>
              </a:rPr>
              <a:t>varchar</a:t>
            </a:r>
            <a:r>
              <a:rPr lang="de-DE" sz="2000">
                <a:latin typeface="Tahoma" charset="0"/>
              </a:rPr>
              <a:t>(30),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Boss			</a:t>
            </a:r>
            <a:r>
              <a:rPr lang="de-DE" sz="2000" b="1">
                <a:latin typeface="Tahoma" charset="0"/>
              </a:rPr>
              <a:t>integer</a:t>
            </a:r>
            <a:r>
              <a:rPr lang="de-DE" sz="2000">
                <a:latin typeface="Tahoma" charset="0"/>
              </a:rPr>
              <a:t>);	</a:t>
            </a:r>
          </a:p>
        </p:txBody>
      </p:sp>
    </p:spTree>
    <p:extLst>
      <p:ext uri="{BB962C8B-B14F-4D97-AF65-F5344CB8AC3E}">
        <p14:creationId xmlns:p14="http://schemas.microsoft.com/office/powerpoint/2010/main" val="49499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ChangeArrowheads="1"/>
          </p:cNvSpPr>
          <p:nvPr/>
        </p:nvSpPr>
        <p:spPr bwMode="auto">
          <a:xfrm>
            <a:off x="351692" y="990601"/>
            <a:ext cx="8258908" cy="4942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 b="1">
                <a:latin typeface="Tahoma" charset="0"/>
              </a:rPr>
              <a:t>create view</a:t>
            </a:r>
            <a:r>
              <a:rPr lang="de-DE" sz="2400">
                <a:latin typeface="Tahoma" charset="0"/>
              </a:rPr>
              <a:t> Professoren </a:t>
            </a:r>
            <a:r>
              <a:rPr lang="de-DE" sz="2400" b="1">
                <a:latin typeface="Tahoma" charset="0"/>
              </a:rPr>
              <a:t>as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select</a:t>
            </a:r>
            <a:r>
              <a:rPr lang="de-DE" sz="2400">
                <a:latin typeface="Tahoma" charset="0"/>
              </a:rPr>
              <a:t> *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from</a:t>
            </a:r>
            <a:r>
              <a:rPr lang="de-DE" sz="2400">
                <a:latin typeface="Tahoma" charset="0"/>
              </a:rPr>
              <a:t> Angestellte a, ProfDaten d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where</a:t>
            </a:r>
            <a:r>
              <a:rPr lang="de-DE" sz="2400">
                <a:latin typeface="Tahoma" charset="0"/>
              </a:rPr>
              <a:t> a.PersNr=d.PersNr;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 b="1">
                <a:latin typeface="Tahoma" charset="0"/>
              </a:rPr>
              <a:t>create view</a:t>
            </a:r>
            <a:r>
              <a:rPr lang="de-DE" sz="2400">
                <a:latin typeface="Tahoma" charset="0"/>
              </a:rPr>
              <a:t> Assistenten </a:t>
            </a:r>
            <a:r>
              <a:rPr lang="de-DE" sz="2400" b="1">
                <a:latin typeface="Tahoma" charset="0"/>
              </a:rPr>
              <a:t>as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select</a:t>
            </a:r>
            <a:r>
              <a:rPr lang="de-DE" sz="2400">
                <a:latin typeface="Tahoma" charset="0"/>
              </a:rPr>
              <a:t> *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from</a:t>
            </a:r>
            <a:r>
              <a:rPr lang="de-DE" sz="2400">
                <a:latin typeface="Tahoma" charset="0"/>
              </a:rPr>
              <a:t> Angestellte a, AssiDaten d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where</a:t>
            </a:r>
            <a:r>
              <a:rPr lang="de-DE" sz="2400">
                <a:latin typeface="Tahoma" charset="0"/>
              </a:rPr>
              <a:t> a.PersNr=d.PersNr;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de-DE" sz="2400"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3200">
                <a:solidFill>
                  <a:srgbClr val="CC0099"/>
                </a:solidFill>
                <a:latin typeface="Tahoma" charset="0"/>
                <a:sym typeface="Wingdings" charset="0"/>
              </a:rPr>
              <a:t> </a:t>
            </a:r>
            <a:r>
              <a:rPr lang="de-DE" sz="3200">
                <a:solidFill>
                  <a:srgbClr val="CC0099"/>
                </a:solidFill>
                <a:latin typeface="Tahoma" charset="0"/>
              </a:rPr>
              <a:t>Untertypen als Sicht</a:t>
            </a:r>
            <a:endParaRPr lang="de-DE" sz="24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18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ChangeArrowheads="1"/>
          </p:cNvSpPr>
          <p:nvPr/>
        </p:nvSpPr>
        <p:spPr bwMode="auto">
          <a:xfrm>
            <a:off x="351692" y="1143000"/>
            <a:ext cx="8411308" cy="555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 b="1">
                <a:latin typeface="Tahoma" charset="0"/>
              </a:rPr>
              <a:t>create table</a:t>
            </a:r>
            <a:r>
              <a:rPr lang="de-DE" sz="2000">
                <a:latin typeface="Tahoma" charset="0"/>
              </a:rPr>
              <a:t> Professoren 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(PersNr	</a:t>
            </a:r>
            <a:r>
              <a:rPr lang="de-DE" sz="2000" b="1">
                <a:latin typeface="Tahoma" charset="0"/>
              </a:rPr>
              <a:t>integer not null</a:t>
            </a:r>
            <a:r>
              <a:rPr lang="de-DE" sz="2000">
                <a:latin typeface="Tahoma" charset="0"/>
              </a:rPr>
              <a:t>,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Name 		</a:t>
            </a:r>
            <a:r>
              <a:rPr lang="de-DE" sz="2000" b="1">
                <a:latin typeface="Tahoma" charset="0"/>
              </a:rPr>
              <a:t>varchar</a:t>
            </a:r>
            <a:r>
              <a:rPr lang="de-DE" sz="2000">
                <a:latin typeface="Tahoma" charset="0"/>
              </a:rPr>
              <a:t> (30) </a:t>
            </a:r>
            <a:r>
              <a:rPr lang="de-DE" sz="2000" b="1">
                <a:latin typeface="Tahoma" charset="0"/>
              </a:rPr>
              <a:t>not null</a:t>
            </a:r>
            <a:r>
              <a:rPr lang="de-DE" sz="2000">
                <a:latin typeface="Tahoma" charset="0"/>
              </a:rPr>
              <a:t>,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Rang		</a:t>
            </a:r>
            <a:r>
              <a:rPr lang="de-DE" sz="2000" b="1">
                <a:latin typeface="Tahoma" charset="0"/>
              </a:rPr>
              <a:t>character</a:t>
            </a:r>
            <a:r>
              <a:rPr lang="de-DE" sz="2000">
                <a:latin typeface="Tahoma" charset="0"/>
              </a:rPr>
              <a:t> (2),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Raum 		</a:t>
            </a:r>
            <a:r>
              <a:rPr lang="de-DE" sz="2000" b="1">
                <a:latin typeface="Tahoma" charset="0"/>
              </a:rPr>
              <a:t>integer</a:t>
            </a:r>
            <a:r>
              <a:rPr lang="de-DE" sz="2000">
                <a:latin typeface="Tahoma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 b="1">
                <a:latin typeface="Tahoma" charset="0"/>
              </a:rPr>
              <a:t>create table</a:t>
            </a:r>
            <a:r>
              <a:rPr lang="de-DE" sz="2000">
                <a:latin typeface="Tahoma" charset="0"/>
              </a:rPr>
              <a:t> Assistenten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(PersNr	</a:t>
            </a:r>
            <a:r>
              <a:rPr lang="de-DE" sz="2000" b="1">
                <a:latin typeface="Tahoma" charset="0"/>
              </a:rPr>
              <a:t>integer not null</a:t>
            </a:r>
            <a:r>
              <a:rPr lang="de-DE" sz="2000">
                <a:latin typeface="Tahoma" charset="0"/>
              </a:rPr>
              <a:t>,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Name 		</a:t>
            </a:r>
            <a:r>
              <a:rPr lang="de-DE" sz="2000" b="1">
                <a:latin typeface="Tahoma" charset="0"/>
              </a:rPr>
              <a:t>varchar</a:t>
            </a:r>
            <a:r>
              <a:rPr lang="de-DE" sz="2000">
                <a:latin typeface="Tahoma" charset="0"/>
              </a:rPr>
              <a:t> (30) </a:t>
            </a:r>
            <a:r>
              <a:rPr lang="de-DE" sz="2000" b="1">
                <a:latin typeface="Tahoma" charset="0"/>
              </a:rPr>
              <a:t>not null</a:t>
            </a:r>
            <a:r>
              <a:rPr lang="de-DE" sz="2000">
                <a:latin typeface="Tahoma" charset="0"/>
              </a:rPr>
              <a:t>,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Fachgebiet	</a:t>
            </a:r>
            <a:r>
              <a:rPr lang="de-DE" sz="2000" b="1">
                <a:latin typeface="Tahoma" charset="0"/>
              </a:rPr>
              <a:t>varchar</a:t>
            </a:r>
            <a:r>
              <a:rPr lang="de-DE" sz="2000">
                <a:latin typeface="Tahoma" charset="0"/>
              </a:rPr>
              <a:t> (30),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Boss		</a:t>
            </a:r>
            <a:r>
              <a:rPr lang="de-DE" sz="2000" b="1">
                <a:latin typeface="Tahoma" charset="0"/>
              </a:rPr>
              <a:t>integer</a:t>
            </a:r>
            <a:r>
              <a:rPr lang="de-DE" sz="2000">
                <a:latin typeface="Tahoma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 b="1">
                <a:latin typeface="Tahoma" charset="0"/>
              </a:rPr>
              <a:t>create table</a:t>
            </a:r>
            <a:r>
              <a:rPr lang="de-DE" sz="2000">
                <a:latin typeface="Tahoma" charset="0"/>
              </a:rPr>
              <a:t> AndereAngestellte 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(PersNr	</a:t>
            </a:r>
            <a:r>
              <a:rPr lang="de-DE" sz="2000" b="1">
                <a:latin typeface="Tahoma" charset="0"/>
              </a:rPr>
              <a:t>integer not null</a:t>
            </a:r>
            <a:r>
              <a:rPr lang="de-DE" sz="2000">
                <a:latin typeface="Tahoma" charset="0"/>
              </a:rPr>
              <a:t>,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Name 		</a:t>
            </a:r>
            <a:r>
              <a:rPr lang="de-DE" sz="2000" b="1">
                <a:latin typeface="Tahoma" charset="0"/>
              </a:rPr>
              <a:t>varchar</a:t>
            </a:r>
            <a:r>
              <a:rPr lang="de-DE" sz="2000">
                <a:latin typeface="Tahoma" charset="0"/>
              </a:rPr>
              <a:t> (30) </a:t>
            </a:r>
            <a:r>
              <a:rPr lang="de-DE" sz="2000" b="1">
                <a:latin typeface="Tahoma" charset="0"/>
              </a:rPr>
              <a:t>not null</a:t>
            </a:r>
            <a:r>
              <a:rPr lang="de-DE" sz="2000">
                <a:latin typeface="Tahoma" charset="0"/>
              </a:rPr>
              <a:t>);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000">
                <a:latin typeface="Tahoma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2802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ChangeArrowheads="1"/>
          </p:cNvSpPr>
          <p:nvPr/>
        </p:nvSpPr>
        <p:spPr bwMode="auto">
          <a:xfrm>
            <a:off x="351692" y="990600"/>
            <a:ext cx="8159262" cy="51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 b="1">
                <a:latin typeface="Tahoma" charset="0"/>
              </a:rPr>
              <a:t>create view </a:t>
            </a:r>
            <a:r>
              <a:rPr lang="de-DE" sz="2400">
                <a:latin typeface="Tahoma" charset="0"/>
              </a:rPr>
              <a:t>Angestellte</a:t>
            </a:r>
            <a:r>
              <a:rPr lang="de-DE" sz="2400" b="1">
                <a:latin typeface="Tahoma" charset="0"/>
              </a:rPr>
              <a:t> as</a:t>
            </a:r>
            <a:endParaRPr lang="de-DE" sz="2400"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(</a:t>
            </a:r>
            <a:r>
              <a:rPr lang="de-DE" sz="2400" b="1">
                <a:latin typeface="Tahoma" charset="0"/>
              </a:rPr>
              <a:t>select </a:t>
            </a:r>
            <a:r>
              <a:rPr lang="de-DE" sz="2400">
                <a:latin typeface="Tahoma" charset="0"/>
              </a:rPr>
              <a:t>PersNr, Name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 b="1">
                <a:latin typeface="Tahoma" charset="0"/>
              </a:rPr>
              <a:t>	from</a:t>
            </a:r>
            <a:r>
              <a:rPr lang="de-DE" sz="2400">
                <a:latin typeface="Tahoma" charset="0"/>
              </a:rPr>
              <a:t> Professoren)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  </a:t>
            </a:r>
            <a:r>
              <a:rPr lang="de-DE" sz="2400" b="1">
                <a:latin typeface="Tahoma" charset="0"/>
              </a:rPr>
              <a:t>union</a:t>
            </a:r>
            <a:r>
              <a:rPr lang="de-DE" sz="2400">
                <a:latin typeface="Tahoma" charset="0"/>
              </a:rPr>
              <a:t>	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(</a:t>
            </a:r>
            <a:r>
              <a:rPr lang="de-DE" sz="2400" b="1">
                <a:latin typeface="Tahoma" charset="0"/>
              </a:rPr>
              <a:t>select </a:t>
            </a:r>
            <a:r>
              <a:rPr lang="de-DE" sz="2400">
                <a:latin typeface="Tahoma" charset="0"/>
              </a:rPr>
              <a:t>PersNr, Name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 b="1">
                <a:latin typeface="Tahoma" charset="0"/>
              </a:rPr>
              <a:t>	from</a:t>
            </a:r>
            <a:r>
              <a:rPr lang="de-DE" sz="2400">
                <a:latin typeface="Tahoma" charset="0"/>
              </a:rPr>
              <a:t> Assistenten)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 </a:t>
            </a:r>
            <a:r>
              <a:rPr lang="de-DE" sz="2400" b="1">
                <a:latin typeface="Tahoma" charset="0"/>
              </a:rPr>
              <a:t>union</a:t>
            </a:r>
            <a:endParaRPr lang="de-DE" sz="2400"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>
                <a:latin typeface="Tahoma" charset="0"/>
              </a:rPr>
              <a:t>	(</a:t>
            </a:r>
            <a:r>
              <a:rPr lang="de-DE" sz="2400" b="1">
                <a:latin typeface="Tahoma" charset="0"/>
              </a:rPr>
              <a:t>select *</a:t>
            </a:r>
            <a:endParaRPr lang="de-DE" sz="2400"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 b="1">
                <a:latin typeface="Tahoma" charset="0"/>
              </a:rPr>
              <a:t>	from </a:t>
            </a:r>
            <a:r>
              <a:rPr lang="de-DE" sz="2400">
                <a:latin typeface="Tahoma" charset="0"/>
              </a:rPr>
              <a:t>AndereAngestellte);</a:t>
            </a:r>
            <a:endParaRPr lang="de-DE" sz="2400">
              <a:solidFill>
                <a:srgbClr val="CC0099"/>
              </a:solidFill>
              <a:latin typeface="Tahoma" charset="0"/>
              <a:sym typeface="Wingdings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3200">
                <a:solidFill>
                  <a:srgbClr val="CC0099"/>
                </a:solidFill>
                <a:latin typeface="Tahoma" charset="0"/>
                <a:sym typeface="Wingdings" charset="0"/>
              </a:rPr>
              <a:t></a:t>
            </a:r>
            <a:r>
              <a:rPr lang="de-DE" sz="3200">
                <a:solidFill>
                  <a:srgbClr val="CC0099"/>
                </a:solidFill>
                <a:latin typeface="Tahoma" charset="0"/>
              </a:rPr>
              <a:t> Obertypen als Sicht</a:t>
            </a:r>
            <a:r>
              <a:rPr lang="de-DE" sz="2400">
                <a:latin typeface="Tahoma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251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>
          <a:xfrm>
            <a:off x="180528" y="266229"/>
            <a:ext cx="9144000" cy="498475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Sichten zur Gewährleistung von Datenunabhängigkeit</a:t>
            </a:r>
          </a:p>
        </p:txBody>
      </p:sp>
      <p:sp>
        <p:nvSpPr>
          <p:cNvPr id="115714" name="Rectangle 3"/>
          <p:cNvSpPr>
            <a:spLocks noChangeArrowheads="1"/>
          </p:cNvSpPr>
          <p:nvPr/>
        </p:nvSpPr>
        <p:spPr bwMode="auto">
          <a:xfrm>
            <a:off x="4816720" y="1524000"/>
            <a:ext cx="1872762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de-DE" sz="2400">
                <a:latin typeface="Times New Roman" charset="0"/>
              </a:rPr>
              <a:t>Benutzer</a:t>
            </a:r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2667000" y="2743200"/>
            <a:ext cx="1872762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de-DE" sz="2400">
                <a:latin typeface="Times New Roman" charset="0"/>
              </a:rPr>
              <a:t>Sicht 1</a:t>
            </a:r>
          </a:p>
        </p:txBody>
      </p:sp>
      <p:sp>
        <p:nvSpPr>
          <p:cNvPr id="115716" name="Rectangle 5"/>
          <p:cNvSpPr>
            <a:spLocks noChangeArrowheads="1"/>
          </p:cNvSpPr>
          <p:nvPr/>
        </p:nvSpPr>
        <p:spPr bwMode="auto">
          <a:xfrm>
            <a:off x="4816720" y="2743200"/>
            <a:ext cx="1872762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de-DE" sz="2400">
                <a:latin typeface="Times New Roman" charset="0"/>
              </a:rPr>
              <a:t>Sicht 2</a:t>
            </a:r>
          </a:p>
        </p:txBody>
      </p:sp>
      <p:sp>
        <p:nvSpPr>
          <p:cNvPr id="115717" name="Rectangle 6"/>
          <p:cNvSpPr>
            <a:spLocks noChangeArrowheads="1"/>
          </p:cNvSpPr>
          <p:nvPr/>
        </p:nvSpPr>
        <p:spPr bwMode="auto">
          <a:xfrm>
            <a:off x="6966439" y="2743200"/>
            <a:ext cx="1872762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de-DE" sz="2400">
                <a:latin typeface="Times New Roman" charset="0"/>
              </a:rPr>
              <a:t>Sicht 3</a:t>
            </a:r>
          </a:p>
        </p:txBody>
      </p:sp>
      <p:sp>
        <p:nvSpPr>
          <p:cNvPr id="115718" name="Rectangle 7"/>
          <p:cNvSpPr>
            <a:spLocks noChangeArrowheads="1"/>
          </p:cNvSpPr>
          <p:nvPr/>
        </p:nvSpPr>
        <p:spPr bwMode="auto">
          <a:xfrm>
            <a:off x="2667000" y="4114800"/>
            <a:ext cx="1872762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de-DE" sz="2400">
                <a:latin typeface="Times New Roman" charset="0"/>
              </a:rPr>
              <a:t>Relation 1</a:t>
            </a:r>
          </a:p>
        </p:txBody>
      </p:sp>
      <p:sp>
        <p:nvSpPr>
          <p:cNvPr id="115719" name="Rectangle 8"/>
          <p:cNvSpPr>
            <a:spLocks noChangeArrowheads="1"/>
          </p:cNvSpPr>
          <p:nvPr/>
        </p:nvSpPr>
        <p:spPr bwMode="auto">
          <a:xfrm>
            <a:off x="4816720" y="4114800"/>
            <a:ext cx="1872762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de-DE" sz="2400">
                <a:latin typeface="Times New Roman" charset="0"/>
              </a:rPr>
              <a:t>Relation 2</a:t>
            </a:r>
          </a:p>
        </p:txBody>
      </p:sp>
      <p:sp>
        <p:nvSpPr>
          <p:cNvPr id="115720" name="Rectangle 9"/>
          <p:cNvSpPr>
            <a:spLocks noChangeArrowheads="1"/>
          </p:cNvSpPr>
          <p:nvPr/>
        </p:nvSpPr>
        <p:spPr bwMode="auto">
          <a:xfrm>
            <a:off x="6966439" y="4114800"/>
            <a:ext cx="1872762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de-DE" sz="2400">
                <a:latin typeface="Times New Roman" charset="0"/>
              </a:rPr>
              <a:t>Relation 3</a:t>
            </a:r>
          </a:p>
        </p:txBody>
      </p:sp>
      <p:cxnSp>
        <p:nvCxnSpPr>
          <p:cNvPr id="115721" name="AutoShape 10"/>
          <p:cNvCxnSpPr>
            <a:cxnSpLocks noChangeShapeType="1"/>
            <a:stCxn id="115714" idx="2"/>
            <a:endCxn id="115715" idx="0"/>
          </p:cNvCxnSpPr>
          <p:nvPr/>
        </p:nvCxnSpPr>
        <p:spPr bwMode="auto">
          <a:xfrm flipH="1">
            <a:off x="3603381" y="1981200"/>
            <a:ext cx="2149719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5722" name="AutoShape 11"/>
          <p:cNvCxnSpPr>
            <a:cxnSpLocks noChangeShapeType="1"/>
            <a:stCxn id="115714" idx="2"/>
            <a:endCxn id="115716" idx="0"/>
          </p:cNvCxnSpPr>
          <p:nvPr/>
        </p:nvCxnSpPr>
        <p:spPr bwMode="auto">
          <a:xfrm>
            <a:off x="5753100" y="19812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5723" name="AutoShape 12"/>
          <p:cNvCxnSpPr>
            <a:cxnSpLocks noChangeShapeType="1"/>
            <a:stCxn id="115714" idx="2"/>
            <a:endCxn id="115717" idx="0"/>
          </p:cNvCxnSpPr>
          <p:nvPr/>
        </p:nvCxnSpPr>
        <p:spPr bwMode="auto">
          <a:xfrm>
            <a:off x="5753100" y="1981200"/>
            <a:ext cx="214972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5724" name="AutoShape 13"/>
          <p:cNvCxnSpPr>
            <a:cxnSpLocks noChangeShapeType="1"/>
            <a:stCxn id="115716" idx="2"/>
            <a:endCxn id="115719" idx="0"/>
          </p:cNvCxnSpPr>
          <p:nvPr/>
        </p:nvCxnSpPr>
        <p:spPr bwMode="auto">
          <a:xfrm>
            <a:off x="5753100" y="3200400"/>
            <a:ext cx="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5725" name="AutoShape 14"/>
          <p:cNvCxnSpPr>
            <a:cxnSpLocks noChangeShapeType="1"/>
            <a:stCxn id="115715" idx="2"/>
            <a:endCxn id="115718" idx="0"/>
          </p:cNvCxnSpPr>
          <p:nvPr/>
        </p:nvCxnSpPr>
        <p:spPr bwMode="auto">
          <a:xfrm>
            <a:off x="3603381" y="3200400"/>
            <a:ext cx="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5726" name="AutoShape 15"/>
          <p:cNvCxnSpPr>
            <a:cxnSpLocks noChangeShapeType="1"/>
            <a:stCxn id="115715" idx="2"/>
            <a:endCxn id="115719" idx="0"/>
          </p:cNvCxnSpPr>
          <p:nvPr/>
        </p:nvCxnSpPr>
        <p:spPr bwMode="auto">
          <a:xfrm>
            <a:off x="3603381" y="3200400"/>
            <a:ext cx="2149719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5727" name="AutoShape 16"/>
          <p:cNvCxnSpPr>
            <a:cxnSpLocks noChangeShapeType="1"/>
            <a:stCxn id="115717" idx="2"/>
            <a:endCxn id="115720" idx="0"/>
          </p:cNvCxnSpPr>
          <p:nvPr/>
        </p:nvCxnSpPr>
        <p:spPr bwMode="auto">
          <a:xfrm>
            <a:off x="7902820" y="3200400"/>
            <a:ext cx="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5728" name="AutoShape 17"/>
          <p:cNvSpPr>
            <a:spLocks noChangeArrowheads="1"/>
          </p:cNvSpPr>
          <p:nvPr/>
        </p:nvSpPr>
        <p:spPr bwMode="auto">
          <a:xfrm>
            <a:off x="4343400" y="5334000"/>
            <a:ext cx="2819400" cy="9144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5729" name="AutoShape 18"/>
          <p:cNvCxnSpPr>
            <a:cxnSpLocks noChangeShapeType="1"/>
            <a:stCxn id="115719" idx="2"/>
            <a:endCxn id="115728" idx="1"/>
          </p:cNvCxnSpPr>
          <p:nvPr/>
        </p:nvCxnSpPr>
        <p:spPr bwMode="auto">
          <a:xfrm>
            <a:off x="5753100" y="45720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5730" name="AutoShape 19"/>
          <p:cNvCxnSpPr>
            <a:cxnSpLocks noChangeShapeType="1"/>
            <a:stCxn id="115720" idx="2"/>
            <a:endCxn id="115728" idx="1"/>
          </p:cNvCxnSpPr>
          <p:nvPr/>
        </p:nvCxnSpPr>
        <p:spPr bwMode="auto">
          <a:xfrm flipH="1">
            <a:off x="5753100" y="4572000"/>
            <a:ext cx="214972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5731" name="AutoShape 20"/>
          <p:cNvCxnSpPr>
            <a:cxnSpLocks noChangeShapeType="1"/>
            <a:stCxn id="115718" idx="2"/>
            <a:endCxn id="115728" idx="1"/>
          </p:cNvCxnSpPr>
          <p:nvPr/>
        </p:nvCxnSpPr>
        <p:spPr bwMode="auto">
          <a:xfrm>
            <a:off x="3603381" y="4572000"/>
            <a:ext cx="2149719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5732" name="Text Box 21"/>
          <p:cNvSpPr txBox="1">
            <a:spLocks noChangeArrowheads="1"/>
          </p:cNvSpPr>
          <p:nvPr/>
        </p:nvSpPr>
        <p:spPr bwMode="auto">
          <a:xfrm>
            <a:off x="0" y="3124200"/>
            <a:ext cx="3200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de-DE" sz="2400">
                <a:latin typeface="Tahoma" charset="0"/>
              </a:rPr>
              <a:t>logische 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de-DE" sz="2400">
                <a:latin typeface="Tahoma" charset="0"/>
              </a:rPr>
              <a:t>Datenunabhängigkeit</a:t>
            </a:r>
          </a:p>
        </p:txBody>
      </p:sp>
      <p:sp>
        <p:nvSpPr>
          <p:cNvPr id="115733" name="Text Box 22"/>
          <p:cNvSpPr txBox="1">
            <a:spLocks noChangeArrowheads="1"/>
          </p:cNvSpPr>
          <p:nvPr/>
        </p:nvSpPr>
        <p:spPr bwMode="auto">
          <a:xfrm>
            <a:off x="0" y="4572000"/>
            <a:ext cx="3200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de-DE" sz="2400">
                <a:latin typeface="Tahoma" charset="0"/>
              </a:rPr>
              <a:t>physische 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</a:pPr>
            <a:r>
              <a:rPr lang="de-DE" sz="2400">
                <a:latin typeface="Tahoma" charset="0"/>
              </a:rPr>
              <a:t>Datenunabhängigkeit</a:t>
            </a:r>
          </a:p>
        </p:txBody>
      </p:sp>
    </p:spTree>
    <p:extLst>
      <p:ext uri="{BB962C8B-B14F-4D97-AF65-F5344CB8AC3E}">
        <p14:creationId xmlns:p14="http://schemas.microsoft.com/office/powerpoint/2010/main" val="74852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ChangeArrowheads="1"/>
          </p:cNvSpPr>
          <p:nvPr>
            <p:ph type="title"/>
          </p:nvPr>
        </p:nvSpPr>
        <p:spPr>
          <a:xfrm>
            <a:off x="986205" y="304801"/>
            <a:ext cx="7171592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Änderbarkeit von Sichten</a:t>
            </a:r>
          </a:p>
        </p:txBody>
      </p:sp>
      <p:sp>
        <p:nvSpPr>
          <p:cNvPr id="116738" name="Rectangle 3"/>
          <p:cNvSpPr>
            <a:spLocks noChangeArrowheads="1"/>
          </p:cNvSpPr>
          <p:nvPr/>
        </p:nvSpPr>
        <p:spPr bwMode="auto">
          <a:xfrm>
            <a:off x="152400" y="1219201"/>
            <a:ext cx="8915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571500"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Beispiele für nicht änderbare Sichten</a:t>
            </a:r>
          </a:p>
          <a:p>
            <a:pPr defTabSz="571500"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 b="1">
                <a:latin typeface="Tahoma" charset="0"/>
              </a:rPr>
              <a:t>create view</a:t>
            </a:r>
            <a:r>
              <a:rPr lang="de-DE" sz="2400">
                <a:latin typeface="Tahoma" charset="0"/>
              </a:rPr>
              <a:t> WieHartAlsPrüfer (PersNr, Durchschnittsnote) </a:t>
            </a:r>
            <a:r>
              <a:rPr lang="de-DE" sz="2400" b="1">
                <a:latin typeface="Tahoma" charset="0"/>
              </a:rPr>
              <a:t>as</a:t>
            </a:r>
          </a:p>
          <a:p>
            <a:pPr defTabSz="571500"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select</a:t>
            </a:r>
            <a:r>
              <a:rPr lang="de-DE" sz="2400">
                <a:latin typeface="Tahoma" charset="0"/>
              </a:rPr>
              <a:t> PersNr, </a:t>
            </a:r>
            <a:r>
              <a:rPr lang="de-DE" sz="2400" b="1">
                <a:latin typeface="Tahoma" charset="0"/>
              </a:rPr>
              <a:t>avg</a:t>
            </a:r>
            <a:r>
              <a:rPr lang="de-DE" sz="2400">
                <a:latin typeface="Tahoma" charset="0"/>
              </a:rPr>
              <a:t>(Note)</a:t>
            </a:r>
          </a:p>
          <a:p>
            <a:pPr defTabSz="571500"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from</a:t>
            </a:r>
            <a:r>
              <a:rPr lang="de-DE" sz="2400">
                <a:latin typeface="Tahoma" charset="0"/>
              </a:rPr>
              <a:t> prüfen</a:t>
            </a:r>
          </a:p>
          <a:p>
            <a:pPr defTabSz="571500"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group by</a:t>
            </a:r>
            <a:r>
              <a:rPr lang="de-DE" sz="2400">
                <a:latin typeface="Tahoma" charset="0"/>
              </a:rPr>
              <a:t> PersNr;</a:t>
            </a:r>
          </a:p>
          <a:p>
            <a:pPr defTabSz="571500"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 b="1">
                <a:latin typeface="Tahoma" charset="0"/>
              </a:rPr>
              <a:t>create view</a:t>
            </a:r>
            <a:r>
              <a:rPr lang="de-DE" sz="2400">
                <a:latin typeface="Tahoma" charset="0"/>
              </a:rPr>
              <a:t> VorlesungenSicht </a:t>
            </a:r>
            <a:r>
              <a:rPr lang="de-DE" sz="2400" b="1">
                <a:latin typeface="Tahoma" charset="0"/>
              </a:rPr>
              <a:t>as</a:t>
            </a:r>
          </a:p>
          <a:p>
            <a:pPr defTabSz="571500"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select</a:t>
            </a:r>
            <a:r>
              <a:rPr lang="de-DE" sz="2400">
                <a:latin typeface="Tahoma" charset="0"/>
              </a:rPr>
              <a:t> Titel, SWS, Name</a:t>
            </a:r>
            <a:endParaRPr lang="de-DE" sz="2400" b="1">
              <a:latin typeface="Tahoma" charset="0"/>
            </a:endParaRPr>
          </a:p>
          <a:p>
            <a:pPr defTabSz="571500"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from</a:t>
            </a:r>
            <a:r>
              <a:rPr lang="de-DE" sz="2400">
                <a:latin typeface="Tahoma" charset="0"/>
              </a:rPr>
              <a:t> Vorlesungen, Professoren</a:t>
            </a:r>
          </a:p>
          <a:p>
            <a:pPr defTabSz="571500"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where </a:t>
            </a:r>
            <a:r>
              <a:rPr lang="de-DE" sz="2400">
                <a:latin typeface="Tahoma" charset="0"/>
              </a:rPr>
              <a:t>gelesen Von=PersNr;</a:t>
            </a:r>
          </a:p>
          <a:p>
            <a:pPr defTabSz="571500"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 b="1">
                <a:latin typeface="Tahoma" charset="0"/>
              </a:rPr>
              <a:t>insert into</a:t>
            </a:r>
            <a:r>
              <a:rPr lang="de-DE" sz="2400">
                <a:latin typeface="Tahoma" charset="0"/>
              </a:rPr>
              <a:t> VorlesungenSicht</a:t>
            </a:r>
          </a:p>
          <a:p>
            <a:pPr defTabSz="571500" eaLnBrk="1" hangingPunct="1">
              <a:lnSpc>
                <a:spcPct val="100000"/>
              </a:lnSpc>
              <a:spcBef>
                <a:spcPct val="30000"/>
              </a:spcBef>
            </a:pPr>
            <a:r>
              <a:rPr lang="de-DE" sz="2400">
                <a:latin typeface="Tahoma" charset="0"/>
              </a:rPr>
              <a:t>	</a:t>
            </a:r>
            <a:r>
              <a:rPr lang="de-DE" sz="2400" b="1">
                <a:latin typeface="Tahoma" charset="0"/>
              </a:rPr>
              <a:t>values</a:t>
            </a:r>
            <a:r>
              <a:rPr lang="de-DE" sz="2400">
                <a:latin typeface="Tahoma" charset="0"/>
              </a:rPr>
              <a:t> ('Nihilismus', 2, 'Nobody');</a:t>
            </a:r>
          </a:p>
        </p:txBody>
      </p:sp>
    </p:spTree>
    <p:extLst>
      <p:ext uri="{BB962C8B-B14F-4D97-AF65-F5344CB8AC3E}">
        <p14:creationId xmlns:p14="http://schemas.microsoft.com/office/powerpoint/2010/main" val="40728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RDM: Anfragen in SQL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(3)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Monotype Sorts" charset="0"/>
              <a:buNone/>
            </a:pPr>
            <a:r>
              <a:rPr lang="de-DE" sz="1800" b="1">
                <a:latin typeface="Arial" charset="0"/>
                <a:ea typeface="ＭＳ Ｐゴシック" charset="0"/>
              </a:rPr>
              <a:t>Bewertung:</a:t>
            </a:r>
            <a:endParaRPr lang="de-DE" sz="1800">
              <a:latin typeface="Arial" charset="0"/>
              <a:ea typeface="ＭＳ Ｐゴシック" charset="0"/>
            </a:endParaRP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Deklarative Formulierung der Anfrage, Auswertungsreihenfolge unspezifiziert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Tupelkalkül: Die Variablen (hier: </a:t>
            </a:r>
            <a:r>
              <a:rPr lang="de-DE" sz="1800" i="1">
                <a:latin typeface="Arial" charset="0"/>
                <a:ea typeface="ＭＳ Ｐゴシック" charset="0"/>
              </a:rPr>
              <a:t>p, pd</a:t>
            </a:r>
            <a:r>
              <a:rPr lang="de-DE" sz="1800">
                <a:latin typeface="Arial" charset="0"/>
                <a:ea typeface="ＭＳ Ｐゴシック" charset="0"/>
              </a:rPr>
              <a:t> und </a:t>
            </a:r>
            <a:r>
              <a:rPr lang="de-DE" sz="1800" i="1">
                <a:latin typeface="Arial" charset="0"/>
                <a:ea typeface="ＭＳ Ｐゴシック" charset="0"/>
              </a:rPr>
              <a:t>a</a:t>
            </a:r>
            <a:r>
              <a:rPr lang="de-DE" sz="1800">
                <a:latin typeface="Arial" charset="0"/>
                <a:ea typeface="ＭＳ Ｐゴシック" charset="0"/>
              </a:rPr>
              <a:t>) sind explizit an die Tupel der Relationen gebunden (hier die Relationen Projekte, Abteilungen, Projektdurchführungen).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Zusätzlich erlaubt SQL einige Algebra-Operationen (</a:t>
            </a:r>
            <a:r>
              <a:rPr lang="de-DE" sz="1800">
                <a:latin typeface="Courier New" charset="0"/>
                <a:ea typeface="ＭＳ Ｐゴシック" charset="0"/>
              </a:rPr>
              <a:t>union</a:t>
            </a:r>
            <a:r>
              <a:rPr lang="de-DE" sz="1800">
                <a:latin typeface="Arial" charset="0"/>
                <a:ea typeface="ＭＳ Ｐゴシック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09579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Änderbarkeit von Sichten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1692" y="1066800"/>
            <a:ext cx="7772400" cy="2362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in SQL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nur eine Basisrelation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Schlüssel muss vorhanden sein</a:t>
            </a:r>
          </a:p>
          <a:p>
            <a:pPr lvl="1"/>
            <a:r>
              <a:rPr lang="de-DE" sz="1800">
                <a:latin typeface="Arial" charset="0"/>
                <a:ea typeface="ＭＳ Ｐゴシック" charset="0"/>
              </a:rPr>
              <a:t>keine Aggregatfunktionen, Gruppierung und Duplikateliminierung</a:t>
            </a:r>
          </a:p>
        </p:txBody>
      </p:sp>
      <p:sp>
        <p:nvSpPr>
          <p:cNvPr id="117763" name="Line 4"/>
          <p:cNvSpPr>
            <a:spLocks noChangeShapeType="1"/>
          </p:cNvSpPr>
          <p:nvPr/>
        </p:nvSpPr>
        <p:spPr bwMode="auto">
          <a:xfrm>
            <a:off x="3147646" y="2971800"/>
            <a:ext cx="46247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64" name="Line 5"/>
          <p:cNvSpPr>
            <a:spLocks noChangeShapeType="1"/>
          </p:cNvSpPr>
          <p:nvPr/>
        </p:nvSpPr>
        <p:spPr bwMode="auto">
          <a:xfrm>
            <a:off x="7772400" y="29718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65" name="Line 6"/>
          <p:cNvSpPr>
            <a:spLocks noChangeShapeType="1"/>
          </p:cNvSpPr>
          <p:nvPr/>
        </p:nvSpPr>
        <p:spPr bwMode="auto">
          <a:xfrm flipH="1">
            <a:off x="2362200" y="60960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66" name="Line 7"/>
          <p:cNvSpPr>
            <a:spLocks noChangeShapeType="1"/>
          </p:cNvSpPr>
          <p:nvPr/>
        </p:nvSpPr>
        <p:spPr bwMode="auto">
          <a:xfrm flipV="1">
            <a:off x="2362200" y="29718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67" name="Line 8"/>
          <p:cNvSpPr>
            <a:spLocks noChangeShapeType="1"/>
          </p:cNvSpPr>
          <p:nvPr/>
        </p:nvSpPr>
        <p:spPr bwMode="auto">
          <a:xfrm>
            <a:off x="2362201" y="2971800"/>
            <a:ext cx="9598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68" name="Text Box 9"/>
          <p:cNvSpPr txBox="1">
            <a:spLocks noChangeArrowheads="1"/>
          </p:cNvSpPr>
          <p:nvPr/>
        </p:nvSpPr>
        <p:spPr bwMode="auto">
          <a:xfrm>
            <a:off x="3061189" y="3048000"/>
            <a:ext cx="375138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>
                <a:latin typeface="Times New Roman" charset="0"/>
              </a:rPr>
              <a:t>alle Sichten</a:t>
            </a:r>
          </a:p>
        </p:txBody>
      </p:sp>
      <p:sp>
        <p:nvSpPr>
          <p:cNvPr id="117769" name="Line 10"/>
          <p:cNvSpPr>
            <a:spLocks noChangeShapeType="1"/>
          </p:cNvSpPr>
          <p:nvPr/>
        </p:nvSpPr>
        <p:spPr bwMode="auto">
          <a:xfrm>
            <a:off x="2886808" y="3581400"/>
            <a:ext cx="41866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0" name="Line 11"/>
          <p:cNvSpPr>
            <a:spLocks noChangeShapeType="1"/>
          </p:cNvSpPr>
          <p:nvPr/>
        </p:nvSpPr>
        <p:spPr bwMode="auto">
          <a:xfrm>
            <a:off x="7073412" y="3581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1" name="Line 12"/>
          <p:cNvSpPr>
            <a:spLocks noChangeShapeType="1"/>
          </p:cNvSpPr>
          <p:nvPr/>
        </p:nvSpPr>
        <p:spPr bwMode="auto">
          <a:xfrm flipH="1">
            <a:off x="3061189" y="5715000"/>
            <a:ext cx="40122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2" name="Line 13"/>
          <p:cNvSpPr>
            <a:spLocks noChangeShapeType="1"/>
          </p:cNvSpPr>
          <p:nvPr/>
        </p:nvSpPr>
        <p:spPr bwMode="auto">
          <a:xfrm>
            <a:off x="2886808" y="3581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3" name="Line 14"/>
          <p:cNvSpPr>
            <a:spLocks noChangeShapeType="1"/>
          </p:cNvSpPr>
          <p:nvPr/>
        </p:nvSpPr>
        <p:spPr bwMode="auto">
          <a:xfrm>
            <a:off x="2886808" y="5715000"/>
            <a:ext cx="260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4" name="Text Box 15"/>
          <p:cNvSpPr txBox="1">
            <a:spLocks noChangeArrowheads="1"/>
          </p:cNvSpPr>
          <p:nvPr/>
        </p:nvSpPr>
        <p:spPr bwMode="auto">
          <a:xfrm>
            <a:off x="2973266" y="3733800"/>
            <a:ext cx="445037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>
                <a:latin typeface="Times New Roman" charset="0"/>
              </a:rPr>
              <a:t>theoretisch änderbare Sichten</a:t>
            </a:r>
          </a:p>
        </p:txBody>
      </p:sp>
      <p:sp>
        <p:nvSpPr>
          <p:cNvPr id="117775" name="Line 16"/>
          <p:cNvSpPr>
            <a:spLocks noChangeShapeType="1"/>
          </p:cNvSpPr>
          <p:nvPr/>
        </p:nvSpPr>
        <p:spPr bwMode="auto">
          <a:xfrm>
            <a:off x="3124200" y="4267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6" name="Line 17"/>
          <p:cNvSpPr>
            <a:spLocks noChangeShapeType="1"/>
          </p:cNvSpPr>
          <p:nvPr/>
        </p:nvSpPr>
        <p:spPr bwMode="auto">
          <a:xfrm>
            <a:off x="6781800" y="4267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7" name="Line 18"/>
          <p:cNvSpPr>
            <a:spLocks noChangeShapeType="1"/>
          </p:cNvSpPr>
          <p:nvPr/>
        </p:nvSpPr>
        <p:spPr bwMode="auto">
          <a:xfrm flipH="1">
            <a:off x="3200400" y="54864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8" name="Line 19"/>
          <p:cNvSpPr>
            <a:spLocks noChangeShapeType="1"/>
          </p:cNvSpPr>
          <p:nvPr/>
        </p:nvSpPr>
        <p:spPr bwMode="auto">
          <a:xfrm>
            <a:off x="3124200" y="4267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9" name="Line 20"/>
          <p:cNvSpPr>
            <a:spLocks noChangeShapeType="1"/>
          </p:cNvSpPr>
          <p:nvPr/>
        </p:nvSpPr>
        <p:spPr bwMode="auto">
          <a:xfrm>
            <a:off x="3124200" y="548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80" name="Text Box 21"/>
          <p:cNvSpPr txBox="1">
            <a:spLocks noChangeArrowheads="1"/>
          </p:cNvSpPr>
          <p:nvPr/>
        </p:nvSpPr>
        <p:spPr bwMode="auto">
          <a:xfrm>
            <a:off x="3245828" y="4572000"/>
            <a:ext cx="445037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de-DE" sz="2400">
                <a:latin typeface="Times New Roman" charset="0"/>
              </a:rPr>
              <a:t>in SQL änderbare Sichten</a:t>
            </a:r>
          </a:p>
        </p:txBody>
      </p:sp>
    </p:spTree>
    <p:extLst>
      <p:ext uri="{BB962C8B-B14F-4D97-AF65-F5344CB8AC3E}">
        <p14:creationId xmlns:p14="http://schemas.microsoft.com/office/powerpoint/2010/main" val="289467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Integritätssicherung in SQL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</a:p>
        </p:txBody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SQL erzwingt die folgenden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SQL-inhärenten Integritätsbedingungen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durch textuelle Analyse der Anweisungen unter Benutzung der Schemainformationen (</a:t>
            </a:r>
            <a:r>
              <a:rPr lang="de-DE" sz="1800">
                <a:latin typeface="Symbol" charset="0"/>
                <a:ea typeface="ＭＳ Ｐゴシック" charset="0"/>
                <a:cs typeface="ＭＳ Ｐゴシック" charset="0"/>
              </a:rPr>
              <a:t>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statische Typisierung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in Programmiersprachen):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Typisierung der Spalten</a:t>
            </a:r>
            <a:r>
              <a:rPr lang="de-DE" sz="1800">
                <a:latin typeface="Arial" charset="0"/>
                <a:ea typeface="ＭＳ Ｐゴシック" charset="0"/>
              </a:rPr>
              <a:t>: In einer Spalte können nur typkompatible Werte gespeichert werden.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Homogenität der Reihen</a:t>
            </a:r>
            <a:r>
              <a:rPr lang="de-DE" sz="1800">
                <a:latin typeface="Arial" charset="0"/>
                <a:ea typeface="ＭＳ Ｐゴシック" charset="0"/>
              </a:rPr>
              <a:t>: Alle Reihen einer Tabelle besitzen eine identische Spaltenstruktur.</a:t>
            </a: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Zur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applikationsspezifischen Integritätssicherung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stehen zwei syntaktische Konstrukte zur Verfügung, die beide Boole' sche Prädikate zur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deklarativen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Integritätssicherung benutzen und zur Laufzeit erzwungen werden:</a:t>
            </a:r>
          </a:p>
          <a:p>
            <a:pPr lvl="1"/>
            <a:r>
              <a:rPr lang="de-DE" sz="1800" b="1">
                <a:latin typeface="Arial" charset="0"/>
                <a:ea typeface="ＭＳ Ｐゴシック" charset="0"/>
              </a:rPr>
              <a:t>Domänenzusicherungen</a:t>
            </a:r>
            <a:r>
              <a:rPr lang="de-DE" sz="1800">
                <a:latin typeface="Arial" charset="0"/>
                <a:ea typeface="ＭＳ Ｐゴシック" charset="0"/>
              </a:rPr>
              <a:t>:</a:t>
            </a:r>
            <a:br>
              <a:rPr lang="de-DE" sz="1800">
                <a:latin typeface="Arial" charset="0"/>
                <a:ea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</a:rPr>
              <a:t>Basistypen mit zugehörigen Zusicherungen können in Form benannter </a:t>
            </a:r>
            <a:r>
              <a:rPr lang="de-DE" sz="1800" i="1">
                <a:latin typeface="Arial" charset="0"/>
                <a:ea typeface="ＭＳ Ｐゴシック" charset="0"/>
              </a:rPr>
              <a:t>SQL-Domänen </a:t>
            </a:r>
            <a:r>
              <a:rPr lang="de-DE" sz="1800">
                <a:latin typeface="Arial" charset="0"/>
                <a:ea typeface="ＭＳ Ｐゴシック" charset="0"/>
              </a:rPr>
              <a:t>im aktuellen Schema definiert werden: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755576" y="5229200"/>
            <a:ext cx="7570583" cy="82843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600" b="1" dirty="0" err="1">
                <a:latin typeface="Courier New" charset="0"/>
              </a:rPr>
              <a:t>create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b="1" dirty="0" err="1">
                <a:latin typeface="Courier New" charset="0"/>
              </a:rPr>
              <a:t>domain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Schulnote </a:t>
            </a:r>
            <a:r>
              <a:rPr lang="de-DE" sz="1600" b="1" dirty="0">
                <a:latin typeface="Courier New" charset="0"/>
              </a:rPr>
              <a:t>integer</a:t>
            </a:r>
          </a:p>
          <a:p>
            <a:pPr>
              <a:defRPr/>
            </a:pPr>
            <a:r>
              <a:rPr lang="de-DE" sz="1600" b="1" dirty="0">
                <a:latin typeface="Courier New" charset="0"/>
              </a:rPr>
              <a:t>  </a:t>
            </a:r>
            <a:r>
              <a:rPr lang="de-DE" sz="1600" b="1" dirty="0" err="1">
                <a:latin typeface="Courier New" charset="0"/>
              </a:rPr>
              <a:t>constraint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 err="1">
                <a:latin typeface="Courier New" charset="0"/>
              </a:rPr>
              <a:t>NoteDefiniert</a:t>
            </a:r>
            <a:r>
              <a:rPr lang="de-DE" sz="1600" dirty="0">
                <a:latin typeface="Courier New" charset="0"/>
              </a:rPr>
              <a:t> </a:t>
            </a:r>
            <a:r>
              <a:rPr lang="de-DE" sz="1600" b="1" dirty="0">
                <a:latin typeface="Courier New" charset="0"/>
              </a:rPr>
              <a:t>check</a:t>
            </a:r>
            <a:r>
              <a:rPr lang="de-DE" sz="1600" dirty="0">
                <a:latin typeface="Courier New" charset="0"/>
              </a:rPr>
              <a:t>(</a:t>
            </a:r>
            <a:r>
              <a:rPr lang="de-DE" sz="1600" b="1" dirty="0" err="1">
                <a:latin typeface="Courier New" charset="0"/>
              </a:rPr>
              <a:t>value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b="1" dirty="0" err="1">
                <a:latin typeface="Courier New" charset="0"/>
              </a:rPr>
              <a:t>is</a:t>
            </a:r>
            <a:r>
              <a:rPr lang="de-DE" sz="1600" b="1" dirty="0">
                <a:latin typeface="Courier New" charset="0"/>
              </a:rPr>
              <a:t> not null</a:t>
            </a:r>
            <a:r>
              <a:rPr lang="de-DE" sz="1600" dirty="0">
                <a:latin typeface="Courier New" charset="0"/>
              </a:rPr>
              <a:t>)</a:t>
            </a:r>
          </a:p>
          <a:p>
            <a:pPr>
              <a:defRPr/>
            </a:pPr>
            <a:r>
              <a:rPr lang="de-DE" sz="1600" dirty="0">
                <a:latin typeface="Courier New" charset="0"/>
              </a:rPr>
              <a:t>  </a:t>
            </a:r>
            <a:r>
              <a:rPr lang="de-DE" sz="1600" b="1" dirty="0" err="1">
                <a:latin typeface="Courier New" charset="0"/>
              </a:rPr>
              <a:t>constraint</a:t>
            </a:r>
            <a:r>
              <a:rPr lang="de-DE" sz="1600" b="1" dirty="0">
                <a:latin typeface="Courier New" charset="0"/>
              </a:rPr>
              <a:t> </a:t>
            </a:r>
            <a:r>
              <a:rPr lang="de-DE" sz="1600" dirty="0">
                <a:latin typeface="Courier New" charset="0"/>
              </a:rPr>
              <a:t>NoteZwischen1und6 </a:t>
            </a:r>
            <a:r>
              <a:rPr lang="de-DE" sz="1600" b="1" dirty="0">
                <a:latin typeface="Courier New" charset="0"/>
              </a:rPr>
              <a:t>check</a:t>
            </a:r>
            <a:r>
              <a:rPr lang="de-DE" sz="1600" dirty="0">
                <a:latin typeface="Courier New" charset="0"/>
              </a:rPr>
              <a:t>(</a:t>
            </a:r>
            <a:r>
              <a:rPr lang="de-DE" sz="1600" b="1" dirty="0" err="1">
                <a:latin typeface="Courier New" charset="0"/>
              </a:rPr>
              <a:t>value</a:t>
            </a:r>
            <a:r>
              <a:rPr lang="de-DE" sz="1600" b="1" dirty="0">
                <a:latin typeface="Courier New" charset="0"/>
              </a:rPr>
              <a:t> in</a:t>
            </a:r>
            <a:r>
              <a:rPr lang="de-DE" sz="1600" dirty="0">
                <a:latin typeface="Courier New" charset="0"/>
              </a:rPr>
              <a:t>(1,2,3,4,5,6));</a:t>
            </a:r>
          </a:p>
        </p:txBody>
      </p:sp>
    </p:spTree>
    <p:extLst>
      <p:ext uri="{BB962C8B-B14F-4D97-AF65-F5344CB8AC3E}">
        <p14:creationId xmlns:p14="http://schemas.microsoft.com/office/powerpoint/2010/main" val="1701225102"/>
      </p:ext>
    </p:extLst>
  </p:cSld>
  <p:clrMapOvr>
    <a:masterClrMapping/>
  </p:clrMapOvr>
  <p:transition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5037992" y="3644901"/>
            <a:ext cx="3738141" cy="52065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create assertion </a:t>
            </a:r>
            <a:r>
              <a:rPr lang="de-DE" sz="1400">
                <a:latin typeface="Courier New" charset="0"/>
              </a:rPr>
              <a:t>Zusicherungsname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</a:t>
            </a:r>
            <a:r>
              <a:rPr lang="de-DE" sz="1400" b="1">
                <a:latin typeface="Courier New" charset="0"/>
              </a:rPr>
              <a:t>check</a:t>
            </a:r>
            <a:r>
              <a:rPr lang="de-DE" sz="1400">
                <a:latin typeface="Courier New" charset="0"/>
              </a:rPr>
              <a:t>(Prädikat);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783982" y="5229226"/>
            <a:ext cx="7534749" cy="9207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e-DE" sz="1800"/>
              <a:t>Ein Datenbankzustand heißt konsistent, wenn er alle im Schema deklarierten </a:t>
            </a:r>
          </a:p>
          <a:p>
            <a:pPr>
              <a:lnSpc>
                <a:spcPct val="100000"/>
              </a:lnSpc>
              <a:defRPr/>
            </a:pPr>
            <a:r>
              <a:rPr lang="de-DE" sz="1800"/>
              <a:t>Zusicherungen erfüllt.  Logisch gesehen sind alle Tabellen- und Schemazu-</a:t>
            </a:r>
          </a:p>
          <a:p>
            <a:pPr>
              <a:lnSpc>
                <a:spcPct val="100000"/>
              </a:lnSpc>
              <a:defRPr/>
            </a:pPr>
            <a:r>
              <a:rPr lang="de-DE" sz="1800"/>
              <a:t>sicherungen konjunktiv verknüpft.</a:t>
            </a:r>
          </a:p>
        </p:txBody>
      </p:sp>
      <p:sp>
        <p:nvSpPr>
          <p:cNvPr id="11981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Integritätssicherung in SQL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1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496" y="1267544"/>
            <a:ext cx="5156411" cy="5257800"/>
          </a:xfrm>
        </p:spPr>
        <p:txBody>
          <a:bodyPr/>
          <a:lstStyle/>
          <a:p>
            <a:pPr lvl="1"/>
            <a:r>
              <a:rPr lang="de-DE" sz="1800" b="1" dirty="0">
                <a:latin typeface="Arial" charset="0"/>
                <a:ea typeface="ＭＳ Ｐゴシック" charset="0"/>
              </a:rPr>
              <a:t>Tabellenzusicherungen</a:t>
            </a:r>
            <a:r>
              <a:rPr lang="de-DE" sz="1800" dirty="0">
                <a:latin typeface="Arial" charset="0"/>
                <a:ea typeface="ＭＳ Ｐゴシック" charset="0"/>
              </a:rPr>
              <a:t> werden syntaktisch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>
                <a:latin typeface="Arial" charset="0"/>
                <a:ea typeface="ＭＳ Ｐゴシック" charset="0"/>
              </a:rPr>
              <a:t>in Tabellendefinitionen geschachtelt. Sie                                                         garantieren, </a:t>
            </a:r>
            <a:r>
              <a:rPr lang="de-DE" sz="1800" dirty="0" err="1">
                <a:latin typeface="Arial" charset="0"/>
                <a:ea typeface="ＭＳ Ｐゴシック" charset="0"/>
              </a:rPr>
              <a:t>daß</a:t>
            </a:r>
            <a:r>
              <a:rPr lang="de-DE" sz="1800" dirty="0">
                <a:latin typeface="Arial" charset="0"/>
                <a:ea typeface="ＭＳ Ｐゴシック" charset="0"/>
              </a:rPr>
              <a:t> die Auswertung des                                                            Prädikats in jedem Datenbankzustand den Wert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true</a:t>
            </a:r>
            <a:r>
              <a:rPr lang="de-DE" sz="1800" dirty="0">
                <a:latin typeface="Arial" charset="0"/>
                <a:ea typeface="ＭＳ Ｐゴシック" charset="0"/>
              </a:rPr>
              <a:t> liefert (universelle Quantifizierung).</a:t>
            </a:r>
          </a:p>
          <a:p>
            <a:pPr lvl="1"/>
            <a:r>
              <a:rPr lang="de-DE" sz="1800" b="1" dirty="0">
                <a:latin typeface="Arial" charset="0"/>
                <a:ea typeface="ＭＳ Ｐゴシック" charset="0"/>
              </a:rPr>
              <a:t>Schemazusicherungen</a:t>
            </a:r>
            <a:r>
              <a:rPr lang="de-DE" sz="1800" dirty="0">
                <a:latin typeface="Arial" charset="0"/>
                <a:ea typeface="ＭＳ Ｐゴシック" charset="0"/>
              </a:rPr>
              <a:t> sind SQL-Objekte, die dynamisch dem aktuellen SQL-Schema hinzugefügt werden können.  Sie garantiert, </a:t>
            </a:r>
            <a:r>
              <a:rPr lang="de-DE" sz="1800" dirty="0" err="1">
                <a:latin typeface="Arial" charset="0"/>
                <a:ea typeface="ＭＳ Ｐゴシック" charset="0"/>
              </a:rPr>
              <a:t>daß</a:t>
            </a:r>
            <a:r>
              <a:rPr lang="de-DE" sz="1800" dirty="0">
                <a:latin typeface="Arial" charset="0"/>
                <a:ea typeface="ＭＳ Ｐゴシック" charset="0"/>
              </a:rPr>
              <a:t> in jedem Datenbankzustand die Auswertung des Prädikats den Wert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true</a:t>
            </a:r>
            <a:r>
              <a:rPr lang="de-DE" sz="1800" dirty="0">
                <a:latin typeface="Arial" charset="0"/>
                <a:ea typeface="ＭＳ Ｐゴシック" charset="0"/>
              </a:rPr>
              <a:t> liefert.</a:t>
            </a: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5237285" y="1700214"/>
            <a:ext cx="3414923" cy="736099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Tabellenname (...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constraint</a:t>
            </a:r>
            <a:r>
              <a:rPr lang="de-DE" sz="1400" dirty="0">
                <a:latin typeface="Courier New" charset="0"/>
              </a:rPr>
              <a:t> Zusicherungsname 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  </a:t>
            </a:r>
            <a:r>
              <a:rPr lang="de-DE" sz="1400" b="1" dirty="0">
                <a:latin typeface="Courier New" charset="0"/>
              </a:rPr>
              <a:t>check</a:t>
            </a:r>
            <a:r>
              <a:rPr lang="de-DE" sz="1400" dirty="0">
                <a:latin typeface="Courier New" charset="0"/>
              </a:rPr>
              <a:t> (Prädikat))</a:t>
            </a:r>
          </a:p>
        </p:txBody>
      </p:sp>
    </p:spTree>
    <p:extLst>
      <p:ext uri="{BB962C8B-B14F-4D97-AF65-F5344CB8AC3E}">
        <p14:creationId xmlns:p14="http://schemas.microsoft.com/office/powerpoint/2010/main" val="4197428197"/>
      </p:ext>
    </p:extLst>
  </p:cSld>
  <p:clrMapOvr>
    <a:masterClrMapping/>
  </p:clrMapOvr>
  <p:transition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Spaltenwertintegrität</a:t>
            </a:r>
          </a:p>
        </p:txBody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Eine Tabellenzusicherung, deren Prädikat sich nur auf einen Spaltennamen bezieht, garantiert die Spaltenintegrität und wird in folgenden Modellierungssituationen eingesetzt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Vermeidung von Nullwerten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Definition von Unterbereichstypen</a:t>
            </a: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Definition von Formatinformationen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>
                <a:latin typeface="Arial" charset="0"/>
                <a:ea typeface="ＭＳ Ｐゴシック" charset="0"/>
              </a:rPr>
              <a:t>durch </a:t>
            </a:r>
            <a:r>
              <a:rPr lang="de-DE" sz="1800" dirty="0" err="1">
                <a:latin typeface="Arial" charset="0"/>
                <a:ea typeface="ＭＳ Ｐゴシック" charset="0"/>
              </a:rPr>
              <a:t>Stringvergleiche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Definition von Aufzählungstypen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5004048" y="2315677"/>
            <a:ext cx="2768487" cy="30521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>
                <a:latin typeface="Courier New" charset="0"/>
              </a:rPr>
              <a:t>check</a:t>
            </a:r>
            <a:r>
              <a:rPr lang="de-DE" sz="1400" dirty="0">
                <a:latin typeface="Courier New" charset="0"/>
              </a:rPr>
              <a:t>(Alter </a:t>
            </a:r>
            <a:r>
              <a:rPr lang="de-DE" sz="1400" b="1" dirty="0" err="1">
                <a:latin typeface="Courier New" charset="0"/>
              </a:rPr>
              <a:t>is</a:t>
            </a:r>
            <a:r>
              <a:rPr lang="de-DE" sz="1400" b="1" dirty="0">
                <a:latin typeface="Courier New" charset="0"/>
              </a:rPr>
              <a:t> not null</a:t>
            </a:r>
            <a:r>
              <a:rPr lang="de-DE" sz="1400" dirty="0">
                <a:latin typeface="Courier New" charset="0"/>
              </a:rPr>
              <a:t>)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5004048" y="2772877"/>
            <a:ext cx="3630402" cy="30521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check</a:t>
            </a:r>
            <a:r>
              <a:rPr lang="de-DE" sz="1400">
                <a:latin typeface="Courier New" charset="0"/>
              </a:rPr>
              <a:t>(Alter &gt;=0 </a:t>
            </a:r>
            <a:r>
              <a:rPr lang="de-DE" sz="1400" b="1">
                <a:latin typeface="Courier New" charset="0"/>
              </a:rPr>
              <a:t>and</a:t>
            </a:r>
            <a:r>
              <a:rPr lang="de-DE" sz="1400">
                <a:latin typeface="Courier New" charset="0"/>
              </a:rPr>
              <a:t> Alter &lt;=150)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5004048" y="3230077"/>
            <a:ext cx="3845880" cy="30521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check</a:t>
            </a:r>
            <a:r>
              <a:rPr lang="de-DE" sz="1400">
                <a:latin typeface="Courier New" charset="0"/>
              </a:rPr>
              <a:t>(Postleitzahl </a:t>
            </a:r>
            <a:r>
              <a:rPr lang="de-DE" sz="1400" b="1">
                <a:latin typeface="Courier New" charset="0"/>
              </a:rPr>
              <a:t>like </a:t>
            </a:r>
            <a:r>
              <a:rPr lang="de-DE" sz="1400">
                <a:latin typeface="Courier New" charset="0"/>
              </a:rPr>
              <a:t>'D-_____')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5004048" y="3717032"/>
            <a:ext cx="3199445" cy="30521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check</a:t>
            </a:r>
            <a:r>
              <a:rPr lang="de-DE" sz="1400">
                <a:latin typeface="Courier New" charset="0"/>
              </a:rPr>
              <a:t>(Note </a:t>
            </a:r>
            <a:r>
              <a:rPr lang="de-DE" sz="1400" b="1">
                <a:latin typeface="Courier New" charset="0"/>
              </a:rPr>
              <a:t>in</a:t>
            </a:r>
            <a:r>
              <a:rPr lang="de-DE" sz="1400">
                <a:latin typeface="Courier New" charset="0"/>
              </a:rPr>
              <a:t> (1,2,3,4,5,6))</a:t>
            </a:r>
          </a:p>
        </p:txBody>
      </p:sp>
    </p:spTree>
    <p:extLst>
      <p:ext uri="{BB962C8B-B14F-4D97-AF65-F5344CB8AC3E}">
        <p14:creationId xmlns:p14="http://schemas.microsoft.com/office/powerpoint/2010/main" val="1883545699"/>
      </p:ext>
    </p:extLst>
  </p:cSld>
  <p:clrMapOvr>
    <a:masterClrMapping/>
  </p:clrMapOvr>
  <p:transition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Reihenintegrität</a:t>
            </a: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Eine Tabellenzusicherung, deren Prädikat sich auf mehrere Spaltennamen bezieht, definiert eine Reihenintegritätsbeziehung, die von jeder Reihe einer Tabelle erfüllt sein muß.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534259" y="2152651"/>
            <a:ext cx="6000667" cy="175176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b="1">
                <a:latin typeface="Courier New" charset="0"/>
              </a:rPr>
              <a:t>check</a:t>
            </a:r>
            <a:r>
              <a:rPr lang="de-DE">
                <a:latin typeface="Courier New" charset="0"/>
              </a:rPr>
              <a:t>(Ausgaben &lt;= Einnahmen)</a:t>
            </a:r>
          </a:p>
          <a:p>
            <a:pPr>
              <a:defRPr/>
            </a:pPr>
            <a:endParaRPr lang="de-DE">
              <a:latin typeface="Courier New" charset="0"/>
            </a:endParaRPr>
          </a:p>
          <a:p>
            <a:pPr>
              <a:defRPr/>
            </a:pPr>
            <a:r>
              <a:rPr lang="de-DE" b="1">
                <a:latin typeface="Courier New" charset="0"/>
              </a:rPr>
              <a:t>check</a:t>
            </a:r>
            <a:r>
              <a:rPr lang="de-DE">
                <a:latin typeface="Courier New" charset="0"/>
              </a:rPr>
              <a:t>((HatVordiplom, HatDiplom) </a:t>
            </a:r>
            <a:r>
              <a:rPr lang="de-DE" b="1">
                <a:latin typeface="Courier New" charset="0"/>
              </a:rPr>
              <a:t>in values</a:t>
            </a:r>
            <a:r>
              <a:rPr lang="de-DE">
                <a:latin typeface="Courier New" charset="0"/>
              </a:rPr>
              <a:t>( </a:t>
            </a:r>
          </a:p>
          <a:p>
            <a:pPr>
              <a:defRPr/>
            </a:pPr>
            <a:r>
              <a:rPr lang="de-DE">
                <a:latin typeface="Courier New" charset="0"/>
              </a:rPr>
              <a:t>  ('nein', 'nein')</a:t>
            </a:r>
          </a:p>
          <a:p>
            <a:pPr>
              <a:defRPr/>
            </a:pPr>
            <a:r>
              <a:rPr lang="de-DE">
                <a:latin typeface="Courier New" charset="0"/>
              </a:rPr>
              <a:t>  ('ja',   'nein')</a:t>
            </a:r>
          </a:p>
          <a:p>
            <a:pPr>
              <a:defRPr/>
            </a:pPr>
            <a:r>
              <a:rPr lang="de-DE">
                <a:latin typeface="Courier New" charset="0"/>
              </a:rPr>
              <a:t>  ('ja',   'ja')))</a:t>
            </a:r>
          </a:p>
        </p:txBody>
      </p:sp>
    </p:spTree>
    <p:extLst>
      <p:ext uri="{BB962C8B-B14F-4D97-AF65-F5344CB8AC3E}">
        <p14:creationId xmlns:p14="http://schemas.microsoft.com/office/powerpoint/2010/main" val="2147763727"/>
      </p:ext>
    </p:extLst>
  </p:cSld>
  <p:clrMapOvr>
    <a:masterClrMapping/>
  </p:clrMapOvr>
  <p:transition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Tabellenintegrität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</a:p>
        </p:txBody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Die Überprüfung quantifizierter Prädikate kann im Gegensatz zu den bisher besprochenen Zusicherungen im schlimmsten Fall die Auswertung einer kompletten mengenorientierten Anfrage zur Folge haben:</a:t>
            </a: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Einige in der Praxis häufig vorkommende quantifizierte Zusicherungen können mittels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Indexstrukturen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(z.B. B-Bäume, Hash-Tabelle) effizient überprüft werden und sogar zu einem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Effizienzgewinn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bei Anfragen und Änderungsoperationen führen.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477108" y="2286000"/>
            <a:ext cx="5138752" cy="95154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check</a:t>
            </a:r>
            <a:r>
              <a:rPr lang="de-DE" sz="1400">
                <a:latin typeface="Courier New" charset="0"/>
              </a:rPr>
              <a:t>((</a:t>
            </a:r>
            <a:r>
              <a:rPr lang="de-DE" sz="1400" b="1">
                <a:latin typeface="Courier New" charset="0"/>
              </a:rPr>
              <a:t>select sum</a:t>
            </a:r>
            <a:r>
              <a:rPr lang="de-DE" sz="1400">
                <a:latin typeface="Courier New" charset="0"/>
              </a:rPr>
              <a:t>(Budget) </a:t>
            </a:r>
            <a:r>
              <a:rPr lang="de-DE" sz="1400" b="1">
                <a:latin typeface="Courier New" charset="0"/>
              </a:rPr>
              <a:t>from</a:t>
            </a:r>
            <a:r>
              <a:rPr lang="de-DE" sz="1400">
                <a:latin typeface="Courier New" charset="0"/>
              </a:rPr>
              <a:t> Projekte) &gt;= 0)</a:t>
            </a:r>
          </a:p>
          <a:p>
            <a:pPr>
              <a:defRPr/>
            </a:pPr>
            <a:endParaRPr lang="de-DE" sz="1400">
              <a:latin typeface="Courier New" charset="0"/>
            </a:endParaRPr>
          </a:p>
          <a:p>
            <a:pPr>
              <a:defRPr/>
            </a:pPr>
            <a:r>
              <a:rPr lang="de-DE" sz="1400" b="1">
                <a:latin typeface="Courier New" charset="0"/>
              </a:rPr>
              <a:t>check</a:t>
            </a:r>
            <a:r>
              <a:rPr lang="de-DE" sz="1400">
                <a:latin typeface="Courier New" charset="0"/>
              </a:rPr>
              <a:t>(</a:t>
            </a:r>
            <a:r>
              <a:rPr lang="de-DE" sz="1400" b="1">
                <a:latin typeface="Courier New" charset="0"/>
              </a:rPr>
              <a:t>exists</a:t>
            </a:r>
            <a:r>
              <a:rPr lang="de-DE" sz="1400">
                <a:latin typeface="Courier New" charset="0"/>
              </a:rPr>
              <a:t>(</a:t>
            </a:r>
            <a:r>
              <a:rPr lang="de-DE" sz="1400" b="1">
                <a:latin typeface="Courier New" charset="0"/>
              </a:rPr>
              <a:t>select</a:t>
            </a:r>
            <a:r>
              <a:rPr lang="de-DE" sz="1400">
                <a:latin typeface="Courier New" charset="0"/>
              </a:rPr>
              <a:t> * </a:t>
            </a:r>
            <a:r>
              <a:rPr lang="de-DE" sz="1400" b="1">
                <a:latin typeface="Courier New" charset="0"/>
              </a:rPr>
              <a:t>from</a:t>
            </a:r>
            <a:r>
              <a:rPr lang="de-DE" sz="1400">
                <a:latin typeface="Courier New" charset="0"/>
              </a:rPr>
              <a:t> Abteilung </a:t>
            </a:r>
          </a:p>
          <a:p>
            <a:pPr>
              <a:defRPr/>
            </a:pPr>
            <a:r>
              <a:rPr lang="de-DE" sz="1400" b="1">
                <a:latin typeface="Courier New" charset="0"/>
              </a:rPr>
              <a:t>             where</a:t>
            </a:r>
            <a:r>
              <a:rPr lang="de-DE" sz="1400">
                <a:latin typeface="Courier New" charset="0"/>
              </a:rPr>
              <a:t> Oberabt = 'LTSW'))</a:t>
            </a:r>
          </a:p>
        </p:txBody>
      </p:sp>
    </p:spTree>
    <p:extLst>
      <p:ext uri="{BB962C8B-B14F-4D97-AF65-F5344CB8AC3E}">
        <p14:creationId xmlns:p14="http://schemas.microsoft.com/office/powerpoint/2010/main" val="2799366802"/>
      </p:ext>
    </p:extLst>
  </p:cSld>
  <p:clrMapOvr>
    <a:masterClrMapping/>
  </p:clrMapOvr>
  <p:transition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Tabellenintegrität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</a:p>
        </p:txBody>
      </p:sp>
      <p:sp>
        <p:nvSpPr>
          <p:cNvPr id="12390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Für häufig auftretende Muster von quantifizierten Zusicherungen bietet SQL syntaktische Konstrukte an, was die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Lesbarkeit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erhöht und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optimierende Implementierung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ermöglicht:</a:t>
            </a:r>
          </a:p>
          <a:p>
            <a:pPr lvl="1">
              <a:buFont typeface="Monotype Sorts" charset="0"/>
              <a:buNone/>
            </a:pPr>
            <a:r>
              <a:rPr lang="de-DE" sz="1800" b="1">
                <a:latin typeface="Arial" charset="0"/>
                <a:ea typeface="ＭＳ Ｐゴシック" charset="0"/>
              </a:rPr>
              <a:t>1. Spaltenwerteindeutigkeit</a:t>
            </a:r>
            <a:r>
              <a:rPr lang="de-DE" sz="1800">
                <a:latin typeface="Arial" charset="0"/>
                <a:ea typeface="ＭＳ Ｐゴシック" charset="0"/>
              </a:rPr>
              <a:t>:  Die Eindeutigkeit von Spaltenwertkombinationen in einer Tabelle gestattet eine wertbasierte Identifikation von Tabellenelementen      (</a:t>
            </a:r>
            <a:r>
              <a:rPr lang="de-DE" sz="1800">
                <a:latin typeface="Symbol" charset="0"/>
                <a:ea typeface="ＭＳ Ｐゴシック" charset="0"/>
              </a:rPr>
              <a:t>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 i="1">
                <a:latin typeface="Arial" charset="0"/>
                <a:ea typeface="ＭＳ Ｐゴシック" charset="0"/>
              </a:rPr>
              <a:t>Schlüsselkandidat</a:t>
            </a:r>
            <a:r>
              <a:rPr lang="de-DE" sz="1800">
                <a:latin typeface="Arial" charset="0"/>
                <a:ea typeface="ＭＳ Ｐゴシック" charset="0"/>
              </a:rPr>
              <a:t>).</a:t>
            </a:r>
          </a:p>
          <a:p>
            <a:pPr lvl="1">
              <a:buFont typeface="Monotype Sorts" charset="0"/>
              <a:buNone/>
            </a:pPr>
            <a:r>
              <a:rPr lang="de-DE" sz="1800">
                <a:latin typeface="Arial" charset="0"/>
                <a:ea typeface="ＭＳ Ｐゴシック" charset="0"/>
              </a:rPr>
              <a:t>Beispiel zweier semantisch äquivalenter Zusicherungen:</a:t>
            </a:r>
          </a:p>
          <a:p>
            <a:pPr lvl="1">
              <a:buFont typeface="Monotype Sorts" charset="0"/>
              <a:buNone/>
            </a:pPr>
            <a:endParaRPr lang="de-DE" sz="180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r>
              <a:rPr lang="de-DE" sz="1800">
                <a:latin typeface="Arial" charset="0"/>
                <a:ea typeface="ＭＳ Ｐゴシック" charset="0"/>
              </a:rPr>
              <a:t/>
            </a:r>
            <a:br>
              <a:rPr lang="de-DE" sz="1800">
                <a:latin typeface="Arial" charset="0"/>
                <a:ea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</a:rPr>
              <a:t>					 (x.Name = y.Name) </a:t>
            </a:r>
            <a:r>
              <a:rPr lang="de-DE" sz="1800" b="1">
                <a:latin typeface="Arial" charset="0"/>
                <a:ea typeface="ＭＳ Ｐゴシック" charset="0"/>
                <a:sym typeface="Wingdings" charset="0"/>
              </a:rPr>
              <a:t></a:t>
            </a:r>
            <a:r>
              <a:rPr lang="de-DE" sz="1800">
                <a:latin typeface="Arial" charset="0"/>
                <a:ea typeface="ＭＳ Ｐゴシック" charset="0"/>
              </a:rPr>
              <a:t> (x = y)</a:t>
            </a: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Eine Tabelle kann mehrere Schlüsselkandidaten besitzen, die durch separate </a:t>
            </a:r>
            <a:br>
              <a:rPr lang="de-DE" sz="1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unique-Klauseln beschrieben werden.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90197" y="3376041"/>
            <a:ext cx="2876227" cy="52065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create table </a:t>
            </a:r>
            <a:r>
              <a:rPr lang="de-DE" sz="1400">
                <a:latin typeface="Courier New" charset="0"/>
              </a:rPr>
              <a:t>Projekte(...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</a:t>
            </a:r>
            <a:r>
              <a:rPr lang="de-DE" sz="1400" b="1">
                <a:latin typeface="Courier New" charset="0"/>
              </a:rPr>
              <a:t>unique</a:t>
            </a:r>
            <a:r>
              <a:rPr lang="de-DE" sz="1400">
                <a:latin typeface="Courier New" charset="0"/>
              </a:rPr>
              <a:t>(Name))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4149969" y="3356992"/>
            <a:ext cx="4431323" cy="1166986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create table </a:t>
            </a:r>
            <a:r>
              <a:rPr lang="de-DE" sz="1400">
                <a:latin typeface="Courier New" charset="0"/>
              </a:rPr>
              <a:t>Projekte(... </a:t>
            </a:r>
          </a:p>
          <a:p>
            <a:pPr>
              <a:defRPr/>
            </a:pPr>
            <a:r>
              <a:rPr lang="de-DE" sz="1400" b="1">
                <a:latin typeface="Courier New" charset="0"/>
              </a:rPr>
              <a:t>  check</a:t>
            </a:r>
            <a:r>
              <a:rPr lang="de-DE" sz="1400">
                <a:latin typeface="Courier New" charset="0"/>
              </a:rPr>
              <a:t>(</a:t>
            </a:r>
            <a:r>
              <a:rPr lang="de-DE" sz="1400" b="1">
                <a:latin typeface="Courier New" charset="0"/>
              </a:rPr>
              <a:t>all</a:t>
            </a:r>
            <a:r>
              <a:rPr lang="de-DE" sz="1400">
                <a:latin typeface="Courier New" charset="0"/>
              </a:rPr>
              <a:t> x, </a:t>
            </a:r>
            <a:r>
              <a:rPr lang="de-DE" sz="1400" b="1">
                <a:latin typeface="Courier New" charset="0"/>
              </a:rPr>
              <a:t>all</a:t>
            </a:r>
            <a:r>
              <a:rPr lang="de-DE" sz="1400">
                <a:latin typeface="Courier New" charset="0"/>
              </a:rPr>
              <a:t> y: ...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(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  (x.Name &lt;&gt; y.Name </a:t>
            </a:r>
            <a:r>
              <a:rPr lang="de-DE" sz="1400" b="1">
                <a:latin typeface="Courier New" charset="0"/>
              </a:rPr>
              <a:t>or</a:t>
            </a:r>
            <a:r>
              <a:rPr lang="de-DE" sz="1400">
                <a:latin typeface="Courier New" charset="0"/>
              </a:rPr>
              <a:t> x = y)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)</a:t>
            </a:r>
          </a:p>
        </p:txBody>
      </p:sp>
    </p:spTree>
    <p:extLst>
      <p:ext uri="{BB962C8B-B14F-4D97-AF65-F5344CB8AC3E}">
        <p14:creationId xmlns:p14="http://schemas.microsoft.com/office/powerpoint/2010/main" val="1475862546"/>
      </p:ext>
    </p:extLst>
  </p:cSld>
  <p:clrMapOvr>
    <a:masterClrMapping/>
  </p:clrMapOvr>
  <p:transition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Tabellenintegrität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(3)</a:t>
            </a:r>
          </a:p>
        </p:txBody>
      </p:sp>
      <p:sp>
        <p:nvSpPr>
          <p:cNvPr id="1249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>
              <a:buFont typeface="Monotype Sorts" charset="0"/>
              <a:buNone/>
            </a:pPr>
            <a:r>
              <a:rPr lang="de-DE" sz="1800" b="1">
                <a:latin typeface="Arial" charset="0"/>
                <a:ea typeface="ＭＳ Ｐゴシック" charset="0"/>
              </a:rPr>
              <a:t>2. Primärschlüsselintegrität</a:t>
            </a:r>
            <a:r>
              <a:rPr lang="de-DE" sz="1800">
                <a:latin typeface="Arial" charset="0"/>
                <a:ea typeface="ＭＳ Ｐゴシック" charset="0"/>
              </a:rPr>
              <a:t>: Ein Schlüsselkandidat, in dessen Spalten keine Nullwerte auftreten dürfen, kann als Primärschlüssel ausgezeichnet werden.  Eine Tabelle kann nur einen Primärschlüssel besitzen.</a:t>
            </a:r>
          </a:p>
          <a:p>
            <a:pPr lvl="1">
              <a:buFont typeface="Monotype Sorts" charset="0"/>
              <a:buNone/>
            </a:pPr>
            <a:r>
              <a:rPr lang="de-DE" sz="1800">
                <a:latin typeface="Arial" charset="0"/>
                <a:ea typeface="ＭＳ Ｐゴシック" charset="0"/>
              </a:rPr>
              <a:t>Beispiel zweier semantisch äquivalenter Zusicherungen:</a:t>
            </a:r>
          </a:p>
          <a:p>
            <a:pPr lvl="1">
              <a:buFont typeface="Monotype Sorts" charset="0"/>
              <a:buNone/>
            </a:pPr>
            <a:endParaRPr lang="de-DE" sz="180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endParaRPr lang="de-DE" sz="1800" b="1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r>
              <a:rPr lang="de-DE" sz="1800" b="1">
                <a:latin typeface="Arial" charset="0"/>
                <a:ea typeface="ＭＳ Ｐゴシック" charset="0"/>
              </a:rPr>
              <a:t>3. Referentielle Integrität </a:t>
            </a:r>
            <a:r>
              <a:rPr lang="de-DE" sz="1800">
                <a:latin typeface="Arial" charset="0"/>
                <a:ea typeface="ＭＳ Ｐゴシック" charset="0"/>
              </a:rPr>
              <a:t>(Fremdschlüsselintegrität): Diese Zusicherung bezieht sich auf den Zustand zweier Tabellen (s. nächste Folien)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127839" y="2836918"/>
            <a:ext cx="2983966" cy="52065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Projekte (...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primary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key</a:t>
            </a:r>
            <a:r>
              <a:rPr lang="de-DE" sz="1400" dirty="0">
                <a:latin typeface="Courier New" charset="0"/>
              </a:rPr>
              <a:t>(</a:t>
            </a:r>
            <a:r>
              <a:rPr lang="de-DE" sz="1400" dirty="0" err="1">
                <a:latin typeface="Courier New" charset="0"/>
              </a:rPr>
              <a:t>Nr</a:t>
            </a:r>
            <a:r>
              <a:rPr lang="de-DE" sz="1400" dirty="0">
                <a:latin typeface="Courier New" charset="0"/>
              </a:rPr>
              <a:t>))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4504085" y="2836917"/>
            <a:ext cx="2876227" cy="736099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create table </a:t>
            </a:r>
            <a:r>
              <a:rPr lang="de-DE" sz="1400">
                <a:latin typeface="Courier New" charset="0"/>
              </a:rPr>
              <a:t>Projekte(...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</a:t>
            </a:r>
            <a:r>
              <a:rPr lang="de-DE" sz="1400" b="1">
                <a:latin typeface="Courier New" charset="0"/>
              </a:rPr>
              <a:t>unique</a:t>
            </a:r>
            <a:r>
              <a:rPr lang="de-DE" sz="1400">
                <a:latin typeface="Courier New" charset="0"/>
              </a:rPr>
              <a:t> Nr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</a:t>
            </a:r>
            <a:r>
              <a:rPr lang="de-DE" sz="1400" b="1">
                <a:latin typeface="Courier New" charset="0"/>
              </a:rPr>
              <a:t>check</a:t>
            </a:r>
            <a:r>
              <a:rPr lang="de-DE" sz="1400">
                <a:latin typeface="Courier New" charset="0"/>
              </a:rPr>
              <a:t>(Nr </a:t>
            </a:r>
            <a:r>
              <a:rPr lang="de-DE" sz="1400" b="1">
                <a:latin typeface="Courier New" charset="0"/>
              </a:rPr>
              <a:t>is not null</a:t>
            </a:r>
            <a:r>
              <a:rPr lang="de-DE" sz="1400">
                <a:latin typeface="Courier New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615229473"/>
      </p:ext>
    </p:extLst>
  </p:cSld>
  <p:clrMapOvr>
    <a:masterClrMapping/>
  </p:clrMapOvr>
  <p:transition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Referentielle Integrität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(1)</a:t>
            </a:r>
          </a:p>
        </p:txBody>
      </p:sp>
      <p:sp>
        <p:nvSpPr>
          <p:cNvPr id="1259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1066800"/>
            <a:ext cx="5486400" cy="5257800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Referentielle Integrität ist eine Zusicherung über den Zustand zweier Tabellen, die dann erfüllt ist, wenn zu jeder Reihe in Tabelle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eine zugehörige Reihe in Tabelle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existiert, die den Fremdschlüsselwert von 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als Wert ihres Schlüsselkandidaten besitzt.</a:t>
            </a: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Beispiel zweier semantisch äquivalenter Zusicherungen:</a:t>
            </a: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690197" y="3829051"/>
            <a:ext cx="3599619" cy="101309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200" b="1" dirty="0" err="1">
                <a:latin typeface="Courier New" charset="0"/>
              </a:rPr>
              <a:t>create</a:t>
            </a:r>
            <a:r>
              <a:rPr lang="de-DE" sz="1200" b="1" dirty="0">
                <a:latin typeface="Courier New" charset="0"/>
              </a:rPr>
              <a:t> </a:t>
            </a:r>
            <a:r>
              <a:rPr lang="de-DE" sz="1200" b="1" dirty="0" err="1">
                <a:latin typeface="Courier New" charset="0"/>
              </a:rPr>
              <a:t>table</a:t>
            </a:r>
            <a:r>
              <a:rPr lang="de-DE" sz="1200" b="1" dirty="0">
                <a:latin typeface="Courier New" charset="0"/>
              </a:rPr>
              <a:t> </a:t>
            </a:r>
            <a:r>
              <a:rPr lang="de-DE" sz="1200" dirty="0">
                <a:latin typeface="Courier New" charset="0"/>
              </a:rPr>
              <a:t>Mitarbeiter</a:t>
            </a:r>
          </a:p>
          <a:p>
            <a:pPr>
              <a:defRPr/>
            </a:pPr>
            <a:r>
              <a:rPr lang="de-DE" sz="1200" dirty="0">
                <a:latin typeface="Courier New" charset="0"/>
              </a:rPr>
              <a:t>  (...</a:t>
            </a:r>
          </a:p>
          <a:p>
            <a:pPr>
              <a:defRPr/>
            </a:pPr>
            <a:r>
              <a:rPr lang="de-DE" sz="1200" dirty="0">
                <a:latin typeface="Courier New" charset="0"/>
              </a:rPr>
              <a:t>   </a:t>
            </a:r>
            <a:r>
              <a:rPr lang="de-DE" sz="1200" b="1" dirty="0" err="1">
                <a:latin typeface="Courier New" charset="0"/>
              </a:rPr>
              <a:t>constraint</a:t>
            </a:r>
            <a:r>
              <a:rPr lang="de-DE" sz="1200" dirty="0">
                <a:latin typeface="Courier New" charset="0"/>
              </a:rPr>
              <a:t> </a:t>
            </a:r>
            <a:r>
              <a:rPr lang="de-DE" sz="1200" dirty="0" err="1">
                <a:latin typeface="Courier New" charset="0"/>
              </a:rPr>
              <a:t>MitarbeiterHatAbteilung</a:t>
            </a:r>
            <a:r>
              <a:rPr lang="de-DE" sz="1200" dirty="0">
                <a:latin typeface="Courier New" charset="0"/>
              </a:rPr>
              <a:t> </a:t>
            </a:r>
          </a:p>
          <a:p>
            <a:pPr>
              <a:defRPr/>
            </a:pPr>
            <a:r>
              <a:rPr lang="de-DE" sz="1200" dirty="0">
                <a:latin typeface="Courier New" charset="0"/>
              </a:rPr>
              <a:t>   </a:t>
            </a:r>
            <a:r>
              <a:rPr lang="de-DE" sz="1200" b="1" dirty="0" err="1">
                <a:latin typeface="Courier New" charset="0"/>
              </a:rPr>
              <a:t>foreign</a:t>
            </a:r>
            <a:r>
              <a:rPr lang="de-DE" sz="1200" b="1" dirty="0">
                <a:latin typeface="Courier New" charset="0"/>
              </a:rPr>
              <a:t> </a:t>
            </a:r>
            <a:r>
              <a:rPr lang="de-DE" sz="1200" b="1" dirty="0" err="1">
                <a:latin typeface="Courier New" charset="0"/>
              </a:rPr>
              <a:t>key</a:t>
            </a:r>
            <a:r>
              <a:rPr lang="de-DE" sz="1200" dirty="0">
                <a:latin typeface="Courier New" charset="0"/>
              </a:rPr>
              <a:t>(Abteilung) </a:t>
            </a:r>
          </a:p>
          <a:p>
            <a:pPr>
              <a:defRPr/>
            </a:pPr>
            <a:r>
              <a:rPr lang="de-DE" sz="1200" dirty="0">
                <a:latin typeface="Courier New" charset="0"/>
              </a:rPr>
              <a:t>     </a:t>
            </a:r>
            <a:r>
              <a:rPr lang="de-DE" sz="1200" b="1" dirty="0" err="1">
                <a:latin typeface="Courier New" charset="0"/>
              </a:rPr>
              <a:t>references</a:t>
            </a:r>
            <a:r>
              <a:rPr lang="de-DE" sz="1200" dirty="0">
                <a:latin typeface="Courier New" charset="0"/>
              </a:rPr>
              <a:t> Abteilung(</a:t>
            </a:r>
            <a:r>
              <a:rPr lang="de-DE" sz="1200" dirty="0" err="1">
                <a:latin typeface="Courier New" charset="0"/>
              </a:rPr>
              <a:t>Nr</a:t>
            </a:r>
            <a:r>
              <a:rPr lang="de-DE" sz="1200" dirty="0">
                <a:latin typeface="Courier New" charset="0"/>
              </a:rPr>
              <a:t>))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22031" y="5181600"/>
            <a:ext cx="6876884" cy="643766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200" b="1" dirty="0" err="1">
                <a:latin typeface="Courier New" charset="0"/>
              </a:rPr>
              <a:t>create</a:t>
            </a:r>
            <a:r>
              <a:rPr lang="de-DE" sz="1200" b="1" dirty="0">
                <a:latin typeface="Courier New" charset="0"/>
              </a:rPr>
              <a:t> </a:t>
            </a:r>
            <a:r>
              <a:rPr lang="de-DE" sz="1200" b="1" dirty="0" err="1" smtClean="0">
                <a:latin typeface="Courier New" charset="0"/>
              </a:rPr>
              <a:t>assertion</a:t>
            </a:r>
            <a:r>
              <a:rPr lang="de-DE" sz="1200" b="1" smtClean="0">
                <a:latin typeface="Courier New" charset="0"/>
              </a:rPr>
              <a:t> </a:t>
            </a:r>
            <a:r>
              <a:rPr lang="de-DE" sz="1200" smtClean="0">
                <a:latin typeface="Courier New" charset="0"/>
              </a:rPr>
              <a:t>MitarbeiterHatAbteilung</a:t>
            </a:r>
            <a:r>
              <a:rPr lang="de-DE" sz="1200" dirty="0" smtClean="0">
                <a:latin typeface="Courier New" charset="0"/>
              </a:rPr>
              <a:t> </a:t>
            </a:r>
            <a:endParaRPr lang="de-DE" sz="1200" dirty="0">
              <a:latin typeface="Courier New" charset="0"/>
            </a:endParaRPr>
          </a:p>
          <a:p>
            <a:pPr>
              <a:defRPr/>
            </a:pPr>
            <a:r>
              <a:rPr lang="de-DE" sz="1200" dirty="0">
                <a:latin typeface="Courier New" charset="0"/>
              </a:rPr>
              <a:t>  </a:t>
            </a:r>
            <a:r>
              <a:rPr lang="de-DE" sz="1200" b="1" dirty="0">
                <a:latin typeface="Courier New" charset="0"/>
              </a:rPr>
              <a:t>check</a:t>
            </a:r>
            <a:r>
              <a:rPr lang="de-DE" sz="1200" dirty="0">
                <a:latin typeface="Courier New" charset="0"/>
              </a:rPr>
              <a:t>(</a:t>
            </a:r>
            <a:r>
              <a:rPr lang="de-DE" sz="1200" b="1" dirty="0">
                <a:latin typeface="Courier New" charset="0"/>
              </a:rPr>
              <a:t>not </a:t>
            </a:r>
            <a:r>
              <a:rPr lang="de-DE" sz="1200" b="1" dirty="0" err="1">
                <a:latin typeface="Courier New" charset="0"/>
              </a:rPr>
              <a:t>exists</a:t>
            </a:r>
            <a:r>
              <a:rPr lang="de-DE" sz="1200" dirty="0">
                <a:latin typeface="Courier New" charset="0"/>
              </a:rPr>
              <a:t>(</a:t>
            </a:r>
            <a:r>
              <a:rPr lang="de-DE" sz="1200" b="1" dirty="0" err="1">
                <a:latin typeface="Courier New" charset="0"/>
              </a:rPr>
              <a:t>select</a:t>
            </a:r>
            <a:r>
              <a:rPr lang="de-DE" sz="1200" dirty="0">
                <a:latin typeface="Courier New" charset="0"/>
              </a:rPr>
              <a:t> * </a:t>
            </a:r>
            <a:r>
              <a:rPr lang="de-DE" sz="1200" b="1" dirty="0" err="1">
                <a:latin typeface="Courier New" charset="0"/>
              </a:rPr>
              <a:t>from</a:t>
            </a:r>
            <a:r>
              <a:rPr lang="de-DE" sz="1200" dirty="0">
                <a:latin typeface="Courier New" charset="0"/>
              </a:rPr>
              <a:t> Mitarbeiter m </a:t>
            </a:r>
            <a:r>
              <a:rPr lang="de-DE" sz="1200" b="1" dirty="0" err="1">
                <a:latin typeface="Courier New" charset="0"/>
              </a:rPr>
              <a:t>where</a:t>
            </a:r>
            <a:endParaRPr lang="de-DE" sz="1200" dirty="0">
              <a:latin typeface="Courier New" charset="0"/>
            </a:endParaRPr>
          </a:p>
          <a:p>
            <a:pPr>
              <a:defRPr/>
            </a:pPr>
            <a:r>
              <a:rPr lang="de-DE" sz="1200" dirty="0">
                <a:latin typeface="Courier New" charset="0"/>
              </a:rPr>
              <a:t>       </a:t>
            </a:r>
            <a:r>
              <a:rPr lang="de-DE" sz="1200" b="1" dirty="0">
                <a:latin typeface="Courier New" charset="0"/>
              </a:rPr>
              <a:t>not </a:t>
            </a:r>
            <a:r>
              <a:rPr lang="de-DE" sz="1200" b="1" dirty="0" err="1">
                <a:latin typeface="Courier New" charset="0"/>
              </a:rPr>
              <a:t>exists</a:t>
            </a:r>
            <a:r>
              <a:rPr lang="de-DE" sz="1200" dirty="0">
                <a:latin typeface="Courier New" charset="0"/>
              </a:rPr>
              <a:t>(</a:t>
            </a:r>
            <a:r>
              <a:rPr lang="de-DE" sz="1200" b="1" dirty="0" err="1">
                <a:latin typeface="Courier New" charset="0"/>
              </a:rPr>
              <a:t>select</a:t>
            </a:r>
            <a:r>
              <a:rPr lang="de-DE" sz="1200" dirty="0">
                <a:latin typeface="Courier New" charset="0"/>
              </a:rPr>
              <a:t> * </a:t>
            </a:r>
            <a:r>
              <a:rPr lang="de-DE" sz="1200" b="1" dirty="0" err="1">
                <a:latin typeface="Courier New" charset="0"/>
              </a:rPr>
              <a:t>from</a:t>
            </a:r>
            <a:r>
              <a:rPr lang="de-DE" sz="1200" dirty="0">
                <a:latin typeface="Courier New" charset="0"/>
              </a:rPr>
              <a:t> Abteilung a </a:t>
            </a:r>
            <a:r>
              <a:rPr lang="de-DE" sz="1200" b="1" dirty="0" err="1">
                <a:latin typeface="Courier New" charset="0"/>
              </a:rPr>
              <a:t>where</a:t>
            </a:r>
            <a:r>
              <a:rPr lang="de-DE" sz="1200" dirty="0">
                <a:latin typeface="Courier New" charset="0"/>
              </a:rPr>
              <a:t> </a:t>
            </a:r>
            <a:r>
              <a:rPr lang="de-DE" sz="1200" dirty="0" err="1">
                <a:latin typeface="Courier New" charset="0"/>
              </a:rPr>
              <a:t>m.Abteilung</a:t>
            </a:r>
            <a:r>
              <a:rPr lang="de-DE" sz="1200" dirty="0">
                <a:latin typeface="Courier New" charset="0"/>
              </a:rPr>
              <a:t> = </a:t>
            </a:r>
            <a:r>
              <a:rPr lang="de-DE" sz="1200" dirty="0" err="1">
                <a:latin typeface="Courier New" charset="0"/>
              </a:rPr>
              <a:t>a.Nr</a:t>
            </a:r>
            <a:r>
              <a:rPr lang="de-DE" sz="1200" dirty="0">
                <a:latin typeface="Courier New" charset="0"/>
              </a:rPr>
              <a:t>))) </a:t>
            </a:r>
          </a:p>
        </p:txBody>
      </p:sp>
      <p:grpSp>
        <p:nvGrpSpPr>
          <p:cNvPr id="125957" name="Group 11"/>
          <p:cNvGrpSpPr>
            <a:grpSpLocks/>
          </p:cNvGrpSpPr>
          <p:nvPr/>
        </p:nvGrpSpPr>
        <p:grpSpPr bwMode="auto">
          <a:xfrm>
            <a:off x="5914292" y="1225550"/>
            <a:ext cx="550985" cy="1282700"/>
            <a:chOff x="4036" y="772"/>
            <a:chExt cx="376" cy="808"/>
          </a:xfrm>
        </p:grpSpPr>
        <p:sp>
          <p:nvSpPr>
            <p:cNvPr id="125985" name="Rectangle 6"/>
            <p:cNvSpPr>
              <a:spLocks noChangeArrowheads="1"/>
            </p:cNvSpPr>
            <p:nvPr/>
          </p:nvSpPr>
          <p:spPr bwMode="auto">
            <a:xfrm>
              <a:off x="4036" y="772"/>
              <a:ext cx="88" cy="80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25986" name="Rectangle 7"/>
            <p:cNvSpPr>
              <a:spLocks noChangeArrowheads="1"/>
            </p:cNvSpPr>
            <p:nvPr/>
          </p:nvSpPr>
          <p:spPr bwMode="auto">
            <a:xfrm>
              <a:off x="4132" y="772"/>
              <a:ext cx="88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25987" name="Rectangle 8"/>
            <p:cNvSpPr>
              <a:spLocks noChangeArrowheads="1"/>
            </p:cNvSpPr>
            <p:nvPr/>
          </p:nvSpPr>
          <p:spPr bwMode="auto">
            <a:xfrm>
              <a:off x="4228" y="772"/>
              <a:ext cx="88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25988" name="Rectangle 9"/>
            <p:cNvSpPr>
              <a:spLocks noChangeArrowheads="1"/>
            </p:cNvSpPr>
            <p:nvPr/>
          </p:nvSpPr>
          <p:spPr bwMode="auto">
            <a:xfrm>
              <a:off x="4324" y="772"/>
              <a:ext cx="88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25989" name="Line 10"/>
            <p:cNvSpPr>
              <a:spLocks noChangeShapeType="1"/>
            </p:cNvSpPr>
            <p:nvPr/>
          </p:nvSpPr>
          <p:spPr bwMode="auto">
            <a:xfrm>
              <a:off x="4036" y="864"/>
              <a:ext cx="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/>
            </a:p>
          </p:txBody>
        </p:sp>
      </p:grpSp>
      <p:grpSp>
        <p:nvGrpSpPr>
          <p:cNvPr id="125958" name="Group 16"/>
          <p:cNvGrpSpPr>
            <a:grpSpLocks/>
          </p:cNvGrpSpPr>
          <p:nvPr/>
        </p:nvGrpSpPr>
        <p:grpSpPr bwMode="auto">
          <a:xfrm>
            <a:off x="7321061" y="1225550"/>
            <a:ext cx="550985" cy="1282700"/>
            <a:chOff x="4996" y="772"/>
            <a:chExt cx="376" cy="808"/>
          </a:xfrm>
        </p:grpSpPr>
        <p:sp>
          <p:nvSpPr>
            <p:cNvPr id="125981" name="Rectangle 12"/>
            <p:cNvSpPr>
              <a:spLocks noChangeArrowheads="1"/>
            </p:cNvSpPr>
            <p:nvPr/>
          </p:nvSpPr>
          <p:spPr bwMode="auto">
            <a:xfrm>
              <a:off x="4996" y="772"/>
              <a:ext cx="88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25982" name="Rectangle 13"/>
            <p:cNvSpPr>
              <a:spLocks noChangeArrowheads="1"/>
            </p:cNvSpPr>
            <p:nvPr/>
          </p:nvSpPr>
          <p:spPr bwMode="auto">
            <a:xfrm>
              <a:off x="5092" y="772"/>
              <a:ext cx="88" cy="80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25983" name="Rectangle 14"/>
            <p:cNvSpPr>
              <a:spLocks noChangeArrowheads="1"/>
            </p:cNvSpPr>
            <p:nvPr/>
          </p:nvSpPr>
          <p:spPr bwMode="auto">
            <a:xfrm>
              <a:off x="5188" y="772"/>
              <a:ext cx="184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25984" name="Line 15"/>
            <p:cNvSpPr>
              <a:spLocks noChangeShapeType="1"/>
            </p:cNvSpPr>
            <p:nvPr/>
          </p:nvSpPr>
          <p:spPr bwMode="auto">
            <a:xfrm>
              <a:off x="4996" y="864"/>
              <a:ext cx="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 sz="1400"/>
            </a:p>
          </p:txBody>
        </p:sp>
      </p:grpSp>
      <p:sp>
        <p:nvSpPr>
          <p:cNvPr id="125959" name="Rectangle 17"/>
          <p:cNvSpPr>
            <a:spLocks noChangeArrowheads="1"/>
          </p:cNvSpPr>
          <p:nvPr/>
        </p:nvSpPr>
        <p:spPr bwMode="auto">
          <a:xfrm>
            <a:off x="5684227" y="1085851"/>
            <a:ext cx="28533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S</a:t>
            </a:r>
          </a:p>
        </p:txBody>
      </p:sp>
      <p:sp>
        <p:nvSpPr>
          <p:cNvPr id="125960" name="Rectangle 18"/>
          <p:cNvSpPr>
            <a:spLocks noChangeArrowheads="1"/>
          </p:cNvSpPr>
          <p:nvPr/>
        </p:nvSpPr>
        <p:spPr bwMode="auto">
          <a:xfrm>
            <a:off x="7090997" y="1085851"/>
            <a:ext cx="28533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T</a:t>
            </a:r>
          </a:p>
        </p:txBody>
      </p:sp>
      <p:sp>
        <p:nvSpPr>
          <p:cNvPr id="125961" name="Line 19"/>
          <p:cNvSpPr>
            <a:spLocks noChangeShapeType="1"/>
          </p:cNvSpPr>
          <p:nvPr/>
        </p:nvSpPr>
        <p:spPr bwMode="auto">
          <a:xfrm>
            <a:off x="5990492" y="16002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25962" name="Rectangle 20"/>
          <p:cNvSpPr>
            <a:spLocks noChangeArrowheads="1"/>
          </p:cNvSpPr>
          <p:nvPr/>
        </p:nvSpPr>
        <p:spPr bwMode="auto">
          <a:xfrm>
            <a:off x="6995115" y="2533651"/>
            <a:ext cx="849720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sz="1400"/>
              <a:t>Fremd-</a:t>
            </a:r>
          </a:p>
          <a:p>
            <a:pPr algn="ctr"/>
            <a:r>
              <a:rPr lang="de-DE" sz="1400"/>
              <a:t>schlüssel</a:t>
            </a:r>
          </a:p>
        </p:txBody>
      </p:sp>
      <p:sp>
        <p:nvSpPr>
          <p:cNvPr id="125963" name="Rectangle 21"/>
          <p:cNvSpPr>
            <a:spLocks noChangeArrowheads="1"/>
          </p:cNvSpPr>
          <p:nvPr/>
        </p:nvSpPr>
        <p:spPr bwMode="auto">
          <a:xfrm>
            <a:off x="6265985" y="3663950"/>
            <a:ext cx="269631" cy="1282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5964" name="Rectangle 22"/>
          <p:cNvSpPr>
            <a:spLocks noChangeArrowheads="1"/>
          </p:cNvSpPr>
          <p:nvPr/>
        </p:nvSpPr>
        <p:spPr bwMode="auto">
          <a:xfrm>
            <a:off x="6547338" y="3663950"/>
            <a:ext cx="128954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5965" name="Rectangle 23"/>
          <p:cNvSpPr>
            <a:spLocks noChangeArrowheads="1"/>
          </p:cNvSpPr>
          <p:nvPr/>
        </p:nvSpPr>
        <p:spPr bwMode="auto">
          <a:xfrm>
            <a:off x="6688015" y="3663950"/>
            <a:ext cx="128954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5966" name="Line 24"/>
          <p:cNvSpPr>
            <a:spLocks noChangeShapeType="1"/>
          </p:cNvSpPr>
          <p:nvPr/>
        </p:nvSpPr>
        <p:spPr bwMode="auto">
          <a:xfrm>
            <a:off x="6265984" y="3962400"/>
            <a:ext cx="5509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25967" name="Rectangle 25"/>
          <p:cNvSpPr>
            <a:spLocks noChangeArrowheads="1"/>
          </p:cNvSpPr>
          <p:nvPr/>
        </p:nvSpPr>
        <p:spPr bwMode="auto">
          <a:xfrm>
            <a:off x="6223490" y="3676651"/>
            <a:ext cx="37510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Nr</a:t>
            </a:r>
          </a:p>
        </p:txBody>
      </p:sp>
      <p:sp>
        <p:nvSpPr>
          <p:cNvPr id="125968" name="Rectangle 26"/>
          <p:cNvSpPr>
            <a:spLocks noChangeArrowheads="1"/>
          </p:cNvSpPr>
          <p:nvPr/>
        </p:nvSpPr>
        <p:spPr bwMode="auto">
          <a:xfrm>
            <a:off x="5965582" y="3371851"/>
            <a:ext cx="92584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Abteilung</a:t>
            </a:r>
          </a:p>
        </p:txBody>
      </p:sp>
      <p:sp>
        <p:nvSpPr>
          <p:cNvPr id="125969" name="Rectangle 27"/>
          <p:cNvSpPr>
            <a:spLocks noChangeArrowheads="1"/>
          </p:cNvSpPr>
          <p:nvPr/>
        </p:nvSpPr>
        <p:spPr bwMode="auto">
          <a:xfrm>
            <a:off x="6265984" y="4273550"/>
            <a:ext cx="550985" cy="13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5970" name="Rectangle 28"/>
          <p:cNvSpPr>
            <a:spLocks noChangeArrowheads="1"/>
          </p:cNvSpPr>
          <p:nvPr/>
        </p:nvSpPr>
        <p:spPr bwMode="auto">
          <a:xfrm>
            <a:off x="5965582" y="4210051"/>
            <a:ext cx="27251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a</a:t>
            </a:r>
          </a:p>
        </p:txBody>
      </p:sp>
      <p:sp>
        <p:nvSpPr>
          <p:cNvPr id="125971" name="Rectangle 29"/>
          <p:cNvSpPr>
            <a:spLocks noChangeArrowheads="1"/>
          </p:cNvSpPr>
          <p:nvPr/>
        </p:nvSpPr>
        <p:spPr bwMode="auto">
          <a:xfrm>
            <a:off x="7532077" y="3663950"/>
            <a:ext cx="128954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5972" name="Rectangle 30"/>
          <p:cNvSpPr>
            <a:spLocks noChangeArrowheads="1"/>
          </p:cNvSpPr>
          <p:nvPr/>
        </p:nvSpPr>
        <p:spPr bwMode="auto">
          <a:xfrm>
            <a:off x="7672754" y="3663950"/>
            <a:ext cx="832338" cy="1282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5973" name="Rectangle 31"/>
          <p:cNvSpPr>
            <a:spLocks noChangeArrowheads="1"/>
          </p:cNvSpPr>
          <p:nvPr/>
        </p:nvSpPr>
        <p:spPr bwMode="auto">
          <a:xfrm>
            <a:off x="8516815" y="3663950"/>
            <a:ext cx="269631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5974" name="Line 32"/>
          <p:cNvSpPr>
            <a:spLocks noChangeShapeType="1"/>
          </p:cNvSpPr>
          <p:nvPr/>
        </p:nvSpPr>
        <p:spPr bwMode="auto">
          <a:xfrm>
            <a:off x="7532077" y="3962400"/>
            <a:ext cx="12543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25975" name="Rectangle 33"/>
          <p:cNvSpPr>
            <a:spLocks noChangeArrowheads="1"/>
          </p:cNvSpPr>
          <p:nvPr/>
        </p:nvSpPr>
        <p:spPr bwMode="auto">
          <a:xfrm>
            <a:off x="7372351" y="3371851"/>
            <a:ext cx="104195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Mitarbeiter</a:t>
            </a:r>
          </a:p>
        </p:txBody>
      </p:sp>
      <p:sp>
        <p:nvSpPr>
          <p:cNvPr id="125976" name="Rectangle 34"/>
          <p:cNvSpPr>
            <a:spLocks noChangeArrowheads="1"/>
          </p:cNvSpPr>
          <p:nvPr/>
        </p:nvSpPr>
        <p:spPr bwMode="auto">
          <a:xfrm>
            <a:off x="7583367" y="3676651"/>
            <a:ext cx="925843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Abteilung</a:t>
            </a:r>
          </a:p>
        </p:txBody>
      </p:sp>
      <p:sp>
        <p:nvSpPr>
          <p:cNvPr id="125977" name="Rectangle 35"/>
          <p:cNvSpPr>
            <a:spLocks noChangeArrowheads="1"/>
          </p:cNvSpPr>
          <p:nvPr/>
        </p:nvSpPr>
        <p:spPr bwMode="auto">
          <a:xfrm>
            <a:off x="7532077" y="4502150"/>
            <a:ext cx="1254369" cy="13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5978" name="Rectangle 36"/>
          <p:cNvSpPr>
            <a:spLocks noChangeArrowheads="1"/>
          </p:cNvSpPr>
          <p:nvPr/>
        </p:nvSpPr>
        <p:spPr bwMode="auto">
          <a:xfrm>
            <a:off x="7231674" y="4438651"/>
            <a:ext cx="332477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m</a:t>
            </a:r>
          </a:p>
        </p:txBody>
      </p:sp>
      <p:sp>
        <p:nvSpPr>
          <p:cNvPr id="125979" name="Line 37"/>
          <p:cNvSpPr>
            <a:spLocks noChangeShapeType="1"/>
          </p:cNvSpPr>
          <p:nvPr/>
        </p:nvSpPr>
        <p:spPr bwMode="auto">
          <a:xfrm flipH="1">
            <a:off x="6465277" y="4114800"/>
            <a:ext cx="12778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125980" name="Text Box 38"/>
          <p:cNvSpPr txBox="1">
            <a:spLocks noChangeArrowheads="1"/>
          </p:cNvSpPr>
          <p:nvPr/>
        </p:nvSpPr>
        <p:spPr bwMode="auto">
          <a:xfrm>
            <a:off x="2094036" y="6081714"/>
            <a:ext cx="50526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>
                <a:sym typeface="Symbol" charset="0"/>
              </a:rPr>
              <a:t></a:t>
            </a:r>
            <a:r>
              <a:rPr lang="de-DE"/>
              <a:t> m </a:t>
            </a:r>
            <a:r>
              <a:rPr lang="de-DE">
                <a:sym typeface="Symbol" charset="0"/>
              </a:rPr>
              <a:t></a:t>
            </a:r>
            <a:r>
              <a:rPr lang="de-DE"/>
              <a:t> Mitarbeiter : </a:t>
            </a:r>
            <a:r>
              <a:rPr lang="de-DE">
                <a:sym typeface="Symbol" charset="0"/>
              </a:rPr>
              <a:t></a:t>
            </a:r>
            <a:r>
              <a:rPr lang="de-DE"/>
              <a:t> a </a:t>
            </a:r>
            <a:r>
              <a:rPr lang="de-DE">
                <a:sym typeface="Symbol" charset="0"/>
              </a:rPr>
              <a:t> </a:t>
            </a:r>
            <a:r>
              <a:rPr lang="de-DE"/>
              <a:t>Abteilung: m.Abteilung=a.Nr</a:t>
            </a:r>
          </a:p>
        </p:txBody>
      </p:sp>
    </p:spTree>
    <p:extLst>
      <p:ext uri="{BB962C8B-B14F-4D97-AF65-F5344CB8AC3E}">
        <p14:creationId xmlns:p14="http://schemas.microsoft.com/office/powerpoint/2010/main" val="1733033566"/>
      </p:ext>
    </p:extLst>
  </p:cSld>
  <p:clrMapOvr>
    <a:masterClrMapping/>
  </p:clrMapOvr>
  <p:transition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Referentielle Integrität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(2)</a:t>
            </a:r>
          </a:p>
        </p:txBody>
      </p:sp>
      <p:sp>
        <p:nvSpPr>
          <p:cNvPr id="1269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Im allgemeinen besteht ein Fremdschlüssel einer Tabelle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T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aus einer Liste von Spalten, der eine typkompatible Liste von Spalten in 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S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entspricht:</a:t>
            </a: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Sind 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1800" baseline="-25000">
                <a:latin typeface="Courier New" charset="0"/>
                <a:ea typeface="ＭＳ Ｐゴシック" charset="0"/>
                <a:cs typeface="ＭＳ Ｐゴシック" charset="0"/>
              </a:rPr>
              <a:t>1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, B</a:t>
            </a:r>
            <a:r>
              <a:rPr lang="de-DE" sz="1800" baseline="-25000">
                <a:latin typeface="Courier New" charset="0"/>
                <a:ea typeface="ＭＳ Ｐゴシック" charset="0"/>
                <a:cs typeface="ＭＳ Ｐゴシック" charset="0"/>
              </a:rPr>
              <a:t>2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, ...,B</a:t>
            </a:r>
            <a:r>
              <a:rPr lang="de-DE" sz="1800" baseline="-25000">
                <a:latin typeface="Courier New" charset="0"/>
                <a:ea typeface="ＭＳ Ｐゴシック" charset="0"/>
                <a:cs typeface="ＭＳ Ｐゴシック" charset="0"/>
              </a:rPr>
              <a:t>n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die Primärschlüsselspalten von 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S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, kann ihre Angabe entfallen.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690197" y="1924050"/>
            <a:ext cx="6970321" cy="95154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create table </a:t>
            </a:r>
            <a:r>
              <a:rPr lang="de-DE" sz="1400">
                <a:latin typeface="Courier New" charset="0"/>
              </a:rPr>
              <a:t>T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(...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 </a:t>
            </a:r>
            <a:r>
              <a:rPr lang="de-DE" sz="1400" b="1">
                <a:latin typeface="Courier New" charset="0"/>
              </a:rPr>
              <a:t>constraint</a:t>
            </a:r>
            <a:r>
              <a:rPr lang="de-DE" sz="1400">
                <a:latin typeface="Courier New" charset="0"/>
              </a:rPr>
              <a:t> Name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   </a:t>
            </a:r>
            <a:r>
              <a:rPr lang="de-DE" sz="1400" b="1">
                <a:latin typeface="Courier New" charset="0"/>
              </a:rPr>
              <a:t>foreign key</a:t>
            </a:r>
            <a:r>
              <a:rPr lang="de-DE" sz="1400">
                <a:latin typeface="Courier New" charset="0"/>
              </a:rPr>
              <a:t>(A</a:t>
            </a:r>
            <a:r>
              <a:rPr lang="de-DE" sz="1400" baseline="-25000">
                <a:latin typeface="Courier New" charset="0"/>
              </a:rPr>
              <a:t>1</a:t>
            </a:r>
            <a:r>
              <a:rPr lang="de-DE" sz="1400">
                <a:latin typeface="Courier New" charset="0"/>
              </a:rPr>
              <a:t>, A</a:t>
            </a:r>
            <a:r>
              <a:rPr lang="de-DE" sz="1400" baseline="-25000">
                <a:latin typeface="Courier New" charset="0"/>
              </a:rPr>
              <a:t>2</a:t>
            </a:r>
            <a:r>
              <a:rPr lang="de-DE" sz="1400">
                <a:latin typeface="Courier New" charset="0"/>
              </a:rPr>
              <a:t>, ..., A</a:t>
            </a:r>
            <a:r>
              <a:rPr lang="de-DE" sz="1400" baseline="-25000">
                <a:latin typeface="Courier New" charset="0"/>
              </a:rPr>
              <a:t>n</a:t>
            </a:r>
            <a:r>
              <a:rPr lang="de-DE" sz="1400">
                <a:latin typeface="Courier New" charset="0"/>
              </a:rPr>
              <a:t>) </a:t>
            </a:r>
            <a:r>
              <a:rPr lang="de-DE" sz="1400" b="1">
                <a:latin typeface="Courier New" charset="0"/>
              </a:rPr>
              <a:t>references</a:t>
            </a:r>
            <a:r>
              <a:rPr lang="de-DE" sz="1400">
                <a:latin typeface="Courier New" charset="0"/>
              </a:rPr>
              <a:t> (S(B</a:t>
            </a:r>
            <a:r>
              <a:rPr lang="de-DE" sz="1400" baseline="-25000">
                <a:latin typeface="Courier New" charset="0"/>
              </a:rPr>
              <a:t>1</a:t>
            </a:r>
            <a:r>
              <a:rPr lang="de-DE" sz="1400">
                <a:latin typeface="Courier New" charset="0"/>
              </a:rPr>
              <a:t>, B</a:t>
            </a:r>
            <a:r>
              <a:rPr lang="de-DE" sz="1400" baseline="-25000">
                <a:latin typeface="Courier New" charset="0"/>
              </a:rPr>
              <a:t>2</a:t>
            </a:r>
            <a:r>
              <a:rPr lang="de-DE" sz="1400">
                <a:latin typeface="Courier New" charset="0"/>
              </a:rPr>
              <a:t>, ..., B</a:t>
            </a:r>
            <a:r>
              <a:rPr lang="de-DE" sz="1400" baseline="-25000">
                <a:latin typeface="Courier New" charset="0"/>
              </a:rPr>
              <a:t>n</a:t>
            </a:r>
            <a:r>
              <a:rPr lang="de-DE" sz="1400">
                <a:latin typeface="Courier New" charset="0"/>
              </a:rPr>
              <a:t>))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1336431" y="4191000"/>
            <a:ext cx="6402395" cy="6437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/>
              <a:t>Beachte</a:t>
            </a:r>
            <a:r>
              <a:rPr lang="de-DE" sz="1800"/>
              <a:t>: Rekursive Beziehungen (z.B. Abteilung : Oberabteilung)</a:t>
            </a:r>
          </a:p>
          <a:p>
            <a:pPr>
              <a:defRPr/>
            </a:pPr>
            <a:r>
              <a:rPr lang="de-DE" sz="1800"/>
              <a:t>führen zu reflexiven Fremdschlüsseldeklarationen (</a:t>
            </a:r>
            <a:r>
              <a:rPr lang="de-DE" sz="1800">
                <a:latin typeface="Courier New" charset="0"/>
              </a:rPr>
              <a:t>S</a:t>
            </a:r>
            <a:r>
              <a:rPr lang="de-DE" sz="1800"/>
              <a:t> = </a:t>
            </a:r>
            <a:r>
              <a:rPr lang="de-DE" sz="1800">
                <a:latin typeface="Courier New" charset="0"/>
              </a:rPr>
              <a:t>T</a:t>
            </a:r>
            <a:r>
              <a:rPr lang="de-DE" sz="180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3999966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6568</Words>
  <Application>Microsoft Macintosh PowerPoint</Application>
  <PresentationFormat>On-screen Show (4:3)</PresentationFormat>
  <Paragraphs>1903</Paragraphs>
  <Slides>103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103</vt:i4>
      </vt:variant>
    </vt:vector>
  </HeadingPairs>
  <TitlesOfParts>
    <vt:vector size="117" baseType="lpstr">
      <vt:lpstr>Calibri</vt:lpstr>
      <vt:lpstr>Courier New</vt:lpstr>
      <vt:lpstr>Monotype Sorts</vt:lpstr>
      <vt:lpstr>ＭＳ Ｐゴシック</vt:lpstr>
      <vt:lpstr>Myriad Pro</vt:lpstr>
      <vt:lpstr>Symbol</vt:lpstr>
      <vt:lpstr>Tahoma</vt:lpstr>
      <vt:lpstr>Times New Roman</vt:lpstr>
      <vt:lpstr>Webdings</vt:lpstr>
      <vt:lpstr>Wingdings</vt:lpstr>
      <vt:lpstr>Arial</vt:lpstr>
      <vt:lpstr>7_Standarddesign</vt:lpstr>
      <vt:lpstr>ABC FlowCharter</vt:lpstr>
      <vt:lpstr>Clip</vt:lpstr>
      <vt:lpstr>Datenbanken </vt:lpstr>
      <vt:lpstr>Wiederholung: Typen von Anfragesprachen</vt:lpstr>
      <vt:lpstr>RDM: Anfragen im relationalen Kalkül (2)</vt:lpstr>
      <vt:lpstr>RDM: Anfragen im relationalen Kalkül (3)</vt:lpstr>
      <vt:lpstr>Tupelkalkül vs. Domänenkalkül</vt:lpstr>
      <vt:lpstr>Tupelkalkül vs. Domänenkalkül</vt:lpstr>
      <vt:lpstr>RDM: Anfragen in SQL (1)</vt:lpstr>
      <vt:lpstr>RDM: Anfragen in SQL (2)</vt:lpstr>
      <vt:lpstr>RDM: Anfragen in SQL (3)</vt:lpstr>
      <vt:lpstr>RDM: Aktualisierungsoperationen (1)</vt:lpstr>
      <vt:lpstr>RDM: Aktualisierungsoperationen (2)</vt:lpstr>
      <vt:lpstr>RDM: Aktualisierungsoperationen (3)</vt:lpstr>
      <vt:lpstr>SQL-Standardisierung</vt:lpstr>
      <vt:lpstr>Lexikalische und syntaktische Regeln (1)</vt:lpstr>
      <vt:lpstr>Lexikalische und syntaktische Regeln (2)</vt:lpstr>
      <vt:lpstr>Schemata und Kataloge (1)</vt:lpstr>
      <vt:lpstr>Schemata und Kataloge (2)</vt:lpstr>
      <vt:lpstr>Schemata und Kataloge (3)</vt:lpstr>
      <vt:lpstr>Schemata und Kataloge (4)</vt:lpstr>
      <vt:lpstr>Schemata und Kataloge (5) </vt:lpstr>
      <vt:lpstr>Basisdatentypen und Typkompatibilität (1)</vt:lpstr>
      <vt:lpstr>Basisdatentypen und Typkompatibilität (2)</vt:lpstr>
      <vt:lpstr>Basisdatentypen und Typkompatibilität (3)</vt:lpstr>
      <vt:lpstr>Basisdatentypen und Typkompatibilität (4)</vt:lpstr>
      <vt:lpstr>Nullwerte und Wahrheitswerte (1)</vt:lpstr>
      <vt:lpstr>Nullwerte und Wahrheitswerte (2)</vt:lpstr>
      <vt:lpstr>Nullwerte und Wahrheitswerte (3)</vt:lpstr>
      <vt:lpstr>Nullwerte und Wahrheitswerte (4)</vt:lpstr>
      <vt:lpstr>Tabellendefinition (1)</vt:lpstr>
      <vt:lpstr>Tabellendefinition (2)</vt:lpstr>
      <vt:lpstr>Lebensdauer, Sichtbarkeit, gemeinsame Nutzung (1)</vt:lpstr>
      <vt:lpstr>Lebensdauer, Sichtbarkeit, gemeinsame Nutzung (2)</vt:lpstr>
      <vt:lpstr>Lebensdauer, Sichtbarkeit, gemeinsame Nutzung (3)</vt:lpstr>
      <vt:lpstr>Standardwerte für Spalten</vt:lpstr>
      <vt:lpstr>Anfragen: Überblick</vt:lpstr>
      <vt:lpstr>Grundlegendes SQL-Sprachkonstrukt</vt:lpstr>
      <vt:lpstr>Zur Erinnerung: Projektdatenbank</vt:lpstr>
      <vt:lpstr>Monorelationale Anfragen (1)</vt:lpstr>
      <vt:lpstr>Weiterverwendung von Anfrageergebnissen</vt:lpstr>
      <vt:lpstr>Weiterverwendung von Anfragen</vt:lpstr>
      <vt:lpstr>Monorelationale Anfragen (2)</vt:lpstr>
      <vt:lpstr>Monorelationale Anfragen (3)</vt:lpstr>
      <vt:lpstr>Monorelationale Anfragen (4)</vt:lpstr>
      <vt:lpstr>Multirelationale Anfragen (1)</vt:lpstr>
      <vt:lpstr>Multirelationale Anfragen (2)</vt:lpstr>
      <vt:lpstr>Multirelationale Anfragen (3)</vt:lpstr>
      <vt:lpstr>Sichtbarkeitsregeln und Spaltennamenkonflikte (1)</vt:lpstr>
      <vt:lpstr>Sichtbarkeitsregeln und Spaltennamenkonflikte (2)</vt:lpstr>
      <vt:lpstr>Sichtbarkeitsregeln und Spaltennamenkonflikte (3)</vt:lpstr>
      <vt:lpstr>Probleme rekursiver Anfragen</vt:lpstr>
      <vt:lpstr>Mögliche Struktur rekursiver Anfragen</vt:lpstr>
      <vt:lpstr>Algebraische Tabellenoperationen (1)</vt:lpstr>
      <vt:lpstr>Algebraische Tabellenoperationen (2)</vt:lpstr>
      <vt:lpstr>Spezielles Konstrukt: Corresponding</vt:lpstr>
      <vt:lpstr>Algebraische Tabellenoperationen (3)</vt:lpstr>
      <vt:lpstr>Algebraische Tabellenoperationen (4)</vt:lpstr>
      <vt:lpstr>Algebraische Tabellenoperationen (5)</vt:lpstr>
      <vt:lpstr>Algebraische Tabellenoperationen (6)</vt:lpstr>
      <vt:lpstr>Duplikatelimination und Sortierordnung (1)</vt:lpstr>
      <vt:lpstr>Duplikatelimination und Sortierordnung (2)</vt:lpstr>
      <vt:lpstr>Aggregatfunktionen</vt:lpstr>
      <vt:lpstr>Gruppierung (1)</vt:lpstr>
      <vt:lpstr>Gruppierung (2)</vt:lpstr>
      <vt:lpstr>Aggregatfunktion und Gruppierung</vt:lpstr>
      <vt:lpstr>PowerPoint Presentation</vt:lpstr>
      <vt:lpstr>Besonderheiten bei Aggregatoperationen</vt:lpstr>
      <vt:lpstr>Ausführen einer Anfrage mit group by</vt:lpstr>
      <vt:lpstr>PowerPoint Presentation</vt:lpstr>
      <vt:lpstr>PowerPoint Presentation</vt:lpstr>
      <vt:lpstr>Ergebnis</vt:lpstr>
      <vt:lpstr>Elementtest</vt:lpstr>
      <vt:lpstr>Quantifizierte Prädikate (eingeschränkte Form)</vt:lpstr>
      <vt:lpstr>Existenzquantor exists</vt:lpstr>
      <vt:lpstr>Existenzquantor exists</vt:lpstr>
      <vt:lpstr>Realisierung als Mengenvergleich</vt:lpstr>
      <vt:lpstr>Der Vergleich mit "all"</vt:lpstr>
      <vt:lpstr>Allquantifizierung</vt:lpstr>
      <vt:lpstr>Umformung des Kalkül-Ausdrucks ...</vt:lpstr>
      <vt:lpstr>PowerPoint Presentation</vt:lpstr>
      <vt:lpstr>Allquantifizierung durch count-Aggregation</vt:lpstr>
      <vt:lpstr>Sichten (1)</vt:lpstr>
      <vt:lpstr>Sichten ...</vt:lpstr>
      <vt:lpstr>Sichten ...</vt:lpstr>
      <vt:lpstr>Sichten zur Modellierung von Generalisierung</vt:lpstr>
      <vt:lpstr>PowerPoint Presentation</vt:lpstr>
      <vt:lpstr>PowerPoint Presentation</vt:lpstr>
      <vt:lpstr>PowerPoint Presentation</vt:lpstr>
      <vt:lpstr>Sichten zur Gewährleistung von Datenunabhängigkeit</vt:lpstr>
      <vt:lpstr>Änderbarkeit von Sichten</vt:lpstr>
      <vt:lpstr>Änderbarkeit von Sichten</vt:lpstr>
      <vt:lpstr>Integritätssicherung in SQL (1)</vt:lpstr>
      <vt:lpstr>Integritätssicherung in SQL (2)</vt:lpstr>
      <vt:lpstr>Spaltenwertintegrität</vt:lpstr>
      <vt:lpstr>Reihenintegrität</vt:lpstr>
      <vt:lpstr>Tabellenintegrität (1)</vt:lpstr>
      <vt:lpstr>Tabellenintegrität (2)</vt:lpstr>
      <vt:lpstr>Tabellenintegrität (3)</vt:lpstr>
      <vt:lpstr>Referentielle Integrität (1)</vt:lpstr>
      <vt:lpstr>Referentielle Integrität (2)</vt:lpstr>
      <vt:lpstr>Behandlung von Integritätsverletzungen (1)</vt:lpstr>
      <vt:lpstr>Behandlung von Integritätsverletzungen (2)</vt:lpstr>
      <vt:lpstr>Zeitpunkt der Integritätsprüfung</vt:lpstr>
      <vt:lpstr>Zusammenfassung, Kernpunkte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338</cp:revision>
  <cp:lastPrinted>2014-10-18T14:57:02Z</cp:lastPrinted>
  <dcterms:created xsi:type="dcterms:W3CDTF">2010-04-27T12:26:40Z</dcterms:created>
  <dcterms:modified xsi:type="dcterms:W3CDTF">2016-06-02T13:23:20Z</dcterms:modified>
</cp:coreProperties>
</file>