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45"/>
  </p:notesMasterIdLst>
  <p:handoutMasterIdLst>
    <p:handoutMasterId r:id="rId46"/>
  </p:handoutMasterIdLst>
  <p:sldIdLst>
    <p:sldId id="273" r:id="rId2"/>
    <p:sldId id="332" r:id="rId3"/>
    <p:sldId id="331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0" r:id="rId32"/>
    <p:sldId id="361" r:id="rId33"/>
    <p:sldId id="363" r:id="rId34"/>
    <p:sldId id="362" r:id="rId35"/>
    <p:sldId id="364" r:id="rId36"/>
    <p:sldId id="365" r:id="rId37"/>
    <p:sldId id="366" r:id="rId38"/>
    <p:sldId id="371" r:id="rId39"/>
    <p:sldId id="372" r:id="rId40"/>
    <p:sldId id="373" r:id="rId41"/>
    <p:sldId id="374" r:id="rId42"/>
    <p:sldId id="330" r:id="rId43"/>
    <p:sldId id="370" r:id="rId4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C8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 autoAdjust="0"/>
    <p:restoredTop sz="94721" autoAdjust="0"/>
  </p:normalViewPr>
  <p:slideViewPr>
    <p:cSldViewPr>
      <p:cViewPr varScale="1">
        <p:scale>
          <a:sx n="110" d="100"/>
          <a:sy n="110" d="100"/>
        </p:scale>
        <p:origin x="-1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21.05.15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21.05.15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5014775" indent="-34592734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22041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8440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266124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68816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E0CDF6B-408F-E94B-A829-C2690DC0803F}" type="slidenum">
              <a:rPr lang="de-DE" sz="1100"/>
              <a:pPr/>
              <a:t>42</a:t>
            </a:fld>
            <a:endParaRPr lang="de-DE" sz="11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 smtClean="0">
                <a:cs typeface="+mj-cs"/>
              </a:rPr>
              <a:t>Datenbanken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Marc Stelzner (Übungen)</a:t>
            </a:r>
          </a:p>
          <a:p>
            <a:r>
              <a:rPr lang="de-DE" sz="2400" dirty="0"/>
              <a:t>Torben Matthias </a:t>
            </a:r>
            <a:r>
              <a:rPr lang="de-DE" sz="2400" dirty="0" smtClean="0"/>
              <a:t>Kempfert (Tutor)</a:t>
            </a:r>
          </a:p>
          <a:p>
            <a:r>
              <a:rPr lang="de-DE" sz="2400" dirty="0" smtClean="0"/>
              <a:t>Maurice</a:t>
            </a:r>
            <a:r>
              <a:rPr lang="de-DE" sz="2400" dirty="0"/>
              <a:t>-Raphael </a:t>
            </a:r>
            <a:r>
              <a:rPr lang="de-DE" sz="2400" dirty="0" err="1" smtClean="0"/>
              <a:t>Sambale</a:t>
            </a:r>
            <a:r>
              <a:rPr lang="de-DE" sz="2400" dirty="0"/>
              <a:t> </a:t>
            </a:r>
            <a:r>
              <a:rPr lang="de-DE" sz="2400" dirty="0" smtClean="0"/>
              <a:t>(Tutor)</a:t>
            </a:r>
            <a:endParaRPr lang="de-DE" sz="2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Tricks zur </a:t>
            </a:r>
            <a:r>
              <a:rPr lang="de-DE" dirty="0" err="1" smtClean="0"/>
              <a:t>Performanzsteigerung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00C8"/>
                </a:solidFill>
              </a:rPr>
              <a:t>Spurverschiebung</a:t>
            </a:r>
            <a:r>
              <a:rPr lang="de-DE" dirty="0" smtClean="0"/>
              <a:t> (</a:t>
            </a:r>
            <a:r>
              <a:rPr lang="de-DE" dirty="0" err="1" smtClean="0"/>
              <a:t>track</a:t>
            </a:r>
            <a:r>
              <a:rPr lang="de-DE" dirty="0" smtClean="0"/>
              <a:t> </a:t>
            </a:r>
            <a:r>
              <a:rPr lang="de-DE" dirty="0" err="1" smtClean="0"/>
              <a:t>skewing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r>
              <a:rPr lang="de-DE" dirty="0" smtClean="0"/>
              <a:t>Verschiebe Sektor 0 einer jeden Spur, </a:t>
            </a:r>
            <a:br>
              <a:rPr lang="de-DE" dirty="0" smtClean="0"/>
            </a:br>
            <a:r>
              <a:rPr lang="de-DE" dirty="0" smtClean="0"/>
              <a:t>so dass Rotationsverzögerung </a:t>
            </a:r>
            <a:br>
              <a:rPr lang="de-DE" dirty="0" smtClean="0"/>
            </a:br>
            <a:r>
              <a:rPr lang="de-DE" dirty="0" smtClean="0"/>
              <a:t>bei sequentiellem Abgriff minimiert wird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C8"/>
                </a:solidFill>
              </a:rPr>
              <a:t>Anfrageplanung</a:t>
            </a:r>
            <a:r>
              <a:rPr lang="de-DE" dirty="0" smtClean="0"/>
              <a:t> (</a:t>
            </a:r>
            <a:r>
              <a:rPr lang="de-DE" dirty="0" err="1" smtClean="0"/>
              <a:t>request</a:t>
            </a:r>
            <a:r>
              <a:rPr lang="de-DE" dirty="0" smtClean="0"/>
              <a:t> </a:t>
            </a:r>
            <a:r>
              <a:rPr lang="de-DE" dirty="0" err="1" smtClean="0"/>
              <a:t>scheduling</a:t>
            </a:r>
            <a:r>
              <a:rPr lang="de-DE" dirty="0" smtClean="0"/>
              <a:t>)</a:t>
            </a:r>
          </a:p>
          <a:p>
            <a:pPr marL="457200" lvl="1" indent="0">
              <a:buNone/>
            </a:pPr>
            <a:r>
              <a:rPr lang="de-DE" dirty="0" smtClean="0"/>
              <a:t>Falls mehrere Blockanfragen befriedigt werden müssen, wähle die Anfrage, die die kleineste Armbewegung bedarf</a:t>
            </a:r>
            <a:br>
              <a:rPr lang="de-DE" dirty="0" smtClean="0"/>
            </a:br>
            <a:r>
              <a:rPr lang="de-DE" dirty="0" smtClean="0"/>
              <a:t>(SPTF: </a:t>
            </a:r>
            <a:r>
              <a:rPr lang="de-DE" dirty="0" err="1" smtClean="0"/>
              <a:t>shortest</a:t>
            </a:r>
            <a:r>
              <a:rPr lang="de-DE" dirty="0" smtClean="0"/>
              <a:t> </a:t>
            </a:r>
            <a:r>
              <a:rPr lang="de-DE" dirty="0" err="1" smtClean="0"/>
              <a:t>positioning</a:t>
            </a:r>
            <a:r>
              <a:rPr lang="de-DE" dirty="0" smtClean="0"/>
              <a:t> time </a:t>
            </a:r>
            <a:r>
              <a:rPr lang="de-DE" dirty="0" err="1" smtClean="0"/>
              <a:t>first</a:t>
            </a:r>
            <a:r>
              <a:rPr lang="de-DE" dirty="0" smtClean="0"/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C8"/>
                </a:solidFill>
              </a:rPr>
              <a:t>Einteilung in unterschiedliche Zonen </a:t>
            </a:r>
            <a:r>
              <a:rPr lang="de-DE" dirty="0" smtClean="0"/>
              <a:t>(</a:t>
            </a:r>
            <a:r>
              <a:rPr lang="de-DE" dirty="0" err="1" smtClean="0"/>
              <a:t>zoning</a:t>
            </a:r>
            <a:r>
              <a:rPr lang="de-DE" dirty="0" smtClean="0"/>
              <a:t>)</a:t>
            </a:r>
            <a:endParaRPr lang="de-DE" dirty="0"/>
          </a:p>
          <a:p>
            <a:pPr marL="457200" lvl="1" indent="0">
              <a:buNone/>
            </a:pPr>
            <a:r>
              <a:rPr lang="de-DE" dirty="0" smtClean="0"/>
              <a:t>Mehr Sektoren in den längeren äußeren Spuren unterbringen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Bild 4" descr="Pages from 05-Architecture-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52736"/>
            <a:ext cx="2160240" cy="228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0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Verbesserung der Festplattentechnologie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Latenz der Platten über die letzten 10 Jahre </a:t>
            </a:r>
            <a:br>
              <a:rPr lang="de-DE" dirty="0" smtClean="0"/>
            </a:br>
            <a:r>
              <a:rPr lang="de-DE" dirty="0" smtClean="0"/>
              <a:t>nur marginal verbessert (≈ 10% pro Jahr)</a:t>
            </a:r>
            <a:endParaRPr lang="de-DE" dirty="0"/>
          </a:p>
          <a:p>
            <a:pPr marL="0" indent="0">
              <a:lnSpc>
                <a:spcPct val="140000"/>
              </a:lnSpc>
              <a:buNone/>
            </a:pPr>
            <a:r>
              <a:rPr lang="de-DE" b="1" dirty="0" smtClean="0"/>
              <a:t>Aber:</a:t>
            </a:r>
          </a:p>
          <a:p>
            <a:pPr lvl="1"/>
            <a:r>
              <a:rPr lang="de-DE" dirty="0" smtClean="0"/>
              <a:t>Durchsatz (Transferraten) um ≈ 50% pro Jahr verbessert</a:t>
            </a:r>
          </a:p>
          <a:p>
            <a:pPr lvl="1"/>
            <a:r>
              <a:rPr lang="de-DE" dirty="0" smtClean="0"/>
              <a:t>Kapazität der Festplatten um </a:t>
            </a:r>
            <a:r>
              <a:rPr lang="de-DE" dirty="0"/>
              <a:t>≈ 50% pro </a:t>
            </a:r>
            <a:r>
              <a:rPr lang="de-DE" dirty="0" smtClean="0"/>
              <a:t>Jahr verbessert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b="1" dirty="0" smtClean="0"/>
              <a:t>Daher:</a:t>
            </a:r>
          </a:p>
          <a:p>
            <a:pPr lvl="1"/>
            <a:r>
              <a:rPr lang="de-DE" dirty="0" smtClean="0"/>
              <a:t>Kosten für wahlfreien Zugriff über die Zeit hinweg</a:t>
            </a:r>
            <a:br>
              <a:rPr lang="de-DE" dirty="0" smtClean="0"/>
            </a:br>
            <a:r>
              <a:rPr lang="de-DE" dirty="0" smtClean="0"/>
              <a:t>relativ gesehen immer bedeutsamer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246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Wege zur Verbesserung der I/O-Performanz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73608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Latenzproblem kaum zu vermeiden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de-DE" b="1" dirty="0" smtClean="0"/>
              <a:t>Aber:</a:t>
            </a:r>
          </a:p>
          <a:p>
            <a:pPr lvl="1"/>
            <a:r>
              <a:rPr lang="de-DE" dirty="0" smtClean="0"/>
              <a:t>Durchsatz kann recht leicht gesteigert werden</a:t>
            </a:r>
            <a:br>
              <a:rPr lang="de-DE" dirty="0" smtClean="0"/>
            </a:br>
            <a:r>
              <a:rPr lang="de-DE" dirty="0" smtClean="0"/>
              <a:t>durch Ausnutzung von </a:t>
            </a:r>
            <a:r>
              <a:rPr lang="de-DE" dirty="0" smtClean="0">
                <a:solidFill>
                  <a:srgbClr val="FF0000"/>
                </a:solidFill>
              </a:rPr>
              <a:t>Parallelität</a:t>
            </a:r>
          </a:p>
          <a:p>
            <a:pPr lvl="1"/>
            <a:r>
              <a:rPr lang="de-DE" dirty="0" smtClean="0"/>
              <a:t>Idee: Verwende mehrere Platten und </a:t>
            </a:r>
            <a:br>
              <a:rPr lang="de-DE" dirty="0" smtClean="0"/>
            </a:br>
            <a:r>
              <a:rPr lang="de-DE" dirty="0" smtClean="0"/>
              <a:t>greife parallel auf Daten zu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9552" y="4070981"/>
            <a:ext cx="8352928" cy="202209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/>
              <a:t>TPC-C: Ein Industrie-Laufzeittest für OLTP (V5.11)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Kennzeichen des im Jahre 2013 besten Systems (Oracle 11g auf SPARC T5-8 Server):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Server-CPU: </a:t>
            </a:r>
            <a:r>
              <a:rPr lang="de-DE" dirty="0"/>
              <a:t>SPARC T5 </a:t>
            </a:r>
            <a:r>
              <a:rPr lang="de-DE" dirty="0" smtClean="0"/>
              <a:t>3,6 GHz, #Prozessoren: 8, #Kerne (total): 128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Client-CPUs:  </a:t>
            </a:r>
            <a:r>
              <a:rPr lang="it-IT" dirty="0"/>
              <a:t>Intel </a:t>
            </a:r>
            <a:r>
              <a:rPr lang="it-IT" dirty="0" err="1"/>
              <a:t>Xeon</a:t>
            </a:r>
            <a:r>
              <a:rPr lang="it-IT" dirty="0"/>
              <a:t> E5-2690 </a:t>
            </a:r>
            <a:r>
              <a:rPr lang="it-IT" dirty="0" smtClean="0"/>
              <a:t>2,9 GHz, #Clients: 8, #</a:t>
            </a:r>
            <a:r>
              <a:rPr lang="it-IT" dirty="0" err="1" smtClean="0"/>
              <a:t>Proz</a:t>
            </a:r>
            <a:r>
              <a:rPr lang="it-IT" dirty="0" smtClean="0"/>
              <a:t>. 32, #</a:t>
            </a:r>
            <a:r>
              <a:rPr lang="it-IT" dirty="0" err="1" smtClean="0"/>
              <a:t>Kerne</a:t>
            </a:r>
            <a:r>
              <a:rPr lang="it-IT" dirty="0" smtClean="0"/>
              <a:t>: 256</a:t>
            </a:r>
            <a:endParaRPr lang="de-DE" dirty="0" smtClean="0"/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In der Summe 8,5 </a:t>
            </a:r>
            <a:r>
              <a:rPr lang="de-DE" dirty="0" err="1" smtClean="0"/>
              <a:t>Mio</a:t>
            </a:r>
            <a:r>
              <a:rPr lang="de-DE" dirty="0" smtClean="0"/>
              <a:t> Transaktionen pro Minute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de-DE" dirty="0" smtClean="0"/>
              <a:t>Kosten</a:t>
            </a:r>
            <a:r>
              <a:rPr lang="de-DE" dirty="0"/>
              <a:t>: $</a:t>
            </a:r>
            <a:r>
              <a:rPr lang="de-DE" dirty="0" smtClean="0"/>
              <a:t>4.663.073 USD</a:t>
            </a:r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2795888" y="638037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http://</a:t>
            </a:r>
            <a:r>
              <a:rPr lang="de-DE" sz="1200" dirty="0" err="1">
                <a:solidFill>
                  <a:srgbClr val="0000FF"/>
                </a:solidFill>
              </a:rPr>
              <a:t>www.tpc.org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tpcc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results</a:t>
            </a:r>
            <a:r>
              <a:rPr lang="de-DE" sz="1200" dirty="0">
                <a:solidFill>
                  <a:srgbClr val="0000FF"/>
                </a:solidFill>
              </a:rPr>
              <a:t>/</a:t>
            </a:r>
            <a:r>
              <a:rPr lang="de-DE" sz="1200" dirty="0" err="1">
                <a:solidFill>
                  <a:srgbClr val="0000FF"/>
                </a:solidFill>
              </a:rPr>
              <a:t>tpcc_perf_results.asp</a:t>
            </a:r>
            <a:endParaRPr lang="de-DE" sz="1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0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Spiegelung von Festplatteninhalten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Replizierung von Daten auf mehrere Platten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I/O-Parallelität nur für Lesezugriffe</a:t>
            </a:r>
          </a:p>
          <a:p>
            <a:r>
              <a:rPr lang="de-DE" dirty="0" smtClean="0"/>
              <a:t>Erhöhte Fehlertoleranz (überlegt Plattenfehler)</a:t>
            </a:r>
          </a:p>
          <a:p>
            <a:r>
              <a:rPr lang="de-DE" dirty="0" smtClean="0"/>
              <a:t>Als RAID1 bekannt (Spiegelung ohne Parität)</a:t>
            </a:r>
            <a:br>
              <a:rPr lang="de-DE" dirty="0" smtClean="0"/>
            </a:br>
            <a:r>
              <a:rPr lang="de-DE" dirty="0" smtClean="0"/>
              <a:t>(RAID: Redundant Array of </a:t>
            </a:r>
            <a:r>
              <a:rPr lang="de-DE" dirty="0" err="1" smtClean="0"/>
              <a:t>Inexpensive</a:t>
            </a:r>
            <a:r>
              <a:rPr lang="de-DE" dirty="0" smtClean="0"/>
              <a:t> Disks)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Bild 4" descr="Pages from 05-Architecture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69445"/>
            <a:ext cx="4618755" cy="24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3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Speicherung mit Streifenbildung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Verteilung der Daten auf mehrere Platten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Volle I/O-Parallelität</a:t>
            </a:r>
          </a:p>
          <a:p>
            <a:r>
              <a:rPr lang="de-DE" dirty="0" smtClean="0"/>
              <a:t>Hohe Fehlerrate (hier: dreimal höheres Ausfallrisiko)</a:t>
            </a:r>
          </a:p>
          <a:p>
            <a:r>
              <a:rPr lang="de-DE" dirty="0" smtClean="0"/>
              <a:t>Auch als RAID-0 bekannt (Streifenbildung ohne Parität)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5" name="Bild 4" descr="Pages from 05-Architecture-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844824"/>
            <a:ext cx="552061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6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Streifenbildung mit Parität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Verteile Daten und Paritätsinformation über Platten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Hohe I/O-Parallelität</a:t>
            </a:r>
          </a:p>
          <a:p>
            <a:r>
              <a:rPr lang="de-DE" dirty="0" smtClean="0"/>
              <a:t>Fehlertoleranz: Eine Platte kann ausfallen, ohne dass Daten verloren gehen</a:t>
            </a:r>
          </a:p>
          <a:p>
            <a:r>
              <a:rPr lang="de-DE" dirty="0" smtClean="0"/>
              <a:t>RAID-5 (Streifenbildung mit verteilter Parität)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5" name="Bild 4" descr="Pages from 05-Architecture-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5455151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894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Solid-State Disks als Alternative zur Festplatte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Anpassung von Datenbanken auf Geräteeigenschaften ist immer noch Forschungsgegenstand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Bild 4" descr="Screen Shot 2015-05-20 at 19.52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299598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487274" y="5445224"/>
            <a:ext cx="2710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Quelle: Wikipedia Solid-State Disk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87247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Netzwerk-Speicher ist kein Flaschenhals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Durchsatz Festplatte: &gt;500 MB/s (Serial ATA)</a:t>
            </a:r>
          </a:p>
          <a:p>
            <a:pPr marL="342900" lvl="1" indent="-342900">
              <a:buFontTx/>
              <a:buChar char="•"/>
            </a:pPr>
            <a:r>
              <a:rPr lang="de-DE" dirty="0" smtClean="0"/>
              <a:t>SDRAM: 50 </a:t>
            </a:r>
            <a:r>
              <a:rPr lang="de-DE" dirty="0" err="1" smtClean="0"/>
              <a:t>Gbit</a:t>
            </a:r>
            <a:r>
              <a:rPr lang="de-DE" dirty="0" smtClean="0"/>
              <a:t>/s </a:t>
            </a:r>
            <a:r>
              <a:rPr lang="de-DE" dirty="0"/>
              <a:t>(Latenz: ∼ </a:t>
            </a:r>
            <a:r>
              <a:rPr lang="de-DE" dirty="0" err="1" smtClean="0"/>
              <a:t>ns</a:t>
            </a:r>
            <a:r>
              <a:rPr lang="de-DE" dirty="0" smtClean="0"/>
              <a:t>)</a:t>
            </a:r>
          </a:p>
          <a:p>
            <a:r>
              <a:rPr lang="de-DE" dirty="0" smtClean="0"/>
              <a:t>Ethernet</a:t>
            </a:r>
          </a:p>
          <a:p>
            <a:pPr lvl="1"/>
            <a:r>
              <a:rPr lang="de-DE" dirty="0" smtClean="0"/>
              <a:t>100-Gbit/s heute (Latenz: ∼ </a:t>
            </a:r>
            <a:r>
              <a:rPr lang="de-DE" dirty="0" err="1" smtClean="0">
                <a:latin typeface="Symbol" charset="2"/>
                <a:cs typeface="Symbol" charset="2"/>
              </a:rPr>
              <a:t>m</a:t>
            </a:r>
            <a:r>
              <a:rPr lang="de-DE" dirty="0" err="1" smtClean="0"/>
              <a:t>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400 </a:t>
            </a:r>
            <a:r>
              <a:rPr lang="de-DE" dirty="0" err="1" smtClean="0"/>
              <a:t>Gbit</a:t>
            </a:r>
            <a:r>
              <a:rPr lang="de-DE" dirty="0" smtClean="0"/>
              <a:t>/s erwartet in 2017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Warum also nicht Datenbank-Speicher über das Netzwerk referenzieren?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9412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Speichernetzwerk (Storage Area Network, SAN)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Block-basierter Netzwerkzugriff auf Speicher</a:t>
            </a:r>
          </a:p>
          <a:p>
            <a:pPr lvl="1"/>
            <a:r>
              <a:rPr lang="de-DE" dirty="0" smtClean="0"/>
              <a:t>Als logische Platten betrachtet </a:t>
            </a:r>
            <a:br>
              <a:rPr lang="de-DE" dirty="0" smtClean="0"/>
            </a:br>
            <a:r>
              <a:rPr lang="de-DE" dirty="0" smtClean="0"/>
              <a:t>(Suche Block 4711 von Disk 42)</a:t>
            </a:r>
          </a:p>
          <a:p>
            <a:pPr lvl="1"/>
            <a:r>
              <a:rPr lang="de-DE" dirty="0" smtClean="0"/>
              <a:t>Nicht wie bei NFS (Network File System)</a:t>
            </a:r>
          </a:p>
          <a:p>
            <a:r>
              <a:rPr lang="de-DE" dirty="0" smtClean="0"/>
              <a:t>SAN-Speichergeräte abstrahieren von RAID oder physikalischen Platten und zeigen sich dem DBMS als logische Platten</a:t>
            </a:r>
          </a:p>
          <a:p>
            <a:pPr lvl="1"/>
            <a:r>
              <a:rPr lang="de-DE" dirty="0" smtClean="0"/>
              <a:t>Hardwarebeschleunigung und einfachere Verwaltung</a:t>
            </a:r>
          </a:p>
          <a:p>
            <a:r>
              <a:rPr lang="de-DE" dirty="0" smtClean="0"/>
              <a:t>Üblicherweise lokale Netzwerke mit multiplen Servern und Speicherressourcen</a:t>
            </a:r>
          </a:p>
          <a:p>
            <a:pPr lvl="1"/>
            <a:r>
              <a:rPr lang="de-DE" dirty="0" smtClean="0"/>
              <a:t>Bessere Fehlertoleranz und erhöhte Flexibilität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141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Cloud</a:t>
            </a:r>
            <a:r>
              <a:rPr lang="de-DE" dirty="0" smtClean="0"/>
              <a:t>-Speicher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Cluster von vielen Standard-PCs (z.B. Google, Amazon)</a:t>
            </a:r>
          </a:p>
          <a:p>
            <a:pPr lvl="1"/>
            <a:r>
              <a:rPr lang="de-DE" dirty="0" smtClean="0"/>
              <a:t>Systemkosten vs. Zuverlässigkeit und Performanz</a:t>
            </a:r>
          </a:p>
          <a:p>
            <a:pPr lvl="1"/>
            <a:r>
              <a:rPr lang="de-DE" dirty="0" smtClean="0"/>
              <a:t>Verwendung massiver Replikation von Datenspeichern</a:t>
            </a:r>
          </a:p>
          <a:p>
            <a:r>
              <a:rPr lang="de-DE" dirty="0" smtClean="0"/>
              <a:t>CPU-Zyklen und Disk-Kapazität als Service</a:t>
            </a:r>
          </a:p>
          <a:p>
            <a:pPr lvl="1"/>
            <a:r>
              <a:rPr lang="de-DE" dirty="0" smtClean="0"/>
              <a:t>Amazons „</a:t>
            </a:r>
            <a:r>
              <a:rPr lang="de-DE" dirty="0" err="1" smtClean="0"/>
              <a:t>Elastic</a:t>
            </a:r>
            <a:r>
              <a:rPr lang="de-DE" dirty="0" smtClean="0"/>
              <a:t> </a:t>
            </a:r>
            <a:r>
              <a:rPr lang="de-DE" dirty="0" err="1" smtClean="0"/>
              <a:t>Compute</a:t>
            </a:r>
            <a:r>
              <a:rPr lang="de-DE" dirty="0" smtClean="0"/>
              <a:t> </a:t>
            </a:r>
            <a:r>
              <a:rPr lang="de-DE" dirty="0" err="1" smtClean="0"/>
              <a:t>Cloud</a:t>
            </a:r>
            <a:r>
              <a:rPr lang="de-DE" dirty="0" smtClean="0"/>
              <a:t> (EC</a:t>
            </a:r>
            <a:r>
              <a:rPr lang="de-DE" baseline="-25000" dirty="0" smtClean="0"/>
              <a:t>2</a:t>
            </a:r>
            <a:r>
              <a:rPr lang="de-DE" dirty="0" smtClean="0"/>
              <a:t>)“</a:t>
            </a:r>
          </a:p>
          <a:p>
            <a:pPr lvl="2"/>
            <a:r>
              <a:rPr lang="de-DE" dirty="0" smtClean="0"/>
              <a:t>Kosten pro Stunde &lt;10 Cent</a:t>
            </a:r>
          </a:p>
          <a:p>
            <a:pPr lvl="1"/>
            <a:r>
              <a:rPr lang="de-DE" dirty="0" smtClean="0"/>
              <a:t>Amazons „Simple Storage System (S3)“</a:t>
            </a:r>
          </a:p>
          <a:p>
            <a:pPr lvl="2"/>
            <a:r>
              <a:rPr lang="de-DE" dirty="0" smtClean="0"/>
              <a:t>Unendlicher Speicher für Objekte in einer Größe zwischen 1 Byte und 5 GB mit Key-Value-Struktur</a:t>
            </a:r>
          </a:p>
          <a:p>
            <a:pPr lvl="3"/>
            <a:r>
              <a:rPr lang="de-DE" dirty="0" smtClean="0"/>
              <a:t>Latenz: 100 </a:t>
            </a:r>
            <a:r>
              <a:rPr lang="de-DE" dirty="0" err="1" smtClean="0"/>
              <a:t>ms</a:t>
            </a:r>
            <a:r>
              <a:rPr lang="de-DE" dirty="0" smtClean="0"/>
              <a:t> bis 1s</a:t>
            </a:r>
          </a:p>
          <a:p>
            <a:r>
              <a:rPr lang="de-DE" dirty="0" smtClean="0"/>
              <a:t>Datenbank auf Basis von S3 entwickelt in 2008</a:t>
            </a:r>
          </a:p>
          <a:p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411760" y="6088559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M. </a:t>
            </a:r>
            <a:r>
              <a:rPr lang="de-DE" sz="1100" dirty="0" err="1">
                <a:solidFill>
                  <a:srgbClr val="0000FF"/>
                </a:solidFill>
              </a:rPr>
              <a:t>Brantner</a:t>
            </a:r>
            <a:r>
              <a:rPr lang="de-DE" sz="1100" dirty="0">
                <a:solidFill>
                  <a:srgbClr val="0000FF"/>
                </a:solidFill>
              </a:rPr>
              <a:t>, D. </a:t>
            </a:r>
            <a:r>
              <a:rPr lang="de-DE" sz="1100" dirty="0" err="1">
                <a:solidFill>
                  <a:srgbClr val="0000FF"/>
                </a:solidFill>
              </a:rPr>
              <a:t>Florescu</a:t>
            </a:r>
            <a:r>
              <a:rPr lang="de-DE" sz="1100" dirty="0">
                <a:solidFill>
                  <a:srgbClr val="0000FF"/>
                </a:solidFill>
              </a:rPr>
              <a:t>, D. Graf, D. Kossmann, T. </a:t>
            </a:r>
            <a:r>
              <a:rPr lang="de-DE" sz="1100" dirty="0" err="1">
                <a:solidFill>
                  <a:srgbClr val="0000FF"/>
                </a:solidFill>
              </a:rPr>
              <a:t>Kraska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Building</a:t>
            </a:r>
            <a:r>
              <a:rPr lang="de-DE" sz="1100" dirty="0">
                <a:solidFill>
                  <a:srgbClr val="0000FF"/>
                </a:solidFill>
              </a:rPr>
              <a:t> a </a:t>
            </a:r>
            <a:r>
              <a:rPr lang="de-DE" sz="1100" dirty="0" err="1">
                <a:solidFill>
                  <a:srgbClr val="0000FF"/>
                </a:solidFill>
              </a:rPr>
              <a:t>database</a:t>
            </a:r>
            <a:r>
              <a:rPr lang="de-DE" sz="1100" dirty="0">
                <a:solidFill>
                  <a:srgbClr val="0000FF"/>
                </a:solidFill>
              </a:rPr>
              <a:t> on S3</a:t>
            </a:r>
            <a:r>
              <a:rPr lang="de-DE" sz="1100" dirty="0" smtClean="0">
                <a:solidFill>
                  <a:srgbClr val="0000FF"/>
                </a:solidFill>
              </a:rPr>
              <a:t>, </a:t>
            </a:r>
            <a:r>
              <a:rPr lang="de-DE" sz="1100" dirty="0" err="1" smtClean="0">
                <a:solidFill>
                  <a:srgbClr val="0000FF"/>
                </a:solidFill>
              </a:rPr>
              <a:t>Proceedings</a:t>
            </a:r>
            <a:r>
              <a:rPr lang="de-DE" sz="1100" dirty="0" smtClean="0">
                <a:solidFill>
                  <a:srgbClr val="0000FF"/>
                </a:solidFill>
              </a:rPr>
              <a:t> </a:t>
            </a:r>
            <a:r>
              <a:rPr lang="de-DE" sz="1100" dirty="0">
                <a:solidFill>
                  <a:srgbClr val="0000FF"/>
                </a:solidFill>
              </a:rPr>
              <a:t>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2008 ACM SIGMOD International Conference on Management of Data (SIGMOD '08), S. 251-264, </a:t>
            </a:r>
            <a:r>
              <a:rPr lang="de-DE" sz="1100" b="1" dirty="0">
                <a:solidFill>
                  <a:srgbClr val="FF0000"/>
                </a:solidFill>
              </a:rPr>
              <a:t>2008 </a:t>
            </a:r>
          </a:p>
        </p:txBody>
      </p:sp>
    </p:spTree>
    <p:extLst>
      <p:ext uri="{BB962C8B-B14F-4D97-AF65-F5344CB8AC3E}">
        <p14:creationId xmlns:p14="http://schemas.microsoft.com/office/powerpoint/2010/main" val="1273499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50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038028" y="4653135"/>
            <a:ext cx="2787110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79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Verwaltung des externen Speichers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Abstraktion von technischen Details der Speichermedien</a:t>
            </a:r>
          </a:p>
          <a:p>
            <a:r>
              <a:rPr lang="de-DE" dirty="0" smtClean="0"/>
              <a:t>Konzepte der Seite (</a:t>
            </a:r>
            <a:r>
              <a:rPr lang="de-DE" dirty="0" err="1" smtClean="0"/>
              <a:t>page</a:t>
            </a:r>
            <a:r>
              <a:rPr lang="de-DE" dirty="0" smtClean="0"/>
              <a:t>) mit typischerweise 4-64KB als Speichereinheiten für die restlichen Komponenten</a:t>
            </a:r>
          </a:p>
          <a:p>
            <a:pPr>
              <a:lnSpc>
                <a:spcPct val="120000"/>
              </a:lnSpc>
            </a:pPr>
            <a:r>
              <a:rPr lang="de-DE" dirty="0" smtClean="0"/>
              <a:t>Verzeichnis für Abbildung</a:t>
            </a:r>
            <a:br>
              <a:rPr lang="de-DE" dirty="0" smtClean="0"/>
            </a:br>
            <a:r>
              <a:rPr lang="de-DE" dirty="0" smtClean="0"/>
              <a:t>            </a:t>
            </a:r>
            <a:r>
              <a:rPr lang="de-DE" dirty="0" smtClean="0">
                <a:solidFill>
                  <a:srgbClr val="FF0000"/>
                </a:solidFill>
              </a:rPr>
              <a:t>Seitennummer </a:t>
            </a:r>
            <a:r>
              <a:rPr lang="de-DE" dirty="0" smtClean="0">
                <a:solidFill>
                  <a:srgbClr val="FF0000"/>
                </a:solidFill>
                <a:sym typeface="Wingdings"/>
              </a:rPr>
              <a:t> Physikalischer Speicherort</a:t>
            </a:r>
            <a:r>
              <a:rPr lang="de-DE" dirty="0" smtClean="0">
                <a:sym typeface="Wingdings"/>
              </a:rPr>
              <a:t/>
            </a:r>
            <a:br>
              <a:rPr lang="de-DE" dirty="0" smtClean="0">
                <a:sym typeface="Wingdings"/>
              </a:rPr>
            </a:br>
            <a:r>
              <a:rPr lang="de-DE" dirty="0" smtClean="0">
                <a:sym typeface="Wingdings"/>
              </a:rPr>
              <a:t>wobei der physikalische Speicherort</a:t>
            </a:r>
          </a:p>
          <a:p>
            <a:pPr lvl="1"/>
            <a:r>
              <a:rPr lang="de-DE" dirty="0" smtClean="0">
                <a:sym typeface="Wingdings"/>
              </a:rPr>
              <a:t>eine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Betriebssystemdatei inkl. Versatz,</a:t>
            </a:r>
            <a:endParaRPr lang="de-DE" dirty="0" smtClean="0">
              <a:sym typeface="Wingdings"/>
            </a:endParaRPr>
          </a:p>
          <a:p>
            <a:pPr lvl="1"/>
            <a:r>
              <a:rPr lang="de-DE" dirty="0" smtClean="0">
                <a:sym typeface="Wingdings"/>
              </a:rPr>
              <a:t>eine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Angabe Kopf-Sektor-Spur einer Festplatte </a:t>
            </a:r>
            <a:r>
              <a:rPr lang="de-DE" dirty="0" smtClean="0">
                <a:sym typeface="Wingdings"/>
              </a:rPr>
              <a:t>oder</a:t>
            </a:r>
          </a:p>
          <a:p>
            <a:pPr lvl="1"/>
            <a:r>
              <a:rPr lang="de-DE" dirty="0" smtClean="0">
                <a:sym typeface="Wingdings"/>
              </a:rPr>
              <a:t>eine </a:t>
            </a:r>
            <a:r>
              <a:rPr lang="de-DE" dirty="0" smtClean="0">
                <a:solidFill>
                  <a:srgbClr val="0000FF"/>
                </a:solidFill>
                <a:sym typeface="Wingdings"/>
              </a:rPr>
              <a:t>Angabe für Bandgerät und -nummer inkl. Versatz</a:t>
            </a:r>
            <a:endParaRPr lang="de-DE" dirty="0" smtClean="0">
              <a:sym typeface="Wingdings"/>
            </a:endParaRPr>
          </a:p>
          <a:p>
            <a:pPr marL="57150" indent="0">
              <a:buNone/>
            </a:pPr>
            <a:r>
              <a:rPr lang="de-DE" dirty="0">
                <a:sym typeface="Wingdings"/>
              </a:rPr>
              <a:t> </a:t>
            </a:r>
            <a:r>
              <a:rPr lang="de-DE" dirty="0" smtClean="0">
                <a:sym typeface="Wingdings"/>
              </a:rPr>
              <a:t>    sein kann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92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Verwaltung leerer Seiten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Verwendete Techniken: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Liste der freien Seiten</a:t>
            </a:r>
          </a:p>
          <a:p>
            <a:pPr lvl="1"/>
            <a:r>
              <a:rPr lang="de-DE" dirty="0" smtClean="0"/>
              <a:t>Hinzufügung falls Seite nicht mehr verwendet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Bitmap mit einem Bit für jede Seite</a:t>
            </a:r>
          </a:p>
          <a:p>
            <a:pPr lvl="1"/>
            <a:r>
              <a:rPr lang="de-DE" dirty="0" smtClean="0"/>
              <a:t>Umklappen des Bits </a:t>
            </a:r>
            <a:r>
              <a:rPr lang="de-DE" dirty="0" err="1" smtClean="0"/>
              <a:t>k</a:t>
            </a:r>
            <a:r>
              <a:rPr lang="de-DE" dirty="0" smtClean="0"/>
              <a:t>, wenn Seite </a:t>
            </a:r>
            <a:r>
              <a:rPr lang="de-DE" dirty="0" err="1" smtClean="0"/>
              <a:t>k</a:t>
            </a:r>
            <a:r>
              <a:rPr lang="de-DE" dirty="0" smtClean="0"/>
              <a:t> (de-)</a:t>
            </a:r>
            <a:r>
              <a:rPr lang="de-DE" dirty="0" err="1" smtClean="0"/>
              <a:t>alloziert</a:t>
            </a:r>
            <a:r>
              <a:rPr lang="de-DE" dirty="0" smtClean="0"/>
              <a:t> wird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45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32048" y="1124744"/>
            <a:ext cx="7993261" cy="19389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2400" dirty="0"/>
              <a:t>Verwendete Techniken: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Liste der freien Seiten</a:t>
            </a:r>
          </a:p>
          <a:p>
            <a:pPr lvl="1"/>
            <a:r>
              <a:rPr lang="de-DE" sz="2400" dirty="0" smtClean="0"/>
              <a:t>- Hinzufügung </a:t>
            </a:r>
            <a:r>
              <a:rPr lang="de-DE" sz="2400" dirty="0"/>
              <a:t>falls Seite nicht mehr </a:t>
            </a:r>
            <a:r>
              <a:rPr lang="de-DE" sz="2400" dirty="0" smtClean="0"/>
              <a:t>verwendet</a:t>
            </a:r>
            <a:endParaRPr lang="de-DE" sz="2400" dirty="0"/>
          </a:p>
          <a:p>
            <a:pPr marL="514350" indent="-514350">
              <a:buFont typeface="+mj-lt"/>
              <a:buAutoNum type="arabicPeriod"/>
            </a:pPr>
            <a:r>
              <a:rPr lang="de-DE" sz="2400" dirty="0"/>
              <a:t>Bitmap mit einem Bit für jede Seite</a:t>
            </a:r>
          </a:p>
          <a:p>
            <a:pPr lvl="1"/>
            <a:r>
              <a:rPr lang="de-DE" sz="2400" dirty="0" smtClean="0"/>
              <a:t>- Umklappen </a:t>
            </a:r>
            <a:r>
              <a:rPr lang="de-DE" sz="2400" dirty="0"/>
              <a:t>des Bits </a:t>
            </a:r>
            <a:r>
              <a:rPr lang="de-DE" sz="2400" dirty="0" err="1"/>
              <a:t>k</a:t>
            </a:r>
            <a:r>
              <a:rPr lang="de-DE" sz="2400" dirty="0"/>
              <a:t>, wenn Seite </a:t>
            </a:r>
            <a:r>
              <a:rPr lang="de-DE" sz="2400" dirty="0" err="1"/>
              <a:t>k</a:t>
            </a:r>
            <a:r>
              <a:rPr lang="de-DE" sz="2400" dirty="0"/>
              <a:t> (de-)</a:t>
            </a:r>
            <a:r>
              <a:rPr lang="de-DE" sz="2400" dirty="0" err="1"/>
              <a:t>alloziert</a:t>
            </a:r>
            <a:r>
              <a:rPr lang="de-DE" sz="2400" dirty="0"/>
              <a:t> </a:t>
            </a:r>
            <a:r>
              <a:rPr lang="de-DE" sz="2400" dirty="0" smtClean="0"/>
              <a:t>wird</a:t>
            </a:r>
            <a:endParaRPr lang="de-DE" sz="24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645024"/>
            <a:ext cx="81369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Zur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Erhöhung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des </a:t>
            </a:r>
            <a:r>
              <a:rPr lang="en-US" sz="2400" dirty="0" err="1" smtClean="0">
                <a:solidFill>
                  <a:srgbClr val="FFFF00"/>
                </a:solidFill>
                <a:latin typeface="Chalkduster"/>
                <a:cs typeface="+mn-cs"/>
              </a:rPr>
              <a:t>sequentiellen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halkduster"/>
                <a:cs typeface="+mn-cs"/>
              </a:rPr>
              <a:t>Zugriffs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sollten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halkduster"/>
                <a:cs typeface="+mn-cs"/>
              </a:rPr>
              <a:t>hintereinanderliegende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Chalkduster"/>
                <a:cs typeface="+mn-cs"/>
              </a:rPr>
              <a:t>Seiten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verwendet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werden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Chalkduster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Welche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Technik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, 1.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oder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2.,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würden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Sie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wählen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, um dieses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zu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unterstützen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046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038028" y="4089054"/>
            <a:ext cx="2787110" cy="372751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406450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Puffer-Verwalter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33664" y="1196975"/>
            <a:ext cx="4330824" cy="4968875"/>
          </a:xfrm>
        </p:spPr>
        <p:txBody>
          <a:bodyPr/>
          <a:lstStyle/>
          <a:p>
            <a:r>
              <a:rPr lang="de-DE" dirty="0" smtClean="0"/>
              <a:t>Vermittelt zwischen externem und internem Speicher (Hauptspeicher)</a:t>
            </a:r>
          </a:p>
          <a:p>
            <a:r>
              <a:rPr lang="de-DE" dirty="0" smtClean="0"/>
              <a:t>Verwaltet hierzu einen besonderen Bereich im Hauptspeicher, den</a:t>
            </a:r>
            <a:br>
              <a:rPr lang="de-DE" dirty="0" smtClean="0"/>
            </a:br>
            <a:r>
              <a:rPr lang="de-DE" dirty="0" smtClean="0"/>
              <a:t>Pufferbereich (</a:t>
            </a: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 err="1" smtClean="0"/>
              <a:t>pool</a:t>
            </a:r>
            <a:r>
              <a:rPr lang="de-DE" dirty="0" smtClean="0"/>
              <a:t>)</a:t>
            </a:r>
          </a:p>
          <a:p>
            <a:r>
              <a:rPr lang="de-DE" dirty="0" smtClean="0"/>
              <a:t>Externe Seiten in Rahmen des Pufferbereichs laden</a:t>
            </a:r>
          </a:p>
          <a:p>
            <a:r>
              <a:rPr lang="de-DE" dirty="0" smtClean="0"/>
              <a:t>Verdrängungsstrategie falls Pufferbereich voll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grpSp>
        <p:nvGrpSpPr>
          <p:cNvPr id="12" name="Gruppierung 11"/>
          <p:cNvGrpSpPr/>
          <p:nvPr/>
        </p:nvGrpSpPr>
        <p:grpSpPr>
          <a:xfrm>
            <a:off x="365592" y="1362508"/>
            <a:ext cx="3966423" cy="4029336"/>
            <a:chOff x="365592" y="2012953"/>
            <a:chExt cx="3608545" cy="3665781"/>
          </a:xfrm>
        </p:grpSpPr>
        <p:pic>
          <p:nvPicPr>
            <p:cNvPr id="6" name="Bild 5" descr="Pages from 05-Architecture-8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92" y="2293092"/>
              <a:ext cx="2550224" cy="3385642"/>
            </a:xfrm>
            <a:prstGeom prst="rect">
              <a:avLst/>
            </a:prstGeom>
          </p:spPr>
        </p:pic>
        <p:sp>
          <p:nvSpPr>
            <p:cNvPr id="7" name="Textfeld 6"/>
            <p:cNvSpPr txBox="1"/>
            <p:nvPr/>
          </p:nvSpPr>
          <p:spPr>
            <a:xfrm>
              <a:off x="755576" y="2012953"/>
              <a:ext cx="18002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Seitenanforderungen</a:t>
              </a:r>
              <a:endParaRPr lang="de-DE" sz="14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966025" y="2420888"/>
              <a:ext cx="1008112" cy="476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Haupt-</a:t>
              </a:r>
              <a:br>
                <a:rPr lang="de-DE" sz="1400" dirty="0" smtClean="0"/>
              </a:br>
              <a:r>
                <a:rPr lang="de-DE" sz="1400" dirty="0" err="1" smtClean="0"/>
                <a:t>speicher</a:t>
              </a:r>
              <a:endParaRPr lang="de-DE" sz="1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947761" y="3172372"/>
              <a:ext cx="1008112" cy="2800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Seite</a:t>
              </a:r>
              <a:endParaRPr lang="de-DE" sz="1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2955126" y="3573016"/>
              <a:ext cx="1008112" cy="4760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freier Rahmen</a:t>
              </a:r>
              <a:endParaRPr lang="de-DE" sz="1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2816739" y="4613613"/>
              <a:ext cx="10081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Festplatte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29495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Schnittstelle zum Puffer-Verwalter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Funktion </a:t>
            </a:r>
            <a:r>
              <a:rPr lang="de-DE" dirty="0" err="1" smtClean="0">
                <a:solidFill>
                  <a:srgbClr val="FF0000"/>
                </a:solidFill>
              </a:rPr>
              <a:t>pin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für Anfragen nach Seiten und </a:t>
            </a:r>
            <a:br>
              <a:rPr lang="de-DE" dirty="0" smtClean="0"/>
            </a:br>
            <a:r>
              <a:rPr lang="de-DE" dirty="0" err="1" smtClean="0">
                <a:solidFill>
                  <a:srgbClr val="FF0000"/>
                </a:solidFill>
              </a:rPr>
              <a:t>unpin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für Freistellungen von Seiten nach Verwendung</a:t>
            </a:r>
          </a:p>
          <a:p>
            <a:r>
              <a:rPr lang="de-DE" dirty="0" err="1" smtClean="0">
                <a:solidFill>
                  <a:srgbClr val="0000C8"/>
                </a:solidFill>
              </a:rPr>
              <a:t>pin</a:t>
            </a:r>
            <a:r>
              <a:rPr lang="de-DE" dirty="0" smtClean="0">
                <a:solidFill>
                  <a:srgbClr val="0000C8"/>
                </a:solidFill>
              </a:rPr>
              <a:t>(</a:t>
            </a:r>
            <a:r>
              <a:rPr lang="de-DE" dirty="0" err="1" smtClean="0">
                <a:solidFill>
                  <a:srgbClr val="0000C8"/>
                </a:solidFill>
              </a:rPr>
              <a:t>pageno</a:t>
            </a:r>
            <a:r>
              <a:rPr lang="de-DE" dirty="0" smtClean="0">
                <a:solidFill>
                  <a:srgbClr val="0000C8"/>
                </a:solidFill>
              </a:rPr>
              <a:t>)</a:t>
            </a:r>
          </a:p>
          <a:p>
            <a:pPr lvl="1"/>
            <a:r>
              <a:rPr lang="de-DE" dirty="0" smtClean="0"/>
              <a:t>Anfrage nach Seitennummer </a:t>
            </a:r>
            <a:r>
              <a:rPr lang="de-DE" dirty="0" err="1" smtClean="0"/>
              <a:t>pageno</a:t>
            </a:r>
            <a:endParaRPr lang="de-DE" dirty="0" smtClean="0"/>
          </a:p>
          <a:p>
            <a:pPr lvl="1"/>
            <a:r>
              <a:rPr lang="de-DE" dirty="0" smtClean="0"/>
              <a:t>Lade Seite in Hauptspeicher falls nötig</a:t>
            </a:r>
          </a:p>
          <a:p>
            <a:pPr lvl="1"/>
            <a:r>
              <a:rPr lang="de-DE" dirty="0" smtClean="0"/>
              <a:t>Rückgabe einer Referenz auf </a:t>
            </a:r>
            <a:r>
              <a:rPr lang="de-DE" dirty="0" err="1" smtClean="0"/>
              <a:t>pageno</a:t>
            </a:r>
            <a:endParaRPr lang="de-DE" dirty="0" smtClean="0"/>
          </a:p>
          <a:p>
            <a:r>
              <a:rPr lang="de-DE" dirty="0" err="1" smtClean="0">
                <a:solidFill>
                  <a:srgbClr val="0000C8"/>
                </a:solidFill>
              </a:rPr>
              <a:t>unpin</a:t>
            </a:r>
            <a:r>
              <a:rPr lang="de-DE" dirty="0" smtClean="0">
                <a:solidFill>
                  <a:srgbClr val="0000C8"/>
                </a:solidFill>
              </a:rPr>
              <a:t>(</a:t>
            </a:r>
            <a:r>
              <a:rPr lang="de-DE" dirty="0" err="1" smtClean="0">
                <a:solidFill>
                  <a:srgbClr val="0000C8"/>
                </a:solidFill>
              </a:rPr>
              <a:t>pageno</a:t>
            </a:r>
            <a:r>
              <a:rPr lang="de-DE" dirty="0" smtClean="0">
                <a:solidFill>
                  <a:srgbClr val="0000C8"/>
                </a:solidFill>
              </a:rPr>
              <a:t>, </a:t>
            </a:r>
            <a:r>
              <a:rPr lang="de-DE" dirty="0" err="1" smtClean="0">
                <a:solidFill>
                  <a:srgbClr val="0000C8"/>
                </a:solidFill>
              </a:rPr>
              <a:t>dirty</a:t>
            </a:r>
            <a:r>
              <a:rPr lang="de-DE" dirty="0" smtClean="0">
                <a:solidFill>
                  <a:srgbClr val="0000C8"/>
                </a:solidFill>
              </a:rPr>
              <a:t>)</a:t>
            </a:r>
          </a:p>
          <a:p>
            <a:pPr lvl="1"/>
            <a:r>
              <a:rPr lang="de-DE" dirty="0" smtClean="0"/>
              <a:t>Freistellung einer Seite </a:t>
            </a:r>
            <a:r>
              <a:rPr lang="de-DE" dirty="0" err="1" smtClean="0"/>
              <a:t>pageno</a:t>
            </a:r>
            <a:r>
              <a:rPr lang="de-DE" dirty="0"/>
              <a:t> </a:t>
            </a:r>
            <a:r>
              <a:rPr lang="de-DE" dirty="0" smtClean="0"/>
              <a:t>zur möglichen Auslagerung</a:t>
            </a:r>
          </a:p>
          <a:p>
            <a:pPr lvl="1"/>
            <a:r>
              <a:rPr lang="de-DE" dirty="0" err="1" smtClean="0"/>
              <a:t>dirty</a:t>
            </a:r>
            <a:r>
              <a:rPr lang="de-DE" dirty="0" smtClean="0"/>
              <a:t> = </a:t>
            </a:r>
            <a:r>
              <a:rPr lang="de-DE" dirty="0" err="1" smtClean="0"/>
              <a:t>true</a:t>
            </a:r>
            <a:r>
              <a:rPr lang="de-DE" dirty="0" smtClean="0"/>
              <a:t> bei Modifikationen der Seite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7020272" y="5229200"/>
            <a:ext cx="1800200" cy="936104"/>
          </a:xfrm>
          <a:prstGeom prst="cloudCallout">
            <a:avLst>
              <a:gd name="adj1" fmla="val -81172"/>
              <a:gd name="adj2" fmla="val -421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Wofür nötig?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0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von </a:t>
            </a:r>
            <a:r>
              <a:rPr lang="de-DE" dirty="0" err="1" smtClean="0"/>
              <a:t>pin</a:t>
            </a:r>
            <a:r>
              <a:rPr lang="de-DE" dirty="0" smtClean="0"/>
              <a:t>()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Pages from 05-Architecture-9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6" y="1340768"/>
            <a:ext cx="7544808" cy="47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18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Implementation von </a:t>
            </a:r>
            <a:r>
              <a:rPr lang="de-DE" dirty="0" err="1" smtClean="0"/>
              <a:t>unpin</a:t>
            </a:r>
            <a:r>
              <a:rPr lang="de-DE" dirty="0" smtClean="0"/>
              <a:t>()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pic>
        <p:nvPicPr>
          <p:cNvPr id="5" name="Bild 4" descr="Pages from 05-Architecture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18837"/>
            <a:ext cx="6819187" cy="1822131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2699792" y="3717032"/>
            <a:ext cx="3888432" cy="1800200"/>
          </a:xfrm>
          <a:prstGeom prst="cloudCallout">
            <a:avLst>
              <a:gd name="adj1" fmla="val -57433"/>
              <a:gd name="adj2" fmla="val -8964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Warum werden Seiten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dirty="0" smtClean="0">
                <a:solidFill>
                  <a:schemeClr val="tx1"/>
                </a:solidFill>
              </a:rPr>
              <a:t>nicht gleich beim </a:t>
            </a:r>
            <a:r>
              <a:rPr lang="de-DE" dirty="0" err="1" smtClean="0">
                <a:solidFill>
                  <a:schemeClr val="tx1"/>
                </a:solidFill>
              </a:rPr>
              <a:t>unpin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zurückgeschrieben?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51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Verdrängungsstrategien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Die Effektivität des Puffer-Verwalters hängt von der gewählten Verdrängungsstrategie ab, z.B.:</a:t>
            </a:r>
            <a:endParaRPr lang="de-DE" dirty="0"/>
          </a:p>
          <a:p>
            <a:r>
              <a:rPr lang="de-DE" dirty="0" smtClean="0">
                <a:solidFill>
                  <a:srgbClr val="0000C8"/>
                </a:solidFill>
              </a:rPr>
              <a:t>Least </a:t>
            </a:r>
            <a:r>
              <a:rPr lang="de-DE" dirty="0" err="1" smtClean="0">
                <a:solidFill>
                  <a:srgbClr val="0000C8"/>
                </a:solidFill>
              </a:rPr>
              <a:t>Recently</a:t>
            </a:r>
            <a:r>
              <a:rPr lang="de-DE" dirty="0" smtClean="0">
                <a:solidFill>
                  <a:srgbClr val="0000C8"/>
                </a:solidFill>
              </a:rPr>
              <a:t> </a:t>
            </a:r>
            <a:r>
              <a:rPr lang="de-DE" dirty="0" err="1" smtClean="0">
                <a:solidFill>
                  <a:srgbClr val="0000C8"/>
                </a:solidFill>
              </a:rPr>
              <a:t>Used</a:t>
            </a:r>
            <a:r>
              <a:rPr lang="de-DE" dirty="0" smtClean="0">
                <a:solidFill>
                  <a:srgbClr val="0000C8"/>
                </a:solidFill>
              </a:rPr>
              <a:t> (LRU)</a:t>
            </a:r>
          </a:p>
          <a:p>
            <a:pPr lvl="1"/>
            <a:r>
              <a:rPr lang="de-DE" dirty="0" smtClean="0"/>
              <a:t>Verdrängung der Seite mit längszurückliegendem </a:t>
            </a:r>
            <a:r>
              <a:rPr lang="de-DE" dirty="0" err="1" smtClean="0"/>
              <a:t>unpin</a:t>
            </a:r>
            <a:r>
              <a:rPr lang="de-DE" dirty="0" smtClean="0"/>
              <a:t>()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LRU-</a:t>
            </a:r>
            <a:r>
              <a:rPr lang="de-DE" dirty="0" err="1" smtClean="0">
                <a:solidFill>
                  <a:srgbClr val="0000C8"/>
                </a:solidFill>
              </a:rPr>
              <a:t>k</a:t>
            </a:r>
            <a:endParaRPr lang="de-DE" dirty="0" smtClean="0">
              <a:solidFill>
                <a:srgbClr val="0000C8"/>
              </a:solidFill>
            </a:endParaRPr>
          </a:p>
          <a:p>
            <a:pPr lvl="1"/>
            <a:r>
              <a:rPr lang="de-DE" dirty="0" smtClean="0"/>
              <a:t>Wie LRU, aber </a:t>
            </a:r>
            <a:r>
              <a:rPr lang="de-DE" dirty="0" err="1" smtClean="0"/>
              <a:t>k</a:t>
            </a:r>
            <a:r>
              <a:rPr lang="de-DE" dirty="0" smtClean="0"/>
              <a:t>-letztes </a:t>
            </a:r>
            <a:r>
              <a:rPr lang="de-DE" dirty="0" err="1" smtClean="0"/>
              <a:t>unpin</a:t>
            </a:r>
            <a:r>
              <a:rPr lang="de-DE" dirty="0" smtClean="0"/>
              <a:t>(), nicht letztes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Most </a:t>
            </a:r>
            <a:r>
              <a:rPr lang="de-DE" dirty="0" err="1" smtClean="0">
                <a:solidFill>
                  <a:srgbClr val="0000C8"/>
                </a:solidFill>
              </a:rPr>
              <a:t>Recently</a:t>
            </a:r>
            <a:r>
              <a:rPr lang="de-DE" dirty="0" smtClean="0">
                <a:solidFill>
                  <a:srgbClr val="0000C8"/>
                </a:solidFill>
              </a:rPr>
              <a:t> </a:t>
            </a:r>
            <a:r>
              <a:rPr lang="de-DE" dirty="0" err="1" smtClean="0">
                <a:solidFill>
                  <a:srgbClr val="0000C8"/>
                </a:solidFill>
              </a:rPr>
              <a:t>Used</a:t>
            </a:r>
            <a:r>
              <a:rPr lang="de-DE" dirty="0" smtClean="0">
                <a:solidFill>
                  <a:srgbClr val="0000C8"/>
                </a:solidFill>
              </a:rPr>
              <a:t> (MRU)</a:t>
            </a:r>
          </a:p>
          <a:p>
            <a:pPr lvl="1"/>
            <a:r>
              <a:rPr lang="de-DE" dirty="0" smtClean="0"/>
              <a:t>Verdrängung der Seite mit jüngstem </a:t>
            </a:r>
            <a:r>
              <a:rPr lang="de-DE" dirty="0" err="1" smtClean="0"/>
              <a:t>unpin</a:t>
            </a:r>
            <a:r>
              <a:rPr lang="de-DE" dirty="0" smtClean="0"/>
              <a:t>()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Random</a:t>
            </a:r>
          </a:p>
          <a:p>
            <a:pPr lvl="1"/>
            <a:r>
              <a:rPr lang="de-DE" dirty="0" smtClean="0"/>
              <a:t>Verdrängung einer </a:t>
            </a:r>
            <a:br>
              <a:rPr lang="de-DE" dirty="0" smtClean="0"/>
            </a:br>
            <a:r>
              <a:rPr lang="de-DE" dirty="0" smtClean="0"/>
              <a:t>beliebigen Seite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Wolkenförmige Legende 4"/>
          <p:cNvSpPr/>
          <p:nvPr/>
        </p:nvSpPr>
        <p:spPr>
          <a:xfrm>
            <a:off x="4716016" y="5301208"/>
            <a:ext cx="3744416" cy="864096"/>
          </a:xfrm>
          <a:prstGeom prst="cloudCallout">
            <a:avLst>
              <a:gd name="adj1" fmla="val -45275"/>
              <a:gd name="adj2" fmla="val -757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Wann welche Strategie einsetzen?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3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r>
              <a:rPr lang="de-DE" dirty="0" smtClean="0"/>
              <a:t>Diese </a:t>
            </a:r>
            <a:r>
              <a:rPr lang="de-DE" dirty="0"/>
              <a:t>Vorlesung </a:t>
            </a:r>
            <a:r>
              <a:rPr lang="de-DE" dirty="0" smtClean="0"/>
              <a:t>ist inspiriert von den Präsentationen </a:t>
            </a:r>
            <a:br>
              <a:rPr lang="de-DE" dirty="0" smtClean="0"/>
            </a:br>
            <a:r>
              <a:rPr lang="de-DE" dirty="0" smtClean="0"/>
              <a:t>zu dem Kurs: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„</a:t>
            </a:r>
            <a:r>
              <a:rPr lang="de-DE" dirty="0" err="1" smtClean="0"/>
              <a:t>Architecture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Implementation of Database </a:t>
            </a:r>
            <a:r>
              <a:rPr lang="de-DE" dirty="0" smtClean="0"/>
              <a:t>Systems“</a:t>
            </a:r>
            <a:br>
              <a:rPr lang="de-DE" dirty="0" smtClean="0"/>
            </a:br>
            <a:r>
              <a:rPr lang="de-DE" dirty="0" smtClean="0"/>
              <a:t>von </a:t>
            </a:r>
            <a:r>
              <a:rPr lang="de-DE" dirty="0"/>
              <a:t>Jens </a:t>
            </a:r>
            <a:r>
              <a:rPr lang="de-DE" dirty="0" smtClean="0"/>
              <a:t>Teubner an der </a:t>
            </a:r>
            <a:r>
              <a:rPr lang="de-DE" dirty="0"/>
              <a:t>ETH </a:t>
            </a:r>
            <a:r>
              <a:rPr lang="de-DE" dirty="0" err="1"/>
              <a:t>Zürich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Graphiken wurden mit Zustimmung des Autors aus diesem Kurs übernommen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719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Pufferverwaltung in der Praxis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>
                <a:solidFill>
                  <a:srgbClr val="0000C8"/>
                </a:solidFill>
              </a:rPr>
              <a:t>Prefetching</a:t>
            </a:r>
            <a:endParaRPr lang="de-DE" dirty="0" smtClean="0">
              <a:solidFill>
                <a:srgbClr val="0000C8"/>
              </a:solidFill>
            </a:endParaRPr>
          </a:p>
          <a:p>
            <a:pPr lvl="1"/>
            <a:r>
              <a:rPr lang="de-DE" dirty="0" smtClean="0"/>
              <a:t>Antizipation von Anfragen, um CPU- und I/O- zu überlappen </a:t>
            </a:r>
          </a:p>
          <a:p>
            <a:pPr lvl="2"/>
            <a:r>
              <a:rPr lang="de-DE" dirty="0" smtClean="0"/>
              <a:t>Spekulatives </a:t>
            </a:r>
            <a:r>
              <a:rPr lang="de-DE" dirty="0" err="1" smtClean="0"/>
              <a:t>Prefetching</a:t>
            </a:r>
            <a:r>
              <a:rPr lang="de-DE" dirty="0" smtClean="0"/>
              <a:t>: Nehme sequentiellen Seitenzugriff an und lese im Vorwege</a:t>
            </a:r>
          </a:p>
          <a:p>
            <a:pPr lvl="2"/>
            <a:r>
              <a:rPr lang="de-DE" dirty="0" err="1" smtClean="0"/>
              <a:t>Prefetch</a:t>
            </a:r>
            <a:r>
              <a:rPr lang="de-DE" dirty="0" smtClean="0"/>
              <a:t>-Listen mit Instruktionen für den Pufferverwalter für </a:t>
            </a:r>
            <a:r>
              <a:rPr lang="de-DE" dirty="0" err="1" smtClean="0"/>
              <a:t>Prefetch</a:t>
            </a:r>
            <a:r>
              <a:rPr lang="de-DE" dirty="0" smtClean="0"/>
              <a:t>-Seiten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Fixierungs- oder Verdrängungsempfehlung</a:t>
            </a:r>
          </a:p>
          <a:p>
            <a:pPr lvl="1"/>
            <a:r>
              <a:rPr lang="de-DE" dirty="0" smtClean="0"/>
              <a:t>Höherer Code kann Fixierung (z.B. für Indexseiten) oder schnelle Verdrängung (bei seq. Scans) empfehlen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Partitionierte Pufferbereiche</a:t>
            </a:r>
          </a:p>
          <a:p>
            <a:pPr lvl="1"/>
            <a:r>
              <a:rPr lang="de-DE" dirty="0" smtClean="0"/>
              <a:t>Z.B. separate Bereiche für Index und Tabellen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56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Datenbanken vs. Betriebssysteme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Haben wir nicht gerade ein Betriebssystem entworfen?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Yes</a:t>
            </a:r>
          </a:p>
          <a:p>
            <a:pPr lvl="1"/>
            <a:r>
              <a:rPr lang="de-DE" dirty="0" smtClean="0"/>
              <a:t>Verwaltung für externen Speicher und Pufferverwaltung ähnlich</a:t>
            </a:r>
          </a:p>
          <a:p>
            <a:r>
              <a:rPr lang="de-DE" dirty="0" smtClean="0">
                <a:solidFill>
                  <a:srgbClr val="0000C8"/>
                </a:solidFill>
              </a:rPr>
              <a:t>Aber</a:t>
            </a:r>
          </a:p>
          <a:p>
            <a:pPr lvl="1"/>
            <a:r>
              <a:rPr lang="de-DE" dirty="0" smtClean="0"/>
              <a:t>DBMS weiß mehr über Zugriffsmuster (z.B. </a:t>
            </a:r>
            <a:r>
              <a:rPr lang="de-DE" dirty="0" err="1" smtClean="0"/>
              <a:t>Prefetching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Limitationen von Betriebssystemen häufig zu stark für DBMS (Obergrenzen für Dateigrößen, Plattformunabhängigkeit nicht gegeben)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31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Datenbanken vs. Betriebssysteme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Gegenseitige Störung möglich</a:t>
            </a:r>
          </a:p>
          <a:p>
            <a:pPr lvl="1"/>
            <a:r>
              <a:rPr lang="de-DE" dirty="0" smtClean="0"/>
              <a:t>Doppelte Seitenverwaltung</a:t>
            </a:r>
          </a:p>
          <a:p>
            <a:pPr lvl="1"/>
            <a:r>
              <a:rPr lang="de-DE" dirty="0" smtClean="0"/>
              <a:t>DMBS-Transaktionen vs</a:t>
            </a:r>
            <a:r>
              <a:rPr lang="de-DE" dirty="0"/>
              <a:t>.</a:t>
            </a:r>
            <a:r>
              <a:rPr lang="de-DE" dirty="0" smtClean="0"/>
              <a:t> Transaktionen auf Dateien organisiert vom Betriebssystem (</a:t>
            </a:r>
            <a:r>
              <a:rPr lang="de-DE" dirty="0" err="1" smtClean="0"/>
              <a:t>journalling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DBMS Pufferbereiche durch Betriebssystem ausgelagert</a:t>
            </a:r>
          </a:p>
          <a:p>
            <a:pPr lvl="1"/>
            <a:r>
              <a:rPr lang="de-DE" dirty="0" smtClean="0"/>
              <a:t>DBMS schalten Betriebssystemdienste aus</a:t>
            </a:r>
          </a:p>
          <a:p>
            <a:pPr lvl="2"/>
            <a:r>
              <a:rPr lang="de-DE" dirty="0" smtClean="0"/>
              <a:t>Direkter Zugriff auf Festplatten</a:t>
            </a:r>
          </a:p>
          <a:p>
            <a:pPr lvl="2"/>
            <a:r>
              <a:rPr lang="de-DE" dirty="0" smtClean="0"/>
              <a:t>Eigene Prozessverwaltung</a:t>
            </a:r>
          </a:p>
          <a:p>
            <a:pPr lvl="2"/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858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3038028" y="3546570"/>
            <a:ext cx="2787110" cy="327189"/>
          </a:xfrm>
          <a:prstGeom prst="rect">
            <a:avLst/>
          </a:prstGeom>
          <a:solidFill>
            <a:srgbClr val="FFFF00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95384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Datenbank-Dateien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2880097"/>
          </a:xfrm>
        </p:spPr>
        <p:txBody>
          <a:bodyPr/>
          <a:lstStyle/>
          <a:p>
            <a:r>
              <a:rPr lang="de-DE" dirty="0" smtClean="0"/>
              <a:t>Seitenverwaltung unbeeinflusst vom Inhalt</a:t>
            </a:r>
          </a:p>
          <a:p>
            <a:r>
              <a:rPr lang="de-DE" dirty="0" smtClean="0"/>
              <a:t>DBMS verwaltet Tabellen von </a:t>
            </a:r>
            <a:r>
              <a:rPr lang="de-DE" dirty="0" err="1" smtClean="0"/>
              <a:t>Tupeln</a:t>
            </a:r>
            <a:r>
              <a:rPr lang="de-DE" dirty="0" smtClean="0"/>
              <a:t>, Indexstrukturen, ...</a:t>
            </a:r>
          </a:p>
          <a:p>
            <a:r>
              <a:rPr lang="de-DE" dirty="0" smtClean="0"/>
              <a:t>Tabellen sind Dateien von Datensätzen (</a:t>
            </a:r>
            <a:r>
              <a:rPr lang="de-DE" dirty="0" err="1" smtClean="0"/>
              <a:t>records</a:t>
            </a:r>
            <a:r>
              <a:rPr lang="de-DE" dirty="0" smtClean="0"/>
              <a:t>)</a:t>
            </a:r>
          </a:p>
          <a:p>
            <a:pPr lvl="1"/>
            <a:r>
              <a:rPr lang="de-DE" dirty="0" smtClean="0"/>
              <a:t>Datei besteht aus einer oder mehrerer Seiten</a:t>
            </a:r>
          </a:p>
          <a:p>
            <a:pPr lvl="1"/>
            <a:r>
              <a:rPr lang="de-DE" dirty="0" smtClean="0"/>
              <a:t>Jede Seite speichert eine oder mehrere Datensätze</a:t>
            </a:r>
          </a:p>
          <a:p>
            <a:pPr lvl="1"/>
            <a:r>
              <a:rPr lang="de-DE" dirty="0" smtClean="0"/>
              <a:t>Jeder Datensatz korrespondiert zu einem </a:t>
            </a:r>
            <a:r>
              <a:rPr lang="de-DE" dirty="0" err="1" smtClean="0"/>
              <a:t>Tupel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6" name="Bild 5" descr="Pages from 05-Architecture-1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25309"/>
            <a:ext cx="6405160" cy="228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Heap-Dateien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Wichtigster Dateityp: Speicherung von Datensätzen mit willkürlicher Ordnung (konform mit SQL)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0000C8"/>
                </a:solidFill>
              </a:rPr>
              <a:t>Verkettete Liste von Seiten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+  Einfach zu implementieren</a:t>
            </a:r>
          </a:p>
          <a:p>
            <a:pPr>
              <a:buFontTx/>
              <a:buChar char="-"/>
            </a:pPr>
            <a:r>
              <a:rPr lang="de-DE" dirty="0" smtClean="0"/>
              <a:t>Viele Seiten auf der Liste der freie Seiten </a:t>
            </a:r>
            <a:br>
              <a:rPr lang="de-DE" dirty="0" smtClean="0"/>
            </a:br>
            <a:r>
              <a:rPr lang="de-DE" dirty="0" smtClean="0"/>
              <a:t>(haben also noch Kapazität)</a:t>
            </a:r>
          </a:p>
          <a:p>
            <a:pPr>
              <a:buFontTx/>
              <a:buChar char="-"/>
            </a:pPr>
            <a:r>
              <a:rPr lang="de-DE" dirty="0" smtClean="0"/>
              <a:t>Viele Seiten anzufassen bis passende Seite gefunden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Pages from 05-Architecture-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92896"/>
            <a:ext cx="713412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75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Heap-Dateien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Verzeichnis von Seiten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pPr lvl="1"/>
            <a:r>
              <a:rPr lang="de-DE" dirty="0" smtClean="0"/>
              <a:t>Verwendung als Abbildung mit Informationen über freie Plätze (Granularität ist Abwägungssache)</a:t>
            </a:r>
          </a:p>
          <a:p>
            <a:pPr marL="457200" lvl="1" indent="0">
              <a:buNone/>
            </a:pPr>
            <a:r>
              <a:rPr lang="de-DE" dirty="0" smtClean="0"/>
              <a:t>+  Suche nach freien Plätzen effizient</a:t>
            </a:r>
          </a:p>
          <a:p>
            <a:pPr marL="457200" lvl="1" indent="0">
              <a:buNone/>
            </a:pPr>
            <a:r>
              <a:rPr lang="de-DE" dirty="0" smtClean="0"/>
              <a:t>-   Zusatzaufwand für Verzeichnisspeicher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 descr="Pages from 05-Architecture-1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2869"/>
            <a:ext cx="5576510" cy="205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Freispeicher-Verzeichnis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77152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Welche Seite soll für neuen Datensatz gewählt werden?</a:t>
            </a:r>
          </a:p>
          <a:p>
            <a:r>
              <a:rPr lang="de-DE" sz="2400" dirty="0" err="1" smtClean="0">
                <a:solidFill>
                  <a:srgbClr val="0000C8"/>
                </a:solidFill>
              </a:rPr>
              <a:t>Append</a:t>
            </a:r>
            <a:r>
              <a:rPr lang="de-DE" sz="2400" dirty="0" smtClean="0">
                <a:solidFill>
                  <a:srgbClr val="0000C8"/>
                </a:solidFill>
              </a:rPr>
              <a:t> </a:t>
            </a:r>
            <a:r>
              <a:rPr lang="de-DE" sz="2400" dirty="0" err="1" smtClean="0">
                <a:solidFill>
                  <a:srgbClr val="0000C8"/>
                </a:solidFill>
              </a:rPr>
              <a:t>Only</a:t>
            </a:r>
            <a:endParaRPr lang="de-DE" sz="2400" dirty="0" smtClean="0">
              <a:solidFill>
                <a:srgbClr val="0000C8"/>
              </a:solidFill>
            </a:endParaRPr>
          </a:p>
          <a:p>
            <a:pPr lvl="1"/>
            <a:r>
              <a:rPr lang="de-DE" sz="2000" dirty="0" smtClean="0"/>
              <a:t>Immer in letzte Seite einfügen, sonst neue Seite anfordern</a:t>
            </a:r>
          </a:p>
          <a:p>
            <a:r>
              <a:rPr lang="de-DE" sz="2400" dirty="0" smtClean="0">
                <a:solidFill>
                  <a:srgbClr val="0000C8"/>
                </a:solidFill>
              </a:rPr>
              <a:t>Best-Fit</a:t>
            </a:r>
          </a:p>
          <a:p>
            <a:pPr lvl="1"/>
            <a:r>
              <a:rPr lang="de-DE" sz="2000" dirty="0" smtClean="0"/>
              <a:t>Alle Seiten müssen betrachtet werden, Reduzierung der Fragmentierung</a:t>
            </a:r>
          </a:p>
          <a:p>
            <a:r>
              <a:rPr lang="de-DE" sz="2400" dirty="0" smtClean="0">
                <a:solidFill>
                  <a:srgbClr val="0000C8"/>
                </a:solidFill>
              </a:rPr>
              <a:t>First-Fit</a:t>
            </a:r>
          </a:p>
          <a:p>
            <a:pPr lvl="1"/>
            <a:r>
              <a:rPr lang="de-DE" sz="2000" dirty="0" smtClean="0"/>
              <a:t>Suche vom Anfang, nehme erste Seite mit genug Platz</a:t>
            </a:r>
          </a:p>
          <a:p>
            <a:pPr lvl="1"/>
            <a:r>
              <a:rPr lang="de-DE" sz="2000" dirty="0" smtClean="0"/>
              <a:t>Erste Seiten füllen sich schnell, werden immer wieder betrachtet</a:t>
            </a:r>
          </a:p>
          <a:p>
            <a:r>
              <a:rPr lang="de-DE" sz="2200" dirty="0" smtClean="0">
                <a:solidFill>
                  <a:srgbClr val="0000C8"/>
                </a:solidFill>
              </a:rPr>
              <a:t>Next-Fit</a:t>
            </a:r>
          </a:p>
          <a:p>
            <a:pPr lvl="1"/>
            <a:r>
              <a:rPr lang="de-DE" sz="2000" dirty="0" smtClean="0"/>
              <a:t>Verwalte Zeiger und führe Suche fort, wo Suche beim vorigen Male endete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551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 einer 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564904"/>
            <a:ext cx="4330824" cy="3384922"/>
          </a:xfrm>
        </p:spPr>
        <p:txBody>
          <a:bodyPr/>
          <a:lstStyle/>
          <a:p>
            <a:r>
              <a:rPr lang="de-DE" dirty="0" smtClean="0"/>
              <a:t>Datensatz-Kennung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record</a:t>
            </a:r>
            <a:r>
              <a:rPr lang="de-DE" dirty="0"/>
              <a:t> </a:t>
            </a:r>
            <a:r>
              <a:rPr lang="de-DE" dirty="0" err="1" smtClean="0"/>
              <a:t>identifier</a:t>
            </a:r>
            <a:r>
              <a:rPr lang="de-DE" dirty="0" smtClean="0"/>
              <a:t>, </a:t>
            </a:r>
            <a:r>
              <a:rPr lang="de-DE" dirty="0" err="1" smtClean="0"/>
              <a:t>rid</a:t>
            </a:r>
            <a:r>
              <a:rPr lang="de-DE" dirty="0" smtClean="0"/>
              <a:t>)</a:t>
            </a:r>
          </a:p>
          <a:p>
            <a:r>
              <a:rPr lang="de-DE" dirty="0" smtClean="0"/>
              <a:t>Datensatz-Position</a:t>
            </a:r>
            <a:br>
              <a:rPr lang="de-DE" dirty="0" smtClean="0"/>
            </a:br>
            <a:r>
              <a:rPr lang="de-DE" dirty="0" smtClean="0"/>
              <a:t>(Versatz auf der Seite)</a:t>
            </a:r>
            <a:br>
              <a:rPr lang="de-DE" dirty="0" smtClean="0"/>
            </a:br>
            <a:r>
              <a:rPr lang="de-DE" dirty="0" err="1" smtClean="0"/>
              <a:t>Slotno</a:t>
            </a:r>
            <a:r>
              <a:rPr lang="de-DE" dirty="0" smtClean="0"/>
              <a:t> x Bytes pro Slot</a:t>
            </a:r>
          </a:p>
          <a:p>
            <a:r>
              <a:rPr lang="de-DE" dirty="0" smtClean="0"/>
              <a:t>Datensatz gelöscht?</a:t>
            </a:r>
          </a:p>
          <a:p>
            <a:pPr lvl="1"/>
            <a:r>
              <a:rPr lang="de-DE" dirty="0" err="1" smtClean="0"/>
              <a:t>rid</a:t>
            </a:r>
            <a:r>
              <a:rPr lang="de-DE" dirty="0" smtClean="0"/>
              <a:t> sollte sich nicht ändern</a:t>
            </a:r>
          </a:p>
          <a:p>
            <a:pPr lvl="1"/>
            <a:r>
              <a:rPr lang="de-DE" dirty="0" smtClean="0"/>
              <a:t>Slot-Verzeichnis (Bitmap)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pic>
        <p:nvPicPr>
          <p:cNvPr id="5" name="Bild 4" descr="Pages from 05-Architecture-1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2789425" cy="1224136"/>
          </a:xfrm>
          <a:prstGeom prst="rect">
            <a:avLst/>
          </a:prstGeom>
        </p:spPr>
      </p:pic>
      <p:pic>
        <p:nvPicPr>
          <p:cNvPr id="8" name="Bild 7" descr="Pages from 05-Architecture-1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99" y="1196752"/>
            <a:ext cx="392016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72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Inhalte einer Seite: Felder variabler Länge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3970784" cy="4968875"/>
          </a:xfrm>
        </p:spPr>
        <p:txBody>
          <a:bodyPr/>
          <a:lstStyle/>
          <a:p>
            <a:r>
              <a:rPr lang="de-DE" sz="2400" dirty="0" smtClean="0"/>
              <a:t>Felder variabler Länge zum Ende verschoben</a:t>
            </a:r>
          </a:p>
          <a:p>
            <a:pPr lvl="1"/>
            <a:r>
              <a:rPr lang="de-DE" sz="2000" dirty="0" smtClean="0"/>
              <a:t>Platzhalter zeigt auf Position</a:t>
            </a:r>
          </a:p>
          <a:p>
            <a:pPr marL="457200" lvl="1" indent="0">
              <a:buNone/>
            </a:pPr>
            <a:endParaRPr lang="de-DE" sz="2000" dirty="0" smtClean="0"/>
          </a:p>
          <a:p>
            <a:r>
              <a:rPr lang="de-DE" sz="2400" dirty="0" smtClean="0"/>
              <a:t>Slot-Verzeichnis zeigt auf Start eines Feldes</a:t>
            </a:r>
          </a:p>
          <a:p>
            <a:r>
              <a:rPr lang="de-DE" sz="2400" dirty="0" smtClean="0"/>
              <a:t>Felder können auf Seite verschoben werden </a:t>
            </a:r>
            <a:br>
              <a:rPr lang="de-DE" sz="2400" dirty="0" smtClean="0"/>
            </a:br>
            <a:r>
              <a:rPr lang="de-DE" sz="2400" dirty="0" smtClean="0"/>
              <a:t>(z.B. wenn sich Feldgröße ändert)</a:t>
            </a:r>
          </a:p>
          <a:p>
            <a:r>
              <a:rPr lang="de-DE" sz="2400" dirty="0" smtClean="0"/>
              <a:t>Einführung einer Vorwärtsreferenz, wenn Feld nicht auf Seite passt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Bild 4" descr="Pages from 05-Architecture-1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09" y="1052736"/>
            <a:ext cx="4459295" cy="5112568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2195736" y="2420888"/>
            <a:ext cx="1872208" cy="360040"/>
          </a:xfrm>
          <a:prstGeom prst="cloudCallout">
            <a:avLst>
              <a:gd name="adj1" fmla="val -72151"/>
              <a:gd name="adj2" fmla="val -7577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Warum?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Wolkenförmige Legende 6"/>
          <p:cNvSpPr/>
          <p:nvPr/>
        </p:nvSpPr>
        <p:spPr>
          <a:xfrm>
            <a:off x="2843808" y="6237312"/>
            <a:ext cx="4176464" cy="360040"/>
          </a:xfrm>
          <a:prstGeom prst="cloudCallout">
            <a:avLst>
              <a:gd name="adj1" fmla="val -18509"/>
              <a:gd name="adj2" fmla="val -9574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Was passiert bei Updates?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82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Speicher: Platten und Dateien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Verwalter für externen Speicher</a:t>
            </a:r>
            <a:endParaRPr lang="de-DE" sz="1200" dirty="0"/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9" name="Gruppierung 18"/>
          <p:cNvGrpSpPr/>
          <p:nvPr/>
        </p:nvGrpSpPr>
        <p:grpSpPr>
          <a:xfrm>
            <a:off x="3043570" y="5320790"/>
            <a:ext cx="2768827" cy="813742"/>
            <a:chOff x="3043570" y="5320790"/>
            <a:chExt cx="2768827" cy="813742"/>
          </a:xfrm>
          <a:solidFill>
            <a:srgbClr val="FFFF00"/>
          </a:solidFill>
        </p:grpSpPr>
        <p:sp>
          <p:nvSpPr>
            <p:cNvPr id="3" name="Oval 2"/>
            <p:cNvSpPr/>
            <p:nvPr/>
          </p:nvSpPr>
          <p:spPr>
            <a:xfrm>
              <a:off x="3043570" y="5320790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Oval 22"/>
            <p:cNvSpPr/>
            <p:nvPr/>
          </p:nvSpPr>
          <p:spPr>
            <a:xfrm>
              <a:off x="3059832" y="5877272"/>
              <a:ext cx="2752565" cy="257260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3049166" y="5445224"/>
              <a:ext cx="2758236" cy="574933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4" name="Oval 23"/>
          <p:cNvSpPr/>
          <p:nvPr/>
        </p:nvSpPr>
        <p:spPr>
          <a:xfrm>
            <a:off x="3033920" y="5301208"/>
            <a:ext cx="2784671" cy="288032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54330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 Seiteneinteilungen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r>
              <a:rPr lang="de-DE" dirty="0" smtClean="0"/>
              <a:t>Im Beispiel wurden Datensätzen zeilenweise angeordnet: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Spaltenweise Anordnung genauso möglich: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Pages from 05-Architecture-1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382" y="1772816"/>
            <a:ext cx="6726593" cy="1693088"/>
          </a:xfrm>
          <a:prstGeom prst="rect">
            <a:avLst/>
          </a:prstGeom>
        </p:spPr>
      </p:pic>
      <p:pic>
        <p:nvPicPr>
          <p:cNvPr id="7" name="Bild 6" descr="Pages from 05-Architecture-15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49080"/>
            <a:ext cx="7119394" cy="166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7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Alternative Seitenanordnungen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Vorgestellte Schemata heißen auch:</a:t>
            </a:r>
          </a:p>
          <a:p>
            <a:pPr lvl="1"/>
            <a:r>
              <a:rPr lang="de-DE" dirty="0" err="1" smtClean="0"/>
              <a:t>Row</a:t>
            </a:r>
            <a:r>
              <a:rPr lang="de-DE" dirty="0" smtClean="0"/>
              <a:t>-Store</a:t>
            </a:r>
          </a:p>
          <a:p>
            <a:pPr lvl="1"/>
            <a:r>
              <a:rPr lang="de-DE" dirty="0" err="1" smtClean="0"/>
              <a:t>Column</a:t>
            </a:r>
            <a:r>
              <a:rPr lang="de-DE" dirty="0" smtClean="0"/>
              <a:t>-Store</a:t>
            </a:r>
          </a:p>
          <a:p>
            <a:r>
              <a:rPr lang="de-DE" dirty="0" smtClean="0"/>
              <a:t>Anwendungen für verschiedene</a:t>
            </a:r>
            <a:br>
              <a:rPr lang="de-DE" dirty="0" smtClean="0"/>
            </a:br>
            <a:r>
              <a:rPr lang="de-DE" dirty="0" smtClean="0"/>
              <a:t>Lasttypen und Anwendungs-</a:t>
            </a:r>
            <a:br>
              <a:rPr lang="de-DE" dirty="0" smtClean="0"/>
            </a:br>
            <a:r>
              <a:rPr lang="de-DE" dirty="0" err="1" smtClean="0"/>
              <a:t>kontexte</a:t>
            </a:r>
            <a:r>
              <a:rPr lang="de-DE" dirty="0" smtClean="0"/>
              <a:t> (z.B. OLAP)</a:t>
            </a:r>
          </a:p>
          <a:p>
            <a:r>
              <a:rPr lang="de-DE" dirty="0" smtClean="0"/>
              <a:t>Unterschiedliche</a:t>
            </a:r>
            <a:br>
              <a:rPr lang="de-DE" dirty="0" smtClean="0"/>
            </a:br>
            <a:r>
              <a:rPr lang="de-DE" dirty="0" smtClean="0"/>
              <a:t>Kompressionsmöglichkeiten</a:t>
            </a:r>
          </a:p>
          <a:p>
            <a:r>
              <a:rPr lang="de-DE" dirty="0" smtClean="0"/>
              <a:t>Kombination möglich:</a:t>
            </a:r>
          </a:p>
          <a:p>
            <a:pPr lvl="1"/>
            <a:r>
              <a:rPr lang="de-DE" dirty="0" smtClean="0"/>
              <a:t>Unterteilung einer Seite in Miniseiten </a:t>
            </a:r>
          </a:p>
          <a:p>
            <a:pPr lvl="1"/>
            <a:r>
              <a:rPr lang="de-DE" dirty="0" smtClean="0"/>
              <a:t>mit entsprechender Aufteilung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pic>
        <p:nvPicPr>
          <p:cNvPr id="5" name="Bild 4" descr="Pages from 05-Architecture-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636912"/>
            <a:ext cx="3024336" cy="253320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339752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>
                <a:solidFill>
                  <a:srgbClr val="0000FF"/>
                </a:solidFill>
              </a:rPr>
              <a:t>Ailamaki</a:t>
            </a:r>
            <a:r>
              <a:rPr lang="de-DE" sz="1200" dirty="0">
                <a:solidFill>
                  <a:srgbClr val="0000FF"/>
                </a:solidFill>
              </a:rPr>
              <a:t> et al. </a:t>
            </a:r>
            <a:r>
              <a:rPr lang="de-DE" sz="1200" dirty="0" err="1">
                <a:solidFill>
                  <a:srgbClr val="0000FF"/>
                </a:solidFill>
              </a:rPr>
              <a:t>Weaving</a:t>
            </a:r>
            <a:r>
              <a:rPr lang="de-DE" sz="1200" dirty="0">
                <a:solidFill>
                  <a:srgbClr val="0000FF"/>
                </a:solidFill>
              </a:rPr>
              <a:t> Relations </a:t>
            </a:r>
            <a:r>
              <a:rPr lang="de-DE" sz="1200" dirty="0" err="1">
                <a:solidFill>
                  <a:srgbClr val="0000FF"/>
                </a:solidFill>
              </a:rPr>
              <a:t>for</a:t>
            </a:r>
            <a:r>
              <a:rPr lang="de-DE" sz="1200" dirty="0">
                <a:solidFill>
                  <a:srgbClr val="0000FF"/>
                </a:solidFill>
              </a:rPr>
              <a:t> Cache Performance. VLDB </a:t>
            </a:r>
            <a:r>
              <a:rPr lang="de-DE" sz="1200" b="1" dirty="0" smtClean="0">
                <a:solidFill>
                  <a:srgbClr val="FF0000"/>
                </a:solidFill>
              </a:rPr>
              <a:t>2001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20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  <a:ea typeface="ＭＳ Ｐゴシック" charset="0"/>
                <a:cs typeface="ＭＳ Ｐゴシック" charset="0"/>
              </a:rPr>
              <a:t>Zusammenfassung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178312" cy="5167313"/>
          </a:xfrm>
        </p:spPr>
        <p:txBody>
          <a:bodyPr/>
          <a:lstStyle/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Kennzeichen von Speichermedien</a:t>
            </a:r>
          </a:p>
          <a:p>
            <a:pPr lvl="1"/>
            <a:r>
              <a:rPr lang="de-DE" dirty="0" smtClean="0">
                <a:ea typeface="ＭＳ Ｐゴシック" charset="0"/>
              </a:rPr>
              <a:t>Wahlfreier Zugriff langsam (I/O-Komplexität)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</a:rPr>
              <a:t>Verwalter für externen Speicher</a:t>
            </a:r>
          </a:p>
          <a:p>
            <a:pPr lvl="1"/>
            <a:r>
              <a:rPr lang="de-DE" dirty="0" smtClean="0">
                <a:ea typeface="ＭＳ Ｐゴシック" charset="0"/>
              </a:rPr>
              <a:t>Abstraktion von Hardware-Details</a:t>
            </a:r>
          </a:p>
          <a:p>
            <a:pPr lvl="1"/>
            <a:r>
              <a:rPr lang="de-DE" dirty="0" smtClean="0">
                <a:ea typeface="ＭＳ Ｐゴシック" charset="0"/>
              </a:rPr>
              <a:t>Seitennummer </a:t>
            </a:r>
            <a:r>
              <a:rPr lang="de-DE" dirty="0" smtClean="0">
                <a:ea typeface="ＭＳ Ｐゴシック" charset="0"/>
                <a:sym typeface="Wingdings"/>
              </a:rPr>
              <a:t> Physikalischer Speicherort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  <a:sym typeface="Wingdings"/>
              </a:rPr>
              <a:t>Puffer-Verwalter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Seiten-Caching im Hauptspeicher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Verdrängungsstrategie</a:t>
            </a:r>
          </a:p>
          <a:p>
            <a:r>
              <a:rPr lang="de-DE" dirty="0" smtClean="0">
                <a:solidFill>
                  <a:srgbClr val="0000C8"/>
                </a:solidFill>
                <a:ea typeface="ＭＳ Ｐゴシック" charset="0"/>
                <a:sym typeface="Wingdings"/>
              </a:rPr>
              <a:t>Dateiorganisation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Stabile </a:t>
            </a:r>
            <a:r>
              <a:rPr lang="de-DE" dirty="0" err="1" smtClean="0">
                <a:ea typeface="ＭＳ Ｐゴシック" charset="0"/>
                <a:sym typeface="Wingdings"/>
              </a:rPr>
              <a:t>Record</a:t>
            </a:r>
            <a:r>
              <a:rPr lang="de-DE" dirty="0" smtClean="0">
                <a:ea typeface="ＭＳ Ｐゴシック" charset="0"/>
                <a:sym typeface="Wingdings"/>
              </a:rPr>
              <a:t>-Bezeichner (</a:t>
            </a:r>
            <a:r>
              <a:rPr lang="de-DE" dirty="0" err="1" smtClean="0">
                <a:ea typeface="ＭＳ Ｐゴシック" charset="0"/>
                <a:sym typeface="Wingdings"/>
              </a:rPr>
              <a:t>rids</a:t>
            </a:r>
            <a:r>
              <a:rPr lang="de-DE" dirty="0" smtClean="0">
                <a:ea typeface="ＭＳ Ｐゴシック" charset="0"/>
                <a:sym typeface="Wingdings"/>
              </a:rPr>
              <a:t>)</a:t>
            </a:r>
          </a:p>
          <a:p>
            <a:pPr lvl="1"/>
            <a:r>
              <a:rPr lang="de-DE" dirty="0" smtClean="0">
                <a:ea typeface="ＭＳ Ｐゴシック" charset="0"/>
                <a:sym typeface="Wingdings"/>
              </a:rPr>
              <a:t>Verwaltung statischer und dynamischer Felder</a:t>
            </a:r>
            <a:endParaRPr lang="de-DE" dirty="0">
              <a:ea typeface="ＭＳ Ｐゴシック" charset="0"/>
            </a:endParaRPr>
          </a:p>
        </p:txBody>
      </p:sp>
      <p:graphicFrame>
        <p:nvGraphicFramePr>
          <p:cNvPr id="696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140209"/>
              </p:ext>
            </p:extLst>
          </p:nvPr>
        </p:nvGraphicFramePr>
        <p:xfrm>
          <a:off x="7196886" y="2636912"/>
          <a:ext cx="1479570" cy="284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5" name="Clip" r:id="rId4" imgW="2221595" imgH="3937487" progId="MS_ClipArt_Gallery.2">
                  <p:embed/>
                </p:oleObj>
              </mc:Choice>
              <mc:Fallback>
                <p:oleObj name="Clip" r:id="rId4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6886" y="2636912"/>
                        <a:ext cx="1479570" cy="284078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75366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 eines DBMS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pic>
        <p:nvPicPr>
          <p:cNvPr id="5" name="Bild 4" descr="Pages from 05-Architectur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919014" cy="504160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726389" y="1336431"/>
            <a:ext cx="125524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Webformulare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3769854" y="1330236"/>
            <a:ext cx="13010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Anwendungen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5868144" y="1330236"/>
            <a:ext cx="14542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dirty="0" smtClean="0"/>
              <a:t>SQL-Schnittstelle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491880" y="1916832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SQL-Kommandos</a:t>
            </a:r>
            <a:endParaRPr lang="de-DE" sz="1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78224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Ausführer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4864696" y="2461921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Parser</a:t>
            </a:r>
            <a:endParaRPr lang="de-DE" sz="1200" dirty="0"/>
          </a:p>
        </p:txBody>
      </p:sp>
      <p:sp>
        <p:nvSpPr>
          <p:cNvPr id="12" name="Textfeld 11"/>
          <p:cNvSpPr txBox="1"/>
          <p:nvPr/>
        </p:nvSpPr>
        <p:spPr>
          <a:xfrm>
            <a:off x="4864696" y="2912554"/>
            <a:ext cx="139912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Optimierer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2339753" y="2912554"/>
            <a:ext cx="187220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Operator-</a:t>
            </a:r>
            <a:r>
              <a:rPr lang="de-DE" sz="1200" dirty="0" err="1" smtClean="0"/>
              <a:t>Evaluierer</a:t>
            </a:r>
            <a:endParaRPr lang="de-DE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1313055" y="364502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Transaktions-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1313055" y="4365104"/>
            <a:ext cx="122413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Sperr-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17" name="Textfeld 16"/>
          <p:cNvSpPr txBox="1"/>
          <p:nvPr/>
        </p:nvSpPr>
        <p:spPr>
          <a:xfrm>
            <a:off x="3059832" y="3591601"/>
            <a:ext cx="273630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Dateiverwaltungs- und Zugriffsmethoden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3563888" y="4136690"/>
            <a:ext cx="1800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/>
              <a:t>Puffer-Verwalter</a:t>
            </a:r>
            <a:endParaRPr lang="de-DE" sz="1200" dirty="0"/>
          </a:p>
        </p:txBody>
      </p:sp>
      <p:sp>
        <p:nvSpPr>
          <p:cNvPr id="20" name="Textfeld 19"/>
          <p:cNvSpPr txBox="1"/>
          <p:nvPr/>
        </p:nvSpPr>
        <p:spPr>
          <a:xfrm>
            <a:off x="3275856" y="4696501"/>
            <a:ext cx="23042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200" dirty="0"/>
              <a:t>Verwalter für externen Speicher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337362" y="3876106"/>
            <a:ext cx="122413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/>
              <a:t>Wieder-herstellungs-</a:t>
            </a:r>
            <a:br>
              <a:rPr lang="de-DE" sz="1400" dirty="0" smtClean="0"/>
            </a:br>
            <a:r>
              <a:rPr lang="de-DE" sz="1400" dirty="0" smtClean="0"/>
              <a:t>Verwalter</a:t>
            </a:r>
            <a:endParaRPr lang="de-DE" sz="1400" dirty="0"/>
          </a:p>
        </p:txBody>
      </p:sp>
      <p:sp>
        <p:nvSpPr>
          <p:cNvPr id="22" name="Textfeld 21"/>
          <p:cNvSpPr txBox="1"/>
          <p:nvPr/>
        </p:nvSpPr>
        <p:spPr>
          <a:xfrm>
            <a:off x="5868144" y="5661248"/>
            <a:ext cx="18722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/>
              <a:t>Datenbank</a:t>
            </a:r>
            <a:endParaRPr lang="de-DE" sz="140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3131840" y="5702281"/>
            <a:ext cx="259228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/>
              <a:t>Dateien für Daten und Indexe</a:t>
            </a:r>
            <a:endParaRPr lang="de-DE" sz="1100" dirty="0"/>
          </a:p>
        </p:txBody>
      </p:sp>
      <p:sp>
        <p:nvSpPr>
          <p:cNvPr id="26" name="Textfeld 25"/>
          <p:cNvSpPr txBox="1"/>
          <p:nvPr/>
        </p:nvSpPr>
        <p:spPr>
          <a:xfrm rot="16200000">
            <a:off x="7475113" y="3597451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chemeClr val="accent2">
                    <a:lumMod val="75000"/>
                  </a:schemeClr>
                </a:solidFill>
              </a:rPr>
              <a:t>dieser Teil des Kurses</a:t>
            </a:r>
            <a:endParaRPr lang="de-DE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60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Speicherhierarchie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28254"/>
            <a:ext cx="8229600" cy="4969098"/>
          </a:xfrm>
        </p:spPr>
        <p:txBody>
          <a:bodyPr/>
          <a:lstStyle/>
          <a:p>
            <a:r>
              <a:rPr lang="de-DE" dirty="0" smtClean="0"/>
              <a:t>CPU (mit Registern)	Bytes				&lt; 1 </a:t>
            </a:r>
            <a:r>
              <a:rPr lang="de-DE" dirty="0" err="1" smtClean="0"/>
              <a:t>ns</a:t>
            </a:r>
            <a:endParaRPr lang="de-DE" dirty="0" smtClean="0"/>
          </a:p>
          <a:p>
            <a:r>
              <a:rPr lang="de-DE" dirty="0" smtClean="0"/>
              <a:t>Cache-Speicher			Kilo-/Mega-Bytes	&lt; 10 </a:t>
            </a:r>
            <a:r>
              <a:rPr lang="de-DE" dirty="0" err="1" smtClean="0"/>
              <a:t>ns</a:t>
            </a:r>
            <a:endParaRPr lang="de-DE" dirty="0" smtClean="0"/>
          </a:p>
          <a:p>
            <a:r>
              <a:rPr lang="de-DE" dirty="0" smtClean="0"/>
              <a:t>Hauptspeicher			Giga-Bytes		20-100 </a:t>
            </a:r>
            <a:r>
              <a:rPr lang="de-DE" dirty="0" err="1" smtClean="0"/>
              <a:t>ns</a:t>
            </a:r>
            <a:endParaRPr lang="de-DE" dirty="0" smtClean="0"/>
          </a:p>
          <a:p>
            <a:r>
              <a:rPr lang="de-DE" dirty="0"/>
              <a:t>Flash-</a:t>
            </a:r>
            <a:r>
              <a:rPr lang="de-DE" dirty="0" smtClean="0"/>
              <a:t>Speicher			</a:t>
            </a:r>
            <a:r>
              <a:rPr lang="de-DE" dirty="0" err="1" smtClean="0"/>
              <a:t>Giga</a:t>
            </a:r>
            <a:r>
              <a:rPr lang="de-DE" dirty="0" smtClean="0"/>
              <a:t>/</a:t>
            </a:r>
            <a:r>
              <a:rPr lang="de-DE" dirty="0" err="1" smtClean="0"/>
              <a:t>Tera</a:t>
            </a:r>
            <a:r>
              <a:rPr lang="de-DE" dirty="0" smtClean="0"/>
              <a:t>-Bytes	30-250 </a:t>
            </a:r>
            <a:r>
              <a:rPr lang="de-DE" dirty="0" err="1" smtClean="0">
                <a:latin typeface="Symbol" charset="2"/>
                <a:cs typeface="Symbol" charset="2"/>
              </a:rPr>
              <a:t>m</a:t>
            </a:r>
            <a:r>
              <a:rPr lang="de-DE" dirty="0" err="1" smtClean="0"/>
              <a:t>s</a:t>
            </a:r>
            <a:endParaRPr lang="de-DE" dirty="0" smtClean="0"/>
          </a:p>
          <a:p>
            <a:r>
              <a:rPr lang="de-DE" dirty="0" smtClean="0"/>
              <a:t>Festplatte					</a:t>
            </a:r>
            <a:r>
              <a:rPr lang="de-DE" dirty="0" err="1" smtClean="0"/>
              <a:t>Tera</a:t>
            </a:r>
            <a:r>
              <a:rPr lang="de-DE" dirty="0" smtClean="0"/>
              <a:t>-Bytes			3-10 </a:t>
            </a:r>
            <a:r>
              <a:rPr lang="de-DE" dirty="0" err="1" smtClean="0"/>
              <a:t>ms</a:t>
            </a:r>
            <a:endParaRPr lang="de-DE" dirty="0" smtClean="0"/>
          </a:p>
          <a:p>
            <a:r>
              <a:rPr lang="de-DE" dirty="0" smtClean="0"/>
              <a:t>Bandautomat			</a:t>
            </a:r>
            <a:r>
              <a:rPr lang="de-DE" dirty="0" err="1" smtClean="0"/>
              <a:t>Peta</a:t>
            </a:r>
            <a:r>
              <a:rPr lang="de-DE" dirty="0" smtClean="0"/>
              <a:t>-Bytes		variierend</a:t>
            </a:r>
          </a:p>
          <a:p>
            <a:endParaRPr lang="de-DE" dirty="0"/>
          </a:p>
          <a:p>
            <a:r>
              <a:rPr lang="de-DE" dirty="0" smtClean="0"/>
              <a:t>Zur CPU: Schnell aber klein</a:t>
            </a:r>
          </a:p>
          <a:p>
            <a:r>
              <a:rPr lang="de-DE" dirty="0" smtClean="0"/>
              <a:t>Zur Peripherie: Langsam aber groß</a:t>
            </a:r>
          </a:p>
          <a:p>
            <a:r>
              <a:rPr lang="de-DE" dirty="0" smtClean="0"/>
              <a:t>Cache-Speicher zur Verringerung der Latenz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4128819" y="1052190"/>
            <a:ext cx="1595309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Kapazität</a:t>
            </a:r>
            <a:endParaRPr lang="de-DE" sz="2800" dirty="0"/>
          </a:p>
        </p:txBody>
      </p:sp>
      <p:sp>
        <p:nvSpPr>
          <p:cNvPr id="6" name="Rechteck 5"/>
          <p:cNvSpPr/>
          <p:nvPr/>
        </p:nvSpPr>
        <p:spPr>
          <a:xfrm>
            <a:off x="6865115" y="1052190"/>
            <a:ext cx="1175347" cy="523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smtClean="0"/>
              <a:t>Latenz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54120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Magnetische Platten / Festplatten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4326516"/>
            <a:ext cx="4582327" cy="2088232"/>
          </a:xfrm>
        </p:spPr>
        <p:txBody>
          <a:bodyPr/>
          <a:lstStyle/>
          <a:p>
            <a:r>
              <a:rPr lang="de-DE" sz="2000" dirty="0" smtClean="0"/>
              <a:t>Schrittmotor positioniert Arme auf </a:t>
            </a:r>
            <a:br>
              <a:rPr lang="de-DE" sz="2000" dirty="0" smtClean="0"/>
            </a:br>
            <a:r>
              <a:rPr lang="de-DE" sz="2000" dirty="0" smtClean="0"/>
              <a:t>bestimmte Spur</a:t>
            </a:r>
          </a:p>
          <a:p>
            <a:r>
              <a:rPr lang="de-DE" sz="2000" dirty="0" smtClean="0"/>
              <a:t>Magnetscheiben rotieren ständig</a:t>
            </a:r>
          </a:p>
          <a:p>
            <a:r>
              <a:rPr lang="de-DE" sz="2000" dirty="0" smtClean="0"/>
              <a:t>Organisation in Blöcke</a:t>
            </a:r>
          </a:p>
          <a:p>
            <a:r>
              <a:rPr lang="de-DE" sz="2000" dirty="0" smtClean="0"/>
              <a:t>Transfer erfolgt blockweise (lesend 		und schreibend)</a:t>
            </a:r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884542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15" name="Gruppierung 14"/>
          <p:cNvGrpSpPr/>
          <p:nvPr/>
        </p:nvGrpSpPr>
        <p:grpSpPr>
          <a:xfrm>
            <a:off x="395536" y="1052736"/>
            <a:ext cx="8064896" cy="3077625"/>
            <a:chOff x="107504" y="1196752"/>
            <a:chExt cx="8568952" cy="3269977"/>
          </a:xfrm>
        </p:grpSpPr>
        <p:pic>
          <p:nvPicPr>
            <p:cNvPr id="5" name="Bild 4" descr="Pages from 05-Architecture-3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340768"/>
              <a:ext cx="8208912" cy="3017606"/>
            </a:xfrm>
            <a:prstGeom prst="rect">
              <a:avLst/>
            </a:prstGeom>
          </p:spPr>
        </p:pic>
        <p:sp>
          <p:nvSpPr>
            <p:cNvPr id="6" name="Textfeld 5"/>
            <p:cNvSpPr txBox="1"/>
            <p:nvPr/>
          </p:nvSpPr>
          <p:spPr>
            <a:xfrm>
              <a:off x="107504" y="3717032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Block</a:t>
              </a:r>
              <a:endParaRPr lang="de-DE" sz="2400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2915816" y="3717032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Sektor</a:t>
              </a:r>
              <a:endParaRPr lang="de-DE" sz="2400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2987824" y="1628800"/>
              <a:ext cx="122413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Spur</a:t>
              </a:r>
              <a:endParaRPr lang="de-DE" sz="2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283968" y="1196752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Rotation</a:t>
              </a:r>
              <a:endParaRPr lang="de-DE" sz="2400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6156176" y="1412776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Arm</a:t>
              </a:r>
              <a:endParaRPr lang="de-DE" sz="2400" dirty="0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7092280" y="3975447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Köpfe</a:t>
              </a:r>
              <a:endParaRPr lang="de-DE" sz="2400" dirty="0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4067944" y="4005064"/>
              <a:ext cx="2448272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/>
                <a:t>Magnetscheibe</a:t>
              </a:r>
              <a:endParaRPr lang="de-DE" sz="2400" dirty="0"/>
            </a:p>
          </p:txBody>
        </p:sp>
      </p:grpSp>
      <p:pic>
        <p:nvPicPr>
          <p:cNvPr id="16" name="Bild 15" descr="Pages from 05-Architecture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953" y="4221088"/>
            <a:ext cx="3149487" cy="2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3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Zugriffszeit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Konstruktion der Platten hat Einflüsse auf Zugriffszeit (lesend und schreibend) auf einen Block</a:t>
            </a:r>
          </a:p>
          <a:p>
            <a:pPr marL="0" indent="0"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Bewegung der Arme auf die gewünschte Spur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olidFill>
                  <a:srgbClr val="FF0000"/>
                </a:solidFill>
              </a:rPr>
              <a:t>Suchzeit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baseline="-25000" dirty="0" err="1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Wartezeit auf gewünschten Block bis er sich unter dem Arm befindet (</a:t>
            </a:r>
            <a:r>
              <a:rPr lang="de-DE" dirty="0" smtClean="0">
                <a:solidFill>
                  <a:srgbClr val="FF0000"/>
                </a:solidFill>
              </a:rPr>
              <a:t>Rotationsverzögerung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 smtClean="0"/>
              <a:t>Lesezeit bzw. Schreibezeit (</a:t>
            </a:r>
            <a:r>
              <a:rPr lang="de-DE" dirty="0" smtClean="0">
                <a:solidFill>
                  <a:srgbClr val="FF0000"/>
                </a:solidFill>
              </a:rPr>
              <a:t>Transferzeit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tr</a:t>
            </a:r>
            <a:r>
              <a:rPr lang="de-DE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Zugriffszeit</a:t>
            </a:r>
            <a:r>
              <a:rPr lang="de-DE" dirty="0" smtClean="0"/>
              <a:t>: </a:t>
            </a:r>
            <a:r>
              <a:rPr lang="de-DE" dirty="0" smtClean="0">
                <a:solidFill>
                  <a:srgbClr val="3C8C93"/>
                </a:solidFill>
              </a:rPr>
              <a:t>t =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s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r</a:t>
            </a:r>
            <a:r>
              <a:rPr lang="de-DE" dirty="0" smtClean="0">
                <a:solidFill>
                  <a:srgbClr val="3C8C93"/>
                </a:solidFill>
              </a:rPr>
              <a:t> + </a:t>
            </a:r>
            <a:r>
              <a:rPr lang="de-DE" dirty="0" err="1" smtClean="0">
                <a:solidFill>
                  <a:srgbClr val="3C8C93"/>
                </a:solidFill>
              </a:rPr>
              <a:t>t</a:t>
            </a:r>
            <a:r>
              <a:rPr lang="de-DE" baseline="-25000" dirty="0" err="1" smtClean="0">
                <a:solidFill>
                  <a:srgbClr val="3C8C93"/>
                </a:solidFill>
              </a:rPr>
              <a:t>tr</a:t>
            </a:r>
            <a:endParaRPr lang="de-DE" baseline="-25000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14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496944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Hitachi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Travelstar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7K200 (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für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Laptops)</a:t>
            </a:r>
            <a: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halkduster"/>
                <a:cs typeface="+mj-cs"/>
              </a:rPr>
            </a:b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32048" y="1124744"/>
            <a:ext cx="7993261" cy="22960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4 Köpfe, 2 Magnetplatten, 512 Bytes/Sektor,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Kapazität: 200 GB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Rotationsgeschwindigkeit: 7200 </a:t>
            </a:r>
            <a:r>
              <a:rPr lang="de-DE" sz="2400" dirty="0" err="1" smtClean="0">
                <a:latin typeface="Arial" charset="0"/>
              </a:rPr>
              <a:t>rpm</a:t>
            </a:r>
            <a:endParaRPr lang="de-DE" sz="2400" dirty="0" smtClean="0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err="1" smtClean="0">
                <a:latin typeface="Arial" charset="0"/>
              </a:rPr>
              <a:t>Mittelere</a:t>
            </a:r>
            <a:r>
              <a:rPr lang="de-DE" sz="2400" dirty="0" smtClean="0">
                <a:latin typeface="Arial" charset="0"/>
              </a:rPr>
              <a:t> Suchzeit: 10 </a:t>
            </a:r>
            <a:r>
              <a:rPr lang="de-DE" sz="2400" dirty="0" err="1" smtClean="0">
                <a:latin typeface="Arial" charset="0"/>
              </a:rPr>
              <a:t>ms</a:t>
            </a:r>
            <a:endParaRPr lang="de-DE" sz="2400" dirty="0" smtClean="0">
              <a:latin typeface="Arial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de-DE" sz="2400" dirty="0" smtClean="0">
                <a:latin typeface="Arial" charset="0"/>
              </a:rPr>
              <a:t>Transferrate: ca. 50 MB/s</a:t>
            </a:r>
            <a:endParaRPr lang="de-DE" sz="2400" dirty="0"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95536" y="3861048"/>
            <a:ext cx="8136904" cy="108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Wie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groß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ist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die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Zugriffszeit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auf </a:t>
            </a:r>
            <a:r>
              <a:rPr lang="en-US" sz="2400" dirty="0" err="1" smtClean="0">
                <a:solidFill>
                  <a:schemeClr val="bg1"/>
                </a:solidFill>
                <a:latin typeface="Chalkduster"/>
                <a:cs typeface="+mn-cs"/>
              </a:rPr>
              <a:t>einen</a:t>
            </a:r>
            <a:r>
              <a:rPr lang="en-US" sz="2400" dirty="0" smtClean="0">
                <a:solidFill>
                  <a:schemeClr val="bg1"/>
                </a:solidFill>
                <a:latin typeface="Chalkduster"/>
                <a:cs typeface="+mn-cs"/>
              </a:rPr>
              <a:t> Block von 8 KB?</a:t>
            </a:r>
          </a:p>
        </p:txBody>
      </p:sp>
    </p:spTree>
    <p:extLst>
      <p:ext uri="{BB962C8B-B14F-4D97-AF65-F5344CB8AC3E}">
        <p14:creationId xmlns:p14="http://schemas.microsoft.com/office/powerpoint/2010/main" val="11210892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Sequentieller vs. Wahlfreier Zugriff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C8"/>
                </a:solidFill>
              </a:rPr>
              <a:t>Beispiel:</a:t>
            </a:r>
            <a:r>
              <a:rPr lang="de-DE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de-DE" sz="2400" dirty="0" smtClean="0"/>
              <a:t>Lese 1000 Blöcke von je 8 KB</a:t>
            </a:r>
          </a:p>
          <a:p>
            <a:r>
              <a:rPr lang="de-DE" sz="2400" dirty="0" smtClean="0">
                <a:solidFill>
                  <a:srgbClr val="FF0000"/>
                </a:solidFill>
              </a:rPr>
              <a:t>Wahlfreier Zugriff:</a:t>
            </a:r>
          </a:p>
          <a:p>
            <a:pPr lvl="1"/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rnd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= 1000 ∙ </a:t>
            </a:r>
            <a:r>
              <a:rPr lang="de-DE" sz="2000" dirty="0" smtClean="0">
                <a:solidFill>
                  <a:srgbClr val="0000FF"/>
                </a:solidFill>
              </a:rPr>
              <a:t>14.33 </a:t>
            </a:r>
            <a:r>
              <a:rPr lang="de-DE" sz="2000" dirty="0" err="1" smtClean="0">
                <a:solidFill>
                  <a:srgbClr val="0000FF"/>
                </a:solidFill>
              </a:rPr>
              <a:t>ms</a:t>
            </a:r>
            <a:endParaRPr lang="de-DE" sz="2000" dirty="0" smtClean="0">
              <a:solidFill>
                <a:srgbClr val="0000FF"/>
              </a:solidFill>
            </a:endParaRPr>
          </a:p>
          <a:p>
            <a:r>
              <a:rPr lang="de-DE" sz="2400" dirty="0" smtClean="0">
                <a:solidFill>
                  <a:srgbClr val="FF0000"/>
                </a:solidFill>
              </a:rPr>
              <a:t>Sequentieller Zugriff:</a:t>
            </a:r>
          </a:p>
          <a:p>
            <a:pPr lvl="1"/>
            <a:r>
              <a:rPr lang="de-DE" sz="2000" dirty="0" err="1" smtClean="0"/>
              <a:t>Travelstar</a:t>
            </a:r>
            <a:r>
              <a:rPr lang="de-DE" sz="2000" dirty="0" smtClean="0"/>
              <a:t> </a:t>
            </a:r>
            <a:r>
              <a:rPr lang="de-DE" sz="2000" dirty="0"/>
              <a:t>7k200 hat 63 Sektoren pro Spur, mit einer</a:t>
            </a:r>
            <a:br>
              <a:rPr lang="de-DE" sz="2000" dirty="0"/>
            </a:br>
            <a:r>
              <a:rPr lang="de-DE" sz="2000" dirty="0"/>
              <a:t>Track-</a:t>
            </a:r>
            <a:r>
              <a:rPr lang="de-DE" sz="2000" dirty="0" err="1"/>
              <a:t>to</a:t>
            </a:r>
            <a:r>
              <a:rPr lang="de-DE" sz="2000" dirty="0"/>
              <a:t>-Track-Suchzeit von 1 </a:t>
            </a:r>
            <a:r>
              <a:rPr lang="de-DE" sz="2000" dirty="0" err="1"/>
              <a:t>ms</a:t>
            </a:r>
            <a:endParaRPr lang="de-DE" sz="2000" dirty="0">
              <a:solidFill>
                <a:srgbClr val="000000"/>
              </a:solidFill>
            </a:endParaRPr>
          </a:p>
          <a:p>
            <a:pPr lvl="1"/>
            <a:r>
              <a:rPr lang="de-DE" sz="2000" dirty="0">
                <a:solidFill>
                  <a:srgbClr val="000000"/>
                </a:solidFill>
              </a:rPr>
              <a:t>Ein Block mit 8 KB benötigt 16 Sektoren</a:t>
            </a:r>
          </a:p>
          <a:p>
            <a:pPr lvl="1"/>
            <a:r>
              <a:rPr lang="de-DE" sz="2000" dirty="0" err="1" smtClean="0">
                <a:solidFill>
                  <a:srgbClr val="3C8C93"/>
                </a:solidFill>
              </a:rPr>
              <a:t>tseq</a:t>
            </a:r>
            <a:r>
              <a:rPr lang="de-DE" sz="2000" dirty="0" smtClean="0">
                <a:solidFill>
                  <a:srgbClr val="3C8C93"/>
                </a:solidFill>
              </a:rPr>
              <a:t> =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s</a:t>
            </a:r>
            <a:r>
              <a:rPr lang="de-DE" sz="2000" dirty="0" smtClean="0">
                <a:solidFill>
                  <a:srgbClr val="3C8C93"/>
                </a:solidFill>
              </a:rPr>
              <a:t> + 1000 </a:t>
            </a:r>
            <a:r>
              <a:rPr lang="de-DE" sz="2000" dirty="0">
                <a:solidFill>
                  <a:srgbClr val="3C8C93"/>
                </a:solidFill>
              </a:rPr>
              <a:t>∙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tr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+ 16 ∙1000/63 </a:t>
            </a:r>
            <a:r>
              <a:rPr lang="de-DE" sz="2000" dirty="0">
                <a:solidFill>
                  <a:schemeClr val="accent1">
                    <a:lumMod val="50000"/>
                  </a:schemeClr>
                </a:solidFill>
              </a:rPr>
              <a:t>∙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s,track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to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-track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        = 10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+ 4.14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+ 160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+ 254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ms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 ≈ </a:t>
            </a:r>
            <a:r>
              <a:rPr lang="de-DE" sz="2000" dirty="0" smtClean="0">
                <a:solidFill>
                  <a:srgbClr val="0000FF"/>
                </a:solidFill>
              </a:rPr>
              <a:t>428 </a:t>
            </a:r>
            <a:r>
              <a:rPr lang="de-DE" sz="2000" dirty="0" err="1" smtClean="0">
                <a:solidFill>
                  <a:srgbClr val="0000FF"/>
                </a:solidFill>
              </a:rPr>
              <a:t>ms</a:t>
            </a:r>
            <a:endParaRPr lang="de-DE" sz="2000" dirty="0" smtClean="0"/>
          </a:p>
          <a:p>
            <a:pPr marL="0" indent="0">
              <a:buNone/>
            </a:pPr>
            <a:r>
              <a:rPr lang="de-DE" sz="2400" dirty="0" smtClean="0">
                <a:solidFill>
                  <a:srgbClr val="0000C8"/>
                </a:solidFill>
              </a:rPr>
              <a:t>Einsicht: </a:t>
            </a:r>
            <a:r>
              <a:rPr lang="de-DE" sz="2400" dirty="0" smtClean="0">
                <a:solidFill>
                  <a:srgbClr val="000000"/>
                </a:solidFill>
              </a:rPr>
              <a:t>Sequentieller Zugriff </a:t>
            </a:r>
            <a:r>
              <a:rPr lang="de-DE" sz="2400" b="1" dirty="0" smtClean="0">
                <a:solidFill>
                  <a:srgbClr val="000000"/>
                </a:solidFill>
              </a:rPr>
              <a:t>viel</a:t>
            </a:r>
            <a:r>
              <a:rPr lang="de-DE" sz="2400" dirty="0" smtClean="0">
                <a:solidFill>
                  <a:srgbClr val="000000"/>
                </a:solidFill>
              </a:rPr>
              <a:t> schneller als wahlfreier Zugriff: Vermeide wahlfreie I/O wenn möglich</a:t>
            </a:r>
          </a:p>
          <a:p>
            <a:pPr marL="0" indent="0">
              <a:buNone/>
            </a:pPr>
            <a:r>
              <a:rPr lang="de-DE" sz="2400" dirty="0" smtClean="0">
                <a:solidFill>
                  <a:srgbClr val="0000C8"/>
                </a:solidFill>
              </a:rPr>
              <a:t>Beobachtung: </a:t>
            </a:r>
            <a:r>
              <a:rPr lang="de-DE" sz="2400" dirty="0" smtClean="0">
                <a:solidFill>
                  <a:srgbClr val="000000"/>
                </a:solidFill>
              </a:rPr>
              <a:t>Wenn 428 </a:t>
            </a:r>
            <a:r>
              <a:rPr lang="de-DE" sz="2400" dirty="0" err="1" smtClean="0">
                <a:solidFill>
                  <a:srgbClr val="000000"/>
                </a:solidFill>
              </a:rPr>
              <a:t>ms</a:t>
            </a:r>
            <a:r>
              <a:rPr lang="de-DE" sz="2400" dirty="0" smtClean="0">
                <a:solidFill>
                  <a:srgbClr val="000000"/>
                </a:solidFill>
              </a:rPr>
              <a:t> / 14330 </a:t>
            </a:r>
            <a:r>
              <a:rPr lang="de-DE" sz="2400" dirty="0" err="1" smtClean="0">
                <a:solidFill>
                  <a:srgbClr val="000000"/>
                </a:solidFill>
              </a:rPr>
              <a:t>ms</a:t>
            </a:r>
            <a:r>
              <a:rPr lang="de-DE" sz="2400" dirty="0" smtClean="0">
                <a:solidFill>
                  <a:srgbClr val="000000"/>
                </a:solidFill>
              </a:rPr>
              <a:t> = 3% einer Datei benötigt wird, kann man gleich die ganze Datei lesen</a:t>
            </a:r>
          </a:p>
          <a:p>
            <a:endParaRPr lang="de-DE" sz="2400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3551152"/>
      </p:ext>
    </p:extLst>
  </p:cSld>
  <p:clrMapOvr>
    <a:masterClrMapping/>
  </p:clrMapOvr>
  <p:transition xmlns:p14="http://schemas.microsoft.com/office/powerpoint/2010/main" spd="slow">
    <p:push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1731</Words>
  <Application>Microsoft Macintosh PowerPoint</Application>
  <PresentationFormat>Bildschirmpräsentation (4:3)</PresentationFormat>
  <Paragraphs>465</Paragraphs>
  <Slides>43</Slides>
  <Notes>1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5" baseType="lpstr">
      <vt:lpstr>7_Standarddesign</vt:lpstr>
      <vt:lpstr>Clip</vt:lpstr>
      <vt:lpstr>Datenbanken </vt:lpstr>
      <vt:lpstr>Architektur eines DBMS</vt:lpstr>
      <vt:lpstr>Danksagung</vt:lpstr>
      <vt:lpstr>Speicher: Platten und Dateien</vt:lpstr>
      <vt:lpstr>Speicherhierarchie</vt:lpstr>
      <vt:lpstr>Magnetische Platten / Festplatten</vt:lpstr>
      <vt:lpstr>Zugriffszeit</vt:lpstr>
      <vt:lpstr>Hitachi Travelstar 7K200 (für Laptops) </vt:lpstr>
      <vt:lpstr>Sequentieller vs. Wahlfreier Zugriff</vt:lpstr>
      <vt:lpstr>Tricks zur Performanzsteigerung</vt:lpstr>
      <vt:lpstr>Verbesserung der Festplattentechnologie</vt:lpstr>
      <vt:lpstr>Wege zur Verbesserung der I/O-Performanz</vt:lpstr>
      <vt:lpstr>Spiegelung von Festplatteninhalten</vt:lpstr>
      <vt:lpstr>Speicherung mit Streifenbildung</vt:lpstr>
      <vt:lpstr>Streifenbildung mit Parität</vt:lpstr>
      <vt:lpstr>Solid-State Disks als Alternative zur Festplatte</vt:lpstr>
      <vt:lpstr>Netzwerk-Speicher ist kein Flaschenhals</vt:lpstr>
      <vt:lpstr>Speichernetzwerk (Storage Area Network, SAN)</vt:lpstr>
      <vt:lpstr>Cloud-Speicher</vt:lpstr>
      <vt:lpstr>Architektur eines DBMS</vt:lpstr>
      <vt:lpstr>Verwaltung des externen Speichers</vt:lpstr>
      <vt:lpstr>Verwaltung leerer Seiten</vt:lpstr>
      <vt:lpstr>Aufgabe</vt:lpstr>
      <vt:lpstr>Architektur eines DBMS</vt:lpstr>
      <vt:lpstr>Puffer-Verwalter</vt:lpstr>
      <vt:lpstr>Schnittstelle zum Puffer-Verwalter</vt:lpstr>
      <vt:lpstr>Implementation von pin()</vt:lpstr>
      <vt:lpstr>Implementation von unpin()</vt:lpstr>
      <vt:lpstr>Verdrängungsstrategien</vt:lpstr>
      <vt:lpstr>Pufferverwaltung in der Praxis</vt:lpstr>
      <vt:lpstr>Datenbanken vs. Betriebssysteme</vt:lpstr>
      <vt:lpstr>Datenbanken vs. Betriebssysteme</vt:lpstr>
      <vt:lpstr>Architektur eines DBMS</vt:lpstr>
      <vt:lpstr>Datenbank-Dateien</vt:lpstr>
      <vt:lpstr>Heap-Dateien</vt:lpstr>
      <vt:lpstr>Heap-Dateien</vt:lpstr>
      <vt:lpstr>Freispeicher-Verzeichnis</vt:lpstr>
      <vt:lpstr>Inhalt einer Seite</vt:lpstr>
      <vt:lpstr>Inhalte einer Seite: Felder variabler Länge</vt:lpstr>
      <vt:lpstr>Alternative Seiteneinteilungen</vt:lpstr>
      <vt:lpstr>Alternative Seitenanordnungen</vt:lpstr>
      <vt:lpstr>Zusammenfassung</vt:lpstr>
      <vt:lpstr>Architektur eines DBMS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452</cp:revision>
  <cp:lastPrinted>2014-10-18T14:57:02Z</cp:lastPrinted>
  <dcterms:created xsi:type="dcterms:W3CDTF">2010-04-27T12:26:40Z</dcterms:created>
  <dcterms:modified xsi:type="dcterms:W3CDTF">2015-05-21T08:02:02Z</dcterms:modified>
</cp:coreProperties>
</file>