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8"/>
  </p:notesMasterIdLst>
  <p:handoutMasterIdLst>
    <p:handoutMasterId r:id="rId49"/>
  </p:handoutMasterIdLst>
  <p:sldIdLst>
    <p:sldId id="273" r:id="rId2"/>
    <p:sldId id="396" r:id="rId3"/>
    <p:sldId id="421" r:id="rId4"/>
    <p:sldId id="397" r:id="rId5"/>
    <p:sldId id="422" r:id="rId6"/>
    <p:sldId id="423" r:id="rId7"/>
    <p:sldId id="425" r:id="rId8"/>
    <p:sldId id="424" r:id="rId9"/>
    <p:sldId id="426" r:id="rId10"/>
    <p:sldId id="427" r:id="rId11"/>
    <p:sldId id="428" r:id="rId12"/>
    <p:sldId id="430" r:id="rId13"/>
    <p:sldId id="431" r:id="rId14"/>
    <p:sldId id="432" r:id="rId15"/>
    <p:sldId id="465" r:id="rId16"/>
    <p:sldId id="436" r:id="rId17"/>
    <p:sldId id="434" r:id="rId18"/>
    <p:sldId id="435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3" r:id="rId35"/>
    <p:sldId id="454" r:id="rId36"/>
    <p:sldId id="455" r:id="rId37"/>
    <p:sldId id="456" r:id="rId38"/>
    <p:sldId id="457" r:id="rId39"/>
    <p:sldId id="458" r:id="rId40"/>
    <p:sldId id="459" r:id="rId41"/>
    <p:sldId id="460" r:id="rId42"/>
    <p:sldId id="461" r:id="rId43"/>
    <p:sldId id="462" r:id="rId44"/>
    <p:sldId id="463" r:id="rId45"/>
    <p:sldId id="330" r:id="rId46"/>
    <p:sldId id="464" r:id="rId4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0ECD3"/>
    <a:srgbClr val="0000C8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721" autoAdjust="0"/>
  </p:normalViewPr>
  <p:slideViewPr>
    <p:cSldViewPr>
      <p:cViewPr varScale="1">
        <p:scale>
          <a:sx n="114" d="100"/>
          <a:sy n="114" d="100"/>
        </p:scale>
        <p:origin x="-12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18.06.15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18.06.15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014775" indent="-34592734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0CDF6B-408F-E94B-A829-C2690DC0803F}" type="slidenum">
              <a:rPr lang="de-DE" sz="1100"/>
              <a:pPr/>
              <a:t>45</a:t>
            </a:fld>
            <a:endParaRPr lang="de-DE" sz="11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Marc Stelzner (Übungen)</a:t>
            </a:r>
          </a:p>
          <a:p>
            <a:r>
              <a:rPr lang="de-DE" sz="2400" dirty="0"/>
              <a:t>Torben Matthias </a:t>
            </a:r>
            <a:r>
              <a:rPr lang="de-DE" sz="2400" dirty="0" smtClean="0"/>
              <a:t>Kempfert (Tutor)</a:t>
            </a:r>
          </a:p>
          <a:p>
            <a:r>
              <a:rPr lang="de-DE" sz="2400" dirty="0" smtClean="0"/>
              <a:t>Maurice</a:t>
            </a:r>
            <a:r>
              <a:rPr lang="de-DE" sz="2400" dirty="0"/>
              <a:t>-Raphael </a:t>
            </a:r>
            <a:r>
              <a:rPr lang="de-DE" sz="2400" dirty="0" err="1" smtClean="0"/>
              <a:t>Sambale</a:t>
            </a:r>
            <a:r>
              <a:rPr lang="de-DE" sz="2400" dirty="0"/>
              <a:t> </a:t>
            </a:r>
            <a:r>
              <a:rPr lang="de-DE" sz="2400" dirty="0" smtClean="0"/>
              <a:t>(Tutor)</a:t>
            </a:r>
            <a:endParaRPr lang="de-DE" sz="2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1268760"/>
            <a:ext cx="7993261" cy="31085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endParaRPr lang="de-DE" sz="2800" dirty="0" smtClean="0"/>
          </a:p>
          <a:p>
            <a:r>
              <a:rPr lang="de-DE" sz="2800" dirty="0" smtClean="0"/>
              <a:t>Anzahl </a:t>
            </a:r>
            <a:r>
              <a:rPr lang="de-DE" sz="2800" dirty="0"/>
              <a:t>der Durchgänge:  </a:t>
            </a:r>
            <a:r>
              <a:rPr lang="de-DE" sz="2800" dirty="0">
                <a:solidFill>
                  <a:srgbClr val="3C8C93"/>
                </a:solidFill>
              </a:rPr>
              <a:t>1 + ⎡ log</a:t>
            </a:r>
            <a:r>
              <a:rPr lang="de-DE" sz="2800" baseline="-25000" dirty="0">
                <a:solidFill>
                  <a:srgbClr val="3C8C93"/>
                </a:solidFill>
              </a:rPr>
              <a:t>2</a:t>
            </a:r>
            <a:r>
              <a:rPr lang="de-DE" sz="2800" dirty="0">
                <a:solidFill>
                  <a:srgbClr val="3C8C93"/>
                </a:solidFill>
              </a:rPr>
              <a:t> N ⎤</a:t>
            </a:r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Anzahl der I/O-Operationen:</a:t>
            </a:r>
          </a:p>
          <a:p>
            <a:pPr lvl="1"/>
            <a:r>
              <a:rPr lang="de-DE" sz="2800" dirty="0"/>
              <a:t>				</a:t>
            </a:r>
            <a:r>
              <a:rPr lang="de-DE" sz="2800" dirty="0">
                <a:solidFill>
                  <a:srgbClr val="3C8C93"/>
                </a:solidFill>
              </a:rPr>
              <a:t>2 ∙ N ∙ (1 + ⎡ log</a:t>
            </a:r>
            <a:r>
              <a:rPr lang="de-DE" sz="2800" baseline="-25000" dirty="0">
                <a:solidFill>
                  <a:srgbClr val="3C8C93"/>
                </a:solidFill>
              </a:rPr>
              <a:t>2</a:t>
            </a:r>
            <a:r>
              <a:rPr lang="de-DE" sz="2800" dirty="0">
                <a:solidFill>
                  <a:srgbClr val="3C8C93"/>
                </a:solidFill>
              </a:rPr>
              <a:t> N ⎤ </a:t>
            </a:r>
            <a:r>
              <a:rPr lang="de-DE" sz="2800" dirty="0" smtClean="0">
                <a:solidFill>
                  <a:srgbClr val="3C8C93"/>
                </a:solidFill>
              </a:rPr>
              <a:t>)</a:t>
            </a:r>
          </a:p>
          <a:p>
            <a:pPr lvl="1"/>
            <a:endParaRPr lang="de-DE" sz="2800" dirty="0">
              <a:solidFill>
                <a:srgbClr val="3C8C93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4725168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lange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dauert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Sortierung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halkduster"/>
              </a:rPr>
            </a:b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8GB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Datei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Chalkduster"/>
              </a:rPr>
            </a:b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05913644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Externes Mischsortieren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Bisher freiwillig nur 3 Seiten verwendet</a:t>
            </a:r>
          </a:p>
          <a:p>
            <a:r>
              <a:rPr lang="de-DE" dirty="0" smtClean="0"/>
              <a:t>Wie kann ein großer Pufferbereich genutzt werden: </a:t>
            </a:r>
            <a:br>
              <a:rPr lang="de-DE" dirty="0" smtClean="0"/>
            </a:b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de-DE" dirty="0" smtClean="0"/>
              <a:t> Seiten</a:t>
            </a:r>
          </a:p>
          <a:p>
            <a:r>
              <a:rPr lang="de-DE" dirty="0" smtClean="0"/>
              <a:t>Zwei wesentliche Stellgrößen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Reduktion der </a:t>
            </a:r>
            <a:r>
              <a:rPr lang="de-DE" dirty="0" err="1" smtClean="0">
                <a:solidFill>
                  <a:srgbClr val="FF0000"/>
                </a:solidFill>
              </a:rPr>
              <a:t>initialen</a:t>
            </a:r>
            <a:r>
              <a:rPr lang="de-DE" dirty="0" smtClean="0">
                <a:solidFill>
                  <a:srgbClr val="FF0000"/>
                </a:solidFill>
              </a:rPr>
              <a:t> Durchgänge </a:t>
            </a:r>
            <a:r>
              <a:rPr lang="de-DE" dirty="0" smtClean="0"/>
              <a:t>durch Verwendung</a:t>
            </a:r>
            <a:br>
              <a:rPr lang="de-DE" dirty="0" smtClean="0"/>
            </a:br>
            <a:r>
              <a:rPr lang="de-DE" dirty="0" smtClean="0"/>
              <a:t>des Pufferspeichers beim Sortieren im Hauptspeicher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Reduktion der Anzahl der Durchgänge</a:t>
            </a:r>
            <a:r>
              <a:rPr lang="de-DE" dirty="0" smtClean="0"/>
              <a:t> durch Mischen</a:t>
            </a:r>
            <a:br>
              <a:rPr lang="de-DE" dirty="0" smtClean="0"/>
            </a:br>
            <a:r>
              <a:rPr lang="de-DE" dirty="0" smtClean="0"/>
              <a:t>von mehr als 2 Seiten</a:t>
            </a:r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01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der Anzahl der Durchgänge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Mit B Seiten im Puffer können B-1 Seiten gemischt werden (eine Seite dient als Schreibpuffer)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(B-1)-Wege-Mischen:</a:t>
            </a:r>
          </a:p>
          <a:p>
            <a:r>
              <a:rPr lang="de-DE" dirty="0"/>
              <a:t>Anzahl der I/O-Operationen</a:t>
            </a:r>
            <a:r>
              <a:rPr lang="de-DE" dirty="0" smtClean="0"/>
              <a:t>:</a:t>
            </a:r>
            <a:endParaRPr lang="de-DE" dirty="0"/>
          </a:p>
          <a:p>
            <a:pPr marL="457200" lvl="1" indent="0">
              <a:buNone/>
            </a:pPr>
            <a:r>
              <a:rPr lang="de-DE" dirty="0"/>
              <a:t>				</a:t>
            </a:r>
            <a:r>
              <a:rPr lang="de-DE" dirty="0">
                <a:solidFill>
                  <a:srgbClr val="3C8C93"/>
                </a:solidFill>
              </a:rPr>
              <a:t>2 ∙ N ∙ (1 + </a:t>
            </a:r>
            <a:r>
              <a:rPr lang="de-DE" sz="2800" dirty="0">
                <a:solidFill>
                  <a:srgbClr val="3C8C93"/>
                </a:solidFill>
              </a:rPr>
              <a:t>⎡</a:t>
            </a:r>
            <a:r>
              <a:rPr lang="de-DE" dirty="0">
                <a:solidFill>
                  <a:srgbClr val="3C8C93"/>
                </a:solidFill>
              </a:rPr>
              <a:t> </a:t>
            </a:r>
            <a:r>
              <a:rPr lang="de-DE" dirty="0" smtClean="0">
                <a:solidFill>
                  <a:srgbClr val="3C8C93"/>
                </a:solidFill>
              </a:rPr>
              <a:t>log</a:t>
            </a:r>
            <a:r>
              <a:rPr lang="de-DE" baseline="-25000" dirty="0" smtClean="0">
                <a:solidFill>
                  <a:srgbClr val="3C8C93"/>
                </a:solidFill>
              </a:rPr>
              <a:t>B-1</a:t>
            </a:r>
            <a:r>
              <a:rPr lang="de-DE" dirty="0" smtClean="0">
                <a:solidFill>
                  <a:srgbClr val="3C8C93"/>
                </a:solidFill>
              </a:rPr>
              <a:t> ⎡ N/B ⎤</a:t>
            </a:r>
            <a:r>
              <a:rPr lang="de-DE" sz="2800" dirty="0">
                <a:solidFill>
                  <a:srgbClr val="3C8C93"/>
                </a:solidFill>
              </a:rPr>
              <a:t>⎤</a:t>
            </a:r>
            <a:r>
              <a:rPr lang="de-DE" dirty="0" smtClean="0">
                <a:solidFill>
                  <a:srgbClr val="3C8C93"/>
                </a:solidFill>
              </a:rPr>
              <a:t> )</a:t>
            </a:r>
            <a:endParaRPr lang="de-DE" dirty="0">
              <a:solidFill>
                <a:srgbClr val="3C8C93"/>
              </a:solidFill>
            </a:endParaRPr>
          </a:p>
          <a:p>
            <a:pPr>
              <a:lnSpc>
                <a:spcPct val="110000"/>
              </a:lnSpc>
            </a:pPr>
            <a:r>
              <a:rPr lang="de-DE" dirty="0" smtClean="0"/>
              <a:t>Wie lang dauert die Sortierung einer 8GB-Datei?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Bild 4" descr="Pages from 07-Query-Processing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132856"/>
            <a:ext cx="7416825" cy="18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Externes Sortieren: I/O-Verhalten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Sortierung von N Seiten mit B Pufferseiten benötigt</a:t>
            </a:r>
            <a:endParaRPr lang="de-DE" dirty="0"/>
          </a:p>
          <a:p>
            <a:pPr marL="457200" lvl="1" indent="0">
              <a:buNone/>
            </a:pPr>
            <a:r>
              <a:rPr lang="de-DE" dirty="0"/>
              <a:t>				</a:t>
            </a:r>
            <a:r>
              <a:rPr lang="de-DE" dirty="0">
                <a:solidFill>
                  <a:srgbClr val="3C8C93"/>
                </a:solidFill>
              </a:rPr>
              <a:t>2 ∙ N ∙ (1 + </a:t>
            </a:r>
            <a:r>
              <a:rPr lang="de-DE" sz="2800" dirty="0">
                <a:solidFill>
                  <a:srgbClr val="3C8C93"/>
                </a:solidFill>
              </a:rPr>
              <a:t>⎡</a:t>
            </a:r>
            <a:r>
              <a:rPr lang="de-DE" dirty="0">
                <a:solidFill>
                  <a:srgbClr val="3C8C93"/>
                </a:solidFill>
              </a:rPr>
              <a:t> log</a:t>
            </a:r>
            <a:r>
              <a:rPr lang="de-DE" baseline="-25000" dirty="0">
                <a:solidFill>
                  <a:srgbClr val="3C8C93"/>
                </a:solidFill>
              </a:rPr>
              <a:t>B-1</a:t>
            </a:r>
            <a:r>
              <a:rPr lang="de-DE" dirty="0">
                <a:solidFill>
                  <a:srgbClr val="3C8C93"/>
                </a:solidFill>
              </a:rPr>
              <a:t> ⎡ N/B ⎤</a:t>
            </a:r>
            <a:r>
              <a:rPr lang="de-DE" sz="2800" dirty="0">
                <a:solidFill>
                  <a:srgbClr val="3C8C93"/>
                </a:solidFill>
              </a:rPr>
              <a:t>⎤</a:t>
            </a:r>
            <a:r>
              <a:rPr lang="de-DE" dirty="0">
                <a:solidFill>
                  <a:srgbClr val="3C8C93"/>
                </a:solidFill>
              </a:rPr>
              <a:t> 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I</a:t>
            </a:r>
            <a:r>
              <a:rPr lang="de-DE" dirty="0"/>
              <a:t>/O-</a:t>
            </a:r>
            <a:r>
              <a:rPr lang="de-DE" dirty="0" smtClean="0"/>
              <a:t>Operationen.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Was ist das Zugriffsmuster auf diese Ein-Ausgaben?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2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Blockweise Ein-Ausgabe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Man kann das I/O-Muster verbessern, in dem man Blöcke von b Seiten in den Mischphasen verarbeitet</a:t>
            </a:r>
          </a:p>
          <a:p>
            <a:r>
              <a:rPr lang="de-DE" dirty="0" err="1" smtClean="0"/>
              <a:t>Alloziere</a:t>
            </a:r>
            <a:r>
              <a:rPr lang="de-DE" dirty="0" smtClean="0"/>
              <a:t> b Seiten für jede Eingabe (statt nur eine)</a:t>
            </a:r>
          </a:p>
          <a:p>
            <a:r>
              <a:rPr lang="de-DE" dirty="0" smtClean="0"/>
              <a:t>Reduktion der Ein-Ausgabe um Faktor b</a:t>
            </a:r>
          </a:p>
          <a:p>
            <a:r>
              <a:rPr lang="de-DE" dirty="0" smtClean="0"/>
              <a:t>Preis: Reduzierte </a:t>
            </a:r>
            <a:r>
              <a:rPr lang="de-DE" dirty="0" err="1" smtClean="0"/>
              <a:t>Einfächerung</a:t>
            </a:r>
            <a:r>
              <a:rPr lang="de-DE" dirty="0" smtClean="0"/>
              <a:t> (was in mehr Durchgängen und mehr I/O-Operationen resultiert)</a:t>
            </a:r>
          </a:p>
          <a:p>
            <a:r>
              <a:rPr lang="de-DE" dirty="0" smtClean="0"/>
              <a:t>In der Praxis meist genügend Hauptspeicher vorhanden, so dass Dateien in einem Mischdurchgang sortiert werden kann (mit blockweisem I/O).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97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708920"/>
            <a:ext cx="7993261" cy="1877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de-DE" sz="2800" dirty="0" smtClean="0"/>
              <a:t>Anzahl </a:t>
            </a:r>
            <a:r>
              <a:rPr lang="de-DE" sz="2800" dirty="0"/>
              <a:t>der Durchgänge:  </a:t>
            </a:r>
            <a:r>
              <a:rPr lang="de-DE" sz="2800" dirty="0">
                <a:solidFill>
                  <a:srgbClr val="3C8C93"/>
                </a:solidFill>
              </a:rPr>
              <a:t>1 + ⎡ </a:t>
            </a:r>
            <a:r>
              <a:rPr lang="de-DE" sz="2800" dirty="0" smtClean="0">
                <a:solidFill>
                  <a:srgbClr val="3C8C93"/>
                </a:solidFill>
              </a:rPr>
              <a:t>log</a:t>
            </a:r>
            <a:r>
              <a:rPr lang="de-DE" sz="2800" baseline="-25000" dirty="0" smtClean="0">
                <a:solidFill>
                  <a:srgbClr val="3C8C93"/>
                </a:solidFill>
              </a:rPr>
              <a:t>B-1</a:t>
            </a:r>
            <a:r>
              <a:rPr lang="de-DE" sz="2800" dirty="0" smtClean="0">
                <a:solidFill>
                  <a:srgbClr val="3C8C93"/>
                </a:solidFill>
              </a:rPr>
              <a:t> </a:t>
            </a:r>
            <a:r>
              <a:rPr lang="de-DE" sz="2800" dirty="0">
                <a:solidFill>
                  <a:srgbClr val="3C8C93"/>
                </a:solidFill>
              </a:rPr>
              <a:t>N </a:t>
            </a:r>
            <a:r>
              <a:rPr lang="de-DE" sz="2800" dirty="0" smtClean="0">
                <a:solidFill>
                  <a:srgbClr val="3C8C93"/>
                </a:solidFill>
              </a:rPr>
              <a:t>/B⎤</a:t>
            </a:r>
            <a:endParaRPr lang="de-DE" sz="2800" dirty="0">
              <a:solidFill>
                <a:srgbClr val="3C8C93"/>
              </a:solidFill>
            </a:endParaRPr>
          </a:p>
          <a:p>
            <a:endParaRPr lang="de-DE" sz="2800" dirty="0"/>
          </a:p>
          <a:p>
            <a:r>
              <a:rPr lang="de-DE" sz="2800" dirty="0"/>
              <a:t>Anzahl der I/O-Operationen:</a:t>
            </a:r>
          </a:p>
          <a:p>
            <a:pPr lvl="1"/>
            <a:r>
              <a:rPr lang="de-DE" sz="2800" dirty="0"/>
              <a:t>				</a:t>
            </a:r>
            <a:r>
              <a:rPr lang="de-DE" sz="2800" dirty="0">
                <a:solidFill>
                  <a:srgbClr val="3C8C93"/>
                </a:solidFill>
              </a:rPr>
              <a:t>2 ∙ N ∙ (1 + </a:t>
            </a:r>
            <a:r>
              <a:rPr lang="de-DE" sz="3200" dirty="0">
                <a:solidFill>
                  <a:srgbClr val="3C8C93"/>
                </a:solidFill>
              </a:rPr>
              <a:t>⎡</a:t>
            </a:r>
            <a:r>
              <a:rPr lang="de-DE" sz="2800" dirty="0">
                <a:solidFill>
                  <a:srgbClr val="3C8C93"/>
                </a:solidFill>
              </a:rPr>
              <a:t> log</a:t>
            </a:r>
            <a:r>
              <a:rPr lang="de-DE" sz="2800" baseline="-25000" dirty="0">
                <a:solidFill>
                  <a:srgbClr val="3C8C93"/>
                </a:solidFill>
              </a:rPr>
              <a:t>B-1</a:t>
            </a:r>
            <a:r>
              <a:rPr lang="de-DE" sz="2800" dirty="0">
                <a:solidFill>
                  <a:srgbClr val="3C8C93"/>
                </a:solidFill>
              </a:rPr>
              <a:t> ⎡ N/B ⎤</a:t>
            </a:r>
            <a:r>
              <a:rPr lang="de-DE" sz="3200" dirty="0">
                <a:solidFill>
                  <a:srgbClr val="3C8C93"/>
                </a:solidFill>
              </a:rPr>
              <a:t>⎤</a:t>
            </a:r>
            <a:r>
              <a:rPr lang="de-DE" sz="2800" dirty="0">
                <a:solidFill>
                  <a:srgbClr val="3C8C93"/>
                </a:solidFill>
              </a:rPr>
              <a:t> 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Wie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lange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dauert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Sortierung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halkduster"/>
              </a:rPr>
            </a:b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8GB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Datei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1000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Pufferseiten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je 8KB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mit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10ms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Plattenlatenz</a:t>
            </a: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6349117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Ohne blockweises I/O: </a:t>
            </a:r>
            <a:br>
              <a:rPr lang="de-DE" dirty="0" smtClean="0"/>
            </a:br>
            <a:r>
              <a:rPr lang="de-DE" dirty="0" smtClean="0"/>
              <a:t>≈ 4 ∙ 10</a:t>
            </a:r>
            <a:r>
              <a:rPr lang="de-DE" baseline="30000" dirty="0" smtClean="0"/>
              <a:t>6</a:t>
            </a:r>
            <a:r>
              <a:rPr lang="de-DE" dirty="0" smtClean="0"/>
              <a:t> Plattenzugriffe (11h) </a:t>
            </a:r>
            <a:br>
              <a:rPr lang="de-DE" dirty="0" smtClean="0"/>
            </a:br>
            <a:r>
              <a:rPr lang="de-DE" dirty="0" smtClean="0"/>
              <a:t>    + Transfer von ≈ 6 ∙ 10</a:t>
            </a:r>
            <a:r>
              <a:rPr lang="de-DE" baseline="30000" dirty="0" smtClean="0"/>
              <a:t>6</a:t>
            </a:r>
            <a:r>
              <a:rPr lang="de-DE" dirty="0" smtClean="0"/>
              <a:t> Seiten (17min)</a:t>
            </a:r>
          </a:p>
          <a:p>
            <a:r>
              <a:rPr lang="de-DE" dirty="0" smtClean="0"/>
              <a:t>Mit blockweisem </a:t>
            </a:r>
            <a:r>
              <a:rPr lang="de-DE" dirty="0"/>
              <a:t>I/</a:t>
            </a:r>
            <a:r>
              <a:rPr lang="de-DE" dirty="0" smtClean="0"/>
              <a:t>O (Blöcke von 32 Seiten): </a:t>
            </a:r>
            <a:br>
              <a:rPr lang="de-DE" dirty="0" smtClean="0"/>
            </a:br>
            <a:r>
              <a:rPr lang="de-DE" dirty="0" smtClean="0"/>
              <a:t>≈ 6 </a:t>
            </a:r>
            <a:r>
              <a:rPr lang="de-DE" dirty="0"/>
              <a:t>∙ </a:t>
            </a:r>
            <a:r>
              <a:rPr lang="de-DE" dirty="0" smtClean="0"/>
              <a:t>32768 </a:t>
            </a:r>
            <a:r>
              <a:rPr lang="de-DE" dirty="0"/>
              <a:t>Plattenzugriffe </a:t>
            </a:r>
            <a:r>
              <a:rPr lang="de-DE" dirty="0" smtClean="0"/>
              <a:t>(33min) </a:t>
            </a:r>
            <a:br>
              <a:rPr lang="de-DE" dirty="0" smtClean="0"/>
            </a:br>
            <a:r>
              <a:rPr lang="de-DE" dirty="0" smtClean="0"/>
              <a:t>    + </a:t>
            </a:r>
            <a:r>
              <a:rPr lang="de-DE" dirty="0"/>
              <a:t>Transfer von </a:t>
            </a:r>
            <a:r>
              <a:rPr lang="de-DE" dirty="0" smtClean="0"/>
              <a:t>≈ 8 </a:t>
            </a:r>
            <a:r>
              <a:rPr lang="de-DE" dirty="0"/>
              <a:t>∙ 10</a:t>
            </a:r>
            <a:r>
              <a:rPr lang="de-DE" baseline="30000" dirty="0"/>
              <a:t>6</a:t>
            </a:r>
            <a:r>
              <a:rPr lang="de-DE" dirty="0"/>
              <a:t> Seiten </a:t>
            </a:r>
            <a:r>
              <a:rPr lang="de-DE" dirty="0" smtClean="0"/>
              <a:t>(22min</a:t>
            </a:r>
            <a:r>
              <a:rPr lang="de-DE" dirty="0"/>
              <a:t>)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04806193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ages from 07-Query-Processing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7357604" cy="25521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Auswahlbäume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Auswahl des nächsten </a:t>
            </a:r>
            <a:r>
              <a:rPr lang="de-DE" dirty="0" smtClean="0"/>
              <a:t>Datensatzes </a:t>
            </a:r>
            <a:r>
              <a:rPr lang="de-DE" dirty="0" smtClean="0"/>
              <a:t>aus </a:t>
            </a:r>
            <a:br>
              <a:rPr lang="de-DE" dirty="0" smtClean="0"/>
            </a:br>
            <a:r>
              <a:rPr lang="de-DE" dirty="0" smtClean="0">
                <a:solidFill>
                  <a:srgbClr val="3C8C93"/>
                </a:solidFill>
              </a:rPr>
              <a:t>B-1</a:t>
            </a:r>
            <a:r>
              <a:rPr lang="de-DE" dirty="0" smtClean="0"/>
              <a:t> (oder </a:t>
            </a:r>
            <a:r>
              <a:rPr lang="de-DE" dirty="0" smtClean="0">
                <a:solidFill>
                  <a:srgbClr val="3C8C93"/>
                </a:solidFill>
              </a:rPr>
              <a:t>B/b -1</a:t>
            </a:r>
            <a:r>
              <a:rPr lang="de-DE" dirty="0" smtClean="0"/>
              <a:t>) Eingabeläufen kann </a:t>
            </a:r>
            <a:br>
              <a:rPr lang="de-DE" dirty="0" smtClean="0"/>
            </a:br>
            <a:r>
              <a:rPr lang="de-DE" dirty="0" smtClean="0"/>
              <a:t>CPU-intensiv sein (</a:t>
            </a:r>
            <a:r>
              <a:rPr lang="de-DE" dirty="0" smtClean="0">
                <a:solidFill>
                  <a:srgbClr val="3C8C93"/>
                </a:solidFill>
              </a:rPr>
              <a:t>B-2</a:t>
            </a:r>
            <a:r>
              <a:rPr lang="de-DE" dirty="0" smtClean="0"/>
              <a:t> Vergleiche)</a:t>
            </a:r>
          </a:p>
          <a:p>
            <a:r>
              <a:rPr lang="de-DE" dirty="0" smtClean="0"/>
              <a:t>Verwende Auswahlbaum zur Kostenreduktion</a:t>
            </a:r>
            <a:br>
              <a:rPr lang="de-DE" dirty="0" smtClean="0"/>
            </a:br>
            <a:r>
              <a:rPr lang="de-DE" dirty="0" smtClean="0"/>
              <a:t>(„</a:t>
            </a:r>
            <a:r>
              <a:rPr lang="de-DE" dirty="0" err="1" smtClean="0"/>
              <a:t>Tree</a:t>
            </a:r>
            <a:r>
              <a:rPr lang="de-DE" dirty="0" smtClean="0"/>
              <a:t> of </a:t>
            </a:r>
            <a:r>
              <a:rPr lang="de-DE" dirty="0" err="1" smtClean="0"/>
              <a:t>Losers</a:t>
            </a:r>
            <a:r>
              <a:rPr lang="de-DE" dirty="0" smtClean="0"/>
              <a:t>“)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r>
              <a:rPr lang="de-DE" dirty="0" smtClean="0"/>
              <a:t>Reduktion der Vergleiche auf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log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(B-1)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771800" y="6453336"/>
            <a:ext cx="37076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 err="1">
                <a:solidFill>
                  <a:srgbClr val="0000FF"/>
                </a:solidFill>
              </a:rPr>
              <a:t>D.Knuth</a:t>
            </a:r>
            <a:r>
              <a:rPr lang="de-DE" baseline="30000" dirty="0" err="1" smtClean="0">
                <a:solidFill>
                  <a:srgbClr val="0000FF"/>
                </a:solidFill>
              </a:rPr>
              <a:t>,The</a:t>
            </a:r>
            <a:r>
              <a:rPr lang="de-DE" baseline="30000" dirty="0" smtClean="0">
                <a:solidFill>
                  <a:srgbClr val="0000FF"/>
                </a:solidFill>
              </a:rPr>
              <a:t> Art of Computer Programming,</a:t>
            </a:r>
            <a:r>
              <a:rPr lang="de-DE" baseline="30000" dirty="0">
                <a:solidFill>
                  <a:srgbClr val="0000FF"/>
                </a:solidFill>
              </a:rPr>
              <a:t>vol.</a:t>
            </a:r>
            <a:r>
              <a:rPr lang="de-DE" baseline="30000" dirty="0" smtClean="0">
                <a:solidFill>
                  <a:srgbClr val="0000FF"/>
                </a:solidFill>
              </a:rPr>
              <a:t>3, </a:t>
            </a:r>
            <a:r>
              <a:rPr lang="de-DE" b="1" baseline="30000" dirty="0" smtClean="0">
                <a:solidFill>
                  <a:srgbClr val="FF0000"/>
                </a:solidFill>
              </a:rPr>
              <a:t>1973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Externes Sortieren: Diskussion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Misch-Schritte können auch </a:t>
            </a:r>
            <a:r>
              <a:rPr lang="de-DE" dirty="0" smtClean="0">
                <a:solidFill>
                  <a:srgbClr val="0000FF"/>
                </a:solidFill>
              </a:rPr>
              <a:t>parallel</a:t>
            </a:r>
            <a:r>
              <a:rPr lang="de-DE" dirty="0" smtClean="0"/>
              <a:t> ausgeführt werden</a:t>
            </a:r>
          </a:p>
          <a:p>
            <a:r>
              <a:rPr lang="de-DE" dirty="0" smtClean="0"/>
              <a:t>Bei ausreichend Speicher </a:t>
            </a:r>
            <a:r>
              <a:rPr lang="de-DE" dirty="0" smtClean="0">
                <a:solidFill>
                  <a:srgbClr val="0000FF"/>
                </a:solidFill>
              </a:rPr>
              <a:t>reichen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zwei Durchgänge </a:t>
            </a:r>
            <a:r>
              <a:rPr lang="de-DE" dirty="0" smtClean="0"/>
              <a:t>auch für große Dateien</a:t>
            </a:r>
          </a:p>
          <a:p>
            <a:r>
              <a:rPr lang="de-DE" dirty="0" smtClean="0"/>
              <a:t>Mögliche </a:t>
            </a:r>
            <a:r>
              <a:rPr lang="de-DE" dirty="0" smtClean="0">
                <a:solidFill>
                  <a:srgbClr val="0000FF"/>
                </a:solidFill>
              </a:rPr>
              <a:t>Optimierungen: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Seitenersetzung während des Sortierens: </a:t>
            </a:r>
            <a:r>
              <a:rPr lang="de-DE" dirty="0" smtClean="0"/>
              <a:t>Erneutes Laden neuer Seiten während des </a:t>
            </a:r>
            <a:r>
              <a:rPr lang="de-DE" dirty="0" err="1" smtClean="0"/>
              <a:t>initialen</a:t>
            </a:r>
            <a:r>
              <a:rPr lang="de-DE" dirty="0" smtClean="0"/>
              <a:t> Laufs (dadurch Erhöhen der </a:t>
            </a:r>
            <a:r>
              <a:rPr lang="de-DE" dirty="0" err="1" smtClean="0"/>
              <a:t>initialen</a:t>
            </a:r>
            <a:r>
              <a:rPr lang="de-DE" dirty="0" smtClean="0"/>
              <a:t> Lauflänge)</a:t>
            </a: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Doppelpufferung: </a:t>
            </a:r>
            <a:r>
              <a:rPr lang="de-DE" dirty="0" smtClean="0"/>
              <a:t>Verschränkung des Seitenladevorgangs und der Verarbeitung, um Latenzzeiten der Festplattenspeicher zu </a:t>
            </a:r>
            <a:r>
              <a:rPr lang="de-DE" dirty="0" smtClean="0"/>
              <a:t>kaschieren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40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Ausführungspläne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89648" y="1196975"/>
            <a:ext cx="4546848" cy="4968875"/>
          </a:xfrm>
        </p:spPr>
        <p:txBody>
          <a:bodyPr/>
          <a:lstStyle/>
          <a:p>
            <a:r>
              <a:rPr lang="de-DE" dirty="0" smtClean="0"/>
              <a:t>Externes Sortieren ist eine Instanz eines physikalischen </a:t>
            </a:r>
            <a:r>
              <a:rPr lang="de-DE" dirty="0" smtClean="0">
                <a:solidFill>
                  <a:srgbClr val="0000FF"/>
                </a:solidFill>
              </a:rPr>
              <a:t>Datenbankoperators</a:t>
            </a:r>
          </a:p>
          <a:p>
            <a:r>
              <a:rPr lang="de-DE" dirty="0" smtClean="0"/>
              <a:t>Operatoren können zu </a:t>
            </a:r>
            <a:r>
              <a:rPr lang="de-DE" dirty="0" smtClean="0">
                <a:solidFill>
                  <a:srgbClr val="0000FF"/>
                </a:solidFill>
              </a:rPr>
              <a:t>Ausführungsplänen</a:t>
            </a:r>
            <a:r>
              <a:rPr lang="de-DE" dirty="0" smtClean="0"/>
              <a:t> zusammengesetzt werden</a:t>
            </a:r>
          </a:p>
          <a:p>
            <a:r>
              <a:rPr lang="de-DE" dirty="0" smtClean="0"/>
              <a:t>Jeder Planoperator führt zur </a:t>
            </a:r>
            <a:r>
              <a:rPr lang="de-DE" dirty="0"/>
              <a:t>Verarbeitung einer voll-ständigen </a:t>
            </a:r>
            <a:r>
              <a:rPr lang="de-DE" dirty="0" smtClean="0"/>
              <a:t>Anfrage eine </a:t>
            </a:r>
            <a:r>
              <a:rPr lang="de-DE" dirty="0" smtClean="0">
                <a:solidFill>
                  <a:srgbClr val="0000FF"/>
                </a:solidFill>
              </a:rPr>
              <a:t>Unteraufgabe</a:t>
            </a:r>
            <a:r>
              <a:rPr lang="de-DE" dirty="0" smtClean="0"/>
              <a:t> aus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Bild 4" descr="Pages from 07-Query-Processing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5"/>
            <a:ext cx="4176464" cy="298652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83568" y="4479503"/>
            <a:ext cx="316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Ausführungsplan (DB2) 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611560" y="5589240"/>
            <a:ext cx="70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Wir werden zunächst </a:t>
            </a:r>
            <a:r>
              <a:rPr lang="de-DE" sz="2400" dirty="0" smtClean="0">
                <a:solidFill>
                  <a:srgbClr val="FF0000"/>
                </a:solidFill>
              </a:rPr>
              <a:t>Verbundoperatoren</a:t>
            </a:r>
            <a:r>
              <a:rPr lang="de-DE" sz="2400" dirty="0" smtClean="0"/>
              <a:t> betrachten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5479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dieser Teil des Kurses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67744" y="2852936"/>
            <a:ext cx="2016224" cy="37275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6228183" y="3573016"/>
            <a:ext cx="1412369" cy="140221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6" name="Gruppierung 35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7" name="Oval 36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Oval 37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Rechteck 38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41" name="Oval 40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4560957" y="2852936"/>
            <a:ext cx="2043043" cy="382803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0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Verbundoperator (</a:t>
            </a:r>
            <a:r>
              <a:rPr lang="de-DE" dirty="0" err="1" smtClean="0"/>
              <a:t>Join</a:t>
            </a:r>
            <a:r>
              <a:rPr lang="de-DE" dirty="0" smtClean="0"/>
              <a:t>) </a:t>
            </a:r>
            <a:r>
              <a:rPr lang="de-DE" dirty="0" smtClean="0">
                <a:solidFill>
                  <a:srgbClr val="3C8C93"/>
                </a:solidFill>
              </a:rPr>
              <a:t>⋈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91264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 Verbundoperator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⋈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 smtClean="0"/>
              <a:t> ist eine Abkürzung für die Zusammensetzung von Kreuzprodukt </a:t>
            </a:r>
            <a:r>
              <a:rPr lang="de-DE" dirty="0" smtClean="0">
                <a:solidFill>
                  <a:srgbClr val="3C8C93"/>
                </a:solidFill>
              </a:rPr>
              <a:t>×</a:t>
            </a:r>
            <a:r>
              <a:rPr lang="de-DE" dirty="0" smtClean="0"/>
              <a:t> und Selektion </a:t>
            </a:r>
            <a:r>
              <a:rPr lang="de-DE" dirty="0" err="1" smtClean="0">
                <a:solidFill>
                  <a:srgbClr val="3C8C93"/>
                </a:solidFill>
                <a:latin typeface="Symbol" charset="2"/>
                <a:cs typeface="Symbol" charset="2"/>
              </a:rPr>
              <a:t>s</a:t>
            </a:r>
            <a:r>
              <a:rPr lang="de-DE" baseline="-25000" dirty="0" err="1" smtClean="0">
                <a:solidFill>
                  <a:srgbClr val="3C8C93"/>
                </a:solidFill>
              </a:rPr>
              <a:t>p</a:t>
            </a:r>
            <a:endParaRPr lang="de-DE" dirty="0" smtClean="0">
              <a:solidFill>
                <a:srgbClr val="3C8C93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Daraus ergibt sich eine einfache Implementierung von </a:t>
            </a:r>
            <a:r>
              <a:rPr lang="de-DE" dirty="0"/>
              <a:t>⋈</a:t>
            </a:r>
            <a:r>
              <a:rPr lang="de-DE" baseline="-25000" dirty="0"/>
              <a:t>p</a:t>
            </a:r>
            <a:r>
              <a:rPr lang="de-DE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err="1" smtClean="0">
                <a:solidFill>
                  <a:srgbClr val="0000FF"/>
                </a:solidFill>
              </a:rPr>
              <a:t>Enumeriere</a:t>
            </a:r>
            <a:r>
              <a:rPr lang="de-DE" sz="2400" dirty="0" smtClean="0">
                <a:solidFill>
                  <a:srgbClr val="0000FF"/>
                </a:solidFill>
              </a:rPr>
              <a:t> alle Datensätze aus R × S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smtClean="0">
                <a:solidFill>
                  <a:srgbClr val="0000FF"/>
                </a:solidFill>
              </a:rPr>
              <a:t>Wähle die Datensätze, die p erfüllen</a:t>
            </a:r>
          </a:p>
          <a:p>
            <a:pPr marL="0" indent="0">
              <a:buNone/>
            </a:pPr>
            <a:r>
              <a:rPr lang="de-DE" dirty="0" smtClean="0"/>
              <a:t>Ineffizienz aus Schritt 1 kann überwunden werden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(Größe des Zwischenresultats: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|</a:t>
            </a:r>
            <a:r>
              <a:rPr lang="de-DE" dirty="0" smtClean="0">
                <a:solidFill>
                  <a:srgbClr val="3C8C93"/>
                </a:solidFill>
              </a:rPr>
              <a:t>R| </a:t>
            </a:r>
            <a:r>
              <a:rPr lang="de-DE" dirty="0">
                <a:solidFill>
                  <a:srgbClr val="3C8C93"/>
                </a:solidFill>
              </a:rPr>
              <a:t>× </a:t>
            </a:r>
            <a:r>
              <a:rPr lang="de-DE" dirty="0" smtClean="0">
                <a:solidFill>
                  <a:srgbClr val="3C8C93"/>
                </a:solidFill>
              </a:rPr>
              <a:t>|S|</a:t>
            </a:r>
            <a:r>
              <a:rPr lang="de-DE" dirty="0" smtClean="0"/>
              <a:t>)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5" name="Bild 4" descr="Pages from 07-Query-Processing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18215"/>
            <a:ext cx="3694124" cy="192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0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Verbund-als-geschachtelte-Schleifen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Einfache Implementierung des Verbundes: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Sei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die Seitenzahl in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, sei 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die Anzahl der Datensätze pro Seite in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</a:p>
          <a:p>
            <a:pPr marL="0" indent="0">
              <a:buNone/>
            </a:pPr>
            <a:r>
              <a:rPr lang="de-DE" dirty="0" smtClean="0"/>
              <a:t>Anzahl der </a:t>
            </a:r>
            <a:r>
              <a:rPr lang="de-DE" dirty="0" smtClean="0">
                <a:solidFill>
                  <a:srgbClr val="0000FF"/>
                </a:solidFill>
              </a:rPr>
              <a:t>Plattenzugriffe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+ </a:t>
            </a:r>
            <a:r>
              <a:rPr lang="de-DE" dirty="0" err="1" smtClean="0">
                <a:solidFill>
                  <a:srgbClr val="3C8C93"/>
                </a:solidFill>
              </a:rPr>
              <a:t>p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∙ 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∙ 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endParaRPr lang="de-DE" baseline="-25000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5" name="Bild 4" descr="Pages from 07-Query-Processing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872137"/>
            <a:ext cx="4320481" cy="2060919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3026410" y="5949280"/>
            <a:ext cx="82551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903384" y="6021288"/>
            <a:ext cx="123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#</a:t>
            </a:r>
            <a:r>
              <a:rPr lang="de-DE" dirty="0" err="1" smtClean="0"/>
              <a:t>Tupel</a:t>
            </a:r>
            <a:r>
              <a:rPr lang="de-DE" dirty="0" smtClean="0"/>
              <a:t> in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endParaRPr lang="de-DE" dirty="0">
              <a:solidFill>
                <a:srgbClr val="3C8C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Verbund-als-geschachtelte-Schleifen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Nur 3 Seiten nötig (zwei Seiten fürs Lesen von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/>
              <a:t> und </a:t>
            </a:r>
            <a:r>
              <a:rPr lang="de-DE" dirty="0">
                <a:solidFill>
                  <a:srgbClr val="3C8C93"/>
                </a:solidFill>
              </a:rPr>
              <a:t>S</a:t>
            </a:r>
            <a:r>
              <a:rPr lang="de-DE" dirty="0"/>
              <a:t> und </a:t>
            </a:r>
            <a:r>
              <a:rPr lang="de-DE" dirty="0" smtClean="0"/>
              <a:t>eine um das Ergebnis zu schreiben)</a:t>
            </a:r>
          </a:p>
          <a:p>
            <a:pPr marL="0" indent="0">
              <a:buNone/>
            </a:pPr>
            <a:r>
              <a:rPr lang="de-DE" dirty="0">
                <a:solidFill>
                  <a:srgbClr val="0000FF"/>
                </a:solidFill>
              </a:rPr>
              <a:t>I/O-Verhalten: </a:t>
            </a:r>
            <a:r>
              <a:rPr lang="de-DE" dirty="0" smtClean="0"/>
              <a:t>Leider sehr viele Zugriffe</a:t>
            </a:r>
          </a:p>
          <a:p>
            <a:r>
              <a:rPr lang="de-DE" dirty="0" smtClean="0"/>
              <a:t>Annahme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100, 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1000,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= 500</a:t>
            </a:r>
            <a:r>
              <a:rPr lang="de-DE" dirty="0" smtClean="0"/>
              <a:t>:</a:t>
            </a:r>
          </a:p>
          <a:p>
            <a:pPr marL="457200" lvl="1" indent="0">
              <a:buNone/>
            </a:pPr>
            <a:r>
              <a:rPr lang="de-DE" dirty="0" smtClean="0">
                <a:solidFill>
                  <a:srgbClr val="3C8C93"/>
                </a:solidFill>
              </a:rPr>
              <a:t>1000 + 5 ∙ 10</a:t>
            </a:r>
            <a:r>
              <a:rPr lang="de-DE" baseline="30000" dirty="0" smtClean="0">
                <a:solidFill>
                  <a:srgbClr val="3C8C93"/>
                </a:solidFill>
              </a:rPr>
              <a:t>7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Seiten zu lesen</a:t>
            </a:r>
          </a:p>
          <a:p>
            <a:r>
              <a:rPr lang="de-DE" dirty="0" smtClean="0"/>
              <a:t>Mit einer Zugriffszeit von </a:t>
            </a:r>
            <a:r>
              <a:rPr lang="de-DE" dirty="0" smtClean="0">
                <a:solidFill>
                  <a:srgbClr val="3C8C93"/>
                </a:solidFill>
              </a:rPr>
              <a:t>10ms</a:t>
            </a:r>
            <a:r>
              <a:rPr lang="de-DE" dirty="0" smtClean="0"/>
              <a:t> für jede Seite dauert der Vorgang </a:t>
            </a:r>
            <a:r>
              <a:rPr lang="de-DE" dirty="0" smtClean="0">
                <a:solidFill>
                  <a:srgbClr val="3C8C93"/>
                </a:solidFill>
              </a:rPr>
              <a:t>140</a:t>
            </a:r>
            <a:r>
              <a:rPr lang="de-DE" dirty="0" smtClean="0"/>
              <a:t> Stunden</a:t>
            </a:r>
          </a:p>
          <a:p>
            <a:r>
              <a:rPr lang="de-DE" dirty="0" smtClean="0"/>
              <a:t>Vertauschen von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(kleinere Relation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nach außen) verbessert die Situation nur marginal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813481" y="5517232"/>
            <a:ext cx="7402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Seitenweises Lesen bedingt volle Plattenlatenz, obwohl beide Relationen in</a:t>
            </a:r>
            <a:br>
              <a:rPr lang="de-DE" dirty="0" smtClean="0"/>
            </a:br>
            <a:r>
              <a:rPr lang="de-DE" dirty="0" smtClean="0"/>
              <a:t>sequentieller Ordnung verarbeitet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917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Blockweiser Verbund</a:t>
            </a:r>
            <a:r>
              <a:rPr lang="de-DE" dirty="0"/>
              <a:t> </a:t>
            </a:r>
            <a:r>
              <a:rPr lang="de-DE" dirty="0" smtClean="0"/>
              <a:t>mit Schleifen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Einsparung von Kosten durch wahlfreien Zugriff durch blockweises Lesen von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mit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vielen Seiten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wird vollständig gelesen, aber mit nur </a:t>
            </a:r>
            <a:r>
              <a:rPr lang="de-DE" dirty="0" smtClean="0">
                <a:solidFill>
                  <a:srgbClr val="3C8C93"/>
                </a:solidFill>
              </a:rPr>
              <a:t>⎡N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Lesezugriffen</a:t>
            </a:r>
          </a:p>
          <a:p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nur </a:t>
            </a:r>
            <a:r>
              <a:rPr lang="de-DE" dirty="0">
                <a:solidFill>
                  <a:srgbClr val="3C8C93"/>
                </a:solidFill>
              </a:rPr>
              <a:t>⎡N</a:t>
            </a:r>
            <a:r>
              <a:rPr lang="de-DE" baseline="-25000" dirty="0">
                <a:solidFill>
                  <a:srgbClr val="3C8C93"/>
                </a:solidFill>
              </a:rPr>
              <a:t>R</a:t>
            </a:r>
            <a:r>
              <a:rPr lang="de-DE" dirty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mal gelesen, </a:t>
            </a:r>
            <a:br>
              <a:rPr lang="de-DE" dirty="0" smtClean="0"/>
            </a:br>
            <a:r>
              <a:rPr lang="de-DE" dirty="0" smtClean="0"/>
              <a:t>mit </a:t>
            </a:r>
            <a:r>
              <a:rPr lang="de-DE" dirty="0">
                <a:solidFill>
                  <a:srgbClr val="3C8C93"/>
                </a:solidFill>
              </a:rPr>
              <a:t>⎡N</a:t>
            </a:r>
            <a:r>
              <a:rPr lang="de-DE" baseline="-25000" dirty="0">
                <a:solidFill>
                  <a:srgbClr val="3C8C93"/>
                </a:solidFill>
              </a:rPr>
              <a:t>R</a:t>
            </a:r>
            <a:r>
              <a:rPr lang="de-DE" dirty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⎤ ∙ </a:t>
            </a:r>
            <a:r>
              <a:rPr lang="de-DE" dirty="0">
                <a:solidFill>
                  <a:srgbClr val="3C8C93"/>
                </a:solidFill>
              </a:rPr>
              <a:t>⎡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Plattenzugriffen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Bild 4" descr="Pages from 07-Query-Processing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2204864"/>
            <a:ext cx="652250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4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Wahl von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endParaRPr lang="de-DE" baseline="-25000" dirty="0">
              <a:solidFill>
                <a:srgbClr val="3C8C9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Pufferbereich mit </a:t>
            </a:r>
            <a:r>
              <a:rPr lang="de-DE" dirty="0" smtClean="0">
                <a:solidFill>
                  <a:srgbClr val="3C8C93"/>
                </a:solidFill>
              </a:rPr>
              <a:t>B = 100 </a:t>
            </a:r>
            <a:r>
              <a:rPr lang="de-DE" dirty="0" smtClean="0"/>
              <a:t>Rahmen,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= 1000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baseline="-25000" dirty="0" smtClean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 = 500</a:t>
            </a:r>
            <a:r>
              <a:rPr lang="de-DE" dirty="0" smtClean="0"/>
              <a:t>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Bild 4" descr="Pages from 07-Query-Processing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6358861" cy="34563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033916" y="1835532"/>
            <a:ext cx="326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Blockgröße fürs Lesen von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(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033916" y="5733256"/>
            <a:ext cx="326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Blockgröße fürs Lesen von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(</a:t>
            </a:r>
            <a:r>
              <a:rPr lang="de-DE" dirty="0" err="1" smtClean="0">
                <a:solidFill>
                  <a:srgbClr val="3C8C93"/>
                </a:solidFill>
              </a:rPr>
              <a:t>b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499987" y="3596166"/>
            <a:ext cx="160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Plattenzugriffe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32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Performanz des Hauptspeicher-Verbunds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Zeile 4 in </a:t>
            </a:r>
            <a:r>
              <a:rPr lang="de-DE" dirty="0" err="1" smtClean="0">
                <a:solidFill>
                  <a:srgbClr val="3C8C93"/>
                </a:solidFill>
              </a:rPr>
              <a:t>block_nljoin</a:t>
            </a:r>
            <a:r>
              <a:rPr lang="de-DE" dirty="0" smtClean="0">
                <a:solidFill>
                  <a:srgbClr val="3C8C93"/>
                </a:solidFill>
              </a:rPr>
              <a:t>(R, S, p) </a:t>
            </a:r>
            <a:r>
              <a:rPr lang="de-DE" dirty="0" smtClean="0"/>
              <a:t>bedingt einen Hauptspeicherverbund zwischen Blocken aus R und S</a:t>
            </a:r>
          </a:p>
          <a:p>
            <a:r>
              <a:rPr lang="de-DE" dirty="0" smtClean="0"/>
              <a:t>Aufbau einer Hashtabelle kann den Verbund erheblich beschleunigen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Funktioniert nur für </a:t>
            </a:r>
            <a:r>
              <a:rPr lang="de-DE" dirty="0" err="1" smtClean="0"/>
              <a:t>Equi</a:t>
            </a:r>
            <a:r>
              <a:rPr lang="de-DE" dirty="0" smtClean="0"/>
              <a:t>-Verbunde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Pages from 07-Query-Processing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06" y="3068960"/>
            <a:ext cx="6745594" cy="21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2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Indexbasierte Verbunde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Verwendung eines Index für die innere Relation </a:t>
            </a:r>
            <a:br>
              <a:rPr lang="de-DE" dirty="0" smtClean="0"/>
            </a:br>
            <a:r>
              <a:rPr lang="de-DE" dirty="0" smtClean="0"/>
              <a:t>(ggf. innere und äußere vertauschen)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Index muss verträglich mit der Verbundbedingung sein</a:t>
            </a:r>
          </a:p>
          <a:p>
            <a:pPr lvl="1"/>
            <a:r>
              <a:rPr lang="de-DE" dirty="0" smtClean="0"/>
              <a:t>Hash-Index (nur für Gleichheitsprädikate)</a:t>
            </a:r>
          </a:p>
          <a:p>
            <a:pPr lvl="1"/>
            <a:r>
              <a:rPr lang="de-DE" dirty="0" smtClean="0"/>
              <a:t>Vergleiche auch die Diskussion über </a:t>
            </a:r>
            <a:br>
              <a:rPr lang="de-DE" dirty="0" smtClean="0"/>
            </a:br>
            <a:r>
              <a:rPr lang="de-DE" dirty="0" smtClean="0"/>
              <a:t>zusammengesetzte Schlüssel in B</a:t>
            </a:r>
            <a:r>
              <a:rPr lang="de-DE" baseline="30000" dirty="0" smtClean="0"/>
              <a:t>+</a:t>
            </a:r>
            <a:r>
              <a:rPr lang="de-DE" dirty="0" smtClean="0"/>
              <a:t>-Bäumen</a:t>
            </a:r>
          </a:p>
          <a:p>
            <a:r>
              <a:rPr lang="de-DE" dirty="0" smtClean="0"/>
              <a:t>Argumente heißen „</a:t>
            </a:r>
            <a:r>
              <a:rPr lang="de-DE" dirty="0" err="1" smtClean="0"/>
              <a:t>sargable</a:t>
            </a:r>
            <a:r>
              <a:rPr lang="de-DE" dirty="0" smtClean="0"/>
              <a:t>“ (SARG=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argument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5" name="Bild 4" descr="Pages from 07-Query-Processing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988617"/>
            <a:ext cx="6056195" cy="165618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411760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smtClean="0">
                <a:solidFill>
                  <a:srgbClr val="0000FF"/>
                </a:solidFill>
              </a:rPr>
              <a:t>Access </a:t>
            </a:r>
            <a:r>
              <a:rPr lang="de-DE" sz="1400" dirty="0">
                <a:solidFill>
                  <a:srgbClr val="0000FF"/>
                </a:solidFill>
              </a:rPr>
              <a:t>Path </a:t>
            </a:r>
            <a:r>
              <a:rPr lang="de-DE" sz="1400" dirty="0" err="1">
                <a:solidFill>
                  <a:srgbClr val="0000FF"/>
                </a:solidFill>
              </a:rPr>
              <a:t>Selection</a:t>
            </a:r>
            <a:r>
              <a:rPr lang="de-DE" sz="1400" dirty="0">
                <a:solidFill>
                  <a:srgbClr val="0000FF"/>
                </a:solidFill>
              </a:rPr>
              <a:t> in a Relational Database Management </a:t>
            </a:r>
            <a:r>
              <a:rPr lang="de-DE" sz="1400" dirty="0" smtClean="0">
                <a:solidFill>
                  <a:srgbClr val="0000FF"/>
                </a:solidFill>
              </a:rPr>
              <a:t>System</a:t>
            </a:r>
            <a:r>
              <a:rPr lang="de-DE" sz="1400" dirty="0">
                <a:solidFill>
                  <a:srgbClr val="0000FF"/>
                </a:solidFill>
              </a:rPr>
              <a:t>,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Selinger</a:t>
            </a:r>
            <a:r>
              <a:rPr lang="de-DE" sz="1400" dirty="0" smtClean="0">
                <a:solidFill>
                  <a:srgbClr val="0000FF"/>
                </a:solidFill>
              </a:rPr>
              <a:t> </a:t>
            </a:r>
            <a:r>
              <a:rPr lang="de-DE" sz="1400" dirty="0">
                <a:solidFill>
                  <a:srgbClr val="0000FF"/>
                </a:solidFill>
              </a:rPr>
              <a:t>et al</a:t>
            </a:r>
            <a:r>
              <a:rPr lang="de-DE" sz="1400" dirty="0" smtClean="0">
                <a:solidFill>
                  <a:srgbClr val="0000FF"/>
                </a:solidFill>
              </a:rPr>
              <a:t>., </a:t>
            </a:r>
            <a:r>
              <a:rPr lang="de-DE" sz="1400" dirty="0">
                <a:solidFill>
                  <a:srgbClr val="0000FF"/>
                </a:solidFill>
              </a:rPr>
              <a:t>SIGMOD </a:t>
            </a:r>
            <a:r>
              <a:rPr lang="de-DE" sz="1400" b="1" dirty="0">
                <a:solidFill>
                  <a:srgbClr val="FF0000"/>
                </a:solidFill>
              </a:rPr>
              <a:t>1979</a:t>
            </a:r>
          </a:p>
        </p:txBody>
      </p:sp>
    </p:spTree>
    <p:extLst>
      <p:ext uri="{BB962C8B-B14F-4D97-AF65-F5344CB8AC3E}">
        <p14:creationId xmlns:p14="http://schemas.microsoft.com/office/powerpoint/2010/main" val="247225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I/O-Verhalten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Für jeden Datensatz in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/>
              <a:t> verwende Index zum Auffinden von korrespondierenden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-</a:t>
            </a:r>
            <a:r>
              <a:rPr lang="de-DE" dirty="0" err="1" smtClean="0"/>
              <a:t>Tupeln</a:t>
            </a:r>
            <a:r>
              <a:rPr lang="de-DE" dirty="0" smtClean="0"/>
              <a:t>. Für </a:t>
            </a:r>
            <a:r>
              <a:rPr lang="de-DE" dirty="0" smtClean="0">
                <a:solidFill>
                  <a:srgbClr val="FF0000"/>
                </a:solidFill>
              </a:rPr>
              <a:t>jedes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rgbClr val="FF0000"/>
                </a:solidFill>
              </a:rPr>
              <a:t>-</a:t>
            </a:r>
            <a:r>
              <a:rPr lang="de-DE" dirty="0" err="1" smtClean="0">
                <a:solidFill>
                  <a:srgbClr val="FF0000"/>
                </a:solidFill>
              </a:rPr>
              <a:t>Tupel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sind folgende Kosten einzukalkulieren: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rgbClr val="0000FF"/>
                </a:solidFill>
              </a:rPr>
              <a:t>Zugriffskosten</a:t>
            </a:r>
            <a:r>
              <a:rPr lang="de-DE" dirty="0" smtClean="0"/>
              <a:t> für den </a:t>
            </a:r>
            <a:r>
              <a:rPr lang="de-DE" dirty="0" smtClean="0">
                <a:solidFill>
                  <a:srgbClr val="0000FF"/>
                </a:solidFill>
              </a:rPr>
              <a:t>Index</a:t>
            </a:r>
            <a:r>
              <a:rPr lang="de-DE" dirty="0" smtClean="0"/>
              <a:t> zum Auffinden des ersten Eintrags: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baseline="-25000" dirty="0" err="1" smtClean="0">
                <a:solidFill>
                  <a:srgbClr val="3C8C93"/>
                </a:solidFill>
              </a:rPr>
              <a:t>idx</a:t>
            </a:r>
            <a:r>
              <a:rPr lang="de-DE" dirty="0" smtClean="0"/>
              <a:t> I/O-Operationen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rgbClr val="0000FF"/>
                </a:solidFill>
              </a:rPr>
              <a:t>Entlanglaufen</a:t>
            </a:r>
            <a:r>
              <a:rPr lang="de-DE" dirty="0" smtClean="0"/>
              <a:t> an den Indexwerten (</a:t>
            </a:r>
            <a:r>
              <a:rPr lang="de-DE" dirty="0" smtClean="0">
                <a:solidFill>
                  <a:srgbClr val="0000FF"/>
                </a:solidFill>
              </a:rPr>
              <a:t>Scan</a:t>
            </a:r>
            <a:r>
              <a:rPr lang="de-DE" dirty="0" smtClean="0"/>
              <a:t>), um passende </a:t>
            </a:r>
            <a:r>
              <a:rPr lang="de-DE" dirty="0" err="1" smtClean="0"/>
              <a:t>Rids</a:t>
            </a:r>
            <a:r>
              <a:rPr lang="de-DE" dirty="0" smtClean="0"/>
              <a:t> zu finden (I/O-Kosten vernachlässigbar)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>
                <a:solidFill>
                  <a:srgbClr val="0000FF"/>
                </a:solidFill>
              </a:rPr>
              <a:t>Holen</a:t>
            </a:r>
            <a:r>
              <a:rPr lang="de-DE" dirty="0" smtClean="0"/>
              <a:t> der passenden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-</a:t>
            </a:r>
            <a:r>
              <a:rPr lang="de-DE" dirty="0" err="1" smtClean="0"/>
              <a:t>Tupel</a:t>
            </a:r>
            <a:r>
              <a:rPr lang="de-DE" dirty="0" smtClean="0"/>
              <a:t> aus den Datenseiten</a:t>
            </a:r>
          </a:p>
          <a:p>
            <a:pPr lvl="1"/>
            <a:r>
              <a:rPr lang="de-DE" dirty="0" smtClean="0"/>
              <a:t>Für </a:t>
            </a:r>
            <a:r>
              <a:rPr lang="de-DE" dirty="0" err="1" smtClean="0">
                <a:solidFill>
                  <a:srgbClr val="008000"/>
                </a:solidFill>
              </a:rPr>
              <a:t>ungelusterten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Index: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I/O-Operationen</a:t>
            </a:r>
          </a:p>
          <a:p>
            <a:pPr lvl="1"/>
            <a:r>
              <a:rPr lang="de-DE" dirty="0" smtClean="0"/>
              <a:t>Für </a:t>
            </a:r>
            <a:r>
              <a:rPr lang="de-DE" dirty="0" err="1" smtClean="0">
                <a:solidFill>
                  <a:srgbClr val="008000"/>
                </a:solidFill>
              </a:rPr>
              <a:t>geclusterten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smtClean="0"/>
              <a:t>Index: </a:t>
            </a:r>
            <a:r>
              <a:rPr lang="de-DE" dirty="0" smtClean="0">
                <a:solidFill>
                  <a:srgbClr val="3C8C93"/>
                </a:solidFill>
              </a:rPr>
              <a:t>⎡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/</a:t>
            </a:r>
            <a:r>
              <a:rPr lang="de-DE" dirty="0" err="1" smtClean="0">
                <a:solidFill>
                  <a:srgbClr val="3C8C93"/>
                </a:solidFill>
              </a:rPr>
              <a:t>Ps</a:t>
            </a:r>
            <a:r>
              <a:rPr lang="de-DE" dirty="0" smtClean="0">
                <a:solidFill>
                  <a:srgbClr val="3C8C93"/>
                </a:solidFill>
              </a:rPr>
              <a:t>⎤</a:t>
            </a:r>
            <a:r>
              <a:rPr lang="de-DE" dirty="0" smtClean="0"/>
              <a:t> I/O-Operationen</a:t>
            </a:r>
          </a:p>
          <a:p>
            <a:pPr marL="0" indent="0">
              <a:buNone/>
            </a:pPr>
            <a:r>
              <a:rPr lang="de-DE" dirty="0" smtClean="0"/>
              <a:t>Wegen 2. und 3. Kosten von der Verbundgröße abhängig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8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Zugriffskosten für Index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Falls Index ein </a:t>
            </a:r>
            <a:r>
              <a:rPr lang="de-DE" dirty="0" smtClean="0">
                <a:solidFill>
                  <a:srgbClr val="0000FF"/>
                </a:solidFill>
              </a:rPr>
              <a:t>B</a:t>
            </a:r>
            <a:r>
              <a:rPr lang="de-DE" baseline="30000" dirty="0" smtClean="0">
                <a:solidFill>
                  <a:srgbClr val="0000FF"/>
                </a:solidFill>
              </a:rPr>
              <a:t>+</a:t>
            </a:r>
            <a:r>
              <a:rPr lang="de-DE" dirty="0" smtClean="0">
                <a:solidFill>
                  <a:srgbClr val="0000FF"/>
                </a:solidFill>
              </a:rPr>
              <a:t>-Baum</a:t>
            </a:r>
            <a:r>
              <a:rPr lang="de-DE" dirty="0" smtClean="0"/>
              <a:t>:</a:t>
            </a:r>
          </a:p>
          <a:p>
            <a:r>
              <a:rPr lang="de-DE" sz="2400" dirty="0" smtClean="0"/>
              <a:t>Einzelner Indexzugriff benötigt Zugriff auf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de-DE" sz="2400" dirty="0" smtClean="0"/>
              <a:t> Indexseiten</a:t>
            </a:r>
            <a:r>
              <a:rPr lang="de-DE" sz="2400" baseline="30000" dirty="0" smtClean="0"/>
              <a:t>1</a:t>
            </a:r>
          </a:p>
          <a:p>
            <a:r>
              <a:rPr lang="de-DE" sz="2400" dirty="0" smtClean="0"/>
              <a:t>Bei wiederholtem Zugriff sind diese Seiten im Puffer</a:t>
            </a:r>
          </a:p>
          <a:p>
            <a:r>
              <a:rPr lang="de-DE" sz="2400" dirty="0" smtClean="0"/>
              <a:t>Effektiver Wert der I/O-Kosten 1-3 I/O-Operationen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/>
              <a:t>Falls Index ein </a:t>
            </a:r>
            <a:r>
              <a:rPr lang="de-DE" dirty="0" smtClean="0">
                <a:solidFill>
                  <a:srgbClr val="0000FF"/>
                </a:solidFill>
              </a:rPr>
              <a:t>Hash-Index</a:t>
            </a:r>
            <a:r>
              <a:rPr lang="de-DE" dirty="0" smtClean="0"/>
              <a:t>:</a:t>
            </a:r>
          </a:p>
          <a:p>
            <a:r>
              <a:rPr lang="de-DE" sz="2400" dirty="0" smtClean="0"/>
              <a:t>Caching nicht effektiv (kein lokaler Zugriff auf </a:t>
            </a:r>
            <a:r>
              <a:rPr lang="de-DE" sz="2400" dirty="0" err="1" smtClean="0"/>
              <a:t>Hashfeld</a:t>
            </a:r>
            <a:r>
              <a:rPr lang="de-DE" sz="2400" dirty="0" smtClean="0"/>
              <a:t>)</a:t>
            </a:r>
          </a:p>
          <a:p>
            <a:r>
              <a:rPr lang="de-DE" sz="2400" dirty="0" smtClean="0"/>
              <a:t>Typischer Wert für </a:t>
            </a:r>
            <a:r>
              <a:rPr lang="de-DE" sz="2400" dirty="0"/>
              <a:t>I/O-</a:t>
            </a:r>
            <a:r>
              <a:rPr lang="de-DE" sz="2400" dirty="0" smtClean="0"/>
              <a:t>Kosten: 1,2 </a:t>
            </a:r>
            <a:r>
              <a:rPr lang="de-DE" sz="2400" dirty="0"/>
              <a:t>I/O-</a:t>
            </a:r>
            <a:r>
              <a:rPr lang="de-DE" sz="2400" dirty="0" smtClean="0"/>
              <a:t>Operationen</a:t>
            </a:r>
            <a:br>
              <a:rPr lang="de-DE" sz="2400" dirty="0" smtClean="0"/>
            </a:br>
            <a:r>
              <a:rPr lang="de-DE" sz="2400" dirty="0" smtClean="0"/>
              <a:t>(unter Berücksichtigung von Überlaufseiten)</a:t>
            </a:r>
          </a:p>
          <a:p>
            <a:pPr marL="0" indent="0">
              <a:buNone/>
            </a:pPr>
            <a:r>
              <a:rPr lang="de-DE" dirty="0" smtClean="0"/>
              <a:t>Index rentiert sich stark, wenn nur einige </a:t>
            </a:r>
            <a:r>
              <a:rPr lang="de-DE" dirty="0" err="1" smtClean="0"/>
              <a:t>Tupel</a:t>
            </a:r>
            <a:r>
              <a:rPr lang="de-DE" dirty="0" smtClean="0"/>
              <a:t> aus einer großen Tabelle im Verbund landen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203848" y="6309320"/>
            <a:ext cx="276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/>
              <a:t>1</a:t>
            </a:r>
            <a:r>
              <a:rPr lang="de-DE" dirty="0" smtClean="0"/>
              <a:t> h = Höhe des B</a:t>
            </a:r>
            <a:r>
              <a:rPr lang="de-DE" baseline="30000" dirty="0" smtClean="0"/>
              <a:t>+</a:t>
            </a:r>
            <a:r>
              <a:rPr lang="de-DE" dirty="0" smtClean="0"/>
              <a:t>-Baumes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77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Sortier-Misch-Verbund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Verbundberechnung wird einfach wenn Eingaberelationen bzgl. Verbundattribut(en) sortiert</a:t>
            </a:r>
          </a:p>
          <a:p>
            <a:r>
              <a:rPr lang="de-DE" dirty="0" smtClean="0"/>
              <a:t>Misch-Verbund mischt Eingabetabellen ähnlich</a:t>
            </a:r>
            <a:br>
              <a:rPr lang="de-DE" dirty="0" smtClean="0"/>
            </a:br>
            <a:r>
              <a:rPr lang="de-DE" dirty="0" smtClean="0"/>
              <a:t>wie beim Sortieren</a:t>
            </a:r>
          </a:p>
          <a:p>
            <a:r>
              <a:rPr lang="de-DE" dirty="0" smtClean="0"/>
              <a:t>Es gibt aber </a:t>
            </a:r>
            <a:r>
              <a:rPr lang="de-DE" dirty="0" smtClean="0">
                <a:solidFill>
                  <a:srgbClr val="FF0000"/>
                </a:solidFill>
              </a:rPr>
              <a:t>mehrfache </a:t>
            </a:r>
            <a:r>
              <a:rPr lang="de-DE" dirty="0" smtClean="0"/>
              <a:t>Korrespondenzen in der anderen Relation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Misch-Verbund </a:t>
            </a:r>
            <a:r>
              <a:rPr lang="de-DE" dirty="0" smtClean="0">
                <a:solidFill>
                  <a:srgbClr val="FF0000"/>
                </a:solidFill>
              </a:rPr>
              <a:t>nur für </a:t>
            </a:r>
            <a:r>
              <a:rPr lang="de-DE" dirty="0" err="1" smtClean="0">
                <a:solidFill>
                  <a:srgbClr val="FF0000"/>
                </a:solidFill>
              </a:rPr>
              <a:t>Equi</a:t>
            </a:r>
            <a:r>
              <a:rPr lang="de-DE" dirty="0" smtClean="0">
                <a:solidFill>
                  <a:srgbClr val="FF0000"/>
                </a:solidFill>
              </a:rPr>
              <a:t>-Verbünde </a:t>
            </a:r>
            <a:r>
              <a:rPr lang="de-DE" dirty="0" smtClean="0"/>
              <a:t>verwendbar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5" name="Bild 4" descr="Pages from 07-Query-Processing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61048"/>
            <a:ext cx="348788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7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Anfragebeantwortung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292550"/>
            <a:ext cx="8229600" cy="216078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Ein DBMS muss eine Menge von Aufgaben erledigen:</a:t>
            </a:r>
          </a:p>
          <a:p>
            <a:r>
              <a:rPr lang="de-DE" dirty="0" smtClean="0"/>
              <a:t>mit minimalen Ressourcen</a:t>
            </a:r>
          </a:p>
          <a:p>
            <a:r>
              <a:rPr lang="de-DE" dirty="0" smtClean="0"/>
              <a:t>über großen Datenmengen</a:t>
            </a:r>
          </a:p>
          <a:p>
            <a:r>
              <a:rPr lang="de-DE" dirty="0" smtClean="0"/>
              <a:t>und auch noch so schnell wie möglich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810221"/>
            <a:ext cx="7740352" cy="175176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b="1" dirty="0">
                <a:latin typeface="Courier New" charset="0"/>
              </a:rPr>
              <a:t>SELECT </a:t>
            </a:r>
            <a:r>
              <a:rPr lang="de-DE" dirty="0" smtClean="0">
                <a:latin typeface="Courier New" charset="0"/>
              </a:rPr>
              <a:t>C.CUST_ID</a:t>
            </a:r>
            <a:r>
              <a:rPr lang="de-DE" dirty="0">
                <a:latin typeface="Courier New" charset="0"/>
              </a:rPr>
              <a:t>, C.NAME, </a:t>
            </a:r>
            <a:r>
              <a:rPr lang="de-DE" b="1" dirty="0">
                <a:latin typeface="Courier New" charset="0"/>
              </a:rPr>
              <a:t>SUM (</a:t>
            </a:r>
            <a:r>
              <a:rPr lang="de-DE" dirty="0">
                <a:latin typeface="Courier New" charset="0"/>
              </a:rPr>
              <a:t>O.TOTAL</a:t>
            </a:r>
            <a:r>
              <a:rPr lang="de-DE" b="1" dirty="0">
                <a:latin typeface="Courier New" charset="0"/>
              </a:rPr>
              <a:t>) AS </a:t>
            </a:r>
            <a:r>
              <a:rPr lang="de-DE" dirty="0">
                <a:latin typeface="Courier New" charset="0"/>
              </a:rPr>
              <a:t>REVENUE</a:t>
            </a:r>
          </a:p>
          <a:p>
            <a:pPr>
              <a:defRPr/>
            </a:pPr>
            <a:r>
              <a:rPr lang="de-DE" b="1" dirty="0" smtClean="0">
                <a:latin typeface="Courier New" charset="0"/>
              </a:rPr>
              <a:t>FROM </a:t>
            </a:r>
            <a:r>
              <a:rPr lang="de-DE" dirty="0">
                <a:latin typeface="Courier New" charset="0"/>
              </a:rPr>
              <a:t>CUSTOMERS</a:t>
            </a:r>
            <a:r>
              <a:rPr lang="de-DE" b="1" dirty="0">
                <a:latin typeface="Courier New" charset="0"/>
              </a:rPr>
              <a:t> AS </a:t>
            </a:r>
            <a:r>
              <a:rPr lang="de-DE" dirty="0">
                <a:latin typeface="Courier New" charset="0"/>
              </a:rPr>
              <a:t>C, ORDERS </a:t>
            </a:r>
            <a:r>
              <a:rPr lang="de-DE" b="1" dirty="0">
                <a:latin typeface="Courier New" charset="0"/>
              </a:rPr>
              <a:t>AS </a:t>
            </a:r>
            <a:r>
              <a:rPr lang="de-DE" dirty="0">
                <a:latin typeface="Courier New" charset="0"/>
              </a:rPr>
              <a:t>O</a:t>
            </a:r>
            <a:r>
              <a:rPr lang="de-DE" b="1" dirty="0">
                <a:latin typeface="Courier New" charset="0"/>
              </a:rPr>
              <a:t> </a:t>
            </a:r>
            <a:endParaRPr lang="de-DE" b="1" dirty="0" smtClean="0">
              <a:latin typeface="Courier New" charset="0"/>
            </a:endParaRPr>
          </a:p>
          <a:p>
            <a:pPr>
              <a:defRPr/>
            </a:pPr>
            <a:r>
              <a:rPr lang="de-DE" b="1" dirty="0" smtClean="0">
                <a:latin typeface="Courier New" charset="0"/>
              </a:rPr>
              <a:t>WHERE </a:t>
            </a:r>
            <a:r>
              <a:rPr lang="de-DE" dirty="0">
                <a:latin typeface="Courier New" charset="0"/>
              </a:rPr>
              <a:t>C.ZIPCODE </a:t>
            </a:r>
            <a:r>
              <a:rPr lang="de-DE" b="1" dirty="0">
                <a:latin typeface="Courier New" charset="0"/>
              </a:rPr>
              <a:t>BETWEEN </a:t>
            </a:r>
            <a:r>
              <a:rPr lang="de-DE" dirty="0">
                <a:latin typeface="Courier New" charset="0"/>
              </a:rPr>
              <a:t>8000</a:t>
            </a:r>
            <a:r>
              <a:rPr lang="de-DE" b="1" dirty="0">
                <a:latin typeface="Courier New" charset="0"/>
              </a:rPr>
              <a:t> AND </a:t>
            </a:r>
            <a:r>
              <a:rPr lang="de-DE" dirty="0">
                <a:latin typeface="Courier New" charset="0"/>
              </a:rPr>
              <a:t>8999</a:t>
            </a:r>
          </a:p>
          <a:p>
            <a:pPr>
              <a:defRPr/>
            </a:pPr>
            <a:r>
              <a:rPr lang="de-DE" b="1" dirty="0" smtClean="0">
                <a:latin typeface="Courier New" charset="0"/>
              </a:rPr>
              <a:t>      AND </a:t>
            </a:r>
            <a:r>
              <a:rPr lang="de-DE" dirty="0" smtClean="0">
                <a:latin typeface="Courier New" charset="0"/>
              </a:rPr>
              <a:t>C.CUST_ID </a:t>
            </a:r>
            <a:r>
              <a:rPr lang="de-DE" dirty="0">
                <a:latin typeface="Courier New" charset="0"/>
              </a:rPr>
              <a:t>= </a:t>
            </a:r>
            <a:r>
              <a:rPr lang="de-DE" dirty="0" smtClean="0">
                <a:latin typeface="Courier New" charset="0"/>
              </a:rPr>
              <a:t>O.CUST_ID </a:t>
            </a:r>
          </a:p>
          <a:p>
            <a:pPr>
              <a:defRPr/>
            </a:pPr>
            <a:r>
              <a:rPr lang="de-DE" b="1" dirty="0" smtClean="0">
                <a:latin typeface="Courier New" charset="0"/>
              </a:rPr>
              <a:t>GROUP </a:t>
            </a:r>
            <a:r>
              <a:rPr lang="de-DE" b="1" dirty="0">
                <a:latin typeface="Courier New" charset="0"/>
              </a:rPr>
              <a:t>BY </a:t>
            </a:r>
            <a:r>
              <a:rPr lang="de-DE" dirty="0" smtClean="0">
                <a:latin typeface="Courier New" charset="0"/>
              </a:rPr>
              <a:t>C.CUST_ID</a:t>
            </a:r>
            <a:endParaRPr lang="de-DE" dirty="0">
              <a:latin typeface="Courier New" charset="0"/>
            </a:endParaRPr>
          </a:p>
          <a:p>
            <a:pPr>
              <a:defRPr/>
            </a:pPr>
            <a:r>
              <a:rPr lang="de-DE" b="1" dirty="0">
                <a:latin typeface="Courier New" charset="0"/>
              </a:rPr>
              <a:t>ORDER BY </a:t>
            </a:r>
            <a:r>
              <a:rPr lang="de-DE" dirty="0" smtClean="0">
                <a:latin typeface="Courier New" charset="0"/>
              </a:rPr>
              <a:t>C.CUST_ID</a:t>
            </a:r>
            <a:r>
              <a:rPr lang="de-DE" dirty="0">
                <a:latin typeface="Courier New" charset="0"/>
              </a:rPr>
              <a:t>, C.NAME</a:t>
            </a:r>
            <a:endParaRPr lang="de-DE" dirty="0" smtClean="0">
              <a:latin typeface="Courier New" charset="0"/>
            </a:endParaRPr>
          </a:p>
        </p:txBody>
      </p:sp>
      <p:sp>
        <p:nvSpPr>
          <p:cNvPr id="6" name="Rechteckige Legende 5"/>
          <p:cNvSpPr/>
          <p:nvPr/>
        </p:nvSpPr>
        <p:spPr>
          <a:xfrm>
            <a:off x="4716016" y="1196752"/>
            <a:ext cx="1728192" cy="360040"/>
          </a:xfrm>
          <a:prstGeom prst="wedgeRectCallout">
            <a:avLst>
              <a:gd name="adj1" fmla="val -57842"/>
              <a:gd name="adj2" fmla="val 1357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Aggregation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6948264" y="2204864"/>
            <a:ext cx="1728192" cy="360040"/>
          </a:xfrm>
          <a:prstGeom prst="wedgeRectCallout">
            <a:avLst>
              <a:gd name="adj1" fmla="val -114943"/>
              <a:gd name="adj2" fmla="val 494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Selektion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6732240" y="2708920"/>
            <a:ext cx="864096" cy="360040"/>
          </a:xfrm>
          <a:prstGeom prst="wedgeRectCallout">
            <a:avLst>
              <a:gd name="adj1" fmla="val -252880"/>
              <a:gd name="adj2" fmla="val -146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Join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1691680" y="3789040"/>
            <a:ext cx="1728192" cy="360040"/>
          </a:xfrm>
          <a:prstGeom prst="wedgeRectCallout">
            <a:avLst>
              <a:gd name="adj1" fmla="val -66134"/>
              <a:gd name="adj2" fmla="val -1232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Sortierung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4644008" y="2996952"/>
            <a:ext cx="1728192" cy="360040"/>
          </a:xfrm>
          <a:prstGeom prst="wedgeRectCallout">
            <a:avLst>
              <a:gd name="adj1" fmla="val -130545"/>
              <a:gd name="adj2" fmla="val -234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Gruppierung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48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Misch-Verbund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5" name="Bild 4" descr="Pages from 07-Query-Processing-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43" y="1196752"/>
            <a:ext cx="696160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5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I/O-Verhalten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Wenn beide Eingaben sortiert </a:t>
            </a:r>
            <a:r>
              <a:rPr lang="de-DE" dirty="0" smtClean="0">
                <a:solidFill>
                  <a:srgbClr val="FF0000"/>
                </a:solidFill>
              </a:rPr>
              <a:t>und</a:t>
            </a:r>
            <a:r>
              <a:rPr lang="de-DE" dirty="0" smtClean="0"/>
              <a:t> keine außergewöhnlich langen Sequenzen mit identischen Schlüsselwerten vorhanden, dann ist der I/O-Aufwand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+ N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 (das ist dann optimal)</a:t>
            </a:r>
          </a:p>
          <a:p>
            <a:r>
              <a:rPr lang="de-DE" dirty="0" smtClean="0"/>
              <a:t>Durch </a:t>
            </a:r>
            <a:r>
              <a:rPr lang="de-DE" dirty="0" smtClean="0">
                <a:solidFill>
                  <a:srgbClr val="0000FF"/>
                </a:solidFill>
              </a:rPr>
              <a:t>blockweise</a:t>
            </a:r>
            <a:r>
              <a:rPr lang="de-DE" dirty="0" smtClean="0"/>
              <a:t> I/O treten fast immer </a:t>
            </a:r>
            <a:r>
              <a:rPr lang="de-DE" dirty="0" smtClean="0">
                <a:solidFill>
                  <a:srgbClr val="0000FF"/>
                </a:solidFill>
              </a:rPr>
              <a:t>sequentielle</a:t>
            </a:r>
            <a:r>
              <a:rPr lang="de-DE" dirty="0" smtClean="0"/>
              <a:t> Lesevorgänge auf</a:t>
            </a:r>
          </a:p>
          <a:p>
            <a:r>
              <a:rPr lang="de-DE" dirty="0" smtClean="0"/>
              <a:t>Es kann sich für die Verbundberechnung auszahlen, vorher zu sortieren, insbesondere wenn später eine Sortierung der Ausgabe gefordert wird</a:t>
            </a:r>
          </a:p>
          <a:p>
            <a:r>
              <a:rPr lang="de-DE" dirty="0" smtClean="0"/>
              <a:t>Ein abschließender Sortiervorgang kann auch mit einem Misch-Verbund kombiniert werden, um Festplattentransfers einzusparen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02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5096" y="1124744"/>
            <a:ext cx="8301360" cy="108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welchen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Eingaben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tritt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beim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Sortier-Misch-Verbund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das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schlimmste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Verhalten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 auf?</a:t>
            </a:r>
            <a:endParaRPr lang="en-US" dirty="0">
              <a:solidFill>
                <a:schemeClr val="bg1"/>
              </a:solidFill>
              <a:latin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21336879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Wenn all verbundenen Attribute gleiche Werte beinhalten, dann ist das Ergebnis ein Kreuzprodukt.</a:t>
            </a:r>
          </a:p>
          <a:p>
            <a:endParaRPr lang="de-DE" sz="2400" dirty="0"/>
          </a:p>
          <a:p>
            <a:r>
              <a:rPr lang="de-DE" sz="2400" dirty="0"/>
              <a:t>Der Sortier-Misch-Verbund verhält sich dann wie ein geschachtelte-Schleifen-Verbund.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06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Hash-Verbund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377"/>
          </a:xfrm>
        </p:spPr>
        <p:txBody>
          <a:bodyPr/>
          <a:lstStyle/>
          <a:p>
            <a:r>
              <a:rPr lang="de-DE" dirty="0" smtClean="0"/>
              <a:t>Sortierung bringt korrespondierende </a:t>
            </a:r>
            <a:r>
              <a:rPr lang="de-DE" dirty="0" err="1" smtClean="0"/>
              <a:t>Tupel</a:t>
            </a:r>
            <a:r>
              <a:rPr lang="de-DE" dirty="0" smtClean="0"/>
              <a:t> in eine „räumliche Nähe“, so dass eine effiziente Verarbeitung möglich ist</a:t>
            </a:r>
          </a:p>
          <a:p>
            <a:r>
              <a:rPr lang="de-DE" dirty="0" smtClean="0"/>
              <a:t>Ein ähnlicher Effekt erreichbar mit Hash-Verfahren</a:t>
            </a:r>
          </a:p>
          <a:p>
            <a:r>
              <a:rPr lang="de-DE" dirty="0" smtClean="0"/>
              <a:t>Zerlege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 in Teilrelationen </a:t>
            </a:r>
            <a:r>
              <a:rPr lang="de-DE" dirty="0" smtClean="0">
                <a:solidFill>
                  <a:srgbClr val="3C8C93"/>
                </a:solidFill>
              </a:rPr>
              <a:t>R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..., </a:t>
            </a:r>
            <a:r>
              <a:rPr lang="de-DE" dirty="0" err="1" smtClean="0">
                <a:solidFill>
                  <a:srgbClr val="3C8C93"/>
                </a:solidFill>
              </a:rPr>
              <a:t>R</a:t>
            </a:r>
            <a:r>
              <a:rPr lang="de-DE" baseline="-25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</a:t>
            </a:r>
            <a:r>
              <a:rPr lang="de-DE" dirty="0"/>
              <a:t>u</a:t>
            </a:r>
            <a:r>
              <a:rPr lang="de-DE" dirty="0" smtClean="0"/>
              <a:t>nd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,...,</a:t>
            </a:r>
            <a:r>
              <a:rPr lang="de-DE" dirty="0" err="1" smtClean="0">
                <a:solidFill>
                  <a:srgbClr val="3C8C93"/>
                </a:solidFill>
              </a:rPr>
              <a:t>S</a:t>
            </a:r>
            <a:r>
              <a:rPr lang="de-DE" baseline="-25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mit der gleichen Hashfunktion (angewendet auf die Verbundattribute)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⋈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sz="24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</a:t>
            </a:r>
            <a:r>
              <a:rPr lang="de-DE" sz="2400" dirty="0">
                <a:solidFill>
                  <a:schemeClr val="hlink"/>
                </a:solidFill>
                <a:sym typeface="Symbol" charset="0"/>
              </a:rPr>
              <a:t> </a:t>
            </a:r>
            <a:r>
              <a:rPr lang="de-DE" sz="2400" dirty="0" smtClean="0">
                <a:sym typeface="Symbol" charset="0"/>
              </a:rPr>
              <a:t>für alle</a:t>
            </a:r>
            <a:r>
              <a:rPr lang="de-DE" sz="2400" dirty="0" smtClean="0">
                <a:solidFill>
                  <a:schemeClr val="hlink"/>
                </a:solidFill>
                <a:sym typeface="Symbol" charset="0"/>
              </a:rPr>
              <a:t> i ≠ </a:t>
            </a:r>
            <a:r>
              <a:rPr lang="de-DE" sz="2400" dirty="0" err="1" smtClean="0">
                <a:solidFill>
                  <a:schemeClr val="hlink"/>
                </a:solidFill>
                <a:sym typeface="Symbol" charset="0"/>
              </a:rPr>
              <a:t>j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6" name="Bild 5" descr="Pages from 07-Query-Processing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114290"/>
            <a:ext cx="4536504" cy="18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16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Hash-Verbund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Durch Partitionierung werden kleine Relationen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/>
              <a:t> geschaffen</a:t>
            </a:r>
          </a:p>
          <a:p>
            <a:r>
              <a:rPr lang="de-DE" dirty="0" smtClean="0"/>
              <a:t>Korrespondierende Datensätze kommen garantiert in die gleiche Relation</a:t>
            </a:r>
          </a:p>
          <a:p>
            <a:r>
              <a:rPr lang="de-DE" dirty="0" smtClean="0"/>
              <a:t>Es muss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⋈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(für all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/>
              <a:t>) berechnet werden (einfacher)</a:t>
            </a:r>
          </a:p>
          <a:p>
            <a:r>
              <a:rPr lang="de-DE" dirty="0" smtClean="0"/>
              <a:t>Die Anzahl der Partitionen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(d.h. die Hashfunktion) sollte mit Bedacht gewählt werden, so dass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⋈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als Hauptspeicher-Verbund berechnet werden kann</a:t>
            </a:r>
          </a:p>
          <a:p>
            <a:r>
              <a:rPr lang="de-DE" dirty="0" smtClean="0"/>
              <a:t>Hierzu kann wiederum eine (andere) Hashfunktion verwendet werden (siehe blockweisen Verbund mit Schleifen)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2987824" y="5589240"/>
            <a:ext cx="3240360" cy="864096"/>
          </a:xfrm>
          <a:prstGeom prst="cloudCallout">
            <a:avLst>
              <a:gd name="adj1" fmla="val 19330"/>
              <a:gd name="adj2" fmla="val -1075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Warum eine andere Hashfunktion?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5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Hash-Verbund-Algorithmus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5" name="Bild 4" descr="Pages from 07-Query-Processing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5218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2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Gruppierung und Duplikate-Elimination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Herausforderung: Finde identische Datensätze in einer Datei</a:t>
            </a:r>
          </a:p>
          <a:p>
            <a:r>
              <a:rPr lang="de-DE" dirty="0" smtClean="0"/>
              <a:t>Ähnlichkeiten zum Eigenverbund (</a:t>
            </a:r>
            <a:r>
              <a:rPr lang="de-DE" dirty="0" err="1" smtClean="0"/>
              <a:t>self-join</a:t>
            </a:r>
            <a:r>
              <a:rPr lang="de-DE" dirty="0" smtClean="0"/>
              <a:t>) basieren auf allen Spalten der Relation</a:t>
            </a:r>
          </a:p>
          <a:p>
            <a:pPr lvl="1"/>
            <a:r>
              <a:rPr lang="de-DE" dirty="0" smtClean="0"/>
              <a:t>Man könnte einen Hash-Verbund-ähnlichen Algorithmus verwenden oder Sortierung, um Duplikate-Elimination oder Gruppierung zu realisieren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81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Andere Anfrage-Operatoren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FF"/>
                </a:solidFill>
              </a:rPr>
              <a:t>Projektion </a:t>
            </a:r>
            <a:r>
              <a:rPr lang="de-DE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p</a:t>
            </a:r>
          </a:p>
          <a:p>
            <a:r>
              <a:rPr lang="de-DE" dirty="0" smtClean="0"/>
              <a:t>Implementierung durch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de-DE" dirty="0" smtClean="0"/>
              <a:t>Entfernen nicht benötigter Spalten</a:t>
            </a:r>
          </a:p>
          <a:p>
            <a:pPr marL="914400" lvl="1" indent="-457200">
              <a:buFont typeface="+mj-lt"/>
              <a:buAutoNum type="alphaLcPeriod"/>
            </a:pPr>
            <a:r>
              <a:rPr lang="de-DE" dirty="0" smtClean="0"/>
              <a:t>Eliminierung von Duplikaten</a:t>
            </a:r>
          </a:p>
          <a:p>
            <a:r>
              <a:rPr lang="de-DE" dirty="0" smtClean="0"/>
              <a:t>Die Implementierung von a) bedingt das Ablaufen (</a:t>
            </a:r>
            <a:r>
              <a:rPr lang="de-DE" dirty="0" err="1" smtClean="0"/>
              <a:t>scan</a:t>
            </a:r>
            <a:r>
              <a:rPr lang="de-DE" dirty="0" smtClean="0"/>
              <a:t>) aller Datensätze in der Datei, b) siehe oben</a:t>
            </a:r>
          </a:p>
          <a:p>
            <a:r>
              <a:rPr lang="de-DE" dirty="0" smtClean="0"/>
              <a:t>Systeme vermeiden b) sofern möglich (in SQL muss Duplikate-Eliminierung angefordert werden)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FF"/>
                </a:solidFill>
              </a:rPr>
              <a:t>Selektion </a:t>
            </a:r>
            <a:r>
              <a:rPr lang="de-DE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</a:p>
          <a:p>
            <a:r>
              <a:rPr lang="de-DE" dirty="0" smtClean="0"/>
              <a:t>Ablaufen (</a:t>
            </a:r>
            <a:r>
              <a:rPr lang="de-DE" dirty="0" err="1" smtClean="0"/>
              <a:t>scan</a:t>
            </a:r>
            <a:r>
              <a:rPr lang="de-DE" dirty="0" smtClean="0"/>
              <a:t>) aller Datensätze</a:t>
            </a:r>
          </a:p>
          <a:p>
            <a:r>
              <a:rPr lang="de-DE" dirty="0" smtClean="0"/>
              <a:t>Eventuell Sortierung ausnutzen oder Index verwenden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57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Organisation der Operator-Evaluierung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Bisher gehen wir davon aus, dass Operatoren ganze Dateien verarbeiten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Das erzeugt offensichtlich viel I/O</a:t>
            </a:r>
          </a:p>
          <a:p>
            <a:r>
              <a:rPr lang="de-DE" dirty="0" smtClean="0"/>
              <a:t>Außerdem: lange Antwortzeiten</a:t>
            </a:r>
          </a:p>
          <a:p>
            <a:pPr lvl="1"/>
            <a:r>
              <a:rPr lang="de-DE" dirty="0" smtClean="0"/>
              <a:t>Ein Operator kann nicht anfangen solange nicht seine Eingaben vollständig bestimmt sind (materialisiert sind)</a:t>
            </a:r>
          </a:p>
          <a:p>
            <a:pPr lvl="1"/>
            <a:r>
              <a:rPr lang="de-DE" dirty="0" smtClean="0"/>
              <a:t>Operatoren werden nacheinander ausgeführt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pic>
        <p:nvPicPr>
          <p:cNvPr id="6" name="Bild 5" descr="Pages from 07-Query-Processing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592291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9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Diese </a:t>
            </a:r>
            <a:r>
              <a:rPr lang="de-DE" dirty="0"/>
              <a:t>Vorlesung </a:t>
            </a:r>
            <a:r>
              <a:rPr lang="de-DE" dirty="0" smtClean="0"/>
              <a:t>ist inspiriert von den Präsentationen </a:t>
            </a:r>
            <a:br>
              <a:rPr lang="de-DE" dirty="0" smtClean="0"/>
            </a:br>
            <a:r>
              <a:rPr lang="de-DE" dirty="0" smtClean="0"/>
              <a:t>zu dem Kurs: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Implementation of Database </a:t>
            </a:r>
            <a:r>
              <a:rPr lang="de-DE" dirty="0" smtClean="0"/>
              <a:t>Systems“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/>
              <a:t>Jens </a:t>
            </a:r>
            <a:r>
              <a:rPr lang="de-DE" dirty="0" smtClean="0"/>
              <a:t>Teubner an der </a:t>
            </a:r>
            <a:r>
              <a:rPr lang="de-DE" dirty="0"/>
              <a:t>ETH </a:t>
            </a:r>
            <a:r>
              <a:rPr lang="de-DE" dirty="0" err="1"/>
              <a:t>Zürich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Graphiken und Code-Bestandteile wurden mit Zustimmung des Autors und ggf. kleinen Änderungen aus diesem Kurs übernommen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82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Pipeline-orientierte Verarbeitung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Alternativ könnte jeder Operator seine Ergebnisse direkt an den nachfolgenden senden, ohne die Ergebnisse erst auf die Platte zu schreiben</a:t>
            </a:r>
          </a:p>
          <a:p>
            <a:r>
              <a:rPr lang="de-DE" dirty="0" smtClean="0"/>
              <a:t>Ergebnisse werden so früh wie möglich weitergereicht und verarbeitet (Pipeline-Prinzip)</a:t>
            </a:r>
          </a:p>
          <a:p>
            <a:r>
              <a:rPr lang="de-DE" dirty="0" smtClean="0"/>
              <a:t>Granularität ist bedeutsam:</a:t>
            </a:r>
          </a:p>
          <a:p>
            <a:pPr lvl="1"/>
            <a:r>
              <a:rPr lang="de-DE" dirty="0" smtClean="0"/>
              <a:t>Kleinere Brocken reduzieren Antwortzeit des Systems</a:t>
            </a:r>
          </a:p>
          <a:p>
            <a:pPr lvl="1"/>
            <a:r>
              <a:rPr lang="de-DE" dirty="0" smtClean="0"/>
              <a:t>Größere Brocken erhöhen Effektivität von Instruktions-Cachespeichern</a:t>
            </a:r>
          </a:p>
          <a:p>
            <a:pPr lvl="1"/>
            <a:r>
              <a:rPr lang="de-DE" dirty="0" smtClean="0"/>
              <a:t>In der Praxis meist </a:t>
            </a:r>
            <a:r>
              <a:rPr lang="de-DE" dirty="0" err="1" smtClean="0"/>
              <a:t>tupelweises</a:t>
            </a:r>
            <a:r>
              <a:rPr lang="de-DE" dirty="0" smtClean="0"/>
              <a:t> Verarbeiten verwendet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7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Volcano</a:t>
            </a:r>
            <a:r>
              <a:rPr lang="de-DE" dirty="0" smtClean="0"/>
              <a:t> </a:t>
            </a:r>
            <a:r>
              <a:rPr lang="de-DE" dirty="0" err="1" smtClean="0"/>
              <a:t>Iteratormodell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DE" dirty="0" smtClean="0"/>
              <a:t>Aufrufschnittstelle wie bei Unix-Prozess-Pipelines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Im Datenbankkontext auch Open-Next-Close-Schnittstelle oder </a:t>
            </a:r>
            <a:r>
              <a:rPr lang="de-DE" dirty="0" err="1" smtClean="0"/>
              <a:t>Volcano</a:t>
            </a:r>
            <a:r>
              <a:rPr lang="de-DE" dirty="0" smtClean="0"/>
              <a:t> </a:t>
            </a:r>
            <a:r>
              <a:rPr lang="de-DE" dirty="0" err="1" smtClean="0"/>
              <a:t>Iteratormodell</a:t>
            </a:r>
            <a:r>
              <a:rPr lang="de-DE" dirty="0" smtClean="0"/>
              <a:t> genannt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Jeder Operator implementiert</a:t>
            </a:r>
          </a:p>
          <a:p>
            <a:pPr lvl="1">
              <a:lnSpc>
                <a:spcPct val="110000"/>
              </a:lnSpc>
            </a:pPr>
            <a:r>
              <a:rPr lang="de-DE" dirty="0" smtClean="0"/>
              <a:t>open()	Initialisiere den internen Zustand des Operators</a:t>
            </a:r>
          </a:p>
          <a:p>
            <a:pPr lvl="1">
              <a:lnSpc>
                <a:spcPct val="110000"/>
              </a:lnSpc>
            </a:pPr>
            <a:r>
              <a:rPr lang="de-DE" dirty="0" err="1" smtClean="0"/>
              <a:t>next</a:t>
            </a:r>
            <a:r>
              <a:rPr lang="de-DE" dirty="0" smtClean="0"/>
              <a:t>()	Produziere den nächsten Ausgabe-Datensatz</a:t>
            </a:r>
          </a:p>
          <a:p>
            <a:pPr lvl="1">
              <a:lnSpc>
                <a:spcPct val="110000"/>
              </a:lnSpc>
            </a:pPr>
            <a:r>
              <a:rPr lang="de-DE" dirty="0" err="1" smtClean="0"/>
              <a:t>close</a:t>
            </a:r>
            <a:r>
              <a:rPr lang="de-DE" dirty="0" smtClean="0"/>
              <a:t>()	Schließe </a:t>
            </a:r>
            <a:r>
              <a:rPr lang="de-DE" dirty="0" err="1" smtClean="0"/>
              <a:t>allozierte</a:t>
            </a:r>
            <a:r>
              <a:rPr lang="de-DE" dirty="0" smtClean="0"/>
              <a:t> Ressourcen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Zustandsinformation wird Operator-lokal vorgehalten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83768" y="61967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  <a:latin typeface="+mn-lt"/>
              </a:rPr>
              <a:t>Goetz Graefe.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Volcano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—An Extensibel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and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Parallel Query Evaluation</a:t>
            </a:r>
          </a:p>
          <a:p>
            <a:r>
              <a:rPr lang="de-DE" sz="1200" dirty="0">
                <a:solidFill>
                  <a:srgbClr val="0000FF"/>
                </a:solidFill>
                <a:latin typeface="+mn-lt"/>
              </a:rPr>
              <a:t>System. Trans.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Knowl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Data Eng. vol. 6,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no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. 1, </a:t>
            </a:r>
            <a:r>
              <a:rPr lang="de-DE" sz="1200" dirty="0" err="1">
                <a:solidFill>
                  <a:srgbClr val="0000FF"/>
                </a:solidFill>
                <a:latin typeface="+mn-lt"/>
              </a:rPr>
              <a:t>February</a:t>
            </a:r>
            <a:r>
              <a:rPr lang="de-DE" sz="1200" dirty="0">
                <a:solidFill>
                  <a:srgbClr val="0000FF"/>
                </a:solidFill>
                <a:latin typeface="+mn-lt"/>
              </a:rPr>
              <a:t> </a:t>
            </a:r>
            <a:r>
              <a:rPr lang="de-DE" sz="1200" b="1" dirty="0">
                <a:solidFill>
                  <a:srgbClr val="FF0000"/>
                </a:solidFill>
                <a:latin typeface="+mn-lt"/>
              </a:rPr>
              <a:t>1994</a:t>
            </a:r>
          </a:p>
        </p:txBody>
      </p:sp>
    </p:spTree>
    <p:extLst>
      <p:ext uri="{BB962C8B-B14F-4D97-AF65-F5344CB8AC3E}">
        <p14:creationId xmlns:p14="http://schemas.microsoft.com/office/powerpoint/2010/main" val="183156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Beispiel: Selektion (</a:t>
            </a:r>
            <a:r>
              <a:rPr lang="de-DE" dirty="0" smtClean="0">
                <a:latin typeface="Symbol" charset="2"/>
                <a:cs typeface="Symbol" charset="2"/>
              </a:rPr>
              <a:t>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Eingabe: Relation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/>
              <a:t>, Prädikat </a:t>
            </a:r>
            <a:r>
              <a:rPr lang="de-DE" dirty="0" smtClean="0">
                <a:solidFill>
                  <a:srgbClr val="3C8C93"/>
                </a:solidFill>
              </a:rPr>
              <a:t>p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Bild 4" descr="Pages from 07-Query-Processing-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51037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4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Geschachtelte Schleifen Verbund: </a:t>
            </a:r>
            <a:r>
              <a:rPr lang="de-DE" dirty="0" err="1" smtClean="0"/>
              <a:t>Volcano</a:t>
            </a:r>
            <a:r>
              <a:rPr lang="de-DE" dirty="0" smtClean="0"/>
              <a:t>-Stil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pic>
        <p:nvPicPr>
          <p:cNvPr id="5" name="Bild 4" descr="Pages from 07-Query-Processing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3" y="1268760"/>
            <a:ext cx="5808386" cy="46643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22309" y="5146696"/>
            <a:ext cx="1781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r</a:t>
            </a:r>
            <a:r>
              <a:rPr lang="de-DE" dirty="0" smtClean="0"/>
              <a:t> ⟵ </a:t>
            </a:r>
            <a:r>
              <a:rPr lang="de-DE" dirty="0" err="1" smtClean="0"/>
              <a:t>R.next</a:t>
            </a:r>
            <a:r>
              <a:rPr lang="de-DE" dirty="0" smtClean="0"/>
              <a:t>();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21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Blockierende Operatoren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84224"/>
            <a:ext cx="8435280" cy="5328369"/>
          </a:xfrm>
        </p:spPr>
        <p:txBody>
          <a:bodyPr/>
          <a:lstStyle/>
          <a:p>
            <a:r>
              <a:rPr lang="de-DE" dirty="0" err="1" smtClean="0"/>
              <a:t>Pipelining</a:t>
            </a:r>
            <a:r>
              <a:rPr lang="de-DE" dirty="0" smtClean="0"/>
              <a:t> reduziert Speicheranforderungen und Antwortzeiten, da jeder Datensatz gleich weitergeleitet</a:t>
            </a:r>
          </a:p>
          <a:p>
            <a:r>
              <a:rPr lang="de-DE" dirty="0" smtClean="0"/>
              <a:t>Funktioniert so nicht für alle Operatoren</a:t>
            </a:r>
          </a:p>
          <a:p>
            <a:r>
              <a:rPr lang="de-DE" dirty="0" smtClean="0"/>
              <a:t>Welche?</a:t>
            </a:r>
          </a:p>
          <a:p>
            <a:pPr lvl="1"/>
            <a:r>
              <a:rPr lang="de-DE" dirty="0" smtClean="0"/>
              <a:t>Externe Sortierung</a:t>
            </a:r>
          </a:p>
          <a:p>
            <a:pPr lvl="1"/>
            <a:r>
              <a:rPr lang="de-DE" dirty="0" smtClean="0"/>
              <a:t>Hash-Verbund</a:t>
            </a:r>
          </a:p>
          <a:p>
            <a:pPr lvl="1"/>
            <a:r>
              <a:rPr lang="de-DE" dirty="0" smtClean="0"/>
              <a:t>Gruppierung und Duplikate-Elimination über </a:t>
            </a:r>
            <a:br>
              <a:rPr lang="de-DE" dirty="0" smtClean="0"/>
            </a:br>
            <a:r>
              <a:rPr lang="de-DE" dirty="0" smtClean="0"/>
              <a:t>einer unsortierten Eingabe</a:t>
            </a:r>
          </a:p>
          <a:p>
            <a:r>
              <a:rPr lang="de-DE" dirty="0" smtClean="0"/>
              <a:t>Solche Operatoren nennt man blockierend</a:t>
            </a:r>
          </a:p>
          <a:p>
            <a:r>
              <a:rPr lang="de-DE" dirty="0" smtClean="0"/>
              <a:t>Blockierende Operatoren konsumieren die gesamt Eingabe in einem Rutsch bevor die Ausgabe erzeugt werden kann (Daten auf Festplatte zwischengespeichert)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61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Zusammenfassung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178312" cy="516731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  <a:ea typeface="ＭＳ Ｐゴシック" charset="0"/>
              </a:rPr>
              <a:t>Teile-und-Herrsche</a:t>
            </a:r>
          </a:p>
          <a:p>
            <a:r>
              <a:rPr lang="de-DE" sz="2400" dirty="0" smtClean="0">
                <a:ea typeface="ＭＳ Ｐゴシック" charset="0"/>
              </a:rPr>
              <a:t>Zerlegung einer großen Anfrage in kleine Teile</a:t>
            </a:r>
          </a:p>
          <a:p>
            <a:r>
              <a:rPr lang="de-DE" sz="2400" dirty="0" smtClean="0">
                <a:ea typeface="ＭＳ Ｐゴシック" charset="0"/>
              </a:rPr>
              <a:t>Beispiel:</a:t>
            </a:r>
          </a:p>
          <a:p>
            <a:pPr lvl="1"/>
            <a:r>
              <a:rPr lang="de-DE" sz="2000" dirty="0" smtClean="0">
                <a:ea typeface="ＭＳ Ｐゴシック" charset="0"/>
              </a:rPr>
              <a:t>Laufgenerierung und externe Sortierung</a:t>
            </a:r>
          </a:p>
          <a:p>
            <a:pPr lvl="1"/>
            <a:r>
              <a:rPr lang="de-DE" sz="2000" dirty="0" smtClean="0">
                <a:ea typeface="ＭＳ Ｐゴシック" charset="0"/>
              </a:rPr>
              <a:t>Partitionierung mit Hashfunktion (Hash-Verbund)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  <a:ea typeface="ＭＳ Ｐゴシック" charset="0"/>
              </a:rPr>
              <a:t>Blockweises Durchführen von I/O</a:t>
            </a:r>
          </a:p>
          <a:p>
            <a:r>
              <a:rPr lang="de-DE" sz="2400" dirty="0" smtClean="0">
                <a:ea typeface="ＭＳ Ｐゴシック" charset="0"/>
              </a:rPr>
              <a:t>Lesen und Schreiben von größeren Einheiten kann die Verarbeitungszeit deutlich reduzieren,</a:t>
            </a:r>
            <a:r>
              <a:rPr lang="de-DE" sz="2400" dirty="0">
                <a:ea typeface="ＭＳ Ｐゴシック" charset="0"/>
              </a:rPr>
              <a:t> </a:t>
            </a:r>
            <a:r>
              <a:rPr lang="de-DE" sz="2400" dirty="0" smtClean="0">
                <a:ea typeface="ＭＳ Ｐゴシック" charset="0"/>
              </a:rPr>
              <a:t>da wahlfreier Zugriff auf Daten vermieden wird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  <a:ea typeface="ＭＳ Ｐゴシック" charset="0"/>
              </a:rPr>
              <a:t>Pipeline-orientierte Verarbeitung</a:t>
            </a:r>
          </a:p>
          <a:p>
            <a:pPr lvl="1"/>
            <a:r>
              <a:rPr lang="de-DE" sz="2000" dirty="0" smtClean="0">
                <a:ea typeface="ＭＳ Ｐゴシック" charset="0"/>
              </a:rPr>
              <a:t>Speicherreduktion und Laufzeitverbesserung durch Vermeidung der vollständigen Materialisierung von Zwischenresultaten</a:t>
            </a:r>
          </a:p>
          <a:p>
            <a:pPr lvl="2"/>
            <a:endParaRPr lang="de-DE" sz="2000" dirty="0" smtClean="0">
              <a:ea typeface="ＭＳ Ｐゴシック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885273"/>
              </p:ext>
            </p:extLst>
          </p:nvPr>
        </p:nvGraphicFramePr>
        <p:xfrm>
          <a:off x="7740352" y="326112"/>
          <a:ext cx="903506" cy="173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9" name="Clip" r:id="rId4" imgW="2221595" imgH="3937487" progId="MS_ClipArt_Gallery.2">
                  <p:embed/>
                </p:oleObj>
              </mc:Choice>
              <mc:Fallback>
                <p:oleObj name="Clip" r:id="rId4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326112"/>
                        <a:ext cx="903506" cy="17347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536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Beim nächsten Mal...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267744" y="2852936"/>
            <a:ext cx="201622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3008814" y="3573017"/>
            <a:ext cx="2847544" cy="288032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2987824" y="4098064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2987824" y="4653136"/>
            <a:ext cx="2847544" cy="372751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561505" y="2852936"/>
            <a:ext cx="2016224" cy="372751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187624" y="3501008"/>
            <a:ext cx="1467678" cy="1526705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6228183" y="3573016"/>
            <a:ext cx="1412369" cy="140221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7812360" y="2852936"/>
            <a:ext cx="864096" cy="194421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" name="Gruppierung 32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D0ECD3"/>
          </a:solidFill>
        </p:grpSpPr>
        <p:sp>
          <p:nvSpPr>
            <p:cNvPr id="34" name="Oval 33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Oval 34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D0EC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38" name="Oval 37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D0ECD3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343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Sortierung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Wichtige Datenbankoperation mit vielen Anwendungen</a:t>
            </a:r>
          </a:p>
          <a:p>
            <a:r>
              <a:rPr lang="de-DE" dirty="0" smtClean="0"/>
              <a:t>Eine SQL-Anfrage kann </a:t>
            </a:r>
            <a:r>
              <a:rPr lang="de-DE" dirty="0" smtClean="0">
                <a:solidFill>
                  <a:srgbClr val="FF0000"/>
                </a:solidFill>
              </a:rPr>
              <a:t>Sortierung anfordern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dirty="0" smtClean="0"/>
              <a:t>	</a:t>
            </a:r>
            <a:r>
              <a:rPr lang="de-DE" sz="2000" dirty="0" smtClean="0">
                <a:latin typeface="Courier"/>
                <a:cs typeface="Courier"/>
              </a:rPr>
              <a:t>SELECT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Courier"/>
                <a:cs typeface="Courier"/>
              </a:rPr>
              <a:t>A,B,C </a:t>
            </a:r>
            <a:r>
              <a:rPr lang="de-DE" sz="2000" dirty="0" smtClean="0">
                <a:latin typeface="Courier"/>
                <a:cs typeface="Courier"/>
              </a:rPr>
              <a:t>FROM </a:t>
            </a:r>
            <a:r>
              <a:rPr lang="de-DE" sz="2000" dirty="0" smtClean="0">
                <a:solidFill>
                  <a:srgbClr val="3C8C93"/>
                </a:solidFill>
                <a:latin typeface="Courier"/>
                <a:cs typeface="Courier"/>
              </a:rPr>
              <a:t>R</a:t>
            </a:r>
            <a:r>
              <a:rPr lang="de-DE" sz="2000" dirty="0" smtClean="0">
                <a:latin typeface="Courier"/>
                <a:cs typeface="Courier"/>
              </a:rPr>
              <a:t> </a:t>
            </a:r>
            <a:r>
              <a:rPr lang="de-DE" sz="2000" dirty="0" smtClean="0">
                <a:solidFill>
                  <a:srgbClr val="0000C8"/>
                </a:solidFill>
                <a:latin typeface="Courier"/>
                <a:cs typeface="Courier"/>
              </a:rPr>
              <a:t>ORDER BY </a:t>
            </a:r>
            <a:r>
              <a:rPr lang="de-DE" sz="2000" dirty="0" smtClean="0">
                <a:solidFill>
                  <a:srgbClr val="3C8C93"/>
                </a:solidFill>
                <a:latin typeface="Courier"/>
                <a:cs typeface="Courier"/>
              </a:rPr>
              <a:t>A</a:t>
            </a:r>
            <a:endParaRPr lang="de-DE" sz="2000" dirty="0">
              <a:solidFill>
                <a:srgbClr val="3C8C93"/>
              </a:solidFill>
              <a:latin typeface="Courier"/>
              <a:cs typeface="Courier"/>
            </a:endParaRPr>
          </a:p>
          <a:p>
            <a:pPr>
              <a:lnSpc>
                <a:spcPct val="110000"/>
              </a:lnSpc>
            </a:pPr>
            <a:r>
              <a:rPr lang="de-DE" dirty="0" smtClean="0">
                <a:solidFill>
                  <a:srgbClr val="FF0000"/>
                </a:solidFill>
              </a:rPr>
              <a:t>Bulk-</a:t>
            </a:r>
            <a:r>
              <a:rPr lang="de-DE" dirty="0" err="1" smtClean="0">
                <a:solidFill>
                  <a:srgbClr val="FF0000"/>
                </a:solidFill>
              </a:rPr>
              <a:t>loading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eines B</a:t>
            </a:r>
            <a:r>
              <a:rPr lang="de-DE" baseline="30000" dirty="0" smtClean="0"/>
              <a:t>+</a:t>
            </a:r>
            <a:r>
              <a:rPr lang="de-DE" dirty="0" smtClean="0"/>
              <a:t>-Baumes fußt auf sortierten Daten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Duplikate-Elimination </a:t>
            </a:r>
            <a:r>
              <a:rPr lang="de-DE" dirty="0" smtClean="0"/>
              <a:t>wird besonders einfach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e-DE" dirty="0" smtClean="0"/>
              <a:t>	</a:t>
            </a:r>
            <a:r>
              <a:rPr lang="de-DE" sz="2000" dirty="0" smtClean="0">
                <a:latin typeface="Courier"/>
                <a:cs typeface="Courier"/>
              </a:rPr>
              <a:t>SELECT </a:t>
            </a:r>
            <a:r>
              <a:rPr lang="de-DE" sz="2000" dirty="0" smtClean="0">
                <a:solidFill>
                  <a:srgbClr val="0000C8"/>
                </a:solidFill>
                <a:latin typeface="Courier"/>
                <a:cs typeface="Courier"/>
              </a:rPr>
              <a:t>DISTINCT</a:t>
            </a:r>
            <a:r>
              <a:rPr lang="de-DE" sz="2000" dirty="0" smtClean="0">
                <a:latin typeface="Courier"/>
                <a:cs typeface="Courier"/>
              </a:rPr>
              <a:t>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Courier"/>
                <a:cs typeface="Courier"/>
              </a:rPr>
              <a:t>A,B,C </a:t>
            </a:r>
            <a:r>
              <a:rPr lang="de-DE" sz="2000" dirty="0" smtClean="0">
                <a:latin typeface="Courier"/>
                <a:cs typeface="Courier"/>
              </a:rPr>
              <a:t>FROM </a:t>
            </a:r>
            <a:r>
              <a:rPr lang="de-DE" sz="2000" dirty="0" smtClean="0">
                <a:solidFill>
                  <a:srgbClr val="3C8C93"/>
                </a:solidFill>
                <a:latin typeface="Courier"/>
                <a:cs typeface="Courier"/>
              </a:rPr>
              <a:t>R</a:t>
            </a:r>
          </a:p>
          <a:p>
            <a:pPr>
              <a:lnSpc>
                <a:spcPct val="110000"/>
              </a:lnSpc>
            </a:pPr>
            <a:r>
              <a:rPr lang="de-DE" dirty="0" smtClean="0"/>
              <a:t>Einige Datenbankoperatoren setzen </a:t>
            </a:r>
            <a:br>
              <a:rPr lang="de-DE" dirty="0" smtClean="0"/>
            </a:br>
            <a:r>
              <a:rPr lang="de-DE" dirty="0" smtClean="0">
                <a:solidFill>
                  <a:srgbClr val="FF0000"/>
                </a:solidFill>
              </a:rPr>
              <a:t>sortierte Eingabedateien </a:t>
            </a:r>
            <a:r>
              <a:rPr lang="de-DE" dirty="0" smtClean="0"/>
              <a:t>voraus (kommt später)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1187624" y="5157192"/>
            <a:ext cx="7056784" cy="1080120"/>
          </a:xfrm>
          <a:prstGeom prst="cloudCallout">
            <a:avLst>
              <a:gd name="adj1" fmla="val -35424"/>
              <a:gd name="adj2" fmla="val 826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>
                <a:solidFill>
                  <a:schemeClr val="tx1"/>
                </a:solidFill>
              </a:rPr>
              <a:t>Wie können wir eine Datei sortieren, </a:t>
            </a:r>
            <a:r>
              <a:rPr lang="de-DE" i="1" dirty="0" smtClean="0">
                <a:solidFill>
                  <a:schemeClr val="tx1"/>
                </a:solidFill>
              </a:rPr>
              <a:t>die nicht </a:t>
            </a:r>
            <a:r>
              <a:rPr lang="de-DE" i="1" dirty="0">
                <a:solidFill>
                  <a:schemeClr val="tx1"/>
                </a:solidFill>
              </a:rPr>
              <a:t>in den Hauptspeicher passt (und auf keinen Fall in den vom Pufferverwalter bereitgestellten Platz)</a:t>
            </a:r>
            <a:r>
              <a:rPr lang="de-DE" i="1" dirty="0" smtClean="0">
                <a:solidFill>
                  <a:schemeClr val="tx1"/>
                </a:solidFill>
              </a:rPr>
              <a:t>?</a:t>
            </a:r>
            <a:endParaRPr lang="de-DE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1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Zwei-Wege-Mischsortieren (</a:t>
            </a: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Sort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Sortierung von Dateien beliebiger Größe in nur 3 Seiten aus dem Pufferverwalter</a:t>
            </a:r>
          </a:p>
          <a:p>
            <a:r>
              <a:rPr lang="de-DE" dirty="0" smtClean="0"/>
              <a:t>Sortierung von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N=2</a:t>
            </a:r>
            <a:r>
              <a:rPr lang="de-DE" baseline="300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Seiten in mehreren Durchgängen</a:t>
            </a:r>
          </a:p>
          <a:p>
            <a:r>
              <a:rPr lang="de-DE" dirty="0" smtClean="0"/>
              <a:t>Jeder Durchgang produziert Sub-Dateien (Läufe)</a:t>
            </a:r>
          </a:p>
          <a:p>
            <a:pPr lvl="1"/>
            <a:r>
              <a:rPr lang="de-DE" dirty="0" smtClean="0"/>
              <a:t>Durchgang 0 sortiert </a:t>
            </a:r>
            <a:r>
              <a:rPr lang="de-DE" dirty="0" smtClean="0">
                <a:solidFill>
                  <a:srgbClr val="3C8C93"/>
                </a:solidFill>
              </a:rPr>
              <a:t>2</a:t>
            </a:r>
            <a:r>
              <a:rPr lang="de-DE" baseline="30000" dirty="0" smtClean="0">
                <a:solidFill>
                  <a:srgbClr val="3C8C93"/>
                </a:solidFill>
              </a:rPr>
              <a:t>k</a:t>
            </a:r>
            <a:r>
              <a:rPr lang="de-DE" dirty="0" smtClean="0"/>
              <a:t> Eingabeseiten einzeln im Hauptspeicher. Ergibt </a:t>
            </a:r>
            <a:r>
              <a:rPr lang="de-DE" dirty="0" smtClean="0">
                <a:solidFill>
                  <a:srgbClr val="3C8C93"/>
                </a:solidFill>
              </a:rPr>
              <a:t>2</a:t>
            </a:r>
            <a:r>
              <a:rPr lang="de-DE" baseline="30000" dirty="0" smtClean="0">
                <a:solidFill>
                  <a:srgbClr val="3C8C93"/>
                </a:solidFill>
              </a:rPr>
              <a:t>k</a:t>
            </a:r>
            <a:r>
              <a:rPr lang="de-DE" dirty="0" smtClean="0"/>
              <a:t> sortierte Läufe</a:t>
            </a:r>
          </a:p>
          <a:p>
            <a:pPr lvl="1"/>
            <a:r>
              <a:rPr lang="de-DE" dirty="0" smtClean="0"/>
              <a:t>Nachfolgende Durchgänge mischen Paare von Läufen</a:t>
            </a:r>
            <a:br>
              <a:rPr lang="de-DE" dirty="0" smtClean="0"/>
            </a:br>
            <a:r>
              <a:rPr lang="de-DE" dirty="0" smtClean="0"/>
              <a:t>Durchgang </a:t>
            </a:r>
            <a:r>
              <a:rPr lang="de-DE" dirty="0" err="1" smtClean="0">
                <a:solidFill>
                  <a:srgbClr val="3C8C93"/>
                </a:solidFill>
              </a:rPr>
              <a:t>n≤k</a:t>
            </a:r>
            <a:r>
              <a:rPr lang="de-DE" dirty="0" smtClean="0"/>
              <a:t> produziert </a:t>
            </a:r>
            <a:r>
              <a:rPr lang="de-DE" dirty="0" smtClean="0">
                <a:solidFill>
                  <a:srgbClr val="3C8C93"/>
                </a:solidFill>
              </a:rPr>
              <a:t>2</a:t>
            </a:r>
            <a:r>
              <a:rPr lang="de-DE" baseline="30000" dirty="0" smtClean="0">
                <a:solidFill>
                  <a:srgbClr val="3C8C93"/>
                </a:solidFill>
              </a:rPr>
              <a:t>k-n</a:t>
            </a:r>
            <a:r>
              <a:rPr lang="de-DE" dirty="0" smtClean="0"/>
              <a:t> Läufe</a:t>
            </a:r>
          </a:p>
          <a:p>
            <a:pPr lvl="1"/>
            <a:r>
              <a:rPr lang="de-DE" dirty="0" smtClean="0"/>
              <a:t>Durchgang </a:t>
            </a:r>
            <a:r>
              <a:rPr lang="de-DE" dirty="0" err="1" smtClean="0">
                <a:solidFill>
                  <a:srgbClr val="3C8C93"/>
                </a:solidFill>
              </a:rPr>
              <a:t>k</a:t>
            </a:r>
            <a:r>
              <a:rPr lang="de-DE" dirty="0" smtClean="0"/>
              <a:t> hinterlässt einen Lauf, das sortierte Ergebnis</a:t>
            </a:r>
          </a:p>
          <a:p>
            <a:pPr marL="0" indent="0">
              <a:buNone/>
            </a:pPr>
            <a:r>
              <a:rPr lang="de-DE" dirty="0" smtClean="0"/>
              <a:t>In jedem Durchgang wird jede Seite der Datei gelesen</a:t>
            </a:r>
            <a:br>
              <a:rPr lang="de-DE" dirty="0" smtClean="0"/>
            </a:br>
            <a:r>
              <a:rPr lang="de-DE" dirty="0" smtClean="0"/>
              <a:t>Ergibt: </a:t>
            </a:r>
            <a:r>
              <a:rPr lang="de-DE" dirty="0" smtClean="0">
                <a:solidFill>
                  <a:srgbClr val="3C8C93"/>
                </a:solidFill>
              </a:rPr>
              <a:t>(k+1)∙N </a:t>
            </a:r>
            <a:r>
              <a:rPr lang="de-DE" dirty="0" smtClean="0"/>
              <a:t>Lesevorgänge und </a:t>
            </a:r>
            <a:r>
              <a:rPr lang="de-DE" dirty="0">
                <a:solidFill>
                  <a:srgbClr val="3C8C93"/>
                </a:solidFill>
              </a:rPr>
              <a:t>(k+1)∙N </a:t>
            </a:r>
            <a:r>
              <a:rPr lang="de-DE" dirty="0" smtClean="0"/>
              <a:t>Schreibvorgänge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319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Bild 4" descr="Pages from 07-Query-Processing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124744"/>
            <a:ext cx="737805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3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Zwei-Wege-Mischsortieren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6" name="Bild 5" descr="Pages from 07-Query-Process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3"/>
            <a:ext cx="7128792" cy="52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6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I/O-Verhalten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Um eine Datei mit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Seiten zu sortieren, werden in </a:t>
            </a:r>
            <a:br>
              <a:rPr lang="de-DE" dirty="0" smtClean="0"/>
            </a:br>
            <a:r>
              <a:rPr lang="de-DE" dirty="0" smtClean="0"/>
              <a:t>jedem Durchgang </a:t>
            </a:r>
            <a:r>
              <a:rPr lang="de-DE" dirty="0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Seiten gelesen und geschrieben</a:t>
            </a:r>
          </a:p>
          <a:p>
            <a:pPr marL="457200" lvl="1" indent="0">
              <a:buNone/>
            </a:pPr>
            <a:r>
              <a:rPr lang="de-DE" dirty="0">
                <a:sym typeface="Wingdings"/>
              </a:rPr>
              <a:t>⟶</a:t>
            </a:r>
            <a:r>
              <a:rPr lang="de-DE" dirty="0" smtClean="0">
                <a:sym typeface="Wingdings"/>
              </a:rPr>
              <a:t> </a:t>
            </a:r>
            <a:r>
              <a:rPr lang="de-DE" dirty="0" smtClean="0">
                <a:solidFill>
                  <a:srgbClr val="3C8C93"/>
                </a:solidFill>
                <a:sym typeface="Wingdings"/>
              </a:rPr>
              <a:t>2∙N</a:t>
            </a:r>
            <a:r>
              <a:rPr lang="de-DE" dirty="0" smtClean="0">
                <a:sym typeface="Wingdings"/>
              </a:rPr>
              <a:t> I/O-Operationen pro Durchgang</a:t>
            </a:r>
          </a:p>
          <a:p>
            <a:pPr marL="457200" lvl="1" indent="0">
              <a:buNone/>
            </a:pPr>
            <a:endParaRPr lang="de-DE" dirty="0" smtClean="0">
              <a:sym typeface="Wingdings"/>
            </a:endParaRPr>
          </a:p>
          <a:p>
            <a:r>
              <a:rPr lang="de-DE" dirty="0" smtClean="0"/>
              <a:t>Anzahl der Durchgänge:  </a:t>
            </a:r>
            <a:r>
              <a:rPr lang="de-DE" dirty="0" smtClean="0">
                <a:solidFill>
                  <a:srgbClr val="3C8C93"/>
                </a:solidFill>
              </a:rPr>
              <a:t>1 + ⎡ log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 N ⎤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Anzahl der I/O-Operationen: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			</a:t>
            </a:r>
            <a:r>
              <a:rPr lang="de-DE" dirty="0" smtClean="0">
                <a:solidFill>
                  <a:srgbClr val="3C8C93"/>
                </a:solidFill>
              </a:rPr>
              <a:t>2 ∙ N </a:t>
            </a:r>
            <a:r>
              <a:rPr lang="de-DE" dirty="0">
                <a:solidFill>
                  <a:srgbClr val="3C8C93"/>
                </a:solidFill>
              </a:rPr>
              <a:t>∙</a:t>
            </a:r>
            <a:r>
              <a:rPr lang="de-DE" dirty="0" smtClean="0">
                <a:solidFill>
                  <a:srgbClr val="3C8C93"/>
                </a:solidFill>
              </a:rPr>
              <a:t> (1 </a:t>
            </a:r>
            <a:r>
              <a:rPr lang="de-DE" dirty="0">
                <a:solidFill>
                  <a:srgbClr val="3C8C93"/>
                </a:solidFill>
              </a:rPr>
              <a:t>+ ⎡ log</a:t>
            </a:r>
            <a:r>
              <a:rPr lang="de-DE" baseline="-25000" dirty="0">
                <a:solidFill>
                  <a:srgbClr val="3C8C93"/>
                </a:solidFill>
              </a:rPr>
              <a:t>2</a:t>
            </a:r>
            <a:r>
              <a:rPr lang="de-DE" dirty="0">
                <a:solidFill>
                  <a:srgbClr val="3C8C93"/>
                </a:solidFill>
              </a:rPr>
              <a:t> N </a:t>
            </a:r>
            <a:r>
              <a:rPr lang="de-DE" dirty="0" smtClean="0">
                <a:solidFill>
                  <a:srgbClr val="3C8C93"/>
                </a:solidFill>
              </a:rPr>
              <a:t>⎤ )</a:t>
            </a:r>
            <a:endParaRPr lang="de-DE" dirty="0">
              <a:solidFill>
                <a:srgbClr val="3C8C93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203848" y="3707740"/>
            <a:ext cx="1435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Durchgang 0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004048" y="370774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Durchgänge 1..k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 flipH="1" flipV="1">
            <a:off x="5364088" y="3419708"/>
            <a:ext cx="50405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3921737" y="3419708"/>
            <a:ext cx="506247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91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1991</Words>
  <Application>Microsoft Macintosh PowerPoint</Application>
  <PresentationFormat>Bildschirmpräsentation (4:3)</PresentationFormat>
  <Paragraphs>390</Paragraphs>
  <Slides>46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48" baseType="lpstr">
      <vt:lpstr>7_Standarddesign</vt:lpstr>
      <vt:lpstr>Clip</vt:lpstr>
      <vt:lpstr>Datenbanken </vt:lpstr>
      <vt:lpstr>Architektur eines DBMS</vt:lpstr>
      <vt:lpstr>Anfragebeantwortung</vt:lpstr>
      <vt:lpstr>Danksagung</vt:lpstr>
      <vt:lpstr>Sortierung</vt:lpstr>
      <vt:lpstr>Zwei-Wege-Mischsortieren (Merge Sort)</vt:lpstr>
      <vt:lpstr>Beispiel</vt:lpstr>
      <vt:lpstr>Zwei-Wege-Mischsortieren</vt:lpstr>
      <vt:lpstr>I/O-Verhalten</vt:lpstr>
      <vt:lpstr>Aufgabe:  </vt:lpstr>
      <vt:lpstr>Externes Mischsortieren</vt:lpstr>
      <vt:lpstr>Reduktion der Anzahl der Durchgänge</vt:lpstr>
      <vt:lpstr>Externes Sortieren: I/O-Verhalten</vt:lpstr>
      <vt:lpstr>Blockweise Ein-Ausgabe</vt:lpstr>
      <vt:lpstr>Aufgabe:  </vt:lpstr>
      <vt:lpstr>Lösung</vt:lpstr>
      <vt:lpstr>Auswahlbäume</vt:lpstr>
      <vt:lpstr>Externes Sortieren: Diskussion</vt:lpstr>
      <vt:lpstr>Ausführungspläne</vt:lpstr>
      <vt:lpstr>Verbundoperator (Join) ⋈</vt:lpstr>
      <vt:lpstr>Verbund-als-geschachtelte-Schleifen</vt:lpstr>
      <vt:lpstr>Verbund-als-geschachtelte-Schleifen</vt:lpstr>
      <vt:lpstr>Blockweiser Verbund mit Schleifen</vt:lpstr>
      <vt:lpstr>Wahl von bR und bS</vt:lpstr>
      <vt:lpstr>Performanz des Hauptspeicher-Verbunds</vt:lpstr>
      <vt:lpstr>Indexbasierte Verbunde</vt:lpstr>
      <vt:lpstr>I/O-Verhalten</vt:lpstr>
      <vt:lpstr>Zugriffskosten für Index</vt:lpstr>
      <vt:lpstr>Sortier-Misch-Verbund</vt:lpstr>
      <vt:lpstr>Misch-Verbund</vt:lpstr>
      <vt:lpstr>I/O-Verhalten</vt:lpstr>
      <vt:lpstr>Aufgabe:  </vt:lpstr>
      <vt:lpstr>Lösung</vt:lpstr>
      <vt:lpstr>Hash-Verbund</vt:lpstr>
      <vt:lpstr>Hash-Verbund</vt:lpstr>
      <vt:lpstr>Hash-Verbund-Algorithmus</vt:lpstr>
      <vt:lpstr>Gruppierung und Duplikate-Elimination</vt:lpstr>
      <vt:lpstr>Andere Anfrage-Operatoren</vt:lpstr>
      <vt:lpstr>Organisation der Operator-Evaluierung</vt:lpstr>
      <vt:lpstr>Pipeline-orientierte Verarbeitung</vt:lpstr>
      <vt:lpstr>Volcano Iteratormodell</vt:lpstr>
      <vt:lpstr>Beispiel: Selektion (s)</vt:lpstr>
      <vt:lpstr>Geschachtelte Schleifen Verbund: Volcano-Stil</vt:lpstr>
      <vt:lpstr>Blockierende Operatoren</vt:lpstr>
      <vt:lpstr>Zusammenfassung</vt:lpstr>
      <vt:lpstr>Beim nächsten Mal...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741</cp:revision>
  <cp:lastPrinted>2014-10-18T14:57:02Z</cp:lastPrinted>
  <dcterms:created xsi:type="dcterms:W3CDTF">2010-04-27T12:26:40Z</dcterms:created>
  <dcterms:modified xsi:type="dcterms:W3CDTF">2015-06-18T11:45:53Z</dcterms:modified>
</cp:coreProperties>
</file>