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1"/>
  </p:notesMasterIdLst>
  <p:handoutMasterIdLst>
    <p:handoutMasterId r:id="rId42"/>
  </p:handoutMasterIdLst>
  <p:sldIdLst>
    <p:sldId id="273" r:id="rId2"/>
    <p:sldId id="396" r:id="rId3"/>
    <p:sldId id="483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501" r:id="rId17"/>
    <p:sldId id="478" r:id="rId18"/>
    <p:sldId id="479" r:id="rId19"/>
    <p:sldId id="480" r:id="rId20"/>
    <p:sldId id="481" r:id="rId21"/>
    <p:sldId id="482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464" r:id="rId4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0ECD3"/>
    <a:srgbClr val="0000C8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721" autoAdjust="0"/>
  </p:normalViewPr>
  <p:slideViewPr>
    <p:cSldViewPr>
      <p:cViewPr varScale="1">
        <p:scale>
          <a:sx n="137" d="100"/>
          <a:sy n="137" d="100"/>
        </p:scale>
        <p:origin x="-11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01.07.15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01.07.15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Marc Stelzner (Übungen)</a:t>
            </a:r>
          </a:p>
          <a:p>
            <a:r>
              <a:rPr lang="de-DE" sz="2400" dirty="0"/>
              <a:t>Torben Matthias </a:t>
            </a:r>
            <a:r>
              <a:rPr lang="de-DE" sz="2400" dirty="0" smtClean="0"/>
              <a:t>Kempfert (Tutor)</a:t>
            </a:r>
          </a:p>
          <a:p>
            <a:r>
              <a:rPr lang="de-DE" sz="2400" dirty="0" smtClean="0"/>
              <a:t>Maurice</a:t>
            </a:r>
            <a:r>
              <a:rPr lang="de-DE" sz="2400" dirty="0"/>
              <a:t>-Raphael </a:t>
            </a:r>
            <a:r>
              <a:rPr lang="de-DE" sz="2400" dirty="0" err="1" smtClean="0"/>
              <a:t>Sambale</a:t>
            </a:r>
            <a:r>
              <a:rPr lang="de-DE" sz="2400" dirty="0"/>
              <a:t> </a:t>
            </a:r>
            <a:r>
              <a:rPr lang="de-DE" sz="2400" dirty="0" smtClean="0"/>
              <a:t>(Tutor)</a:t>
            </a:r>
            <a:endParaRPr lang="de-DE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Abschätzung der Ergebnisgröße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Betrachte Anfrageblock für Select-</a:t>
            </a:r>
            <a:r>
              <a:rPr lang="de-DE" dirty="0" err="1" smtClean="0"/>
              <a:t>From</a:t>
            </a:r>
            <a:r>
              <a:rPr lang="de-DE" dirty="0" smtClean="0"/>
              <a:t>-</a:t>
            </a:r>
            <a:r>
              <a:rPr lang="de-DE" dirty="0" err="1" smtClean="0"/>
              <a:t>Where</a:t>
            </a:r>
            <a:r>
              <a:rPr lang="de-DE" dirty="0" smtClean="0"/>
              <a:t>-Anfrage </a:t>
            </a:r>
            <a:r>
              <a:rPr lang="de-DE" i="1" dirty="0" smtClean="0">
                <a:solidFill>
                  <a:srgbClr val="3C8C93"/>
                </a:solidFill>
              </a:rPr>
              <a:t>Q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Abschätzung der Ergebnisgröße von </a:t>
            </a:r>
            <a:r>
              <a:rPr lang="de-DE" dirty="0" smtClean="0">
                <a:solidFill>
                  <a:srgbClr val="3C8C93"/>
                </a:solidFill>
              </a:rPr>
              <a:t>Q</a:t>
            </a:r>
            <a:r>
              <a:rPr lang="de-DE" dirty="0" smtClean="0"/>
              <a:t> durch</a:t>
            </a:r>
          </a:p>
          <a:p>
            <a:r>
              <a:rPr lang="de-DE" dirty="0" smtClean="0"/>
              <a:t>die Größe der Eingabetabellen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|, |R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|, ... ,|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dirty="0" smtClean="0"/>
              <a:t> und</a:t>
            </a:r>
          </a:p>
          <a:p>
            <a:r>
              <a:rPr lang="de-DE" dirty="0" smtClean="0"/>
              <a:t>die Selektivität </a:t>
            </a:r>
            <a:r>
              <a:rPr lang="de-DE" i="1" dirty="0" err="1" smtClean="0">
                <a:solidFill>
                  <a:srgbClr val="3C8C93"/>
                </a:solidFill>
              </a:rPr>
              <a:t>sel</a:t>
            </a:r>
            <a:r>
              <a:rPr lang="de-DE" i="1" dirty="0" smtClean="0">
                <a:solidFill>
                  <a:srgbClr val="3C8C93"/>
                </a:solidFill>
              </a:rPr>
              <a:t>(</a:t>
            </a:r>
            <a:r>
              <a:rPr lang="de-DE" i="1" dirty="0" err="1" smtClean="0">
                <a:solidFill>
                  <a:srgbClr val="3C8C93"/>
                </a:solidFill>
              </a:rPr>
              <a:t>predicate</a:t>
            </a:r>
            <a:r>
              <a:rPr lang="de-DE" i="1" dirty="0" smtClean="0">
                <a:solidFill>
                  <a:srgbClr val="3C8C93"/>
                </a:solidFill>
              </a:rPr>
              <a:t>-list)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		       |Q|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∙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∙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..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∙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∙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sel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i="1" dirty="0" err="1">
                <a:solidFill>
                  <a:srgbClr val="3C8C93"/>
                </a:solidFill>
              </a:rPr>
              <a:t>predicate</a:t>
            </a:r>
            <a:r>
              <a:rPr lang="de-DE" i="1" dirty="0">
                <a:solidFill>
                  <a:srgbClr val="3C8C93"/>
                </a:solidFill>
              </a:rPr>
              <a:t>-list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Bild 4" descr="Pages from 08-Query-Optimization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2870046" cy="21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Tabellenkardinalitäten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079897"/>
          </a:xfrm>
        </p:spPr>
        <p:txBody>
          <a:bodyPr/>
          <a:lstStyle/>
          <a:p>
            <a:r>
              <a:rPr lang="de-DE" dirty="0" smtClean="0"/>
              <a:t>Die Größe einer Tabelle ist über den Systemkatalog verfügbar (hier IBM DB2)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420888"/>
            <a:ext cx="7020272" cy="35368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db2 =&gt; SELECT TABNAME, CARD, NPAGES</a:t>
            </a:r>
          </a:p>
          <a:p>
            <a:r>
              <a:rPr lang="en-US" sz="1600" dirty="0">
                <a:latin typeface="Courier"/>
                <a:cs typeface="Courier"/>
              </a:rPr>
              <a:t>db2 (cont.) =&gt; FROM SYSCAT.TABLES</a:t>
            </a:r>
          </a:p>
          <a:p>
            <a:r>
              <a:rPr lang="en-US" sz="1600" dirty="0">
                <a:latin typeface="Courier"/>
                <a:cs typeface="Courier"/>
              </a:rPr>
              <a:t>db2 (cont.) =&gt; WHERE TABSCHEMA = 'TPCH';</a:t>
            </a:r>
          </a:p>
          <a:p>
            <a:r>
              <a:rPr lang="en-US" sz="1600" dirty="0">
                <a:latin typeface="Courier"/>
                <a:cs typeface="Courier"/>
              </a:rPr>
              <a:t>TABNAME </a:t>
            </a:r>
            <a:r>
              <a:rPr lang="en-US" sz="1600" dirty="0" smtClean="0">
                <a:latin typeface="Courier"/>
                <a:cs typeface="Courier"/>
              </a:rPr>
              <a:t>       CARD                 NPAGES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-------------- -------------------- --------------------</a:t>
            </a:r>
          </a:p>
          <a:p>
            <a:r>
              <a:rPr lang="en-US" sz="1600" dirty="0">
                <a:latin typeface="Courier"/>
                <a:cs typeface="Courier"/>
              </a:rPr>
              <a:t>ORDERS </a:t>
            </a:r>
            <a:r>
              <a:rPr lang="en-US" sz="1600" dirty="0" smtClean="0">
                <a:latin typeface="Courier"/>
                <a:cs typeface="Courier"/>
              </a:rPr>
              <a:t>        1500000              44331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CUSTOMER </a:t>
            </a:r>
            <a:r>
              <a:rPr lang="en-US" sz="1600" dirty="0" smtClean="0">
                <a:latin typeface="Courier"/>
                <a:cs typeface="Courier"/>
              </a:rPr>
              <a:t>      150000               6747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NATION </a:t>
            </a:r>
            <a:r>
              <a:rPr lang="en-US" sz="1600" dirty="0" smtClean="0">
                <a:latin typeface="Courier"/>
                <a:cs typeface="Courier"/>
              </a:rPr>
              <a:t>        25                   2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REGION </a:t>
            </a:r>
            <a:r>
              <a:rPr lang="en-US" sz="1600" dirty="0" smtClean="0">
                <a:latin typeface="Courier"/>
                <a:cs typeface="Courier"/>
              </a:rPr>
              <a:t>        5                    1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PART </a:t>
            </a:r>
            <a:r>
              <a:rPr lang="en-US" sz="1600" dirty="0" smtClean="0">
                <a:latin typeface="Courier"/>
                <a:cs typeface="Courier"/>
              </a:rPr>
              <a:t>          200000               7578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SUPPLIER </a:t>
            </a:r>
            <a:r>
              <a:rPr lang="en-US" sz="1600" dirty="0" smtClean="0">
                <a:latin typeface="Courier"/>
                <a:cs typeface="Courier"/>
              </a:rPr>
              <a:t>      10000                406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PARTSUPP </a:t>
            </a:r>
            <a:r>
              <a:rPr lang="en-US" sz="1600" dirty="0" smtClean="0">
                <a:latin typeface="Courier"/>
                <a:cs typeface="Courier"/>
              </a:rPr>
              <a:t>      800000               31679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LINEITEM </a:t>
            </a:r>
            <a:r>
              <a:rPr lang="en-US" sz="1600" dirty="0" smtClean="0">
                <a:latin typeface="Courier"/>
                <a:cs typeface="Courier"/>
              </a:rPr>
              <a:t>      6001215              207888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8 record(s) selected.</a:t>
            </a:r>
          </a:p>
        </p:txBody>
      </p:sp>
    </p:spTree>
    <p:extLst>
      <p:ext uri="{BB962C8B-B14F-4D97-AF65-F5344CB8AC3E}">
        <p14:creationId xmlns:p14="http://schemas.microsoft.com/office/powerpoint/2010/main" val="295501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Abschätzung der Selektivität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4784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... durch Induktion über die Struktur des Anfrageblocks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Bild 4" descr="Pages from 08-Query-Optimization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7027307" cy="40324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22098" y="2132856"/>
            <a:ext cx="445506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einen Index </a:t>
            </a:r>
            <a:r>
              <a:rPr lang="de-DE" i="1" dirty="0" smtClean="0"/>
              <a:t>I</a:t>
            </a:r>
            <a:r>
              <a:rPr lang="de-DE" dirty="0" smtClean="0"/>
              <a:t> auf Attribut </a:t>
            </a:r>
            <a:r>
              <a:rPr lang="de-DE" i="1" dirty="0" err="1" smtClean="0"/>
              <a:t>column</a:t>
            </a:r>
            <a:r>
              <a:rPr lang="de-DE" dirty="0" smtClean="0"/>
              <a:t> gibt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815220" y="2442600"/>
            <a:ext cx="172819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sonst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707904" y="3140968"/>
            <a:ext cx="39164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Indexe auf beiden Spalten gibt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697049" y="3562160"/>
            <a:ext cx="392928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einen Index nur auf </a:t>
            </a:r>
            <a:r>
              <a:rPr lang="de-DE" i="1" dirty="0" err="1"/>
              <a:t>column</a:t>
            </a:r>
            <a:r>
              <a:rPr lang="de-DE" dirty="0"/>
              <a:t> gibt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491880" y="3933056"/>
            <a:ext cx="172819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 sonst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82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 der Selektivitätsabschätzung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Hinter den obigen Regeln stecken Annahmen</a:t>
            </a:r>
          </a:p>
          <a:p>
            <a:pPr lvl="1"/>
            <a:r>
              <a:rPr lang="de-DE" dirty="0" smtClean="0"/>
              <a:t>Gleichverteilung der Datenwerte in einer Spalte</a:t>
            </a:r>
          </a:p>
          <a:p>
            <a:pPr lvl="1"/>
            <a:r>
              <a:rPr lang="de-DE" dirty="0" smtClean="0"/>
              <a:t>Unabhängigkeit zwischen einzelnen Prädikaten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Annahmen nicht immer gerechtfertigt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Sammlung von Datenstatistiken (offline)</a:t>
            </a:r>
          </a:p>
          <a:p>
            <a:pPr lvl="1"/>
            <a:r>
              <a:rPr lang="de-DE" dirty="0" smtClean="0"/>
              <a:t>Speicherung im Systemkatalog</a:t>
            </a:r>
          </a:p>
          <a:p>
            <a:pPr lvl="2"/>
            <a:r>
              <a:rPr lang="de-DE" dirty="0" smtClean="0"/>
              <a:t>IBM DB2: RUNSTATS ON TABLE</a:t>
            </a:r>
          </a:p>
          <a:p>
            <a:pPr lvl="1"/>
            <a:r>
              <a:rPr lang="de-DE" dirty="0" smtClean="0"/>
              <a:t>Meistverwendet: Histogramme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46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Histogramme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0032" y="1196975"/>
            <a:ext cx="396044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SYSCAT.COLDIST enthält Informationen wie</a:t>
            </a:r>
          </a:p>
          <a:p>
            <a:r>
              <a:rPr lang="de-DE" dirty="0" err="1" smtClean="0"/>
              <a:t>n</a:t>
            </a:r>
            <a:r>
              <a:rPr lang="de-DE" dirty="0" smtClean="0"/>
              <a:t>-häufigste Werte (und der Anzahl)</a:t>
            </a:r>
          </a:p>
          <a:p>
            <a:r>
              <a:rPr lang="de-DE" dirty="0" smtClean="0"/>
              <a:t>Anzahl der verschiedenen Werte pro Histogramm-rasterplatz</a:t>
            </a:r>
          </a:p>
          <a:p>
            <a:pPr marL="0" indent="0">
              <a:buNone/>
            </a:pPr>
            <a:r>
              <a:rPr lang="de-DE" dirty="0" smtClean="0"/>
              <a:t>Tatsächlich können </a:t>
            </a:r>
            <a:r>
              <a:rPr lang="de-DE" dirty="0" err="1" smtClean="0"/>
              <a:t>Histo</a:t>
            </a:r>
            <a:r>
              <a:rPr lang="de-DE" dirty="0" smtClean="0"/>
              <a:t>-gramme auch absichtlich gesetzt werden, um den Optimierer zu beeinflussen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1196752"/>
            <a:ext cx="4248472" cy="501419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fr-FR" sz="1600" dirty="0">
                <a:latin typeface="Courier"/>
                <a:cs typeface="Courier"/>
              </a:rPr>
              <a:t>SELECT SEQNO, COLVALUE, VALCOUNT</a:t>
            </a:r>
          </a:p>
          <a:p>
            <a:r>
              <a:rPr lang="fr-FR" sz="1600" dirty="0">
                <a:latin typeface="Courier"/>
                <a:cs typeface="Courier"/>
              </a:rPr>
              <a:t>FROM SYSCAT.COLDIST</a:t>
            </a:r>
          </a:p>
          <a:p>
            <a:r>
              <a:rPr lang="fr-FR" sz="1600" dirty="0">
                <a:latin typeface="Courier"/>
                <a:cs typeface="Courier"/>
              </a:rPr>
              <a:t>WHERE TABNAME = 'LINEITEM'</a:t>
            </a:r>
          </a:p>
          <a:p>
            <a:r>
              <a:rPr lang="fr-FR" sz="1600" dirty="0">
                <a:latin typeface="Courier"/>
                <a:cs typeface="Courier"/>
              </a:rPr>
              <a:t>AND COLNAME = 'L_EXTENDEDPRICE'</a:t>
            </a:r>
          </a:p>
          <a:p>
            <a:r>
              <a:rPr lang="fr-FR" sz="1600" dirty="0">
                <a:latin typeface="Courier"/>
                <a:cs typeface="Courier"/>
              </a:rPr>
              <a:t>AND TYPE = 'Q';</a:t>
            </a:r>
          </a:p>
          <a:p>
            <a:r>
              <a:rPr lang="fr-FR" sz="1600" dirty="0">
                <a:latin typeface="Courier"/>
                <a:cs typeface="Courier"/>
              </a:rPr>
              <a:t>SEQNO COLVALUE </a:t>
            </a:r>
            <a:r>
              <a:rPr lang="fr-FR" sz="1600" dirty="0" smtClean="0">
                <a:latin typeface="Courier"/>
                <a:cs typeface="Courier"/>
              </a:rPr>
              <a:t>         VALCOUNT</a:t>
            </a:r>
            <a:endParaRPr lang="fr-FR" sz="1600" dirty="0">
              <a:latin typeface="Courier"/>
              <a:cs typeface="Courier"/>
            </a:endParaRPr>
          </a:p>
          <a:p>
            <a:r>
              <a:rPr lang="fr-FR" sz="1600" dirty="0">
                <a:latin typeface="Courier"/>
                <a:cs typeface="Courier"/>
              </a:rPr>
              <a:t>----- ----------------- --------</a:t>
            </a:r>
          </a:p>
          <a:p>
            <a:r>
              <a:rPr lang="fr-FR" sz="1600" dirty="0">
                <a:latin typeface="Courier"/>
                <a:cs typeface="Courier"/>
              </a:rPr>
              <a:t>1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0000000000996.01 3001</a:t>
            </a:r>
          </a:p>
          <a:p>
            <a:r>
              <a:rPr lang="fr-FR" sz="1600" dirty="0">
                <a:latin typeface="Courier"/>
                <a:cs typeface="Courier"/>
              </a:rPr>
              <a:t>2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0000000004513.26 315064</a:t>
            </a:r>
          </a:p>
          <a:p>
            <a:r>
              <a:rPr lang="fr-FR" sz="1600" dirty="0">
                <a:latin typeface="Courier"/>
                <a:cs typeface="Courier"/>
              </a:rPr>
              <a:t>3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0000000007367.60 633128</a:t>
            </a:r>
          </a:p>
          <a:p>
            <a:r>
              <a:rPr lang="fr-FR" sz="1600" dirty="0">
                <a:latin typeface="Courier"/>
                <a:cs typeface="Courier"/>
              </a:rPr>
              <a:t>4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0000000011861.82 948192</a:t>
            </a:r>
          </a:p>
          <a:p>
            <a:r>
              <a:rPr lang="fr-FR" sz="1600" dirty="0">
                <a:latin typeface="Courier"/>
                <a:cs typeface="Courier"/>
              </a:rPr>
              <a:t>5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0000000015921.28 1263256</a:t>
            </a:r>
          </a:p>
          <a:p>
            <a:r>
              <a:rPr lang="fr-FR" sz="1600" dirty="0">
                <a:latin typeface="Courier"/>
                <a:cs typeface="Courier"/>
              </a:rPr>
              <a:t>6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0000000019922.76 1578320</a:t>
            </a:r>
          </a:p>
          <a:p>
            <a:r>
              <a:rPr lang="fr-FR" sz="1600" dirty="0">
                <a:latin typeface="Courier"/>
                <a:cs typeface="Courier"/>
              </a:rPr>
              <a:t>7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0000000024103.20 1896384</a:t>
            </a:r>
          </a:p>
          <a:p>
            <a:r>
              <a:rPr lang="fr-FR" sz="1600" dirty="0">
                <a:latin typeface="Courier"/>
                <a:cs typeface="Courier"/>
              </a:rPr>
              <a:t>8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0000000027733.58 2211448</a:t>
            </a:r>
          </a:p>
          <a:p>
            <a:r>
              <a:rPr lang="fr-FR" sz="1600" dirty="0">
                <a:latin typeface="Courier"/>
                <a:cs typeface="Courier"/>
              </a:rPr>
              <a:t>9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0000000031961.80 2526512</a:t>
            </a:r>
          </a:p>
          <a:p>
            <a:r>
              <a:rPr lang="fr-FR" sz="1600" dirty="0">
                <a:latin typeface="Courier"/>
                <a:cs typeface="Courier"/>
              </a:rPr>
              <a:t>10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0000000035584.72 2841576</a:t>
            </a:r>
          </a:p>
          <a:p>
            <a:r>
              <a:rPr lang="fr-FR" sz="1600" dirty="0">
                <a:latin typeface="Courier"/>
                <a:cs typeface="Courier"/>
              </a:rPr>
              <a:t>11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0000000039772.92 3159640</a:t>
            </a:r>
          </a:p>
          <a:p>
            <a:r>
              <a:rPr lang="fr-FR" sz="1600" dirty="0">
                <a:latin typeface="Courier"/>
                <a:cs typeface="Courier"/>
              </a:rPr>
              <a:t>12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0000000043395.75 3474704</a:t>
            </a:r>
          </a:p>
          <a:p>
            <a:r>
              <a:rPr lang="fr-FR" sz="1600" dirty="0">
                <a:latin typeface="Courier"/>
                <a:cs typeface="Courier"/>
              </a:rPr>
              <a:t>13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0000000047013.98 3789768</a:t>
            </a:r>
            <a:endParaRPr lang="en-US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50174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Verbund-Optimierung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528169"/>
          </a:xfrm>
        </p:spPr>
        <p:txBody>
          <a:bodyPr/>
          <a:lstStyle/>
          <a:p>
            <a:r>
              <a:rPr lang="de-DE" dirty="0" smtClean="0"/>
              <a:t>Anfrage übersetzt in Graph von Anfrageblöcken</a:t>
            </a:r>
          </a:p>
          <a:p>
            <a:pPr lvl="1"/>
            <a:r>
              <a:rPr lang="de-DE" dirty="0" smtClean="0"/>
              <a:t>Sieht </a:t>
            </a:r>
            <a:r>
              <a:rPr lang="de-DE" dirty="0" smtClean="0"/>
              <a:t>wie </a:t>
            </a:r>
            <a:r>
              <a:rPr lang="de-DE" dirty="0" smtClean="0"/>
              <a:t>ein </a:t>
            </a:r>
            <a:r>
              <a:rPr lang="de-DE" dirty="0" smtClean="0"/>
              <a:t>mehrfaches </a:t>
            </a:r>
            <a:r>
              <a:rPr lang="de-DE" dirty="0" smtClean="0"/>
              <a:t>kartesischen Produkt aus mit einer zusätzlichen Selektion oben drauf</a:t>
            </a:r>
          </a:p>
          <a:p>
            <a:r>
              <a:rPr lang="de-DE" dirty="0" smtClean="0"/>
              <a:t>Abschätzung der Kosten eines Ausführungsplans</a:t>
            </a:r>
          </a:p>
          <a:p>
            <a:pPr lvl="1"/>
            <a:r>
              <a:rPr lang="de-DE" dirty="0" smtClean="0"/>
              <a:t>Abschätzung der Ergebnisgrößen mit den Kosten von einzelnen Verbundalgorithmen für jeden Block</a:t>
            </a:r>
          </a:p>
          <a:p>
            <a:pPr marL="0" indent="0">
              <a:buNone/>
            </a:pPr>
            <a:r>
              <a:rPr lang="de-DE" dirty="0" smtClean="0"/>
              <a:t>Auflistung der möglichen Ausführungspläne, d.h. </a:t>
            </a:r>
            <a:br>
              <a:rPr lang="de-DE" dirty="0" smtClean="0"/>
            </a:br>
            <a:r>
              <a:rPr lang="de-DE" dirty="0" smtClean="0"/>
              <a:t>alle 3-Wege-Verbundkombinationen für jeden Block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Bild 4" descr="Pages from 08-Query-Optimization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59" y="4509120"/>
            <a:ext cx="586625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Suchraum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sich ergebende </a:t>
            </a:r>
            <a:r>
              <a:rPr lang="de-DE" dirty="0" err="1" smtClean="0"/>
              <a:t>Suchraum</a:t>
            </a:r>
            <a:r>
              <a:rPr lang="de-DE" dirty="0" smtClean="0"/>
              <a:t> ist enorm groß:</a:t>
            </a:r>
            <a:br>
              <a:rPr lang="de-DE" dirty="0" smtClean="0"/>
            </a:br>
            <a:r>
              <a:rPr lang="de-DE" dirty="0" smtClean="0"/>
              <a:t>Schon bei 4 Relationen ergeben sich 120 Möglichkeiten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Noch nicht berücksichtigt: Anzahl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 der verschiedenen Verbundalgorithmen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8" name="Bild 7" descr="Pages from 08-Query-Optimization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3" y="2230706"/>
            <a:ext cx="5183111" cy="299849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11960" y="2348880"/>
            <a:ext cx="936104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60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viele Kombinationen gibt es?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Verbund über </a:t>
            </a:r>
            <a:r>
              <a:rPr lang="de-DE" dirty="0" smtClean="0">
                <a:solidFill>
                  <a:srgbClr val="3C8C93"/>
                </a:solidFill>
              </a:rPr>
              <a:t>n+1</a:t>
            </a:r>
            <a:r>
              <a:rPr lang="de-DE" dirty="0" smtClean="0"/>
              <a:t> Relationen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..., R</a:t>
            </a:r>
            <a:r>
              <a:rPr lang="de-DE" baseline="-25000" dirty="0" smtClean="0">
                <a:solidFill>
                  <a:srgbClr val="3C8C93"/>
                </a:solidFill>
              </a:rPr>
              <a:t>n+1</a:t>
            </a:r>
            <a:r>
              <a:rPr lang="de-DE" dirty="0" smtClean="0"/>
              <a:t> benötigt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binäre Verbunde</a:t>
            </a:r>
          </a:p>
          <a:p>
            <a:r>
              <a:rPr lang="de-DE" dirty="0" smtClean="0"/>
              <a:t>Der Wurzeloperator verbindet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n-k-1</a:t>
            </a:r>
            <a:r>
              <a:rPr lang="de-DE" dirty="0" smtClean="0"/>
              <a:t> Verbundoperatoren (</a:t>
            </a:r>
            <a:r>
              <a:rPr lang="de-DE" dirty="0" smtClean="0">
                <a:solidFill>
                  <a:srgbClr val="3C8C93"/>
                </a:solidFill>
              </a:rPr>
              <a:t>0 ≤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 ≤ n-1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Sei </a:t>
            </a:r>
            <a:r>
              <a:rPr lang="de-DE" dirty="0" err="1" smtClean="0">
                <a:solidFill>
                  <a:srgbClr val="3C8C93"/>
                </a:solidFill>
              </a:rPr>
              <a:t>C</a:t>
            </a:r>
            <a:r>
              <a:rPr lang="de-DE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 die Anzahl der Möglichkeiten, um einen Binärbaum von </a:t>
            </a:r>
            <a:r>
              <a:rPr lang="de-DE" dirty="0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 inneren Knoten (Verbunde) zu konstruieren: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Bild 4" descr="Pages from 08-Query-Optimization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3717611" cy="125985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98637" y="3448292"/>
            <a:ext cx="122341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k</a:t>
            </a:r>
            <a:r>
              <a:rPr lang="de-DE" i="1" dirty="0" smtClean="0"/>
              <a:t> Verbunde</a:t>
            </a:r>
            <a:endParaRPr lang="de-DE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4788024" y="3426580"/>
            <a:ext cx="161005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n</a:t>
            </a:r>
            <a:r>
              <a:rPr lang="de-DE" i="1" dirty="0" smtClean="0"/>
              <a:t> - </a:t>
            </a:r>
            <a:r>
              <a:rPr lang="de-DE" i="1" dirty="0" err="1" smtClean="0"/>
              <a:t>k</a:t>
            </a:r>
            <a:r>
              <a:rPr lang="de-DE" i="1" dirty="0" smtClean="0"/>
              <a:t> - Verbunde</a:t>
            </a:r>
            <a:endParaRPr lang="de-DE" i="1" dirty="0"/>
          </a:p>
        </p:txBody>
      </p:sp>
      <p:pic>
        <p:nvPicPr>
          <p:cNvPr id="8" name="Bild 7" descr="Pages from 08-Query-Optimization-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72081"/>
            <a:ext cx="2304256" cy="91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6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Catalan</a:t>
            </a:r>
            <a:r>
              <a:rPr lang="de-DE" dirty="0" smtClean="0"/>
              <a:t>-Zahlen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Rekurrenzgleichung</a:t>
            </a:r>
            <a:r>
              <a:rPr lang="de-DE" dirty="0" smtClean="0"/>
              <a:t> erfüllt durch </a:t>
            </a:r>
            <a:r>
              <a:rPr lang="de-DE" dirty="0" err="1" smtClean="0"/>
              <a:t>Catalan</a:t>
            </a:r>
            <a:r>
              <a:rPr lang="de-DE" dirty="0" smtClean="0"/>
              <a:t>-Zahlen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zur Beschreibung der Anzahl der geordneten Binärbäume mit n+1 Blättern</a:t>
            </a:r>
          </a:p>
          <a:p>
            <a:pPr marL="0" indent="0">
              <a:buNone/>
            </a:pPr>
            <a:r>
              <a:rPr lang="de-DE" dirty="0" smtClean="0"/>
              <a:t>Für jeden dieser Bäume können die Eingaberelationen </a:t>
            </a:r>
            <a:r>
              <a:rPr lang="de-DE" dirty="0">
                <a:solidFill>
                  <a:srgbClr val="3C8C93"/>
                </a:solidFill>
              </a:rPr>
              <a:t>R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>
                <a:solidFill>
                  <a:srgbClr val="3C8C93"/>
                </a:solidFill>
              </a:rPr>
              <a:t>, ..., R</a:t>
            </a:r>
            <a:r>
              <a:rPr lang="de-DE" baseline="-25000" dirty="0">
                <a:solidFill>
                  <a:srgbClr val="3C8C93"/>
                </a:solidFill>
              </a:rPr>
              <a:t>n+1</a:t>
            </a:r>
            <a:r>
              <a:rPr lang="de-DE" dirty="0"/>
              <a:t> </a:t>
            </a:r>
            <a:r>
              <a:rPr lang="de-DE" dirty="0" smtClean="0"/>
              <a:t>permutiert werden, und es ergeben sich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Möglichkeiten für einen (n+1)-Wege-Verbund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 4" descr="Pages from 08-Query-Optimization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05" y="4437112"/>
            <a:ext cx="3632679" cy="792088"/>
          </a:xfrm>
          <a:prstGeom prst="rect">
            <a:avLst/>
          </a:prstGeom>
        </p:spPr>
      </p:pic>
      <p:pic>
        <p:nvPicPr>
          <p:cNvPr id="6" name="Bild 5" descr="Pages from 08-Query-Optimization-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435013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7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Suchraum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sich ergebende </a:t>
            </a:r>
            <a:r>
              <a:rPr lang="de-DE" dirty="0" err="1" smtClean="0"/>
              <a:t>Suchraum</a:t>
            </a:r>
            <a:r>
              <a:rPr lang="de-DE" dirty="0" smtClean="0"/>
              <a:t> ist enorm groß: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Noch nicht berücksichtigt: Anzahl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 der verschiedenen Verbundalgorithmen (ergibt neuen Faktor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30000" dirty="0" smtClean="0">
                <a:solidFill>
                  <a:srgbClr val="3C8C93"/>
                </a:solidFill>
              </a:rPr>
              <a:t>(n-1)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Bild 4" descr="Pages from 08-Query-Optimization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3" y="1870666"/>
            <a:ext cx="5183111" cy="29984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95177" y="1967128"/>
            <a:ext cx="24768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Anzahl der Relationen </a:t>
            </a:r>
            <a:r>
              <a:rPr lang="de-DE" dirty="0" err="1" smtClean="0"/>
              <a:t>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82454" y="1971112"/>
            <a:ext cx="18133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#Verbundbäume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98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Anfrageoptimierung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dieser Teil des Kurses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572000" y="2852936"/>
            <a:ext cx="2016224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ung 35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7" name="Oval 36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41" name="Oval 40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267744" y="2852936"/>
            <a:ext cx="2043043" cy="38280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 Programmierung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Traditioneller Ansatz, einen großen </a:t>
            </a:r>
            <a:r>
              <a:rPr lang="de-DE" dirty="0" err="1" smtClean="0"/>
              <a:t>Suchraum</a:t>
            </a:r>
            <a:r>
              <a:rPr lang="de-DE" dirty="0" smtClean="0"/>
              <a:t> zu beherrschen (siehe </a:t>
            </a:r>
            <a:r>
              <a:rPr lang="de-DE" dirty="0" err="1" smtClean="0"/>
              <a:t>AuD</a:t>
            </a:r>
            <a:r>
              <a:rPr lang="de-DE" dirty="0" smtClean="0"/>
              <a:t>-Vorlesung)</a:t>
            </a:r>
          </a:p>
          <a:p>
            <a:pPr lvl="1"/>
            <a:r>
              <a:rPr lang="de-DE" dirty="0" smtClean="0"/>
              <a:t>Bestimme günstigsten Plan für </a:t>
            </a:r>
            <a:r>
              <a:rPr lang="de-DE" dirty="0" err="1" smtClean="0"/>
              <a:t>n</a:t>
            </a:r>
            <a:r>
              <a:rPr lang="de-DE" dirty="0" smtClean="0"/>
              <a:t>-Wege-Verbund in </a:t>
            </a:r>
            <a:r>
              <a:rPr lang="de-DE" dirty="0" err="1" smtClean="0"/>
              <a:t>n</a:t>
            </a:r>
            <a:r>
              <a:rPr lang="de-DE" dirty="0"/>
              <a:t> </a:t>
            </a:r>
            <a:r>
              <a:rPr lang="de-DE" dirty="0" smtClean="0"/>
              <a:t>Durchgängen</a:t>
            </a:r>
          </a:p>
          <a:p>
            <a:pPr lvl="1"/>
            <a:r>
              <a:rPr lang="de-DE" dirty="0" smtClean="0"/>
              <a:t>In jedem Durchgang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bestimme den </a:t>
            </a:r>
            <a:r>
              <a:rPr lang="de-DE" dirty="0" smtClean="0"/>
              <a:t>besten </a:t>
            </a:r>
            <a:r>
              <a:rPr lang="de-DE" dirty="0" smtClean="0"/>
              <a:t>Plan für alle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-Relationen-Unterabfragen</a:t>
            </a:r>
          </a:p>
          <a:p>
            <a:pPr lvl="1"/>
            <a:r>
              <a:rPr lang="de-DE" dirty="0" smtClean="0"/>
              <a:t>Konstruiere die Pläne aus Durchgang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aus den besten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-Relationen- und 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-i)</a:t>
            </a:r>
            <a:r>
              <a:rPr lang="de-DE" dirty="0" smtClean="0"/>
              <a:t>-Relationen-Unterplänen aus früheren Durchgängen (</a:t>
            </a:r>
            <a:r>
              <a:rPr lang="de-DE" dirty="0" smtClean="0">
                <a:solidFill>
                  <a:srgbClr val="3C8C93"/>
                </a:solidFill>
              </a:rPr>
              <a:t>1 ≤ i &lt;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)</a:t>
            </a:r>
          </a:p>
          <a:p>
            <a:r>
              <a:rPr lang="de-DE" dirty="0" smtClean="0"/>
              <a:t>Annahme:</a:t>
            </a:r>
          </a:p>
          <a:p>
            <a:pPr lvl="1"/>
            <a:r>
              <a:rPr lang="de-DE" dirty="0" smtClean="0"/>
              <a:t>Zur Bestimmung des optimalen globalen Plans ist es ausreichend, die optimalen Pläne der Unterabfragen zu betrachten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31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4-Wege-Verbund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" name="Bild 4" descr="Pages from 08-Query-Optimization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6" y="1196752"/>
            <a:ext cx="7367232" cy="51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9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(Fortsetzung)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72754"/>
          </a:xfrm>
        </p:spPr>
        <p:txBody>
          <a:bodyPr/>
          <a:lstStyle/>
          <a:p>
            <a:r>
              <a:rPr lang="de-DE" dirty="0" smtClean="0"/>
              <a:t>Insgesamt: 50 (Unter-)Pläne betrachtet (anstelle von 120 möglichen 4-Wege-Verbundplänen, siehe Tabelle)</a:t>
            </a:r>
          </a:p>
          <a:p>
            <a:r>
              <a:rPr lang="de-DE" dirty="0" smtClean="0"/>
              <a:t>Alle Entscheidungen basieren auf vorher bestimmten Unterplänen (keine Neuevaluierung von Plänen)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Bild 4" descr="Pages from 08-Query-Optimization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9166"/>
            <a:ext cx="7374786" cy="29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zur Planbestimmung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084638"/>
            <a:ext cx="8229600" cy="1440706"/>
          </a:xfrm>
        </p:spPr>
        <p:txBody>
          <a:bodyPr/>
          <a:lstStyle/>
          <a:p>
            <a:r>
              <a:rPr lang="de-DE" sz="2000" dirty="0" err="1" smtClean="0"/>
              <a:t>possible_joins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R, S</a:t>
            </a:r>
            <a:r>
              <a:rPr lang="de-DE" sz="2000" dirty="0" smtClean="0"/>
              <a:t>) </a:t>
            </a:r>
            <a:r>
              <a:rPr lang="de-DE" sz="2000" dirty="0" err="1" smtClean="0"/>
              <a:t>enumeriert</a:t>
            </a:r>
            <a:r>
              <a:rPr lang="de-DE" sz="2000" dirty="0" smtClean="0"/>
              <a:t>  alle möglichen Pläne zwischen </a:t>
            </a:r>
            <a:r>
              <a:rPr lang="de-DE" sz="2000" dirty="0" smtClean="0">
                <a:solidFill>
                  <a:srgbClr val="3C8C93"/>
                </a:solidFill>
              </a:rPr>
              <a:t>R</a:t>
            </a:r>
            <a:r>
              <a:rPr lang="de-DE" sz="2000" dirty="0" smtClean="0"/>
              <a:t> und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(geschachtelte-Schleifen-Verbund, Misch-Verbund, ...)</a:t>
            </a:r>
          </a:p>
          <a:p>
            <a:r>
              <a:rPr lang="de-DE" sz="2000" dirty="0" err="1" smtClean="0"/>
              <a:t>prune_plan</a:t>
            </a:r>
            <a:r>
              <a:rPr lang="de-DE" sz="2000" dirty="0" smtClean="0"/>
              <a:t>(</a:t>
            </a:r>
            <a:r>
              <a:rPr lang="de-DE" sz="2000" i="1" dirty="0" err="1" smtClean="0">
                <a:solidFill>
                  <a:srgbClr val="3C8C93"/>
                </a:solidFill>
              </a:rPr>
              <a:t>set</a:t>
            </a:r>
            <a:r>
              <a:rPr lang="de-DE" sz="2000" dirty="0" smtClean="0"/>
              <a:t>) eliminiert alle außer den besten Plänen aus </a:t>
            </a:r>
            <a:r>
              <a:rPr lang="de-DE" sz="2000" i="1" dirty="0" err="1" smtClean="0">
                <a:solidFill>
                  <a:srgbClr val="3C8C93"/>
                </a:solidFill>
              </a:rPr>
              <a:t>set</a:t>
            </a:r>
            <a:endParaRPr lang="de-DE" sz="2000" i="1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Pages from 08-Query-Optimization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74448"/>
            <a:ext cx="6813608" cy="39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37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Diskussion: Dynamische Programmierung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finf_join_tree_dp</a:t>
            </a:r>
            <a:r>
              <a:rPr lang="de-DE" dirty="0" smtClean="0"/>
              <a:t>() eliminiert Plankandidaten früh</a:t>
            </a:r>
          </a:p>
          <a:p>
            <a:pPr lvl="1"/>
            <a:r>
              <a:rPr lang="de-DE" dirty="0" smtClean="0"/>
              <a:t>Im Beispiel wird in Durchgang 2 der </a:t>
            </a:r>
            <a:r>
              <a:rPr lang="de-DE" dirty="0" err="1" smtClean="0"/>
              <a:t>Suchraum</a:t>
            </a:r>
            <a:r>
              <a:rPr lang="de-DE" dirty="0" smtClean="0"/>
              <a:t> um den Faktor 2 und in Durchgang 3 um den Faktor 6 reduziert</a:t>
            </a:r>
          </a:p>
          <a:p>
            <a:r>
              <a:rPr lang="de-DE" dirty="0" err="1" smtClean="0"/>
              <a:t>Heuristiken</a:t>
            </a:r>
            <a:r>
              <a:rPr lang="de-DE" dirty="0" smtClean="0"/>
              <a:t> helfen, den </a:t>
            </a:r>
            <a:r>
              <a:rPr lang="de-DE" dirty="0" err="1" smtClean="0"/>
              <a:t>Suchraum</a:t>
            </a:r>
            <a:r>
              <a:rPr lang="de-DE" dirty="0" smtClean="0"/>
              <a:t> weiter zu reduzieren</a:t>
            </a:r>
          </a:p>
          <a:p>
            <a:pPr lvl="1"/>
            <a:r>
              <a:rPr lang="de-DE" dirty="0" smtClean="0"/>
              <a:t>Vermeide kartesische Produkte</a:t>
            </a:r>
          </a:p>
          <a:p>
            <a:pPr lvl="1"/>
            <a:r>
              <a:rPr lang="de-DE" dirty="0" smtClean="0"/>
              <a:t>Erzeuge links-tiefe Pläne (s. nächste Folie)</a:t>
            </a:r>
          </a:p>
          <a:p>
            <a:r>
              <a:rPr lang="de-DE" dirty="0" smtClean="0"/>
              <a:t>Abwägung der Optimalität der Plan vs. Suchdauer nach dem optimalen Plan</a:t>
            </a:r>
          </a:p>
          <a:p>
            <a:pPr lvl="1"/>
            <a:r>
              <a:rPr lang="de-DE" dirty="0" smtClean="0"/>
              <a:t>DB2 UDB: SET CURRENT QUERY OPTIMIZATION = </a:t>
            </a:r>
            <a:r>
              <a:rPr lang="de-DE" dirty="0" err="1" smtClean="0"/>
              <a:t>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808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Links-tiefe vs. buschige Verbundplan-Bäume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Der Plangenerierungsalgorithmus exploriert alle möglichen Formen von Verbundplänen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Implementierte Systeme generieren meist links-tiefe Pläne</a:t>
            </a:r>
            <a:r>
              <a:rPr lang="de-DE" baseline="30000" dirty="0" smtClean="0"/>
              <a:t>1</a:t>
            </a:r>
          </a:p>
          <a:p>
            <a:r>
              <a:rPr lang="de-DE" dirty="0" smtClean="0"/>
              <a:t>Die innere Relation ist immer eine Basisrelation</a:t>
            </a:r>
          </a:p>
          <a:p>
            <a:r>
              <a:rPr lang="de-DE" dirty="0" smtClean="0"/>
              <a:t>Bevorzugung der Verwendung von Index-Verbunden</a:t>
            </a:r>
          </a:p>
          <a:p>
            <a:r>
              <a:rPr lang="de-DE" dirty="0" smtClean="0"/>
              <a:t>Gut geeignet für die Verwendung von Pipeline-Verarbeitungsprinzipien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Pages from 08-Query-Optimization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2132856"/>
            <a:ext cx="5266293" cy="16561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55776" y="6331032"/>
            <a:ext cx="3636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 smtClean="0"/>
              <a:t>1</a:t>
            </a:r>
            <a:r>
              <a:rPr lang="de-DE" sz="1600" dirty="0" smtClean="0"/>
              <a:t> So z.B. der Prototyp von System R (IBM)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79096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 über mehrere Relationen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Dynamische Programmierung erzeugt immer noch exponentiellen Aufwand</a:t>
            </a:r>
          </a:p>
          <a:p>
            <a:pPr lvl="1"/>
            <a:r>
              <a:rPr lang="de-DE" dirty="0" smtClean="0"/>
              <a:t>Zeit: </a:t>
            </a:r>
            <a:r>
              <a:rPr lang="de-DE" dirty="0" smtClean="0">
                <a:solidFill>
                  <a:srgbClr val="3C8C93"/>
                </a:solidFill>
              </a:rPr>
              <a:t>O(3</a:t>
            </a:r>
            <a:r>
              <a:rPr lang="de-DE" baseline="30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pPr lvl="1"/>
            <a:r>
              <a:rPr lang="de-DE" dirty="0" smtClean="0"/>
              <a:t>Platz: </a:t>
            </a:r>
            <a:r>
              <a:rPr lang="de-DE" dirty="0" smtClean="0">
                <a:solidFill>
                  <a:srgbClr val="3C8C93"/>
                </a:solidFill>
              </a:rPr>
              <a:t>O(2</a:t>
            </a:r>
            <a:r>
              <a:rPr lang="de-DE" baseline="30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r>
              <a:rPr lang="de-DE" dirty="0" smtClean="0"/>
              <a:t>Das kann zu teuer sein...</a:t>
            </a:r>
          </a:p>
          <a:p>
            <a:pPr lvl="1"/>
            <a:r>
              <a:rPr lang="de-DE" dirty="0" smtClean="0"/>
              <a:t>für Verbunde mit mehreren Relationen (10-20 und mehr)</a:t>
            </a:r>
          </a:p>
          <a:p>
            <a:pPr lvl="1"/>
            <a:r>
              <a:rPr lang="de-DE" dirty="0" smtClean="0"/>
              <a:t>für einfache Anfragen über gut-indizierte Daten, für die ein sehr guter Plan einfach zu finden wäre</a:t>
            </a:r>
          </a:p>
          <a:p>
            <a:r>
              <a:rPr lang="de-DE" dirty="0" smtClean="0"/>
              <a:t>Neue Plangenerierungsstrategie: </a:t>
            </a:r>
            <a:br>
              <a:rPr lang="de-DE" dirty="0" smtClean="0"/>
            </a:br>
            <a:r>
              <a:rPr lang="de-DE" dirty="0" err="1" smtClean="0"/>
              <a:t>Greedy-Join-Enumeration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016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Greedy-Join-Enumeration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97152"/>
            <a:ext cx="8363272" cy="1368698"/>
          </a:xfrm>
        </p:spPr>
        <p:txBody>
          <a:bodyPr/>
          <a:lstStyle/>
          <a:p>
            <a:r>
              <a:rPr lang="de-DE" dirty="0" smtClean="0"/>
              <a:t>Wähle in jeder Iteration den kostengünstigsten Plan, der über den verbliebenen Unterplänen zu realisieren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4" descr="Pages from 08-Query-Optimization-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3" y="1268760"/>
            <a:ext cx="801480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8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Greedy-Join-Enumeration</a:t>
            </a:r>
            <a:endParaRPr lang="de-DE" dirty="0" smtClean="0"/>
          </a:p>
          <a:p>
            <a:pPr lvl="1"/>
            <a:r>
              <a:rPr lang="de-DE" dirty="0" smtClean="0"/>
              <a:t>Zeitkomplexität: </a:t>
            </a:r>
            <a:r>
              <a:rPr lang="de-DE" dirty="0" smtClean="0">
                <a:solidFill>
                  <a:srgbClr val="3C8C93"/>
                </a:solidFill>
              </a:rPr>
              <a:t>O(n</a:t>
            </a:r>
            <a:r>
              <a:rPr lang="de-DE" baseline="30000" dirty="0" smtClean="0">
                <a:solidFill>
                  <a:srgbClr val="3C8C93"/>
                </a:solidFill>
              </a:rPr>
              <a:t>3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pPr lvl="2"/>
            <a:r>
              <a:rPr lang="de-DE" dirty="0" smtClean="0"/>
              <a:t>Schleife: </a:t>
            </a:r>
            <a:r>
              <a:rPr lang="de-DE" dirty="0" smtClean="0">
                <a:solidFill>
                  <a:srgbClr val="3C8C93"/>
                </a:solidFill>
              </a:rPr>
              <a:t>O(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pPr lvl="2"/>
            <a:r>
              <a:rPr lang="de-DE" dirty="0" smtClean="0"/>
              <a:t>Pro Durchgang alle Paare von verbliebene Plänen betrachtet: </a:t>
            </a:r>
            <a:r>
              <a:rPr lang="de-DE" dirty="0" smtClean="0">
                <a:solidFill>
                  <a:srgbClr val="3C8C93"/>
                </a:solidFill>
              </a:rPr>
              <a:t>O(n</a:t>
            </a:r>
            <a:r>
              <a:rPr lang="de-DE" baseline="30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r>
              <a:rPr lang="de-DE" dirty="0" smtClean="0"/>
              <a:t>Andere Verbund-Generierungstechniken:</a:t>
            </a:r>
          </a:p>
          <a:p>
            <a:pPr lvl="1"/>
            <a:r>
              <a:rPr lang="de-DE" dirty="0" smtClean="0"/>
              <a:t>Randomisierte Algorithmen</a:t>
            </a:r>
          </a:p>
          <a:p>
            <a:pPr lvl="2"/>
            <a:r>
              <a:rPr lang="de-DE" dirty="0" smtClean="0"/>
              <a:t>Zufälliges Umschreiben zusammen mit Hill-Climbing und </a:t>
            </a:r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Annealing</a:t>
            </a:r>
            <a:endParaRPr lang="de-DE" dirty="0" smtClean="0"/>
          </a:p>
          <a:p>
            <a:pPr lvl="1"/>
            <a:r>
              <a:rPr lang="de-DE" dirty="0" smtClean="0"/>
              <a:t>Genetische Algorithmen</a:t>
            </a:r>
          </a:p>
          <a:p>
            <a:pPr lvl="2"/>
            <a:r>
              <a:rPr lang="de-DE" dirty="0" smtClean="0"/>
              <a:t>Exploration des Suchraums durch Kombination von Plänen (Nachfolger) und Abänderung bestimmter Merkmale (Mutation)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6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Physikalische Planeigenschaften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Betrachten wir die Anfrage,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lnSpc>
                <a:spcPct val="90000"/>
              </a:lnSpc>
              <a:buNone/>
            </a:pPr>
            <a:r>
              <a:rPr lang="de-DE" dirty="0" smtClean="0"/>
              <a:t>in der Tabelle </a:t>
            </a:r>
            <a:r>
              <a:rPr lang="de-DE" dirty="0" smtClean="0">
                <a:solidFill>
                  <a:srgbClr val="3C8C93"/>
                </a:solidFill>
                <a:latin typeface="Courier"/>
                <a:cs typeface="Courier"/>
              </a:rPr>
              <a:t>ORDERS</a:t>
            </a:r>
            <a:r>
              <a:rPr lang="de-DE" dirty="0" smtClean="0"/>
              <a:t> mit einem </a:t>
            </a:r>
            <a:r>
              <a:rPr lang="de-DE" dirty="0" err="1" smtClean="0"/>
              <a:t>geclusterten</a:t>
            </a:r>
            <a:r>
              <a:rPr lang="de-DE" dirty="0" smtClean="0"/>
              <a:t> Index </a:t>
            </a:r>
            <a:r>
              <a:rPr lang="de-DE" dirty="0" smtClean="0">
                <a:solidFill>
                  <a:srgbClr val="3C8C93"/>
                </a:solidFill>
                <a:latin typeface="Courier"/>
                <a:cs typeface="Courier"/>
              </a:rPr>
              <a:t>OK_IDX </a:t>
            </a:r>
            <a:r>
              <a:rPr lang="de-DE" dirty="0" smtClean="0"/>
              <a:t>auf der Spalte </a:t>
            </a:r>
            <a:r>
              <a:rPr lang="de-DE" dirty="0" smtClean="0">
                <a:solidFill>
                  <a:srgbClr val="3C8C93"/>
                </a:solidFill>
                <a:latin typeface="Courier"/>
                <a:cs typeface="Courier"/>
              </a:rPr>
              <a:t>O_ORDERKEY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smtClean="0"/>
              <a:t>versehen ist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Mögliche Pläne für</a:t>
            </a:r>
            <a:r>
              <a:rPr lang="de-DE" dirty="0"/>
              <a:t> </a:t>
            </a:r>
            <a:r>
              <a:rPr lang="de-DE" dirty="0" smtClean="0">
                <a:solidFill>
                  <a:srgbClr val="0000FF"/>
                </a:solidFill>
              </a:rPr>
              <a:t>ORDERS</a:t>
            </a:r>
          </a:p>
          <a:p>
            <a:pPr lvl="1"/>
            <a:r>
              <a:rPr lang="de-DE" dirty="0" smtClean="0"/>
              <a:t>Absuchen der ganzen Tabelle: </a:t>
            </a:r>
            <a:r>
              <a:rPr lang="de-DE" dirty="0" smtClean="0">
                <a:solidFill>
                  <a:srgbClr val="3C8C93"/>
                </a:solidFill>
              </a:rPr>
              <a:t>#I/Os = N</a:t>
            </a:r>
            <a:r>
              <a:rPr lang="de-DE" baseline="-25000" dirty="0" smtClean="0">
                <a:solidFill>
                  <a:srgbClr val="3C8C93"/>
                </a:solidFill>
              </a:rPr>
              <a:t>ORDERS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</a:p>
          <a:p>
            <a:pPr lvl="1"/>
            <a:r>
              <a:rPr lang="de-DE" dirty="0" smtClean="0"/>
              <a:t>Absuchen des Index: </a:t>
            </a:r>
            <a:r>
              <a:rPr lang="de-DE" dirty="0" smtClean="0">
                <a:solidFill>
                  <a:srgbClr val="3C8C93"/>
                </a:solidFill>
              </a:rPr>
              <a:t>#I/Os = N</a:t>
            </a:r>
            <a:r>
              <a:rPr lang="de-DE" baseline="-25000" dirty="0" smtClean="0">
                <a:solidFill>
                  <a:srgbClr val="3C8C93"/>
                </a:solidFill>
              </a:rPr>
              <a:t>OK_IDX</a:t>
            </a:r>
            <a:r>
              <a:rPr lang="de-DE" dirty="0" smtClean="0">
                <a:solidFill>
                  <a:srgbClr val="3C8C93"/>
                </a:solidFill>
              </a:rPr>
              <a:t> + N</a:t>
            </a:r>
            <a:r>
              <a:rPr lang="de-DE" baseline="-25000" dirty="0" smtClean="0">
                <a:solidFill>
                  <a:srgbClr val="3C8C93"/>
                </a:solidFill>
              </a:rPr>
              <a:t>ORDERS</a:t>
            </a:r>
            <a:endParaRPr lang="de-DE" dirty="0" smtClean="0">
              <a:solidFill>
                <a:srgbClr val="3C8C93"/>
              </a:solidFill>
            </a:endParaRPr>
          </a:p>
          <a:p>
            <a:r>
              <a:rPr lang="de-DE" dirty="0" smtClean="0"/>
              <a:t>Mögliche Pläne für </a:t>
            </a:r>
            <a:r>
              <a:rPr lang="de-DE" dirty="0" smtClean="0">
                <a:solidFill>
                  <a:srgbClr val="0000FF"/>
                </a:solidFill>
              </a:rPr>
              <a:t>LINEITEM</a:t>
            </a:r>
          </a:p>
          <a:p>
            <a:pPr lvl="1"/>
            <a:r>
              <a:rPr lang="de-DE" dirty="0" smtClean="0"/>
              <a:t>Absuchen der ganzen Tabelle: </a:t>
            </a:r>
            <a:r>
              <a:rPr lang="de-DE" dirty="0">
                <a:solidFill>
                  <a:srgbClr val="3C8C93"/>
                </a:solidFill>
              </a:rPr>
              <a:t>#I/Os =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LINEITEM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916832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O.O ORDERKEY, L.L EXTENDEDPRICE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ORDERS O, LINEITEM L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O.O ORDERKEY = L.L ORDERKEY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8812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und Code-Bestandteile wurden mit Zustimmung des Autors (und ggf. kleinen Änderungen)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7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Physikalische Planeigenschaften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Absuchen der Tabellen ist jeweils günstigster Plan</a:t>
            </a:r>
          </a:p>
          <a:p>
            <a:r>
              <a:rPr lang="de-DE" dirty="0" smtClean="0"/>
              <a:t>Verbund-Planer wird diesen Plan als günstigsten </a:t>
            </a:r>
            <a:br>
              <a:rPr lang="de-DE" dirty="0" smtClean="0"/>
            </a:br>
            <a:r>
              <a:rPr lang="de-DE" dirty="0" smtClean="0"/>
              <a:t>1-Relationenplan in Durchgang 1 wählen</a:t>
            </a:r>
            <a:r>
              <a:rPr lang="de-DE" baseline="30000" dirty="0" smtClean="0"/>
              <a:t>1</a:t>
            </a:r>
          </a:p>
          <a:p>
            <a:r>
              <a:rPr lang="de-DE" dirty="0" smtClean="0"/>
              <a:t>Für den Verbund beider Ausgaben gibt es:</a:t>
            </a:r>
          </a:p>
          <a:p>
            <a:pPr lvl="1"/>
            <a:r>
              <a:rPr lang="de-DE" dirty="0" smtClean="0"/>
              <a:t>Geschachtelte-Schleifen-Verbund</a:t>
            </a:r>
          </a:p>
          <a:p>
            <a:pPr lvl="1"/>
            <a:r>
              <a:rPr lang="de-DE" dirty="0" smtClean="0"/>
              <a:t>Hash-Verbund</a:t>
            </a:r>
          </a:p>
          <a:p>
            <a:pPr lvl="1"/>
            <a:r>
              <a:rPr lang="de-DE" dirty="0" smtClean="0"/>
              <a:t>Sortierung + Misch-Verbund</a:t>
            </a:r>
          </a:p>
          <a:p>
            <a:r>
              <a:rPr lang="de-DE" dirty="0" smtClean="0"/>
              <a:t>Hash-Verbund und Misch-Verbund meist bevorzugt</a:t>
            </a:r>
          </a:p>
          <a:p>
            <a:pPr lvl="1"/>
            <a:r>
              <a:rPr lang="de-DE" dirty="0" smtClean="0"/>
              <a:t>Kosten hierfür ca.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2 ∙ (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ORDERS</a:t>
            </a:r>
            <a:r>
              <a:rPr lang="de-DE" dirty="0" smtClean="0">
                <a:solidFill>
                  <a:srgbClr val="3C8C93"/>
                </a:solidFill>
              </a:rPr>
              <a:t> + N</a:t>
            </a:r>
            <a:r>
              <a:rPr lang="de-DE" baseline="-25000" dirty="0" smtClean="0">
                <a:solidFill>
                  <a:srgbClr val="3C8C93"/>
                </a:solidFill>
              </a:rPr>
              <a:t>LINEITEM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Ergibt Gesamtkosten: 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N</a:t>
            </a:r>
            <a:r>
              <a:rPr lang="de-DE" baseline="-25000" dirty="0">
                <a:solidFill>
                  <a:srgbClr val="3C8C93"/>
                </a:solidFill>
              </a:rPr>
              <a:t>ORDERS</a:t>
            </a:r>
            <a:r>
              <a:rPr lang="de-DE" dirty="0">
                <a:solidFill>
                  <a:srgbClr val="3C8C93"/>
                </a:solidFill>
              </a:rPr>
              <a:t> +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LINEITEM </a:t>
            </a:r>
            <a:r>
              <a:rPr lang="de-DE" dirty="0" smtClean="0">
                <a:solidFill>
                  <a:srgbClr val="3C8C93"/>
                </a:solidFill>
              </a:rPr>
              <a:t>+</a:t>
            </a:r>
            <a:r>
              <a:rPr lang="de-DE" baseline="-25000" dirty="0" smtClean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∙ (</a:t>
            </a:r>
            <a:r>
              <a:rPr lang="de-DE" dirty="0">
                <a:solidFill>
                  <a:srgbClr val="3C8C93"/>
                </a:solidFill>
              </a:rPr>
              <a:t>N</a:t>
            </a:r>
            <a:r>
              <a:rPr lang="de-DE" baseline="-25000" dirty="0">
                <a:solidFill>
                  <a:srgbClr val="3C8C93"/>
                </a:solidFill>
              </a:rPr>
              <a:t>ORDERS</a:t>
            </a:r>
            <a:r>
              <a:rPr lang="de-DE" dirty="0">
                <a:solidFill>
                  <a:srgbClr val="3C8C93"/>
                </a:solidFill>
              </a:rPr>
              <a:t> + N</a:t>
            </a:r>
            <a:r>
              <a:rPr lang="de-DE" baseline="-25000" dirty="0">
                <a:solidFill>
                  <a:srgbClr val="3C8C93"/>
                </a:solidFill>
              </a:rPr>
              <a:t>LINEITEM</a:t>
            </a:r>
            <a:r>
              <a:rPr lang="de-DE" dirty="0">
                <a:solidFill>
                  <a:srgbClr val="3C8C93"/>
                </a:solidFill>
              </a:rPr>
              <a:t>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979712" y="6381328"/>
            <a:ext cx="5134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aseline="30000" dirty="0" smtClean="0"/>
              <a:t>1</a:t>
            </a:r>
            <a:r>
              <a:rPr lang="de-DE" sz="1200" dirty="0" smtClean="0"/>
              <a:t> Dynamische Programmierung und </a:t>
            </a:r>
            <a:r>
              <a:rPr lang="de-DE" sz="1200" dirty="0" err="1" smtClean="0"/>
              <a:t>Greedy-Join</a:t>
            </a:r>
            <a:r>
              <a:rPr lang="de-DE" sz="1200" dirty="0" smtClean="0"/>
              <a:t> unterscheiden sich hier nicht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56297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 des Plans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 besserer Plan liegt nahe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Verwende Absuchen des Index als Zugriff auf </a:t>
            </a:r>
            <a:r>
              <a:rPr lang="de-DE" dirty="0" smtClean="0">
                <a:latin typeface="Courier"/>
                <a:cs typeface="Courier"/>
              </a:rPr>
              <a:t>ORDERS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(hierdurch ist die Ausgabe sortiert nach </a:t>
            </a:r>
            <a:r>
              <a:rPr lang="de-DE" dirty="0" smtClean="0">
                <a:latin typeface="Courier"/>
                <a:cs typeface="Courier"/>
              </a:rPr>
              <a:t>O_ORDERKEY</a:t>
            </a:r>
            <a:r>
              <a:rPr lang="de-D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Sortierte </a:t>
            </a:r>
            <a:r>
              <a:rPr lang="de-DE" dirty="0" smtClean="0">
                <a:latin typeface="Courier"/>
                <a:cs typeface="Courier"/>
              </a:rPr>
              <a:t>LINEITEM</a:t>
            </a:r>
            <a:r>
              <a:rPr lang="de-DE" dirty="0" smtClean="0"/>
              <a:t> und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Berechne Verbund mittels Mischen</a:t>
            </a:r>
          </a:p>
          <a:p>
            <a:pPr marL="0" lvl="1" indent="0">
              <a:lnSpc>
                <a:spcPct val="130000"/>
              </a:lnSpc>
              <a:buNone/>
            </a:pPr>
            <a:r>
              <a:rPr lang="de-DE" dirty="0" smtClean="0"/>
              <a:t>Gesamtkosten: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OK_IDX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+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ORDERS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baseline="-25000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+</a:t>
            </a:r>
            <a:r>
              <a:rPr lang="de-DE" baseline="-25000" dirty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 ∙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LINEITEM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endParaRPr lang="de-DE" dirty="0"/>
          </a:p>
          <a:p>
            <a:pPr marL="0" indent="0">
              <a:lnSpc>
                <a:spcPct val="130000"/>
              </a:lnSpc>
              <a:buNone/>
            </a:pPr>
            <a:endParaRPr lang="de-DE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de-DE" dirty="0" smtClean="0"/>
              <a:t>Obwohl teurer als Einzelplan, günstiger im Gesamtgefüge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cxnSp>
        <p:nvCxnSpPr>
          <p:cNvPr id="6" name="Gerade Verbindung 5"/>
          <p:cNvCxnSpPr/>
          <p:nvPr/>
        </p:nvCxnSpPr>
        <p:spPr>
          <a:xfrm>
            <a:off x="2483768" y="4077072"/>
            <a:ext cx="2232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5004048" y="4077072"/>
            <a:ext cx="1368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75856" y="4077072"/>
            <a:ext cx="350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36096" y="4077072"/>
            <a:ext cx="59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2./3.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021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Interessante Ordnungen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Vorteil des Index-basierte Zugriffs of ORDERS:</a:t>
            </a:r>
            <a:br>
              <a:rPr lang="de-DE" dirty="0" smtClean="0"/>
            </a:br>
            <a:r>
              <a:rPr lang="de-DE" dirty="0" smtClean="0"/>
              <a:t>Gute physikalische Eigenschaften</a:t>
            </a:r>
          </a:p>
          <a:p>
            <a:r>
              <a:rPr lang="de-DE" dirty="0" smtClean="0"/>
              <a:t>Optimierer verwenden Annotation für Kandidatenpläne, um auch dieses zu berücksichtigen</a:t>
            </a:r>
          </a:p>
          <a:p>
            <a:r>
              <a:rPr lang="de-DE" dirty="0" smtClean="0"/>
              <a:t>System R hat Konzept der „interessanten Ordnungen“ eingeführt, bestimmt durch</a:t>
            </a:r>
          </a:p>
          <a:p>
            <a:pPr lvl="1"/>
            <a:r>
              <a:rPr lang="de-DE" dirty="0" smtClean="0"/>
              <a:t>Angaben ORDER BY oder GROUP BY in der Anfrage</a:t>
            </a:r>
          </a:p>
          <a:p>
            <a:pPr lvl="1"/>
            <a:r>
              <a:rPr lang="de-DE" dirty="0" smtClean="0"/>
              <a:t>Verbundattribute für weitere Verbunde (Misch-Verbund)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prune_plans</a:t>
            </a:r>
            <a:r>
              <a:rPr lang="de-DE" dirty="0" smtClean="0"/>
              <a:t>(), führe</a:t>
            </a:r>
          </a:p>
          <a:p>
            <a:pPr lvl="1"/>
            <a:r>
              <a:rPr lang="de-DE" dirty="0" smtClean="0"/>
              <a:t>günstigsten „ungeordneten“ Plan und</a:t>
            </a:r>
          </a:p>
          <a:p>
            <a:pPr lvl="1"/>
            <a:r>
              <a:rPr lang="de-DE" dirty="0" smtClean="0"/>
              <a:t>günstigsten Plan mit interessanter Ordnung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988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Anfrageumschreibung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Verbundoptimierung nimmt Menge von Relationen und Menge von Verbundprädikaten und bestimmt die beste Verbundreihenfolge</a:t>
            </a:r>
          </a:p>
          <a:p>
            <a:r>
              <a:rPr lang="de-DE" dirty="0" smtClean="0"/>
              <a:t>Durch Umschreiben von Anfragegraphen im Vorwege Verbesserung der Effektivität der Optimierung</a:t>
            </a:r>
          </a:p>
          <a:p>
            <a:r>
              <a:rPr lang="de-DE" dirty="0" err="1" smtClean="0"/>
              <a:t>Anfrageumschreiber</a:t>
            </a:r>
            <a:r>
              <a:rPr lang="de-DE" dirty="0" smtClean="0"/>
              <a:t> verwendet (heuristische) Regeln, ohne den Datenbankzustand zu berücksichtigen</a:t>
            </a:r>
          </a:p>
          <a:p>
            <a:pPr lvl="1"/>
            <a:r>
              <a:rPr lang="de-DE" dirty="0" smtClean="0"/>
              <a:t>Umschreibung von Prädikaten</a:t>
            </a:r>
          </a:p>
          <a:p>
            <a:pPr lvl="1"/>
            <a:r>
              <a:rPr lang="de-DE" dirty="0" err="1" smtClean="0"/>
              <a:t>Entschachtelung</a:t>
            </a:r>
            <a:r>
              <a:rPr lang="de-DE" dirty="0" smtClean="0"/>
              <a:t> von 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461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Prädikatsvereinfachung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Beispiel: Schreibe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um in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Prädikatsvereinfachung ermöglicht Verwendung von Indexen und Vereinfacht die Erkennung von effizienten Verbundimplementierungen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916832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LINEITEM L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L.L TAX * 100 &lt; 5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3789040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LINEITEM L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L.L TAX </a:t>
            </a:r>
            <a:r>
              <a:rPr lang="de-DE" sz="1600" dirty="0" smtClean="0">
                <a:latin typeface="Courier"/>
                <a:cs typeface="Courier"/>
              </a:rPr>
              <a:t>&lt; 0.05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84772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Zusätzliche Verbundprädikate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Implizite Verbundprädikate wie in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können explizit gemacht werden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Hierdurch werden Pläne möglich wie (A ⋈ C) ⋈ B</a:t>
            </a:r>
          </a:p>
          <a:p>
            <a:pPr marL="0" indent="0">
              <a:buNone/>
            </a:pPr>
            <a:r>
              <a:rPr lang="de-DE" dirty="0" smtClean="0"/>
              <a:t>Vorher schien </a:t>
            </a:r>
            <a:r>
              <a:rPr lang="de-DE" dirty="0"/>
              <a:t>(A ⋈ C) </a:t>
            </a:r>
            <a:r>
              <a:rPr lang="de-DE" dirty="0" smtClean="0"/>
              <a:t>ein kartesisches Produkt zu sein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916832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A, B, C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err="1">
                <a:latin typeface="Courier"/>
                <a:cs typeface="Courier"/>
              </a:rPr>
              <a:t>A.a</a:t>
            </a:r>
            <a:r>
              <a:rPr lang="de-DE" sz="1600" dirty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AND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C.c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3789040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A, B, C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err="1">
                <a:latin typeface="Courier"/>
                <a:cs typeface="Courier"/>
              </a:rPr>
              <a:t>A.a</a:t>
            </a:r>
            <a:r>
              <a:rPr lang="de-DE" sz="1600" dirty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AND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C.c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AND </a:t>
            </a:r>
            <a:r>
              <a:rPr lang="de-DE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A.a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 = </a:t>
            </a:r>
            <a:r>
              <a:rPr lang="de-DE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C.c</a:t>
            </a:r>
            <a:endParaRPr lang="de-DE" sz="16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804132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Geschachtelte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SQL bietet viele Wege, geschachtelte Anfrage zu schreiben</a:t>
            </a:r>
          </a:p>
          <a:p>
            <a:r>
              <a:rPr lang="de-DE" dirty="0" err="1" smtClean="0"/>
              <a:t>Unkorrelierte</a:t>
            </a:r>
            <a:r>
              <a:rPr lang="de-DE" dirty="0" smtClean="0"/>
              <a:t> Unteranfragen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Korrelierte Unteranfragen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6104" y="2252142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ORDERS O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O_CUSTKEY </a:t>
            </a:r>
            <a:r>
              <a:rPr lang="de-DE" sz="1600" b="1" dirty="0">
                <a:latin typeface="Courier"/>
                <a:cs typeface="Courier"/>
              </a:rPr>
              <a:t>IN</a:t>
            </a:r>
            <a:r>
              <a:rPr lang="de-DE" sz="1600" dirty="0">
                <a:latin typeface="Courier"/>
                <a:cs typeface="Courier"/>
              </a:rPr>
              <a:t> (</a:t>
            </a:r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C_CUSTKEY</a:t>
            </a:r>
          </a:p>
          <a:p>
            <a:r>
              <a:rPr lang="de-DE" sz="1600" dirty="0" smtClean="0">
                <a:latin typeface="Courier"/>
                <a:cs typeface="Courier"/>
              </a:rPr>
              <a:t>                    </a:t>
            </a:r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CUSTOMER</a:t>
            </a:r>
          </a:p>
          <a:p>
            <a:r>
              <a:rPr lang="de-DE" sz="1600" dirty="0">
                <a:effectLst/>
                <a:latin typeface="Courier"/>
                <a:cs typeface="Courier"/>
              </a:rPr>
              <a:t> </a:t>
            </a:r>
            <a:r>
              <a:rPr lang="de-DE" sz="1600" dirty="0" smtClean="0">
                <a:effectLst/>
                <a:latin typeface="Courier"/>
                <a:cs typeface="Courier"/>
              </a:rPr>
              <a:t>                   </a:t>
            </a:r>
            <a:r>
              <a:rPr lang="de-DE" sz="1600" b="1" dirty="0" smtClean="0">
                <a:effectLst/>
                <a:latin typeface="Courier"/>
                <a:cs typeface="Courier"/>
              </a:rPr>
              <a:t>WHERE</a:t>
            </a:r>
            <a:r>
              <a:rPr lang="de-DE" sz="1600" dirty="0" smtClean="0">
                <a:effectLst/>
                <a:latin typeface="Courier"/>
                <a:cs typeface="Courier"/>
              </a:rPr>
              <a:t> C_NAME = ‘IBM Corp.‘)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36104" y="4628406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ORDERS </a:t>
            </a:r>
            <a:r>
              <a:rPr lang="de-DE" sz="1600" dirty="0">
                <a:solidFill>
                  <a:srgbClr val="FF0000"/>
                </a:solidFill>
                <a:latin typeface="Courier"/>
                <a:cs typeface="Courier"/>
              </a:rPr>
              <a:t>O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O_CUSTKEY </a:t>
            </a:r>
            <a:r>
              <a:rPr lang="de-DE" sz="1600" b="1" dirty="0">
                <a:latin typeface="Courier"/>
                <a:cs typeface="Courier"/>
              </a:rPr>
              <a:t>IN</a:t>
            </a:r>
            <a:r>
              <a:rPr lang="de-DE" sz="1600" dirty="0">
                <a:latin typeface="Courier"/>
                <a:cs typeface="Courier"/>
              </a:rPr>
              <a:t> (</a:t>
            </a:r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C.C_CUSTKEY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dirty="0">
                <a:latin typeface="Courier"/>
                <a:cs typeface="Courier"/>
              </a:rPr>
              <a:t>                    </a:t>
            </a:r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CUSTOMER</a:t>
            </a:r>
          </a:p>
          <a:p>
            <a:r>
              <a:rPr lang="de-DE" sz="1600" dirty="0">
                <a:latin typeface="Courier"/>
                <a:cs typeface="Courier"/>
              </a:rPr>
              <a:t>                    </a:t>
            </a:r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C.C_ACCTBAL </a:t>
            </a:r>
            <a:r>
              <a:rPr lang="de-DE" sz="1600" dirty="0">
                <a:latin typeface="Courier"/>
                <a:cs typeface="Courier"/>
              </a:rPr>
              <a:t>= 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O</a:t>
            </a:r>
            <a:r>
              <a:rPr lang="de-DE" sz="1600" dirty="0" smtClean="0">
                <a:latin typeface="Courier"/>
                <a:cs typeface="Courier"/>
              </a:rPr>
              <a:t>.O_TOTALPRICE)</a:t>
            </a:r>
            <a:endParaRPr lang="de-DE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44202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Anfrageentschachtelung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Schachtelung kann teuer sein</a:t>
            </a:r>
          </a:p>
          <a:p>
            <a:pPr lvl="1"/>
            <a:r>
              <a:rPr lang="de-DE" dirty="0" smtClean="0"/>
              <a:t>Ein </a:t>
            </a:r>
            <a:r>
              <a:rPr lang="de-DE" dirty="0" err="1" smtClean="0"/>
              <a:t>unkorrelierte</a:t>
            </a:r>
            <a:r>
              <a:rPr lang="de-DE" dirty="0" smtClean="0"/>
              <a:t> geschachtelte Anfrage braucht allerdings nicht immer wieder ausgewertet zu werden</a:t>
            </a:r>
          </a:p>
          <a:p>
            <a:r>
              <a:rPr lang="de-DE" dirty="0" smtClean="0"/>
              <a:t>Häufig wird Schachtelung nur verwendet, um einen Verbund auszudrücken (oder einen Semi-Verbund)</a:t>
            </a:r>
          </a:p>
          <a:p>
            <a:r>
              <a:rPr lang="de-DE" dirty="0" err="1" smtClean="0"/>
              <a:t>Anfrageumschreiber</a:t>
            </a:r>
            <a:r>
              <a:rPr lang="de-DE" dirty="0" smtClean="0"/>
              <a:t> kann solche Verwendung entdecken und den Verbund explizit machen</a:t>
            </a:r>
          </a:p>
          <a:p>
            <a:r>
              <a:rPr lang="de-DE" dirty="0" smtClean="0"/>
              <a:t>Dadurch kann Anfrageschachtelung durch Verbundoptimierung behandelt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43808" y="6237312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Won Kim. On </a:t>
            </a:r>
            <a:r>
              <a:rPr lang="de-DE" sz="1200" dirty="0" err="1">
                <a:solidFill>
                  <a:srgbClr val="0000FF"/>
                </a:solidFill>
              </a:rPr>
              <a:t>Optimizing</a:t>
            </a:r>
            <a:r>
              <a:rPr lang="de-DE" sz="1200" dirty="0">
                <a:solidFill>
                  <a:srgbClr val="0000FF"/>
                </a:solidFill>
              </a:rPr>
              <a:t> an SQL-</a:t>
            </a:r>
            <a:r>
              <a:rPr lang="de-DE" sz="1200" dirty="0" err="1">
                <a:solidFill>
                  <a:srgbClr val="0000FF"/>
                </a:solidFill>
              </a:rPr>
              <a:t>like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Nested</a:t>
            </a:r>
            <a:r>
              <a:rPr lang="de-DE" sz="1200" dirty="0">
                <a:solidFill>
                  <a:srgbClr val="0000FF"/>
                </a:solidFill>
              </a:rPr>
              <a:t> Query.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ACM </a:t>
            </a:r>
            <a:r>
              <a:rPr lang="de-DE" sz="1200" dirty="0">
                <a:solidFill>
                  <a:srgbClr val="0000FF"/>
                </a:solidFill>
              </a:rPr>
              <a:t>TODS, vol. 7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 err="1" smtClean="0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 smtClean="0">
                <a:solidFill>
                  <a:srgbClr val="FF0000"/>
                </a:solidFill>
              </a:rPr>
              <a:t>1982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5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4968875"/>
          </a:xfrm>
        </p:spPr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Anfrageparser</a:t>
            </a:r>
          </a:p>
          <a:p>
            <a:pPr lvl="1"/>
            <a:r>
              <a:rPr lang="de-DE" dirty="0" smtClean="0"/>
              <a:t>Übersetzung der Anfrage in Anfrageblock</a:t>
            </a:r>
          </a:p>
          <a:p>
            <a:r>
              <a:rPr lang="de-DE" dirty="0" err="1" smtClean="0">
                <a:solidFill>
                  <a:srgbClr val="0000FF"/>
                </a:solidFill>
              </a:rPr>
              <a:t>Umschreiber</a:t>
            </a:r>
            <a:endParaRPr lang="de-DE" dirty="0" smtClean="0">
              <a:solidFill>
                <a:srgbClr val="0000FF"/>
              </a:solidFill>
            </a:endParaRPr>
          </a:p>
          <a:p>
            <a:pPr lvl="1"/>
            <a:r>
              <a:rPr lang="de-DE" dirty="0" smtClean="0"/>
              <a:t>Logische Optimierung (unabhängig vom DB-Inhalt)</a:t>
            </a:r>
          </a:p>
          <a:p>
            <a:pPr lvl="1"/>
            <a:r>
              <a:rPr lang="de-DE" dirty="0" smtClean="0"/>
              <a:t>Prädikatsvereinfachung</a:t>
            </a:r>
          </a:p>
          <a:p>
            <a:pPr lvl="1"/>
            <a:r>
              <a:rPr lang="de-DE" dirty="0" err="1" smtClean="0"/>
              <a:t>Anfrageentschachtelung</a:t>
            </a:r>
            <a:endParaRPr lang="de-DE" dirty="0" smtClean="0"/>
          </a:p>
          <a:p>
            <a:r>
              <a:rPr lang="de-DE" dirty="0" smtClean="0">
                <a:solidFill>
                  <a:srgbClr val="0000FF"/>
                </a:solidFill>
              </a:rPr>
              <a:t>Verbundoptimierung</a:t>
            </a:r>
          </a:p>
          <a:p>
            <a:pPr lvl="1"/>
            <a:r>
              <a:rPr lang="de-DE" dirty="0" smtClean="0"/>
              <a:t>Bestimmung des „günstigsten“ Plan auf Basis </a:t>
            </a:r>
          </a:p>
          <a:p>
            <a:pPr lvl="2"/>
            <a:r>
              <a:rPr lang="de-DE" dirty="0" smtClean="0"/>
              <a:t>eines Kostenmodells (I/O-Kosten, CPU-Kosten) und</a:t>
            </a:r>
          </a:p>
          <a:p>
            <a:pPr lvl="2"/>
            <a:r>
              <a:rPr lang="de-DE" dirty="0" smtClean="0"/>
              <a:t>Statistiken (Histogramme) sowie</a:t>
            </a:r>
          </a:p>
          <a:p>
            <a:pPr lvl="2"/>
            <a:r>
              <a:rPr lang="de-DE" dirty="0" smtClean="0"/>
              <a:t>Physikalischen Planeigenschaften (interessante Ordnungen)</a:t>
            </a:r>
          </a:p>
          <a:p>
            <a:pPr lvl="1"/>
            <a:r>
              <a:rPr lang="de-DE" dirty="0" smtClean="0"/>
              <a:t>Dynamische Programmierung, </a:t>
            </a:r>
            <a:r>
              <a:rPr lang="de-DE" dirty="0" err="1" smtClean="0"/>
              <a:t>Greedy-Join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969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Beim nächsten Mal...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ung 32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4" name="Oval 33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38" name="Oval 37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4561145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3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A04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36850"/>
          </a:xfrm>
        </p:spPr>
        <p:txBody>
          <a:bodyPr/>
          <a:lstStyle/>
          <a:p>
            <a:r>
              <a:rPr lang="de-DE" dirty="0" smtClean="0"/>
              <a:t>Es gibt mehr als eine Art, eine Anfrage zu beantworten</a:t>
            </a:r>
          </a:p>
          <a:p>
            <a:pPr lvl="1"/>
            <a:r>
              <a:rPr lang="de-DE" dirty="0" smtClean="0"/>
              <a:t>Welche Implementation eines Verbundoperators?</a:t>
            </a:r>
          </a:p>
          <a:p>
            <a:pPr lvl="1"/>
            <a:r>
              <a:rPr lang="de-DE" dirty="0" smtClean="0"/>
              <a:t>Welche Parameter für Blockgrößen, Pufferallokation, ...</a:t>
            </a:r>
          </a:p>
          <a:p>
            <a:pPr lvl="1"/>
            <a:r>
              <a:rPr lang="de-DE" dirty="0" smtClean="0"/>
              <a:t>Automatisch einen Index aufsetzen?</a:t>
            </a:r>
          </a:p>
          <a:p>
            <a:r>
              <a:rPr lang="de-DE" dirty="0" smtClean="0"/>
              <a:t>Die Aufgabe, den besten Ausführungsplan zu finden, ist der </a:t>
            </a:r>
            <a:r>
              <a:rPr lang="de-DE" dirty="0" smtClean="0">
                <a:solidFill>
                  <a:srgbClr val="0000FF"/>
                </a:solidFill>
              </a:rPr>
              <a:t>heilige Gral </a:t>
            </a:r>
            <a:r>
              <a:rPr lang="de-DE" dirty="0" smtClean="0"/>
              <a:t>der Datenbankimplementierung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Bild 4" descr="Pages from 08-Query-Optimiz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02843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4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Generierung eines Ausführungsplans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95936" y="1196975"/>
            <a:ext cx="4690864" cy="4968875"/>
          </a:xfrm>
        </p:spPr>
        <p:txBody>
          <a:bodyPr/>
          <a:lstStyle/>
          <a:p>
            <a:r>
              <a:rPr lang="de-DE" sz="2400" dirty="0" smtClean="0">
                <a:solidFill>
                  <a:srgbClr val="0000FF"/>
                </a:solidFill>
              </a:rPr>
              <a:t>Parser: </a:t>
            </a:r>
            <a:r>
              <a:rPr lang="de-DE" sz="2400" dirty="0" smtClean="0"/>
              <a:t>syntaktische und semantische Analyse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Umschreibung: </a:t>
            </a:r>
            <a:r>
              <a:rPr lang="de-DE" sz="2400" dirty="0" smtClean="0"/>
              <a:t>Optimierung unabhängig von dem aktuellen Datenbankinhalt (Tabellengrößen, Verfügbarkeit eines Index, ...)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Optimierer: </a:t>
            </a:r>
            <a:r>
              <a:rPr lang="de-DE" sz="2400" dirty="0" smtClean="0"/>
              <a:t>Umformungen auf Basis eines Kostenmodells und Information zum DB-Zustand</a:t>
            </a:r>
          </a:p>
          <a:p>
            <a:r>
              <a:rPr lang="de-DE" sz="2400" dirty="0" smtClean="0"/>
              <a:t>Resultierender </a:t>
            </a:r>
            <a:r>
              <a:rPr lang="de-DE" sz="2400" dirty="0" smtClean="0">
                <a:solidFill>
                  <a:srgbClr val="0000FF"/>
                </a:solidFill>
              </a:rPr>
              <a:t>Plan</a:t>
            </a:r>
            <a:r>
              <a:rPr lang="de-DE" sz="2400" dirty="0" smtClean="0"/>
              <a:t> wird dann ausgeführt durch </a:t>
            </a:r>
            <a:r>
              <a:rPr lang="de-DE" sz="2400" dirty="0" smtClean="0">
                <a:solidFill>
                  <a:srgbClr val="0000FF"/>
                </a:solidFill>
              </a:rPr>
              <a:t>Ausführungsmaschine</a:t>
            </a:r>
            <a:endParaRPr lang="de-DE" sz="2400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6" name="Bild 5" descr="Pages from 08-Query-Optimization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53828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7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auf die Performanz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008658"/>
          </a:xfrm>
        </p:spPr>
        <p:txBody>
          <a:bodyPr/>
          <a:lstStyle/>
          <a:p>
            <a:r>
              <a:rPr lang="de-DE" dirty="0" smtClean="0"/>
              <a:t>Bezogen auf die Ausführungszeit können die Unterschiede „Sekunden vs. Tage“ bedeuten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252741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L.L_PARTKEY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L.L_QUANTITY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L.L_EXTENDEDPRICE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LINEITEM L, ORDERS O, CUSTOMER C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L.L ORDERKEY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O.O ORDERKEY </a:t>
            </a:r>
            <a:endParaRPr lang="de-DE" sz="1600" dirty="0" smtClean="0">
              <a:latin typeface="Courier"/>
              <a:cs typeface="Courier"/>
            </a:endParaRPr>
          </a:p>
          <a:p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    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O.O_CUSTKEY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C.C_CUSTKEY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      AND</a:t>
            </a:r>
            <a:r>
              <a:rPr lang="de-DE" sz="1600" dirty="0" smtClean="0">
                <a:latin typeface="Courier"/>
                <a:cs typeface="Courier"/>
              </a:rPr>
              <a:t> C.C_NAME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’IBM Corp.’ 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pic>
        <p:nvPicPr>
          <p:cNvPr id="6" name="Bild 5" descr="Pages from 08-Query-Optimization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8" y="2852936"/>
            <a:ext cx="8164718" cy="21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SQL-Parser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Neben der syntaktischen und semantischen Richtigkeit einer Eingabeanfrage erzeugt der Parser eine interne Repräsentation (Anfrageblock)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Jedes </a:t>
            </a:r>
            <a:r>
              <a:rPr lang="de-DE" dirty="0" err="1" smtClean="0">
                <a:solidFill>
                  <a:srgbClr val="3C8C93"/>
                </a:solidFill>
              </a:rPr>
              <a:t>R</a:t>
            </a:r>
            <a:r>
              <a:rPr lang="de-DE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 kann eine Basisrelation oder ein anderer Anfrageblock sein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Pages from 08-Query-Optimization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3583403" cy="1899925"/>
          </a:xfrm>
          <a:prstGeom prst="rect">
            <a:avLst/>
          </a:prstGeom>
        </p:spPr>
      </p:pic>
      <p:pic>
        <p:nvPicPr>
          <p:cNvPr id="7" name="Bild 6" descr="Pages from 08-Query-Optimization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42" y="2545467"/>
            <a:ext cx="3756130" cy="274958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65401" y="2636912"/>
            <a:ext cx="1479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Anfrageblock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3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 nach dem „besten“ Ausführungsplan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6995120" cy="4968875"/>
          </a:xfrm>
        </p:spPr>
        <p:txBody>
          <a:bodyPr/>
          <a:lstStyle/>
          <a:p>
            <a:r>
              <a:rPr lang="de-DE" dirty="0" smtClean="0"/>
              <a:t>Ausgabe des Parsers wird durch Umschreibe-</a:t>
            </a:r>
            <a:br>
              <a:rPr lang="de-DE" dirty="0" smtClean="0"/>
            </a:br>
            <a:r>
              <a:rPr lang="de-DE" dirty="0" err="1" smtClean="0"/>
              <a:t>maschine</a:t>
            </a:r>
            <a:r>
              <a:rPr lang="de-DE" dirty="0" smtClean="0"/>
              <a:t> verarbeitet, die einen äquivalenten Anfrageblock generiert</a:t>
            </a:r>
            <a:endParaRPr lang="de-DE" dirty="0"/>
          </a:p>
          <a:p>
            <a:r>
              <a:rPr lang="de-DE" dirty="0" smtClean="0"/>
              <a:t>Aufgabe des Optimierers: Finde optimalen Ausführungsplan</a:t>
            </a:r>
          </a:p>
          <a:p>
            <a:pPr lvl="1"/>
            <a:r>
              <a:rPr lang="de-DE" dirty="0" smtClean="0"/>
              <a:t>Zähle alle äquivalenten Pläne auf</a:t>
            </a:r>
          </a:p>
          <a:p>
            <a:pPr lvl="1"/>
            <a:r>
              <a:rPr lang="de-DE" dirty="0" smtClean="0"/>
              <a:t>Bestimme die Qualität (Kosten) eines jeden Plans</a:t>
            </a:r>
          </a:p>
          <a:p>
            <a:pPr lvl="1"/>
            <a:r>
              <a:rPr lang="de-DE" dirty="0" smtClean="0"/>
              <a:t>Wähle den/die besten als finalen Plan</a:t>
            </a:r>
          </a:p>
          <a:p>
            <a:r>
              <a:rPr lang="de-DE" dirty="0" smtClean="0"/>
              <a:t>Bevor wir fortfahren müssen wir klären</a:t>
            </a:r>
          </a:p>
          <a:p>
            <a:pPr lvl="1"/>
            <a:r>
              <a:rPr lang="de-DE" dirty="0" smtClean="0"/>
              <a:t>Was ist überhaupt ein „guter“ Plan?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Bild 4" descr="Pages from 08-Query-Optimization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04864"/>
            <a:ext cx="188386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5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Kostenmetriken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Kostenfaktoren für einen Plan</a:t>
            </a:r>
          </a:p>
          <a:p>
            <a:pPr lvl="1"/>
            <a:r>
              <a:rPr lang="de-DE" dirty="0" smtClean="0"/>
              <a:t>Anzahl der benötigten Platten-I/Os</a:t>
            </a:r>
          </a:p>
          <a:p>
            <a:pPr lvl="1"/>
            <a:r>
              <a:rPr lang="de-DE" dirty="0" smtClean="0"/>
              <a:t>Kosten für vorgesehene CPU-Operationen</a:t>
            </a:r>
          </a:p>
          <a:p>
            <a:pPr lvl="1"/>
            <a:r>
              <a:rPr lang="de-DE" dirty="0" smtClean="0"/>
              <a:t>Reaktionszeit bis zum ersten </a:t>
            </a:r>
            <a:r>
              <a:rPr lang="de-DE" dirty="0" err="1" smtClean="0"/>
              <a:t>Tupel</a:t>
            </a:r>
            <a:r>
              <a:rPr lang="de-DE" dirty="0" smtClean="0"/>
              <a:t> für den Benutzer</a:t>
            </a:r>
          </a:p>
          <a:p>
            <a:pPr lvl="1"/>
            <a:r>
              <a:rPr lang="de-DE" dirty="0" smtClean="0"/>
              <a:t>Gesamtausführungszeit</a:t>
            </a:r>
          </a:p>
          <a:p>
            <a:r>
              <a:rPr lang="de-DE" dirty="0" smtClean="0"/>
              <a:t>Abschätzung der Kosten, so dass der beste („billigste“) Plan gefunden wird, ohne ihn tatsächlich auszuführen</a:t>
            </a:r>
          </a:p>
          <a:p>
            <a:pPr lvl="1"/>
            <a:r>
              <a:rPr lang="de-DE" dirty="0" smtClean="0"/>
              <a:t>Kritischer Faktor: Größe der Zwischenrepräsentationen</a:t>
            </a:r>
          </a:p>
          <a:p>
            <a:pPr lvl="1"/>
            <a:r>
              <a:rPr lang="de-DE" dirty="0" smtClean="0"/>
              <a:t>Ziel: Größe von Anfrageergebnissen möglichst genau abschätzen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12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1977</Words>
  <Application>Microsoft Macintosh PowerPoint</Application>
  <PresentationFormat>Bildschirmpräsentation (4:3)</PresentationFormat>
  <Paragraphs>424</Paragraphs>
  <Slides>39</Slides>
  <Notes>0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7_Standarddesign</vt:lpstr>
      <vt:lpstr>Datenbanken </vt:lpstr>
      <vt:lpstr>Anfrageoptimierung</vt:lpstr>
      <vt:lpstr>Danksagung</vt:lpstr>
      <vt:lpstr>Anfrageoptimierung</vt:lpstr>
      <vt:lpstr>Generierung eines Ausführungsplans</vt:lpstr>
      <vt:lpstr>Auswirkungen auf die Performanz</vt:lpstr>
      <vt:lpstr>Der SQL-Parser</vt:lpstr>
      <vt:lpstr>Such nach dem „besten“ Ausführungsplan</vt:lpstr>
      <vt:lpstr>Kostenmetriken</vt:lpstr>
      <vt:lpstr>Abschätzung der Ergebnisgröße</vt:lpstr>
      <vt:lpstr>Tabellenkardinalitäten</vt:lpstr>
      <vt:lpstr>Abschätzung der Selektivität</vt:lpstr>
      <vt:lpstr>Verbesserung der Selektivitätsabschätzung</vt:lpstr>
      <vt:lpstr>Histogramme</vt:lpstr>
      <vt:lpstr>Verbund-Optimierung</vt:lpstr>
      <vt:lpstr>Suchraum</vt:lpstr>
      <vt:lpstr>Wie viele Kombinationen gibt es?</vt:lpstr>
      <vt:lpstr>Catalan-Zahlen</vt:lpstr>
      <vt:lpstr>Suchraum</vt:lpstr>
      <vt:lpstr>Dynamische Programmierung</vt:lpstr>
      <vt:lpstr>Beispiel: 4-Wege-Verbund</vt:lpstr>
      <vt:lpstr>Beispiel (Fortsetzung)</vt:lpstr>
      <vt:lpstr>Algorithmus zur Planbestimmung</vt:lpstr>
      <vt:lpstr>Diskussion: Dynamische Programmierung</vt:lpstr>
      <vt:lpstr>Links-tiefe vs. buschige Verbundplan-Bäume</vt:lpstr>
      <vt:lpstr>Verbund über mehrere Relationen</vt:lpstr>
      <vt:lpstr>Greedy-Join-Enumeration</vt:lpstr>
      <vt:lpstr>Diskussion</vt:lpstr>
      <vt:lpstr>Physikalische Planeigenschaften</vt:lpstr>
      <vt:lpstr>Physikalische Planeigenschaften</vt:lpstr>
      <vt:lpstr>Verbesserung des Plans</vt:lpstr>
      <vt:lpstr>Interessante Ordnungen</vt:lpstr>
      <vt:lpstr>Anfrageumschreibung</vt:lpstr>
      <vt:lpstr>Prädikatsvereinfachung</vt:lpstr>
      <vt:lpstr>Zusätzliche Verbundprädikate</vt:lpstr>
      <vt:lpstr>Geschachtelte Anfragen</vt:lpstr>
      <vt:lpstr>Anfrageentschachtelung</vt:lpstr>
      <vt:lpstr>Zusammenfassung</vt:lpstr>
      <vt:lpstr>Beim nächsten Mal...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823</cp:revision>
  <cp:lastPrinted>2014-10-18T14:57:02Z</cp:lastPrinted>
  <dcterms:created xsi:type="dcterms:W3CDTF">2010-04-27T12:26:40Z</dcterms:created>
  <dcterms:modified xsi:type="dcterms:W3CDTF">2015-07-01T14:39:13Z</dcterms:modified>
</cp:coreProperties>
</file>