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19"/>
  </p:notesMasterIdLst>
  <p:handoutMasterIdLst>
    <p:handoutMasterId r:id="rId120"/>
  </p:handoutMasterIdLst>
  <p:sldIdLst>
    <p:sldId id="273" r:id="rId2"/>
    <p:sldId id="473" r:id="rId3"/>
    <p:sldId id="643" r:id="rId4"/>
    <p:sldId id="712" r:id="rId5"/>
    <p:sldId id="474" r:id="rId6"/>
    <p:sldId id="475" r:id="rId7"/>
    <p:sldId id="652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274" r:id="rId16"/>
    <p:sldId id="275" r:id="rId17"/>
    <p:sldId id="276" r:id="rId18"/>
    <p:sldId id="277" r:id="rId19"/>
    <p:sldId id="278" r:id="rId20"/>
    <p:sldId id="462" r:id="rId21"/>
    <p:sldId id="645" r:id="rId22"/>
    <p:sldId id="646" r:id="rId23"/>
    <p:sldId id="647" r:id="rId24"/>
    <p:sldId id="656" r:id="rId25"/>
    <p:sldId id="657" r:id="rId26"/>
    <p:sldId id="648" r:id="rId27"/>
    <p:sldId id="649" r:id="rId28"/>
    <p:sldId id="650" r:id="rId29"/>
    <p:sldId id="651" r:id="rId30"/>
    <p:sldId id="653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476" r:id="rId48"/>
    <p:sldId id="662" r:id="rId49"/>
    <p:sldId id="664" r:id="rId50"/>
    <p:sldId id="670" r:id="rId51"/>
    <p:sldId id="665" r:id="rId52"/>
    <p:sldId id="666" r:id="rId53"/>
    <p:sldId id="663" r:id="rId54"/>
    <p:sldId id="674" r:id="rId55"/>
    <p:sldId id="669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667" r:id="rId69"/>
    <p:sldId id="505" r:id="rId70"/>
    <p:sldId id="506" r:id="rId71"/>
    <p:sldId id="507" r:id="rId72"/>
    <p:sldId id="596" r:id="rId73"/>
    <p:sldId id="597" r:id="rId74"/>
    <p:sldId id="598" r:id="rId75"/>
    <p:sldId id="599" r:id="rId76"/>
    <p:sldId id="600" r:id="rId77"/>
    <p:sldId id="601" r:id="rId78"/>
    <p:sldId id="602" r:id="rId79"/>
    <p:sldId id="603" r:id="rId80"/>
    <p:sldId id="604" r:id="rId81"/>
    <p:sldId id="605" r:id="rId82"/>
    <p:sldId id="606" r:id="rId83"/>
    <p:sldId id="607" r:id="rId84"/>
    <p:sldId id="608" r:id="rId85"/>
    <p:sldId id="609" r:id="rId86"/>
    <p:sldId id="610" r:id="rId87"/>
    <p:sldId id="611" r:id="rId88"/>
    <p:sldId id="612" r:id="rId89"/>
    <p:sldId id="613" r:id="rId90"/>
    <p:sldId id="614" r:id="rId91"/>
    <p:sldId id="615" r:id="rId92"/>
    <p:sldId id="616" r:id="rId93"/>
    <p:sldId id="617" r:id="rId94"/>
    <p:sldId id="618" r:id="rId95"/>
    <p:sldId id="619" r:id="rId96"/>
    <p:sldId id="620" r:id="rId97"/>
    <p:sldId id="621" r:id="rId98"/>
    <p:sldId id="622" r:id="rId99"/>
    <p:sldId id="623" r:id="rId100"/>
    <p:sldId id="624" r:id="rId101"/>
    <p:sldId id="625" r:id="rId102"/>
    <p:sldId id="626" r:id="rId103"/>
    <p:sldId id="684" r:id="rId104"/>
    <p:sldId id="699" r:id="rId105"/>
    <p:sldId id="686" r:id="rId106"/>
    <p:sldId id="687" r:id="rId107"/>
    <p:sldId id="688" r:id="rId108"/>
    <p:sldId id="689" r:id="rId109"/>
    <p:sldId id="690" r:id="rId110"/>
    <p:sldId id="700" r:id="rId111"/>
    <p:sldId id="701" r:id="rId112"/>
    <p:sldId id="702" r:id="rId113"/>
    <p:sldId id="703" r:id="rId114"/>
    <p:sldId id="704" r:id="rId115"/>
    <p:sldId id="705" r:id="rId116"/>
    <p:sldId id="691" r:id="rId117"/>
    <p:sldId id="707" r:id="rId1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833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75"/>
    <p:restoredTop sz="94740"/>
  </p:normalViewPr>
  <p:slideViewPr>
    <p:cSldViewPr>
      <p:cViewPr varScale="1">
        <p:scale>
          <a:sx n="119" d="100"/>
          <a:sy n="119" d="100"/>
        </p:scale>
        <p:origin x="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handoutMaster" Target="handoutMasters/handoutMaster1.xml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20.05.16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20.05.16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20.05.16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Selbstanordnende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Ordne </a:t>
            </a:r>
            <a:r>
              <a:rPr lang="de-DE" altLang="de-DE" dirty="0"/>
              <a:t>die Elemente bei der sequentiellen Suche so an, dass die Elemente, die am häufigsten gesucht </a:t>
            </a:r>
            <a:r>
              <a:rPr lang="de-DE" altLang="de-DE" dirty="0" smtClean="0"/>
              <a:t>werden, möglichst </a:t>
            </a:r>
            <a:r>
              <a:rPr lang="de-DE" altLang="de-DE" dirty="0"/>
              <a:t>weit vorne </a:t>
            </a:r>
            <a:r>
              <a:rPr lang="de-DE" altLang="de-DE" dirty="0" smtClean="0"/>
              <a:t>stehen</a:t>
            </a:r>
          </a:p>
          <a:p>
            <a:pPr lvl="2"/>
            <a:r>
              <a:rPr lang="de-DE" altLang="de-DE" dirty="0"/>
              <a:t>Meistens ist die Häufigkeit nicht bekannt, man kann aber versuchen, </a:t>
            </a:r>
            <a:r>
              <a:rPr lang="de-DE" altLang="de-DE" i="1" dirty="0"/>
              <a:t>aus der Vergangenheit auf die Zukunft </a:t>
            </a:r>
            <a:r>
              <a:rPr lang="de-DE" altLang="de-DE" dirty="0"/>
              <a:t>zu </a:t>
            </a:r>
            <a:r>
              <a:rPr lang="de-DE" altLang="de-DE" i="1" dirty="0" smtClean="0"/>
              <a:t>schließen</a:t>
            </a:r>
          </a:p>
          <a:p>
            <a:endParaRPr lang="de-DE" altLang="de-DE" sz="1400" b="1" dirty="0" smtClean="0"/>
          </a:p>
          <a:p>
            <a:r>
              <a:rPr lang="de-DE" altLang="de-DE" b="1" dirty="0" smtClean="0"/>
              <a:t>Vorgehensweise:</a:t>
            </a:r>
          </a:p>
          <a:p>
            <a:pPr lvl="1"/>
            <a:r>
              <a:rPr lang="de-DE" altLang="de-DE" dirty="0" smtClean="0"/>
              <a:t>Immer </a:t>
            </a:r>
            <a:r>
              <a:rPr lang="de-DE" altLang="de-DE" dirty="0"/>
              <a:t>wenn nach einem Element gesucht wurde, wird dieses Element weiter vorne in der Liste </a:t>
            </a:r>
            <a:r>
              <a:rPr lang="de-DE" altLang="de-DE" dirty="0" smtClean="0"/>
              <a:t>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100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101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 smtClean="0">
                <a:latin typeface="cmsy10" charset="0"/>
                <a:sym typeface="Wingdings"/>
              </a:rPr>
              <a:t></a:t>
            </a:r>
            <a:r>
              <a:rPr lang="en-US" sz="2400" dirty="0" smtClean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102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1196206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Zum Vergleich: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/>
              <a:t>Splay</a:t>
            </a:r>
            <a:r>
              <a:rPr lang="de-DE" dirty="0" smtClean="0"/>
              <a:t>-Bäume</a:t>
            </a:r>
          </a:p>
          <a:p>
            <a:r>
              <a:rPr lang="de-DE" dirty="0" err="1" smtClean="0"/>
              <a:t>search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 smtClean="0"/>
              <a:t>amort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insert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dirty="0" err="1" smtClean="0"/>
              <a:t>delete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AVL-Bäume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68760"/>
            <a:ext cx="8460432" cy="44093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</a:t>
            </a:r>
            <a:r>
              <a:rPr lang="de-DE" sz="1100" dirty="0" smtClean="0">
                <a:solidFill>
                  <a:srgbClr val="0000FF"/>
                </a:solidFill>
              </a:rPr>
              <a:t>Landis; In: </a:t>
            </a:r>
            <a:r>
              <a:rPr lang="de-DE" sz="1100" dirty="0" err="1" smtClean="0">
                <a:solidFill>
                  <a:srgbClr val="0000FF"/>
                </a:solidFill>
              </a:rPr>
              <a:t>Doklady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Akademii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Nauk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>
                <a:solidFill>
                  <a:srgbClr val="0000FF"/>
                </a:solidFill>
              </a:rPr>
              <a:t>SSSR 146, S.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AVL-Präsentationen wurden übernommen aus:</a:t>
            </a:r>
          </a:p>
          <a:p>
            <a:r>
              <a:rPr lang="de-DE" sz="2000" dirty="0" smtClean="0"/>
              <a:t>„Informatik II“ (Kapitel: Balancierte Bäume) gehalten von Martin Wirsing an der LMU </a:t>
            </a:r>
            <a:r>
              <a:rPr lang="de-DE" sz="2000" dirty="0"/>
              <a:t>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  <p:pic>
        <p:nvPicPr>
          <p:cNvPr id="7" name="Bild 6" descr="b8dfe3b4-9839-404d-8428-f446b1eea7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48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in AVL-Baum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Anwendungsstelle der 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 von selbstanordnenden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Mache ein Element zum ersten Element der Liste, wenn nach diesem   Element erfolgreich gesucht wurde. Alle anderen Elemente bleiben </a:t>
            </a:r>
            <a:r>
              <a:rPr lang="de-DE" altLang="de-DE" sz="2000" dirty="0" smtClean="0"/>
              <a:t>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Vertausche ein Element mit dem unmittelbar </a:t>
            </a:r>
            <a:r>
              <a:rPr lang="de-DE" altLang="de-DE" sz="2000" dirty="0" smtClean="0"/>
              <a:t>vorangehenden </a:t>
            </a:r>
            <a:br>
              <a:rPr lang="de-DE" altLang="de-DE" sz="2000" dirty="0" smtClean="0"/>
            </a:br>
            <a:r>
              <a:rPr lang="de-DE" altLang="de-DE" sz="2000" dirty="0" smtClean="0"/>
              <a:t>nachdem </a:t>
            </a:r>
            <a:r>
              <a:rPr lang="de-DE" altLang="de-DE" sz="2000" dirty="0"/>
              <a:t>auf das Element zugegriffen </a:t>
            </a:r>
            <a:r>
              <a:rPr lang="de-DE" altLang="de-DE" sz="2000" dirty="0" smtClean="0"/>
              <a:t>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Ordne jedem Element einen Häufigkeitszähler zu, der zu Beginn mit 0 initialisiert wird und der bei jedem Zugriff auf das Element um 1 erhöht wird. Nach jedem Zugriff wird die Liste neu angeordnet, so dass die Häufigkeitszähler in absteigender Reihenfolge </a:t>
            </a:r>
            <a:r>
              <a:rPr lang="de-DE" altLang="de-DE" sz="2000" dirty="0" smtClean="0"/>
              <a:t>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Rotationstypen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RR: Linksrotation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111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LL: Rechtsrotation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112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RL: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113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114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115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Löschen von Knoten in AVL-Bäumen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 err="1"/>
              <a:t>Löschen</a:t>
            </a:r>
            <a:r>
              <a:rPr lang="de-DE" dirty="0"/>
              <a:t> erfolgt wie bei </a:t>
            </a:r>
            <a:r>
              <a:rPr lang="de-DE" dirty="0" err="1"/>
              <a:t>Suchbäumen</a:t>
            </a:r>
            <a:r>
              <a:rPr lang="de-DE" dirty="0"/>
              <a:t> und kann (wie das </a:t>
            </a:r>
            <a:r>
              <a:rPr lang="de-DE" dirty="0" err="1"/>
              <a:t>Einfügen</a:t>
            </a:r>
            <a:r>
              <a:rPr lang="de-DE" dirty="0"/>
              <a:t>) zu Strukturverletzungen </a:t>
            </a:r>
            <a:r>
              <a:rPr lang="de-DE" dirty="0" err="1"/>
              <a:t>führen</a:t>
            </a:r>
            <a:r>
              <a:rPr lang="de-DE" dirty="0"/>
              <a:t>, die durch Rotationen ausgeglichen </a:t>
            </a:r>
            <a:r>
              <a:rPr lang="de-DE" dirty="0" smtClean="0"/>
              <a:t>werden</a:t>
            </a:r>
          </a:p>
          <a:p>
            <a:pPr lvl="1"/>
            <a:r>
              <a:rPr lang="de-DE" dirty="0"/>
              <a:t>Beim </a:t>
            </a:r>
            <a:r>
              <a:rPr lang="de-DE" dirty="0" err="1"/>
              <a:t>Löschen</a:t>
            </a:r>
            <a:r>
              <a:rPr lang="de-DE" dirty="0"/>
              <a:t> </a:t>
            </a:r>
            <a:r>
              <a:rPr lang="de-DE" dirty="0" err="1"/>
              <a:t>genügt</a:t>
            </a:r>
            <a:r>
              <a:rPr lang="de-DE" dirty="0"/>
              <a:t> nicht immer eine einzige Rotation oder </a:t>
            </a:r>
            <a:r>
              <a:rPr lang="de-DE" dirty="0" smtClean="0"/>
              <a:t>Doppelrotation</a:t>
            </a:r>
          </a:p>
          <a:p>
            <a:pPr lvl="1"/>
            <a:r>
              <a:rPr lang="de-DE" dirty="0" smtClean="0"/>
              <a:t>Im </a:t>
            </a:r>
            <a:r>
              <a:rPr lang="de-DE" dirty="0"/>
              <a:t>schlechtesten Fall muss auf dem Suchpfad </a:t>
            </a:r>
            <a:r>
              <a:rPr lang="de-DE" dirty="0" err="1"/>
              <a:t>bottom-up</a:t>
            </a:r>
            <a:r>
              <a:rPr lang="de-DE" dirty="0"/>
              <a:t> vom zu entfernenden </a:t>
            </a:r>
            <a:r>
              <a:rPr lang="de-DE" dirty="0" err="1"/>
              <a:t>Schlüssel</a:t>
            </a:r>
            <a:r>
              <a:rPr lang="de-DE" dirty="0"/>
              <a:t> bis zur Wurzel auf jedem Level eine Rotation bzw. Doppelrotation </a:t>
            </a:r>
            <a:r>
              <a:rPr lang="de-DE" dirty="0" err="1"/>
              <a:t>durchgeführt</a:t>
            </a:r>
            <a:r>
              <a:rPr lang="de-DE" dirty="0"/>
              <a:t> werden 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117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Rot-Schwarz-Baum: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Splay-</a:t>
            </a:r>
            <a:r>
              <a:rPr lang="en-US" sz="2400" dirty="0">
                <a:solidFill>
                  <a:schemeClr val="accent2"/>
                </a:solidFill>
              </a:rPr>
              <a:t>Baum:</a:t>
            </a:r>
          </a:p>
          <a:p>
            <a:r>
              <a:rPr lang="de-DE" sz="2400" dirty="0" err="1" smtClean="0"/>
              <a:t>search</a:t>
            </a:r>
            <a:r>
              <a:rPr lang="de-DE" sz="2400" dirty="0" smtClean="0"/>
              <a:t>: ≈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 smtClean="0"/>
              <a:t>amort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insert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 smtClean="0"/>
              <a:t>delete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Wann welche Repräsentation nehmen?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selbstanordnende Listen, MF-Regel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 smtClean="0"/>
              <a:t>Beispiel (für </a:t>
            </a:r>
            <a:r>
              <a:rPr lang="de-DE" dirty="0" err="1" smtClean="0"/>
              <a:t>Worst</a:t>
            </a:r>
            <a:r>
              <a:rPr lang="de-DE" dirty="0" smtClean="0"/>
              <a:t> Case)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 smtClean="0"/>
              <a:t>Durchschnittliche Kosten: 7x7/7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zugegriffenen Elementen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2-1-7</a:t>
                      </a:r>
                      <a:r>
                        <a:rPr lang="de-DE" baseline="0" dirty="0" smtClean="0"/>
                        <a:t>-6-5-4-3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3-2-1-7</a:t>
                      </a:r>
                      <a:r>
                        <a:rPr lang="de-DE" baseline="0" dirty="0" smtClean="0"/>
                        <a:t>-6-5-4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4-3-2-1-7</a:t>
                      </a:r>
                      <a:r>
                        <a:rPr lang="de-DE" baseline="0" dirty="0" smtClean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5-4-3-2-1-7</a:t>
                      </a:r>
                      <a:r>
                        <a:rPr lang="de-DE" baseline="0" dirty="0" smtClean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6-5-4-3-2-1-7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 smtClean="0"/>
              <a:t>Beispiel (für „beinahe“ Best </a:t>
            </a:r>
            <a:r>
              <a:rPr lang="de-DE" dirty="0"/>
              <a:t>Case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/>
              <a:t>Durchschnittliche Kosten: </a:t>
            </a:r>
            <a:r>
              <a:rPr lang="de-DE" dirty="0" smtClean="0"/>
              <a:t>7 + 6 x 1/7 ≈ 1.86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 Elemente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Feste Anordnung und naives Suchen </a:t>
            </a:r>
            <a:r>
              <a:rPr lang="de-DE" sz="2400" dirty="0" smtClean="0"/>
              <a:t>hat bei einer </a:t>
            </a:r>
            <a:br>
              <a:rPr lang="de-DE" sz="2400" dirty="0" smtClean="0"/>
            </a:br>
            <a:r>
              <a:rPr lang="de-DE" sz="2400" dirty="0" smtClean="0"/>
              <a:t>7-elementigen Liste durchschnittlich den Aufwand: </a:t>
            </a:r>
            <a:br>
              <a:rPr lang="de-DE" sz="2400" dirty="0" smtClean="0"/>
            </a:br>
            <a:endParaRPr lang="de-DE" sz="2400" dirty="0" smtClean="0"/>
          </a:p>
          <a:p>
            <a:endParaRPr lang="de-DE" sz="2400" dirty="0" smtClean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haben </a:t>
            </a:r>
            <a:r>
              <a:rPr lang="de-DE" altLang="de-DE" sz="2400" dirty="0"/>
              <a:t>gegenüber einer festen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wenn </a:t>
            </a:r>
            <a:r>
              <a:rPr lang="de-DE" altLang="de-DE" sz="2000" dirty="0"/>
              <a:t>die Suchschlüssel stark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Listen findet </a:t>
            </a:r>
            <a:r>
              <a:rPr lang="de-DE" altLang="de-DE" sz="2000" dirty="0"/>
              <a:t>man im Buch von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i="1" dirty="0" smtClean="0"/>
              <a:t>Ottmann </a:t>
            </a:r>
            <a:r>
              <a:rPr lang="de-DE" altLang="de-DE" sz="2000" i="1" dirty="0"/>
              <a:t>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14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49E-719B-4344-A6DE-DDEBA8A5B66A}" type="slidenum">
              <a:rPr lang="de-DE"/>
              <a:pPr/>
              <a:t>15</a:t>
            </a:fld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 für die Darstellung von Mengen</a:t>
            </a:r>
            <a:endParaRPr lang="de-DE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 smtClean="0">
                <a:solidFill>
                  <a:schemeClr val="hlink"/>
                </a:solidFill>
              </a:rPr>
              <a:t>: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/>
              <a:t>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x,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auf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{x}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auf 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</a:t>
            </a:r>
            <a:r>
              <a:rPr lang="de-DE" dirty="0" smtClean="0">
                <a:solidFill>
                  <a:schemeClr val="hlink"/>
                </a:solidFill>
              </a:rPr>
              <a:t>{x}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smtClean="0"/>
              <a:t>sofern ein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enthalten </a:t>
            </a:r>
            <a:r>
              <a:rPr lang="de-DE" dirty="0"/>
              <a:t>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search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gib </a:t>
            </a:r>
            <a:r>
              <a:rPr lang="de-DE" dirty="0" smtClean="0">
                <a:solidFill>
                  <a:schemeClr val="hlink"/>
                </a:solidFill>
              </a:rPr>
              <a:t>x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s </a:t>
            </a:r>
            <a:r>
              <a:rPr lang="de-DE" dirty="0"/>
              <a:t>aus mit minimalem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/>
              <a:t> </a:t>
            </a:r>
            <a:r>
              <a:rPr lang="de-DE" dirty="0"/>
              <a:t>so dass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>
                <a:solidFill>
                  <a:srgbClr val="FF0000"/>
                </a:solidFill>
              </a:rPr>
              <a:t>≥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(gib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nil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zurück, wenn ein solches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nicht vorhanden)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11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 Suchstruktur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1. </a:t>
            </a:r>
            <a:r>
              <a:rPr lang="de-DE" dirty="0" smtClean="0"/>
              <a:t>Idee: Speichere </a:t>
            </a:r>
            <a:r>
              <a:rPr lang="de-DE" dirty="0"/>
              <a:t>Elemente in sortiertem Feld.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4032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90646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9145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4193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9225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24112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44274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9306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54354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9387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64419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74500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95483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84580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9467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4174207" y="1774751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670176" y="2278782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922588" y="2531195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932238" y="1916832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search(12)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1403226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964488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2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556373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948E-6 L -0.44097 -3.294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948E-6 L 0.22049 -3.29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3.2948E-6 L -0.55122 -3.2948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17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  <a:r>
              <a:rPr lang="de-DE" sz="2800" dirty="0"/>
              <a:t> Zahl </a:t>
            </a:r>
            <a:r>
              <a:rPr lang="de-DE" sz="2800" dirty="0">
                <a:solidFill>
                  <a:schemeClr val="hlink"/>
                </a:solidFill>
              </a:rPr>
              <a:t>x</a:t>
            </a:r>
            <a:r>
              <a:rPr lang="de-DE" sz="2800" dirty="0"/>
              <a:t> und ein sortiertes Feld </a:t>
            </a:r>
            <a:r>
              <a:rPr lang="de-DE" sz="2800" dirty="0">
                <a:solidFill>
                  <a:schemeClr val="hlink"/>
                </a:solidFill>
              </a:rPr>
              <a:t>A[1],…,A[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 smtClean="0">
                <a:solidFill>
                  <a:schemeClr val="accent2"/>
                </a:solidFill>
              </a:rPr>
              <a:t>function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search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 smtClean="0">
                <a:solidFill>
                  <a:schemeClr val="accent2"/>
                </a:solidFill>
              </a:rPr>
              <a:t>k</a:t>
            </a:r>
            <a:r>
              <a:rPr lang="de-DE" sz="2800" dirty="0" smtClean="0">
                <a:solidFill>
                  <a:schemeClr val="accent2"/>
                </a:solidFill>
              </a:rPr>
              <a:t>, A)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length</a:t>
            </a:r>
            <a:r>
              <a:rPr lang="de-DE" sz="2800" dirty="0" smtClean="0">
                <a:solidFill>
                  <a:schemeClr val="hlink"/>
                </a:solidFill>
              </a:rPr>
              <a:t>(A); l := 1</a:t>
            </a:r>
            <a:r>
              <a:rPr lang="de-DE" sz="2800" dirty="0">
                <a:solidFill>
                  <a:schemeClr val="hlink"/>
                </a:solidFill>
              </a:rPr>
              <a:t>; </a:t>
            </a:r>
            <a:r>
              <a:rPr lang="de-DE" sz="2800" dirty="0" err="1" smtClean="0">
                <a:solidFill>
                  <a:schemeClr val="hlink"/>
                </a:solidFill>
              </a:rPr>
              <a:t>r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 &lt;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</a:t>
            </a:r>
            <a:r>
              <a:rPr lang="de-DE" sz="2800" b="1" dirty="0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dirty="0">
                <a:solidFill>
                  <a:schemeClr val="hlink"/>
                </a:solidFill>
              </a:rPr>
              <a:t>m:=(</a:t>
            </a:r>
            <a:r>
              <a:rPr lang="de-DE" sz="2800" dirty="0" err="1">
                <a:solidFill>
                  <a:schemeClr val="hlink"/>
                </a:solidFill>
              </a:rPr>
              <a:t>r+l</a:t>
            </a:r>
            <a:r>
              <a:rPr lang="de-DE" sz="2800" dirty="0">
                <a:solidFill>
                  <a:schemeClr val="hlink"/>
                </a:solidFill>
              </a:rPr>
              <a:t>) div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rgbClr val="3C8C93"/>
                </a:solidFill>
              </a:rPr>
              <a:t>key</a:t>
            </a:r>
            <a:r>
              <a:rPr lang="de-DE" sz="2800" dirty="0" smtClean="0">
                <a:solidFill>
                  <a:srgbClr val="3C8C93"/>
                </a:solidFill>
              </a:rPr>
              <a:t>(A</a:t>
            </a:r>
            <a:r>
              <a:rPr lang="de-DE" sz="2800" dirty="0">
                <a:solidFill>
                  <a:srgbClr val="3C8C93"/>
                </a:solidFill>
              </a:rPr>
              <a:t>[m</a:t>
            </a:r>
            <a:r>
              <a:rPr lang="de-DE" sz="2800" dirty="0" smtClean="0">
                <a:solidFill>
                  <a:srgbClr val="3C8C93"/>
                </a:solidFill>
              </a:rPr>
              <a:t>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b="1" dirty="0"/>
              <a:t> </a:t>
            </a:r>
            <a:r>
              <a:rPr lang="de-DE" sz="2800" b="1" dirty="0" err="1"/>
              <a:t>return</a:t>
            </a:r>
            <a:r>
              <a:rPr lang="de-DE" sz="2800" b="1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A[m]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3C8C93"/>
                </a:solidFill>
              </a:rPr>
              <a:t>key</a:t>
            </a:r>
            <a:r>
              <a:rPr lang="de-DE" sz="2800" dirty="0">
                <a:solidFill>
                  <a:srgbClr val="3C8C93"/>
                </a:solidFill>
              </a:rPr>
              <a:t>(A[m])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l:=m+1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:=m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return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A[l]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18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Suchstruktur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Worst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case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19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2. </a:t>
            </a:r>
            <a:r>
              <a:rPr lang="de-DE" sz="2800" dirty="0" smtClean="0"/>
              <a:t>Idee: Sortierte Liste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kosten im </a:t>
            </a:r>
            <a:r>
              <a:rPr lang="de-DE" sz="2800" dirty="0" err="1"/>
              <a:t>worst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Einsicht:</a:t>
            </a:r>
            <a:r>
              <a:rPr lang="de-DE" sz="2800" dirty="0"/>
              <a:t> Wenn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effizient zu implementieren wäre, dann auch alle 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 smtClean="0"/>
              <a:t>Datenstruktur, die Objekte verwaltet, für die Schlüssel definiert sind: (1) </a:t>
            </a:r>
          </a:p>
          <a:p>
            <a:pPr lvl="1"/>
            <a:r>
              <a:rPr lang="de-DE" sz="2000" dirty="0" smtClean="0"/>
              <a:t>einfache Menge (zunächst betrachtet)</a:t>
            </a:r>
          </a:p>
          <a:p>
            <a:pPr lvl="1"/>
            <a:r>
              <a:rPr lang="de-DE" sz="2000" dirty="0" smtClean="0"/>
              <a:t>Multimenge</a:t>
            </a:r>
          </a:p>
          <a:p>
            <a:pPr lvl="1"/>
            <a:r>
              <a:rPr lang="de-DE" sz="2000" dirty="0" smtClean="0"/>
              <a:t>geordnete (Multi-)Menge</a:t>
            </a:r>
          </a:p>
          <a:p>
            <a:r>
              <a:rPr lang="de-DE" sz="2000" dirty="0" smtClean="0"/>
              <a:t>Mengen können verändert werden (anders als in der Mathematik)</a:t>
            </a:r>
          </a:p>
          <a:p>
            <a:r>
              <a:rPr lang="de-DE" sz="2000" dirty="0" smtClean="0"/>
              <a:t>Obligatorische Operationen: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test</a:t>
            </a:r>
            <a:r>
              <a:rPr lang="de-DE" sz="1800" dirty="0" smtClean="0"/>
              <a:t>(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r>
              <a:rPr lang="de-DE" sz="1800" dirty="0" smtClean="0"/>
              <a:t>testet, ob ein Element mit Schlüssel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enthalten ist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 (liefert </a:t>
            </a:r>
            <a:r>
              <a:rPr lang="de-DE" sz="1800" dirty="0" err="1" smtClean="0"/>
              <a:t>true</a:t>
            </a:r>
            <a:r>
              <a:rPr lang="de-DE" sz="1800" dirty="0" smtClean="0"/>
              <a:t>/</a:t>
            </a:r>
            <a:r>
              <a:rPr lang="de-DE" sz="1800" dirty="0" err="1" smtClean="0"/>
              <a:t>false</a:t>
            </a:r>
            <a:r>
              <a:rPr lang="de-DE" sz="1800" dirty="0" smtClean="0"/>
              <a:t>) 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search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endParaRPr lang="de-DE" sz="1800" dirty="0" smtClean="0"/>
          </a:p>
          <a:p>
            <a:pPr marL="914400" lvl="2" indent="0">
              <a:buNone/>
            </a:pPr>
            <a:r>
              <a:rPr lang="de-DE" sz="1600" dirty="0" smtClean="0"/>
              <a:t>(1a)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ist, oder </a:t>
            </a:r>
            <a:r>
              <a:rPr lang="de-DE" sz="1600" dirty="0" err="1" smtClean="0"/>
              <a:t>nil</a:t>
            </a:r>
            <a:endParaRPr lang="de-DE" sz="1600" dirty="0" smtClean="0"/>
          </a:p>
          <a:p>
            <a:pPr marL="914400" lvl="2" indent="0">
              <a:buNone/>
            </a:pPr>
            <a:r>
              <a:rPr lang="de-DE" sz="1600" dirty="0" smtClean="0"/>
              <a:t>(1b)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smtClean="0">
                <a:solidFill>
                  <a:srgbClr val="3C8C93"/>
                </a:solidFill>
              </a:rPr>
              <a:t> </a:t>
            </a:r>
            <a:r>
              <a:rPr lang="de-DE" sz="1600" dirty="0" smtClean="0"/>
              <a:t>minimal in </a:t>
            </a:r>
            <a:r>
              <a:rPr lang="de-DE" sz="1600" dirty="0" smtClean="0">
                <a:solidFill>
                  <a:srgbClr val="3C8C93"/>
                </a:solidFill>
              </a:rPr>
              <a:t>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        ist und für den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err="1" smtClean="0">
                <a:solidFill>
                  <a:srgbClr val="FF0000"/>
                </a:solidFill>
              </a:rPr>
              <a:t>≥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gilt</a:t>
            </a:r>
          </a:p>
          <a:p>
            <a:pPr marL="914400" lvl="2" indent="0">
              <a:buNone/>
            </a:pPr>
            <a:r>
              <a:rPr lang="de-DE" sz="1600" dirty="0" smtClean="0"/>
              <a:t>(2) </a:t>
            </a:r>
            <a:r>
              <a:rPr lang="de-DE" sz="1600" dirty="0"/>
              <a:t>liefert eine Menge von Elementen aus </a:t>
            </a:r>
            <a:r>
              <a:rPr lang="de-DE" sz="1600" dirty="0">
                <a:solidFill>
                  <a:srgbClr val="3C8C93"/>
                </a:solidFill>
              </a:rPr>
              <a:t>s</a:t>
            </a:r>
            <a:r>
              <a:rPr lang="de-DE" sz="1600" dirty="0"/>
              <a:t>, deren Schlüssel 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</a:t>
            </a:r>
            <a:r>
              <a:rPr lang="de-DE" sz="1600" dirty="0" smtClean="0"/>
              <a:t>ist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insert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x,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fügt das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ein (s wird ggf. modifiziert)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delete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x,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löscht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aus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(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wird ggf. modifiziert)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Alternativen</a:t>
            </a:r>
          </a:p>
          <a:p>
            <a:pPr lvl="1"/>
            <a:r>
              <a:rPr lang="de-DE" dirty="0" smtClean="0"/>
              <a:t>Nicht-zyklische, doppelt verkettete Liste</a:t>
            </a:r>
          </a:p>
          <a:p>
            <a:pPr lvl="1"/>
            <a:r>
              <a:rPr lang="de-DE" dirty="0" smtClean="0"/>
              <a:t>Einfach verkettete Liste</a:t>
            </a:r>
          </a:p>
          <a:p>
            <a:pPr lvl="1"/>
            <a:r>
              <a:rPr lang="de-DE" dirty="0" smtClean="0"/>
              <a:t>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6" name="Explosion 1 5"/>
          <p:cNvSpPr/>
          <p:nvPr/>
        </p:nvSpPr>
        <p:spPr>
          <a:xfrm>
            <a:off x="683568" y="3645024"/>
            <a:ext cx="6048672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</a:t>
            </a:r>
            <a:r>
              <a:rPr lang="de-DE" dirty="0" smtClean="0">
                <a:solidFill>
                  <a:schemeClr val="tx1"/>
                </a:solidFill>
              </a:rPr>
              <a:t>wäre die Folge bei einer </a:t>
            </a:r>
            <a:r>
              <a:rPr lang="de-DE" dirty="0">
                <a:solidFill>
                  <a:schemeClr val="tx1"/>
                </a:solidFill>
              </a:rPr>
              <a:t>einfach </a:t>
            </a:r>
            <a:r>
              <a:rPr lang="de-DE" dirty="0" smtClean="0">
                <a:solidFill>
                  <a:schemeClr val="tx1"/>
                </a:solidFill>
              </a:rPr>
              <a:t>verketteten Liste?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95936" y="1916832"/>
            <a:ext cx="4968552" cy="208823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Welche Möglichkeiten ergeben </a:t>
            </a:r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ich durch eine zyklische Liste?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r>
              <a:rPr lang="de-DE" dirty="0"/>
              <a:t> </a:t>
            </a:r>
            <a:r>
              <a:rPr lang="de-DE" dirty="0" smtClean="0"/>
              <a:t>für Suche nach neuer Trägerstruktur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Halbierungssuche durchsucht Felder</a:t>
            </a:r>
          </a:p>
          <a:p>
            <a:pPr lvl="1"/>
            <a:r>
              <a:rPr lang="de-DE" dirty="0" smtClean="0"/>
              <a:t>Einfügen neuer Elemente erfordert ggf.</a:t>
            </a:r>
            <a:br>
              <a:rPr lang="de-DE" dirty="0" smtClean="0"/>
            </a:br>
            <a:r>
              <a:rPr lang="de-DE" dirty="0" smtClean="0"/>
              <a:t>ein größeres Feld und Umkopieren der Elemente </a:t>
            </a:r>
          </a:p>
          <a:p>
            <a:r>
              <a:rPr lang="de-DE" dirty="0" smtClean="0"/>
              <a:t>Einfügen in Listen in konstanter Zeit</a:t>
            </a:r>
          </a:p>
          <a:p>
            <a:pPr lvl="1"/>
            <a:r>
              <a:rPr lang="de-DE" dirty="0" smtClean="0"/>
              <a:t>Zugriffe auf Elemente jedoch sequentiell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Verzeigerter</a:t>
            </a:r>
            <a:r>
              <a:rPr lang="de-DE" dirty="0" smtClean="0"/>
              <a:t>) Baum</a:t>
            </a:r>
          </a:p>
          <a:p>
            <a:pPr lvl="1"/>
            <a:r>
              <a:rPr lang="de-DE" dirty="0" smtClean="0"/>
              <a:t>Einfügen in konstanter Zeit möglich </a:t>
            </a:r>
            <a:br>
              <a:rPr lang="de-DE" dirty="0" smtClean="0"/>
            </a:br>
            <a:r>
              <a:rPr lang="de-DE" dirty="0" smtClean="0"/>
              <a:t>(falls </a:t>
            </a:r>
            <a:r>
              <a:rPr lang="de-DE" dirty="0" err="1" smtClean="0"/>
              <a:t>Einfügeposition</a:t>
            </a:r>
            <a:r>
              <a:rPr lang="de-DE" dirty="0" smtClean="0"/>
              <a:t> gegeben)</a:t>
            </a:r>
          </a:p>
          <a:p>
            <a:pPr lvl="1"/>
            <a:r>
              <a:rPr lang="de-DE" dirty="0" smtClean="0"/>
              <a:t> zum Suchen verwendbar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Suchbäume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binärer </a:t>
            </a:r>
            <a:r>
              <a:rPr lang="de-DE" dirty="0" err="1" smtClean="0"/>
              <a:t>Suchbaum</a:t>
            </a:r>
            <a:r>
              <a:rPr lang="de-DE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zusätzlich muss für jeden seiner Knoten gelten, </a:t>
            </a:r>
            <a:br>
              <a:rPr lang="de-DE" dirty="0" smtClean="0"/>
            </a:br>
            <a:r>
              <a:rPr lang="de-DE" dirty="0" smtClean="0"/>
              <a:t>dass das im Knoten</a:t>
            </a:r>
            <a:r>
              <a:rPr lang="de-DE" i="1" dirty="0" smtClean="0"/>
              <a:t> gespeicherte Element</a:t>
            </a:r>
            <a:endParaRPr lang="de-DE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größer</a:t>
            </a:r>
            <a:r>
              <a:rPr lang="de-DE" dirty="0" smtClean="0"/>
              <a:t> ist </a:t>
            </a:r>
            <a:r>
              <a:rPr lang="de-DE" dirty="0"/>
              <a:t>als </a:t>
            </a:r>
            <a:r>
              <a:rPr lang="de-DE" dirty="0" smtClean="0"/>
              <a:t>alle </a:t>
            </a:r>
            <a:r>
              <a:rPr lang="de-DE" i="1" dirty="0" smtClean="0"/>
              <a:t>Elemente </a:t>
            </a:r>
            <a:r>
              <a:rPr lang="de-DE" dirty="0" smtClean="0"/>
              <a:t>im </a:t>
            </a:r>
            <a:r>
              <a:rPr lang="de-DE" i="1" dirty="0" smtClean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kleiner</a:t>
            </a:r>
            <a:r>
              <a:rPr lang="de-DE" i="1" dirty="0" smtClean="0"/>
              <a:t> </a:t>
            </a:r>
            <a:r>
              <a:rPr lang="de-DE" dirty="0" smtClean="0"/>
              <a:t>ist als </a:t>
            </a:r>
            <a:r>
              <a:rPr lang="de-DE" dirty="0"/>
              <a:t>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 smtClean="0"/>
              <a:t>rechten </a:t>
            </a:r>
            <a:r>
              <a:rPr lang="de-DE" i="1" dirty="0"/>
              <a:t>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binäre Suchbäume</a:t>
            </a:r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1472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ym typeface="Wingdings"/>
              </a:rPr>
              <a:t>fold</a:t>
            </a:r>
            <a:r>
              <a:rPr lang="de-DE" sz="2000" dirty="0">
                <a:sym typeface="Wingdings"/>
              </a:rPr>
              <a:t>(</a:t>
            </a:r>
            <a:r>
              <a:rPr lang="de-DE" sz="2000" dirty="0">
                <a:solidFill>
                  <a:srgbClr val="262673"/>
                </a:solidFill>
                <a:sym typeface="Wingdings"/>
              </a:rPr>
              <a:t>+</a:t>
            </a:r>
            <a:r>
              <a:rPr lang="de-DE" sz="2000" dirty="0">
                <a:sym typeface="Wingdings"/>
              </a:rPr>
              <a:t>, </a:t>
            </a:r>
            <a:r>
              <a:rPr lang="de-DE" sz="2000" dirty="0" err="1">
                <a:sym typeface="Wingdings"/>
              </a:rPr>
              <a:t>tr</a:t>
            </a:r>
            <a:r>
              <a:rPr lang="de-DE" sz="2000" dirty="0">
                <a:sym typeface="Wingdings"/>
              </a:rPr>
              <a:t>, 0)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0)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568187" y="3558495"/>
            <a:ext cx="2108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min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min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</a:t>
            </a:r>
            <a:r>
              <a:rPr lang="de-DE" sz="2000" dirty="0"/>
              <a:t>∞</a:t>
            </a:r>
            <a:r>
              <a:rPr lang="de-DE" sz="2000" dirty="0" smtClean="0"/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50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07" y="188640"/>
            <a:ext cx="9540551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052736"/>
            <a:ext cx="8352928" cy="53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emptyTree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endParaRPr lang="de-DE" sz="2400" dirty="0" smtClean="0">
              <a:solidFill>
                <a:srgbClr val="3C8C93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leaf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leftExists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rgbClr val="3C8C93"/>
                </a:solidFill>
              </a:rPr>
              <a:t>x :=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chemeClr val="accent1">
                    <a:lumMod val="25000"/>
                  </a:schemeClr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left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x)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else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// linker Nachfolger existiert nicht</a:t>
            </a:r>
            <a:endParaRPr lang="de-DE" sz="2400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7668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Inorder</a:t>
            </a:r>
            <a:r>
              <a:rPr lang="de-DE" dirty="0" smtClean="0"/>
              <a:t>-Ausgabe ergibt Sortierreihenfolge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1412776"/>
            <a:ext cx="2995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printNode</a:t>
            </a:r>
            <a:r>
              <a:rPr lang="de-DE" dirty="0" smtClean="0"/>
              <a:t>(</a:t>
            </a:r>
            <a:r>
              <a:rPr lang="de-DE" dirty="0" err="1" smtClean="0"/>
              <a:t>ignore</a:t>
            </a:r>
            <a:r>
              <a:rPr lang="de-DE" dirty="0" smtClean="0"/>
              <a:t>, 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print</a:t>
            </a:r>
            <a:r>
              <a:rPr lang="de-DE" dirty="0" smtClean="0"/>
              <a:t>(x)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/>
              <a:t>0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fold</a:t>
            </a:r>
            <a:r>
              <a:rPr lang="de-DE" dirty="0" smtClean="0"/>
              <a:t>(</a:t>
            </a:r>
            <a:r>
              <a:rPr lang="de-DE" dirty="0" err="1" smtClean="0"/>
              <a:t>printNode</a:t>
            </a:r>
            <a:r>
              <a:rPr lang="de-DE" dirty="0" smtClean="0"/>
              <a:t>, </a:t>
            </a:r>
            <a:r>
              <a:rPr lang="de-DE" dirty="0" err="1" smtClean="0"/>
              <a:t>tr</a:t>
            </a:r>
            <a:r>
              <a:rPr lang="de-DE" dirty="0" smtClean="0"/>
              <a:t>, 0)</a:t>
            </a:r>
            <a:endParaRPr lang="de-DE" dirty="0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8449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binären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</a:t>
            </a:r>
            <a:r>
              <a:rPr lang="de-DE" altLang="de-DE" dirty="0" smtClean="0">
                <a:sym typeface="Arrows2" pitchFamily="34" charset="2"/>
              </a:rPr>
              <a:t>im </a:t>
            </a:r>
            <a:r>
              <a:rPr lang="de-DE" altLang="de-DE" dirty="0">
                <a:sym typeface="Arrows2" pitchFamily="34" charset="2"/>
              </a:rPr>
              <a:t>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</a:t>
            </a:r>
            <a:r>
              <a:rPr lang="de-DE" altLang="de-DE" dirty="0" smtClean="0">
                <a:sym typeface="Arrows2" pitchFamily="34" charset="2"/>
              </a:rPr>
              <a:t>rekursiv</a:t>
            </a:r>
            <a:endParaRPr lang="de-DE" altLang="de-DE" dirty="0">
              <a:sym typeface="Arrows2" pitchFamily="34" charset="2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28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13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 smtClean="0"/>
              <a:t>Zusätzliche Operationen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union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 smtClean="0"/>
              <a:t>,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 smtClean="0"/>
              <a:t>) (</a:t>
            </a:r>
            <a:r>
              <a:rPr lang="de-DE" sz="2000" dirty="0" err="1" smtClean="0"/>
              <a:t>merge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intersect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s1</a:t>
            </a:r>
            <a:r>
              <a:rPr lang="de-DE" sz="2000" dirty="0" smtClean="0">
                <a:solidFill>
                  <a:srgbClr val="000000"/>
                </a:solidFill>
              </a:rPr>
              <a:t>,</a:t>
            </a:r>
            <a:r>
              <a:rPr lang="de-DE" sz="2000" dirty="0" smtClean="0">
                <a:solidFill>
                  <a:srgbClr val="3C8C93"/>
                </a:solidFill>
              </a:rPr>
              <a:t> s2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map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auf jedes Element aus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</a:t>
            </a:r>
            <a:r>
              <a:rPr lang="de-DE" sz="2000" dirty="0"/>
              <a:t>gibt Ergebnisse als neue Menge zurück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fold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init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die </a:t>
            </a:r>
            <a:r>
              <a:rPr lang="de-DE" sz="2000" dirty="0" smtClean="0"/>
              <a:t>Funktion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</a:t>
            </a:r>
            <a:r>
              <a:rPr lang="de-DE" sz="2000" dirty="0" err="1" smtClean="0"/>
              <a:t>kaskadierend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auf Objekte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an, </a:t>
            </a:r>
            <a:r>
              <a:rPr lang="de-DE" sz="2000" dirty="0" smtClean="0"/>
              <a:t>liefert </a:t>
            </a:r>
            <a:r>
              <a:rPr lang="de-DE" sz="2000" dirty="0"/>
              <a:t>einen </a:t>
            </a:r>
            <a:r>
              <a:rPr lang="de-DE" sz="2000" dirty="0" smtClean="0"/>
              <a:t>Wert</a:t>
            </a:r>
          </a:p>
          <a:p>
            <a:r>
              <a:rPr lang="de-DE" sz="2400" dirty="0" err="1" smtClean="0"/>
              <a:t>Iteratoren</a:t>
            </a:r>
            <a:r>
              <a:rPr lang="de-DE" sz="2400" dirty="0" smtClean="0"/>
              <a:t> für einfache Mengen und Multimengen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 smtClean="0"/>
              <a:t>), 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testPreviousElement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r>
              <a:rPr lang="de-DE" sz="2200" dirty="0" err="1" smtClean="0"/>
              <a:t>Iteratoren</a:t>
            </a:r>
            <a:r>
              <a:rPr lang="de-DE" sz="2200" dirty="0" smtClean="0"/>
              <a:t> für geordnete Mengen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toKey</a:t>
            </a:r>
            <a:r>
              <a:rPr lang="de-DE" sz="2000" dirty="0"/>
              <a:t>)</a:t>
            </a:r>
          </a:p>
          <a:p>
            <a:pPr lvl="1"/>
            <a:endParaRPr lang="de-DE" sz="2000" dirty="0" smtClean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kann man </a:t>
            </a:r>
            <a:r>
              <a:rPr lang="de-DE" dirty="0" err="1" smtClean="0"/>
              <a:t>Iteratoren</a:t>
            </a:r>
            <a:r>
              <a:rPr lang="de-DE" dirty="0" smtClean="0"/>
              <a:t> realisieren?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 bzw. </a:t>
            </a:r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firstKey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B111-DE11-7A45-848F-BBD7EAEDEE08}" type="slidenum">
              <a:rPr lang="de-DE"/>
              <a:pPr/>
              <a:t>31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Idee:</a:t>
            </a:r>
            <a:r>
              <a:rPr lang="de-DE" dirty="0"/>
              <a:t> füge Navigationsstruktur hinzu,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effizient </a:t>
            </a:r>
            <a:r>
              <a:rPr lang="de-DE" dirty="0" smtClean="0"/>
              <a:t>macht, Navigationsstruktur enthält nur Schlüssel</a:t>
            </a:r>
            <a:endParaRPr lang="de-DE" dirty="0"/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86849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493992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22885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16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00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589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373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6606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87166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08597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28282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57175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87007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66065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594957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64319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64319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79705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77959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3558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79705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37331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28282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57175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35585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87007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29222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78092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29222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29222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29222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05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79117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78092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79594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32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48" name="Rechteck 47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33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einfach implementieren</a:t>
            </a:r>
            <a:r>
              <a:rPr lang="de-DE" dirty="0"/>
              <a:t>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9469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rgbClr val="FF0000"/>
                </a:solidFill>
              </a:rPr>
              <a:t>' 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rgbClr val="FF0000"/>
                </a:solidFill>
              </a:rPr>
              <a:t>''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327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34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834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 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09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35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Formell: </a:t>
            </a:r>
            <a:r>
              <a:rPr lang="de-DE" sz="2400" dirty="0"/>
              <a:t>für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</a:t>
            </a:r>
            <a:r>
              <a:rPr lang="de-DE" sz="2400" dirty="0" smtClean="0">
                <a:solidFill>
                  <a:srgbClr val="FF0000"/>
                </a:solidFill>
              </a:rPr>
              <a:t>: (Grad = Anzahl der Kinder)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haben zwei Kinder </a:t>
            </a:r>
            <a:br>
              <a:rPr lang="de-DE" sz="2400" dirty="0"/>
            </a:br>
            <a:r>
              <a:rPr lang="de-DE" sz="2400" dirty="0"/>
              <a:t>(sofern #Elemente </a:t>
            </a:r>
            <a:r>
              <a:rPr lang="de-DE" sz="2400" dirty="0">
                <a:solidFill>
                  <a:schemeClr val="hlink"/>
                </a:solidFill>
              </a:rPr>
              <a:t>&gt;1</a:t>
            </a:r>
            <a:r>
              <a:rPr lang="de-DE" sz="2400" dirty="0"/>
              <a:t>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6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36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02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37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 und Delete Operationen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) bis Element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Liste erreicht. Falls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')&gt;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, füge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vor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ein und ein neues Suchbaumblatt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), </a:t>
            </a:r>
            <a:r>
              <a:rPr lang="de-DE" sz="2800" dirty="0"/>
              <a:t>so dass Suchbaum-Regel erfüllt.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 bis ein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, lösche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Liste und Vater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</a:t>
            </a:r>
            <a:r>
              <a:rPr lang="de-DE" sz="2800" dirty="0" err="1"/>
              <a:t>Suchbaum</a:t>
            </a:r>
            <a:r>
              <a:rPr lang="de-DE" sz="2800" dirty="0"/>
              <a:t>, und setze in dem Baumknoten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):=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58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38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39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Iteration über "lineare Strukturen" (Mengen)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5184353"/>
          </a:xfrm>
        </p:spPr>
        <p:txBody>
          <a:bodyPr/>
          <a:lstStyle/>
          <a:p>
            <a:r>
              <a:rPr lang="de-DE" altLang="de-DE" dirty="0" smtClean="0"/>
              <a:t>Wir wollen über die </a:t>
            </a:r>
            <a:r>
              <a:rPr lang="de-DE" altLang="de-DE" dirty="0"/>
              <a:t>genaue Datenstruktur </a:t>
            </a:r>
            <a:r>
              <a:rPr lang="de-DE" altLang="de-DE" dirty="0" smtClean="0"/>
              <a:t>abstrahieren</a:t>
            </a:r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dirty="0" smtClean="0"/>
              <a:t>Das ist eine Kurzschreibweise für die </a:t>
            </a:r>
            <a:r>
              <a:rPr lang="de-DE" altLang="de-DE" dirty="0" err="1" smtClean="0"/>
              <a:t>Iteratoranwendung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1" y="1778040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rgbClr val="0833FF"/>
                </a:solidFill>
              </a:rPr>
              <a:t>test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 smtClean="0"/>
              <a:t>)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smtClean="0"/>
              <a:t>   </a:t>
            </a: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000" b="1" dirty="0"/>
              <a:t>do</a:t>
            </a:r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(x)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err="1" smtClean="0"/>
              <a:t>return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  <p:sp>
        <p:nvSpPr>
          <p:cNvPr id="6" name="Textfeld 8"/>
          <p:cNvSpPr txBox="1"/>
          <p:nvPr/>
        </p:nvSpPr>
        <p:spPr>
          <a:xfrm>
            <a:off x="971601" y="4077072"/>
            <a:ext cx="7993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rgbClr val="0833FF"/>
                </a:solidFill>
              </a:rPr>
              <a:t>test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 smtClean="0"/>
              <a:t>)</a:t>
            </a:r>
          </a:p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 smtClean="0"/>
              <a:t>:=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altLang="de-DE" sz="2000" dirty="0" smtClean="0">
                <a:solidFill>
                  <a:srgbClr val="FF0000"/>
                </a:solidFill>
              </a:rPr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de-DE" sz="2000" dirty="0" smtClean="0"/>
              <a:t>)  	      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Erzeuge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Iterator</a:t>
            </a:r>
            <a:r>
              <a:rPr lang="de-DE" altLang="de-DE" sz="2000" dirty="0" smtClean="0">
                <a:solidFill>
                  <a:srgbClr val="FF0000"/>
                </a:solidFill>
              </a:rPr>
              <a:t> mit Zustand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b="1" dirty="0" smtClean="0"/>
              <a:t>   </a:t>
            </a:r>
            <a:r>
              <a:rPr lang="de-DE" altLang="de-DE" sz="2000" b="1" dirty="0" err="1" smtClean="0"/>
              <a:t>while</a:t>
            </a:r>
            <a:r>
              <a:rPr lang="de-DE" altLang="de-DE" sz="2000" b="1" dirty="0" smtClean="0"/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/>
              <a:t>)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Noch ein Element vorhanden?</a:t>
            </a:r>
          </a:p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  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 :=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/>
              <a:t>)          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Funktion mit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Iteratorzustandsänderung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/>
              <a:t> = </a:t>
            </a:r>
            <a:r>
              <a:rPr lang="de-DE" altLang="de-DE" sz="2000" dirty="0" err="1" smtClean="0"/>
              <a:t>key</a:t>
            </a:r>
            <a:r>
              <a:rPr lang="de-DE" altLang="de-DE" sz="2000" dirty="0" smtClean="0"/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)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err="1" smtClean="0"/>
              <a:t>return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14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40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41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42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43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44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45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46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rgbClr val="FF0000"/>
                </a:solidFill>
              </a:rPr>
              <a:t>Problem:</a:t>
            </a:r>
            <a:r>
              <a:rPr lang="de-DE"/>
              <a:t> Binärbaum kann entarten!</a:t>
            </a:r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  <a:r>
              <a:rPr lang="de-DE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Search benötigt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Zeit im </a:t>
            </a:r>
            <a:r>
              <a:rPr lang="de-DE" sz="2800" dirty="0" err="1">
                <a:solidFill>
                  <a:srgbClr val="FF0000"/>
                </a:solidFill>
              </a:rPr>
              <a:t>worst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case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Anpassung beim Anfragen (Operation </a:t>
            </a:r>
            <a:r>
              <a:rPr lang="de-DE" dirty="0" err="1" smtClean="0"/>
              <a:t>search</a:t>
            </a:r>
            <a:r>
              <a:rPr lang="de-DE" dirty="0" smtClean="0"/>
              <a:t>/</a:t>
            </a:r>
            <a:r>
              <a:rPr lang="de-DE" dirty="0" err="1" smtClean="0"/>
              <a:t>test</a:t>
            </a:r>
            <a:r>
              <a:rPr lang="de-DE" dirty="0" smtClean="0"/>
              <a:t>)</a:t>
            </a:r>
          </a:p>
          <a:p>
            <a:r>
              <a:rPr lang="de-DE" dirty="0"/>
              <a:t>Balancierung beim Einfügen neuer </a:t>
            </a:r>
            <a:r>
              <a:rPr lang="de-DE" dirty="0" smtClean="0"/>
              <a:t>Elemente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Definition: Ausgeglichener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„Alle Ebenen bis auf Blattebene voll gefüllt“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Suchbäume mit Information in 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Gleiche Definition von Ausgeglichenheit </a:t>
            </a:r>
            <a:br>
              <a:rPr lang="de-DE" dirty="0" smtClean="0"/>
            </a:br>
            <a:r>
              <a:rPr lang="de-DE" dirty="0" smtClean="0"/>
              <a:t>bei „internen“ Suchbäumen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4336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Prioritätswarteschlangen vs</a:t>
            </a:r>
            <a:r>
              <a:rPr lang="de-DE" smtClean="0"/>
              <a:t>.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Spezialfall einer dynamischen Menge: Prioritätswarteschlange (Heap)</a:t>
            </a:r>
          </a:p>
          <a:p>
            <a:pPr lvl="1"/>
            <a:r>
              <a:rPr lang="de-DE" dirty="0" smtClean="0"/>
              <a:t>geordnete Schlüssel</a:t>
            </a:r>
          </a:p>
          <a:p>
            <a:pPr lvl="1"/>
            <a:r>
              <a:rPr lang="de-DE" dirty="0" smtClean="0"/>
              <a:t>besondere Suchfunktion </a:t>
            </a:r>
            <a:r>
              <a:rPr lang="de-DE" dirty="0" smtClean="0">
                <a:solidFill>
                  <a:srgbClr val="FF0000"/>
                </a:solidFill>
              </a:rPr>
              <a:t>min</a:t>
            </a:r>
            <a:r>
              <a:rPr lang="de-DE" dirty="0" smtClean="0"/>
              <a:t>, Löschfunktion </a:t>
            </a:r>
            <a:r>
              <a:rPr lang="de-DE" dirty="0" err="1" smtClean="0">
                <a:solidFill>
                  <a:srgbClr val="FF0000"/>
                </a:solidFill>
              </a:rPr>
              <a:t>deleteMin</a:t>
            </a:r>
            <a:r>
              <a:rPr lang="de-DE" dirty="0" smtClean="0"/>
              <a:t> sowie Funktion </a:t>
            </a:r>
            <a:r>
              <a:rPr lang="de-DE" dirty="0" err="1" smtClean="0">
                <a:solidFill>
                  <a:srgbClr val="FF0000"/>
                </a:solidFill>
              </a:rPr>
              <a:t>decreaseKey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Operationen/Iteration auf Elementen definiert</a:t>
            </a:r>
          </a:p>
          <a:p>
            <a:r>
              <a:rPr lang="de-DE" dirty="0" smtClean="0"/>
              <a:t>Hier nun:</a:t>
            </a:r>
            <a:endParaRPr lang="de-DE" dirty="0"/>
          </a:p>
          <a:p>
            <a:pPr lvl="1"/>
            <a:r>
              <a:rPr lang="de-DE" dirty="0" smtClean="0"/>
              <a:t>nicht notwendigerweise geordnete Schlüssel</a:t>
            </a:r>
          </a:p>
          <a:p>
            <a:pPr lvl="1"/>
            <a:r>
              <a:rPr lang="de-DE" dirty="0" smtClean="0"/>
              <a:t>Beliebiger Zugriff: Elementtest </a:t>
            </a:r>
            <a:r>
              <a:rPr lang="de-DE" dirty="0"/>
              <a:t>bzw. </a:t>
            </a:r>
            <a:r>
              <a:rPr lang="de-DE" dirty="0" smtClean="0"/>
              <a:t>Suchen</a:t>
            </a:r>
          </a:p>
          <a:p>
            <a:pPr lvl="1"/>
            <a:r>
              <a:rPr lang="de-DE" dirty="0" smtClean="0"/>
              <a:t>Ausführung von Operation(en) auf jedem Element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map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bzw. </a:t>
            </a:r>
            <a:r>
              <a:rPr lang="de-DE" dirty="0" err="1" smtClean="0">
                <a:solidFill>
                  <a:srgbClr val="3C8C93"/>
                </a:solidFill>
              </a:rPr>
              <a:t>fold</a:t>
            </a:r>
            <a:r>
              <a:rPr lang="de-DE" dirty="0" smtClean="0"/>
              <a:t>) sowie Iteration über Elemente</a:t>
            </a:r>
            <a:br>
              <a:rPr lang="de-DE" dirty="0" smtClean="0"/>
            </a:br>
            <a:r>
              <a:rPr lang="de-DE" dirty="0" smtClean="0"/>
              <a:t>(Zugriff auf </a:t>
            </a:r>
            <a:r>
              <a:rPr lang="de-DE" b="1" dirty="0" smtClean="0"/>
              <a:t>alle</a:t>
            </a:r>
            <a:r>
              <a:rPr lang="de-DE" dirty="0" smtClean="0"/>
              <a:t> Elemente)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1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Gewichtete Binärbäume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Ausgeglichenheit nur optimal, wenn relative Häufigkeit des Zugriffs bei allen Schlüsseln gleich</a:t>
            </a:r>
          </a:p>
          <a:p>
            <a:r>
              <a:rPr lang="de-DE" dirty="0" smtClean="0"/>
              <a:t>Ist dies nicht der Fall, sollte relative Zugriffshäufigkeit bei der Baumkonstruktion berücksichtigt werden</a:t>
            </a:r>
          </a:p>
          <a:p>
            <a:r>
              <a:rPr lang="de-DE" dirty="0"/>
              <a:t>Idee: Ordne den Schlüsseln Gewichte zu</a:t>
            </a:r>
          </a:p>
          <a:p>
            <a:pPr lvl="1"/>
            <a:r>
              <a:rPr lang="de-DE" dirty="0" smtClean="0"/>
              <a:t>Häufiger zugegriffene Schlüssel: hohes Gewicht</a:t>
            </a:r>
          </a:p>
          <a:p>
            <a:pPr lvl="1"/>
            <a:r>
              <a:rPr lang="de-DE" dirty="0" smtClean="0"/>
              <a:t>Weniger oft zugegriffene Schlüssel: kleines Gewicht</a:t>
            </a:r>
          </a:p>
          <a:p>
            <a:r>
              <a:rPr lang="de-DE" dirty="0" smtClean="0"/>
              <a:t>Knoten mit Schlüsseln, denen ein höheres Gewicht gegeben wird, sollen weiter oben stehen (interne Bäume)</a:t>
            </a:r>
          </a:p>
          <a:p>
            <a:r>
              <a:rPr lang="de-DE" dirty="0" smtClean="0"/>
              <a:t>Wir besprechen später, wie solche Bäume erstellt werden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7191"/>
            <a:ext cx="4932783" cy="372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Rang eines Knotens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im Binärbaum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Position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innerhalb der nach Schlüsseln sortierten Folge von Knoten</a:t>
            </a:r>
          </a:p>
          <a:p>
            <a:r>
              <a:rPr lang="de-DE" dirty="0" smtClean="0"/>
              <a:t>Entspricht </a:t>
            </a:r>
            <a:r>
              <a:rPr lang="de-DE" dirty="0" err="1" smtClean="0"/>
              <a:t>k-tem</a:t>
            </a:r>
            <a:r>
              <a:rPr lang="de-DE" dirty="0" smtClean="0"/>
              <a:t> Knoten, der bei In-Order-Traversierung bearbeitet wird</a:t>
            </a:r>
          </a:p>
          <a:p>
            <a:r>
              <a:rPr lang="de-DE" dirty="0" smtClean="0"/>
              <a:t>Anzahl der Knoten im </a:t>
            </a:r>
            <a:br>
              <a:rPr lang="de-DE" dirty="0" smtClean="0"/>
            </a:br>
            <a:r>
              <a:rPr lang="de-DE" dirty="0" smtClean="0"/>
              <a:t>linken </a:t>
            </a:r>
            <a:r>
              <a:rPr lang="de-DE" dirty="0" err="1" smtClean="0"/>
              <a:t>Teilbaum</a:t>
            </a:r>
            <a:r>
              <a:rPr lang="de-DE" dirty="0" smtClean="0"/>
              <a:t> + 1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0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Hier: Andere Definition für Rang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 smtClean="0"/>
              <a:t>Rang eines Knotens: </a:t>
            </a:r>
          </a:p>
          <a:p>
            <a:pPr lvl="1"/>
            <a:r>
              <a:rPr lang="de-DE" dirty="0" smtClean="0"/>
              <a:t>minimale Länge eines Pfades zu einem Blatt:</a:t>
            </a:r>
          </a:p>
          <a:p>
            <a:pPr lvl="1"/>
            <a:endParaRPr lang="de-DE" dirty="0" smtClean="0"/>
          </a:p>
          <a:p>
            <a:pPr marL="457200" lvl="1" indent="0">
              <a:lnSpc>
                <a:spcPct val="6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	</a:t>
            </a:r>
            <a:r>
              <a:rPr lang="de-DE" dirty="0"/>
              <a:t>	</a:t>
            </a:r>
            <a:r>
              <a:rPr lang="de-DE" dirty="0" smtClean="0"/>
              <a:t>   ⎧ </a:t>
            </a:r>
            <a:r>
              <a:rPr lang="de-DE" dirty="0" smtClean="0">
                <a:solidFill>
                  <a:srgbClr val="3C8C93"/>
                </a:solidFill>
              </a:rPr>
              <a:t>0 </a:t>
            </a:r>
            <a:r>
              <a:rPr lang="de-DE" dirty="0" smtClean="0"/>
              <a:t>, </a:t>
            </a:r>
            <a:r>
              <a:rPr lang="de-DE" dirty="0"/>
              <a:t>falls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Blatt ist</a:t>
            </a:r>
            <a:endParaRPr lang="de-DE" dirty="0" smtClean="0"/>
          </a:p>
          <a:p>
            <a:pPr lvl="1">
              <a:lnSpc>
                <a:spcPct val="60000"/>
              </a:lnSpc>
            </a:pPr>
            <a:r>
              <a:rPr lang="de-DE" dirty="0" smtClean="0"/>
              <a:t>Rang(x) </a:t>
            </a:r>
            <a:r>
              <a:rPr lang="de-DE" dirty="0"/>
              <a:t>= </a:t>
            </a:r>
            <a:r>
              <a:rPr lang="de-DE" sz="1800" dirty="0"/>
              <a:t> </a:t>
            </a:r>
            <a:r>
              <a:rPr lang="de-DE" sz="1600" dirty="0" smtClean="0"/>
              <a:t>⎨</a:t>
            </a:r>
            <a:endParaRPr lang="de-DE" dirty="0" smtClean="0"/>
          </a:p>
          <a:p>
            <a:pPr marL="457200" lvl="1" indent="0">
              <a:lnSpc>
                <a:spcPct val="60000"/>
              </a:lnSpc>
              <a:buNone/>
            </a:pPr>
            <a:r>
              <a:rPr lang="de-DE" dirty="0"/>
              <a:t> 	</a:t>
            </a:r>
            <a:r>
              <a:rPr lang="de-DE" dirty="0" smtClean="0"/>
              <a:t>	   ⎩ </a:t>
            </a:r>
            <a:r>
              <a:rPr lang="de-DE" dirty="0" smtClean="0">
                <a:solidFill>
                  <a:srgbClr val="3C8C93"/>
                </a:solidFill>
              </a:rPr>
              <a:t>1 + min( Rang( </a:t>
            </a:r>
            <a:r>
              <a:rPr lang="de-DE" dirty="0" err="1" smtClean="0">
                <a:solidFill>
                  <a:srgbClr val="3C8C93"/>
                </a:solidFill>
              </a:rPr>
              <a:t>left</a:t>
            </a:r>
            <a:r>
              <a:rPr lang="de-DE" dirty="0" smtClean="0">
                <a:solidFill>
                  <a:srgbClr val="3C8C93"/>
                </a:solidFill>
              </a:rPr>
              <a:t>(x) ), Rang( </a:t>
            </a:r>
            <a:r>
              <a:rPr lang="de-DE" dirty="0" err="1" smtClean="0">
                <a:solidFill>
                  <a:srgbClr val="3C8C93"/>
                </a:solidFill>
              </a:rPr>
              <a:t>right</a:t>
            </a:r>
            <a:r>
              <a:rPr lang="de-DE" dirty="0" smtClean="0">
                <a:solidFill>
                  <a:srgbClr val="3C8C93"/>
                </a:solidFill>
              </a:rPr>
              <a:t>(x) ) )</a:t>
            </a:r>
            <a:r>
              <a:rPr lang="de-DE" dirty="0" smtClean="0"/>
              <a:t> sonst</a:t>
            </a:r>
          </a:p>
          <a:p>
            <a:pPr marL="457200" lvl="1" indent="0">
              <a:lnSpc>
                <a:spcPct val="60000"/>
              </a:lnSpc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Auch Level genannt</a:t>
            </a:r>
          </a:p>
          <a:p>
            <a:pPr marL="457200" lvl="1" indent="0">
              <a:buNone/>
            </a:pPr>
            <a:r>
              <a:rPr lang="de-DE" dirty="0" smtClean="0"/>
              <a:t>Bei einem ausgeglichenen Binärbaum: </a:t>
            </a:r>
            <a:br>
              <a:rPr lang="de-DE" dirty="0" smtClean="0"/>
            </a:br>
            <a:r>
              <a:rPr lang="de-DE" dirty="0" smtClean="0"/>
              <a:t>Rang = </a:t>
            </a:r>
            <a:r>
              <a:rPr lang="de-DE" sz="1600" dirty="0" smtClean="0">
                <a:solidFill>
                  <a:srgbClr val="3C8C93"/>
                </a:solidFill>
              </a:rPr>
              <a:t>⎣</a:t>
            </a:r>
            <a:r>
              <a:rPr lang="de-DE" dirty="0" smtClean="0">
                <a:solidFill>
                  <a:srgbClr val="3C8C93"/>
                </a:solidFill>
              </a:rPr>
              <a:t>log(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sz="1600" dirty="0" smtClean="0">
                <a:solidFill>
                  <a:srgbClr val="3C8C93"/>
                </a:solidFill>
              </a:rPr>
              <a:t>⎦</a:t>
            </a:r>
            <a:r>
              <a:rPr lang="de-DE" dirty="0" smtClean="0"/>
              <a:t>, 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die Anzahl der Knoten im Baum ist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Manchmal </a:t>
            </a:r>
            <a:r>
              <a:rPr lang="de-DE" dirty="0" smtClean="0">
                <a:solidFill>
                  <a:srgbClr val="3C8C93"/>
                </a:solidFill>
              </a:rPr>
              <a:t>log(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auch für nicht ausgeglichene Bäume als Rang der Wurzel verwendet (Abrundung weggelassen)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Ausgeglichener Baum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Annahme: </a:t>
            </a:r>
            <a:br>
              <a:rPr lang="de-DE" dirty="0" smtClean="0"/>
            </a:br>
            <a:r>
              <a:rPr lang="de-DE" dirty="0" smtClean="0"/>
              <a:t>Relative Zugriffshäufigkeit für alle Schlüssel gleich</a:t>
            </a:r>
          </a:p>
          <a:p>
            <a:r>
              <a:rPr lang="de-DE" dirty="0" smtClean="0"/>
              <a:t>Suchaufwand optimal: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da Höhe </a:t>
            </a:r>
            <a:r>
              <a:rPr lang="de-DE" sz="2000" dirty="0" smtClean="0">
                <a:solidFill>
                  <a:srgbClr val="3C8C93"/>
                </a:solidFill>
              </a:rPr>
              <a:t>⎣</a:t>
            </a:r>
            <a:r>
              <a:rPr lang="de-DE" dirty="0" smtClean="0">
                <a:solidFill>
                  <a:srgbClr val="3C8C93"/>
                </a:solidFill>
              </a:rPr>
              <a:t>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⎦</a:t>
            </a:r>
            <a:endParaRPr lang="de-DE" dirty="0" smtClean="0">
              <a:solidFill>
                <a:srgbClr val="3C8C93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Suchaufwand durch Rang der Wurzel bestimmt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grpSp>
        <p:nvGrpSpPr>
          <p:cNvPr id="48" name="Gruppierung 47"/>
          <p:cNvGrpSpPr/>
          <p:nvPr/>
        </p:nvGrpSpPr>
        <p:grpSpPr>
          <a:xfrm>
            <a:off x="1764085" y="2797451"/>
            <a:ext cx="4536107" cy="2791789"/>
            <a:chOff x="1116013" y="1916113"/>
            <a:chExt cx="6551612" cy="40322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160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796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068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356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448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0788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164388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19250" y="4221163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76600" y="4221163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84438" y="3068638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2051050" y="3573463"/>
              <a:ext cx="504825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16238" y="3573463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403350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08175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059113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563938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075238" y="422116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732588" y="422116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940425" y="3068638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5507038" y="3573463"/>
              <a:ext cx="504825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372225" y="3573463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859338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364163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6515100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019925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211638" y="191611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2987675" y="2276475"/>
              <a:ext cx="1223963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716463" y="2349500"/>
              <a:ext cx="1223962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619250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1619250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4844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24844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33480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33480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2116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42116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0768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50768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59404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59404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68040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68040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03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Selbstorganisierende 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Elementtests mehrfach mit dem gleichen Element: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dirty="0" smtClean="0"/>
              <a:t>zu teuer“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Weiterhin: </a:t>
            </a:r>
            <a:r>
              <a:rPr lang="de-DE" dirty="0" smtClean="0"/>
              <a:t>Mit bisheriger Technik des Einfügens kann </a:t>
            </a:r>
            <a:r>
              <a:rPr lang="de-DE" dirty="0" smtClean="0">
                <a:solidFill>
                  <a:srgbClr val="3C8C93"/>
                </a:solidFill>
              </a:rPr>
              <a:t>Ausgeglichenheit nicht garantiert </a:t>
            </a:r>
            <a:r>
              <a:rPr lang="de-DE" dirty="0" smtClean="0"/>
              <a:t>werden: Zugriff für bestimmte Elemente immer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Elementtest für diese Elemente häufig: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Performanz sinkt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Idee: </a:t>
            </a:r>
            <a:r>
              <a:rPr lang="de-DE" dirty="0" smtClean="0"/>
              <a:t>Häufig zugegriffene Elemente sollten trotz Unausgeglichenheit schneller gefunden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Umsetzung: </a:t>
            </a:r>
            <a:r>
              <a:rPr lang="de-DE" dirty="0" err="1" smtClean="0">
                <a:solidFill>
                  <a:srgbClr val="0000FF"/>
                </a:solidFill>
              </a:rPr>
              <a:t>Splay</a:t>
            </a:r>
            <a:r>
              <a:rPr lang="de-DE" dirty="0" smtClean="0">
                <a:solidFill>
                  <a:srgbClr val="0000FF"/>
                </a:solidFill>
              </a:rPr>
              <a:t>-Baum </a:t>
            </a:r>
            <a:r>
              <a:rPr lang="de-DE" dirty="0" smtClean="0"/>
              <a:t>(selbstorganisierend)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627784" y="6069196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56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 smtClean="0"/>
              <a:t>Suchbaum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 smtClean="0"/>
              <a:t>Modifikation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33FF"/>
                </a:solidFill>
              </a:rPr>
              <a:t>nicht</a:t>
            </a:r>
            <a:r>
              <a:rPr lang="en-US" dirty="0" smtClean="0">
                <a:solidFill>
                  <a:srgbClr val="0833FF"/>
                </a:solidFill>
              </a:rPr>
              <a:t> </a:t>
            </a:r>
            <a:r>
              <a:rPr lang="en-US" dirty="0" err="1" smtClean="0">
                <a:solidFill>
                  <a:srgbClr val="0833FF"/>
                </a:solidFill>
              </a:rPr>
              <a:t>nur</a:t>
            </a:r>
            <a:r>
              <a:rPr lang="en-US" dirty="0" smtClean="0">
                <a:solidFill>
                  <a:srgbClr val="0833FF"/>
                </a:solidFill>
              </a:rPr>
              <a:t> </a:t>
            </a:r>
            <a:r>
              <a:rPr lang="en-US" dirty="0" err="1" smtClean="0">
                <a:solidFill>
                  <a:srgbClr val="0833FF"/>
                </a:solidFill>
              </a:rPr>
              <a:t>bei</a:t>
            </a:r>
            <a:r>
              <a:rPr lang="en-US" dirty="0" smtClean="0">
                <a:solidFill>
                  <a:srgbClr val="0833FF"/>
                </a:solidFill>
              </a:rPr>
              <a:t> insert </a:t>
            </a:r>
            <a:r>
              <a:rPr lang="en-US" dirty="0" err="1" smtClean="0">
                <a:solidFill>
                  <a:srgbClr val="0833FF"/>
                </a:solidFill>
              </a:rPr>
              <a:t>oder</a:t>
            </a:r>
            <a:r>
              <a:rPr lang="en-US" dirty="0" smtClean="0">
                <a:solidFill>
                  <a:srgbClr val="0833FF"/>
                </a:solidFill>
              </a:rPr>
              <a:t> delete</a:t>
            </a:r>
            <a:r>
              <a:rPr lang="en-US" dirty="0" smtClean="0"/>
              <a:t>,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33FF"/>
                </a:solidFill>
              </a:rPr>
              <a:t>Anfragen</a:t>
            </a:r>
            <a:endParaRPr lang="en-US" dirty="0">
              <a:solidFill>
                <a:srgbClr val="0833FF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57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86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 Baum Zeiger auf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Listenelement</a:t>
            </a: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58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Ideen: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 Baum Zeiger auf Listenelemente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Bewege Schlüssel von zugegriffenem Element immer zur Wurzel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None/>
            </a:pPr>
            <a:r>
              <a:rPr lang="en-US"/>
              <a:t>2. Idee: über </a:t>
            </a:r>
            <a:r>
              <a:rPr lang="en-US">
                <a:solidFill>
                  <a:schemeClr val="accent2"/>
                </a:solidFill>
              </a:rPr>
              <a:t>Splay-Operation</a:t>
            </a: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59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Realisierung von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Felder</a:t>
            </a:r>
          </a:p>
          <a:p>
            <a:r>
              <a:rPr lang="de-DE" dirty="0" smtClean="0"/>
              <a:t>Listen (ggf. doppelt verkettetet oder sogar zyklisch)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60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46139" name="Group 27"/>
          <p:cNvGrpSpPr>
            <a:grpSpLocks/>
          </p:cNvGrpSpPr>
          <p:nvPr/>
        </p:nvGrpSpPr>
        <p:grpSpPr bwMode="auto">
          <a:xfrm>
            <a:off x="5219700" y="3789363"/>
            <a:ext cx="2808288" cy="1943100"/>
            <a:chOff x="703" y="2387"/>
            <a:chExt cx="1769" cy="1224"/>
          </a:xfrm>
        </p:grpSpPr>
        <p:sp>
          <p:nvSpPr>
            <p:cNvPr id="346116" name="AutoShape 4"/>
            <p:cNvSpPr>
              <a:spLocks noChangeArrowheads="1"/>
            </p:cNvSpPr>
            <p:nvPr/>
          </p:nvSpPr>
          <p:spPr bwMode="auto">
            <a:xfrm>
              <a:off x="703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6117" name="AutoShape 5"/>
            <p:cNvSpPr>
              <a:spLocks noChangeArrowheads="1"/>
            </p:cNvSpPr>
            <p:nvPr/>
          </p:nvSpPr>
          <p:spPr bwMode="auto">
            <a:xfrm>
              <a:off x="1474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6118" name="Line 6"/>
            <p:cNvSpPr>
              <a:spLocks noChangeShapeType="1"/>
            </p:cNvSpPr>
            <p:nvPr/>
          </p:nvSpPr>
          <p:spPr bwMode="auto">
            <a:xfrm flipV="1">
              <a:off x="930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19" name="Line 7"/>
            <p:cNvSpPr>
              <a:spLocks noChangeShapeType="1"/>
            </p:cNvSpPr>
            <p:nvPr/>
          </p:nvSpPr>
          <p:spPr bwMode="auto">
            <a:xfrm flipH="1" flipV="1">
              <a:off x="1338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0" name="Oval 8"/>
            <p:cNvSpPr>
              <a:spLocks noChangeArrowheads="1"/>
            </p:cNvSpPr>
            <p:nvPr/>
          </p:nvSpPr>
          <p:spPr bwMode="auto">
            <a:xfrm>
              <a:off x="1247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21" name="Line 9"/>
            <p:cNvSpPr>
              <a:spLocks noChangeShapeType="1"/>
            </p:cNvSpPr>
            <p:nvPr/>
          </p:nvSpPr>
          <p:spPr bwMode="auto">
            <a:xfrm flipV="1">
              <a:off x="1429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2" name="AutoShape 10"/>
            <p:cNvSpPr>
              <a:spLocks noChangeArrowheads="1"/>
            </p:cNvSpPr>
            <p:nvPr/>
          </p:nvSpPr>
          <p:spPr bwMode="auto">
            <a:xfrm>
              <a:off x="1973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6123" name="Line 11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1746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1053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6127" name="Text Box 15"/>
            <p:cNvSpPr txBox="1">
              <a:spLocks noChangeArrowheads="1"/>
            </p:cNvSpPr>
            <p:nvPr/>
          </p:nvSpPr>
          <p:spPr bwMode="auto">
            <a:xfrm>
              <a:off x="1519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6140" name="Group 28"/>
          <p:cNvGrpSpPr>
            <a:grpSpLocks/>
          </p:cNvGrpSpPr>
          <p:nvPr/>
        </p:nvGrpSpPr>
        <p:grpSpPr bwMode="auto">
          <a:xfrm>
            <a:off x="1042988" y="3789363"/>
            <a:ext cx="2736850" cy="1944687"/>
            <a:chOff x="3379" y="2341"/>
            <a:chExt cx="1724" cy="1225"/>
          </a:xfrm>
        </p:grpSpPr>
        <p:sp>
          <p:nvSpPr>
            <p:cNvPr id="346128" name="Line 16"/>
            <p:cNvSpPr>
              <a:spLocks noChangeShapeType="1"/>
            </p:cNvSpPr>
            <p:nvPr/>
          </p:nvSpPr>
          <p:spPr bwMode="auto">
            <a:xfrm flipV="1">
              <a:off x="3606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 flipH="1" flipV="1">
              <a:off x="4014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0" name="Oval 18"/>
            <p:cNvSpPr>
              <a:spLocks noChangeArrowheads="1"/>
            </p:cNvSpPr>
            <p:nvPr/>
          </p:nvSpPr>
          <p:spPr bwMode="auto">
            <a:xfrm>
              <a:off x="3923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31" name="Text Box 19"/>
            <p:cNvSpPr txBox="1">
              <a:spLocks noChangeArrowheads="1"/>
            </p:cNvSpPr>
            <p:nvPr/>
          </p:nvSpPr>
          <p:spPr bwMode="auto">
            <a:xfrm>
              <a:off x="3696" y="234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6132" name="AutoShape 20"/>
            <p:cNvSpPr>
              <a:spLocks noChangeArrowheads="1"/>
            </p:cNvSpPr>
            <p:nvPr/>
          </p:nvSpPr>
          <p:spPr bwMode="auto">
            <a:xfrm>
              <a:off x="3379" y="28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6133" name="AutoShape 21"/>
            <p:cNvSpPr>
              <a:spLocks noChangeArrowheads="1"/>
            </p:cNvSpPr>
            <p:nvPr/>
          </p:nvSpPr>
          <p:spPr bwMode="auto">
            <a:xfrm>
              <a:off x="3833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6134" name="AutoShape 22"/>
            <p:cNvSpPr>
              <a:spLocks noChangeArrowheads="1"/>
            </p:cNvSpPr>
            <p:nvPr/>
          </p:nvSpPr>
          <p:spPr bwMode="auto">
            <a:xfrm>
              <a:off x="4604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6135" name="Line 23"/>
            <p:cNvSpPr>
              <a:spLocks noChangeShapeType="1"/>
            </p:cNvSpPr>
            <p:nvPr/>
          </p:nvSpPr>
          <p:spPr bwMode="auto">
            <a:xfrm flipV="1">
              <a:off x="4060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6" name="Line 24"/>
            <p:cNvSpPr>
              <a:spLocks noChangeShapeType="1"/>
            </p:cNvSpPr>
            <p:nvPr/>
          </p:nvSpPr>
          <p:spPr bwMode="auto">
            <a:xfrm flipH="1" flipV="1">
              <a:off x="4468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7" name="Oval 25"/>
            <p:cNvSpPr>
              <a:spLocks noChangeArrowheads="1"/>
            </p:cNvSpPr>
            <p:nvPr/>
          </p:nvSpPr>
          <p:spPr bwMode="auto">
            <a:xfrm>
              <a:off x="4377" y="279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38" name="Text Box 26"/>
            <p:cNvSpPr txBox="1">
              <a:spLocks noChangeArrowheads="1"/>
            </p:cNvSpPr>
            <p:nvPr/>
          </p:nvSpPr>
          <p:spPr bwMode="auto">
            <a:xfrm>
              <a:off x="4558" y="265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61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62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3"/>
            <a:ext cx="3600450" cy="2447925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63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64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65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66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67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Beispiele: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splay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(x, T)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parentExists</a:t>
            </a:r>
            <a:r>
              <a:rPr lang="de-DE" dirty="0" smtClean="0">
                <a:solidFill>
                  <a:srgbClr val="3C8C93"/>
                </a:solidFill>
              </a:rPr>
              <a:t>(x, T)</a:t>
            </a:r>
            <a:r>
              <a:rPr lang="de-DE" dirty="0" smtClean="0"/>
              <a:t> </a:t>
            </a:r>
            <a:r>
              <a:rPr lang="de-DE" b="1" dirty="0" smtClean="0"/>
              <a:t>do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/>
              <a:t>// x wandert </a:t>
            </a:r>
            <a:r>
              <a:rPr lang="de-DE" dirty="0" smtClean="0"/>
              <a:t>hoch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i="1" dirty="0" smtClean="0"/>
              <a:t>Wende geeignete </a:t>
            </a:r>
            <a:r>
              <a:rPr lang="de-DE" i="1" dirty="0" err="1" smtClean="0"/>
              <a:t>Splay</a:t>
            </a:r>
            <a:r>
              <a:rPr lang="de-DE" i="1" dirty="0" smtClean="0"/>
              <a:t>-Operation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69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</a:rPr>
              <a:t>x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smtClean="0">
                <a:solidFill>
                  <a:schemeClr val="hlink"/>
                </a:solidFill>
              </a:rPr>
              <a:t>y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302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search(x),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/>
              <a:t>gehalten </a:t>
            </a:r>
            <a:r>
              <a:rPr lang="de-DE" sz="2000" smtClean="0"/>
              <a:t>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70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71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insert(e):</a:t>
            </a:r>
          </a:p>
          <a:p>
            <a:pPr>
              <a:lnSpc>
                <a:spcPct val="90000"/>
              </a:lnSpc>
            </a:pPr>
            <a:r>
              <a:rPr lang="en-US"/>
              <a:t>insert wie im Binärbaum</a:t>
            </a:r>
          </a:p>
          <a:p>
            <a:pPr>
              <a:lnSpc>
                <a:spcPct val="90000"/>
              </a:lnSpc>
            </a:pPr>
            <a:r>
              <a:rPr lang="en-US"/>
              <a:t>splay-Operation, um </a:t>
            </a:r>
            <a:r>
              <a:rPr lang="en-US">
                <a:solidFill>
                  <a:schemeClr val="hlink"/>
                </a:solidFill>
              </a:rPr>
              <a:t>key(e)</a:t>
            </a:r>
            <a:r>
              <a:rPr lang="en-US"/>
              <a:t> in Wurzel zu verschieben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/>
              <a:t>führe </a:t>
            </a:r>
            <a:r>
              <a:rPr lang="en-US">
                <a:solidFill>
                  <a:schemeClr val="accent2"/>
                </a:solidFill>
              </a:rPr>
              <a:t>search(k)</a:t>
            </a:r>
            <a:r>
              <a:rPr lang="en-US"/>
              <a:t> aus (bringt </a:t>
            </a:r>
            <a:r>
              <a:rPr lang="en-US">
                <a:solidFill>
                  <a:schemeClr val="hlink"/>
                </a:solidFill>
              </a:rPr>
              <a:t>k</a:t>
            </a:r>
            <a:r>
              <a:rPr lang="en-US"/>
              <a:t> in die Wurzel)</a:t>
            </a:r>
          </a:p>
          <a:p>
            <a:pPr>
              <a:lnSpc>
                <a:spcPct val="90000"/>
              </a:lnSpc>
            </a:pPr>
            <a:r>
              <a:rPr lang="en-US"/>
              <a:t>entferne Wurzel und führe </a:t>
            </a:r>
            <a:r>
              <a:rPr lang="en-US">
                <a:solidFill>
                  <a:schemeClr val="accent2"/>
                </a:solidFill>
              </a:rPr>
              <a:t>merge(T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der beiden Teilbäume durch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72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Wurzeleigenschaft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</a:t>
            </a:r>
            <a:r>
              <a:rPr lang="en-US" sz="2400" dirty="0" err="1" smtClean="0">
                <a:solidFill>
                  <a:srgbClr val="FF0000"/>
                </a:solidFill>
              </a:rPr>
              <a:t>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Tiefenschaft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 smtClean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Trees</a:t>
            </a:r>
            <a:r>
              <a:rPr lang="de-DE" sz="1200" dirty="0" smtClean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</a:t>
            </a:r>
            <a:r>
              <a:rPr lang="de-DE" sz="1200" dirty="0" smtClean="0">
                <a:solidFill>
                  <a:srgbClr val="0000FF"/>
                </a:solidFill>
              </a:rPr>
              <a:t>Science, S. </a:t>
            </a:r>
            <a:r>
              <a:rPr lang="de-DE" sz="1200" dirty="0">
                <a:solidFill>
                  <a:srgbClr val="0000FF"/>
                </a:solidFill>
              </a:rPr>
              <a:t>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73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74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Deutung</a:t>
            </a:r>
            <a:r>
              <a:rPr lang="en-US" sz="2400" dirty="0" smtClean="0"/>
              <a:t> von Rot-</a:t>
            </a:r>
            <a:r>
              <a:rPr lang="en-US" sz="2400" dirty="0" err="1" smtClean="0"/>
              <a:t>schwarz</a:t>
            </a:r>
            <a:r>
              <a:rPr lang="en-US" sz="2400" dirty="0" smtClean="0"/>
              <a:t>-</a:t>
            </a:r>
            <a:r>
              <a:rPr lang="en-US" sz="2400" dirty="0" err="1" smtClean="0"/>
              <a:t>Mustern</a:t>
            </a:r>
            <a:r>
              <a:rPr lang="en-US" sz="2400" dirty="0" smtClean="0"/>
              <a:t>: </a:t>
            </a:r>
            <a:endParaRPr lang="en-US" sz="2400" dirty="0"/>
          </a:p>
          <a:p>
            <a:pPr marL="609600" indent="-609600">
              <a:buFontTx/>
              <a:buNone/>
            </a:pPr>
            <a:r>
              <a:rPr lang="en-US" sz="2400" dirty="0" smtClean="0"/>
              <a:t>B-Baum (Baum </a:t>
            </a:r>
            <a:r>
              <a:rPr lang="en-US" sz="2400" dirty="0" err="1" smtClean="0"/>
              <a:t>mit</a:t>
            </a:r>
            <a:r>
              <a:rPr lang="en-US" sz="2400" dirty="0" smtClean="0"/>
              <a:t> “</a:t>
            </a:r>
            <a:r>
              <a:rPr lang="en-US" sz="2400" dirty="0" err="1" smtClean="0"/>
              <a:t>Separatoren</a:t>
            </a:r>
            <a:r>
              <a:rPr lang="en-US" sz="2400" dirty="0" smtClean="0"/>
              <a:t>” und min 2 max 4 </a:t>
            </a:r>
            <a:r>
              <a:rPr lang="en-US" sz="2400" dirty="0" err="1" smtClean="0"/>
              <a:t>Nachfolger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75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76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B-</a:t>
            </a:r>
            <a:r>
              <a:rPr lang="en-US" dirty="0"/>
              <a:t>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77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Die </a:t>
            </a:r>
            <a:r>
              <a:rPr lang="en-US" sz="2800" dirty="0" err="1" smtClean="0"/>
              <a:t>Tiefe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t</a:t>
            </a:r>
            <a:r>
              <a:rPr lang="en-US" sz="2800" dirty="0" smtClean="0"/>
              <a:t> 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O(log n).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</a:t>
            </a:r>
            <a:r>
              <a:rPr lang="en-US" sz="2800" dirty="0" smtClean="0">
                <a:solidFill>
                  <a:schemeClr val="hlink"/>
                </a:solidFill>
              </a:rPr>
              <a:t>)≤t≤2log(n+1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smtClean="0"/>
              <a:t>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Rot</a:t>
            </a:r>
            <a:r>
              <a:rPr lang="en-US" sz="2800" dirty="0"/>
              <a:t>-Schwarz-</a:t>
            </a:r>
            <a:r>
              <a:rPr lang="en-US" sz="2800" dirty="0" err="1"/>
              <a:t>Baums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: </a:t>
            </a:r>
            <a:r>
              <a:rPr lang="en-US" sz="2400" dirty="0" err="1"/>
              <a:t>Schwarztiefe</a:t>
            </a:r>
            <a:r>
              <a:rPr lang="en-US" sz="2400" dirty="0"/>
              <a:t> der </a:t>
            </a:r>
            <a:r>
              <a:rPr lang="en-US" sz="2400" dirty="0" err="1"/>
              <a:t>Listenknoten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: </a:t>
            </a:r>
            <a:r>
              <a:rPr lang="en-US" sz="2400" dirty="0" smtClean="0"/>
              <a:t>B-</a:t>
            </a:r>
            <a:r>
              <a:rPr lang="en-US" sz="2400" dirty="0"/>
              <a:t>Baum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 hat </a:t>
            </a:r>
            <a:r>
              <a:rPr lang="en-US" sz="2400" dirty="0" err="1"/>
              <a:t>Tiefe</a:t>
            </a:r>
            <a:r>
              <a:rPr lang="en-US" sz="2400" dirty="0"/>
              <a:t> </a:t>
            </a:r>
            <a:r>
              <a:rPr lang="en-US" sz="2400" dirty="0" err="1"/>
              <a:t>exakt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err="1"/>
              <a:t>überall</a:t>
            </a:r>
            <a:r>
              <a:rPr lang="en-US" sz="2400" dirty="0"/>
              <a:t> und </a:t>
            </a:r>
            <a:r>
              <a:rPr lang="en-US" sz="2400" dirty="0" err="1" smtClean="0">
                <a:solidFill>
                  <a:schemeClr val="hlink"/>
                </a:solidFill>
              </a:rPr>
              <a:t>d≤log</a:t>
            </a:r>
            <a:r>
              <a:rPr lang="en-US" sz="2400" dirty="0" smtClean="0">
                <a:solidFill>
                  <a:schemeClr val="hlink"/>
                </a:solidFill>
              </a:rPr>
              <a:t>(n+1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Aufgrund</a:t>
            </a:r>
            <a:r>
              <a:rPr lang="en-US" sz="2400" dirty="0"/>
              <a:t> der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Eigenschaft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Kinder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eines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roten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Knotens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schwarz</a:t>
            </a:r>
            <a:r>
              <a:rPr lang="en-US" sz="2400" dirty="0" smtClean="0"/>
              <a:t>) gilt: </a:t>
            </a:r>
            <a:r>
              <a:rPr lang="en-US" sz="2400" dirty="0" smtClean="0">
                <a:solidFill>
                  <a:schemeClr val="hlink"/>
                </a:solidFill>
              </a:rPr>
              <a:t>t≤2d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/>
              <a:t>Außerdem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t≥log</a:t>
            </a:r>
            <a:r>
              <a:rPr lang="en-US" sz="2400" dirty="0" smtClean="0">
                <a:solidFill>
                  <a:schemeClr val="hlink"/>
                </a:solidFill>
              </a:rPr>
              <a:t>(n+1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, da Rot-Schwarz-Baum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Binärbaum</a:t>
            </a:r>
            <a:r>
              <a:rPr lang="en-US" sz="2400" dirty="0" smtClean="0"/>
              <a:t> </a:t>
            </a:r>
            <a:r>
              <a:rPr lang="en-US" sz="2400" dirty="0" err="1"/>
              <a:t>ist</a:t>
            </a:r>
            <a:r>
              <a:rPr lang="en-US" sz="2800" dirty="0"/>
              <a:t>.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78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</a:t>
            </a:r>
            <a:r>
              <a:rPr lang="en-US" sz="2400" dirty="0" smtClean="0"/>
              <a:t>leer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Markerelement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charset="0"/>
              </a:rPr>
              <a:t>∞ </a:t>
            </a:r>
            <a:r>
              <a:rPr lang="en-US" sz="2400" dirty="0" err="1" smtClean="0"/>
              <a:t>enthalten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79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</a:t>
            </a:r>
            <a:r>
              <a:rPr lang="en-US" sz="2800" dirty="0" err="1" smtClean="0">
                <a:solidFill>
                  <a:srgbClr val="FF0000"/>
                </a:solidFill>
              </a:rPr>
              <a:t>Eigenschaft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Interne </a:t>
            </a:r>
            <a:r>
              <a:rPr lang="en-US" sz="2800" dirty="0" err="1" smtClean="0"/>
              <a:t>Eigenschaft</a:t>
            </a:r>
            <a:r>
              <a:rPr lang="en-US" sz="2800" dirty="0" smtClean="0"/>
              <a:t> </a:t>
            </a:r>
            <a:r>
              <a:rPr lang="en-US" sz="2800" dirty="0" err="1" smtClean="0"/>
              <a:t>verletzt</a:t>
            </a:r>
            <a:r>
              <a:rPr lang="en-US" sz="2800" dirty="0" smtClean="0"/>
              <a:t> </a:t>
            </a:r>
            <a:r>
              <a:rPr lang="en-US" sz="2800" dirty="0"/>
              <a:t>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schwarzen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beendet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roten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keine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Felder: Lineares/Sequentielles Suchen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altLang="de-DE" dirty="0"/>
              <a:t>Datenbestand ist unsortiert</a:t>
            </a:r>
          </a:p>
          <a:p>
            <a:r>
              <a:rPr lang="de-DE" altLang="de-DE" dirty="0"/>
              <a:t>Es wird sequentiell von Anfang bis zum Ende gesucht, bis der Schlüssel gefunden ist oder das Ende </a:t>
            </a:r>
            <a:r>
              <a:rPr lang="de-DE" altLang="de-DE" dirty="0" smtClean="0"/>
              <a:t>erreicht wird</a:t>
            </a:r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r>
              <a:rPr lang="de-DE" altLang="de-DE" dirty="0"/>
              <a:t>Listen </a:t>
            </a:r>
            <a:r>
              <a:rPr lang="de-DE" altLang="de-DE" dirty="0" smtClean="0"/>
              <a:t>würden in vergleichbarer Weise behandelt</a:t>
            </a:r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304630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 smtClean="0">
                <a:solidFill>
                  <a:srgbClr val="3C8C93"/>
                </a:solidFill>
              </a:rPr>
              <a:t>test</a:t>
            </a:r>
            <a:r>
              <a:rPr lang="de-DE" altLang="de-DE" sz="2400" dirty="0" smtClean="0"/>
              <a:t>(</a:t>
            </a:r>
            <a:r>
              <a:rPr lang="de-DE" altLang="de-DE" sz="2400" dirty="0" err="1" smtClean="0"/>
              <a:t>k</a:t>
            </a:r>
            <a:r>
              <a:rPr lang="de-DE" altLang="de-DE" sz="2400" dirty="0" smtClean="0"/>
              <a:t>, A)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 smtClean="0"/>
              <a:t>   i </a:t>
            </a:r>
            <a:r>
              <a:rPr lang="de-DE" altLang="de-DE" sz="2400" dirty="0"/>
              <a:t>:= 1;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:= </a:t>
            </a:r>
            <a:r>
              <a:rPr lang="de-DE" altLang="de-DE" sz="2400" dirty="0" err="1"/>
              <a:t>length</a:t>
            </a:r>
            <a:r>
              <a:rPr lang="de-DE" altLang="de-DE" sz="2400" dirty="0"/>
              <a:t>(A)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while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i </a:t>
            </a:r>
            <a:r>
              <a:rPr lang="de-DE" altLang="de-DE" sz="2400" dirty="0" smtClean="0"/>
              <a:t>≤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= </a:t>
            </a:r>
            <a:r>
              <a:rPr lang="de-DE" altLang="de-DE" sz="2400" dirty="0" err="1"/>
              <a:t>key</a:t>
            </a:r>
            <a:r>
              <a:rPr lang="de-DE" altLang="de-DE" sz="2400" dirty="0"/>
              <a:t>(A[i])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dirty="0"/>
              <a:t>i := i + 1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return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  <a:p>
            <a:endParaRPr lang="de-DE" sz="2400" dirty="0"/>
          </a:p>
        </p:txBody>
      </p:sp>
      <p:sp>
        <p:nvSpPr>
          <p:cNvPr id="4" name="Rectangle 3"/>
          <p:cNvSpPr/>
          <p:nvPr/>
        </p:nvSpPr>
        <p:spPr>
          <a:xfrm>
            <a:off x="4449479" y="3074184"/>
            <a:ext cx="3290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>
                <a:solidFill>
                  <a:srgbClr val="0833FF"/>
                </a:solidFill>
              </a:rPr>
              <a:t>test</a:t>
            </a:r>
            <a:r>
              <a:rPr lang="de-DE" altLang="de-DE" sz="2400" dirty="0"/>
              <a:t>(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400" dirty="0"/>
              <a:t>)</a:t>
            </a:r>
          </a:p>
          <a:p>
            <a:pPr marL="0" indent="0">
              <a:buNone/>
            </a:pPr>
            <a:r>
              <a:rPr lang="de-DE" altLang="de-DE" sz="2400" b="1" dirty="0"/>
              <a:t>   </a:t>
            </a:r>
            <a:r>
              <a:rPr lang="de-DE" altLang="de-DE" sz="2400" b="1" dirty="0" err="1"/>
              <a:t>for</a:t>
            </a:r>
            <a:r>
              <a:rPr lang="de-DE" altLang="de-DE" sz="2400" b="1" dirty="0"/>
              <a:t> 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(x)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910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für</a:t>
            </a:r>
            <a:r>
              <a:rPr lang="en-US" sz="2400" dirty="0" smtClean="0"/>
              <a:t> Fall 1</a:t>
            </a:r>
            <a:endParaRPr lang="en-US" sz="2400" dirty="0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81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82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83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84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85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für</a:t>
            </a:r>
            <a:r>
              <a:rPr lang="en-US" sz="2400" dirty="0" smtClean="0"/>
              <a:t> Fall 2</a:t>
            </a:r>
            <a:endParaRPr lang="en-US" sz="2400" dirty="0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86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563938" y="3572148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ist Wurzel)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7" name="Rechteck 4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87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1988269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bewahrt 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Schwarztiefe!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88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89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 smtClean="0"/>
              <a:t>Komplexität Naives/Lineares/Sequentielles </a:t>
            </a:r>
            <a:r>
              <a:rPr lang="de-DE" sz="2800" dirty="0"/>
              <a:t>Suchen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Günstigster Fall: </a:t>
            </a:r>
            <a:r>
              <a:rPr lang="de-DE" sz="2000" dirty="0" smtClean="0"/>
              <a:t>Element wird an 1. Stelle gefunden:</a:t>
            </a:r>
          </a:p>
          <a:p>
            <a:endParaRPr lang="de-DE" sz="2000" dirty="0" smtClean="0"/>
          </a:p>
          <a:p>
            <a:r>
              <a:rPr lang="de-DE" sz="2000" b="1" dirty="0" smtClean="0"/>
              <a:t>Ungünstigster Fall: </a:t>
            </a:r>
            <a:r>
              <a:rPr lang="de-DE" sz="2000" dirty="0" smtClean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 smtClean="0"/>
              <a:t>Durchschnittlicher Fall (Element ist vorhanden):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i="1" dirty="0" smtClean="0"/>
              <a:t>Annahme</a:t>
            </a:r>
            <a:r>
              <a:rPr lang="de-DE" sz="2000" dirty="0" smtClean="0"/>
              <a:t>: kein Element wird bevorzugt gesucht:</a:t>
            </a:r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b="1" dirty="0" smtClean="0"/>
              <a:t>Fall Misserfolg der Suche (Element nicht gefunden):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Es muss die gesamte Folge durchlaufen werden: 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9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90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4" name="Rechteck 2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91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92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7" name="Rechteck 1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93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</a:t>
            </a: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94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smtClean="0"/>
              <a:t> Fall 1: </a:t>
            </a:r>
            <a:r>
              <a:rPr lang="en-US" sz="2800"/>
              <a:t>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95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1" name="Line 37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96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3" name="Line 25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97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Fall 2: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98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99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4240</Words>
  <Application>Microsoft Macintosh PowerPoint</Application>
  <PresentationFormat>On-screen Show (4:3)</PresentationFormat>
  <Paragraphs>1588</Paragraphs>
  <Slides>117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7" baseType="lpstr">
      <vt:lpstr>Arial Unicode MS</vt:lpstr>
      <vt:lpstr>Arrows2</vt:lpstr>
      <vt:lpstr>Calibri</vt:lpstr>
      <vt:lpstr>Chalkduster</vt:lpstr>
      <vt:lpstr>cmsy10</vt:lpstr>
      <vt:lpstr>ＭＳ Ｐゴシック</vt:lpstr>
      <vt:lpstr>Myriad Pro</vt:lpstr>
      <vt:lpstr>Symbol</vt:lpstr>
      <vt:lpstr>Wingdings</vt:lpstr>
      <vt:lpstr>7_Standarddesign</vt:lpstr>
      <vt:lpstr>Algorithmen und Datenstrukturen</vt:lpstr>
      <vt:lpstr>Dynamische Menge</vt:lpstr>
      <vt:lpstr>Dynamische Mengen</vt:lpstr>
      <vt:lpstr>Iteration über "lineare Strukturen" (Mengen)</vt:lpstr>
      <vt:lpstr>Prioritätswarteschlangen vs. Mengen</vt:lpstr>
      <vt:lpstr>Einfache Realisierung von Mengen</vt:lpstr>
      <vt:lpstr>Danksagung</vt:lpstr>
      <vt:lpstr>Felder: Lineares/Sequentielles Suchen</vt:lpstr>
      <vt:lpstr>Komplexität Naives/Lineares/Sequentielles Suchen 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Suchstruktur für die Darstellung von Mengen</vt:lpstr>
      <vt:lpstr>Statische Suchstruktur</vt:lpstr>
      <vt:lpstr>Binäre Suche</vt:lpstr>
      <vt:lpstr>Dynamische Suchstruktur</vt:lpstr>
      <vt:lpstr>Suchstruktur</vt:lpstr>
      <vt:lpstr>Suchstruktur</vt:lpstr>
      <vt:lpstr>Motivation für Suche nach neuer Trägerstruktur</vt:lpstr>
      <vt:lpstr>Binäre Suchbäume - Definition</vt:lpstr>
      <vt:lpstr>Beispiele für binäre Suchbäume</vt:lpstr>
      <vt:lpstr>Aufgabe: Wende Funktion auf Elemente an</vt:lpstr>
      <vt:lpstr>Aufgabe: Wende Funktion auf Elemente an</vt:lpstr>
      <vt:lpstr>Inorder-Ausgabe ergibt Sortierreihenfolge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</vt:lpstr>
      <vt:lpstr>search(k) Operation</vt:lpstr>
      <vt:lpstr>Binärer Suchbaum</vt:lpstr>
      <vt:lpstr>Search(9)</vt:lpstr>
      <vt:lpstr>Insert und Delete Operationen</vt:lpstr>
      <vt:lpstr>Insert(5)</vt:lpstr>
      <vt:lpstr>Insert(5)</vt:lpstr>
      <vt:lpstr>Insert(12)</vt:lpstr>
      <vt:lpstr>Insert(12)</vt:lpstr>
      <vt:lpstr>Delete(1)</vt:lpstr>
      <vt:lpstr>Delete(1)</vt:lpstr>
      <vt:lpstr>Delete(14)</vt:lpstr>
      <vt:lpstr>Delete(14)</vt:lpstr>
      <vt:lpstr>Binärbaum</vt:lpstr>
      <vt:lpstr>Selbstanordnung?</vt:lpstr>
      <vt:lpstr>Definition: Ausgeglichener Suchbaum</vt:lpstr>
      <vt:lpstr>Suchbäume mit Information in Knoten</vt:lpstr>
      <vt:lpstr>Gewichtete Binärbäume</vt:lpstr>
      <vt:lpstr>Rang eines Knotens x im Binärbaum</vt:lpstr>
      <vt:lpstr>Hier: Andere Definition für Rang</vt:lpstr>
      <vt:lpstr>Ausgeglichener Baum mit n Knoten</vt:lpstr>
      <vt:lpstr>Selbstorganisierende Bäume</vt:lpstr>
      <vt:lpstr>Danksagung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Splay-Baum Operationen</vt:lpstr>
      <vt:lpstr>Splay-Baum Operationen</vt:lpstr>
      <vt:lpstr>Splay-Baum Operationen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1236</cp:revision>
  <cp:lastPrinted>2015-04-09T12:56:16Z</cp:lastPrinted>
  <dcterms:created xsi:type="dcterms:W3CDTF">2010-04-27T12:26:40Z</dcterms:created>
  <dcterms:modified xsi:type="dcterms:W3CDTF">2016-05-20T13:52:12Z</dcterms:modified>
</cp:coreProperties>
</file>