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73" r:id="rId2"/>
    <p:sldId id="437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40" r:id="rId14"/>
    <p:sldId id="428" r:id="rId15"/>
    <p:sldId id="429" r:id="rId16"/>
    <p:sldId id="441" r:id="rId17"/>
    <p:sldId id="442" r:id="rId18"/>
    <p:sldId id="449" r:id="rId19"/>
    <p:sldId id="430" r:id="rId20"/>
    <p:sldId id="443" r:id="rId21"/>
    <p:sldId id="431" r:id="rId22"/>
    <p:sldId id="432" r:id="rId23"/>
    <p:sldId id="444" r:id="rId24"/>
    <p:sldId id="44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74"/>
  </p:normalViewPr>
  <p:slideViewPr>
    <p:cSldViewPr>
      <p:cViewPr varScale="1">
        <p:scale>
          <a:sx n="119" d="100"/>
          <a:sy n="119" d="100"/>
        </p:scale>
        <p:origin x="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20.05.16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20.05.16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20.05.16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4.in.tum.de/lehre/2008WS/ea/index.html.d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smtClean="0">
                <a:cs typeface="+mn-cs"/>
              </a:rPr>
              <a:t>Tanya Braun (Übungen</a:t>
            </a:r>
            <a:r>
              <a:rPr lang="de-DE" sz="24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gewichteter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Union-Operation: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Find: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Union: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Es</a:t>
            </a:r>
            <a:r>
              <a:rPr lang="en-US" dirty="0" smtClean="0">
                <a:cs typeface="+mn-cs"/>
              </a:rPr>
              <a:t> gilt </a:t>
            </a:r>
            <a:r>
              <a:rPr lang="en-US" dirty="0" err="1" smtClean="0">
                <a:cs typeface="+mn-cs"/>
              </a:rPr>
              <a:t>auch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Tiefe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Baums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worst-case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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(log n)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verwende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Strategie</a:t>
            </a:r>
            <a:r>
              <a:rPr lang="en-US" dirty="0" smtClean="0">
                <a:cs typeface="+mn-cs"/>
              </a:rPr>
              <a:t>, die </a:t>
            </a:r>
            <a:r>
              <a:rPr lang="en-US" dirty="0" err="1" smtClean="0">
                <a:cs typeface="+mn-cs"/>
              </a:rPr>
              <a:t>Formel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vorigen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Beweis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folgt</a:t>
            </a:r>
            <a:r>
              <a:rPr lang="en-US" dirty="0" smtClean="0"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Besser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mit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Pfadkompression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err="1" smtClean="0">
                <a:cs typeface="+mn-cs"/>
              </a:rPr>
              <a:t>jedem</a:t>
            </a:r>
            <a:r>
              <a:rPr lang="en-US" sz="2800" b="1" dirty="0" smtClean="0">
                <a:cs typeface="+mn-cs"/>
              </a:rPr>
              <a:t> Find</a:t>
            </a:r>
            <a:r>
              <a:rPr lang="en-US" sz="2800" dirty="0" smtClean="0">
                <a:cs typeface="+mn-cs"/>
              </a:rPr>
              <a:t>(x): 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Knoten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zeigen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direkt</a:t>
            </a:r>
            <a:r>
              <a:rPr lang="en-US" sz="2800" dirty="0" smtClean="0">
                <a:cs typeface="+mn-cs"/>
              </a:rPr>
              <a:t> auf </a:t>
            </a:r>
            <a:r>
              <a:rPr lang="en-US" sz="2800" dirty="0" err="1" smtClean="0">
                <a:cs typeface="+mn-cs"/>
              </a:rPr>
              <a:t>Wurzel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2411413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1546225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19065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3275013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2770188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9699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212248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2698750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1258888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1835150" y="4581525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2411413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3" name="Line 15"/>
          <p:cNvSpPr>
            <a:spLocks noChangeShapeType="1"/>
          </p:cNvSpPr>
          <p:nvPr/>
        </p:nvSpPr>
        <p:spPr bwMode="auto">
          <a:xfrm>
            <a:off x="4283075" y="4510088"/>
            <a:ext cx="7921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4" name="Oval 16"/>
          <p:cNvSpPr>
            <a:spLocks noChangeArrowheads="1"/>
          </p:cNvSpPr>
          <p:nvPr/>
        </p:nvSpPr>
        <p:spPr bwMode="auto">
          <a:xfrm>
            <a:off x="673258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5" name="Oval 17"/>
          <p:cNvSpPr>
            <a:spLocks noChangeArrowheads="1"/>
          </p:cNvSpPr>
          <p:nvPr/>
        </p:nvSpPr>
        <p:spPr bwMode="auto">
          <a:xfrm>
            <a:off x="5867400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6" name="Line 18"/>
          <p:cNvSpPr>
            <a:spLocks noChangeShapeType="1"/>
          </p:cNvSpPr>
          <p:nvPr/>
        </p:nvSpPr>
        <p:spPr bwMode="auto">
          <a:xfrm flipV="1">
            <a:off x="62277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7" name="Oval 19"/>
          <p:cNvSpPr>
            <a:spLocks noChangeArrowheads="1"/>
          </p:cNvSpPr>
          <p:nvPr/>
        </p:nvSpPr>
        <p:spPr bwMode="auto">
          <a:xfrm>
            <a:off x="75961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8" name="Line 20"/>
          <p:cNvSpPr>
            <a:spLocks noChangeShapeType="1"/>
          </p:cNvSpPr>
          <p:nvPr/>
        </p:nvSpPr>
        <p:spPr bwMode="auto">
          <a:xfrm flipH="1" flipV="1">
            <a:off x="7091363" y="37893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9" name="Oval 21"/>
          <p:cNvSpPr>
            <a:spLocks noChangeArrowheads="1"/>
          </p:cNvSpPr>
          <p:nvPr/>
        </p:nvSpPr>
        <p:spPr bwMode="auto">
          <a:xfrm>
            <a:off x="5291138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0" name="Oval 22"/>
          <p:cNvSpPr>
            <a:spLocks noChangeArrowheads="1"/>
          </p:cNvSpPr>
          <p:nvPr/>
        </p:nvSpPr>
        <p:spPr bwMode="auto">
          <a:xfrm>
            <a:off x="6443663" y="5013325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x</a:t>
            </a:r>
          </a:p>
        </p:txBody>
      </p:sp>
      <p:sp>
        <p:nvSpPr>
          <p:cNvPr id="227351" name="Oval 23"/>
          <p:cNvSpPr>
            <a:spLocks noChangeArrowheads="1"/>
          </p:cNvSpPr>
          <p:nvPr/>
        </p:nvSpPr>
        <p:spPr bwMode="auto">
          <a:xfrm>
            <a:off x="7019925" y="580548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V="1">
            <a:off x="5580063" y="4581525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 flipV="1">
            <a:off x="6659563" y="3862388"/>
            <a:ext cx="215900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 flipH="1" flipV="1">
            <a:off x="6732588" y="5373688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Bemerkung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definiert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als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cs typeface="+mn-cs"/>
              </a:rPr>
              <a:t>    </a:t>
            </a:r>
            <a:r>
              <a:rPr lang="en-US" sz="2800" dirty="0">
                <a:solidFill>
                  <a:schemeClr val="hlink"/>
                </a:solidFill>
              </a:rPr>
              <a:t>log* 0 = log* 1 = </a:t>
            </a:r>
            <a:r>
              <a:rPr lang="en-US" sz="2800" dirty="0" smtClean="0">
                <a:solidFill>
                  <a:schemeClr val="hlink"/>
                </a:solidFill>
              </a:rPr>
              <a:t>0 </a:t>
            </a:r>
            <a:r>
              <a:rPr lang="en-US" sz="2800" dirty="0" err="1" smtClean="0">
                <a:solidFill>
                  <a:schemeClr val="hlink"/>
                </a:solidFill>
              </a:rPr>
              <a:t>für</a:t>
            </a:r>
            <a:r>
              <a:rPr lang="en-US" sz="2800" dirty="0" smtClean="0">
                <a:solidFill>
                  <a:schemeClr val="hlink"/>
                </a:solidFill>
              </a:rPr>
              <a:t> n </a:t>
            </a:r>
            <a:r>
              <a:rPr lang="en-US" sz="2800" dirty="0" smtClean="0">
                <a:solidFill>
                  <a:schemeClr val="hlink"/>
                </a:solidFill>
                <a:latin typeface="msam6" charset="0"/>
              </a:rPr>
              <a:t>≤ 1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  log* n = min{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&gt;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0 | log log  … log 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1}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sonst</a:t>
            </a: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Beipiele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65536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679739" y="1736987"/>
            <a:ext cx="144462" cy="2232348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500984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>
                <a:cs typeface="+mn-cs"/>
              </a:rPr>
              <a:t>-mal</a:t>
            </a:r>
          </a:p>
        </p:txBody>
      </p:sp>
      <p:sp>
        <p:nvSpPr>
          <p:cNvPr id="2" name="Rechteck 1"/>
          <p:cNvSpPr/>
          <p:nvPr/>
        </p:nvSpPr>
        <p:spPr>
          <a:xfrm>
            <a:off x="6660232" y="2708920"/>
            <a:ext cx="23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Iterierter</a:t>
            </a:r>
            <a:r>
              <a:rPr lang="en-US" dirty="0" smtClean="0"/>
              <a:t> </a:t>
            </a:r>
            <a:r>
              <a:rPr lang="en-US" dirty="0" err="1"/>
              <a:t>Logarithmus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Kurvenverläufe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log x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log log x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log log log 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5" name="Bild 4" descr="Screen Shot 2015-05-28 at 11.09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24745"/>
            <a:ext cx="4320480" cy="1878814"/>
          </a:xfrm>
          <a:prstGeom prst="rect">
            <a:avLst/>
          </a:prstGeom>
        </p:spPr>
      </p:pic>
      <p:pic>
        <p:nvPicPr>
          <p:cNvPr id="7" name="Bild 6" descr="Screen Shot 2015-05-28 at 11.10.4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784" y="2996952"/>
            <a:ext cx="3908432" cy="1785875"/>
          </a:xfrm>
          <a:prstGeom prst="rect">
            <a:avLst/>
          </a:prstGeom>
        </p:spPr>
      </p:pic>
      <p:pic>
        <p:nvPicPr>
          <p:cNvPr id="8" name="Bild 7" descr="Screen Shot 2015-05-28 at 11.14.4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08" y="4856288"/>
            <a:ext cx="4139952" cy="174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Amortisierte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Analyse</a:t>
            </a:r>
            <a:endParaRPr lang="en-US" dirty="0" smtClean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Theorem: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gewichtetem</a:t>
            </a:r>
            <a:r>
              <a:rPr lang="en-US" sz="2800" dirty="0" smtClean="0">
                <a:cs typeface="+mn-cs"/>
              </a:rPr>
              <a:t> Union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Zeit</a:t>
            </a:r>
            <a:r>
              <a:rPr lang="en-US" sz="2800" dirty="0" smtClean="0">
                <a:cs typeface="+mn-cs"/>
              </a:rPr>
              <a:t> </a:t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b="1" dirty="0" smtClean="0">
                <a:cs typeface="+mn-cs"/>
              </a:rPr>
              <a:t>Find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Teil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1):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endgültiger</a:t>
            </a:r>
            <a:r>
              <a:rPr lang="en-US" sz="2800" dirty="0" smtClean="0">
                <a:cs typeface="+mn-cs"/>
              </a:rPr>
              <a:t> Baum, der </a:t>
            </a:r>
            <a:r>
              <a:rPr lang="en-US" sz="2800" dirty="0" err="1" smtClean="0">
                <a:cs typeface="+mn-cs"/>
              </a:rPr>
              <a:t>durch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Folge</a:t>
            </a:r>
            <a:r>
              <a:rPr lang="en-US" sz="2800" dirty="0" smtClean="0">
                <a:cs typeface="+mn-cs"/>
              </a:rPr>
              <a:t> der Unions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die Finds </a:t>
            </a:r>
            <a:r>
              <a:rPr lang="en-US" sz="2800" dirty="0" err="1" smtClean="0">
                <a:cs typeface="+mn-cs"/>
              </a:rPr>
              <a:t>entstehen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würde</a:t>
            </a:r>
            <a:r>
              <a:rPr lang="en-US" sz="2800" dirty="0" smtClean="0">
                <a:cs typeface="+mn-cs"/>
              </a:rPr>
              <a:t> (also </a:t>
            </a:r>
            <a:r>
              <a:rPr lang="en-US" sz="2800" dirty="0" err="1" smtClean="0">
                <a:cs typeface="+mn-cs"/>
              </a:rPr>
              <a:t>ohne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Pfadkompression</a:t>
            </a:r>
            <a:r>
              <a:rPr lang="en-US" sz="2800" dirty="0" smtClean="0"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Ordne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jedem</a:t>
            </a:r>
            <a:r>
              <a:rPr lang="en-US" sz="2800" dirty="0" smtClean="0">
                <a:cs typeface="+mn-cs"/>
              </a:rPr>
              <a:t> Element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zwei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Höhe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Unterbaums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das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en-US" sz="2800" dirty="0" err="1" smtClean="0">
                <a:cs typeface="+mn-cs"/>
              </a:rPr>
              <a:t>wobei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800" baseline="1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baseline="150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852863" y="256381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1: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427538" y="234791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08400" y="29241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05163" y="31400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060700" y="35004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555875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11413" y="40767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08175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258888" y="486727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14425" y="5227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950913" y="474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19250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195513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843213" y="3140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490913" y="2563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11638" y="19875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14875" y="2492375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275013" y="371633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06813" y="40751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779838" y="3643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356100" y="46529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427538" y="4241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6516688" y="29241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6516688" y="3716338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0000"/>
                </a:solidFill>
                <a:cs typeface="+mn-cs"/>
              </a:rPr>
              <a:t>x</a:t>
            </a:r>
            <a:r>
              <a:rPr lang="en-US" sz="240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547813" y="5300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24075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00338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19475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995738" y="299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716463" y="198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7879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348038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995738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246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auf, </a:t>
            </a:r>
            <a:r>
              <a:rPr lang="en-US" sz="2000" dirty="0" err="1" smtClean="0">
                <a:cs typeface="+mn-cs"/>
              </a:rPr>
              <a:t>hier</a:t>
            </a:r>
            <a:r>
              <a:rPr lang="en-US" sz="2000" dirty="0" smtClean="0">
                <a:cs typeface="+mn-cs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2195737" y="1412776"/>
            <a:ext cx="3384376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ihandform 58"/>
          <p:cNvSpPr/>
          <p:nvPr/>
        </p:nvSpPr>
        <p:spPr>
          <a:xfrm>
            <a:off x="2843808" y="1412776"/>
            <a:ext cx="2736304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3563887" y="1436077"/>
            <a:ext cx="1994805" cy="1776899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4331748" y="1455615"/>
            <a:ext cx="1217175" cy="105006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42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/>
      <p:bldP spid="230407" grpId="0" animBg="1"/>
      <p:bldP spid="47" grpId="0" animBg="1"/>
      <p:bldP spid="56" grpId="0" animBg="1"/>
      <p:bldP spid="5" grpId="0" animBg="1"/>
      <p:bldP spid="59" grpId="0" animBg="1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254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899593" y="1412776"/>
            <a:ext cx="4680520" cy="4104456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5292080" y="2780928"/>
            <a:ext cx="365407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smtClean="0">
                <a:cs typeface="+mn-cs"/>
              </a:rPr>
              <a:t>Je </a:t>
            </a:r>
            <a:r>
              <a:rPr lang="en-US" sz="2000" dirty="0" err="1" smtClean="0">
                <a:cs typeface="+mn-cs"/>
              </a:rPr>
              <a:t>höher</a:t>
            </a:r>
            <a:r>
              <a:rPr lang="en-US" sz="2000" dirty="0" smtClean="0">
                <a:cs typeface="+mn-cs"/>
              </a:rPr>
              <a:t> class(x), </a:t>
            </a:r>
            <a:r>
              <a:rPr lang="en-US" sz="2000" dirty="0" err="1" smtClean="0">
                <a:cs typeface="+mn-cs"/>
              </a:rPr>
              <a:t>desto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mehr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darunter</a:t>
            </a: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Überschreitung</a:t>
            </a:r>
            <a:r>
              <a:rPr lang="en-US" sz="2000" dirty="0" smtClean="0">
                <a:cs typeface="+mn-cs"/>
              </a:rPr>
              <a:t>”</a:t>
            </a:r>
            <a:r>
              <a:rPr lang="en-US" sz="2000" dirty="0">
                <a:cs typeface="+mn-cs"/>
              </a:rPr>
              <a:t/>
            </a:r>
            <a:br>
              <a:rPr lang="en-US" sz="2000" dirty="0">
                <a:cs typeface="+mn-cs"/>
              </a:rPr>
            </a:br>
            <a:r>
              <a:rPr lang="en-US" sz="2000" dirty="0" smtClean="0">
                <a:cs typeface="+mn-cs"/>
              </a:rPr>
              <a:t>von </a:t>
            </a:r>
            <a:r>
              <a:rPr lang="en-US" sz="2000" dirty="0" err="1" smtClean="0">
                <a:cs typeface="+mn-cs"/>
              </a:rPr>
              <a:t>Kanten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gleicher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Klasse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durch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Gewinn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für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alle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Knoten</a:t>
            </a:r>
            <a:r>
              <a:rPr lang="en-US" sz="2000" dirty="0" smtClean="0">
                <a:cs typeface="+mn-cs"/>
              </a:rPr>
              <a:t/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darunter</a:t>
            </a:r>
            <a:r>
              <a:rPr lang="en-US" sz="2000" dirty="0" smtClean="0">
                <a:cs typeface="+mn-cs"/>
              </a:rPr>
              <a:t> “</a:t>
            </a:r>
            <a:r>
              <a:rPr lang="en-US" sz="2000" dirty="0" err="1" smtClean="0">
                <a:cs typeface="+mn-cs"/>
              </a:rPr>
              <a:t>wettgemacht</a:t>
            </a:r>
            <a:r>
              <a:rPr lang="en-US" sz="2000" dirty="0" smtClean="0">
                <a:cs typeface="+mn-cs"/>
              </a:rPr>
              <a:t>”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 smtClean="0">
                <a:cs typeface="+mn-cs"/>
              </a:rPr>
              <a:t>Kosten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treten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 smtClean="0">
                <a:cs typeface="+mn-cs"/>
              </a:rPr>
              <a:t>bei</a:t>
            </a:r>
            <a:r>
              <a:rPr lang="en-US" sz="2000" dirty="0" smtClean="0">
                <a:cs typeface="+mn-cs"/>
              </a:rPr>
              <a:t> </a:t>
            </a:r>
            <a:br>
              <a:rPr lang="en-US" sz="2000" dirty="0" smtClean="0">
                <a:cs typeface="+mn-cs"/>
              </a:rPr>
            </a:br>
            <a:r>
              <a:rPr lang="en-US" sz="2000" dirty="0" err="1" smtClean="0">
                <a:cs typeface="+mn-cs"/>
              </a:rPr>
              <a:t>Klassenwechsel</a:t>
            </a:r>
            <a:r>
              <a:rPr lang="en-US" sz="2000" dirty="0" smtClean="0">
                <a:cs typeface="+mn-cs"/>
              </a:rPr>
              <a:t> auf: </a:t>
            </a:r>
            <a:r>
              <a:rPr lang="en-US" sz="2000" b="1" dirty="0" smtClean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58" name="Freihandform 57"/>
          <p:cNvSpPr/>
          <p:nvPr/>
        </p:nvSpPr>
        <p:spPr>
          <a:xfrm>
            <a:off x="1547663" y="1412776"/>
            <a:ext cx="4032449" cy="3528392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267744" y="1412776"/>
            <a:ext cx="3312368" cy="2952328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2915816" y="1412776"/>
            <a:ext cx="2664296" cy="2376264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Freihandform 61"/>
          <p:cNvSpPr/>
          <p:nvPr/>
        </p:nvSpPr>
        <p:spPr>
          <a:xfrm>
            <a:off x="3563888" y="1412776"/>
            <a:ext cx="2016224" cy="180020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Freihandform 62"/>
          <p:cNvSpPr/>
          <p:nvPr/>
        </p:nvSpPr>
        <p:spPr>
          <a:xfrm>
            <a:off x="4355976" y="1412776"/>
            <a:ext cx="1224136" cy="1080120"/>
          </a:xfrm>
          <a:custGeom>
            <a:avLst/>
            <a:gdLst>
              <a:gd name="connsiteX0" fmla="*/ 39900 w 2739974"/>
              <a:gd name="connsiteY0" fmla="*/ 2465576 h 2465576"/>
              <a:gd name="connsiteX1" fmla="*/ 59901 w 2739974"/>
              <a:gd name="connsiteY1" fmla="*/ 1495505 h 2465576"/>
              <a:gd name="connsiteX2" fmla="*/ 609916 w 2739974"/>
              <a:gd name="connsiteY2" fmla="*/ 515433 h 2465576"/>
              <a:gd name="connsiteX3" fmla="*/ 1509940 w 2739974"/>
              <a:gd name="connsiteY3" fmla="*/ 25398 h 2465576"/>
              <a:gd name="connsiteX4" fmla="*/ 2739974 w 2739974"/>
              <a:gd name="connsiteY4" fmla="*/ 65401 h 2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974" h="2465576">
                <a:moveTo>
                  <a:pt x="39900" y="2465576"/>
                </a:moveTo>
                <a:cubicBezTo>
                  <a:pt x="2399" y="2143052"/>
                  <a:pt x="-35102" y="1820529"/>
                  <a:pt x="59901" y="1495505"/>
                </a:cubicBezTo>
                <a:cubicBezTo>
                  <a:pt x="154904" y="1170481"/>
                  <a:pt x="368243" y="760451"/>
                  <a:pt x="609916" y="515433"/>
                </a:cubicBezTo>
                <a:cubicBezTo>
                  <a:pt x="851589" y="270415"/>
                  <a:pt x="1154930" y="100403"/>
                  <a:pt x="1509940" y="25398"/>
                </a:cubicBezTo>
                <a:cubicBezTo>
                  <a:pt x="1864950" y="-49607"/>
                  <a:pt x="2739974" y="65401"/>
                  <a:pt x="2739974" y="65401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2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Distanz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einem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Vorfahr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im</a:t>
            </a:r>
            <a:r>
              <a:rPr lang="en-US" sz="2800" dirty="0" smtClean="0">
                <a:cs typeface="+mn-cs"/>
              </a:rPr>
              <a:t> tat-</a:t>
            </a:r>
            <a:r>
              <a:rPr lang="en-US" sz="2800" dirty="0" err="1" smtClean="0">
                <a:cs typeface="+mn-cs"/>
              </a:rPr>
              <a:t>sächlichen</a:t>
            </a:r>
            <a:r>
              <a:rPr lang="en-US" sz="2800" dirty="0" smtClean="0">
                <a:cs typeface="+mn-cs"/>
              </a:rPr>
              <a:t> Union-Find-Baum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(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Pfadkom-pression</a:t>
            </a:r>
            <a:r>
              <a:rPr lang="en-US" sz="2800" dirty="0" smtClean="0">
                <a:cs typeface="+mn-cs"/>
              </a:rPr>
              <a:t>), so </a:t>
            </a:r>
            <a:r>
              <a:rPr lang="en-US" sz="2800" dirty="0" err="1" smtClean="0">
                <a:cs typeface="+mn-cs"/>
              </a:rPr>
              <a:t>dass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bzw</a:t>
            </a:r>
            <a:r>
              <a:rPr lang="en-US" sz="2800" dirty="0" smtClean="0">
                <a:cs typeface="+mn-cs"/>
              </a:rPr>
              <a:t>.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Potenzialfunktion</a:t>
            </a:r>
            <a:r>
              <a:rPr lang="en-US" sz="2800" dirty="0" smtClean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                         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𝛷(</a:t>
            </a:r>
            <a:r>
              <a:rPr lang="en-US" sz="2800" dirty="0" smtClean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800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geeignete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Konstante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c&gt;0</a:t>
            </a:r>
            <a:r>
              <a:rPr lang="en-US" sz="2800" dirty="0" smtClean="0"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58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 smtClean="0"/>
              <a:t>Die nachfolgenden Präsentationen wurden ausdrücklicher Erlaubnis des</a:t>
            </a:r>
            <a:br>
              <a:rPr lang="de-DE" sz="2000" dirty="0" smtClean="0"/>
            </a:br>
            <a:r>
              <a:rPr lang="de-DE" sz="2000" dirty="0" smtClean="0"/>
              <a:t>Autors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000" dirty="0" smtClean="0"/>
              <a:t>„Effiziente Algorithmen und Datenstrukturen</a:t>
            </a:r>
            <a:r>
              <a:rPr lang="de-DE" sz="2000" smtClean="0"/>
              <a:t>“ (</a:t>
            </a:r>
            <a:r>
              <a:rPr lang="de-DE" sz="2000"/>
              <a:t>Kapitel 6: Verschiedenes</a:t>
            </a:r>
            <a:r>
              <a:rPr lang="de-DE" sz="2000" smtClean="0"/>
              <a:t>) </a:t>
            </a:r>
            <a:r>
              <a:rPr lang="de-DE" sz="2000" dirty="0" smtClean="0"/>
              <a:t>gehalten von </a:t>
            </a:r>
            <a:r>
              <a:rPr lang="de-DE" sz="2000" dirty="0"/>
              <a:t>Christian </a:t>
            </a:r>
            <a:r>
              <a:rPr lang="de-DE" sz="2000" dirty="0" err="1" smtClean="0"/>
              <a:t>Scheideler</a:t>
            </a:r>
            <a:r>
              <a:rPr lang="de-DE" sz="2000" dirty="0" smtClean="0"/>
              <a:t> an der TUM 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://www14.in.tum.de/lehre/2008WS/ea/</a:t>
            </a:r>
            <a:r>
              <a:rPr lang="de-DE" sz="2000" dirty="0" smtClean="0">
                <a:hlinkClick r:id="rId2"/>
              </a:rPr>
              <a:t>index.html.de</a:t>
            </a:r>
            <a:endParaRPr lang="de-DE" sz="2000" dirty="0" smtClean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2937446" y="342178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Beispiel</a:t>
            </a:r>
            <a:r>
              <a:rPr lang="en-US" dirty="0" smtClean="0">
                <a:cs typeface="+mn-cs"/>
              </a:rPr>
              <a:t> 2: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3512121" y="3205882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2792983" y="378214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2289746" y="39980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2145283" y="43584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1640458" y="457430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495996" y="493466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992758" y="5150569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848296" y="5510932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343471" y="5725244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99008" y="608560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5496" y="56014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3833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1280096" y="45743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1927796" y="39980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2575496" y="34217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3296221" y="284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3799458" y="3350344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2359596" y="457430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2791396" y="493308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2864421" y="450128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008883" y="5150569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3440683" y="551093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3512121" y="50997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836346" y="1115452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836346" y="1547500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632396" y="61586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1208658" y="5582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1784921" y="5150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2504058" y="42869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3080321" y="38551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3872607" y="306283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872483" y="3926607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2432621" y="5079132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80321" y="5582369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5024735" y="155066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5599410" y="133476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4880272" y="191102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4377035" y="212692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Oval 8"/>
          <p:cNvSpPr>
            <a:spLocks noChangeArrowheads="1"/>
          </p:cNvSpPr>
          <p:nvPr/>
        </p:nvSpPr>
        <p:spPr bwMode="auto">
          <a:xfrm>
            <a:off x="4232572" y="248729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4015085" y="21269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6</a:t>
            </a:r>
            <a:endParaRPr lang="en-US" dirty="0">
              <a:cs typeface="+mn-cs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4662785" y="155066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7</a:t>
            </a:r>
            <a:endParaRPr lang="en-US" dirty="0">
              <a:cs typeface="+mn-cs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383510" y="9744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591347" y="241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5240759" y="18386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V="1">
            <a:off x="3728591" y="270279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5888831" y="1190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3</a:t>
            </a:r>
            <a:endParaRPr lang="en-US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836346" y="2011552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1043608" y="61653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1619870" y="55890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2196133" y="51572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2915270" y="42936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3491533" y="38618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4283819" y="306950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3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5002559" y="242252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2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5651971" y="18453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1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6300043" y="119729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575D1"/>
                </a:solidFill>
                <a:cs typeface="+mn-cs"/>
              </a:rPr>
              <a:t>0</a:t>
            </a:r>
            <a:endParaRPr lang="en-US" dirty="0">
              <a:solidFill>
                <a:srgbClr val="7575D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3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E040D-E4C4-E646-8FC5-D14EBEBC86CF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Beobachtungen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den </a:t>
            </a:r>
            <a:r>
              <a:rPr lang="en-US" dirty="0" err="1" smtClean="0">
                <a:cs typeface="+mn-cs"/>
              </a:rPr>
              <a:t>tatsächlichen</a:t>
            </a:r>
            <a:r>
              <a:rPr lang="en-US" dirty="0" smtClean="0">
                <a:cs typeface="+mn-cs"/>
              </a:rPr>
              <a:t> Union-Find-Baum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seien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Knoten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dirty="0" smtClean="0">
                <a:cs typeface="+mn-cs"/>
              </a:rPr>
              <a:t>,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Vater</a:t>
            </a:r>
            <a:r>
              <a:rPr lang="en-US" dirty="0" smtClean="0">
                <a:cs typeface="+mn-cs"/>
              </a:rPr>
              <a:t> von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Dann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ist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class(x)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class(y).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err="1" smtClean="0">
                <a:cs typeface="+mn-cs"/>
              </a:rPr>
              <a:t>Aufeinanderfolgende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rekursive</a:t>
            </a:r>
            <a:r>
              <a:rPr lang="en-US" dirty="0" smtClean="0">
                <a:cs typeface="+mn-cs"/>
              </a:rPr>
              <a:t>) Find-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durchlaufen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bis</a:t>
            </a:r>
            <a:r>
              <a:rPr lang="en-US" dirty="0" smtClean="0">
                <a:cs typeface="+mn-cs"/>
              </a:rPr>
              <a:t> auf die </a:t>
            </a:r>
            <a:r>
              <a:rPr lang="en-US" dirty="0" err="1" smtClean="0">
                <a:cs typeface="+mn-cs"/>
              </a:rPr>
              <a:t>letzte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verschiedene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. </a:t>
            </a:r>
            <a:r>
              <a:rPr lang="en-US" dirty="0" err="1" smtClean="0">
                <a:cs typeface="+mn-cs"/>
              </a:rPr>
              <a:t>Diese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Kanten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auf </a:t>
            </a:r>
            <a:r>
              <a:rPr lang="en-US" dirty="0" err="1" smtClean="0">
                <a:cs typeface="+mn-cs"/>
              </a:rPr>
              <a:t>dem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Pfad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endParaRPr lang="en-US" dirty="0" smtClean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Find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 smtClean="0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 smtClean="0">
                <a:cs typeface="+mn-cs"/>
              </a:rPr>
              <a:t>: </a:t>
            </a:r>
            <a:r>
              <a:rPr lang="en-US" sz="2800" dirty="0" err="1" smtClean="0">
                <a:cs typeface="+mn-cs"/>
              </a:rPr>
              <a:t>Pfad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in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gibt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vor</a:t>
            </a:r>
            <a:r>
              <a:rPr lang="en-US" sz="2800" dirty="0" smtClean="0">
                <a:cs typeface="+mn-cs"/>
              </a:rPr>
              <a:t> der Find-Operation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und </a:t>
            </a:r>
            <a:r>
              <a:rPr lang="en-US" sz="2800" dirty="0" err="1" smtClean="0">
                <a:cs typeface="+mn-cs"/>
              </a:rPr>
              <a:t>nachher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=1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Damit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können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für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alle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Kanten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aus</a:t>
            </a:r>
            <a:r>
              <a:rPr lang="en-US" sz="2800" dirty="0" smtClean="0">
                <a:cs typeface="+mn-cs"/>
              </a:rPr>
              <a:t> der </a:t>
            </a:r>
            <a:r>
              <a:rPr lang="en-US" sz="2800" dirty="0" err="1" smtClean="0">
                <a:cs typeface="+mn-cs"/>
              </a:rPr>
              <a:t>Potenzialverringerung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bezahlt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werden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cs typeface="+mn-cs"/>
              </a:rPr>
              <a:t>Amortisierte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Kosten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sind</a:t>
            </a:r>
            <a:r>
              <a:rPr lang="en-US" sz="2800" dirty="0" smtClean="0">
                <a:cs typeface="+mn-cs"/>
              </a:rPr>
              <a:t> also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0000"/>
                </a:solidFill>
                <a:cs typeface="+mn-cs"/>
              </a:rPr>
              <a:t>NB: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log* n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nicht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asymptotisch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/>
            </a:r>
            <a:br>
              <a:rPr lang="en-US" sz="2800" dirty="0" smtClean="0">
                <a:solidFill>
                  <a:srgbClr val="000000"/>
                </a:solidFill>
                <a:cs typeface="+mn-cs"/>
              </a:rPr>
            </a:br>
            <a:r>
              <a:rPr lang="en-US" sz="2800" dirty="0" smtClean="0">
                <a:solidFill>
                  <a:srgbClr val="000000"/>
                </a:solidFill>
                <a:cs typeface="+mn-cs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ist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nur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eine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 “lose” </a:t>
            </a:r>
            <a:r>
              <a:rPr lang="en-US" sz="2800" dirty="0" err="1" smtClean="0">
                <a:solidFill>
                  <a:srgbClr val="000000"/>
                </a:solidFill>
                <a:cs typeface="+mn-cs"/>
              </a:rPr>
              <a:t>Abschätzung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50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C9C4D-FC28-794C-9F59-EDF33DDDC820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Kosten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Union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Beobachtung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dist</a:t>
            </a:r>
            <a:r>
              <a:rPr lang="en-US" dirty="0" err="1" smtClean="0">
                <a:cs typeface="+mn-cs"/>
              </a:rPr>
              <a:t>-Änderungen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über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alle</a:t>
            </a:r>
            <a:r>
              <a:rPr lang="en-US" dirty="0" smtClean="0">
                <a:cs typeface="+mn-cs"/>
              </a:rPr>
              <a:t> Unions </a:t>
            </a:r>
            <a:r>
              <a:rPr lang="en-US" dirty="0" err="1" smtClean="0">
                <a:cs typeface="+mn-cs"/>
              </a:rPr>
              <a:t>bzgl</a:t>
            </a:r>
            <a:r>
              <a:rPr lang="en-US" dirty="0" smtClean="0">
                <a:cs typeface="+mn-cs"/>
              </a:rPr>
              <a:t>.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T’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Ohne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weitere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: </a:t>
            </a:r>
            <a:r>
              <a:rPr lang="en-US" dirty="0" err="1" smtClean="0">
                <a:cs typeface="+mn-cs"/>
              </a:rPr>
              <a:t>Wenn</a:t>
            </a:r>
            <a:r>
              <a:rPr lang="en-US" dirty="0" smtClean="0">
                <a:cs typeface="+mn-cs"/>
              </a:rPr>
              <a:t> Union-</a:t>
            </a:r>
            <a:r>
              <a:rPr lang="en-US" dirty="0" err="1" smtClean="0">
                <a:cs typeface="+mn-cs"/>
              </a:rPr>
              <a:t>Operationen</a:t>
            </a:r>
            <a:r>
              <a:rPr lang="en-US" dirty="0" smtClean="0">
                <a:cs typeface="+mn-cs"/>
              </a:rPr>
              <a:t> in der </a:t>
            </a:r>
            <a:r>
              <a:rPr lang="en-US" dirty="0" err="1" smtClean="0">
                <a:cs typeface="+mn-cs"/>
              </a:rPr>
              <a:t>Folge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amortisierten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Analyse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sind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ändert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sich</a:t>
            </a:r>
            <a:r>
              <a:rPr lang="en-US" dirty="0" smtClean="0">
                <a:cs typeface="+mn-cs"/>
              </a:rPr>
              <a:t> an O(log* n) </a:t>
            </a:r>
            <a:r>
              <a:rPr lang="en-US" smtClean="0">
                <a:cs typeface="+mn-cs"/>
              </a:rPr>
              <a:t>nichts</a:t>
            </a:r>
            <a:endParaRPr lang="en-US" dirty="0" smtClean="0">
              <a:cs typeface="+mn-cs"/>
            </a:endParaRPr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126047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2771775" y="29499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5292725" y="2949972"/>
            <a:ext cx="1057275" cy="767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>
            <a:off x="6372225" y="251817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5797550" y="2518172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4140200" y="3310335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6" name="AutoShape 10"/>
          <p:cNvSpPr>
            <a:spLocks noChangeArrowheads="1"/>
          </p:cNvSpPr>
          <p:nvPr/>
        </p:nvSpPr>
        <p:spPr bwMode="auto">
          <a:xfrm>
            <a:off x="5643568" y="2953687"/>
            <a:ext cx="360363" cy="26300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4067175" y="2276872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dist-Änderungen</a:t>
            </a:r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>
            <a:off x="5076825" y="2662635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Find: O(log* </a:t>
            </a:r>
            <a:r>
              <a:rPr lang="de-DE" dirty="0" err="1" smtClean="0"/>
              <a:t>n</a:t>
            </a:r>
            <a:r>
              <a:rPr lang="de-DE" dirty="0" smtClean="0"/>
              <a:t>), Union: O(1)</a:t>
            </a:r>
            <a:endParaRPr lang="de-DE" dirty="0"/>
          </a:p>
          <a:p>
            <a:r>
              <a:rPr lang="de-DE" dirty="0" smtClean="0"/>
              <a:t>Können wir Find auf O(1) bringen?</a:t>
            </a:r>
          </a:p>
          <a:p>
            <a:pPr lvl="1"/>
            <a:r>
              <a:rPr lang="de-DE" dirty="0" smtClean="0"/>
              <a:t>Möglicherweise: Alle Knoten direkt mit dem Repräsentanten verbinden (und verbunden lassen)</a:t>
            </a:r>
          </a:p>
          <a:p>
            <a:pPr lvl="1"/>
            <a:r>
              <a:rPr lang="de-DE" dirty="0" smtClean="0"/>
              <a:t>Aber: Dann geht Union nicht mehr in O(1)</a:t>
            </a:r>
          </a:p>
          <a:p>
            <a:pPr lvl="1"/>
            <a:r>
              <a:rPr lang="de-DE" dirty="0" smtClean="0"/>
              <a:t>Die Find-Abschätzung kann tatsächlich noch deutlich verbessert werden</a:t>
            </a:r>
            <a:r>
              <a:rPr lang="de-DE" baseline="30000" dirty="0" smtClean="0"/>
              <a:t>1</a:t>
            </a:r>
            <a:r>
              <a:rPr lang="de-DE" dirty="0"/>
              <a:t>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wobei </a:t>
            </a:r>
            <a:r>
              <a:rPr lang="de-DE" dirty="0" smtClean="0">
                <a:latin typeface="Symbol" charset="2"/>
                <a:cs typeface="Symbol" charset="2"/>
              </a:rPr>
              <a:t>a </a:t>
            </a:r>
            <a:r>
              <a:rPr lang="de-DE" dirty="0" smtClean="0"/>
              <a:t>die Umkehrfunktion der Ackermannfunktion ist, also SEHR SEHR langsam wächst</a:t>
            </a:r>
          </a:p>
          <a:p>
            <a:r>
              <a:rPr lang="de-DE" dirty="0" smtClean="0"/>
              <a:t>Man kann nicht gleichzeitig Find und Union auf O(1) bringen</a:t>
            </a:r>
            <a:r>
              <a:rPr lang="de-DE" baseline="30000" dirty="0" smtClean="0"/>
              <a:t>2</a:t>
            </a:r>
            <a:endParaRPr lang="de-DE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1</a:t>
            </a:r>
            <a:r>
              <a:rPr lang="de-DE" sz="1100" dirty="0" smtClean="0">
                <a:solidFill>
                  <a:srgbClr val="0000FF"/>
                </a:solidFill>
              </a:rPr>
              <a:t> </a:t>
            </a:r>
            <a:r>
              <a:rPr lang="de-DE" sz="1100" dirty="0" err="1" smtClean="0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Robert E.;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 smtClean="0">
                <a:solidFill>
                  <a:srgbClr val="0000FF"/>
                </a:solidFill>
              </a:rPr>
              <a:t>2</a:t>
            </a:r>
            <a:r>
              <a:rPr lang="de-DE" sz="1100" dirty="0" smtClean="0">
                <a:solidFill>
                  <a:srgbClr val="0000FF"/>
                </a:solidFill>
              </a:rPr>
              <a:t> M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,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of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Gegeben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von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Teilmengen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,…,</a:t>
            </a:r>
            <a:r>
              <a:rPr lang="en-US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err="1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die </a:t>
            </a:r>
            <a:r>
              <a:rPr lang="en-US" dirty="0" err="1" smtClean="0">
                <a:cs typeface="+mn-cs"/>
              </a:rPr>
              <a:t>jeweils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ein</a:t>
            </a:r>
            <a:r>
              <a:rPr lang="en-US" dirty="0" smtClean="0">
                <a:cs typeface="+mn-cs"/>
              </a:rPr>
              <a:t> Element </a:t>
            </a:r>
            <a:r>
              <a:rPr lang="en-US" dirty="0" err="1" smtClean="0">
                <a:cs typeface="+mn-cs"/>
              </a:rPr>
              <a:t>enthalten</a:t>
            </a:r>
            <a:r>
              <a:rPr lang="en-US" dirty="0" smtClean="0">
                <a:cs typeface="+mn-cs"/>
              </a:rPr>
              <a:t>.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Operationen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Union(T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1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,T</a:t>
            </a:r>
            <a:r>
              <a:rPr lang="en-US" baseline="-25000" dirty="0" smtClean="0">
                <a:solidFill>
                  <a:srgbClr val="FF0000"/>
                </a:solidFill>
                <a:cs typeface="+mn-cs"/>
              </a:rPr>
              <a:t>2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vereinigt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</a:t>
            </a:r>
            <a:r>
              <a:rPr lang="en-US" dirty="0" smtClean="0">
                <a:cs typeface="+mn-cs"/>
              </a:rPr>
              <a:t> in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cs typeface="+mn-cs"/>
              </a:rPr>
              <a:t> und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baseline="-25000" dirty="0" smtClean="0">
                <a:solidFill>
                  <a:schemeClr val="hlink"/>
                </a:solidFill>
                <a:cs typeface="+mn-cs"/>
              </a:rPr>
              <a:t>2</a:t>
            </a:r>
            <a:endParaRPr lang="en-US" dirty="0" smtClean="0">
              <a:solidFill>
                <a:schemeClr val="hlink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Find(x):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gibt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eindeutigen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Repräsentanten</a:t>
            </a:r>
            <a:r>
              <a:rPr lang="en-US" dirty="0" smtClean="0">
                <a:cs typeface="+mn-cs"/>
              </a:rPr>
              <a:t> der </a:t>
            </a:r>
            <a:r>
              <a:rPr lang="en-US" dirty="0" err="1" smtClean="0">
                <a:cs typeface="+mn-cs"/>
              </a:rPr>
              <a:t>Teilmenge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aus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der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gehört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253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Union(T</a:t>
            </a:r>
            <a:r>
              <a:rPr lang="en-US" sz="3200" baseline="-25000">
                <a:cs typeface="+mn-cs"/>
              </a:rPr>
              <a:t>1</a:t>
            </a:r>
            <a:r>
              <a:rPr lang="en-US" sz="3200">
                <a:cs typeface="+mn-cs"/>
              </a:rPr>
              <a:t>,T</a:t>
            </a:r>
            <a:r>
              <a:rPr lang="en-US" sz="3200" baseline="-25000">
                <a:cs typeface="+mn-cs"/>
              </a:rPr>
              <a:t>2</a:t>
            </a:r>
            <a:r>
              <a:rPr lang="en-US" sz="3200">
                <a:cs typeface="+mn-cs"/>
              </a:rPr>
              <a:t>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313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Find(10) liefert 5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3408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Union-Find </a:t>
            </a:r>
            <a:r>
              <a:rPr lang="en-US" dirty="0" err="1" smtClean="0">
                <a:cs typeface="+mj-cs"/>
              </a:rPr>
              <a:t>Datenstruktur</a:t>
            </a:r>
            <a:r>
              <a:rPr lang="en-US" dirty="0" smtClean="0">
                <a:cs typeface="+mj-cs"/>
              </a:rPr>
              <a:t>: </a:t>
            </a:r>
            <a:r>
              <a:rPr lang="en-US" dirty="0" err="1" smtClean="0">
                <a:cs typeface="+mj-cs"/>
              </a:rPr>
              <a:t>Repräsentant</a:t>
            </a:r>
            <a:endParaRPr lang="en-US" dirty="0" smtClean="0">
              <a:cs typeface="+mj-cs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 smtClean="0">
                <a:solidFill>
                  <a:schemeClr val="accent2"/>
                </a:solidFill>
                <a:cs typeface="+mn-cs"/>
              </a:rPr>
              <a:t>Idee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repräsentiere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jede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Menge</a:t>
            </a:r>
            <a:r>
              <a:rPr lang="en-US" dirty="0" smtClean="0">
                <a:cs typeface="+mn-cs"/>
              </a:rPr>
              <a:t> T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gerichteten</a:t>
            </a:r>
            <a:r>
              <a:rPr lang="en-US" dirty="0" smtClean="0">
                <a:cs typeface="+mn-cs"/>
              </a:rPr>
              <a:t> Baum </a:t>
            </a:r>
            <a:r>
              <a:rPr lang="en-US" dirty="0" err="1" smtClean="0">
                <a:cs typeface="+mn-cs"/>
              </a:rPr>
              <a:t>mit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Wurzel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als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Repräsentant</a:t>
            </a:r>
            <a:endParaRPr lang="en-US" dirty="0" smtClean="0">
              <a:cs typeface="+mn-cs"/>
            </a:endParaRP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1546225" y="36464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2770188" y="35750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2843213" y="46545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1546225" y="479901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827088" y="3141663"/>
            <a:ext cx="3240087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266950" y="41497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endParaRPr lang="en-US" sz="2400" baseline="-2500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427538" y="4365625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6804025" y="321310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364163" y="53736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5867400" y="3644900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308850" y="3644900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5724525" y="4652963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Galler, Bernard A.; Fischer, Michael J., An </a:t>
            </a:r>
            <a:r>
              <a:rPr lang="de-DE" sz="1200" dirty="0" err="1">
                <a:solidFill>
                  <a:srgbClr val="0000FF"/>
                </a:solidFill>
              </a:rPr>
              <a:t>improved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equivalence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algorithm</a:t>
            </a:r>
            <a:r>
              <a:rPr lang="de-DE" sz="1200" dirty="0">
                <a:solidFill>
                  <a:srgbClr val="0000FF"/>
                </a:solidFill>
              </a:rPr>
              <a:t>,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7 (5): 301–303, </a:t>
            </a:r>
            <a:r>
              <a:rPr lang="de-DE" sz="1200" b="1" dirty="0">
                <a:solidFill>
                  <a:srgbClr val="FF0000"/>
                </a:solidFill>
              </a:rPr>
              <a:t>1964</a:t>
            </a: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Union(T</a:t>
            </a:r>
            <a:r>
              <a:rPr lang="en-US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,T</a:t>
            </a:r>
            <a:r>
              <a:rPr lang="en-US" baseline="-25000" smtClean="0">
                <a:cs typeface="+mn-cs"/>
              </a:rPr>
              <a:t>2</a:t>
            </a:r>
            <a:r>
              <a:rPr lang="en-US" smtClean="0">
                <a:cs typeface="+mn-cs"/>
              </a:rPr>
              <a:t>):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Find(x): Suche Wurzel des Baumes, in dem sich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mtClean="0">
                <a:cs typeface="+mn-cs"/>
              </a:rPr>
              <a:t> befindet</a:t>
            </a: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198884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2"/>
                </a:solidFill>
                <a:cs typeface="+mn-cs"/>
              </a:rPr>
              <a:t>Naïve </a:t>
            </a:r>
            <a:r>
              <a:rPr lang="en-US" dirty="0" err="1" smtClean="0">
                <a:solidFill>
                  <a:schemeClr val="accent2"/>
                </a:solidFill>
                <a:cs typeface="+mn-cs"/>
              </a:rPr>
              <a:t>Implementierung</a:t>
            </a:r>
            <a:r>
              <a:rPr lang="en-US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Tiefe</a:t>
            </a:r>
            <a:r>
              <a:rPr lang="en-US" dirty="0" smtClean="0">
                <a:cs typeface="+mn-cs"/>
              </a:rPr>
              <a:t> des </a:t>
            </a:r>
            <a:r>
              <a:rPr lang="en-US" dirty="0" err="1" smtClean="0">
                <a:cs typeface="+mn-cs"/>
              </a:rPr>
              <a:t>Baums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kann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bis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zu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(</a:t>
            </a:r>
            <a:r>
              <a:rPr lang="en-US" dirty="0" err="1" smtClean="0">
                <a:cs typeface="+mn-cs"/>
              </a:rPr>
              <a:t>bei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n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Elementen</a:t>
            </a:r>
            <a:r>
              <a:rPr lang="en-US" dirty="0" smtClean="0">
                <a:cs typeface="+mn-cs"/>
              </a:rPr>
              <a:t>) sein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Find: </a:t>
            </a:r>
            <a:r>
              <a:rPr lang="en-US" dirty="0" smtClean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𝛩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(n)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im</a:t>
            </a:r>
            <a:r>
              <a:rPr lang="en-US" dirty="0" smtClean="0">
                <a:cs typeface="+mn-cs"/>
              </a:rPr>
              <a:t> worst case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Zeit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für</a:t>
            </a:r>
            <a:r>
              <a:rPr lang="en-US" dirty="0" smtClean="0">
                <a:cs typeface="+mn-cs"/>
              </a:rPr>
              <a:t> Union: </a:t>
            </a:r>
            <a:r>
              <a:rPr lang="en-US" dirty="0" smtClean="0">
                <a:solidFill>
                  <a:schemeClr val="hlink"/>
                </a:solidFill>
                <a:cs typeface="+mn-cs"/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Union-Find Datenstruktur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Gewichtete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 Union-Operation:</a:t>
            </a:r>
            <a:r>
              <a:rPr lang="en-US" sz="2800" dirty="0" smtClean="0">
                <a:cs typeface="+mn-cs"/>
              </a:rPr>
              <a:t> Mache die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flacheren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zum</a:t>
            </a:r>
            <a:r>
              <a:rPr lang="en-US" sz="2800" dirty="0" smtClean="0">
                <a:cs typeface="+mn-cs"/>
              </a:rPr>
              <a:t> Kind der </a:t>
            </a:r>
            <a:r>
              <a:rPr lang="en-US" sz="2800" dirty="0" err="1" smtClean="0">
                <a:cs typeface="+mn-cs"/>
              </a:rPr>
              <a:t>Wurzel</a:t>
            </a:r>
            <a:r>
              <a:rPr lang="en-US" sz="2800" dirty="0" smtClean="0">
                <a:cs typeface="+mn-cs"/>
              </a:rPr>
              <a:t> des </a:t>
            </a:r>
            <a:r>
              <a:rPr lang="en-US" sz="2800" dirty="0" err="1" smtClean="0">
                <a:cs typeface="+mn-cs"/>
              </a:rPr>
              <a:t>tieferen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Beh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.:</a:t>
            </a:r>
            <a:r>
              <a:rPr lang="en-US" sz="2800" dirty="0" smtClean="0">
                <a:cs typeface="+mn-cs"/>
              </a:rPr>
              <a:t> 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eines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Baums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höchstens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O(log n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endParaRPr lang="en-US" sz="2800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800" dirty="0" smtClean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Die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von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T=T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erhöht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sich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nur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dann</a:t>
            </a:r>
            <a:r>
              <a:rPr lang="en-US" sz="2800" dirty="0" smtClean="0">
                <a:cs typeface="+mn-cs"/>
              </a:rPr>
              <a:t>, </a:t>
            </a:r>
            <a:r>
              <a:rPr lang="en-US" sz="2800" dirty="0" err="1" smtClean="0">
                <a:cs typeface="+mn-cs"/>
              </a:rPr>
              <a:t>wenn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)=</a:t>
            </a:r>
            <a:r>
              <a:rPr lang="en-US" sz="2800" dirty="0" err="1" smtClean="0">
                <a:solidFill>
                  <a:schemeClr val="hlink"/>
                </a:solidFill>
                <a:cs typeface="+mn-cs"/>
              </a:rPr>
              <a:t>Tiefe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(T</a:t>
            </a:r>
            <a:r>
              <a:rPr lang="en-US" sz="2800" baseline="-25000" dirty="0" smtClean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ist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N(t):</a:t>
            </a:r>
            <a:r>
              <a:rPr lang="en-US" sz="2800" dirty="0" smtClean="0">
                <a:cs typeface="+mn-cs"/>
              </a:rPr>
              <a:t> min. </a:t>
            </a:r>
            <a:r>
              <a:rPr lang="en-US" sz="2800" dirty="0" err="1" smtClean="0">
                <a:cs typeface="+mn-cs"/>
              </a:rPr>
              <a:t>Anzahl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Elemente</a:t>
            </a:r>
            <a:r>
              <a:rPr lang="en-US" sz="2800" dirty="0" smtClean="0">
                <a:cs typeface="+mn-cs"/>
              </a:rPr>
              <a:t> in Baum der </a:t>
            </a:r>
            <a:r>
              <a:rPr lang="en-US" sz="2800" dirty="0" err="1" smtClean="0">
                <a:cs typeface="+mn-cs"/>
              </a:rPr>
              <a:t>Tiefe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cs typeface="+mn-cs"/>
              </a:rPr>
              <a:t>Es</a:t>
            </a:r>
            <a:r>
              <a:rPr lang="en-US" sz="2800" dirty="0" smtClean="0">
                <a:cs typeface="+mn-cs"/>
              </a:rPr>
              <a:t> gilt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N(t)=2</a:t>
            </a:r>
            <a:r>
              <a:rPr lang="en-US" sz="2800" dirty="0" smtClean="0">
                <a:solidFill>
                  <a:schemeClr val="hlink"/>
                </a:solidFill>
                <a:latin typeface="cmsy10" charset="0"/>
                <a:cs typeface="+mn-cs"/>
              </a:rPr>
              <a:t>∙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N(t-1)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err="1" smtClean="0">
                <a:cs typeface="+mn-cs"/>
              </a:rPr>
              <a:t>mit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Also </a:t>
            </a:r>
            <a:r>
              <a:rPr lang="en-US" sz="2800" dirty="0" err="1" smtClean="0">
                <a:cs typeface="+mn-cs"/>
              </a:rPr>
              <a:t>ist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N(log n) = 2</a:t>
            </a:r>
            <a:r>
              <a:rPr lang="en-US" sz="2800" baseline="30000" dirty="0" smtClean="0">
                <a:solidFill>
                  <a:schemeClr val="hlink"/>
                </a:solidFill>
                <a:cs typeface="+mn-cs"/>
              </a:rPr>
              <a:t>log n</a:t>
            </a:r>
            <a:r>
              <a:rPr lang="en-US" sz="2800" dirty="0" smtClean="0">
                <a:solidFill>
                  <a:schemeClr val="hlink"/>
                </a:solidFill>
                <a:cs typeface="+mn-cs"/>
              </a:rPr>
              <a:t> = n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1056</Words>
  <Application>Microsoft Macintosh PowerPoint</Application>
  <PresentationFormat>On-screen Show (4:3)</PresentationFormat>
  <Paragraphs>351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cmsy10</vt:lpstr>
      <vt:lpstr>ＭＳ Ｐゴシック</vt:lpstr>
      <vt:lpstr>msam6</vt:lpstr>
      <vt:lpstr>Myriad Pro</vt:lpstr>
      <vt:lpstr>Symbol</vt:lpstr>
      <vt:lpstr>Arial</vt:lpstr>
      <vt:lpstr>7_Standarddesign</vt:lpstr>
      <vt:lpstr>Algorithmen und Datenstrukturen</vt:lpstr>
      <vt:lpstr>Danksagung</vt:lpstr>
      <vt:lpstr>Union-Find Datenstruktur</vt:lpstr>
      <vt:lpstr>Union-Find Datenstruktur</vt:lpstr>
      <vt:lpstr>Union-Find Datenstruktur</vt:lpstr>
      <vt:lpstr>Union-Find Datenstruktur: Repräsentant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Kurvenverläufe</vt:lpstr>
      <vt:lpstr>Union-Find Datenstruktur: Amortisierte Analyse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Union-Find Datenstruktur</vt:lpstr>
      <vt:lpstr>Zusammenfassung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806</cp:revision>
  <cp:lastPrinted>2015-04-09T12:56:16Z</cp:lastPrinted>
  <dcterms:created xsi:type="dcterms:W3CDTF">2010-04-27T12:26:40Z</dcterms:created>
  <dcterms:modified xsi:type="dcterms:W3CDTF">2016-05-20T14:02:35Z</dcterms:modified>
</cp:coreProperties>
</file>